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487" r:id="rId8"/>
    <p:sldId id="12539490" r:id="rId9"/>
    <p:sldId id="12539491" r:id="rId10"/>
    <p:sldId id="161403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SP ARMADA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Cloud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24059" y="1147865"/>
            <a:ext cx="5562695" cy="56861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ts val="1920"/>
              </a:lnSpc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rPr>
              <a:t>Integrated Value and Outcome</a:t>
            </a:r>
            <a:br>
              <a:rPr lang="en-US" sz="1600" dirty="0"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/>
              </a:rPr>
              <a:t>Sify’s digitally-enabled products and services:</a:t>
            </a:r>
            <a:endParaRPr lang="en-US" sz="1400" b="1" dirty="0">
              <a:solidFill>
                <a:prstClr val="black">
                  <a:lumMod val="50000"/>
                  <a:lumOff val="50000"/>
                </a:prstClr>
              </a:solidFill>
              <a:latin typeface="Trebuchet MS" panose="020B0603020202020204"/>
            </a:endParaRPr>
          </a:p>
          <a:p>
            <a:pPr defTabSz="914400">
              <a:lnSpc>
                <a:spcPts val="192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Build a dedicated DC cloud hosting solution for their SAP landscape on Sify Cloud with comprehensive integrated migration, connectivity, security, and managed services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Set up DC cloud hosting solution at Sify’s Navi Mumbai, </a:t>
            </a:r>
            <a:r>
              <a:rPr lang="en-US" sz="1400" dirty="0" err="1">
                <a:solidFill>
                  <a:prstClr val="black"/>
                </a:solidFill>
                <a:latin typeface="Trebuchet MS" panose="020B0603020202020204"/>
              </a:rPr>
              <a:t>Airoli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Assessment, design, and migration of SAP systems using Native Replication Method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All cloud ready applications migrated to </a:t>
            </a:r>
            <a:r>
              <a:rPr lang="en-IN" sz="1400" dirty="0">
                <a:solidFill>
                  <a:prstClr val="black"/>
                </a:solidFill>
                <a:latin typeface="Trebuchet MS" panose="020B0603020202020204"/>
              </a:rPr>
              <a:t>Sify CloudInfinit </a:t>
            </a:r>
            <a:endParaRPr lang="en-IN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IN" sz="1400" dirty="0">
                <a:solidFill>
                  <a:prstClr val="black"/>
                </a:solidFill>
                <a:latin typeface="Trebuchet MS" panose="020B0603020202020204"/>
              </a:rPr>
              <a:t>Cloud </a:t>
            </a: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Legacy apps and infra in cloud adjacent DC with near zero latency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Integrated DC-network solution to ensure low-latency connectivity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Hybrid security framework for both hosted &amp; cloud footprint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Management of the enterprise cloud resources with hybrid cloud management platform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marL="228600" indent="-228600" defTabSz="914400">
              <a:lnSpc>
                <a:spcPts val="192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Full lifecycle responsibility through assessment, minimal downtime migration &amp; implementation within a record timeline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914400">
              <a:lnSpc>
                <a:spcPts val="1920"/>
              </a:lnSpc>
              <a:spcBef>
                <a:spcPts val="800"/>
              </a:spcBef>
              <a:defRPr/>
            </a:pPr>
            <a:r>
              <a: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rPr>
              <a:t>Value for Client</a:t>
            </a:r>
            <a:endParaRPr lang="en-US" sz="1600" dirty="0">
              <a:solidFill>
                <a:srgbClr val="1F497D">
                  <a:lumMod val="75000"/>
                </a:srgbClr>
              </a:solidFill>
              <a:latin typeface="Trebuchet MS" panose="020B0603020202020204"/>
            </a:endParaRPr>
          </a:p>
          <a:p>
            <a:pPr defTabSz="914400">
              <a:defRPr/>
            </a:pP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Agile digital-ready compliant infrastructure ensured higher uptime of service levels which resulted in </a:t>
            </a:r>
            <a:r>
              <a:rPr lang="en-US" sz="1400" b="1" dirty="0">
                <a:solidFill>
                  <a:prstClr val="black"/>
                </a:solidFill>
                <a:latin typeface="Trebuchet MS" panose="020B0603020202020204"/>
              </a:rPr>
              <a:t>25%</a:t>
            </a:r>
            <a:r>
              <a:rPr lang="en-US" sz="1400" dirty="0">
                <a:solidFill>
                  <a:prstClr val="black"/>
                </a:solidFill>
                <a:latin typeface="Trebuchet MS" panose="020B0603020202020204"/>
              </a:rPr>
              <a:t> reduction in yearly cost, End-to-end ownership by one partner with SLA, no conflict of interest with application partners.</a:t>
            </a:r>
            <a:endParaRPr lang="en-US" sz="14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632" y="1381018"/>
            <a:ext cx="4883240" cy="984885"/>
            <a:chOff x="841632" y="1421961"/>
            <a:chExt cx="4883240" cy="984885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Project Objective</a:t>
              </a:r>
              <a:endPara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endParaRPr>
            </a:p>
            <a:p>
              <a:pPr defTabSz="914400">
                <a:defRPr/>
              </a:pPr>
              <a:r>
                <a:rPr lang="en-IN" sz="1400" dirty="0">
                  <a:solidFill>
                    <a:prstClr val="black"/>
                  </a:solidFill>
                  <a:latin typeface="Trebuchet MS" panose="020B0603020202020204"/>
                </a:rPr>
                <a:t>Implement integrated future ready digital infrastructure on Sify CloudInfinit for their SAP landscape</a:t>
              </a:r>
              <a:endParaRPr lang="en-IN" sz="140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96632" y="2489687"/>
            <a:ext cx="4838240" cy="769441"/>
            <a:chOff x="886632" y="2210779"/>
            <a:chExt cx="4838240" cy="769442"/>
          </a:xfrm>
        </p:grpSpPr>
        <p:sp>
          <p:nvSpPr>
            <p:cNvPr id="33" name="TextBox 32"/>
            <p:cNvSpPr txBox="1"/>
            <p:nvPr/>
          </p:nvSpPr>
          <p:spPr>
            <a:xfrm>
              <a:off x="1404872" y="2210779"/>
              <a:ext cx="432000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Project Model</a:t>
              </a:r>
              <a:endParaRPr lang="en-US" sz="1600" b="1" dirty="0">
                <a:solidFill>
                  <a:srgbClr val="1F497D">
                    <a:lumMod val="75000"/>
                  </a:srgbClr>
                </a:solidFill>
                <a:latin typeface="Trebuchet MS" panose="020B0603020202020204"/>
              </a:endParaRPr>
            </a:p>
            <a:p>
              <a:pPr defTabSz="9144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Fully services model(vis-à-vis existing capex + services model)</a:t>
              </a:r>
              <a:endParaRPr lang="en-US" sz="140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" y="2294834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6632" y="3401234"/>
            <a:ext cx="4883240" cy="2492990"/>
            <a:chOff x="841632" y="3749696"/>
            <a:chExt cx="4883240" cy="2492989"/>
          </a:xfrm>
        </p:grpSpPr>
        <p:sp>
          <p:nvSpPr>
            <p:cNvPr id="22" name="TextBox 21"/>
            <p:cNvSpPr txBox="1"/>
            <p:nvPr/>
          </p:nvSpPr>
          <p:spPr>
            <a:xfrm>
              <a:off x="1404872" y="3749696"/>
              <a:ext cx="4320000" cy="2492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600" b="1" dirty="0">
                  <a:solidFill>
                    <a:srgbClr val="1F497D">
                      <a:lumMod val="75000"/>
                    </a:srgbClr>
                  </a:solidFill>
                  <a:latin typeface="Trebuchet MS" panose="020B0603020202020204"/>
                </a:rPr>
                <a:t>Sify’s Uniqueness</a:t>
              </a:r>
              <a:br>
                <a:rPr lang="en-US" sz="1600" dirty="0">
                  <a:solidFill>
                    <a:prstClr val="black"/>
                  </a:solidFill>
                  <a:latin typeface="Trebuchet MS" panose="020B0603020202020204"/>
                </a:rPr>
              </a:b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Sify’s nationwide presence, experience, and partner ecosystem for executing similar IT projects for same industry vertical. The integrated value proposition was built on: </a:t>
              </a:r>
              <a:endParaRPr lang="en-US" sz="1400" dirty="0">
                <a:solidFill>
                  <a:prstClr val="black"/>
                </a:solidFill>
                <a:latin typeface="Trebuchet MS" panose="020B0603020202020204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Experienced SAP partner &amp; cloud (Infra + Managed) service provider</a:t>
              </a:r>
              <a:endParaRPr lang="en-US" sz="1400" dirty="0">
                <a:solidFill>
                  <a:prstClr val="black"/>
                </a:solidFill>
                <a:latin typeface="Trebuchet MS" panose="020B0603020202020204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Hybrid cloud management platform</a:t>
              </a:r>
              <a:endParaRPr lang="en-US" sz="1400" dirty="0">
                <a:solidFill>
                  <a:prstClr val="black"/>
                </a:solidFill>
                <a:latin typeface="Trebuchet MS" panose="020B0603020202020204"/>
              </a:endParaRPr>
            </a:p>
            <a:p>
              <a:pPr marL="228600" indent="-228600" defTabSz="914400"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DC, </a:t>
              </a:r>
              <a:r>
                <a:rPr lang="en-US" sz="1400" dirty="0" err="1">
                  <a:solidFill>
                    <a:prstClr val="black"/>
                  </a:solidFill>
                  <a:latin typeface="Trebuchet MS" panose="020B0603020202020204"/>
                </a:rPr>
                <a:t>DRaaS</a:t>
              </a:r>
              <a:r>
                <a:rPr lang="en-US" sz="1400" dirty="0">
                  <a:solidFill>
                    <a:prstClr val="black"/>
                  </a:solidFill>
                  <a:latin typeface="Trebuchet MS" panose="020B0603020202020204"/>
                </a:rPr>
                <a:t> and Cloud Interconnect (Sify’s own service), Network, Security, and Managed services</a:t>
              </a:r>
              <a:endParaRPr lang="en-IN" sz="140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1632" y="3785311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51547" y="1150896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66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b="1" cap="all" spc="151">
                <a:solidFill>
                  <a:prstClr val="white"/>
                </a:solidFill>
                <a:latin typeface="Trebuchet MS" panose="020B0603020202020204"/>
              </a:rPr>
              <a:t>Private </a:t>
            </a:r>
            <a:r>
              <a:rPr lang="en-US" sz="2400" b="1" cap="all" spc="151" dirty="0">
                <a:solidFill>
                  <a:prstClr val="white"/>
                </a:solidFill>
                <a:latin typeface="Trebuchet MS" panose="020B0603020202020204"/>
              </a:rPr>
              <a:t>CLOUD LED </a:t>
            </a:r>
            <a:endParaRPr lang="en-US" sz="2400" b="1" cap="all" spc="151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891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sz="1200" cap="all" spc="151" dirty="0">
                <a:solidFill>
                  <a:prstClr val="white"/>
                </a:solidFill>
                <a:latin typeface="Trebuchet MS" panose="020B0603020202020204"/>
              </a:rPr>
              <a:t>Oil &amp; GAS</a:t>
            </a:r>
            <a:endParaRPr lang="en-US" sz="12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2" y="489698"/>
            <a:ext cx="9685301" cy="492429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SP ARMADA: DIGITAL TRANSFORMATION FOR Oil &amp; Gas</a:t>
            </a:r>
            <a:endParaRPr lang="en-US" dirty="0"/>
          </a:p>
        </p:txBody>
      </p:sp>
      <p:pic>
        <p:nvPicPr>
          <p:cNvPr id="3" name="Picture 2" descr="Shapoorji Pallonji BUMI ARMADA JVCs- India | Linked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659" y="100529"/>
            <a:ext cx="917419" cy="79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1"/>
          <p:cNvSpPr txBox="1"/>
          <p:nvPr/>
        </p:nvSpPr>
        <p:spPr>
          <a:xfrm>
            <a:off x="5964809" y="8475135"/>
            <a:ext cx="2731244" cy="364763"/>
          </a:xfrm>
          <a:prstGeom prst="rect">
            <a:avLst/>
          </a:prstGeom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200">
              <a:defRPr/>
            </a:pPr>
            <a:fld id="{408A3319-5104-4E46-B7BB-4F68F196E486}" type="slidenum">
              <a:rPr lang="en-IN" sz="1200">
                <a:solidFill>
                  <a:prstClr val="white"/>
                </a:solidFill>
                <a:latin typeface="Trebuchet MS" panose="020B0603020202020204"/>
              </a:rPr>
            </a:fld>
            <a:endParaRPr lang="en-IN" sz="12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04942"/>
            <a:ext cx="10051200" cy="861761"/>
          </a:xfrm>
        </p:spPr>
        <p:txBody>
          <a:bodyPr>
            <a:normAutofit fontScale="90000"/>
          </a:bodyPr>
          <a:lstStyle/>
          <a:p>
            <a:pPr defTabSz="1219200"/>
            <a:r>
              <a:rPr lang="en-US" dirty="0"/>
              <a:t>A leading oil &amp; gas company looking to bring in more business agility and cost reduction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444649" y="1210319"/>
            <a:ext cx="113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</a:rPr>
              <a:t>SP Armada’s transformation goal: </a:t>
            </a:r>
            <a:r>
              <a:rPr lang="en-US" sz="1600" dirty="0">
                <a:solidFill>
                  <a:prstClr val="black"/>
                </a:solidFill>
              </a:rPr>
              <a:t>To sustain the growth and continue market differentiation with a reliable and compliant digital infrastructure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Rectangle: Rounded Corners 8"/>
          <p:cNvSpPr/>
          <p:nvPr/>
        </p:nvSpPr>
        <p:spPr>
          <a:xfrm>
            <a:off x="8112224" y="2341680"/>
            <a:ext cx="3635128" cy="3454073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0" name="Rectangle: Rounded Corners 8"/>
          <p:cNvSpPr/>
          <p:nvPr/>
        </p:nvSpPr>
        <p:spPr>
          <a:xfrm>
            <a:off x="4267598" y="2341679"/>
            <a:ext cx="3635127" cy="4336828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1" name="Rectangle: Rounded Corners 8"/>
          <p:cNvSpPr/>
          <p:nvPr/>
        </p:nvSpPr>
        <p:spPr>
          <a:xfrm>
            <a:off x="422971" y="2341680"/>
            <a:ext cx="3635128" cy="3454073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8274383" y="3502675"/>
            <a:ext cx="3323485" cy="2190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Designed the cloud architecture on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Sify </a:t>
            </a:r>
            <a:r>
              <a:rPr lang="en-US" sz="1065" dirty="0" err="1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CloudInfinit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through cloud assessment services to deliver a well-architected framework for risk free cloud migration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Migrated 22+ Instances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using the proven </a:t>
            </a:r>
            <a:r>
              <a:rPr lang="en-US" sz="1065" dirty="0" err="1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CloudInfinit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workload migration process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Providing service assurance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with Sify multi cloud platform (CMP)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12225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Sify’s</a:t>
            </a: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 value additions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49788" y="2008025"/>
            <a:ext cx="960000" cy="960000"/>
            <a:chOff x="6990141" y="1506019"/>
            <a:chExt cx="720000" cy="720000"/>
          </a:xfrm>
        </p:grpSpPr>
        <p:sp>
          <p:nvSpPr>
            <p:cNvPr id="15" name="Oval 14"/>
            <p:cNvSpPr/>
            <p:nvPr/>
          </p:nvSpPr>
          <p:spPr>
            <a:xfrm>
              <a:off x="6990141" y="1506019"/>
              <a:ext cx="720000" cy="720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IN" sz="24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26" name="Picture 10" descr="Image result for services icon"/>
            <p:cNvPicPr>
              <a:picLocks noChangeAspect="1" noChangeArrowheads="1"/>
            </p:cNvPicPr>
            <p:nvPr/>
          </p:nvPicPr>
          <p:blipFill>
            <a:blip r:embed="rId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097297" y="1613175"/>
              <a:ext cx="505689" cy="505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5605161" y="2008025"/>
            <a:ext cx="960000" cy="960000"/>
            <a:chOff x="4114800" y="1521247"/>
            <a:chExt cx="720000" cy="720000"/>
          </a:xfrm>
        </p:grpSpPr>
        <p:sp>
          <p:nvSpPr>
            <p:cNvPr id="30" name="Oval 29"/>
            <p:cNvSpPr/>
            <p:nvPr/>
          </p:nvSpPr>
          <p:spPr>
            <a:xfrm>
              <a:off x="4114800" y="1521247"/>
              <a:ext cx="720000" cy="7200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IN" sz="240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31" name="Picture 2" descr="Image result for chosen icon"/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55181" y="1561628"/>
              <a:ext cx="639238" cy="63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Content Placeholder 2"/>
          <p:cNvSpPr txBox="1"/>
          <p:nvPr/>
        </p:nvSpPr>
        <p:spPr>
          <a:xfrm>
            <a:off x="4433956" y="3502674"/>
            <a:ext cx="3323485" cy="284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Having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performed large scale migrations of SAP ecosystem of similar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customers to DC-Cloud configurations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</a:rPr>
              <a:t>Experienced SAP partner &amp; cloud (Infra + Managed) service provider</a:t>
            </a:r>
            <a:endParaRPr lang="en-US" sz="1065" dirty="0">
              <a:solidFill>
                <a:prstClr val="black"/>
              </a:solidFill>
              <a:latin typeface="Trebuchet MS" panose="020B0603020202020204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</a:rPr>
              <a:t>DC, </a:t>
            </a:r>
            <a:r>
              <a:rPr lang="en-US" sz="1065" dirty="0" err="1">
                <a:solidFill>
                  <a:prstClr val="black"/>
                </a:solidFill>
                <a:latin typeface="Trebuchet MS" panose="020B0603020202020204"/>
              </a:rPr>
              <a:t>DRaaS</a:t>
            </a:r>
            <a:r>
              <a:rPr lang="en-US" sz="1065" dirty="0">
                <a:solidFill>
                  <a:prstClr val="black"/>
                </a:solidFill>
                <a:latin typeface="Trebuchet MS" panose="020B0603020202020204"/>
              </a:rPr>
              <a:t> and Cloud Interconnect (Sify’s own service), Network, Security, and Managed services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Facilitated frictionless migration of the workloads and applications to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avoid vendor lock-in and realization of cost optimizations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Managing 400+ enterprise customer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on Sify CloudInfinit, Azure &amp; AWS platforms 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798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Why </a:t>
            </a:r>
            <a:r>
              <a:rPr lang="en-US" sz="133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Sify</a:t>
            </a: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 was chosen?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60535" y="2008025"/>
            <a:ext cx="960000" cy="960000"/>
            <a:chOff x="1299389" y="1598081"/>
            <a:chExt cx="720000" cy="720000"/>
          </a:xfrm>
        </p:grpSpPr>
        <p:sp>
          <p:nvSpPr>
            <p:cNvPr id="34" name="Oval 33"/>
            <p:cNvSpPr/>
            <p:nvPr/>
          </p:nvSpPr>
          <p:spPr>
            <a:xfrm>
              <a:off x="1299389" y="1598081"/>
              <a:ext cx="720000" cy="720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r>
                <a:rPr lang="en-IN" sz="2400" dirty="0">
                  <a:solidFill>
                    <a:prstClr val="white"/>
                  </a:solidFill>
                  <a:latin typeface="Trebuchet MS" panose="020B0603020202020204"/>
                </a:rPr>
                <a:t>	</a:t>
              </a:r>
              <a:endParaRPr lang="en-IN" sz="2400" dirty="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  <p:pic>
          <p:nvPicPr>
            <p:cNvPr id="22" name="Picture 6" descr="Image result for objective icon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10153" y="1687833"/>
              <a:ext cx="540495" cy="540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Content Placeholder 2"/>
          <p:cNvSpPr txBox="1"/>
          <p:nvPr/>
        </p:nvSpPr>
        <p:spPr>
          <a:xfrm>
            <a:off x="606808" y="3502675"/>
            <a:ext cx="3323485" cy="2293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Implement integrated future ready digital infrastructure on Sify CloudInfinit for their SAP landscape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Migrate SAP landscape to Sify Enterprise cloud to attain an isolated environment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Single provider of infrastructure managed services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Reduce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 Total cost of ownership (TCO)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304800" indent="-30480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4650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Objective</a:t>
            </a:r>
            <a:endParaRPr lang="en-US" sz="1400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89607"/>
            <a:ext cx="9294804" cy="492429"/>
          </a:xfrm>
        </p:spPr>
        <p:txBody>
          <a:bodyPr>
            <a:normAutofit fontScale="90000"/>
          </a:bodyPr>
          <a:lstStyle/>
          <a:p>
            <a:pPr defTabSz="1219200"/>
            <a:r>
              <a:rPr lang="en-US" dirty="0"/>
              <a:t>Built secure Sify cloud infrastructure</a:t>
            </a:r>
            <a:endParaRPr lang="en-IN" dirty="0"/>
          </a:p>
        </p:txBody>
      </p:sp>
      <p:sp>
        <p:nvSpPr>
          <p:cNvPr id="22" name="Rectangle: Rounded Corners 8"/>
          <p:cNvSpPr/>
          <p:nvPr/>
        </p:nvSpPr>
        <p:spPr>
          <a:xfrm>
            <a:off x="8112224" y="2341679"/>
            <a:ext cx="3656805" cy="3610887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3" name="Rectangle: Rounded Corners 8"/>
          <p:cNvSpPr/>
          <p:nvPr/>
        </p:nvSpPr>
        <p:spPr>
          <a:xfrm>
            <a:off x="4267597" y="2341679"/>
            <a:ext cx="3635128" cy="3871631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4" name="Rectangle: Rounded Corners 8"/>
          <p:cNvSpPr/>
          <p:nvPr/>
        </p:nvSpPr>
        <p:spPr>
          <a:xfrm>
            <a:off x="422971" y="2341679"/>
            <a:ext cx="3635127" cy="3320100"/>
          </a:xfrm>
          <a:prstGeom prst="roundRect">
            <a:avLst>
              <a:gd name="adj" fmla="val 6510"/>
            </a:avLst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2112000" rIns="48000" rtlCol="0" anchor="t"/>
          <a:lstStyle/>
          <a:p>
            <a:pPr algn="ctr" defTabSz="1219200">
              <a:defRPr/>
            </a:pPr>
            <a:endParaRPr lang="en-IN" sz="1600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8274383" y="3368701"/>
            <a:ext cx="3323485" cy="284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Drive and differentiate SP Armada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in its market powered by Sify CloudInfinit transformation framework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Agile digital-ready compliant infrastructure ensured higher uptime of service levels which resulted in 25% reduction in yearly cost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Migration of SAP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(core application SAP is running on the same) from Lenovo to Sify’s CloudInfinit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/>
                </a:solidFill>
                <a:latin typeface="Trebuchet MS" panose="020B0603020202020204"/>
              </a:rPr>
              <a:t>End-to-end ownership by one partner with SLA </a:t>
            </a:r>
            <a:endParaRPr lang="en-US" sz="1065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12225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Customer success factors/ benefits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449788" y="2008025"/>
            <a:ext cx="960000" cy="9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IN" sz="2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605161" y="2008025"/>
            <a:ext cx="960000" cy="960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IN" sz="24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4433956" y="3368702"/>
            <a:ext cx="3323485" cy="2293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Transformation of IT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from a maintenance service to a strategic business contributor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Low latency for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hosted core applications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Single Sify CI cloud solution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for all the workloads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Pro-active monitoring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of utilization and performance through CloudInfinit CMP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Pay-as-you go model with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Auto-scalability, faster implementation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Implemented advance security framework to safeguard applications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71798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After transformation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760535" y="2008025"/>
            <a:ext cx="960000" cy="96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IN" sz="2400" dirty="0">
                <a:solidFill>
                  <a:prstClr val="white"/>
                </a:solidFill>
                <a:latin typeface="Trebuchet MS" panose="020B0603020202020204"/>
              </a:rPr>
              <a:t>	</a:t>
            </a:r>
            <a:endParaRPr lang="en-IN" sz="240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06808" y="3368702"/>
            <a:ext cx="3323485" cy="2293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Infra sprawl –  Hosted SAP instances to isolated environment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High cost  due to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over-provisioning</a:t>
            </a:r>
            <a:endParaRPr lang="en-US" sz="1065" b="1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Lack of visibility </a:t>
            </a: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on capacity utilization and performance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Inability to manage </a:t>
            </a:r>
            <a:r>
              <a:rPr lang="en-US" sz="1065" b="1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unplanned spikes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buClr>
                <a:srgbClr val="1F497D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065" dirty="0">
                <a:solidFill>
                  <a:prstClr val="black">
                    <a:lumMod val="75000"/>
                    <a:lumOff val="25000"/>
                  </a:prstClr>
                </a:solidFill>
                <a:ea typeface="Open Sans Condensed" panose="020B0806030504020204" pitchFamily="34" charset="0"/>
                <a:cs typeface="Arial" panose="020B0604020202020204" pitchFamily="34" charset="0"/>
              </a:rPr>
              <a:t>Lack of robust security for business-critical applications</a:t>
            </a: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  <a:p>
            <a:pPr marL="0" indent="0" defTabSz="1219200">
              <a:lnSpc>
                <a:spcPct val="100000"/>
              </a:lnSpc>
              <a:spcBef>
                <a:spcPts val="1335"/>
              </a:spcBef>
              <a:buClr>
                <a:srgbClr val="1F497D"/>
              </a:buClr>
              <a:buSzPct val="100000"/>
              <a:buNone/>
              <a:defRPr/>
            </a:pPr>
            <a:endParaRPr lang="en-US" sz="1065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4650" y="3103006"/>
            <a:ext cx="36351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1F497D"/>
              </a:buClr>
              <a:buSzPct val="100000"/>
              <a:defRPr/>
            </a:pPr>
            <a:r>
              <a:rPr lang="en-US" sz="1335" b="1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/>
                <a:ea typeface="Open Sans Condensed" panose="020B0806030504020204" pitchFamily="34" charset="0"/>
                <a:cs typeface="Arial" panose="020B0604020202020204" pitchFamily="34" charset="0"/>
              </a:rPr>
              <a:t>Before transformation</a:t>
            </a:r>
            <a:endParaRPr lang="en-US" sz="1335" b="1" dirty="0">
              <a:solidFill>
                <a:prstClr val="black">
                  <a:lumMod val="65000"/>
                  <a:lumOff val="35000"/>
                </a:prstClr>
              </a:solidFill>
              <a:latin typeface="Trebuchet MS" panose="020B0603020202020204"/>
              <a:ea typeface="Open Sans Condensed" panose="020B08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 descr="Image result for before icon"/>
          <p:cNvPicPr>
            <a:picLocks noChangeAspect="1" noChangeArrowheads="1"/>
          </p:cNvPicPr>
          <p:nvPr/>
        </p:nvPicPr>
        <p:blipFill>
          <a:blip r:embed="rId1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22045" y="2169534"/>
            <a:ext cx="636983" cy="6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 for after icon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8841" y="2074617"/>
            <a:ext cx="826815" cy="8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benefits icon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79502" y="2094605"/>
            <a:ext cx="717055" cy="7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4212</Words>
  <Application>WPS Presentation</Application>
  <PresentationFormat>Widescreen</PresentationFormat>
  <Paragraphs>97</Paragraphs>
  <Slides>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</vt:i4>
      </vt:variant>
    </vt:vector>
  </HeadingPairs>
  <TitlesOfParts>
    <vt:vector size="26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Open Sans Condensed</vt:lpstr>
      <vt:lpstr>Yu Gothic UI Semibold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SP ARMADA: DIGITAL TRANSFORMATION FOR Oil &amp; Gas</vt:lpstr>
      <vt:lpstr>A leading oil &amp; gas company looking to bring in more business agility and cost reduction</vt:lpstr>
      <vt:lpstr>Built secure Sify cloud infrastructure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2024-08-23T10:01:01Z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9312369AA19E48B3A0B359577DCF7D21_12</vt:lpwstr>
  </property>
  <property fmtid="{D5CDD505-2E9C-101B-9397-08002B2CF9AE}" pid="3" name="KSOProductBuildVer">
    <vt:lpwstr>1033-12.2.0.17545</vt:lpwstr>
  </property>
</Properties>
</file>