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3"/>
    <p:sldMasterId id="2147483687" r:id="rId4"/>
    <p:sldMasterId id="2147483711" r:id="rId5"/>
  </p:sldMasterIdLst>
  <p:notesMasterIdLst>
    <p:notesMasterId r:id="rId7"/>
  </p:notesMasterIdLst>
  <p:sldIdLst>
    <p:sldId id="16604683" r:id="rId6"/>
    <p:sldId id="16604993" r:id="rId8"/>
    <p:sldId id="1614032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5F512-F218-4E98-9E46-4BF2956F23AE}" type="datetimeFigureOut">
              <a:rPr lang="en-IN" smtClean="0"/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E6952-2FA2-47E0-B353-BAC52F6B3601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25E597-3BAA-4267-8E5F-96EE1B04E0C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1CB0A2-8A06-204A-A621-19D64E4B52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openxmlformats.org/officeDocument/2006/relationships/image" Target="../media/image1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openxmlformats.org/officeDocument/2006/relationships/image" Target="../media/image1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3" Type="http://schemas.openxmlformats.org/officeDocument/2006/relationships/image" Target="../media/image19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789150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6" y="3264106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6" y="4300374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195330"/>
            <a:ext cx="11328400" cy="49682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60583"/>
            <a:ext cx="1020544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>
            <a:off x="11421534" y="6473009"/>
            <a:ext cx="677333" cy="3959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1459210" y="6576570"/>
            <a:ext cx="60198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6AB342A-830E-438F-A6A8-BEDF509AB0A8}" type="slidenum">
              <a:rPr lang="en-US" sz="1065" smtClean="0"/>
            </a:fld>
            <a:endParaRPr lang="en-US" sz="1200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00" y="283736"/>
            <a:ext cx="864000" cy="57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9038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70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4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465"/>
            </a:lvl4pPr>
            <a:lvl5pPr>
              <a:defRPr sz="1465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latin typeface="TheSansOffice" panose="020B0503040302060204" pitchFamily="34" charset="77"/>
              </a:defRPr>
            </a:lvl1pPr>
            <a:lvl2pPr>
              <a:defRPr sz="1865">
                <a:latin typeface="TheSansOffice" panose="020B0503040302060204" pitchFamily="34" charset="77"/>
              </a:defRPr>
            </a:lvl2pPr>
            <a:lvl3pPr>
              <a:defRPr sz="1600">
                <a:latin typeface="TheSansOffice" panose="020B0503040302060204" pitchFamily="34" charset="77"/>
              </a:defRPr>
            </a:lvl3pPr>
            <a:lvl4pPr>
              <a:defRPr sz="1465">
                <a:latin typeface="TheSansOffice" panose="020B0503040302060204" pitchFamily="34" charset="77"/>
              </a:defRPr>
            </a:lvl4pPr>
            <a:lvl5pPr>
              <a:defRPr sz="1465">
                <a:latin typeface="TheSansOffice" panose="020B0503040302060204" pitchFamily="34" charset="77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1366804"/>
            <a:ext cx="5472000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99" y="1778003"/>
            <a:ext cx="5472000" cy="4468284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latin typeface="TheSansOffice" panose="020B0503040302060204" pitchFamily="34" charset="77"/>
              </a:defRPr>
            </a:lvl2pPr>
            <a:lvl3pPr>
              <a:defRPr sz="1865">
                <a:latin typeface="TheSansOffice" panose="020B0503040302060204" pitchFamily="34" charset="77"/>
              </a:defRPr>
            </a:lvl3pPr>
            <a:lvl4pPr>
              <a:defRPr sz="1600">
                <a:latin typeface="TheSansOffice" panose="020B0503040302060204" pitchFamily="34" charset="77"/>
              </a:defRPr>
            </a:lvl4pPr>
            <a:lvl5pPr>
              <a:defRPr sz="1600">
                <a:latin typeface="TheSansOffice" panose="020B0503040302060204" pitchFamily="34" charset="77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4019" y="1366804"/>
            <a:ext cx="5448000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4017" y="1778003"/>
            <a:ext cx="5448000" cy="4468284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/>
          <p:cNvSpPr/>
          <p:nvPr/>
        </p:nvSpPr>
        <p:spPr>
          <a:xfrm>
            <a:off x="0" y="5146443"/>
            <a:ext cx="12186048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  <a:endParaRPr lang="en-US"/>
          </a:p>
        </p:txBody>
      </p:sp>
      <p:pic>
        <p:nvPicPr>
          <p:cNvPr id="3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68000" y="412820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1710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Color Palette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7028" y="1912706"/>
            <a:ext cx="1483843" cy="5902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6" name="Rectangle 5"/>
          <p:cNvSpPr/>
          <p:nvPr/>
        </p:nvSpPr>
        <p:spPr>
          <a:xfrm>
            <a:off x="2413373" y="1912706"/>
            <a:ext cx="1483843" cy="5902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/>
        </p:nvSpPr>
        <p:spPr>
          <a:xfrm>
            <a:off x="4379721" y="1912706"/>
            <a:ext cx="1483843" cy="5902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8" name="Rectangle 7"/>
          <p:cNvSpPr/>
          <p:nvPr/>
        </p:nvSpPr>
        <p:spPr>
          <a:xfrm>
            <a:off x="6346066" y="1912706"/>
            <a:ext cx="1483843" cy="590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Rectangle 8"/>
          <p:cNvSpPr/>
          <p:nvPr/>
        </p:nvSpPr>
        <p:spPr>
          <a:xfrm>
            <a:off x="8312413" y="1912706"/>
            <a:ext cx="1483843" cy="5902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Rectangle 9"/>
          <p:cNvSpPr/>
          <p:nvPr/>
        </p:nvSpPr>
        <p:spPr>
          <a:xfrm>
            <a:off x="10278761" y="1912706"/>
            <a:ext cx="1483843" cy="590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TextBox 10"/>
          <p:cNvSpPr txBox="1"/>
          <p:nvPr/>
        </p:nvSpPr>
        <p:spPr>
          <a:xfrm>
            <a:off x="447026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1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215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30" y="1370160"/>
            <a:ext cx="1913857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PRIMARY COLORS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37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2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215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148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972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3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195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214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155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6068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4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162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199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241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5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147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205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221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876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6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192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144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28" y="4005084"/>
            <a:ext cx="1443216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COLOR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7028" y="4402393"/>
            <a:ext cx="1483843" cy="590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030" y="5159892"/>
            <a:ext cx="1177695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FONT COLOR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0</a:t>
            </a:r>
            <a:endParaRPr lang="en-IN" sz="1600">
              <a:solidFill>
                <a:srgbClr val="59595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68608" y="4348050"/>
            <a:ext cx="2217020" cy="505591"/>
            <a:chOff x="3197275" y="3272707"/>
            <a:chExt cx="1662765" cy="379193"/>
          </a:xfrm>
        </p:grpSpPr>
        <p:sp>
          <p:nvSpPr>
            <p:cNvPr id="22" name="Rectangle 21"/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9099" y="3323804"/>
              <a:ext cx="1456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2400" b="1">
                  <a:solidFill>
                    <a:schemeClr val="bg1"/>
                  </a:solidFill>
                </a:rPr>
                <a:t>Trebuchet MS</a:t>
              </a:r>
              <a:endParaRPr lang="en-IN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68605" y="4005084"/>
            <a:ext cx="1248162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TYPE</a:t>
            </a:r>
            <a:endParaRPr lang="en-IN" sz="1865" b="1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51320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tx2">
                    <a:lumMod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09073" y="6491819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defTabSz="914400">
              <a:spcBef>
                <a:spcPct val="0"/>
              </a:spcBef>
              <a:defRPr/>
            </a:pPr>
            <a:fld id="{408A3319-5104-4E46-B7BB-4F68F196E486}" type="slidenum">
              <a:rPr lang="en-IN" sz="14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/>
              </a:rPr>
            </a:fld>
            <a:endParaRPr lang="en-I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51531" y="6544853"/>
            <a:ext cx="1994457" cy="256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Agility |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C0D7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Flexibility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Choices</a:t>
            </a:r>
            <a:endParaRPr kumimoji="0" lang="en-US" sz="93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38158" y="866140"/>
            <a:ext cx="11710004" cy="470111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34678" y="11613"/>
            <a:ext cx="9654116" cy="70902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HEADING</a:t>
            </a:r>
            <a:endParaRPr lang="en-I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3349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451545"/>
            <a:ext cx="8455620" cy="858239"/>
            <a:chOff x="388418" y="4989095"/>
            <a:chExt cx="9958648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screen"/>
            <a:srcRect r="12288"/>
            <a:stretch>
              <a:fillRect/>
            </a:stretch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2494991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3850935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757931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rgbClr val="556677"/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59042"/>
            <a:ext cx="1132820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592722"/>
            <a:ext cx="10515600" cy="19697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955FAA-B548-4C42-A7F7-1EE7353C52E3}" type="datetimeFigureOut">
              <a:rPr lang="en-IN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fld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3319-5104-4E46-B7BB-4F68F196E486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400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431105"/>
            <a:ext cx="1005120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sz="2400" b="1" i="0" u="none" strike="noStrike" kern="1200" cap="all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3175" y="6528235"/>
            <a:ext cx="1520077" cy="297453"/>
            <a:chOff x="297155" y="3564498"/>
            <a:chExt cx="855044" cy="167318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97155" y="3588877"/>
              <a:ext cx="256776" cy="1359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492234" y="3564498"/>
              <a:ext cx="659965" cy="16731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35"/>
                <a:t>cloud@core</a:t>
              </a:r>
              <a:r>
                <a:rPr lang="en-US" sz="1335" baseline="30000"/>
                <a:t>TM</a:t>
              </a:r>
              <a:endParaRPr lang="en-US" sz="1335" baseline="30000"/>
            </a:p>
          </p:txBody>
        </p:sp>
      </p:grp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66706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87461" y="6323439"/>
            <a:ext cx="3462089" cy="535853"/>
            <a:chOff x="6671310" y="4750199"/>
            <a:chExt cx="2596567" cy="401890"/>
          </a:xfrm>
        </p:grpSpPr>
        <p:sp>
          <p:nvSpPr>
            <p:cNvPr id="5" name="TextBox 4"/>
            <p:cNvSpPr txBox="1"/>
            <p:nvPr userDrawn="1"/>
          </p:nvSpPr>
          <p:spPr>
            <a:xfrm>
              <a:off x="6671310" y="4750199"/>
              <a:ext cx="2146935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35">
                  <a:solidFill>
                    <a:schemeClr val="bg1">
                      <a:lumMod val="75000"/>
                    </a:schemeClr>
                  </a:solidFill>
                </a:rPr>
                <a:t>YOUR DIGITAL BRIDGE FOR TRANSFORMATION</a:t>
              </a:r>
              <a:endParaRPr lang="en-US" sz="935" baseline="30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8880055" y="4750199"/>
              <a:ext cx="387822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935" b="1">
                  <a:solidFill>
                    <a:srgbClr val="B9D300"/>
                  </a:solidFill>
                </a:rPr>
                <a:t>4.0</a:t>
              </a:r>
              <a:endParaRPr lang="en-US" sz="935" b="1" baseline="30000">
                <a:solidFill>
                  <a:srgbClr val="B9D300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774645" y="4792089"/>
              <a:ext cx="44291" cy="36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8" name="Rectangle 17"/>
            <p:cNvSpPr/>
            <p:nvPr userDrawn="1"/>
          </p:nvSpPr>
          <p:spPr>
            <a:xfrm rot="16200000">
              <a:off x="7867908" y="4016177"/>
              <a:ext cx="44291" cy="198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9" name="Rectangle 18"/>
            <p:cNvSpPr/>
            <p:nvPr userDrawn="1"/>
          </p:nvSpPr>
          <p:spPr>
            <a:xfrm rot="16200000">
              <a:off x="7845195" y="3989593"/>
              <a:ext cx="17717" cy="1908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8893110" y="4792089"/>
              <a:ext cx="260291" cy="360000"/>
              <a:chOff x="7976131" y="1661056"/>
              <a:chExt cx="1057822" cy="146303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7976131" y="1661056"/>
                <a:ext cx="179998" cy="1463036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 rot="16200000">
                <a:off x="8563875" y="1867116"/>
                <a:ext cx="72002" cy="81930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 rot="16200000">
                <a:off x="8505043" y="2092200"/>
                <a:ext cx="179998" cy="87782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</p:grp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316568"/>
            <a:ext cx="5889719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429001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  <a:endParaRPr lang="en-US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3995282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971795"/>
            <a:ext cx="5889719" cy="1457205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99752"/>
            <a:ext cx="6935280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053953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9976812" y="6555351"/>
            <a:ext cx="225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IN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2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494991"/>
            <a:ext cx="5411352" cy="170233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4174453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648203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  <a:endParaRPr lang="en-US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biLevel thresh="25000"/>
          </a:blip>
          <a:stretch>
            <a:fillRect/>
          </a:stretch>
        </p:blipFill>
        <p:spPr>
          <a:xfrm>
            <a:off x="388419" y="208570"/>
            <a:ext cx="1320021" cy="1107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504995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1" y="1368215"/>
            <a:ext cx="11216217" cy="4878071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 result for digital transformation shutter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6657"/>
          <a:stretch>
            <a:fillRect/>
          </a:stretch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2118" y="0"/>
            <a:ext cx="12192001" cy="68580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8810985" y="2875670"/>
            <a:ext cx="1954179" cy="1106663"/>
            <a:chOff x="9753598" y="1"/>
            <a:chExt cx="1739885" cy="985307"/>
          </a:xfrm>
        </p:grpSpPr>
        <p:sp>
          <p:nvSpPr>
            <p:cNvPr id="26" name="Round Same Side Corner Rectangle 72"/>
            <p:cNvSpPr/>
            <p:nvPr/>
          </p:nvSpPr>
          <p:spPr>
            <a:xfrm rot="10800000">
              <a:off x="9753598" y="1"/>
              <a:ext cx="1739885" cy="9853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pic>
          <p:nvPicPr>
            <p:cNvPr id="28" name="Picture 2" descr="Image result for sif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>
              <a:fillRect/>
            </a:stretch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 userDrawn="1"/>
        </p:nvGrpSpPr>
        <p:grpSpPr>
          <a:xfrm>
            <a:off x="-1" y="2173323"/>
            <a:ext cx="8466668" cy="2525040"/>
            <a:chOff x="-1" y="1629992"/>
            <a:chExt cx="6829063" cy="1893780"/>
          </a:xfrm>
        </p:grpSpPr>
        <p:sp>
          <p:nvSpPr>
            <p:cNvPr id="31" name="Rectangle 30"/>
            <p:cNvSpPr/>
            <p:nvPr/>
          </p:nvSpPr>
          <p:spPr>
            <a:xfrm>
              <a:off x="-1" y="1710769"/>
              <a:ext cx="6829063" cy="1725139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0" y="1629992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3475856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11136403" y="2281025"/>
            <a:ext cx="1055596" cy="2300187"/>
            <a:chOff x="8352302" y="0"/>
            <a:chExt cx="791697" cy="5143500"/>
          </a:xfrm>
        </p:grpSpPr>
        <p:sp>
          <p:nvSpPr>
            <p:cNvPr id="35" name="Rectangle 34"/>
            <p:cNvSpPr/>
            <p:nvPr/>
          </p:nvSpPr>
          <p:spPr>
            <a:xfrm>
              <a:off x="8877270" y="0"/>
              <a:ext cx="266729" cy="5143500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613456" y="0"/>
              <a:ext cx="266729" cy="5143500"/>
            </a:xfrm>
            <a:prstGeom prst="rect">
              <a:avLst/>
            </a:prstGeom>
            <a:solidFill>
              <a:srgbClr val="BDD70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352302" y="0"/>
              <a:ext cx="266729" cy="5143500"/>
            </a:xfrm>
            <a:prstGeom prst="rect">
              <a:avLst/>
            </a:prstGeom>
            <a:solidFill>
              <a:srgbClr val="BDD70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sp>
        <p:nvSpPr>
          <p:cNvPr id="3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8041" y="3086438"/>
            <a:ext cx="7267200" cy="698815"/>
          </a:xfr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08563"/>
            <a:ext cx="5411352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996739"/>
            <a:ext cx="5411351" cy="841181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949438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25120" y="6516899"/>
            <a:ext cx="1361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cloud@core</a:t>
            </a:r>
            <a:r>
              <a:rPr lang="en-US" sz="1065" baseline="30000" dirty="0">
                <a:solidFill>
                  <a:schemeClr val="bg1"/>
                </a:solidFill>
              </a:rPr>
              <a:t>TM</a:t>
            </a:r>
            <a:endParaRPr lang="en-US" sz="1400" baseline="30000" dirty="0">
              <a:solidFill>
                <a:schemeClr val="bg1"/>
              </a:solidFill>
            </a:endParaRPr>
          </a:p>
        </p:txBody>
      </p:sp>
      <p:pic>
        <p:nvPicPr>
          <p:cNvPr id="9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42085" y="6571305"/>
            <a:ext cx="423587" cy="2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5255B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9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 marL="1056005"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 marL="1440180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 marL="1776095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2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2" y="1366803"/>
            <a:ext cx="5424817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1778003"/>
            <a:ext cx="5424819" cy="4531783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35185" y="1373723"/>
            <a:ext cx="5426835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5185" y="1778003"/>
            <a:ext cx="5426833" cy="4531783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01747" y="1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0960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192B5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8673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chemeClr val="tx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8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10253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endParaRPr lang="en-IN" sz="2400" dirty="0"/>
          </a:p>
        </p:txBody>
      </p:sp>
      <p:pic>
        <p:nvPicPr>
          <p:cNvPr id="5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243127" y="412816"/>
            <a:ext cx="1595071" cy="90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399475"/>
            <a:ext cx="5411352" cy="100122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– </a:t>
            </a:r>
            <a:endParaRPr lang="en-US" dirty="0"/>
          </a:p>
          <a:p>
            <a:pPr lvl="0"/>
            <a:r>
              <a:rPr lang="en-US" dirty="0"/>
              <a:t>LINE ONE</a:t>
            </a:r>
            <a:endParaRPr lang="en-IN" dirty="0"/>
          </a:p>
        </p:txBody>
      </p:sp>
      <p:sp>
        <p:nvSpPr>
          <p:cNvPr id="34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5" y="3793167"/>
            <a:ext cx="5368776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Line two</a:t>
            </a:r>
            <a:endParaRPr lang="en-US" dirty="0"/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851401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8" y="0"/>
            <a:ext cx="12192000" cy="6858000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177822" y="452581"/>
            <a:ext cx="12192001" cy="6858000"/>
          </a:xfrm>
          <a:prstGeom prst="rect">
            <a:avLst/>
          </a:prstGeom>
          <a:solidFill>
            <a:schemeClr val="accent1"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1836361" y="0"/>
            <a:ext cx="355639" cy="6858000"/>
          </a:xfrm>
          <a:prstGeom prst="rect">
            <a:avLst/>
          </a:prstGeom>
          <a:solidFill>
            <a:srgbClr val="33B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1484609" y="0"/>
            <a:ext cx="355639" cy="6858000"/>
          </a:xfrm>
          <a:prstGeom prst="rect">
            <a:avLst/>
          </a:prstGeom>
          <a:solidFill>
            <a:srgbClr val="2D94D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1136403" y="0"/>
            <a:ext cx="355639" cy="6858000"/>
          </a:xfrm>
          <a:prstGeom prst="rect">
            <a:avLst/>
          </a:prstGeom>
          <a:solidFill>
            <a:srgbClr val="2D94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9882180" y="1"/>
            <a:ext cx="1954179" cy="1106663"/>
            <a:chOff x="9753599" y="1"/>
            <a:chExt cx="1739885" cy="985307"/>
          </a:xfrm>
        </p:grpSpPr>
        <p:sp>
          <p:nvSpPr>
            <p:cNvPr id="14" name="Round Same Side Corner Rectangle 72"/>
            <p:cNvSpPr/>
            <p:nvPr/>
          </p:nvSpPr>
          <p:spPr>
            <a:xfrm rot="10800000">
              <a:off x="9753599" y="1"/>
              <a:ext cx="1739885" cy="985307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pic>
          <p:nvPicPr>
            <p:cNvPr id="15" name="Picture 2" descr="Image result for sif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>
              <a:fillRect/>
            </a:stretch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/>
          <p:cNvSpPr/>
          <p:nvPr userDrawn="1"/>
        </p:nvSpPr>
        <p:spPr>
          <a:xfrm>
            <a:off x="-3" y="4612904"/>
            <a:ext cx="11136000" cy="2245096"/>
          </a:xfrm>
          <a:prstGeom prst="rect">
            <a:avLst/>
          </a:prstGeom>
          <a:solidFill>
            <a:srgbClr val="1025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endParaRPr lang="en-IN" sz="2400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-3" y="4494371"/>
            <a:ext cx="11136000" cy="118533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4839528"/>
            <a:ext cx="9797661" cy="100122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2" y="5753617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6262239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AGENDA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3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9035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8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11573753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1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465"/>
            </a:lvl4pPr>
            <a:lvl5pPr>
              <a:defRPr sz="1465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465"/>
            </a:lvl4pPr>
            <a:lvl5pPr>
              <a:defRPr sz="1465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5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3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1366801"/>
            <a:ext cx="5472000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99" y="1778002"/>
            <a:ext cx="5472000" cy="4468284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/>
            </a:lvl2pPr>
            <a:lvl3pPr>
              <a:defRPr sz="1865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4019" y="1366801"/>
            <a:ext cx="5448000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4017" y="1778002"/>
            <a:ext cx="5448000" cy="4468284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rgbClr val="595959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rgbClr val="595959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rgbClr val="595959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rgbClr val="595959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5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11573753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3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8" y="0"/>
            <a:ext cx="12192000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-818" y="0"/>
            <a:ext cx="12192001" cy="6858000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" name="Rectangle 1"/>
          <p:cNvSpPr/>
          <p:nvPr userDrawn="1"/>
        </p:nvSpPr>
        <p:spPr>
          <a:xfrm>
            <a:off x="-48379" y="5146441"/>
            <a:ext cx="12288761" cy="1711559"/>
          </a:xfrm>
          <a:prstGeom prst="rect">
            <a:avLst/>
          </a:prstGeom>
          <a:solidFill>
            <a:schemeClr val="tx1">
              <a:alpha val="80000"/>
            </a:scheme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5239095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  <a:endParaRPr lang="en-US" dirty="0"/>
          </a:p>
        </p:txBody>
      </p:sp>
      <p:pic>
        <p:nvPicPr>
          <p:cNvPr id="4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363200" y="279400"/>
            <a:ext cx="1478389" cy="83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1707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Color Palette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7027" y="1912703"/>
            <a:ext cx="1483843" cy="5902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" name="Rectangle 5"/>
          <p:cNvSpPr/>
          <p:nvPr/>
        </p:nvSpPr>
        <p:spPr>
          <a:xfrm>
            <a:off x="2413373" y="1912703"/>
            <a:ext cx="1483843" cy="5902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7" name="Rectangle 6"/>
          <p:cNvSpPr/>
          <p:nvPr/>
        </p:nvSpPr>
        <p:spPr>
          <a:xfrm>
            <a:off x="4379720" y="1912703"/>
            <a:ext cx="1483843" cy="5902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" name="Rectangle 7"/>
          <p:cNvSpPr/>
          <p:nvPr/>
        </p:nvSpPr>
        <p:spPr>
          <a:xfrm>
            <a:off x="6346066" y="1912703"/>
            <a:ext cx="1483843" cy="590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Rectangle 8"/>
          <p:cNvSpPr/>
          <p:nvPr/>
        </p:nvSpPr>
        <p:spPr>
          <a:xfrm>
            <a:off x="8312413" y="1912703"/>
            <a:ext cx="1483843" cy="5902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Rectangle 9"/>
          <p:cNvSpPr/>
          <p:nvPr/>
        </p:nvSpPr>
        <p:spPr>
          <a:xfrm>
            <a:off x="10278760" y="1912703"/>
            <a:ext cx="1483843" cy="590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47026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1</a:t>
            </a:r>
            <a:endParaRPr lang="en-IN" sz="160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149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G: 179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B: 215</a:t>
            </a:r>
            <a:endParaRPr lang="en-IN" sz="1600" dirty="0">
              <a:solidFill>
                <a:srgbClr val="59595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28" y="1370158"/>
            <a:ext cx="1913857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 dirty="0">
                <a:solidFill>
                  <a:srgbClr val="595959"/>
                </a:solidFill>
              </a:rPr>
              <a:t>PRIMARY COLORS</a:t>
            </a:r>
            <a:endParaRPr lang="en-IN" sz="1865" b="1" dirty="0">
              <a:solidFill>
                <a:srgbClr val="595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373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2</a:t>
            </a:r>
            <a:endParaRPr lang="en-IN" sz="160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215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G: 150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B: 148</a:t>
            </a:r>
            <a:endParaRPr lang="en-IN" sz="1600" dirty="0">
              <a:solidFill>
                <a:srgbClr val="59595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9720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3</a:t>
            </a:r>
            <a:endParaRPr lang="en-IN" sz="160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195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G: 214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B: 155</a:t>
            </a:r>
            <a:endParaRPr lang="en-IN" sz="1600" dirty="0">
              <a:solidFill>
                <a:srgbClr val="59595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6067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4</a:t>
            </a:r>
            <a:endParaRPr lang="en-IN" sz="160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179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G: 162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B: 199</a:t>
            </a:r>
            <a:endParaRPr lang="en-IN" sz="1600" dirty="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2413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5</a:t>
            </a:r>
            <a:endParaRPr lang="en-IN" sz="160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147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G: 205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B: 221</a:t>
            </a:r>
            <a:endParaRPr lang="en-IN" sz="1600" dirty="0">
              <a:solidFill>
                <a:srgbClr val="59595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8760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6</a:t>
            </a:r>
            <a:endParaRPr lang="en-IN" sz="160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250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G: 192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B: 144</a:t>
            </a:r>
            <a:endParaRPr lang="en-IN" sz="1600" dirty="0">
              <a:solidFill>
                <a:srgbClr val="595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27" y="4005081"/>
            <a:ext cx="1443216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 dirty="0">
                <a:solidFill>
                  <a:srgbClr val="595959"/>
                </a:solidFill>
              </a:rPr>
              <a:t>FONT COLOR</a:t>
            </a:r>
            <a:endParaRPr lang="en-IN" sz="1865" b="1" dirty="0">
              <a:solidFill>
                <a:srgbClr val="59595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7027" y="4402390"/>
            <a:ext cx="1483843" cy="590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027" y="5159890"/>
            <a:ext cx="1177695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FONT COLOR</a:t>
            </a:r>
            <a:endParaRPr lang="en-IN" sz="160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0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G: 0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B: 0</a:t>
            </a:r>
            <a:endParaRPr lang="en-IN" sz="1600" dirty="0">
              <a:solidFill>
                <a:srgbClr val="59595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68607" y="4348045"/>
            <a:ext cx="2217020" cy="505591"/>
            <a:chOff x="3197275" y="3272707"/>
            <a:chExt cx="1662765" cy="379193"/>
          </a:xfrm>
        </p:grpSpPr>
        <p:sp>
          <p:nvSpPr>
            <p:cNvPr id="22" name="Rectangle 21"/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9099" y="3323804"/>
              <a:ext cx="1456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2400" b="1" dirty="0">
                  <a:solidFill>
                    <a:schemeClr val="bg1"/>
                  </a:solidFill>
                </a:rPr>
                <a:t>Trebuchet MS</a:t>
              </a:r>
              <a:endParaRPr lang="en-IN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68605" y="4005081"/>
            <a:ext cx="1248162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 dirty="0">
                <a:solidFill>
                  <a:srgbClr val="595959"/>
                </a:solidFill>
              </a:rPr>
              <a:t>FONT TYPE</a:t>
            </a:r>
            <a:endParaRPr lang="en-IN" sz="1865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8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9677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biLevel thresh="25000"/>
          </a:blip>
          <a:stretch>
            <a:fillRect/>
          </a:stretch>
        </p:blipFill>
        <p:spPr>
          <a:xfrm>
            <a:off x="388419" y="208570"/>
            <a:ext cx="1320021" cy="1107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49975"/>
            <a:ext cx="10115957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4" Type="http://schemas.openxmlformats.org/officeDocument/2006/relationships/theme" Target="../theme/theme3.xml"/><Relationship Id="rId23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981076"/>
            <a:ext cx="11328200" cy="5508624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230495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77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9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665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8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6"/>
            <a:ext cx="10049933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TITLE OF THE SLIDE GOES HERE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rebuchet MS" panose="020B060302020202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43.xml"/><Relationship Id="rId7" Type="http://schemas.openxmlformats.org/officeDocument/2006/relationships/image" Target="../media/image39.sv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0.xml"/><Relationship Id="rId1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5144" y="4695175"/>
            <a:ext cx="7174536" cy="7709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265" dirty="0"/>
              <a:t>SHOPPERS STOP</a:t>
            </a:r>
            <a:endParaRPr lang="en-IN" sz="4265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5144" y="5379720"/>
            <a:ext cx="5368776" cy="556363"/>
          </a:xfrm>
        </p:spPr>
        <p:txBody>
          <a:bodyPr anchor="ctr"/>
          <a:lstStyle/>
          <a:p>
            <a:r>
              <a:rPr lang="en-US" dirty="0"/>
              <a:t>Managed Services Case Study</a:t>
            </a:r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335186" y="885542"/>
            <a:ext cx="5779684" cy="487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ts val="1700"/>
              </a:lnSpc>
              <a:defRPr/>
            </a:pPr>
            <a:r>
              <a:rPr lang="en-US" sz="1600" b="1" dirty="0">
                <a:solidFill>
                  <a:srgbClr val="BED730"/>
                </a:solidFill>
                <a:latin typeface="Trebuchet MS" panose="020B0603020202020204" pitchFamily="34" charset="0"/>
              </a:rPr>
              <a:t>Integrated Value and Outcome</a:t>
            </a:r>
            <a:endParaRPr lang="en-US" sz="1600" b="1" dirty="0">
              <a:solidFill>
                <a:srgbClr val="BED730"/>
              </a:solidFill>
              <a:latin typeface="Trebuchet MS" panose="020B0603020202020204" pitchFamily="34" charset="0"/>
            </a:endParaRPr>
          </a:p>
          <a:p>
            <a:pPr marL="228600" indent="-228600" defTabSz="914400">
              <a:lnSpc>
                <a:spcPts val="1700"/>
              </a:lnSpc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prstClr val="white"/>
                </a:solidFill>
                <a:latin typeface="Trebuchet MS" panose="020B0603020202020204" pitchFamily="34" charset="0"/>
              </a:rPr>
              <a:t>Transitioning of the existing IT Management from current Incumbent to Sify Managed Services </a:t>
            </a:r>
            <a:endParaRPr lang="en-US" sz="13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228600" indent="-228600" defTabSz="914400">
              <a:lnSpc>
                <a:spcPts val="1700"/>
              </a:lnSpc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prstClr val="white"/>
                </a:solidFill>
                <a:latin typeface="Trebuchet MS" panose="020B0603020202020204" pitchFamily="34" charset="0"/>
              </a:rPr>
              <a:t>Remote Data Center management including server, storage, DC network &amp; collaboration tools.  </a:t>
            </a:r>
            <a:endParaRPr lang="en-US" sz="13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228600" indent="-228600" defTabSz="914400">
              <a:lnSpc>
                <a:spcPts val="1700"/>
              </a:lnSpc>
              <a:buFont typeface="Arial" panose="020B0604020202020204" pitchFamily="34" charset="0"/>
              <a:buChar char="•"/>
              <a:defRPr/>
            </a:pPr>
            <a:r>
              <a:rPr lang="en-GB" sz="1300" dirty="0">
                <a:solidFill>
                  <a:prstClr val="white"/>
                </a:solidFill>
                <a:latin typeface="Trebuchet MS" panose="020B0603020202020204" pitchFamily="34" charset="0"/>
              </a:rPr>
              <a:t>Management of stores IT infrastructure including server, LAN switches &amp; Store Wi-Fi</a:t>
            </a:r>
            <a:r>
              <a:rPr lang="en-US" sz="13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endParaRPr lang="en-US" sz="13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228600" indent="-228600" defTabSz="914400">
              <a:lnSpc>
                <a:spcPts val="1700"/>
              </a:lnSpc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prstClr val="white"/>
                </a:solidFill>
                <a:latin typeface="Trebuchet MS" panose="020B0603020202020204" pitchFamily="34" charset="0"/>
              </a:rPr>
              <a:t>Security Event Monitoring for all critical devices including servers, security and network devices via SIEM and UEBA </a:t>
            </a:r>
            <a:endParaRPr lang="en-US" sz="13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228600" indent="-228600" defTabSz="914400">
              <a:lnSpc>
                <a:spcPts val="1700"/>
              </a:lnSpc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prstClr val="white"/>
                </a:solidFill>
                <a:latin typeface="Trebuchet MS" panose="020B0603020202020204" pitchFamily="34" charset="0"/>
              </a:rPr>
              <a:t>Deployment of SD-WAN across all the locations </a:t>
            </a:r>
            <a:endParaRPr lang="en-US" sz="13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228600" indent="-228600" defTabSz="914400">
              <a:lnSpc>
                <a:spcPts val="1700"/>
              </a:lnSpc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prstClr val="white"/>
                </a:solidFill>
                <a:latin typeface="Trebuchet MS" panose="020B0603020202020204" pitchFamily="34" charset="0"/>
              </a:rPr>
              <a:t>Management &amp; Monitoring of SD-WAN &amp; WAN network</a:t>
            </a:r>
            <a:r>
              <a:rPr lang="en-GB" sz="1300" dirty="0">
                <a:solidFill>
                  <a:prstClr val="white"/>
                </a:solidFill>
                <a:latin typeface="Trebuchet MS" panose="020B0603020202020204" pitchFamily="34" charset="0"/>
              </a:rPr>
              <a:t>	</a:t>
            </a:r>
            <a:endParaRPr lang="en-GB" sz="13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228600" indent="-228600" defTabSz="914400">
              <a:lnSpc>
                <a:spcPts val="1700"/>
              </a:lnSpc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prstClr val="white"/>
                </a:solidFill>
                <a:latin typeface="Trebuchet MS" panose="020B0603020202020204" pitchFamily="34" charset="0"/>
              </a:rPr>
              <a:t>Network link consolidation  </a:t>
            </a:r>
            <a:endParaRPr lang="en-US" sz="13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228600" indent="-228600" defTabSz="914400">
              <a:lnSpc>
                <a:spcPts val="1700"/>
              </a:lnSpc>
              <a:buFont typeface="Arial" panose="020B0604020202020204" pitchFamily="34" charset="0"/>
              <a:buChar char="•"/>
              <a:defRPr/>
            </a:pPr>
            <a:r>
              <a:rPr lang="en-IN" sz="1300" dirty="0">
                <a:solidFill>
                  <a:prstClr val="white"/>
                </a:solidFill>
                <a:latin typeface="Trebuchet MS" panose="020B0603020202020204" pitchFamily="34" charset="0"/>
              </a:rPr>
              <a:t>Strong Governance to manage End to End IT Core &amp; Store Management </a:t>
            </a:r>
            <a:endParaRPr lang="en-IN" sz="13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228600" indent="-228600" defTabSz="914400">
              <a:lnSpc>
                <a:spcPts val="1700"/>
              </a:lnSpc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prstClr val="white"/>
                </a:solidFill>
                <a:latin typeface="Trebuchet MS" panose="020B0603020202020204" pitchFamily="34" charset="0"/>
              </a:rPr>
              <a:t>Successful Transition in progress</a:t>
            </a:r>
            <a:endParaRPr lang="en-US" sz="13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defTabSz="914400">
              <a:lnSpc>
                <a:spcPts val="1700"/>
              </a:lnSpc>
              <a:defRPr/>
            </a:pPr>
            <a:endParaRPr lang="en-US" sz="1300" b="1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defTabSz="914400">
              <a:lnSpc>
                <a:spcPts val="1700"/>
              </a:lnSpc>
              <a:defRPr/>
            </a:pPr>
            <a:r>
              <a:rPr lang="en-US" sz="1600" b="1" dirty="0">
                <a:solidFill>
                  <a:srgbClr val="BED730"/>
                </a:solidFill>
                <a:latin typeface="Trebuchet MS" panose="020B0603020202020204" pitchFamily="34" charset="0"/>
              </a:rPr>
              <a:t>Value for Client</a:t>
            </a:r>
            <a:endParaRPr lang="en-US" sz="1600" b="1" dirty="0">
              <a:solidFill>
                <a:srgbClr val="BED730"/>
              </a:solidFill>
              <a:latin typeface="Trebuchet MS" panose="020B0603020202020204" pitchFamily="34" charset="0"/>
            </a:endParaRPr>
          </a:p>
          <a:p>
            <a:pPr marL="304800" indent="-304800" defTabSz="914400">
              <a:lnSpc>
                <a:spcPts val="1700"/>
              </a:lnSpc>
              <a:buFont typeface="+mj-lt"/>
              <a:buAutoNum type="arabicPeriod"/>
              <a:defRPr/>
            </a:pPr>
            <a:r>
              <a:rPr lang="en-US" sz="1300" dirty="0">
                <a:solidFill>
                  <a:prstClr val="white"/>
                </a:solidFill>
                <a:latin typeface="Trebuchet MS" panose="020B0603020202020204" pitchFamily="34" charset="0"/>
              </a:rPr>
              <a:t>Integrated Managed Services Partner for DC &amp; Office IT, SOC, WAN &amp; Store Management </a:t>
            </a:r>
            <a:endParaRPr lang="en-US" sz="13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304800" indent="-304800" defTabSz="914400">
              <a:lnSpc>
                <a:spcPts val="1700"/>
              </a:lnSpc>
              <a:buFont typeface="+mj-lt"/>
              <a:buAutoNum type="arabicPeriod"/>
              <a:defRPr/>
            </a:pPr>
            <a:r>
              <a:rPr lang="en-US" sz="1300" dirty="0">
                <a:solidFill>
                  <a:prstClr val="white"/>
                </a:solidFill>
                <a:latin typeface="Trebuchet MS" panose="020B0603020202020204" pitchFamily="34" charset="0"/>
              </a:rPr>
              <a:t>Automation led Service Management </a:t>
            </a:r>
            <a:endParaRPr lang="en-US" sz="13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304800" indent="-304800" defTabSz="914400">
              <a:lnSpc>
                <a:spcPts val="1700"/>
              </a:lnSpc>
              <a:buFont typeface="+mj-lt"/>
              <a:buAutoNum type="arabicPeriod"/>
              <a:defRPr/>
            </a:pPr>
            <a:r>
              <a:rPr lang="en-US" sz="1300" dirty="0">
                <a:solidFill>
                  <a:prstClr val="white"/>
                </a:solidFill>
                <a:latin typeface="Trebuchet MS" panose="020B0603020202020204" pitchFamily="34" charset="0"/>
              </a:rPr>
              <a:t>Network Transformation enabling Cloud &amp; Digital adoption</a:t>
            </a:r>
            <a:endParaRPr lang="en-US" sz="13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304800" indent="-304800" defTabSz="914400">
              <a:lnSpc>
                <a:spcPts val="1700"/>
              </a:lnSpc>
              <a:buFont typeface="+mj-lt"/>
              <a:buAutoNum type="arabicPeriod"/>
              <a:defRPr/>
            </a:pPr>
            <a:r>
              <a:rPr lang="en-US" sz="1300" dirty="0">
                <a:solidFill>
                  <a:prstClr val="white"/>
                </a:solidFill>
                <a:latin typeface="Trebuchet MS" panose="020B0603020202020204" pitchFamily="34" charset="0"/>
              </a:rPr>
              <a:t>Cloud Adjacent Colocation Services </a:t>
            </a:r>
            <a:r>
              <a:rPr lang="en-US" sz="1300" dirty="0" err="1">
                <a:solidFill>
                  <a:prstClr val="white"/>
                </a:solidFill>
                <a:latin typeface="Trebuchet MS" panose="020B0603020202020204" pitchFamily="34" charset="0"/>
              </a:rPr>
              <a:t>fastracking</a:t>
            </a:r>
            <a:r>
              <a:rPr lang="en-US" sz="1300" dirty="0">
                <a:solidFill>
                  <a:prstClr val="white"/>
                </a:solidFill>
                <a:latin typeface="Trebuchet MS" panose="020B0603020202020204" pitchFamily="34" charset="0"/>
              </a:rPr>
              <a:t> seamless cloud migration</a:t>
            </a:r>
            <a:endParaRPr lang="en-US" sz="13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05320" y="991750"/>
            <a:ext cx="4883240" cy="1908215"/>
            <a:chOff x="841632" y="1421961"/>
            <a:chExt cx="4883240" cy="1908211"/>
          </a:xfrm>
        </p:grpSpPr>
        <p:sp>
          <p:nvSpPr>
            <p:cNvPr id="4" name="TextBox 3"/>
            <p:cNvSpPr txBox="1"/>
            <p:nvPr/>
          </p:nvSpPr>
          <p:spPr>
            <a:xfrm>
              <a:off x="1404872" y="1421961"/>
              <a:ext cx="4320000" cy="1908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400" b="1" dirty="0">
                  <a:solidFill>
                    <a:srgbClr val="BED730"/>
                  </a:solidFill>
                  <a:latin typeface="Trebuchet MS" panose="020B0603020202020204" pitchFamily="34" charset="0"/>
                </a:rPr>
                <a:t>Project Objective</a:t>
              </a:r>
              <a:endParaRPr lang="en-US" sz="1400" b="1" dirty="0">
                <a:solidFill>
                  <a:srgbClr val="BED730"/>
                </a:solidFill>
                <a:latin typeface="Trebuchet MS" panose="020B0603020202020204" pitchFamily="34" charset="0"/>
              </a:endParaRPr>
            </a:p>
            <a:p>
              <a:pPr marL="228600" indent="-228600" defTabSz="914400">
                <a:buFont typeface="Arial" panose="020B0604020202020204" pitchFamily="34" charset="0"/>
                <a:buChar char="•"/>
                <a:defRPr/>
              </a:pPr>
              <a:r>
                <a:rPr lang="en-IN" sz="1300" dirty="0">
                  <a:solidFill>
                    <a:prstClr val="white"/>
                  </a:solidFill>
                  <a:latin typeface="Trebuchet MS" panose="020B0603020202020204" pitchFamily="34" charset="0"/>
                </a:rPr>
                <a:t>Integrated Service Providers for End to End IT Services and Management</a:t>
              </a:r>
              <a:endParaRPr lang="en-IN" sz="130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  <a:p>
              <a:pPr marL="228600" indent="-228600" defTabSz="914400">
                <a:buFont typeface="Arial" panose="020B0604020202020204" pitchFamily="34" charset="0"/>
                <a:buChar char="•"/>
                <a:defRPr/>
              </a:pPr>
              <a:r>
                <a:rPr lang="en-IN" sz="1300" dirty="0">
                  <a:solidFill>
                    <a:prstClr val="white"/>
                  </a:solidFill>
                  <a:latin typeface="Trebuchet MS" panose="020B0603020202020204" pitchFamily="34" charset="0"/>
                </a:rPr>
                <a:t>To provide a secure IT Environment</a:t>
              </a:r>
              <a:endParaRPr lang="en-IN" sz="130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  <a:p>
              <a:pPr marL="228600" indent="-228600" defTabSz="914400">
                <a:buFont typeface="Arial" panose="020B0604020202020204" pitchFamily="34" charset="0"/>
                <a:buChar char="•"/>
                <a:defRPr/>
              </a:pPr>
              <a:r>
                <a:rPr lang="en-IN" sz="1300" dirty="0">
                  <a:solidFill>
                    <a:prstClr val="white"/>
                  </a:solidFill>
                  <a:latin typeface="Trebuchet MS" panose="020B0603020202020204" pitchFamily="34" charset="0"/>
                </a:rPr>
                <a:t>To bring Modernisation &amp; Transformation of the entire IT Landscape </a:t>
              </a:r>
              <a:endParaRPr lang="en-IN" sz="130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  <a:p>
              <a:pPr marL="228600" indent="-228600" defTabSz="914400">
                <a:buFont typeface="Arial" panose="020B0604020202020204" pitchFamily="34" charset="0"/>
                <a:buChar char="•"/>
                <a:defRPr/>
              </a:pPr>
              <a:r>
                <a:rPr lang="en-IN" sz="1300" dirty="0">
                  <a:solidFill>
                    <a:prstClr val="white"/>
                  </a:solidFill>
                  <a:latin typeface="Trebuchet MS" panose="020B0603020202020204" pitchFamily="34" charset="0"/>
                </a:rPr>
                <a:t>Enhancing SLA(s) &amp; thus, improving User Experience </a:t>
              </a:r>
              <a:endParaRPr lang="en-IN" sz="130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  <a:p>
              <a:pPr marL="228600" indent="-228600" defTabSz="914400">
                <a:buFont typeface="Arial" panose="020B0604020202020204" pitchFamily="34" charset="0"/>
                <a:buChar char="•"/>
                <a:defRPr/>
              </a:pPr>
              <a:r>
                <a:rPr lang="en-IN" sz="1300" dirty="0">
                  <a:solidFill>
                    <a:prstClr val="white"/>
                  </a:solidFill>
                  <a:latin typeface="Trebuchet MS" panose="020B0603020202020204" pitchFamily="34" charset="0"/>
                </a:rPr>
                <a:t>Single ownership across entire IT Environment</a:t>
              </a:r>
              <a:endParaRPr lang="en-IN" sz="130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  <a:p>
              <a:pPr marL="228600" indent="-228600" defTabSz="914400">
                <a:buFont typeface="Arial" panose="020B0604020202020204" pitchFamily="34" charset="0"/>
                <a:buChar char="•"/>
                <a:defRPr/>
              </a:pPr>
              <a:r>
                <a:rPr lang="en-IN" sz="1300" dirty="0">
                  <a:solidFill>
                    <a:prstClr val="white"/>
                  </a:solidFill>
                  <a:latin typeface="Trebuchet MS" panose="020B0603020202020204" pitchFamily="34" charset="0"/>
                </a:rPr>
                <a:t>Smooth Transition from the Incumbent provider </a:t>
              </a:r>
              <a:endParaRPr lang="en-IN" sz="130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026" name="Picture 2" descr="objective Icon 3428374"/>
            <p:cNvPicPr>
              <a:picLocks noChangeAspect="1" noChangeArrowheads="1"/>
            </p:cNvPicPr>
            <p:nvPr/>
          </p:nvPicPr>
          <p:blipFill>
            <a:blip r:embed="rId1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632" y="1428960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868189" y="3123177"/>
            <a:ext cx="4809627" cy="984885"/>
            <a:chOff x="936301" y="2867570"/>
            <a:chExt cx="4809626" cy="984883"/>
          </a:xfrm>
        </p:grpSpPr>
        <p:sp>
          <p:nvSpPr>
            <p:cNvPr id="33" name="TextBox 32"/>
            <p:cNvSpPr txBox="1"/>
            <p:nvPr/>
          </p:nvSpPr>
          <p:spPr>
            <a:xfrm>
              <a:off x="1425928" y="2867570"/>
              <a:ext cx="4319999" cy="984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600" b="1" dirty="0">
                  <a:solidFill>
                    <a:srgbClr val="BED730"/>
                  </a:solidFill>
                  <a:latin typeface="Trebuchet MS" panose="020B0603020202020204" pitchFamily="34" charset="0"/>
                </a:rPr>
                <a:t>Project Model</a:t>
              </a:r>
              <a:endParaRPr lang="en-US" sz="1600" b="1" dirty="0">
                <a:solidFill>
                  <a:srgbClr val="BED730"/>
                </a:solidFill>
                <a:latin typeface="Trebuchet MS" panose="020B0603020202020204" pitchFamily="34" charset="0"/>
              </a:endParaRPr>
            </a:p>
            <a:p>
              <a:pPr marL="228600" indent="-228600" defTabSz="914400">
                <a:buFont typeface="Arial" panose="020B0604020202020204" pitchFamily="34" charset="0"/>
                <a:buChar char="•"/>
                <a:defRPr/>
              </a:pPr>
              <a:r>
                <a:rPr lang="en-US" sz="1300" dirty="0">
                  <a:solidFill>
                    <a:prstClr val="white"/>
                  </a:solidFill>
                  <a:latin typeface="Trebuchet MS" panose="020B0603020202020204" pitchFamily="34" charset="0"/>
                </a:rPr>
                <a:t>Hybrid Delivery – Onsite &amp; Remote</a:t>
              </a:r>
              <a:endParaRPr lang="en-US" sz="130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  <a:p>
              <a:pPr marL="228600" indent="-228600" defTabSz="914400">
                <a:buFont typeface="Arial" panose="020B0604020202020204" pitchFamily="34" charset="0"/>
                <a:buChar char="•"/>
                <a:defRPr/>
              </a:pPr>
              <a:r>
                <a:rPr lang="en-US" sz="1300" dirty="0">
                  <a:solidFill>
                    <a:prstClr val="white"/>
                  </a:solidFill>
                  <a:latin typeface="Trebuchet MS" panose="020B0603020202020204" pitchFamily="34" charset="0"/>
                </a:rPr>
                <a:t>Tool based Service Management </a:t>
              </a:r>
              <a:endParaRPr lang="en-US" sz="130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  <a:p>
              <a:pPr defTabSz="914400">
                <a:defRPr/>
              </a:pPr>
              <a:endParaRPr lang="en-US" sz="1600" b="1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028" name="Picture 4" descr="model Icon 1724316"/>
            <p:cNvPicPr>
              <a:picLocks noChangeAspect="1" noChangeArrowheads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301" y="2936335"/>
              <a:ext cx="450000" cy="443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712381" y="4086836"/>
            <a:ext cx="4883240" cy="2308324"/>
            <a:chOff x="816472" y="4052754"/>
            <a:chExt cx="4883240" cy="2308318"/>
          </a:xfrm>
        </p:grpSpPr>
        <p:sp>
          <p:nvSpPr>
            <p:cNvPr id="22" name="TextBox 21"/>
            <p:cNvSpPr txBox="1"/>
            <p:nvPr/>
          </p:nvSpPr>
          <p:spPr>
            <a:xfrm>
              <a:off x="1379712" y="4052754"/>
              <a:ext cx="4320000" cy="2308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600" b="1" dirty="0">
                  <a:solidFill>
                    <a:srgbClr val="BED730"/>
                  </a:solidFill>
                  <a:latin typeface="Trebuchet MS" panose="020B0603020202020204" pitchFamily="34" charset="0"/>
                </a:rPr>
                <a:t>Sify' s Uniqueness</a:t>
              </a:r>
              <a:endParaRPr lang="en-US" sz="1600" b="1" dirty="0">
                <a:solidFill>
                  <a:srgbClr val="BED730"/>
                </a:solidFill>
                <a:latin typeface="Trebuchet MS" panose="020B0603020202020204" pitchFamily="34" charset="0"/>
              </a:endParaRPr>
            </a:p>
            <a:p>
              <a:pPr marL="228600" indent="-228600" defTabSz="914400"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prstClr val="white"/>
                  </a:solidFill>
                  <a:latin typeface="Trebuchet MS" panose="020B0603020202020204" pitchFamily="34" charset="0"/>
                </a:rPr>
                <a:t>Catalogue driven Managed Services Model   </a:t>
              </a:r>
              <a:endParaRPr lang="en-US" sz="1600" b="1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  <a:p>
              <a:pPr marL="228600" indent="-228600" defTabSz="914400"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prstClr val="white"/>
                  </a:solidFill>
                  <a:latin typeface="Trebuchet MS" panose="020B0603020202020204" pitchFamily="34" charset="0"/>
                </a:rPr>
                <a:t>One Stop Shop for Managed Services across all domains including Cloud &amp; Telecom Services</a:t>
              </a:r>
              <a:endParaRPr lang="en-US" sz="140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  <a:p>
              <a:pPr marL="228600" indent="-228600" defTabSz="914400">
                <a:buFont typeface="Arial" panose="020B0604020202020204" pitchFamily="34" charset="0"/>
                <a:buChar char="•"/>
                <a:defRPr/>
              </a:pPr>
              <a:r>
                <a:rPr lang="en-IN" sz="1400" dirty="0">
                  <a:solidFill>
                    <a:prstClr val="white"/>
                  </a:solidFill>
                  <a:latin typeface="Trebuchet MS" panose="020B0603020202020204" pitchFamily="34" charset="0"/>
                </a:rPr>
                <a:t>Outcome based solution</a:t>
              </a:r>
              <a:endParaRPr lang="en-IN" sz="140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  <a:p>
              <a:pPr marL="228600" indent="-228600" defTabSz="914400">
                <a:buFont typeface="Arial" panose="020B0604020202020204" pitchFamily="34" charset="0"/>
                <a:buChar char="•"/>
                <a:defRPr/>
              </a:pPr>
              <a:r>
                <a:rPr lang="en-IN" sz="1400" dirty="0">
                  <a:solidFill>
                    <a:prstClr val="white"/>
                  </a:solidFill>
                  <a:latin typeface="Trebuchet MS" panose="020B0603020202020204" pitchFamily="34" charset="0"/>
                </a:rPr>
                <a:t>Automation led Service Delivery for an efficient Transition via Tool integration approach</a:t>
              </a:r>
              <a:endParaRPr lang="en-IN" sz="140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  <a:p>
              <a:pPr marL="228600" indent="-228600" defTabSz="914400">
                <a:buFont typeface="Arial" panose="020B0604020202020204" pitchFamily="34" charset="0"/>
                <a:buChar char="•"/>
                <a:defRPr/>
              </a:pPr>
              <a:r>
                <a:rPr lang="en-IN" sz="1400" dirty="0">
                  <a:solidFill>
                    <a:prstClr val="white"/>
                  </a:solidFill>
                  <a:latin typeface="Trebuchet MS" panose="020B0603020202020204" pitchFamily="34" charset="0"/>
                </a:rPr>
                <a:t>Rich Experience in Transitioning complex IT Environment </a:t>
              </a:r>
              <a:endParaRPr lang="en-IN" sz="140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  <a:p>
              <a:pPr marL="228600" indent="-228600" defTabSz="914400">
                <a:buFont typeface="Arial" panose="020B0604020202020204" pitchFamily="34" charset="0"/>
                <a:buChar char="•"/>
                <a:defRPr/>
              </a:pPr>
              <a:endParaRPr lang="en-IN" sz="140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8" name="Picture 7" descr="A picture containing shape&#10;&#10;Description automatically generated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816472" y="4112918"/>
              <a:ext cx="540000" cy="540000"/>
            </a:xfrm>
            <a:prstGeom prst="rect">
              <a:avLst/>
            </a:prstGeom>
          </p:spPr>
        </p:pic>
      </p:grpSp>
      <p:pic>
        <p:nvPicPr>
          <p:cNvPr id="27" name="Picture 26" descr="A picture containing shape&#10;&#10;Description automatically generated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5865107" y="885541"/>
            <a:ext cx="450000" cy="450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10073" y="965"/>
            <a:ext cx="2705147" cy="276999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defTabSz="914400">
              <a:defRPr/>
            </a:pPr>
            <a:r>
              <a:rPr lang="en-US" sz="1200" cap="all" spc="151">
                <a:solidFill>
                  <a:prstClr val="white"/>
                </a:solidFill>
                <a:latin typeface="Trebuchet MS" panose="020B0603020202020204" pitchFamily="34" charset="0"/>
              </a:rPr>
              <a:t>RETAIL</a:t>
            </a:r>
            <a:endParaRPr lang="en-US" sz="12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381" y="281518"/>
            <a:ext cx="11047819" cy="554567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dirty="0"/>
              <a:t>INFRA MANAGED SERVICES for a retail Major</a:t>
            </a: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5584" y="166845"/>
            <a:ext cx="732517" cy="7186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35185" y="5770759"/>
            <a:ext cx="5263947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219200">
              <a:defRPr/>
            </a:pPr>
            <a:r>
              <a:rPr lang="en-US" sz="1600" b="1" dirty="0">
                <a:solidFill>
                  <a:srgbClr val="BED730"/>
                </a:solidFill>
                <a:latin typeface="Trebuchet MS" panose="020B0603020202020204"/>
              </a:rPr>
              <a:t>Location Supported</a:t>
            </a:r>
            <a:endParaRPr lang="en-US" sz="1600" b="1" dirty="0">
              <a:solidFill>
                <a:srgbClr val="BED730"/>
              </a:solidFill>
              <a:latin typeface="Trebuchet MS" panose="020B0603020202020204"/>
            </a:endParaRPr>
          </a:p>
          <a:p>
            <a:pPr defTabSz="1219200">
              <a:defRPr/>
            </a:pPr>
            <a:r>
              <a:rPr lang="en-US" sz="1400" dirty="0">
                <a:solidFill>
                  <a:prstClr val="white"/>
                </a:solidFill>
                <a:latin typeface="Trebuchet MS" panose="020B0603020202020204"/>
              </a:rPr>
              <a:t>190+ locations including DC, HO, Stores, Warehouses</a:t>
            </a:r>
            <a:endParaRPr lang="en-US" sz="1400" dirty="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5" name="Picture 18" descr="Marker with solid fi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 bwMode="auto">
          <a:xfrm>
            <a:off x="5850349" y="5767356"/>
            <a:ext cx="450000" cy="450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 rot="16200000">
            <a:off x="-3223111" y="3198170"/>
            <a:ext cx="6858003" cy="4616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 b="1" cap="all" spc="113">
                <a:solidFill>
                  <a:schemeClr val="bg1"/>
                </a:solidFill>
              </a:defRPr>
            </a:lvl1pPr>
          </a:lstStyle>
          <a:p>
            <a:pPr defTabSz="1219200">
              <a:defRPr/>
            </a:pPr>
            <a:r>
              <a:rPr lang="en-US" sz="2400">
                <a:solidFill>
                  <a:prstClr val="white"/>
                </a:solidFill>
                <a:latin typeface="Trebuchet MS" panose="020B0603020202020204"/>
              </a:rPr>
              <a:t>Consolidation &amp; transformation LED </a:t>
            </a:r>
            <a:endParaRPr lang="en-US" sz="2400">
              <a:solidFill>
                <a:prstClr val="white"/>
              </a:solidFill>
              <a:latin typeface="Trebuchet MS" panose="020B0603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3429001"/>
            <a:ext cx="1132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Thank You</a:t>
            </a:r>
            <a:endParaRPr lang="en-IN" sz="4800" dirty="0">
              <a:solidFill>
                <a:schemeClr val="bg1"/>
              </a:solidFill>
            </a:endParaRPr>
          </a:p>
        </p:txBody>
      </p:sp>
      <p:pic>
        <p:nvPicPr>
          <p:cNvPr id="3" name="Picture 2" descr="D:\onedrive\OneDrive - Sify Technologies Limited\Desktop\Sify_Technologies_Limited_IN_English_2024_Certification_Badge.pngSify_Technologies_Limited_IN_English_2024_Certification_Badge"/>
          <p:cNvPicPr>
            <a:picLocks noChangeAspect="1"/>
          </p:cNvPicPr>
          <p:nvPr/>
        </p:nvPicPr>
        <p:blipFill>
          <a:blip r:embed="rId1"/>
          <a:srcRect l="8502" r="8502"/>
          <a:stretch>
            <a:fillRect/>
          </a:stretch>
        </p:blipFill>
        <p:spPr>
          <a:xfrm>
            <a:off x="5575516" y="1655498"/>
            <a:ext cx="1040969" cy="1773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1816</Words>
  <Application>WPS Presentation</Application>
  <PresentationFormat>Widescreen</PresentationFormat>
  <Paragraphs>53</Paragraphs>
  <Slides>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</vt:i4>
      </vt:variant>
    </vt:vector>
  </HeadingPairs>
  <TitlesOfParts>
    <vt:vector size="21" baseType="lpstr">
      <vt:lpstr>Arial</vt:lpstr>
      <vt:lpstr>SimSun</vt:lpstr>
      <vt:lpstr>Wingdings</vt:lpstr>
      <vt:lpstr>TheSansOffice</vt:lpstr>
      <vt:lpstr>Trebuchet MS</vt:lpstr>
      <vt:lpstr>TheSansOffice</vt:lpstr>
      <vt:lpstr>Arial</vt:lpstr>
      <vt:lpstr>Courier New</vt:lpstr>
      <vt:lpstr>Arial Narrow</vt:lpstr>
      <vt:lpstr>Calibri</vt:lpstr>
      <vt:lpstr>Trebuchet MS</vt:lpstr>
      <vt:lpstr>Arial Nova</vt:lpstr>
      <vt:lpstr>Microsoft YaHei</vt:lpstr>
      <vt:lpstr>Arial Unicode MS</vt:lpstr>
      <vt:lpstr>Sify Theme Nov20</vt:lpstr>
      <vt:lpstr>1_Sify Theme Nov20</vt:lpstr>
      <vt:lpstr>2_Sify Theme Nov20</vt:lpstr>
      <vt:lpstr>3_Sify Theme Nov20</vt:lpstr>
      <vt:lpstr>PowerPoint 演示文稿</vt:lpstr>
      <vt:lpstr>INFRA MANAGED SERVICES for a retail Major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Case Studies</dc:title>
  <dc:creator>Shubham Mishra</dc:creator>
  <cp:lastModifiedBy>017417</cp:lastModifiedBy>
  <cp:revision>3</cp:revision>
  <dcterms:created xsi:type="dcterms:W3CDTF">2023-10-04T05:47:00Z</dcterms:created>
  <dcterms:modified xsi:type="dcterms:W3CDTF">2024-08-23T09:59:16Z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3632CFE51AB7413FA9D56E1073037857_12</vt:lpwstr>
  </property>
  <property fmtid="{D5CDD505-2E9C-101B-9397-08002B2CF9AE}" pid="3" name="KSOProductBuildVer">
    <vt:lpwstr>1033-12.2.0.17545</vt:lpwstr>
  </property>
</Properties>
</file>