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88" r:id="rId4"/>
    <p:sldMasterId id="2147483702" r:id="rId5"/>
  </p:sldMasterIdLst>
  <p:notesMasterIdLst>
    <p:notesMasterId r:id="rId7"/>
  </p:notesMasterIdLst>
  <p:sldIdLst>
    <p:sldId id="16604706" r:id="rId6"/>
    <p:sldId id="12539529" r:id="rId8"/>
    <p:sldId id="1614032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5F512-F218-4E98-9E46-4BF2956F23AE}" type="datetimeFigureOut">
              <a:rPr lang="en-IN" smtClean="0"/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E6952-2FA2-47E0-B353-BAC52F6B3601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825E597-3BAA-4267-8E5F-96EE1B04E0CF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.png"/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2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4.png"/><Relationship Id="rId4" Type="http://schemas.openxmlformats.org/officeDocument/2006/relationships/image" Target="../media/image10.png"/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08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10253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40"/>
              </a:lnSpc>
            </a:pPr>
            <a:endParaRPr lang="en-IN" sz="2400" dirty="0"/>
          </a:p>
        </p:txBody>
      </p:sp>
      <p:pic>
        <p:nvPicPr>
          <p:cNvPr id="5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243127" y="412816"/>
            <a:ext cx="1595071" cy="90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399475"/>
            <a:ext cx="5411352" cy="100122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– </a:t>
            </a:r>
            <a:endParaRPr lang="en-US" dirty="0"/>
          </a:p>
          <a:p>
            <a:pPr lvl="0"/>
            <a:r>
              <a:rPr lang="en-US" dirty="0"/>
              <a:t>LINE ONE</a:t>
            </a:r>
            <a:endParaRPr lang="en-IN" dirty="0"/>
          </a:p>
        </p:txBody>
      </p:sp>
      <p:sp>
        <p:nvSpPr>
          <p:cNvPr id="34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5" y="3793167"/>
            <a:ext cx="5368776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Line two</a:t>
            </a:r>
            <a:endParaRPr lang="en-US" dirty="0"/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851401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se study pag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718457" y="472298"/>
            <a:ext cx="11041743" cy="502756"/>
          </a:xfrm>
        </p:spPr>
        <p:txBody>
          <a:bodyPr/>
          <a:lstStyle>
            <a:lvl1pPr>
              <a:defRPr sz="2665" baseline="0">
                <a:solidFill>
                  <a:schemeClr val="tx2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16200000" flipH="1">
            <a:off x="118562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760300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789150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6" y="3264106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6" y="4300374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2494991"/>
            <a:ext cx="4230108" cy="14749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265" b="1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3850935"/>
            <a:ext cx="4187531" cy="655092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757931"/>
            <a:ext cx="4187531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rgbClr val="556677"/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2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3" name="Picture 2" descr="Logo&#10;&#10;Description automatically generate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395" y="216539"/>
            <a:ext cx="1152000" cy="768000"/>
          </a:xfrm>
          <a:prstGeom prst="rect">
            <a:avLst/>
          </a:prstGeom>
        </p:spPr>
      </p:pic>
      <p:sp>
        <p:nvSpPr>
          <p:cNvPr id="21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5" y="2494991"/>
            <a:ext cx="5411352" cy="1702339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3200" b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88043" y="4174453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Line two</a:t>
            </a:r>
            <a:endParaRPr lang="en-US"/>
          </a:p>
        </p:txBody>
      </p:sp>
      <p:sp>
        <p:nvSpPr>
          <p:cNvPr id="23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88041" y="4648203"/>
            <a:ext cx="5368776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865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5255B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192B5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chemeClr val="tx2">
              <a:lumMod val="75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49975"/>
            <a:ext cx="10115957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AGENDA</a:t>
            </a:r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195330"/>
            <a:ext cx="11328400" cy="49682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1800" y="360583"/>
            <a:ext cx="1020544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2" name="Isosceles Triangle 1"/>
          <p:cNvSpPr/>
          <p:nvPr userDrawn="1"/>
        </p:nvSpPr>
        <p:spPr>
          <a:xfrm>
            <a:off x="11421534" y="6473009"/>
            <a:ext cx="677333" cy="39597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1459210" y="6576570"/>
            <a:ext cx="60198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D6AB342A-830E-438F-A6A8-BEDF509AB0A8}" type="slidenum">
              <a:rPr lang="en-US" sz="1065" smtClean="0"/>
            </a:fld>
            <a:endParaRPr lang="en-US" sz="1200" dirty="0"/>
          </a:p>
        </p:txBody>
      </p:sp>
      <p:pic>
        <p:nvPicPr>
          <p:cNvPr id="4" name="Picture 3" descr="Logo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200" y="283736"/>
            <a:ext cx="864000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9038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70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4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465"/>
            </a:lvl4pPr>
            <a:lvl5pPr>
              <a:defRPr sz="1465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latin typeface="TheSansOffice" panose="020B0503040302060204" pitchFamily="34" charset="77"/>
              </a:defRPr>
            </a:lvl1pPr>
            <a:lvl2pPr>
              <a:defRPr sz="1865">
                <a:latin typeface="TheSansOffice" panose="020B0503040302060204" pitchFamily="34" charset="77"/>
              </a:defRPr>
            </a:lvl2pPr>
            <a:lvl3pPr>
              <a:defRPr sz="1600">
                <a:latin typeface="TheSansOffice" panose="020B0503040302060204" pitchFamily="34" charset="77"/>
              </a:defRPr>
            </a:lvl3pPr>
            <a:lvl4pPr>
              <a:defRPr sz="1465">
                <a:latin typeface="TheSansOffice" panose="020B0503040302060204" pitchFamily="34" charset="77"/>
              </a:defRPr>
            </a:lvl4pPr>
            <a:lvl5pPr>
              <a:defRPr sz="1465">
                <a:latin typeface="TheSansOffice" panose="020B0503040302060204" pitchFamily="34" charset="77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6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1366804"/>
            <a:ext cx="5472000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99" y="1778003"/>
            <a:ext cx="5472000" cy="4468284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latin typeface="TheSansOffice" panose="020B0503040302060204" pitchFamily="34" charset="77"/>
              </a:defRPr>
            </a:lvl2pPr>
            <a:lvl3pPr>
              <a:defRPr sz="1865">
                <a:latin typeface="TheSansOffice" panose="020B0503040302060204" pitchFamily="34" charset="77"/>
              </a:defRPr>
            </a:lvl3pPr>
            <a:lvl4pPr>
              <a:defRPr sz="1600">
                <a:latin typeface="TheSansOffice" panose="020B0503040302060204" pitchFamily="34" charset="77"/>
              </a:defRPr>
            </a:lvl4pPr>
            <a:lvl5pPr>
              <a:defRPr sz="1600">
                <a:latin typeface="TheSansOffice" panose="020B0503040302060204" pitchFamily="34" charset="77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14019" y="1366804"/>
            <a:ext cx="5448000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heSansOffice" panose="020B0503040302060204" pitchFamily="34" charset="77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2 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4017" y="1778003"/>
            <a:ext cx="5448000" cy="4468284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rgbClr val="595959"/>
                </a:solidFill>
                <a:latin typeface="TheSansOffice" panose="020B0503040302060204" pitchFamily="34" charset="77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359038"/>
            <a:ext cx="10104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10" name="Slide Number Placeholder 5"/>
          <p:cNvSpPr txBox="1"/>
          <p:nvPr userDrawn="1"/>
        </p:nvSpPr>
        <p:spPr>
          <a:xfrm>
            <a:off x="11573755" y="6598267"/>
            <a:ext cx="559663" cy="192000"/>
          </a:xfrm>
          <a:prstGeom prst="rect">
            <a:avLst/>
          </a:prstGeom>
          <a:noFill/>
          <a:ln w="12700">
            <a:noFill/>
            <a:prstDash val="sysDot"/>
          </a:ln>
        </p:spPr>
        <p:txBody>
          <a:bodyPr vert="horz" lIns="121904" tIns="60953" rIns="0" bIns="60953" rtlCol="0" anchor="ctr"/>
          <a:lstStyle>
            <a:defPPr>
              <a:defRPr lang="en-US"/>
            </a:defPPr>
            <a:lvl1pPr marL="0" algn="ctr" defTabSz="914400" rtl="0" eaLnBrk="1" latinLnBrk="0" hangingPunct="1">
              <a:defRPr sz="800" b="1" kern="1200">
                <a:solidFill>
                  <a:schemeClr val="tx1">
                    <a:tint val="7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6AB342A-830E-438F-A6A8-BEDF509AB0A8}" type="slidenum">
              <a:rPr lang="en-US" sz="1065" b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fld>
            <a:endParaRPr lang="en-US" sz="1065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 userDrawn="1"/>
        </p:nvSpPr>
        <p:spPr>
          <a:xfrm>
            <a:off x="4" y="0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sp>
        <p:nvSpPr>
          <p:cNvPr id="26" name="Rectangle 25"/>
          <p:cNvSpPr/>
          <p:nvPr/>
        </p:nvSpPr>
        <p:spPr>
          <a:xfrm>
            <a:off x="0" y="5146443"/>
            <a:ext cx="12186048" cy="1711559"/>
          </a:xfrm>
          <a:prstGeom prst="rect">
            <a:avLst/>
          </a:prstGeom>
          <a:solidFill>
            <a:srgbClr val="000000">
              <a:alpha val="69804"/>
            </a:srgbClr>
          </a:solidFill>
          <a:ln w="3175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46" name="Text Placeholder 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31800" y="5239096"/>
            <a:ext cx="11328400" cy="1475741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DIVIDER</a:t>
            </a:r>
            <a:endParaRPr lang="en-US"/>
          </a:p>
        </p:txBody>
      </p:sp>
      <p:pic>
        <p:nvPicPr>
          <p:cNvPr id="3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68000" y="412820"/>
            <a:ext cx="1170197" cy="6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lo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51710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Color Palette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7028" y="1912706"/>
            <a:ext cx="1483843" cy="590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6" name="Rectangle 5"/>
          <p:cNvSpPr/>
          <p:nvPr/>
        </p:nvSpPr>
        <p:spPr>
          <a:xfrm>
            <a:off x="2413373" y="1912706"/>
            <a:ext cx="1483843" cy="5902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/>
        </p:nvSpPr>
        <p:spPr>
          <a:xfrm>
            <a:off x="4379721" y="1912706"/>
            <a:ext cx="1483843" cy="5902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8" name="Rectangle 7"/>
          <p:cNvSpPr/>
          <p:nvPr/>
        </p:nvSpPr>
        <p:spPr>
          <a:xfrm>
            <a:off x="6346066" y="1912706"/>
            <a:ext cx="1483843" cy="5902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Rectangle 8"/>
          <p:cNvSpPr/>
          <p:nvPr/>
        </p:nvSpPr>
        <p:spPr>
          <a:xfrm>
            <a:off x="8312413" y="1912706"/>
            <a:ext cx="1483843" cy="5902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Rectangle 9"/>
          <p:cNvSpPr/>
          <p:nvPr/>
        </p:nvSpPr>
        <p:spPr>
          <a:xfrm>
            <a:off x="10278761" y="1912706"/>
            <a:ext cx="1483843" cy="590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TextBox 10"/>
          <p:cNvSpPr txBox="1"/>
          <p:nvPr/>
        </p:nvSpPr>
        <p:spPr>
          <a:xfrm>
            <a:off x="447026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1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215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330" y="1370160"/>
            <a:ext cx="1913857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PRIMARY COLORS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1337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2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215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148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7972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3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195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214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155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6068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4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179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162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199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12413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5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147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205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221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78760" y="2670206"/>
            <a:ext cx="716030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ASSET 6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250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192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144</a:t>
            </a:r>
            <a:endParaRPr lang="en-IN" sz="1600">
              <a:solidFill>
                <a:srgbClr val="59595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28" y="4005084"/>
            <a:ext cx="1443216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COLOR</a:t>
            </a:r>
            <a:endParaRPr lang="en-IN" sz="1865" b="1">
              <a:solidFill>
                <a:srgbClr val="595959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7028" y="4402393"/>
            <a:ext cx="1483843" cy="5902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7030" y="5159892"/>
            <a:ext cx="1177695" cy="10874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600">
                <a:solidFill>
                  <a:srgbClr val="595959"/>
                </a:solidFill>
              </a:rPr>
              <a:t>FONT COLOR</a:t>
            </a:r>
            <a:endParaRPr lang="en-IN" sz="1600">
              <a:solidFill>
                <a:srgbClr val="595959"/>
              </a:solidFill>
            </a:endParaRPr>
          </a:p>
          <a:p>
            <a:pPr>
              <a:spcBef>
                <a:spcPts val="800"/>
              </a:spcBef>
            </a:pPr>
            <a:r>
              <a:rPr lang="en-IN" sz="1600">
                <a:solidFill>
                  <a:srgbClr val="595959"/>
                </a:solidFill>
              </a:rPr>
              <a:t>R: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G: 0</a:t>
            </a:r>
            <a:endParaRPr lang="en-IN" sz="1600">
              <a:solidFill>
                <a:srgbClr val="595959"/>
              </a:solidFill>
            </a:endParaRPr>
          </a:p>
          <a:p>
            <a:r>
              <a:rPr lang="en-IN" sz="1600">
                <a:solidFill>
                  <a:srgbClr val="595959"/>
                </a:solidFill>
              </a:rPr>
              <a:t>B: 0</a:t>
            </a:r>
            <a:endParaRPr lang="en-IN" sz="1600">
              <a:solidFill>
                <a:srgbClr val="595959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368608" y="4348050"/>
            <a:ext cx="2217020" cy="505591"/>
            <a:chOff x="3197275" y="3272707"/>
            <a:chExt cx="1662765" cy="379193"/>
          </a:xfrm>
        </p:grpSpPr>
        <p:sp>
          <p:nvSpPr>
            <p:cNvPr id="22" name="Rectangle 21"/>
            <p:cNvSpPr/>
            <p:nvPr/>
          </p:nvSpPr>
          <p:spPr>
            <a:xfrm>
              <a:off x="3197275" y="3272707"/>
              <a:ext cx="1662765" cy="379193"/>
            </a:xfrm>
            <a:prstGeom prst="rect">
              <a:avLst/>
            </a:prstGeom>
            <a:solidFill>
              <a:srgbClr val="5959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9099" y="3323804"/>
              <a:ext cx="1456313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IN" sz="2400" b="1">
                  <a:solidFill>
                    <a:schemeClr val="bg1"/>
                  </a:solidFill>
                </a:rPr>
                <a:t>Trebuchet MS</a:t>
              </a:r>
              <a:endParaRPr lang="en-IN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368605" y="4005084"/>
            <a:ext cx="1248162" cy="28732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1865" b="1">
                <a:solidFill>
                  <a:srgbClr val="595959"/>
                </a:solidFill>
              </a:rPr>
              <a:t>FONT TYPE</a:t>
            </a:r>
            <a:endParaRPr lang="en-IN" sz="1865" b="1">
              <a:solidFill>
                <a:srgbClr val="595959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51320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tx2">
                    <a:lumMod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609073" y="6491819"/>
            <a:ext cx="274320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defTabSz="914400">
              <a:spcBef>
                <a:spcPct val="0"/>
              </a:spcBef>
              <a:defRPr/>
            </a:pPr>
            <a:fld id="{408A3319-5104-4E46-B7BB-4F68F196E486}" type="slidenum">
              <a:rPr lang="en-IN" sz="14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/>
              </a:rPr>
            </a:fld>
            <a:endParaRPr lang="en-IN" sz="1400">
              <a:solidFill>
                <a:srgbClr val="FFFFFF"/>
              </a:solidFill>
              <a:latin typeface="Arial" panose="020B0604020202020204" pitchFamily="34" charset="0"/>
              <a:cs typeface="Arial" panose="020B0604020202020204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1531" y="6544853"/>
            <a:ext cx="1994457" cy="256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Agility |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C0D7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Flexibility </a:t>
            </a:r>
            <a:r>
              <a:rPr kumimoji="0" lang="en-US" sz="1065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| Choices</a:t>
            </a:r>
            <a:endParaRPr kumimoji="0" lang="en-US" sz="935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38158" y="866140"/>
            <a:ext cx="11710004" cy="4701117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Wingdings" panose="05000000000000000000" pitchFamily="2" charset="2"/>
              <a:buChar char="§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34678" y="11613"/>
            <a:ext cx="9654116" cy="70902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b="1"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HEADING</a:t>
            </a:r>
            <a:endParaRPr lang="en-I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3349"/>
            <a:ext cx="12189024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451545"/>
            <a:ext cx="8455620" cy="858239"/>
            <a:chOff x="388418" y="4989095"/>
            <a:chExt cx="9958648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screen"/>
            <a:srcRect r="12288"/>
            <a:stretch>
              <a:fillRect/>
            </a:stretch>
          </p:blipFill>
          <p:spPr>
            <a:xfrm>
              <a:off x="388418" y="4994607"/>
              <a:ext cx="9958648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59042"/>
            <a:ext cx="11328200" cy="46165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592722"/>
            <a:ext cx="10515600" cy="196975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1955FAA-B548-4C42-A7F7-1EE7353C52E3}" type="datetimeFigureOut">
              <a:rPr lang="en-IN" sz="1800" kern="120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fld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IN" sz="180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A3319-5104-4E46-B7BB-4F68F196E486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IN" sz="2400"/>
          </a:p>
        </p:txBody>
      </p:sp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431105"/>
            <a:ext cx="10051200" cy="461665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sz="2400" b="1" i="0" u="none" strike="noStrike" kern="1200" cap="all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3175" y="6528235"/>
            <a:ext cx="1520077" cy="297453"/>
            <a:chOff x="297155" y="3564498"/>
            <a:chExt cx="855044" cy="167318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97155" y="3588877"/>
              <a:ext cx="256776" cy="135908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 userDrawn="1"/>
          </p:nvSpPr>
          <p:spPr>
            <a:xfrm>
              <a:off x="492234" y="3564498"/>
              <a:ext cx="659965" cy="1673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35"/>
                <a:t>cloud@core</a:t>
              </a:r>
              <a:r>
                <a:rPr lang="en-US" sz="1335" baseline="30000"/>
                <a:t>TM</a:t>
              </a:r>
              <a:endParaRPr lang="en-US" sz="1335" baseline="30000"/>
            </a:p>
          </p:txBody>
        </p:sp>
      </p:grp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ner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2" y="2211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2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66706"/>
            <a:ext cx="11328200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8887461" y="6323439"/>
            <a:ext cx="3462089" cy="535853"/>
            <a:chOff x="6671310" y="4750199"/>
            <a:chExt cx="2596567" cy="401890"/>
          </a:xfrm>
        </p:grpSpPr>
        <p:sp>
          <p:nvSpPr>
            <p:cNvPr id="5" name="TextBox 4"/>
            <p:cNvSpPr txBox="1"/>
            <p:nvPr userDrawn="1"/>
          </p:nvSpPr>
          <p:spPr>
            <a:xfrm>
              <a:off x="6671310" y="4750199"/>
              <a:ext cx="2146935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35">
                  <a:solidFill>
                    <a:schemeClr val="bg1">
                      <a:lumMod val="75000"/>
                    </a:schemeClr>
                  </a:solidFill>
                </a:rPr>
                <a:t>YOUR DIGITAL BRIDGE FOR TRANSFORMATION</a:t>
              </a:r>
              <a:endParaRPr lang="en-US" sz="935" baseline="30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 userDrawn="1"/>
          </p:nvSpPr>
          <p:spPr>
            <a:xfrm>
              <a:off x="8880055" y="4750199"/>
              <a:ext cx="387822" cy="176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935" b="1">
                  <a:solidFill>
                    <a:srgbClr val="B9D300"/>
                  </a:solidFill>
                </a:rPr>
                <a:t>4.0</a:t>
              </a:r>
              <a:endParaRPr lang="en-US" sz="935" b="1" baseline="30000">
                <a:solidFill>
                  <a:srgbClr val="B9D300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774645" y="4792089"/>
              <a:ext cx="44291" cy="36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8" name="Rectangle 17"/>
            <p:cNvSpPr/>
            <p:nvPr userDrawn="1"/>
          </p:nvSpPr>
          <p:spPr>
            <a:xfrm rot="16200000">
              <a:off x="7867908" y="4016177"/>
              <a:ext cx="44291" cy="1980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sp>
          <p:nvSpPr>
            <p:cNvPr id="19" name="Rectangle 18"/>
            <p:cNvSpPr/>
            <p:nvPr userDrawn="1"/>
          </p:nvSpPr>
          <p:spPr>
            <a:xfrm rot="16200000">
              <a:off x="7845195" y="3989593"/>
              <a:ext cx="17717" cy="1908000"/>
            </a:xfrm>
            <a:prstGeom prst="rect">
              <a:avLst/>
            </a:prstGeom>
            <a:solidFill>
              <a:srgbClr val="646F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/>
            </a:p>
          </p:txBody>
        </p:sp>
        <p:grpSp>
          <p:nvGrpSpPr>
            <p:cNvPr id="23" name="Group 22"/>
            <p:cNvGrpSpPr/>
            <p:nvPr userDrawn="1"/>
          </p:nvGrpSpPr>
          <p:grpSpPr>
            <a:xfrm>
              <a:off x="8893110" y="4792089"/>
              <a:ext cx="260291" cy="360000"/>
              <a:chOff x="7976131" y="1661056"/>
              <a:chExt cx="1057822" cy="1463036"/>
            </a:xfrm>
          </p:grpSpPr>
          <p:sp>
            <p:nvSpPr>
              <p:cNvPr id="16" name="Rectangle 15"/>
              <p:cNvSpPr/>
              <p:nvPr userDrawn="1"/>
            </p:nvSpPr>
            <p:spPr>
              <a:xfrm>
                <a:off x="7976131" y="1661056"/>
                <a:ext cx="179998" cy="1463036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0" name="Rectangle 19"/>
              <p:cNvSpPr/>
              <p:nvPr userDrawn="1"/>
            </p:nvSpPr>
            <p:spPr>
              <a:xfrm rot="16200000">
                <a:off x="8563875" y="1867116"/>
                <a:ext cx="72002" cy="81930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 rot="16200000">
                <a:off x="8505043" y="2092200"/>
                <a:ext cx="179998" cy="877822"/>
              </a:xfrm>
              <a:prstGeom prst="rect">
                <a:avLst/>
              </a:prstGeom>
              <a:solidFill>
                <a:srgbClr val="B9D3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400"/>
              </a:p>
            </p:txBody>
          </p:sp>
        </p:grpSp>
      </p:grpSp>
      <p:sp>
        <p:nvSpPr>
          <p:cNvPr id="11" name="Rectangle: Top Corners Rounded 10"/>
          <p:cNvSpPr/>
          <p:nvPr userDrawn="1"/>
        </p:nvSpPr>
        <p:spPr>
          <a:xfrm rot="5400000">
            <a:off x="95800" y="6357988"/>
            <a:ext cx="240000" cy="4320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566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-199" y="6430359"/>
            <a:ext cx="43180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AB342A-830E-438F-A6A8-BEDF509AB0A8}" type="slidenum">
              <a:rPr lang="en-US" sz="1065" smtClean="0">
                <a:solidFill>
                  <a:schemeClr val="bg1">
                    <a:lumMod val="75000"/>
                  </a:schemeClr>
                </a:solidFill>
              </a:rPr>
            </a:fld>
            <a:endParaRPr lang="en-US" sz="1065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316568"/>
            <a:ext cx="5889719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OF THE SLIDE - LINE ONE</a:t>
            </a:r>
            <a:endParaRPr lang="en-IN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429001"/>
            <a:ext cx="9755085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Sub Title </a:t>
            </a:r>
            <a:endParaRPr lang="en-US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3995282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/>
              <a:t>Month 2023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2">
              <a:lumMod val="50000"/>
              <a:alpha val="6980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6" y="1971795"/>
            <a:ext cx="5889719" cy="1457205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99752"/>
            <a:ext cx="6935280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053953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A1828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71795"/>
            <a:ext cx="5650533" cy="1271581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8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4438605"/>
            <a:ext cx="5411351" cy="454763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9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5238690"/>
            <a:ext cx="6816328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sp>
        <p:nvSpPr>
          <p:cNvPr id="2" name="TextBox 1"/>
          <p:cNvSpPr txBox="1"/>
          <p:nvPr userDrawn="1"/>
        </p:nvSpPr>
        <p:spPr>
          <a:xfrm>
            <a:off x="9976812" y="6555351"/>
            <a:ext cx="225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IN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1328200" cy="584765"/>
          </a:xfrm>
        </p:spPr>
        <p:txBody>
          <a:bodyPr/>
          <a:lstStyle>
            <a:lvl1pPr>
              <a:defRPr sz="3200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rgbClr val="BED7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Section separator</a:t>
            </a:r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/>
              <a:t>THANK YOU</a:t>
            </a:r>
            <a:endParaRPr lang="en-US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4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 dirty="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biLevel thresh="25000"/>
          </a:blip>
          <a:stretch>
            <a:fillRect/>
          </a:stretch>
        </p:blipFill>
        <p:spPr>
          <a:xfrm>
            <a:off x="388419" y="208570"/>
            <a:ext cx="1320021" cy="110799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504995"/>
            <a:ext cx="10051200" cy="46165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1" y="1368215"/>
            <a:ext cx="11216217" cy="4878071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/>
            </a:lvl1pPr>
            <a:lvl2pPr>
              <a:defRPr sz="2135"/>
            </a:lvl2pPr>
            <a:lvl3pPr marL="1056005">
              <a:defRPr sz="2135"/>
            </a:lvl3pPr>
            <a:lvl4pPr marL="1440180">
              <a:defRPr sz="1865"/>
            </a:lvl4pPr>
            <a:lvl5pPr marL="1776095">
              <a:defRPr sz="1865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digital transformation shutterstock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7" b="6657"/>
          <a:stretch>
            <a:fillRect/>
          </a:stretch>
        </p:blipFill>
        <p:spPr bwMode="auto">
          <a:xfrm>
            <a:off x="3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2118" y="0"/>
            <a:ext cx="12192001" cy="68580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 dirty="0">
              <a:latin typeface="Arial Nova" panose="020B0504020202020204" pitchFamily="34" charset="0"/>
            </a:endParaRPr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8810985" y="2875670"/>
            <a:ext cx="1954179" cy="1106663"/>
            <a:chOff x="9753598" y="1"/>
            <a:chExt cx="1739885" cy="985307"/>
          </a:xfrm>
        </p:grpSpPr>
        <p:sp>
          <p:nvSpPr>
            <p:cNvPr id="26" name="Round Same Side Corner Rectangle 72"/>
            <p:cNvSpPr/>
            <p:nvPr/>
          </p:nvSpPr>
          <p:spPr>
            <a:xfrm rot="10800000">
              <a:off x="9753598" y="1"/>
              <a:ext cx="1739885" cy="98530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pic>
          <p:nvPicPr>
            <p:cNvPr id="28" name="Picture 2" descr="Image result for sify logo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4"/>
            <a:stretch>
              <a:fillRect/>
            </a:stretch>
          </p:blipFill>
          <p:spPr bwMode="auto">
            <a:xfrm>
              <a:off x="9913463" y="95622"/>
              <a:ext cx="1420156" cy="804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 userDrawn="1"/>
        </p:nvGrpSpPr>
        <p:grpSpPr>
          <a:xfrm>
            <a:off x="-1" y="2173323"/>
            <a:ext cx="8466668" cy="2525040"/>
            <a:chOff x="-1" y="1629992"/>
            <a:chExt cx="6829063" cy="1893780"/>
          </a:xfrm>
        </p:grpSpPr>
        <p:sp>
          <p:nvSpPr>
            <p:cNvPr id="31" name="Rectangle 30"/>
            <p:cNvSpPr/>
            <p:nvPr/>
          </p:nvSpPr>
          <p:spPr>
            <a:xfrm>
              <a:off x="-1" y="1710769"/>
              <a:ext cx="6829063" cy="1725139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0" y="1629992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0" y="3475856"/>
              <a:ext cx="6829062" cy="47916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34" name="Group 33"/>
          <p:cNvGrpSpPr/>
          <p:nvPr userDrawn="1"/>
        </p:nvGrpSpPr>
        <p:grpSpPr>
          <a:xfrm>
            <a:off x="11136403" y="2281025"/>
            <a:ext cx="1055596" cy="2300187"/>
            <a:chOff x="8352302" y="0"/>
            <a:chExt cx="791697" cy="5143500"/>
          </a:xfrm>
        </p:grpSpPr>
        <p:sp>
          <p:nvSpPr>
            <p:cNvPr id="35" name="Rectangle 34"/>
            <p:cNvSpPr/>
            <p:nvPr/>
          </p:nvSpPr>
          <p:spPr>
            <a:xfrm>
              <a:off x="8877270" y="0"/>
              <a:ext cx="266729" cy="5143500"/>
            </a:xfrm>
            <a:prstGeom prst="rect">
              <a:avLst/>
            </a:prstGeom>
            <a:solidFill>
              <a:srgbClr val="BDD7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613456" y="0"/>
              <a:ext cx="266729" cy="5143500"/>
            </a:xfrm>
            <a:prstGeom prst="rect">
              <a:avLst/>
            </a:prstGeom>
            <a:solidFill>
              <a:srgbClr val="BDD70C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352302" y="0"/>
              <a:ext cx="266729" cy="5143500"/>
            </a:xfrm>
            <a:prstGeom prst="rect">
              <a:avLst/>
            </a:prstGeom>
            <a:solidFill>
              <a:srgbClr val="BDD70C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400" dirty="0">
                <a:latin typeface="Arial Nova" panose="020B0504020202020204" pitchFamily="34" charset="0"/>
              </a:endParaRPr>
            </a:p>
          </p:txBody>
        </p:sp>
      </p:grpSp>
      <p:sp>
        <p:nvSpPr>
          <p:cNvPr id="3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88041" y="3086438"/>
            <a:ext cx="7267200" cy="698815"/>
          </a:xfrm>
        </p:spPr>
        <p:txBody>
          <a:bodyPr anchor="ctr">
            <a:normAutofit/>
          </a:bodyPr>
          <a:lstStyle>
            <a:lvl1pPr marL="0" indent="0">
              <a:buNone/>
              <a:defRPr sz="32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DIVIDER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18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16"/>
          <p:cNvSpPr>
            <a:spLocks noGrp="1"/>
          </p:cNvSpPr>
          <p:nvPr>
            <p:ph type="body" sz="quarter" idx="13" hasCustomPrompt="1"/>
          </p:nvPr>
        </p:nvSpPr>
        <p:spPr>
          <a:xfrm>
            <a:off x="445467" y="1908563"/>
            <a:ext cx="5411352" cy="2088176"/>
          </a:xfrm>
        </p:spPr>
        <p:txBody>
          <a:bodyPr>
            <a:noAutofit/>
          </a:bodyPr>
          <a:lstStyle>
            <a:lvl1pPr marL="0" indent="0" algn="l">
              <a:lnSpc>
                <a:spcPts val="4535"/>
              </a:lnSpc>
              <a:spcBef>
                <a:spcPts val="0"/>
              </a:spcBef>
              <a:buNone/>
              <a:defRPr sz="4265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OF THE SLIDE - LINE ONE</a:t>
            </a:r>
            <a:endParaRPr lang="en-IN" dirty="0"/>
          </a:p>
        </p:txBody>
      </p:sp>
      <p:sp>
        <p:nvSpPr>
          <p:cNvPr id="29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445467" y="3996739"/>
            <a:ext cx="5411351" cy="841181"/>
          </a:xfrm>
        </p:spPr>
        <p:txBody>
          <a:bodyPr>
            <a:noAutofit/>
          </a:bodyPr>
          <a:lstStyle>
            <a:lvl1pPr marL="0" indent="0">
              <a:lnSpc>
                <a:spcPts val="2665"/>
              </a:lnSpc>
              <a:spcBef>
                <a:spcPts val="0"/>
              </a:spcBef>
              <a:buNone/>
              <a:defRPr sz="2400" b="1" cap="none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Sub Title </a:t>
            </a:r>
            <a:endParaRPr lang="en-US" dirty="0"/>
          </a:p>
        </p:txBody>
      </p:sp>
      <p:sp>
        <p:nvSpPr>
          <p:cNvPr id="30" name="Text Placehold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445465" y="4949438"/>
            <a:ext cx="5411352" cy="369471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600" b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Month 2023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25120" y="6516899"/>
            <a:ext cx="1361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cloud@core</a:t>
            </a:r>
            <a:r>
              <a:rPr lang="en-US" sz="1065" baseline="30000" dirty="0">
                <a:solidFill>
                  <a:schemeClr val="bg1"/>
                </a:solidFill>
              </a:rPr>
              <a:t>TM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42085" y="6571305"/>
            <a:ext cx="423587" cy="240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316569"/>
            <a:ext cx="11328200" cy="4993217"/>
          </a:xfrm>
        </p:spPr>
        <p:txBody>
          <a:bodyPr/>
          <a:lstStyle>
            <a:lvl1pPr marL="302260" indent="-30226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 marL="1056005"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 marL="1440180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 marL="1776095"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802" y="1316568"/>
            <a:ext cx="5425017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5184" y="1316568"/>
            <a:ext cx="5425016" cy="4993216"/>
          </a:xfrm>
        </p:spPr>
        <p:txBody>
          <a:bodyPr>
            <a:normAutofit/>
          </a:bodyPr>
          <a:lstStyle>
            <a:lvl1pPr marL="302260" indent="-302260">
              <a:buFont typeface="Wingdings" panose="05000000000000000000" pitchFamily="2" charset="2"/>
              <a:buChar char="§"/>
              <a:defRPr sz="2135">
                <a:solidFill>
                  <a:schemeClr val="bg1"/>
                </a:solidFill>
                <a:latin typeface="TheSansOffice" panose="020B0503040302060204" pitchFamily="34" charset="0"/>
              </a:defRPr>
            </a:lvl1pPr>
            <a:lvl2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465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  <a:latin typeface="TheSansOffice" panose="020B0503040302060204" pitchFamily="34" charset="0"/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  <a:latin typeface="TheSansOffice" panose="020B0503040302060204" pitchFamily="34" charset="0"/>
                </a:rPr>
                <a:t>TM</a:t>
              </a:r>
              <a:endParaRPr lang="en-US" sz="1400" baseline="30000">
                <a:solidFill>
                  <a:schemeClr val="bg1"/>
                </a:solidFill>
                <a:latin typeface="TheSansOffice" panose="020B0503040302060204" pitchFamily="34" charset="0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2" y="1366803"/>
            <a:ext cx="5424817" cy="287323"/>
          </a:xfrm>
        </p:spPr>
        <p:txBody>
          <a:bodyPr wrap="square" rIns="0" bIns="0" anchor="ctr">
            <a:spAutoFit/>
          </a:bodyPr>
          <a:lstStyle>
            <a:lvl1pPr marL="0" indent="0"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000" y="1778003"/>
            <a:ext cx="5424819" cy="4531783"/>
          </a:xfrm>
        </p:spPr>
        <p:txBody>
          <a:bodyPr tIns="0">
            <a:normAutofit/>
          </a:bodyPr>
          <a:lstStyle>
            <a:lvl1pPr marL="302260" indent="-302260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>
              <a:lnSpc>
                <a:spcPct val="100000"/>
              </a:lnSpc>
              <a:spcBef>
                <a:spcPts val="535"/>
              </a:spcBef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2pPr>
            <a:lvl3pPr>
              <a:defRPr sz="1865">
                <a:solidFill>
                  <a:schemeClr val="bg1"/>
                </a:solidFill>
                <a:latin typeface="TheSansOffice" panose="020B0503040302060204" pitchFamily="34" charset="0"/>
              </a:defRPr>
            </a:lvl3pPr>
            <a:lvl4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TheSansOffice" panose="020B0503040302060204" pitchFamily="34" charset="0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35185" y="1373723"/>
            <a:ext cx="5426835" cy="287323"/>
          </a:xfrm>
        </p:spPr>
        <p:txBody>
          <a:bodyPr wrap="square" rIns="0" bIns="0" anchor="ctr">
            <a:spAutoFit/>
          </a:bodyPr>
          <a:lstStyle>
            <a:lvl1pPr marL="0" marR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kumimoji="0" lang="en-US" sz="1865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eSansOffice" panose="020B0503040302060204" pitchFamily="34" charset="0"/>
                <a:ea typeface="+mj-ea"/>
                <a:cs typeface="+mj-cs"/>
              </a:defRPr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135" b="1"/>
            </a:lvl4pPr>
            <a:lvl5pPr marL="2437765" indent="0">
              <a:buNone/>
              <a:defRPr sz="2135" b="1"/>
            </a:lvl5pPr>
            <a:lvl6pPr marL="3047365" indent="0">
              <a:buNone/>
              <a:defRPr sz="2135" b="1"/>
            </a:lvl6pPr>
            <a:lvl7pPr marL="3656965" indent="0">
              <a:buNone/>
              <a:defRPr sz="2135" b="1"/>
            </a:lvl7pPr>
            <a:lvl8pPr marL="4266565" indent="0">
              <a:buNone/>
              <a:defRPr sz="2135" b="1"/>
            </a:lvl8pPr>
            <a:lvl9pPr marL="4876165" indent="0">
              <a:buNone/>
              <a:defRPr sz="2135" b="1"/>
            </a:lvl9pPr>
          </a:lstStyle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Column heading goes here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5185" y="1778003"/>
            <a:ext cx="5426833" cy="4531783"/>
          </a:xfrm>
        </p:spPr>
        <p:txBody>
          <a:bodyPr tIns="0"/>
          <a:lstStyle>
            <a:lvl1pPr marL="381000" indent="-381000">
              <a:buFont typeface="Wingdings" panose="05000000000000000000" pitchFamily="2" charset="2"/>
              <a:buChar char="§"/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1pPr>
            <a:lvl2pPr marL="758190" indent="-3810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2pPr>
            <a:lvl3pPr marL="1524000" indent="-304800">
              <a:defRPr lang="en-US" sz="1865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3pPr>
            <a:lvl4pPr marL="2132965" indent="-304800">
              <a:defRPr lang="en-US" sz="1600" kern="1200" dirty="0" smtClean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4pPr>
            <a:lvl5pPr marL="2742565" indent="-304800">
              <a:defRPr lang="en-US" sz="1600" kern="1200" dirty="0">
                <a:solidFill>
                  <a:schemeClr val="bg1"/>
                </a:solidFill>
                <a:latin typeface="TheSansOffice" panose="020B0503040302060204" pitchFamily="34" charset="0"/>
                <a:ea typeface="+mn-ea"/>
                <a:cs typeface="+mn-cs"/>
              </a:defRPr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marL="302260" lvl="0" indent="-30226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Wingdings" panose="05000000000000000000" pitchFamily="2" charset="2"/>
              <a:buChar char="§"/>
            </a:pPr>
            <a:r>
              <a:rPr lang="en-US"/>
              <a:t>Click to edit Master text styles</a:t>
            </a:r>
            <a:endParaRPr lang="en-US"/>
          </a:p>
          <a:p>
            <a:pPr marL="758190" lvl="1" indent="-381000" algn="l" defTabSz="1219200" rtl="0" eaLnBrk="1" latinLnBrk="0" hangingPunct="1">
              <a:lnSpc>
                <a:spcPct val="100000"/>
              </a:lnSpc>
              <a:spcBef>
                <a:spcPts val="535"/>
              </a:spcBef>
              <a:buFont typeface="Arial" panose="020B0604020202020204" pitchFamily="34" charset="0"/>
              <a:buChar char="–"/>
            </a:pPr>
            <a:r>
              <a:rPr lang="en-US"/>
              <a:t>Second level</a:t>
            </a:r>
            <a:endParaRPr lang="en-US"/>
          </a:p>
          <a:p>
            <a:pPr marL="1524000" lvl="2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  <a:endParaRPr lang="en-US"/>
          </a:p>
          <a:p>
            <a:pPr marL="2132965" lvl="3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–"/>
            </a:pPr>
            <a:r>
              <a:rPr lang="en-US"/>
              <a:t>Fourth level</a:t>
            </a:r>
            <a:endParaRPr lang="en-US"/>
          </a:p>
          <a:p>
            <a:pPr marL="2742565" lvl="4" indent="-304800" algn="l" defTabSz="12192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»"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3" y="0"/>
            <a:ext cx="12191999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307712"/>
            <a:ext cx="11328200" cy="502756"/>
          </a:xfrm>
        </p:spPr>
        <p:txBody>
          <a:bodyPr/>
          <a:lstStyle>
            <a:lvl1pPr>
              <a:defRPr sz="2665" baseline="0">
                <a:solidFill>
                  <a:srgbClr val="BED730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10501747" y="1"/>
            <a:ext cx="1422400" cy="1005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8584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with 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21935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32000" y="297482"/>
            <a:ext cx="10049933" cy="584765"/>
          </a:xfrm>
        </p:spPr>
        <p:txBody>
          <a:bodyPr/>
          <a:lstStyle>
            <a:lvl1pPr>
              <a:defRPr sz="3200" baseline="0">
                <a:solidFill>
                  <a:schemeClr val="bg1"/>
                </a:solidFill>
                <a:latin typeface="TheSansOffice" panose="020B0503040302060204" pitchFamily="34" charset="0"/>
              </a:defRPr>
            </a:lvl1pPr>
          </a:lstStyle>
          <a:p>
            <a:r>
              <a:rPr lang="en-US"/>
              <a:t>TITLE OF THE SLIDE GOES HERE</a:t>
            </a:r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609600" y="6516889"/>
            <a:ext cx="1631200" cy="307777"/>
            <a:chOff x="1066800" y="4063365"/>
            <a:chExt cx="1223400" cy="23083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lum bright="100000" contrast="100000"/>
            </a:blip>
            <a:stretch>
              <a:fillRect/>
            </a:stretch>
          </p:blipFill>
          <p:spPr>
            <a:xfrm>
              <a:off x="1066800" y="4136295"/>
              <a:ext cx="271859" cy="144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69120" y="4063365"/>
              <a:ext cx="1021080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chemeClr val="bg1"/>
                  </a:solidFill>
                </a:rPr>
                <a:t>cloud@core</a:t>
              </a:r>
              <a:r>
                <a:rPr lang="en-US" sz="1065" baseline="30000">
                  <a:solidFill>
                    <a:schemeClr val="bg1"/>
                  </a:solidFill>
                </a:rPr>
                <a:t>TM</a:t>
              </a:r>
              <a:endParaRPr lang="en-US" sz="1400" baseline="30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3678" y="0"/>
            <a:ext cx="12219355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>
              <a:latin typeface="TheSansOffice" panose="020B0503040302060204" pitchFamily="34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ess st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cognition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cogniti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8673" y="0"/>
            <a:ext cx="12192001" cy="6858000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9" name="Flowchart: Connector 8"/>
          <p:cNvSpPr/>
          <p:nvPr userDrawn="1"/>
        </p:nvSpPr>
        <p:spPr>
          <a:xfrm>
            <a:off x="8260364" y="2687701"/>
            <a:ext cx="526555" cy="526555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0" name="Flowchart: Connector 9"/>
          <p:cNvSpPr/>
          <p:nvPr userDrawn="1"/>
        </p:nvSpPr>
        <p:spPr>
          <a:xfrm>
            <a:off x="8320152" y="3259863"/>
            <a:ext cx="406976" cy="406976"/>
          </a:xfrm>
          <a:prstGeom prst="flowChartConnector">
            <a:avLst/>
          </a:prstGeom>
          <a:solidFill>
            <a:srgbClr val="FFFFFF">
              <a:alpha val="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-8673" y="5097105"/>
            <a:ext cx="12200673" cy="1760897"/>
          </a:xfrm>
          <a:prstGeom prst="rect">
            <a:avLst/>
          </a:prstGeom>
          <a:solidFill>
            <a:srgbClr val="000000">
              <a:alpha val="60000"/>
            </a:srgbClr>
          </a:solidFill>
          <a:ln w="63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IN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  <a:sym typeface="Arial" panose="020B0604020202020204"/>
              <a:rtl val="0"/>
            </a:endParaRPr>
          </a:p>
        </p:txBody>
      </p:sp>
      <p:pic>
        <p:nvPicPr>
          <p:cNvPr id="16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5097102"/>
            <a:ext cx="11332737" cy="1668244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Section separator</a:t>
            </a:r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ople, building, group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pic>
        <p:nvPicPr>
          <p:cNvPr id="32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1324" y="3429000"/>
            <a:ext cx="5429355" cy="1089781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4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 cstate="screen">
            <a:biLevel thresh="25000"/>
          </a:blip>
          <a:stretch>
            <a:fillRect/>
          </a:stretch>
        </p:blipFill>
        <p:spPr>
          <a:xfrm>
            <a:off x="431800" y="154953"/>
            <a:ext cx="1207144" cy="1013251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2" y="3626089"/>
            <a:ext cx="5856815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biLevel thresh="25000"/>
          </a:blip>
          <a:stretch>
            <a:fillRect/>
          </a:stretch>
        </p:blipFill>
        <p:spPr>
          <a:xfrm>
            <a:off x="447972" y="3826631"/>
            <a:ext cx="5392669" cy="477476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27464" y="2761675"/>
            <a:ext cx="5429355" cy="663877"/>
          </a:xfrm>
        </p:spPr>
        <p:txBody>
          <a:bodyPr anchor="ctr">
            <a:normAutofit/>
          </a:bodyPr>
          <a:lstStyle>
            <a:lvl1pPr marL="0" indent="0" algn="ctr">
              <a:lnSpc>
                <a:spcPts val="4000"/>
              </a:lnSpc>
              <a:spcBef>
                <a:spcPts val="0"/>
              </a:spcBef>
              <a:buNone/>
              <a:defRPr sz="3200" b="1" cap="all" baseline="0">
                <a:solidFill>
                  <a:srgbClr val="BED730"/>
                </a:solidFill>
              </a:defRPr>
            </a:lvl1pPr>
          </a:lstStyle>
          <a:p>
            <a:pPr lvl="0"/>
            <a:r>
              <a:rPr lang="en-US" dirty="0"/>
              <a:t>THANK YOU</a:t>
            </a:r>
            <a:endParaRPr lang="en-US" dirty="0"/>
          </a:p>
        </p:txBody>
      </p:sp>
      <p:pic>
        <p:nvPicPr>
          <p:cNvPr id="7" name="Picture 2" descr="Image result for sify logo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4"/>
          <a:stretch>
            <a:fillRect/>
          </a:stretch>
        </p:blipFill>
        <p:spPr bwMode="auto">
          <a:xfrm>
            <a:off x="10628783" y="312668"/>
            <a:ext cx="1207143" cy="6839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B342A-830E-438F-A6A8-BEDF509AB0A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" y="1675"/>
            <a:ext cx="12186048" cy="685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IN" sz="2400"/>
          </a:p>
        </p:txBody>
      </p:sp>
      <p:pic>
        <p:nvPicPr>
          <p:cNvPr id="23" name="Picture 22" descr="http://skillwise.in/consulting/images_new/logo/sify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347071" y="-33902"/>
            <a:ext cx="1592940" cy="15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 userDrawn="1"/>
        </p:nvGrpSpPr>
        <p:grpSpPr>
          <a:xfrm>
            <a:off x="388419" y="5298989"/>
            <a:ext cx="11353773" cy="1010795"/>
            <a:chOff x="388418" y="4989095"/>
            <a:chExt cx="11353773" cy="1010794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163566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3448423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686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8690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553475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0221854" y="4989095"/>
              <a:ext cx="0" cy="994610"/>
            </a:xfrm>
            <a:prstGeom prst="line">
              <a:avLst/>
            </a:prstGeom>
            <a:ln>
              <a:solidFill>
                <a:srgbClr val="54666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88418" y="4994607"/>
              <a:ext cx="11353773" cy="100528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6" Type="http://schemas.openxmlformats.org/officeDocument/2006/relationships/theme" Target="../theme/theme2.xml"/><Relationship Id="rId25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0.xml"/><Relationship Id="rId8" Type="http://schemas.openxmlformats.org/officeDocument/2006/relationships/slideLayout" Target="../slideLayouts/slideLayout59.xml"/><Relationship Id="rId7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4.xml"/><Relationship Id="rId24" Type="http://schemas.openxmlformats.org/officeDocument/2006/relationships/theme" Target="../theme/theme4.xml"/><Relationship Id="rId23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E0816-8446-4FB1-B159-8478780CF3C9}" type="datetimeFigureOut">
              <a:rPr lang="en-IN" smtClean="0"/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83F83-CC54-48BD-BF8F-ABA14804CC27}" type="slidenum">
              <a:rPr lang="en-IN" smtClean="0"/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981076"/>
            <a:ext cx="11328200" cy="5508624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230495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77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77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 dirty="0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59039"/>
            <a:ext cx="11328200" cy="461655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400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316569"/>
            <a:ext cx="11328200" cy="4993217"/>
          </a:xfrm>
          <a:prstGeom prst="rect">
            <a:avLst/>
          </a:prstGeom>
        </p:spPr>
        <p:txBody>
          <a:bodyPr vert="horz" lIns="0" tIns="0" rIns="91428" bIns="4571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8577" y="6356354"/>
            <a:ext cx="650240" cy="366183"/>
          </a:xfrm>
          <a:prstGeom prst="rect">
            <a:avLst/>
          </a:prstGeom>
        </p:spPr>
        <p:txBody>
          <a:bodyPr vert="horz" lIns="91428" tIns="45715" rIns="0" bIns="45715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  <a:latin typeface="TheSansOffice" panose="020B0503040302060204" pitchFamily="34" charset="0"/>
              </a:defRPr>
            </a:lvl1pPr>
          </a:lstStyle>
          <a:p>
            <a:fld id="{D6AB342A-830E-438F-A6A8-BEDF509AB0A8}" type="slidenum">
              <a:rPr lang="en-US" smtClean="0"/>
            </a:fld>
            <a:endParaRPr lang="en-US"/>
          </a:p>
        </p:txBody>
      </p:sp>
      <p:sp>
        <p:nvSpPr>
          <p:cNvPr id="13" name="Title Placeholder 11"/>
          <p:cNvSpPr>
            <a:spLocks noGrp="1"/>
          </p:cNvSpPr>
          <p:nvPr>
            <p:ph type="title"/>
          </p:nvPr>
        </p:nvSpPr>
        <p:spPr>
          <a:xfrm>
            <a:off x="432000" y="338486"/>
            <a:ext cx="11328200" cy="502756"/>
          </a:xfrm>
          <a:prstGeom prst="rect">
            <a:avLst/>
          </a:prstGeom>
        </p:spPr>
        <p:txBody>
          <a:bodyPr vert="horz" wrap="square" lIns="0" tIns="45715" rIns="91428" bIns="45715" rtlCol="0" anchor="ctr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TITLE OF THE SLIDE GOES HERE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</p:sldLayoutIdLst>
  <p:txStyles>
    <p:titleStyle>
      <a:lvl1pPr algn="l" defTabSz="1219200" rtl="0" eaLnBrk="1" latinLnBrk="0" hangingPunct="1">
        <a:spcBef>
          <a:spcPct val="0"/>
        </a:spcBef>
        <a:buNone/>
        <a:defRPr kumimoji="0" lang="en-US" sz="2665" b="1" i="0" u="none" strike="noStrike" kern="1200" cap="all" spc="0" normalizeH="0" baseline="0" noProof="0" dirty="0" smtClean="0">
          <a:ln>
            <a:noFill/>
          </a:ln>
          <a:solidFill>
            <a:schemeClr val="tx2">
              <a:lumMod val="75000"/>
            </a:schemeClr>
          </a:solidFill>
          <a:effectLst/>
          <a:uLnTx/>
          <a:uFillTx/>
          <a:latin typeface="TheSansOffice" panose="020B0503040302060204" pitchFamily="34" charset="0"/>
          <a:ea typeface="+mj-ea"/>
          <a:cs typeface="+mj-cs"/>
        </a:defRPr>
      </a:lvl1pPr>
    </p:titleStyle>
    <p:bodyStyle>
      <a:lvl1pPr marL="302260" indent="-30226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13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1pPr>
      <a:lvl2pPr marL="758190" indent="-3810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865" kern="1200">
          <a:solidFill>
            <a:srgbClr val="595959"/>
          </a:solidFill>
          <a:latin typeface="TheSansOffice" panose="020B0503040302060204" pitchFamily="34" charset="0"/>
          <a:ea typeface="+mn-ea"/>
          <a:cs typeface="+mn-cs"/>
        </a:defRPr>
      </a:lvl2pPr>
      <a:lvl3pPr marL="1524000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3pPr>
      <a:lvl4pPr marL="21329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–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4pPr>
      <a:lvl5pPr marL="2742565" indent="-304800" algn="l" defTabSz="12192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»"/>
        <a:defRPr sz="1465" kern="1200">
          <a:solidFill>
            <a:srgbClr val="595959"/>
          </a:solidFill>
          <a:latin typeface="Trebuchet MS" panose="020B0603020202020204" pitchFamily="34" charset="0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8.xml"/><Relationship Id="rId1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25144" y="4766295"/>
            <a:ext cx="11065816" cy="77090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265" dirty="0"/>
              <a:t>BANK OF INDIA</a:t>
            </a:r>
            <a:endParaRPr lang="en-IN" sz="4265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25144" y="5379720"/>
            <a:ext cx="5368776" cy="556363"/>
          </a:xfrm>
        </p:spPr>
        <p:txBody>
          <a:bodyPr anchor="ctr"/>
          <a:lstStyle/>
          <a:p>
            <a:r>
              <a:rPr lang="en-US"/>
              <a:t>Integrated </a:t>
            </a:r>
            <a:r>
              <a:rPr lang="en-US" dirty="0"/>
              <a:t>Case Study</a:t>
            </a:r>
            <a:endParaRPr lang="en-I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453973" y="1316568"/>
            <a:ext cx="5306228" cy="330353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Integrated Value and Outcome</a:t>
            </a: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digitally-enabled products and services:</a:t>
            </a:r>
            <a:endParaRPr kumimoji="0" lang="en-US" sz="106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1143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Supply Implementation Testing Commission (SITC) of software defined network and migrated application from traditional to  SDN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Sify demonstrated c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apability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to automate application-centric data center software defined network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Seamless assessment and migration of applications into SDN solutions with minimal disruption as per bank’s requirements in DC, New DC, Disaster Recovery(DR), and Near Site(NR)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Micro segmentation with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robust security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executed for 130 critical applications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Managed services with SLA management, monthly uptime,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 and performance</a:t>
            </a:r>
            <a:endParaRPr lang="en-US" sz="1200" dirty="0">
              <a:solidFill>
                <a:prstClr val="black"/>
              </a:solidFill>
              <a:latin typeface="Trebuchet MS" panose="020B0603020202020204"/>
            </a:endParaRPr>
          </a:p>
          <a:p>
            <a:pPr marL="285115" indent="-170815" defTabSz="914400"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Seamless management of Bank’s </a:t>
            </a:r>
            <a:r>
              <a:rPr lang="en-US" sz="1200" dirty="0">
                <a:solidFill>
                  <a:prstClr val="black"/>
                </a:solidFill>
                <a:latin typeface="Trebuchet MS" panose="020B0603020202020204"/>
              </a:rPr>
              <a:t>SDN including Controller, Spine, and leaf switches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115" marR="0" lvl="0" indent="-1708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Meeting core business requirements with compliance ready infrastructure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4872" y="1316568"/>
            <a:ext cx="4320000" cy="136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Objective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Integrated Network </a:t>
            </a:r>
            <a:r>
              <a:rPr lang="en-US" sz="1335" dirty="0">
                <a:solidFill>
                  <a:prstClr val="black"/>
                </a:solidFill>
                <a:latin typeface="Trebuchet MS" panose="020B0603020202020204" pitchFamily="34" charset="0"/>
              </a:rPr>
              <a:t>T</a:t>
            </a:r>
            <a:r>
              <a:rPr kumimoji="0" lang="en-US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ransformation</a:t>
            </a: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with seamless migration from traditional to Software Defined Networking (SDN)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Migration of critical applications to achieve digital initiative goals</a:t>
            </a:r>
            <a:endParaRPr kumimoji="0" lang="en-IN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objective Icon 3428374"/>
          <p:cNvPicPr>
            <a:picLocks noChangeAspect="1" noChangeArrowheads="1"/>
          </p:cNvPicPr>
          <p:nvPr/>
        </p:nvPicPr>
        <p:blipFill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1316567"/>
            <a:ext cx="432000" cy="4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04872" y="2760219"/>
            <a:ext cx="43200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Project Model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Captive M</a:t>
            </a:r>
            <a:r>
              <a:rPr kumimoji="0" lang="en-US" sz="1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odel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1028" name="Picture 4" descr="model Icon 1724316"/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0" y="2760218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404872" y="3449749"/>
            <a:ext cx="4320000" cy="1979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Sify’s Uniqueness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Sify’s experience and partner ecosystem for executing large scale migrations of BFSI customers</a:t>
            </a:r>
            <a:endParaRPr lang="en-US" sz="1335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The Integrated value proposition built on: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Single point of control for integrated DC, Network, and IT security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Managed services across digital IT infrastructure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Comprehensive prior experience in executing complex migrations to SDN</a:t>
            </a:r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7880" y="3449748"/>
            <a:ext cx="528000" cy="528000"/>
          </a:xfrm>
          <a:prstGeom prst="rect">
            <a:avLst/>
          </a:prstGeom>
        </p:spPr>
      </p:pic>
      <p:pic>
        <p:nvPicPr>
          <p:cNvPr id="27" name="Picture 26" descr="A picture containing shape&#10;&#10;Description automatically generated"/>
          <p:cNvPicPr>
            <a:picLocks noChangeAspect="1"/>
          </p:cNvPicPr>
          <p:nvPr/>
        </p:nvPicPr>
        <p:blipFill>
          <a:blip r:embed="rId4">
            <a:duotone>
              <a:srgbClr val="FFC000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5856817" y="1316567"/>
            <a:ext cx="432000" cy="432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 rot="16200000">
            <a:off x="-3231232" y="3264218"/>
            <a:ext cx="6864397" cy="323165"/>
          </a:xfrm>
          <a:prstGeom prst="rect">
            <a:avLst/>
          </a:prstGeom>
          <a:solidFill>
            <a:schemeClr val="accent1"/>
          </a:solidFill>
          <a:ln>
            <a:solidFill>
              <a:srgbClr val="548ED6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defTabSz="685800">
              <a:defRPr b="1" cap="all" spc="113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" b="1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Integrated Network Transformation</a:t>
            </a:r>
            <a:endParaRPr kumimoji="0" lang="en-US" sz="1500" b="1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1800" y="965"/>
            <a:ext cx="2705147" cy="276999"/>
          </a:xfrm>
          <a:prstGeom prst="rect">
            <a:avLst/>
          </a:prstGeom>
          <a:solidFill>
            <a:schemeClr val="tx2">
              <a:lumMod val="75000"/>
            </a:schemeClr>
          </a:solidFill>
          <a:ln w="12700">
            <a:noFill/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900" cap="all" spc="113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all" spc="15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Banking</a:t>
            </a:r>
            <a:endParaRPr kumimoji="0" lang="en-US" sz="1200" b="0" i="0" u="none" strike="noStrike" kern="1200" cap="all" spc="15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550" y="457200"/>
            <a:ext cx="8451163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Bank of India (BOI): Integrated Network </a:t>
            </a:r>
            <a:br>
              <a:rPr lang="en-US" dirty="0"/>
            </a:br>
            <a:r>
              <a:rPr lang="en-US" dirty="0"/>
              <a:t>Transformation solution</a:t>
            </a:r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6453973" y="5322814"/>
            <a:ext cx="5306228" cy="103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ts val="16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Value for Client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Better focus on their core business with increased application performance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Improved end user experience and customer satisfaction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857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Greater business agility and responsiveness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 descr="A blue and orange logo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93" y="361244"/>
            <a:ext cx="1235808" cy="6219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3429001"/>
            <a:ext cx="11328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</a:t>
            </a:r>
            <a:endParaRPr kumimoji="0" lang="en-IN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D:\onedrive\OneDrive - Sify Technologies Limited\Desktop\Sify_Technologies_Limited_IN_English_2024_Certification_Badge.pngSify_Technologies_Limited_IN_English_2024_Certification_Badge"/>
          <p:cNvPicPr>
            <a:picLocks noChangeAspect="1"/>
          </p:cNvPicPr>
          <p:nvPr/>
        </p:nvPicPr>
        <p:blipFill>
          <a:blip r:embed="rId1"/>
          <a:srcRect l="8502" r="8502"/>
          <a:stretch>
            <a:fillRect/>
          </a:stretch>
        </p:blipFill>
        <p:spPr>
          <a:xfrm>
            <a:off x="5575516" y="1655498"/>
            <a:ext cx="1040969" cy="1773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ify Theme Nov20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ify New Them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1669</Words>
  <Application>WPS Presentation</Application>
  <PresentationFormat>Widescreen</PresentationFormat>
  <Paragraphs>40</Paragraphs>
  <Slides>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</vt:i4>
      </vt:variant>
    </vt:vector>
  </HeadingPairs>
  <TitlesOfParts>
    <vt:vector size="22" baseType="lpstr">
      <vt:lpstr>Arial</vt:lpstr>
      <vt:lpstr>SimSun</vt:lpstr>
      <vt:lpstr>Wingdings</vt:lpstr>
      <vt:lpstr>TheSansOffice</vt:lpstr>
      <vt:lpstr>TheSansOffice</vt:lpstr>
      <vt:lpstr>Trebuchet MS</vt:lpstr>
      <vt:lpstr>Arial</vt:lpstr>
      <vt:lpstr>Courier New</vt:lpstr>
      <vt:lpstr>Arial Narrow</vt:lpstr>
      <vt:lpstr>Calibri</vt:lpstr>
      <vt:lpstr>Trebuchet MS</vt:lpstr>
      <vt:lpstr>Arial Nova</vt:lpstr>
      <vt:lpstr>Microsoft YaHei</vt:lpstr>
      <vt:lpstr>Arial Unicode MS</vt:lpstr>
      <vt:lpstr>Calibri Light</vt:lpstr>
      <vt:lpstr>Office Theme</vt:lpstr>
      <vt:lpstr>Sify Theme Nov20</vt:lpstr>
      <vt:lpstr>1_Sify Theme Nov20</vt:lpstr>
      <vt:lpstr>2_Sify Theme Nov20</vt:lpstr>
      <vt:lpstr>PowerPoint 演示文稿</vt:lpstr>
      <vt:lpstr>Bank of India (BOI): Integrated Network  Transformation solution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Case Studies</dc:title>
  <dc:creator>Shubham Mishra</dc:creator>
  <cp:lastModifiedBy>017417</cp:lastModifiedBy>
  <cp:revision>5</cp:revision>
  <dcterms:created xsi:type="dcterms:W3CDTF">2023-10-04T05:47:00Z</dcterms:created>
  <dcterms:modified xsi:type="dcterms:W3CDTF">2024-08-23T09:52:18Z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0B4AB3888D324A55AE81B7BBB102E6BB_12</vt:lpwstr>
  </property>
  <property fmtid="{D5CDD505-2E9C-101B-9397-08002B2CF9AE}" pid="3" name="KSOProductBuildVer">
    <vt:lpwstr>1033-12.2.0.17545</vt:lpwstr>
  </property>
</Properties>
</file>