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8"/>
  </p:notesMasterIdLst>
  <p:sldIdLst>
    <p:sldId id="2147311115" r:id="rId3"/>
    <p:sldId id="448" r:id="rId4"/>
    <p:sldId id="449" r:id="rId5"/>
    <p:sldId id="2076137055" r:id="rId6"/>
    <p:sldId id="21468467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23D8F-1A3C-DCE7-247F-31874D7DA7D8}" v="2" dt="2024-08-12T11:08:32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BC823D8F-1A3C-DCE7-247F-31874D7DA7D8}"/>
    <pc:docChg chg="modSld">
      <pc:chgData name="Ali Imran Khan" userId="S::aliimran.khan@sifycorp.com::1b5bb57a-5950-47f3-9580-38148fcd8ba4" providerId="AD" clId="Web-{BC823D8F-1A3C-DCE7-247F-31874D7DA7D8}" dt="2024-08-12T11:08:31.028" v="0"/>
      <pc:docMkLst>
        <pc:docMk/>
      </pc:docMkLst>
      <pc:sldChg chg="modSp">
        <pc:chgData name="Ali Imran Khan" userId="S::aliimran.khan@sifycorp.com::1b5bb57a-5950-47f3-9580-38148fcd8ba4" providerId="AD" clId="Web-{BC823D8F-1A3C-DCE7-247F-31874D7DA7D8}" dt="2024-08-12T11:08:31.028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BC823D8F-1A3C-DCE7-247F-31874D7DA7D8}" dt="2024-08-12T11:08:31.028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6DF865CB-E350-4462-B104-A179E726CB29}"/>
    <pc:docChg chg="custSel addSld delSld modSld modMainMaster">
      <pc:chgData name="Ali Imran Khan" userId="1b5bb57a-5950-47f3-9580-38148fcd8ba4" providerId="ADAL" clId="{6DF865CB-E350-4462-B104-A179E726CB29}" dt="2023-08-21T11:21:10.467" v="45" actId="108"/>
      <pc:docMkLst>
        <pc:docMk/>
      </pc:docMkLst>
      <pc:sldChg chg="add">
        <pc:chgData name="Ali Imran Khan" userId="1b5bb57a-5950-47f3-9580-38148fcd8ba4" providerId="ADAL" clId="{6DF865CB-E350-4462-B104-A179E726CB29}" dt="2023-08-17T11:19:22.214" v="0"/>
        <pc:sldMkLst>
          <pc:docMk/>
          <pc:sldMk cId="2567931826" sldId="448"/>
        </pc:sldMkLst>
      </pc:sldChg>
      <pc:sldChg chg="add">
        <pc:chgData name="Ali Imran Khan" userId="1b5bb57a-5950-47f3-9580-38148fcd8ba4" providerId="ADAL" clId="{6DF865CB-E350-4462-B104-A179E726CB29}" dt="2023-08-17T11:19:22.214" v="0"/>
        <pc:sldMkLst>
          <pc:docMk/>
          <pc:sldMk cId="1011084158" sldId="449"/>
        </pc:sldMkLst>
      </pc:sldChg>
      <pc:sldChg chg="del">
        <pc:chgData name="Ali Imran Khan" userId="1b5bb57a-5950-47f3-9580-38148fcd8ba4" providerId="ADAL" clId="{6DF865CB-E350-4462-B104-A179E726CB29}" dt="2023-08-17T11:19:26.862" v="5" actId="47"/>
        <pc:sldMkLst>
          <pc:docMk/>
          <pc:sldMk cId="832403466" sldId="1791"/>
        </pc:sldMkLst>
      </pc:sldChg>
      <pc:sldChg chg="del">
        <pc:chgData name="Ali Imran Khan" userId="1b5bb57a-5950-47f3-9580-38148fcd8ba4" providerId="ADAL" clId="{6DF865CB-E350-4462-B104-A179E726CB29}" dt="2023-08-17T11:19:25.205" v="2" actId="47"/>
        <pc:sldMkLst>
          <pc:docMk/>
          <pc:sldMk cId="1526611520" sldId="3476"/>
        </pc:sldMkLst>
      </pc:sldChg>
      <pc:sldChg chg="del">
        <pc:chgData name="Ali Imran Khan" userId="1b5bb57a-5950-47f3-9580-38148fcd8ba4" providerId="ADAL" clId="{6DF865CB-E350-4462-B104-A179E726CB29}" dt="2023-08-17T11:19:25.741" v="3" actId="47"/>
        <pc:sldMkLst>
          <pc:docMk/>
          <pc:sldMk cId="3041661034" sldId="3477"/>
        </pc:sldMkLst>
      </pc:sldChg>
      <pc:sldChg chg="del">
        <pc:chgData name="Ali Imran Khan" userId="1b5bb57a-5950-47f3-9580-38148fcd8ba4" providerId="ADAL" clId="{6DF865CB-E350-4462-B104-A179E726CB29}" dt="2023-08-17T11:19:26.291" v="4" actId="47"/>
        <pc:sldMkLst>
          <pc:docMk/>
          <pc:sldMk cId="2273882357" sldId="3478"/>
        </pc:sldMkLst>
      </pc:sldChg>
      <pc:sldChg chg="del">
        <pc:chgData name="Ali Imran Khan" userId="1b5bb57a-5950-47f3-9580-38148fcd8ba4" providerId="ADAL" clId="{6DF865CB-E350-4462-B104-A179E726CB29}" dt="2023-08-17T11:19:27.516" v="6" actId="47"/>
        <pc:sldMkLst>
          <pc:docMk/>
          <pc:sldMk cId="720129984" sldId="3479"/>
        </pc:sldMkLst>
      </pc:sldChg>
      <pc:sldChg chg="modSp add mod">
        <pc:chgData name="Ali Imran Khan" userId="1b5bb57a-5950-47f3-9580-38148fcd8ba4" providerId="ADAL" clId="{6DF865CB-E350-4462-B104-A179E726CB29}" dt="2023-08-21T11:21:10.467" v="45" actId="108"/>
        <pc:sldMkLst>
          <pc:docMk/>
          <pc:sldMk cId="3214897455" sldId="2076137055"/>
        </pc:sldMkLst>
        <pc:spChg chg="mod">
          <ac:chgData name="Ali Imran Khan" userId="1b5bb57a-5950-47f3-9580-38148fcd8ba4" providerId="ADAL" clId="{6DF865CB-E350-4462-B104-A179E726CB29}" dt="2023-08-21T11:21:10.467" v="45" actId="108"/>
          <ac:spMkLst>
            <pc:docMk/>
            <pc:sldMk cId="3214897455" sldId="2076137055"/>
            <ac:spMk id="34" creationId="{4323FDC9-6E80-4351-B3B7-50CFFE61E512}"/>
          </ac:spMkLst>
        </pc:spChg>
      </pc:sldChg>
      <pc:sldChg chg="del">
        <pc:chgData name="Ali Imran Khan" userId="1b5bb57a-5950-47f3-9580-38148fcd8ba4" providerId="ADAL" clId="{6DF865CB-E350-4462-B104-A179E726CB29}" dt="2023-08-17T11:19:24.624" v="1" actId="47"/>
        <pc:sldMkLst>
          <pc:docMk/>
          <pc:sldMk cId="681738123" sldId="2076137076"/>
        </pc:sldMkLst>
      </pc:sldChg>
      <pc:sldChg chg="modSp mod">
        <pc:chgData name="Ali Imran Khan" userId="1b5bb57a-5950-47f3-9580-38148fcd8ba4" providerId="ADAL" clId="{6DF865CB-E350-4462-B104-A179E726CB29}" dt="2023-08-17T11:19:44.621" v="42" actId="20577"/>
        <pc:sldMkLst>
          <pc:docMk/>
          <pc:sldMk cId="1125965489" sldId="2147311115"/>
        </pc:sldMkLst>
        <pc:spChg chg="mod">
          <ac:chgData name="Ali Imran Khan" userId="1b5bb57a-5950-47f3-9580-38148fcd8ba4" providerId="ADAL" clId="{6DF865CB-E350-4462-B104-A179E726CB29}" dt="2023-08-17T11:19:44.621" v="42" actId="20577"/>
          <ac:spMkLst>
            <pc:docMk/>
            <pc:sldMk cId="1125965489" sldId="2147311115"/>
            <ac:spMk id="13" creationId="{0D30BB44-E2BF-20C3-14D5-85CCC0070A4C}"/>
          </ac:spMkLst>
        </pc:spChg>
      </pc:sldChg>
      <pc:sldMasterChg chg="delSp modSp mod delSldLayout">
        <pc:chgData name="Ali Imran Khan" userId="1b5bb57a-5950-47f3-9580-38148fcd8ba4" providerId="ADAL" clId="{6DF865CB-E350-4462-B104-A179E726CB29}" dt="2023-08-21T11:20:51.629" v="44" actId="478"/>
        <pc:sldMasterMkLst>
          <pc:docMk/>
          <pc:sldMasterMk cId="3775404242" sldId="2147483662"/>
        </pc:sldMasterMkLst>
        <pc:grpChg chg="del mod">
          <ac:chgData name="Ali Imran Khan" userId="1b5bb57a-5950-47f3-9580-38148fcd8ba4" providerId="ADAL" clId="{6DF865CB-E350-4462-B104-A179E726CB29}" dt="2023-08-21T11:20:51.629" v="44" actId="478"/>
          <ac:grpSpMkLst>
            <pc:docMk/>
            <pc:sldMasterMk cId="3775404242" sldId="2147483662"/>
            <ac:grpSpMk id="10" creationId="{32BA68D0-E1FC-4A86-A193-8160F7C7A1B3}"/>
          </ac:grpSpMkLst>
        </pc:grpChg>
        <pc:sldLayoutChg chg="del">
          <pc:chgData name="Ali Imran Khan" userId="1b5bb57a-5950-47f3-9580-38148fcd8ba4" providerId="ADAL" clId="{6DF865CB-E350-4462-B104-A179E726CB29}" dt="2023-08-17T11:19:27.516" v="6" actId="47"/>
          <pc:sldLayoutMkLst>
            <pc:docMk/>
            <pc:sldMasterMk cId="3775404242" sldId="2147483662"/>
            <pc:sldLayoutMk cId="3084450965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5E597-3BAA-4267-8E5F-96EE1B04E0C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3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27A1A-1321-B8E6-E019-7F24DD808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50A32E-90DC-44D5-05A2-F2CCD6ABAE4D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endParaRPr lang="en-IN" sz="2400" dirty="0"/>
          </a:p>
        </p:txBody>
      </p:sp>
      <p:pic>
        <p:nvPicPr>
          <p:cNvPr id="5" name="Picture 2" descr="Image result for sify logo">
            <a:extLst>
              <a:ext uri="{FF2B5EF4-FFF2-40B4-BE49-F238E27FC236}">
                <a16:creationId xmlns:a16="http://schemas.microsoft.com/office/drawing/2014/main" id="{137B7EF2-BD93-6112-5522-CE8EF09A3C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243127" y="412816"/>
            <a:ext cx="1595071" cy="90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0FBE0B49-5447-782D-3865-3FFF0C7EEB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399475"/>
            <a:ext cx="5411352" cy="100122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– </a:t>
            </a:r>
          </a:p>
          <a:p>
            <a:pPr lvl="0"/>
            <a:r>
              <a:rPr lang="en-US" dirty="0"/>
              <a:t>LINE ONE</a:t>
            </a:r>
            <a:endParaRPr lang="en-IN" dirty="0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66102033-1DBF-A3EC-DC9A-52C41FF72A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465" y="3793167"/>
            <a:ext cx="5368776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E384876-914B-EE07-2717-9C0AED9670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465" y="4851401"/>
            <a:ext cx="5411352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160792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A85F6B3-220E-499D-AE63-5DE506237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177822" y="452581"/>
            <a:ext cx="12192001" cy="6858000"/>
          </a:xfrm>
          <a:prstGeom prst="rect">
            <a:avLst/>
          </a:prstGeom>
          <a:solidFill>
            <a:schemeClr val="accent1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882180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3" y="4612904"/>
            <a:ext cx="11136000" cy="2245096"/>
          </a:xfrm>
          <a:prstGeom prst="rect">
            <a:avLst/>
          </a:prstGeom>
          <a:solidFill>
            <a:srgbClr val="1025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3" y="4494371"/>
            <a:ext cx="11136000" cy="118533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6" y="4839528"/>
            <a:ext cx="9797661" cy="100122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5753617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6262239"/>
            <a:ext cx="6816328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00946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0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97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75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69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A43A998-3F53-4B83-8A8B-D568585E3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818" y="0"/>
            <a:ext cx="12192001" cy="6858000"/>
          </a:xfrm>
          <a:prstGeom prst="rect">
            <a:avLst/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D6DD9-0D4A-B5A6-AA8D-B416FF672D12}"/>
              </a:ext>
            </a:extLst>
          </p:cNvPr>
          <p:cNvSpPr/>
          <p:nvPr userDrawn="1"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chemeClr val="tx1">
              <a:alpha val="80000"/>
            </a:scheme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237AD6-C314-C69D-D23E-74E2C34151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4" name="Picture 2" descr="Image result for sify logo">
            <a:extLst>
              <a:ext uri="{FF2B5EF4-FFF2-40B4-BE49-F238E27FC236}">
                <a16:creationId xmlns:a16="http://schemas.microsoft.com/office/drawing/2014/main" id="{8BCE9F92-C15D-D781-7326-443D79EE86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363200" y="279400"/>
            <a:ext cx="1478389" cy="8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1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12900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710045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51B21C-E0DF-1124-61CF-78D50F125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773DBD-74FD-C9B2-10E4-2F0F5E8E52F7}"/>
              </a:ext>
            </a:extLst>
          </p:cNvPr>
          <p:cNvSpPr/>
          <p:nvPr userDrawn="1"/>
        </p:nvSpPr>
        <p:spPr>
          <a:xfrm>
            <a:off x="9677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17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41768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7754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D30BB44-E2BF-20C3-14D5-85CCC0070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01445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TIDE WATER OIL CO LTD (VEEDOL)</a:t>
            </a:r>
            <a:endParaRPr lang="en-IN" sz="4267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462205E-3C0F-B4C3-00EC-321EED3CE2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Digital Services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5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2</a:t>
            </a:fld>
            <a:endParaRPr lang="en-IN" sz="12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504995"/>
            <a:ext cx="10051200" cy="461655"/>
          </a:xfrm>
        </p:spPr>
        <p:txBody>
          <a:bodyPr/>
          <a:lstStyle/>
          <a:p>
            <a:pPr defTabSz="1218988"/>
            <a:r>
              <a:rPr lang="en-US"/>
              <a:t>Tidewater Adopts Sify </a:t>
            </a:r>
            <a:r>
              <a:rPr lang="en-US" err="1"/>
              <a:t>ForumNXT</a:t>
            </a:r>
            <a:endParaRPr lang="en-IN"/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61707" y="3502674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333">
                <a:solidFill>
                  <a:srgbClr val="00009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ForumNXT DMS Solutions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333">
                <a:solidFill>
                  <a:srgbClr val="00009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SFA –Mobile App (WIP)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333">
                <a:solidFill>
                  <a:srgbClr val="00009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SAP Integration for Primary Invoices (WIP)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err="1">
                <a:solidFill>
                  <a:srgbClr val="000099"/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>
                <a:solidFill>
                  <a:srgbClr val="000099"/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29756" y="3502676"/>
            <a:ext cx="3296576" cy="2523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1313" indent="-285737" defTabSz="914354">
              <a:buFont typeface="Wingdings" panose="05000000000000000000" pitchFamily="2" charset="2"/>
              <a:buChar char="§"/>
              <a:tabLst>
                <a:tab pos="546708" algn="l"/>
                <a:tab pos="547344" algn="l"/>
              </a:tabLst>
            </a:pPr>
            <a:r>
              <a:rPr lang="en-GB" sz="1333" b="1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100%</a:t>
            </a:r>
            <a:r>
              <a:rPr lang="en-GB" sz="1333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GB" sz="1333" spc="-5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monitoring </a:t>
            </a:r>
            <a:r>
              <a:rPr lang="en-GB" sz="1333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of distributor’s day to day operations, products, brands and scheme</a:t>
            </a:r>
            <a:r>
              <a:rPr lang="en-GB" sz="1333" spc="-140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GB" sz="1333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performance.</a:t>
            </a:r>
          </a:p>
          <a:p>
            <a:pPr marL="561313" indent="-285737" defTabSz="914354">
              <a:buFont typeface="Wingdings" panose="05000000000000000000" pitchFamily="2" charset="2"/>
              <a:buChar char="§"/>
              <a:tabLst>
                <a:tab pos="546708" algn="l"/>
                <a:tab pos="547344" algn="l"/>
              </a:tabLst>
            </a:pPr>
            <a:r>
              <a:rPr lang="en-GB" sz="1333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Significant reduction </a:t>
            </a:r>
            <a:r>
              <a:rPr lang="en-GB" sz="1333" spc="-5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in </a:t>
            </a:r>
            <a:r>
              <a:rPr lang="en-GB" sz="1333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HW and resource costs </a:t>
            </a:r>
            <a:r>
              <a:rPr lang="en-GB" sz="1333" spc="5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for</a:t>
            </a:r>
            <a:r>
              <a:rPr lang="en-GB" sz="1333" spc="-211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GB" sz="1333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systems management.</a:t>
            </a:r>
          </a:p>
          <a:p>
            <a:pPr marL="561313" indent="-285737" defTabSz="914354">
              <a:buFont typeface="Wingdings" panose="05000000000000000000" pitchFamily="2" charset="2"/>
              <a:buChar char="§"/>
              <a:tabLst>
                <a:tab pos="546708" algn="l"/>
                <a:tab pos="547344" algn="l"/>
              </a:tabLst>
            </a:pPr>
            <a:r>
              <a:rPr lang="en-GB" sz="1333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Optimized </a:t>
            </a:r>
            <a:r>
              <a:rPr lang="en-GB" sz="1333" spc="-5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inventory</a:t>
            </a:r>
            <a:r>
              <a:rPr lang="en-GB" sz="1333" spc="-95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-GB" sz="1333" spc="-5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levels.</a:t>
            </a:r>
          </a:p>
          <a:p>
            <a:pPr marL="561313" indent="-285737" defTabSz="914354">
              <a:buFont typeface="Wingdings" panose="05000000000000000000" pitchFamily="2" charset="2"/>
              <a:buChar char="§"/>
              <a:tabLst>
                <a:tab pos="546708" algn="l"/>
                <a:tab pos="547344" algn="l"/>
              </a:tabLst>
            </a:pPr>
            <a:r>
              <a:rPr lang="en-GB" sz="1333" spc="-5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Added workflow to reduce </a:t>
            </a:r>
            <a:r>
              <a:rPr lang="en-GB" sz="1333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lead </a:t>
            </a:r>
            <a:r>
              <a:rPr lang="en-GB" sz="1333" spc="-5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time </a:t>
            </a:r>
            <a:r>
              <a:rPr lang="en-US" sz="1333">
                <a:solidFill>
                  <a:srgbClr val="000099"/>
                </a:solidFill>
                <a:latin typeface="Arial"/>
                <a:cs typeface="Arial"/>
                <a:sym typeface="Arial"/>
                <a:rtl val="0"/>
              </a:rPr>
              <a:t>for implementation and usage of the application.</a:t>
            </a:r>
            <a:endParaRPr lang="en-GB" sz="1333" spc="-5">
              <a:solidFill>
                <a:srgbClr val="000099"/>
              </a:solidFill>
              <a:latin typeface="Arial"/>
              <a:cs typeface="Arial"/>
              <a:sym typeface="Arial"/>
              <a:rtl val="0"/>
            </a:endParaRPr>
          </a:p>
          <a:p>
            <a:pPr marL="561313" indent="-285737" defTabSz="914354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46708" algn="l"/>
                <a:tab pos="547344" algn="l"/>
              </a:tabLst>
            </a:pPr>
            <a:endParaRPr lang="en-US" sz="1333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333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>
                <a:solidFill>
                  <a:srgbClr val="000099"/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err="1">
                <a:solidFill>
                  <a:srgbClr val="000099"/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>
                <a:solidFill>
                  <a:srgbClr val="000099"/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4"/>
            <a:ext cx="3451291" cy="252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3529" indent="-226618" defTabSz="914354">
              <a:lnSpc>
                <a:spcPts val="1705"/>
              </a:lnSpc>
              <a:spcAft>
                <a:spcPts val="400"/>
              </a:spcAft>
              <a:buSzPct val="104545"/>
              <a:buFontTx/>
              <a:buChar char="•"/>
              <a:tabLst>
                <a:tab pos="244375" algn="l"/>
              </a:tabLst>
            </a:pPr>
            <a:r>
              <a:rPr lang="en-US" sz="1333">
                <a:solidFill>
                  <a:srgbClr val="000099"/>
                </a:solidFill>
                <a:latin typeface="Trebuchet MS" panose="020B0603020202020204" pitchFamily="34" charset="0"/>
                <a:cs typeface="Arial"/>
              </a:rPr>
              <a:t>To reduce inventory costs while improving efficiencies in distribution management and to reduce out-of-stock incidence to maintain optimum inventory.</a:t>
            </a:r>
          </a:p>
          <a:p>
            <a:pPr marL="243529" indent="-226618" defTabSz="914354">
              <a:lnSpc>
                <a:spcPts val="1705"/>
              </a:lnSpc>
              <a:spcAft>
                <a:spcPts val="400"/>
              </a:spcAft>
              <a:buSzPct val="104545"/>
              <a:buFontTx/>
              <a:buChar char="•"/>
              <a:tabLst>
                <a:tab pos="244375" algn="l"/>
              </a:tabLst>
            </a:pPr>
            <a:r>
              <a:rPr lang="en-US" sz="1333">
                <a:solidFill>
                  <a:srgbClr val="000099"/>
                </a:solidFill>
                <a:latin typeface="Trebuchet MS" panose="020B0603020202020204" pitchFamily="34" charset="0"/>
                <a:cs typeface="Arial"/>
              </a:rPr>
              <a:t>To enhance the visibility and managing re-order levels. To get a comprehensive view of the distribution network, automated workflows for business processes.</a:t>
            </a:r>
            <a:r>
              <a:rPr lang="en-US" sz="1333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>
                <a:solidFill>
                  <a:srgbClr val="000099"/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>
              <a:solidFill>
                <a:srgbClr val="000099"/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7478B9-946E-41BC-97DB-1D180A8A4F75}"/>
              </a:ext>
            </a:extLst>
          </p:cNvPr>
          <p:cNvSpPr txBox="1"/>
          <p:nvPr/>
        </p:nvSpPr>
        <p:spPr>
          <a:xfrm>
            <a:off x="422971" y="1012477"/>
            <a:ext cx="11724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/>
              </a:rPr>
              <a:t>Tidewater, a leading player in the Indian lubricant industry since 1928, manufactures and markets </a:t>
            </a:r>
            <a:r>
              <a:rPr lang="en-US" sz="1600" dirty="0" err="1">
                <a:latin typeface="Helvetica Neue"/>
              </a:rPr>
              <a:t>Veedol</a:t>
            </a:r>
            <a:r>
              <a:rPr lang="en-US" sz="1600" dirty="0">
                <a:latin typeface="Helvetica Neue"/>
              </a:rPr>
              <a:t> brand of lubricants.</a:t>
            </a:r>
            <a:endParaRPr lang="en-IN" sz="1600" dirty="0"/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4984509C-17D4-4E63-A53F-9F8715436403}"/>
              </a:ext>
            </a:extLst>
          </p:cNvPr>
          <p:cNvSpPr txBox="1"/>
          <p:nvPr/>
        </p:nvSpPr>
        <p:spPr>
          <a:xfrm>
            <a:off x="606808" y="1381808"/>
            <a:ext cx="11176997" cy="543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535" indent="-226624" defTabSz="914377">
              <a:spcAft>
                <a:spcPts val="400"/>
              </a:spcAft>
              <a:buSzPct val="104545"/>
              <a:buFontTx/>
              <a:buChar char="•"/>
              <a:tabLst>
                <a:tab pos="244381" algn="l"/>
              </a:tabLst>
              <a:defRPr/>
            </a:pPr>
            <a:r>
              <a:rPr sz="1600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Implemented </a:t>
            </a:r>
            <a:r>
              <a:rPr sz="1600" dirty="0" err="1">
                <a:latin typeface="Trebuchet MS" panose="020B0603020202020204" pitchFamily="34" charset="0"/>
                <a:cs typeface="Arial"/>
                <a:sym typeface="Arial"/>
                <a:rtl val="0"/>
              </a:rPr>
              <a:t>Forum</a:t>
            </a:r>
            <a:r>
              <a:rPr lang="en-US" sz="1600" dirty="0" err="1">
                <a:latin typeface="Trebuchet MS" panose="020B0603020202020204" pitchFamily="34" charset="0"/>
                <a:cs typeface="Arial"/>
                <a:sym typeface="Arial"/>
                <a:rtl val="0"/>
              </a:rPr>
              <a:t>NXT</a:t>
            </a:r>
            <a:r>
              <a:rPr sz="1600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 at </a:t>
            </a:r>
            <a:r>
              <a:rPr lang="en-US" sz="1600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120</a:t>
            </a:r>
            <a:r>
              <a:rPr sz="1600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+ </a:t>
            </a:r>
            <a:r>
              <a:rPr sz="1600" spc="-7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distributor sites </a:t>
            </a:r>
            <a:r>
              <a:rPr sz="1600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across</a:t>
            </a:r>
            <a:r>
              <a:rPr sz="1600" spc="-180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 </a:t>
            </a:r>
            <a:r>
              <a:rPr sz="1600" spc="-7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India</a:t>
            </a:r>
            <a:r>
              <a:rPr lang="en-US" sz="1600" spc="-7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.</a:t>
            </a:r>
            <a:endParaRPr sz="1600" dirty="0">
              <a:latin typeface="Trebuchet MS" panose="020B0603020202020204" pitchFamily="34" charset="0"/>
              <a:cs typeface="Arial"/>
              <a:sym typeface="Arial"/>
              <a:rtl val="0"/>
            </a:endParaRPr>
          </a:p>
          <a:p>
            <a:pPr marL="243535" indent="-226624" defTabSz="914377">
              <a:spcAft>
                <a:spcPts val="400"/>
              </a:spcAft>
              <a:buSzPct val="104545"/>
              <a:buFontTx/>
              <a:buChar char="•"/>
              <a:tabLst>
                <a:tab pos="244381" algn="l"/>
              </a:tabLst>
              <a:defRPr/>
            </a:pPr>
            <a:r>
              <a:rPr lang="en-US" sz="1600" spc="-7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Provided </a:t>
            </a:r>
            <a:r>
              <a:rPr sz="1600" spc="-7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distributor </a:t>
            </a:r>
            <a:r>
              <a:rPr sz="1600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and corporate user </a:t>
            </a:r>
            <a:r>
              <a:rPr sz="1600" spc="-7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training</a:t>
            </a:r>
            <a:r>
              <a:rPr lang="en-US" sz="1600" spc="-7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 along with</a:t>
            </a:r>
            <a:r>
              <a:rPr sz="1600" spc="-7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 </a:t>
            </a:r>
            <a:r>
              <a:rPr sz="1600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change management </a:t>
            </a:r>
            <a:r>
              <a:rPr lang="en-US" sz="1600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under the</a:t>
            </a:r>
            <a:r>
              <a:rPr sz="1600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 </a:t>
            </a:r>
            <a:r>
              <a:rPr sz="1600" spc="-7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continuing</a:t>
            </a:r>
            <a:r>
              <a:rPr sz="1600" spc="-133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 </a:t>
            </a:r>
            <a:r>
              <a:rPr sz="1600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support</a:t>
            </a:r>
            <a:r>
              <a:rPr lang="en-US" sz="1600" dirty="0">
                <a:latin typeface="Trebuchet MS" panose="020B0603020202020204" pitchFamily="34" charset="0"/>
                <a:cs typeface="Arial"/>
                <a:sym typeface="Arial"/>
                <a:rtl val="0"/>
              </a:rPr>
              <a:t> model.</a:t>
            </a:r>
            <a:endParaRPr sz="1600" dirty="0">
              <a:latin typeface="Trebuchet MS" panose="020B0603020202020204" pitchFamily="34" charset="0"/>
              <a:cs typeface="Arial"/>
              <a:sym typeface="Arial"/>
              <a:rtl val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0A8AC7-6747-19C7-4F52-F8B277AB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347" y="236690"/>
            <a:ext cx="2549004" cy="6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3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20329"/>
            <a:ext cx="9294804" cy="830987"/>
          </a:xfrm>
        </p:spPr>
        <p:txBody>
          <a:bodyPr/>
          <a:lstStyle/>
          <a:p>
            <a:pPr defTabSz="1218988"/>
            <a:r>
              <a:rPr lang="en-US"/>
              <a:t>Realtime visibility ALONG WITH Increased productivity and profitability</a:t>
            </a:r>
            <a:endParaRPr lang="en-IN"/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1752184"/>
            <a:ext cx="3656805" cy="4584976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8" y="1752184"/>
            <a:ext cx="3822949" cy="4584976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1752184"/>
            <a:ext cx="3635128" cy="4584976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61707" y="2779207"/>
            <a:ext cx="3323485" cy="3423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3535" indent="-226624" algn="just" defTabSz="9143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4545"/>
              <a:buFontTx/>
              <a:buChar char="•"/>
              <a:tabLst>
                <a:tab pos="244381" algn="l"/>
              </a:tabLst>
              <a:defRPr/>
            </a:pPr>
            <a:r>
              <a:rPr lang="en-US" sz="1333">
                <a:solidFill>
                  <a:srgbClr val="000099"/>
                </a:solidFill>
                <a:latin typeface="Trebuchet MS" panose="020B0603020202020204" pitchFamily="34" charset="0"/>
                <a:cs typeface="Arial"/>
                <a:sym typeface="Arial"/>
                <a:rtl val="0"/>
              </a:rPr>
              <a:t>Implemented ForumNXT at 120+ </a:t>
            </a:r>
            <a:r>
              <a:rPr lang="en-US" sz="1333" spc="-7">
                <a:solidFill>
                  <a:srgbClr val="000099"/>
                </a:solidFill>
                <a:latin typeface="Trebuchet MS" panose="020B0603020202020204" pitchFamily="34" charset="0"/>
                <a:cs typeface="Arial"/>
                <a:sym typeface="Arial"/>
                <a:rtl val="0"/>
              </a:rPr>
              <a:t>distributor sites </a:t>
            </a:r>
            <a:r>
              <a:rPr lang="en-US" sz="1333">
                <a:solidFill>
                  <a:srgbClr val="000099"/>
                </a:solidFill>
                <a:latin typeface="Trebuchet MS" panose="020B0603020202020204" pitchFamily="34" charset="0"/>
                <a:cs typeface="Arial"/>
                <a:sym typeface="Arial"/>
                <a:rtl val="0"/>
              </a:rPr>
              <a:t>across</a:t>
            </a:r>
            <a:r>
              <a:rPr lang="en-US" sz="1333" spc="-180">
                <a:solidFill>
                  <a:srgbClr val="000099"/>
                </a:solidFill>
                <a:latin typeface="Trebuchet MS" panose="020B0603020202020204" pitchFamily="34" charset="0"/>
                <a:cs typeface="Arial"/>
                <a:sym typeface="Arial"/>
                <a:rtl val="0"/>
              </a:rPr>
              <a:t> </a:t>
            </a:r>
            <a:r>
              <a:rPr lang="en-US" sz="1333" spc="-7">
                <a:solidFill>
                  <a:srgbClr val="000099"/>
                </a:solidFill>
                <a:latin typeface="Trebuchet MS" panose="020B0603020202020204" pitchFamily="34" charset="0"/>
                <a:cs typeface="Arial"/>
                <a:sym typeface="Arial"/>
                <a:rtl val="0"/>
              </a:rPr>
              <a:t>India. </a:t>
            </a:r>
            <a:endParaRPr lang="en-US" sz="1333">
              <a:solidFill>
                <a:srgbClr val="000099"/>
              </a:solidFill>
              <a:latin typeface="Trebuchet MS" panose="020B0603020202020204" pitchFamily="34" charset="0"/>
              <a:cs typeface="Arial"/>
              <a:sym typeface="Arial"/>
              <a:rtl val="0"/>
            </a:endParaRPr>
          </a:p>
          <a:p>
            <a:pPr marL="243535" indent="-226624" algn="just" defTabSz="9143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4545"/>
              <a:buFontTx/>
              <a:buChar char="•"/>
              <a:tabLst>
                <a:tab pos="244381" algn="l"/>
              </a:tabLst>
              <a:defRPr/>
            </a:pPr>
            <a:r>
              <a:rPr lang="en-US" sz="1333" spc="-7">
                <a:solidFill>
                  <a:srgbClr val="000099"/>
                </a:solidFill>
                <a:latin typeface="Trebuchet MS" panose="020B0603020202020204" pitchFamily="34" charset="0"/>
                <a:cs typeface="Arial"/>
                <a:sym typeface="Arial"/>
                <a:rtl val="0"/>
              </a:rPr>
              <a:t>Provided distributor and corporate user training along with change management under the continuing support model</a:t>
            </a:r>
            <a:r>
              <a:rPr lang="en-US" sz="1333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.</a:t>
            </a:r>
          </a:p>
          <a:p>
            <a:pPr marL="243535" indent="-226624" algn="just" defTabSz="9143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4545"/>
              <a:buFontTx/>
              <a:buChar char="•"/>
              <a:tabLst>
                <a:tab pos="244381" algn="l"/>
              </a:tabLst>
              <a:defRPr/>
            </a:pPr>
            <a:r>
              <a:rPr lang="en-US" sz="1333">
                <a:solidFill>
                  <a:srgbClr val="00009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 technologies/ solutions availability is 99.9% resulting in increased revenue. </a:t>
            </a:r>
          </a:p>
          <a:p>
            <a:pPr marL="243535" indent="-226624" algn="just" defTabSz="914377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4545"/>
              <a:buFontTx/>
              <a:buChar char="•"/>
              <a:tabLst>
                <a:tab pos="244381" algn="l"/>
              </a:tabLst>
              <a:defRPr/>
            </a:pPr>
            <a:r>
              <a:rPr lang="en-US" sz="1333">
                <a:solidFill>
                  <a:srgbClr val="00009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Less load time to implement new features for fixes in the solutions through the patch management service.</a:t>
            </a:r>
            <a:endParaRPr lang="en-US" sz="1333">
              <a:solidFill>
                <a:srgbClr val="000099"/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00139" y="2479351"/>
            <a:ext cx="3635127" cy="2974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1418531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1418531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5" y="2779206"/>
            <a:ext cx="3618252" cy="3557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>
                <a:solidFill>
                  <a:srgbClr val="00009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Realtime visibility across the supply chain in terms of storage &amp; stocks.</a:t>
            </a:r>
          </a:p>
          <a:p>
            <a:pPr lvl="0" algn="just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>
                <a:solidFill>
                  <a:srgbClr val="00009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Increased productivity by reducing manual ledgers and helped gather data across an integrated platform.</a:t>
            </a:r>
          </a:p>
          <a:p>
            <a:pPr lvl="0" algn="just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>
                <a:solidFill>
                  <a:srgbClr val="00009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Enhanced profitability by integrating distributor operations with organization’s processes.</a:t>
            </a:r>
          </a:p>
          <a:p>
            <a:pPr lvl="0" algn="just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>
                <a:solidFill>
                  <a:srgbClr val="00009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Improved communication with distributor community (for schemes, prices), resulted  in a more agile supply chain.</a:t>
            </a:r>
          </a:p>
          <a:p>
            <a:pPr lvl="0" algn="just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333">
                <a:solidFill>
                  <a:srgbClr val="000099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100% monitoring of products, brands, and scheme performance.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93261" y="2443844"/>
            <a:ext cx="3635127" cy="2974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1418531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6735" y="2443844"/>
            <a:ext cx="3635127" cy="2974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1580039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1485122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1505110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38F9281-2783-4E65-9CB2-265766EF6318}"/>
              </a:ext>
            </a:extLst>
          </p:cNvPr>
          <p:cNvSpPr txBox="1">
            <a:spLocks/>
          </p:cNvSpPr>
          <p:nvPr/>
        </p:nvSpPr>
        <p:spPr>
          <a:xfrm>
            <a:off x="592247" y="2752289"/>
            <a:ext cx="3296576" cy="3450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1313" indent="-285737" algn="just" defTabSz="914354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46708" algn="l"/>
                <a:tab pos="547344" algn="l"/>
              </a:tabLst>
            </a:pPr>
            <a:r>
              <a:rPr lang="en-GB" sz="1333" spc="-5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Manual </a:t>
            </a:r>
            <a:r>
              <a:rPr lang="en-GB" sz="1333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process </a:t>
            </a:r>
            <a:r>
              <a:rPr lang="en-GB" sz="1333" spc="5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for </a:t>
            </a:r>
            <a:r>
              <a:rPr lang="en-GB" sz="1333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scheme &amp; </a:t>
            </a:r>
            <a:r>
              <a:rPr lang="en-GB" sz="1333" spc="-5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claim</a:t>
            </a:r>
            <a:r>
              <a:rPr lang="en-GB" sz="1333" spc="-100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 </a:t>
            </a:r>
            <a:r>
              <a:rPr lang="en-GB" sz="1333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management.</a:t>
            </a:r>
          </a:p>
          <a:p>
            <a:pPr marL="561313" indent="-285737" algn="just" defTabSz="914354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46708" algn="l"/>
                <a:tab pos="547344" algn="l"/>
              </a:tabLst>
            </a:pPr>
            <a:r>
              <a:rPr lang="en-GB" sz="1333" spc="-5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No </a:t>
            </a:r>
            <a:r>
              <a:rPr lang="en-GB" sz="1333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data integration </a:t>
            </a:r>
            <a:r>
              <a:rPr lang="en-GB" sz="1333" spc="-5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between SAP </a:t>
            </a:r>
            <a:r>
              <a:rPr lang="en-GB" sz="1333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at the </a:t>
            </a:r>
            <a:r>
              <a:rPr lang="en-GB" sz="1333" spc="-5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Head </a:t>
            </a:r>
            <a:r>
              <a:rPr lang="en-GB" sz="1333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Office (HO)  and systems at</a:t>
            </a:r>
            <a:r>
              <a:rPr lang="en-GB" sz="1333" spc="105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 </a:t>
            </a:r>
            <a:r>
              <a:rPr lang="en-GB" sz="1333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distributors.</a:t>
            </a:r>
          </a:p>
          <a:p>
            <a:pPr marL="561313" indent="-285737" algn="just" defTabSz="914354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46708" algn="l"/>
                <a:tab pos="547344" algn="l"/>
              </a:tabLst>
            </a:pPr>
            <a:r>
              <a:rPr lang="en-GB" sz="1333" spc="-5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No traceability </a:t>
            </a:r>
            <a:r>
              <a:rPr lang="en-GB" sz="1333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of stocks of </a:t>
            </a:r>
            <a:r>
              <a:rPr lang="en-GB" sz="1333" spc="-5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distributor</a:t>
            </a:r>
            <a:r>
              <a:rPr lang="en-GB" sz="1333" spc="-65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 </a:t>
            </a:r>
            <a:r>
              <a:rPr lang="en-GB" sz="1333" spc="-5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locations.</a:t>
            </a:r>
          </a:p>
          <a:p>
            <a:pPr marL="561313" indent="-285737" algn="just" defTabSz="914354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46708" algn="l"/>
                <a:tab pos="547344" algn="l"/>
              </a:tabLst>
            </a:pPr>
            <a:r>
              <a:rPr lang="en-GB" sz="1333" spc="-5">
                <a:solidFill>
                  <a:srgbClr val="000099"/>
                </a:solidFill>
                <a:latin typeface="Trebuchet MS" pitchFamily="34" charset="0"/>
                <a:cs typeface="Arial"/>
                <a:sym typeface="Arial"/>
              </a:rPr>
              <a:t>Price changes &amp; PO Cycles not happening on time.</a:t>
            </a:r>
            <a:endParaRPr lang="en-US" sz="1333">
              <a:solidFill>
                <a:srgbClr val="000099"/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333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119D437-F0E3-DA06-D106-45FBE234F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347" y="236690"/>
            <a:ext cx="2549004" cy="6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8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381214" y="1381017"/>
            <a:ext cx="5562695" cy="38300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lnSpc>
                <a:spcPts val="1920"/>
              </a:lnSpc>
              <a:defRPr/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rebuchet MS"/>
              </a:rPr>
              <a:t>Integrated Value and Outcomes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  <a:p>
            <a:pPr marL="285320" indent="-285320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In-depth Hierarchies Management.</a:t>
            </a:r>
          </a:p>
          <a:p>
            <a:pPr marL="285320" indent="-285320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Multi-level supply chains such as super distributor, sub-distributor.</a:t>
            </a:r>
          </a:p>
          <a:p>
            <a:pPr marL="285320" indent="-285320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Increased focus on products and digital promotions. </a:t>
            </a:r>
          </a:p>
          <a:p>
            <a:pPr marL="285320" indent="-285320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Speedy 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scheme claim approval process.</a:t>
            </a:r>
          </a:p>
          <a:p>
            <a:pPr marL="285320" indent="-285320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Easy retailer realignment</a:t>
            </a: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.</a:t>
            </a:r>
          </a:p>
          <a:p>
            <a:pPr marL="285320" indent="-285320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Bulk sales order to sales invoice conversion.</a:t>
            </a:r>
          </a:p>
          <a:p>
            <a:pPr marL="285320" indent="-285320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ForumNXT</a:t>
            </a: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 can easily integrate with third party applications using centralized and secure API.</a:t>
            </a:r>
          </a:p>
          <a:p>
            <a:pPr defTabSz="914377">
              <a:lnSpc>
                <a:spcPts val="192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rebuchet MS"/>
              </a:rPr>
              <a:t>Value for Client</a:t>
            </a:r>
            <a:endParaRPr lang="en-US" sz="1600" dirty="0">
              <a:solidFill>
                <a:srgbClr val="1F497D">
                  <a:lumMod val="75000"/>
                </a:srgbClr>
              </a:solidFill>
              <a:latin typeface="Trebuchet MS"/>
            </a:endParaRPr>
          </a:p>
          <a:p>
            <a:pPr defTabSz="914377">
              <a:lnSpc>
                <a:spcPts val="1920"/>
              </a:lnSpc>
              <a:defRPr/>
            </a:pPr>
            <a:r>
              <a:rPr lang="en-IN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Forum NXT automates salesforce operations with web &amp; mobile apps for order tracking, excess stock and out-of-stock items. It also helps with product visibility, market returns, collections, performance etc.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/>
          <p:nvPr/>
        </p:nvGrpSpPr>
        <p:grpSpPr>
          <a:xfrm>
            <a:off x="796632" y="1381017"/>
            <a:ext cx="4883240" cy="769441"/>
            <a:chOff x="841632" y="1421961"/>
            <a:chExt cx="4883240" cy="7694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421961"/>
              <a:ext cx="43200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Project Objective</a:t>
              </a:r>
            </a:p>
            <a:p>
              <a:pPr defTabSz="914377">
                <a:defRPr/>
              </a:pPr>
              <a:r>
                <a:rPr lang="en-IN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Implementing integrated future ready digital infrastructure on hyper-scale cloud.</a:t>
              </a: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2896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/>
          <p:nvPr/>
        </p:nvGrpSpPr>
        <p:grpSpPr>
          <a:xfrm>
            <a:off x="796632" y="2273625"/>
            <a:ext cx="4838240" cy="553998"/>
            <a:chOff x="886632" y="2210779"/>
            <a:chExt cx="4838240" cy="5539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10779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600" b="1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Project Model</a:t>
              </a:r>
            </a:p>
            <a:p>
              <a:pPr defTabSz="914377">
                <a:defRPr/>
              </a:pPr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SaaS Model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32" y="2294834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F0061A-71EC-4498-A1A3-DA3C324DD451}"/>
              </a:ext>
            </a:extLst>
          </p:cNvPr>
          <p:cNvGrpSpPr/>
          <p:nvPr/>
        </p:nvGrpSpPr>
        <p:grpSpPr>
          <a:xfrm>
            <a:off x="796632" y="3166232"/>
            <a:ext cx="4928240" cy="630000"/>
            <a:chOff x="796632" y="3049958"/>
            <a:chExt cx="4928240" cy="630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E3749-0BE4-481A-BD0B-F4E72CBCD042}"/>
                </a:ext>
              </a:extLst>
            </p:cNvPr>
            <p:cNvSpPr txBox="1"/>
            <p:nvPr/>
          </p:nvSpPr>
          <p:spPr>
            <a:xfrm>
              <a:off x="1404872" y="3087959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600" b="1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Competition</a:t>
              </a:r>
            </a:p>
            <a:p>
              <a:pPr defTabSz="914377">
                <a:defRPr/>
              </a:pPr>
              <a:r>
                <a:rPr lang="en-US" sz="140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Botree</a:t>
              </a:r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, Accenture, IVY</a:t>
              </a:r>
              <a:endParaRPr lang="en-IN" sz="140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endParaRPr>
            </a:p>
          </p:txBody>
        </p:sp>
        <p:pic>
          <p:nvPicPr>
            <p:cNvPr id="1030" name="Picture 6" descr="Business competition Icon 3444703">
              <a:extLst>
                <a:ext uri="{FF2B5EF4-FFF2-40B4-BE49-F238E27FC236}">
                  <a16:creationId xmlns:a16="http://schemas.microsoft.com/office/drawing/2014/main" id="{07F6AFCE-F7CF-4193-AC24-C6E1C157E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632" y="3049958"/>
              <a:ext cx="630000" cy="6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/>
          <p:nvPr/>
        </p:nvGrpSpPr>
        <p:grpSpPr>
          <a:xfrm>
            <a:off x="796632" y="3919395"/>
            <a:ext cx="4883240" cy="1200329"/>
            <a:chOff x="841632" y="3749696"/>
            <a:chExt cx="4883240" cy="1200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749696"/>
              <a:ext cx="43200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600" b="1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Sify’s Uniqueness</a:t>
              </a:r>
              <a:br>
                <a:rPr lang="en-US" sz="1600">
                  <a:solidFill>
                    <a:prstClr val="black"/>
                  </a:solidFill>
                  <a:latin typeface="Trebuchet MS"/>
                </a:rPr>
              </a:br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On-Cloud Solution, Mobile Application(s), Business Analytics, VAS, In-House SAP Integration Services, API/Connector, “ONE APP” mobile strategy, Cloud Native App/Services, </a:t>
              </a:r>
              <a:r>
                <a:rPr lang="en-US" sz="140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Centralised</a:t>
              </a:r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 HelpDesk</a:t>
              </a:r>
              <a:endParaRPr lang="en-IN" sz="140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3785311"/>
              <a:ext cx="540000" cy="540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575DA4B-345C-4C78-89B6-44C23784FC29}"/>
              </a:ext>
            </a:extLst>
          </p:cNvPr>
          <p:cNvGrpSpPr/>
          <p:nvPr/>
        </p:nvGrpSpPr>
        <p:grpSpPr>
          <a:xfrm>
            <a:off x="796632" y="5458338"/>
            <a:ext cx="4883240" cy="553998"/>
            <a:chOff x="841632" y="5235206"/>
            <a:chExt cx="4883240" cy="5539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CFFC66-341D-4C54-8B9D-BF2F50122F73}"/>
                </a:ext>
              </a:extLst>
            </p:cNvPr>
            <p:cNvSpPr txBox="1"/>
            <p:nvPr/>
          </p:nvSpPr>
          <p:spPr>
            <a:xfrm>
              <a:off x="1404872" y="5235206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600" b="1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Contract Duration</a:t>
              </a:r>
            </a:p>
            <a:p>
              <a:pPr defTabSz="914377">
                <a:defRPr/>
              </a:pPr>
              <a:r>
                <a:rPr lang="en-US" sz="1400">
                  <a:solidFill>
                    <a:prstClr val="black">
                      <a:lumMod val="50000"/>
                      <a:lumOff val="50000"/>
                    </a:prstClr>
                  </a:solidFill>
                  <a:latin typeface="Trebuchet MS"/>
                </a:rPr>
                <a:t>3 years – large annuity revenue stream</a:t>
              </a:r>
              <a:endParaRPr lang="en-IN" sz="140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endParaRPr>
            </a:p>
          </p:txBody>
        </p:sp>
        <p:pic>
          <p:nvPicPr>
            <p:cNvPr id="1042" name="Picture 18" descr="duration Icon 2978813">
              <a:extLst>
                <a:ext uri="{FF2B5EF4-FFF2-40B4-BE49-F238E27FC236}">
                  <a16:creationId xmlns:a16="http://schemas.microsoft.com/office/drawing/2014/main" id="{B2579A98-C7A9-4739-A086-2A76B4127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5287205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784059" y="1484144"/>
            <a:ext cx="540000" cy="54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56FCCC3-E03C-4843-8C68-900623101E46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548ED6"/>
            </a:solidFill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400" b="1" cap="all" spc="151">
                <a:solidFill>
                  <a:prstClr val="white"/>
                </a:solidFill>
                <a:latin typeface="Trebuchet MS"/>
              </a:rPr>
              <a:t>SAAS CLOUD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0A9AD5-9BC5-8A40-85AD-E5FEDA0CCC12}"/>
              </a:ext>
            </a:extLst>
          </p:cNvPr>
          <p:cNvSpPr txBox="1"/>
          <p:nvPr/>
        </p:nvSpPr>
        <p:spPr>
          <a:xfrm>
            <a:off x="430891" y="965"/>
            <a:ext cx="3293699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defRPr/>
            </a:pPr>
            <a:r>
              <a:rPr lang="en-US" sz="1200" cap="all" spc="151">
                <a:solidFill>
                  <a:prstClr val="white"/>
                </a:solidFill>
                <a:latin typeface="Trebuchet MS"/>
              </a:rPr>
              <a:t>DISTRIBUTOR Management System</a:t>
            </a:r>
            <a:endParaRPr lang="en-US" sz="12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EC94F-5A6B-498D-8E79-132656F9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3" y="344559"/>
            <a:ext cx="7272007" cy="748785"/>
          </a:xfrm>
        </p:spPr>
        <p:txBody>
          <a:bodyPr/>
          <a:lstStyle/>
          <a:p>
            <a:pPr lvl="0"/>
            <a:r>
              <a:rPr lang="en-US" sz="2133"/>
              <a:t>tidewater: DIGITAL TRANSFORMATION FOR DISTRIBUTOR management system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2B55C5C-E391-7C2F-722B-6499710D2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347" y="236690"/>
            <a:ext cx="2549004" cy="6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9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553</Words>
  <Application>Microsoft Office PowerPoint</Application>
  <PresentationFormat>Widescreen</PresentationFormat>
  <Paragraphs>65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Sify Theme Nov20</vt:lpstr>
      <vt:lpstr>PowerPoint Presentation</vt:lpstr>
      <vt:lpstr>Tidewater Adopts Sify ForumNXT</vt:lpstr>
      <vt:lpstr>Realtime visibility ALONG WITH Increased productivity and profitability</vt:lpstr>
      <vt:lpstr>tidewater: DIGITAL TRANSFORMATION FOR DISTRIBUTOR management system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22</cp:revision>
  <dcterms:created xsi:type="dcterms:W3CDTF">2023-06-08T07:32:51Z</dcterms:created>
  <dcterms:modified xsi:type="dcterms:W3CDTF">2024-08-12T11:08:33Z</dcterms:modified>
</cp:coreProperties>
</file>