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</p:sldMasterIdLst>
  <p:notesMasterIdLst>
    <p:notesMasterId r:id="rId7"/>
  </p:notesMasterIdLst>
  <p:sldIdLst>
    <p:sldId id="2147311118" r:id="rId4"/>
    <p:sldId id="1518" r:id="rId5"/>
    <p:sldId id="214684675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1C6305-EBA5-F8D2-C899-8A21C545841F}" v="2" dt="2024-08-13T20:10:13.0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S::aliimran.khan@sifycorp.com::1b5bb57a-5950-47f3-9580-38148fcd8ba4" providerId="AD" clId="Web-{691C6305-EBA5-F8D2-C899-8A21C545841F}"/>
    <pc:docChg chg="modSld">
      <pc:chgData name="Ali Imran Khan" userId="S::aliimran.khan@sifycorp.com::1b5bb57a-5950-47f3-9580-38148fcd8ba4" providerId="AD" clId="Web-{691C6305-EBA5-F8D2-C899-8A21C545841F}" dt="2024-08-13T20:10:11.007" v="0"/>
      <pc:docMkLst>
        <pc:docMk/>
      </pc:docMkLst>
      <pc:sldChg chg="modSp">
        <pc:chgData name="Ali Imran Khan" userId="S::aliimran.khan@sifycorp.com::1b5bb57a-5950-47f3-9580-38148fcd8ba4" providerId="AD" clId="Web-{691C6305-EBA5-F8D2-C899-8A21C545841F}" dt="2024-08-13T20:10:11.007" v="0"/>
        <pc:sldMkLst>
          <pc:docMk/>
          <pc:sldMk cId="920577208" sldId="2146846752"/>
        </pc:sldMkLst>
        <pc:picChg chg="mod">
          <ac:chgData name="Ali Imran Khan" userId="S::aliimran.khan@sifycorp.com::1b5bb57a-5950-47f3-9580-38148fcd8ba4" providerId="AD" clId="Web-{691C6305-EBA5-F8D2-C899-8A21C545841F}" dt="2024-08-13T20:10:11.007" v="0"/>
          <ac:picMkLst>
            <pc:docMk/>
            <pc:sldMk cId="920577208" sldId="2146846752"/>
            <ac:picMk id="3" creationId="{99380414-8344-8769-C146-A520DE918B00}"/>
          </ac:picMkLst>
        </pc:picChg>
      </pc:sldChg>
    </pc:docChg>
  </pc:docChgLst>
  <pc:docChgLst>
    <pc:chgData name="Ali Imran Khan" userId="1b5bb57a-5950-47f3-9580-38148fcd8ba4" providerId="ADAL" clId="{234AD577-5DBD-472A-A50F-F410FF44CB35}"/>
    <pc:docChg chg="undo custSel addSld delSld modSld sldOrd">
      <pc:chgData name="Ali Imran Khan" userId="1b5bb57a-5950-47f3-9580-38148fcd8ba4" providerId="ADAL" clId="{234AD577-5DBD-472A-A50F-F410FF44CB35}" dt="2023-08-17T13:33:53.458" v="24" actId="47"/>
      <pc:docMkLst>
        <pc:docMk/>
      </pc:docMkLst>
      <pc:sldChg chg="ord">
        <pc:chgData name="Ali Imran Khan" userId="1b5bb57a-5950-47f3-9580-38148fcd8ba4" providerId="ADAL" clId="{234AD577-5DBD-472A-A50F-F410FF44CB35}" dt="2023-08-17T13:33:44.433" v="9"/>
        <pc:sldMkLst>
          <pc:docMk/>
          <pc:sldMk cId="2187177623" sldId="1518"/>
        </pc:sldMkLst>
      </pc:sldChg>
      <pc:sldChg chg="add del">
        <pc:chgData name="Ali Imran Khan" userId="1b5bb57a-5950-47f3-9580-38148fcd8ba4" providerId="ADAL" clId="{234AD577-5DBD-472A-A50F-F410FF44CB35}" dt="2023-08-17T13:33:53.458" v="24" actId="47"/>
        <pc:sldMkLst>
          <pc:docMk/>
          <pc:sldMk cId="2087059098" sldId="1521"/>
        </pc:sldMkLst>
      </pc:sldChg>
      <pc:sldChg chg="add del">
        <pc:chgData name="Ali Imran Khan" userId="1b5bb57a-5950-47f3-9580-38148fcd8ba4" providerId="ADAL" clId="{234AD577-5DBD-472A-A50F-F410FF44CB35}" dt="2023-08-17T13:33:42.840" v="7"/>
        <pc:sldMkLst>
          <pc:docMk/>
          <pc:sldMk cId="920577208" sldId="2146846752"/>
        </pc:sldMkLst>
      </pc:sldChg>
      <pc:sldChg chg="modSp add del mod">
        <pc:chgData name="Ali Imran Khan" userId="1b5bb57a-5950-47f3-9580-38148fcd8ba4" providerId="ADAL" clId="{234AD577-5DBD-472A-A50F-F410FF44CB35}" dt="2023-08-17T13:33:49.152" v="23" actId="20577"/>
        <pc:sldMkLst>
          <pc:docMk/>
          <pc:sldMk cId="1843726236" sldId="2147311118"/>
        </pc:sldMkLst>
        <pc:spChg chg="mod">
          <ac:chgData name="Ali Imran Khan" userId="1b5bb57a-5950-47f3-9580-38148fcd8ba4" providerId="ADAL" clId="{234AD577-5DBD-472A-A50F-F410FF44CB35}" dt="2023-08-17T13:33:49.152" v="23" actId="20577"/>
          <ac:spMkLst>
            <pc:docMk/>
            <pc:sldMk cId="1843726236" sldId="2147311118"/>
            <ac:spMk id="5" creationId="{E0A7F605-C3C7-2129-3AA8-FF954D54019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A03C3-019D-4E03-9E31-D713E3942250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5F2DD-68E9-4EA2-BDEC-6DBBA154C6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5092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ABF60-D5B6-427A-B81C-1510E3CEC6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381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B1823-3E6B-4FB7-AC36-0AEB21587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C30862-B0DD-4425-9957-FF59FB7FF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0C25D-81F9-4B03-9346-26E42CD95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7BD21-DBFD-499B-B6C8-FCB002A04853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D8130-D1DB-48C8-AE52-6492F1545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9D4E0-114C-411E-8BF2-C8AD3A7E9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B413-2C16-4FEB-983B-0331A9E8F1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4157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B2501-9632-419C-9259-06F7FE414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2843F7-976F-485A-A9B6-8479D5CFB7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2A221-FEA2-473D-9212-62AF9B14B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7BD21-DBFD-499B-B6C8-FCB002A04853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0A795-41C1-441F-893B-54E8C743D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25F33-1CFF-4E6A-9B1D-B3650BE6D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B413-2C16-4FEB-983B-0331A9E8F1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966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D5E751-DDA8-4CF4-A4E5-24ABC57D9C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ED1388-19F1-42B5-8C31-6D922581F4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AF93A-70CC-4816-B225-178CA0A25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7BD21-DBFD-499B-B6C8-FCB002A04853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18814-3932-4957-AFAB-F2A23545F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B108F-C3E5-4CD6-BA80-3A8EEC6F0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B413-2C16-4FEB-983B-0331A9E8F1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1961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digital transformation shutterstock">
            <a:extLst>
              <a:ext uri="{FF2B5EF4-FFF2-40B4-BE49-F238E27FC236}">
                <a16:creationId xmlns:a16="http://schemas.microsoft.com/office/drawing/2014/main" id="{83E8CBA3-0592-4CC5-B192-E3E39F1705D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" t="19260" r="1420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100332-FD9E-43B4-A5EA-D655F50E55C6}"/>
              </a:ext>
            </a:extLst>
          </p:cNvPr>
          <p:cNvSpPr/>
          <p:nvPr userDrawn="1"/>
        </p:nvSpPr>
        <p:spPr>
          <a:xfrm>
            <a:off x="-1" y="4037932"/>
            <a:ext cx="9105417" cy="2455333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62DC76-2326-4337-A09D-F6B09741B5C5}"/>
              </a:ext>
            </a:extLst>
          </p:cNvPr>
          <p:cNvSpPr/>
          <p:nvPr userDrawn="1"/>
        </p:nvSpPr>
        <p:spPr>
          <a:xfrm>
            <a:off x="0" y="4037932"/>
            <a:ext cx="9105416" cy="118533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4349FB-3EFD-45E8-9741-7BB218BE08AE}"/>
              </a:ext>
            </a:extLst>
          </p:cNvPr>
          <p:cNvSpPr/>
          <p:nvPr userDrawn="1"/>
        </p:nvSpPr>
        <p:spPr>
          <a:xfrm>
            <a:off x="11836361" y="0"/>
            <a:ext cx="355639" cy="6858000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E0560B-C8EC-45DE-AE89-65A343A6FE8A}"/>
              </a:ext>
            </a:extLst>
          </p:cNvPr>
          <p:cNvSpPr/>
          <p:nvPr userDrawn="1"/>
        </p:nvSpPr>
        <p:spPr>
          <a:xfrm>
            <a:off x="11484609" y="0"/>
            <a:ext cx="355639" cy="6858000"/>
          </a:xfrm>
          <a:prstGeom prst="rect">
            <a:avLst/>
          </a:prstGeom>
          <a:solidFill>
            <a:srgbClr val="BDD70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73730A-509F-4C18-8764-173CF6818E38}"/>
              </a:ext>
            </a:extLst>
          </p:cNvPr>
          <p:cNvSpPr/>
          <p:nvPr userDrawn="1"/>
        </p:nvSpPr>
        <p:spPr>
          <a:xfrm>
            <a:off x="11136403" y="0"/>
            <a:ext cx="355639" cy="6858000"/>
          </a:xfrm>
          <a:prstGeom prst="rect">
            <a:avLst/>
          </a:prstGeom>
          <a:solidFill>
            <a:srgbClr val="BDD70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74E99E-CF72-4D8E-A24E-0DAC4860C504}"/>
              </a:ext>
            </a:extLst>
          </p:cNvPr>
          <p:cNvGrpSpPr/>
          <p:nvPr userDrawn="1"/>
        </p:nvGrpSpPr>
        <p:grpSpPr>
          <a:xfrm>
            <a:off x="9742013" y="1"/>
            <a:ext cx="1954179" cy="1106663"/>
            <a:chOff x="9753599" y="1"/>
            <a:chExt cx="1739885" cy="985307"/>
          </a:xfrm>
        </p:grpSpPr>
        <p:sp>
          <p:nvSpPr>
            <p:cNvPr id="14" name="Round Same Side Corner Rectangle 72">
              <a:extLst>
                <a:ext uri="{FF2B5EF4-FFF2-40B4-BE49-F238E27FC236}">
                  <a16:creationId xmlns:a16="http://schemas.microsoft.com/office/drawing/2014/main" id="{16C0E275-4B85-4EE2-BC46-F29E0C9C6A03}"/>
                </a:ext>
              </a:extLst>
            </p:cNvPr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pic>
          <p:nvPicPr>
            <p:cNvPr id="15" name="Picture 2" descr="Image result for sify logo">
              <a:extLst>
                <a:ext uri="{FF2B5EF4-FFF2-40B4-BE49-F238E27FC236}">
                  <a16:creationId xmlns:a16="http://schemas.microsoft.com/office/drawing/2014/main" id="{77506E3D-8016-4414-AE74-79A26E121E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Slide Number Placeholder 27">
            <a:extLst>
              <a:ext uri="{FF2B5EF4-FFF2-40B4-BE49-F238E27FC236}">
                <a16:creationId xmlns:a16="http://schemas.microsoft.com/office/drawing/2014/main" id="{83D9CD19-34E8-4942-B632-FFBD3669E4B3}"/>
              </a:ext>
            </a:extLst>
          </p:cNvPr>
          <p:cNvSpPr txBox="1">
            <a:spLocks/>
          </p:cNvSpPr>
          <p:nvPr userDrawn="1"/>
        </p:nvSpPr>
        <p:spPr>
          <a:xfrm>
            <a:off x="4287815" y="6356352"/>
            <a:ext cx="2743200" cy="365125"/>
          </a:xfrm>
          <a:prstGeom prst="rect">
            <a:avLst/>
          </a:prstGeom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r" defTabSz="914286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8A3319-5104-4E46-B7BB-4F68F196E486}" type="slidenum">
              <a:rPr lang="en-IN" sz="1333" smtClean="0"/>
              <a:pPr/>
              <a:t>‹#›</a:t>
            </a:fld>
            <a:endParaRPr lang="en-IN" sz="1333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E64CF6D-2EC1-4E99-9509-ABE945C9B9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8041" y="4464464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10253F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B8F72929-D74C-4BDB-9B56-6937C3360D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1" y="5005853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E4206FC-F25B-4090-B5DC-00954F9FF8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5823917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2133" b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Month ‘18</a:t>
            </a:r>
          </a:p>
        </p:txBody>
      </p:sp>
    </p:spTree>
    <p:extLst>
      <p:ext uri="{BB962C8B-B14F-4D97-AF65-F5344CB8AC3E}">
        <p14:creationId xmlns:p14="http://schemas.microsoft.com/office/powerpoint/2010/main" val="753330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AGENDA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2D161BB-E9A0-4C84-B81C-680E9D201940}"/>
              </a:ext>
            </a:extLst>
          </p:cNvPr>
          <p:cNvGrpSpPr/>
          <p:nvPr userDrawn="1"/>
        </p:nvGrpSpPr>
        <p:grpSpPr>
          <a:xfrm>
            <a:off x="432000" y="1293851"/>
            <a:ext cx="985731" cy="748988"/>
            <a:chOff x="324000" y="970388"/>
            <a:chExt cx="739298" cy="56174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C3166A6-F41B-45A4-92DF-F0B509EE8458}"/>
                </a:ext>
              </a:extLst>
            </p:cNvPr>
            <p:cNvSpPr/>
            <p:nvPr/>
          </p:nvSpPr>
          <p:spPr>
            <a:xfrm>
              <a:off x="324000" y="1034175"/>
              <a:ext cx="122382" cy="4572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2D2382-F5C6-45FF-9C5D-E8E26A951AC0}"/>
                </a:ext>
              </a:extLst>
            </p:cNvPr>
            <p:cNvSpPr txBox="1"/>
            <p:nvPr/>
          </p:nvSpPr>
          <p:spPr>
            <a:xfrm>
              <a:off x="462934" y="970388"/>
              <a:ext cx="600364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1"/>
                  </a:solidFill>
                  <a:latin typeface="Impact" pitchFamily="34" charset="0"/>
                </a:rPr>
                <a:t>01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7DA82C5-F2E2-482A-A2A1-3CF744413BA8}"/>
              </a:ext>
            </a:extLst>
          </p:cNvPr>
          <p:cNvGrpSpPr/>
          <p:nvPr userDrawn="1"/>
        </p:nvGrpSpPr>
        <p:grpSpPr>
          <a:xfrm>
            <a:off x="432000" y="2146373"/>
            <a:ext cx="1034989" cy="748988"/>
            <a:chOff x="324000" y="1609779"/>
            <a:chExt cx="776242" cy="56174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AA51CE-5F59-4296-B4EA-B308738960AB}"/>
                </a:ext>
              </a:extLst>
            </p:cNvPr>
            <p:cNvSpPr/>
            <p:nvPr/>
          </p:nvSpPr>
          <p:spPr>
            <a:xfrm>
              <a:off x="324000" y="1673566"/>
              <a:ext cx="122382" cy="4572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1A4343-C193-4CFA-8372-2E43A07B1845}"/>
                </a:ext>
              </a:extLst>
            </p:cNvPr>
            <p:cNvSpPr txBox="1"/>
            <p:nvPr/>
          </p:nvSpPr>
          <p:spPr>
            <a:xfrm>
              <a:off x="462934" y="1609779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2"/>
                  </a:solidFill>
                  <a:latin typeface="Impact" pitchFamily="34" charset="0"/>
                </a:rPr>
                <a:t>02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DF5479A-D744-420E-865C-9CEE11BBC7E3}"/>
              </a:ext>
            </a:extLst>
          </p:cNvPr>
          <p:cNvGrpSpPr/>
          <p:nvPr userDrawn="1"/>
        </p:nvGrpSpPr>
        <p:grpSpPr>
          <a:xfrm>
            <a:off x="432000" y="2998894"/>
            <a:ext cx="1034989" cy="748988"/>
            <a:chOff x="324000" y="2249170"/>
            <a:chExt cx="776242" cy="56174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680145-B3AD-4B2A-9E40-F5094E133BFE}"/>
                </a:ext>
              </a:extLst>
            </p:cNvPr>
            <p:cNvSpPr/>
            <p:nvPr/>
          </p:nvSpPr>
          <p:spPr>
            <a:xfrm>
              <a:off x="324000" y="2312957"/>
              <a:ext cx="122382" cy="457200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DF48DF7-6E11-486A-8FE6-AEE948204566}"/>
                </a:ext>
              </a:extLst>
            </p:cNvPr>
            <p:cNvSpPr txBox="1"/>
            <p:nvPr/>
          </p:nvSpPr>
          <p:spPr>
            <a:xfrm>
              <a:off x="462934" y="2249170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3"/>
                  </a:solidFill>
                  <a:latin typeface="Impact" pitchFamily="34" charset="0"/>
                </a:rPr>
                <a:t>03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3AB779D-C36B-449A-90A1-4B9C9A8AB11D}"/>
              </a:ext>
            </a:extLst>
          </p:cNvPr>
          <p:cNvGrpSpPr/>
          <p:nvPr userDrawn="1"/>
        </p:nvGrpSpPr>
        <p:grpSpPr>
          <a:xfrm>
            <a:off x="432000" y="3851415"/>
            <a:ext cx="1034989" cy="748988"/>
            <a:chOff x="324000" y="2888561"/>
            <a:chExt cx="776242" cy="56174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140F5ED-12D8-43D6-B130-3C4F403121C1}"/>
                </a:ext>
              </a:extLst>
            </p:cNvPr>
            <p:cNvSpPr/>
            <p:nvPr/>
          </p:nvSpPr>
          <p:spPr>
            <a:xfrm>
              <a:off x="324000" y="2952348"/>
              <a:ext cx="122382" cy="457200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4EFB40-188F-4F11-AF25-AA94EF9E5756}"/>
                </a:ext>
              </a:extLst>
            </p:cNvPr>
            <p:cNvSpPr txBox="1"/>
            <p:nvPr/>
          </p:nvSpPr>
          <p:spPr>
            <a:xfrm>
              <a:off x="462934" y="2888561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4"/>
                  </a:solidFill>
                  <a:latin typeface="Impact" pitchFamily="34" charset="0"/>
                </a:rPr>
                <a:t>04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19BE849-4E9C-4E5A-964F-03DD46AD681A}"/>
              </a:ext>
            </a:extLst>
          </p:cNvPr>
          <p:cNvGrpSpPr/>
          <p:nvPr userDrawn="1"/>
        </p:nvGrpSpPr>
        <p:grpSpPr>
          <a:xfrm>
            <a:off x="432000" y="4703937"/>
            <a:ext cx="1159933" cy="748988"/>
            <a:chOff x="324000" y="3527952"/>
            <a:chExt cx="869950" cy="56174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CA7B16F-5C06-4879-B941-44B5FD928812}"/>
                </a:ext>
              </a:extLst>
            </p:cNvPr>
            <p:cNvSpPr/>
            <p:nvPr/>
          </p:nvSpPr>
          <p:spPr>
            <a:xfrm>
              <a:off x="324000" y="3591739"/>
              <a:ext cx="122382" cy="457200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913F642-8676-49CD-9378-2B6BD2FDEB24}"/>
                </a:ext>
              </a:extLst>
            </p:cNvPr>
            <p:cNvSpPr txBox="1"/>
            <p:nvPr/>
          </p:nvSpPr>
          <p:spPr>
            <a:xfrm>
              <a:off x="462934" y="3527952"/>
              <a:ext cx="73101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5"/>
                  </a:solidFill>
                  <a:latin typeface="Impact" pitchFamily="34" charset="0"/>
                </a:rPr>
                <a:t>05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AFFBDB2-5882-402C-9E75-62A32BA3279B}"/>
              </a:ext>
            </a:extLst>
          </p:cNvPr>
          <p:cNvGrpSpPr/>
          <p:nvPr userDrawn="1"/>
        </p:nvGrpSpPr>
        <p:grpSpPr>
          <a:xfrm>
            <a:off x="432000" y="5556457"/>
            <a:ext cx="1159933" cy="748988"/>
            <a:chOff x="324000" y="4167342"/>
            <a:chExt cx="869950" cy="56174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ED37896-6292-483B-89F7-8E03C1B9ED68}"/>
                </a:ext>
              </a:extLst>
            </p:cNvPr>
            <p:cNvSpPr/>
            <p:nvPr/>
          </p:nvSpPr>
          <p:spPr>
            <a:xfrm>
              <a:off x="324000" y="4231129"/>
              <a:ext cx="122382" cy="457200"/>
            </a:xfrm>
            <a:prstGeom prst="rect">
              <a:avLst/>
            </a:prstGeom>
            <a:solidFill>
              <a:schemeClr val="accent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4B6F334-07CC-4416-9A70-EE68005904F8}"/>
                </a:ext>
              </a:extLst>
            </p:cNvPr>
            <p:cNvSpPr txBox="1"/>
            <p:nvPr/>
          </p:nvSpPr>
          <p:spPr>
            <a:xfrm>
              <a:off x="462934" y="4167342"/>
              <a:ext cx="73101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6"/>
                  </a:solidFill>
                  <a:latin typeface="Impact" pitchFamily="34" charset="0"/>
                </a:rPr>
                <a:t>06</a:t>
              </a: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2CE3C-896B-46F3-AA80-7C8037C973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8800" y="1527411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1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27522565-96B8-44DB-AB59-310E11A6DE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38800" y="2379932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2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20B090F-D8BF-414D-90A1-D2DBE446D4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8800" y="3232453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3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FD56B850-8139-4412-AA48-5B3080C68A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38800" y="4084975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4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BBAD39C6-C5BE-4DA1-BBBB-C5DDFB535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8800" y="4937496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5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DEDBBCB0-9781-4DA9-92FC-BE500461DC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38800" y="5790016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6</a:t>
            </a:r>
          </a:p>
        </p:txBody>
      </p:sp>
    </p:spTree>
    <p:extLst>
      <p:ext uri="{BB962C8B-B14F-4D97-AF65-F5344CB8AC3E}">
        <p14:creationId xmlns:p14="http://schemas.microsoft.com/office/powerpoint/2010/main" val="542647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0499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1" y="1368215"/>
            <a:ext cx="11216217" cy="4878071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07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0" y="1368638"/>
            <a:ext cx="5471584" cy="4892463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14018" y="1368638"/>
            <a:ext cx="5446183" cy="4892463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50499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2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20390"/>
            <a:ext cx="10051200" cy="461655"/>
          </a:xfrm>
          <a:prstGeom prst="rect">
            <a:avLst/>
          </a:prstGeom>
        </p:spPr>
        <p:txBody>
          <a:bodyPr anchor="b"/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 dirty="0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 dirty="0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 dirty="0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 dirty="0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22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0499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 userDrawn="1"/>
        </p:nvSpPr>
        <p:spPr>
          <a:xfrm>
            <a:off x="447027" y="1912703"/>
            <a:ext cx="1483843" cy="590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 userDrawn="1"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rgbClr val="E7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 userDrawn="1"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rgbClr val="B3A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 userDrawn="1"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rgbClr val="FDD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 userDrawn="1"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rgbClr val="93C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 userDrawn="1"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rgbClr val="C3D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 userDrawn="1"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180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 userDrawn="1"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 userDrawn="1"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230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185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184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 userDrawn="1"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 userDrawn="1"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213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181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 userDrawn="1"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 userDrawn="1"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 userDrawn="1"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 userDrawn="1"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>
              <a:solidFill>
                <a:srgbClr val="595959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 userDrawn="1"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89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89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89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 userDrawn="1"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 userDrawn="1"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2047187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1037026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2955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F954-BA82-452E-BBA8-0B48761E2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C98C6-AA62-4EC7-B214-A6B6E8CD5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D3686-33D4-4A48-A724-3E7C248BE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7BD21-DBFD-499B-B6C8-FCB002A04853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74271-A5A8-4F12-A99E-6FA6AD8AB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213B1-40E0-45C7-A3D4-38917CBF8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B413-2C16-4FEB-983B-0331A9E8F1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41059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7CBFFE66-0EBA-46FF-AA31-6E868A667A5F}"/>
              </a:ext>
            </a:extLst>
          </p:cNvPr>
          <p:cNvGrpSpPr/>
          <p:nvPr userDrawn="1"/>
        </p:nvGrpSpPr>
        <p:grpSpPr>
          <a:xfrm rot="16200000">
            <a:off x="5159304" y="2280919"/>
            <a:ext cx="1873392" cy="2411240"/>
            <a:chOff x="9651545" y="1652096"/>
            <a:chExt cx="1873392" cy="2411240"/>
          </a:xfrm>
        </p:grpSpPr>
        <p:sp>
          <p:nvSpPr>
            <p:cNvPr id="5" name="Rectangle 80">
              <a:extLst>
                <a:ext uri="{FF2B5EF4-FFF2-40B4-BE49-F238E27FC236}">
                  <a16:creationId xmlns:a16="http://schemas.microsoft.com/office/drawing/2014/main" id="{B147A8D9-A5C8-4EFF-B7D9-B384FA84D77C}"/>
                </a:ext>
              </a:extLst>
            </p:cNvPr>
            <p:cNvSpPr/>
            <p:nvPr/>
          </p:nvSpPr>
          <p:spPr>
            <a:xfrm rot="5400000" flipV="1">
              <a:off x="9154760" y="2148881"/>
              <a:ext cx="2408732" cy="1415161"/>
            </a:xfrm>
            <a:custGeom>
              <a:avLst/>
              <a:gdLst>
                <a:gd name="connsiteX0" fmla="*/ 0 w 5414181"/>
                <a:gd name="connsiteY0" fmla="*/ 0 h 1252700"/>
                <a:gd name="connsiteX1" fmla="*/ 5414181 w 5414181"/>
                <a:gd name="connsiteY1" fmla="*/ 0 h 1252700"/>
                <a:gd name="connsiteX2" fmla="*/ 5414181 w 5414181"/>
                <a:gd name="connsiteY2" fmla="*/ 1252700 h 1252700"/>
                <a:gd name="connsiteX3" fmla="*/ 0 w 5414181"/>
                <a:gd name="connsiteY3" fmla="*/ 1252700 h 1252700"/>
                <a:gd name="connsiteX4" fmla="*/ 0 w 5414181"/>
                <a:gd name="connsiteY4" fmla="*/ 0 h 1252700"/>
                <a:gd name="connsiteX0" fmla="*/ 0 w 5414181"/>
                <a:gd name="connsiteY0" fmla="*/ 242626 h 1495326"/>
                <a:gd name="connsiteX1" fmla="*/ 5414181 w 5414181"/>
                <a:gd name="connsiteY1" fmla="*/ 242626 h 1495326"/>
                <a:gd name="connsiteX2" fmla="*/ 5414181 w 5414181"/>
                <a:gd name="connsiteY2" fmla="*/ 1495326 h 1495326"/>
                <a:gd name="connsiteX3" fmla="*/ 0 w 5414181"/>
                <a:gd name="connsiteY3" fmla="*/ 1495326 h 1495326"/>
                <a:gd name="connsiteX4" fmla="*/ 0 w 5414181"/>
                <a:gd name="connsiteY4" fmla="*/ 242626 h 1495326"/>
                <a:gd name="connsiteX0" fmla="*/ 0 w 5414181"/>
                <a:gd name="connsiteY0" fmla="*/ 389229 h 1641929"/>
                <a:gd name="connsiteX1" fmla="*/ 5414181 w 5414181"/>
                <a:gd name="connsiteY1" fmla="*/ 389229 h 1641929"/>
                <a:gd name="connsiteX2" fmla="*/ 5414181 w 5414181"/>
                <a:gd name="connsiteY2" fmla="*/ 1641929 h 1641929"/>
                <a:gd name="connsiteX3" fmla="*/ 0 w 5414181"/>
                <a:gd name="connsiteY3" fmla="*/ 1641929 h 1641929"/>
                <a:gd name="connsiteX4" fmla="*/ 0 w 5414181"/>
                <a:gd name="connsiteY4" fmla="*/ 389229 h 1641929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532632 h 1785332"/>
                <a:gd name="connsiteX1" fmla="*/ 5414181 w 5414181"/>
                <a:gd name="connsiteY1" fmla="*/ 532632 h 1785332"/>
                <a:gd name="connsiteX2" fmla="*/ 5414181 w 5414181"/>
                <a:gd name="connsiteY2" fmla="*/ 1785332 h 1785332"/>
                <a:gd name="connsiteX3" fmla="*/ 0 w 5414181"/>
                <a:gd name="connsiteY3" fmla="*/ 1785332 h 1785332"/>
                <a:gd name="connsiteX4" fmla="*/ 0 w 5414181"/>
                <a:gd name="connsiteY4" fmla="*/ 532632 h 1785332"/>
                <a:gd name="connsiteX0" fmla="*/ 0 w 5414181"/>
                <a:gd name="connsiteY0" fmla="*/ 654829 h 1907529"/>
                <a:gd name="connsiteX1" fmla="*/ 5414181 w 5414181"/>
                <a:gd name="connsiteY1" fmla="*/ 654829 h 1907529"/>
                <a:gd name="connsiteX2" fmla="*/ 5414181 w 5414181"/>
                <a:gd name="connsiteY2" fmla="*/ 1907529 h 1907529"/>
                <a:gd name="connsiteX3" fmla="*/ 0 w 5414181"/>
                <a:gd name="connsiteY3" fmla="*/ 1907529 h 1907529"/>
                <a:gd name="connsiteX4" fmla="*/ 0 w 5414181"/>
                <a:gd name="connsiteY4" fmla="*/ 654829 h 1907529"/>
                <a:gd name="connsiteX0" fmla="*/ 0 w 5414181"/>
                <a:gd name="connsiteY0" fmla="*/ 612884 h 1865584"/>
                <a:gd name="connsiteX1" fmla="*/ 2763656 w 5414181"/>
                <a:gd name="connsiteY1" fmla="*/ 0 h 1865584"/>
                <a:gd name="connsiteX2" fmla="*/ 5414181 w 5414181"/>
                <a:gd name="connsiteY2" fmla="*/ 612884 h 1865584"/>
                <a:gd name="connsiteX3" fmla="*/ 5414181 w 5414181"/>
                <a:gd name="connsiteY3" fmla="*/ 1865584 h 1865584"/>
                <a:gd name="connsiteX4" fmla="*/ 0 w 5414181"/>
                <a:gd name="connsiteY4" fmla="*/ 1865584 h 1865584"/>
                <a:gd name="connsiteX5" fmla="*/ 0 w 5414181"/>
                <a:gd name="connsiteY5" fmla="*/ 612884 h 1865584"/>
                <a:gd name="connsiteX0" fmla="*/ 0 w 5414181"/>
                <a:gd name="connsiteY0" fmla="*/ 428902 h 1681602"/>
                <a:gd name="connsiteX1" fmla="*/ 2741749 w 5414181"/>
                <a:gd name="connsiteY1" fmla="*/ 0 h 1681602"/>
                <a:gd name="connsiteX2" fmla="*/ 5414181 w 5414181"/>
                <a:gd name="connsiteY2" fmla="*/ 428902 h 1681602"/>
                <a:gd name="connsiteX3" fmla="*/ 5414181 w 5414181"/>
                <a:gd name="connsiteY3" fmla="*/ 1681602 h 1681602"/>
                <a:gd name="connsiteX4" fmla="*/ 0 w 5414181"/>
                <a:gd name="connsiteY4" fmla="*/ 1681602 h 1681602"/>
                <a:gd name="connsiteX5" fmla="*/ 0 w 5414181"/>
                <a:gd name="connsiteY5" fmla="*/ 428902 h 1681602"/>
                <a:gd name="connsiteX0" fmla="*/ 0 w 5414181"/>
                <a:gd name="connsiteY0" fmla="*/ 635881 h 1888581"/>
                <a:gd name="connsiteX1" fmla="*/ 2734447 w 5414181"/>
                <a:gd name="connsiteY1" fmla="*/ 0 h 1888581"/>
                <a:gd name="connsiteX2" fmla="*/ 5414181 w 5414181"/>
                <a:gd name="connsiteY2" fmla="*/ 635881 h 1888581"/>
                <a:gd name="connsiteX3" fmla="*/ 5414181 w 5414181"/>
                <a:gd name="connsiteY3" fmla="*/ 1888581 h 1888581"/>
                <a:gd name="connsiteX4" fmla="*/ 0 w 5414181"/>
                <a:gd name="connsiteY4" fmla="*/ 1888581 h 1888581"/>
                <a:gd name="connsiteX5" fmla="*/ 0 w 5414181"/>
                <a:gd name="connsiteY5" fmla="*/ 635881 h 1888581"/>
                <a:gd name="connsiteX0" fmla="*/ 0 w 5457994"/>
                <a:gd name="connsiteY0" fmla="*/ 635881 h 1888581"/>
                <a:gd name="connsiteX1" fmla="*/ 2734447 w 5457994"/>
                <a:gd name="connsiteY1" fmla="*/ 0 h 1888581"/>
                <a:gd name="connsiteX2" fmla="*/ 5457994 w 5457994"/>
                <a:gd name="connsiteY2" fmla="*/ 428902 h 1888581"/>
                <a:gd name="connsiteX3" fmla="*/ 5414181 w 5457994"/>
                <a:gd name="connsiteY3" fmla="*/ 1888581 h 1888581"/>
                <a:gd name="connsiteX4" fmla="*/ 0 w 5457994"/>
                <a:gd name="connsiteY4" fmla="*/ 1888581 h 1888581"/>
                <a:gd name="connsiteX5" fmla="*/ 0 w 5457994"/>
                <a:gd name="connsiteY5" fmla="*/ 635881 h 1888581"/>
                <a:gd name="connsiteX0" fmla="*/ 0 w 5457994"/>
                <a:gd name="connsiteY0" fmla="*/ 612883 h 1865583"/>
                <a:gd name="connsiteX1" fmla="*/ 2529984 w 5457994"/>
                <a:gd name="connsiteY1" fmla="*/ 0 h 1865583"/>
                <a:gd name="connsiteX2" fmla="*/ 5457994 w 5457994"/>
                <a:gd name="connsiteY2" fmla="*/ 405904 h 1865583"/>
                <a:gd name="connsiteX3" fmla="*/ 5414181 w 5457994"/>
                <a:gd name="connsiteY3" fmla="*/ 1865583 h 1865583"/>
                <a:gd name="connsiteX4" fmla="*/ 0 w 5457994"/>
                <a:gd name="connsiteY4" fmla="*/ 1865583 h 1865583"/>
                <a:gd name="connsiteX5" fmla="*/ 0 w 5457994"/>
                <a:gd name="connsiteY5" fmla="*/ 612883 h 1865583"/>
                <a:gd name="connsiteX0" fmla="*/ 0 w 5457994"/>
                <a:gd name="connsiteY0" fmla="*/ 520892 h 1773592"/>
                <a:gd name="connsiteX1" fmla="*/ 2449659 w 5457994"/>
                <a:gd name="connsiteY1" fmla="*/ 0 h 1773592"/>
                <a:gd name="connsiteX2" fmla="*/ 5457994 w 5457994"/>
                <a:gd name="connsiteY2" fmla="*/ 313913 h 1773592"/>
                <a:gd name="connsiteX3" fmla="*/ 5414181 w 5457994"/>
                <a:gd name="connsiteY3" fmla="*/ 1773592 h 1773592"/>
                <a:gd name="connsiteX4" fmla="*/ 0 w 5457994"/>
                <a:gd name="connsiteY4" fmla="*/ 1773592 h 1773592"/>
                <a:gd name="connsiteX5" fmla="*/ 0 w 5457994"/>
                <a:gd name="connsiteY5" fmla="*/ 520892 h 1773592"/>
                <a:gd name="connsiteX0" fmla="*/ 0 w 5457994"/>
                <a:gd name="connsiteY0" fmla="*/ 589885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589885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269938 h 1729617"/>
                <a:gd name="connsiteX1" fmla="*/ 2603007 w 5457994"/>
                <a:gd name="connsiteY1" fmla="*/ 2021 h 1729617"/>
                <a:gd name="connsiteX2" fmla="*/ 5457994 w 5457994"/>
                <a:gd name="connsiteY2" fmla="*/ 269938 h 1729617"/>
                <a:gd name="connsiteX3" fmla="*/ 5414181 w 5457994"/>
                <a:gd name="connsiteY3" fmla="*/ 1729617 h 1729617"/>
                <a:gd name="connsiteX4" fmla="*/ 0 w 5457994"/>
                <a:gd name="connsiteY4" fmla="*/ 1729617 h 1729617"/>
                <a:gd name="connsiteX5" fmla="*/ 0 w 5457994"/>
                <a:gd name="connsiteY5" fmla="*/ 269938 h 1729617"/>
                <a:gd name="connsiteX0" fmla="*/ 0 w 5457994"/>
                <a:gd name="connsiteY0" fmla="*/ 313912 h 1773591"/>
                <a:gd name="connsiteX1" fmla="*/ 2639518 w 5457994"/>
                <a:gd name="connsiteY1" fmla="*/ 0 h 1773591"/>
                <a:gd name="connsiteX2" fmla="*/ 5457994 w 5457994"/>
                <a:gd name="connsiteY2" fmla="*/ 313912 h 1773591"/>
                <a:gd name="connsiteX3" fmla="*/ 5414181 w 5457994"/>
                <a:gd name="connsiteY3" fmla="*/ 1773591 h 1773591"/>
                <a:gd name="connsiteX4" fmla="*/ 0 w 5457994"/>
                <a:gd name="connsiteY4" fmla="*/ 1773591 h 1773591"/>
                <a:gd name="connsiteX5" fmla="*/ 0 w 5457994"/>
                <a:gd name="connsiteY5" fmla="*/ 313912 h 177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7994" h="1773591">
                  <a:moveTo>
                    <a:pt x="0" y="313912"/>
                  </a:moveTo>
                  <a:cubicBezTo>
                    <a:pt x="613956" y="2982"/>
                    <a:pt x="1737155" y="0"/>
                    <a:pt x="2639518" y="0"/>
                  </a:cubicBezTo>
                  <a:cubicBezTo>
                    <a:pt x="3541881" y="0"/>
                    <a:pt x="5016240" y="2981"/>
                    <a:pt x="5457994" y="313912"/>
                  </a:cubicBezTo>
                  <a:lnTo>
                    <a:pt x="5414181" y="1773591"/>
                  </a:lnTo>
                  <a:lnTo>
                    <a:pt x="0" y="1773591"/>
                  </a:lnTo>
                  <a:lnTo>
                    <a:pt x="0" y="313912"/>
                  </a:lnTo>
                  <a:close/>
                </a:path>
              </a:pathLst>
            </a:custGeom>
            <a:solidFill>
              <a:srgbClr val="000000">
                <a:alpha val="3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9129"/>
              <a:endParaRPr lang="en-IN" sz="1867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D0441C-52CF-4BC1-81C1-F63B306F6497}"/>
                </a:ext>
              </a:extLst>
            </p:cNvPr>
            <p:cNvSpPr/>
            <p:nvPr/>
          </p:nvSpPr>
          <p:spPr>
            <a:xfrm rot="5400000" flipH="1">
              <a:off x="9491664" y="2030063"/>
              <a:ext cx="2408733" cy="1657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9129"/>
              <a:endParaRPr lang="en-IN" sz="1867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AutoShape 60">
            <a:extLst>
              <a:ext uri="{FF2B5EF4-FFF2-40B4-BE49-F238E27FC236}">
                <a16:creationId xmlns:a16="http://schemas.microsoft.com/office/drawing/2014/main" id="{B0B5F83F-8527-4AA2-8E57-E26E20B9ABEC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534222" y="2696297"/>
            <a:ext cx="5123559" cy="158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15" tIns="46457" rIns="92915" bIns="46457" numCol="1" anchor="t" anchorCtr="0" compatLnSpc="1">
            <a:prstTxWarp prst="textNoShape">
              <a:avLst/>
            </a:prstTxWarp>
          </a:bodyPr>
          <a:lstStyle/>
          <a:p>
            <a:pPr algn="ctr" defTabSz="929129"/>
            <a:r>
              <a:rPr lang="en-IN" sz="8133" dirty="0">
                <a:solidFill>
                  <a:srgbClr val="595959"/>
                </a:solidFill>
              </a:rPr>
              <a:t>Thank you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8B8839-2DE8-4E32-AACE-5718126A1761}"/>
              </a:ext>
            </a:extLst>
          </p:cNvPr>
          <p:cNvGrpSpPr/>
          <p:nvPr userDrawn="1"/>
        </p:nvGrpSpPr>
        <p:grpSpPr>
          <a:xfrm>
            <a:off x="388419" y="4989095"/>
            <a:ext cx="11353773" cy="1010795"/>
            <a:chOff x="388418" y="4989095"/>
            <a:chExt cx="11353773" cy="101079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3061BB-6E88-49D5-96AC-0D4B954CFE65}"/>
                </a:ext>
              </a:extLst>
            </p:cNvPr>
            <p:cNvCxnSpPr/>
            <p:nvPr userDrawn="1"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3EF8E9F-DDCB-4541-A42F-60DCBE2D01F7}"/>
                </a:ext>
              </a:extLst>
            </p:cNvPr>
            <p:cNvCxnSpPr/>
            <p:nvPr userDrawn="1"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5E21C7-F0FC-40D8-9ED6-3186344B50E3}"/>
                </a:ext>
              </a:extLst>
            </p:cNvPr>
            <p:cNvCxnSpPr/>
            <p:nvPr userDrawn="1"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BF9EBE0-1E6B-4658-8793-8756CA68361A}"/>
                </a:ext>
              </a:extLst>
            </p:cNvPr>
            <p:cNvCxnSpPr/>
            <p:nvPr userDrawn="1"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ECCAEF2-56FF-434C-A027-5AC490A216F8}"/>
                </a:ext>
              </a:extLst>
            </p:cNvPr>
            <p:cNvCxnSpPr/>
            <p:nvPr userDrawn="1"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85EF6AD-A134-4584-BD4C-16BF16437488}"/>
                </a:ext>
              </a:extLst>
            </p:cNvPr>
            <p:cNvCxnSpPr/>
            <p:nvPr userDrawn="1"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E9512F-07E0-4A16-9DA9-947B2A8C3B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00E8AED-823F-4FE2-A1E5-33EBECA3A3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292" y="472819"/>
            <a:ext cx="2276797" cy="19110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4C3551-2C7A-40BB-8A32-75878B1B01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775" y="472819"/>
            <a:ext cx="2276797" cy="191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69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508-8226-D07B-3868-E443E6F8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C0B3E-728F-5C9B-9FE6-F6AB8DBE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D449-FA0C-EF21-DAB1-3F3D50C9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F775-6AAB-EB4C-55F9-63376236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D59F-A883-F59F-5461-E44992D8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5839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CD0B-5D21-E1AF-B80A-765224EF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209E-B7E0-BC81-2FED-7E4C7BB3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13F2-049C-9D4C-CCA9-8EF3134A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EBC4-0ECF-38DD-BCCD-10F82576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BA5A-4BF4-902A-F474-996E21EB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90205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7741-0C9A-BD7D-A419-DF6B540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AE94-8714-0AE5-A88E-3FDE77DD5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872C-65FB-28E6-FD21-B4B809EE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075C-0209-87A5-ADA4-61805314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FEEC-9311-B54E-4424-7E828A4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46533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3739-466E-C71E-FA80-7BBC7169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1089-BCC9-585E-EACA-384326B57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F06EF-7C18-73B3-4AD5-999E2615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D8F2A-94EC-01BC-2C53-79EDAAFB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3FC3E-C54F-7C6F-A9A3-54B75A67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D6B2-462B-AD4D-539E-1CF968E4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0422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C381-3C37-43A2-015B-DB9E3899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8654-9EBA-4D49-1B0B-6237ED51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4FBE-FF12-F444-BE26-CC587109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F4979-CD0C-0AB2-3632-1A19B4B2A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AFEA1-1704-94C8-6266-7B66FA6DF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96AF7-DA49-83A3-C025-BFCA41E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38C32-0F81-90F5-57A4-322D5E9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7CFC3-5BC6-0A59-39B1-F0C39316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68645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BF40-6686-7D55-BEBD-D4306A82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4D0CF-7173-9A58-A56B-6770B0E6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6E54A-F5B1-C8B3-0681-82DDCF14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C647-85DB-595D-2C51-F1EC47D3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1896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33743-0669-A314-4E36-786CC743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A0A10-18F2-7D20-DF13-16E2E98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78A1-53E3-B434-306B-0183EDCB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50082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FC26-CB56-AAB6-FC35-C1784B4A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C946-C354-C223-DAC1-D97B2E55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ECD55-55A8-AE5C-79B3-9CD4D562B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088C-0C01-23B7-A090-FD267AD5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3FA5C-33DC-0FAA-05BC-712600A3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81FB-F00C-E63F-BD6E-1AE488E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01380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A3DF-5A83-AAF2-BDED-E845065D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CE22-FF24-812A-A61B-C5492C399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F090D-389F-A801-F025-50EA6D08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F763C-D260-0590-AD1B-513FC99A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8DA74-708B-AAD3-BA06-58C644F6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4E7B-ABE3-82D6-873D-A783F68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3884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D97EA-7FDC-4235-BA0D-02428ED12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335C7-AFB6-4F4C-9892-AAE743AE3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3FD2C-4DA3-4C24-A5EE-53C73C170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7BD21-DBFD-499B-B6C8-FCB002A04853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0C63D-A7BE-43F4-8056-DA15CFA2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F2162-8FD8-49FD-A13E-922F531E3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B413-2C16-4FEB-983B-0331A9E8F1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93358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ABFB-2B07-1E9F-D9B4-2D838AFD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62E8C-A2E5-2884-39CD-E0F2CE950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17FD-F713-42F4-E389-F34F8594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91C0-6373-2694-23A3-42D70788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AF40-8E83-7C2E-E379-45CFA589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0954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A4B04-DEAC-A998-10ED-0192BD0E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1715B-299E-29EE-1300-240DF744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4352-4BB7-26D8-C768-479ED5BE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F947-0259-6333-7692-65A14CFA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50AF-EC7C-B616-78B5-E420B3C5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0123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506554" y="206699"/>
            <a:ext cx="1354924" cy="879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431800" y="1051810"/>
            <a:ext cx="132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1589754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94989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74451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48201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1135235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7C7D1-A83A-46BC-88C5-6FA6E4BAC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DF5CB-EB60-4EB7-A96A-27CB3F5FA8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F7C901-3619-4EED-B4B9-EE40625AA6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3B5F6E-B759-427D-BC7E-5100C8CD5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7BD21-DBFD-499B-B6C8-FCB002A04853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AD051-AA7E-45D5-89F8-E1E6B2061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73FA5-9B82-4120-ACCB-53E5A1EF9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B413-2C16-4FEB-983B-0331A9E8F1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8968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6D1B2-E550-4D04-80D5-9F2B3408E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9FDEF-47BC-40BD-B10F-0239C83EE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FB0632-EEA5-4AE6-A506-69601FD44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D09365-37FB-4F88-BF4D-078614D3DA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815FF7-311D-4D90-9264-933B73E8DE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2518CD-D5DE-4687-963C-FBF2CF5B7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7BD21-DBFD-499B-B6C8-FCB002A04853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9DABB3-421C-48DD-8064-0D824B93F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A5D907-D96F-42E6-869B-7F1AB4DC8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B413-2C16-4FEB-983B-0331A9E8F1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7252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1C6A9-F315-48AE-8AEC-213262F5F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511F22-F393-4358-BC7C-B6FD89664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7BD21-DBFD-499B-B6C8-FCB002A04853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48B639-FA2A-4B17-80D4-1BFC3CE0B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2369C0-8A4B-4CC1-AE63-7EB7FBB47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B413-2C16-4FEB-983B-0331A9E8F1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6721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ABE32D-8302-474B-963F-66F36E688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7BD21-DBFD-499B-B6C8-FCB002A04853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E345DA-122B-4F43-9A04-238FAD6E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FDED83-C444-449D-85B1-39B9C529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B413-2C16-4FEB-983B-0331A9E8F1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9958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5332F-8CE2-4211-8716-8176A5334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7B8A8-D728-44E4-AC09-25265EBDB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EB3CCD-882A-4E3C-8573-EF4D34BE52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DE49DF-60BF-4B3A-979B-547D9A9B7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7BD21-DBFD-499B-B6C8-FCB002A04853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87BA24-5B15-4F83-BA00-8F8896311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D0A006-FBFE-43E5-A138-4D3EE2607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B413-2C16-4FEB-983B-0331A9E8F1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0921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BDE7A-5685-4CA4-B069-BE89B28BB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9F6119-CAEC-48FF-B747-F6DA021707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134324-4175-4B69-9D34-62B72208A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595B1-BBA7-49D1-B3E3-C63F9848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7BD21-DBFD-499B-B6C8-FCB002A04853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61AE7-EB18-4DAA-ACD6-969BE5B37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F5CBB7-4510-4927-9AA1-0217122C9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B413-2C16-4FEB-983B-0331A9E8F1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6921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2DA67F-4DB9-4C25-B44A-CDA0A7F8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EBBA0A-4ADD-4A24-A613-9AACF86B7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312D8-1E49-4C70-BD47-0F5D52A410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7BD21-DBFD-499B-B6C8-FCB002A04853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39701-91C8-4E1F-A5DE-DFF01CDFE3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D5948-D191-4EAF-9016-25F9BA79B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2B413-2C16-4FEB-983B-0331A9E8F1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2724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1" y="1368215"/>
            <a:ext cx="11216217" cy="4878071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8577" y="6356353"/>
            <a:ext cx="650240" cy="366183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129719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505085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163207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rgbClr val="595959"/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0B26-1B5B-788D-D43E-689306AD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1EB3C-811D-003E-A97C-CAC302E6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EBE5-45E4-9B03-D97B-ECBD6E71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34ED-624B-5618-A399-F0EFF1D08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F59C-DF33-A54B-6F95-071AF8815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552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0A7F605-C3C7-2129-3AA8-FF954D540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44" y="4766295"/>
            <a:ext cx="7174536" cy="7709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267" dirty="0"/>
              <a:t>RCI INDUSTRIES</a:t>
            </a:r>
            <a:endParaRPr lang="en-IN" sz="4267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4C6CE8C-6AA4-D2F6-DBCD-AC899BE708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44" y="5379720"/>
            <a:ext cx="5368776" cy="556363"/>
          </a:xfrm>
        </p:spPr>
        <p:txBody>
          <a:bodyPr anchor="ctr"/>
          <a:lstStyle/>
          <a:p>
            <a:r>
              <a:rPr lang="en-US" dirty="0"/>
              <a:t>SAP Case Study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37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31800" y="2468867"/>
            <a:ext cx="1920000" cy="373759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Scope of Work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88616" y="2468867"/>
            <a:ext cx="1920000" cy="379877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Solution</a:t>
            </a:r>
            <a:r>
              <a:rPr lang="en-US" sz="1333" b="1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en-US" sz="1333" b="1" dirty="0">
                <a:solidFill>
                  <a:prstClr val="white"/>
                </a:solidFill>
                <a:latin typeface="Trebuchet MS"/>
              </a:rPr>
              <a:t>Highlights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31800" y="4815031"/>
            <a:ext cx="1920000" cy="370764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Benefits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31800" y="1364562"/>
            <a:ext cx="1151573" cy="1012429"/>
          </a:xfrm>
          <a:prstGeom prst="rect">
            <a:avLst/>
          </a:prstGeom>
          <a:solidFill>
            <a:srgbClr val="D72C34"/>
          </a:solidFill>
          <a:ln w="12700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219018"/>
            <a:r>
              <a:rPr lang="en-US" sz="1600" b="1" dirty="0">
                <a:solidFill>
                  <a:prstClr val="white"/>
                </a:solidFill>
                <a:latin typeface="Trebuchet MS"/>
              </a:rPr>
              <a:t>Client </a:t>
            </a:r>
          </a:p>
          <a:p>
            <a:pPr algn="ctr" defTabSz="1219018"/>
            <a:r>
              <a:rPr lang="en-US" sz="1600" b="1" dirty="0">
                <a:solidFill>
                  <a:prstClr val="white"/>
                </a:solidFill>
                <a:latin typeface="Trebuchet MS"/>
              </a:rPr>
              <a:t>Overview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288616" y="4820726"/>
            <a:ext cx="1920000" cy="370764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Challenges</a:t>
            </a:r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1DCE9567-8578-4826-BA37-8AEAAD55E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N" dirty="0"/>
              <a:t>RCI Industries – S/4 HANA Implementation &amp; AMS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BADFDE-AF29-4936-AEE0-77883E12D44B}"/>
              </a:ext>
            </a:extLst>
          </p:cNvPr>
          <p:cNvSpPr/>
          <p:nvPr/>
        </p:nvSpPr>
        <p:spPr>
          <a:xfrm>
            <a:off x="9574072" y="1364562"/>
            <a:ext cx="2186129" cy="10124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F89811-9B4D-4CF0-BE01-9D9BBD250BE4}"/>
              </a:ext>
            </a:extLst>
          </p:cNvPr>
          <p:cNvSpPr/>
          <p:nvPr/>
        </p:nvSpPr>
        <p:spPr>
          <a:xfrm>
            <a:off x="431801" y="5191489"/>
            <a:ext cx="5467820" cy="1028571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F63315-353E-4637-A8C3-4D5ABF570947}"/>
              </a:ext>
            </a:extLst>
          </p:cNvPr>
          <p:cNvSpPr txBox="1"/>
          <p:nvPr/>
        </p:nvSpPr>
        <p:spPr>
          <a:xfrm>
            <a:off x="431800" y="5277586"/>
            <a:ext cx="5471584" cy="58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82" indent="-380982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Enhanced user experience</a:t>
            </a:r>
          </a:p>
          <a:p>
            <a:pPr marL="380982" indent="-380982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Improvement in SAP system and DB performance </a:t>
            </a:r>
          </a:p>
          <a:p>
            <a:pPr marL="380982" indent="-380982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Scalability (being on Cloud)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5FF37A-06C4-45EE-A735-263DE6CD9FD2}"/>
              </a:ext>
            </a:extLst>
          </p:cNvPr>
          <p:cNvSpPr/>
          <p:nvPr/>
        </p:nvSpPr>
        <p:spPr>
          <a:xfrm>
            <a:off x="431801" y="2838430"/>
            <a:ext cx="5467820" cy="1891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5F3A29-4E0D-47E9-B9CF-8087695B00A8}"/>
              </a:ext>
            </a:extLst>
          </p:cNvPr>
          <p:cNvSpPr txBox="1"/>
          <p:nvPr/>
        </p:nvSpPr>
        <p:spPr>
          <a:xfrm>
            <a:off x="431799" y="2909101"/>
            <a:ext cx="5467819" cy="1077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82" indent="-380982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Implementation of SAP S/4 HANA 1610 FSP2 on cloud solution</a:t>
            </a:r>
          </a:p>
          <a:p>
            <a:pPr marL="380982" indent="-380982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Landscape design SAP S/4 HANA 1610 (DEV/QA/PRD)</a:t>
            </a:r>
          </a:p>
          <a:p>
            <a:pPr marL="380982" indent="-380982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10253F"/>
                </a:solidFill>
                <a:latin typeface="Trebuchet MS"/>
              </a:rPr>
              <a:t>Documenting  business process </a:t>
            </a:r>
          </a:p>
          <a:p>
            <a:pPr marL="380982" indent="-380982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10253F"/>
                </a:solidFill>
                <a:latin typeface="Trebuchet MS"/>
              </a:rPr>
              <a:t>Mapping business requirements in SAP</a:t>
            </a:r>
          </a:p>
          <a:p>
            <a:pPr marL="380982" indent="-380982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10253F"/>
                </a:solidFill>
                <a:latin typeface="Trebuchet MS"/>
              </a:rPr>
              <a:t>Fiori apps, output and reports</a:t>
            </a:r>
          </a:p>
          <a:p>
            <a:pPr marL="380982" indent="-380982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10253F"/>
                </a:solidFill>
                <a:latin typeface="Trebuchet MS"/>
              </a:rPr>
              <a:t>S4HANA – AMS &amp; books closure for 4 Quarters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2299EF-D9D0-4549-83FF-A45298F6ACBA}"/>
              </a:ext>
            </a:extLst>
          </p:cNvPr>
          <p:cNvSpPr/>
          <p:nvPr/>
        </p:nvSpPr>
        <p:spPr>
          <a:xfrm>
            <a:off x="6292381" y="5200604"/>
            <a:ext cx="5467820" cy="1011813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AF2A2F-1BC6-426F-B79A-768AFCA32AF2}"/>
              </a:ext>
            </a:extLst>
          </p:cNvPr>
          <p:cNvSpPr txBox="1"/>
          <p:nvPr/>
        </p:nvSpPr>
        <p:spPr>
          <a:xfrm>
            <a:off x="6292380" y="5282677"/>
            <a:ext cx="5471584" cy="74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82" indent="-380982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Content copy and Best practice activation</a:t>
            </a:r>
          </a:p>
          <a:p>
            <a:pPr marL="380982" indent="-380982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Complex business process mapping</a:t>
            </a:r>
          </a:p>
          <a:p>
            <a:pPr marL="380982" indent="-380982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Master data and transaction data upload for open items</a:t>
            </a:r>
          </a:p>
          <a:p>
            <a:pPr marL="380982" indent="-380982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10253F"/>
                </a:solidFill>
                <a:latin typeface="Trebuchet MS"/>
              </a:rPr>
              <a:t>User training </a:t>
            </a:r>
            <a:endParaRPr lang="en-IN" sz="1067" dirty="0">
              <a:solidFill>
                <a:srgbClr val="10253F"/>
              </a:solidFill>
              <a:latin typeface="Trebuchet M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946790-B8AC-49CA-8BEE-ADED2ADEE280}"/>
              </a:ext>
            </a:extLst>
          </p:cNvPr>
          <p:cNvSpPr/>
          <p:nvPr/>
        </p:nvSpPr>
        <p:spPr>
          <a:xfrm>
            <a:off x="6288615" y="2838431"/>
            <a:ext cx="5467820" cy="1891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B124CE-D6EB-4B42-A26D-7A3DDD43EA13}"/>
              </a:ext>
            </a:extLst>
          </p:cNvPr>
          <p:cNvSpPr txBox="1"/>
          <p:nvPr/>
        </p:nvSpPr>
        <p:spPr>
          <a:xfrm>
            <a:off x="6288613" y="2909101"/>
            <a:ext cx="5467819" cy="157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82" indent="-380982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Implementing the SAP DEV,QAS and PRD server on Sify Cloud</a:t>
            </a:r>
          </a:p>
          <a:p>
            <a:pPr marL="380982" indent="-380982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10253F"/>
                </a:solidFill>
                <a:latin typeface="Trebuchet MS"/>
              </a:rPr>
              <a:t>Documented AS IS - TO BE process for business</a:t>
            </a:r>
          </a:p>
          <a:p>
            <a:pPr marL="380982" indent="-380982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Configuration of SAP S/4 HANA FI,CO, MM, SD, PP, PM, PS, HR, Basis, ABAP modules</a:t>
            </a:r>
          </a:p>
          <a:p>
            <a:pPr marL="380982" indent="-380982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10253F"/>
                </a:solidFill>
                <a:latin typeface="Trebuchet MS"/>
              </a:rPr>
              <a:t>Developing  custom programs for process enhancements</a:t>
            </a:r>
          </a:p>
          <a:p>
            <a:pPr marL="380982" indent="-380982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10253F"/>
                </a:solidFill>
                <a:latin typeface="Trebuchet MS"/>
              </a:rPr>
              <a:t>Developing Fiori application for analytical and transactional  requirements</a:t>
            </a:r>
          </a:p>
          <a:p>
            <a:pPr marL="380982" indent="-380982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10253F"/>
                </a:solidFill>
                <a:latin typeface="Trebuchet MS"/>
              </a:rPr>
              <a:t>100 No of Users</a:t>
            </a:r>
          </a:p>
          <a:p>
            <a:pPr marL="380982" indent="-380982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10253F"/>
                </a:solidFill>
                <a:latin typeface="Trebuchet MS"/>
              </a:rPr>
              <a:t>200 Man-days AMS support</a:t>
            </a:r>
          </a:p>
          <a:p>
            <a:pPr marL="380982" indent="-380982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20 No of CR’s completed in AMS period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F5E3BA-C957-4EF1-BAC2-3D831DA7F21D}"/>
              </a:ext>
            </a:extLst>
          </p:cNvPr>
          <p:cNvSpPr/>
          <p:nvPr/>
        </p:nvSpPr>
        <p:spPr>
          <a:xfrm>
            <a:off x="1583374" y="1364562"/>
            <a:ext cx="7990697" cy="1012429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ED1C15-05A7-4A63-AE1A-B3418C58AEF9}"/>
              </a:ext>
            </a:extLst>
          </p:cNvPr>
          <p:cNvSpPr txBox="1"/>
          <p:nvPr/>
        </p:nvSpPr>
        <p:spPr>
          <a:xfrm>
            <a:off x="1583375" y="1387953"/>
            <a:ext cx="7990696" cy="912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18"/>
            <a:r>
              <a:rPr lang="en-IN" sz="1333" dirty="0">
                <a:solidFill>
                  <a:srgbClr val="10253F"/>
                </a:solidFill>
                <a:latin typeface="Trebuchet MS"/>
              </a:rPr>
              <a:t>RCI Industries and  Technologies Limited is a private company which </a:t>
            </a:r>
            <a:r>
              <a:rPr lang="en-US" sz="1333" dirty="0">
                <a:solidFill>
                  <a:srgbClr val="10253F"/>
                </a:solidFill>
                <a:latin typeface="Trebuchet MS"/>
              </a:rPr>
              <a:t>offers Indian handicrafts, specially made by Copper &amp; Brass metals. It also has copper strips and copper wire as its product. Sify is  implementing the ERP software, SAP S/4 HANA 1610 FSP2 at RCI Industries and technologies limited.</a:t>
            </a:r>
            <a:endParaRPr lang="en-IN" sz="1333" dirty="0">
              <a:solidFill>
                <a:srgbClr val="10253F"/>
              </a:solidFill>
              <a:latin typeface="Trebuchet MS"/>
            </a:endParaRP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4500A893-A3F3-4759-B7F6-21A79E856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54587" y="1494002"/>
            <a:ext cx="1388685" cy="7356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177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431800" y="3429001"/>
            <a:ext cx="11328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</a:t>
            </a:r>
            <a:endParaRPr kumimoji="0" lang="en-IN" sz="53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red and blue sign with white text&#10;&#10;Description automatically generated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516" y="1806016"/>
            <a:ext cx="1040969" cy="1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fy New Theme">
  <a:themeElements>
    <a:clrScheme name="Sify new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B3D7"/>
      </a:accent1>
      <a:accent2>
        <a:srgbClr val="D99694"/>
      </a:accent2>
      <a:accent3>
        <a:srgbClr val="C3D69B"/>
      </a:accent3>
      <a:accent4>
        <a:srgbClr val="B2A2C7"/>
      </a:accent4>
      <a:accent5>
        <a:srgbClr val="92CDDC"/>
      </a:accent5>
      <a:accent6>
        <a:srgbClr val="FAC08F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</Words>
  <Application>Microsoft Office PowerPoint</Application>
  <PresentationFormat>Widescreen</PresentationFormat>
  <Paragraphs>33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Office Theme</vt:lpstr>
      <vt:lpstr>Sify New Theme</vt:lpstr>
      <vt:lpstr>1_Office Theme</vt:lpstr>
      <vt:lpstr>PowerPoint Presentation</vt:lpstr>
      <vt:lpstr>RCI Industries – S/4 HANA Implementation &amp; AMS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RCI Industries – S/4 HANA Implementation &amp; AMS</dc:title>
  <dc:creator>Samarth Sharma</dc:creator>
  <cp:lastModifiedBy>Ali Imran Khan</cp:lastModifiedBy>
  <cp:revision>4</cp:revision>
  <dcterms:created xsi:type="dcterms:W3CDTF">2020-04-28T08:56:54Z</dcterms:created>
  <dcterms:modified xsi:type="dcterms:W3CDTF">2024-08-13T20:10:19Z</dcterms:modified>
</cp:coreProperties>
</file>