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147311118" r:id="rId2"/>
    <p:sldId id="2076137106" r:id="rId3"/>
    <p:sldId id="2145705740" r:id="rId4"/>
    <p:sldId id="2145705741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A500C-ABCE-0D2E-5DF1-1DA45144DCE9}" v="9" dt="2024-08-09T10:41:15.335"/>
    <p1510:client id="{C54684EF-C30A-B974-545F-A79E4B6A7F09}" v="2" dt="2024-08-09T10:42:05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2E8A500C-ABCE-0D2E-5DF1-1DA45144DCE9}"/>
    <pc:docChg chg="modSld">
      <pc:chgData name="Ali Imran Khan" userId="S::aliimran.khan@sifycorp.com::1b5bb57a-5950-47f3-9580-38148fcd8ba4" providerId="AD" clId="Web-{2E8A500C-ABCE-0D2E-5DF1-1DA45144DCE9}" dt="2024-08-09T10:41:10.725" v="7" actId="20577"/>
      <pc:docMkLst>
        <pc:docMk/>
      </pc:docMkLst>
      <pc:sldChg chg="modSp">
        <pc:chgData name="Ali Imran Khan" userId="S::aliimran.khan@sifycorp.com::1b5bb57a-5950-47f3-9580-38148fcd8ba4" providerId="AD" clId="Web-{2E8A500C-ABCE-0D2E-5DF1-1DA45144DCE9}" dt="2024-08-09T10:41:10.725" v="7" actId="20577"/>
        <pc:sldMkLst>
          <pc:docMk/>
          <pc:sldMk cId="1843726236" sldId="2147311118"/>
        </pc:sldMkLst>
        <pc:spChg chg="mod">
          <ac:chgData name="Ali Imran Khan" userId="S::aliimran.khan@sifycorp.com::1b5bb57a-5950-47f3-9580-38148fcd8ba4" providerId="AD" clId="Web-{2E8A500C-ABCE-0D2E-5DF1-1DA45144DCE9}" dt="2024-08-09T10:41:10.725" v="7" actId="20577"/>
          <ac:spMkLst>
            <pc:docMk/>
            <pc:sldMk cId="1843726236" sldId="2147311118"/>
            <ac:spMk id="6" creationId="{74C6CE8C-6AA4-D2F6-DBCD-AC899BE70829}"/>
          </ac:spMkLst>
        </pc:spChg>
      </pc:sldChg>
    </pc:docChg>
  </pc:docChgLst>
  <pc:docChgLst>
    <pc:chgData name="Ali Imran Khan" userId="1b5bb57a-5950-47f3-9580-38148fcd8ba4" providerId="ADAL" clId="{7964800A-302E-4384-94D2-49B98F76D6EF}"/>
    <pc:docChg chg="undo custSel modSld">
      <pc:chgData name="Ali Imran Khan" userId="1b5bb57a-5950-47f3-9580-38148fcd8ba4" providerId="ADAL" clId="{7964800A-302E-4384-94D2-49B98F76D6EF}" dt="2023-08-17T14:01:46.047" v="19" actId="478"/>
      <pc:docMkLst>
        <pc:docMk/>
      </pc:docMkLst>
      <pc:sldChg chg="delSp modSp mod">
        <pc:chgData name="Ali Imran Khan" userId="1b5bb57a-5950-47f3-9580-38148fcd8ba4" providerId="ADAL" clId="{7964800A-302E-4384-94D2-49B98F76D6EF}" dt="2023-08-17T14:01:46.047" v="19" actId="478"/>
        <pc:sldMkLst>
          <pc:docMk/>
          <pc:sldMk cId="3751796062" sldId="2076137106"/>
        </pc:sldMkLst>
        <pc:spChg chg="mod">
          <ac:chgData name="Ali Imran Khan" userId="1b5bb57a-5950-47f3-9580-38148fcd8ba4" providerId="ADAL" clId="{7964800A-302E-4384-94D2-49B98F76D6EF}" dt="2023-08-17T14:00:51.543" v="10" actId="108"/>
          <ac:spMkLst>
            <pc:docMk/>
            <pc:sldMk cId="3751796062" sldId="2076137106"/>
            <ac:spMk id="4" creationId="{E8342832-EF47-42C7-A2C0-D0C3BB1101FF}"/>
          </ac:spMkLst>
        </pc:spChg>
        <pc:spChg chg="del mod">
          <ac:chgData name="Ali Imran Khan" userId="1b5bb57a-5950-47f3-9580-38148fcd8ba4" providerId="ADAL" clId="{7964800A-302E-4384-94D2-49B98F76D6EF}" dt="2023-08-17T14:01:46.047" v="19" actId="478"/>
          <ac:spMkLst>
            <pc:docMk/>
            <pc:sldMk cId="3751796062" sldId="2076137106"/>
            <ac:spMk id="18" creationId="{00000000-0000-0000-0000-000000000000}"/>
          </ac:spMkLst>
        </pc:spChg>
        <pc:spChg chg="mod">
          <ac:chgData name="Ali Imran Khan" userId="1b5bb57a-5950-47f3-9580-38148fcd8ba4" providerId="ADAL" clId="{7964800A-302E-4384-94D2-49B98F76D6EF}" dt="2023-08-17T14:00:58.605" v="11" actId="108"/>
          <ac:spMkLst>
            <pc:docMk/>
            <pc:sldMk cId="3751796062" sldId="2076137106"/>
            <ac:spMk id="22" creationId="{5C7DCE75-42E2-480C-A281-09C8647B4706}"/>
          </ac:spMkLst>
        </pc:spChg>
        <pc:spChg chg="del">
          <ac:chgData name="Ali Imran Khan" userId="1b5bb57a-5950-47f3-9580-38148fcd8ba4" providerId="ADAL" clId="{7964800A-302E-4384-94D2-49B98F76D6EF}" dt="2023-08-17T14:01:43.923" v="17" actId="478"/>
          <ac:spMkLst>
            <pc:docMk/>
            <pc:sldMk cId="3751796062" sldId="2076137106"/>
            <ac:spMk id="23" creationId="{00000000-0000-0000-0000-000000000000}"/>
          </ac:spMkLst>
        </pc:spChg>
        <pc:spChg chg="mod">
          <ac:chgData name="Ali Imran Khan" userId="1b5bb57a-5950-47f3-9580-38148fcd8ba4" providerId="ADAL" clId="{7964800A-302E-4384-94D2-49B98F76D6EF}" dt="2023-08-17T14:01:31.082" v="16" actId="1076"/>
          <ac:spMkLst>
            <pc:docMk/>
            <pc:sldMk cId="3751796062" sldId="2076137106"/>
            <ac:spMk id="33" creationId="{064AD464-FE8A-4F7A-9C5E-94D71356110D}"/>
          </ac:spMkLst>
        </pc:spChg>
        <pc:spChg chg="mod">
          <ac:chgData name="Ali Imran Khan" userId="1b5bb57a-5950-47f3-9580-38148fcd8ba4" providerId="ADAL" clId="{7964800A-302E-4384-94D2-49B98F76D6EF}" dt="2023-08-17T14:01:18.182" v="15" actId="108"/>
          <ac:spMkLst>
            <pc:docMk/>
            <pc:sldMk cId="3751796062" sldId="2076137106"/>
            <ac:spMk id="34" creationId="{4323FDC9-6E80-4351-B3B7-50CFFE61E512}"/>
          </ac:spMkLst>
        </pc:spChg>
        <pc:grpChg chg="mod">
          <ac:chgData name="Ali Imran Khan" userId="1b5bb57a-5950-47f3-9580-38148fcd8ba4" providerId="ADAL" clId="{7964800A-302E-4384-94D2-49B98F76D6EF}" dt="2023-08-17T14:01:31.082" v="16" actId="1076"/>
          <ac:grpSpMkLst>
            <pc:docMk/>
            <pc:sldMk cId="3751796062" sldId="2076137106"/>
            <ac:grpSpMk id="31" creationId="{0F92A99D-67F1-4D27-BDD6-190BD2649474}"/>
          </ac:grpSpMkLst>
        </pc:grpChg>
        <pc:picChg chg="mod">
          <ac:chgData name="Ali Imran Khan" userId="1b5bb57a-5950-47f3-9580-38148fcd8ba4" providerId="ADAL" clId="{7964800A-302E-4384-94D2-49B98F76D6EF}" dt="2023-08-17T14:01:31.082" v="16" actId="1076"/>
          <ac:picMkLst>
            <pc:docMk/>
            <pc:sldMk cId="3751796062" sldId="2076137106"/>
            <ac:picMk id="1028" creationId="{8D78C8CE-F621-424D-9F5C-0017C2E9F057}"/>
          </ac:picMkLst>
        </pc:picChg>
      </pc:sldChg>
    </pc:docChg>
  </pc:docChgLst>
  <pc:docChgLst>
    <pc:chgData name="Ali Imran Khan" userId="S::aliimran.khan@sifycorp.com::1b5bb57a-5950-47f3-9580-38148fcd8ba4" providerId="AD" clId="Web-{C54684EF-C30A-B974-545F-A79E4B6A7F09}"/>
    <pc:docChg chg="modSld">
      <pc:chgData name="Ali Imran Khan" userId="S::aliimran.khan@sifycorp.com::1b5bb57a-5950-47f3-9580-38148fcd8ba4" providerId="AD" clId="Web-{C54684EF-C30A-B974-545F-A79E4B6A7F09}" dt="2024-08-09T10:42:04.046" v="0"/>
      <pc:docMkLst>
        <pc:docMk/>
      </pc:docMkLst>
      <pc:sldChg chg="modSp">
        <pc:chgData name="Ali Imran Khan" userId="S::aliimran.khan@sifycorp.com::1b5bb57a-5950-47f3-9580-38148fcd8ba4" providerId="AD" clId="Web-{C54684EF-C30A-B974-545F-A79E4B6A7F09}" dt="2024-08-09T10:42:04.046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C54684EF-C30A-B974-545F-A79E4B6A7F09}" dt="2024-08-09T10:42:04.046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CB0A2-8A06-204A-A621-19D64E4B52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1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07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96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120815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31514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/>
              <a:t>MORE RETAIL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Integrated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593860" y="1385670"/>
            <a:ext cx="5362165" cy="429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en-US" sz="1600" b="1" dirty="0">
                <a:latin typeface="Trebuchet MS" panose="020B0603020202020204" pitchFamily="34" charset="0"/>
              </a:rPr>
              <a:t>Integrated Value and Outcome</a:t>
            </a:r>
            <a:br>
              <a:rPr lang="en-US" sz="1600" dirty="0">
                <a:latin typeface="Trebuchet MS" panose="020B0603020202020204" pitchFamily="34" charset="0"/>
              </a:rPr>
            </a:br>
            <a:r>
              <a:rPr lang="en-US" sz="1300" b="1" dirty="0">
                <a:latin typeface="Trebuchet MS" panose="020B0603020202020204" pitchFamily="34" charset="0"/>
              </a:rPr>
              <a:t>Cloud@core</a:t>
            </a:r>
            <a:r>
              <a:rPr lang="en-US" sz="1300" b="1" baseline="30000" dirty="0">
                <a:latin typeface="Trebuchet MS" panose="020B0603020202020204" pitchFamily="34" charset="0"/>
              </a:rPr>
              <a:t>TM</a:t>
            </a:r>
            <a:r>
              <a:rPr lang="en-US" sz="1300" b="1" dirty="0">
                <a:latin typeface="Trebuchet MS" panose="020B0603020202020204" pitchFamily="34" charset="0"/>
              </a:rPr>
              <a:t> products and services:</a:t>
            </a:r>
            <a:endParaRPr lang="en-US" sz="1300" dirty="0">
              <a:latin typeface="Trebuchet MS" panose="020B0603020202020204" pitchFamily="34" charset="0"/>
            </a:endParaRPr>
          </a:p>
          <a:p>
            <a:pPr marL="285744" indent="-285744">
              <a:lnSpc>
                <a:spcPts val="1700"/>
              </a:lnSpc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Migration of existing IT infrastructure components with minimum services disruption </a:t>
            </a:r>
          </a:p>
          <a:p>
            <a:pPr marL="285744" indent="-285744">
              <a:lnSpc>
                <a:spcPts val="1700"/>
              </a:lnSpc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Hybrid IT - Leveraged AWS to run 80% of the retail application and 20% of the legacy application on Sify Colocation Services</a:t>
            </a:r>
          </a:p>
          <a:p>
            <a:pPr marL="285744" indent="-285744">
              <a:lnSpc>
                <a:spcPts val="170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Leveraged </a:t>
            </a:r>
            <a:r>
              <a:rPr lang="en-IN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Sify</a:t>
            </a: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 Managed Connectivity Services to Interconnect DC, DR data replication and branch application access.</a:t>
            </a:r>
          </a:p>
          <a:p>
            <a:pPr marL="285744" indent="-285744">
              <a:lnSpc>
                <a:spcPts val="170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Managing data </a:t>
            </a:r>
            <a:r>
              <a:rPr lang="en-IN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center</a:t>
            </a: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,  Disaster Recovery, Network Services and Security using </a:t>
            </a:r>
            <a:r>
              <a:rPr lang="en-IN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Sify</a:t>
            </a: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 Managed Services Platform</a:t>
            </a:r>
          </a:p>
          <a:p>
            <a:pPr marL="285744" indent="-285744">
              <a:lnSpc>
                <a:spcPts val="170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Strong project management to complete the project on a time and within the budgeted cost.</a:t>
            </a:r>
          </a:p>
          <a:p>
            <a:pPr>
              <a:lnSpc>
                <a:spcPts val="1700"/>
              </a:lnSpc>
              <a:spcBef>
                <a:spcPts val="600"/>
              </a:spcBef>
              <a:defRPr/>
            </a:pPr>
            <a:r>
              <a:rPr lang="en-US" sz="1600" b="1" dirty="0">
                <a:latin typeface="Trebuchet MS" panose="020B0603020202020204" pitchFamily="34" charset="0"/>
              </a:rPr>
              <a:t>Value for Client</a:t>
            </a:r>
            <a:endParaRPr lang="en-US" sz="1600" dirty="0">
              <a:latin typeface="Trebuchet MS" panose="020B0603020202020204" pitchFamily="34" charset="0"/>
            </a:endParaRPr>
          </a:p>
          <a:p>
            <a:pPr marL="285744" indent="-285744">
              <a:lnSpc>
                <a:spcPts val="170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rPr>
              <a:t>A single IT Managed Services partner to carve out the application from the parent company and host it on a hybrid IT &amp; manage IT services across Cloud, Colocation, Disaster Recovery, Network  and Security.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7C32A-5BF1-4EFF-92A1-EEB7F2B2B696}"/>
              </a:ext>
            </a:extLst>
          </p:cNvPr>
          <p:cNvGrpSpPr/>
          <p:nvPr/>
        </p:nvGrpSpPr>
        <p:grpSpPr>
          <a:xfrm>
            <a:off x="841632" y="1381017"/>
            <a:ext cx="4883240" cy="1354217"/>
            <a:chOff x="841632" y="1421961"/>
            <a:chExt cx="4883240" cy="135421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421961"/>
              <a:ext cx="43200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Trebuchet MS" panose="020B0603020202020204" pitchFamily="34" charset="0"/>
                </a:rPr>
                <a:t>Project Objective</a:t>
              </a:r>
            </a:p>
            <a:p>
              <a:pPr>
                <a:defRPr/>
              </a:pP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 panose="020B0603020202020204" pitchFamily="34" charset="0"/>
                </a:rPr>
                <a:t>Demerge the IT environment from the parent group company IT and set-up a new hybrid IT to run the retail application to support 620 supermarkets, 22 hypermarkets, 11 warehouse and 10 branches.</a:t>
              </a:r>
              <a:endPara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endParaRPr>
            </a:p>
            <a:p>
              <a:pPr>
                <a:defRPr/>
              </a:pPr>
              <a:endParaRPr lang="en-IN" sz="1200" dirty="0">
                <a:latin typeface="Trebuchet MS" panose="020B0603020202020204" pitchFamily="34" charset="0"/>
              </a:endParaRP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142896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2A99D-67F1-4D27-BDD6-190BD2649474}"/>
              </a:ext>
            </a:extLst>
          </p:cNvPr>
          <p:cNvGrpSpPr/>
          <p:nvPr/>
        </p:nvGrpSpPr>
        <p:grpSpPr>
          <a:xfrm>
            <a:off x="886632" y="2869313"/>
            <a:ext cx="4838240" cy="553999"/>
            <a:chOff x="886632" y="2266501"/>
            <a:chExt cx="4838240" cy="5539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66501"/>
              <a:ext cx="43200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44546A">
                      <a:lumMod val="75000"/>
                    </a:srgbClr>
                  </a:solidFill>
                  <a:latin typeface="Trebuchet MS" panose="020B0603020202020204" pitchFamily="34" charset="0"/>
                </a:rPr>
                <a:t>Project Model</a:t>
              </a:r>
            </a:p>
            <a:p>
              <a:pPr>
                <a:defRPr/>
              </a:pP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 panose="020B0603020202020204" pitchFamily="34" charset="0"/>
                </a:rPr>
                <a:t>Opex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 panose="020B0603020202020204" pitchFamily="34" charset="0"/>
                </a:rPr>
                <a:t> | Consumption Model   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32" y="2370499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36020D-6866-404A-B3C6-5FDAA06A86BC}"/>
              </a:ext>
            </a:extLst>
          </p:cNvPr>
          <p:cNvGrpSpPr/>
          <p:nvPr/>
        </p:nvGrpSpPr>
        <p:grpSpPr>
          <a:xfrm>
            <a:off x="841632" y="3919394"/>
            <a:ext cx="4883240" cy="1200329"/>
            <a:chOff x="841632" y="3749696"/>
            <a:chExt cx="4883240" cy="1200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749696"/>
              <a:ext cx="43200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Trebuchet MS" panose="020B0603020202020204" pitchFamily="34" charset="0"/>
                </a:rPr>
                <a:t>Sify’s Uniqueness</a:t>
              </a:r>
              <a:br>
                <a:rPr lang="en-US" sz="1600" dirty="0">
                  <a:latin typeface="Trebuchet MS" panose="020B0603020202020204" pitchFamily="34" charset="0"/>
                </a:rPr>
              </a:b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 panose="020B0603020202020204" pitchFamily="34" charset="0"/>
                </a:rPr>
                <a:t>Integrated value proposition: Sify successfully leveraged hybrid IT  offering –  AWS, Colocation, DR, Managed Network and Security to demerge the IT environment from the parent group company. </a:t>
              </a:r>
              <a:endPara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1632" y="3809860"/>
              <a:ext cx="540000" cy="540000"/>
            </a:xfrm>
            <a:prstGeom prst="rect">
              <a:avLst/>
            </a:prstGeom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96707" y="1484144"/>
            <a:ext cx="540000" cy="540000"/>
          </a:xfrm>
          <a:prstGeom prst="rect">
            <a:avLst/>
          </a:prstGeom>
        </p:spPr>
      </p:pic>
      <p:pic>
        <p:nvPicPr>
          <p:cNvPr id="2050" name="Picture 2" descr="More (store) - Wikipedia">
            <a:extLst>
              <a:ext uri="{FF2B5EF4-FFF2-40B4-BE49-F238E27FC236}">
                <a16:creationId xmlns:a16="http://schemas.microsoft.com/office/drawing/2014/main" id="{782C1B34-ECF6-47CE-A4C0-F2B8CB33B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939" y="401314"/>
            <a:ext cx="1535579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3C2536D-2F80-AC4C-9650-0FD25907F6F6}"/>
              </a:ext>
            </a:extLst>
          </p:cNvPr>
          <p:cNvSpPr txBox="1"/>
          <p:nvPr/>
        </p:nvSpPr>
        <p:spPr>
          <a:xfrm>
            <a:off x="41007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cap="all" spc="151">
                <a:solidFill>
                  <a:schemeClr val="bg1"/>
                </a:solidFill>
                <a:latin typeface="Trebuchet MS" panose="020B0603020202020204" pitchFamily="34" charset="0"/>
              </a:rPr>
              <a:t>RETAIL - DEMERGER</a:t>
            </a:r>
            <a:endParaRPr lang="en-US" sz="12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A0F79D-D7FF-4720-A599-4AFD0D5B6FB4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spc="151">
                <a:solidFill>
                  <a:schemeClr val="bg1"/>
                </a:solidFill>
                <a:latin typeface="Trebuchet MS" panose="020B0603020202020204" pitchFamily="34" charset="0"/>
              </a:rPr>
              <a:t>HYBRID CLOUD LED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24A2-8E54-0291-71D5-A0DB4C18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74370"/>
            <a:ext cx="10049933" cy="83098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More Retail</a:t>
            </a:r>
            <a:endParaRPr lang="en-IN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9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4370"/>
            <a:ext cx="10049933" cy="83098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Sify accelerates the Cloud Journey of a Retail Giant with its Hybrid Cloud Solution- 2 pager</a:t>
            </a:r>
            <a:endParaRPr lang="en-IN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01" y="1325491"/>
            <a:ext cx="11315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18"/>
            <a:r>
              <a:rPr lang="en-US" sz="1600" b="1">
                <a:solidFill>
                  <a:prstClr val="black"/>
                </a:solidFill>
                <a:latin typeface="Trebuchet MS"/>
              </a:rPr>
              <a:t>Transformation goal: </a:t>
            </a:r>
            <a:r>
              <a:rPr lang="en-US" sz="1600">
                <a:solidFill>
                  <a:prstClr val="black"/>
                </a:solidFill>
                <a:latin typeface="Trebuchet MS"/>
              </a:rPr>
              <a:t>Effectively upgrade to cloud-ready Infrastructure after separation from group companies to enhance customer experience and operational efficiency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430451"/>
            <a:ext cx="3635128" cy="3879333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430451"/>
            <a:ext cx="3635128" cy="3879333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430451"/>
            <a:ext cx="3635128" cy="3879333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431788"/>
            <a:ext cx="3472968" cy="2781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</a:pPr>
            <a:r>
              <a:rPr 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Migrated all cloud ready infra &amp; business application on AWS Cloud consisting 200 VMs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</a:pPr>
            <a:r>
              <a:rPr 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Migrated non-cloud ready applications to Sify Hosted DC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</a:pPr>
            <a:r>
              <a:rPr 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Provide Cisco Network &amp; Fortinet Security Infrastructure at Sify DC 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</a:pPr>
            <a:r>
              <a:rPr 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DR @ Bengaluru on Virtualized Environment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</a:pPr>
            <a:r>
              <a:rPr 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Performed physical Lift &amp; Shift of one of Critical Biz Application Infrastructure (Non- x.86)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</a:pPr>
            <a:r>
              <a:rPr 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Hybrid multi cloud management for Infrastructure Administration and stable, reliable and efficient operations.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</a:pPr>
            <a:endParaRPr lang="en-US" sz="120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</a:pPr>
            <a:endParaRPr lang="en-US" sz="120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</a:pPr>
            <a:endParaRPr lang="en-US" sz="120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</a:pPr>
            <a:endParaRPr lang="en-US" sz="120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</a:pPr>
            <a:endParaRPr lang="en-US" sz="120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600" b="1" err="1">
                <a:solidFill>
                  <a:srgbClr val="1F497D"/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600" b="1">
                <a:solidFill>
                  <a:srgbClr val="1F497D"/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4258" y="3502674"/>
            <a:ext cx="3323485" cy="2710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  <a:buSzPct val="100000"/>
            </a:pPr>
            <a:r>
              <a:rPr 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Consultative approach in devising the Hybrid IT solution 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  <a:buSzPct val="100000"/>
            </a:pPr>
            <a:r>
              <a:rPr 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Our experience with large migrations in a similar set up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  <a:buSzPct val="100000"/>
            </a:pPr>
            <a:r>
              <a:rPr lang="en-US" sz="120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comprehensive services centered around the cloud - Cloud adjacent Data Centers, Scalable Network, Hybrid Cloud and Digital services.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  <a:buSzPct val="100000"/>
            </a:pPr>
            <a:r>
              <a:rPr 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Single Service Provider for Hybrid cloud, Network, Security, Migration &amp; Managed Services 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  <a:buSzPct val="100000"/>
            </a:pPr>
            <a:endParaRPr lang="en-US" sz="120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  <a:buSzPct val="100000"/>
              <a:defRPr/>
            </a:pPr>
            <a:endParaRPr lang="en-US" sz="1200" b="1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600" b="1">
                <a:solidFill>
                  <a:srgbClr val="1F497D"/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600" b="1" err="1">
                <a:solidFill>
                  <a:srgbClr val="1F497D"/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600" b="1">
                <a:solidFill>
                  <a:srgbClr val="1F497D"/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4"/>
            <a:ext cx="3323485" cy="2710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  <a:buSzPct val="100000"/>
            </a:pPr>
            <a:r>
              <a:rPr 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Seamless migration of applications to Hybrid cloud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1F497D"/>
              </a:buClr>
              <a:buSzPct val="100000"/>
            </a:pPr>
            <a:r>
              <a:rPr lang="en-US" sz="120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Ensure business continuity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600" b="1">
                <a:solidFill>
                  <a:srgbClr val="1F497D"/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867" b="1">
              <a:solidFill>
                <a:srgbClr val="1F497D"/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More (store) - Wikipedia">
            <a:extLst>
              <a:ext uri="{FF2B5EF4-FFF2-40B4-BE49-F238E27FC236}">
                <a16:creationId xmlns:a16="http://schemas.microsoft.com/office/drawing/2014/main" id="{DA266353-5DF2-57F9-80E6-F76D7285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939" y="401314"/>
            <a:ext cx="1535579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58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4369"/>
            <a:ext cx="10049933" cy="83098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Ensured high availability and performance along with effortless management</a:t>
            </a: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1804021"/>
            <a:ext cx="3635128" cy="4505763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1804021"/>
            <a:ext cx="3635128" cy="4505764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1804021"/>
            <a:ext cx="3635128" cy="4505764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2849387"/>
            <a:ext cx="3323485" cy="3178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99.5% Uptime Monthly for IT Infra in HA Mode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Higher performance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Reduced footprint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Increased customer delight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Dashboard, State of the art tools, process and procedures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2225" y="2411547"/>
            <a:ext cx="3635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600" b="1">
                <a:solidFill>
                  <a:srgbClr val="1F497D"/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1316567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1316567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2849388"/>
            <a:ext cx="3323485" cy="2844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IT Landscape - Data Center (AWS &amp; Sify  Hosted DC Rabale), DR in Bangalore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Hybrid Solution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Dedicated DC Network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Commvault Data Backup Solution at DC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Unified Security Controls like DDOS, SIEM, Firewall, Proxy &amp; Security related components 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 Private Cloud Solution at DR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Automated DR using DRM tool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71798" y="2411547"/>
            <a:ext cx="3635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600" b="1">
                <a:solidFill>
                  <a:srgbClr val="1F497D"/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1316567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2677241"/>
            <a:ext cx="3451291" cy="3507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4650" y="2411547"/>
            <a:ext cx="3635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600" b="1">
                <a:solidFill>
                  <a:srgbClr val="1F497D"/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2045" y="1478075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841" y="1383158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9502" y="1403146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48ACA80-9C85-40DB-A411-91D63D6F229E}"/>
              </a:ext>
            </a:extLst>
          </p:cNvPr>
          <p:cNvSpPr txBox="1">
            <a:spLocks/>
          </p:cNvSpPr>
          <p:nvPr/>
        </p:nvSpPr>
        <p:spPr>
          <a:xfrm>
            <a:off x="602610" y="2849387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DC in Bangalore, DR in Mumbai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Workloads running on x.86 (Windows, Linux) &amp; Non-x.86 (AIX) Platform,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DR Service only for one Critical Business Application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Managed Services by IBM</a:t>
            </a: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118530" indent="-118530" defTabSz="12191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F497D"/>
              </a:buClr>
              <a:buSzPct val="100000"/>
            </a:pP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More (store) - Wikipedia">
            <a:extLst>
              <a:ext uri="{FF2B5EF4-FFF2-40B4-BE49-F238E27FC236}">
                <a16:creationId xmlns:a16="http://schemas.microsoft.com/office/drawing/2014/main" id="{699316EE-C459-0996-867F-BB8E9053C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939" y="401314"/>
            <a:ext cx="1535579" cy="6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9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553</Words>
  <Application>Microsoft Office PowerPoint</Application>
  <PresentationFormat>Widescreen</PresentationFormat>
  <Paragraphs>64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More Retail</vt:lpstr>
      <vt:lpstr>Sify accelerates the Cloud Journey of a Retail Giant with its Hybrid Cloud Solution- 2 pager</vt:lpstr>
      <vt:lpstr>Ensured high availability and performance along with effortless management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7</cp:revision>
  <dcterms:created xsi:type="dcterms:W3CDTF">2023-06-08T07:32:51Z</dcterms:created>
  <dcterms:modified xsi:type="dcterms:W3CDTF">2024-08-09T10:42:06Z</dcterms:modified>
</cp:coreProperties>
</file>