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</p:sldMasterIdLst>
  <p:notesMasterIdLst>
    <p:notesMasterId r:id="rId8"/>
  </p:notesMasterIdLst>
  <p:sldIdLst>
    <p:sldId id="2147311118" r:id="rId4"/>
    <p:sldId id="436" r:id="rId5"/>
    <p:sldId id="437" r:id="rId6"/>
    <p:sldId id="214684675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7D4269-FCD7-42CB-B75E-D27154EFE9AC}" v="2" dt="2024-08-12T11:17:36.2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1b5bb57a-5950-47f3-9580-38148fcd8ba4" providerId="ADAL" clId="{FDC56966-8B78-42BC-AE39-1A68A3085601}"/>
    <pc:docChg chg="custSel addSld delSld modSld modMainMaster">
      <pc:chgData name="Ali Imran Khan" userId="1b5bb57a-5950-47f3-9580-38148fcd8ba4" providerId="ADAL" clId="{FDC56966-8B78-42BC-AE39-1A68A3085601}" dt="2023-08-21T11:49:48.327" v="11" actId="478"/>
      <pc:docMkLst>
        <pc:docMk/>
      </pc:docMkLst>
      <pc:sldChg chg="add">
        <pc:chgData name="Ali Imran Khan" userId="1b5bb57a-5950-47f3-9580-38148fcd8ba4" providerId="ADAL" clId="{FDC56966-8B78-42BC-AE39-1A68A3085601}" dt="2023-08-17T13:07:22.510" v="0"/>
        <pc:sldMkLst>
          <pc:docMk/>
          <pc:sldMk cId="2405292677" sldId="436"/>
        </pc:sldMkLst>
      </pc:sldChg>
      <pc:sldChg chg="add">
        <pc:chgData name="Ali Imran Khan" userId="1b5bb57a-5950-47f3-9580-38148fcd8ba4" providerId="ADAL" clId="{FDC56966-8B78-42BC-AE39-1A68A3085601}" dt="2023-08-17T13:07:22.510" v="0"/>
        <pc:sldMkLst>
          <pc:docMk/>
          <pc:sldMk cId="628025449" sldId="437"/>
        </pc:sldMkLst>
      </pc:sldChg>
      <pc:sldChg chg="del">
        <pc:chgData name="Ali Imran Khan" userId="1b5bb57a-5950-47f3-9580-38148fcd8ba4" providerId="ADAL" clId="{FDC56966-8B78-42BC-AE39-1A68A3085601}" dt="2023-08-17T13:07:24.193" v="1" actId="47"/>
        <pc:sldMkLst>
          <pc:docMk/>
          <pc:sldMk cId="940916841" sldId="2076137092"/>
        </pc:sldMkLst>
      </pc:sldChg>
      <pc:sldChg chg="modSp mod">
        <pc:chgData name="Ali Imran Khan" userId="1b5bb57a-5950-47f3-9580-38148fcd8ba4" providerId="ADAL" clId="{FDC56966-8B78-42BC-AE39-1A68A3085601}" dt="2023-08-17T13:07:35.972" v="10" actId="20577"/>
        <pc:sldMkLst>
          <pc:docMk/>
          <pc:sldMk cId="1843726236" sldId="2147311118"/>
        </pc:sldMkLst>
        <pc:spChg chg="mod">
          <ac:chgData name="Ali Imran Khan" userId="1b5bb57a-5950-47f3-9580-38148fcd8ba4" providerId="ADAL" clId="{FDC56966-8B78-42BC-AE39-1A68A3085601}" dt="2023-08-17T13:07:35.972" v="10" actId="20577"/>
          <ac:spMkLst>
            <pc:docMk/>
            <pc:sldMk cId="1843726236" sldId="2147311118"/>
            <ac:spMk id="15" creationId="{D7056DB7-6138-F187-B19A-68AA0A92E7F2}"/>
          </ac:spMkLst>
        </pc:spChg>
      </pc:sldChg>
      <pc:sldMasterChg chg="delSp mod delSldLayout">
        <pc:chgData name="Ali Imran Khan" userId="1b5bb57a-5950-47f3-9580-38148fcd8ba4" providerId="ADAL" clId="{FDC56966-8B78-42BC-AE39-1A68A3085601}" dt="2023-08-21T11:49:48.327" v="11" actId="478"/>
        <pc:sldMasterMkLst>
          <pc:docMk/>
          <pc:sldMasterMk cId="2009458340" sldId="2147483674"/>
        </pc:sldMasterMkLst>
        <pc:grpChg chg="del">
          <ac:chgData name="Ali Imran Khan" userId="1b5bb57a-5950-47f3-9580-38148fcd8ba4" providerId="ADAL" clId="{FDC56966-8B78-42BC-AE39-1A68A3085601}" dt="2023-08-21T11:49:48.327" v="11" actId="478"/>
          <ac:grpSpMkLst>
            <pc:docMk/>
            <pc:sldMasterMk cId="2009458340" sldId="2147483674"/>
            <ac:grpSpMk id="10" creationId="{32BA68D0-E1FC-4A86-A193-8160F7C7A1B3}"/>
          </ac:grpSpMkLst>
        </pc:grpChg>
        <pc:sldLayoutChg chg="del">
          <pc:chgData name="Ali Imran Khan" userId="1b5bb57a-5950-47f3-9580-38148fcd8ba4" providerId="ADAL" clId="{FDC56966-8B78-42BC-AE39-1A68A3085601}" dt="2023-08-17T13:07:24.193" v="1" actId="47"/>
          <pc:sldLayoutMkLst>
            <pc:docMk/>
            <pc:sldMasterMk cId="2009458340" sldId="2147483674"/>
            <pc:sldLayoutMk cId="3397313351" sldId="2147483686"/>
          </pc:sldLayoutMkLst>
        </pc:sldLayoutChg>
      </pc:sldMasterChg>
    </pc:docChg>
  </pc:docChgLst>
  <pc:docChgLst>
    <pc:chgData name="Ali Imran Khan" userId="S::aliimran.khan@sifycorp.com::1b5bb57a-5950-47f3-9580-38148fcd8ba4" providerId="AD" clId="Web-{A27D4269-FCD7-42CB-B75E-D27154EFE9AC}"/>
    <pc:docChg chg="modSld">
      <pc:chgData name="Ali Imran Khan" userId="S::aliimran.khan@sifycorp.com::1b5bb57a-5950-47f3-9580-38148fcd8ba4" providerId="AD" clId="Web-{A27D4269-FCD7-42CB-B75E-D27154EFE9AC}" dt="2024-08-12T11:17:30.555" v="0"/>
      <pc:docMkLst>
        <pc:docMk/>
      </pc:docMkLst>
      <pc:sldChg chg="modSp">
        <pc:chgData name="Ali Imran Khan" userId="S::aliimran.khan@sifycorp.com::1b5bb57a-5950-47f3-9580-38148fcd8ba4" providerId="AD" clId="Web-{A27D4269-FCD7-42CB-B75E-D27154EFE9AC}" dt="2024-08-12T11:17:30.555" v="0"/>
        <pc:sldMkLst>
          <pc:docMk/>
          <pc:sldMk cId="920577208" sldId="2146846752"/>
        </pc:sldMkLst>
        <pc:picChg chg="mod">
          <ac:chgData name="Ali Imran Khan" userId="S::aliimran.khan@sifycorp.com::1b5bb57a-5950-47f3-9580-38148fcd8ba4" providerId="AD" clId="Web-{A27D4269-FCD7-42CB-B75E-D27154EFE9AC}" dt="2024-08-12T11:17:30.555" v="0"/>
          <ac:picMkLst>
            <pc:docMk/>
            <pc:sldMk cId="920577208" sldId="2146846752"/>
            <ac:picMk id="3" creationId="{99380414-8344-8769-C146-A520DE918B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9A02-1BC8-4C3F-978E-700E4FA11C69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72C70-BE3F-4E76-AD16-A1E81449C6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584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C0C7FB-05A3-4118-86D5-E4ADFF43D7F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768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0C7FB-05A3-4118-86D5-E4ADFF43D7F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377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409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44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8782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339116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74"/>
            <a:ext cx="12192000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pic>
        <p:nvPicPr>
          <p:cNvPr id="5" name="Picture 4" descr="A picture containing text, sky, outdoor&#10;&#10;Description automatically generated">
            <a:extLst>
              <a:ext uri="{FF2B5EF4-FFF2-40B4-BE49-F238E27FC236}">
                <a16:creationId xmlns:a16="http://schemas.microsoft.com/office/drawing/2014/main" id="{04104303-DBF9-23B9-FD5C-C6EED92A5E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r="7803"/>
          <a:stretch/>
        </p:blipFill>
        <p:spPr>
          <a:xfrm>
            <a:off x="10318003" y="4305884"/>
            <a:ext cx="1410085" cy="1104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6" name="Picture 5" descr="A group of buildings with trees in front of them&#10;&#10;Description automatically generated with low confidence">
            <a:extLst>
              <a:ext uri="{FF2B5EF4-FFF2-40B4-BE49-F238E27FC236}">
                <a16:creationId xmlns:a16="http://schemas.microsoft.com/office/drawing/2014/main" id="{6088CCE8-E969-F94E-4502-EB6E11949C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9" b="19142"/>
          <a:stretch/>
        </p:blipFill>
        <p:spPr>
          <a:xfrm>
            <a:off x="6562790" y="1338391"/>
            <a:ext cx="2162005" cy="144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" name="Picture 6" descr="A large building with trees in front of it&#10;&#10;Description automatically generated with medium confidence">
            <a:extLst>
              <a:ext uri="{FF2B5EF4-FFF2-40B4-BE49-F238E27FC236}">
                <a16:creationId xmlns:a16="http://schemas.microsoft.com/office/drawing/2014/main" id="{D479C993-D20D-F61E-9406-177DA8C5BE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0" r="11239"/>
          <a:stretch/>
        </p:blipFill>
        <p:spPr>
          <a:xfrm>
            <a:off x="8822847" y="4305884"/>
            <a:ext cx="1363564" cy="1104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1" name="Picture 10" descr="A picture containing text, outdoor, building, apartment building&#10;&#10;Description automatically generated">
            <a:extLst>
              <a:ext uri="{FF2B5EF4-FFF2-40B4-BE49-F238E27FC236}">
                <a16:creationId xmlns:a16="http://schemas.microsoft.com/office/drawing/2014/main" id="{5A9F3A95-0CCF-2527-116A-E82112071D3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84" y="2918137"/>
            <a:ext cx="1922393" cy="1248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2" name="Picture 11" descr="A high angle view of a building&#10;&#10;Description automatically generated with medium confidence">
            <a:extLst>
              <a:ext uri="{FF2B5EF4-FFF2-40B4-BE49-F238E27FC236}">
                <a16:creationId xmlns:a16="http://schemas.microsoft.com/office/drawing/2014/main" id="{EB5A87DF-C342-0CD0-5C9E-EB61AFBC829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041" y="1338391"/>
            <a:ext cx="2234556" cy="144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6" name="Picture 15" descr="A picture containing outdoor, building, city, apartment building&#10;&#10;Description automatically generated">
            <a:extLst>
              <a:ext uri="{FF2B5EF4-FFF2-40B4-BE49-F238E27FC236}">
                <a16:creationId xmlns:a16="http://schemas.microsoft.com/office/drawing/2014/main" id="{E0DF372E-B57B-68F2-5CC4-BEF94FFD8F0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702" y="2918138"/>
            <a:ext cx="1692369" cy="170234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8" name="Picture 17" descr="A high angle view of a building&#10;&#10;Description automatically generated with medium confidence">
            <a:extLst>
              <a:ext uri="{FF2B5EF4-FFF2-40B4-BE49-F238E27FC236}">
                <a16:creationId xmlns:a16="http://schemas.microsoft.com/office/drawing/2014/main" id="{B1C2F36C-F1BD-FB9F-0DBA-4D693412734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688" y="2918137"/>
            <a:ext cx="1911400" cy="1248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20" name="Picture 19" descr="A picture containing sky, outdoor, building, tower&#10;&#10;Description automatically generated">
            <a:extLst>
              <a:ext uri="{FF2B5EF4-FFF2-40B4-BE49-F238E27FC236}">
                <a16:creationId xmlns:a16="http://schemas.microsoft.com/office/drawing/2014/main" id="{A159BC03-7A26-54DB-EAC2-5D4B697B950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83" y="4305885"/>
            <a:ext cx="940573" cy="927079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67267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46728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20478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2683687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553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C79BB-DFBF-4095-8290-D3EFBA1ECC3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25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903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316568"/>
            <a:ext cx="11328200" cy="4993217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76D5D4-6F02-4BCF-9E18-BE84FEBED785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776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1" y="1316568"/>
            <a:ext cx="5425017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5184" y="1316568"/>
            <a:ext cx="5425016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A86DE-5F51-4937-8D12-571829454B28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255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9D03EB-57A9-4FE6-8E52-835EF245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D56A18-3F29-4703-A5F8-FDCB1F045DF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66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8B4D0-6BE9-4088-A013-AAED39EFD6E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05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335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01A299A-BF04-2CCA-5422-9B7E992F7D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74"/>
            <a:ext cx="12192000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>
            <a:off x="-48379" y="5146441"/>
            <a:ext cx="12288761" cy="1711559"/>
          </a:xfrm>
          <a:prstGeom prst="rect">
            <a:avLst/>
          </a:prstGeom>
          <a:solidFill>
            <a:srgbClr val="000000">
              <a:alpha val="69804"/>
            </a:srgbClr>
          </a:solidFill>
          <a:ln w="3175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31800" y="5239095"/>
            <a:ext cx="11328400" cy="1475741"/>
          </a:xfrm>
        </p:spPr>
        <p:txBody>
          <a:bodyPr anchor="ctr">
            <a:norm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32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3" name="Picture 2" descr="Image result for sify logo">
            <a:extLst>
              <a:ext uri="{FF2B5EF4-FFF2-40B4-BE49-F238E27FC236}">
                <a16:creationId xmlns:a16="http://schemas.microsoft.com/office/drawing/2014/main" id="{2F82B5DC-DAD0-F32C-CD44-BF722C3BE5F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10668000" y="412818"/>
            <a:ext cx="1170197" cy="66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216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58DCF0-1ED5-4F76-942B-A19560D269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107816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1707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/>
        </p:nvSpPr>
        <p:spPr>
          <a:xfrm>
            <a:off x="447027" y="1912703"/>
            <a:ext cx="1483843" cy="5902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215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192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3168712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74"/>
            <a:ext cx="12192000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F235276-04A0-DEB4-7C18-EC4C65EDF6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19" y="208570"/>
            <a:ext cx="1320021" cy="110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3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94989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74451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48201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3111498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0893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C79BB-DFBF-4095-8290-D3EFBA1ECC3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274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903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316568"/>
            <a:ext cx="11328200" cy="4993217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76D5D4-6F02-4BCF-9E18-BE84FEBED785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214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1" y="1316568"/>
            <a:ext cx="5425017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5184" y="1316568"/>
            <a:ext cx="5425016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A86DE-5F51-4937-8D12-571829454B28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934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9D03EB-57A9-4FE6-8E52-835EF245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D56A18-3F29-4703-A5F8-FDCB1F045DF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25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12087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8B4D0-6BE9-4088-A013-AAED39EFD6E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0473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01A299A-BF04-2CCA-5422-9B7E992F7D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>
            <a:off x="-48379" y="5146441"/>
            <a:ext cx="12288761" cy="1711559"/>
          </a:xfrm>
          <a:prstGeom prst="rect">
            <a:avLst/>
          </a:prstGeom>
          <a:solidFill>
            <a:srgbClr val="000000">
              <a:alpha val="69804"/>
            </a:srgbClr>
          </a:solidFill>
          <a:ln w="3175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31800" y="5239095"/>
            <a:ext cx="11328400" cy="1475741"/>
          </a:xfrm>
        </p:spPr>
        <p:txBody>
          <a:bodyPr anchor="ctr">
            <a:norm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32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3" name="Picture 2" descr="Image result for sify logo">
            <a:extLst>
              <a:ext uri="{FF2B5EF4-FFF2-40B4-BE49-F238E27FC236}">
                <a16:creationId xmlns:a16="http://schemas.microsoft.com/office/drawing/2014/main" id="{2CC4C690-9221-A66D-9637-BB32643B27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10668000" y="412818"/>
            <a:ext cx="1170197" cy="66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8480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58DCF0-1ED5-4F76-942B-A19560D269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852841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1707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/>
        </p:nvSpPr>
        <p:spPr>
          <a:xfrm>
            <a:off x="447027" y="1912703"/>
            <a:ext cx="1483843" cy="5902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215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192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13389681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F235276-04A0-DEB4-7C18-EC4C65EDF6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19" y="208570"/>
            <a:ext cx="1320021" cy="110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00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56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829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36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960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589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557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949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316568"/>
            <a:ext cx="11328200" cy="4993217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359036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BA68D0-E1FC-4A86-A193-8160F7C7A1B3}"/>
              </a:ext>
            </a:extLst>
          </p:cNvPr>
          <p:cNvGrpSpPr/>
          <p:nvPr userDrawn="1"/>
        </p:nvGrpSpPr>
        <p:grpSpPr>
          <a:xfrm>
            <a:off x="73386" y="6511225"/>
            <a:ext cx="1557395" cy="297454"/>
            <a:chOff x="324000" y="4788545"/>
            <a:chExt cx="1168046" cy="22309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A90D54A-87EF-47EA-A6F8-FDDC9B65E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000" y="4821050"/>
              <a:ext cx="342368" cy="18121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1F0C671-B037-4C8E-ADE0-AF77F3485155}"/>
                </a:ext>
              </a:extLst>
            </p:cNvPr>
            <p:cNvSpPr/>
            <p:nvPr userDrawn="1"/>
          </p:nvSpPr>
          <p:spPr>
            <a:xfrm>
              <a:off x="584105" y="4788545"/>
              <a:ext cx="907941" cy="2230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33" dirty="0"/>
                <a:t>cloud@core</a:t>
              </a:r>
              <a:r>
                <a:rPr lang="en-US" sz="1333" baseline="30000" dirty="0"/>
                <a:t>TM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31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2767">
          <p15:clr>
            <a:srgbClr val="F26B43"/>
          </p15:clr>
        </p15:guide>
        <p15:guide id="4" pos="2993">
          <p15:clr>
            <a:srgbClr val="F26B43"/>
          </p15:clr>
        </p15:guide>
        <p15:guide id="5" pos="204">
          <p15:clr>
            <a:srgbClr val="F26B43"/>
          </p15:clr>
        </p15:guide>
        <p15:guide id="6" pos="5556">
          <p15:clr>
            <a:srgbClr val="F26B43"/>
          </p15:clr>
        </p15:guide>
        <p15:guide id="7" orient="horz" pos="2981">
          <p15:clr>
            <a:srgbClr val="F26B43"/>
          </p15:clr>
        </p15:guide>
        <p15:guide id="8" orient="horz" pos="622">
          <p15:clr>
            <a:srgbClr val="F26B43"/>
          </p15:clr>
        </p15:guide>
        <p15:guide id="9" orient="horz" pos="39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316568"/>
            <a:ext cx="11328200" cy="4993217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359036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200945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2767">
          <p15:clr>
            <a:srgbClr val="F26B43"/>
          </p15:clr>
        </p15:guide>
        <p15:guide id="4" pos="2993">
          <p15:clr>
            <a:srgbClr val="F26B43"/>
          </p15:clr>
        </p15:guide>
        <p15:guide id="5" pos="204">
          <p15:clr>
            <a:srgbClr val="F26B43"/>
          </p15:clr>
        </p15:guide>
        <p15:guide id="6" pos="5556">
          <p15:clr>
            <a:srgbClr val="F26B43"/>
          </p15:clr>
        </p15:guide>
        <p15:guide id="7" orient="horz" pos="2981">
          <p15:clr>
            <a:srgbClr val="F26B43"/>
          </p15:clr>
        </p15:guide>
        <p15:guide id="8" orient="horz" pos="622">
          <p15:clr>
            <a:srgbClr val="F26B43"/>
          </p15:clr>
        </p15:guide>
        <p15:guide id="9" orient="horz" pos="39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7056DB7-6138-F187-B19A-68AA0A92E7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717453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 dirty="0"/>
              <a:t>BRITANNIA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212C6A9-3F25-E8ED-B732-E8586B0F1C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Network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1"/>
          <p:cNvSpPr txBox="1">
            <a:spLocks/>
          </p:cNvSpPr>
          <p:nvPr/>
        </p:nvSpPr>
        <p:spPr>
          <a:xfrm>
            <a:off x="5964809" y="8475135"/>
            <a:ext cx="2731244" cy="364763"/>
          </a:xfrm>
          <a:prstGeom prst="rect">
            <a:avLst/>
          </a:prstGeom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r" defTabSz="91428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408A3319-5104-4E46-B7BB-4F68F196E486}" type="slidenum">
              <a:rPr lang="en-IN" sz="1200">
                <a:solidFill>
                  <a:prstClr val="white"/>
                </a:solidFill>
                <a:latin typeface="Trebuchet MS"/>
              </a:rPr>
              <a:pPr algn="ctr">
                <a:defRPr/>
              </a:pPr>
              <a:t>2</a:t>
            </a:fld>
            <a:endParaRPr lang="en-IN" sz="12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320329"/>
            <a:ext cx="10051200" cy="830987"/>
          </a:xfrm>
        </p:spPr>
        <p:txBody>
          <a:bodyPr/>
          <a:lstStyle/>
          <a:p>
            <a:pPr defTabSz="1218988"/>
            <a:r>
              <a:rPr lang="en-US" dirty="0"/>
              <a:t>a LEADING FOOD COMPANY TRUSTS SIFY to a enable a secure and managed WIFI infra within all its establishment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431801" y="1412777"/>
            <a:ext cx="11315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600" b="1" dirty="0">
                <a:solidFill>
                  <a:prstClr val="black"/>
                </a:solidFill>
              </a:rPr>
              <a:t>Customer’s goal: To</a:t>
            </a:r>
            <a:r>
              <a:rPr lang="en-US" sz="1600" dirty="0">
                <a:solidFill>
                  <a:prstClr val="black"/>
                </a:solidFill>
              </a:rPr>
              <a:t> have </a:t>
            </a:r>
            <a:r>
              <a:rPr lang="en-US" sz="1600" b="1" dirty="0">
                <a:solidFill>
                  <a:prstClr val="black"/>
                </a:solidFill>
              </a:rPr>
              <a:t>enhanced user experience </a:t>
            </a:r>
            <a:r>
              <a:rPr lang="en-US" sz="1600" dirty="0">
                <a:solidFill>
                  <a:prstClr val="black"/>
                </a:solidFill>
              </a:rPr>
              <a:t>for smooth and seamless connectivity for employees, guests and top management</a:t>
            </a:r>
          </a:p>
        </p:txBody>
      </p:sp>
      <p:sp>
        <p:nvSpPr>
          <p:cNvPr id="19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8112224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0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67597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1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2971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8274383" y="3502675"/>
            <a:ext cx="3323485" cy="2752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1F497D"/>
              </a:buClr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Supply, install, configure, monitor &amp; manage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APs, Switches, Router/Firewall, Controller &amp; management links</a:t>
            </a:r>
          </a:p>
          <a:p>
            <a:pPr>
              <a:lnSpc>
                <a:spcPct val="100000"/>
              </a:lnSpc>
              <a:buClr>
                <a:srgbClr val="1F497D"/>
              </a:buClr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24*7 proactive monitoring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Services for Link, Routers, Access Points and Switches</a:t>
            </a:r>
          </a:p>
          <a:p>
            <a:pPr>
              <a:lnSpc>
                <a:spcPct val="100000"/>
              </a:lnSpc>
              <a:buClr>
                <a:srgbClr val="1F497D"/>
              </a:buClr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Highly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secure NAC platform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with intuitive policy configuration and user-level visibility troubleshooting</a:t>
            </a:r>
          </a:p>
          <a:p>
            <a:pPr>
              <a:lnSpc>
                <a:spcPct val="100000"/>
              </a:lnSpc>
              <a:buClr>
                <a:srgbClr val="1F497D"/>
              </a:buClr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Discovery, Monitoring and Management of Customer </a:t>
            </a:r>
            <a:r>
              <a:rPr lang="en-US" sz="1067" dirty="0" err="1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WiFi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infra via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NMS in cloud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112225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 err="1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Sify’s</a:t>
            </a: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value additions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9449788" y="2008025"/>
            <a:ext cx="960000" cy="960000"/>
            <a:chOff x="6990141" y="1506019"/>
            <a:chExt cx="720000" cy="720000"/>
          </a:xfrm>
        </p:grpSpPr>
        <p:sp>
          <p:nvSpPr>
            <p:cNvPr id="15" name="Oval 14"/>
            <p:cNvSpPr/>
            <p:nvPr/>
          </p:nvSpPr>
          <p:spPr>
            <a:xfrm>
              <a:off x="6990141" y="1506019"/>
              <a:ext cx="720000" cy="72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IN" sz="2400">
                <a:solidFill>
                  <a:prstClr val="white"/>
                </a:solidFill>
              </a:endParaRPr>
            </a:p>
          </p:txBody>
        </p:sp>
        <p:pic>
          <p:nvPicPr>
            <p:cNvPr id="26" name="Picture 10" descr="Image result for services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297" y="1613175"/>
              <a:ext cx="505689" cy="505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5605161" y="2008025"/>
            <a:ext cx="960000" cy="960000"/>
            <a:chOff x="4114800" y="1521247"/>
            <a:chExt cx="720000" cy="720000"/>
          </a:xfrm>
        </p:grpSpPr>
        <p:sp>
          <p:nvSpPr>
            <p:cNvPr id="30" name="Oval 29"/>
            <p:cNvSpPr/>
            <p:nvPr/>
          </p:nvSpPr>
          <p:spPr>
            <a:xfrm>
              <a:off x="4114800" y="1521247"/>
              <a:ext cx="720000" cy="72000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IN" sz="2400">
                <a:solidFill>
                  <a:prstClr val="white"/>
                </a:solidFill>
              </a:endParaRPr>
            </a:p>
          </p:txBody>
        </p:sp>
        <p:pic>
          <p:nvPicPr>
            <p:cNvPr id="31" name="Picture 2" descr="Image result for chosen icon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5181" y="1561628"/>
              <a:ext cx="639238" cy="639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Content Placeholder 2"/>
          <p:cNvSpPr txBox="1">
            <a:spLocks/>
          </p:cNvSpPr>
          <p:nvPr/>
        </p:nvSpPr>
        <p:spPr>
          <a:xfrm>
            <a:off x="4433956" y="3502675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Only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fully-managed, secure wireless platform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integrating Information Technology (IT) and People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Cloud based centralized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authentication infrastructure and WLAN monitoring console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Complete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end-to-end WLAN implementation and management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Service based model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and end-to-end ownership solution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71798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Why </a:t>
            </a:r>
            <a:r>
              <a:rPr lang="en-US" sz="1333" b="1" dirty="0" err="1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Sify</a:t>
            </a: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was chosen?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760535" y="2008025"/>
            <a:ext cx="960000" cy="960000"/>
            <a:chOff x="1299389" y="1598081"/>
            <a:chExt cx="720000" cy="720000"/>
          </a:xfrm>
        </p:grpSpPr>
        <p:sp>
          <p:nvSpPr>
            <p:cNvPr id="34" name="Oval 33"/>
            <p:cNvSpPr/>
            <p:nvPr/>
          </p:nvSpPr>
          <p:spPr>
            <a:xfrm>
              <a:off x="1299389" y="1598081"/>
              <a:ext cx="720000" cy="7200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accent3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IN" sz="2400" dirty="0">
                  <a:solidFill>
                    <a:prstClr val="white"/>
                  </a:solidFill>
                </a:rPr>
                <a:t>	</a:t>
              </a:r>
            </a:p>
          </p:txBody>
        </p:sp>
        <p:pic>
          <p:nvPicPr>
            <p:cNvPr id="22" name="Picture 6" descr="Image result for objective icon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153" y="1687833"/>
              <a:ext cx="540495" cy="540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Content Placeholder 2"/>
          <p:cNvSpPr txBox="1">
            <a:spLocks/>
          </p:cNvSpPr>
          <p:nvPr/>
        </p:nvSpPr>
        <p:spPr>
          <a:xfrm>
            <a:off x="606808" y="3502675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To provide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plug and play access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to Network on Wireless for users/devices/apps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Required MPLS connectivity on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dual last-mile &amp; dual routers at 110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locations 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To provide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Managed Security services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for the security infrastructure at company’s DC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To enable the organization to deliver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controlled  guest access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to visitors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44650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Objective</a:t>
            </a:r>
            <a:endParaRPr lang="en-US" sz="1400" b="1" dirty="0">
              <a:solidFill>
                <a:prstClr val="black">
                  <a:lumMod val="65000"/>
                  <a:lumOff val="3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http://britannia.co.in/images/britLogo.png">
            <a:extLst>
              <a:ext uri="{FF2B5EF4-FFF2-40B4-BE49-F238E27FC236}">
                <a16:creationId xmlns:a16="http://schemas.microsoft.com/office/drawing/2014/main" id="{2FD446BD-0DFA-9217-115F-D14E1E33B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680" y="64413"/>
            <a:ext cx="1368213" cy="74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292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1" y="320329"/>
            <a:ext cx="9294804" cy="830987"/>
          </a:xfrm>
        </p:spPr>
        <p:txBody>
          <a:bodyPr/>
          <a:lstStyle/>
          <a:p>
            <a:pPr defTabSz="1218988"/>
            <a:r>
              <a:rPr lang="en-US" dirty="0"/>
              <a:t>Delivered solution with high availability, controlled access leading to ease of business</a:t>
            </a:r>
          </a:p>
        </p:txBody>
      </p:sp>
      <p:sp>
        <p:nvSpPr>
          <p:cNvPr id="22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8112224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3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67597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4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2971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274383" y="3368702"/>
            <a:ext cx="3323485" cy="2496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Highly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Secure scalable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Solution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No affront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investment on any Hardware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Able to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match sudden workload spikes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due to rapid addition of WLAN nodes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Ease of business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with hassle free connectivity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Complete visibility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– real-time dashboards and post authentication reporting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Great end-user experience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for internal and Guests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112225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Customer success factors/ benefits</a:t>
            </a:r>
          </a:p>
        </p:txBody>
      </p:sp>
      <p:sp>
        <p:nvSpPr>
          <p:cNvPr id="28" name="Oval 27"/>
          <p:cNvSpPr/>
          <p:nvPr/>
        </p:nvSpPr>
        <p:spPr>
          <a:xfrm>
            <a:off x="9449788" y="2008025"/>
            <a:ext cx="960000" cy="96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N" sz="240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605161" y="2008025"/>
            <a:ext cx="960000" cy="960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N" sz="2400">
              <a:solidFill>
                <a:prstClr val="white"/>
              </a:solidFill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4433956" y="3368702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Managed WLAN delivered through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cloud-based  AAA and management system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enabling secure access to business applications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Role-based policy management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for users and devices (IT- managed, BYOD, and </a:t>
            </a:r>
            <a:r>
              <a:rPr lang="en-US" sz="1067" dirty="0" err="1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IoT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) 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Dedicated Management Link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from customer’s DC to </a:t>
            </a:r>
            <a:r>
              <a:rPr lang="en-US" sz="1067" dirty="0" err="1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Sify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DC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Automated RF management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ensuring strongest WLAN connections to all devices with granular visibility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271798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After transformation</a:t>
            </a:r>
          </a:p>
        </p:txBody>
      </p:sp>
      <p:sp>
        <p:nvSpPr>
          <p:cNvPr id="36" name="Oval 35"/>
          <p:cNvSpPr/>
          <p:nvPr/>
        </p:nvSpPr>
        <p:spPr>
          <a:xfrm>
            <a:off x="1760535" y="2008025"/>
            <a:ext cx="960000" cy="96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IN" sz="2400" dirty="0">
                <a:solidFill>
                  <a:prstClr val="white"/>
                </a:solidFill>
              </a:rPr>
              <a:t>	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606808" y="3368702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Lack of proper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network scalable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solution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Lack of proper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network security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solution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Network was managed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remotely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Lack of dedicated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management of the links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Lack of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visibility i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n the network environment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44650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Before transformation</a:t>
            </a:r>
          </a:p>
        </p:txBody>
      </p:sp>
      <p:pic>
        <p:nvPicPr>
          <p:cNvPr id="40" name="Picture 2" descr="Image result for before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45" y="2169534"/>
            <a:ext cx="636983" cy="63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Image result for after icon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841" y="2074617"/>
            <a:ext cx="826815" cy="82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Image result for benefits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502" y="2094605"/>
            <a:ext cx="717055" cy="71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britannia.co.in/images/britLogo.png">
            <a:extLst>
              <a:ext uri="{FF2B5EF4-FFF2-40B4-BE49-F238E27FC236}">
                <a16:creationId xmlns:a16="http://schemas.microsoft.com/office/drawing/2014/main" id="{9A8F53AD-5729-C730-DD2D-D3AABB149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680" y="64413"/>
            <a:ext cx="1368213" cy="74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025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solidFill>
                  <a:schemeClr val="bg1"/>
                </a:solidFill>
              </a:rPr>
              <a:t>Thank You</a:t>
            </a:r>
            <a:endParaRPr lang="en-IN" sz="5333" dirty="0">
              <a:solidFill>
                <a:schemeClr val="bg1"/>
              </a:solidFill>
            </a:endParaRPr>
          </a:p>
        </p:txBody>
      </p:sp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16" y="1806016"/>
            <a:ext cx="1040969" cy="1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3.xml><?xml version="1.0" encoding="utf-8"?>
<a:theme xmlns:a="http://schemas.openxmlformats.org/drawingml/2006/main" name="1_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356</Words>
  <Application>Microsoft Office PowerPoint</Application>
  <PresentationFormat>Widescreen</PresentationFormat>
  <Paragraphs>44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Office Theme</vt:lpstr>
      <vt:lpstr>Sify Theme Nov20</vt:lpstr>
      <vt:lpstr>1_Sify Theme Nov20</vt:lpstr>
      <vt:lpstr>PowerPoint Presentation</vt:lpstr>
      <vt:lpstr>a LEADING FOOD COMPANY TRUSTS SIFY to a enable a secure and managed WIFI infra within all its establishment</vt:lpstr>
      <vt:lpstr>Delivered solution with high availability, controlled access leading to ease of business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Imran Khan</dc:creator>
  <cp:lastModifiedBy>Ali Imran Khan</cp:lastModifiedBy>
  <cp:revision>27</cp:revision>
  <dcterms:created xsi:type="dcterms:W3CDTF">2023-06-08T07:32:51Z</dcterms:created>
  <dcterms:modified xsi:type="dcterms:W3CDTF">2024-08-12T11:17:40Z</dcterms:modified>
</cp:coreProperties>
</file>