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7"/>
  </p:notesMasterIdLst>
  <p:sldIdLst>
    <p:sldId id="2147311118" r:id="rId4"/>
    <p:sldId id="1526" r:id="rId5"/>
    <p:sldId id="214684675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D3A32F-29D2-421F-B405-D7A73D1A2FDE}" v="3" dt="2023-08-17T13:20:22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DCD3A32F-29D2-421F-B405-D7A73D1A2FDE}"/>
    <pc:docChg chg="addSld delSld modSld sldOrd">
      <pc:chgData name="Ali Imran Khan" userId="1b5bb57a-5950-47f3-9580-38148fcd8ba4" providerId="ADAL" clId="{DCD3A32F-29D2-421F-B405-D7A73D1A2FDE}" dt="2023-08-17T13:20:34.181" v="15" actId="47"/>
      <pc:docMkLst>
        <pc:docMk/>
      </pc:docMkLst>
      <pc:sldChg chg="add del">
        <pc:chgData name="Ali Imran Khan" userId="1b5bb57a-5950-47f3-9580-38148fcd8ba4" providerId="ADAL" clId="{DCD3A32F-29D2-421F-B405-D7A73D1A2FDE}" dt="2023-08-17T13:20:34.181" v="15" actId="47"/>
        <pc:sldMkLst>
          <pc:docMk/>
          <pc:sldMk cId="2087059098" sldId="1521"/>
        </pc:sldMkLst>
      </pc:sldChg>
      <pc:sldChg chg="ord">
        <pc:chgData name="Ali Imran Khan" userId="1b5bb57a-5950-47f3-9580-38148fcd8ba4" providerId="ADAL" clId="{DCD3A32F-29D2-421F-B405-D7A73D1A2FDE}" dt="2023-08-17T13:20:24.228" v="4"/>
        <pc:sldMkLst>
          <pc:docMk/>
          <pc:sldMk cId="966764083" sldId="1526"/>
        </pc:sldMkLst>
      </pc:sldChg>
      <pc:sldChg chg="add del">
        <pc:chgData name="Ali Imran Khan" userId="1b5bb57a-5950-47f3-9580-38148fcd8ba4" providerId="ADAL" clId="{DCD3A32F-29D2-421F-B405-D7A73D1A2FDE}" dt="2023-08-17T13:20:21.996" v="2"/>
        <pc:sldMkLst>
          <pc:docMk/>
          <pc:sldMk cId="920577208" sldId="2146846752"/>
        </pc:sldMkLst>
      </pc:sldChg>
      <pc:sldChg chg="modSp add del mod">
        <pc:chgData name="Ali Imran Khan" userId="1b5bb57a-5950-47f3-9580-38148fcd8ba4" providerId="ADAL" clId="{DCD3A32F-29D2-421F-B405-D7A73D1A2FDE}" dt="2023-08-17T13:20:31.240" v="14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DCD3A32F-29D2-421F-B405-D7A73D1A2FDE}" dt="2023-08-17T13:20:31.240" v="14" actId="20577"/>
          <ac:spMkLst>
            <pc:docMk/>
            <pc:sldMk cId="1843726236" sldId="2147311118"/>
            <ac:spMk id="5" creationId="{E0A7F605-C3C7-2129-3AA8-FF954D54019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8505D-3259-42B6-A67B-A9FF62E0FBD3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7DDAB-2238-4F30-AC3B-3FAEA2E0AC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31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ABF60-D5B6-427A-B81C-1510E3CEC6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411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7AB0E-9045-4F2E-8625-DBD1892A4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7B54D9-8DC0-42B2-9124-059E12A67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74EF2-C0CB-4E58-AA1D-2F1E7544D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E319-A1B3-43F5-8B36-8D102792A8E0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272FA-AB36-4F93-8DCB-AAD342A08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B7827-106A-4E0C-A230-754162E6B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80D2-CBAB-4CCC-AC98-9BB67B5B62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986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C43FB-B389-4DB1-9891-E57F9445E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B08211-C929-40CB-BACD-A94B3061C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264DE-54DD-4A7D-9982-74D70D168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E319-A1B3-43F5-8B36-8D102792A8E0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2A54E-F2F0-4587-84A7-1DC273A92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B89F8-CD1C-4DAB-885F-71E49161D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80D2-CBAB-4CCC-AC98-9BB67B5B62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8271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F134BF-E2D6-4211-A6D0-C043A5FBBC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E02272-E735-49E5-AB71-40B0FA316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786E3-0E34-4B49-9C69-F126B682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E319-A1B3-43F5-8B36-8D102792A8E0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4C35C-0A00-4A5D-805F-B06056E00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0EDA3-85C8-4D23-8F01-B25416DD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80D2-CBAB-4CCC-AC98-9BB67B5B62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4642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digital transformation shutterstock">
            <a:extLst>
              <a:ext uri="{FF2B5EF4-FFF2-40B4-BE49-F238E27FC236}">
                <a16:creationId xmlns:a16="http://schemas.microsoft.com/office/drawing/2014/main" id="{83E8CBA3-0592-4CC5-B192-E3E39F1705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19260" r="1420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00332-FD9E-43B4-A5EA-D655F50E55C6}"/>
              </a:ext>
            </a:extLst>
          </p:cNvPr>
          <p:cNvSpPr/>
          <p:nvPr userDrawn="1"/>
        </p:nvSpPr>
        <p:spPr>
          <a:xfrm>
            <a:off x="-1" y="4037932"/>
            <a:ext cx="9105417" cy="245533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62DC76-2326-4337-A09D-F6B09741B5C5}"/>
              </a:ext>
            </a:extLst>
          </p:cNvPr>
          <p:cNvSpPr/>
          <p:nvPr userDrawn="1"/>
        </p:nvSpPr>
        <p:spPr>
          <a:xfrm>
            <a:off x="0" y="4037932"/>
            <a:ext cx="9105416" cy="118533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11836361" y="0"/>
            <a:ext cx="355639" cy="68580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11484609" y="0"/>
            <a:ext cx="355639" cy="6858000"/>
          </a:xfrm>
          <a:prstGeom prst="rect">
            <a:avLst/>
          </a:prstGeom>
          <a:solidFill>
            <a:srgbClr val="BDD70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11136403" y="0"/>
            <a:ext cx="355639" cy="6858000"/>
          </a:xfrm>
          <a:prstGeom prst="rect">
            <a:avLst/>
          </a:prstGeom>
          <a:solidFill>
            <a:srgbClr val="BDD7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9742013" y="1"/>
            <a:ext cx="1954179" cy="1106663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Slide Number Placeholder 27">
            <a:extLst>
              <a:ext uri="{FF2B5EF4-FFF2-40B4-BE49-F238E27FC236}">
                <a16:creationId xmlns:a16="http://schemas.microsoft.com/office/drawing/2014/main" id="{83D9CD19-34E8-4942-B632-FFBD3669E4B3}"/>
              </a:ext>
            </a:extLst>
          </p:cNvPr>
          <p:cNvSpPr txBox="1">
            <a:spLocks/>
          </p:cNvSpPr>
          <p:nvPr userDrawn="1"/>
        </p:nvSpPr>
        <p:spPr>
          <a:xfrm>
            <a:off x="4287815" y="6356352"/>
            <a:ext cx="2743200" cy="365125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8A3319-5104-4E46-B7BB-4F68F196E486}" type="slidenum">
              <a:rPr lang="en-IN" sz="1333" smtClean="0"/>
              <a:pPr/>
              <a:t>‹#›</a:t>
            </a:fld>
            <a:endParaRPr lang="en-IN" sz="1333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64CF6D-2EC1-4E99-9509-ABE945C9B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041" y="4464464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8F72929-D74C-4BDB-9B56-6937C3360D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1" y="5005853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E4206FC-F25B-4090-B5DC-00954F9FF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5823917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2133" b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Month ‘18</a:t>
            </a:r>
          </a:p>
        </p:txBody>
      </p:sp>
    </p:spTree>
    <p:extLst>
      <p:ext uri="{BB962C8B-B14F-4D97-AF65-F5344CB8AC3E}">
        <p14:creationId xmlns:p14="http://schemas.microsoft.com/office/powerpoint/2010/main" val="2542056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D161BB-E9A0-4C84-B81C-680E9D201940}"/>
              </a:ext>
            </a:extLst>
          </p:cNvPr>
          <p:cNvGrpSpPr/>
          <p:nvPr userDrawn="1"/>
        </p:nvGrpSpPr>
        <p:grpSpPr>
          <a:xfrm>
            <a:off x="432000" y="1293851"/>
            <a:ext cx="985731" cy="748988"/>
            <a:chOff x="324000" y="970388"/>
            <a:chExt cx="739298" cy="56174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3166A6-F41B-45A4-92DF-F0B509EE8458}"/>
                </a:ext>
              </a:extLst>
            </p:cNvPr>
            <p:cNvSpPr/>
            <p:nvPr/>
          </p:nvSpPr>
          <p:spPr>
            <a:xfrm>
              <a:off x="324000" y="103417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2D2382-F5C6-45FF-9C5D-E8E26A951AC0}"/>
                </a:ext>
              </a:extLst>
            </p:cNvPr>
            <p:cNvSpPr txBox="1"/>
            <p:nvPr/>
          </p:nvSpPr>
          <p:spPr>
            <a:xfrm>
              <a:off x="462934" y="970388"/>
              <a:ext cx="60036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DA82C5-F2E2-482A-A2A1-3CF744413BA8}"/>
              </a:ext>
            </a:extLst>
          </p:cNvPr>
          <p:cNvGrpSpPr/>
          <p:nvPr userDrawn="1"/>
        </p:nvGrpSpPr>
        <p:grpSpPr>
          <a:xfrm>
            <a:off x="432000" y="2146373"/>
            <a:ext cx="1034989" cy="748988"/>
            <a:chOff x="324000" y="1609779"/>
            <a:chExt cx="776242" cy="56174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AA51CE-5F59-4296-B4EA-B308738960AB}"/>
                </a:ext>
              </a:extLst>
            </p:cNvPr>
            <p:cNvSpPr/>
            <p:nvPr/>
          </p:nvSpPr>
          <p:spPr>
            <a:xfrm>
              <a:off x="324000" y="1673566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1A4343-C193-4CFA-8372-2E43A07B1845}"/>
                </a:ext>
              </a:extLst>
            </p:cNvPr>
            <p:cNvSpPr txBox="1"/>
            <p:nvPr/>
          </p:nvSpPr>
          <p:spPr>
            <a:xfrm>
              <a:off x="462934" y="1609779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F5479A-D744-420E-865C-9CEE11BBC7E3}"/>
              </a:ext>
            </a:extLst>
          </p:cNvPr>
          <p:cNvGrpSpPr/>
          <p:nvPr userDrawn="1"/>
        </p:nvGrpSpPr>
        <p:grpSpPr>
          <a:xfrm>
            <a:off x="432000" y="2998894"/>
            <a:ext cx="1034989" cy="748988"/>
            <a:chOff x="324000" y="2249170"/>
            <a:chExt cx="776242" cy="5617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680145-B3AD-4B2A-9E40-F5094E133BFE}"/>
                </a:ext>
              </a:extLst>
            </p:cNvPr>
            <p:cNvSpPr/>
            <p:nvPr/>
          </p:nvSpPr>
          <p:spPr>
            <a:xfrm>
              <a:off x="324000" y="231295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F48DF7-6E11-486A-8FE6-AEE948204566}"/>
                </a:ext>
              </a:extLst>
            </p:cNvPr>
            <p:cNvSpPr txBox="1"/>
            <p:nvPr/>
          </p:nvSpPr>
          <p:spPr>
            <a:xfrm>
              <a:off x="462934" y="2249170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AB779D-C36B-449A-90A1-4B9C9A8AB11D}"/>
              </a:ext>
            </a:extLst>
          </p:cNvPr>
          <p:cNvGrpSpPr/>
          <p:nvPr userDrawn="1"/>
        </p:nvGrpSpPr>
        <p:grpSpPr>
          <a:xfrm>
            <a:off x="432000" y="3851415"/>
            <a:ext cx="1034989" cy="748988"/>
            <a:chOff x="324000" y="2888561"/>
            <a:chExt cx="776242" cy="56174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40F5ED-12D8-43D6-B130-3C4F403121C1}"/>
                </a:ext>
              </a:extLst>
            </p:cNvPr>
            <p:cNvSpPr/>
            <p:nvPr/>
          </p:nvSpPr>
          <p:spPr>
            <a:xfrm>
              <a:off x="324000" y="2952348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4EFB40-188F-4F11-AF25-AA94EF9E5756}"/>
                </a:ext>
              </a:extLst>
            </p:cNvPr>
            <p:cNvSpPr txBox="1"/>
            <p:nvPr/>
          </p:nvSpPr>
          <p:spPr>
            <a:xfrm>
              <a:off x="462934" y="2888561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9BE849-4E9C-4E5A-964F-03DD46AD681A}"/>
              </a:ext>
            </a:extLst>
          </p:cNvPr>
          <p:cNvGrpSpPr/>
          <p:nvPr userDrawn="1"/>
        </p:nvGrpSpPr>
        <p:grpSpPr>
          <a:xfrm>
            <a:off x="432000" y="4703937"/>
            <a:ext cx="1159933" cy="748988"/>
            <a:chOff x="324000" y="3527952"/>
            <a:chExt cx="869950" cy="561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A7B16F-5C06-4879-B941-44B5FD928812}"/>
                </a:ext>
              </a:extLst>
            </p:cNvPr>
            <p:cNvSpPr/>
            <p:nvPr/>
          </p:nvSpPr>
          <p:spPr>
            <a:xfrm>
              <a:off x="324000" y="3591739"/>
              <a:ext cx="122382" cy="4572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13F642-8676-49CD-9378-2B6BD2FDEB24}"/>
                </a:ext>
              </a:extLst>
            </p:cNvPr>
            <p:cNvSpPr txBox="1"/>
            <p:nvPr/>
          </p:nvSpPr>
          <p:spPr>
            <a:xfrm>
              <a:off x="462934" y="352795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5"/>
                  </a:solidFill>
                  <a:latin typeface="Impact" pitchFamily="34" charset="0"/>
                </a:rPr>
                <a:t>05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FFBDB2-5882-402C-9E75-62A32BA3279B}"/>
              </a:ext>
            </a:extLst>
          </p:cNvPr>
          <p:cNvGrpSpPr/>
          <p:nvPr userDrawn="1"/>
        </p:nvGrpSpPr>
        <p:grpSpPr>
          <a:xfrm>
            <a:off x="432000" y="5556457"/>
            <a:ext cx="1159933" cy="748988"/>
            <a:chOff x="324000" y="4167342"/>
            <a:chExt cx="869950" cy="5617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D37896-6292-483B-89F7-8E03C1B9ED68}"/>
                </a:ext>
              </a:extLst>
            </p:cNvPr>
            <p:cNvSpPr/>
            <p:nvPr/>
          </p:nvSpPr>
          <p:spPr>
            <a:xfrm>
              <a:off x="324000" y="4231129"/>
              <a:ext cx="122382" cy="4572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B6F334-07CC-4416-9A70-EE68005904F8}"/>
                </a:ext>
              </a:extLst>
            </p:cNvPr>
            <p:cNvSpPr txBox="1"/>
            <p:nvPr/>
          </p:nvSpPr>
          <p:spPr>
            <a:xfrm>
              <a:off x="462934" y="416734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6"/>
                  </a:solidFill>
                  <a:latin typeface="Impact" pitchFamily="34" charset="0"/>
                </a:rPr>
                <a:t>06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2CE3C-896B-46F3-AA80-7C8037C97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8800" y="1527411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1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7522565-96B8-44DB-AB59-310E11A6DE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8800" y="2379932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2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20B090F-D8BF-414D-90A1-D2DBE446D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8800" y="3232453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3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D56B850-8139-4412-AA48-5B3080C68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8800" y="4084975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4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BAD39C6-C5BE-4DA1-BBBB-C5DDFB535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8800" y="493749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5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EDBBCB0-9781-4DA9-92FC-BE500461DC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8800" y="579001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6</a:t>
            </a:r>
          </a:p>
        </p:txBody>
      </p:sp>
    </p:spTree>
    <p:extLst>
      <p:ext uri="{BB962C8B-B14F-4D97-AF65-F5344CB8AC3E}">
        <p14:creationId xmlns:p14="http://schemas.microsoft.com/office/powerpoint/2010/main" val="3700665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1" y="1368215"/>
            <a:ext cx="11216217" cy="4878071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13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0" y="1368638"/>
            <a:ext cx="5471584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8" y="1368638"/>
            <a:ext cx="5446183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50499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4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20390"/>
            <a:ext cx="10051200" cy="461655"/>
          </a:xfrm>
          <a:prstGeom prst="rect">
            <a:avLst/>
          </a:prstGeom>
        </p:spPr>
        <p:txBody>
          <a:bodyPr anchor="b"/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6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 userDrawn="1"/>
        </p:nvSpPr>
        <p:spPr>
          <a:xfrm>
            <a:off x="447027" y="1912703"/>
            <a:ext cx="1483843" cy="590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 userDrawn="1"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rgbClr val="E7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 userDrawn="1"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rgbClr val="B3A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 userDrawn="1"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rgbClr val="FDD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 userDrawn="1"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rgbClr val="93C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 userDrawn="1"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rgbClr val="C3D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 userDrawn="1"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 userDrawn="1"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 userDrawn="1"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230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 userDrawn="1"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 userDrawn="1"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213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 userDrawn="1"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 userDrawn="1"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 userDrawn="1"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 userDrawn="1"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 userDrawn="1"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89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 userDrawn="1"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 userDrawn="1"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2317739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4039672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66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2464D-29CB-4394-8D8C-2C8FEC39A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5BEE1-188C-4B4A-A796-923FC8782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78B60-8F62-4DE9-A35F-4540BDDDE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E319-A1B3-43F5-8B36-8D102792A8E0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D3863-7211-4C1D-B971-B3CA304CC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B299A-0C07-44EA-9DAA-50CFE8FD3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80D2-CBAB-4CCC-AC98-9BB67B5B62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9433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 userDrawn="1"/>
        </p:nvGrpSpPr>
        <p:grpSpPr>
          <a:xfrm rot="16200000">
            <a:off x="5159304" y="2280919"/>
            <a:ext cx="1873392" cy="241124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534222" y="2696297"/>
            <a:ext cx="5123559" cy="1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/>
          <a:p>
            <a:pPr algn="ctr" defTabSz="929129"/>
            <a:r>
              <a:rPr lang="en-IN" sz="8133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 userDrawn="1"/>
        </p:nvGrpSpPr>
        <p:grpSpPr>
          <a:xfrm>
            <a:off x="388419" y="4989095"/>
            <a:ext cx="11353773" cy="1010795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292" y="472819"/>
            <a:ext cx="2276797" cy="19110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775" y="472819"/>
            <a:ext cx="2276797" cy="19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15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3108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7519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890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5249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8791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3522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6346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25911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9542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827F5-D56B-48A8-8A65-62B607615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B263D-1D54-448C-BF07-F9024DDB1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BB7E3-9BCD-410F-AA2B-56FED24AD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E319-A1B3-43F5-8B36-8D102792A8E0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B14EC-041A-4761-92CE-DB703FC6C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DCC30-8441-44FA-80F8-D6C48EF1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80D2-CBAB-4CCC-AC98-9BB67B5B62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7329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6579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1720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9524683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1857738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9C25-3CE3-45FF-AEA4-2981BFA2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68FAB-DCAD-4951-9850-EEBDB4723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9D7F9B-4C84-4ED1-8830-E322F9B9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9CD5C-8FDC-4634-972E-DEA3D059E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E319-A1B3-43F5-8B36-8D102792A8E0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22904-64D3-4D28-9D6E-A0CF522F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4C9EE-8BF5-429B-AB81-2EF06D79C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80D2-CBAB-4CCC-AC98-9BB67B5B62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043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CE3B6-CD63-4040-8593-D273E0C50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2EFA0-20E4-4279-B52C-50FBC81CD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5F0F32-DAA8-4724-A9FA-A5EF97154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06D268-1757-4148-9833-D844D395C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D8A5A6-AB98-43C2-977B-7A2D909DA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5F6826-8888-4B17-AF9F-16B07D4DC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E319-A1B3-43F5-8B36-8D102792A8E0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7BAF4C-0164-49D1-AB3E-D7FFD20E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E7C475-A25F-4D2E-8353-6217BA19B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80D2-CBAB-4CCC-AC98-9BB67B5B62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8966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3806A-5548-4A19-BCFB-C3DE09557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A7AB27-BE3B-4C67-8AEC-E646CE44E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E319-A1B3-43F5-8B36-8D102792A8E0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F553E9-9B75-43F4-BF52-6895F619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8AA6C-437E-4B47-AB86-4F352C287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80D2-CBAB-4CCC-AC98-9BB67B5B62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642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6C89BA-AC6C-4166-B555-5045ABA5B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E319-A1B3-43F5-8B36-8D102792A8E0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49458E-0500-4F20-AA59-CE3087F28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9E136-6BB2-4127-98E7-0A297E6E8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80D2-CBAB-4CCC-AC98-9BB67B5B62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647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E25AD-68BD-45AD-99A4-7526A1FD1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393C6-9A8B-4D18-94D2-529DD3B0E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ADBC60-E1B2-41C0-8D38-673171293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3C2650-1B74-4BA3-8EA4-D411A6124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E319-A1B3-43F5-8B36-8D102792A8E0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E0290B-CAD4-4AE4-B282-7B868D9D9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629B9-F11D-4634-8E21-07B163BF0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80D2-CBAB-4CCC-AC98-9BB67B5B62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501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9C2CF-5C8F-4008-85EB-393C1304F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879CE7-E1C9-4CB0-85C2-52977157AC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D09007-BC81-49C1-9880-4F1A690A3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EB411D-1622-4405-B472-512674699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E319-A1B3-43F5-8B36-8D102792A8E0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82CF4-F255-4133-9CCB-73327E80D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C58BCA-7AB9-4200-8438-454CE56A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80D2-CBAB-4CCC-AC98-9BB67B5B62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8957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A0AB19-9562-49B6-A711-44B7D9E8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DD506-27D6-4DF8-8B12-3F33FE4A9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A0635-6B6E-41E1-AB88-2477B28565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7E319-A1B3-43F5-8B36-8D102792A8E0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7F7A2-BA95-49FC-8224-021A6F52F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A8AE9-5CB6-4A9A-9D4C-FC2514671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080D2-CBAB-4CCC-AC98-9BB67B5B62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81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1" y="1368215"/>
            <a:ext cx="11216217" cy="4878071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8577" y="6356353"/>
            <a:ext cx="650240" cy="366183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129719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505085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01474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456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BIRLA GOLD</a:t>
            </a:r>
            <a:endParaRPr lang="en-IN" sz="4267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SAP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31800" y="2468867"/>
            <a:ext cx="1920000" cy="373759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Scope of Work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8616" y="2468867"/>
            <a:ext cx="1920000" cy="379877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Solution</a:t>
            </a:r>
            <a:r>
              <a:rPr lang="en-US" sz="1333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sz="1333" b="1" dirty="0">
                <a:solidFill>
                  <a:prstClr val="white"/>
                </a:solidFill>
                <a:latin typeface="Trebuchet MS"/>
              </a:rPr>
              <a:t>Highlights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1800" y="4518945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Benefits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31800" y="1364562"/>
            <a:ext cx="1151573" cy="1012429"/>
          </a:xfrm>
          <a:prstGeom prst="rect">
            <a:avLst/>
          </a:prstGeom>
          <a:solidFill>
            <a:srgbClr val="ABC125"/>
          </a:solidFill>
          <a:ln w="1270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Client </a:t>
            </a:r>
          </a:p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Overview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288616" y="4820726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Challenges</a:t>
            </a: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1DCE9567-8578-4826-BA37-8AEAAD55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Birla Gold</a:t>
            </a:r>
            <a:r>
              <a:rPr lang="fr-FR" dirty="0"/>
              <a:t> – SAP HANA DR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BADFDE-AF29-4936-AEE0-77883E12D44B}"/>
              </a:ext>
            </a:extLst>
          </p:cNvPr>
          <p:cNvSpPr/>
          <p:nvPr/>
        </p:nvSpPr>
        <p:spPr>
          <a:xfrm>
            <a:off x="10128560" y="1364562"/>
            <a:ext cx="1631640" cy="10124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89811-9B4D-4CF0-BE01-9D9BBD250BE4}"/>
              </a:ext>
            </a:extLst>
          </p:cNvPr>
          <p:cNvSpPr/>
          <p:nvPr/>
        </p:nvSpPr>
        <p:spPr>
          <a:xfrm>
            <a:off x="431801" y="4895402"/>
            <a:ext cx="5467820" cy="131701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F63315-353E-4637-A8C3-4D5ABF570947}"/>
              </a:ext>
            </a:extLst>
          </p:cNvPr>
          <p:cNvSpPr txBox="1"/>
          <p:nvPr/>
        </p:nvSpPr>
        <p:spPr>
          <a:xfrm>
            <a:off x="431800" y="4981500"/>
            <a:ext cx="5471584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System Replication is a standard SAP HANA feature. In this method, all data is replicated to the ternary site and data is pre-loaded into memory on the ternary site which helps to reduce the recovery time objective (RTO) significantly.</a:t>
            </a:r>
            <a:endParaRPr lang="en-IN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5FF37A-06C4-45EE-A735-263DE6CD9FD2}"/>
              </a:ext>
            </a:extLst>
          </p:cNvPr>
          <p:cNvSpPr/>
          <p:nvPr/>
        </p:nvSpPr>
        <p:spPr>
          <a:xfrm>
            <a:off x="431801" y="2838431"/>
            <a:ext cx="5467820" cy="155070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5F3A29-4E0D-47E9-B9CF-8087695B00A8}"/>
              </a:ext>
            </a:extLst>
          </p:cNvPr>
          <p:cNvSpPr txBox="1"/>
          <p:nvPr/>
        </p:nvSpPr>
        <p:spPr>
          <a:xfrm>
            <a:off x="431799" y="2909100"/>
            <a:ext cx="5467819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Infrastructure provisioning for SAP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Managed Services(OS, Virtualization)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Network &amp;Security Services.</a:t>
            </a:r>
          </a:p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Disaster Recovery setup for SAP S/4 HANA Production System.</a:t>
            </a:r>
            <a:endParaRPr lang="en-IN" sz="1067" b="1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2299EF-D9D0-4549-83FF-A45298F6ACBA}"/>
              </a:ext>
            </a:extLst>
          </p:cNvPr>
          <p:cNvSpPr/>
          <p:nvPr/>
        </p:nvSpPr>
        <p:spPr>
          <a:xfrm>
            <a:off x="6292381" y="5200604"/>
            <a:ext cx="5467820" cy="101181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AF2A2F-1BC6-426F-B79A-768AFCA32AF2}"/>
              </a:ext>
            </a:extLst>
          </p:cNvPr>
          <p:cNvSpPr txBox="1"/>
          <p:nvPr/>
        </p:nvSpPr>
        <p:spPr>
          <a:xfrm>
            <a:off x="6292380" y="5282676"/>
            <a:ext cx="5471584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69" indent="-231769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anose="020B0604020202020204" pitchFamily="34" charset="0"/>
              </a:rPr>
              <a:t>There were some link connectivity  issues between Sify DR Location / Client DC (client DC in Mumbai location )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946790-B8AC-49CA-8BEE-ADED2ADEE280}"/>
              </a:ext>
            </a:extLst>
          </p:cNvPr>
          <p:cNvSpPr/>
          <p:nvPr/>
        </p:nvSpPr>
        <p:spPr>
          <a:xfrm>
            <a:off x="6288615" y="2838431"/>
            <a:ext cx="5467820" cy="1891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B124CE-D6EB-4B42-A26D-7A3DDD43EA13}"/>
              </a:ext>
            </a:extLst>
          </p:cNvPr>
          <p:cNvSpPr txBox="1"/>
          <p:nvPr/>
        </p:nvSpPr>
        <p:spPr>
          <a:xfrm>
            <a:off x="6288613" y="2909100"/>
            <a:ext cx="5467819" cy="157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SAP S/4 HANA 1610 Installation 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The End User connectivity for the New Cloud Servers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SAP S/4 HANA DR Configurations on Ternary System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srgbClr val="0C0D0E"/>
                </a:solidFill>
                <a:latin typeface="Trebuchet MS"/>
                <a:cs typeface="Arial" panose="020B0604020202020204" pitchFamily="34" charset="0"/>
              </a:rPr>
              <a:t>DR Drill activities and data validation 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srgbClr val="0C0D0E"/>
                </a:solidFill>
                <a:latin typeface="Trebuchet MS"/>
                <a:cs typeface="Arial" panose="020B0604020202020204" pitchFamily="34" charset="0"/>
              </a:rPr>
              <a:t>HANA DB size 285 GB</a:t>
            </a:r>
          </a:p>
          <a:p>
            <a:pPr marL="285744" indent="-285744" defTabSz="1219018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HSR replication methodology</a:t>
            </a:r>
          </a:p>
          <a:p>
            <a:pPr marL="285744" indent="-285744" defTabSz="1219018">
              <a:buFont typeface="Arial" panose="020B0604020202020204" pitchFamily="34" charset="0"/>
              <a:buChar char="•"/>
              <a:defRPr/>
            </a:pPr>
            <a:r>
              <a:rPr lang="en-US" sz="1067" dirty="0">
                <a:solidFill>
                  <a:srgbClr val="000000"/>
                </a:solidFill>
                <a:latin typeface="Trebuchet MS"/>
              </a:rPr>
              <a:t>RTO: &lt;=4 hours and RPO: &lt;=30minutes </a:t>
            </a:r>
          </a:p>
          <a:p>
            <a:pPr marL="285744" indent="-285744" defTabSz="1219018">
              <a:buFont typeface="Arial" panose="020B0604020202020204" pitchFamily="34" charset="0"/>
              <a:buChar char="•"/>
              <a:defRPr/>
            </a:pPr>
            <a:endParaRPr lang="en-IN" sz="1067" dirty="0">
              <a:solidFill>
                <a:prstClr val="black"/>
              </a:solidFill>
              <a:latin typeface="Trebuchet MS"/>
            </a:endParaRP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endParaRPr lang="en-IN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F5E3BA-C957-4EF1-BAC2-3D831DA7F21D}"/>
              </a:ext>
            </a:extLst>
          </p:cNvPr>
          <p:cNvSpPr/>
          <p:nvPr/>
        </p:nvSpPr>
        <p:spPr>
          <a:xfrm>
            <a:off x="1583373" y="1364562"/>
            <a:ext cx="8545187" cy="101242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ED1C15-05A7-4A63-AE1A-B3418C58AEF9}"/>
              </a:ext>
            </a:extLst>
          </p:cNvPr>
          <p:cNvSpPr txBox="1"/>
          <p:nvPr/>
        </p:nvSpPr>
        <p:spPr>
          <a:xfrm>
            <a:off x="1583374" y="1387952"/>
            <a:ext cx="8449172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/>
            <a:r>
              <a:rPr lang="en-US" sz="1333" dirty="0">
                <a:solidFill>
                  <a:srgbClr val="10253F"/>
                </a:solidFill>
                <a:latin typeface="Trebuchet MS"/>
              </a:rPr>
              <a:t>Birla Gold Premium Cement is a renowned brand in the cement industry for over four decades; a quality product from the “Cement Division” of Century Textiles &amp; Industries Ltd., a part of the BK Birla Group of Companies. It has chosen SAP HANA S/4 DR in Sify Cloud.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66561F4-1DDA-4034-88C7-D3A5DB5239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862" y="1585874"/>
            <a:ext cx="615037" cy="63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64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</a:t>
            </a:r>
            <a:endParaRPr kumimoji="0" lang="en-IN" sz="5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book cover&#10;&#10;Description automatically generated with medium confidence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516" y="1655498"/>
            <a:ext cx="1040969" cy="177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Office PowerPoint</Application>
  <PresentationFormat>Widescreen</PresentationFormat>
  <Paragraphs>25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Calibri</vt:lpstr>
      <vt:lpstr>Calibri Light</vt:lpstr>
      <vt:lpstr>Impact</vt:lpstr>
      <vt:lpstr>Trebuchet MS</vt:lpstr>
      <vt:lpstr>Wingdings</vt:lpstr>
      <vt:lpstr>Office Theme</vt:lpstr>
      <vt:lpstr>Sify New Theme</vt:lpstr>
      <vt:lpstr>1_Office Theme</vt:lpstr>
      <vt:lpstr>PowerPoint Presentation</vt:lpstr>
      <vt:lpstr>Birla Gold – SAP HANA DR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Birla Gold – SAP HANA DR</dc:title>
  <dc:creator>Samarth Sharma</dc:creator>
  <cp:lastModifiedBy>Ali Imran Khan</cp:lastModifiedBy>
  <cp:revision>2</cp:revision>
  <dcterms:created xsi:type="dcterms:W3CDTF">2020-04-28T09:15:46Z</dcterms:created>
  <dcterms:modified xsi:type="dcterms:W3CDTF">2023-08-17T13:20:35Z</dcterms:modified>
</cp:coreProperties>
</file>