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notesMasterIdLst>
    <p:notesMasterId r:id="rId8"/>
  </p:notesMasterIdLst>
  <p:sldIdLst>
    <p:sldId id="2147311115" r:id="rId3"/>
    <p:sldId id="2076137102" r:id="rId4"/>
    <p:sldId id="2147311116" r:id="rId5"/>
    <p:sldId id="2147311117" r:id="rId6"/>
    <p:sldId id="214684675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D81FCF7-65FC-FAB2-3B54-90C19381D190}" v="2" dt="2024-08-12T11:14:55.38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74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i Imran Khan" userId="1b5bb57a-5950-47f3-9580-38148fcd8ba4" providerId="ADAL" clId="{5309EF31-8D34-4E96-A66A-397AD57109FC}"/>
    <pc:docChg chg="custSel addSld delSld modSld modMainMaster">
      <pc:chgData name="Ali Imran Khan" userId="1b5bb57a-5950-47f3-9580-38148fcd8ba4" providerId="ADAL" clId="{5309EF31-8D34-4E96-A66A-397AD57109FC}" dt="2023-08-21T11:35:10.548" v="31" actId="478"/>
      <pc:docMkLst>
        <pc:docMk/>
      </pc:docMkLst>
      <pc:sldChg chg="del">
        <pc:chgData name="Ali Imran Khan" userId="1b5bb57a-5950-47f3-9580-38148fcd8ba4" providerId="ADAL" clId="{5309EF31-8D34-4E96-A66A-397AD57109FC}" dt="2023-08-17T11:27:37.981" v="1" actId="47"/>
        <pc:sldMkLst>
          <pc:docMk/>
          <pc:sldMk cId="2567931826" sldId="448"/>
        </pc:sldMkLst>
      </pc:sldChg>
      <pc:sldChg chg="del">
        <pc:chgData name="Ali Imran Khan" userId="1b5bb57a-5950-47f3-9580-38148fcd8ba4" providerId="ADAL" clId="{5309EF31-8D34-4E96-A66A-397AD57109FC}" dt="2023-08-17T11:27:38.781" v="2" actId="47"/>
        <pc:sldMkLst>
          <pc:docMk/>
          <pc:sldMk cId="1011084158" sldId="449"/>
        </pc:sldMkLst>
      </pc:sldChg>
      <pc:sldChg chg="del">
        <pc:chgData name="Ali Imran Khan" userId="1b5bb57a-5950-47f3-9580-38148fcd8ba4" providerId="ADAL" clId="{5309EF31-8D34-4E96-A66A-397AD57109FC}" dt="2023-08-17T11:27:39.426" v="3" actId="47"/>
        <pc:sldMkLst>
          <pc:docMk/>
          <pc:sldMk cId="3214897455" sldId="2076137055"/>
        </pc:sldMkLst>
      </pc:sldChg>
      <pc:sldChg chg="modSp add mod">
        <pc:chgData name="Ali Imran Khan" userId="1b5bb57a-5950-47f3-9580-38148fcd8ba4" providerId="ADAL" clId="{5309EF31-8D34-4E96-A66A-397AD57109FC}" dt="2023-08-21T11:34:44.547" v="29" actId="12"/>
        <pc:sldMkLst>
          <pc:docMk/>
          <pc:sldMk cId="1982320642" sldId="2076137102"/>
        </pc:sldMkLst>
        <pc:spChg chg="mod">
          <ac:chgData name="Ali Imran Khan" userId="1b5bb57a-5950-47f3-9580-38148fcd8ba4" providerId="ADAL" clId="{5309EF31-8D34-4E96-A66A-397AD57109FC}" dt="2023-08-21T11:34:44.547" v="29" actId="12"/>
          <ac:spMkLst>
            <pc:docMk/>
            <pc:sldMk cId="1982320642" sldId="2076137102"/>
            <ac:spMk id="34" creationId="{4323FDC9-6E80-4351-B3B7-50CFFE61E512}"/>
          </ac:spMkLst>
        </pc:spChg>
      </pc:sldChg>
      <pc:sldChg chg="modSp mod">
        <pc:chgData name="Ali Imran Khan" userId="1b5bb57a-5950-47f3-9580-38148fcd8ba4" providerId="ADAL" clId="{5309EF31-8D34-4E96-A66A-397AD57109FC}" dt="2023-08-17T11:27:50.488" v="19" actId="1076"/>
        <pc:sldMkLst>
          <pc:docMk/>
          <pc:sldMk cId="1125965489" sldId="2147311115"/>
        </pc:sldMkLst>
        <pc:spChg chg="mod">
          <ac:chgData name="Ali Imran Khan" userId="1b5bb57a-5950-47f3-9580-38148fcd8ba4" providerId="ADAL" clId="{5309EF31-8D34-4E96-A66A-397AD57109FC}" dt="2023-08-17T11:27:50.488" v="19" actId="1076"/>
          <ac:spMkLst>
            <pc:docMk/>
            <pc:sldMk cId="1125965489" sldId="2147311115"/>
            <ac:spMk id="13" creationId="{0D30BB44-E2BF-20C3-14D5-85CCC0070A4C}"/>
          </ac:spMkLst>
        </pc:spChg>
      </pc:sldChg>
      <pc:sldChg chg="add">
        <pc:chgData name="Ali Imran Khan" userId="1b5bb57a-5950-47f3-9580-38148fcd8ba4" providerId="ADAL" clId="{5309EF31-8D34-4E96-A66A-397AD57109FC}" dt="2023-08-17T11:27:36.176" v="0"/>
        <pc:sldMkLst>
          <pc:docMk/>
          <pc:sldMk cId="378867825" sldId="2147311116"/>
        </pc:sldMkLst>
      </pc:sldChg>
      <pc:sldChg chg="add">
        <pc:chgData name="Ali Imran Khan" userId="1b5bb57a-5950-47f3-9580-38148fcd8ba4" providerId="ADAL" clId="{5309EF31-8D34-4E96-A66A-397AD57109FC}" dt="2023-08-17T11:27:36.176" v="0"/>
        <pc:sldMkLst>
          <pc:docMk/>
          <pc:sldMk cId="2831016500" sldId="2147311117"/>
        </pc:sldMkLst>
      </pc:sldChg>
      <pc:sldMasterChg chg="delSp modSp mod delSldLayout">
        <pc:chgData name="Ali Imran Khan" userId="1b5bb57a-5950-47f3-9580-38148fcd8ba4" providerId="ADAL" clId="{5309EF31-8D34-4E96-A66A-397AD57109FC}" dt="2023-08-21T11:35:10.548" v="31" actId="478"/>
        <pc:sldMasterMkLst>
          <pc:docMk/>
          <pc:sldMasterMk cId="3775404242" sldId="2147483662"/>
        </pc:sldMasterMkLst>
        <pc:grpChg chg="del mod">
          <ac:chgData name="Ali Imran Khan" userId="1b5bb57a-5950-47f3-9580-38148fcd8ba4" providerId="ADAL" clId="{5309EF31-8D34-4E96-A66A-397AD57109FC}" dt="2023-08-21T11:35:10.548" v="31" actId="478"/>
          <ac:grpSpMkLst>
            <pc:docMk/>
            <pc:sldMasterMk cId="3775404242" sldId="2147483662"/>
            <ac:grpSpMk id="10" creationId="{32BA68D0-E1FC-4A86-A193-8160F7C7A1B3}"/>
          </ac:grpSpMkLst>
        </pc:grpChg>
        <pc:sldLayoutChg chg="del">
          <pc:chgData name="Ali Imran Khan" userId="1b5bb57a-5950-47f3-9580-38148fcd8ba4" providerId="ADAL" clId="{5309EF31-8D34-4E96-A66A-397AD57109FC}" dt="2023-08-17T11:27:39.426" v="3" actId="47"/>
          <pc:sldLayoutMkLst>
            <pc:docMk/>
            <pc:sldMasterMk cId="3775404242" sldId="2147483662"/>
            <pc:sldLayoutMk cId="2417685352" sldId="2147483675"/>
          </pc:sldLayoutMkLst>
        </pc:sldLayoutChg>
      </pc:sldMasterChg>
    </pc:docChg>
  </pc:docChgLst>
  <pc:docChgLst>
    <pc:chgData name="Ali Imran Khan" userId="S::aliimran.khan@sifycorp.com::1b5bb57a-5950-47f3-9580-38148fcd8ba4" providerId="AD" clId="Web-{BD81FCF7-65FC-FAB2-3B54-90C19381D190}"/>
    <pc:docChg chg="modSld">
      <pc:chgData name="Ali Imran Khan" userId="S::aliimran.khan@sifycorp.com::1b5bb57a-5950-47f3-9580-38148fcd8ba4" providerId="AD" clId="Web-{BD81FCF7-65FC-FAB2-3B54-90C19381D190}" dt="2024-08-12T11:14:54.005" v="0"/>
      <pc:docMkLst>
        <pc:docMk/>
      </pc:docMkLst>
      <pc:sldChg chg="modSp">
        <pc:chgData name="Ali Imran Khan" userId="S::aliimran.khan@sifycorp.com::1b5bb57a-5950-47f3-9580-38148fcd8ba4" providerId="AD" clId="Web-{BD81FCF7-65FC-FAB2-3B54-90C19381D190}" dt="2024-08-12T11:14:54.005" v="0"/>
        <pc:sldMkLst>
          <pc:docMk/>
          <pc:sldMk cId="920577208" sldId="2146846752"/>
        </pc:sldMkLst>
        <pc:picChg chg="mod">
          <ac:chgData name="Ali Imran Khan" userId="S::aliimran.khan@sifycorp.com::1b5bb57a-5950-47f3-9580-38148fcd8ba4" providerId="AD" clId="Web-{BD81FCF7-65FC-FAB2-3B54-90C19381D190}" dt="2024-08-12T11:14:54.005" v="0"/>
          <ac:picMkLst>
            <pc:docMk/>
            <pc:sldMk cId="920577208" sldId="2146846752"/>
            <ac:picMk id="3" creationId="{99380414-8344-8769-C146-A520DE918B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9E9A02-1BC8-4C3F-978E-700E4FA11C69}" type="datetimeFigureOut">
              <a:rPr lang="en-IN" smtClean="0"/>
              <a:t>12-08-2024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572C70-BE3F-4E76-AD16-A1E81449C68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45847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25E597-3BAA-4267-8E5F-96EE1B04E0CF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I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2379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C0C7FB-05A3-4118-86D5-E4ADFF43D7F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57689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Customer success Point 2: 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highlight>
                  <a:srgbClr val="FFFF00"/>
                </a:highlight>
                <a:ea typeface="Open Sans Condensed" panose="020B0806030504020204" pitchFamily="34" charset="0"/>
                <a:cs typeface="Arial" panose="020B0604020202020204" pitchFamily="34" charset="0"/>
              </a:rPr>
              <a:t>IBM AIX Server hosting Oracle Enterprise 11G DB had a misconfiguration during deployment around 1300 days back. It was discovered by Sify and corrected by a joint activity between the current DBA and SIFY MITS Teams.</a:t>
            </a:r>
          </a:p>
          <a:p>
            <a:pPr marL="0" marR="0" indent="0" algn="l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C0C7FB-05A3-4118-86D5-E4ADFF43D7F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53779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ED508-8226-D07B-3868-E443E6F827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EC0B3E-728F-5C9B-9FE6-F6AB8DBEC4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07D449-FA0C-EF21-DAB1-3F3D50C99F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12-08-2024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0BF775-6AAB-EB4C-55F9-633762366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5AD59F-A883-F59F-5461-E44992D88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34092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2ABFB-2B07-1E9F-D9B4-2D838AFDD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662E8C-A2E5-2884-39CD-E0F2CE950B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4217FD-F713-42F4-E389-F34F8594A4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12-08-2024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8291C0-6373-2694-23A3-42D707888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45AF40-8E83-7C2E-E379-45CFA589D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32440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80A4B04-DEAC-A998-10ED-0192BD0E75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91715B-299E-29EE-1300-240DF74460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814352-4BB7-26D8-C768-479ED5BE6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12-08-2024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63F947-0259-6333-7692-65A14CFAA5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1850AF-EC7C-B616-78B5-E420B3C5F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787823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1CF5F4CF-AAD1-4AFE-98D0-497D00F5455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76" y="1674"/>
            <a:ext cx="12186048" cy="6854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8C00623-BBB6-CF60-107E-584B25B0B661}"/>
              </a:ext>
            </a:extLst>
          </p:cNvPr>
          <p:cNvSpPr/>
          <p:nvPr userDrawn="1"/>
        </p:nvSpPr>
        <p:spPr>
          <a:xfrm>
            <a:off x="1" y="0"/>
            <a:ext cx="12192001" cy="6858000"/>
          </a:xfrm>
          <a:prstGeom prst="rect">
            <a:avLst/>
          </a:prstGeom>
          <a:solidFill>
            <a:srgbClr val="000000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IN" sz="2400" dirty="0"/>
          </a:p>
        </p:txBody>
      </p:sp>
      <p:pic>
        <p:nvPicPr>
          <p:cNvPr id="23" name="Picture 22" descr="http://skillwise.in/consulting/images_new/logo/sify.png">
            <a:extLst>
              <a:ext uri="{FF2B5EF4-FFF2-40B4-BE49-F238E27FC236}">
                <a16:creationId xmlns:a16="http://schemas.microsoft.com/office/drawing/2014/main" id="{502C8AC8-AFE6-467F-8CDF-743475E1E56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47071" y="-33902"/>
            <a:ext cx="1592940" cy="1592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91E53CF5-21DD-0643-92BD-DCA404F11458}"/>
              </a:ext>
            </a:extLst>
          </p:cNvPr>
          <p:cNvGrpSpPr/>
          <p:nvPr userDrawn="1"/>
        </p:nvGrpSpPr>
        <p:grpSpPr>
          <a:xfrm>
            <a:off x="388419" y="5298989"/>
            <a:ext cx="11353773" cy="1010795"/>
            <a:chOff x="388418" y="4989095"/>
            <a:chExt cx="11353773" cy="1010794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660BE776-C5A2-8543-18F3-F4CA20B884B1}"/>
                </a:ext>
              </a:extLst>
            </p:cNvPr>
            <p:cNvCxnSpPr/>
            <p:nvPr/>
          </p:nvCxnSpPr>
          <p:spPr>
            <a:xfrm>
              <a:off x="163566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15CC3E1A-2F78-3C8C-215A-3F5AFBCD2AB8}"/>
                </a:ext>
              </a:extLst>
            </p:cNvPr>
            <p:cNvCxnSpPr/>
            <p:nvPr/>
          </p:nvCxnSpPr>
          <p:spPr>
            <a:xfrm>
              <a:off x="3448423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9D18059D-29A3-8AAA-DA15-1F876AE2D5DA}"/>
                </a:ext>
              </a:extLst>
            </p:cNvPr>
            <p:cNvCxnSpPr/>
            <p:nvPr/>
          </p:nvCxnSpPr>
          <p:spPr>
            <a:xfrm>
              <a:off x="506867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D5ACBCBE-50B1-E46F-DE38-80E7712A1AE2}"/>
                </a:ext>
              </a:extLst>
            </p:cNvPr>
            <p:cNvCxnSpPr/>
            <p:nvPr/>
          </p:nvCxnSpPr>
          <p:spPr>
            <a:xfrm>
              <a:off x="6869054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BA44C6A7-64FA-22A5-CB88-D18E2C26B2CB}"/>
                </a:ext>
              </a:extLst>
            </p:cNvPr>
            <p:cNvCxnSpPr/>
            <p:nvPr/>
          </p:nvCxnSpPr>
          <p:spPr>
            <a:xfrm>
              <a:off x="855347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1FF86FA-DF0C-C732-0F39-FE4E709624EE}"/>
                </a:ext>
              </a:extLst>
            </p:cNvPr>
            <p:cNvCxnSpPr/>
            <p:nvPr/>
          </p:nvCxnSpPr>
          <p:spPr>
            <a:xfrm>
              <a:off x="10221854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163F1D1-471D-D669-D345-35BFA319204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8418" y="4994607"/>
              <a:ext cx="11353773" cy="1005282"/>
            </a:xfrm>
            <a:prstGeom prst="rect">
              <a:avLst/>
            </a:prstGeom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2B1714C8-BDCD-7AF7-523C-90D4C3A24D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2665"/>
          <a:stretch/>
        </p:blipFill>
        <p:spPr>
          <a:xfrm>
            <a:off x="506554" y="206699"/>
            <a:ext cx="1354924" cy="87951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00CDD3F-4B6C-0C5E-4716-7BAF58FD03C0}"/>
              </a:ext>
            </a:extLst>
          </p:cNvPr>
          <p:cNvSpPr txBox="1"/>
          <p:nvPr userDrawn="1"/>
        </p:nvSpPr>
        <p:spPr>
          <a:xfrm>
            <a:off x="431800" y="1051810"/>
            <a:ext cx="13215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InfinitDIGITAL</a:t>
            </a:r>
          </a:p>
        </p:txBody>
      </p:sp>
    </p:spTree>
    <p:extLst>
      <p:ext uri="{BB962C8B-B14F-4D97-AF65-F5344CB8AC3E}">
        <p14:creationId xmlns:p14="http://schemas.microsoft.com/office/powerpoint/2010/main" val="33911602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A527A1A-1321-B8E6-E019-7F24DD808E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08" y="0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A50A32E-90DC-44D5-05A2-F2CCD6ABAE4D}"/>
              </a:ext>
            </a:extLst>
          </p:cNvPr>
          <p:cNvSpPr/>
          <p:nvPr userDrawn="1"/>
        </p:nvSpPr>
        <p:spPr>
          <a:xfrm>
            <a:off x="2" y="0"/>
            <a:ext cx="12191999" cy="6858000"/>
          </a:xfrm>
          <a:prstGeom prst="rect">
            <a:avLst/>
          </a:prstGeom>
          <a:solidFill>
            <a:srgbClr val="10253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3840"/>
              </a:lnSpc>
            </a:pPr>
            <a:endParaRPr lang="en-IN" sz="2400" dirty="0"/>
          </a:p>
        </p:txBody>
      </p:sp>
      <p:pic>
        <p:nvPicPr>
          <p:cNvPr id="5" name="Picture 2" descr="Image result for sify logo">
            <a:extLst>
              <a:ext uri="{FF2B5EF4-FFF2-40B4-BE49-F238E27FC236}">
                <a16:creationId xmlns:a16="http://schemas.microsoft.com/office/drawing/2014/main" id="{137B7EF2-BD93-6112-5522-CE8EF09A3C69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4"/>
          <a:stretch/>
        </p:blipFill>
        <p:spPr bwMode="auto">
          <a:xfrm>
            <a:off x="10243127" y="412816"/>
            <a:ext cx="1595071" cy="903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 Placeholder 16">
            <a:extLst>
              <a:ext uri="{FF2B5EF4-FFF2-40B4-BE49-F238E27FC236}">
                <a16:creationId xmlns:a16="http://schemas.microsoft.com/office/drawing/2014/main" id="{0FBE0B49-5447-782D-3865-3FFF0C7EEB9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5465" y="2399475"/>
            <a:ext cx="5411352" cy="1001229"/>
          </a:xfrm>
        </p:spPr>
        <p:txBody>
          <a:bodyPr>
            <a:noAutofit/>
          </a:bodyPr>
          <a:lstStyle>
            <a:lvl1pPr marL="0" indent="0">
              <a:lnSpc>
                <a:spcPts val="4000"/>
              </a:lnSpc>
              <a:spcBef>
                <a:spcPts val="0"/>
              </a:spcBef>
              <a:buNone/>
              <a:defRPr sz="3200" b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OF THE SLIDE – </a:t>
            </a:r>
          </a:p>
          <a:p>
            <a:pPr lvl="0"/>
            <a:r>
              <a:rPr lang="en-US" dirty="0"/>
              <a:t>LINE ONE</a:t>
            </a:r>
            <a:endParaRPr lang="en-IN" dirty="0"/>
          </a:p>
        </p:txBody>
      </p:sp>
      <p:sp>
        <p:nvSpPr>
          <p:cNvPr id="34" name="Text Placeholder 16">
            <a:extLst>
              <a:ext uri="{FF2B5EF4-FFF2-40B4-BE49-F238E27FC236}">
                <a16:creationId xmlns:a16="http://schemas.microsoft.com/office/drawing/2014/main" id="{66102033-1DBF-A3EC-DC9A-52C41FF72A2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5465" y="3793167"/>
            <a:ext cx="5368776" cy="454763"/>
          </a:xfrm>
        </p:spPr>
        <p:txBody>
          <a:bodyPr>
            <a:noAutofit/>
          </a:bodyPr>
          <a:lstStyle>
            <a:lvl1pPr marL="0" indent="0">
              <a:lnSpc>
                <a:spcPts val="2667"/>
              </a:lnSpc>
              <a:spcBef>
                <a:spcPts val="0"/>
              </a:spcBef>
              <a:buNone/>
              <a:defRPr sz="2400" b="1" baseline="0">
                <a:solidFill>
                  <a:srgbClr val="BED730"/>
                </a:solidFill>
              </a:defRPr>
            </a:lvl1pPr>
          </a:lstStyle>
          <a:p>
            <a:pPr lvl="0"/>
            <a:r>
              <a:rPr lang="en-US" dirty="0"/>
              <a:t>Line two</a:t>
            </a:r>
          </a:p>
        </p:txBody>
      </p:sp>
      <p:sp>
        <p:nvSpPr>
          <p:cNvPr id="35" name="Text Placeholder 16">
            <a:extLst>
              <a:ext uri="{FF2B5EF4-FFF2-40B4-BE49-F238E27FC236}">
                <a16:creationId xmlns:a16="http://schemas.microsoft.com/office/drawing/2014/main" id="{1E384876-914B-EE07-2717-9C0AED9670F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5465" y="4851401"/>
            <a:ext cx="5411352" cy="369471"/>
          </a:xfrm>
        </p:spPr>
        <p:txBody>
          <a:bodyPr anchor="t">
            <a:noAutofit/>
          </a:bodyPr>
          <a:lstStyle>
            <a:lvl1pPr marL="0" indent="0">
              <a:lnSpc>
                <a:spcPts val="2400"/>
              </a:lnSpc>
              <a:buNone/>
              <a:defRPr sz="1867" b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dirty="0"/>
              <a:t>Month 2023</a:t>
            </a:r>
          </a:p>
        </p:txBody>
      </p:sp>
    </p:spTree>
    <p:extLst>
      <p:ext uri="{BB962C8B-B14F-4D97-AF65-F5344CB8AC3E}">
        <p14:creationId xmlns:p14="http://schemas.microsoft.com/office/powerpoint/2010/main" val="21607928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9A85F6B3-220E-499D-AE63-5DE5062376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08" y="0"/>
            <a:ext cx="12192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16D69DAA-50B0-490B-B879-A9AFA26B8029}"/>
              </a:ext>
            </a:extLst>
          </p:cNvPr>
          <p:cNvSpPr/>
          <p:nvPr userDrawn="1"/>
        </p:nvSpPr>
        <p:spPr>
          <a:xfrm>
            <a:off x="-177822" y="452581"/>
            <a:ext cx="12192001" cy="6858000"/>
          </a:xfrm>
          <a:prstGeom prst="rect">
            <a:avLst/>
          </a:prstGeom>
          <a:solidFill>
            <a:schemeClr val="accent1">
              <a:alpha val="1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44349FB-3EFD-45E8-9741-7BB218BE08AE}"/>
              </a:ext>
            </a:extLst>
          </p:cNvPr>
          <p:cNvSpPr/>
          <p:nvPr userDrawn="1"/>
        </p:nvSpPr>
        <p:spPr>
          <a:xfrm>
            <a:off x="11836361" y="0"/>
            <a:ext cx="355639" cy="6858000"/>
          </a:xfrm>
          <a:prstGeom prst="rect">
            <a:avLst/>
          </a:prstGeom>
          <a:solidFill>
            <a:srgbClr val="33B0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2E0560B-C8EC-45DE-AE89-65A343A6FE8A}"/>
              </a:ext>
            </a:extLst>
          </p:cNvPr>
          <p:cNvSpPr/>
          <p:nvPr userDrawn="1"/>
        </p:nvSpPr>
        <p:spPr>
          <a:xfrm>
            <a:off x="11484609" y="0"/>
            <a:ext cx="355639" cy="6858000"/>
          </a:xfrm>
          <a:prstGeom prst="rect">
            <a:avLst/>
          </a:prstGeom>
          <a:solidFill>
            <a:srgbClr val="2D94DA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673730A-509F-4C18-8764-173CF6818E38}"/>
              </a:ext>
            </a:extLst>
          </p:cNvPr>
          <p:cNvSpPr/>
          <p:nvPr userDrawn="1"/>
        </p:nvSpPr>
        <p:spPr>
          <a:xfrm>
            <a:off x="11136403" y="0"/>
            <a:ext cx="355639" cy="6858000"/>
          </a:xfrm>
          <a:prstGeom prst="rect">
            <a:avLst/>
          </a:prstGeom>
          <a:solidFill>
            <a:srgbClr val="2D94DA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F74E99E-CF72-4D8E-A24E-0DAC4860C504}"/>
              </a:ext>
            </a:extLst>
          </p:cNvPr>
          <p:cNvGrpSpPr/>
          <p:nvPr userDrawn="1"/>
        </p:nvGrpSpPr>
        <p:grpSpPr>
          <a:xfrm>
            <a:off x="9882180" y="1"/>
            <a:ext cx="1954179" cy="1106663"/>
            <a:chOff x="9753599" y="1"/>
            <a:chExt cx="1739885" cy="985307"/>
          </a:xfrm>
        </p:grpSpPr>
        <p:sp>
          <p:nvSpPr>
            <p:cNvPr id="14" name="Round Same Side Corner Rectangle 72">
              <a:extLst>
                <a:ext uri="{FF2B5EF4-FFF2-40B4-BE49-F238E27FC236}">
                  <a16:creationId xmlns:a16="http://schemas.microsoft.com/office/drawing/2014/main" id="{16C0E275-4B85-4EE2-BC46-F29E0C9C6A03}"/>
                </a:ext>
              </a:extLst>
            </p:cNvPr>
            <p:cNvSpPr/>
            <p:nvPr/>
          </p:nvSpPr>
          <p:spPr>
            <a:xfrm rot="10800000">
              <a:off x="9753599" y="1"/>
              <a:ext cx="1739885" cy="985307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2400" dirty="0"/>
            </a:p>
          </p:txBody>
        </p:sp>
        <p:pic>
          <p:nvPicPr>
            <p:cNvPr id="15" name="Picture 2" descr="Image result for sify logo">
              <a:extLst>
                <a:ext uri="{FF2B5EF4-FFF2-40B4-BE49-F238E27FC236}">
                  <a16:creationId xmlns:a16="http://schemas.microsoft.com/office/drawing/2014/main" id="{77506E3D-8016-4414-AE74-79A26E121E0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14"/>
            <a:stretch/>
          </p:blipFill>
          <p:spPr bwMode="auto">
            <a:xfrm>
              <a:off x="9913463" y="95622"/>
              <a:ext cx="1420156" cy="8046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9BD42ECC-394E-4910-8868-A2B6105FE687}"/>
              </a:ext>
            </a:extLst>
          </p:cNvPr>
          <p:cNvSpPr/>
          <p:nvPr userDrawn="1"/>
        </p:nvSpPr>
        <p:spPr>
          <a:xfrm>
            <a:off x="-3" y="4612904"/>
            <a:ext cx="11136000" cy="2245096"/>
          </a:xfrm>
          <a:prstGeom prst="rect">
            <a:avLst/>
          </a:prstGeom>
          <a:solidFill>
            <a:srgbClr val="10253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3840"/>
              </a:lnSpc>
            </a:pPr>
            <a:endParaRPr lang="en-IN" sz="240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A1BC318-1D9A-4FE8-8146-270CB042918E}"/>
              </a:ext>
            </a:extLst>
          </p:cNvPr>
          <p:cNvSpPr/>
          <p:nvPr userDrawn="1"/>
        </p:nvSpPr>
        <p:spPr>
          <a:xfrm>
            <a:off x="-3" y="4494371"/>
            <a:ext cx="11136000" cy="118533"/>
          </a:xfrm>
          <a:prstGeom prst="rect">
            <a:avLst/>
          </a:prstGeom>
          <a:solidFill>
            <a:srgbClr val="1E9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28" name="Text Placeholder 16">
            <a:extLst>
              <a:ext uri="{FF2B5EF4-FFF2-40B4-BE49-F238E27FC236}">
                <a16:creationId xmlns:a16="http://schemas.microsoft.com/office/drawing/2014/main" id="{A0043FE2-98C6-40A8-A25D-C92BA3A47DC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5466" y="4839528"/>
            <a:ext cx="9797661" cy="1001229"/>
          </a:xfrm>
        </p:spPr>
        <p:txBody>
          <a:bodyPr>
            <a:noAutofit/>
          </a:bodyPr>
          <a:lstStyle>
            <a:lvl1pPr marL="0" indent="0">
              <a:lnSpc>
                <a:spcPts val="4000"/>
              </a:lnSpc>
              <a:spcBef>
                <a:spcPts val="0"/>
              </a:spcBef>
              <a:buNone/>
              <a:defRPr sz="32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OF THE SLIDE - LINE ONE</a:t>
            </a:r>
            <a:endParaRPr lang="en-IN" dirty="0"/>
          </a:p>
        </p:txBody>
      </p:sp>
      <p:sp>
        <p:nvSpPr>
          <p:cNvPr id="29" name="Text Placeholder 16">
            <a:extLst>
              <a:ext uri="{FF2B5EF4-FFF2-40B4-BE49-F238E27FC236}">
                <a16:creationId xmlns:a16="http://schemas.microsoft.com/office/drawing/2014/main" id="{AB770F6E-1524-4A33-82FC-93CB64C2692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8042" y="5753617"/>
            <a:ext cx="9755085" cy="454763"/>
          </a:xfrm>
        </p:spPr>
        <p:txBody>
          <a:bodyPr>
            <a:noAutofit/>
          </a:bodyPr>
          <a:lstStyle>
            <a:lvl1pPr marL="0" indent="0">
              <a:lnSpc>
                <a:spcPts val="2667"/>
              </a:lnSpc>
              <a:spcBef>
                <a:spcPts val="0"/>
              </a:spcBef>
              <a:buNone/>
              <a:defRPr sz="2400" b="1" baseline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/>
              <a:t>LINE TWO</a:t>
            </a:r>
          </a:p>
        </p:txBody>
      </p:sp>
      <p:sp>
        <p:nvSpPr>
          <p:cNvPr id="30" name="Text Placeholder 16">
            <a:extLst>
              <a:ext uri="{FF2B5EF4-FFF2-40B4-BE49-F238E27FC236}">
                <a16:creationId xmlns:a16="http://schemas.microsoft.com/office/drawing/2014/main" id="{155CA787-D36C-48A9-A94B-D13C3645EBA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8041" y="6262239"/>
            <a:ext cx="6816328" cy="369471"/>
          </a:xfrm>
        </p:spPr>
        <p:txBody>
          <a:bodyPr anchor="t">
            <a:noAutofit/>
          </a:bodyPr>
          <a:lstStyle>
            <a:lvl1pPr marL="0" indent="0">
              <a:lnSpc>
                <a:spcPts val="2400"/>
              </a:lnSpc>
              <a:buNone/>
              <a:defRPr sz="1867" b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dirty="0"/>
              <a:t>Month 2023</a:t>
            </a:r>
          </a:p>
        </p:txBody>
      </p:sp>
    </p:spTree>
    <p:extLst>
      <p:ext uri="{BB962C8B-B14F-4D97-AF65-F5344CB8AC3E}">
        <p14:creationId xmlns:p14="http://schemas.microsoft.com/office/powerpoint/2010/main" val="20094680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AGENDA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CC79BB-DFBF-4095-8290-D3EFBA1ECC3C}"/>
              </a:ext>
            </a:extLst>
          </p:cNvPr>
          <p:cNvSpPr txBox="1">
            <a:spLocks/>
          </p:cNvSpPr>
          <p:nvPr userDrawn="1"/>
        </p:nvSpPr>
        <p:spPr>
          <a:xfrm>
            <a:off x="11573753" y="6598267"/>
            <a:ext cx="559663" cy="192000"/>
          </a:xfrm>
          <a:prstGeom prst="rect">
            <a:avLst/>
          </a:prstGeom>
          <a:noFill/>
          <a:ln w="12700">
            <a:noFill/>
            <a:prstDash val="sysDot"/>
          </a:ln>
        </p:spPr>
        <p:txBody>
          <a:bodyPr vert="horz" lIns="121904" tIns="60953" rIns="0" bIns="60953" rtlCol="0" anchor="ctr"/>
          <a:lstStyle>
            <a:defPPr>
              <a:defRPr lang="en-US"/>
            </a:defPPr>
            <a:lvl1pPr marL="0" algn="ctr" defTabSz="914286" rtl="0" eaLnBrk="1" latinLnBrk="0" hangingPunct="1">
              <a:defRPr sz="800" b="1" kern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2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1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6AB342A-830E-438F-A6A8-BEDF509AB0A8}" type="slidenum">
              <a:rPr lang="en-US" sz="1067" b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‹#›</a:t>
            </a:fld>
            <a:endParaRPr lang="en-US" sz="1067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0029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2000" y="359035"/>
            <a:ext cx="10051200" cy="461655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TITLE OF THE SLIDE GOES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000" y="1316568"/>
            <a:ext cx="11328200" cy="4993217"/>
          </a:xfrm>
        </p:spPr>
        <p:txBody>
          <a:bodyPr/>
          <a:lstStyle>
            <a:lvl1pPr marL="302355" indent="-302355">
              <a:buFont typeface="Wingdings" panose="05000000000000000000" pitchFamily="2" charset="2"/>
              <a:buChar char="§"/>
              <a:defRPr/>
            </a:lvl1pPr>
            <a:lvl2pPr>
              <a:defRPr sz="2133"/>
            </a:lvl2pPr>
            <a:lvl3pPr marL="1055974">
              <a:defRPr sz="2133"/>
            </a:lvl3pPr>
            <a:lvl4pPr marL="1439964">
              <a:defRPr sz="1867"/>
            </a:lvl4pPr>
            <a:lvl5pPr marL="1775956">
              <a:defRPr sz="1867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276D5D4-6F02-4BCF-9E18-BE84FEBED785}"/>
              </a:ext>
            </a:extLst>
          </p:cNvPr>
          <p:cNvSpPr txBox="1">
            <a:spLocks/>
          </p:cNvSpPr>
          <p:nvPr userDrawn="1"/>
        </p:nvSpPr>
        <p:spPr>
          <a:xfrm>
            <a:off x="11573753" y="6598267"/>
            <a:ext cx="559663" cy="192000"/>
          </a:xfrm>
          <a:prstGeom prst="rect">
            <a:avLst/>
          </a:prstGeom>
          <a:noFill/>
          <a:ln w="12700">
            <a:noFill/>
            <a:prstDash val="sysDot"/>
          </a:ln>
        </p:spPr>
        <p:txBody>
          <a:bodyPr vert="horz" lIns="121904" tIns="60953" rIns="0" bIns="60953" rtlCol="0" anchor="ctr"/>
          <a:lstStyle>
            <a:defPPr>
              <a:defRPr lang="en-US"/>
            </a:defPPr>
            <a:lvl1pPr marL="0" algn="ctr" defTabSz="914286" rtl="0" eaLnBrk="1" latinLnBrk="0" hangingPunct="1">
              <a:defRPr sz="800" b="1" kern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2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1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6AB342A-830E-438F-A6A8-BEDF509AB0A8}" type="slidenum">
              <a:rPr lang="en-US" sz="1067" b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‹#›</a:t>
            </a:fld>
            <a:endParaRPr lang="en-US" sz="1067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5970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31801" y="1316568"/>
            <a:ext cx="5425017" cy="4993216"/>
          </a:xfrm>
        </p:spPr>
        <p:txBody>
          <a:bodyPr>
            <a:normAutofit/>
          </a:bodyPr>
          <a:lstStyle>
            <a:lvl1pPr marL="302355" indent="-302355">
              <a:buFont typeface="Wingdings" panose="05000000000000000000" pitchFamily="2" charset="2"/>
              <a:buChar char="§"/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467"/>
            </a:lvl4pPr>
            <a:lvl5pPr>
              <a:defRPr sz="1467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35184" y="1316568"/>
            <a:ext cx="5425016" cy="4993216"/>
          </a:xfrm>
        </p:spPr>
        <p:txBody>
          <a:bodyPr>
            <a:normAutofit/>
          </a:bodyPr>
          <a:lstStyle>
            <a:lvl1pPr marL="302355" indent="-302355">
              <a:buFont typeface="Wingdings" panose="05000000000000000000" pitchFamily="2" charset="2"/>
              <a:buChar char="§"/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467"/>
            </a:lvl4pPr>
            <a:lvl5pPr>
              <a:defRPr sz="1467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1800" y="359035"/>
            <a:ext cx="10104200" cy="461655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TITLE OF THE SLIDE GOES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1A86DE-5F51-4937-8D12-571829454B28}"/>
              </a:ext>
            </a:extLst>
          </p:cNvPr>
          <p:cNvSpPr txBox="1">
            <a:spLocks/>
          </p:cNvSpPr>
          <p:nvPr userDrawn="1"/>
        </p:nvSpPr>
        <p:spPr>
          <a:xfrm>
            <a:off x="11573753" y="6598267"/>
            <a:ext cx="559663" cy="192000"/>
          </a:xfrm>
          <a:prstGeom prst="rect">
            <a:avLst/>
          </a:prstGeom>
          <a:noFill/>
          <a:ln w="12700">
            <a:noFill/>
            <a:prstDash val="sysDot"/>
          </a:ln>
        </p:spPr>
        <p:txBody>
          <a:bodyPr vert="horz" lIns="121904" tIns="60953" rIns="0" bIns="60953" rtlCol="0" anchor="ctr"/>
          <a:lstStyle>
            <a:defPPr>
              <a:defRPr lang="en-US"/>
            </a:defPPr>
            <a:lvl1pPr marL="0" algn="ctr" defTabSz="914286" rtl="0" eaLnBrk="1" latinLnBrk="0" hangingPunct="1">
              <a:defRPr sz="800" b="1" kern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2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1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6AB342A-830E-438F-A6A8-BEDF509AB0A8}" type="slidenum">
              <a:rPr lang="en-US" sz="1067" b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‹#›</a:t>
            </a:fld>
            <a:endParaRPr lang="en-US" sz="1067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2756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32000" y="1366801"/>
            <a:ext cx="5472000" cy="287323"/>
          </a:xfrm>
        </p:spPr>
        <p:txBody>
          <a:bodyPr wrap="square" rIns="0" bIns="0" anchor="ctr">
            <a:spAutoFit/>
          </a:bodyPr>
          <a:lstStyle>
            <a:lvl1pPr marL="0" indent="0">
              <a:buNone/>
              <a:defRPr kumimoji="0" lang="en-US" sz="1867" b="1" i="0" u="none" strike="noStrike" kern="1200" cap="all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defRPr>
            </a:lvl1pPr>
            <a:lvl2pPr marL="609509" indent="0">
              <a:buNone/>
              <a:defRPr sz="2667" b="1"/>
            </a:lvl2pPr>
            <a:lvl3pPr marL="1219018" indent="0">
              <a:buNone/>
              <a:defRPr sz="2400" b="1"/>
            </a:lvl3pPr>
            <a:lvl4pPr marL="1828526" indent="0">
              <a:buNone/>
              <a:defRPr sz="2133" b="1"/>
            </a:lvl4pPr>
            <a:lvl5pPr marL="2438035" indent="0">
              <a:buNone/>
              <a:defRPr sz="2133" b="1"/>
            </a:lvl5pPr>
            <a:lvl6pPr marL="3047544" indent="0">
              <a:buNone/>
              <a:defRPr sz="2133" b="1"/>
            </a:lvl6pPr>
            <a:lvl7pPr marL="3657051" indent="0">
              <a:buNone/>
              <a:defRPr sz="2133" b="1"/>
            </a:lvl7pPr>
            <a:lvl8pPr marL="4266561" indent="0">
              <a:buNone/>
              <a:defRPr sz="2133" b="1"/>
            </a:lvl8pPr>
            <a:lvl9pPr marL="4876069" indent="0">
              <a:buNone/>
              <a:defRPr sz="2133" b="1"/>
            </a:lvl9pPr>
          </a:lstStyle>
          <a:p>
            <a:pPr marL="0" marR="0" lvl="0" indent="0" algn="l" defTabSz="12190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2 Column heading goes here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31999" y="1778002"/>
            <a:ext cx="5472000" cy="4468284"/>
          </a:xfrm>
        </p:spPr>
        <p:txBody>
          <a:bodyPr tIns="0">
            <a:normAutofit/>
          </a:bodyPr>
          <a:lstStyle>
            <a:lvl1pPr marL="302355" indent="-302355">
              <a:lnSpc>
                <a:spcPct val="100000"/>
              </a:lnSpc>
              <a:spcBef>
                <a:spcPts val="533"/>
              </a:spcBef>
              <a:buFont typeface="Wingdings" panose="05000000000000000000" pitchFamily="2" charset="2"/>
              <a:buChar char="§"/>
              <a:defRPr lang="en-US" sz="1867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58286">
              <a:lnSpc>
                <a:spcPct val="100000"/>
              </a:lnSpc>
              <a:spcBef>
                <a:spcPts val="533"/>
              </a:spcBef>
              <a:defRPr sz="1600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14019" y="1366801"/>
            <a:ext cx="5448000" cy="287323"/>
          </a:xfrm>
        </p:spPr>
        <p:txBody>
          <a:bodyPr wrap="square" rIns="0" bIns="0" anchor="ctr">
            <a:spAutoFit/>
          </a:bodyPr>
          <a:lstStyle>
            <a:lvl1pPr marL="0" marR="0" indent="0" algn="l" defTabSz="12190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867" b="1" i="0" u="none" strike="noStrike" kern="1200" cap="all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defRPr>
            </a:lvl1pPr>
            <a:lvl2pPr marL="609509" indent="0">
              <a:buNone/>
              <a:defRPr sz="2667" b="1"/>
            </a:lvl2pPr>
            <a:lvl3pPr marL="1219018" indent="0">
              <a:buNone/>
              <a:defRPr sz="2400" b="1"/>
            </a:lvl3pPr>
            <a:lvl4pPr marL="1828526" indent="0">
              <a:buNone/>
              <a:defRPr sz="2133" b="1"/>
            </a:lvl4pPr>
            <a:lvl5pPr marL="2438035" indent="0">
              <a:buNone/>
              <a:defRPr sz="2133" b="1"/>
            </a:lvl5pPr>
            <a:lvl6pPr marL="3047544" indent="0">
              <a:buNone/>
              <a:defRPr sz="2133" b="1"/>
            </a:lvl6pPr>
            <a:lvl7pPr marL="3657051" indent="0">
              <a:buNone/>
              <a:defRPr sz="2133" b="1"/>
            </a:lvl7pPr>
            <a:lvl8pPr marL="4266561" indent="0">
              <a:buNone/>
              <a:defRPr sz="2133" b="1"/>
            </a:lvl8pPr>
            <a:lvl9pPr marL="4876069" indent="0">
              <a:buNone/>
              <a:defRPr sz="2133" b="1"/>
            </a:lvl9pPr>
          </a:lstStyle>
          <a:p>
            <a:pPr marL="0" marR="0" lvl="0" indent="0" algn="l" defTabSz="12190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2 Column heading goes here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314017" y="1778002"/>
            <a:ext cx="5448000" cy="4468284"/>
          </a:xfrm>
        </p:spPr>
        <p:txBody>
          <a:bodyPr tIns="0"/>
          <a:lstStyle>
            <a:lvl1pPr marL="380990" indent="-380990">
              <a:buFont typeface="Wingdings" panose="05000000000000000000" pitchFamily="2" charset="2"/>
              <a:buChar char="§"/>
              <a:defRPr lang="en-US" sz="1867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58286" indent="-380942">
              <a:defRPr lang="en-US" sz="1600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523771" indent="-304754">
              <a:defRPr lang="en-US" sz="1867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3pPr>
            <a:lvl4pPr marL="2133280" indent="-304754">
              <a:defRPr lang="en-US" sz="1600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4pPr>
            <a:lvl5pPr marL="2742789" indent="-304754">
              <a:defRPr lang="en-US" sz="1600" kern="1200" dirty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marL="302355" lvl="0" indent="-302355" algn="l" defTabSz="1219018" rtl="0" eaLnBrk="1" latinLnBrk="0" hangingPunct="1">
              <a:lnSpc>
                <a:spcPct val="100000"/>
              </a:lnSpc>
              <a:spcBef>
                <a:spcPts val="533"/>
              </a:spcBef>
              <a:buFont typeface="Wingdings" panose="05000000000000000000" pitchFamily="2" charset="2"/>
              <a:buChar char="§"/>
            </a:pPr>
            <a:r>
              <a:rPr lang="en-US"/>
              <a:t>Click to edit Master text styles</a:t>
            </a:r>
          </a:p>
          <a:p>
            <a:pPr marL="758286" lvl="1" indent="-380942" algn="l" defTabSz="1219018" rtl="0" eaLnBrk="1" latinLnBrk="0" hangingPunct="1">
              <a:lnSpc>
                <a:spcPct val="100000"/>
              </a:lnSpc>
              <a:spcBef>
                <a:spcPts val="533"/>
              </a:spcBef>
              <a:buFont typeface="Arial" pitchFamily="34" charset="0"/>
              <a:buChar char="–"/>
            </a:pPr>
            <a:r>
              <a:rPr lang="en-US"/>
              <a:t>Second level</a:t>
            </a:r>
          </a:p>
          <a:p>
            <a:pPr marL="1523771" lvl="2" indent="-304754" algn="l" defTabSz="1219018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Char char="•"/>
            </a:pPr>
            <a:r>
              <a:rPr lang="en-US"/>
              <a:t>Third level</a:t>
            </a:r>
          </a:p>
          <a:p>
            <a:pPr marL="2133280" lvl="3" indent="-304754" algn="l" defTabSz="1219018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Char char="–"/>
            </a:pPr>
            <a:r>
              <a:rPr lang="en-US"/>
              <a:t>Fourth level</a:t>
            </a:r>
          </a:p>
          <a:p>
            <a:pPr marL="2742789" lvl="4" indent="-304754" algn="l" defTabSz="1219018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Char char="»"/>
            </a:pPr>
            <a:r>
              <a:rPr lang="en-US"/>
              <a:t>Fifth level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99D03EB-57A9-4FE6-8E52-835EF245DA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800" y="359035"/>
            <a:ext cx="10104200" cy="461655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TITLE OF THE SLIDE GOES HERE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AD56A18-3F29-4703-A5F8-FDCB1F045DFC}"/>
              </a:ext>
            </a:extLst>
          </p:cNvPr>
          <p:cNvSpPr txBox="1">
            <a:spLocks/>
          </p:cNvSpPr>
          <p:nvPr userDrawn="1"/>
        </p:nvSpPr>
        <p:spPr>
          <a:xfrm>
            <a:off x="11573753" y="6598267"/>
            <a:ext cx="559663" cy="192000"/>
          </a:xfrm>
          <a:prstGeom prst="rect">
            <a:avLst/>
          </a:prstGeom>
          <a:noFill/>
          <a:ln w="12700">
            <a:noFill/>
            <a:prstDash val="sysDot"/>
          </a:ln>
        </p:spPr>
        <p:txBody>
          <a:bodyPr vert="horz" lIns="121904" tIns="60953" rIns="0" bIns="60953" rtlCol="0" anchor="ctr"/>
          <a:lstStyle>
            <a:defPPr>
              <a:defRPr lang="en-US"/>
            </a:defPPr>
            <a:lvl1pPr marL="0" algn="ctr" defTabSz="914286" rtl="0" eaLnBrk="1" latinLnBrk="0" hangingPunct="1">
              <a:defRPr sz="800" b="1" kern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2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1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6AB342A-830E-438F-A6A8-BEDF509AB0A8}" type="slidenum">
              <a:rPr lang="en-US" sz="1067" b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‹#›</a:t>
            </a:fld>
            <a:endParaRPr lang="en-US" sz="1067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8696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TITLE OF THE SLIDE GOES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78B4D0-6BE9-4088-A013-AAED39EFD6EC}"/>
              </a:ext>
            </a:extLst>
          </p:cNvPr>
          <p:cNvSpPr txBox="1">
            <a:spLocks/>
          </p:cNvSpPr>
          <p:nvPr userDrawn="1"/>
        </p:nvSpPr>
        <p:spPr>
          <a:xfrm>
            <a:off x="11573753" y="6598267"/>
            <a:ext cx="559663" cy="192000"/>
          </a:xfrm>
          <a:prstGeom prst="rect">
            <a:avLst/>
          </a:prstGeom>
          <a:noFill/>
          <a:ln w="12700">
            <a:noFill/>
            <a:prstDash val="sysDot"/>
          </a:ln>
        </p:spPr>
        <p:txBody>
          <a:bodyPr vert="horz" lIns="121904" tIns="60953" rIns="0" bIns="60953" rtlCol="0" anchor="ctr"/>
          <a:lstStyle>
            <a:defPPr>
              <a:defRPr lang="en-US"/>
            </a:defPPr>
            <a:lvl1pPr marL="0" algn="ctr" defTabSz="914286" rtl="0" eaLnBrk="1" latinLnBrk="0" hangingPunct="1">
              <a:defRPr sz="800" b="1" kern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2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1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6AB342A-830E-438F-A6A8-BEDF509AB0A8}" type="slidenum">
              <a:rPr lang="en-US" sz="1067" b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‹#›</a:t>
            </a:fld>
            <a:endParaRPr lang="en-US" sz="1067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584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4CD0B-5D21-E1AF-B80A-765224EFB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82209E-B7E0-BC81-2FED-7E4C7BB32D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EB13F2-049C-9D4C-CCA9-8EF3134A9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12-08-2024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C6EBC4-0ECF-38DD-BCCD-10F825761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FDBA5A-4BF4-902A-F474-996E21EB1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933516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FA43A998-3F53-4B83-8A8B-D568585E36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08" y="0"/>
            <a:ext cx="12192000" cy="6858000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7AD35131-7371-4CF0-B282-66D9EF64198D}"/>
              </a:ext>
            </a:extLst>
          </p:cNvPr>
          <p:cNvSpPr/>
          <p:nvPr userDrawn="1"/>
        </p:nvSpPr>
        <p:spPr>
          <a:xfrm>
            <a:off x="-818" y="0"/>
            <a:ext cx="12192001" cy="6858000"/>
          </a:xfrm>
          <a:prstGeom prst="rect">
            <a:avLst/>
          </a:prstGeom>
          <a:solidFill>
            <a:schemeClr val="tx1"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05D6DD9-0D4A-B5A6-AA8D-B416FF672D12}"/>
              </a:ext>
            </a:extLst>
          </p:cNvPr>
          <p:cNvSpPr/>
          <p:nvPr userDrawn="1"/>
        </p:nvSpPr>
        <p:spPr>
          <a:xfrm>
            <a:off x="-48379" y="5146441"/>
            <a:ext cx="12288761" cy="1711559"/>
          </a:xfrm>
          <a:prstGeom prst="rect">
            <a:avLst/>
          </a:prstGeom>
          <a:solidFill>
            <a:schemeClr val="tx1">
              <a:alpha val="80000"/>
            </a:schemeClr>
          </a:solidFill>
          <a:ln w="3175">
            <a:solidFill>
              <a:srgbClr val="BED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40237AD6-C314-C69D-D23E-74E2C341515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1800" y="5239095"/>
            <a:ext cx="11328400" cy="1475741"/>
          </a:xfrm>
        </p:spPr>
        <p:txBody>
          <a:bodyPr anchor="ctr">
            <a:normAutofit/>
          </a:bodyPr>
          <a:lstStyle>
            <a:lvl1pPr marL="0" indent="0" algn="ctr">
              <a:lnSpc>
                <a:spcPts val="4000"/>
              </a:lnSpc>
              <a:spcBef>
                <a:spcPts val="0"/>
              </a:spcBef>
              <a:buNone/>
              <a:defRPr sz="3200" b="1" cap="all" baseline="0">
                <a:solidFill>
                  <a:srgbClr val="BED730"/>
                </a:solidFill>
              </a:defRPr>
            </a:lvl1pPr>
          </a:lstStyle>
          <a:p>
            <a:pPr lvl="0"/>
            <a:r>
              <a:rPr lang="en-US" dirty="0"/>
              <a:t>SECTION DIVIDER</a:t>
            </a:r>
          </a:p>
        </p:txBody>
      </p:sp>
      <p:pic>
        <p:nvPicPr>
          <p:cNvPr id="4" name="Picture 2" descr="Image result for sify logo">
            <a:extLst>
              <a:ext uri="{FF2B5EF4-FFF2-40B4-BE49-F238E27FC236}">
                <a16:creationId xmlns:a16="http://schemas.microsoft.com/office/drawing/2014/main" id="{8BCE9F92-C15D-D781-7326-443D79EE86E4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4"/>
          <a:stretch/>
        </p:blipFill>
        <p:spPr bwMode="auto">
          <a:xfrm>
            <a:off x="10363200" y="279400"/>
            <a:ext cx="1478389" cy="837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60107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Ful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658DCF0-1ED5-4F76-942B-A19560D269A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35129009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olor Pale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2000" y="351707"/>
            <a:ext cx="10051200" cy="461655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Color Palette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7E4328B-D13C-42AE-AE8E-10B47BAE4610}"/>
              </a:ext>
            </a:extLst>
          </p:cNvPr>
          <p:cNvSpPr/>
          <p:nvPr/>
        </p:nvSpPr>
        <p:spPr>
          <a:xfrm>
            <a:off x="447027" y="1912703"/>
            <a:ext cx="1483843" cy="59020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5CFE044-BA97-42C4-9069-A63FF4388E19}"/>
              </a:ext>
            </a:extLst>
          </p:cNvPr>
          <p:cNvSpPr/>
          <p:nvPr/>
        </p:nvSpPr>
        <p:spPr>
          <a:xfrm>
            <a:off x="2413373" y="1912703"/>
            <a:ext cx="1483843" cy="59020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51BB78-6515-40CB-83F1-5E6A75ACED06}"/>
              </a:ext>
            </a:extLst>
          </p:cNvPr>
          <p:cNvSpPr/>
          <p:nvPr/>
        </p:nvSpPr>
        <p:spPr>
          <a:xfrm>
            <a:off x="4379720" y="1912703"/>
            <a:ext cx="1483843" cy="59020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B1B22CD-BDE0-4F9E-8DBD-474744ADF3E8}"/>
              </a:ext>
            </a:extLst>
          </p:cNvPr>
          <p:cNvSpPr/>
          <p:nvPr/>
        </p:nvSpPr>
        <p:spPr>
          <a:xfrm>
            <a:off x="6346066" y="1912703"/>
            <a:ext cx="1483843" cy="59020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98742DC-982D-4662-9434-A248A25BD175}"/>
              </a:ext>
            </a:extLst>
          </p:cNvPr>
          <p:cNvSpPr/>
          <p:nvPr/>
        </p:nvSpPr>
        <p:spPr>
          <a:xfrm>
            <a:off x="8312413" y="1912703"/>
            <a:ext cx="1483843" cy="59020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D898B4F-2DAB-49EA-AF24-A869636DFC83}"/>
              </a:ext>
            </a:extLst>
          </p:cNvPr>
          <p:cNvSpPr/>
          <p:nvPr/>
        </p:nvSpPr>
        <p:spPr>
          <a:xfrm>
            <a:off x="10278760" y="1912703"/>
            <a:ext cx="1483843" cy="59020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4547637-0770-4AAA-93A5-EBEA61797A46}"/>
              </a:ext>
            </a:extLst>
          </p:cNvPr>
          <p:cNvSpPr txBox="1"/>
          <p:nvPr/>
        </p:nvSpPr>
        <p:spPr>
          <a:xfrm>
            <a:off x="447026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1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149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179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215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2C2F1AA-F8F7-4BF2-A2FC-645DA7181D85}"/>
              </a:ext>
            </a:extLst>
          </p:cNvPr>
          <p:cNvSpPr txBox="1"/>
          <p:nvPr/>
        </p:nvSpPr>
        <p:spPr>
          <a:xfrm>
            <a:off x="434328" y="1370158"/>
            <a:ext cx="1913857" cy="28732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867" b="1" dirty="0">
                <a:solidFill>
                  <a:srgbClr val="595959"/>
                </a:solidFill>
              </a:rPr>
              <a:t>PRIMARY COLORS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D21CFA7-B0A8-404A-8755-747CC477C574}"/>
              </a:ext>
            </a:extLst>
          </p:cNvPr>
          <p:cNvSpPr txBox="1"/>
          <p:nvPr/>
        </p:nvSpPr>
        <p:spPr>
          <a:xfrm>
            <a:off x="2413373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2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215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150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148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52E051D-C9B6-4A62-8278-1A977BAD6E75}"/>
              </a:ext>
            </a:extLst>
          </p:cNvPr>
          <p:cNvSpPr txBox="1"/>
          <p:nvPr/>
        </p:nvSpPr>
        <p:spPr>
          <a:xfrm>
            <a:off x="4379720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3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195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214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155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D37B8BC-A0D4-4C30-9A1F-8AEE177F92FD}"/>
              </a:ext>
            </a:extLst>
          </p:cNvPr>
          <p:cNvSpPr txBox="1"/>
          <p:nvPr/>
        </p:nvSpPr>
        <p:spPr>
          <a:xfrm>
            <a:off x="6346067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4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179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162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199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86E4FFB-75D5-4AB4-B44D-3F33F1CF891D}"/>
              </a:ext>
            </a:extLst>
          </p:cNvPr>
          <p:cNvSpPr txBox="1"/>
          <p:nvPr/>
        </p:nvSpPr>
        <p:spPr>
          <a:xfrm>
            <a:off x="8312413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5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147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205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221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D56B14C-8C7C-4B3F-B3C5-1BD1E37D9293}"/>
              </a:ext>
            </a:extLst>
          </p:cNvPr>
          <p:cNvSpPr txBox="1"/>
          <p:nvPr/>
        </p:nvSpPr>
        <p:spPr>
          <a:xfrm>
            <a:off x="10278760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6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250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192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144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40EFAAB-F6AD-44D1-A61D-2A4AE33D9654}"/>
              </a:ext>
            </a:extLst>
          </p:cNvPr>
          <p:cNvSpPr txBox="1"/>
          <p:nvPr/>
        </p:nvSpPr>
        <p:spPr>
          <a:xfrm>
            <a:off x="434327" y="4005081"/>
            <a:ext cx="1443216" cy="28732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867" b="1" dirty="0">
                <a:solidFill>
                  <a:srgbClr val="595959"/>
                </a:solidFill>
              </a:rPr>
              <a:t>FONT COLOR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90443EB-8948-4923-9AF9-844BAF7527C2}"/>
              </a:ext>
            </a:extLst>
          </p:cNvPr>
          <p:cNvSpPr/>
          <p:nvPr/>
        </p:nvSpPr>
        <p:spPr>
          <a:xfrm>
            <a:off x="447027" y="4402390"/>
            <a:ext cx="1483843" cy="59020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>
              <a:solidFill>
                <a:schemeClr val="tx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6B40338-43E9-4740-A9B1-0E02C6306CA7}"/>
              </a:ext>
            </a:extLst>
          </p:cNvPr>
          <p:cNvSpPr txBox="1"/>
          <p:nvPr/>
        </p:nvSpPr>
        <p:spPr>
          <a:xfrm>
            <a:off x="447027" y="5159890"/>
            <a:ext cx="1177695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FONT COLOR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0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0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0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63411DD-BA76-41C7-ADF0-7E43D09A1DB2}"/>
              </a:ext>
            </a:extLst>
          </p:cNvPr>
          <p:cNvGrpSpPr/>
          <p:nvPr/>
        </p:nvGrpSpPr>
        <p:grpSpPr>
          <a:xfrm>
            <a:off x="4368607" y="4348045"/>
            <a:ext cx="2217020" cy="505591"/>
            <a:chOff x="3197275" y="3272707"/>
            <a:chExt cx="1662765" cy="379193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31A47A36-E381-483C-B833-139D75F81B28}"/>
                </a:ext>
              </a:extLst>
            </p:cNvPr>
            <p:cNvSpPr/>
            <p:nvPr/>
          </p:nvSpPr>
          <p:spPr>
            <a:xfrm>
              <a:off x="3197275" y="3272707"/>
              <a:ext cx="1662765" cy="379193"/>
            </a:xfrm>
            <a:prstGeom prst="rect">
              <a:avLst/>
            </a:prstGeom>
            <a:solidFill>
              <a:srgbClr val="5959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2400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FAAE967-B4D3-43BC-B9D0-69A413DEC89C}"/>
                </a:ext>
              </a:extLst>
            </p:cNvPr>
            <p:cNvSpPr txBox="1"/>
            <p:nvPr/>
          </p:nvSpPr>
          <p:spPr>
            <a:xfrm>
              <a:off x="3299099" y="3323804"/>
              <a:ext cx="1456313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IN" sz="2400" b="1" dirty="0">
                  <a:solidFill>
                    <a:schemeClr val="bg1"/>
                  </a:solidFill>
                </a:rPr>
                <a:t>Trebuchet MS</a:t>
              </a:r>
              <a:endParaRPr lang="en-IN" sz="1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97428E92-6A13-4EEE-A66B-9981CC127020}"/>
              </a:ext>
            </a:extLst>
          </p:cNvPr>
          <p:cNvSpPr txBox="1"/>
          <p:nvPr/>
        </p:nvSpPr>
        <p:spPr>
          <a:xfrm>
            <a:off x="4368605" y="4005081"/>
            <a:ext cx="1248162" cy="28732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867" b="1" dirty="0">
                <a:solidFill>
                  <a:srgbClr val="595959"/>
                </a:solidFill>
              </a:rPr>
              <a:t>FONT TYPE</a:t>
            </a:r>
          </a:p>
        </p:txBody>
      </p:sp>
    </p:spTree>
    <p:extLst>
      <p:ext uri="{BB962C8B-B14F-4D97-AF65-F5344CB8AC3E}">
        <p14:creationId xmlns:p14="http://schemas.microsoft.com/office/powerpoint/2010/main" val="17100457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9B51B21C-E0DF-1124-61CF-78D50F125A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08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D773DBD-74FD-C9B2-10E4-2F0F5E8E52F7}"/>
              </a:ext>
            </a:extLst>
          </p:cNvPr>
          <p:cNvSpPr/>
          <p:nvPr userDrawn="1"/>
        </p:nvSpPr>
        <p:spPr>
          <a:xfrm>
            <a:off x="9677" y="0"/>
            <a:ext cx="12192001" cy="6858000"/>
          </a:xfrm>
          <a:prstGeom prst="rect">
            <a:avLst/>
          </a:prstGeom>
          <a:solidFill>
            <a:srgbClr val="00000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pic>
        <p:nvPicPr>
          <p:cNvPr id="23" name="Picture 22" descr="http://skillwise.in/consulting/images_new/logo/sify.png">
            <a:extLst>
              <a:ext uri="{FF2B5EF4-FFF2-40B4-BE49-F238E27FC236}">
                <a16:creationId xmlns:a16="http://schemas.microsoft.com/office/drawing/2014/main" id="{502C8AC8-AFE6-467F-8CDF-743475E1E56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47071" y="-33902"/>
            <a:ext cx="1592940" cy="1592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91E53CF5-21DD-0643-92BD-DCA404F11458}"/>
              </a:ext>
            </a:extLst>
          </p:cNvPr>
          <p:cNvGrpSpPr/>
          <p:nvPr userDrawn="1"/>
        </p:nvGrpSpPr>
        <p:grpSpPr>
          <a:xfrm>
            <a:off x="388419" y="5298989"/>
            <a:ext cx="11353773" cy="1010795"/>
            <a:chOff x="388418" y="4989095"/>
            <a:chExt cx="11353773" cy="1010794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660BE776-C5A2-8543-18F3-F4CA20B884B1}"/>
                </a:ext>
              </a:extLst>
            </p:cNvPr>
            <p:cNvCxnSpPr/>
            <p:nvPr/>
          </p:nvCxnSpPr>
          <p:spPr>
            <a:xfrm>
              <a:off x="163566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15CC3E1A-2F78-3C8C-215A-3F5AFBCD2AB8}"/>
                </a:ext>
              </a:extLst>
            </p:cNvPr>
            <p:cNvCxnSpPr/>
            <p:nvPr/>
          </p:nvCxnSpPr>
          <p:spPr>
            <a:xfrm>
              <a:off x="3448423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9D18059D-29A3-8AAA-DA15-1F876AE2D5DA}"/>
                </a:ext>
              </a:extLst>
            </p:cNvPr>
            <p:cNvCxnSpPr/>
            <p:nvPr/>
          </p:nvCxnSpPr>
          <p:spPr>
            <a:xfrm>
              <a:off x="506867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D5ACBCBE-50B1-E46F-DE38-80E7712A1AE2}"/>
                </a:ext>
              </a:extLst>
            </p:cNvPr>
            <p:cNvCxnSpPr/>
            <p:nvPr/>
          </p:nvCxnSpPr>
          <p:spPr>
            <a:xfrm>
              <a:off x="6869054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BA44C6A7-64FA-22A5-CB88-D18E2C26B2CB}"/>
                </a:ext>
              </a:extLst>
            </p:cNvPr>
            <p:cNvCxnSpPr/>
            <p:nvPr/>
          </p:nvCxnSpPr>
          <p:spPr>
            <a:xfrm>
              <a:off x="855347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1FF86FA-DF0C-C732-0F39-FE4E709624EE}"/>
                </a:ext>
              </a:extLst>
            </p:cNvPr>
            <p:cNvCxnSpPr/>
            <p:nvPr/>
          </p:nvCxnSpPr>
          <p:spPr>
            <a:xfrm>
              <a:off x="10221854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163F1D1-471D-D669-D345-35BFA319204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8418" y="4994607"/>
              <a:ext cx="11353773" cy="1005282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CF235276-04A0-DEB4-7C18-EC4C65EDF6C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419" y="208570"/>
            <a:ext cx="1320021" cy="1107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4178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/>
              <a:t>TITLE OF THE SLIDE GOES HERE</a:t>
            </a:r>
          </a:p>
        </p:txBody>
      </p:sp>
    </p:spTree>
    <p:extLst>
      <p:ext uri="{BB962C8B-B14F-4D97-AF65-F5344CB8AC3E}">
        <p14:creationId xmlns:p14="http://schemas.microsoft.com/office/powerpoint/2010/main" val="3716955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A27741-0C9A-BD7D-A419-DF6B5406C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D3AE94-8714-0AE5-A88E-3FDE77DD57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AE872C-65FB-28E6-FD21-B4B809EEA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12-08-2024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80075C-0209-87A5-ADA4-61805314E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16FEEC-9311-B54E-4424-7E828A445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21208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83739-466E-C71E-FA80-7BBC7169B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761089-BCC9-585E-EACA-384326B578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AF06EF-7C18-73B3-4AD5-999E26157C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DD8F2A-94EC-01BC-2C53-79EDAAFBB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12-08-2024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83FC3E-C54F-7C6F-A9A3-54B75A67A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C0D6B2-462B-AD4D-539E-1CF968E44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19567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DC381-3C37-43A2-015B-DB9E3899B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F08654-9EBA-4D49-1B0B-6237ED5103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BA4FBE-FF12-F444-BE26-CC58710907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7F4979-CD0C-0AB2-3632-1A19B4B2A4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0AFEA1-1704-94C8-6266-7B66FA6DF0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4396AF7-DA49-83A3-C025-BFCA41EB7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12-08-2024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F438C32-0F81-90F5-57A4-322D5E97F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07CFC3-5BC6-0A59-39B1-F0C393163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68293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4BF40-6686-7D55-BEBD-D4306A82C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94D0CF-7173-9A58-A56B-6770B0E6C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12-08-2024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76E54A-F5B1-C8B3-0681-82DDCF14E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A8C647-85DB-595D-2C51-F1EC47D33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8360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C33743-0669-A314-4E36-786CC7438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12-08-2024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EA0A10-18F2-7D20-DF13-16E2E98F0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3478A1-53E3-B434-306B-0183EDCB7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89608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8FC26-CB56-AAB6-FC35-C1784B4A8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84C946-C354-C223-DAC1-D97B2E5573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8ECD55-55A8-AE5C-79B3-9CD4D562B7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76088C-0C01-23B7-A090-FD267AD59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12-08-2024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63FA5C-33DC-0FAA-05BC-712600A3E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A881FB-F00C-E63F-BD6E-1AE488E1F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45897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02A3DF-5A83-AAF2-BDED-E845065DC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F2ACE22-FF24-812A-A61B-C5492C3995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7F090D-389F-A801-F025-50EA6D08FF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2F763C-D260-0590-AD1B-513FC99A1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12-08-2024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68DA74-708B-AAD3-BA06-58C644F61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154E7B-ABE3-82D6-873D-A783F68CE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05574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5C0B26-1B5B-788D-D43E-689306AD9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91EB3C-811D-003E-A97C-CAC302E602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6DEBE5-45E4-9B03-D97B-ECBD6E715F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AA91B0-44EF-44DB-8FE5-57A648937FC4}" type="datetimeFigureOut">
              <a:rPr lang="en-IN" smtClean="0"/>
              <a:t>12-08-2024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634ED-624B-5618-A399-F0EFF1D08C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A4F59C-DF33-A54B-6F95-071AF8815A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39498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2000" y="1316568"/>
            <a:ext cx="11328200" cy="4993217"/>
          </a:xfrm>
          <a:prstGeom prst="rect">
            <a:avLst/>
          </a:prstGeom>
        </p:spPr>
        <p:txBody>
          <a:bodyPr vert="horz" lIns="0" tIns="0" rIns="91428" bIns="45715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itle Placeholder 11"/>
          <p:cNvSpPr>
            <a:spLocks noGrp="1"/>
          </p:cNvSpPr>
          <p:nvPr>
            <p:ph type="title"/>
          </p:nvPr>
        </p:nvSpPr>
        <p:spPr>
          <a:xfrm>
            <a:off x="432000" y="359036"/>
            <a:ext cx="10049933" cy="461655"/>
          </a:xfrm>
          <a:prstGeom prst="rect">
            <a:avLst/>
          </a:prstGeom>
        </p:spPr>
        <p:txBody>
          <a:bodyPr vert="horz" wrap="square" lIns="0" tIns="45715" rIns="91428" bIns="45715" rtlCol="0" anchor="ctr">
            <a:spAutoFit/>
          </a:bodyPr>
          <a:lstStyle/>
          <a:p>
            <a:pPr marL="0" marR="0" lvl="0" indent="0" algn="l" defTabSz="12190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TITLE OF THE SLIDE GOES HERE</a:t>
            </a:r>
          </a:p>
        </p:txBody>
      </p:sp>
    </p:spTree>
    <p:extLst>
      <p:ext uri="{BB962C8B-B14F-4D97-AF65-F5344CB8AC3E}">
        <p14:creationId xmlns:p14="http://schemas.microsoft.com/office/powerpoint/2010/main" val="3775404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6" r:id="rId12"/>
  </p:sldLayoutIdLst>
  <p:txStyles>
    <p:titleStyle>
      <a:lvl1pPr algn="l" defTabSz="1219018" rtl="0" eaLnBrk="1" latinLnBrk="0" hangingPunct="1">
        <a:spcBef>
          <a:spcPct val="0"/>
        </a:spcBef>
        <a:buNone/>
        <a:defRPr kumimoji="0" lang="en-US" sz="2400" b="1" i="0" u="none" strike="noStrike" kern="1200" cap="all" spc="0" normalizeH="0" baseline="0" noProof="0" dirty="0" smtClean="0">
          <a:ln>
            <a:noFill/>
          </a:ln>
          <a:solidFill>
            <a:schemeClr val="tx2">
              <a:lumMod val="75000"/>
            </a:schemeClr>
          </a:solidFill>
          <a:effectLst/>
          <a:uLnTx/>
          <a:uFillTx/>
          <a:latin typeface="Trebuchet MS" pitchFamily="34" charset="0"/>
          <a:ea typeface="+mj-ea"/>
          <a:cs typeface="+mj-cs"/>
        </a:defRPr>
      </a:lvl1pPr>
    </p:titleStyle>
    <p:bodyStyle>
      <a:lvl1pPr marL="302355" indent="-302355" algn="l" defTabSz="1219018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2133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1pPr>
      <a:lvl2pPr marL="758286" indent="-380942" algn="l" defTabSz="1219018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–"/>
        <a:defRPr sz="1867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2pPr>
      <a:lvl3pPr marL="1523771" indent="-304754" algn="l" defTabSz="1219018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600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3pPr>
      <a:lvl4pPr marL="2133280" indent="-304754" algn="l" defTabSz="1219018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–"/>
        <a:defRPr sz="1467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4pPr>
      <a:lvl5pPr marL="2742789" indent="-304754" algn="l" defTabSz="1219018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»"/>
        <a:defRPr sz="1467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5pPr>
      <a:lvl6pPr marL="3352298" indent="-304754" algn="l" defTabSz="121901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1806" indent="-304754" algn="l" defTabSz="121901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315" indent="-304754" algn="l" defTabSz="121901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0824" indent="-304754" algn="l" defTabSz="121901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09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18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526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035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544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051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61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069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80">
          <p15:clr>
            <a:srgbClr val="F26B43"/>
          </p15:clr>
        </p15:guide>
        <p15:guide id="2" orient="horz" pos="1620">
          <p15:clr>
            <a:srgbClr val="F26B43"/>
          </p15:clr>
        </p15:guide>
        <p15:guide id="3" pos="2767">
          <p15:clr>
            <a:srgbClr val="F26B43"/>
          </p15:clr>
        </p15:guide>
        <p15:guide id="4" pos="2993">
          <p15:clr>
            <a:srgbClr val="F26B43"/>
          </p15:clr>
        </p15:guide>
        <p15:guide id="5" pos="204">
          <p15:clr>
            <a:srgbClr val="F26B43"/>
          </p15:clr>
        </p15:guide>
        <p15:guide id="6" pos="5556">
          <p15:clr>
            <a:srgbClr val="F26B43"/>
          </p15:clr>
        </p15:guide>
        <p15:guide id="7" orient="horz" pos="2981">
          <p15:clr>
            <a:srgbClr val="F26B43"/>
          </p15:clr>
        </p15:guide>
        <p15:guide id="8" orient="horz" pos="622">
          <p15:clr>
            <a:srgbClr val="F26B43"/>
          </p15:clr>
        </p15:guide>
        <p15:guide id="9" orient="horz" pos="39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4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4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0D30BB44-E2BF-20C3-14D5-85CCC0070A4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5144" y="4695175"/>
            <a:ext cx="7174536" cy="77090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4267" dirty="0"/>
              <a:t>UNIVERSAL SOMPO</a:t>
            </a:r>
            <a:endParaRPr lang="en-IN" sz="4267" dirty="0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9462205E-3C0F-B4C3-00EC-321EED3CE24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25144" y="5379720"/>
            <a:ext cx="5368776" cy="556363"/>
          </a:xfrm>
        </p:spPr>
        <p:txBody>
          <a:bodyPr anchor="ctr"/>
          <a:lstStyle/>
          <a:p>
            <a:r>
              <a:rPr lang="en-US" dirty="0"/>
              <a:t>Digital Services Case Study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125965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>
            <a:extLst>
              <a:ext uri="{FF2B5EF4-FFF2-40B4-BE49-F238E27FC236}">
                <a16:creationId xmlns:a16="http://schemas.microsoft.com/office/drawing/2014/main" id="{4323FDC9-6E80-4351-B3B7-50CFFE61E512}"/>
              </a:ext>
            </a:extLst>
          </p:cNvPr>
          <p:cNvSpPr txBox="1"/>
          <p:nvPr/>
        </p:nvSpPr>
        <p:spPr>
          <a:xfrm>
            <a:off x="6381215" y="1381017"/>
            <a:ext cx="5562695" cy="46756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Bef>
                <a:spcPts val="133"/>
              </a:spcBef>
              <a:buClr>
                <a:srgbClr val="1F497D"/>
              </a:buClr>
              <a:buSzPct val="100000"/>
            </a:pPr>
            <a:r>
              <a:rPr lang="en-US" sz="1600" b="1" dirty="0">
                <a:solidFill>
                  <a:srgbClr val="1F497D">
                    <a:lumMod val="75000"/>
                  </a:srgbClr>
                </a:solidFill>
                <a:latin typeface="Trebuchet MS"/>
              </a:rPr>
              <a:t>Integrated Value and Outcome</a:t>
            </a:r>
          </a:p>
          <a:p>
            <a:pPr marL="285750" indent="-285750">
              <a:spcBef>
                <a:spcPts val="133"/>
              </a:spcBef>
              <a:buClr>
                <a:srgbClr val="1F497D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/>
              </a:rPr>
              <a:t>One Sify ITSM Platform bringing tool-based service management, automation and productivity</a:t>
            </a:r>
          </a:p>
          <a:p>
            <a:pPr marL="285750" indent="-285750">
              <a:spcBef>
                <a:spcPts val="133"/>
              </a:spcBef>
              <a:buClr>
                <a:srgbClr val="1F497D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/>
              </a:rPr>
              <a:t>Enabling integrated and intelligent IT Operations through One Sify ITSM platform</a:t>
            </a:r>
          </a:p>
          <a:p>
            <a:pPr marL="285750" indent="-285750">
              <a:spcBef>
                <a:spcPts val="133"/>
              </a:spcBef>
              <a:buClr>
                <a:srgbClr val="1F497D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/>
              </a:rPr>
              <a:t>Integrated service desk and helpdesk</a:t>
            </a:r>
          </a:p>
          <a:p>
            <a:pPr marL="285750" indent="-285750">
              <a:spcBef>
                <a:spcPts val="133"/>
              </a:spcBef>
              <a:buClr>
                <a:srgbClr val="1F497D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/>
              </a:rPr>
              <a:t>SLA driven IT operations, hence better TAT and agile ops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latin typeface="Trebuchet MS"/>
            </a:endParaRPr>
          </a:p>
          <a:p>
            <a:pPr>
              <a:spcBef>
                <a:spcPts val="133"/>
              </a:spcBef>
              <a:buClr>
                <a:srgbClr val="1F497D"/>
              </a:buClr>
              <a:buSzPct val="100000"/>
            </a:pPr>
            <a:endParaRPr lang="en-US" sz="1600" dirty="0">
              <a:solidFill>
                <a:prstClr val="black"/>
              </a:solidFill>
              <a:latin typeface="Trebuchet MS"/>
            </a:endParaRPr>
          </a:p>
          <a:p>
            <a:pPr defTabSz="914354">
              <a:lnSpc>
                <a:spcPts val="1920"/>
              </a:lnSpc>
              <a:defRPr/>
            </a:pPr>
            <a:r>
              <a:rPr lang="en-US" sz="1600" b="1" dirty="0">
                <a:solidFill>
                  <a:srgbClr val="1F497D">
                    <a:lumMod val="75000"/>
                  </a:srgbClr>
                </a:solidFill>
                <a:latin typeface="Trebuchet MS"/>
              </a:rPr>
              <a:t>Value for Client</a:t>
            </a:r>
            <a:endParaRPr lang="en-US" sz="1600" dirty="0">
              <a:solidFill>
                <a:srgbClr val="1F497D">
                  <a:lumMod val="75000"/>
                </a:srgbClr>
              </a:solidFill>
              <a:latin typeface="Trebuchet MS"/>
            </a:endParaRPr>
          </a:p>
          <a:p>
            <a:pPr marL="285750" indent="-285750">
              <a:spcBef>
                <a:spcPts val="133"/>
              </a:spcBef>
              <a:buClr>
                <a:srgbClr val="1F497D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</a:rPr>
              <a:t>Priority support 24/7 with resolution within 4 hours</a:t>
            </a:r>
          </a:p>
          <a:p>
            <a:pPr marL="285750" indent="-285750">
              <a:spcBef>
                <a:spcPts val="133"/>
              </a:spcBef>
              <a:buClr>
                <a:srgbClr val="1F497D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</a:rPr>
              <a:t>Misconfiguration of core revenue application server identified and corrected, preventing failure and business loss.</a:t>
            </a:r>
          </a:p>
          <a:p>
            <a:pPr marL="285750" indent="-285750">
              <a:spcBef>
                <a:spcPts val="133"/>
              </a:spcBef>
              <a:buClr>
                <a:srgbClr val="1F497D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</a:rPr>
              <a:t>Actionable insights for future IT transformation goals (state of the art DevOps, RPA, SDWAN)</a:t>
            </a:r>
          </a:p>
          <a:p>
            <a:pPr>
              <a:spcBef>
                <a:spcPts val="133"/>
              </a:spcBef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endParaRPr lang="en-US" sz="1400" dirty="0">
              <a:solidFill>
                <a:prstClr val="black">
                  <a:lumMod val="50000"/>
                  <a:lumOff val="50000"/>
                </a:prstClr>
              </a:solidFill>
              <a:latin typeface="Trebuchet MS"/>
            </a:endParaRPr>
          </a:p>
          <a:p>
            <a:pPr>
              <a:spcBef>
                <a:spcPts val="133"/>
              </a:spcBef>
              <a:buClr>
                <a:srgbClr val="1F497D"/>
              </a:buClr>
              <a:buSzPct val="100000"/>
            </a:pPr>
            <a:r>
              <a:rPr lang="en-US" sz="1600" b="1" dirty="0">
                <a:solidFill>
                  <a:srgbClr val="1F497D">
                    <a:lumMod val="75000"/>
                  </a:srgbClr>
                </a:solidFill>
                <a:latin typeface="Trebuchet MS"/>
              </a:rPr>
              <a:t>Value for Sify</a:t>
            </a:r>
          </a:p>
          <a:p>
            <a:pPr>
              <a:spcBef>
                <a:spcPts val="133"/>
              </a:spcBef>
              <a:buClr>
                <a:srgbClr val="1F497D"/>
              </a:buClr>
              <a:buSzPct val="100000"/>
            </a:pP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Competitive edge, full stack products and services play, </a:t>
            </a:r>
            <a:r>
              <a:rPr lang="en-US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+mj-lt"/>
              </a:rPr>
              <a:t>creating stickiness in services,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great reference for managed services covering data center, NOC, SOC and integrated service desk</a:t>
            </a:r>
          </a:p>
          <a:p>
            <a:pPr>
              <a:spcBef>
                <a:spcPts val="133"/>
              </a:spcBef>
              <a:buClr>
                <a:srgbClr val="1F497D"/>
              </a:buClr>
              <a:buSzPct val="100000"/>
            </a:pPr>
            <a:endParaRPr lang="en-US" sz="1400" dirty="0">
              <a:solidFill>
                <a:prstClr val="black">
                  <a:lumMod val="50000"/>
                  <a:lumOff val="50000"/>
                </a:prstClr>
              </a:solidFill>
              <a:latin typeface="Trebuchet MS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E37C32A-5BF1-4EFF-92A1-EEB7F2B2B696}"/>
              </a:ext>
            </a:extLst>
          </p:cNvPr>
          <p:cNvGrpSpPr/>
          <p:nvPr/>
        </p:nvGrpSpPr>
        <p:grpSpPr>
          <a:xfrm>
            <a:off x="796632" y="1381015"/>
            <a:ext cx="4883240" cy="1015663"/>
            <a:chOff x="841632" y="1421961"/>
            <a:chExt cx="4883240" cy="1015663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8342832-EF47-42C7-A2C0-D0C3BB1101FF}"/>
                </a:ext>
              </a:extLst>
            </p:cNvPr>
            <p:cNvSpPr txBox="1"/>
            <p:nvPr/>
          </p:nvSpPr>
          <p:spPr>
            <a:xfrm>
              <a:off x="1404872" y="1421961"/>
              <a:ext cx="43200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54">
                <a:defRPr/>
              </a:pPr>
              <a:r>
                <a:rPr lang="en-US" sz="1600" b="1" dirty="0">
                  <a:solidFill>
                    <a:srgbClr val="1F497D">
                      <a:lumMod val="75000"/>
                    </a:srgbClr>
                  </a:solidFill>
                  <a:latin typeface="Trebuchet MS"/>
                </a:rPr>
                <a:t>Project Objective</a:t>
              </a:r>
            </a:p>
            <a:p>
              <a:pPr defTabSz="914354">
                <a:defRPr/>
              </a:pPr>
              <a:r>
                <a:rPr lang="en-US" sz="14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Trebuchet MS"/>
                </a:rPr>
                <a:t>Make service management efficient, IT operations agile and integrated service/helpdesk for IT users</a:t>
              </a:r>
              <a:endParaRPr lang="en-IN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</a:endParaRPr>
            </a:p>
            <a:p>
              <a:pPr defTabSz="914354">
                <a:defRPr/>
              </a:pPr>
              <a:endParaRPr lang="en-US" sz="1600" b="1" dirty="0">
                <a:solidFill>
                  <a:srgbClr val="1F497D">
                    <a:lumMod val="75000"/>
                  </a:srgbClr>
                </a:solidFill>
                <a:latin typeface="Trebuchet MS"/>
              </a:endParaRPr>
            </a:p>
          </p:txBody>
        </p:sp>
        <p:pic>
          <p:nvPicPr>
            <p:cNvPr id="1026" name="Picture 2" descr="objective Icon 3428374">
              <a:extLst>
                <a:ext uri="{FF2B5EF4-FFF2-40B4-BE49-F238E27FC236}">
                  <a16:creationId xmlns:a16="http://schemas.microsoft.com/office/drawing/2014/main" id="{A4BD5595-EA2B-48C7-B742-0FC9410CE3E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1632" y="1428960"/>
              <a:ext cx="540000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0F92A99D-67F1-4D27-BDD6-190BD2649474}"/>
              </a:ext>
            </a:extLst>
          </p:cNvPr>
          <p:cNvGrpSpPr/>
          <p:nvPr/>
        </p:nvGrpSpPr>
        <p:grpSpPr>
          <a:xfrm>
            <a:off x="796632" y="2211403"/>
            <a:ext cx="4838240" cy="769441"/>
            <a:chOff x="886632" y="2210779"/>
            <a:chExt cx="4838240" cy="769443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64AD464-FE8A-4F7A-9C5E-94D71356110D}"/>
                </a:ext>
              </a:extLst>
            </p:cNvPr>
            <p:cNvSpPr txBox="1"/>
            <p:nvPr/>
          </p:nvSpPr>
          <p:spPr>
            <a:xfrm>
              <a:off x="1404872" y="2210779"/>
              <a:ext cx="4320000" cy="769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54">
                <a:defRPr/>
              </a:pPr>
              <a:r>
                <a:rPr lang="en-US" sz="1600" b="1" dirty="0">
                  <a:solidFill>
                    <a:srgbClr val="1F497D">
                      <a:lumMod val="75000"/>
                    </a:srgbClr>
                  </a:solidFill>
                  <a:latin typeface="Trebuchet MS"/>
                </a:rPr>
                <a:t>Project Model</a:t>
              </a:r>
            </a:p>
            <a:p>
              <a:pPr defTabSz="914354">
                <a:defRPr/>
              </a:pPr>
              <a:r>
                <a:rPr lang="en-US" sz="14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Trebuchet MS"/>
                </a:rPr>
                <a:t>Tool based service management bringing automation and productivity</a:t>
              </a:r>
            </a:p>
          </p:txBody>
        </p:sp>
        <p:pic>
          <p:nvPicPr>
            <p:cNvPr id="1028" name="Picture 4" descr="model Icon 1724316">
              <a:extLst>
                <a:ext uri="{FF2B5EF4-FFF2-40B4-BE49-F238E27FC236}">
                  <a16:creationId xmlns:a16="http://schemas.microsoft.com/office/drawing/2014/main" id="{8D78C8CE-F621-424D-9F5C-0017C2E9F05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6632" y="2294834"/>
              <a:ext cx="450000" cy="45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BF0061A-71EC-4498-A1A3-DA3C324DD451}"/>
              </a:ext>
            </a:extLst>
          </p:cNvPr>
          <p:cNvGrpSpPr/>
          <p:nvPr/>
        </p:nvGrpSpPr>
        <p:grpSpPr>
          <a:xfrm>
            <a:off x="665020" y="3034145"/>
            <a:ext cx="5059853" cy="762084"/>
            <a:chOff x="796632" y="3049958"/>
            <a:chExt cx="4928240" cy="630000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76E3749-0BE4-481A-BD0B-F4E72CBCD042}"/>
                </a:ext>
              </a:extLst>
            </p:cNvPr>
            <p:cNvSpPr txBox="1"/>
            <p:nvPr/>
          </p:nvSpPr>
          <p:spPr>
            <a:xfrm>
              <a:off x="1404872" y="3087959"/>
              <a:ext cx="4320000" cy="4579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54">
                <a:defRPr/>
              </a:pPr>
              <a:r>
                <a:rPr lang="en-US" sz="1600" b="1" dirty="0">
                  <a:solidFill>
                    <a:srgbClr val="1F497D">
                      <a:lumMod val="75000"/>
                    </a:srgbClr>
                  </a:solidFill>
                  <a:latin typeface="Trebuchet MS"/>
                </a:rPr>
                <a:t>Competition</a:t>
              </a:r>
            </a:p>
            <a:p>
              <a:pPr defTabSz="914354">
                <a:defRPr/>
              </a:pPr>
              <a:r>
                <a:rPr lang="en-US" sz="14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Trebuchet MS"/>
                </a:rPr>
                <a:t>IBM, Wipro</a:t>
              </a:r>
              <a:endParaRPr lang="en-IN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</a:endParaRPr>
            </a:p>
          </p:txBody>
        </p:sp>
        <p:pic>
          <p:nvPicPr>
            <p:cNvPr id="1030" name="Picture 6" descr="Business competition Icon 3444703">
              <a:extLst>
                <a:ext uri="{FF2B5EF4-FFF2-40B4-BE49-F238E27FC236}">
                  <a16:creationId xmlns:a16="http://schemas.microsoft.com/office/drawing/2014/main" id="{07F6AFCE-F7CF-4193-AC24-C6E1C157E3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6632" y="3049958"/>
              <a:ext cx="630000" cy="63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8436020D-6866-404A-B3C6-5FDAA06A86BC}"/>
              </a:ext>
            </a:extLst>
          </p:cNvPr>
          <p:cNvGrpSpPr/>
          <p:nvPr/>
        </p:nvGrpSpPr>
        <p:grpSpPr>
          <a:xfrm>
            <a:off x="796632" y="3919394"/>
            <a:ext cx="4883240" cy="1846659"/>
            <a:chOff x="841632" y="3749696"/>
            <a:chExt cx="4883240" cy="1846658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C7DCE75-42E2-480C-A281-09C8647B4706}"/>
                </a:ext>
              </a:extLst>
            </p:cNvPr>
            <p:cNvSpPr txBox="1"/>
            <p:nvPr/>
          </p:nvSpPr>
          <p:spPr>
            <a:xfrm>
              <a:off x="1404872" y="3749696"/>
              <a:ext cx="4320000" cy="1846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54">
                <a:defRPr/>
              </a:pPr>
              <a:r>
                <a:rPr lang="en-US" sz="1600" b="1" dirty="0">
                  <a:solidFill>
                    <a:srgbClr val="1F497D">
                      <a:lumMod val="75000"/>
                    </a:srgbClr>
                  </a:solidFill>
                  <a:latin typeface="Trebuchet MS"/>
                </a:rPr>
                <a:t>Sify’s Uniqueness</a:t>
              </a:r>
              <a:br>
                <a:rPr lang="en-US" sz="1600" dirty="0">
                  <a:solidFill>
                    <a:prstClr val="black"/>
                  </a:solidFill>
                  <a:latin typeface="Trebuchet MS"/>
                </a:rPr>
              </a:br>
              <a:r>
                <a:rPr lang="en-US" sz="14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Trebuchet MS"/>
                </a:rPr>
                <a:t>One Sify Platform (ITSM, ITOM etc.) bringing integrated and automated service management.</a:t>
              </a:r>
            </a:p>
            <a:p>
              <a:pPr defTabSz="914354">
                <a:defRPr/>
              </a:pPr>
              <a:r>
                <a:rPr lang="en-US" sz="14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Trebuchet MS"/>
                </a:rPr>
                <a:t>Unified integrated managed services covering end user, data center, NOC, SOC and integrated service desk</a:t>
              </a:r>
            </a:p>
            <a:p>
              <a:pPr defTabSz="914354">
                <a:defRPr/>
              </a:pPr>
              <a:r>
                <a:rPr lang="en-US" sz="14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Trebuchet MS"/>
                </a:rPr>
                <a:t> </a:t>
              </a:r>
            </a:p>
            <a:p>
              <a:pPr defTabSz="914354">
                <a:defRPr/>
              </a:pPr>
              <a:endParaRPr lang="en-IN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</a:endParaRPr>
            </a:p>
          </p:txBody>
        </p:sp>
        <p:pic>
          <p:nvPicPr>
            <p:cNvPr id="8" name="Picture 7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8B322F9E-64ED-4BBA-8DBC-8C9D7EDDF6D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841632" y="3785311"/>
              <a:ext cx="540000" cy="540000"/>
            </a:xfrm>
            <a:prstGeom prst="rect">
              <a:avLst/>
            </a:prstGeom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D575DA4B-345C-4C78-89B6-44C23784FC29}"/>
              </a:ext>
            </a:extLst>
          </p:cNvPr>
          <p:cNvGrpSpPr/>
          <p:nvPr/>
        </p:nvGrpSpPr>
        <p:grpSpPr>
          <a:xfrm>
            <a:off x="796632" y="5458341"/>
            <a:ext cx="4883240" cy="553998"/>
            <a:chOff x="841632" y="5235206"/>
            <a:chExt cx="4883240" cy="553998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ECFFC66-341D-4C54-8B9D-BF2F50122F73}"/>
                </a:ext>
              </a:extLst>
            </p:cNvPr>
            <p:cNvSpPr txBox="1"/>
            <p:nvPr/>
          </p:nvSpPr>
          <p:spPr>
            <a:xfrm>
              <a:off x="1404872" y="5235206"/>
              <a:ext cx="43200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54">
                <a:defRPr/>
              </a:pPr>
              <a:r>
                <a:rPr lang="en-US" sz="1600" b="1" dirty="0">
                  <a:solidFill>
                    <a:srgbClr val="1F497D">
                      <a:lumMod val="75000"/>
                    </a:srgbClr>
                  </a:solidFill>
                  <a:latin typeface="Trebuchet MS"/>
                </a:rPr>
                <a:t>Contract Duration</a:t>
              </a:r>
            </a:p>
            <a:p>
              <a:pPr defTabSz="914354">
                <a:defRPr/>
              </a:pPr>
              <a:r>
                <a:rPr lang="en-IN" sz="14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Trebuchet MS"/>
                </a:rPr>
                <a:t>3 years</a:t>
              </a:r>
            </a:p>
          </p:txBody>
        </p:sp>
        <p:pic>
          <p:nvPicPr>
            <p:cNvPr id="1042" name="Picture 18" descr="duration Icon 2978813">
              <a:extLst>
                <a:ext uri="{FF2B5EF4-FFF2-40B4-BE49-F238E27FC236}">
                  <a16:creationId xmlns:a16="http://schemas.microsoft.com/office/drawing/2014/main" id="{B2579A98-C7A9-4739-A086-2A76B41272B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1632" y="5287205"/>
              <a:ext cx="450000" cy="45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7" name="Picture 26" descr="A picture containing shape&#10;&#10;Description automatically generated">
            <a:extLst>
              <a:ext uri="{FF2B5EF4-FFF2-40B4-BE49-F238E27FC236}">
                <a16:creationId xmlns:a16="http://schemas.microsoft.com/office/drawing/2014/main" id="{7FDE27B0-6801-425A-90FE-CCA04DA3283D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rgbClr val="FFC000">
                <a:shade val="45000"/>
                <a:satMod val="135000"/>
              </a:srgbClr>
              <a:prstClr val="white"/>
            </a:duotone>
          </a:blip>
          <a:stretch>
            <a:fillRect/>
          </a:stretch>
        </p:blipFill>
        <p:spPr>
          <a:xfrm>
            <a:off x="5784059" y="1484144"/>
            <a:ext cx="540000" cy="54000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056FCCC3-E03C-4843-8C68-900623101E46}"/>
              </a:ext>
            </a:extLst>
          </p:cNvPr>
          <p:cNvSpPr txBox="1"/>
          <p:nvPr/>
        </p:nvSpPr>
        <p:spPr>
          <a:xfrm rot="16200000">
            <a:off x="-3247531" y="3201368"/>
            <a:ext cx="6864397" cy="461665"/>
          </a:xfrm>
          <a:prstGeom prst="rect">
            <a:avLst/>
          </a:prstGeom>
          <a:solidFill>
            <a:schemeClr val="accent1"/>
          </a:solidFill>
          <a:ln>
            <a:solidFill>
              <a:srgbClr val="548ED6"/>
            </a:solidFill>
          </a:ln>
        </p:spPr>
        <p:txBody>
          <a:bodyPr wrap="square" rtlCol="0">
            <a:spAutoFit/>
          </a:bodyPr>
          <a:lstStyle/>
          <a:p>
            <a:pPr algn="ctr" defTabSz="914354">
              <a:defRPr/>
            </a:pPr>
            <a:r>
              <a:rPr lang="en-US" sz="2400" b="1" cap="all" spc="151" dirty="0">
                <a:solidFill>
                  <a:prstClr val="white"/>
                </a:solidFill>
                <a:latin typeface="Trebuchet MS"/>
              </a:rPr>
              <a:t>Managed services led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60A9AD5-9BC5-8A40-85AD-E5FEDA0CCC12}"/>
              </a:ext>
            </a:extLst>
          </p:cNvPr>
          <p:cNvSpPr txBox="1"/>
          <p:nvPr/>
        </p:nvSpPr>
        <p:spPr>
          <a:xfrm>
            <a:off x="430892" y="965"/>
            <a:ext cx="2705147" cy="276999"/>
          </a:xfrm>
          <a:prstGeom prst="rect">
            <a:avLst/>
          </a:prstGeom>
          <a:solidFill>
            <a:schemeClr val="tx2">
              <a:lumMod val="75000"/>
            </a:schemeClr>
          </a:solidFill>
          <a:ln w="12700"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pPr defTabSz="914354">
              <a:defRPr/>
            </a:pPr>
            <a:r>
              <a:rPr lang="en-US" sz="1200" cap="all" spc="151" dirty="0">
                <a:solidFill>
                  <a:prstClr val="white"/>
                </a:solidFill>
                <a:latin typeface="Trebuchet MS"/>
              </a:rPr>
              <a:t>general INSURANCE</a:t>
            </a:r>
            <a:endParaRPr lang="en-US" sz="1200" dirty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F2DF1A2E-2724-40B4-9E9B-2BEBC8FBDDA1}"/>
              </a:ext>
            </a:extLst>
          </p:cNvPr>
          <p:cNvSpPr txBox="1">
            <a:spLocks/>
          </p:cNvSpPr>
          <p:nvPr/>
        </p:nvSpPr>
        <p:spPr>
          <a:xfrm>
            <a:off x="443347" y="488090"/>
            <a:ext cx="10210800" cy="492428"/>
          </a:xfrm>
          <a:prstGeom prst="rect">
            <a:avLst/>
          </a:prstGeom>
        </p:spPr>
        <p:txBody>
          <a:bodyPr vert="horz" wrap="square" lIns="0" tIns="60953" rIns="121904" bIns="60953" rtlCol="0" anchor="ctr">
            <a:spAutoFit/>
          </a:bodyPr>
          <a:lstStyle>
            <a:lvl1pPr algn="l" defTabSz="914286" rtl="0" eaLnBrk="1" latinLnBrk="0" hangingPunct="1">
              <a:spcBef>
                <a:spcPct val="0"/>
              </a:spcBef>
              <a:buNone/>
              <a:defRPr kumimoji="0" lang="en-US" sz="1800" b="1" i="0" u="none" strike="noStrike" kern="1200" cap="all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defRPr>
            </a:lvl1pPr>
          </a:lstStyle>
          <a:p>
            <a:r>
              <a:rPr lang="en-US" sz="2400" dirty="0"/>
              <a:t>Universal sompo: intelligent and automated managed services</a:t>
            </a:r>
          </a:p>
        </p:txBody>
      </p:sp>
      <p:pic>
        <p:nvPicPr>
          <p:cNvPr id="2" name="Picture 4" descr="Complete Healthcare Insurance- Renewal">
            <a:extLst>
              <a:ext uri="{FF2B5EF4-FFF2-40B4-BE49-F238E27FC236}">
                <a16:creationId xmlns:a16="http://schemas.microsoft.com/office/drawing/2014/main" id="{5FB9622E-EA2D-484D-6EEC-7C75D15A5A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6176" y="58221"/>
            <a:ext cx="2365824" cy="516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23206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1"/>
          <p:cNvSpPr txBox="1">
            <a:spLocks/>
          </p:cNvSpPr>
          <p:nvPr/>
        </p:nvSpPr>
        <p:spPr>
          <a:xfrm>
            <a:off x="5964809" y="8475135"/>
            <a:ext cx="2731244" cy="364763"/>
          </a:xfrm>
          <a:prstGeom prst="rect">
            <a:avLst/>
          </a:prstGeom>
        </p:spPr>
        <p:txBody>
          <a:bodyPr vert="horz" lIns="121904" tIns="60953" rIns="0" bIns="60953" rtlCol="0" anchor="ctr"/>
          <a:lstStyle>
            <a:defPPr>
              <a:defRPr lang="en-US"/>
            </a:defPPr>
            <a:lvl1pPr marL="0" algn="r" defTabSz="914286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2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1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018">
              <a:defRPr/>
            </a:pPr>
            <a:fld id="{408A3319-5104-4E46-B7BB-4F68F196E486}" type="slidenum">
              <a:rPr lang="en-IN" sz="1200">
                <a:solidFill>
                  <a:prstClr val="white"/>
                </a:solidFill>
                <a:latin typeface="Trebuchet MS"/>
              </a:rPr>
              <a:pPr algn="ctr" defTabSz="1219018">
                <a:defRPr/>
              </a:pPr>
              <a:t>3</a:t>
            </a:fld>
            <a:endParaRPr lang="en-IN" sz="1200" dirty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504995"/>
            <a:ext cx="10051200" cy="461655"/>
          </a:xfrm>
        </p:spPr>
        <p:txBody>
          <a:bodyPr/>
          <a:lstStyle/>
          <a:p>
            <a:pPr defTabSz="1218988"/>
            <a:r>
              <a:rPr lang="en-US" dirty="0"/>
              <a:t>intelligent and automated managed services</a:t>
            </a:r>
            <a:endParaRPr lang="en-IN" dirty="0"/>
          </a:p>
        </p:txBody>
      </p:sp>
      <p:sp>
        <p:nvSpPr>
          <p:cNvPr id="19" name="Rectangle: Rounded Corners 8">
            <a:extLst>
              <a:ext uri="{FF2B5EF4-FFF2-40B4-BE49-F238E27FC236}">
                <a16:creationId xmlns:a16="http://schemas.microsoft.com/office/drawing/2014/main" id="{C6ED7782-AC6E-4CE6-BDDD-B99961099137}"/>
              </a:ext>
            </a:extLst>
          </p:cNvPr>
          <p:cNvSpPr/>
          <p:nvPr/>
        </p:nvSpPr>
        <p:spPr>
          <a:xfrm>
            <a:off x="8112224" y="2341679"/>
            <a:ext cx="3635128" cy="3871631"/>
          </a:xfrm>
          <a:prstGeom prst="roundRect">
            <a:avLst>
              <a:gd name="adj" fmla="val 6510"/>
            </a:avLst>
          </a:prstGeom>
          <a:solidFill>
            <a:schemeClr val="bg1"/>
          </a:solidFill>
          <a:ln w="9525">
            <a:solidFill>
              <a:schemeClr val="tx2">
                <a:lumMod val="20000"/>
                <a:lumOff val="8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tIns="2112000" rIns="48000" rtlCol="0" anchor="t"/>
          <a:lstStyle/>
          <a:p>
            <a:pPr algn="ctr" defTabSz="1219018">
              <a:defRPr/>
            </a:pPr>
            <a:endParaRPr lang="en-IN" sz="1600" dirty="0">
              <a:solidFill>
                <a:prstClr val="black">
                  <a:lumMod val="65000"/>
                  <a:lumOff val="35000"/>
                </a:prstClr>
              </a:solidFill>
              <a:latin typeface="Trebuchet MS"/>
            </a:endParaRPr>
          </a:p>
        </p:txBody>
      </p:sp>
      <p:sp>
        <p:nvSpPr>
          <p:cNvPr id="20" name="Rectangle: Rounded Corners 8">
            <a:extLst>
              <a:ext uri="{FF2B5EF4-FFF2-40B4-BE49-F238E27FC236}">
                <a16:creationId xmlns:a16="http://schemas.microsoft.com/office/drawing/2014/main" id="{C6ED7782-AC6E-4CE6-BDDD-B99961099137}"/>
              </a:ext>
            </a:extLst>
          </p:cNvPr>
          <p:cNvSpPr/>
          <p:nvPr/>
        </p:nvSpPr>
        <p:spPr>
          <a:xfrm>
            <a:off x="4267597" y="2341679"/>
            <a:ext cx="3635128" cy="3871631"/>
          </a:xfrm>
          <a:prstGeom prst="roundRect">
            <a:avLst>
              <a:gd name="adj" fmla="val 6510"/>
            </a:avLst>
          </a:prstGeom>
          <a:solidFill>
            <a:schemeClr val="bg1"/>
          </a:solidFill>
          <a:ln w="9525">
            <a:solidFill>
              <a:schemeClr val="bg2">
                <a:lumMod val="9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tIns="2112000" rIns="48000" rtlCol="0" anchor="t"/>
          <a:lstStyle/>
          <a:p>
            <a:pPr algn="ctr" defTabSz="1219018">
              <a:defRPr/>
            </a:pPr>
            <a:endParaRPr lang="en-IN" sz="1600" dirty="0">
              <a:solidFill>
                <a:prstClr val="black">
                  <a:lumMod val="65000"/>
                  <a:lumOff val="35000"/>
                </a:prstClr>
              </a:solidFill>
              <a:latin typeface="Trebuchet MS"/>
            </a:endParaRPr>
          </a:p>
        </p:txBody>
      </p:sp>
      <p:sp>
        <p:nvSpPr>
          <p:cNvPr id="21" name="Rectangle: Rounded Corners 8">
            <a:extLst>
              <a:ext uri="{FF2B5EF4-FFF2-40B4-BE49-F238E27FC236}">
                <a16:creationId xmlns:a16="http://schemas.microsoft.com/office/drawing/2014/main" id="{C6ED7782-AC6E-4CE6-BDDD-B99961099137}"/>
              </a:ext>
            </a:extLst>
          </p:cNvPr>
          <p:cNvSpPr/>
          <p:nvPr/>
        </p:nvSpPr>
        <p:spPr>
          <a:xfrm>
            <a:off x="422971" y="2341679"/>
            <a:ext cx="3635128" cy="3871631"/>
          </a:xfrm>
          <a:prstGeom prst="roundRect">
            <a:avLst>
              <a:gd name="adj" fmla="val 6510"/>
            </a:avLst>
          </a:prstGeom>
          <a:solidFill>
            <a:schemeClr val="bg1"/>
          </a:solidFill>
          <a:ln w="9525">
            <a:solidFill>
              <a:schemeClr val="accent3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tIns="2112000" rIns="48000" rtlCol="0" anchor="t"/>
          <a:lstStyle/>
          <a:p>
            <a:pPr algn="ctr" defTabSz="1219018">
              <a:defRPr/>
            </a:pPr>
            <a:endParaRPr lang="en-IN" sz="1600" dirty="0">
              <a:solidFill>
                <a:prstClr val="black">
                  <a:lumMod val="65000"/>
                  <a:lumOff val="35000"/>
                </a:prstClr>
              </a:solidFill>
              <a:latin typeface="Trebuchet MS"/>
            </a:endParaRPr>
          </a:p>
        </p:txBody>
      </p:sp>
      <p:sp>
        <p:nvSpPr>
          <p:cNvPr id="24" name="Content Placeholder 2"/>
          <p:cNvSpPr txBox="1">
            <a:spLocks/>
          </p:cNvSpPr>
          <p:nvPr/>
        </p:nvSpPr>
        <p:spPr>
          <a:xfrm>
            <a:off x="8274383" y="3502675"/>
            <a:ext cx="3323485" cy="27526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00000"/>
              </a:lnSpc>
              <a:buClr>
                <a:schemeClr val="tx2"/>
              </a:buClr>
              <a:buFont typeface="Wingdings" panose="020B0604020202020204" pitchFamily="2" charset="2"/>
              <a:buChar char="§"/>
            </a:pPr>
            <a:r>
              <a:rPr lang="en-US" sz="1333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One Sify Platform (ITSM, ITOM etc.) bringing integrated and automated service management </a:t>
            </a:r>
          </a:p>
          <a:p>
            <a:pPr lvl="0">
              <a:lnSpc>
                <a:spcPct val="100000"/>
              </a:lnSpc>
              <a:buClr>
                <a:schemeClr val="tx2"/>
              </a:buClr>
              <a:buFont typeface="Wingdings" panose="020B0604020202020204" pitchFamily="2" charset="2"/>
              <a:buChar char="§"/>
            </a:pPr>
            <a:r>
              <a:rPr lang="en-US" sz="1333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Defined SLA Driven managed services</a:t>
            </a:r>
          </a:p>
          <a:p>
            <a:pPr lvl="0">
              <a:lnSpc>
                <a:spcPct val="100000"/>
              </a:lnSpc>
              <a:buClr>
                <a:schemeClr val="tx2"/>
              </a:buClr>
              <a:buFont typeface="Wingdings" panose="020B0604020202020204" pitchFamily="2" charset="2"/>
              <a:buChar char="§"/>
            </a:pPr>
            <a:r>
              <a:rPr lang="en-US" sz="1333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Unified integrated managed services covering end user, data center, NOC, SOC and integrated service desk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112225" y="3103006"/>
            <a:ext cx="3635127" cy="2974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>
              <a:buClr>
                <a:srgbClr val="1F497D"/>
              </a:buClr>
              <a:buSzPct val="100000"/>
              <a:defRPr/>
            </a:pPr>
            <a:r>
              <a:rPr lang="en-US" sz="1333" b="1" dirty="0" err="1">
                <a:solidFill>
                  <a:prstClr val="black">
                    <a:lumMod val="65000"/>
                    <a:lumOff val="35000"/>
                  </a:prstClr>
                </a:solidFill>
                <a:latin typeface="Trebuchet MS"/>
                <a:ea typeface="Open Sans Condensed" panose="020B0806030504020204" pitchFamily="34" charset="0"/>
                <a:cs typeface="Arial" panose="020B0604020202020204" pitchFamily="34" charset="0"/>
              </a:rPr>
              <a:t>Sify’s</a:t>
            </a:r>
            <a:r>
              <a:rPr lang="en-US" sz="1333" b="1" dirty="0">
                <a:solidFill>
                  <a:prstClr val="black">
                    <a:lumMod val="65000"/>
                    <a:lumOff val="35000"/>
                  </a:prstClr>
                </a:solidFill>
                <a:latin typeface="Trebuchet MS"/>
                <a:ea typeface="Open Sans Condensed" panose="020B0806030504020204" pitchFamily="34" charset="0"/>
                <a:cs typeface="Arial" panose="020B0604020202020204" pitchFamily="34" charset="0"/>
              </a:rPr>
              <a:t> value additions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9449788" y="2008025"/>
            <a:ext cx="960000" cy="960000"/>
            <a:chOff x="6990141" y="1506019"/>
            <a:chExt cx="720000" cy="720000"/>
          </a:xfrm>
        </p:grpSpPr>
        <p:sp>
          <p:nvSpPr>
            <p:cNvPr id="15" name="Oval 14"/>
            <p:cNvSpPr/>
            <p:nvPr/>
          </p:nvSpPr>
          <p:spPr>
            <a:xfrm>
              <a:off x="6990141" y="1506019"/>
              <a:ext cx="720000" cy="7200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2">
                  <a:lumMod val="20000"/>
                  <a:lumOff val="8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018">
                <a:defRPr/>
              </a:pPr>
              <a:endParaRPr lang="en-IN" sz="2400">
                <a:solidFill>
                  <a:prstClr val="white"/>
                </a:solidFill>
                <a:latin typeface="Trebuchet MS"/>
              </a:endParaRPr>
            </a:p>
          </p:txBody>
        </p:sp>
        <p:pic>
          <p:nvPicPr>
            <p:cNvPr id="26" name="Picture 10" descr="Image result for services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7297" y="1613175"/>
              <a:ext cx="505689" cy="5056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7" name="Group 26"/>
          <p:cNvGrpSpPr/>
          <p:nvPr/>
        </p:nvGrpSpPr>
        <p:grpSpPr>
          <a:xfrm>
            <a:off x="5605161" y="2008025"/>
            <a:ext cx="960000" cy="960000"/>
            <a:chOff x="4114800" y="1521247"/>
            <a:chExt cx="720000" cy="720000"/>
          </a:xfrm>
        </p:grpSpPr>
        <p:sp>
          <p:nvSpPr>
            <p:cNvPr id="30" name="Oval 29"/>
            <p:cNvSpPr/>
            <p:nvPr/>
          </p:nvSpPr>
          <p:spPr>
            <a:xfrm>
              <a:off x="4114800" y="1521247"/>
              <a:ext cx="720000" cy="720000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bg2">
                  <a:lumMod val="9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018">
                <a:defRPr/>
              </a:pPr>
              <a:endParaRPr lang="en-IN" sz="2400">
                <a:solidFill>
                  <a:prstClr val="white"/>
                </a:solidFill>
                <a:latin typeface="Trebuchet MS"/>
              </a:endParaRPr>
            </a:p>
          </p:txBody>
        </p:sp>
        <p:pic>
          <p:nvPicPr>
            <p:cNvPr id="31" name="Picture 2" descr="Image result for chosen icon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5181" y="1561628"/>
              <a:ext cx="639238" cy="6392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2" name="Content Placeholder 2"/>
          <p:cNvSpPr txBox="1">
            <a:spLocks/>
          </p:cNvSpPr>
          <p:nvPr/>
        </p:nvSpPr>
        <p:spPr>
          <a:xfrm>
            <a:off x="4433956" y="3502675"/>
            <a:ext cx="3323485" cy="22930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04792" indent="-304792" defTabSz="1219170">
              <a:lnSpc>
                <a:spcPct val="100000"/>
              </a:lnSpc>
              <a:spcBef>
                <a:spcPts val="1333"/>
              </a:spcBef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  <a:defRPr/>
            </a:pPr>
            <a:r>
              <a:rPr lang="en-US" sz="1333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  <a:ea typeface="Open Sans Condensed" panose="020B0806030504020204" pitchFamily="34" charset="0"/>
                <a:cs typeface="Arial" panose="020B0604020202020204" pitchFamily="34" charset="0"/>
              </a:rPr>
              <a:t>Tool based service management bringing automation and productivity</a:t>
            </a:r>
          </a:p>
          <a:p>
            <a:pPr lvl="0"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  <a:defRPr/>
            </a:pPr>
            <a:r>
              <a:rPr lang="en-US" sz="1333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Integrated intelligent service desk</a:t>
            </a:r>
            <a:endParaRPr lang="en-US" sz="1333" dirty="0">
              <a:solidFill>
                <a:prstClr val="black">
                  <a:lumMod val="75000"/>
                  <a:lumOff val="25000"/>
                </a:prstClr>
              </a:solidFill>
              <a:latin typeface="Trebuchet MS"/>
              <a:ea typeface="Open Sans Condensed" panose="020B0806030504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  <a:defRPr/>
            </a:pPr>
            <a:r>
              <a:rPr lang="en-US" sz="1333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SLA Driven managed services</a:t>
            </a:r>
          </a:p>
          <a:p>
            <a:pPr marL="304792" indent="-304792" defTabSz="1219170">
              <a:lnSpc>
                <a:spcPct val="100000"/>
              </a:lnSpc>
              <a:spcBef>
                <a:spcPts val="1333"/>
              </a:spcBef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  <a:defRPr/>
            </a:pPr>
            <a:endParaRPr lang="en-US" sz="1333" dirty="0">
              <a:solidFill>
                <a:prstClr val="black">
                  <a:lumMod val="75000"/>
                  <a:lumOff val="25000"/>
                </a:prstClr>
              </a:solidFill>
              <a:latin typeface="Trebuchet MS"/>
              <a:ea typeface="Open Sans Condensed" panose="020B0806030504020204" pitchFamily="34" charset="0"/>
              <a:cs typeface="Arial" panose="020B0604020202020204" pitchFamily="34" charset="0"/>
            </a:endParaRPr>
          </a:p>
          <a:p>
            <a:pPr marL="304792" indent="-304792" defTabSz="1219170">
              <a:lnSpc>
                <a:spcPct val="100000"/>
              </a:lnSpc>
              <a:spcBef>
                <a:spcPts val="1333"/>
              </a:spcBef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  <a:defRPr/>
            </a:pPr>
            <a:endParaRPr lang="en-US" sz="1067" dirty="0">
              <a:solidFill>
                <a:prstClr val="black">
                  <a:lumMod val="75000"/>
                  <a:lumOff val="25000"/>
                </a:prstClr>
              </a:solidFill>
              <a:latin typeface="Trebuchet MS"/>
              <a:ea typeface="Open Sans Condensed" panose="020B0806030504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271798" y="3103006"/>
            <a:ext cx="3635127" cy="2974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>
              <a:buClr>
                <a:srgbClr val="1F497D"/>
              </a:buClr>
              <a:buSzPct val="100000"/>
              <a:defRPr/>
            </a:pPr>
            <a:r>
              <a:rPr lang="en-US" sz="1333" b="1" dirty="0">
                <a:solidFill>
                  <a:prstClr val="black">
                    <a:lumMod val="65000"/>
                    <a:lumOff val="35000"/>
                  </a:prstClr>
                </a:solidFill>
                <a:latin typeface="Trebuchet MS"/>
                <a:ea typeface="Open Sans Condensed" panose="020B0806030504020204" pitchFamily="34" charset="0"/>
                <a:cs typeface="Arial" panose="020B0604020202020204" pitchFamily="34" charset="0"/>
              </a:rPr>
              <a:t>Why </a:t>
            </a:r>
            <a:r>
              <a:rPr lang="en-US" sz="1333" b="1" dirty="0" err="1">
                <a:solidFill>
                  <a:prstClr val="black">
                    <a:lumMod val="65000"/>
                    <a:lumOff val="35000"/>
                  </a:prstClr>
                </a:solidFill>
                <a:latin typeface="Trebuchet MS"/>
                <a:ea typeface="Open Sans Condensed" panose="020B0806030504020204" pitchFamily="34" charset="0"/>
                <a:cs typeface="Arial" panose="020B0604020202020204" pitchFamily="34" charset="0"/>
              </a:rPr>
              <a:t>Sify</a:t>
            </a:r>
            <a:r>
              <a:rPr lang="en-US" sz="1333" b="1" dirty="0">
                <a:solidFill>
                  <a:prstClr val="black">
                    <a:lumMod val="65000"/>
                    <a:lumOff val="35000"/>
                  </a:prstClr>
                </a:solidFill>
                <a:latin typeface="Trebuchet MS"/>
                <a:ea typeface="Open Sans Condensed" panose="020B0806030504020204" pitchFamily="34" charset="0"/>
                <a:cs typeface="Arial" panose="020B0604020202020204" pitchFamily="34" charset="0"/>
              </a:rPr>
              <a:t> was chosen?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1760535" y="2008025"/>
            <a:ext cx="960000" cy="960000"/>
            <a:chOff x="1299389" y="1598081"/>
            <a:chExt cx="720000" cy="720000"/>
          </a:xfrm>
        </p:grpSpPr>
        <p:sp>
          <p:nvSpPr>
            <p:cNvPr id="34" name="Oval 33"/>
            <p:cNvSpPr/>
            <p:nvPr/>
          </p:nvSpPr>
          <p:spPr>
            <a:xfrm>
              <a:off x="1299389" y="1598081"/>
              <a:ext cx="720000" cy="720000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 w="9525">
              <a:solidFill>
                <a:schemeClr val="accent3">
                  <a:lumMod val="60000"/>
                  <a:lumOff val="4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018">
                <a:defRPr/>
              </a:pPr>
              <a:r>
                <a:rPr lang="en-IN" sz="2400" dirty="0">
                  <a:solidFill>
                    <a:prstClr val="white"/>
                  </a:solidFill>
                  <a:latin typeface="Trebuchet MS"/>
                </a:rPr>
                <a:t>	</a:t>
              </a:r>
            </a:p>
          </p:txBody>
        </p:sp>
        <p:pic>
          <p:nvPicPr>
            <p:cNvPr id="22" name="Picture 6" descr="Image result for objective icon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0153" y="1687833"/>
              <a:ext cx="540495" cy="5404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5" name="Content Placeholder 2"/>
          <p:cNvSpPr txBox="1">
            <a:spLocks/>
          </p:cNvSpPr>
          <p:nvPr/>
        </p:nvSpPr>
        <p:spPr>
          <a:xfrm>
            <a:off x="606808" y="3502675"/>
            <a:ext cx="3323485" cy="22930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r>
              <a:rPr lang="en-US" sz="1333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Uplift IT Support Experience</a:t>
            </a:r>
          </a:p>
          <a:p>
            <a:pPr lvl="0"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r>
              <a:rPr lang="en-US" sz="1333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  <a:ea typeface="Open Sans Condensed" panose="020B0806030504020204" pitchFamily="34" charset="0"/>
                <a:cs typeface="Arial" panose="020B0604020202020204" pitchFamily="34" charset="0"/>
              </a:rPr>
              <a:t>Increase productivity through automation</a:t>
            </a:r>
            <a:endParaRPr lang="en-US" sz="1333" dirty="0">
              <a:solidFill>
                <a:prstClr val="black">
                  <a:lumMod val="75000"/>
                  <a:lumOff val="25000"/>
                </a:prstClr>
              </a:solidFill>
              <a:ea typeface="Open Sans Condensed" panose="020B0806030504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r>
              <a:rPr lang="en-US" sz="1333" dirty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Cost optimization</a:t>
            </a:r>
          </a:p>
        </p:txBody>
      </p:sp>
      <p:sp>
        <p:nvSpPr>
          <p:cNvPr id="36" name="Rectangle 35"/>
          <p:cNvSpPr/>
          <p:nvPr/>
        </p:nvSpPr>
        <p:spPr>
          <a:xfrm>
            <a:off x="444650" y="3103006"/>
            <a:ext cx="3635127" cy="2974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>
              <a:buClr>
                <a:srgbClr val="1F497D"/>
              </a:buClr>
              <a:buSzPct val="100000"/>
              <a:defRPr/>
            </a:pPr>
            <a:r>
              <a:rPr lang="en-US" sz="1333" b="1" dirty="0">
                <a:solidFill>
                  <a:prstClr val="black">
                    <a:lumMod val="65000"/>
                    <a:lumOff val="35000"/>
                  </a:prstClr>
                </a:solidFill>
                <a:latin typeface="Trebuchet MS"/>
                <a:ea typeface="Open Sans Condensed" panose="020B0806030504020204" pitchFamily="34" charset="0"/>
                <a:cs typeface="Arial" panose="020B0604020202020204" pitchFamily="34" charset="0"/>
              </a:rPr>
              <a:t>Objective</a:t>
            </a:r>
            <a:endParaRPr lang="en-US" sz="1400" b="1" dirty="0">
              <a:solidFill>
                <a:prstClr val="black">
                  <a:lumMod val="65000"/>
                  <a:lumOff val="35000"/>
                </a:prstClr>
              </a:solidFill>
              <a:latin typeface="Trebuchet MS"/>
              <a:ea typeface="Open Sans Condensed" panose="020B0806030504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B7478B9-946E-41BC-97DB-1D180A8A4F75}"/>
              </a:ext>
            </a:extLst>
          </p:cNvPr>
          <p:cNvSpPr txBox="1"/>
          <p:nvPr/>
        </p:nvSpPr>
        <p:spPr>
          <a:xfrm>
            <a:off x="422972" y="1415637"/>
            <a:ext cx="116013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Key IT Transformation goal for Universal Sompo was to make service management efficient, IT operations agile and integrated service/helpdesk for IT users</a:t>
            </a:r>
            <a:endParaRPr lang="en-IN" sz="1600" dirty="0"/>
          </a:p>
        </p:txBody>
      </p:sp>
      <p:pic>
        <p:nvPicPr>
          <p:cNvPr id="4" name="Picture 4" descr="Complete Healthcare Insurance- Renewal">
            <a:extLst>
              <a:ext uri="{FF2B5EF4-FFF2-40B4-BE49-F238E27FC236}">
                <a16:creationId xmlns:a16="http://schemas.microsoft.com/office/drawing/2014/main" id="{C5C8B406-4E40-9A7C-63DD-022E454DDF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6176" y="58221"/>
            <a:ext cx="2365824" cy="516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8678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1" y="320329"/>
            <a:ext cx="9294804" cy="830987"/>
          </a:xfrm>
        </p:spPr>
        <p:txBody>
          <a:bodyPr/>
          <a:lstStyle/>
          <a:p>
            <a:pPr defTabSz="1218988"/>
            <a:r>
              <a:rPr lang="en-US" dirty="0"/>
              <a:t>bringing intelligent it support experience and operational efficiency through service management</a:t>
            </a:r>
            <a:endParaRPr lang="en-IN" dirty="0"/>
          </a:p>
        </p:txBody>
      </p:sp>
      <p:sp>
        <p:nvSpPr>
          <p:cNvPr id="22" name="Rectangle: Rounded Corners 8">
            <a:extLst>
              <a:ext uri="{FF2B5EF4-FFF2-40B4-BE49-F238E27FC236}">
                <a16:creationId xmlns:a16="http://schemas.microsoft.com/office/drawing/2014/main" id="{C6ED7782-AC6E-4CE6-BDDD-B99961099137}"/>
              </a:ext>
            </a:extLst>
          </p:cNvPr>
          <p:cNvSpPr/>
          <p:nvPr/>
        </p:nvSpPr>
        <p:spPr>
          <a:xfrm>
            <a:off x="8112224" y="2341679"/>
            <a:ext cx="3635128" cy="3871631"/>
          </a:xfrm>
          <a:prstGeom prst="roundRect">
            <a:avLst>
              <a:gd name="adj" fmla="val 6510"/>
            </a:avLst>
          </a:prstGeom>
          <a:solidFill>
            <a:schemeClr val="bg1"/>
          </a:solidFill>
          <a:ln w="9525">
            <a:solidFill>
              <a:schemeClr val="tx2">
                <a:lumMod val="20000"/>
                <a:lumOff val="8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tIns="2112000" rIns="48000" rtlCol="0" anchor="t"/>
          <a:lstStyle/>
          <a:p>
            <a:pPr algn="ctr" defTabSz="1219018">
              <a:defRPr/>
            </a:pPr>
            <a:endParaRPr lang="en-IN" sz="1600" dirty="0">
              <a:solidFill>
                <a:prstClr val="black">
                  <a:lumMod val="65000"/>
                  <a:lumOff val="35000"/>
                </a:prstClr>
              </a:solidFill>
              <a:latin typeface="Trebuchet MS"/>
            </a:endParaRPr>
          </a:p>
        </p:txBody>
      </p:sp>
      <p:sp>
        <p:nvSpPr>
          <p:cNvPr id="23" name="Rectangle: Rounded Corners 8">
            <a:extLst>
              <a:ext uri="{FF2B5EF4-FFF2-40B4-BE49-F238E27FC236}">
                <a16:creationId xmlns:a16="http://schemas.microsoft.com/office/drawing/2014/main" id="{C6ED7782-AC6E-4CE6-BDDD-B99961099137}"/>
              </a:ext>
            </a:extLst>
          </p:cNvPr>
          <p:cNvSpPr/>
          <p:nvPr/>
        </p:nvSpPr>
        <p:spPr>
          <a:xfrm>
            <a:off x="4267597" y="2341679"/>
            <a:ext cx="3635128" cy="3871631"/>
          </a:xfrm>
          <a:prstGeom prst="roundRect">
            <a:avLst>
              <a:gd name="adj" fmla="val 6510"/>
            </a:avLst>
          </a:prstGeom>
          <a:solidFill>
            <a:schemeClr val="bg1"/>
          </a:solidFill>
          <a:ln w="9525">
            <a:solidFill>
              <a:schemeClr val="bg2">
                <a:lumMod val="9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tIns="2112000" rIns="48000" rtlCol="0" anchor="t"/>
          <a:lstStyle/>
          <a:p>
            <a:pPr algn="ctr" defTabSz="1219018">
              <a:defRPr/>
            </a:pPr>
            <a:endParaRPr lang="en-IN" sz="1600" dirty="0">
              <a:solidFill>
                <a:prstClr val="black">
                  <a:lumMod val="65000"/>
                  <a:lumOff val="35000"/>
                </a:prstClr>
              </a:solidFill>
              <a:latin typeface="Trebuchet MS"/>
            </a:endParaRPr>
          </a:p>
        </p:txBody>
      </p:sp>
      <p:sp>
        <p:nvSpPr>
          <p:cNvPr id="24" name="Rectangle: Rounded Corners 8">
            <a:extLst>
              <a:ext uri="{FF2B5EF4-FFF2-40B4-BE49-F238E27FC236}">
                <a16:creationId xmlns:a16="http://schemas.microsoft.com/office/drawing/2014/main" id="{C6ED7782-AC6E-4CE6-BDDD-B99961099137}"/>
              </a:ext>
            </a:extLst>
          </p:cNvPr>
          <p:cNvSpPr/>
          <p:nvPr/>
        </p:nvSpPr>
        <p:spPr>
          <a:xfrm>
            <a:off x="422971" y="2341679"/>
            <a:ext cx="3635128" cy="3871631"/>
          </a:xfrm>
          <a:prstGeom prst="roundRect">
            <a:avLst>
              <a:gd name="adj" fmla="val 6510"/>
            </a:avLst>
          </a:prstGeom>
          <a:solidFill>
            <a:schemeClr val="bg1"/>
          </a:solidFill>
          <a:ln w="9525">
            <a:solidFill>
              <a:schemeClr val="accent3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tIns="2112000" rIns="48000" rtlCol="0" anchor="t"/>
          <a:lstStyle/>
          <a:p>
            <a:pPr algn="ctr" defTabSz="1219018">
              <a:defRPr/>
            </a:pPr>
            <a:endParaRPr lang="en-IN" sz="1600" dirty="0">
              <a:solidFill>
                <a:prstClr val="black">
                  <a:lumMod val="65000"/>
                  <a:lumOff val="35000"/>
                </a:prstClr>
              </a:solidFill>
              <a:latin typeface="Trebuchet MS"/>
            </a:endParaRPr>
          </a:p>
        </p:txBody>
      </p:sp>
      <p:sp>
        <p:nvSpPr>
          <p:cNvPr id="25" name="Content Placeholder 2"/>
          <p:cNvSpPr txBox="1">
            <a:spLocks/>
          </p:cNvSpPr>
          <p:nvPr/>
        </p:nvSpPr>
        <p:spPr>
          <a:xfrm>
            <a:off x="8261707" y="3368702"/>
            <a:ext cx="3323485" cy="24962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r>
              <a:rPr lang="en-US" sz="1333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  <a:ea typeface="Open Sans Condensed" panose="020B0806030504020204" pitchFamily="34" charset="0"/>
                <a:cs typeface="Arial" panose="020B0604020202020204" pitchFamily="34" charset="0"/>
              </a:rPr>
              <a:t>Priority support 24/7 with resolution within 4 hours</a:t>
            </a:r>
          </a:p>
          <a:p>
            <a:pPr lvl="0"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r>
              <a:rPr lang="en-US" sz="1333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  <a:ea typeface="Open Sans Condensed" panose="020B0806030504020204" pitchFamily="34" charset="0"/>
                <a:cs typeface="Arial" panose="020B0604020202020204" pitchFamily="34" charset="0"/>
              </a:rPr>
              <a:t>Misconfiguration of core revenue application server identified and corrected, preventing failure and business loss.</a:t>
            </a:r>
          </a:p>
          <a:p>
            <a:pPr lvl="0"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r>
              <a:rPr lang="en-US" sz="1333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  <a:ea typeface="Open Sans Condensed" panose="020B0806030504020204" pitchFamily="34" charset="0"/>
                <a:cs typeface="Arial" panose="020B0604020202020204" pitchFamily="34" charset="0"/>
              </a:rPr>
              <a:t>Actionable insights for future IT transformation goals (state of the art DevOps, RPA, SDWAN)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112225" y="3103006"/>
            <a:ext cx="3635127" cy="2974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>
              <a:buClr>
                <a:srgbClr val="1F497D"/>
              </a:buClr>
              <a:buSzPct val="100000"/>
              <a:defRPr/>
            </a:pPr>
            <a:r>
              <a:rPr lang="en-US" sz="1333" b="1" dirty="0">
                <a:solidFill>
                  <a:prstClr val="black">
                    <a:lumMod val="65000"/>
                    <a:lumOff val="35000"/>
                  </a:prstClr>
                </a:solidFill>
                <a:latin typeface="Trebuchet MS"/>
                <a:ea typeface="Open Sans Condensed" panose="020B0806030504020204" pitchFamily="34" charset="0"/>
                <a:cs typeface="Arial" panose="020B0604020202020204" pitchFamily="34" charset="0"/>
              </a:rPr>
              <a:t>Customer success</a:t>
            </a:r>
          </a:p>
        </p:txBody>
      </p:sp>
      <p:sp>
        <p:nvSpPr>
          <p:cNvPr id="28" name="Oval 27"/>
          <p:cNvSpPr/>
          <p:nvPr/>
        </p:nvSpPr>
        <p:spPr>
          <a:xfrm>
            <a:off x="9449788" y="2008025"/>
            <a:ext cx="960000" cy="9600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2">
                <a:lumMod val="20000"/>
                <a:lumOff val="8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18">
              <a:defRPr/>
            </a:pPr>
            <a:endParaRPr lang="en-IN" sz="240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5605161" y="2008025"/>
            <a:ext cx="960000" cy="9600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bg2">
                <a:lumMod val="9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18">
              <a:defRPr/>
            </a:pPr>
            <a:endParaRPr lang="en-IN" sz="240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33" name="Content Placeholder 2"/>
          <p:cNvSpPr txBox="1">
            <a:spLocks/>
          </p:cNvSpPr>
          <p:nvPr/>
        </p:nvSpPr>
        <p:spPr>
          <a:xfrm>
            <a:off x="4433956" y="3368702"/>
            <a:ext cx="3323485" cy="22930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r>
              <a:rPr lang="en-US" sz="1333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Integrated service desk and helpdesk</a:t>
            </a:r>
          </a:p>
          <a:p>
            <a:pPr lvl="0"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r>
              <a:rPr lang="en-US" sz="1333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One Sify ITSM Platform bringing tool-based service management, automation and productivity</a:t>
            </a:r>
          </a:p>
          <a:p>
            <a:pPr lvl="0"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r>
              <a:rPr lang="en-US" sz="1333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Enabling integrated and intelligent IT Operations through One Sify ITSM platform</a:t>
            </a:r>
          </a:p>
          <a:p>
            <a:pPr lvl="0"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r>
              <a:rPr lang="en-US" sz="1333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SLA driven IT operations, hence better TAT and agile ops</a:t>
            </a:r>
          </a:p>
        </p:txBody>
      </p:sp>
      <p:sp>
        <p:nvSpPr>
          <p:cNvPr id="34" name="Rectangle 33"/>
          <p:cNvSpPr/>
          <p:nvPr/>
        </p:nvSpPr>
        <p:spPr>
          <a:xfrm>
            <a:off x="4271798" y="3103006"/>
            <a:ext cx="3635127" cy="2974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>
              <a:buClr>
                <a:srgbClr val="1F497D"/>
              </a:buClr>
              <a:buSzPct val="100000"/>
              <a:defRPr/>
            </a:pPr>
            <a:r>
              <a:rPr lang="en-US" sz="1333" b="1" dirty="0">
                <a:solidFill>
                  <a:prstClr val="black">
                    <a:lumMod val="65000"/>
                    <a:lumOff val="35000"/>
                  </a:prstClr>
                </a:solidFill>
                <a:latin typeface="Trebuchet MS"/>
                <a:ea typeface="Open Sans Condensed" panose="020B0806030504020204" pitchFamily="34" charset="0"/>
                <a:cs typeface="Arial" panose="020B0604020202020204" pitchFamily="34" charset="0"/>
              </a:rPr>
              <a:t>After transformation</a:t>
            </a:r>
          </a:p>
        </p:txBody>
      </p:sp>
      <p:sp>
        <p:nvSpPr>
          <p:cNvPr id="36" name="Oval 35"/>
          <p:cNvSpPr/>
          <p:nvPr/>
        </p:nvSpPr>
        <p:spPr>
          <a:xfrm>
            <a:off x="1760535" y="2008025"/>
            <a:ext cx="960000" cy="9600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accent3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18">
              <a:defRPr/>
            </a:pPr>
            <a:r>
              <a:rPr lang="en-IN" sz="2400" dirty="0">
                <a:solidFill>
                  <a:prstClr val="white"/>
                </a:solidFill>
                <a:latin typeface="Trebuchet MS"/>
              </a:rPr>
              <a:t>	</a:t>
            </a:r>
          </a:p>
        </p:txBody>
      </p:sp>
      <p:sp>
        <p:nvSpPr>
          <p:cNvPr id="38" name="Content Placeholder 2"/>
          <p:cNvSpPr txBox="1">
            <a:spLocks/>
          </p:cNvSpPr>
          <p:nvPr/>
        </p:nvSpPr>
        <p:spPr>
          <a:xfrm>
            <a:off x="606808" y="3368702"/>
            <a:ext cx="3323485" cy="22930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r>
              <a:rPr lang="en-US" sz="1333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No integrated service desk/helpdesk</a:t>
            </a:r>
          </a:p>
          <a:p>
            <a:pPr lvl="0"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r>
              <a:rPr lang="en-US" sz="1333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No tool-based automation, hence no productivity </a:t>
            </a:r>
          </a:p>
          <a:p>
            <a:pPr lvl="0"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r>
              <a:rPr lang="en-US" sz="1333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  <a:ea typeface="Open Sans Condensed" panose="020B0806030504020204" pitchFamily="34" charset="0"/>
                <a:cs typeface="Arial" panose="020B0604020202020204" pitchFamily="34" charset="0"/>
              </a:rPr>
              <a:t>IT worked in silos. Hence no end user experience</a:t>
            </a:r>
          </a:p>
          <a:p>
            <a:pPr lvl="0"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r>
              <a:rPr lang="en-US" sz="1333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  <a:ea typeface="Open Sans Condensed" panose="020B0806030504020204" pitchFamily="34" charset="0"/>
                <a:cs typeface="Arial" panose="020B0604020202020204" pitchFamily="34" charset="0"/>
              </a:rPr>
              <a:t>No SLA driven IT Operations</a:t>
            </a:r>
          </a:p>
          <a:p>
            <a:pPr lvl="0"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endParaRPr lang="en-US" sz="1333" dirty="0">
              <a:solidFill>
                <a:prstClr val="black">
                  <a:lumMod val="75000"/>
                  <a:lumOff val="25000"/>
                </a:prstClr>
              </a:solidFill>
              <a:latin typeface="Trebuchet MS"/>
              <a:ea typeface="Open Sans Condensed" panose="020B0806030504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444650" y="3103006"/>
            <a:ext cx="3635127" cy="2974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>
              <a:buClr>
                <a:srgbClr val="1F497D"/>
              </a:buClr>
              <a:buSzPct val="100000"/>
              <a:defRPr/>
            </a:pPr>
            <a:r>
              <a:rPr lang="en-US" sz="1333" b="1" dirty="0">
                <a:solidFill>
                  <a:prstClr val="black">
                    <a:lumMod val="65000"/>
                    <a:lumOff val="35000"/>
                  </a:prstClr>
                </a:solidFill>
                <a:latin typeface="Trebuchet MS"/>
                <a:ea typeface="Open Sans Condensed" panose="020B0806030504020204" pitchFamily="34" charset="0"/>
                <a:cs typeface="Arial" panose="020B0604020202020204" pitchFamily="34" charset="0"/>
              </a:rPr>
              <a:t>Before transformation</a:t>
            </a:r>
          </a:p>
        </p:txBody>
      </p:sp>
      <p:pic>
        <p:nvPicPr>
          <p:cNvPr id="40" name="Picture 2" descr="Image result for before icon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045" y="2169534"/>
            <a:ext cx="636983" cy="636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 descr="Image result for after icon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8841" y="2074617"/>
            <a:ext cx="826815" cy="826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6" descr="Image result for benefits icon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9502" y="2094605"/>
            <a:ext cx="717055" cy="717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Complete Healthcare Insurance- Renewal">
            <a:extLst>
              <a:ext uri="{FF2B5EF4-FFF2-40B4-BE49-F238E27FC236}">
                <a16:creationId xmlns:a16="http://schemas.microsoft.com/office/drawing/2014/main" id="{1FECF28D-C1A2-752E-1784-F1268F13BB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6176" y="58221"/>
            <a:ext cx="2365824" cy="516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10165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C0051FE-4E55-F5EE-9A27-B632C03740B9}"/>
              </a:ext>
            </a:extLst>
          </p:cNvPr>
          <p:cNvSpPr txBox="1"/>
          <p:nvPr/>
        </p:nvSpPr>
        <p:spPr>
          <a:xfrm>
            <a:off x="431800" y="3429001"/>
            <a:ext cx="11328400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333" dirty="0">
                <a:solidFill>
                  <a:schemeClr val="bg1"/>
                </a:solidFill>
              </a:rPr>
              <a:t>Thank You</a:t>
            </a:r>
            <a:endParaRPr lang="en-IN" sz="5333" dirty="0">
              <a:solidFill>
                <a:schemeClr val="bg1"/>
              </a:solidFill>
            </a:endParaRPr>
          </a:p>
        </p:txBody>
      </p:sp>
      <p:pic>
        <p:nvPicPr>
          <p:cNvPr id="3" name="Picture 2" descr="A red and blue sign with white text&#10;&#10;Description automatically generated">
            <a:extLst>
              <a:ext uri="{FF2B5EF4-FFF2-40B4-BE49-F238E27FC236}">
                <a16:creationId xmlns:a16="http://schemas.microsoft.com/office/drawing/2014/main" id="{99380414-8344-8769-C146-A520DE918B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5516" y="1806016"/>
            <a:ext cx="1040969" cy="1472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577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ify Theme Nov20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ify New Them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ify Theme 11102018" id="{5D34ADB0-9B4B-4AC9-89EB-6B867DA4F5E7}" vid="{13943DAD-321F-49F1-803A-50B168C71F3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495</Words>
  <Application>Microsoft Office PowerPoint</Application>
  <PresentationFormat>Widescreen</PresentationFormat>
  <Paragraphs>66</Paragraphs>
  <Slides>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7" baseType="lpstr">
      <vt:lpstr>Office Theme</vt:lpstr>
      <vt:lpstr>Sify Theme Nov20</vt:lpstr>
      <vt:lpstr>PowerPoint Presentation</vt:lpstr>
      <vt:lpstr>PowerPoint Presentation</vt:lpstr>
      <vt:lpstr>intelligent and automated managed services</vt:lpstr>
      <vt:lpstr>bringing intelligent it support experience and operational efficiency through service management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 Imran Khan</dc:creator>
  <cp:lastModifiedBy>Ali Imran Khan</cp:lastModifiedBy>
  <cp:revision>23</cp:revision>
  <dcterms:created xsi:type="dcterms:W3CDTF">2023-06-08T07:32:51Z</dcterms:created>
  <dcterms:modified xsi:type="dcterms:W3CDTF">2024-08-12T11:15:04Z</dcterms:modified>
</cp:coreProperties>
</file>