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311118" r:id="rId2"/>
    <p:sldId id="2076137112" r:id="rId3"/>
    <p:sldId id="214684675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6E216F-C3E0-EECB-32E7-2B2BDAA42990}" v="2" dt="2024-08-09T10:55:18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678C1ED0-CE94-476F-8BAE-19CD4346DBE9}"/>
    <pc:docChg chg="modSld">
      <pc:chgData name="Ali Imran Khan" userId="1b5bb57a-5950-47f3-9580-38148fcd8ba4" providerId="ADAL" clId="{678C1ED0-CE94-476F-8BAE-19CD4346DBE9}" dt="2023-08-21T10:37:07.575" v="3" actId="108"/>
      <pc:docMkLst>
        <pc:docMk/>
      </pc:docMkLst>
      <pc:sldChg chg="modSp mod">
        <pc:chgData name="Ali Imran Khan" userId="1b5bb57a-5950-47f3-9580-38148fcd8ba4" providerId="ADAL" clId="{678C1ED0-CE94-476F-8BAE-19CD4346DBE9}" dt="2023-08-21T10:37:07.575" v="3" actId="108"/>
        <pc:sldMkLst>
          <pc:docMk/>
          <pc:sldMk cId="2109782568" sldId="2076137112"/>
        </pc:sldMkLst>
        <pc:spChg chg="mod">
          <ac:chgData name="Ali Imran Khan" userId="1b5bb57a-5950-47f3-9580-38148fcd8ba4" providerId="ADAL" clId="{678C1ED0-CE94-476F-8BAE-19CD4346DBE9}" dt="2023-08-21T10:37:07.575" v="3" actId="108"/>
          <ac:spMkLst>
            <pc:docMk/>
            <pc:sldMk cId="2109782568" sldId="2076137112"/>
            <ac:spMk id="34" creationId="{4323FDC9-6E80-4351-B3B7-50CFFE61E512}"/>
          </ac:spMkLst>
        </pc:spChg>
      </pc:sldChg>
    </pc:docChg>
  </pc:docChgLst>
  <pc:docChgLst>
    <pc:chgData name="Ali Imran Khan" userId="S::aliimran.khan@sifycorp.com::1b5bb57a-5950-47f3-9580-38148fcd8ba4" providerId="AD" clId="Web-{846E216F-C3E0-EECB-32E7-2B2BDAA42990}"/>
    <pc:docChg chg="modSld">
      <pc:chgData name="Ali Imran Khan" userId="S::aliimran.khan@sifycorp.com::1b5bb57a-5950-47f3-9580-38148fcd8ba4" providerId="AD" clId="Web-{846E216F-C3E0-EECB-32E7-2B2BDAA42990}" dt="2024-08-09T10:55:14.501" v="0"/>
      <pc:docMkLst>
        <pc:docMk/>
      </pc:docMkLst>
      <pc:sldChg chg="modSp">
        <pc:chgData name="Ali Imran Khan" userId="S::aliimran.khan@sifycorp.com::1b5bb57a-5950-47f3-9580-38148fcd8ba4" providerId="AD" clId="Web-{846E216F-C3E0-EECB-32E7-2B2BDAA42990}" dt="2024-08-09T10:55:14.501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846E216F-C3E0-EECB-32E7-2B2BDAA42990}" dt="2024-08-09T10:55:14.501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69DE3767-2422-42E1-BDA9-D36C6927FF7A}"/>
    <pc:docChg chg="addSld delSld modSld">
      <pc:chgData name="Ali Imran Khan" userId="1b5bb57a-5950-47f3-9580-38148fcd8ba4" providerId="ADAL" clId="{69DE3767-2422-42E1-BDA9-D36C6927FF7A}" dt="2023-06-08T07:55:53.948" v="18"/>
      <pc:docMkLst>
        <pc:docMk/>
      </pc:docMkLst>
      <pc:sldChg chg="del">
        <pc:chgData name="Ali Imran Khan" userId="1b5bb57a-5950-47f3-9580-38148fcd8ba4" providerId="ADAL" clId="{69DE3767-2422-42E1-BDA9-D36C6927FF7A}" dt="2023-06-08T07:55:50.611" v="15" actId="47"/>
        <pc:sldMkLst>
          <pc:docMk/>
          <pc:sldMk cId="256041969" sldId="2076137111"/>
        </pc:sldMkLst>
      </pc:sldChg>
      <pc:sldChg chg="add">
        <pc:chgData name="Ali Imran Khan" userId="1b5bb57a-5950-47f3-9580-38148fcd8ba4" providerId="ADAL" clId="{69DE3767-2422-42E1-BDA9-D36C6927FF7A}" dt="2023-06-08T07:55:53.948" v="18"/>
        <pc:sldMkLst>
          <pc:docMk/>
          <pc:sldMk cId="2109782568" sldId="2076137112"/>
        </pc:sldMkLst>
      </pc:sldChg>
      <pc:sldChg chg="del">
        <pc:chgData name="Ali Imran Khan" userId="1b5bb57a-5950-47f3-9580-38148fcd8ba4" providerId="ADAL" clId="{69DE3767-2422-42E1-BDA9-D36C6927FF7A}" dt="2023-06-08T07:55:51.161" v="16" actId="47"/>
        <pc:sldMkLst>
          <pc:docMk/>
          <pc:sldMk cId="2982531042" sldId="2145705742"/>
        </pc:sldMkLst>
      </pc:sldChg>
      <pc:sldChg chg="del">
        <pc:chgData name="Ali Imran Khan" userId="1b5bb57a-5950-47f3-9580-38148fcd8ba4" providerId="ADAL" clId="{69DE3767-2422-42E1-BDA9-D36C6927FF7A}" dt="2023-06-08T07:55:51.916" v="17" actId="47"/>
        <pc:sldMkLst>
          <pc:docMk/>
          <pc:sldMk cId="898724340" sldId="2145705743"/>
        </pc:sldMkLst>
      </pc:sldChg>
      <pc:sldChg chg="modSp mod">
        <pc:chgData name="Ali Imran Khan" userId="1b5bb57a-5950-47f3-9580-38148fcd8ba4" providerId="ADAL" clId="{69DE3767-2422-42E1-BDA9-D36C6927FF7A}" dt="2023-06-08T07:55:40.186" v="14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69DE3767-2422-42E1-BDA9-D36C6927FF7A}" dt="2023-06-08T07:55:40.186" v="14" actId="20577"/>
          <ac:spMkLst>
            <pc:docMk/>
            <pc:sldMk cId="1843726236" sldId="2147311118"/>
            <ac:spMk id="5" creationId="{E0A7F605-C3C7-2129-3AA8-FF954D54019B}"/>
          </ac:spMkLst>
        </pc:spChg>
      </pc:sldChg>
      <pc:sldMasterChg chg="delSldLayout">
        <pc:chgData name="Ali Imran Khan" userId="1b5bb57a-5950-47f3-9580-38148fcd8ba4" providerId="ADAL" clId="{69DE3767-2422-42E1-BDA9-D36C6927FF7A}" dt="2023-06-08T07:55:50.611" v="15" actId="47"/>
        <pc:sldMasterMkLst>
          <pc:docMk/>
          <pc:sldMasterMk cId="2939498397" sldId="2147483648"/>
        </pc:sldMasterMkLst>
        <pc:sldLayoutChg chg="del">
          <pc:chgData name="Ali Imran Khan" userId="1b5bb57a-5950-47f3-9580-38148fcd8ba4" providerId="ADAL" clId="{69DE3767-2422-42E1-BDA9-D36C6927FF7A}" dt="2023-06-08T07:55:50.611" v="15" actId="47"/>
          <pc:sldLayoutMkLst>
            <pc:docMk/>
            <pc:sldMasterMk cId="2939498397" sldId="2147483648"/>
            <pc:sldLayoutMk cId="3121947156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08398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U GRO CAPITAL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Cloud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593862" y="1385670"/>
            <a:ext cx="5320597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en-US" sz="1600" b="1" dirty="0">
                <a:solidFill>
                  <a:srgbClr val="44546A">
                    <a:lumMod val="75000"/>
                  </a:srgbClr>
                </a:solidFill>
                <a:latin typeface="+mj-lt"/>
              </a:rPr>
              <a:t>Integrated Value and Outcome</a:t>
            </a:r>
            <a:br>
              <a:rPr lang="en-US" sz="1600" dirty="0">
                <a:solidFill>
                  <a:srgbClr val="0070C0"/>
                </a:solidFill>
                <a:latin typeface="+mj-lt"/>
              </a:rPr>
            </a:br>
            <a:r>
              <a: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Sify’ s value proposition built on cloud@core</a:t>
            </a:r>
            <a:r>
              <a:rPr lang="en-US" sz="1400" b="1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TM</a:t>
            </a:r>
            <a:r>
              <a: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 products and services: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+mj-lt"/>
            </a:endParaRP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Setup the new loan applications on a hyperscale environment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Leveraged Sify Managed Connectivity Services to Interconnect AWS and branch application access.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Services and security using Sify Managed Services Platform to support the AWS Security</a:t>
            </a:r>
          </a:p>
          <a:p>
            <a:pPr>
              <a:lnSpc>
                <a:spcPts val="1600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rgbClr val="44546A">
                    <a:lumMod val="75000"/>
                  </a:srgbClr>
                </a:solidFill>
                <a:latin typeface="+mj-lt"/>
              </a:rPr>
              <a:t>Value for Client</a:t>
            </a:r>
            <a:endParaRPr lang="en-US" sz="1600" dirty="0">
              <a:solidFill>
                <a:srgbClr val="44546A">
                  <a:lumMod val="75000"/>
                </a:srgbClr>
              </a:solidFill>
              <a:latin typeface="+mj-lt"/>
            </a:endParaRPr>
          </a:p>
          <a:p>
            <a:pPr>
              <a:lnSpc>
                <a:spcPts val="1600"/>
              </a:lnSpc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A trusted cloud partner to roll out the application on a hyperscale environment within a stringent timeline.  Customer bandwidth was freed up to focus on  their business while Sify focuses on the end-to-end IT portion .</a:t>
            </a:r>
            <a:endParaRPr lang="en-IN" sz="1300" dirty="0">
              <a:solidFill>
                <a:prstClr val="black">
                  <a:lumMod val="50000"/>
                  <a:lumOff val="50000"/>
                </a:prstClr>
              </a:solidFill>
              <a:latin typeface="+mj-lt"/>
            </a:endParaRPr>
          </a:p>
          <a:p>
            <a:pPr>
              <a:lnSpc>
                <a:spcPts val="1600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rgbClr val="44546A">
                    <a:lumMod val="75000"/>
                  </a:srgbClr>
                </a:solidFill>
                <a:latin typeface="+mj-lt"/>
              </a:rPr>
              <a:t>Value for Sify</a:t>
            </a:r>
          </a:p>
          <a:p>
            <a:pPr>
              <a:lnSpc>
                <a:spcPts val="1600"/>
              </a:lnSpc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A good reference for Non-Banking Financial Company IT environment running safely on a public hyperscale environment.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7C32A-5BF1-4EFF-92A1-EEB7F2B2B696}"/>
              </a:ext>
            </a:extLst>
          </p:cNvPr>
          <p:cNvGrpSpPr/>
          <p:nvPr/>
        </p:nvGrpSpPr>
        <p:grpSpPr>
          <a:xfrm>
            <a:off x="841632" y="1381016"/>
            <a:ext cx="4883240" cy="1138773"/>
            <a:chOff x="841632" y="1421961"/>
            <a:chExt cx="4883240" cy="11387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421961"/>
              <a:ext cx="4320000" cy="113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b="1">
                  <a:solidFill>
                    <a:srgbClr val="44546A">
                      <a:lumMod val="75000"/>
                    </a:srgbClr>
                  </a:solidFill>
                  <a:latin typeface="+mj-lt"/>
                </a:rPr>
                <a:t>Project Objective</a:t>
              </a:r>
            </a:p>
            <a:p>
              <a:pPr>
                <a:defRPr/>
              </a:pPr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Build an IT for a new Loan Management Application on Hyperscale Cloud and a single partner to manage the complete IT  which includes cloud, network and security.</a:t>
              </a:r>
              <a:endParaRPr lang="en-IN"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endParaRPr>
            </a:p>
            <a:p>
              <a:pPr>
                <a:defRPr/>
              </a:pPr>
              <a:endParaRPr lang="en-IN" sz="12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endParaRP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142896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2A99D-67F1-4D27-BDD6-190BD2649474}"/>
              </a:ext>
            </a:extLst>
          </p:cNvPr>
          <p:cNvGrpSpPr/>
          <p:nvPr/>
        </p:nvGrpSpPr>
        <p:grpSpPr>
          <a:xfrm>
            <a:off x="886632" y="2526923"/>
            <a:ext cx="4838240" cy="609720"/>
            <a:chOff x="886632" y="2210779"/>
            <a:chExt cx="4838240" cy="6097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10779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44546A">
                      <a:lumMod val="75000"/>
                    </a:srgbClr>
                  </a:solidFill>
                  <a:latin typeface="+mj-lt"/>
                </a:rPr>
                <a:t>Project Model</a:t>
              </a:r>
            </a:p>
            <a:p>
              <a:pPr>
                <a:defRPr/>
              </a:pPr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Consumption Model   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32" y="2370499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F0061A-71EC-4498-A1A3-DA3C324DD451}"/>
              </a:ext>
            </a:extLst>
          </p:cNvPr>
          <p:cNvGrpSpPr/>
          <p:nvPr/>
        </p:nvGrpSpPr>
        <p:grpSpPr>
          <a:xfrm>
            <a:off x="796632" y="3222504"/>
            <a:ext cx="4928240" cy="630000"/>
            <a:chOff x="796632" y="3049958"/>
            <a:chExt cx="4928240" cy="630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3749-0BE4-481A-BD0B-F4E72CBCD042}"/>
                </a:ext>
              </a:extLst>
            </p:cNvPr>
            <p:cNvSpPr txBox="1"/>
            <p:nvPr/>
          </p:nvSpPr>
          <p:spPr>
            <a:xfrm>
              <a:off x="1404872" y="3087959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44546A">
                      <a:lumMod val="75000"/>
                    </a:srgbClr>
                  </a:solidFill>
                  <a:latin typeface="+mj-lt"/>
                </a:rPr>
                <a:t>Competition</a:t>
              </a:r>
            </a:p>
            <a:p>
              <a:pPr>
                <a:defRPr/>
              </a:pPr>
              <a:endParaRPr lang="en-IN" sz="140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1030" name="Picture 6" descr="Business competition Icon 3444703">
              <a:extLst>
                <a:ext uri="{FF2B5EF4-FFF2-40B4-BE49-F238E27FC236}">
                  <a16:creationId xmlns:a16="http://schemas.microsoft.com/office/drawing/2014/main" id="{07F6AFCE-F7CF-4193-AC24-C6E1C157E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32" y="3049958"/>
              <a:ext cx="630000" cy="6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36020D-6866-404A-B3C6-5FDAA06A86BC}"/>
              </a:ext>
            </a:extLst>
          </p:cNvPr>
          <p:cNvGrpSpPr/>
          <p:nvPr/>
        </p:nvGrpSpPr>
        <p:grpSpPr>
          <a:xfrm>
            <a:off x="841632" y="3919395"/>
            <a:ext cx="4883240" cy="1200329"/>
            <a:chOff x="841632" y="3749696"/>
            <a:chExt cx="4883240" cy="1200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749696"/>
              <a:ext cx="43200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b="1">
                  <a:solidFill>
                    <a:srgbClr val="44546A">
                      <a:lumMod val="75000"/>
                    </a:srgbClr>
                  </a:solidFill>
                  <a:latin typeface="+mj-lt"/>
                </a:rPr>
                <a:t>Sify’s Uniqueness</a:t>
              </a:r>
              <a:br>
                <a:rPr lang="en-US" sz="1600">
                  <a:solidFill>
                    <a:prstClr val="black"/>
                  </a:solidFill>
                  <a:latin typeface="+mj-lt"/>
                </a:rPr>
              </a:br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Integrated value proposition built on: </a:t>
              </a:r>
            </a:p>
            <a:p>
              <a:pPr lvl="0"/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AWS</a:t>
              </a:r>
            </a:p>
            <a:p>
              <a:pPr lvl="0"/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Managed Connectivity</a:t>
              </a:r>
            </a:p>
            <a:p>
              <a:pPr lvl="0"/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Managed Security</a:t>
              </a: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1632" y="4187582"/>
              <a:ext cx="540000" cy="540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75DA4B-345C-4C78-89B6-44C23784FC29}"/>
              </a:ext>
            </a:extLst>
          </p:cNvPr>
          <p:cNvGrpSpPr/>
          <p:nvPr/>
        </p:nvGrpSpPr>
        <p:grpSpPr>
          <a:xfrm>
            <a:off x="841632" y="5385780"/>
            <a:ext cx="4883240" cy="553998"/>
            <a:chOff x="841632" y="5235206"/>
            <a:chExt cx="4883240" cy="5539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CFFC66-341D-4C54-8B9D-BF2F50122F73}"/>
                </a:ext>
              </a:extLst>
            </p:cNvPr>
            <p:cNvSpPr txBox="1"/>
            <p:nvPr/>
          </p:nvSpPr>
          <p:spPr>
            <a:xfrm>
              <a:off x="1404872" y="5235206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44546A">
                      <a:lumMod val="75000"/>
                    </a:srgbClr>
                  </a:solidFill>
                  <a:latin typeface="+mj-lt"/>
                </a:rPr>
                <a:t>Contract Duration</a:t>
              </a:r>
            </a:p>
            <a:p>
              <a:pPr>
                <a:defRPr/>
              </a:pPr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3 </a:t>
              </a:r>
              <a:r>
                <a:rPr lang="en-US" sz="140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yrs</a:t>
              </a:r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 +</a:t>
              </a:r>
              <a:endParaRPr lang="en-IN"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endParaRPr>
            </a:p>
          </p:txBody>
        </p:sp>
        <p:pic>
          <p:nvPicPr>
            <p:cNvPr id="1042" name="Picture 18" descr="duration Icon 2978813">
              <a:extLst>
                <a:ext uri="{FF2B5EF4-FFF2-40B4-BE49-F238E27FC236}">
                  <a16:creationId xmlns:a16="http://schemas.microsoft.com/office/drawing/2014/main" id="{B2579A98-C7A9-4739-A086-2A76B4127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5287205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96707" y="1484144"/>
            <a:ext cx="540000" cy="540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F357E0A-1C72-4B78-8D06-08CEC318C129}"/>
              </a:ext>
            </a:extLst>
          </p:cNvPr>
          <p:cNvGrpSpPr/>
          <p:nvPr/>
        </p:nvGrpSpPr>
        <p:grpSpPr>
          <a:xfrm>
            <a:off x="841632" y="6135489"/>
            <a:ext cx="4883240" cy="604043"/>
            <a:chOff x="841632" y="5862781"/>
            <a:chExt cx="4883240" cy="60404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8A1E17-FC7E-4CB6-9C8E-46243EDA992F}"/>
                </a:ext>
              </a:extLst>
            </p:cNvPr>
            <p:cNvSpPr txBox="1"/>
            <p:nvPr/>
          </p:nvSpPr>
          <p:spPr>
            <a:xfrm>
              <a:off x="1404872" y="5882049"/>
              <a:ext cx="4320000" cy="584775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44546A"/>
                  </a:solidFill>
                  <a:latin typeface="+mj-lt"/>
                </a:rPr>
                <a:t>Contract Value</a:t>
              </a:r>
            </a:p>
            <a:p>
              <a:pPr>
                <a:defRPr/>
              </a:pP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US $1.4+ Million</a:t>
              </a:r>
              <a:endParaRPr lang="en-US" sz="2400"/>
            </a:p>
          </p:txBody>
        </p:sp>
        <p:pic>
          <p:nvPicPr>
            <p:cNvPr id="1046" name="Picture 22" descr="Monetary Turn Icon 214819">
              <a:extLst>
                <a:ext uri="{FF2B5EF4-FFF2-40B4-BE49-F238E27FC236}">
                  <a16:creationId xmlns:a16="http://schemas.microsoft.com/office/drawing/2014/main" id="{31B6EB84-D204-425D-8A02-C7CECA3DC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5862781"/>
              <a:ext cx="540000" cy="59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4A8EE5E3-FC44-4940-BAE6-9177468F5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208" y="388211"/>
            <a:ext cx="123825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C43C24E-B7B0-9846-8B31-818FB319430D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 cap="all" spc="113">
                <a:solidFill>
                  <a:schemeClr val="bg1"/>
                </a:solidFill>
              </a:defRPr>
            </a:lvl1pPr>
          </a:lstStyle>
          <a:p>
            <a:r>
              <a:rPr lang="en-US" sz="2400"/>
              <a:t>CLOUD LED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D0F870-48D0-CB48-93DF-E3C9F9BB5E2A}"/>
              </a:ext>
            </a:extLst>
          </p:cNvPr>
          <p:cNvSpPr txBox="1"/>
          <p:nvPr/>
        </p:nvSpPr>
        <p:spPr>
          <a:xfrm>
            <a:off x="41007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900" cap="all" spc="11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1200"/>
              <a:t>Fintech STARTUP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384861-22B9-4358-AFD4-1B511E099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32" y="489698"/>
            <a:ext cx="9595301" cy="492429"/>
          </a:xfrm>
        </p:spPr>
        <p:txBody>
          <a:bodyPr>
            <a:normAutofit/>
          </a:bodyPr>
          <a:lstStyle/>
          <a:p>
            <a:r>
              <a:rPr lang="en-US" sz="2800" b="1" dirty="0"/>
              <a:t>U GRO CAPITAL: CLOUD SET UP AND MANAGED SERVICES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10978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198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U GRO CAPITAL: CLOUD SET UP AND MANAGED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16</cp:revision>
  <dcterms:created xsi:type="dcterms:W3CDTF">2023-06-08T07:32:51Z</dcterms:created>
  <dcterms:modified xsi:type="dcterms:W3CDTF">2024-08-09T10:55:25Z</dcterms:modified>
</cp:coreProperties>
</file>