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notesMasterIdLst>
    <p:notesMasterId r:id="rId10"/>
  </p:notesMasterIdLst>
  <p:sldIdLst>
    <p:sldId id="2147311115" r:id="rId5"/>
    <p:sldId id="2076136996" r:id="rId6"/>
    <p:sldId id="2145705752" r:id="rId7"/>
    <p:sldId id="2145705753" r:id="rId8"/>
    <p:sldId id="214684675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30C6A05-D91D-2D05-0FCA-F2991A983C5C}" name="anjana@markiverse.com" initials="an" userId="S::urn:spo:guest#anjana@markiverse.com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70CE6-3EC0-364F-911B-240A8975D528}" v="2" dt="2024-08-12T11:12:02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S::aliimran.khan@sifycorp.com::1b5bb57a-5950-47f3-9580-38148fcd8ba4" providerId="AD" clId="Web-{4F570CE6-3EC0-364F-911B-240A8975D528}"/>
    <pc:docChg chg="modSld">
      <pc:chgData name="Ali Imran Khan" userId="S::aliimran.khan@sifycorp.com::1b5bb57a-5950-47f3-9580-38148fcd8ba4" providerId="AD" clId="Web-{4F570CE6-3EC0-364F-911B-240A8975D528}" dt="2024-08-12T11:12:00.064" v="0"/>
      <pc:docMkLst>
        <pc:docMk/>
      </pc:docMkLst>
      <pc:sldChg chg="modSp">
        <pc:chgData name="Ali Imran Khan" userId="S::aliimran.khan@sifycorp.com::1b5bb57a-5950-47f3-9580-38148fcd8ba4" providerId="AD" clId="Web-{4F570CE6-3EC0-364F-911B-240A8975D528}" dt="2024-08-12T11:12:00.064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4F570CE6-3EC0-364F-911B-240A8975D528}" dt="2024-08-12T11:12:00.064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97CDCB0F-8E6C-4B0C-9083-F047E2615D71}"/>
    <pc:docChg chg="addSld delSld modSld">
      <pc:chgData name="Ali Imran Khan" userId="1b5bb57a-5950-47f3-9580-38148fcd8ba4" providerId="ADAL" clId="{97CDCB0F-8E6C-4B0C-9083-F047E2615D71}" dt="2023-06-08T09:37:12.717" v="28"/>
      <pc:docMkLst>
        <pc:docMk/>
      </pc:docMkLst>
      <pc:sldChg chg="del">
        <pc:chgData name="Ali Imran Khan" userId="1b5bb57a-5950-47f3-9580-38148fcd8ba4" providerId="ADAL" clId="{97CDCB0F-8E6C-4B0C-9083-F047E2615D71}" dt="2023-06-08T09:37:05.315" v="27" actId="47"/>
        <pc:sldMkLst>
          <pc:docMk/>
          <pc:sldMk cId="149153876" sldId="2076136995"/>
        </pc:sldMkLst>
      </pc:sldChg>
      <pc:sldChg chg="add">
        <pc:chgData name="Ali Imran Khan" userId="1b5bb57a-5950-47f3-9580-38148fcd8ba4" providerId="ADAL" clId="{97CDCB0F-8E6C-4B0C-9083-F047E2615D71}" dt="2023-06-08T09:37:12.717" v="28"/>
        <pc:sldMkLst>
          <pc:docMk/>
          <pc:sldMk cId="2215059679" sldId="2076136996"/>
        </pc:sldMkLst>
      </pc:sldChg>
      <pc:sldChg chg="add">
        <pc:chgData name="Ali Imran Khan" userId="1b5bb57a-5950-47f3-9580-38148fcd8ba4" providerId="ADAL" clId="{97CDCB0F-8E6C-4B0C-9083-F047E2615D71}" dt="2023-06-08T09:37:12.717" v="28"/>
        <pc:sldMkLst>
          <pc:docMk/>
          <pc:sldMk cId="3325953918" sldId="2145705752"/>
        </pc:sldMkLst>
      </pc:sldChg>
      <pc:sldChg chg="add">
        <pc:chgData name="Ali Imran Khan" userId="1b5bb57a-5950-47f3-9580-38148fcd8ba4" providerId="ADAL" clId="{97CDCB0F-8E6C-4B0C-9083-F047E2615D71}" dt="2023-06-08T09:37:12.717" v="28"/>
        <pc:sldMkLst>
          <pc:docMk/>
          <pc:sldMk cId="3862051321" sldId="2145705753"/>
        </pc:sldMkLst>
      </pc:sldChg>
      <pc:sldChg chg="modSp mod">
        <pc:chgData name="Ali Imran Khan" userId="1b5bb57a-5950-47f3-9580-38148fcd8ba4" providerId="ADAL" clId="{97CDCB0F-8E6C-4B0C-9083-F047E2615D71}" dt="2023-06-08T09:37:01.654" v="26" actId="20577"/>
        <pc:sldMkLst>
          <pc:docMk/>
          <pc:sldMk cId="1125965489" sldId="2147311115"/>
        </pc:sldMkLst>
        <pc:spChg chg="mod">
          <ac:chgData name="Ali Imran Khan" userId="1b5bb57a-5950-47f3-9580-38148fcd8ba4" providerId="ADAL" clId="{97CDCB0F-8E6C-4B0C-9083-F047E2615D71}" dt="2023-06-08T09:37:01.654" v="26" actId="20577"/>
          <ac:spMkLst>
            <pc:docMk/>
            <pc:sldMk cId="1125965489" sldId="2147311115"/>
            <ac:spMk id="13" creationId="{7E93F403-D3B2-226C-2726-3FD0D415C437}"/>
          </ac:spMkLst>
        </pc:spChg>
      </pc:sldChg>
      <pc:sldMasterChg chg="delSldLayout">
        <pc:chgData name="Ali Imran Khan" userId="1b5bb57a-5950-47f3-9580-38148fcd8ba4" providerId="ADAL" clId="{97CDCB0F-8E6C-4B0C-9083-F047E2615D71}" dt="2023-06-08T09:37:05.315" v="27" actId="47"/>
        <pc:sldMasterMkLst>
          <pc:docMk/>
          <pc:sldMasterMk cId="3616268560" sldId="2147483688"/>
        </pc:sldMasterMkLst>
        <pc:sldLayoutChg chg="del">
          <pc:chgData name="Ali Imran Khan" userId="1b5bb57a-5950-47f3-9580-38148fcd8ba4" providerId="ADAL" clId="{97CDCB0F-8E6C-4B0C-9083-F047E2615D71}" dt="2023-06-08T09:37:05.315" v="27" actId="47"/>
          <pc:sldLayoutMkLst>
            <pc:docMk/>
            <pc:sldMasterMk cId="3616268560" sldId="2147483688"/>
            <pc:sldLayoutMk cId="3351346106" sldId="2147483697"/>
          </pc:sldLayoutMkLst>
        </pc:sldLayoutChg>
      </pc:sldMasterChg>
    </pc:docChg>
  </pc:docChgLst>
  <pc:docChgLst>
    <pc:chgData name="Ali Imran Khan" userId="1b5bb57a-5950-47f3-9580-38148fcd8ba4" providerId="ADAL" clId="{4C17E47D-EE2B-43C2-8DCA-30ABAF6B2EDD}"/>
    <pc:docChg chg="custSel modSld modMainMaster">
      <pc:chgData name="Ali Imran Khan" userId="1b5bb57a-5950-47f3-9580-38148fcd8ba4" providerId="ADAL" clId="{4C17E47D-EE2B-43C2-8DCA-30ABAF6B2EDD}" dt="2023-08-21T11:30:28.325" v="13" actId="113"/>
      <pc:docMkLst>
        <pc:docMk/>
      </pc:docMkLst>
      <pc:sldChg chg="delSp modSp mod">
        <pc:chgData name="Ali Imran Khan" userId="1b5bb57a-5950-47f3-9580-38148fcd8ba4" providerId="ADAL" clId="{4C17E47D-EE2B-43C2-8DCA-30ABAF6B2EDD}" dt="2023-08-21T11:30:28.325" v="13" actId="113"/>
        <pc:sldMkLst>
          <pc:docMk/>
          <pc:sldMk cId="2215059679" sldId="2076136996"/>
        </pc:sldMkLst>
        <pc:spChg chg="mod">
          <ac:chgData name="Ali Imran Khan" userId="1b5bb57a-5950-47f3-9580-38148fcd8ba4" providerId="ADAL" clId="{4C17E47D-EE2B-43C2-8DCA-30ABAF6B2EDD}" dt="2023-08-21T11:30:01.460" v="5" actId="404"/>
          <ac:spMkLst>
            <pc:docMk/>
            <pc:sldMk cId="2215059679" sldId="2076136996"/>
            <ac:spMk id="4" creationId="{E8342832-EF47-42C7-A2C0-D0C3BB1101FF}"/>
          </ac:spMkLst>
        </pc:spChg>
        <pc:spChg chg="del mod">
          <ac:chgData name="Ali Imran Khan" userId="1b5bb57a-5950-47f3-9580-38148fcd8ba4" providerId="ADAL" clId="{4C17E47D-EE2B-43C2-8DCA-30ABAF6B2EDD}" dt="2023-08-21T11:29:51.235" v="3" actId="478"/>
          <ac:spMkLst>
            <pc:docMk/>
            <pc:sldMk cId="2215059679" sldId="2076136996"/>
            <ac:spMk id="5" creationId="{AB2055A4-1086-6530-DEE4-A62301752249}"/>
          </ac:spMkLst>
        </pc:spChg>
        <pc:spChg chg="mod">
          <ac:chgData name="Ali Imran Khan" userId="1b5bb57a-5950-47f3-9580-38148fcd8ba4" providerId="ADAL" clId="{4C17E47D-EE2B-43C2-8DCA-30ABAF6B2EDD}" dt="2023-08-21T11:30:11.798" v="7" actId="108"/>
          <ac:spMkLst>
            <pc:docMk/>
            <pc:sldMk cId="2215059679" sldId="2076136996"/>
            <ac:spMk id="22" creationId="{5C7DCE75-42E2-480C-A281-09C8647B4706}"/>
          </ac:spMkLst>
        </pc:spChg>
        <pc:spChg chg="mod">
          <ac:chgData name="Ali Imran Khan" userId="1b5bb57a-5950-47f3-9580-38148fcd8ba4" providerId="ADAL" clId="{4C17E47D-EE2B-43C2-8DCA-30ABAF6B2EDD}" dt="2023-08-21T11:30:07.009" v="6" actId="108"/>
          <ac:spMkLst>
            <pc:docMk/>
            <pc:sldMk cId="2215059679" sldId="2076136996"/>
            <ac:spMk id="33" creationId="{064AD464-FE8A-4F7A-9C5E-94D71356110D}"/>
          </ac:spMkLst>
        </pc:spChg>
        <pc:spChg chg="mod">
          <ac:chgData name="Ali Imran Khan" userId="1b5bb57a-5950-47f3-9580-38148fcd8ba4" providerId="ADAL" clId="{4C17E47D-EE2B-43C2-8DCA-30ABAF6B2EDD}" dt="2023-08-21T11:30:28.325" v="13" actId="113"/>
          <ac:spMkLst>
            <pc:docMk/>
            <pc:sldMk cId="2215059679" sldId="2076136996"/>
            <ac:spMk id="34" creationId="{4323FDC9-6E80-4351-B3B7-50CFFE61E512}"/>
          </ac:spMkLst>
        </pc:spChg>
      </pc:sldChg>
      <pc:sldMasterChg chg="delSp modSp mod">
        <pc:chgData name="Ali Imran Khan" userId="1b5bb57a-5950-47f3-9580-38148fcd8ba4" providerId="ADAL" clId="{4C17E47D-EE2B-43C2-8DCA-30ABAF6B2EDD}" dt="2023-08-21T11:29:45.690" v="1" actId="478"/>
        <pc:sldMasterMkLst>
          <pc:docMk/>
          <pc:sldMasterMk cId="3616268560" sldId="2147483688"/>
        </pc:sldMasterMkLst>
        <pc:grpChg chg="del mod">
          <ac:chgData name="Ali Imran Khan" userId="1b5bb57a-5950-47f3-9580-38148fcd8ba4" providerId="ADAL" clId="{4C17E47D-EE2B-43C2-8DCA-30ABAF6B2EDD}" dt="2023-08-21T11:29:45.690" v="1" actId="478"/>
          <ac:grpSpMkLst>
            <pc:docMk/>
            <pc:sldMasterMk cId="3616268560" sldId="2147483688"/>
            <ac:grpSpMk id="10" creationId="{32BA68D0-E1FC-4A86-A193-8160F7C7A1B3}"/>
          </ac:grpSpMkLst>
        </pc:gr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25E597-3BAA-4267-8E5F-96EE1B04E0CF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3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527A1A-1321-B8E6-E019-7F24DD80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50A32E-90DC-44D5-05A2-F2CCD6ABAE4D}"/>
              </a:ext>
            </a:extLst>
          </p:cNvPr>
          <p:cNvSpPr/>
          <p:nvPr userDrawn="1"/>
        </p:nvSpPr>
        <p:spPr>
          <a:xfrm>
            <a:off x="2" y="0"/>
            <a:ext cx="12191999" cy="6858000"/>
          </a:xfrm>
          <a:prstGeom prst="rect">
            <a:avLst/>
          </a:prstGeom>
          <a:solidFill>
            <a:srgbClr val="10253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pic>
        <p:nvPicPr>
          <p:cNvPr id="5" name="Picture 2" descr="Image result for sify logo">
            <a:extLst>
              <a:ext uri="{FF2B5EF4-FFF2-40B4-BE49-F238E27FC236}">
                <a16:creationId xmlns:a16="http://schemas.microsoft.com/office/drawing/2014/main" id="{137B7EF2-BD93-6112-5522-CE8EF09A3C6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243127" y="412816"/>
            <a:ext cx="1595071" cy="90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Placeholder 16">
            <a:extLst>
              <a:ext uri="{FF2B5EF4-FFF2-40B4-BE49-F238E27FC236}">
                <a16:creationId xmlns:a16="http://schemas.microsoft.com/office/drawing/2014/main" id="{0FBE0B49-5447-782D-3865-3FFF0C7EEB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399475"/>
            <a:ext cx="5411352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– </a:t>
            </a:r>
          </a:p>
          <a:p>
            <a:pPr lvl="0"/>
            <a:r>
              <a:rPr lang="en-US" dirty="0"/>
              <a:t>LINE ONE</a:t>
            </a:r>
            <a:endParaRPr lang="en-IN" dirty="0"/>
          </a:p>
        </p:txBody>
      </p:sp>
      <p:sp>
        <p:nvSpPr>
          <p:cNvPr id="34" name="Text Placeholder 16">
            <a:extLst>
              <a:ext uri="{FF2B5EF4-FFF2-40B4-BE49-F238E27FC236}">
                <a16:creationId xmlns:a16="http://schemas.microsoft.com/office/drawing/2014/main" id="{66102033-1DBF-A3EC-DC9A-52C41FF72A2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465" y="3793167"/>
            <a:ext cx="5368776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35" name="Text Placeholder 16">
            <a:extLst>
              <a:ext uri="{FF2B5EF4-FFF2-40B4-BE49-F238E27FC236}">
                <a16:creationId xmlns:a16="http://schemas.microsoft.com/office/drawing/2014/main" id="{1E384876-914B-EE07-2717-9C0AED9670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5465" y="4851401"/>
            <a:ext cx="5411352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53610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A85F6B3-220E-499D-AE63-5DE506237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6D69DAA-50B0-490B-B879-A9AFA26B8029}"/>
              </a:ext>
            </a:extLst>
          </p:cNvPr>
          <p:cNvSpPr/>
          <p:nvPr userDrawn="1"/>
        </p:nvSpPr>
        <p:spPr>
          <a:xfrm>
            <a:off x="-177822" y="452581"/>
            <a:ext cx="12192001" cy="6858000"/>
          </a:xfrm>
          <a:prstGeom prst="rect">
            <a:avLst/>
          </a:prstGeom>
          <a:solidFill>
            <a:schemeClr val="accent1"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4349FB-3EFD-45E8-9741-7BB218BE08AE}"/>
              </a:ext>
            </a:extLst>
          </p:cNvPr>
          <p:cNvSpPr/>
          <p:nvPr userDrawn="1"/>
        </p:nvSpPr>
        <p:spPr>
          <a:xfrm>
            <a:off x="11836361" y="0"/>
            <a:ext cx="355639" cy="6858000"/>
          </a:xfrm>
          <a:prstGeom prst="rect">
            <a:avLst/>
          </a:prstGeom>
          <a:solidFill>
            <a:srgbClr val="33B0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E0560B-C8EC-45DE-AE89-65A343A6FE8A}"/>
              </a:ext>
            </a:extLst>
          </p:cNvPr>
          <p:cNvSpPr/>
          <p:nvPr userDrawn="1"/>
        </p:nvSpPr>
        <p:spPr>
          <a:xfrm>
            <a:off x="11484609" y="0"/>
            <a:ext cx="355639" cy="6858000"/>
          </a:xfrm>
          <a:prstGeom prst="rect">
            <a:avLst/>
          </a:prstGeom>
          <a:solidFill>
            <a:srgbClr val="2D94D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73730A-509F-4C18-8764-173CF6818E38}"/>
              </a:ext>
            </a:extLst>
          </p:cNvPr>
          <p:cNvSpPr/>
          <p:nvPr userDrawn="1"/>
        </p:nvSpPr>
        <p:spPr>
          <a:xfrm>
            <a:off x="11136403" y="0"/>
            <a:ext cx="355639" cy="6858000"/>
          </a:xfrm>
          <a:prstGeom prst="rect">
            <a:avLst/>
          </a:prstGeom>
          <a:solidFill>
            <a:srgbClr val="2D94D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74E99E-CF72-4D8E-A24E-0DAC4860C504}"/>
              </a:ext>
            </a:extLst>
          </p:cNvPr>
          <p:cNvGrpSpPr/>
          <p:nvPr userDrawn="1"/>
        </p:nvGrpSpPr>
        <p:grpSpPr>
          <a:xfrm>
            <a:off x="9882180" y="1"/>
            <a:ext cx="1954179" cy="1106663"/>
            <a:chOff x="9753599" y="1"/>
            <a:chExt cx="1739885" cy="985307"/>
          </a:xfrm>
        </p:grpSpPr>
        <p:sp>
          <p:nvSpPr>
            <p:cNvPr id="14" name="Round Same Side Corner Rectangle 72">
              <a:extLst>
                <a:ext uri="{FF2B5EF4-FFF2-40B4-BE49-F238E27FC236}">
                  <a16:creationId xmlns:a16="http://schemas.microsoft.com/office/drawing/2014/main" id="{16C0E275-4B85-4EE2-BC46-F29E0C9C6A03}"/>
                </a:ext>
              </a:extLst>
            </p:cNvPr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pic>
          <p:nvPicPr>
            <p:cNvPr id="15" name="Picture 2" descr="Image result for sify logo">
              <a:extLst>
                <a:ext uri="{FF2B5EF4-FFF2-40B4-BE49-F238E27FC236}">
                  <a16:creationId xmlns:a16="http://schemas.microsoft.com/office/drawing/2014/main" id="{77506E3D-8016-4414-AE74-79A26E121E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BD42ECC-394E-4910-8868-A2B6105FE687}"/>
              </a:ext>
            </a:extLst>
          </p:cNvPr>
          <p:cNvSpPr/>
          <p:nvPr userDrawn="1"/>
        </p:nvSpPr>
        <p:spPr>
          <a:xfrm>
            <a:off x="-3" y="4612904"/>
            <a:ext cx="11136000" cy="2245096"/>
          </a:xfrm>
          <a:prstGeom prst="rect">
            <a:avLst/>
          </a:prstGeom>
          <a:solidFill>
            <a:srgbClr val="10253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840"/>
              </a:lnSpc>
            </a:pPr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A1BC318-1D9A-4FE8-8146-270CB042918E}"/>
              </a:ext>
            </a:extLst>
          </p:cNvPr>
          <p:cNvSpPr/>
          <p:nvPr userDrawn="1"/>
        </p:nvSpPr>
        <p:spPr>
          <a:xfrm>
            <a:off x="-3" y="4494371"/>
            <a:ext cx="11136000" cy="118533"/>
          </a:xfrm>
          <a:prstGeom prst="rect">
            <a:avLst/>
          </a:prstGeom>
          <a:solidFill>
            <a:srgbClr val="1E9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6" y="4839528"/>
            <a:ext cx="9797661" cy="100122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5753617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LINE TWO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6262239"/>
            <a:ext cx="6816328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40357098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101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173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55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912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A43A998-3F53-4B83-8A8B-D568585E36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-818" y="0"/>
            <a:ext cx="12192001" cy="6858000"/>
          </a:xfrm>
          <a:prstGeom prst="rect">
            <a:avLst/>
          </a:prstGeom>
          <a:solidFill>
            <a:schemeClr val="tx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5D6DD9-0D4A-B5A6-AA8D-B416FF672D12}"/>
              </a:ext>
            </a:extLst>
          </p:cNvPr>
          <p:cNvSpPr/>
          <p:nvPr userDrawn="1"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chemeClr val="tx1">
              <a:alpha val="80000"/>
            </a:scheme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0237AD6-C314-C69D-D23E-74E2C34151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2" descr="Image result for sify logo">
            <a:extLst>
              <a:ext uri="{FF2B5EF4-FFF2-40B4-BE49-F238E27FC236}">
                <a16:creationId xmlns:a16="http://schemas.microsoft.com/office/drawing/2014/main" id="{8BCE9F92-C15D-D781-7326-443D79EE86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363200" y="279400"/>
            <a:ext cx="1478389" cy="8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12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25642134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51B21C-E0DF-1124-61CF-78D50F125A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08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D773DBD-74FD-C9B2-10E4-2F0F5E8E52F7}"/>
              </a:ext>
            </a:extLst>
          </p:cNvPr>
          <p:cNvSpPr/>
          <p:nvPr userDrawn="1"/>
        </p:nvSpPr>
        <p:spPr>
          <a:xfrm>
            <a:off x="9677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70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426519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61626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8" r:id="rId9"/>
    <p:sldLayoutId id="2147483699" r:id="rId10"/>
    <p:sldLayoutId id="2147483700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93F403-D3B2-226C-2726-3FD0D415C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903381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 dirty="0"/>
              <a:t>MAX BUPA HEALTH INSURANCE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9B36077-8C0E-848A-A182-89B6CAB72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Integration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59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70"/>
            <a:ext cx="5305751" cy="35645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lnSpc>
                <a:spcPts val="1600"/>
              </a:lnSpc>
              <a:defRPr/>
            </a:pP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Trebuchet MS"/>
              </a:rPr>
            </a:b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Cloud@core</a:t>
            </a:r>
            <a:r>
              <a:rPr lang="en-US" sz="1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TM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 products and services:</a:t>
            </a:r>
          </a:p>
          <a:p>
            <a:pPr indent="-285115" defTabSz="914377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Design, build and deploy Hosted Private Cloud Infrastructure.</a:t>
            </a:r>
          </a:p>
          <a:p>
            <a:pPr indent="-285115" defTabSz="914377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Study and migrate close to 20 applications to hosted private cloud with near-zero downtime window.</a:t>
            </a:r>
          </a:p>
          <a:p>
            <a:pPr indent="-285115" defTabSz="914377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Set up DR at a different seismic zone using DRaaS to provide granular data recovery time objectives.</a:t>
            </a:r>
          </a:p>
          <a:p>
            <a:pPr indent="-285115" defTabSz="914377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Implement security framework to comply with the insurance Industry Regulatory Requirements.</a:t>
            </a:r>
          </a:p>
          <a:p>
            <a:pPr indent="-285115" defTabSz="914377">
              <a:lnSpc>
                <a:spcPts val="1600"/>
              </a:lnSpc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Managed Services using Sify Managed Services Platform covering DC, DR, Branch Network and Security</a:t>
            </a:r>
          </a:p>
          <a:p>
            <a:pPr defTabSz="914377">
              <a:lnSpc>
                <a:spcPts val="1600"/>
              </a:lnSpc>
              <a:spcBef>
                <a:spcPts val="800"/>
              </a:spcBef>
              <a:defRPr/>
            </a:pPr>
            <a:endParaRPr lang="en-US" sz="1600" b="1" dirty="0">
              <a:solidFill>
                <a:srgbClr val="1F497D"/>
              </a:solidFill>
              <a:latin typeface="Trebuchet MS"/>
            </a:endParaRPr>
          </a:p>
          <a:p>
            <a:pPr defTabSz="914377">
              <a:lnSpc>
                <a:spcPts val="1600"/>
              </a:lnSpc>
              <a:spcBef>
                <a:spcPts val="800"/>
              </a:spcBef>
              <a:defRPr/>
            </a:pPr>
            <a:r>
              <a:rPr lang="en-US" sz="1600" b="1" dirty="0">
                <a:solidFill>
                  <a:srgbClr val="1F497D"/>
                </a:solidFill>
                <a:latin typeface="Trebuchet MS"/>
              </a:rPr>
              <a:t>Value for Client</a:t>
            </a:r>
            <a:endParaRPr lang="en-US" sz="1600" dirty="0">
              <a:solidFill>
                <a:srgbClr val="1F497D"/>
              </a:solidFill>
              <a:latin typeface="Trebuchet MS"/>
            </a:endParaRPr>
          </a:p>
          <a:p>
            <a:pPr defTabSz="914377">
              <a:lnSpc>
                <a:spcPts val="1600"/>
              </a:lnSpc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rPr>
              <a:t>Resilient IT Infrastructure to roll out new solutions at a rapid rate without delays in procurement of new hardware, software and other IT Infrastructure resources with 10% reduction on TCO YoY.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AE004E-4069-4403-BB75-01656B3ABF24}"/>
              </a:ext>
            </a:extLst>
          </p:cNvPr>
          <p:cNvGrpSpPr/>
          <p:nvPr/>
        </p:nvGrpSpPr>
        <p:grpSpPr>
          <a:xfrm>
            <a:off x="909872" y="1371601"/>
            <a:ext cx="4815000" cy="923330"/>
            <a:chOff x="909872" y="1371600"/>
            <a:chExt cx="4815000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/>
              <a:r>
                <a:rPr lang="en-US" sz="1600" b="1" dirty="0">
                  <a:solidFill>
                    <a:srgbClr val="1F497D">
                      <a:lumMod val="75000"/>
                    </a:srgbClr>
                  </a:solidFill>
                  <a:latin typeface="Trebuchet MS"/>
                </a:rPr>
                <a:t>Project Objective</a:t>
              </a:r>
            </a:p>
            <a:p>
              <a:pPr defTabSz="914377">
                <a:defRPr/>
              </a:pP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Consolidate four data </a:t>
              </a:r>
              <a:r>
                <a:rPr lang="en-I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center</a:t>
              </a: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 application workloads and build Managed Private Cloud and DR Services at </a:t>
              </a:r>
              <a:r>
                <a:rPr lang="en-IN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Sify</a:t>
              </a:r>
              <a:r>
                <a:rPr lang="en-I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 DC</a:t>
              </a:r>
            </a:p>
            <a:p>
              <a:pPr defTabSz="914377">
                <a:defRPr/>
              </a:pPr>
              <a:endParaRPr lang="en-IN" sz="1400" dirty="0">
                <a:latin typeface="Trebuchet MS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87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0DE21E5-4426-4A54-A522-FCD0DE47ADC0}"/>
              </a:ext>
            </a:extLst>
          </p:cNvPr>
          <p:cNvGrpSpPr/>
          <p:nvPr/>
        </p:nvGrpSpPr>
        <p:grpSpPr>
          <a:xfrm>
            <a:off x="1012381" y="2713855"/>
            <a:ext cx="4770000" cy="707886"/>
            <a:chOff x="954872" y="2276463"/>
            <a:chExt cx="4770000" cy="70788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276463"/>
              <a:ext cx="4320000" cy="70788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/>
              <a:r>
                <a:rPr lang="en-US" sz="1600" b="1" dirty="0">
                  <a:solidFill>
                    <a:srgbClr val="1F497D"/>
                  </a:solidFill>
                  <a:latin typeface="Trebuchet MS"/>
                </a:rPr>
                <a:t>Project Model</a:t>
              </a:r>
            </a:p>
            <a:p>
              <a:pPr defTabSz="914377">
                <a:defRPr/>
              </a:pP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Fully services model (vis-à-vis existing capex + services model)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4872" y="2328462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3B6FC29-8D31-47E5-9C5E-44648700CF03}"/>
              </a:ext>
            </a:extLst>
          </p:cNvPr>
          <p:cNvGrpSpPr/>
          <p:nvPr/>
        </p:nvGrpSpPr>
        <p:grpSpPr>
          <a:xfrm>
            <a:off x="909872" y="3706602"/>
            <a:ext cx="4815000" cy="1261884"/>
            <a:chOff x="909872" y="3655303"/>
            <a:chExt cx="4815000" cy="126188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655303"/>
              <a:ext cx="4320000" cy="126188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defTabSz="914377"/>
              <a:r>
                <a:rPr lang="en-US" sz="1600" b="1" dirty="0">
                  <a:solidFill>
                    <a:srgbClr val="1F497D"/>
                  </a:solidFill>
                  <a:latin typeface="Trebuchet MS"/>
                </a:rPr>
                <a:t>Sify’s Uniqueness</a:t>
              </a:r>
              <a:br>
                <a:rPr lang="en-US" sz="1600" dirty="0">
                  <a:latin typeface="Trebuchet MS"/>
                </a:rPr>
              </a:b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/>
                </a:rPr>
                <a:t>Integrated value proposition: Cloud Assessment Services, designed a private cloud architecture using Sify CloudInfinit CMP best practices, automated DR on Sify DRaaS model, Telecom Services for DC-DR connectivity, and end-to-end Managed IT Services</a:t>
              </a:r>
              <a:endParaRPr lang="en-I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09872" y="3877745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852A080C-5914-4C0E-8F48-52E0C3E0FA7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3" t="25897" r="18846" b="26401"/>
          <a:stretch/>
        </p:blipFill>
        <p:spPr>
          <a:xfrm>
            <a:off x="10639612" y="434225"/>
            <a:ext cx="1260000" cy="70507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0ADF481-EB69-2F4C-A1F1-62ED4F202D21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</a:defRPr>
            </a:lvl1pPr>
          </a:lstStyle>
          <a:p>
            <a:pPr defTabSz="914377"/>
            <a:r>
              <a:rPr lang="en-US" sz="2400" spc="151">
                <a:solidFill>
                  <a:prstClr val="white"/>
                </a:solidFill>
                <a:latin typeface="Trebuchet MS"/>
              </a:rPr>
              <a:t>PRIVATE CLOUD LED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9FD981-1B55-F34B-A64B-07EE457576CD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</a:defRPr>
            </a:lvl1pPr>
          </a:lstStyle>
          <a:p>
            <a:pPr defTabSz="914377"/>
            <a:r>
              <a:rPr lang="en-US" sz="1200" spc="151">
                <a:solidFill>
                  <a:prstClr val="white"/>
                </a:solidFill>
                <a:latin typeface="Trebuchet MS"/>
              </a:rPr>
              <a:t>HEALTH INSURANCE</a:t>
            </a:r>
          </a:p>
        </p:txBody>
      </p:sp>
    </p:spTree>
    <p:extLst>
      <p:ext uri="{BB962C8B-B14F-4D97-AF65-F5344CB8AC3E}">
        <p14:creationId xmlns:p14="http://schemas.microsoft.com/office/powerpoint/2010/main" val="2215059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018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 defTabSz="1219018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max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bupa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achieved better compliance, improved efficiency and business agility- 2 pager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801" y="1412777"/>
            <a:ext cx="11315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prstClr val="black"/>
                </a:solidFill>
              </a:rPr>
              <a:t>MAX Bupa transformation goal</a:t>
            </a:r>
            <a:r>
              <a:rPr lang="en-US" sz="1600" dirty="0">
                <a:solidFill>
                  <a:prstClr val="black"/>
                </a:solidFill>
              </a:rPr>
              <a:t>: To revolutionize the customer service by </a:t>
            </a:r>
            <a:r>
              <a:rPr lang="en-US" sz="1600" b="1" dirty="0">
                <a:solidFill>
                  <a:prstClr val="black"/>
                </a:solidFill>
              </a:rPr>
              <a:t>launching their cashless approvals within 30 mins initiative</a:t>
            </a:r>
            <a:r>
              <a:rPr lang="en-US" sz="1600" dirty="0">
                <a:solidFill>
                  <a:prstClr val="black"/>
                </a:solidFill>
              </a:rPr>
              <a:t>, they want to equip themselves with an IT infrastructure that’s massively scalable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Designed a private cloud architecture on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 best practices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 100+ Instances and 60 TB data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using the proven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workload migration process</a:t>
            </a:r>
          </a:p>
          <a:p>
            <a:pPr lvl="0">
              <a:lnSpc>
                <a:spcPct val="100000"/>
              </a:lnSpc>
              <a:buClr>
                <a:schemeClr val="tx2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Providing service assurance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CMP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endParaRPr lang="en-IN" sz="2400">
                <a:solidFill>
                  <a:prstClr val="white"/>
                </a:solidFill>
                <a:latin typeface="Trebuchet MS"/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468769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Scalable and modular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Architecture to be able to adapt to business and regulatory demands of Max Bupa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Dynamically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 scale and provide elastic upgrade/downgrade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based on Max Bupa’s business requirement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Automated DR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OPEX model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flexible Auto Scaling provided choice of Utility based Payment options like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Pay-as-per-use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Extensive business relationship with the Max Group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servicing Max Healthcare and Max Life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18">
                <a:defRPr/>
              </a:pPr>
              <a:r>
                <a:rPr lang="en-IN" sz="2400" dirty="0">
                  <a:solidFill>
                    <a:prstClr val="white"/>
                  </a:solidFill>
                  <a:latin typeface="Trebuchet MS"/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Leverage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analytics and big data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enhance their customer insight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Agility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support marketing &amp; digital campaign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management channels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Transform the current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into a well architected framework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Consolidate the applications landscape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into a single data center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Obtain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24x7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service assurance </a:t>
            </a: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304792" indent="-304792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A57CBCE-DFCE-F8A9-8211-B29BB4513E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3" t="25897" r="18846" b="26401"/>
          <a:stretch/>
        </p:blipFill>
        <p:spPr>
          <a:xfrm>
            <a:off x="10639612" y="434225"/>
            <a:ext cx="1260000" cy="7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53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2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Built a private cloud and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using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cloudinfinit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</a:rPr>
              <a:t>cmp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best practices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 defTabSz="1219018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  <a:latin typeface="Trebuchet MS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CloudInfinit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enabled Max Bupa to roll out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new solutions at a rapid rate without delays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in procurement of new hardware, software and other IT Infrastructure resources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10% reduction in TCO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on a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yoy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basis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Seamless transition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to Managed Services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Zero Downtime Migration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endParaRPr lang="en-IN" sz="240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Performance &amp; Operational Efficiency 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New Age DC + DR set-up – converted entire infra landscape into DC  and DR as a Service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Reduced planning &amp; deployment time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Granular recovery intervals  &amp; data protection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Bandwidth on demand to replicate DC data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State of the art tools, processes and procedures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018">
              <a:defRPr/>
            </a:pPr>
            <a:r>
              <a:rPr lang="en-IN" sz="2400" dirty="0">
                <a:solidFill>
                  <a:prstClr val="white"/>
                </a:solidFill>
                <a:latin typeface="Trebuchet MS"/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Setup was not in compliance with IRDA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Guidelines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standardization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, efficiency &amp; agility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landscape spread over 4 locations leading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higher TCO</a:t>
            </a:r>
          </a:p>
          <a:p>
            <a:pPr lvl="0"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Aging infrastructure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 need of a technology refresh</a:t>
            </a: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defTabSz="1219170">
              <a:lnSpc>
                <a:spcPct val="100000"/>
              </a:lnSpc>
              <a:spcBef>
                <a:spcPts val="1333"/>
              </a:spcBef>
              <a:buClr>
                <a:srgbClr val="1F497D"/>
              </a:buClr>
              <a:buSzPct val="100000"/>
              <a:buNone/>
              <a:defRPr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latin typeface="Trebuchet MS"/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/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53EE386-5C7D-A1EB-DD14-189E2FE17BD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813" t="25897" r="18846" b="26401"/>
          <a:stretch/>
        </p:blipFill>
        <p:spPr>
          <a:xfrm>
            <a:off x="10639612" y="434225"/>
            <a:ext cx="1260000" cy="7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51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2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554</Words>
  <Application>Microsoft Office PowerPoint</Application>
  <PresentationFormat>Widescreen</PresentationFormat>
  <Paragraphs>61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Office Theme</vt:lpstr>
      <vt:lpstr>Sify Theme Nov20</vt:lpstr>
      <vt:lpstr>1_Sify Theme Nov20</vt:lpstr>
      <vt:lpstr>2_Sify Theme Nov20</vt:lpstr>
      <vt:lpstr>PowerPoint Presentation</vt:lpstr>
      <vt:lpstr>PowerPoint Presentation</vt:lpstr>
      <vt:lpstr>How max bupa achieved better compliance, improved efficiency and business agility- 2 pager</vt:lpstr>
      <vt:lpstr>Built a private cloud and dr using cloudinfinit cmp best practices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32</cp:revision>
  <dcterms:created xsi:type="dcterms:W3CDTF">2023-06-08T07:32:51Z</dcterms:created>
  <dcterms:modified xsi:type="dcterms:W3CDTF">2024-08-12T11:12:10Z</dcterms:modified>
</cp:coreProperties>
</file>