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147311118" r:id="rId2"/>
    <p:sldId id="2076137111" r:id="rId3"/>
    <p:sldId id="2145705742" r:id="rId4"/>
    <p:sldId id="2145705743" r:id="rId5"/>
    <p:sldId id="214684675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Imran Khan" userId="1b5bb57a-5950-47f3-9580-38148fcd8ba4" providerId="ADAL" clId="{FD027FC1-5FA2-42C0-8F97-5C814A6FA572}"/>
    <pc:docChg chg="addSld delSld modSld">
      <pc:chgData name="Ali Imran Khan" userId="1b5bb57a-5950-47f3-9580-38148fcd8ba4" providerId="ADAL" clId="{FD027FC1-5FA2-42C0-8F97-5C814A6FA572}" dt="2023-06-08T07:54:37.822" v="41"/>
      <pc:docMkLst>
        <pc:docMk/>
      </pc:docMkLst>
      <pc:sldChg chg="del">
        <pc:chgData name="Ali Imran Khan" userId="1b5bb57a-5950-47f3-9580-38148fcd8ba4" providerId="ADAL" clId="{FD027FC1-5FA2-42C0-8F97-5C814A6FA572}" dt="2023-06-08T07:54:24.733" v="40" actId="47"/>
        <pc:sldMkLst>
          <pc:docMk/>
          <pc:sldMk cId="449761996" sldId="2076137110"/>
        </pc:sldMkLst>
      </pc:sldChg>
      <pc:sldChg chg="add">
        <pc:chgData name="Ali Imran Khan" userId="1b5bb57a-5950-47f3-9580-38148fcd8ba4" providerId="ADAL" clId="{FD027FC1-5FA2-42C0-8F97-5C814A6FA572}" dt="2023-06-08T07:54:37.822" v="41"/>
        <pc:sldMkLst>
          <pc:docMk/>
          <pc:sldMk cId="256041969" sldId="2076137111"/>
        </pc:sldMkLst>
      </pc:sldChg>
      <pc:sldChg chg="add">
        <pc:chgData name="Ali Imran Khan" userId="1b5bb57a-5950-47f3-9580-38148fcd8ba4" providerId="ADAL" clId="{FD027FC1-5FA2-42C0-8F97-5C814A6FA572}" dt="2023-06-08T07:54:37.822" v="41"/>
        <pc:sldMkLst>
          <pc:docMk/>
          <pc:sldMk cId="2982531042" sldId="2145705742"/>
        </pc:sldMkLst>
      </pc:sldChg>
      <pc:sldChg chg="add">
        <pc:chgData name="Ali Imran Khan" userId="1b5bb57a-5950-47f3-9580-38148fcd8ba4" providerId="ADAL" clId="{FD027FC1-5FA2-42C0-8F97-5C814A6FA572}" dt="2023-06-08T07:54:37.822" v="41"/>
        <pc:sldMkLst>
          <pc:docMk/>
          <pc:sldMk cId="898724340" sldId="2145705743"/>
        </pc:sldMkLst>
      </pc:sldChg>
      <pc:sldChg chg="modSp mod">
        <pc:chgData name="Ali Imran Khan" userId="1b5bb57a-5950-47f3-9580-38148fcd8ba4" providerId="ADAL" clId="{FD027FC1-5FA2-42C0-8F97-5C814A6FA572}" dt="2023-06-08T07:54:21.668" v="39" actId="20577"/>
        <pc:sldMkLst>
          <pc:docMk/>
          <pc:sldMk cId="1843726236" sldId="2147311118"/>
        </pc:sldMkLst>
        <pc:spChg chg="mod">
          <ac:chgData name="Ali Imran Khan" userId="1b5bb57a-5950-47f3-9580-38148fcd8ba4" providerId="ADAL" clId="{FD027FC1-5FA2-42C0-8F97-5C814A6FA572}" dt="2023-06-08T07:54:21.668" v="39" actId="20577"/>
          <ac:spMkLst>
            <pc:docMk/>
            <pc:sldMk cId="1843726236" sldId="2147311118"/>
            <ac:spMk id="5" creationId="{E0A7F605-C3C7-2129-3AA8-FF954D54019B}"/>
          </ac:spMkLst>
        </pc:spChg>
      </pc:sldChg>
      <pc:sldMasterChg chg="delSldLayout">
        <pc:chgData name="Ali Imran Khan" userId="1b5bb57a-5950-47f3-9580-38148fcd8ba4" providerId="ADAL" clId="{FD027FC1-5FA2-42C0-8F97-5C814A6FA572}" dt="2023-06-08T07:54:24.733" v="40" actId="47"/>
        <pc:sldMasterMkLst>
          <pc:docMk/>
          <pc:sldMasterMk cId="2939498397" sldId="2147483648"/>
        </pc:sldMasterMkLst>
        <pc:sldLayoutChg chg="del">
          <pc:chgData name="Ali Imran Khan" userId="1b5bb57a-5950-47f3-9580-38148fcd8ba4" providerId="ADAL" clId="{FD027FC1-5FA2-42C0-8F97-5C814A6FA572}" dt="2023-06-08T07:54:24.733" v="40" actId="47"/>
          <pc:sldLayoutMkLst>
            <pc:docMk/>
            <pc:sldMasterMk cId="2939498397" sldId="2147483648"/>
            <pc:sldLayoutMk cId="2569040934" sldId="2147483662"/>
          </pc:sldLayoutMkLst>
        </pc:sldLayoutChg>
      </pc:sldMasterChg>
    </pc:docChg>
  </pc:docChgLst>
  <pc:docChgLst>
    <pc:chgData name="Ali Imran Khan" userId="1b5bb57a-5950-47f3-9580-38148fcd8ba4" providerId="ADAL" clId="{F6F12A48-F8BA-4409-B31D-94EBEAA3A4C1}"/>
    <pc:docChg chg="modSld">
      <pc:chgData name="Ali Imran Khan" userId="1b5bb57a-5950-47f3-9580-38148fcd8ba4" providerId="ADAL" clId="{F6F12A48-F8BA-4409-B31D-94EBEAA3A4C1}" dt="2023-08-17T13:57:27.480" v="5" actId="57"/>
      <pc:docMkLst>
        <pc:docMk/>
      </pc:docMkLst>
      <pc:sldChg chg="modSp mod">
        <pc:chgData name="Ali Imran Khan" userId="1b5bb57a-5950-47f3-9580-38148fcd8ba4" providerId="ADAL" clId="{F6F12A48-F8BA-4409-B31D-94EBEAA3A4C1}" dt="2023-08-17T13:57:16.588" v="2" actId="57"/>
        <pc:sldMkLst>
          <pc:docMk/>
          <pc:sldMk cId="256041969" sldId="2076137111"/>
        </pc:sldMkLst>
        <pc:spChg chg="mod">
          <ac:chgData name="Ali Imran Khan" userId="1b5bb57a-5950-47f3-9580-38148fcd8ba4" providerId="ADAL" clId="{F6F12A48-F8BA-4409-B31D-94EBEAA3A4C1}" dt="2023-08-17T13:57:16.588" v="2" actId="57"/>
          <ac:spMkLst>
            <pc:docMk/>
            <pc:sldMk cId="256041969" sldId="2076137111"/>
            <ac:spMk id="34" creationId="{4323FDC9-6E80-4351-B3B7-50CFFE61E512}"/>
          </ac:spMkLst>
        </pc:spChg>
      </pc:sldChg>
      <pc:sldChg chg="modSp mod">
        <pc:chgData name="Ali Imran Khan" userId="1b5bb57a-5950-47f3-9580-38148fcd8ba4" providerId="ADAL" clId="{F6F12A48-F8BA-4409-B31D-94EBEAA3A4C1}" dt="2023-08-17T13:57:27.480" v="5" actId="57"/>
        <pc:sldMkLst>
          <pc:docMk/>
          <pc:sldMk cId="2982531042" sldId="2145705742"/>
        </pc:sldMkLst>
        <pc:spChg chg="mod">
          <ac:chgData name="Ali Imran Khan" userId="1b5bb57a-5950-47f3-9580-38148fcd8ba4" providerId="ADAL" clId="{F6F12A48-F8BA-4409-B31D-94EBEAA3A4C1}" dt="2023-08-17T13:57:27.480" v="5" actId="57"/>
          <ac:spMkLst>
            <pc:docMk/>
            <pc:sldMk cId="2982531042" sldId="2145705742"/>
            <ac:spMk id="3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E9A02-1BC8-4C3F-978E-700E4FA11C69}" type="datetimeFigureOut">
              <a:rPr lang="en-IN" smtClean="0"/>
              <a:t>17-08-2023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72C70-BE3F-4E76-AD16-A1E81449C684}" type="slidenum">
              <a:rPr lang="en-IN" smtClean="0"/>
              <a:t>‹#›</a:t>
            </a:fld>
            <a:endParaRPr lang="en-IN"/>
          </a:p>
        </p:txBody>
      </p:sp>
    </p:spTree>
    <p:extLst>
      <p:ext uri="{BB962C8B-B14F-4D97-AF65-F5344CB8AC3E}">
        <p14:creationId xmlns:p14="http://schemas.microsoft.com/office/powerpoint/2010/main" val="1045847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576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8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5377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D508-8226-D07B-3868-E443E6F82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7EC0B3E-728F-5C9B-9FE6-F6AB8DBEC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307D449-FA0C-EF21-DAB1-3F3D50C99F0C}"/>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D40BF775-6AAB-EB4C-55F9-6337623669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5AD59F-A883-F59F-5461-E44992D88250}"/>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93409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ABFB-2B07-1E9F-D9B4-2D838AFDDA9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662E8C-A2E5-2884-39CD-E0F2CE950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4217FD-F713-42F4-E389-F34F8594A4B0}"/>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7D8291C0-6373-2694-23A3-42D7078883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45AF40-8E83-7C2E-E379-45CFA589D816}"/>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63244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A4B04-DEAC-A998-10ED-0192BD0E75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891715B-299E-29EE-1300-240DF74460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814352-4BB7-26D8-C768-479ED5BE6F5C}"/>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2563F947-0259-6333-7692-65A14CFAA5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1850AF-EC7C-B616-78B5-E420B3C5F62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178782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4"/>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1" y="0"/>
            <a:ext cx="12192001" cy="68580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298989"/>
            <a:ext cx="11353773" cy="1010795"/>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6" name="Picture 5">
            <a:extLst>
              <a:ext uri="{FF2B5EF4-FFF2-40B4-BE49-F238E27FC236}">
                <a16:creationId xmlns:a16="http://schemas.microsoft.com/office/drawing/2014/main" id="{2B1714C8-BDCD-7AF7-523C-90D4C3A24DDE}"/>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b="22665"/>
          <a:stretch/>
        </p:blipFill>
        <p:spPr>
          <a:xfrm>
            <a:off x="506554" y="206699"/>
            <a:ext cx="1354924" cy="879515"/>
          </a:xfrm>
          <a:prstGeom prst="rect">
            <a:avLst/>
          </a:prstGeom>
        </p:spPr>
      </p:pic>
      <p:sp>
        <p:nvSpPr>
          <p:cNvPr id="13" name="TextBox 12">
            <a:extLst>
              <a:ext uri="{FF2B5EF4-FFF2-40B4-BE49-F238E27FC236}">
                <a16:creationId xmlns:a16="http://schemas.microsoft.com/office/drawing/2014/main" id="{A00CDD3F-4B6C-0C5E-4716-7BAF58FD03C0}"/>
              </a:ext>
            </a:extLst>
          </p:cNvPr>
          <p:cNvSpPr txBox="1"/>
          <p:nvPr userDrawn="1"/>
        </p:nvSpPr>
        <p:spPr>
          <a:xfrm>
            <a:off x="431800" y="1051810"/>
            <a:ext cx="1321580" cy="338554"/>
          </a:xfrm>
          <a:prstGeom prst="rect">
            <a:avLst/>
          </a:prstGeom>
          <a:noFill/>
        </p:spPr>
        <p:txBody>
          <a:bodyPr wrap="none" rtlCol="0">
            <a:spAutoFit/>
          </a:bodyPr>
          <a:lstStyle/>
          <a:p>
            <a:r>
              <a:rPr lang="en-US" sz="1600" dirty="0">
                <a:solidFill>
                  <a:schemeClr val="bg1"/>
                </a:solidFill>
              </a:rPr>
              <a:t>InfinitDIGITAL</a:t>
            </a:r>
          </a:p>
        </p:txBody>
      </p:sp>
    </p:spTree>
    <p:extLst>
      <p:ext uri="{BB962C8B-B14F-4D97-AF65-F5344CB8AC3E}">
        <p14:creationId xmlns:p14="http://schemas.microsoft.com/office/powerpoint/2010/main" val="3391160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DC31C4D-5BFA-4A28-0F7A-5F844745F56E}"/>
              </a:ext>
            </a:extLst>
          </p:cNvPr>
          <p:cNvSpPr/>
          <p:nvPr userDrawn="1"/>
        </p:nvSpPr>
        <p:spPr>
          <a:xfrm>
            <a:off x="0" y="0"/>
            <a:ext cx="12192000" cy="6858000"/>
          </a:xfrm>
          <a:prstGeom prst="rect">
            <a:avLst/>
          </a:prstGeom>
          <a:solidFill>
            <a:srgbClr val="00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21" name="Text Placeholder 16">
            <a:extLst>
              <a:ext uri="{FF2B5EF4-FFF2-40B4-BE49-F238E27FC236}">
                <a16:creationId xmlns:a16="http://schemas.microsoft.com/office/drawing/2014/main" id="{401ED205-A923-49E8-FD8C-93607AC2168D}"/>
              </a:ext>
            </a:extLst>
          </p:cNvPr>
          <p:cNvSpPr>
            <a:spLocks noGrp="1"/>
          </p:cNvSpPr>
          <p:nvPr>
            <p:ph type="body" sz="quarter" idx="13" hasCustomPrompt="1"/>
          </p:nvPr>
        </p:nvSpPr>
        <p:spPr>
          <a:xfrm>
            <a:off x="445465" y="2494989"/>
            <a:ext cx="5411352" cy="1702339"/>
          </a:xfrm>
        </p:spPr>
        <p:txBody>
          <a:bodyPr>
            <a:noAutofit/>
          </a:bodyPr>
          <a:lstStyle>
            <a:lvl1pPr marL="0" indent="0">
              <a:lnSpc>
                <a:spcPts val="4000"/>
              </a:lnSpc>
              <a:spcBef>
                <a:spcPts val="0"/>
              </a:spcBef>
              <a:buNone/>
              <a:defRPr sz="3200" b="1" cap="none" baseline="0">
                <a:solidFill>
                  <a:schemeClr val="bg1"/>
                </a:solidFill>
              </a:defRPr>
            </a:lvl1pPr>
          </a:lstStyle>
          <a:p>
            <a:pPr lvl="0"/>
            <a:r>
              <a:rPr lang="en-US" dirty="0"/>
              <a:t>TITLE OF THE SLIDE - LINE ONE</a:t>
            </a:r>
            <a:endParaRPr lang="en-IN" dirty="0"/>
          </a:p>
        </p:txBody>
      </p:sp>
      <p:sp>
        <p:nvSpPr>
          <p:cNvPr id="22" name="Text Placeholder 16">
            <a:extLst>
              <a:ext uri="{FF2B5EF4-FFF2-40B4-BE49-F238E27FC236}">
                <a16:creationId xmlns:a16="http://schemas.microsoft.com/office/drawing/2014/main" id="{50CB36AF-F1AE-15EB-1F27-0D8643E1EFD5}"/>
              </a:ext>
            </a:extLst>
          </p:cNvPr>
          <p:cNvSpPr>
            <a:spLocks noGrp="1"/>
          </p:cNvSpPr>
          <p:nvPr>
            <p:ph type="body" sz="quarter" idx="14" hasCustomPrompt="1"/>
          </p:nvPr>
        </p:nvSpPr>
        <p:spPr>
          <a:xfrm>
            <a:off x="488042" y="4174451"/>
            <a:ext cx="9755085" cy="454763"/>
          </a:xfrm>
        </p:spPr>
        <p:txBody>
          <a:bodyPr>
            <a:noAutofit/>
          </a:bodyPr>
          <a:lstStyle>
            <a:lvl1pPr marL="0" indent="0">
              <a:lnSpc>
                <a:spcPts val="2667"/>
              </a:lnSpc>
              <a:spcBef>
                <a:spcPts val="0"/>
              </a:spcBef>
              <a:buNone/>
              <a:defRPr sz="2400" b="1" baseline="0">
                <a:solidFill>
                  <a:srgbClr val="BED730"/>
                </a:solidFill>
              </a:defRPr>
            </a:lvl1pPr>
          </a:lstStyle>
          <a:p>
            <a:pPr lvl="0"/>
            <a:r>
              <a:rPr lang="en-US" dirty="0"/>
              <a:t>Line two</a:t>
            </a:r>
          </a:p>
        </p:txBody>
      </p:sp>
      <p:sp>
        <p:nvSpPr>
          <p:cNvPr id="23" name="Text Placeholder 16">
            <a:extLst>
              <a:ext uri="{FF2B5EF4-FFF2-40B4-BE49-F238E27FC236}">
                <a16:creationId xmlns:a16="http://schemas.microsoft.com/office/drawing/2014/main" id="{CD3A67E4-2EC4-3E4D-F1A3-44CB7C5957F5}"/>
              </a:ext>
            </a:extLst>
          </p:cNvPr>
          <p:cNvSpPr>
            <a:spLocks noGrp="1"/>
          </p:cNvSpPr>
          <p:nvPr>
            <p:ph type="body" sz="quarter" idx="15" hasCustomPrompt="1"/>
          </p:nvPr>
        </p:nvSpPr>
        <p:spPr>
          <a:xfrm>
            <a:off x="488041" y="4648201"/>
            <a:ext cx="5368776" cy="369471"/>
          </a:xfrm>
        </p:spPr>
        <p:txBody>
          <a:bodyPr anchor="t">
            <a:noAutofit/>
          </a:bodyPr>
          <a:lstStyle>
            <a:lvl1pPr marL="0" indent="0">
              <a:lnSpc>
                <a:spcPts val="2400"/>
              </a:lnSpc>
              <a:buNone/>
              <a:defRPr sz="1867" b="0">
                <a:solidFill>
                  <a:schemeClr val="bg1">
                    <a:lumMod val="85000"/>
                  </a:schemeClr>
                </a:solidFill>
              </a:defRPr>
            </a:lvl1pPr>
          </a:lstStyle>
          <a:p>
            <a:pPr lvl="0"/>
            <a:r>
              <a:rPr lang="en-US" dirty="0"/>
              <a:t>Month 2023</a:t>
            </a:r>
          </a:p>
        </p:txBody>
      </p:sp>
    </p:spTree>
    <p:extLst>
      <p:ext uri="{BB962C8B-B14F-4D97-AF65-F5344CB8AC3E}">
        <p14:creationId xmlns:p14="http://schemas.microsoft.com/office/powerpoint/2010/main" val="869507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solidFill>
                  <a:schemeClr val="tx2">
                    <a:lumMod val="75000"/>
                  </a:schemeClr>
                </a:solidFill>
              </a:defRPr>
            </a:lvl1pPr>
          </a:lstStyle>
          <a:p>
            <a:r>
              <a:rPr lang="en-US"/>
              <a:t>TITLE OF THE SLIDE GOES HERE</a:t>
            </a:r>
          </a:p>
        </p:txBody>
      </p:sp>
    </p:spTree>
    <p:extLst>
      <p:ext uri="{BB962C8B-B14F-4D97-AF65-F5344CB8AC3E}">
        <p14:creationId xmlns:p14="http://schemas.microsoft.com/office/powerpoint/2010/main" val="312194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CD0B-5D21-E1AF-B80A-765224EFB0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82209E-B7E0-BC81-2FED-7E4C7BB32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EB13F2-049C-9D4C-CCA9-8EF3134A9446}"/>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E6C6EBC4-0ECF-38DD-BCCD-10F8257617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FDBA5A-4BF4-902A-F474-996E21EB1D6D}"/>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39335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7741-0C9A-BD7D-A419-DF6B5406C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DD3AE94-8714-0AE5-A88E-3FDE77DD5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E872C-65FB-28E6-FD21-B4B809EEA23C}"/>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C480075C-0209-87A5-ADA4-61805314E1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16FEEC-9311-B54E-4424-7E828A44580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42120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3739-466E-C71E-FA80-7BBC7169BC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761089-BCC9-585E-EACA-384326B57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AAF06EF-7C18-73B3-4AD5-999E26157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BDD8F2A-94EC-01BC-2C53-79EDAAFBB991}"/>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6" name="Footer Placeholder 5">
            <a:extLst>
              <a:ext uri="{FF2B5EF4-FFF2-40B4-BE49-F238E27FC236}">
                <a16:creationId xmlns:a16="http://schemas.microsoft.com/office/drawing/2014/main" id="{5783FC3E-C54F-7C6F-A9A3-54B75A67A2D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C0D6B2-462B-AD4D-539E-1CF968E44958}"/>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1956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C381-3C37-43A2-015B-DB9E3899B6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3F08654-9EBA-4D49-1B0B-6237ED510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BA4FBE-FF12-F444-BE26-CC5871090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F7F4979-CD0C-0AB2-3632-1A19B4B2A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AFEA1-1704-94C8-6266-7B66FA6DF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396AF7-DA49-83A3-C025-BFCA41EB78A4}"/>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8" name="Footer Placeholder 7">
            <a:extLst>
              <a:ext uri="{FF2B5EF4-FFF2-40B4-BE49-F238E27FC236}">
                <a16:creationId xmlns:a16="http://schemas.microsoft.com/office/drawing/2014/main" id="{5F438C32-0F81-90F5-57A4-322D5E97FB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07CFC3-5BC6-0A59-39B1-F0C3931634B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46829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BF40-6686-7D55-BEBD-D4306A82CFC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C94D0CF-7173-9A58-A56B-6770B0E6C9AD}"/>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4" name="Footer Placeholder 3">
            <a:extLst>
              <a:ext uri="{FF2B5EF4-FFF2-40B4-BE49-F238E27FC236}">
                <a16:creationId xmlns:a16="http://schemas.microsoft.com/office/drawing/2014/main" id="{5376E54A-F5B1-C8B3-0681-82DDCF14E8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A8C647-85DB-595D-2C51-F1EC47D3397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2836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33743-0669-A314-4E36-786CC74382C0}"/>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3" name="Footer Placeholder 2">
            <a:extLst>
              <a:ext uri="{FF2B5EF4-FFF2-40B4-BE49-F238E27FC236}">
                <a16:creationId xmlns:a16="http://schemas.microsoft.com/office/drawing/2014/main" id="{F9EA0A10-18F2-7D20-DF13-16E2E98F076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43478A1-53E3-B434-306B-0183EDCB7A2F}"/>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408960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FC26-CB56-AAB6-FC35-C1784B4A8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184C946-C354-C223-DAC1-D97B2E557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48ECD55-55A8-AE5C-79B3-9CD4D562B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6088C-0C01-23B7-A090-FD267AD59D0B}"/>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6" name="Footer Placeholder 5">
            <a:extLst>
              <a:ext uri="{FF2B5EF4-FFF2-40B4-BE49-F238E27FC236}">
                <a16:creationId xmlns:a16="http://schemas.microsoft.com/office/drawing/2014/main" id="{1E63FA5C-33DC-0FAA-05BC-712600A3E5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A881FB-F00C-E63F-BD6E-1AE488E1FDB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45897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A3DF-5A83-AAF2-BDED-E845065DC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F2ACE22-FF24-812A-A61B-C5492C399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C7F090D-389F-A801-F025-50EA6D08F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F763C-D260-0590-AD1B-513FC99A1A44}"/>
              </a:ext>
            </a:extLst>
          </p:cNvPr>
          <p:cNvSpPr>
            <a:spLocks noGrp="1"/>
          </p:cNvSpPr>
          <p:nvPr>
            <p:ph type="dt" sz="half" idx="10"/>
          </p:nvPr>
        </p:nvSpPr>
        <p:spPr/>
        <p:txBody>
          <a:bodyPr/>
          <a:lstStyle/>
          <a:p>
            <a:fld id="{F3AA91B0-44EF-44DB-8FE5-57A648937FC4}" type="datetimeFigureOut">
              <a:rPr lang="en-IN" smtClean="0"/>
              <a:t>17-08-2023</a:t>
            </a:fld>
            <a:endParaRPr lang="en-IN"/>
          </a:p>
        </p:txBody>
      </p:sp>
      <p:sp>
        <p:nvSpPr>
          <p:cNvPr id="6" name="Footer Placeholder 5">
            <a:extLst>
              <a:ext uri="{FF2B5EF4-FFF2-40B4-BE49-F238E27FC236}">
                <a16:creationId xmlns:a16="http://schemas.microsoft.com/office/drawing/2014/main" id="{4868DA74-708B-AAD3-BA06-58C644F61A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3154E7B-ABE3-82D6-873D-A783F68CE3F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0557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C0B26-1B5B-788D-D43E-689306AD9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91EB3C-811D-003E-A97C-CAC302E60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6DEBE5-45E4-9B03-D97B-ECBD6E715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91B0-44EF-44DB-8FE5-57A648937FC4}" type="datetimeFigureOut">
              <a:rPr lang="en-IN" smtClean="0"/>
              <a:t>17-08-2023</a:t>
            </a:fld>
            <a:endParaRPr lang="en-IN"/>
          </a:p>
        </p:txBody>
      </p:sp>
      <p:sp>
        <p:nvSpPr>
          <p:cNvPr id="5" name="Footer Placeholder 4">
            <a:extLst>
              <a:ext uri="{FF2B5EF4-FFF2-40B4-BE49-F238E27FC236}">
                <a16:creationId xmlns:a16="http://schemas.microsoft.com/office/drawing/2014/main" id="{7EC634ED-624B-5618-A399-F0EFF1D08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EA4F59C-DF33-A54B-6F95-071AF8815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5D6E7-6475-469C-9B7B-083829CAF4B5}" type="slidenum">
              <a:rPr lang="en-IN" smtClean="0"/>
              <a:t>‹#›</a:t>
            </a:fld>
            <a:endParaRPr lang="en-IN"/>
          </a:p>
        </p:txBody>
      </p:sp>
    </p:spTree>
    <p:extLst>
      <p:ext uri="{BB962C8B-B14F-4D97-AF65-F5344CB8AC3E}">
        <p14:creationId xmlns:p14="http://schemas.microsoft.com/office/powerpoint/2010/main" val="293949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0A7F605-C3C7-2129-3AA8-FF954D54019B}"/>
              </a:ext>
            </a:extLst>
          </p:cNvPr>
          <p:cNvSpPr>
            <a:spLocks noGrp="1"/>
          </p:cNvSpPr>
          <p:nvPr>
            <p:ph type="body" sz="quarter" idx="13"/>
          </p:nvPr>
        </p:nvSpPr>
        <p:spPr>
          <a:xfrm>
            <a:off x="425144" y="4766295"/>
            <a:ext cx="7174536" cy="770906"/>
          </a:xfrm>
        </p:spPr>
        <p:txBody>
          <a:bodyPr/>
          <a:lstStyle/>
          <a:p>
            <a:pPr>
              <a:lnSpc>
                <a:spcPct val="100000"/>
              </a:lnSpc>
            </a:pPr>
            <a:r>
              <a:rPr lang="en-US" sz="4267" dirty="0"/>
              <a:t>MANAPPURAM FINANCE LTD</a:t>
            </a:r>
            <a:endParaRPr lang="en-IN" sz="4267" dirty="0"/>
          </a:p>
        </p:txBody>
      </p:sp>
      <p:sp>
        <p:nvSpPr>
          <p:cNvPr id="6" name="Text Placeholder 4">
            <a:extLst>
              <a:ext uri="{FF2B5EF4-FFF2-40B4-BE49-F238E27FC236}">
                <a16:creationId xmlns:a16="http://schemas.microsoft.com/office/drawing/2014/main" id="{74C6CE8C-6AA4-D2F6-DBCD-AC899BE70829}"/>
              </a:ext>
            </a:extLst>
          </p:cNvPr>
          <p:cNvSpPr>
            <a:spLocks noGrp="1"/>
          </p:cNvSpPr>
          <p:nvPr>
            <p:ph type="body" sz="quarter" idx="14"/>
          </p:nvPr>
        </p:nvSpPr>
        <p:spPr>
          <a:xfrm>
            <a:off x="425144" y="5379720"/>
            <a:ext cx="5368776" cy="556363"/>
          </a:xfrm>
        </p:spPr>
        <p:txBody>
          <a:bodyPr anchor="ctr"/>
          <a:lstStyle/>
          <a:p>
            <a:r>
              <a:rPr lang="en-US" dirty="0"/>
              <a:t>Cloud Case Study</a:t>
            </a:r>
            <a:endParaRPr lang="en-IN" dirty="0"/>
          </a:p>
        </p:txBody>
      </p:sp>
    </p:spTree>
    <p:extLst>
      <p:ext uri="{BB962C8B-B14F-4D97-AF65-F5344CB8AC3E}">
        <p14:creationId xmlns:p14="http://schemas.microsoft.com/office/powerpoint/2010/main" val="18437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6593862" y="1385670"/>
            <a:ext cx="5292333" cy="4401205"/>
          </a:xfrm>
          <a:prstGeom prst="rect">
            <a:avLst/>
          </a:prstGeom>
          <a:noFill/>
        </p:spPr>
        <p:txBody>
          <a:bodyPr wrap="square" lIns="91440" tIns="45720" rIns="91440" bIns="45720" rtlCol="0" anchor="t">
            <a:spAutoFit/>
          </a:bodyPr>
          <a:lstStyle/>
          <a:p>
            <a:pPr>
              <a:lnSpc>
                <a:spcPts val="1600"/>
              </a:lnSpc>
              <a:defRPr/>
            </a:pPr>
            <a:r>
              <a:rPr lang="en-US" sz="1600" b="1" dirty="0">
                <a:solidFill>
                  <a:srgbClr val="44546A"/>
                </a:solidFill>
                <a:latin typeface="+mj-lt"/>
              </a:rPr>
              <a:t>Integrated Value and Outcome</a:t>
            </a:r>
            <a:br>
              <a:rPr lang="en-US" sz="1300" dirty="0">
                <a:latin typeface="+mj-lt"/>
              </a:rPr>
            </a:br>
            <a:r>
              <a:rPr lang="en-US" sz="1400" b="1" dirty="0">
                <a:solidFill>
                  <a:srgbClr val="7F7F7F"/>
                </a:solidFill>
                <a:latin typeface="+mj-lt"/>
              </a:rPr>
              <a:t>With the cloud@core</a:t>
            </a:r>
            <a:r>
              <a:rPr lang="en-US" sz="1400" b="1" baseline="30000" dirty="0">
                <a:solidFill>
                  <a:srgbClr val="7F7F7F"/>
                </a:solidFill>
                <a:latin typeface="+mj-lt"/>
              </a:rPr>
              <a:t>TM</a:t>
            </a:r>
            <a:r>
              <a:rPr lang="en-US" sz="1400" b="1" dirty="0">
                <a:solidFill>
                  <a:srgbClr val="7F7F7F"/>
                </a:solidFill>
                <a:latin typeface="+mj-lt"/>
              </a:rPr>
              <a:t> portfolio of services, Sify is migrating the entire IT infrastructure of the </a:t>
            </a:r>
            <a:r>
              <a:rPr lang="en-US" sz="1400" dirty="0" err="1">
                <a:solidFill>
                  <a:srgbClr val="7F7F7F"/>
                </a:solidFill>
                <a:latin typeface="+mj-lt"/>
              </a:rPr>
              <a:t>Manappuram</a:t>
            </a:r>
            <a:r>
              <a:rPr lang="en-US" sz="1400" dirty="0">
                <a:solidFill>
                  <a:srgbClr val="7F7F7F"/>
                </a:solidFill>
                <a:latin typeface="+mj-lt"/>
              </a:rPr>
              <a:t> Group companies to  Hyperscale cloud (Oracle Cloud Infrastructure)</a:t>
            </a:r>
            <a:endParaRPr lang="en-US" sz="1400" dirty="0">
              <a:solidFill>
                <a:srgbClr val="7F7F7F"/>
              </a:solidFill>
              <a:latin typeface="+mj-lt"/>
              <a:cs typeface="Calibri"/>
            </a:endParaRPr>
          </a:p>
          <a:p>
            <a:pPr marL="285744" indent="-285744" algn="just">
              <a:lnSpc>
                <a:spcPts val="1600"/>
              </a:lnSpc>
              <a:buFont typeface="Arial" panose="020B0604020202020204" pitchFamily="34" charset="0"/>
              <a:buChar char="•"/>
              <a:defRPr/>
            </a:pPr>
            <a:r>
              <a:rPr lang="en-US" sz="1400" dirty="0">
                <a:solidFill>
                  <a:srgbClr val="7F7F7F"/>
                </a:solidFill>
                <a:latin typeface="+mj-lt"/>
              </a:rPr>
              <a:t>for significant cost reduction by cross platform migration of Oracle </a:t>
            </a:r>
            <a:r>
              <a:rPr lang="en-US" sz="1400" b="1" dirty="0">
                <a:solidFill>
                  <a:srgbClr val="7F7F7F"/>
                </a:solidFill>
                <a:latin typeface="+mj-lt"/>
              </a:rPr>
              <a:t>DB</a:t>
            </a:r>
            <a:r>
              <a:rPr lang="en-US" sz="1400" dirty="0">
                <a:solidFill>
                  <a:srgbClr val="7F7F7F"/>
                </a:solidFill>
                <a:latin typeface="+mj-lt"/>
              </a:rPr>
              <a:t> from AIX to Intel platform</a:t>
            </a:r>
            <a:endParaRPr lang="en-US" sz="1400" dirty="0">
              <a:solidFill>
                <a:srgbClr val="7F7F7F"/>
              </a:solidFill>
              <a:latin typeface="+mj-lt"/>
              <a:cs typeface="Calibri"/>
            </a:endParaRPr>
          </a:p>
          <a:p>
            <a:pPr marL="285744" indent="-285744" algn="just">
              <a:lnSpc>
                <a:spcPts val="1600"/>
              </a:lnSpc>
              <a:buFont typeface="Arial" panose="020B0604020202020204" pitchFamily="34" charset="0"/>
              <a:buChar char="•"/>
              <a:defRPr/>
            </a:pPr>
            <a:r>
              <a:rPr lang="en-US" sz="1400" dirty="0">
                <a:solidFill>
                  <a:srgbClr val="7F7F7F"/>
                </a:solidFill>
                <a:latin typeface="+mj-lt"/>
              </a:rPr>
              <a:t>realize a proven disaster recovery capability </a:t>
            </a:r>
          </a:p>
          <a:p>
            <a:pPr marL="285744" indent="-285744" algn="just">
              <a:lnSpc>
                <a:spcPts val="1600"/>
              </a:lnSpc>
              <a:buFont typeface="Arial" panose="020B0604020202020204" pitchFamily="34" charset="0"/>
              <a:buChar char="•"/>
              <a:defRPr/>
            </a:pPr>
            <a:r>
              <a:rPr lang="en-US" sz="1400" dirty="0">
                <a:solidFill>
                  <a:srgbClr val="7F7F7F"/>
                </a:solidFill>
                <a:latin typeface="+mj-lt"/>
              </a:rPr>
              <a:t>provide for scalability of infrastructure with business growth</a:t>
            </a:r>
            <a:endParaRPr lang="en-US" sz="1400" dirty="0">
              <a:solidFill>
                <a:srgbClr val="7F7F7F"/>
              </a:solidFill>
              <a:latin typeface="+mj-lt"/>
              <a:cs typeface="Calibri"/>
            </a:endParaRPr>
          </a:p>
          <a:p>
            <a:pPr marL="285744" indent="-285744" algn="just">
              <a:lnSpc>
                <a:spcPts val="1600"/>
              </a:lnSpc>
              <a:buFont typeface="Arial" panose="020B0604020202020204" pitchFamily="34" charset="0"/>
              <a:buChar char="•"/>
              <a:defRPr/>
            </a:pPr>
            <a:r>
              <a:rPr lang="en-US" sz="1400" dirty="0">
                <a:solidFill>
                  <a:srgbClr val="7F7F7F"/>
                </a:solidFill>
                <a:latin typeface="+mj-lt"/>
              </a:rPr>
              <a:t>enable IT as a Service by one group company with no constraints for other group companies (application users)</a:t>
            </a:r>
            <a:endParaRPr lang="en-US" sz="1300" b="1" dirty="0">
              <a:solidFill>
                <a:srgbClr val="44546A"/>
              </a:solidFill>
              <a:latin typeface="+mj-lt"/>
            </a:endParaRPr>
          </a:p>
          <a:p>
            <a:pPr>
              <a:lnSpc>
                <a:spcPts val="1600"/>
              </a:lnSpc>
              <a:spcBef>
                <a:spcPts val="800"/>
              </a:spcBef>
              <a:defRPr/>
            </a:pPr>
            <a:r>
              <a:rPr lang="en-US" sz="1600" b="1" dirty="0">
                <a:solidFill>
                  <a:srgbClr val="44546A"/>
                </a:solidFill>
                <a:latin typeface="+mj-lt"/>
              </a:rPr>
              <a:t>Value for Client</a:t>
            </a:r>
            <a:endParaRPr lang="en-US" sz="1600" b="1" dirty="0">
              <a:solidFill>
                <a:srgbClr val="44546A"/>
              </a:solidFill>
              <a:latin typeface="+mj-lt"/>
              <a:cs typeface="Calibri"/>
            </a:endParaRPr>
          </a:p>
          <a:p>
            <a:pPr marL="285744" indent="-285744" algn="just">
              <a:lnSpc>
                <a:spcPts val="1600"/>
              </a:lnSpc>
              <a:buFont typeface="Arial"/>
              <a:buChar char="•"/>
              <a:defRPr/>
            </a:pPr>
            <a:r>
              <a:rPr lang="en-US" sz="1400" dirty="0">
                <a:solidFill>
                  <a:srgbClr val="7F7F7F"/>
                </a:solidFill>
                <a:latin typeface="+mj-lt"/>
              </a:rPr>
              <a:t>35% reduction in TCO, 3X performance increase</a:t>
            </a:r>
            <a:endParaRPr lang="en-US" sz="1400" dirty="0">
              <a:solidFill>
                <a:srgbClr val="7F7F7F"/>
              </a:solidFill>
              <a:latin typeface="+mj-lt"/>
              <a:cs typeface="Calibri"/>
            </a:endParaRPr>
          </a:p>
          <a:p>
            <a:pPr marL="285744" indent="-285744" algn="just">
              <a:lnSpc>
                <a:spcPts val="1600"/>
              </a:lnSpc>
              <a:buFont typeface="Arial"/>
              <a:buChar char="•"/>
              <a:defRPr/>
            </a:pPr>
            <a:r>
              <a:rPr lang="en-US" sz="1400" dirty="0">
                <a:solidFill>
                  <a:srgbClr val="7F7F7F"/>
                </a:solidFill>
                <a:latin typeface="+mj-lt"/>
              </a:rPr>
              <a:t>Sify is the one</a:t>
            </a:r>
            <a:r>
              <a:rPr lang="en-US" sz="1400" dirty="0">
                <a:solidFill>
                  <a:srgbClr val="7F7F7F"/>
                </a:solidFill>
                <a:latin typeface="+mj-lt"/>
                <a:ea typeface="+mn-lt"/>
                <a:cs typeface="+mn-lt"/>
              </a:rPr>
              <a:t> stop shop for all customer requirements right from supplying the OCI universal credits, setting up the cloud, migrating the DC and DR, providing the security infrastructure and managing the entire environment</a:t>
            </a:r>
            <a:endParaRPr lang="en-US" sz="1300" b="1" dirty="0">
              <a:solidFill>
                <a:srgbClr val="44546A"/>
              </a:solidFill>
              <a:latin typeface="+mj-lt"/>
            </a:endParaRPr>
          </a:p>
          <a:p>
            <a:pPr>
              <a:lnSpc>
                <a:spcPts val="1600"/>
              </a:lnSpc>
              <a:spcBef>
                <a:spcPts val="800"/>
              </a:spcBef>
              <a:defRPr/>
            </a:pPr>
            <a:r>
              <a:rPr lang="en-US" sz="1600" b="1" dirty="0">
                <a:solidFill>
                  <a:srgbClr val="44546A"/>
                </a:solidFill>
                <a:latin typeface="+mj-lt"/>
              </a:rPr>
              <a:t>Value for Sify</a:t>
            </a:r>
            <a:endParaRPr lang="en-US" sz="1600" dirty="0">
              <a:solidFill>
                <a:srgbClr val="44546A"/>
              </a:solidFill>
              <a:latin typeface="+mj-lt"/>
            </a:endParaRPr>
          </a:p>
          <a:p>
            <a:pPr>
              <a:lnSpc>
                <a:spcPts val="1600"/>
              </a:lnSpc>
              <a:defRPr/>
            </a:pPr>
            <a:r>
              <a:rPr lang="en-US" sz="1400" dirty="0">
                <a:solidFill>
                  <a:srgbClr val="7F7F7F"/>
                </a:solidFill>
                <a:latin typeface="+mj-lt"/>
              </a:rPr>
              <a:t>Yet another strong reference for a BFSI customer completely migrating to a hyperscale cloud with significant managed services play and profit margin </a:t>
            </a:r>
          </a:p>
        </p:txBody>
      </p:sp>
      <p:grpSp>
        <p:nvGrpSpPr>
          <p:cNvPr id="19" name="Group 18">
            <a:extLst>
              <a:ext uri="{FF2B5EF4-FFF2-40B4-BE49-F238E27FC236}">
                <a16:creationId xmlns:a16="http://schemas.microsoft.com/office/drawing/2014/main" id="{BE37C32A-5BF1-4EFF-92A1-EEB7F2B2B696}"/>
              </a:ext>
            </a:extLst>
          </p:cNvPr>
          <p:cNvGrpSpPr/>
          <p:nvPr/>
        </p:nvGrpSpPr>
        <p:grpSpPr>
          <a:xfrm>
            <a:off x="841632" y="1381018"/>
            <a:ext cx="4883240" cy="769441"/>
            <a:chOff x="841632" y="1421961"/>
            <a:chExt cx="4883240" cy="769442"/>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421961"/>
              <a:ext cx="4320000" cy="769442"/>
            </a:xfrm>
            <a:prstGeom prst="rect">
              <a:avLst/>
            </a:prstGeom>
            <a:noFill/>
          </p:spPr>
          <p:txBody>
            <a:bodyPr wrap="square" rtlCol="0">
              <a:spAutoFit/>
            </a:bodyPr>
            <a:lstStyle/>
            <a:p>
              <a:pPr>
                <a:defRPr/>
              </a:pPr>
              <a:r>
                <a:rPr lang="en-US" sz="1600" b="1">
                  <a:solidFill>
                    <a:srgbClr val="44546A">
                      <a:lumMod val="75000"/>
                    </a:srgbClr>
                  </a:solidFill>
                  <a:latin typeface="+mj-lt"/>
                </a:rPr>
                <a:t>Project Objective</a:t>
              </a:r>
            </a:p>
            <a:p>
              <a:pPr>
                <a:defRPr/>
              </a:pPr>
              <a:r>
                <a:rPr lang="en-IN" sz="1400">
                  <a:solidFill>
                    <a:prstClr val="black">
                      <a:lumMod val="50000"/>
                      <a:lumOff val="50000"/>
                    </a:prstClr>
                  </a:solidFill>
                  <a:latin typeface="+mj-lt"/>
                </a:rPr>
                <a:t>Implement integrated future ready digital infrastructure on hyper-scale Cloud</a:t>
              </a: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2896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F92A99D-67F1-4D27-BDD6-190BD2649474}"/>
              </a:ext>
            </a:extLst>
          </p:cNvPr>
          <p:cNvGrpSpPr/>
          <p:nvPr/>
        </p:nvGrpSpPr>
        <p:grpSpPr>
          <a:xfrm>
            <a:off x="886632" y="2273621"/>
            <a:ext cx="4838240" cy="769441"/>
            <a:chOff x="886632" y="2210779"/>
            <a:chExt cx="4838240" cy="769442"/>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10779"/>
              <a:ext cx="4320000" cy="769442"/>
            </a:xfrm>
            <a:prstGeom prst="rect">
              <a:avLst/>
            </a:prstGeom>
            <a:noFill/>
          </p:spPr>
          <p:txBody>
            <a:bodyPr wrap="square" rtlCol="0">
              <a:spAutoFit/>
            </a:bodyPr>
            <a:lstStyle/>
            <a:p>
              <a:pPr>
                <a:defRPr/>
              </a:pPr>
              <a:r>
                <a:rPr lang="en-US" sz="1600" b="1">
                  <a:solidFill>
                    <a:srgbClr val="44546A">
                      <a:lumMod val="75000"/>
                    </a:srgbClr>
                  </a:solidFill>
                  <a:latin typeface="+mj-lt"/>
                </a:rPr>
                <a:t>Project Model</a:t>
              </a:r>
            </a:p>
            <a:p>
              <a:pPr>
                <a:defRPr/>
              </a:pPr>
              <a:r>
                <a:rPr lang="en-US" sz="1400">
                  <a:solidFill>
                    <a:prstClr val="black">
                      <a:lumMod val="50000"/>
                      <a:lumOff val="50000"/>
                    </a:prstClr>
                  </a:solidFill>
                  <a:latin typeface="+mj-lt"/>
                </a:rPr>
                <a:t>Fully services model(vis-à-vis existing capex + services model)</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6632" y="2370499"/>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6BF0061A-71EC-4498-A1A3-DA3C324DD451}"/>
              </a:ext>
            </a:extLst>
          </p:cNvPr>
          <p:cNvGrpSpPr/>
          <p:nvPr/>
        </p:nvGrpSpPr>
        <p:grpSpPr>
          <a:xfrm>
            <a:off x="796632" y="3166232"/>
            <a:ext cx="4928240" cy="630000"/>
            <a:chOff x="796632" y="3049958"/>
            <a:chExt cx="4928240"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87959"/>
              <a:ext cx="4320000" cy="553998"/>
            </a:xfrm>
            <a:prstGeom prst="rect">
              <a:avLst/>
            </a:prstGeom>
            <a:noFill/>
          </p:spPr>
          <p:txBody>
            <a:bodyPr wrap="square" rtlCol="0">
              <a:spAutoFit/>
            </a:bodyPr>
            <a:lstStyle/>
            <a:p>
              <a:pPr>
                <a:defRPr/>
              </a:pPr>
              <a:r>
                <a:rPr lang="en-US" sz="1600" b="1">
                  <a:solidFill>
                    <a:srgbClr val="44546A">
                      <a:lumMod val="75000"/>
                    </a:srgbClr>
                  </a:solidFill>
                  <a:latin typeface="+mj-lt"/>
                </a:rPr>
                <a:t>Competition</a:t>
              </a:r>
            </a:p>
            <a:p>
              <a:pPr>
                <a:defRPr/>
              </a:pPr>
              <a:r>
                <a:rPr lang="en-US" sz="1400">
                  <a:solidFill>
                    <a:prstClr val="black">
                      <a:lumMod val="50000"/>
                      <a:lumOff val="50000"/>
                    </a:prstClr>
                  </a:solidFill>
                  <a:latin typeface="+mj-lt"/>
                </a:rPr>
                <a:t>IBM (incumbent), Dimension Data, Wipro</a:t>
              </a:r>
              <a:endParaRPr lang="en-IN" sz="1400">
                <a:solidFill>
                  <a:prstClr val="black">
                    <a:lumMod val="50000"/>
                    <a:lumOff val="50000"/>
                  </a:prstClr>
                </a:solidFill>
                <a:latin typeface="+mj-lt"/>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6632" y="3049958"/>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436020D-6866-404A-B3C6-5FDAA06A86BC}"/>
              </a:ext>
            </a:extLst>
          </p:cNvPr>
          <p:cNvGrpSpPr/>
          <p:nvPr/>
        </p:nvGrpSpPr>
        <p:grpSpPr>
          <a:xfrm>
            <a:off x="841632" y="3919393"/>
            <a:ext cx="4883240" cy="1200329"/>
            <a:chOff x="841632" y="3749696"/>
            <a:chExt cx="4883240" cy="1200328"/>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749696"/>
              <a:ext cx="4320000" cy="1200328"/>
            </a:xfrm>
            <a:prstGeom prst="rect">
              <a:avLst/>
            </a:prstGeom>
            <a:noFill/>
          </p:spPr>
          <p:txBody>
            <a:bodyPr wrap="square" rtlCol="0">
              <a:spAutoFit/>
            </a:bodyPr>
            <a:lstStyle/>
            <a:p>
              <a:pPr>
                <a:defRPr/>
              </a:pPr>
              <a:r>
                <a:rPr lang="en-US" sz="1600" b="1">
                  <a:solidFill>
                    <a:srgbClr val="44546A">
                      <a:lumMod val="75000"/>
                    </a:srgbClr>
                  </a:solidFill>
                  <a:latin typeface="+mj-lt"/>
                </a:rPr>
                <a:t>Sify’s Uniqueness</a:t>
              </a:r>
              <a:br>
                <a:rPr lang="en-US" sz="1600">
                  <a:solidFill>
                    <a:prstClr val="black"/>
                  </a:solidFill>
                  <a:latin typeface="+mj-lt"/>
                </a:rPr>
              </a:br>
              <a:r>
                <a:rPr lang="en-US" sz="1400">
                  <a:solidFill>
                    <a:prstClr val="black">
                      <a:lumMod val="50000"/>
                      <a:lumOff val="50000"/>
                    </a:prstClr>
                  </a:solidFill>
                  <a:latin typeface="+mj-lt"/>
                </a:rPr>
                <a:t>Integrated value proposition built on: Cloud adjacent DC, Hyperscale (Oracle) partnership, Cloud assessment service, DRaaS, DC and Cloud Interconnect (Sify’s own service), Security services and Migration services</a:t>
              </a:r>
              <a:endParaRPr lang="en-IN" sz="1400">
                <a:solidFill>
                  <a:prstClr val="black">
                    <a:lumMod val="50000"/>
                    <a:lumOff val="50000"/>
                  </a:prstClr>
                </a:solidFill>
                <a:latin typeface="+mj-lt"/>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4187582"/>
              <a:ext cx="540000" cy="540000"/>
            </a:xfrm>
            <a:prstGeom prst="rect">
              <a:avLst/>
            </a:prstGeom>
          </p:spPr>
        </p:pic>
      </p:grpSp>
      <p:grpSp>
        <p:nvGrpSpPr>
          <p:cNvPr id="7" name="Group 6">
            <a:extLst>
              <a:ext uri="{FF2B5EF4-FFF2-40B4-BE49-F238E27FC236}">
                <a16:creationId xmlns:a16="http://schemas.microsoft.com/office/drawing/2014/main" id="{D575DA4B-345C-4C78-89B6-44C23784FC29}"/>
              </a:ext>
            </a:extLst>
          </p:cNvPr>
          <p:cNvGrpSpPr/>
          <p:nvPr/>
        </p:nvGrpSpPr>
        <p:grpSpPr>
          <a:xfrm>
            <a:off x="841632" y="5458336"/>
            <a:ext cx="4883240" cy="553998"/>
            <a:chOff x="841632" y="5235206"/>
            <a:chExt cx="4883240" cy="553998"/>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235206"/>
              <a:ext cx="4320000" cy="553998"/>
            </a:xfrm>
            <a:prstGeom prst="rect">
              <a:avLst/>
            </a:prstGeom>
            <a:noFill/>
          </p:spPr>
          <p:txBody>
            <a:bodyPr wrap="square" rtlCol="0">
              <a:spAutoFit/>
            </a:bodyPr>
            <a:lstStyle/>
            <a:p>
              <a:pPr>
                <a:defRPr/>
              </a:pPr>
              <a:r>
                <a:rPr lang="en-US" sz="1600">
                  <a:solidFill>
                    <a:srgbClr val="44546A">
                      <a:lumMod val="75000"/>
                    </a:srgbClr>
                  </a:solidFill>
                  <a:latin typeface="+mj-lt"/>
                </a:rPr>
                <a:t>Contract Duration</a:t>
              </a:r>
            </a:p>
            <a:p>
              <a:pPr>
                <a:defRPr/>
              </a:pPr>
              <a:r>
                <a:rPr lang="en-US" sz="1400">
                  <a:solidFill>
                    <a:prstClr val="black">
                      <a:lumMod val="50000"/>
                      <a:lumOff val="50000"/>
                    </a:prstClr>
                  </a:solidFill>
                  <a:latin typeface="+mj-lt"/>
                </a:rPr>
                <a:t>5 years – large annuity revenue stream</a:t>
              </a:r>
              <a:endParaRPr lang="en-IN" sz="1400">
                <a:solidFill>
                  <a:prstClr val="black">
                    <a:lumMod val="50000"/>
                    <a:lumOff val="50000"/>
                  </a:prstClr>
                </a:solidFill>
                <a:latin typeface="+mj-lt"/>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287205"/>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5996707" y="1484144"/>
            <a:ext cx="540000" cy="540000"/>
          </a:xfrm>
          <a:prstGeom prst="rect">
            <a:avLst/>
          </a:prstGeom>
        </p:spPr>
      </p:pic>
      <p:grpSp>
        <p:nvGrpSpPr>
          <p:cNvPr id="36" name="Group 35">
            <a:extLst>
              <a:ext uri="{FF2B5EF4-FFF2-40B4-BE49-F238E27FC236}">
                <a16:creationId xmlns:a16="http://schemas.microsoft.com/office/drawing/2014/main" id="{0F357E0A-1C72-4B78-8D06-08CEC318C129}"/>
              </a:ext>
            </a:extLst>
          </p:cNvPr>
          <p:cNvGrpSpPr/>
          <p:nvPr/>
        </p:nvGrpSpPr>
        <p:grpSpPr>
          <a:xfrm>
            <a:off x="841632" y="6135499"/>
            <a:ext cx="4883240" cy="604043"/>
            <a:chOff x="841632" y="5862781"/>
            <a:chExt cx="4883240" cy="604042"/>
          </a:xfrm>
        </p:grpSpPr>
        <p:sp>
          <p:nvSpPr>
            <p:cNvPr id="35" name="TextBox 34">
              <a:extLst>
                <a:ext uri="{FF2B5EF4-FFF2-40B4-BE49-F238E27FC236}">
                  <a16:creationId xmlns:a16="http://schemas.microsoft.com/office/drawing/2014/main" id="{1C8A1E17-FC7E-4CB6-9C8E-46243EDA992F}"/>
                </a:ext>
              </a:extLst>
            </p:cNvPr>
            <p:cNvSpPr txBox="1"/>
            <p:nvPr/>
          </p:nvSpPr>
          <p:spPr>
            <a:xfrm>
              <a:off x="1404872" y="5882049"/>
              <a:ext cx="4320000" cy="584774"/>
            </a:xfrm>
            <a:prstGeom prst="rect">
              <a:avLst/>
            </a:prstGeom>
            <a:noFill/>
          </p:spPr>
          <p:txBody>
            <a:bodyPr wrap="square" lIns="121920" tIns="60960" rIns="121920" bIns="60960" rtlCol="0" anchor="t">
              <a:spAutoFit/>
            </a:bodyPr>
            <a:lstStyle/>
            <a:p>
              <a:pPr>
                <a:defRPr/>
              </a:pPr>
              <a:r>
                <a:rPr lang="en-US" sz="1600" b="1">
                  <a:solidFill>
                    <a:srgbClr val="44546A"/>
                  </a:solidFill>
                  <a:latin typeface="+mj-lt"/>
                </a:rPr>
                <a:t>Contract Value</a:t>
              </a:r>
            </a:p>
            <a:p>
              <a:pPr>
                <a:defRPr/>
              </a:pPr>
              <a:r>
                <a:rPr lang="en-US" sz="1400">
                  <a:solidFill>
                    <a:schemeClr val="tx1">
                      <a:lumMod val="50000"/>
                      <a:lumOff val="50000"/>
                    </a:schemeClr>
                  </a:solidFill>
                  <a:latin typeface="+mj-lt"/>
                </a:rPr>
                <a:t>US $7.2+ Million</a:t>
              </a:r>
              <a:r>
                <a:rPr lang="en-US" sz="1400">
                  <a:solidFill>
                    <a:srgbClr val="FF0000"/>
                  </a:solidFill>
                  <a:latin typeface="+mj-lt"/>
                </a:rPr>
                <a:t> </a:t>
              </a:r>
              <a:endParaRPr lang="en-IN" sz="2400"/>
            </a:p>
          </p:txBody>
        </p:sp>
        <p:pic>
          <p:nvPicPr>
            <p:cNvPr id="1046" name="Picture 22" descr="Monetary Turn Icon 214819">
              <a:extLst>
                <a:ext uri="{FF2B5EF4-FFF2-40B4-BE49-F238E27FC236}">
                  <a16:creationId xmlns:a16="http://schemas.microsoft.com/office/drawing/2014/main" id="{31B6EB84-D204-425D-8A02-C7CECA3DCF62}"/>
                </a:ext>
              </a:extLst>
            </p:cNvPr>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862781"/>
              <a:ext cx="540000" cy="592534"/>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descr="A red and white sign&#10;&#10;Description automatically generated">
            <a:extLst>
              <a:ext uri="{FF2B5EF4-FFF2-40B4-BE49-F238E27FC236}">
                <a16:creationId xmlns:a16="http://schemas.microsoft.com/office/drawing/2014/main" id="{3B9DAB77-7312-4A89-A58F-DFF68E411983}"/>
              </a:ext>
            </a:extLst>
          </p:cNvPr>
          <p:cNvPicPr>
            <a:picLocks noChangeAspect="1"/>
          </p:cNvPicPr>
          <p:nvPr/>
        </p:nvPicPr>
        <p:blipFill>
          <a:blip r:embed="rId9">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0129551" y="458215"/>
            <a:ext cx="1756644" cy="523912"/>
          </a:xfrm>
          <a:prstGeom prst="rect">
            <a:avLst/>
          </a:prstGeom>
        </p:spPr>
      </p:pic>
      <p:sp>
        <p:nvSpPr>
          <p:cNvPr id="24" name="TextBox 23">
            <a:extLst>
              <a:ext uri="{FF2B5EF4-FFF2-40B4-BE49-F238E27FC236}">
                <a16:creationId xmlns:a16="http://schemas.microsoft.com/office/drawing/2014/main" id="{EA1D4C9F-CDDF-1540-8BD7-16A914AA680A}"/>
              </a:ext>
            </a:extLst>
          </p:cNvPr>
          <p:cNvSpPr txBox="1"/>
          <p:nvPr/>
        </p:nvSpPr>
        <p:spPr>
          <a:xfrm rot="16200000">
            <a:off x="-3247531" y="3201366"/>
            <a:ext cx="6864397" cy="461665"/>
          </a:xfrm>
          <a:prstGeom prst="rect">
            <a:avLst/>
          </a:prstGeom>
          <a:solidFill>
            <a:schemeClr val="accent4"/>
          </a:solidFill>
          <a:ln>
            <a:noFill/>
          </a:ln>
        </p:spPr>
        <p:txBody>
          <a:bodyPr wrap="square" rtlCol="0">
            <a:spAutoFit/>
          </a:bodyPr>
          <a:lstStyle>
            <a:defPPr>
              <a:defRPr lang="en-US"/>
            </a:defPPr>
            <a:lvl1pPr algn="ctr">
              <a:defRPr sz="1800" b="1" cap="all" spc="113">
                <a:solidFill>
                  <a:schemeClr val="bg1"/>
                </a:solidFill>
              </a:defRPr>
            </a:lvl1pPr>
          </a:lstStyle>
          <a:p>
            <a:r>
              <a:rPr lang="en-US" sz="2400"/>
              <a:t>CLOUD LED </a:t>
            </a:r>
          </a:p>
        </p:txBody>
      </p:sp>
      <p:sp>
        <p:nvSpPr>
          <p:cNvPr id="26" name="TextBox 25">
            <a:extLst>
              <a:ext uri="{FF2B5EF4-FFF2-40B4-BE49-F238E27FC236}">
                <a16:creationId xmlns:a16="http://schemas.microsoft.com/office/drawing/2014/main" id="{0985E6F6-B6D6-1B45-88E7-AF6946350011}"/>
              </a:ext>
            </a:extLst>
          </p:cNvPr>
          <p:cNvSpPr txBox="1"/>
          <p:nvPr/>
        </p:nvSpPr>
        <p:spPr>
          <a:xfrm>
            <a:off x="410071" y="965"/>
            <a:ext cx="2705147" cy="276999"/>
          </a:xfrm>
          <a:prstGeom prst="rect">
            <a:avLst/>
          </a:prstGeom>
          <a:solidFill>
            <a:schemeClr val="tx2">
              <a:lumMod val="75000"/>
            </a:schemeClr>
          </a:solidFill>
          <a:ln w="12700">
            <a:noFill/>
          </a:ln>
        </p:spPr>
        <p:txBody>
          <a:bodyPr wrap="square" lIns="91440" tIns="45720" rIns="91440" bIns="45720" rtlCol="0" anchor="t">
            <a:spAutoFit/>
          </a:bodyPr>
          <a:lstStyle>
            <a:defPPr>
              <a:defRPr lang="en-US"/>
            </a:defPPr>
            <a:lvl1pPr>
              <a:defRPr sz="900" cap="all" spc="113">
                <a:solidFill>
                  <a:schemeClr val="bg1"/>
                </a:solidFill>
                <a:latin typeface="+mj-lt"/>
              </a:defRPr>
            </a:lvl1pPr>
          </a:lstStyle>
          <a:p>
            <a:r>
              <a:rPr lang="en-US" sz="1200"/>
              <a:t>Nonbanking financial</a:t>
            </a:r>
          </a:p>
        </p:txBody>
      </p:sp>
      <p:sp>
        <p:nvSpPr>
          <p:cNvPr id="2" name="Title 1">
            <a:extLst>
              <a:ext uri="{FF2B5EF4-FFF2-40B4-BE49-F238E27FC236}">
                <a16:creationId xmlns:a16="http://schemas.microsoft.com/office/drawing/2014/main" id="{948911EF-9B69-40CE-8F0B-E39F1A71A176}"/>
              </a:ext>
            </a:extLst>
          </p:cNvPr>
          <p:cNvSpPr>
            <a:spLocks noGrp="1"/>
          </p:cNvSpPr>
          <p:nvPr>
            <p:ph type="title"/>
          </p:nvPr>
        </p:nvSpPr>
        <p:spPr>
          <a:xfrm>
            <a:off x="841632" y="489698"/>
            <a:ext cx="9640301" cy="492429"/>
          </a:xfrm>
        </p:spPr>
        <p:txBody>
          <a:bodyPr>
            <a:noAutofit/>
          </a:bodyPr>
          <a:lstStyle/>
          <a:p>
            <a:r>
              <a:rPr lang="en-US" sz="2800" b="1" dirty="0">
                <a:latin typeface="+mj-lt"/>
              </a:rPr>
              <a:t>MANAPPURAM FINANCE LIMITED:  DIGITAL TRANSFORMATION </a:t>
            </a:r>
            <a:endParaRPr lang="en-IN" sz="2800" b="1" dirty="0">
              <a:latin typeface="+mj-lt"/>
            </a:endParaRPr>
          </a:p>
        </p:txBody>
      </p:sp>
    </p:spTree>
    <p:extLst>
      <p:ext uri="{BB962C8B-B14F-4D97-AF65-F5344CB8AC3E}">
        <p14:creationId xmlns:p14="http://schemas.microsoft.com/office/powerpoint/2010/main" val="25604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04942"/>
            <a:ext cx="10051200" cy="861761"/>
          </a:xfrm>
        </p:spPr>
        <p:txBody>
          <a:bodyPr>
            <a:normAutofit/>
          </a:bodyPr>
          <a:lstStyle/>
          <a:p>
            <a:pPr defTabSz="1218988"/>
            <a:r>
              <a:rPr lang="en-US" sz="2800" b="1" dirty="0">
                <a:solidFill>
                  <a:schemeClr val="tx2">
                    <a:lumMod val="75000"/>
                  </a:schemeClr>
                </a:solidFill>
              </a:rPr>
              <a:t>Sify Helps Transform </a:t>
            </a:r>
            <a:r>
              <a:rPr lang="en-US" sz="2800" b="1" dirty="0" err="1">
                <a:solidFill>
                  <a:schemeClr val="tx2">
                    <a:lumMod val="75000"/>
                  </a:schemeClr>
                </a:solidFill>
              </a:rPr>
              <a:t>Manappuram</a:t>
            </a:r>
            <a:r>
              <a:rPr lang="en-US" sz="2800" b="1" dirty="0">
                <a:solidFill>
                  <a:schemeClr val="tx2">
                    <a:lumMod val="75000"/>
                  </a:schemeClr>
                </a:solidFill>
              </a:rPr>
              <a:t> Finance with Oracle Cloud Infrastructure- 2 pager</a:t>
            </a:r>
            <a:endParaRPr lang="en-IN" sz="2800" b="1" dirty="0">
              <a:solidFill>
                <a:schemeClr val="tx2">
                  <a:lumMod val="75000"/>
                </a:schemeClr>
              </a:solidFill>
            </a:endParaRPr>
          </a:p>
        </p:txBody>
      </p:sp>
      <p:sp>
        <p:nvSpPr>
          <p:cNvPr id="19" name="Rectangle: Rounded Corners 8">
            <a:extLst>
              <a:ext uri="{FF2B5EF4-FFF2-40B4-BE49-F238E27FC236}">
                <a16:creationId xmlns:a16="http://schemas.microsoft.com/office/drawing/2014/main" id="{C6ED7782-AC6E-4CE6-BDDD-B99961099137}"/>
              </a:ext>
            </a:extLst>
          </p:cNvPr>
          <p:cNvSpPr/>
          <p:nvPr/>
        </p:nvSpPr>
        <p:spPr>
          <a:xfrm>
            <a:off x="8112224" y="2341679"/>
            <a:ext cx="3635128" cy="3871631"/>
          </a:xfrm>
          <a:prstGeom prst="roundRect">
            <a:avLst>
              <a:gd name="adj" fmla="val 6510"/>
            </a:avLst>
          </a:prstGeom>
          <a:solidFill>
            <a:schemeClr val="bg1"/>
          </a:solidFill>
          <a:ln w="9525">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0" name="Rectangle: Rounded Corners 8">
            <a:extLst>
              <a:ext uri="{FF2B5EF4-FFF2-40B4-BE49-F238E27FC236}">
                <a16:creationId xmlns:a16="http://schemas.microsoft.com/office/drawing/2014/main" id="{C6ED7782-AC6E-4CE6-BDDD-B99961099137}"/>
              </a:ext>
            </a:extLst>
          </p:cNvPr>
          <p:cNvSpPr/>
          <p:nvPr/>
        </p:nvSpPr>
        <p:spPr>
          <a:xfrm>
            <a:off x="4267597" y="2341679"/>
            <a:ext cx="3635128" cy="3871631"/>
          </a:xfrm>
          <a:prstGeom prst="roundRect">
            <a:avLst>
              <a:gd name="adj" fmla="val 6510"/>
            </a:avLst>
          </a:prstGeom>
          <a:solidFill>
            <a:schemeClr val="bg1"/>
          </a:solidFill>
          <a:ln w="9525">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1" name="Rectangle: Rounded Corners 8">
            <a:extLst>
              <a:ext uri="{FF2B5EF4-FFF2-40B4-BE49-F238E27FC236}">
                <a16:creationId xmlns:a16="http://schemas.microsoft.com/office/drawing/2014/main" id="{C6ED7782-AC6E-4CE6-BDDD-B99961099137}"/>
              </a:ext>
            </a:extLst>
          </p:cNvPr>
          <p:cNvSpPr/>
          <p:nvPr/>
        </p:nvSpPr>
        <p:spPr>
          <a:xfrm>
            <a:off x="422971" y="2341679"/>
            <a:ext cx="3635128" cy="3871631"/>
          </a:xfrm>
          <a:prstGeom prst="roundRect">
            <a:avLst>
              <a:gd name="adj" fmla="val 6510"/>
            </a:avLst>
          </a:prstGeom>
          <a:solidFill>
            <a:schemeClr val="bg1"/>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4" name="Content Placeholder 2"/>
          <p:cNvSpPr txBox="1">
            <a:spLocks/>
          </p:cNvSpPr>
          <p:nvPr/>
        </p:nvSpPr>
        <p:spPr>
          <a:xfrm>
            <a:off x="8274383" y="3502675"/>
            <a:ext cx="3323485" cy="275260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r>
              <a:rPr lang="en-US" sz="1067" dirty="0">
                <a:solidFill>
                  <a:prstClr val="black">
                    <a:lumMod val="75000"/>
                    <a:lumOff val="25000"/>
                  </a:prstClr>
                </a:solidFill>
                <a:cs typeface="Arial" panose="020B0604020202020204" pitchFamily="34" charset="0"/>
              </a:rPr>
              <a:t>Partnered with Oracle for hyper-scale cloud platform</a:t>
            </a:r>
          </a:p>
          <a:p>
            <a:pPr lvl="0"/>
            <a:r>
              <a:rPr lang="en-US" sz="1067" dirty="0">
                <a:solidFill>
                  <a:prstClr val="black">
                    <a:lumMod val="75000"/>
                    <a:lumOff val="25000"/>
                  </a:prstClr>
                </a:solidFill>
                <a:cs typeface="Arial" panose="020B0604020202020204" pitchFamily="34" charset="0"/>
              </a:rPr>
              <a:t>Designed the cloud architecture on Oracle through cloud assessment services to deliver a well-architected framework for risk free cloud migration</a:t>
            </a:r>
          </a:p>
          <a:p>
            <a:pPr lvl="0"/>
            <a:r>
              <a:rPr lang="en-US" sz="1067" dirty="0">
                <a:solidFill>
                  <a:prstClr val="black">
                    <a:lumMod val="75000"/>
                    <a:lumOff val="25000"/>
                  </a:prstClr>
                </a:solidFill>
                <a:cs typeface="Arial" panose="020B0604020202020204" pitchFamily="34" charset="0"/>
              </a:rPr>
              <a:t>Completed UAT and Production Setup within just 20 days - one of the fastest complex workload migrations on Oracle Cloud platform</a:t>
            </a:r>
          </a:p>
          <a:p>
            <a:pPr lvl="0"/>
            <a:r>
              <a:rPr lang="en-US" sz="1067" dirty="0">
                <a:solidFill>
                  <a:prstClr val="black">
                    <a:lumMod val="75000"/>
                    <a:lumOff val="25000"/>
                  </a:prstClr>
                </a:solidFill>
                <a:cs typeface="Arial" panose="020B0604020202020204" pitchFamily="34" charset="0"/>
              </a:rPr>
              <a:t>Security Architecture deployed with industry best practices (comprising WAF/External Firewall/OCI Network Security Controls etc.)</a:t>
            </a:r>
          </a:p>
        </p:txBody>
      </p:sp>
      <p:sp>
        <p:nvSpPr>
          <p:cNvPr id="14" name="Rectangle 13"/>
          <p:cNvSpPr/>
          <p:nvPr/>
        </p:nvSpPr>
        <p:spPr>
          <a:xfrm>
            <a:off x="8112225" y="3103006"/>
            <a:ext cx="3635127" cy="297454"/>
          </a:xfrm>
          <a:prstGeom prst="rect">
            <a:avLst/>
          </a:prstGeom>
        </p:spPr>
        <p:txBody>
          <a:bodyPr wrap="square">
            <a:spAutoFit/>
          </a:bodyPr>
          <a:lstStyle/>
          <a:p>
            <a:pPr algn="ctr" defTabSz="914377">
              <a:buClr>
                <a:srgbClr val="1F497D"/>
              </a:buClr>
              <a:buSzPct val="100000"/>
              <a:defRPr/>
            </a:pPr>
            <a:r>
              <a:rPr lang="en-US" sz="1333" b="1" dirty="0" err="1">
                <a:solidFill>
                  <a:prstClr val="black">
                    <a:lumMod val="65000"/>
                    <a:lumOff val="35000"/>
                  </a:prstClr>
                </a:solidFill>
                <a:latin typeface="Trebuchet MS"/>
                <a:ea typeface="Open Sans Condensed" panose="020B0806030504020204" pitchFamily="34" charset="0"/>
                <a:cs typeface="Arial" panose="020B0604020202020204" pitchFamily="34" charset="0"/>
              </a:rPr>
              <a:t>Sify’s</a:t>
            </a: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 value additions</a:t>
            </a:r>
          </a:p>
        </p:txBody>
      </p:sp>
      <p:grpSp>
        <p:nvGrpSpPr>
          <p:cNvPr id="28" name="Group 27"/>
          <p:cNvGrpSpPr/>
          <p:nvPr/>
        </p:nvGrpSpPr>
        <p:grpSpPr>
          <a:xfrm>
            <a:off x="9449788" y="2008025"/>
            <a:ext cx="960000" cy="960000"/>
            <a:chOff x="6990141" y="1506019"/>
            <a:chExt cx="720000" cy="720000"/>
          </a:xfrm>
        </p:grpSpPr>
        <p:sp>
          <p:nvSpPr>
            <p:cNvPr id="15" name="Oval 14"/>
            <p:cNvSpPr/>
            <p:nvPr/>
          </p:nvSpPr>
          <p:spPr>
            <a:xfrm>
              <a:off x="6990141" y="1506019"/>
              <a:ext cx="720000" cy="720000"/>
            </a:xfrm>
            <a:prstGeom prst="ellipse">
              <a:avLst/>
            </a:prstGeom>
            <a:solidFill>
              <a:schemeClr val="accent1">
                <a:lumMod val="20000"/>
                <a:lumOff val="80000"/>
              </a:schemeClr>
            </a:solidFill>
            <a:ln w="9525">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endParaRPr lang="en-IN" sz="2400">
                <a:solidFill>
                  <a:prstClr val="white"/>
                </a:solidFill>
                <a:latin typeface="Trebuchet MS"/>
              </a:endParaRPr>
            </a:p>
          </p:txBody>
        </p:sp>
        <p:pic>
          <p:nvPicPr>
            <p:cNvPr id="26" name="Picture 10" descr="Image result for services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7297" y="1613175"/>
              <a:ext cx="505689" cy="5056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5605161" y="2008025"/>
            <a:ext cx="960000" cy="960000"/>
            <a:chOff x="4114800" y="1521247"/>
            <a:chExt cx="720000" cy="720000"/>
          </a:xfrm>
        </p:grpSpPr>
        <p:sp>
          <p:nvSpPr>
            <p:cNvPr id="30" name="Oval 29"/>
            <p:cNvSpPr/>
            <p:nvPr/>
          </p:nvSpPr>
          <p:spPr>
            <a:xfrm>
              <a:off x="4114800" y="1521247"/>
              <a:ext cx="720000" cy="720000"/>
            </a:xfrm>
            <a:prstGeom prst="ellipse">
              <a:avLst/>
            </a:prstGeom>
            <a:solidFill>
              <a:schemeClr val="bg2"/>
            </a:solidFill>
            <a:ln w="9525">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endParaRPr lang="en-IN" sz="2400">
                <a:solidFill>
                  <a:prstClr val="white"/>
                </a:solidFill>
                <a:latin typeface="Trebuchet MS"/>
              </a:endParaRPr>
            </a:p>
          </p:txBody>
        </p:sp>
        <p:pic>
          <p:nvPicPr>
            <p:cNvPr id="31" name="Picture 2" descr="Image result for chosen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5181" y="1561628"/>
              <a:ext cx="639238" cy="639238"/>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Content Placeholder 2"/>
          <p:cNvSpPr txBox="1">
            <a:spLocks/>
          </p:cNvSpPr>
          <p:nvPr/>
        </p:nvSpPr>
        <p:spPr>
          <a:xfrm>
            <a:off x="4433956" y="3502674"/>
            <a:ext cx="3323485" cy="284561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buClr>
                <a:srgbClr val="1F497D"/>
              </a:buClr>
              <a:buSzPct val="100000"/>
              <a:buFont typeface="Wingdings" panose="020B0604020202020204" pitchFamily="2" charset="2"/>
              <a:buChar char="§"/>
              <a:defRPr/>
            </a:pPr>
            <a:r>
              <a:rPr lang="en-US" sz="1067" dirty="0">
                <a:solidFill>
                  <a:prstClr val="black">
                    <a:lumMod val="75000"/>
                    <a:lumOff val="25000"/>
                  </a:prstClr>
                </a:solidFill>
                <a:ea typeface="Open Sans Condensed" panose="020B0806030504020204" pitchFamily="34" charset="0"/>
                <a:cs typeface="Arial" panose="020B0604020202020204" pitchFamily="34" charset="0"/>
              </a:rPr>
              <a:t>Choices and unique value proposition of Adjacent Datacenter for Oracle cloud</a:t>
            </a:r>
          </a:p>
          <a:p>
            <a:pPr>
              <a:lnSpc>
                <a:spcPct val="100000"/>
              </a:lnSpc>
              <a:buClr>
                <a:srgbClr val="1F497D"/>
              </a:buClr>
              <a:buSzPct val="100000"/>
              <a:buFont typeface="Wingdings" panose="020B0604020202020204" pitchFamily="2" charset="2"/>
              <a:buChar char="§"/>
              <a:defRPr/>
            </a:pPr>
            <a:r>
              <a:rPr lang="en-US" sz="1067" dirty="0">
                <a:solidFill>
                  <a:prstClr val="black">
                    <a:lumMod val="75000"/>
                    <a:lumOff val="25000"/>
                  </a:prstClr>
                </a:solidFill>
                <a:ea typeface="Open Sans Condensed" panose="020B0806030504020204" pitchFamily="34" charset="0"/>
                <a:cs typeface="Arial" panose="020B0604020202020204" pitchFamily="34" charset="0"/>
              </a:rPr>
              <a:t>Ability to provision dedicated infrastructure for data at rest as dictated by compliance terms</a:t>
            </a:r>
          </a:p>
          <a:p>
            <a:pPr>
              <a:lnSpc>
                <a:spcPct val="100000"/>
              </a:lnSpc>
              <a:buClr>
                <a:srgbClr val="1F497D"/>
              </a:buClr>
              <a:buSzPct val="100000"/>
              <a:buFont typeface="Wingdings" panose="020B0604020202020204" pitchFamily="2" charset="2"/>
              <a:buChar char="§"/>
              <a:defRPr/>
            </a:pPr>
            <a:r>
              <a:rPr lang="en-US" sz="1067" dirty="0">
                <a:solidFill>
                  <a:prstClr val="black">
                    <a:lumMod val="75000"/>
                    <a:lumOff val="25000"/>
                  </a:prstClr>
                </a:solidFill>
                <a:ea typeface="Open Sans Condensed" panose="020B0806030504020204" pitchFamily="34" charset="0"/>
                <a:cs typeface="Arial" panose="020B0604020202020204" pitchFamily="34" charset="0"/>
              </a:rPr>
              <a:t>Took a consultative approach with its cloud@core</a:t>
            </a:r>
            <a:r>
              <a:rPr lang="en-US" sz="1067" baseline="30000" dirty="0">
                <a:solidFill>
                  <a:prstClr val="black">
                    <a:lumMod val="75000"/>
                    <a:lumOff val="25000"/>
                  </a:prstClr>
                </a:solidFill>
                <a:ea typeface="Open Sans Condensed" panose="020B0806030504020204" pitchFamily="34" charset="0"/>
                <a:cs typeface="Arial" panose="020B0604020202020204" pitchFamily="34" charset="0"/>
              </a:rPr>
              <a:t>TM</a:t>
            </a:r>
            <a:r>
              <a:rPr lang="en-US" sz="1067" dirty="0">
                <a:solidFill>
                  <a:prstClr val="black">
                    <a:lumMod val="75000"/>
                    <a:lumOff val="25000"/>
                  </a:prstClr>
                </a:solidFill>
                <a:ea typeface="Open Sans Condensed" panose="020B0806030504020204" pitchFamily="34" charset="0"/>
                <a:cs typeface="Arial" panose="020B0604020202020204" pitchFamily="34" charset="0"/>
              </a:rPr>
              <a:t> philosophy to build a business case justifying and rationalizing investment in cloud</a:t>
            </a:r>
            <a:endParaRPr lang="en-US" sz="1067" dirty="0">
              <a:solidFill>
                <a:prstClr val="black">
                  <a:lumMod val="75000"/>
                  <a:lumOff val="25000"/>
                </a:prstClr>
              </a:solidFill>
              <a:latin typeface="Trebuchet MS"/>
              <a:ea typeface="Open Sans Condensed" panose="020B0806030504020204" pitchFamily="34" charset="0"/>
              <a:cs typeface="Arial" panose="020B0604020202020204" pitchFamily="34" charset="0"/>
            </a:endParaRPr>
          </a:p>
          <a:p>
            <a:pPr lvl="0">
              <a:lnSpc>
                <a:spcPct val="100000"/>
              </a:lnSpc>
              <a:buClr>
                <a:srgbClr val="1F497D"/>
              </a:buClr>
              <a:buSzPct val="100000"/>
              <a:buFont typeface="Wingdings" panose="020B0604020202020204" pitchFamily="2" charset="2"/>
              <a:buChar char="§"/>
              <a:defRPr/>
            </a:pPr>
            <a:r>
              <a:rPr lang="en-US" sz="1067" dirty="0">
                <a:solidFill>
                  <a:prstClr val="black">
                    <a:lumMod val="75000"/>
                    <a:lumOff val="25000"/>
                  </a:prstClr>
                </a:solidFill>
                <a:ea typeface="Open Sans Condensed" panose="020B0806030504020204" pitchFamily="34" charset="0"/>
                <a:cs typeface="Arial" panose="020B0604020202020204" pitchFamily="34" charset="0"/>
              </a:rPr>
              <a:t>One stop shop for all requirements right from supplying OCI universal credits, setting up the cloud, migrating the DC, providing the security infrastructure and managing the entire environment</a:t>
            </a:r>
          </a:p>
        </p:txBody>
      </p:sp>
      <p:sp>
        <p:nvSpPr>
          <p:cNvPr id="33" name="Rectangle 32"/>
          <p:cNvSpPr/>
          <p:nvPr/>
        </p:nvSpPr>
        <p:spPr>
          <a:xfrm>
            <a:off x="4271798" y="3103006"/>
            <a:ext cx="3635127" cy="297454"/>
          </a:xfrm>
          <a:prstGeom prst="rect">
            <a:avLst/>
          </a:prstGeom>
        </p:spPr>
        <p:txBody>
          <a:bodyPr wrap="square">
            <a:spAutoFit/>
          </a:bodyPr>
          <a:lstStyle/>
          <a:p>
            <a:pPr algn="ctr" defTabSz="914377">
              <a:buClr>
                <a:srgbClr val="1F497D"/>
              </a:buClr>
              <a:buSzPct val="100000"/>
              <a:defRPr/>
            </a:pP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Why </a:t>
            </a:r>
            <a:r>
              <a:rPr lang="en-US" sz="1333" b="1" dirty="0" err="1">
                <a:solidFill>
                  <a:prstClr val="black">
                    <a:lumMod val="65000"/>
                    <a:lumOff val="35000"/>
                  </a:prstClr>
                </a:solidFill>
                <a:latin typeface="Trebuchet MS"/>
                <a:ea typeface="Open Sans Condensed" panose="020B0806030504020204" pitchFamily="34" charset="0"/>
                <a:cs typeface="Arial" panose="020B0604020202020204" pitchFamily="34" charset="0"/>
              </a:rPr>
              <a:t>Sify</a:t>
            </a: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 was chosen?</a:t>
            </a:r>
          </a:p>
        </p:txBody>
      </p:sp>
      <p:grpSp>
        <p:nvGrpSpPr>
          <p:cNvPr id="25" name="Group 24"/>
          <p:cNvGrpSpPr/>
          <p:nvPr/>
        </p:nvGrpSpPr>
        <p:grpSpPr>
          <a:xfrm>
            <a:off x="1760535" y="2008025"/>
            <a:ext cx="960000" cy="960000"/>
            <a:chOff x="1299389" y="1598081"/>
            <a:chExt cx="720000" cy="720000"/>
          </a:xfrm>
        </p:grpSpPr>
        <p:sp>
          <p:nvSpPr>
            <p:cNvPr id="34" name="Oval 33"/>
            <p:cNvSpPr/>
            <p:nvPr/>
          </p:nvSpPr>
          <p:spPr>
            <a:xfrm>
              <a:off x="1299389" y="1598081"/>
              <a:ext cx="720000" cy="720000"/>
            </a:xfrm>
            <a:prstGeom prst="ellipse">
              <a:avLst/>
            </a:prstGeom>
            <a:solidFill>
              <a:schemeClr val="accent3">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r>
                <a:rPr lang="en-IN" sz="2400" dirty="0">
                  <a:solidFill>
                    <a:prstClr val="white"/>
                  </a:solidFill>
                  <a:latin typeface="Trebuchet MS"/>
                </a:rPr>
                <a:t>	</a:t>
              </a:r>
            </a:p>
          </p:txBody>
        </p:sp>
        <p:pic>
          <p:nvPicPr>
            <p:cNvPr id="22" name="Picture 6" descr="Image result for objective icon"/>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0153" y="1687833"/>
              <a:ext cx="540495" cy="540495"/>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Content Placeholder 2"/>
          <p:cNvSpPr txBox="1">
            <a:spLocks/>
          </p:cNvSpPr>
          <p:nvPr/>
        </p:nvSpPr>
        <p:spPr>
          <a:xfrm>
            <a:off x="606808" y="3502675"/>
            <a:ext cx="3323485" cy="22930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lnSpc>
                <a:spcPct val="100000"/>
              </a:lnSpc>
              <a:buClr>
                <a:srgbClr val="1F497D"/>
              </a:buClr>
              <a:buSzPct val="100000"/>
              <a:buFont typeface="Wingdings" panose="020B0604020202020204" pitchFamily="2" charset="2"/>
              <a:buChar char="§"/>
              <a:defRPr/>
            </a:pPr>
            <a:r>
              <a:rPr lang="en-US" sz="1067" dirty="0">
                <a:solidFill>
                  <a:prstClr val="black">
                    <a:lumMod val="75000"/>
                    <a:lumOff val="25000"/>
                  </a:prstClr>
                </a:solidFill>
                <a:cs typeface="Arial" panose="020B0604020202020204" pitchFamily="34" charset="0"/>
              </a:rPr>
              <a:t>Move to scalable and secure cloud infrastructure </a:t>
            </a:r>
          </a:p>
          <a:p>
            <a:pPr>
              <a:lnSpc>
                <a:spcPct val="100000"/>
              </a:lnSpc>
              <a:buClr>
                <a:srgbClr val="1F497D"/>
              </a:buClr>
              <a:buSzPct val="100000"/>
              <a:buFont typeface="Wingdings" panose="020B0604020202020204" pitchFamily="2" charset="2"/>
              <a:buChar char="§"/>
              <a:defRPr/>
            </a:pPr>
            <a:r>
              <a:rPr lang="en-US" sz="1067" dirty="0">
                <a:solidFill>
                  <a:prstClr val="black">
                    <a:lumMod val="75000"/>
                    <a:lumOff val="25000"/>
                  </a:prstClr>
                </a:solidFill>
                <a:ea typeface="Open Sans Condensed" panose="020B0806030504020204" pitchFamily="34" charset="0"/>
                <a:cs typeface="Arial" panose="020B0604020202020204" pitchFamily="34" charset="0"/>
              </a:rPr>
              <a:t>Move current DC from </a:t>
            </a:r>
            <a:r>
              <a:rPr lang="en-US" sz="1067" dirty="0" err="1">
                <a:solidFill>
                  <a:prstClr val="black">
                    <a:lumMod val="75000"/>
                    <a:lumOff val="25000"/>
                  </a:prstClr>
                </a:solidFill>
                <a:ea typeface="Open Sans Condensed" panose="020B0806030504020204" pitchFamily="34" charset="0"/>
                <a:cs typeface="Arial" panose="020B0604020202020204" pitchFamily="34" charset="0"/>
              </a:rPr>
              <a:t>Valapad</a:t>
            </a:r>
            <a:r>
              <a:rPr lang="en-US" sz="1067" dirty="0">
                <a:solidFill>
                  <a:prstClr val="black">
                    <a:lumMod val="75000"/>
                    <a:lumOff val="25000"/>
                  </a:prstClr>
                </a:solidFill>
                <a:ea typeface="Open Sans Condensed" panose="020B0806030504020204" pitchFamily="34" charset="0"/>
                <a:cs typeface="Arial" panose="020B0604020202020204" pitchFamily="34" charset="0"/>
              </a:rPr>
              <a:t> (vulnerable to floods) to a safer location for resiliency</a:t>
            </a:r>
          </a:p>
          <a:p>
            <a:pPr>
              <a:lnSpc>
                <a:spcPct val="100000"/>
              </a:lnSpc>
              <a:buClr>
                <a:srgbClr val="1F497D"/>
              </a:buClr>
              <a:buSzPct val="100000"/>
              <a:buFont typeface="Wingdings" panose="020B0604020202020204" pitchFamily="2" charset="2"/>
              <a:buChar char="§"/>
              <a:defRPr/>
            </a:pPr>
            <a:r>
              <a:rPr lang="en-US" sz="1067" dirty="0">
                <a:solidFill>
                  <a:prstClr val="black">
                    <a:lumMod val="75000"/>
                    <a:lumOff val="25000"/>
                  </a:prstClr>
                </a:solidFill>
                <a:cs typeface="Arial" panose="020B0604020202020204" pitchFamily="34" charset="0"/>
              </a:rPr>
              <a:t>Reduce TCO</a:t>
            </a:r>
          </a:p>
          <a:p>
            <a:pPr>
              <a:lnSpc>
                <a:spcPct val="100000"/>
              </a:lnSpc>
              <a:buClr>
                <a:srgbClr val="1F497D"/>
              </a:buClr>
              <a:buSzPct val="100000"/>
              <a:buFont typeface="Wingdings" panose="020B0604020202020204" pitchFamily="2" charset="2"/>
              <a:buChar char="§"/>
              <a:defRPr/>
            </a:pPr>
            <a:r>
              <a:rPr lang="en-US" sz="1067" dirty="0">
                <a:solidFill>
                  <a:prstClr val="black">
                    <a:lumMod val="75000"/>
                    <a:lumOff val="25000"/>
                  </a:prstClr>
                </a:solidFill>
                <a:ea typeface="Open Sans Condensed" panose="020B0806030504020204" pitchFamily="34" charset="0"/>
                <a:cs typeface="Arial" panose="020B0604020202020204" pitchFamily="34" charset="0"/>
              </a:rPr>
              <a:t>Modernize and consolidate IT infrastructure for agility while ensuring minimal disruption at the same time</a:t>
            </a:r>
          </a:p>
        </p:txBody>
      </p:sp>
      <p:sp>
        <p:nvSpPr>
          <p:cNvPr id="36" name="Rectangle 35"/>
          <p:cNvSpPr/>
          <p:nvPr/>
        </p:nvSpPr>
        <p:spPr>
          <a:xfrm>
            <a:off x="444650" y="3103006"/>
            <a:ext cx="3635127" cy="297454"/>
          </a:xfrm>
          <a:prstGeom prst="rect">
            <a:avLst/>
          </a:prstGeom>
        </p:spPr>
        <p:txBody>
          <a:bodyPr wrap="square">
            <a:spAutoFit/>
          </a:bodyPr>
          <a:lstStyle/>
          <a:p>
            <a:pPr algn="ctr" defTabSz="914377">
              <a:buClr>
                <a:srgbClr val="1F497D"/>
              </a:buClr>
              <a:buSzPct val="100000"/>
              <a:defRPr/>
            </a:pP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Objective</a:t>
            </a:r>
            <a:endParaRPr lang="en-US" sz="1400" b="1" dirty="0">
              <a:solidFill>
                <a:prstClr val="black">
                  <a:lumMod val="65000"/>
                  <a:lumOff val="35000"/>
                </a:prstClr>
              </a:solidFill>
              <a:latin typeface="Trebuchet MS"/>
              <a:ea typeface="Open Sans Condensed" panose="020B0806030504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B7478B9-946E-41BC-97DB-1D180A8A4F75}"/>
              </a:ext>
            </a:extLst>
          </p:cNvPr>
          <p:cNvSpPr txBox="1"/>
          <p:nvPr/>
        </p:nvSpPr>
        <p:spPr>
          <a:xfrm>
            <a:off x="422972" y="1415637"/>
            <a:ext cx="11769029" cy="338554"/>
          </a:xfrm>
          <a:prstGeom prst="rect">
            <a:avLst/>
          </a:prstGeom>
          <a:noFill/>
        </p:spPr>
        <p:txBody>
          <a:bodyPr wrap="square" rtlCol="0">
            <a:spAutoFit/>
          </a:bodyPr>
          <a:lstStyle/>
          <a:p>
            <a:r>
              <a:rPr lang="en-US" sz="1600" b="1" dirty="0"/>
              <a:t>Transformation Goal </a:t>
            </a:r>
            <a:r>
              <a:rPr lang="en-US" sz="1600" dirty="0"/>
              <a:t>- To have a secure and enterprise-grade cloud to power their future business growth</a:t>
            </a:r>
          </a:p>
        </p:txBody>
      </p:sp>
      <p:pic>
        <p:nvPicPr>
          <p:cNvPr id="4" name="Picture 3" descr="A red and white sign&#10;&#10;Description automatically generated">
            <a:extLst>
              <a:ext uri="{FF2B5EF4-FFF2-40B4-BE49-F238E27FC236}">
                <a16:creationId xmlns:a16="http://schemas.microsoft.com/office/drawing/2014/main" id="{F2816429-BC4C-04D4-06AE-A4D380F86ED6}"/>
              </a:ext>
            </a:extLst>
          </p:cNvPr>
          <p:cNvPicPr>
            <a:picLocks noChangeAspect="1"/>
          </p:cNvPicPr>
          <p:nvPr/>
        </p:nvPicPr>
        <p:blipFill>
          <a:blip r:embed="rId6">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0129551" y="458215"/>
            <a:ext cx="1756644" cy="523912"/>
          </a:xfrm>
          <a:prstGeom prst="rect">
            <a:avLst/>
          </a:prstGeom>
        </p:spPr>
      </p:pic>
    </p:spTree>
    <p:extLst>
      <p:ext uri="{BB962C8B-B14F-4D97-AF65-F5344CB8AC3E}">
        <p14:creationId xmlns:p14="http://schemas.microsoft.com/office/powerpoint/2010/main" val="298253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1" y="304942"/>
            <a:ext cx="10313972" cy="861761"/>
          </a:xfrm>
        </p:spPr>
        <p:txBody>
          <a:bodyPr>
            <a:normAutofit/>
          </a:bodyPr>
          <a:lstStyle/>
          <a:p>
            <a:pPr>
              <a:buClr>
                <a:srgbClr val="1F497D"/>
              </a:buClr>
              <a:buSzPct val="100000"/>
            </a:pPr>
            <a:r>
              <a:rPr lang="en-US" sz="2800" b="1" dirty="0">
                <a:solidFill>
                  <a:schemeClr val="tx2">
                    <a:lumMod val="75000"/>
                  </a:schemeClr>
                </a:solidFill>
              </a:rPr>
              <a:t>Phased migration to Oracle Cloud Infrastructure From multiple platforms</a:t>
            </a:r>
          </a:p>
        </p:txBody>
      </p:sp>
      <p:sp>
        <p:nvSpPr>
          <p:cNvPr id="22" name="Rectangle: Rounded Corners 8">
            <a:extLst>
              <a:ext uri="{FF2B5EF4-FFF2-40B4-BE49-F238E27FC236}">
                <a16:creationId xmlns:a16="http://schemas.microsoft.com/office/drawing/2014/main" id="{C6ED7782-AC6E-4CE6-BDDD-B99961099137}"/>
              </a:ext>
            </a:extLst>
          </p:cNvPr>
          <p:cNvSpPr/>
          <p:nvPr/>
        </p:nvSpPr>
        <p:spPr>
          <a:xfrm>
            <a:off x="8112224" y="2341679"/>
            <a:ext cx="3635128" cy="3839381"/>
          </a:xfrm>
          <a:prstGeom prst="roundRect">
            <a:avLst>
              <a:gd name="adj" fmla="val 6510"/>
            </a:avLst>
          </a:prstGeom>
          <a:solidFill>
            <a:schemeClr val="bg1"/>
          </a:solidFill>
          <a:ln w="9525">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3" name="Rectangle: Rounded Corners 8">
            <a:extLst>
              <a:ext uri="{FF2B5EF4-FFF2-40B4-BE49-F238E27FC236}">
                <a16:creationId xmlns:a16="http://schemas.microsoft.com/office/drawing/2014/main" id="{C6ED7782-AC6E-4CE6-BDDD-B99961099137}"/>
              </a:ext>
            </a:extLst>
          </p:cNvPr>
          <p:cNvSpPr/>
          <p:nvPr/>
        </p:nvSpPr>
        <p:spPr>
          <a:xfrm>
            <a:off x="4267597" y="2341679"/>
            <a:ext cx="3635128" cy="3839381"/>
          </a:xfrm>
          <a:prstGeom prst="roundRect">
            <a:avLst>
              <a:gd name="adj" fmla="val 6510"/>
            </a:avLst>
          </a:prstGeom>
          <a:solidFill>
            <a:schemeClr val="bg1"/>
          </a:solidFill>
          <a:ln w="9525">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4" name="Rectangle: Rounded Corners 8">
            <a:extLst>
              <a:ext uri="{FF2B5EF4-FFF2-40B4-BE49-F238E27FC236}">
                <a16:creationId xmlns:a16="http://schemas.microsoft.com/office/drawing/2014/main" id="{C6ED7782-AC6E-4CE6-BDDD-B99961099137}"/>
              </a:ext>
            </a:extLst>
          </p:cNvPr>
          <p:cNvSpPr/>
          <p:nvPr/>
        </p:nvSpPr>
        <p:spPr>
          <a:xfrm>
            <a:off x="422971" y="2341679"/>
            <a:ext cx="3635128" cy="3839381"/>
          </a:xfrm>
          <a:prstGeom prst="roundRect">
            <a:avLst>
              <a:gd name="adj" fmla="val 6510"/>
            </a:avLst>
          </a:prstGeom>
          <a:solidFill>
            <a:schemeClr val="bg1"/>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48000" tIns="2112000" rIns="48000" rtlCol="0" anchor="t"/>
          <a:lstStyle/>
          <a:p>
            <a:pPr algn="ctr" defTabSz="1219018">
              <a:defRPr/>
            </a:pPr>
            <a:endParaRPr lang="en-IN" sz="1600" dirty="0">
              <a:solidFill>
                <a:prstClr val="black">
                  <a:lumMod val="65000"/>
                  <a:lumOff val="35000"/>
                </a:prstClr>
              </a:solidFill>
              <a:latin typeface="Trebuchet MS"/>
            </a:endParaRPr>
          </a:p>
        </p:txBody>
      </p:sp>
      <p:sp>
        <p:nvSpPr>
          <p:cNvPr id="25" name="Content Placeholder 2"/>
          <p:cNvSpPr txBox="1">
            <a:spLocks/>
          </p:cNvSpPr>
          <p:nvPr/>
        </p:nvSpPr>
        <p:spPr>
          <a:xfrm>
            <a:off x="8261707" y="3368702"/>
            <a:ext cx="3323485" cy="24962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Almost 3X performance vis-a-vis  existing IT setup with clear visibility for all groups on flexible usage-based pricing model.</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Huge savings in Oracle license investment due to the new DC and DR on Oracle cloud. Nearly 35% cost savings, over next 5 years.</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Re-route of funds from savings towards strategic plans such as end user Experience Management, Digitization, DevOps etc.</a:t>
            </a:r>
          </a:p>
          <a:p>
            <a:pPr lvl="0">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Resiliency with no disruption from natural calamities such as floods etc.</a:t>
            </a:r>
          </a:p>
        </p:txBody>
      </p:sp>
      <p:sp>
        <p:nvSpPr>
          <p:cNvPr id="26" name="Rectangle 25"/>
          <p:cNvSpPr/>
          <p:nvPr/>
        </p:nvSpPr>
        <p:spPr>
          <a:xfrm>
            <a:off x="8112225" y="3103006"/>
            <a:ext cx="3635127" cy="297454"/>
          </a:xfrm>
          <a:prstGeom prst="rect">
            <a:avLst/>
          </a:prstGeom>
        </p:spPr>
        <p:txBody>
          <a:bodyPr wrap="square">
            <a:spAutoFit/>
          </a:bodyPr>
          <a:lstStyle/>
          <a:p>
            <a:pPr algn="ctr" defTabSz="914377">
              <a:buClr>
                <a:srgbClr val="1F497D"/>
              </a:buClr>
              <a:buSzPct val="100000"/>
              <a:defRPr/>
            </a:pP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Customer success</a:t>
            </a:r>
          </a:p>
        </p:txBody>
      </p:sp>
      <p:sp>
        <p:nvSpPr>
          <p:cNvPr id="28" name="Oval 27"/>
          <p:cNvSpPr/>
          <p:nvPr/>
        </p:nvSpPr>
        <p:spPr>
          <a:xfrm>
            <a:off x="9449788" y="2008025"/>
            <a:ext cx="960000" cy="960000"/>
          </a:xfrm>
          <a:prstGeom prst="ellipse">
            <a:avLst/>
          </a:prstGeom>
          <a:solidFill>
            <a:schemeClr val="accent1">
              <a:lumMod val="20000"/>
              <a:lumOff val="80000"/>
            </a:schemeClr>
          </a:solidFill>
          <a:ln w="9525">
            <a:solidFill>
              <a:schemeClr val="tx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endParaRPr lang="en-IN" sz="2400">
              <a:solidFill>
                <a:prstClr val="white"/>
              </a:solidFill>
              <a:latin typeface="Trebuchet MS"/>
            </a:endParaRPr>
          </a:p>
        </p:txBody>
      </p:sp>
      <p:sp>
        <p:nvSpPr>
          <p:cNvPr id="31" name="Oval 30"/>
          <p:cNvSpPr/>
          <p:nvPr/>
        </p:nvSpPr>
        <p:spPr>
          <a:xfrm>
            <a:off x="5605161" y="2008025"/>
            <a:ext cx="960000" cy="960000"/>
          </a:xfrm>
          <a:prstGeom prst="ellipse">
            <a:avLst/>
          </a:prstGeom>
          <a:solidFill>
            <a:schemeClr val="bg2"/>
          </a:solidFill>
          <a:ln w="9525">
            <a:solidFill>
              <a:schemeClr val="bg2">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endParaRPr lang="en-IN" sz="2400">
              <a:solidFill>
                <a:prstClr val="white"/>
              </a:solidFill>
              <a:latin typeface="Trebuchet MS"/>
            </a:endParaRPr>
          </a:p>
        </p:txBody>
      </p:sp>
      <p:sp>
        <p:nvSpPr>
          <p:cNvPr id="33" name="Content Placeholder 2"/>
          <p:cNvSpPr txBox="1">
            <a:spLocks/>
          </p:cNvSpPr>
          <p:nvPr/>
        </p:nvSpPr>
        <p:spPr>
          <a:xfrm>
            <a:off x="4433956" y="3368702"/>
            <a:ext cx="3323485" cy="22930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No latency issues with any workloads on the cloud - thanks to Datacenter Adjacency</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Provisioned Exadata on cloud which is an engineered system for running Oracle Database providing.</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Data driven internal billing system to bill each of the 17 group companies exactly as per need.</a:t>
            </a:r>
          </a:p>
        </p:txBody>
      </p:sp>
      <p:sp>
        <p:nvSpPr>
          <p:cNvPr id="34" name="Rectangle 33"/>
          <p:cNvSpPr/>
          <p:nvPr/>
        </p:nvSpPr>
        <p:spPr>
          <a:xfrm>
            <a:off x="4271798" y="3103006"/>
            <a:ext cx="3635127" cy="297454"/>
          </a:xfrm>
          <a:prstGeom prst="rect">
            <a:avLst/>
          </a:prstGeom>
        </p:spPr>
        <p:txBody>
          <a:bodyPr wrap="square">
            <a:spAutoFit/>
          </a:bodyPr>
          <a:lstStyle/>
          <a:p>
            <a:pPr algn="ctr" defTabSz="914377">
              <a:buClr>
                <a:srgbClr val="1F497D"/>
              </a:buClr>
              <a:buSzPct val="100000"/>
              <a:defRPr/>
            </a:pP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After transformation</a:t>
            </a:r>
          </a:p>
        </p:txBody>
      </p:sp>
      <p:sp>
        <p:nvSpPr>
          <p:cNvPr id="36" name="Oval 35"/>
          <p:cNvSpPr/>
          <p:nvPr/>
        </p:nvSpPr>
        <p:spPr>
          <a:xfrm>
            <a:off x="1760535" y="2008025"/>
            <a:ext cx="960000" cy="960000"/>
          </a:xfrm>
          <a:prstGeom prst="ellipse">
            <a:avLst/>
          </a:prstGeom>
          <a:solidFill>
            <a:schemeClr val="accent3">
              <a:lumMod val="20000"/>
              <a:lumOff val="80000"/>
            </a:schemeClr>
          </a:solidFill>
          <a:ln w="9525">
            <a:solidFill>
              <a:schemeClr val="accent3">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defRPr/>
            </a:pPr>
            <a:r>
              <a:rPr lang="en-IN" sz="2400" dirty="0">
                <a:solidFill>
                  <a:prstClr val="white"/>
                </a:solidFill>
                <a:latin typeface="Trebuchet MS"/>
              </a:rPr>
              <a:t>	</a:t>
            </a:r>
          </a:p>
        </p:txBody>
      </p:sp>
      <p:sp>
        <p:nvSpPr>
          <p:cNvPr id="38" name="Content Placeholder 2"/>
          <p:cNvSpPr txBox="1">
            <a:spLocks/>
          </p:cNvSpPr>
          <p:nvPr/>
        </p:nvSpPr>
        <p:spPr>
          <a:xfrm>
            <a:off x="606808" y="3368702"/>
            <a:ext cx="3323485" cy="22930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DC in </a:t>
            </a:r>
            <a:r>
              <a:rPr lang="en-US" sz="1067" dirty="0" err="1">
                <a:solidFill>
                  <a:prstClr val="black">
                    <a:lumMod val="75000"/>
                    <a:lumOff val="25000"/>
                  </a:prstClr>
                </a:solidFill>
                <a:ea typeface="Open Sans Condensed" panose="020B0806030504020204" pitchFamily="34" charset="0"/>
                <a:cs typeface="Arial" panose="020B0604020202020204" pitchFamily="34" charset="0"/>
              </a:rPr>
              <a:t>Valapad</a:t>
            </a:r>
            <a:r>
              <a:rPr lang="en-US" sz="1067" dirty="0">
                <a:solidFill>
                  <a:prstClr val="black">
                    <a:lumMod val="75000"/>
                    <a:lumOff val="25000"/>
                  </a:prstClr>
                </a:solidFill>
                <a:ea typeface="Open Sans Condensed" panose="020B0806030504020204" pitchFamily="34" charset="0"/>
                <a:cs typeface="Arial" panose="020B0604020202020204" pitchFamily="34" charset="0"/>
              </a:rPr>
              <a:t> in </a:t>
            </a:r>
            <a:r>
              <a:rPr lang="en-US" sz="1067" dirty="0" err="1">
                <a:solidFill>
                  <a:prstClr val="black">
                    <a:lumMod val="75000"/>
                    <a:lumOff val="25000"/>
                  </a:prstClr>
                </a:solidFill>
                <a:ea typeface="Open Sans Condensed" panose="020B0806030504020204" pitchFamily="34" charset="0"/>
                <a:cs typeface="Arial" panose="020B0604020202020204" pitchFamily="34" charset="0"/>
              </a:rPr>
              <a:t>Thirusur</a:t>
            </a:r>
            <a:r>
              <a:rPr lang="en-US" sz="1067" dirty="0">
                <a:solidFill>
                  <a:prstClr val="black">
                    <a:lumMod val="75000"/>
                    <a:lumOff val="25000"/>
                  </a:prstClr>
                </a:solidFill>
                <a:ea typeface="Open Sans Condensed" panose="020B0806030504020204" pitchFamily="34" charset="0"/>
                <a:cs typeface="Arial" panose="020B0604020202020204" pitchFamily="34" charset="0"/>
              </a:rPr>
              <a:t> District, DR in Chennai</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Workloads running on AIX platform, managed by IBM</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Sub-optimal system performance</a:t>
            </a:r>
          </a:p>
          <a:p>
            <a:pPr>
              <a:lnSpc>
                <a:spcPct val="100000"/>
              </a:lnSpc>
              <a:buClr>
                <a:srgbClr val="1F497D"/>
              </a:buClr>
              <a:buSzPct val="100000"/>
              <a:buFont typeface="Wingdings" panose="020B0604020202020204" pitchFamily="2" charset="2"/>
              <a:buChar char="§"/>
            </a:pPr>
            <a:r>
              <a:rPr lang="en-US" sz="1067" dirty="0">
                <a:solidFill>
                  <a:prstClr val="black">
                    <a:lumMod val="75000"/>
                    <a:lumOff val="25000"/>
                  </a:prstClr>
                </a:solidFill>
                <a:ea typeface="Open Sans Condensed" panose="020B0806030504020204" pitchFamily="34" charset="0"/>
                <a:cs typeface="Arial" panose="020B0604020202020204" pitchFamily="34" charset="0"/>
              </a:rPr>
              <a:t>No clear visibility for infrastructure costs of group companies</a:t>
            </a:r>
          </a:p>
        </p:txBody>
      </p:sp>
      <p:sp>
        <p:nvSpPr>
          <p:cNvPr id="39" name="Rectangle 38"/>
          <p:cNvSpPr/>
          <p:nvPr/>
        </p:nvSpPr>
        <p:spPr>
          <a:xfrm>
            <a:off x="444650" y="3103006"/>
            <a:ext cx="3635127" cy="297454"/>
          </a:xfrm>
          <a:prstGeom prst="rect">
            <a:avLst/>
          </a:prstGeom>
        </p:spPr>
        <p:txBody>
          <a:bodyPr wrap="square">
            <a:spAutoFit/>
          </a:bodyPr>
          <a:lstStyle/>
          <a:p>
            <a:pPr algn="ctr" defTabSz="914377">
              <a:buClr>
                <a:srgbClr val="1F497D"/>
              </a:buClr>
              <a:buSzPct val="100000"/>
              <a:defRPr/>
            </a:pPr>
            <a:r>
              <a:rPr lang="en-US" sz="1333" b="1" dirty="0">
                <a:solidFill>
                  <a:prstClr val="black">
                    <a:lumMod val="65000"/>
                    <a:lumOff val="35000"/>
                  </a:prstClr>
                </a:solidFill>
                <a:latin typeface="Trebuchet MS"/>
                <a:ea typeface="Open Sans Condensed" panose="020B0806030504020204" pitchFamily="34" charset="0"/>
                <a:cs typeface="Arial" panose="020B0604020202020204" pitchFamily="34" charset="0"/>
              </a:rPr>
              <a:t>Before transformation</a:t>
            </a:r>
          </a:p>
        </p:txBody>
      </p:sp>
      <p:pic>
        <p:nvPicPr>
          <p:cNvPr id="40" name="Picture 2" descr="Image result for before icon"/>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2045" y="2169534"/>
            <a:ext cx="636983" cy="63698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mage result for after icon"/>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8841" y="2074617"/>
            <a:ext cx="826815" cy="8268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Image result for benefits icon"/>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79502" y="2094605"/>
            <a:ext cx="717055" cy="7170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ed and white sign&#10;&#10;Description automatically generated">
            <a:extLst>
              <a:ext uri="{FF2B5EF4-FFF2-40B4-BE49-F238E27FC236}">
                <a16:creationId xmlns:a16="http://schemas.microsoft.com/office/drawing/2014/main" id="{D2ACAB30-35B3-EF89-7AE5-EBAC42D53156}"/>
              </a:ext>
            </a:extLst>
          </p:cNvPr>
          <p:cNvPicPr>
            <a:picLocks noChangeAspect="1"/>
          </p:cNvPicPr>
          <p:nvPr/>
        </p:nvPicPr>
        <p:blipFill>
          <a:blip r:embed="rId6">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10129551" y="458215"/>
            <a:ext cx="1756644" cy="523912"/>
          </a:xfrm>
          <a:prstGeom prst="rect">
            <a:avLst/>
          </a:prstGeom>
        </p:spPr>
      </p:pic>
    </p:spTree>
    <p:extLst>
      <p:ext uri="{BB962C8B-B14F-4D97-AF65-F5344CB8AC3E}">
        <p14:creationId xmlns:p14="http://schemas.microsoft.com/office/powerpoint/2010/main" val="89872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051FE-4E55-F5EE-9A27-B632C03740B9}"/>
              </a:ext>
            </a:extLst>
          </p:cNvPr>
          <p:cNvSpPr txBox="1"/>
          <p:nvPr/>
        </p:nvSpPr>
        <p:spPr>
          <a:xfrm>
            <a:off x="431800" y="3429001"/>
            <a:ext cx="11328400" cy="913007"/>
          </a:xfrm>
          <a:prstGeom prst="rect">
            <a:avLst/>
          </a:prstGeom>
          <a:noFill/>
        </p:spPr>
        <p:txBody>
          <a:bodyPr wrap="square" rtlCol="0">
            <a:spAutoFit/>
          </a:bodyPr>
          <a:lstStyle/>
          <a:p>
            <a:pPr algn="ctr"/>
            <a:r>
              <a:rPr lang="en-US" sz="5333" dirty="0">
                <a:solidFill>
                  <a:schemeClr val="bg1"/>
                </a:solidFill>
              </a:rPr>
              <a:t>Thank You</a:t>
            </a:r>
            <a:endParaRPr lang="en-IN" sz="5333" dirty="0">
              <a:solidFill>
                <a:schemeClr val="bg1"/>
              </a:solidFill>
            </a:endParaRPr>
          </a:p>
        </p:txBody>
      </p:sp>
      <p:pic>
        <p:nvPicPr>
          <p:cNvPr id="3" name="Picture 2" descr="A red book cover&#10;&#10;Description automatically generated with medium confidence">
            <a:extLst>
              <a:ext uri="{FF2B5EF4-FFF2-40B4-BE49-F238E27FC236}">
                <a16:creationId xmlns:a16="http://schemas.microsoft.com/office/drawing/2014/main" id="{99380414-8344-8769-C146-A520DE918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516" y="1655498"/>
            <a:ext cx="1040969" cy="1773503"/>
          </a:xfrm>
          <a:prstGeom prst="rect">
            <a:avLst/>
          </a:prstGeom>
        </p:spPr>
      </p:pic>
    </p:spTree>
    <p:extLst>
      <p:ext uri="{BB962C8B-B14F-4D97-AF65-F5344CB8AC3E}">
        <p14:creationId xmlns:p14="http://schemas.microsoft.com/office/powerpoint/2010/main" val="92057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662</Words>
  <Application>Microsoft Office PowerPoint</Application>
  <PresentationFormat>Widescreen</PresentationFormat>
  <Paragraphs>63</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Trebuchet MS</vt:lpstr>
      <vt:lpstr>Wingdings</vt:lpstr>
      <vt:lpstr>Office Theme</vt:lpstr>
      <vt:lpstr>PowerPoint Presentation</vt:lpstr>
      <vt:lpstr>MANAPPURAM FINANCE LIMITED:  DIGITAL TRANSFORMATION </vt:lpstr>
      <vt:lpstr>Sify Helps Transform Manappuram Finance with Oracle Cloud Infrastructure- 2 pager</vt:lpstr>
      <vt:lpstr>Phased migration to Oracle Cloud Infrastructure From multiple platforms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Imran Khan</dc:creator>
  <cp:lastModifiedBy>Ali Imran Khan</cp:lastModifiedBy>
  <cp:revision>13</cp:revision>
  <dcterms:created xsi:type="dcterms:W3CDTF">2023-06-08T07:32:51Z</dcterms:created>
  <dcterms:modified xsi:type="dcterms:W3CDTF">2023-08-17T13:57:35Z</dcterms:modified>
</cp:coreProperties>
</file>