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</p:sldMasterIdLst>
  <p:notesMasterIdLst>
    <p:notesMasterId r:id="rId9"/>
  </p:notesMasterIdLst>
  <p:sldIdLst>
    <p:sldId id="2147311118" r:id="rId4"/>
    <p:sldId id="2076137093" r:id="rId5"/>
    <p:sldId id="257" r:id="rId6"/>
    <p:sldId id="2145705772" r:id="rId7"/>
    <p:sldId id="214684675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D4BC3E-63D1-EEE0-277D-E30B0867775F}" v="2" dt="2024-08-12T11:25:54.8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 Imran Khan" userId="1b5bb57a-5950-47f3-9580-38148fcd8ba4" providerId="ADAL" clId="{C9D26AAE-E51D-4C76-9854-D08140500ECC}"/>
    <pc:docChg chg="undo custSel modSld modMainMaster">
      <pc:chgData name="Ali Imran Khan" userId="1b5bb57a-5950-47f3-9580-38148fcd8ba4" providerId="ADAL" clId="{C9D26AAE-E51D-4C76-9854-D08140500ECC}" dt="2023-08-21T12:01:35.481" v="13" actId="478"/>
      <pc:docMkLst>
        <pc:docMk/>
      </pc:docMkLst>
      <pc:sldChg chg="delSp modSp mod">
        <pc:chgData name="Ali Imran Khan" userId="1b5bb57a-5950-47f3-9580-38148fcd8ba4" providerId="ADAL" clId="{C9D26AAE-E51D-4C76-9854-D08140500ECC}" dt="2023-08-21T12:01:35.481" v="13" actId="478"/>
        <pc:sldMkLst>
          <pc:docMk/>
          <pc:sldMk cId="3674362689" sldId="2076137093"/>
        </pc:sldMkLst>
        <pc:spChg chg="mod">
          <ac:chgData name="Ali Imran Khan" userId="1b5bb57a-5950-47f3-9580-38148fcd8ba4" providerId="ADAL" clId="{C9D26AAE-E51D-4C76-9854-D08140500ECC}" dt="2023-08-21T12:01:01.517" v="2" actId="108"/>
          <ac:spMkLst>
            <pc:docMk/>
            <pc:sldMk cId="3674362689" sldId="2076137093"/>
            <ac:spMk id="4" creationId="{E8342832-EF47-42C7-A2C0-D0C3BB1101FF}"/>
          </ac:spMkLst>
        </pc:spChg>
        <pc:spChg chg="del mod">
          <ac:chgData name="Ali Imran Khan" userId="1b5bb57a-5950-47f3-9580-38148fcd8ba4" providerId="ADAL" clId="{C9D26AAE-E51D-4C76-9854-D08140500ECC}" dt="2023-08-21T12:01:35.481" v="13" actId="478"/>
          <ac:spMkLst>
            <pc:docMk/>
            <pc:sldMk cId="3674362689" sldId="2076137093"/>
            <ac:spMk id="18" creationId="{00000000-0000-0000-0000-000000000000}"/>
          </ac:spMkLst>
        </pc:spChg>
        <pc:spChg chg="mod">
          <ac:chgData name="Ali Imran Khan" userId="1b5bb57a-5950-47f3-9580-38148fcd8ba4" providerId="ADAL" clId="{C9D26AAE-E51D-4C76-9854-D08140500ECC}" dt="2023-08-21T12:01:10.027" v="4" actId="108"/>
          <ac:spMkLst>
            <pc:docMk/>
            <pc:sldMk cId="3674362689" sldId="2076137093"/>
            <ac:spMk id="22" creationId="{5C7DCE75-42E2-480C-A281-09C8647B4706}"/>
          </ac:spMkLst>
        </pc:spChg>
        <pc:spChg chg="del mod">
          <ac:chgData name="Ali Imran Khan" userId="1b5bb57a-5950-47f3-9580-38148fcd8ba4" providerId="ADAL" clId="{C9D26AAE-E51D-4C76-9854-D08140500ECC}" dt="2023-08-21T12:01:33.523" v="11" actId="478"/>
          <ac:spMkLst>
            <pc:docMk/>
            <pc:sldMk cId="3674362689" sldId="2076137093"/>
            <ac:spMk id="23" creationId="{00000000-0000-0000-0000-000000000000}"/>
          </ac:spMkLst>
        </pc:spChg>
        <pc:spChg chg="mod">
          <ac:chgData name="Ali Imran Khan" userId="1b5bb57a-5950-47f3-9580-38148fcd8ba4" providerId="ADAL" clId="{C9D26AAE-E51D-4C76-9854-D08140500ECC}" dt="2023-08-21T12:01:30.278" v="9" actId="1076"/>
          <ac:spMkLst>
            <pc:docMk/>
            <pc:sldMk cId="3674362689" sldId="2076137093"/>
            <ac:spMk id="33" creationId="{064AD464-FE8A-4F7A-9C5E-94D71356110D}"/>
          </ac:spMkLst>
        </pc:spChg>
        <pc:spChg chg="mod">
          <ac:chgData name="Ali Imran Khan" userId="1b5bb57a-5950-47f3-9580-38148fcd8ba4" providerId="ADAL" clId="{C9D26AAE-E51D-4C76-9854-D08140500ECC}" dt="2023-08-21T12:01:26.756" v="8" actId="108"/>
          <ac:spMkLst>
            <pc:docMk/>
            <pc:sldMk cId="3674362689" sldId="2076137093"/>
            <ac:spMk id="34" creationId="{4323FDC9-6E80-4351-B3B7-50CFFE61E512}"/>
          </ac:spMkLst>
        </pc:spChg>
        <pc:grpChg chg="mod">
          <ac:chgData name="Ali Imran Khan" userId="1b5bb57a-5950-47f3-9580-38148fcd8ba4" providerId="ADAL" clId="{C9D26AAE-E51D-4C76-9854-D08140500ECC}" dt="2023-08-21T12:01:30.278" v="9" actId="1076"/>
          <ac:grpSpMkLst>
            <pc:docMk/>
            <pc:sldMk cId="3674362689" sldId="2076137093"/>
            <ac:grpSpMk id="26" creationId="{E4069544-FD11-4414-9AB3-38373FDD0D65}"/>
          </ac:grpSpMkLst>
        </pc:grpChg>
        <pc:picChg chg="mod">
          <ac:chgData name="Ali Imran Khan" userId="1b5bb57a-5950-47f3-9580-38148fcd8ba4" providerId="ADAL" clId="{C9D26AAE-E51D-4C76-9854-D08140500ECC}" dt="2023-08-21T12:01:30.278" v="9" actId="1076"/>
          <ac:picMkLst>
            <pc:docMk/>
            <pc:sldMk cId="3674362689" sldId="2076137093"/>
            <ac:picMk id="1028" creationId="{8D78C8CE-F621-424D-9F5C-0017C2E9F057}"/>
          </ac:picMkLst>
        </pc:picChg>
      </pc:sldChg>
      <pc:sldMasterChg chg="delSp modSp mod">
        <pc:chgData name="Ali Imran Khan" userId="1b5bb57a-5950-47f3-9580-38148fcd8ba4" providerId="ADAL" clId="{C9D26AAE-E51D-4C76-9854-D08140500ECC}" dt="2023-08-21T12:00:52.377" v="1" actId="478"/>
        <pc:sldMasterMkLst>
          <pc:docMk/>
          <pc:sldMasterMk cId="2009458340" sldId="2147483674"/>
        </pc:sldMasterMkLst>
        <pc:grpChg chg="del mod">
          <ac:chgData name="Ali Imran Khan" userId="1b5bb57a-5950-47f3-9580-38148fcd8ba4" providerId="ADAL" clId="{C9D26AAE-E51D-4C76-9854-D08140500ECC}" dt="2023-08-21T12:00:52.377" v="1" actId="478"/>
          <ac:grpSpMkLst>
            <pc:docMk/>
            <pc:sldMasterMk cId="2009458340" sldId="2147483674"/>
            <ac:grpSpMk id="10" creationId="{32BA68D0-E1FC-4A86-A193-8160F7C7A1B3}"/>
          </ac:grpSpMkLst>
        </pc:grpChg>
      </pc:sldMasterChg>
    </pc:docChg>
  </pc:docChgLst>
  <pc:docChgLst>
    <pc:chgData name="Ali Imran Khan" userId="S::aliimran.khan@sifycorp.com::1b5bb57a-5950-47f3-9580-38148fcd8ba4" providerId="AD" clId="Web-{C7D4BC3E-63D1-EEE0-277D-E30B0867775F}"/>
    <pc:docChg chg="modSld">
      <pc:chgData name="Ali Imran Khan" userId="S::aliimran.khan@sifycorp.com::1b5bb57a-5950-47f3-9580-38148fcd8ba4" providerId="AD" clId="Web-{C7D4BC3E-63D1-EEE0-277D-E30B0867775F}" dt="2024-08-12T11:25:53.001" v="0"/>
      <pc:docMkLst>
        <pc:docMk/>
      </pc:docMkLst>
      <pc:sldChg chg="modSp">
        <pc:chgData name="Ali Imran Khan" userId="S::aliimran.khan@sifycorp.com::1b5bb57a-5950-47f3-9580-38148fcd8ba4" providerId="AD" clId="Web-{C7D4BC3E-63D1-EEE0-277D-E30B0867775F}" dt="2024-08-12T11:25:53.001" v="0"/>
        <pc:sldMkLst>
          <pc:docMk/>
          <pc:sldMk cId="920577208" sldId="2146846752"/>
        </pc:sldMkLst>
        <pc:picChg chg="mod">
          <ac:chgData name="Ali Imran Khan" userId="S::aliimran.khan@sifycorp.com::1b5bb57a-5950-47f3-9580-38148fcd8ba4" providerId="AD" clId="Web-{C7D4BC3E-63D1-EEE0-277D-E30B0867775F}" dt="2024-08-12T11:25:53.001" v="0"/>
          <ac:picMkLst>
            <pc:docMk/>
            <pc:sldMk cId="920577208" sldId="2146846752"/>
            <ac:picMk id="3" creationId="{99380414-8344-8769-C146-A520DE918B00}"/>
          </ac:picMkLst>
        </pc:picChg>
      </pc:sldChg>
    </pc:docChg>
  </pc:docChgLst>
  <pc:docChgLst>
    <pc:chgData name="Ali Imran Khan" userId="1b5bb57a-5950-47f3-9580-38148fcd8ba4" providerId="ADAL" clId="{B2FD6B5F-097F-4C60-AC64-91E6B4BAA655}"/>
    <pc:docChg chg="custSel addSld delSld modSld">
      <pc:chgData name="Ali Imran Khan" userId="1b5bb57a-5950-47f3-9580-38148fcd8ba4" providerId="ADAL" clId="{B2FD6B5F-097F-4C60-AC64-91E6B4BAA655}" dt="2023-06-08T09:22:25.012" v="29" actId="20577"/>
      <pc:docMkLst>
        <pc:docMk/>
      </pc:docMkLst>
      <pc:sldChg chg="add">
        <pc:chgData name="Ali Imran Khan" userId="1b5bb57a-5950-47f3-9580-38148fcd8ba4" providerId="ADAL" clId="{B2FD6B5F-097F-4C60-AC64-91E6B4BAA655}" dt="2023-06-08T09:22:16.722" v="19"/>
        <pc:sldMkLst>
          <pc:docMk/>
          <pc:sldMk cId="3434310817" sldId="257"/>
        </pc:sldMkLst>
      </pc:sldChg>
      <pc:sldChg chg="add">
        <pc:chgData name="Ali Imran Khan" userId="1b5bb57a-5950-47f3-9580-38148fcd8ba4" providerId="ADAL" clId="{B2FD6B5F-097F-4C60-AC64-91E6B4BAA655}" dt="2023-06-08T09:22:16.722" v="19"/>
        <pc:sldMkLst>
          <pc:docMk/>
          <pc:sldMk cId="3674362689" sldId="2076137093"/>
        </pc:sldMkLst>
      </pc:sldChg>
      <pc:sldChg chg="del">
        <pc:chgData name="Ali Imran Khan" userId="1b5bb57a-5950-47f3-9580-38148fcd8ba4" providerId="ADAL" clId="{B2FD6B5F-097F-4C60-AC64-91E6B4BAA655}" dt="2023-06-08T09:22:08.313" v="17" actId="47"/>
        <pc:sldMkLst>
          <pc:docMk/>
          <pc:sldMk cId="3069701072" sldId="2145705758"/>
        </pc:sldMkLst>
      </pc:sldChg>
      <pc:sldChg chg="del">
        <pc:chgData name="Ali Imran Khan" userId="1b5bb57a-5950-47f3-9580-38148fcd8ba4" providerId="ADAL" clId="{B2FD6B5F-097F-4C60-AC64-91E6B4BAA655}" dt="2023-06-08T09:22:08.797" v="18" actId="47"/>
        <pc:sldMkLst>
          <pc:docMk/>
          <pc:sldMk cId="1340000535" sldId="2145705759"/>
        </pc:sldMkLst>
      </pc:sldChg>
      <pc:sldChg chg="add">
        <pc:chgData name="Ali Imran Khan" userId="1b5bb57a-5950-47f3-9580-38148fcd8ba4" providerId="ADAL" clId="{B2FD6B5F-097F-4C60-AC64-91E6B4BAA655}" dt="2023-06-08T09:22:16.722" v="19"/>
        <pc:sldMkLst>
          <pc:docMk/>
          <pc:sldMk cId="1160146985" sldId="2145705772"/>
        </pc:sldMkLst>
      </pc:sldChg>
      <pc:sldChg chg="addSp delSp modSp add del mod">
        <pc:chgData name="Ali Imran Khan" userId="1b5bb57a-5950-47f3-9580-38148fcd8ba4" providerId="ADAL" clId="{B2FD6B5F-097F-4C60-AC64-91E6B4BAA655}" dt="2023-06-08T09:22:25.012" v="29" actId="20577"/>
        <pc:sldMkLst>
          <pc:docMk/>
          <pc:sldMk cId="1843726236" sldId="2147311118"/>
        </pc:sldMkLst>
        <pc:spChg chg="add del mod">
          <ac:chgData name="Ali Imran Khan" userId="1b5bb57a-5950-47f3-9580-38148fcd8ba4" providerId="ADAL" clId="{B2FD6B5F-097F-4C60-AC64-91E6B4BAA655}" dt="2023-06-08T09:21:27.590" v="5" actId="478"/>
          <ac:spMkLst>
            <pc:docMk/>
            <pc:sldMk cId="1843726236" sldId="2147311118"/>
            <ac:spMk id="3" creationId="{99069A06-8EA7-702F-096A-C4EFA6D77FE7}"/>
          </ac:spMkLst>
        </pc:spChg>
        <pc:spChg chg="del">
          <ac:chgData name="Ali Imran Khan" userId="1b5bb57a-5950-47f3-9580-38148fcd8ba4" providerId="ADAL" clId="{B2FD6B5F-097F-4C60-AC64-91E6B4BAA655}" dt="2023-06-08T09:21:22.876" v="4" actId="478"/>
          <ac:spMkLst>
            <pc:docMk/>
            <pc:sldMk cId="1843726236" sldId="2147311118"/>
            <ac:spMk id="5" creationId="{E0A7F605-C3C7-2129-3AA8-FF954D54019B}"/>
          </ac:spMkLst>
        </pc:spChg>
        <pc:spChg chg="del">
          <ac:chgData name="Ali Imran Khan" userId="1b5bb57a-5950-47f3-9580-38148fcd8ba4" providerId="ADAL" clId="{B2FD6B5F-097F-4C60-AC64-91E6B4BAA655}" dt="2023-06-08T09:21:22.876" v="4" actId="478"/>
          <ac:spMkLst>
            <pc:docMk/>
            <pc:sldMk cId="1843726236" sldId="2147311118"/>
            <ac:spMk id="6" creationId="{74C6CE8C-6AA4-D2F6-DBCD-AC899BE70829}"/>
          </ac:spMkLst>
        </pc:spChg>
        <pc:spChg chg="add del mod">
          <ac:chgData name="Ali Imran Khan" userId="1b5bb57a-5950-47f3-9580-38148fcd8ba4" providerId="ADAL" clId="{B2FD6B5F-097F-4C60-AC64-91E6B4BAA655}" dt="2023-06-08T09:21:27.590" v="5" actId="478"/>
          <ac:spMkLst>
            <pc:docMk/>
            <pc:sldMk cId="1843726236" sldId="2147311118"/>
            <ac:spMk id="7" creationId="{BCF73567-C281-1451-DEA0-5A5BC27393C8}"/>
          </ac:spMkLst>
        </pc:spChg>
        <pc:spChg chg="add del mod">
          <ac:chgData name="Ali Imran Khan" userId="1b5bb57a-5950-47f3-9580-38148fcd8ba4" providerId="ADAL" clId="{B2FD6B5F-097F-4C60-AC64-91E6B4BAA655}" dt="2023-06-08T09:21:27.590" v="5" actId="478"/>
          <ac:spMkLst>
            <pc:docMk/>
            <pc:sldMk cId="1843726236" sldId="2147311118"/>
            <ac:spMk id="9" creationId="{13A8F73E-947E-492C-91A4-9E6DCC83495C}"/>
          </ac:spMkLst>
        </pc:spChg>
        <pc:spChg chg="del">
          <ac:chgData name="Ali Imran Khan" userId="1b5bb57a-5950-47f3-9580-38148fcd8ba4" providerId="ADAL" clId="{B2FD6B5F-097F-4C60-AC64-91E6B4BAA655}" dt="2023-06-08T09:21:22.876" v="4" actId="478"/>
          <ac:spMkLst>
            <pc:docMk/>
            <pc:sldMk cId="1843726236" sldId="2147311118"/>
            <ac:spMk id="10" creationId="{B8DA97AF-52EE-CF7F-2E5E-6D239A4A17D8}"/>
          </ac:spMkLst>
        </pc:spChg>
        <pc:spChg chg="add mod">
          <ac:chgData name="Ali Imran Khan" userId="1b5bb57a-5950-47f3-9580-38148fcd8ba4" providerId="ADAL" clId="{B2FD6B5F-097F-4C60-AC64-91E6B4BAA655}" dt="2023-06-08T09:22:25.012" v="29" actId="20577"/>
          <ac:spMkLst>
            <pc:docMk/>
            <pc:sldMk cId="1843726236" sldId="2147311118"/>
            <ac:spMk id="15" creationId="{D7056DB7-6138-F187-B19A-68AA0A92E7F2}"/>
          </ac:spMkLst>
        </pc:spChg>
        <pc:spChg chg="add mod">
          <ac:chgData name="Ali Imran Khan" userId="1b5bb57a-5950-47f3-9580-38148fcd8ba4" providerId="ADAL" clId="{B2FD6B5F-097F-4C60-AC64-91E6B4BAA655}" dt="2023-06-08T09:21:43.326" v="16" actId="20577"/>
          <ac:spMkLst>
            <pc:docMk/>
            <pc:sldMk cId="1843726236" sldId="2147311118"/>
            <ac:spMk id="16" creationId="{E212C6A9-3F25-E8ED-B732-E8586B0F1CCD}"/>
          </ac:spMkLst>
        </pc:spChg>
        <pc:grpChg chg="del mod">
          <ac:chgData name="Ali Imran Khan" userId="1b5bb57a-5950-47f3-9580-38148fcd8ba4" providerId="ADAL" clId="{B2FD6B5F-097F-4C60-AC64-91E6B4BAA655}" dt="2023-06-08T09:21:22.876" v="4" actId="478"/>
          <ac:grpSpMkLst>
            <pc:docMk/>
            <pc:sldMk cId="1843726236" sldId="2147311118"/>
            <ac:grpSpMk id="11" creationId="{CF37CD93-B0E2-E6CA-ECE2-25746A441B76}"/>
          </ac:grpSpMkLst>
        </pc:grpChg>
      </pc:sldChg>
      <pc:sldChg chg="del">
        <pc:chgData name="Ali Imran Khan" userId="1b5bb57a-5950-47f3-9580-38148fcd8ba4" providerId="ADAL" clId="{B2FD6B5F-097F-4C60-AC64-91E6B4BAA655}" dt="2023-06-08T09:21:35.444" v="7" actId="47"/>
        <pc:sldMkLst>
          <pc:docMk/>
          <pc:sldMk cId="714330296" sldId="21473111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9A02-1BC8-4C3F-978E-700E4FA11C69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72C70-BE3F-4E76-AD16-A1E81449C68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5847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2BBFD6-F031-4B6A-B129-05D740E926D4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7809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768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C0C7FB-05A3-4118-86D5-E4ADFF43D7FA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377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jpg"/><Relationship Id="rId11" Type="http://schemas.openxmlformats.org/officeDocument/2006/relationships/image" Target="../media/image15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ED508-8226-D07B-3868-E443E6F827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EC0B3E-728F-5C9B-9FE6-F6AB8DBEC4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07D449-FA0C-EF21-DAB1-3F3D50C99F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BF775-6AAB-EB4C-55F9-633762366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AD59F-A883-F59F-5461-E44992D88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092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2ABFB-2B07-1E9F-D9B4-2D838AFDD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662E8C-A2E5-2884-39CD-E0F2CE950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4217FD-F713-42F4-E389-F34F8594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91C0-6373-2694-23A3-42D707888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45AF40-8E83-7C2E-E379-45CFA589D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2440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0A4B04-DEAC-A998-10ED-0192BD0E7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91715B-299E-29EE-1300-240DF7446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4352-4BB7-26D8-C768-479ED5BE6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63F947-0259-6333-7692-65A14CFAA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850AF-EC7C-B616-78B5-E420B3C5F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8782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8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B1714C8-BDCD-7AF7-523C-90D4C3A24D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2665"/>
          <a:stretch/>
        </p:blipFill>
        <p:spPr>
          <a:xfrm>
            <a:off x="506554" y="206699"/>
            <a:ext cx="1354924" cy="8795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0CDD3F-4B6C-0C5E-4716-7BAF58FD03C0}"/>
              </a:ext>
            </a:extLst>
          </p:cNvPr>
          <p:cNvSpPr txBox="1"/>
          <p:nvPr userDrawn="1"/>
        </p:nvSpPr>
        <p:spPr>
          <a:xfrm>
            <a:off x="431800" y="1051810"/>
            <a:ext cx="13215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InfinitDIGITAL</a:t>
            </a:r>
          </a:p>
        </p:txBody>
      </p:sp>
    </p:spTree>
    <p:extLst>
      <p:ext uri="{BB962C8B-B14F-4D97-AF65-F5344CB8AC3E}">
        <p14:creationId xmlns:p14="http://schemas.microsoft.com/office/powerpoint/2010/main" val="3391160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pic>
        <p:nvPicPr>
          <p:cNvPr id="5" name="Picture 4" descr="A picture containing text, sky, outdoor&#10;&#10;Description automatically generated">
            <a:extLst>
              <a:ext uri="{FF2B5EF4-FFF2-40B4-BE49-F238E27FC236}">
                <a16:creationId xmlns:a16="http://schemas.microsoft.com/office/drawing/2014/main" id="{04104303-DBF9-23B9-FD5C-C6EED92A5E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15" r="7803"/>
          <a:stretch/>
        </p:blipFill>
        <p:spPr>
          <a:xfrm>
            <a:off x="10318003" y="4305884"/>
            <a:ext cx="1410085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6" name="Picture 5" descr="A group of buildings with trees in front of them&#10;&#10;Description automatically generated with low confidence">
            <a:extLst>
              <a:ext uri="{FF2B5EF4-FFF2-40B4-BE49-F238E27FC236}">
                <a16:creationId xmlns:a16="http://schemas.microsoft.com/office/drawing/2014/main" id="{6088CCE8-E969-F94E-4502-EB6E11949C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99" b="19142"/>
          <a:stretch/>
        </p:blipFill>
        <p:spPr>
          <a:xfrm>
            <a:off x="6562790" y="1338391"/>
            <a:ext cx="2162005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 descr="A large building with trees in front of it&#10;&#10;Description automatically generated with medium confidence">
            <a:extLst>
              <a:ext uri="{FF2B5EF4-FFF2-40B4-BE49-F238E27FC236}">
                <a16:creationId xmlns:a16="http://schemas.microsoft.com/office/drawing/2014/main" id="{D479C993-D20D-F61E-9406-177DA8C5BE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90" r="11239"/>
          <a:stretch/>
        </p:blipFill>
        <p:spPr>
          <a:xfrm>
            <a:off x="8822847" y="4305884"/>
            <a:ext cx="1363564" cy="1104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 descr="A picture containing text, outdoor, building, apartment building&#10;&#10;Description automatically generated">
            <a:extLst>
              <a:ext uri="{FF2B5EF4-FFF2-40B4-BE49-F238E27FC236}">
                <a16:creationId xmlns:a16="http://schemas.microsoft.com/office/drawing/2014/main" id="{5A9F3A95-0CCF-2527-116A-E82112071D3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4" y="2918137"/>
            <a:ext cx="1922393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EB5A87DF-C342-0CD0-5C9E-EB61AFBC829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8041" y="1338391"/>
            <a:ext cx="2234556" cy="1440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 descr="A picture containing outdoor, building, city, apartment building&#10;&#10;Description automatically generated">
            <a:extLst>
              <a:ext uri="{FF2B5EF4-FFF2-40B4-BE49-F238E27FC236}">
                <a16:creationId xmlns:a16="http://schemas.microsoft.com/office/drawing/2014/main" id="{E0DF372E-B57B-68F2-5CC4-BEF94FFD8F09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702" y="2918138"/>
            <a:ext cx="1692369" cy="170234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8" name="Picture 17" descr="A high angle view of a building&#10;&#10;Description automatically generated with medium confidence">
            <a:extLst>
              <a:ext uri="{FF2B5EF4-FFF2-40B4-BE49-F238E27FC236}">
                <a16:creationId xmlns:a16="http://schemas.microsoft.com/office/drawing/2014/main" id="{B1C2F36C-F1BD-FB9F-0DBA-4D6934127341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688" y="2918137"/>
            <a:ext cx="1911400" cy="12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20" name="Picture 19" descr="A picture containing sky, outdoor, building, tower&#10;&#10;Description automatically generated">
            <a:extLst>
              <a:ext uri="{FF2B5EF4-FFF2-40B4-BE49-F238E27FC236}">
                <a16:creationId xmlns:a16="http://schemas.microsoft.com/office/drawing/2014/main" id="{A159BC03-7A26-54DB-EAC2-5D4B697B950F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683" y="4305885"/>
            <a:ext cx="940573" cy="92707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67267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46728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20478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2683687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9553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25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7764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5255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1667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0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4CD0B-5D21-E1AF-B80A-765224EFB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82209E-B7E0-BC81-2FED-7E4C7BB32D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EB13F2-049C-9D4C-CCA9-8EF3134A9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6EBC4-0ECF-38DD-BCCD-10F825761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BA5A-4BF4-902A-F474-996E21EB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33516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F82B5DC-DAD0-F32C-CD44-BF722C3BE5F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2164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78167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31687128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674"/>
            <a:ext cx="12192000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36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068CBFA-1B0D-00A5-8E51-3607C771356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7DC31C4D-5BFA-4A28-0F7A-5F844745F5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C731AD5-ED36-1751-CC67-94CF34AC2E7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395" y="216539"/>
            <a:ext cx="1152000" cy="768000"/>
          </a:xfrm>
          <a:prstGeom prst="rect">
            <a:avLst/>
          </a:prstGeom>
        </p:spPr>
      </p:pic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401ED205-A923-49E8-FD8C-93607AC216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5465" y="2494989"/>
            <a:ext cx="5411352" cy="1702339"/>
          </a:xfrm>
        </p:spPr>
        <p:txBody>
          <a:bodyPr>
            <a:noAutofit/>
          </a:bodyPr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2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TITLE OF THE SLIDE - LINE ONE</a:t>
            </a:r>
            <a:endParaRPr lang="en-IN" dirty="0"/>
          </a:p>
        </p:txBody>
      </p:sp>
      <p:sp>
        <p:nvSpPr>
          <p:cNvPr id="22" name="Text Placeholder 16">
            <a:extLst>
              <a:ext uri="{FF2B5EF4-FFF2-40B4-BE49-F238E27FC236}">
                <a16:creationId xmlns:a16="http://schemas.microsoft.com/office/drawing/2014/main" id="{50CB36AF-F1AE-15EB-1F27-0D8643E1EFD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042" y="4174451"/>
            <a:ext cx="9755085" cy="454763"/>
          </a:xfrm>
        </p:spPr>
        <p:txBody>
          <a:bodyPr>
            <a:noAutofit/>
          </a:bodyPr>
          <a:lstStyle>
            <a:lvl1pPr marL="0" indent="0">
              <a:lnSpc>
                <a:spcPts val="2667"/>
              </a:lnSpc>
              <a:spcBef>
                <a:spcPts val="0"/>
              </a:spcBef>
              <a:buNone/>
              <a:defRPr sz="2400" b="1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Line two</a:t>
            </a:r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CD3A67E4-2EC4-3E4D-F1A3-44CB7C5957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8041" y="4648201"/>
            <a:ext cx="5368776" cy="369471"/>
          </a:xfrm>
        </p:spPr>
        <p:txBody>
          <a:bodyPr anchor="t">
            <a:noAutofit/>
          </a:bodyPr>
          <a:lstStyle>
            <a:lvl1pPr marL="0" indent="0">
              <a:lnSpc>
                <a:spcPts val="2400"/>
              </a:lnSpc>
              <a:buNone/>
              <a:defRPr sz="1867" b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r>
              <a:rPr lang="en-US" dirty="0"/>
              <a:t>Month 2023</a:t>
            </a:r>
          </a:p>
        </p:txBody>
      </p:sp>
    </p:spTree>
    <p:extLst>
      <p:ext uri="{BB962C8B-B14F-4D97-AF65-F5344CB8AC3E}">
        <p14:creationId xmlns:p14="http://schemas.microsoft.com/office/powerpoint/2010/main" val="3111498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30893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AGENDA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CC79BB-DFBF-4095-8290-D3EFBA1ECC3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274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9035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1316568"/>
            <a:ext cx="11328200" cy="4993217"/>
          </a:xfrm>
        </p:spPr>
        <p:txBody>
          <a:bodyPr/>
          <a:lstStyle>
            <a:lvl1pPr marL="302355" indent="-302355">
              <a:buFont typeface="Wingdings" panose="05000000000000000000" pitchFamily="2" charset="2"/>
              <a:buChar char="§"/>
              <a:defRPr/>
            </a:lvl1pPr>
            <a:lvl2pPr>
              <a:defRPr sz="2133"/>
            </a:lvl2pPr>
            <a:lvl3pPr marL="1055974">
              <a:defRPr sz="2133"/>
            </a:lvl3pPr>
            <a:lvl4pPr marL="1439964">
              <a:defRPr sz="1867"/>
            </a:lvl4pPr>
            <a:lvl5pPr marL="1775956">
              <a:defRPr sz="1867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76D5D4-6F02-4BCF-9E18-BE84FEBED785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9214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31801" y="1316568"/>
            <a:ext cx="5425017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35184" y="1316568"/>
            <a:ext cx="5425016" cy="4993216"/>
          </a:xfrm>
        </p:spPr>
        <p:txBody>
          <a:bodyPr>
            <a:normAutofit/>
          </a:bodyPr>
          <a:lstStyle>
            <a:lvl1pPr marL="302355" indent="-302355">
              <a:buFont typeface="Wingdings" panose="05000000000000000000" pitchFamily="2" charset="2"/>
              <a:buChar char="§"/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1A86DE-5F51-4937-8D12-571829454B28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9342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32000" y="1366801"/>
            <a:ext cx="5472000" cy="287323"/>
          </a:xfrm>
        </p:spPr>
        <p:txBody>
          <a:bodyPr wrap="square" rIns="0" bIns="0" anchor="ctr">
            <a:spAutoFit/>
          </a:bodyPr>
          <a:lstStyle>
            <a:lvl1pPr marL="0" indent="0">
              <a:buNone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31999" y="1778002"/>
            <a:ext cx="5472000" cy="4468284"/>
          </a:xfrm>
        </p:spPr>
        <p:txBody>
          <a:bodyPr tIns="0">
            <a:normAutofit/>
          </a:bodyPr>
          <a:lstStyle>
            <a:lvl1pPr marL="302355" indent="-302355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>
              <a:lnSpc>
                <a:spcPct val="100000"/>
              </a:lnSpc>
              <a:spcBef>
                <a:spcPts val="533"/>
              </a:spcBef>
              <a:defRPr sz="16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14019" y="1366801"/>
            <a:ext cx="5448000" cy="287323"/>
          </a:xfrm>
        </p:spPr>
        <p:txBody>
          <a:bodyPr wrap="square" rIns="0" bIns="0" anchor="ctr">
            <a:spAutoFit/>
          </a:bodyPr>
          <a:lstStyle>
            <a:lvl1pPr marL="0" marR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67" b="1" i="0" u="none" strike="noStrike" kern="1200" cap="all" spc="0" normalizeH="0" baseline="0" noProof="0" dirty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Trebuchet MS" pitchFamily="34" charset="0"/>
                <a:ea typeface="+mj-ea"/>
                <a:cs typeface="+mj-cs"/>
              </a:defRPr>
            </a:lvl1pPr>
            <a:lvl2pPr marL="609509" indent="0">
              <a:buNone/>
              <a:defRPr sz="2667" b="1"/>
            </a:lvl2pPr>
            <a:lvl3pPr marL="1219018" indent="0">
              <a:buNone/>
              <a:defRPr sz="2400" b="1"/>
            </a:lvl3pPr>
            <a:lvl4pPr marL="1828526" indent="0">
              <a:buNone/>
              <a:defRPr sz="2133" b="1"/>
            </a:lvl4pPr>
            <a:lvl5pPr marL="2438035" indent="0">
              <a:buNone/>
              <a:defRPr sz="2133" b="1"/>
            </a:lvl5pPr>
            <a:lvl6pPr marL="3047544" indent="0">
              <a:buNone/>
              <a:defRPr sz="2133" b="1"/>
            </a:lvl6pPr>
            <a:lvl7pPr marL="3657051" indent="0">
              <a:buNone/>
              <a:defRPr sz="2133" b="1"/>
            </a:lvl7pPr>
            <a:lvl8pPr marL="4266561" indent="0">
              <a:buNone/>
              <a:defRPr sz="2133" b="1"/>
            </a:lvl8pPr>
            <a:lvl9pPr marL="4876069" indent="0">
              <a:buNone/>
              <a:defRPr sz="2133" b="1"/>
            </a:lvl9pPr>
          </a:lstStyle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2 Column heading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314017" y="1778002"/>
            <a:ext cx="5448000" cy="4468284"/>
          </a:xfrm>
        </p:spPr>
        <p:txBody>
          <a:bodyPr tIns="0"/>
          <a:lstStyle>
            <a:lvl1pPr marL="380990" indent="-380990">
              <a:buFont typeface="Wingdings" panose="05000000000000000000" pitchFamily="2" charset="2"/>
              <a:buChar char="§"/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1pPr>
            <a:lvl2pPr marL="758286" indent="-380942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2pPr>
            <a:lvl3pPr marL="1523771" indent="-304754">
              <a:defRPr lang="en-US" sz="1867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3pPr>
            <a:lvl4pPr marL="2133280" indent="-304754">
              <a:defRPr lang="en-US" sz="1600" kern="1200" dirty="0" smtClean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4pPr>
            <a:lvl5pPr marL="2742789" indent="-304754">
              <a:defRPr lang="en-US" sz="1600" kern="1200" dirty="0">
                <a:solidFill>
                  <a:srgbClr val="595959"/>
                </a:solidFill>
                <a:latin typeface="Trebuchet MS" pitchFamily="34" charset="0"/>
                <a:ea typeface="+mn-ea"/>
                <a:cs typeface="+mn-cs"/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marL="302355" lvl="0" indent="-302355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Wingdings" panose="05000000000000000000" pitchFamily="2" charset="2"/>
              <a:buChar char="§"/>
            </a:pPr>
            <a:r>
              <a:rPr lang="en-US"/>
              <a:t>Click to edit Master text styles</a:t>
            </a:r>
          </a:p>
          <a:p>
            <a:pPr marL="758286" lvl="1" indent="-380942" algn="l" defTabSz="1219018" rtl="0" eaLnBrk="1" latinLnBrk="0" hangingPunct="1">
              <a:lnSpc>
                <a:spcPct val="100000"/>
              </a:lnSpc>
              <a:spcBef>
                <a:spcPts val="533"/>
              </a:spcBef>
              <a:buFont typeface="Arial" pitchFamily="34" charset="0"/>
              <a:buChar char="–"/>
            </a:pPr>
            <a:r>
              <a:rPr lang="en-US"/>
              <a:t>Second level</a:t>
            </a:r>
          </a:p>
          <a:p>
            <a:pPr marL="1523771" lvl="2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•"/>
            </a:pPr>
            <a:r>
              <a:rPr lang="en-US"/>
              <a:t>Third level</a:t>
            </a:r>
          </a:p>
          <a:p>
            <a:pPr marL="2133280" lvl="3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–"/>
            </a:pPr>
            <a:r>
              <a:rPr lang="en-US"/>
              <a:t>Fourth level</a:t>
            </a:r>
          </a:p>
          <a:p>
            <a:pPr marL="2742789" lvl="4" indent="-304754" algn="l" defTabSz="1219018" rtl="0" eaLnBrk="1" latinLnBrk="0" hangingPunct="1">
              <a:lnSpc>
                <a:spcPct val="90000"/>
              </a:lnSpc>
              <a:spcBef>
                <a:spcPts val="800"/>
              </a:spcBef>
              <a:buFont typeface="Arial" pitchFamily="34" charset="0"/>
              <a:buChar char="»"/>
            </a:pPr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99D03EB-57A9-4FE6-8E52-835EF245D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800" y="359035"/>
            <a:ext cx="10104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AD56A18-3F29-4703-A5F8-FDCB1F045DF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9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27741-0C9A-BD7D-A419-DF6B540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D3AE94-8714-0AE5-A88E-3FDE77DD5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AE872C-65FB-28E6-FD21-B4B809EEA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80075C-0209-87A5-ADA4-61805314E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16FEEC-9311-B54E-4424-7E828A445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212087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/>
              <a:t>TITLE OF THE SLIDE GOES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8B4D0-6BE9-4088-A013-AAED39EFD6EC}"/>
              </a:ext>
            </a:extLst>
          </p:cNvPr>
          <p:cNvSpPr txBox="1">
            <a:spLocks/>
          </p:cNvSpPr>
          <p:nvPr userDrawn="1"/>
        </p:nvSpPr>
        <p:spPr>
          <a:xfrm>
            <a:off x="11573753" y="6598267"/>
            <a:ext cx="559663" cy="192000"/>
          </a:xfrm>
          <a:prstGeom prst="rect">
            <a:avLst/>
          </a:prstGeom>
          <a:noFill/>
          <a:ln w="12700">
            <a:noFill/>
            <a:prstDash val="sysDot"/>
          </a:ln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ctr" defTabSz="914286" rtl="0" eaLnBrk="1" latinLnBrk="0" hangingPunct="1">
              <a:defRPr sz="800" b="1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AB342A-830E-438F-A6A8-BEDF509AB0A8}" type="slidenum">
              <a:rPr lang="en-US" sz="1067" b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/>
              <a:t>‹#›</a:t>
            </a:fld>
            <a:endParaRPr lang="en-US" sz="1067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0473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201A299A-BF04-2CCA-5422-9B7E992F7D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7AD35131-7371-4CF0-B282-66D9EF64198D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AD19607-E94E-48EE-A274-950F2411742E}"/>
              </a:ext>
            </a:extLst>
          </p:cNvPr>
          <p:cNvSpPr/>
          <p:nvPr/>
        </p:nvSpPr>
        <p:spPr>
          <a:xfrm>
            <a:off x="-48379" y="5146441"/>
            <a:ext cx="12288761" cy="1711559"/>
          </a:xfrm>
          <a:prstGeom prst="rect">
            <a:avLst/>
          </a:prstGeom>
          <a:solidFill>
            <a:srgbClr val="000000">
              <a:alpha val="69804"/>
            </a:srgbClr>
          </a:solidFill>
          <a:ln w="3175">
            <a:solidFill>
              <a:srgbClr val="BED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46" name="Text Placeholder 3">
            <a:extLst>
              <a:ext uri="{FF2B5EF4-FFF2-40B4-BE49-F238E27FC236}">
                <a16:creationId xmlns:a16="http://schemas.microsoft.com/office/drawing/2014/main" id="{FC89170F-4740-47C6-A37C-089B562BC848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31800" y="5239095"/>
            <a:ext cx="11328400" cy="1475741"/>
          </a:xfrm>
        </p:spPr>
        <p:txBody>
          <a:bodyPr anchor="ctr">
            <a:normAutofit/>
          </a:bodyPr>
          <a:lstStyle>
            <a:lvl1pPr marL="0" indent="0" algn="ctr">
              <a:lnSpc>
                <a:spcPts val="4000"/>
              </a:lnSpc>
              <a:spcBef>
                <a:spcPts val="0"/>
              </a:spcBef>
              <a:buNone/>
              <a:defRPr sz="3200" b="1" cap="all" baseline="0">
                <a:solidFill>
                  <a:srgbClr val="BED730"/>
                </a:solidFill>
              </a:defRPr>
            </a:lvl1pPr>
          </a:lstStyle>
          <a:p>
            <a:pPr lvl="0"/>
            <a:r>
              <a:rPr lang="en-US" dirty="0"/>
              <a:t>SECTION DIVIDER</a:t>
            </a:r>
          </a:p>
        </p:txBody>
      </p:sp>
      <p:pic>
        <p:nvPicPr>
          <p:cNvPr id="3" name="Picture 2" descr="Image result for sify logo">
            <a:extLst>
              <a:ext uri="{FF2B5EF4-FFF2-40B4-BE49-F238E27FC236}">
                <a16:creationId xmlns:a16="http://schemas.microsoft.com/office/drawing/2014/main" id="{2CC4C690-9221-A66D-9637-BB32643B273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4"/>
          <a:stretch/>
        </p:blipFill>
        <p:spPr bwMode="auto">
          <a:xfrm>
            <a:off x="10668000" y="412818"/>
            <a:ext cx="1170197" cy="663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8480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Fu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658DCF0-1ED5-4F76-942B-A19560D269A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85284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olor Palet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2000" y="351707"/>
            <a:ext cx="10051200" cy="46165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Color Palette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7E4328B-D13C-42AE-AE8E-10B47BAE4610}"/>
              </a:ext>
            </a:extLst>
          </p:cNvPr>
          <p:cNvSpPr/>
          <p:nvPr/>
        </p:nvSpPr>
        <p:spPr>
          <a:xfrm>
            <a:off x="447027" y="1912703"/>
            <a:ext cx="1483843" cy="59020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CFE044-BA97-42C4-9069-A63FF4388E19}"/>
              </a:ext>
            </a:extLst>
          </p:cNvPr>
          <p:cNvSpPr/>
          <p:nvPr/>
        </p:nvSpPr>
        <p:spPr>
          <a:xfrm>
            <a:off x="2413373" y="1912703"/>
            <a:ext cx="1483843" cy="5902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51BB78-6515-40CB-83F1-5E6A75ACED06}"/>
              </a:ext>
            </a:extLst>
          </p:cNvPr>
          <p:cNvSpPr/>
          <p:nvPr/>
        </p:nvSpPr>
        <p:spPr>
          <a:xfrm>
            <a:off x="4379720" y="1912703"/>
            <a:ext cx="1483843" cy="5902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B1B22CD-BDE0-4F9E-8DBD-474744ADF3E8}"/>
              </a:ext>
            </a:extLst>
          </p:cNvPr>
          <p:cNvSpPr/>
          <p:nvPr/>
        </p:nvSpPr>
        <p:spPr>
          <a:xfrm>
            <a:off x="6346066" y="1912703"/>
            <a:ext cx="1483843" cy="59020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8742DC-982D-4662-9434-A248A25BD175}"/>
              </a:ext>
            </a:extLst>
          </p:cNvPr>
          <p:cNvSpPr/>
          <p:nvPr/>
        </p:nvSpPr>
        <p:spPr>
          <a:xfrm>
            <a:off x="8312413" y="1912703"/>
            <a:ext cx="1483843" cy="59020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898B4F-2DAB-49EA-AF24-A869636DFC83}"/>
              </a:ext>
            </a:extLst>
          </p:cNvPr>
          <p:cNvSpPr/>
          <p:nvPr/>
        </p:nvSpPr>
        <p:spPr>
          <a:xfrm>
            <a:off x="10278760" y="1912703"/>
            <a:ext cx="1483843" cy="59020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4547637-0770-4AAA-93A5-EBEA61797A46}"/>
              </a:ext>
            </a:extLst>
          </p:cNvPr>
          <p:cNvSpPr txBox="1"/>
          <p:nvPr/>
        </p:nvSpPr>
        <p:spPr>
          <a:xfrm>
            <a:off x="447026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1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C2F1AA-F8F7-4BF2-A2FC-645DA7181D85}"/>
              </a:ext>
            </a:extLst>
          </p:cNvPr>
          <p:cNvSpPr txBox="1"/>
          <p:nvPr/>
        </p:nvSpPr>
        <p:spPr>
          <a:xfrm>
            <a:off x="434328" y="1370158"/>
            <a:ext cx="1913857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PRIMARY COLORS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21CFA7-B0A8-404A-8755-747CC477C574}"/>
              </a:ext>
            </a:extLst>
          </p:cNvPr>
          <p:cNvSpPr txBox="1"/>
          <p:nvPr/>
        </p:nvSpPr>
        <p:spPr>
          <a:xfrm>
            <a:off x="241337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2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215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52E051D-C9B6-4A62-8278-1A977BAD6E75}"/>
              </a:ext>
            </a:extLst>
          </p:cNvPr>
          <p:cNvSpPr txBox="1"/>
          <p:nvPr/>
        </p:nvSpPr>
        <p:spPr>
          <a:xfrm>
            <a:off x="437972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3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195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214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155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37B8BC-A0D4-4C30-9A1F-8AEE177F92FD}"/>
              </a:ext>
            </a:extLst>
          </p:cNvPr>
          <p:cNvSpPr txBox="1"/>
          <p:nvPr/>
        </p:nvSpPr>
        <p:spPr>
          <a:xfrm>
            <a:off x="6346067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4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179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162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199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86E4FFB-75D5-4AB4-B44D-3F33F1CF891D}"/>
              </a:ext>
            </a:extLst>
          </p:cNvPr>
          <p:cNvSpPr txBox="1"/>
          <p:nvPr/>
        </p:nvSpPr>
        <p:spPr>
          <a:xfrm>
            <a:off x="8312413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5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147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205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221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D56B14C-8C7C-4B3F-B3C5-1BD1E37D9293}"/>
              </a:ext>
            </a:extLst>
          </p:cNvPr>
          <p:cNvSpPr txBox="1"/>
          <p:nvPr/>
        </p:nvSpPr>
        <p:spPr>
          <a:xfrm>
            <a:off x="10278760" y="2670204"/>
            <a:ext cx="716030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ASSET 6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250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192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144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0EFAAB-F6AD-44D1-A61D-2A4AE33D9654}"/>
              </a:ext>
            </a:extLst>
          </p:cNvPr>
          <p:cNvSpPr txBox="1"/>
          <p:nvPr/>
        </p:nvSpPr>
        <p:spPr>
          <a:xfrm>
            <a:off x="434327" y="4005081"/>
            <a:ext cx="1443216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COLOR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0443EB-8948-4923-9AF9-844BAF7527C2}"/>
              </a:ext>
            </a:extLst>
          </p:cNvPr>
          <p:cNvSpPr/>
          <p:nvPr/>
        </p:nvSpPr>
        <p:spPr>
          <a:xfrm>
            <a:off x="447027" y="4402390"/>
            <a:ext cx="1483843" cy="59020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2400" dirty="0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B40338-43E9-4740-A9B1-0E02C6306CA7}"/>
              </a:ext>
            </a:extLst>
          </p:cNvPr>
          <p:cNvSpPr txBox="1"/>
          <p:nvPr/>
        </p:nvSpPr>
        <p:spPr>
          <a:xfrm>
            <a:off x="447027" y="5159890"/>
            <a:ext cx="1177695" cy="10874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600" dirty="0">
                <a:solidFill>
                  <a:srgbClr val="595959"/>
                </a:solidFill>
              </a:rPr>
              <a:t>FONT COLOR</a:t>
            </a:r>
          </a:p>
          <a:p>
            <a:pPr>
              <a:spcBef>
                <a:spcPts val="800"/>
              </a:spcBef>
            </a:pPr>
            <a:r>
              <a:rPr lang="en-IN" sz="1600" dirty="0">
                <a:solidFill>
                  <a:srgbClr val="595959"/>
                </a:solidFill>
              </a:rPr>
              <a:t>R: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G: 0</a:t>
            </a:r>
          </a:p>
          <a:p>
            <a:r>
              <a:rPr lang="en-IN" sz="1600" dirty="0">
                <a:solidFill>
                  <a:srgbClr val="595959"/>
                </a:solidFill>
              </a:rPr>
              <a:t>B: 0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63411DD-BA76-41C7-ADF0-7E43D09A1DB2}"/>
              </a:ext>
            </a:extLst>
          </p:cNvPr>
          <p:cNvGrpSpPr/>
          <p:nvPr/>
        </p:nvGrpSpPr>
        <p:grpSpPr>
          <a:xfrm>
            <a:off x="4368607" y="4348045"/>
            <a:ext cx="2217020" cy="505591"/>
            <a:chOff x="3197275" y="3272707"/>
            <a:chExt cx="1662765" cy="37919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1A47A36-E381-483C-B833-139D75F81B28}"/>
                </a:ext>
              </a:extLst>
            </p:cNvPr>
            <p:cNvSpPr/>
            <p:nvPr/>
          </p:nvSpPr>
          <p:spPr>
            <a:xfrm>
              <a:off x="3197275" y="3272707"/>
              <a:ext cx="1662765" cy="379193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24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FAAE967-B4D3-43BC-B9D0-69A413DEC89C}"/>
                </a:ext>
              </a:extLst>
            </p:cNvPr>
            <p:cNvSpPr txBox="1"/>
            <p:nvPr/>
          </p:nvSpPr>
          <p:spPr>
            <a:xfrm>
              <a:off x="3299099" y="3323804"/>
              <a:ext cx="1456313" cy="2769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IN" sz="2400" b="1" dirty="0">
                  <a:solidFill>
                    <a:schemeClr val="bg1"/>
                  </a:solidFill>
                </a:rPr>
                <a:t>Trebuchet MS</a:t>
              </a:r>
              <a:endParaRPr lang="en-IN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7428E92-6A13-4EEE-A66B-9981CC127020}"/>
              </a:ext>
            </a:extLst>
          </p:cNvPr>
          <p:cNvSpPr txBox="1"/>
          <p:nvPr/>
        </p:nvSpPr>
        <p:spPr>
          <a:xfrm>
            <a:off x="4368605" y="4005081"/>
            <a:ext cx="1248162" cy="28732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867" b="1" dirty="0">
                <a:solidFill>
                  <a:srgbClr val="595959"/>
                </a:solidFill>
              </a:rPr>
              <a:t>FONT TYPE</a:t>
            </a:r>
          </a:p>
        </p:txBody>
      </p:sp>
    </p:spTree>
    <p:extLst>
      <p:ext uri="{BB962C8B-B14F-4D97-AF65-F5344CB8AC3E}">
        <p14:creationId xmlns:p14="http://schemas.microsoft.com/office/powerpoint/2010/main" val="13389681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1CF5F4CF-AAD1-4AFE-98D0-497D00F5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76" y="1674"/>
            <a:ext cx="12186048" cy="6854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C00623-BBB6-CF60-107E-584B25B0B661}"/>
              </a:ext>
            </a:extLst>
          </p:cNvPr>
          <p:cNvSpPr/>
          <p:nvPr userDrawn="1"/>
        </p:nvSpPr>
        <p:spPr>
          <a:xfrm>
            <a:off x="1" y="0"/>
            <a:ext cx="12192001" cy="6858000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IN" sz="2400" dirty="0"/>
          </a:p>
        </p:txBody>
      </p:sp>
      <p:pic>
        <p:nvPicPr>
          <p:cNvPr id="23" name="Picture 22" descr="http://skillwise.in/consulting/images_new/logo/sify.png">
            <a:extLst>
              <a:ext uri="{FF2B5EF4-FFF2-40B4-BE49-F238E27FC236}">
                <a16:creationId xmlns:a16="http://schemas.microsoft.com/office/drawing/2014/main" id="{502C8AC8-AFE6-467F-8CDF-743475E1E56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7071" y="-33902"/>
            <a:ext cx="1592940" cy="1592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1E53CF5-21DD-0643-92BD-DCA404F11458}"/>
              </a:ext>
            </a:extLst>
          </p:cNvPr>
          <p:cNvGrpSpPr/>
          <p:nvPr userDrawn="1"/>
        </p:nvGrpSpPr>
        <p:grpSpPr>
          <a:xfrm>
            <a:off x="388419" y="5298989"/>
            <a:ext cx="11353773" cy="1010795"/>
            <a:chOff x="388418" y="4989095"/>
            <a:chExt cx="11353773" cy="1010794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60BE776-C5A2-8543-18F3-F4CA20B884B1}"/>
                </a:ext>
              </a:extLst>
            </p:cNvPr>
            <p:cNvCxnSpPr/>
            <p:nvPr/>
          </p:nvCxnSpPr>
          <p:spPr>
            <a:xfrm>
              <a:off x="163566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15CC3E1A-2F78-3C8C-215A-3F5AFBCD2AB8}"/>
                </a:ext>
              </a:extLst>
            </p:cNvPr>
            <p:cNvCxnSpPr/>
            <p:nvPr/>
          </p:nvCxnSpPr>
          <p:spPr>
            <a:xfrm>
              <a:off x="3448423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18059D-29A3-8AAA-DA15-1F876AE2D5DA}"/>
                </a:ext>
              </a:extLst>
            </p:cNvPr>
            <p:cNvCxnSpPr/>
            <p:nvPr/>
          </p:nvCxnSpPr>
          <p:spPr>
            <a:xfrm>
              <a:off x="50686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5ACBCBE-50B1-E46F-DE38-80E7712A1AE2}"/>
                </a:ext>
              </a:extLst>
            </p:cNvPr>
            <p:cNvCxnSpPr/>
            <p:nvPr/>
          </p:nvCxnSpPr>
          <p:spPr>
            <a:xfrm>
              <a:off x="68690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A44C6A7-64FA-22A5-CB88-D18E2C26B2CB}"/>
                </a:ext>
              </a:extLst>
            </p:cNvPr>
            <p:cNvCxnSpPr/>
            <p:nvPr/>
          </p:nvCxnSpPr>
          <p:spPr>
            <a:xfrm>
              <a:off x="8553475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D1FF86FA-DF0C-C732-0F39-FE4E709624EE}"/>
                </a:ext>
              </a:extLst>
            </p:cNvPr>
            <p:cNvCxnSpPr/>
            <p:nvPr/>
          </p:nvCxnSpPr>
          <p:spPr>
            <a:xfrm>
              <a:off x="10221854" y="4989095"/>
              <a:ext cx="0" cy="994610"/>
            </a:xfrm>
            <a:prstGeom prst="line">
              <a:avLst/>
            </a:prstGeom>
            <a:ln>
              <a:solidFill>
                <a:srgbClr val="54666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6163F1D1-471D-D669-D345-35BFA31920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8418" y="4994607"/>
              <a:ext cx="11353773" cy="1005282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F235276-04A0-DEB4-7C18-EC4C65EDF6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8419" y="208570"/>
            <a:ext cx="1320021" cy="110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3005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AB342A-830E-438F-A6A8-BEDF509AB0A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33221965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83739-466E-C71E-FA80-7BBC7169B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761089-BCC9-585E-EACA-384326B57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AF06EF-7C18-73B3-4AD5-999E26157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DD8F2A-94EC-01BC-2C53-79EDAAFB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3FC3E-C54F-7C6F-A9A3-54B75A67A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0D6B2-462B-AD4D-539E-1CF968E44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19567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DC381-3C37-43A2-015B-DB9E3899B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08654-9EBA-4D49-1B0B-6237ED5103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A4FBE-FF12-F444-BE26-CC5871090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7F4979-CD0C-0AB2-3632-1A19B4B2A4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0AFEA1-1704-94C8-6266-7B66FA6DF0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396AF7-DA49-83A3-C025-BFCA41EB7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438C32-0F81-90F5-57A4-322D5E97F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07CFC3-5BC6-0A59-39B1-F0C393163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829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4BF40-6686-7D55-BEBD-D4306A82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94D0CF-7173-9A58-A56B-6770B0E6C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76E54A-F5B1-C8B3-0681-82DDCF14E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A8C647-85DB-595D-2C51-F1EC47D33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36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C33743-0669-A314-4E36-786CC7438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A0A10-18F2-7D20-DF13-16E2E98F07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3478A1-53E3-B434-306B-0183EDCB7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8960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8FC26-CB56-AAB6-FC35-C1784B4A8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84C946-C354-C223-DAC1-D97B2E557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8ECD55-55A8-AE5C-79B3-9CD4D562B7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088C-0C01-23B7-A090-FD267AD59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3FA5C-33DC-0FAA-05BC-712600A3E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A881FB-F00C-E63F-BD6E-1AE488E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5897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2A3DF-5A83-AAF2-BDED-E845065DC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2ACE22-FF24-812A-A61B-C5492C39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7F090D-389F-A801-F025-50EA6D08FF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2F763C-D260-0590-AD1B-513FC99A1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68DA74-708B-AAD3-BA06-58C644F61A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154E7B-ABE3-82D6-873D-A783F68CE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5574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5C0B26-1B5B-788D-D43E-689306AD9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91EB3C-811D-003E-A97C-CAC302E60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DEBE5-45E4-9B03-D97B-ECBD6E715F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A91B0-44EF-44DB-8FE5-57A648937FC4}" type="datetimeFigureOut">
              <a:rPr lang="en-IN" smtClean="0"/>
              <a:t>12-08-2024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634ED-624B-5618-A399-F0EFF1D08C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A4F59C-DF33-A54B-6F95-071AF8815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5D6E7-6475-469C-9B7B-083829CAF4B5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39498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2BA68D0-E1FC-4A86-A193-8160F7C7A1B3}"/>
              </a:ext>
            </a:extLst>
          </p:cNvPr>
          <p:cNvGrpSpPr/>
          <p:nvPr userDrawn="1"/>
        </p:nvGrpSpPr>
        <p:grpSpPr>
          <a:xfrm>
            <a:off x="73386" y="6511225"/>
            <a:ext cx="1557395" cy="297454"/>
            <a:chOff x="324000" y="4788545"/>
            <a:chExt cx="1168046" cy="223091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90D54A-87EF-47EA-A6F8-FDDC9B65E6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4000" y="4821050"/>
              <a:ext cx="342368" cy="181210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1F0C671-B037-4C8E-ADE0-AF77F3485155}"/>
                </a:ext>
              </a:extLst>
            </p:cNvPr>
            <p:cNvSpPr/>
            <p:nvPr userDrawn="1"/>
          </p:nvSpPr>
          <p:spPr>
            <a:xfrm>
              <a:off x="584105" y="4788545"/>
              <a:ext cx="907941" cy="2230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333" dirty="0"/>
                <a:t>cloud@core</a:t>
              </a:r>
              <a:r>
                <a:rPr lang="en-US" sz="1333" baseline="30000" dirty="0"/>
                <a:t>TM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3317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2000" y="1316568"/>
            <a:ext cx="11328200" cy="4993217"/>
          </a:xfrm>
          <a:prstGeom prst="rect">
            <a:avLst/>
          </a:prstGeom>
        </p:spPr>
        <p:txBody>
          <a:bodyPr vert="horz" lIns="0" tIns="0" rIns="91428" bIns="4571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itle Placeholder 11"/>
          <p:cNvSpPr>
            <a:spLocks noGrp="1"/>
          </p:cNvSpPr>
          <p:nvPr>
            <p:ph type="title"/>
          </p:nvPr>
        </p:nvSpPr>
        <p:spPr>
          <a:xfrm>
            <a:off x="432000" y="359036"/>
            <a:ext cx="10049933" cy="461655"/>
          </a:xfrm>
          <a:prstGeom prst="rect">
            <a:avLst/>
          </a:prstGeom>
        </p:spPr>
        <p:txBody>
          <a:bodyPr vert="horz" wrap="square" lIns="0" tIns="45715" rIns="91428" bIns="45715" rtlCol="0" anchor="ctr">
            <a:spAutoFit/>
          </a:bodyPr>
          <a:lstStyle/>
          <a:p>
            <a:pPr marL="0" marR="0" lvl="0" indent="0" algn="l" defTabSz="1219018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TITLE OF THE SLIDE GOES HERE</a:t>
            </a:r>
          </a:p>
        </p:txBody>
      </p:sp>
    </p:spTree>
    <p:extLst>
      <p:ext uri="{BB962C8B-B14F-4D97-AF65-F5344CB8AC3E}">
        <p14:creationId xmlns:p14="http://schemas.microsoft.com/office/powerpoint/2010/main" val="200945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1219018" rtl="0" eaLnBrk="1" latinLnBrk="0" hangingPunct="1">
        <a:spcBef>
          <a:spcPct val="0"/>
        </a:spcBef>
        <a:buNone/>
        <a:defRPr kumimoji="0" lang="en-US" sz="2400" b="1" i="0" u="none" strike="noStrike" kern="1200" cap="all" spc="0" normalizeH="0" baseline="0" noProof="0" dirty="0" smtClean="0">
          <a:ln>
            <a:noFill/>
          </a:ln>
          <a:solidFill>
            <a:schemeClr val="tx2">
              <a:lumMod val="75000"/>
            </a:schemeClr>
          </a:solidFill>
          <a:effectLst/>
          <a:uLnTx/>
          <a:uFillTx/>
          <a:latin typeface="Trebuchet MS" pitchFamily="34" charset="0"/>
          <a:ea typeface="+mj-ea"/>
          <a:cs typeface="+mj-cs"/>
        </a:defRPr>
      </a:lvl1pPr>
    </p:titleStyle>
    <p:bodyStyle>
      <a:lvl1pPr marL="302355" indent="-302355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2133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1pPr>
      <a:lvl2pPr marL="758286" indent="-380942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2pPr>
      <a:lvl3pPr marL="1523771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•"/>
        <a:defRPr sz="1600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3pPr>
      <a:lvl4pPr marL="2133280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4pPr>
      <a:lvl5pPr marL="2742789" indent="-304754" algn="l" defTabSz="1219018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»"/>
        <a:defRPr sz="1467" kern="1200">
          <a:solidFill>
            <a:srgbClr val="595959"/>
          </a:solidFill>
          <a:latin typeface="Trebuchet MS" pitchFamily="34" charset="0"/>
          <a:ea typeface="+mn-ea"/>
          <a:cs typeface="+mn-cs"/>
        </a:defRPr>
      </a:lvl5pPr>
      <a:lvl6pPr marL="3352298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1806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315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0824" indent="-304754" algn="l" defTabSz="1219018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0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18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526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035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544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05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561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069" algn="l" defTabSz="1219018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620">
          <p15:clr>
            <a:srgbClr val="F26B43"/>
          </p15:clr>
        </p15:guide>
        <p15:guide id="3" pos="2767">
          <p15:clr>
            <a:srgbClr val="F26B43"/>
          </p15:clr>
        </p15:guide>
        <p15:guide id="4" pos="2993">
          <p15:clr>
            <a:srgbClr val="F26B43"/>
          </p15:clr>
        </p15:guide>
        <p15:guide id="5" pos="204">
          <p15:clr>
            <a:srgbClr val="F26B43"/>
          </p15:clr>
        </p15:guide>
        <p15:guide id="6" pos="5556">
          <p15:clr>
            <a:srgbClr val="F26B43"/>
          </p15:clr>
        </p15:guide>
        <p15:guide id="7" orient="horz" pos="2981">
          <p15:clr>
            <a:srgbClr val="F26B43"/>
          </p15:clr>
        </p15:guide>
        <p15:guide id="8" orient="horz" pos="622">
          <p15:clr>
            <a:srgbClr val="F26B43"/>
          </p15:clr>
        </p15:guide>
        <p15:guide id="9" orient="horz" pos="39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9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7056DB7-6138-F187-B19A-68AA0A92E7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25144" y="4766295"/>
            <a:ext cx="7174536" cy="77090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4267"/>
              <a:t>INDIA POST</a:t>
            </a:r>
            <a:endParaRPr lang="en-US" sz="4267" dirty="0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E212C6A9-3F25-E8ED-B732-E8586B0F1C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5144" y="5379720"/>
            <a:ext cx="5368776" cy="556363"/>
          </a:xfrm>
        </p:spPr>
        <p:txBody>
          <a:bodyPr anchor="ctr"/>
          <a:lstStyle/>
          <a:p>
            <a:r>
              <a:rPr lang="en-US" dirty="0"/>
              <a:t>Network Case Study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372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4323FDC9-6E80-4351-B3B7-50CFFE61E512}"/>
              </a:ext>
            </a:extLst>
          </p:cNvPr>
          <p:cNvSpPr txBox="1"/>
          <p:nvPr/>
        </p:nvSpPr>
        <p:spPr>
          <a:xfrm>
            <a:off x="6593861" y="1385669"/>
            <a:ext cx="5310000" cy="245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Integrated Value and Outcome</a:t>
            </a:r>
            <a:br>
              <a:rPr lang="en-US" sz="1600" dirty="0">
                <a:solidFill>
                  <a:srgbClr val="0070C0"/>
                </a:solidFill>
                <a:latin typeface="+mj-lt"/>
              </a:rPr>
            </a:br>
            <a:r>
              <a:rPr lang="en-US" sz="135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Sify’s solution comprising multiple service providers &amp; media enabled it to provide a country-wide network covering 30,000+ locations. Sify’s solution demonstrated  a combined value of integration, managed services and infrastructure solution richness.</a:t>
            </a:r>
          </a:p>
          <a:p>
            <a:pPr>
              <a:lnSpc>
                <a:spcPts val="1600"/>
              </a:lnSpc>
            </a:pPr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</a:endParaRPr>
          </a:p>
          <a:p>
            <a:pPr>
              <a:lnSpc>
                <a:spcPts val="1600"/>
              </a:lnSpc>
              <a:spcBef>
                <a:spcPts val="800"/>
              </a:spcBef>
            </a:pPr>
            <a:r>
              <a:rPr lang="en-US" sz="16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Value for Client</a:t>
            </a:r>
          </a:p>
          <a:p>
            <a:pPr>
              <a:lnSpc>
                <a:spcPts val="1600"/>
              </a:lnSpc>
            </a:pPr>
            <a:r>
              <a:rPr lang="en-US" sz="1351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rPr>
              <a:t>Sify was able to roll-out the network integration &amp; connectivity project in 18 months and connected all locations, thereby fulfilling the customer’s digital transformation needs.</a:t>
            </a:r>
          </a:p>
        </p:txBody>
      </p:sp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5FF5C8A6-5283-4D46-A14F-34BBA756B9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3861" y="265749"/>
            <a:ext cx="1260000" cy="582751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0EA006C6-26CF-41D7-9962-3283E0039B79}"/>
              </a:ext>
            </a:extLst>
          </p:cNvPr>
          <p:cNvGrpSpPr/>
          <p:nvPr/>
        </p:nvGrpSpPr>
        <p:grpSpPr>
          <a:xfrm>
            <a:off x="841632" y="1371601"/>
            <a:ext cx="4883240" cy="769441"/>
            <a:chOff x="841632" y="1371600"/>
            <a:chExt cx="4883240" cy="769442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8342832-EF47-42C7-A2C0-D0C3BB1101FF}"/>
                </a:ext>
              </a:extLst>
            </p:cNvPr>
            <p:cNvSpPr txBox="1"/>
            <p:nvPr/>
          </p:nvSpPr>
          <p:spPr>
            <a:xfrm>
              <a:off x="1404872" y="1371600"/>
              <a:ext cx="4320000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Objective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To connect 30,000+ branches in India as part of its digital initiative. 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1026" name="Picture 2" descr="objective Icon 3428374">
              <a:extLst>
                <a:ext uri="{FF2B5EF4-FFF2-40B4-BE49-F238E27FC236}">
                  <a16:creationId xmlns:a16="http://schemas.microsoft.com/office/drawing/2014/main" id="{A4BD5595-EA2B-48C7-B742-0FC9410CE3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hq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632" y="1486320"/>
              <a:ext cx="540000" cy="54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4069544-FD11-4414-9AB3-38373FDD0D65}"/>
              </a:ext>
            </a:extLst>
          </p:cNvPr>
          <p:cNvGrpSpPr/>
          <p:nvPr/>
        </p:nvGrpSpPr>
        <p:grpSpPr>
          <a:xfrm>
            <a:off x="886632" y="2736386"/>
            <a:ext cx="4838240" cy="553998"/>
            <a:chOff x="886632" y="2340042"/>
            <a:chExt cx="4838240" cy="553998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64AD464-FE8A-4F7A-9C5E-94D71356110D}"/>
                </a:ext>
              </a:extLst>
            </p:cNvPr>
            <p:cNvSpPr txBox="1"/>
            <p:nvPr/>
          </p:nvSpPr>
          <p:spPr>
            <a:xfrm>
              <a:off x="1404872" y="2340042"/>
              <a:ext cx="4320000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Project Model</a:t>
              </a:r>
            </a:p>
            <a:p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Managed-Services-led </a:t>
              </a:r>
              <a:r>
                <a:rPr lang="en-US" sz="1400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opex</a:t>
              </a: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 model</a:t>
              </a:r>
            </a:p>
          </p:txBody>
        </p:sp>
        <p:pic>
          <p:nvPicPr>
            <p:cNvPr id="1028" name="Picture 4" descr="model Icon 1724316">
              <a:extLst>
                <a:ext uri="{FF2B5EF4-FFF2-40B4-BE49-F238E27FC236}">
                  <a16:creationId xmlns:a16="http://schemas.microsoft.com/office/drawing/2014/main" id="{8D78C8CE-F621-424D-9F5C-0017C2E9F0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hq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6632" y="2392041"/>
              <a:ext cx="450000" cy="45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64B79B-A101-4357-9CB8-291EBC771D7F}"/>
              </a:ext>
            </a:extLst>
          </p:cNvPr>
          <p:cNvGrpSpPr/>
          <p:nvPr/>
        </p:nvGrpSpPr>
        <p:grpSpPr>
          <a:xfrm>
            <a:off x="841632" y="3922041"/>
            <a:ext cx="4883240" cy="984885"/>
            <a:chOff x="841632" y="3922042"/>
            <a:chExt cx="4883240" cy="984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C7DCE75-42E2-480C-A281-09C8647B4706}"/>
                </a:ext>
              </a:extLst>
            </p:cNvPr>
            <p:cNvSpPr txBox="1"/>
            <p:nvPr/>
          </p:nvSpPr>
          <p:spPr>
            <a:xfrm>
              <a:off x="1404872" y="3922042"/>
              <a:ext cx="4320000" cy="984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Sify’s Uniqueness</a:t>
              </a:r>
              <a:br>
                <a:rPr lang="en-US" sz="1600" dirty="0">
                  <a:latin typeface="+mj-lt"/>
                </a:rPr>
              </a:br>
              <a:r>
                <a:rPr lang="en-U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+mj-lt"/>
                </a:rPr>
                <a:t>Integrated value of skills - NI, Project Management, NOC &amp; Managed Services, Security Services and Network Infrastructure Services</a:t>
              </a:r>
              <a:endParaRPr lang="en-I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endParaRPr>
            </a:p>
          </p:txBody>
        </p:sp>
        <p:pic>
          <p:nvPicPr>
            <p:cNvPr id="8" name="Picture 7" descr="A picture containing shape&#10;&#10;Description automatically generated">
              <a:extLst>
                <a:ext uri="{FF2B5EF4-FFF2-40B4-BE49-F238E27FC236}">
                  <a16:creationId xmlns:a16="http://schemas.microsoft.com/office/drawing/2014/main" id="{8B322F9E-64ED-4BBA-8DBC-8C9D7EDDF6D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41632" y="3985721"/>
              <a:ext cx="540000" cy="540000"/>
            </a:xfrm>
            <a:prstGeom prst="rect">
              <a:avLst/>
            </a:prstGeom>
          </p:spPr>
        </p:pic>
      </p:grpSp>
      <p:pic>
        <p:nvPicPr>
          <p:cNvPr id="27" name="Picture 26" descr="A picture containing shape&#10;&#10;Description automatically generated">
            <a:extLst>
              <a:ext uri="{FF2B5EF4-FFF2-40B4-BE49-F238E27FC236}">
                <a16:creationId xmlns:a16="http://schemas.microsoft.com/office/drawing/2014/main" id="{7FDE27B0-6801-425A-90FE-CCA04DA3283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rgbClr val="FFC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5996707" y="1484144"/>
            <a:ext cx="540000" cy="5400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AAC1729-72D8-3445-84D1-93583A1E2630}"/>
              </a:ext>
            </a:extLst>
          </p:cNvPr>
          <p:cNvSpPr txBox="1"/>
          <p:nvPr/>
        </p:nvSpPr>
        <p:spPr>
          <a:xfrm rot="16200000">
            <a:off x="-3247531" y="3201366"/>
            <a:ext cx="6864397" cy="46166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800" b="1" cap="all" spc="11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2400"/>
              <a:t>MANAGED  NETWORK SERVICES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EF3F8A-EB21-7649-8E0B-A848FB16CCF0}"/>
              </a:ext>
            </a:extLst>
          </p:cNvPr>
          <p:cNvSpPr txBox="1"/>
          <p:nvPr/>
        </p:nvSpPr>
        <p:spPr>
          <a:xfrm>
            <a:off x="410071" y="965"/>
            <a:ext cx="2705147" cy="276999"/>
          </a:xfrm>
          <a:prstGeom prst="rect">
            <a:avLst/>
          </a:prstGeom>
          <a:solidFill>
            <a:schemeClr val="tx2">
              <a:lumMod val="75000"/>
            </a:schemeClr>
          </a:solidFill>
          <a:ln w="12700">
            <a:noFill/>
          </a:ln>
        </p:spPr>
        <p:txBody>
          <a:bodyPr wrap="square" lIns="91440" tIns="45720" rIns="91440" bIns="45720" rtlCol="0" anchor="t">
            <a:spAutoFit/>
          </a:bodyPr>
          <a:lstStyle>
            <a:defPPr>
              <a:defRPr lang="en-US"/>
            </a:defPPr>
            <a:lvl1pPr>
              <a:defRPr sz="900" cap="all" spc="113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sz="1200"/>
              <a:t>Financial BANKING</a:t>
            </a:r>
          </a:p>
        </p:txBody>
      </p:sp>
    </p:spTree>
    <p:extLst>
      <p:ext uri="{BB962C8B-B14F-4D97-AF65-F5344CB8AC3E}">
        <p14:creationId xmlns:p14="http://schemas.microsoft.com/office/powerpoint/2010/main" val="36743626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1"/>
          <p:cNvSpPr txBox="1">
            <a:spLocks/>
          </p:cNvSpPr>
          <p:nvPr/>
        </p:nvSpPr>
        <p:spPr>
          <a:xfrm>
            <a:off x="5964809" y="8475135"/>
            <a:ext cx="2731244" cy="364763"/>
          </a:xfrm>
          <a:prstGeom prst="rect">
            <a:avLst/>
          </a:prstGeom>
        </p:spPr>
        <p:txBody>
          <a:bodyPr vert="horz" lIns="121904" tIns="60953" rIns="0" bIns="60953" rtlCol="0" anchor="ctr"/>
          <a:lstStyle>
            <a:defPPr>
              <a:defRPr lang="en-US"/>
            </a:defPPr>
            <a:lvl1pPr marL="0" algn="r" defTabSz="914286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Trebuchet MS" pitchFamily="34" charset="0"/>
                <a:ea typeface="+mn-ea"/>
                <a:cs typeface="+mn-cs"/>
              </a:defRPr>
            </a:lvl1pPr>
            <a:lvl2pPr marL="4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86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29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572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715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857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1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143" algn="l" defTabSz="914286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fld id="{408A3319-5104-4E46-B7BB-4F68F196E486}" type="slidenum">
              <a:rPr lang="en-IN" sz="1200">
                <a:solidFill>
                  <a:prstClr val="white"/>
                </a:solidFill>
                <a:latin typeface="Trebuchet MS"/>
              </a:rPr>
              <a:pPr algn="ctr">
                <a:defRPr/>
              </a:pPr>
              <a:t>3</a:t>
            </a:fld>
            <a:endParaRPr lang="en-IN" sz="1200" dirty="0">
              <a:solidFill>
                <a:prstClr val="white"/>
              </a:solidFill>
              <a:latin typeface="Trebuchet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304942"/>
            <a:ext cx="10051200" cy="861761"/>
          </a:xfrm>
        </p:spPr>
        <p:txBody>
          <a:bodyPr>
            <a:noAutofit/>
          </a:bodyPr>
          <a:lstStyle/>
          <a:p>
            <a:pPr defTabSz="1218988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World’s largest postal network steps into the digital age with Sify</a:t>
            </a:r>
          </a:p>
        </p:txBody>
      </p:sp>
      <p:sp>
        <p:nvSpPr>
          <p:cNvPr id="19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0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1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8274383" y="3502675"/>
            <a:ext cx="3323485" cy="27526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DC network infra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was setup at DAKC, Mumbai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DR network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was setup at PTC, Mysore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Standardized security infrastructure and policies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were created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28500 post office branches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were moved onto MPLS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Existing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WAN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set up was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migrated</a:t>
            </a:r>
          </a:p>
          <a:p>
            <a:pPr>
              <a:lnSpc>
                <a:spcPct val="100000"/>
              </a:lnSpc>
              <a:buClr>
                <a:srgbClr val="1F497D"/>
              </a:buClr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Network Operations Centre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was setup with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proactive monitoring tools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Sify’s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value additions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9449788" y="2008025"/>
            <a:ext cx="960000" cy="960000"/>
            <a:chOff x="6990141" y="1506019"/>
            <a:chExt cx="720000" cy="720000"/>
          </a:xfrm>
        </p:grpSpPr>
        <p:sp>
          <p:nvSpPr>
            <p:cNvPr id="15" name="Oval 14"/>
            <p:cNvSpPr/>
            <p:nvPr/>
          </p:nvSpPr>
          <p:spPr>
            <a:xfrm>
              <a:off x="6990141" y="1506019"/>
              <a:ext cx="720000" cy="720000"/>
            </a:xfrm>
            <a:prstGeom prst="ellipse">
              <a:avLst/>
            </a:prstGeom>
            <a:solidFill>
              <a:schemeClr val="accent1">
                <a:lumMod val="20000"/>
                <a:lumOff val="80000"/>
              </a:schemeClr>
            </a:solidFill>
            <a:ln w="9525">
              <a:solidFill>
                <a:schemeClr val="tx2">
                  <a:lumMod val="20000"/>
                  <a:lumOff val="8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26" name="Picture 10" descr="Image result for services icon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7297" y="1613175"/>
              <a:ext cx="505689" cy="505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5605161" y="2008025"/>
            <a:ext cx="960000" cy="960000"/>
            <a:chOff x="4114800" y="1521247"/>
            <a:chExt cx="720000" cy="720000"/>
          </a:xfrm>
        </p:grpSpPr>
        <p:sp>
          <p:nvSpPr>
            <p:cNvPr id="30" name="Oval 29"/>
            <p:cNvSpPr/>
            <p:nvPr/>
          </p:nvSpPr>
          <p:spPr>
            <a:xfrm>
              <a:off x="4114800" y="1521247"/>
              <a:ext cx="720000" cy="720000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bg2">
                  <a:lumMod val="9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IN" sz="2400">
                <a:solidFill>
                  <a:prstClr val="white"/>
                </a:solidFill>
              </a:endParaRPr>
            </a:p>
          </p:txBody>
        </p:sp>
        <p:pic>
          <p:nvPicPr>
            <p:cNvPr id="31" name="Picture 2" descr="Image result for chosen icon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5181" y="1561628"/>
              <a:ext cx="639238" cy="639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" name="Content Placeholder 2"/>
          <p:cNvSpPr txBox="1">
            <a:spLocks/>
          </p:cNvSpPr>
          <p:nvPr/>
        </p:nvSpPr>
        <p:spPr>
          <a:xfrm>
            <a:off x="4433956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55000  hyper reach customer connects across India (115000 connects post </a:t>
            </a:r>
            <a:r>
              <a:rPr lang="en-US" sz="1067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DoP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project)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Expertise in network design with HA – 99.9975% uptime per logical link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Ensured Auto failover between two or more telecom service providers  at IDRBT / RBI / CCIL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Unique solution with centralized  and secured managed services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Why </a:t>
            </a:r>
            <a:r>
              <a:rPr lang="en-US" sz="1333" b="1" dirty="0" err="1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Sify</a:t>
            </a: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was chosen?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760535" y="2008025"/>
            <a:ext cx="960000" cy="960000"/>
            <a:chOff x="1299389" y="1598081"/>
            <a:chExt cx="720000" cy="720000"/>
          </a:xfrm>
        </p:grpSpPr>
        <p:sp>
          <p:nvSpPr>
            <p:cNvPr id="34" name="Oval 33"/>
            <p:cNvSpPr/>
            <p:nvPr/>
          </p:nvSpPr>
          <p:spPr>
            <a:xfrm>
              <a:off x="1299389" y="1598081"/>
              <a:ext cx="720000" cy="720000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accent3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IN" sz="2400" dirty="0">
                  <a:solidFill>
                    <a:prstClr val="white"/>
                  </a:solidFill>
                </a:rPr>
                <a:t>	</a:t>
              </a:r>
            </a:p>
          </p:txBody>
        </p:sp>
        <p:pic>
          <p:nvPicPr>
            <p:cNvPr id="22" name="Picture 6" descr="Image result for objective icon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0153" y="1687833"/>
              <a:ext cx="540495" cy="5404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Content Placeholder 2"/>
          <p:cNvSpPr txBox="1">
            <a:spLocks/>
          </p:cNvSpPr>
          <p:nvPr/>
        </p:nvSpPr>
        <p:spPr>
          <a:xfrm>
            <a:off x="606808" y="3502675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Nation wide launch of new products and services with the post office as a technology hub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Increase revenue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Deliver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improved &amp; consistent customer service through automation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Provide a digital foundation for future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Drive high employee satisfaction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Objective</a:t>
            </a:r>
            <a:endParaRPr lang="en-US" sz="1400" b="1" dirty="0">
              <a:solidFill>
                <a:prstClr val="black">
                  <a:lumMod val="65000"/>
                  <a:lumOff val="3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09601" y="1295460"/>
            <a:ext cx="10871199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prstClr val="black"/>
                </a:solidFill>
              </a:rPr>
              <a:t>DOP’S transformation goal</a:t>
            </a:r>
            <a:r>
              <a:rPr lang="en-US" sz="1200" dirty="0">
                <a:solidFill>
                  <a:prstClr val="black"/>
                </a:solidFill>
              </a:rPr>
              <a:t>: To become technology enabled, self-reliant market leader aiming to increase market share, improved service delivery, motivated workforce and rural development</a:t>
            </a:r>
          </a:p>
        </p:txBody>
      </p:sp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8013A06-8737-BB5A-E22C-A5E5FD8163C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3861" y="265749"/>
            <a:ext cx="1260000" cy="5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310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1" y="304941"/>
            <a:ext cx="9294804" cy="861761"/>
          </a:xfrm>
        </p:spPr>
        <p:txBody>
          <a:bodyPr>
            <a:normAutofit fontScale="90000"/>
          </a:bodyPr>
          <a:lstStyle/>
          <a:p>
            <a:pPr defTabSz="1218988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Built a new-age network for Dop to roll out their digital services</a:t>
            </a:r>
          </a:p>
        </p:txBody>
      </p:sp>
      <p:sp>
        <p:nvSpPr>
          <p:cNvPr id="22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8112224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3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67597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C6ED7782-AC6E-4CE6-BDDD-B99961099137}"/>
              </a:ext>
            </a:extLst>
          </p:cNvPr>
          <p:cNvSpPr/>
          <p:nvPr/>
        </p:nvSpPr>
        <p:spPr>
          <a:xfrm>
            <a:off x="422971" y="2341679"/>
            <a:ext cx="3635128" cy="3871631"/>
          </a:xfrm>
          <a:prstGeom prst="roundRect">
            <a:avLst>
              <a:gd name="adj" fmla="val 6510"/>
            </a:avLst>
          </a:prstGeom>
          <a:solidFill>
            <a:schemeClr val="bg1"/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000" tIns="2112000" rIns="48000" rtlCol="0" anchor="t"/>
          <a:lstStyle/>
          <a:p>
            <a:pPr algn="ctr">
              <a:defRPr/>
            </a:pPr>
            <a:endParaRPr lang="en-IN" sz="16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8274383" y="3368702"/>
            <a:ext cx="3323485" cy="2496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Indian Post and Payment Bank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– India Post becoming a retail &amp; online banking provider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1.44 </a:t>
            </a:r>
            <a:r>
              <a:rPr lang="en-US" sz="1067" b="1" dirty="0" err="1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mn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unbanked citizens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now have access to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banking services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Direct Benefit Transfer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– reliable channel for social spending disbursements 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Became a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major logistical partner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for e-commerce players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endParaRPr lang="en-US" sz="1067" dirty="0">
              <a:solidFill>
                <a:prstClr val="black">
                  <a:lumMod val="75000"/>
                  <a:lumOff val="25000"/>
                </a:prstClr>
              </a:solidFill>
              <a:ea typeface="Open Sans Condensed" panose="020B08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112225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Customer success factors/ benefits</a:t>
            </a:r>
          </a:p>
        </p:txBody>
      </p:sp>
      <p:sp>
        <p:nvSpPr>
          <p:cNvPr id="28" name="Oval 27"/>
          <p:cNvSpPr/>
          <p:nvPr/>
        </p:nvSpPr>
        <p:spPr>
          <a:xfrm>
            <a:off x="9449788" y="2008025"/>
            <a:ext cx="960000" cy="9600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5605161" y="2008025"/>
            <a:ext cx="960000" cy="9600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bg2">
                <a:lumMod val="9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IN" sz="2400">
              <a:solidFill>
                <a:prstClr val="white"/>
              </a:solidFill>
            </a:endParaRP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4433956" y="343083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Non standardized and heterogeneous solutions were transformed into a standardized and centralized solution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High availability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across network and DC/DR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Streamlined security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infrastructure and policies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Guaranteed service levels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with primary and secondary telecom network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20B0604020202020204" pitchFamily="2" charset="2"/>
              <a:buChar char="§"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Proactive monitoring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of service levels and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capacity management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71798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After transformation</a:t>
            </a:r>
          </a:p>
        </p:txBody>
      </p:sp>
      <p:sp>
        <p:nvSpPr>
          <p:cNvPr id="36" name="Oval 35"/>
          <p:cNvSpPr/>
          <p:nvPr/>
        </p:nvSpPr>
        <p:spPr>
          <a:xfrm>
            <a:off x="1760535" y="2008025"/>
            <a:ext cx="960000" cy="960000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3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IN" sz="2400" dirty="0">
                <a:solidFill>
                  <a:prstClr val="white"/>
                </a:solidFill>
              </a:rPr>
              <a:t>	</a:t>
            </a: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606808" y="3368702"/>
            <a:ext cx="3323485" cy="22930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good internet connectivity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 at most locations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IT resiliency </a:t>
            </a: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remained undetermined as service levels weren’t guaranteed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(best effort basis)</a:t>
            </a:r>
          </a:p>
          <a:p>
            <a:pPr>
              <a:lnSpc>
                <a:spcPct val="100000"/>
              </a:lnSpc>
              <a:buClr>
                <a:srgbClr val="1F497D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067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IT systems remained vulnerable because of the </a:t>
            </a:r>
            <a:r>
              <a:rPr lang="en-US" sz="1067" b="1" dirty="0">
                <a:solidFill>
                  <a:prstClr val="black">
                    <a:lumMod val="75000"/>
                    <a:lumOff val="2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lack of standardized network and security policies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44650" y="3103006"/>
            <a:ext cx="3635127" cy="2974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377">
              <a:buClr>
                <a:srgbClr val="1F497D"/>
              </a:buClr>
              <a:buSzPct val="100000"/>
              <a:defRPr/>
            </a:pPr>
            <a:r>
              <a:rPr lang="en-US" sz="1333" b="1" dirty="0">
                <a:solidFill>
                  <a:prstClr val="black">
                    <a:lumMod val="65000"/>
                    <a:lumOff val="35000"/>
                  </a:prstClr>
                </a:solidFill>
                <a:ea typeface="Open Sans Condensed" panose="020B0806030504020204" pitchFamily="34" charset="0"/>
                <a:cs typeface="Arial" panose="020B0604020202020204" pitchFamily="34" charset="0"/>
              </a:rPr>
              <a:t>Before transformation</a:t>
            </a:r>
          </a:p>
        </p:txBody>
      </p:sp>
      <p:pic>
        <p:nvPicPr>
          <p:cNvPr id="40" name="Picture 2" descr="Image result for before icon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045" y="2169534"/>
            <a:ext cx="636983" cy="63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Image result for after icon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41" y="2074617"/>
            <a:ext cx="826815" cy="82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6" descr="Image result for benefits icon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9502" y="2094605"/>
            <a:ext cx="717055" cy="7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4638D11F-E192-36E3-0D08-DAFC3EEF21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43861" y="265749"/>
            <a:ext cx="1260000" cy="5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4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C0051FE-4E55-F5EE-9A27-B632C03740B9}"/>
              </a:ext>
            </a:extLst>
          </p:cNvPr>
          <p:cNvSpPr txBox="1"/>
          <p:nvPr/>
        </p:nvSpPr>
        <p:spPr>
          <a:xfrm>
            <a:off x="431800" y="3429001"/>
            <a:ext cx="11328400" cy="913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333" dirty="0">
                <a:solidFill>
                  <a:schemeClr val="bg1"/>
                </a:solidFill>
              </a:rPr>
              <a:t>Thank You</a:t>
            </a:r>
            <a:endParaRPr lang="en-IN" sz="5333" dirty="0">
              <a:solidFill>
                <a:schemeClr val="bg1"/>
              </a:solidFill>
            </a:endParaRPr>
          </a:p>
        </p:txBody>
      </p:sp>
      <p:pic>
        <p:nvPicPr>
          <p:cNvPr id="3" name="Picture 2" descr="A red and blue sign with white text&#10;&#10;Description automatically generated">
            <a:extLst>
              <a:ext uri="{FF2B5EF4-FFF2-40B4-BE49-F238E27FC236}">
                <a16:creationId xmlns:a16="http://schemas.microsoft.com/office/drawing/2014/main" id="{99380414-8344-8769-C146-A520DE918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5516" y="1806016"/>
            <a:ext cx="1040969" cy="147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577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3.xml><?xml version="1.0" encoding="utf-8"?>
<a:theme xmlns:a="http://schemas.openxmlformats.org/drawingml/2006/main" name="1_Sify Theme Nov20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ify New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y Theme 11102018" id="{5D34ADB0-9B4B-4AC9-89EB-6B867DA4F5E7}" vid="{13943DAD-321F-49F1-803A-50B168C71F3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458</Words>
  <Application>Microsoft Office PowerPoint</Application>
  <PresentationFormat>Widescreen</PresentationFormat>
  <Paragraphs>56</Paragraphs>
  <Slides>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Office Theme</vt:lpstr>
      <vt:lpstr>Sify Theme Nov20</vt:lpstr>
      <vt:lpstr>1_Sify Theme Nov20</vt:lpstr>
      <vt:lpstr>PowerPoint Presentation</vt:lpstr>
      <vt:lpstr>PowerPoint Presentation</vt:lpstr>
      <vt:lpstr>World’s largest postal network steps into the digital age with Sify</vt:lpstr>
      <vt:lpstr>Built a new-age network for Dop to roll out their digital services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 Imran Khan</dc:creator>
  <cp:lastModifiedBy>Ali Imran Khan</cp:lastModifiedBy>
  <cp:revision>25</cp:revision>
  <dcterms:created xsi:type="dcterms:W3CDTF">2023-06-08T07:32:51Z</dcterms:created>
  <dcterms:modified xsi:type="dcterms:W3CDTF">2024-08-12T11:25:58Z</dcterms:modified>
</cp:coreProperties>
</file>