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147311118" r:id="rId2"/>
    <p:sldId id="448" r:id="rId3"/>
    <p:sldId id="449" r:id="rId4"/>
    <p:sldId id="214684675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074CE7-4357-46E9-6F32-D3A7568894D0}" v="2" dt="2024-08-09T10:18:07.2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1b5bb57a-5950-47f3-9580-38148fcd8ba4" providerId="ADAL" clId="{BEB46040-4D3B-44A1-A010-E3540A83A5D3}"/>
    <pc:docChg chg="custSel addSld delSld modSld">
      <pc:chgData name="Ali Imran Khan" userId="1b5bb57a-5950-47f3-9580-38148fcd8ba4" providerId="ADAL" clId="{BEB46040-4D3B-44A1-A010-E3540A83A5D3}" dt="2023-08-17T13:48:05.096" v="24" actId="20577"/>
      <pc:docMkLst>
        <pc:docMk/>
      </pc:docMkLst>
      <pc:sldChg chg="modSp add mod">
        <pc:chgData name="Ali Imran Khan" userId="1b5bb57a-5950-47f3-9580-38148fcd8ba4" providerId="ADAL" clId="{BEB46040-4D3B-44A1-A010-E3540A83A5D3}" dt="2023-08-17T13:47:51.091" v="20" actId="20577"/>
        <pc:sldMkLst>
          <pc:docMk/>
          <pc:sldMk cId="2567931826" sldId="448"/>
        </pc:sldMkLst>
        <pc:spChg chg="mod">
          <ac:chgData name="Ali Imran Khan" userId="1b5bb57a-5950-47f3-9580-38148fcd8ba4" providerId="ADAL" clId="{BEB46040-4D3B-44A1-A010-E3540A83A5D3}" dt="2023-08-17T13:47:51.091" v="20" actId="20577"/>
          <ac:spMkLst>
            <pc:docMk/>
            <pc:sldMk cId="2567931826" sldId="448"/>
            <ac:spMk id="2" creationId="{00000000-0000-0000-0000-000000000000}"/>
          </ac:spMkLst>
        </pc:spChg>
      </pc:sldChg>
      <pc:sldChg chg="modSp add mod">
        <pc:chgData name="Ali Imran Khan" userId="1b5bb57a-5950-47f3-9580-38148fcd8ba4" providerId="ADAL" clId="{BEB46040-4D3B-44A1-A010-E3540A83A5D3}" dt="2023-08-17T13:48:05.096" v="24" actId="20577"/>
        <pc:sldMkLst>
          <pc:docMk/>
          <pc:sldMk cId="1011084158" sldId="449"/>
        </pc:sldMkLst>
        <pc:spChg chg="mod">
          <ac:chgData name="Ali Imran Khan" userId="1b5bb57a-5950-47f3-9580-38148fcd8ba4" providerId="ADAL" clId="{BEB46040-4D3B-44A1-A010-E3540A83A5D3}" dt="2023-08-17T13:48:05.096" v="24" actId="20577"/>
          <ac:spMkLst>
            <pc:docMk/>
            <pc:sldMk cId="1011084158" sldId="449"/>
            <ac:spMk id="2" creationId="{00000000-0000-0000-0000-000000000000}"/>
          </ac:spMkLst>
        </pc:spChg>
      </pc:sldChg>
      <pc:sldChg chg="del">
        <pc:chgData name="Ali Imran Khan" userId="1b5bb57a-5950-47f3-9580-38148fcd8ba4" providerId="ADAL" clId="{BEB46040-4D3B-44A1-A010-E3540A83A5D3}" dt="2023-08-17T11:05:41.389" v="3" actId="47"/>
        <pc:sldMkLst>
          <pc:docMk/>
          <pc:sldMk cId="487986388" sldId="451"/>
        </pc:sldMkLst>
      </pc:sldChg>
      <pc:sldChg chg="del">
        <pc:chgData name="Ali Imran Khan" userId="1b5bb57a-5950-47f3-9580-38148fcd8ba4" providerId="ADAL" clId="{BEB46040-4D3B-44A1-A010-E3540A83A5D3}" dt="2023-08-17T11:05:42.474" v="4" actId="47"/>
        <pc:sldMkLst>
          <pc:docMk/>
          <pc:sldMk cId="410627079" sldId="452"/>
        </pc:sldMkLst>
      </pc:sldChg>
      <pc:sldChg chg="modSp mod">
        <pc:chgData name="Ali Imran Khan" userId="1b5bb57a-5950-47f3-9580-38148fcd8ba4" providerId="ADAL" clId="{BEB46040-4D3B-44A1-A010-E3540A83A5D3}" dt="2023-08-17T11:05:48.961" v="12" actId="20577"/>
        <pc:sldMkLst>
          <pc:docMk/>
          <pc:sldMk cId="1843726236" sldId="2147311118"/>
        </pc:sldMkLst>
        <pc:spChg chg="mod">
          <ac:chgData name="Ali Imran Khan" userId="1b5bb57a-5950-47f3-9580-38148fcd8ba4" providerId="ADAL" clId="{BEB46040-4D3B-44A1-A010-E3540A83A5D3}" dt="2023-08-17T11:05:48.961" v="12" actId="20577"/>
          <ac:spMkLst>
            <pc:docMk/>
            <pc:sldMk cId="1843726236" sldId="2147311118"/>
            <ac:spMk id="5" creationId="{E0A7F605-C3C7-2129-3AA8-FF954D54019B}"/>
          </ac:spMkLst>
        </pc:spChg>
      </pc:sldChg>
    </pc:docChg>
  </pc:docChgLst>
  <pc:docChgLst>
    <pc:chgData name="Ali Imran Khan" userId="S::aliimran.khan@sifycorp.com::1b5bb57a-5950-47f3-9580-38148fcd8ba4" providerId="AD" clId="Web-{E2074CE7-4357-46E9-6F32-D3A7568894D0}"/>
    <pc:docChg chg="modSld">
      <pc:chgData name="Ali Imran Khan" userId="S::aliimran.khan@sifycorp.com::1b5bb57a-5950-47f3-9580-38148fcd8ba4" providerId="AD" clId="Web-{E2074CE7-4357-46E9-6F32-D3A7568894D0}" dt="2024-08-09T10:18:05.122" v="0"/>
      <pc:docMkLst>
        <pc:docMk/>
      </pc:docMkLst>
      <pc:sldChg chg="modSp">
        <pc:chgData name="Ali Imran Khan" userId="S::aliimran.khan@sifycorp.com::1b5bb57a-5950-47f3-9580-38148fcd8ba4" providerId="AD" clId="Web-{E2074CE7-4357-46E9-6F32-D3A7568894D0}" dt="2024-08-09T10:18:05.122" v="0"/>
        <pc:sldMkLst>
          <pc:docMk/>
          <pc:sldMk cId="920577208" sldId="2146846752"/>
        </pc:sldMkLst>
        <pc:picChg chg="mod">
          <ac:chgData name="Ali Imran Khan" userId="S::aliimran.khan@sifycorp.com::1b5bb57a-5950-47f3-9580-38148fcd8ba4" providerId="AD" clId="Web-{E2074CE7-4357-46E9-6F32-D3A7568894D0}" dt="2024-08-09T10:18:05.122" v="0"/>
          <ac:picMkLst>
            <pc:docMk/>
            <pc:sldMk cId="920577208" sldId="2146846752"/>
            <ac:picMk id="3" creationId="{99380414-8344-8769-C146-A520DE918B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9A02-1BC8-4C3F-978E-700E4FA11C69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72C70-BE3F-4E76-AD16-A1E81449C6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584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768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377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409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44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8782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339116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94989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74451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48201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86950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335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120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56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829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36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960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589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557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949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0A7F605-C3C7-2129-3AA8-FF954D540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717453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 dirty="0"/>
              <a:t>63 MOONS</a:t>
            </a:r>
            <a:endParaRPr lang="en-IN" sz="4267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4C6CE8C-6AA4-D2F6-DBCD-AC899BE708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Cloud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1"/>
          <p:cNvSpPr txBox="1">
            <a:spLocks/>
          </p:cNvSpPr>
          <p:nvPr/>
        </p:nvSpPr>
        <p:spPr>
          <a:xfrm>
            <a:off x="5964809" y="8475135"/>
            <a:ext cx="2731244" cy="364763"/>
          </a:xfrm>
          <a:prstGeom prst="rect">
            <a:avLst/>
          </a:prstGeom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r" defTabSz="91428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018">
              <a:defRPr/>
            </a:pPr>
            <a:fld id="{408A3319-5104-4E46-B7BB-4F68F196E486}" type="slidenum">
              <a:rPr lang="en-IN" sz="1200">
                <a:solidFill>
                  <a:prstClr val="white"/>
                </a:solidFill>
                <a:latin typeface="Trebuchet MS"/>
              </a:rPr>
              <a:pPr algn="ctr" defTabSz="1219018">
                <a:defRPr/>
              </a:pPr>
              <a:t>2</a:t>
            </a:fld>
            <a:endParaRPr lang="en-IN" sz="12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304942"/>
            <a:ext cx="10051200" cy="861761"/>
          </a:xfrm>
        </p:spPr>
        <p:txBody>
          <a:bodyPr>
            <a:normAutofit/>
          </a:bodyPr>
          <a:lstStyle/>
          <a:p>
            <a:pPr defTabSz="1218988"/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63 Moons works with sify to introduce brokerage as a service</a:t>
            </a:r>
          </a:p>
        </p:txBody>
      </p:sp>
      <p:sp>
        <p:nvSpPr>
          <p:cNvPr id="7" name="Rectangle 6"/>
          <p:cNvSpPr/>
          <p:nvPr/>
        </p:nvSpPr>
        <p:spPr>
          <a:xfrm>
            <a:off x="431801" y="1412777"/>
            <a:ext cx="11315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prstClr val="black"/>
                </a:solidFill>
              </a:rPr>
              <a:t>63 moon’s transformation goal</a:t>
            </a:r>
            <a:r>
              <a:rPr lang="en-US" sz="1600" dirty="0">
                <a:solidFill>
                  <a:prstClr val="black"/>
                </a:solidFill>
              </a:rPr>
              <a:t>: To deliver a highly regulated trading platform on a cloud consumption model (Pay per Broker) that can withstand highly volatile demand (extreme peaks and lows)</a:t>
            </a:r>
          </a:p>
        </p:txBody>
      </p:sp>
      <p:sp>
        <p:nvSpPr>
          <p:cNvPr id="19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8112224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0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67597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1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2971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8274383" y="3502675"/>
            <a:ext cx="3323485" cy="2752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chemeClr val="tx2"/>
              </a:buClr>
              <a:buFont typeface="Wingdings" panose="020B0604020202020204" pitchFamily="2" charset="2"/>
              <a:buChar char="§"/>
              <a:defRPr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Solution hosted on virtual private data center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(VPDC) architecture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built on Intel Xeon Scalable processors</a:t>
            </a:r>
          </a:p>
          <a:p>
            <a:pPr lvl="0">
              <a:lnSpc>
                <a:spcPct val="100000"/>
              </a:lnSpc>
              <a:buClr>
                <a:schemeClr val="tx2"/>
              </a:buClr>
              <a:buFont typeface="Wingdings" panose="020B0604020202020204" pitchFamily="2" charset="2"/>
              <a:buChar char="§"/>
              <a:defRPr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Each client’s own VPDC setup,  isolated from other clients to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improve security and performance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112225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Sify’s value additions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9449788" y="2008025"/>
            <a:ext cx="960000" cy="960000"/>
            <a:chOff x="6990141" y="1506019"/>
            <a:chExt cx="720000" cy="720000"/>
          </a:xfrm>
        </p:grpSpPr>
        <p:sp>
          <p:nvSpPr>
            <p:cNvPr id="15" name="Oval 14"/>
            <p:cNvSpPr/>
            <p:nvPr/>
          </p:nvSpPr>
          <p:spPr>
            <a:xfrm>
              <a:off x="6990141" y="1506019"/>
              <a:ext cx="720000" cy="72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8">
                <a:defRPr/>
              </a:pPr>
              <a:endParaRPr lang="en-IN" sz="2400">
                <a:solidFill>
                  <a:prstClr val="white"/>
                </a:solidFill>
                <a:latin typeface="Trebuchet MS"/>
              </a:endParaRPr>
            </a:p>
          </p:txBody>
        </p:sp>
        <p:pic>
          <p:nvPicPr>
            <p:cNvPr id="26" name="Picture 10" descr="Image result for services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297" y="1613175"/>
              <a:ext cx="505689" cy="505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5605161" y="2008025"/>
            <a:ext cx="960000" cy="960000"/>
            <a:chOff x="4114800" y="1521247"/>
            <a:chExt cx="720000" cy="720000"/>
          </a:xfrm>
        </p:grpSpPr>
        <p:sp>
          <p:nvSpPr>
            <p:cNvPr id="30" name="Oval 29"/>
            <p:cNvSpPr/>
            <p:nvPr/>
          </p:nvSpPr>
          <p:spPr>
            <a:xfrm>
              <a:off x="4114800" y="1521247"/>
              <a:ext cx="720000" cy="72000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8">
                <a:defRPr/>
              </a:pPr>
              <a:endParaRPr lang="en-IN" sz="2400">
                <a:solidFill>
                  <a:prstClr val="white"/>
                </a:solidFill>
                <a:latin typeface="Trebuchet MS"/>
              </a:endParaRPr>
            </a:p>
          </p:txBody>
        </p:sp>
        <p:pic>
          <p:nvPicPr>
            <p:cNvPr id="31" name="Picture 2" descr="Image result for chosen icon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5181" y="1561628"/>
              <a:ext cx="639238" cy="639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Content Placeholder 2"/>
          <p:cNvSpPr txBox="1">
            <a:spLocks/>
          </p:cNvSpPr>
          <p:nvPr/>
        </p:nvSpPr>
        <p:spPr>
          <a:xfrm>
            <a:off x="4433956" y="3502675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Enabled trading solutions in the cloud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– first of its kind given its DC and cloud expertise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Security and availability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of the trading infrastructure totally managed by Sify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Enabled cloud-based version of 63 Moons’ existing ODIN brokerage platform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271798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Why Sify was chosen?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760535" y="2008025"/>
            <a:ext cx="960000" cy="960000"/>
            <a:chOff x="1299389" y="1598081"/>
            <a:chExt cx="720000" cy="720000"/>
          </a:xfrm>
        </p:grpSpPr>
        <p:sp>
          <p:nvSpPr>
            <p:cNvPr id="34" name="Oval 33"/>
            <p:cNvSpPr/>
            <p:nvPr/>
          </p:nvSpPr>
          <p:spPr>
            <a:xfrm>
              <a:off x="1299389" y="1598081"/>
              <a:ext cx="720000" cy="7200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accent3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8">
                <a:defRPr/>
              </a:pPr>
              <a:r>
                <a:rPr lang="en-IN" sz="2400" dirty="0">
                  <a:solidFill>
                    <a:prstClr val="white"/>
                  </a:solidFill>
                  <a:latin typeface="Trebuchet MS"/>
                </a:rPr>
                <a:t>	</a:t>
              </a:r>
            </a:p>
          </p:txBody>
        </p:sp>
        <p:pic>
          <p:nvPicPr>
            <p:cNvPr id="22" name="Picture 6" descr="Image result for objective icon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153" y="1687833"/>
              <a:ext cx="540495" cy="540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Content Placeholder 2"/>
          <p:cNvSpPr txBox="1">
            <a:spLocks/>
          </p:cNvSpPr>
          <p:nvPr/>
        </p:nvSpPr>
        <p:spPr>
          <a:xfrm>
            <a:off x="606808" y="3502675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To provide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brokerage-as-a-service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to the traders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To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enable traders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to use the cloud for trading on India’s exchanges 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Establish a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highly-performance and reliable architecture 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To bring the 63 moon’s ODIN platform for brokers to the cloud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44650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Objective</a:t>
            </a:r>
            <a:endParaRPr lang="en-US" sz="1400" b="1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Image result for 63 moons logo">
            <a:extLst>
              <a:ext uri="{FF2B5EF4-FFF2-40B4-BE49-F238E27FC236}">
                <a16:creationId xmlns:a16="http://schemas.microsoft.com/office/drawing/2014/main" id="{A99DFF1B-A91B-6353-D270-0EAB61814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102" y="119421"/>
            <a:ext cx="1293353" cy="129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931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1" y="120276"/>
            <a:ext cx="9864556" cy="1231093"/>
          </a:xfrm>
        </p:spPr>
        <p:txBody>
          <a:bodyPr>
            <a:normAutofit/>
          </a:bodyPr>
          <a:lstStyle/>
          <a:p>
            <a:pPr defTabSz="1218988"/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Fully managed infrastructure, including a fully dedicated connection between the data center and the brokers and financial services firms</a:t>
            </a:r>
          </a:p>
        </p:txBody>
      </p:sp>
      <p:sp>
        <p:nvSpPr>
          <p:cNvPr id="22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8112224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3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67597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4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2971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274383" y="3368702"/>
            <a:ext cx="3323485" cy="2496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Highly regulated trading platform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on a cloud consumption model (Pay per Broker)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Enabled brokers to trade in India’s major financial markets NSE, BSE and MCX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Enabled brokers to more easily trade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from the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flexibility and efficiency of the cloud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Scale up or scale down the IT resources as per the requirement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112225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Customer success factors/ benefits</a:t>
            </a:r>
          </a:p>
        </p:txBody>
      </p:sp>
      <p:sp>
        <p:nvSpPr>
          <p:cNvPr id="28" name="Oval 27"/>
          <p:cNvSpPr/>
          <p:nvPr/>
        </p:nvSpPr>
        <p:spPr>
          <a:xfrm>
            <a:off x="9449788" y="2008025"/>
            <a:ext cx="960000" cy="96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605161" y="2008025"/>
            <a:ext cx="960000" cy="960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4433956" y="3368702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Traders able to use standard hardware to connect to the cloud solution from wherever they are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Easily scale up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computing and memory resources as the frequency of trading increases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Rescaling can take place in 30 minutes, a big improvement on the time 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Appropriate resource allocations to satisfy brokers based on their orders per second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271798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After transformation</a:t>
            </a:r>
          </a:p>
        </p:txBody>
      </p:sp>
      <p:sp>
        <p:nvSpPr>
          <p:cNvPr id="36" name="Oval 35"/>
          <p:cNvSpPr/>
          <p:nvPr/>
        </p:nvSpPr>
        <p:spPr>
          <a:xfrm>
            <a:off x="1760535" y="2008025"/>
            <a:ext cx="960000" cy="96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r>
              <a:rPr lang="en-IN" sz="2400" dirty="0">
                <a:solidFill>
                  <a:prstClr val="white"/>
                </a:solidFill>
                <a:latin typeface="Trebuchet MS"/>
              </a:rPr>
              <a:t>	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606808" y="3368702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Brokers have dedicated hardware in their offices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Security and availability managed by brokers only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Rescaling infra used to take a lot of time</a:t>
            </a: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marL="0" indent="0" defTabSz="1219170">
              <a:lnSpc>
                <a:spcPct val="100000"/>
              </a:lnSpc>
              <a:spcBef>
                <a:spcPts val="1333"/>
              </a:spcBef>
              <a:buClr>
                <a:srgbClr val="1F497D"/>
              </a:buClr>
              <a:buSzPct val="100000"/>
              <a:buNone/>
              <a:defRPr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44650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Before transformation</a:t>
            </a:r>
          </a:p>
        </p:txBody>
      </p:sp>
      <p:pic>
        <p:nvPicPr>
          <p:cNvPr id="40" name="Picture 2" descr="Image result for before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45" y="2169534"/>
            <a:ext cx="636983" cy="63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Image result for after icon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841" y="2074617"/>
            <a:ext cx="826815" cy="82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Image result for benefits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502" y="2094605"/>
            <a:ext cx="717055" cy="71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63 moons logo">
            <a:extLst>
              <a:ext uri="{FF2B5EF4-FFF2-40B4-BE49-F238E27FC236}">
                <a16:creationId xmlns:a16="http://schemas.microsoft.com/office/drawing/2014/main" id="{672713F5-151B-60FE-99C7-9A1F51B81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102" y="119421"/>
            <a:ext cx="1293353" cy="129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084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solidFill>
                  <a:schemeClr val="bg1"/>
                </a:solidFill>
              </a:rPr>
              <a:t>Thank You</a:t>
            </a:r>
            <a:endParaRPr lang="en-IN" sz="5333" dirty="0">
              <a:solidFill>
                <a:schemeClr val="bg1"/>
              </a:solidFill>
            </a:endParaRPr>
          </a:p>
        </p:txBody>
      </p:sp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16" y="1806016"/>
            <a:ext cx="1040969" cy="1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334</Words>
  <Application>Microsoft Office PowerPoint</Application>
  <PresentationFormat>Widescreen</PresentationFormat>
  <Paragraphs>37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63 Moons works with sify to introduce brokerage as a service</vt:lpstr>
      <vt:lpstr>Fully managed infrastructure, including a fully dedicated connection between the data center and the brokers and financial services firms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Imran Khan</dc:creator>
  <cp:lastModifiedBy>Ali Imran Khan</cp:lastModifiedBy>
  <cp:revision>21</cp:revision>
  <dcterms:created xsi:type="dcterms:W3CDTF">2023-06-08T07:32:51Z</dcterms:created>
  <dcterms:modified xsi:type="dcterms:W3CDTF">2024-08-09T10:18:15Z</dcterms:modified>
</cp:coreProperties>
</file>