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311118" r:id="rId2"/>
    <p:sldId id="1536" r:id="rId3"/>
    <p:sldId id="214684675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EECCEA-C099-42C1-8C19-3950C12A449A}" v="1" dt="2023-08-17T10:46:30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9FEECCEA-C099-42C1-8C19-3950C12A449A}"/>
    <pc:docChg chg="addSld delSld modSld">
      <pc:chgData name="Ali Imran Khan" userId="1b5bb57a-5950-47f3-9580-38148fcd8ba4" providerId="ADAL" clId="{9FEECCEA-C099-42C1-8C19-3950C12A449A}" dt="2023-08-17T10:46:38.951" v="4" actId="20577"/>
      <pc:docMkLst>
        <pc:docMk/>
      </pc:docMkLst>
      <pc:sldChg chg="del">
        <pc:chgData name="Ali Imran Khan" userId="1b5bb57a-5950-47f3-9580-38148fcd8ba4" providerId="ADAL" clId="{9FEECCEA-C099-42C1-8C19-3950C12A449A}" dt="2023-08-17T10:46:32.345" v="1" actId="47"/>
        <pc:sldMkLst>
          <pc:docMk/>
          <pc:sldMk cId="2494871690" sldId="1529"/>
        </pc:sldMkLst>
      </pc:sldChg>
      <pc:sldChg chg="add">
        <pc:chgData name="Ali Imran Khan" userId="1b5bb57a-5950-47f3-9580-38148fcd8ba4" providerId="ADAL" clId="{9FEECCEA-C099-42C1-8C19-3950C12A449A}" dt="2023-08-17T10:46:30.528" v="0"/>
        <pc:sldMkLst>
          <pc:docMk/>
          <pc:sldMk cId="3660237986" sldId="1536"/>
        </pc:sldMkLst>
      </pc:sldChg>
      <pc:sldChg chg="modSp mod">
        <pc:chgData name="Ali Imran Khan" userId="1b5bb57a-5950-47f3-9580-38148fcd8ba4" providerId="ADAL" clId="{9FEECCEA-C099-42C1-8C19-3950C12A449A}" dt="2023-08-17T10:46:38.951" v="4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9FEECCEA-C099-42C1-8C19-3950C12A449A}" dt="2023-08-17T10:46:38.951" v="4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ABF60-D5B6-427A-B81C-1510E3CEC6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244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17-08-2023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/>
              <a:t>HCL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Cloud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1800" y="2468869"/>
            <a:ext cx="1920000" cy="373759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8988">
              <a:defRPr/>
            </a:pPr>
            <a:r>
              <a:rPr lang="en-US" sz="1333" b="1" dirty="0">
                <a:solidFill>
                  <a:prstClr val="white"/>
                </a:solidFill>
                <a:latin typeface="Trebuchet MS"/>
              </a:rPr>
              <a:t>Scope of Work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88616" y="2468868"/>
            <a:ext cx="1920000" cy="379877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8988">
              <a:defRPr/>
            </a:pPr>
            <a:r>
              <a:rPr lang="en-US" sz="1333" b="1" dirty="0">
                <a:solidFill>
                  <a:prstClr val="white"/>
                </a:solidFill>
                <a:latin typeface="Trebuchet MS"/>
              </a:rPr>
              <a:t>Challenges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800" y="4604803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8988">
              <a:defRPr/>
            </a:pPr>
            <a:r>
              <a:rPr lang="en-US" sz="1333" b="1" dirty="0">
                <a:solidFill>
                  <a:prstClr val="white"/>
                </a:solidFill>
                <a:latin typeface="Trebuchet MS"/>
              </a:rPr>
              <a:t>Benefits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1800" y="1364563"/>
            <a:ext cx="1343600" cy="1012429"/>
          </a:xfrm>
          <a:prstGeom prst="rect">
            <a:avLst/>
          </a:prstGeom>
          <a:solidFill>
            <a:srgbClr val="0066B3"/>
          </a:solidFill>
          <a:ln w="12700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8988">
              <a:defRPr/>
            </a:pPr>
            <a:r>
              <a:rPr lang="en-US" sz="1600" b="1" dirty="0">
                <a:solidFill>
                  <a:prstClr val="white"/>
                </a:solidFill>
                <a:latin typeface="Trebuchet MS"/>
              </a:rPr>
              <a:t>Client </a:t>
            </a:r>
          </a:p>
          <a:p>
            <a:pPr algn="ctr" defTabSz="1218988">
              <a:defRPr/>
            </a:pPr>
            <a:r>
              <a:rPr lang="en-US" sz="1600" b="1" dirty="0">
                <a:solidFill>
                  <a:prstClr val="white"/>
                </a:solidFill>
                <a:latin typeface="Trebuchet MS"/>
              </a:rPr>
              <a:t>Overview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288616" y="4056195"/>
            <a:ext cx="1920000" cy="370764"/>
          </a:xfrm>
          <a:prstGeom prst="rect">
            <a:avLst/>
          </a:prstGeom>
          <a:solidFill>
            <a:srgbClr val="5566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218988">
              <a:defRPr/>
            </a:pPr>
            <a:r>
              <a:rPr lang="en-US" sz="1333" b="1" dirty="0">
                <a:solidFill>
                  <a:prstClr val="white"/>
                </a:solidFill>
                <a:latin typeface="Trebuchet MS"/>
              </a:rPr>
              <a:t>Solution</a:t>
            </a:r>
            <a:r>
              <a:rPr lang="en-US" sz="1333" b="1" dirty="0">
                <a:solidFill>
                  <a:prstClr val="black"/>
                </a:solidFill>
                <a:latin typeface="Trebuchet MS"/>
              </a:rPr>
              <a:t> </a:t>
            </a:r>
            <a:r>
              <a:rPr lang="en-US" sz="1333" b="1" dirty="0">
                <a:solidFill>
                  <a:prstClr val="white"/>
                </a:solidFill>
                <a:latin typeface="Trebuchet MS"/>
              </a:rPr>
              <a:t>Highlights</a:t>
            </a:r>
          </a:p>
        </p:txBody>
      </p:sp>
      <p:sp>
        <p:nvSpPr>
          <p:cNvPr id="32" name="Title 31">
            <a:extLst>
              <a:ext uri="{FF2B5EF4-FFF2-40B4-BE49-F238E27FC236}">
                <a16:creationId xmlns:a16="http://schemas.microsoft.com/office/drawing/2014/main" id="{1DCE9567-8578-4826-BA37-8AEAAD55E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/>
              <a:t>EA Transfer for HCL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BADFDE-AF29-4936-AEE0-77883E12D44B}"/>
              </a:ext>
            </a:extLst>
          </p:cNvPr>
          <p:cNvSpPr/>
          <p:nvPr/>
        </p:nvSpPr>
        <p:spPr>
          <a:xfrm>
            <a:off x="9574073" y="1364563"/>
            <a:ext cx="2186129" cy="10124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9F89811-9B4D-4CF0-BE01-9D9BBD250BE4}"/>
              </a:ext>
            </a:extLst>
          </p:cNvPr>
          <p:cNvSpPr/>
          <p:nvPr/>
        </p:nvSpPr>
        <p:spPr>
          <a:xfrm>
            <a:off x="431802" y="4969825"/>
            <a:ext cx="5467820" cy="12912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F63315-353E-4637-A8C3-4D5ABF570947}"/>
              </a:ext>
            </a:extLst>
          </p:cNvPr>
          <p:cNvSpPr txBox="1"/>
          <p:nvPr/>
        </p:nvSpPr>
        <p:spPr>
          <a:xfrm>
            <a:off x="431800" y="5062550"/>
            <a:ext cx="5471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rgbClr val="0C0D0E"/>
                </a:solidFill>
                <a:latin typeface="Trebuchet MS"/>
              </a:rPr>
              <a:t>Added Saving of around 10% on the overall Cloud billing 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rgbClr val="0C0D0E"/>
                </a:solidFill>
                <a:latin typeface="Trebuchet MS"/>
              </a:rPr>
              <a:t>Better understanding of billing </a:t>
            </a:r>
            <a:r>
              <a:rPr lang="en-IN" sz="1200">
                <a:solidFill>
                  <a:srgbClr val="0C0D0E"/>
                </a:solidFill>
                <a:latin typeface="Trebuchet MS"/>
              </a:rPr>
              <a:t>and Governance </a:t>
            </a:r>
            <a:endParaRPr lang="en-IN" sz="1200" dirty="0">
              <a:solidFill>
                <a:srgbClr val="0C0D0E"/>
              </a:solidFill>
              <a:latin typeface="Trebuchet M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5FF37A-06C4-45EE-A735-263DE6CD9FD2}"/>
              </a:ext>
            </a:extLst>
          </p:cNvPr>
          <p:cNvSpPr/>
          <p:nvPr/>
        </p:nvSpPr>
        <p:spPr>
          <a:xfrm>
            <a:off x="431802" y="2838431"/>
            <a:ext cx="5467820" cy="1657068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5F3A29-4E0D-47E9-B9CF-8087695B00A8}"/>
              </a:ext>
            </a:extLst>
          </p:cNvPr>
          <p:cNvSpPr txBox="1"/>
          <p:nvPr/>
        </p:nvSpPr>
        <p:spPr>
          <a:xfrm>
            <a:off x="431800" y="2959069"/>
            <a:ext cx="5467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rgbClr val="0C0D0E"/>
                </a:solidFill>
                <a:latin typeface="Trebuchet MS"/>
              </a:rPr>
              <a:t>EA transfer with a  large workload consumption volume  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rgbClr val="0C0D0E"/>
                </a:solidFill>
                <a:latin typeface="Trebuchet MS"/>
              </a:rPr>
              <a:t>The overall transfer of EA subscription 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rgbClr val="0C0D0E"/>
                </a:solidFill>
                <a:latin typeface="Trebuchet MS"/>
              </a:rPr>
              <a:t>Cost Savings with the right sizing 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rgbClr val="0C0D0E"/>
                </a:solidFill>
                <a:latin typeface="Trebuchet MS"/>
              </a:rPr>
              <a:t>Reduce the overall TCO by SOP and consulting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299EF-D9D0-4549-83FF-A45298F6ACBA}"/>
              </a:ext>
            </a:extLst>
          </p:cNvPr>
          <p:cNvSpPr/>
          <p:nvPr/>
        </p:nvSpPr>
        <p:spPr>
          <a:xfrm>
            <a:off x="6292382" y="4436073"/>
            <a:ext cx="5467820" cy="1825027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AF2A2F-1BC6-426F-B79A-768AFCA32AF2}"/>
              </a:ext>
            </a:extLst>
          </p:cNvPr>
          <p:cNvSpPr txBox="1"/>
          <p:nvPr/>
        </p:nvSpPr>
        <p:spPr>
          <a:xfrm>
            <a:off x="6292380" y="4515813"/>
            <a:ext cx="5471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rgbClr val="0C0D0E"/>
                </a:solidFill>
                <a:latin typeface="Trebuchet MS"/>
              </a:rPr>
              <a:t>Helped in optimising the Cloud consumption 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rgbClr val="0C0D0E"/>
                </a:solidFill>
                <a:latin typeface="Trebuchet MS"/>
              </a:rPr>
              <a:t>Helped in saving around 15% on the current billing 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rgbClr val="0C0D0E"/>
                </a:solidFill>
                <a:latin typeface="Trebuchet MS"/>
              </a:rPr>
              <a:t>Provided Consulting on Cloud and Workshops on Cost optimisation </a:t>
            </a:r>
          </a:p>
          <a:p>
            <a:pPr marL="228594" indent="-228594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rgbClr val="0C0D0E"/>
                </a:solidFill>
                <a:latin typeface="Trebuchet MS"/>
              </a:rPr>
              <a:t>Provided Governance and Security guidelines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946790-B8AC-49CA-8BEE-ADED2ADEE280}"/>
              </a:ext>
            </a:extLst>
          </p:cNvPr>
          <p:cNvSpPr/>
          <p:nvPr/>
        </p:nvSpPr>
        <p:spPr>
          <a:xfrm>
            <a:off x="6288615" y="2838433"/>
            <a:ext cx="5467820" cy="109710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B124CE-D6EB-4B42-A26D-7A3DDD43EA13}"/>
              </a:ext>
            </a:extLst>
          </p:cNvPr>
          <p:cNvSpPr txBox="1"/>
          <p:nvPr/>
        </p:nvSpPr>
        <p:spPr>
          <a:xfrm>
            <a:off x="6288613" y="2959069"/>
            <a:ext cx="5467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lvl="2" indent="-228594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rgbClr val="0C0D0E"/>
                </a:solidFill>
                <a:latin typeface="Trebuchet MS"/>
              </a:rPr>
              <a:t>There we issues with multiple subscription and work load.</a:t>
            </a:r>
          </a:p>
          <a:p>
            <a:pPr marL="228594" lvl="2" indent="-228594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rgbClr val="0C0D0E"/>
                </a:solidFill>
                <a:latin typeface="Trebuchet MS"/>
              </a:rPr>
              <a:t>Workloads were provisioned with no ownerships</a:t>
            </a:r>
          </a:p>
          <a:p>
            <a:pPr marL="228594" lvl="2" indent="-228594" defTabSz="1219018">
              <a:buFont typeface="Arial" panose="020B0604020202020204" pitchFamily="34" charset="0"/>
              <a:buChar char="•"/>
            </a:pPr>
            <a:r>
              <a:rPr lang="en-IN" sz="1200" dirty="0">
                <a:solidFill>
                  <a:srgbClr val="0C0D0E"/>
                </a:solidFill>
                <a:latin typeface="Trebuchet MS"/>
              </a:rPr>
              <a:t>There was no insight on workloads usage and utilisation thus had to make process to achieve it.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F5E3BA-C957-4EF1-BAC2-3D831DA7F21D}"/>
              </a:ext>
            </a:extLst>
          </p:cNvPr>
          <p:cNvSpPr/>
          <p:nvPr/>
        </p:nvSpPr>
        <p:spPr>
          <a:xfrm>
            <a:off x="1775400" y="1364563"/>
            <a:ext cx="7798672" cy="1012429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ED1C15-05A7-4A63-AE1A-B3418C58AEF9}"/>
              </a:ext>
            </a:extLst>
          </p:cNvPr>
          <p:cNvSpPr txBox="1"/>
          <p:nvPr/>
        </p:nvSpPr>
        <p:spPr>
          <a:xfrm>
            <a:off x="1871413" y="1671444"/>
            <a:ext cx="74890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19018"/>
            <a:r>
              <a:rPr lang="en-I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itchFamily="34" charset="0"/>
              </a:rPr>
              <a:t>The customer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/>
                <a:cs typeface="Arial" pitchFamily="34" charset="0"/>
              </a:rPr>
              <a:t>is HCL Technologies</a:t>
            </a:r>
            <a:endParaRPr lang="en-IN" sz="1600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</a:endParaRPr>
          </a:p>
        </p:txBody>
      </p:sp>
      <p:pic>
        <p:nvPicPr>
          <p:cNvPr id="2050" name="Picture 2" descr="LOGO USAGE | HCL Technologies">
            <a:extLst>
              <a:ext uri="{FF2B5EF4-FFF2-40B4-BE49-F238E27FC236}">
                <a16:creationId xmlns:a16="http://schemas.microsoft.com/office/drawing/2014/main" id="{D7C05521-85D0-424D-B9C2-BBF10097F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37" t="26956" r="16249" b="30576"/>
          <a:stretch/>
        </p:blipFill>
        <p:spPr bwMode="auto">
          <a:xfrm>
            <a:off x="9936534" y="1776950"/>
            <a:ext cx="1413785" cy="24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B663A5B-A876-4FD7-994E-9F8CE9A0DE69}"/>
              </a:ext>
            </a:extLst>
          </p:cNvPr>
          <p:cNvSpPr txBox="1"/>
          <p:nvPr/>
        </p:nvSpPr>
        <p:spPr>
          <a:xfrm>
            <a:off x="431800" y="6468826"/>
            <a:ext cx="5467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18"/>
            <a:r>
              <a:rPr lang="en-US" sz="1200" b="1" i="1" dirty="0">
                <a:solidFill>
                  <a:prstClr val="white">
                    <a:lumMod val="50000"/>
                  </a:prstClr>
                </a:solidFill>
                <a:latin typeface="Trebuchet MS"/>
              </a:rPr>
              <a:t>- This is for internal reference only</a:t>
            </a:r>
            <a:endParaRPr lang="en-IN" sz="1200" b="1" i="1" dirty="0">
              <a:solidFill>
                <a:prstClr val="white">
                  <a:lumMod val="50000"/>
                </a:prstClr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6023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book cover&#10;&#10;Description automatically generated with medium confidence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16" y="1655498"/>
            <a:ext cx="1040969" cy="177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141</Words>
  <Application>Microsoft Office PowerPoint</Application>
  <PresentationFormat>Widescreen</PresentationFormat>
  <Paragraphs>26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Trebuchet MS</vt:lpstr>
      <vt:lpstr>Office Theme</vt:lpstr>
      <vt:lpstr>PowerPoint Presentation</vt:lpstr>
      <vt:lpstr>EA Transfer for HCL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17</cp:revision>
  <dcterms:created xsi:type="dcterms:W3CDTF">2023-06-08T07:32:51Z</dcterms:created>
  <dcterms:modified xsi:type="dcterms:W3CDTF">2023-08-17T10:46:39Z</dcterms:modified>
</cp:coreProperties>
</file>