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142533648" r:id="rId2"/>
    <p:sldId id="2142533649" r:id="rId3"/>
    <p:sldId id="2147471004" r:id="rId4"/>
    <p:sldId id="2147471005" r:id="rId5"/>
    <p:sldId id="2142533652" r:id="rId6"/>
    <p:sldId id="2142533653" r:id="rId7"/>
    <p:sldId id="2142533659" r:id="rId8"/>
    <p:sldId id="2142533654" r:id="rId9"/>
    <p:sldId id="2142533655" r:id="rId10"/>
    <p:sldId id="214747100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D3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 Imran Khan" userId="1b5bb57a-5950-47f3-9580-38148fcd8ba4" providerId="ADAL" clId="{23F45351-6BB1-4B75-8BEA-0D3AF5108CE1}"/>
    <pc:docChg chg="undo custSel addSld delSld modSld">
      <pc:chgData name="Ali Imran Khan" userId="1b5bb57a-5950-47f3-9580-38148fcd8ba4" providerId="ADAL" clId="{23F45351-6BB1-4B75-8BEA-0D3AF5108CE1}" dt="2024-06-19T09:31:15.480" v="107" actId="47"/>
      <pc:docMkLst>
        <pc:docMk/>
      </pc:docMkLst>
      <pc:sldChg chg="del">
        <pc:chgData name="Ali Imran Khan" userId="1b5bb57a-5950-47f3-9580-38148fcd8ba4" providerId="ADAL" clId="{23F45351-6BB1-4B75-8BEA-0D3AF5108CE1}" dt="2024-06-19T09:28:22.220" v="0" actId="47"/>
        <pc:sldMkLst>
          <pc:docMk/>
          <pc:sldMk cId="1308944214" sldId="2142533647"/>
        </pc:sldMkLst>
      </pc:sldChg>
      <pc:sldChg chg="delSp modSp del mod">
        <pc:chgData name="Ali Imran Khan" userId="1b5bb57a-5950-47f3-9580-38148fcd8ba4" providerId="ADAL" clId="{23F45351-6BB1-4B75-8BEA-0D3AF5108CE1}" dt="2024-06-19T09:31:15.480" v="107" actId="47"/>
        <pc:sldMkLst>
          <pc:docMk/>
          <pc:sldMk cId="7135689" sldId="2142533650"/>
        </pc:sldMkLst>
        <pc:graphicFrameChg chg="modGraphic">
          <ac:chgData name="Ali Imran Khan" userId="1b5bb57a-5950-47f3-9580-38148fcd8ba4" providerId="ADAL" clId="{23F45351-6BB1-4B75-8BEA-0D3AF5108CE1}" dt="2024-06-19T09:29:10.043" v="19" actId="20577"/>
          <ac:graphicFrameMkLst>
            <pc:docMk/>
            <pc:sldMk cId="7135689" sldId="2142533650"/>
            <ac:graphicFrameMk id="2" creationId="{C22B9E4C-BCF6-8E17-F2DF-CD3FD5AA215F}"/>
          </ac:graphicFrameMkLst>
        </pc:graphicFrameChg>
        <pc:graphicFrameChg chg="del">
          <ac:chgData name="Ali Imran Khan" userId="1b5bb57a-5950-47f3-9580-38148fcd8ba4" providerId="ADAL" clId="{23F45351-6BB1-4B75-8BEA-0D3AF5108CE1}" dt="2024-06-19T09:28:53.403" v="1" actId="478"/>
          <ac:graphicFrameMkLst>
            <pc:docMk/>
            <pc:sldMk cId="7135689" sldId="2142533650"/>
            <ac:graphicFrameMk id="4" creationId="{2ADB745C-2A64-B0E3-ABBA-E8F48DC4ADE1}"/>
          </ac:graphicFrameMkLst>
        </pc:graphicFrameChg>
      </pc:sldChg>
      <pc:sldChg chg="add del">
        <pc:chgData name="Ali Imran Khan" userId="1b5bb57a-5950-47f3-9580-38148fcd8ba4" providerId="ADAL" clId="{23F45351-6BB1-4B75-8BEA-0D3AF5108CE1}" dt="2024-06-19T09:29:53.093" v="39" actId="47"/>
        <pc:sldMkLst>
          <pc:docMk/>
          <pc:sldMk cId="22566568" sldId="2142533653"/>
        </pc:sldMkLst>
      </pc:sldChg>
      <pc:sldChg chg="modSp mod">
        <pc:chgData name="Ali Imran Khan" userId="1b5bb57a-5950-47f3-9580-38148fcd8ba4" providerId="ADAL" clId="{23F45351-6BB1-4B75-8BEA-0D3AF5108CE1}" dt="2024-06-19T09:30:18.843" v="105" actId="6549"/>
        <pc:sldMkLst>
          <pc:docMk/>
          <pc:sldMk cId="148185602" sldId="2142533655"/>
        </pc:sldMkLst>
        <pc:spChg chg="mod">
          <ac:chgData name="Ali Imran Khan" userId="1b5bb57a-5950-47f3-9580-38148fcd8ba4" providerId="ADAL" clId="{23F45351-6BB1-4B75-8BEA-0D3AF5108CE1}" dt="2024-06-19T09:30:18.843" v="105" actId="6549"/>
          <ac:spMkLst>
            <pc:docMk/>
            <pc:sldMk cId="148185602" sldId="2142533655"/>
            <ac:spMk id="2" creationId="{42EC0731-8BE4-3DF8-82B3-87324621D9AD}"/>
          </ac:spMkLst>
        </pc:spChg>
      </pc:sldChg>
      <pc:sldChg chg="modSp del mod">
        <pc:chgData name="Ali Imran Khan" userId="1b5bb57a-5950-47f3-9580-38148fcd8ba4" providerId="ADAL" clId="{23F45351-6BB1-4B75-8BEA-0D3AF5108CE1}" dt="2024-06-19T09:31:01.655" v="106" actId="47"/>
        <pc:sldMkLst>
          <pc:docMk/>
          <pc:sldMk cId="995938356" sldId="2147471002"/>
        </pc:sldMkLst>
        <pc:spChg chg="mod">
          <ac:chgData name="Ali Imran Khan" userId="1b5bb57a-5950-47f3-9580-38148fcd8ba4" providerId="ADAL" clId="{23F45351-6BB1-4B75-8BEA-0D3AF5108CE1}" dt="2024-06-19T09:29:31.837" v="37" actId="1035"/>
          <ac:spMkLst>
            <pc:docMk/>
            <pc:sldMk cId="995938356" sldId="2147471002"/>
            <ac:spMk id="2" creationId="{467768AD-15CD-83B6-3FFB-B484D5AAA4E4}"/>
          </ac:spMkLst>
        </pc:spChg>
        <pc:spChg chg="mod">
          <ac:chgData name="Ali Imran Khan" userId="1b5bb57a-5950-47f3-9580-38148fcd8ba4" providerId="ADAL" clId="{23F45351-6BB1-4B75-8BEA-0D3AF5108CE1}" dt="2024-06-19T09:29:31.837" v="37" actId="1035"/>
          <ac:spMkLst>
            <pc:docMk/>
            <pc:sldMk cId="995938356" sldId="2147471002"/>
            <ac:spMk id="3" creationId="{3AE53FFC-E4C9-CD85-B237-655F1247820E}"/>
          </ac:spMkLst>
        </pc:spChg>
        <pc:spChg chg="mod">
          <ac:chgData name="Ali Imran Khan" userId="1b5bb57a-5950-47f3-9580-38148fcd8ba4" providerId="ADAL" clId="{23F45351-6BB1-4B75-8BEA-0D3AF5108CE1}" dt="2024-06-19T09:29:31.837" v="37" actId="1035"/>
          <ac:spMkLst>
            <pc:docMk/>
            <pc:sldMk cId="995938356" sldId="2147471002"/>
            <ac:spMk id="7" creationId="{E99F074A-BE68-727C-3A61-A640E7B64717}"/>
          </ac:spMkLst>
        </pc:spChg>
        <pc:spChg chg="mod">
          <ac:chgData name="Ali Imran Khan" userId="1b5bb57a-5950-47f3-9580-38148fcd8ba4" providerId="ADAL" clId="{23F45351-6BB1-4B75-8BEA-0D3AF5108CE1}" dt="2024-06-19T09:29:31.837" v="37" actId="1035"/>
          <ac:spMkLst>
            <pc:docMk/>
            <pc:sldMk cId="995938356" sldId="2147471002"/>
            <ac:spMk id="8" creationId="{3FB3CE30-A59A-8E75-2D45-DF24A57163F1}"/>
          </ac:spMkLst>
        </pc:spChg>
        <pc:spChg chg="mod">
          <ac:chgData name="Ali Imran Khan" userId="1b5bb57a-5950-47f3-9580-38148fcd8ba4" providerId="ADAL" clId="{23F45351-6BB1-4B75-8BEA-0D3AF5108CE1}" dt="2024-06-19T09:29:31.837" v="37" actId="1035"/>
          <ac:spMkLst>
            <pc:docMk/>
            <pc:sldMk cId="995938356" sldId="2147471002"/>
            <ac:spMk id="9" creationId="{CE0A1773-2779-1198-76C4-7B8995EE2AA7}"/>
          </ac:spMkLst>
        </pc:spChg>
        <pc:spChg chg="mod">
          <ac:chgData name="Ali Imran Khan" userId="1b5bb57a-5950-47f3-9580-38148fcd8ba4" providerId="ADAL" clId="{23F45351-6BB1-4B75-8BEA-0D3AF5108CE1}" dt="2024-06-19T09:29:31.837" v="37" actId="1035"/>
          <ac:spMkLst>
            <pc:docMk/>
            <pc:sldMk cId="995938356" sldId="2147471002"/>
            <ac:spMk id="10" creationId="{5445E6A2-0A93-ED45-D997-8F984C5811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59EAFB-9CB1-4A57-935B-F5A536711284}" type="datetimeFigureOut">
              <a:rPr lang="en-IN" smtClean="0"/>
              <a:t>18-06-2024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297175-A235-4D0A-9AAB-20E40C5404D0}" type="slidenum">
              <a:rPr lang="en-IN" smtClean="0"/>
              <a:t>‹#›</a:t>
            </a:fld>
            <a:endParaRPr lang="en-IN"/>
          </a:p>
        </p:txBody>
      </p:sp>
    </p:spTree>
    <p:extLst>
      <p:ext uri="{BB962C8B-B14F-4D97-AF65-F5344CB8AC3E}">
        <p14:creationId xmlns:p14="http://schemas.microsoft.com/office/powerpoint/2010/main" val="2340887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1</a:t>
            </a:fld>
            <a:endParaRPr lang="en-IN"/>
          </a:p>
        </p:txBody>
      </p:sp>
    </p:spTree>
    <p:extLst>
      <p:ext uri="{BB962C8B-B14F-4D97-AF65-F5344CB8AC3E}">
        <p14:creationId xmlns:p14="http://schemas.microsoft.com/office/powerpoint/2010/main" val="582575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2</a:t>
            </a:fld>
            <a:endParaRPr lang="en-IN"/>
          </a:p>
        </p:txBody>
      </p:sp>
    </p:spTree>
    <p:extLst>
      <p:ext uri="{BB962C8B-B14F-4D97-AF65-F5344CB8AC3E}">
        <p14:creationId xmlns:p14="http://schemas.microsoft.com/office/powerpoint/2010/main" val="121030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3</a:t>
            </a:fld>
            <a:endParaRPr lang="en-IN"/>
          </a:p>
        </p:txBody>
      </p:sp>
    </p:spTree>
    <p:extLst>
      <p:ext uri="{BB962C8B-B14F-4D97-AF65-F5344CB8AC3E}">
        <p14:creationId xmlns:p14="http://schemas.microsoft.com/office/powerpoint/2010/main" val="972476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4</a:t>
            </a:fld>
            <a:endParaRPr lang="en-IN"/>
          </a:p>
        </p:txBody>
      </p:sp>
    </p:spTree>
    <p:extLst>
      <p:ext uri="{BB962C8B-B14F-4D97-AF65-F5344CB8AC3E}">
        <p14:creationId xmlns:p14="http://schemas.microsoft.com/office/powerpoint/2010/main" val="4208270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5</a:t>
            </a:fld>
            <a:endParaRPr lang="en-IN"/>
          </a:p>
        </p:txBody>
      </p:sp>
    </p:spTree>
    <p:extLst>
      <p:ext uri="{BB962C8B-B14F-4D97-AF65-F5344CB8AC3E}">
        <p14:creationId xmlns:p14="http://schemas.microsoft.com/office/powerpoint/2010/main" val="1416855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6</a:t>
            </a:fld>
            <a:endParaRPr lang="en-IN"/>
          </a:p>
        </p:txBody>
      </p:sp>
    </p:spTree>
    <p:extLst>
      <p:ext uri="{BB962C8B-B14F-4D97-AF65-F5344CB8AC3E}">
        <p14:creationId xmlns:p14="http://schemas.microsoft.com/office/powerpoint/2010/main" val="1766523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7</a:t>
            </a:fld>
            <a:endParaRPr lang="en-IN"/>
          </a:p>
        </p:txBody>
      </p:sp>
    </p:spTree>
    <p:extLst>
      <p:ext uri="{BB962C8B-B14F-4D97-AF65-F5344CB8AC3E}">
        <p14:creationId xmlns:p14="http://schemas.microsoft.com/office/powerpoint/2010/main" val="3198087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8</a:t>
            </a:fld>
            <a:endParaRPr lang="en-IN"/>
          </a:p>
        </p:txBody>
      </p:sp>
    </p:spTree>
    <p:extLst>
      <p:ext uri="{BB962C8B-B14F-4D97-AF65-F5344CB8AC3E}">
        <p14:creationId xmlns:p14="http://schemas.microsoft.com/office/powerpoint/2010/main" val="2142856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5E597-3BAA-4267-8E5F-96EE1B04E0CF}" type="slidenum">
              <a:rPr lang="en-IN" smtClean="0"/>
              <a:t>9</a:t>
            </a:fld>
            <a:endParaRPr lang="en-IN"/>
          </a:p>
        </p:txBody>
      </p:sp>
    </p:spTree>
    <p:extLst>
      <p:ext uri="{BB962C8B-B14F-4D97-AF65-F5344CB8AC3E}">
        <p14:creationId xmlns:p14="http://schemas.microsoft.com/office/powerpoint/2010/main" val="2781560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43327-8739-B6D3-C3EC-619AC1214C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C98C5F7-AAE4-C04C-0749-E13BE19108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0142694-17E3-6505-C25D-F63624F2285E}"/>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5" name="Footer Placeholder 4">
            <a:extLst>
              <a:ext uri="{FF2B5EF4-FFF2-40B4-BE49-F238E27FC236}">
                <a16:creationId xmlns:a16="http://schemas.microsoft.com/office/drawing/2014/main" id="{0824FC62-3D7F-1FF9-B3AB-85F7BF84277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8714785-C7AA-3FFA-8227-F6A72189F1A6}"/>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3188095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32E40-20FF-5732-5A89-1C6954CC62A0}"/>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261D4F3-3CF4-1383-38B9-BEE25F6F46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DA600A2-7DFA-0CBB-9EB7-3556BB745C9F}"/>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5" name="Footer Placeholder 4">
            <a:extLst>
              <a:ext uri="{FF2B5EF4-FFF2-40B4-BE49-F238E27FC236}">
                <a16:creationId xmlns:a16="http://schemas.microsoft.com/office/drawing/2014/main" id="{9E46B767-1066-F048-01C2-8B93504E557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230DA1A-B185-12AA-8900-163FD37C7EB3}"/>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3205389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286C2B-00F0-2D26-68CF-FA80C3A1F73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BC216D7-3FE1-C8CA-D731-AF06CFC961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02193A8-26E7-9FE2-5E73-0EA1589D0577}"/>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5" name="Footer Placeholder 4">
            <a:extLst>
              <a:ext uri="{FF2B5EF4-FFF2-40B4-BE49-F238E27FC236}">
                <a16:creationId xmlns:a16="http://schemas.microsoft.com/office/drawing/2014/main" id="{0761EEFF-D2CE-39EB-8F42-9477B5592A8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FA94201-A445-EB56-65F6-2B12FC22A23E}"/>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844356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over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2590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Thank You - Without Logo">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7CBFFE66-0EBA-46FF-AA31-6E868A667A5F}"/>
              </a:ext>
            </a:extLst>
          </p:cNvPr>
          <p:cNvGrpSpPr/>
          <p:nvPr/>
        </p:nvGrpSpPr>
        <p:grpSpPr>
          <a:xfrm rot="16200000">
            <a:off x="5159304" y="2280919"/>
            <a:ext cx="1873392" cy="2411240"/>
            <a:chOff x="9651545" y="1652096"/>
            <a:chExt cx="1873392" cy="2411240"/>
          </a:xfrm>
        </p:grpSpPr>
        <p:sp>
          <p:nvSpPr>
            <p:cNvPr id="5" name="Rectangle 80">
              <a:extLst>
                <a:ext uri="{FF2B5EF4-FFF2-40B4-BE49-F238E27FC236}">
                  <a16:creationId xmlns:a16="http://schemas.microsoft.com/office/drawing/2014/main" id="{B147A8D9-A5C8-4EFF-B7D9-B384FA84D77C}"/>
                </a:ext>
              </a:extLst>
            </p:cNvPr>
            <p:cNvSpPr/>
            <p:nvPr/>
          </p:nvSpPr>
          <p:spPr>
            <a:xfrm rot="5400000" flipV="1">
              <a:off x="9154760" y="2148881"/>
              <a:ext cx="2408732" cy="1415161"/>
            </a:xfrm>
            <a:custGeom>
              <a:avLst/>
              <a:gdLst>
                <a:gd name="connsiteX0" fmla="*/ 0 w 5414181"/>
                <a:gd name="connsiteY0" fmla="*/ 0 h 1252700"/>
                <a:gd name="connsiteX1" fmla="*/ 5414181 w 5414181"/>
                <a:gd name="connsiteY1" fmla="*/ 0 h 1252700"/>
                <a:gd name="connsiteX2" fmla="*/ 5414181 w 5414181"/>
                <a:gd name="connsiteY2" fmla="*/ 1252700 h 1252700"/>
                <a:gd name="connsiteX3" fmla="*/ 0 w 5414181"/>
                <a:gd name="connsiteY3" fmla="*/ 1252700 h 1252700"/>
                <a:gd name="connsiteX4" fmla="*/ 0 w 5414181"/>
                <a:gd name="connsiteY4" fmla="*/ 0 h 1252700"/>
                <a:gd name="connsiteX0" fmla="*/ 0 w 5414181"/>
                <a:gd name="connsiteY0" fmla="*/ 242626 h 1495326"/>
                <a:gd name="connsiteX1" fmla="*/ 5414181 w 5414181"/>
                <a:gd name="connsiteY1" fmla="*/ 242626 h 1495326"/>
                <a:gd name="connsiteX2" fmla="*/ 5414181 w 5414181"/>
                <a:gd name="connsiteY2" fmla="*/ 1495326 h 1495326"/>
                <a:gd name="connsiteX3" fmla="*/ 0 w 5414181"/>
                <a:gd name="connsiteY3" fmla="*/ 1495326 h 1495326"/>
                <a:gd name="connsiteX4" fmla="*/ 0 w 5414181"/>
                <a:gd name="connsiteY4" fmla="*/ 242626 h 1495326"/>
                <a:gd name="connsiteX0" fmla="*/ 0 w 5414181"/>
                <a:gd name="connsiteY0" fmla="*/ 389229 h 1641929"/>
                <a:gd name="connsiteX1" fmla="*/ 5414181 w 5414181"/>
                <a:gd name="connsiteY1" fmla="*/ 389229 h 1641929"/>
                <a:gd name="connsiteX2" fmla="*/ 5414181 w 5414181"/>
                <a:gd name="connsiteY2" fmla="*/ 1641929 h 1641929"/>
                <a:gd name="connsiteX3" fmla="*/ 0 w 5414181"/>
                <a:gd name="connsiteY3" fmla="*/ 1641929 h 1641929"/>
                <a:gd name="connsiteX4" fmla="*/ 0 w 5414181"/>
                <a:gd name="connsiteY4" fmla="*/ 389229 h 1641929"/>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532632 h 1785332"/>
                <a:gd name="connsiteX1" fmla="*/ 5414181 w 5414181"/>
                <a:gd name="connsiteY1" fmla="*/ 532632 h 1785332"/>
                <a:gd name="connsiteX2" fmla="*/ 5414181 w 5414181"/>
                <a:gd name="connsiteY2" fmla="*/ 1785332 h 1785332"/>
                <a:gd name="connsiteX3" fmla="*/ 0 w 5414181"/>
                <a:gd name="connsiteY3" fmla="*/ 1785332 h 1785332"/>
                <a:gd name="connsiteX4" fmla="*/ 0 w 5414181"/>
                <a:gd name="connsiteY4" fmla="*/ 532632 h 1785332"/>
                <a:gd name="connsiteX0" fmla="*/ 0 w 5414181"/>
                <a:gd name="connsiteY0" fmla="*/ 654829 h 1907529"/>
                <a:gd name="connsiteX1" fmla="*/ 5414181 w 5414181"/>
                <a:gd name="connsiteY1" fmla="*/ 654829 h 1907529"/>
                <a:gd name="connsiteX2" fmla="*/ 5414181 w 5414181"/>
                <a:gd name="connsiteY2" fmla="*/ 1907529 h 1907529"/>
                <a:gd name="connsiteX3" fmla="*/ 0 w 5414181"/>
                <a:gd name="connsiteY3" fmla="*/ 1907529 h 1907529"/>
                <a:gd name="connsiteX4" fmla="*/ 0 w 5414181"/>
                <a:gd name="connsiteY4" fmla="*/ 654829 h 1907529"/>
                <a:gd name="connsiteX0" fmla="*/ 0 w 5414181"/>
                <a:gd name="connsiteY0" fmla="*/ 612884 h 1865584"/>
                <a:gd name="connsiteX1" fmla="*/ 2763656 w 5414181"/>
                <a:gd name="connsiteY1" fmla="*/ 0 h 1865584"/>
                <a:gd name="connsiteX2" fmla="*/ 5414181 w 5414181"/>
                <a:gd name="connsiteY2" fmla="*/ 612884 h 1865584"/>
                <a:gd name="connsiteX3" fmla="*/ 5414181 w 5414181"/>
                <a:gd name="connsiteY3" fmla="*/ 1865584 h 1865584"/>
                <a:gd name="connsiteX4" fmla="*/ 0 w 5414181"/>
                <a:gd name="connsiteY4" fmla="*/ 1865584 h 1865584"/>
                <a:gd name="connsiteX5" fmla="*/ 0 w 5414181"/>
                <a:gd name="connsiteY5" fmla="*/ 612884 h 1865584"/>
                <a:gd name="connsiteX0" fmla="*/ 0 w 5414181"/>
                <a:gd name="connsiteY0" fmla="*/ 428902 h 1681602"/>
                <a:gd name="connsiteX1" fmla="*/ 2741749 w 5414181"/>
                <a:gd name="connsiteY1" fmla="*/ 0 h 1681602"/>
                <a:gd name="connsiteX2" fmla="*/ 5414181 w 5414181"/>
                <a:gd name="connsiteY2" fmla="*/ 428902 h 1681602"/>
                <a:gd name="connsiteX3" fmla="*/ 5414181 w 5414181"/>
                <a:gd name="connsiteY3" fmla="*/ 1681602 h 1681602"/>
                <a:gd name="connsiteX4" fmla="*/ 0 w 5414181"/>
                <a:gd name="connsiteY4" fmla="*/ 1681602 h 1681602"/>
                <a:gd name="connsiteX5" fmla="*/ 0 w 5414181"/>
                <a:gd name="connsiteY5" fmla="*/ 428902 h 1681602"/>
                <a:gd name="connsiteX0" fmla="*/ 0 w 5414181"/>
                <a:gd name="connsiteY0" fmla="*/ 635881 h 1888581"/>
                <a:gd name="connsiteX1" fmla="*/ 2734447 w 5414181"/>
                <a:gd name="connsiteY1" fmla="*/ 0 h 1888581"/>
                <a:gd name="connsiteX2" fmla="*/ 5414181 w 5414181"/>
                <a:gd name="connsiteY2" fmla="*/ 635881 h 1888581"/>
                <a:gd name="connsiteX3" fmla="*/ 5414181 w 5414181"/>
                <a:gd name="connsiteY3" fmla="*/ 1888581 h 1888581"/>
                <a:gd name="connsiteX4" fmla="*/ 0 w 5414181"/>
                <a:gd name="connsiteY4" fmla="*/ 1888581 h 1888581"/>
                <a:gd name="connsiteX5" fmla="*/ 0 w 5414181"/>
                <a:gd name="connsiteY5" fmla="*/ 635881 h 1888581"/>
                <a:gd name="connsiteX0" fmla="*/ 0 w 5457994"/>
                <a:gd name="connsiteY0" fmla="*/ 635881 h 1888581"/>
                <a:gd name="connsiteX1" fmla="*/ 2734447 w 5457994"/>
                <a:gd name="connsiteY1" fmla="*/ 0 h 1888581"/>
                <a:gd name="connsiteX2" fmla="*/ 5457994 w 5457994"/>
                <a:gd name="connsiteY2" fmla="*/ 428902 h 1888581"/>
                <a:gd name="connsiteX3" fmla="*/ 5414181 w 5457994"/>
                <a:gd name="connsiteY3" fmla="*/ 1888581 h 1888581"/>
                <a:gd name="connsiteX4" fmla="*/ 0 w 5457994"/>
                <a:gd name="connsiteY4" fmla="*/ 1888581 h 1888581"/>
                <a:gd name="connsiteX5" fmla="*/ 0 w 5457994"/>
                <a:gd name="connsiteY5" fmla="*/ 635881 h 1888581"/>
                <a:gd name="connsiteX0" fmla="*/ 0 w 5457994"/>
                <a:gd name="connsiteY0" fmla="*/ 612883 h 1865583"/>
                <a:gd name="connsiteX1" fmla="*/ 2529984 w 5457994"/>
                <a:gd name="connsiteY1" fmla="*/ 0 h 1865583"/>
                <a:gd name="connsiteX2" fmla="*/ 5457994 w 5457994"/>
                <a:gd name="connsiteY2" fmla="*/ 405904 h 1865583"/>
                <a:gd name="connsiteX3" fmla="*/ 5414181 w 5457994"/>
                <a:gd name="connsiteY3" fmla="*/ 1865583 h 1865583"/>
                <a:gd name="connsiteX4" fmla="*/ 0 w 5457994"/>
                <a:gd name="connsiteY4" fmla="*/ 1865583 h 1865583"/>
                <a:gd name="connsiteX5" fmla="*/ 0 w 5457994"/>
                <a:gd name="connsiteY5" fmla="*/ 612883 h 1865583"/>
                <a:gd name="connsiteX0" fmla="*/ 0 w 5457994"/>
                <a:gd name="connsiteY0" fmla="*/ 520892 h 1773592"/>
                <a:gd name="connsiteX1" fmla="*/ 2449659 w 5457994"/>
                <a:gd name="connsiteY1" fmla="*/ 0 h 1773592"/>
                <a:gd name="connsiteX2" fmla="*/ 5457994 w 5457994"/>
                <a:gd name="connsiteY2" fmla="*/ 313913 h 1773592"/>
                <a:gd name="connsiteX3" fmla="*/ 5414181 w 5457994"/>
                <a:gd name="connsiteY3" fmla="*/ 1773592 h 1773592"/>
                <a:gd name="connsiteX4" fmla="*/ 0 w 5457994"/>
                <a:gd name="connsiteY4" fmla="*/ 1773592 h 1773592"/>
                <a:gd name="connsiteX5" fmla="*/ 0 w 5457994"/>
                <a:gd name="connsiteY5" fmla="*/ 520892 h 1773592"/>
                <a:gd name="connsiteX0" fmla="*/ 0 w 5457994"/>
                <a:gd name="connsiteY0" fmla="*/ 589885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589885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269938 h 1729617"/>
                <a:gd name="connsiteX1" fmla="*/ 2603007 w 5457994"/>
                <a:gd name="connsiteY1" fmla="*/ 2021 h 1729617"/>
                <a:gd name="connsiteX2" fmla="*/ 5457994 w 5457994"/>
                <a:gd name="connsiteY2" fmla="*/ 269938 h 1729617"/>
                <a:gd name="connsiteX3" fmla="*/ 5414181 w 5457994"/>
                <a:gd name="connsiteY3" fmla="*/ 1729617 h 1729617"/>
                <a:gd name="connsiteX4" fmla="*/ 0 w 5457994"/>
                <a:gd name="connsiteY4" fmla="*/ 1729617 h 1729617"/>
                <a:gd name="connsiteX5" fmla="*/ 0 w 5457994"/>
                <a:gd name="connsiteY5" fmla="*/ 269938 h 1729617"/>
                <a:gd name="connsiteX0" fmla="*/ 0 w 5457994"/>
                <a:gd name="connsiteY0" fmla="*/ 313912 h 1773591"/>
                <a:gd name="connsiteX1" fmla="*/ 2639518 w 5457994"/>
                <a:gd name="connsiteY1" fmla="*/ 0 h 1773591"/>
                <a:gd name="connsiteX2" fmla="*/ 5457994 w 5457994"/>
                <a:gd name="connsiteY2" fmla="*/ 313912 h 1773591"/>
                <a:gd name="connsiteX3" fmla="*/ 5414181 w 5457994"/>
                <a:gd name="connsiteY3" fmla="*/ 1773591 h 1773591"/>
                <a:gd name="connsiteX4" fmla="*/ 0 w 5457994"/>
                <a:gd name="connsiteY4" fmla="*/ 1773591 h 1773591"/>
                <a:gd name="connsiteX5" fmla="*/ 0 w 5457994"/>
                <a:gd name="connsiteY5" fmla="*/ 313912 h 177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994" h="1773591">
                  <a:moveTo>
                    <a:pt x="0" y="313912"/>
                  </a:moveTo>
                  <a:cubicBezTo>
                    <a:pt x="613956" y="2982"/>
                    <a:pt x="1737155" y="0"/>
                    <a:pt x="2639518" y="0"/>
                  </a:cubicBezTo>
                  <a:cubicBezTo>
                    <a:pt x="3541881" y="0"/>
                    <a:pt x="5016240" y="2981"/>
                    <a:pt x="5457994" y="313912"/>
                  </a:cubicBezTo>
                  <a:lnTo>
                    <a:pt x="5414181" y="1773591"/>
                  </a:lnTo>
                  <a:lnTo>
                    <a:pt x="0" y="1773591"/>
                  </a:lnTo>
                  <a:lnTo>
                    <a:pt x="0" y="313912"/>
                  </a:lnTo>
                  <a:close/>
                </a:path>
              </a:pathLst>
            </a:custGeom>
            <a:solidFill>
              <a:srgbClr val="000000">
                <a:alpha val="30196"/>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29129"/>
              <a:endParaRPr lang="en-IN" sz="1867">
                <a:solidFill>
                  <a:prstClr val="white">
                    <a:lumMod val="65000"/>
                  </a:prstClr>
                </a:solidFill>
              </a:endParaRPr>
            </a:p>
          </p:txBody>
        </p:sp>
        <p:sp>
          <p:nvSpPr>
            <p:cNvPr id="6" name="Rectangle 5">
              <a:extLst>
                <a:ext uri="{FF2B5EF4-FFF2-40B4-BE49-F238E27FC236}">
                  <a16:creationId xmlns:a16="http://schemas.microsoft.com/office/drawing/2014/main" id="{C0D0441C-52CF-4BC1-81C1-F63B306F6497}"/>
                </a:ext>
              </a:extLst>
            </p:cNvPr>
            <p:cNvSpPr/>
            <p:nvPr/>
          </p:nvSpPr>
          <p:spPr>
            <a:xfrm rot="5400000" flipH="1">
              <a:off x="9491664" y="2030063"/>
              <a:ext cx="2408733" cy="165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29129"/>
              <a:endParaRPr lang="en-IN" sz="1867">
                <a:solidFill>
                  <a:prstClr val="white"/>
                </a:solidFill>
              </a:endParaRPr>
            </a:p>
          </p:txBody>
        </p:sp>
      </p:grpSp>
      <p:sp>
        <p:nvSpPr>
          <p:cNvPr id="7" name="AutoShape 60">
            <a:extLst>
              <a:ext uri="{FF2B5EF4-FFF2-40B4-BE49-F238E27FC236}">
                <a16:creationId xmlns:a16="http://schemas.microsoft.com/office/drawing/2014/main" id="{B0B5F83F-8527-4AA2-8E57-E26E20B9ABEC}"/>
              </a:ext>
            </a:extLst>
          </p:cNvPr>
          <p:cNvSpPr>
            <a:spLocks noChangeAspect="1" noChangeArrowheads="1" noTextEdit="1"/>
          </p:cNvSpPr>
          <p:nvPr/>
        </p:nvSpPr>
        <p:spPr bwMode="auto">
          <a:xfrm>
            <a:off x="3534222" y="2696297"/>
            <a:ext cx="5123559" cy="1583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915" tIns="46457" rIns="92915" bIns="46457" numCol="1" anchor="t" anchorCtr="0" compatLnSpc="1">
            <a:prstTxWarp prst="textNoShape">
              <a:avLst/>
            </a:prstTxWarp>
          </a:bodyPr>
          <a:lstStyle/>
          <a:p>
            <a:pPr algn="ctr" defTabSz="929129"/>
            <a:r>
              <a:rPr lang="en-IN" sz="8133">
                <a:solidFill>
                  <a:srgbClr val="595959"/>
                </a:solidFill>
              </a:rPr>
              <a:t>Thank you</a:t>
            </a:r>
          </a:p>
        </p:txBody>
      </p:sp>
      <p:grpSp>
        <p:nvGrpSpPr>
          <p:cNvPr id="8" name="Group 7">
            <a:extLst>
              <a:ext uri="{FF2B5EF4-FFF2-40B4-BE49-F238E27FC236}">
                <a16:creationId xmlns:a16="http://schemas.microsoft.com/office/drawing/2014/main" id="{7F8B8839-2DE8-4E32-AACE-5718126A1761}"/>
              </a:ext>
            </a:extLst>
          </p:cNvPr>
          <p:cNvGrpSpPr/>
          <p:nvPr/>
        </p:nvGrpSpPr>
        <p:grpSpPr>
          <a:xfrm>
            <a:off x="388419" y="4989095"/>
            <a:ext cx="11353773" cy="1010795"/>
            <a:chOff x="388418" y="4989095"/>
            <a:chExt cx="11353773" cy="1010794"/>
          </a:xfrm>
        </p:grpSpPr>
        <p:cxnSp>
          <p:nvCxnSpPr>
            <p:cNvPr id="9" name="Straight Connector 8">
              <a:extLst>
                <a:ext uri="{FF2B5EF4-FFF2-40B4-BE49-F238E27FC236}">
                  <a16:creationId xmlns:a16="http://schemas.microsoft.com/office/drawing/2014/main" id="{493061BB-6E88-49D5-96AC-0D4B954CFE65}"/>
                </a:ext>
              </a:extLst>
            </p:cNvPr>
            <p:cNvCxnSpPr/>
            <p:nvPr/>
          </p:nvCxnSpPr>
          <p:spPr>
            <a:xfrm>
              <a:off x="163566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3EF8E9F-DDCB-4541-A42F-60DCBE2D01F7}"/>
                </a:ext>
              </a:extLst>
            </p:cNvPr>
            <p:cNvCxnSpPr/>
            <p:nvPr/>
          </p:nvCxnSpPr>
          <p:spPr>
            <a:xfrm>
              <a:off x="3448423"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5E21C7-F0FC-40D8-9ED6-3186344B50E3}"/>
                </a:ext>
              </a:extLst>
            </p:cNvPr>
            <p:cNvCxnSpPr/>
            <p:nvPr/>
          </p:nvCxnSpPr>
          <p:spPr>
            <a:xfrm>
              <a:off x="50686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BF9EBE0-1E6B-4658-8793-8756CA68361A}"/>
                </a:ext>
              </a:extLst>
            </p:cNvPr>
            <p:cNvCxnSpPr/>
            <p:nvPr/>
          </p:nvCxnSpPr>
          <p:spPr>
            <a:xfrm>
              <a:off x="68690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ECCAEF2-56FF-434C-A027-5AC490A216F8}"/>
                </a:ext>
              </a:extLst>
            </p:cNvPr>
            <p:cNvCxnSpPr/>
            <p:nvPr/>
          </p:nvCxnSpPr>
          <p:spPr>
            <a:xfrm>
              <a:off x="85534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85EF6AD-A134-4584-BD4C-16BF16437488}"/>
                </a:ext>
              </a:extLst>
            </p:cNvPr>
            <p:cNvCxnSpPr/>
            <p:nvPr/>
          </p:nvCxnSpPr>
          <p:spPr>
            <a:xfrm>
              <a:off x="102218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67E9512F-07E0-4A16-9DA9-947B2A8C3BD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8418" y="4994607"/>
              <a:ext cx="11353773" cy="1005282"/>
            </a:xfrm>
            <a:prstGeom prst="rect">
              <a:avLst/>
            </a:prstGeom>
          </p:spPr>
        </p:pic>
      </p:grpSp>
      <p:sp>
        <p:nvSpPr>
          <p:cNvPr id="2" name="Rectangle 1">
            <a:extLst>
              <a:ext uri="{FF2B5EF4-FFF2-40B4-BE49-F238E27FC236}">
                <a16:creationId xmlns:a16="http://schemas.microsoft.com/office/drawing/2014/main" id="{4330E4DA-C954-4695-AE3D-F2F5D1B1F141}"/>
              </a:ext>
            </a:extLst>
          </p:cNvPr>
          <p:cNvSpPr/>
          <p:nvPr userDrawn="1"/>
        </p:nvSpPr>
        <p:spPr>
          <a:xfrm>
            <a:off x="10501747" y="0"/>
            <a:ext cx="1422400" cy="1005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Tree>
    <p:extLst>
      <p:ext uri="{BB962C8B-B14F-4D97-AF65-F5344CB8AC3E}">
        <p14:creationId xmlns:p14="http://schemas.microsoft.com/office/powerpoint/2010/main" val="3995079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28F22-43EC-A2D7-D67F-C8C14FD0205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1436B41-9CC6-32CE-C527-96C5C567B6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FE0D4A0-F40C-1407-5456-40697E78484C}"/>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5" name="Footer Placeholder 4">
            <a:extLst>
              <a:ext uri="{FF2B5EF4-FFF2-40B4-BE49-F238E27FC236}">
                <a16:creationId xmlns:a16="http://schemas.microsoft.com/office/drawing/2014/main" id="{98A709E3-C81B-C295-4DF1-49110732EF8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137A925-35B6-6DDA-1F1A-44B32C326475}"/>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1121879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F24A-5C12-9157-4F7B-1103ED9012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080EDF50-3C72-80AB-E9C4-7253A57FF70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CE8F63E-1F35-FB0F-55FF-0E0274DD6988}"/>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5" name="Footer Placeholder 4">
            <a:extLst>
              <a:ext uri="{FF2B5EF4-FFF2-40B4-BE49-F238E27FC236}">
                <a16:creationId xmlns:a16="http://schemas.microsoft.com/office/drawing/2014/main" id="{ED53C08F-E3F6-2422-5419-65820AD80B0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D5861FA-4AEF-E111-BCD8-5A572FC92C52}"/>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3637008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B91E8-E1C7-7070-D366-39145A51FE0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7E5D8F3-0068-0571-415E-21C9299120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27A9785D-076B-5DED-031E-2442DF1117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2A87051-1C9A-3993-2203-A0F87411F5AC}"/>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6" name="Footer Placeholder 5">
            <a:extLst>
              <a:ext uri="{FF2B5EF4-FFF2-40B4-BE49-F238E27FC236}">
                <a16:creationId xmlns:a16="http://schemas.microsoft.com/office/drawing/2014/main" id="{A23B74E4-71EC-D44B-17B9-0E582373ED3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3D8C239-9A81-A6A0-3DAD-0C7DAC383134}"/>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4039210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399DD-4657-D5A2-BDAA-18098FD760F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EE57385-B2DF-FC65-05DC-B3F541581F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39B3FB-DC20-420F-C28F-01FE014A4B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F121E05-FA48-E345-076F-23A2791555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A212EC-3028-58F0-747A-E2D8A6E75C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615BCE3D-7557-FF54-7901-6BA1618D2D86}"/>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8" name="Footer Placeholder 7">
            <a:extLst>
              <a:ext uri="{FF2B5EF4-FFF2-40B4-BE49-F238E27FC236}">
                <a16:creationId xmlns:a16="http://schemas.microsoft.com/office/drawing/2014/main" id="{FACC2136-F518-D44B-C8A9-79B2B6D28C7A}"/>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23EE1719-6002-AD00-8F97-33FD61712577}"/>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676345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82E60-6FC2-F3CD-7BF9-D6B35D35263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BB39481-A7D8-0288-816C-484C7725AD80}"/>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4" name="Footer Placeholder 3">
            <a:extLst>
              <a:ext uri="{FF2B5EF4-FFF2-40B4-BE49-F238E27FC236}">
                <a16:creationId xmlns:a16="http://schemas.microsoft.com/office/drawing/2014/main" id="{DD3A7D0B-1D81-DC04-DBC2-5FCEFCFD05AF}"/>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438A5018-42CF-B82F-8B90-6F099FDECD28}"/>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4251881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2FD31C-451B-7F87-7677-D57AAA87A5E4}"/>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3" name="Footer Placeholder 2">
            <a:extLst>
              <a:ext uri="{FF2B5EF4-FFF2-40B4-BE49-F238E27FC236}">
                <a16:creationId xmlns:a16="http://schemas.microsoft.com/office/drawing/2014/main" id="{C198D131-B6DC-57CD-791A-8F6D797B42D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7D45611-9AE8-DC13-0838-8F79F3553DAD}"/>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2096476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9FE72-A42E-95E6-4CC8-9C5048C30C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6FBDE78-2E14-F1D5-51DA-2C00611269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A23D0D3D-9C9A-D3C8-B4E0-EFC2AE48EB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633AAE-F35C-0E83-1C85-19D956D38EFF}"/>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6" name="Footer Placeholder 5">
            <a:extLst>
              <a:ext uri="{FF2B5EF4-FFF2-40B4-BE49-F238E27FC236}">
                <a16:creationId xmlns:a16="http://schemas.microsoft.com/office/drawing/2014/main" id="{68340506-23A0-22EC-8E39-5F55445F251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8F87630-9315-12C0-E10B-552165F1BDB4}"/>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1059747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020FA-E27A-5CF9-744C-F93430A50E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4C0A19C3-4050-E0FE-E798-DEC388BA4C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3A4682F-7A90-3FFA-1D4D-C1D3B2DB6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451479-80DD-9B7A-FC03-AAEC526B9F9C}"/>
              </a:ext>
            </a:extLst>
          </p:cNvPr>
          <p:cNvSpPr>
            <a:spLocks noGrp="1"/>
          </p:cNvSpPr>
          <p:nvPr>
            <p:ph type="dt" sz="half" idx="10"/>
          </p:nvPr>
        </p:nvSpPr>
        <p:spPr/>
        <p:txBody>
          <a:bodyPr/>
          <a:lstStyle/>
          <a:p>
            <a:fld id="{9C24CD2C-29F7-4A16-84A1-F6E9FDEB2F60}" type="datetimeFigureOut">
              <a:rPr lang="en-IN" smtClean="0"/>
              <a:t>18-06-2024</a:t>
            </a:fld>
            <a:endParaRPr lang="en-IN"/>
          </a:p>
        </p:txBody>
      </p:sp>
      <p:sp>
        <p:nvSpPr>
          <p:cNvPr id="6" name="Footer Placeholder 5">
            <a:extLst>
              <a:ext uri="{FF2B5EF4-FFF2-40B4-BE49-F238E27FC236}">
                <a16:creationId xmlns:a16="http://schemas.microsoft.com/office/drawing/2014/main" id="{079A880B-968A-2CD2-4E32-1178ABC4E5E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C60C68C-C548-5D25-1817-1F8DAA41D169}"/>
              </a:ext>
            </a:extLst>
          </p:cNvPr>
          <p:cNvSpPr>
            <a:spLocks noGrp="1"/>
          </p:cNvSpPr>
          <p:nvPr>
            <p:ph type="sldNum" sz="quarter" idx="12"/>
          </p:nvPr>
        </p:nvSpPr>
        <p:spPr/>
        <p:txBody>
          <a:bodyPr/>
          <a:lstStyle/>
          <a:p>
            <a:fld id="{E0B76BA0-FD2D-476D-8216-44C962F5096A}" type="slidenum">
              <a:rPr lang="en-IN" smtClean="0"/>
              <a:t>‹#›</a:t>
            </a:fld>
            <a:endParaRPr lang="en-IN"/>
          </a:p>
        </p:txBody>
      </p:sp>
    </p:spTree>
    <p:extLst>
      <p:ext uri="{BB962C8B-B14F-4D97-AF65-F5344CB8AC3E}">
        <p14:creationId xmlns:p14="http://schemas.microsoft.com/office/powerpoint/2010/main" val="4026086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7B3783-A543-4D2E-30A8-F8E1042079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BC455D9-FE17-36B9-8C98-A9F52A48A6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F13C18D-196E-99E9-3DA0-B0D35DC74F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C24CD2C-29F7-4A16-84A1-F6E9FDEB2F60}" type="datetimeFigureOut">
              <a:rPr lang="en-IN" smtClean="0"/>
              <a:t>18-06-2024</a:t>
            </a:fld>
            <a:endParaRPr lang="en-IN"/>
          </a:p>
        </p:txBody>
      </p:sp>
      <p:sp>
        <p:nvSpPr>
          <p:cNvPr id="5" name="Footer Placeholder 4">
            <a:extLst>
              <a:ext uri="{FF2B5EF4-FFF2-40B4-BE49-F238E27FC236}">
                <a16:creationId xmlns:a16="http://schemas.microsoft.com/office/drawing/2014/main" id="{E69BB27B-AD10-D9A6-22F0-0087C6164E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C78E9F20-04E5-26DC-5E2F-AEBB557530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B76BA0-FD2D-476D-8216-44C962F5096A}" type="slidenum">
              <a:rPr lang="en-IN" smtClean="0"/>
              <a:t>‹#›</a:t>
            </a:fld>
            <a:endParaRPr lang="en-IN"/>
          </a:p>
        </p:txBody>
      </p:sp>
    </p:spTree>
    <p:extLst>
      <p:ext uri="{BB962C8B-B14F-4D97-AF65-F5344CB8AC3E}">
        <p14:creationId xmlns:p14="http://schemas.microsoft.com/office/powerpoint/2010/main" val="1750484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5"/>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lang="en-US" sz="3200">
                <a:solidFill>
                  <a:srgbClr val="1F497D">
                    <a:lumMod val="75000"/>
                  </a:srgbClr>
                </a:solidFill>
                <a:latin typeface="Trebuchet MS"/>
              </a:rPr>
              <a:t>About ETNOW DIGITAL BANKING SUMMIT</a:t>
            </a:r>
            <a:endParaRPr kumimoji="0" lang="en-US" sz="20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sp>
        <p:nvSpPr>
          <p:cNvPr id="2" name="TextBox 1">
            <a:extLst>
              <a:ext uri="{FF2B5EF4-FFF2-40B4-BE49-F238E27FC236}">
                <a16:creationId xmlns:a16="http://schemas.microsoft.com/office/drawing/2014/main" id="{07FBE738-0D34-8F5C-6878-03F7BB5C5E07}"/>
              </a:ext>
            </a:extLst>
          </p:cNvPr>
          <p:cNvSpPr txBox="1"/>
          <p:nvPr/>
        </p:nvSpPr>
        <p:spPr>
          <a:xfrm>
            <a:off x="268572" y="1181673"/>
            <a:ext cx="11542428" cy="3877985"/>
          </a:xfrm>
          <a:prstGeom prst="rect">
            <a:avLst/>
          </a:prstGeom>
          <a:noFill/>
        </p:spPr>
        <p:txBody>
          <a:bodyPr wrap="square" rtlCol="0">
            <a:spAutoFit/>
          </a:bodyPr>
          <a:lstStyle/>
          <a:p>
            <a:r>
              <a:rPr lang="en-US" sz="2050" b="1">
                <a:solidFill>
                  <a:schemeClr val="tx2">
                    <a:lumMod val="50000"/>
                  </a:schemeClr>
                </a:solidFill>
                <a:latin typeface="Trebuchet MS"/>
                <a:ea typeface="+mn-lt"/>
                <a:cs typeface="+mn-lt"/>
              </a:rPr>
              <a:t>Partnership:</a:t>
            </a:r>
            <a:r>
              <a:rPr lang="en-US" sz="2050">
                <a:solidFill>
                  <a:schemeClr val="tx2">
                    <a:lumMod val="50000"/>
                  </a:schemeClr>
                </a:solidFill>
                <a:latin typeface="Trebuchet MS"/>
                <a:ea typeface="+mn-lt"/>
                <a:cs typeface="+mn-lt"/>
              </a:rPr>
              <a:t> Sify is joining as </a:t>
            </a:r>
            <a:r>
              <a:rPr lang="en-US" sz="2050" b="1">
                <a:solidFill>
                  <a:schemeClr val="tx2">
                    <a:lumMod val="50000"/>
                  </a:schemeClr>
                </a:solidFill>
                <a:latin typeface="Trebuchet MS"/>
                <a:ea typeface="+mn-lt"/>
                <a:cs typeface="+mn-lt"/>
              </a:rPr>
              <a:t>‘Co Presenting Partner’</a:t>
            </a:r>
            <a:r>
              <a:rPr lang="en-US" sz="2050">
                <a:solidFill>
                  <a:schemeClr val="tx2">
                    <a:lumMod val="50000"/>
                  </a:schemeClr>
                </a:solidFill>
                <a:latin typeface="Trebuchet MS"/>
                <a:ea typeface="+mn-lt"/>
                <a:cs typeface="+mn-lt"/>
              </a:rPr>
              <a:t> with ETNOW for Digital Banking Summit ‘24.</a:t>
            </a:r>
          </a:p>
          <a:p>
            <a:endParaRPr lang="en-US" sz="2050">
              <a:solidFill>
                <a:schemeClr val="tx2">
                  <a:lumMod val="50000"/>
                </a:schemeClr>
              </a:solidFill>
              <a:latin typeface="Trebuchet MS"/>
              <a:ea typeface="+mn-lt"/>
              <a:cs typeface="+mn-lt"/>
            </a:endParaRPr>
          </a:p>
          <a:p>
            <a:r>
              <a:rPr lang="en-US" sz="2050" b="1">
                <a:solidFill>
                  <a:schemeClr val="tx2">
                    <a:lumMod val="50000"/>
                  </a:schemeClr>
                </a:solidFill>
                <a:latin typeface="Trebuchet MS"/>
                <a:ea typeface="+mn-lt"/>
                <a:cs typeface="+mn-lt"/>
              </a:rPr>
              <a:t>Date:</a:t>
            </a:r>
            <a:r>
              <a:rPr lang="en-US" sz="2050">
                <a:solidFill>
                  <a:schemeClr val="tx2">
                    <a:lumMod val="50000"/>
                  </a:schemeClr>
                </a:solidFill>
                <a:latin typeface="Trebuchet MS"/>
                <a:ea typeface="+mn-lt"/>
                <a:cs typeface="+mn-lt"/>
              </a:rPr>
              <a:t> 20</a:t>
            </a:r>
            <a:r>
              <a:rPr lang="en-US" sz="2050" baseline="30000">
                <a:solidFill>
                  <a:schemeClr val="tx2">
                    <a:lumMod val="50000"/>
                  </a:schemeClr>
                </a:solidFill>
                <a:latin typeface="Trebuchet MS"/>
                <a:ea typeface="+mn-lt"/>
                <a:cs typeface="+mn-lt"/>
              </a:rPr>
              <a:t>th</a:t>
            </a:r>
            <a:r>
              <a:rPr lang="en-US" sz="2050">
                <a:solidFill>
                  <a:schemeClr val="tx2">
                    <a:lumMod val="50000"/>
                  </a:schemeClr>
                </a:solidFill>
                <a:latin typeface="Trebuchet MS"/>
                <a:ea typeface="+mn-lt"/>
                <a:cs typeface="+mn-lt"/>
              </a:rPr>
              <a:t> June 2024</a:t>
            </a:r>
          </a:p>
          <a:p>
            <a:endParaRPr lang="en-US" sz="2050">
              <a:solidFill>
                <a:schemeClr val="tx2">
                  <a:lumMod val="50000"/>
                </a:schemeClr>
              </a:solidFill>
              <a:latin typeface="Trebuchet MS"/>
              <a:ea typeface="+mn-lt"/>
              <a:cs typeface="+mn-lt"/>
            </a:endParaRPr>
          </a:p>
          <a:p>
            <a:r>
              <a:rPr lang="en-US" sz="2050" b="1">
                <a:solidFill>
                  <a:schemeClr val="tx2">
                    <a:lumMod val="50000"/>
                  </a:schemeClr>
                </a:solidFill>
                <a:latin typeface="Trebuchet MS"/>
                <a:ea typeface="+mn-lt"/>
                <a:cs typeface="+mn-lt"/>
              </a:rPr>
              <a:t>Venue:</a:t>
            </a:r>
            <a:r>
              <a:rPr lang="en-US" sz="2050">
                <a:solidFill>
                  <a:schemeClr val="tx2">
                    <a:lumMod val="50000"/>
                  </a:schemeClr>
                </a:solidFill>
                <a:latin typeface="Trebuchet MS"/>
                <a:ea typeface="+mn-lt"/>
                <a:cs typeface="+mn-lt"/>
              </a:rPr>
              <a:t> Sahara Star, Mumbai</a:t>
            </a:r>
          </a:p>
          <a:p>
            <a:endParaRPr lang="en-US" sz="2050">
              <a:solidFill>
                <a:schemeClr val="tx2">
                  <a:lumMod val="50000"/>
                </a:schemeClr>
              </a:solidFill>
              <a:latin typeface="Trebuchet MS"/>
              <a:ea typeface="+mn-lt"/>
              <a:cs typeface="+mn-lt"/>
            </a:endParaRPr>
          </a:p>
          <a:p>
            <a:r>
              <a:rPr lang="en-US" sz="2050" b="1">
                <a:solidFill>
                  <a:schemeClr val="tx2">
                    <a:lumMod val="50000"/>
                  </a:schemeClr>
                </a:solidFill>
                <a:latin typeface="Trebuchet MS"/>
                <a:ea typeface="+mn-lt"/>
                <a:cs typeface="+mn-lt"/>
              </a:rPr>
              <a:t>Attendees:</a:t>
            </a:r>
            <a:r>
              <a:rPr lang="en-US" sz="2050">
                <a:solidFill>
                  <a:schemeClr val="tx2">
                    <a:lumMod val="50000"/>
                  </a:schemeClr>
                </a:solidFill>
                <a:latin typeface="Trebuchet MS"/>
                <a:ea typeface="+mn-lt"/>
                <a:cs typeface="+mn-lt"/>
              </a:rPr>
              <a:t> 200+ (CIOs, CXOs, &amp; Senior ITDMs from Banking Industry)</a:t>
            </a:r>
          </a:p>
          <a:p>
            <a:endParaRPr lang="en-US" sz="2050">
              <a:solidFill>
                <a:schemeClr val="tx2">
                  <a:lumMod val="50000"/>
                </a:schemeClr>
              </a:solidFill>
              <a:latin typeface="Trebuchet MS"/>
              <a:ea typeface="+mn-lt"/>
              <a:cs typeface="+mn-lt"/>
            </a:endParaRPr>
          </a:p>
          <a:p>
            <a:r>
              <a:rPr lang="en-US" sz="2050" b="1">
                <a:solidFill>
                  <a:schemeClr val="tx2">
                    <a:lumMod val="50000"/>
                  </a:schemeClr>
                </a:solidFill>
                <a:latin typeface="Trebuchet MS"/>
                <a:ea typeface="+mn-lt"/>
                <a:cs typeface="+mn-lt"/>
              </a:rPr>
              <a:t>Why Attend:</a:t>
            </a:r>
            <a:r>
              <a:rPr lang="en-US" sz="2050">
                <a:solidFill>
                  <a:schemeClr val="tx2">
                    <a:lumMod val="50000"/>
                  </a:schemeClr>
                </a:solidFill>
                <a:latin typeface="Trebuchet MS"/>
                <a:ea typeface="+mn-lt"/>
                <a:cs typeface="+mn-lt"/>
              </a:rPr>
              <a:t> Diverse array of leading digital banking experts are scheduled to attend this gathering which gives us a platform to showcase our experience &amp; expertise as a Digital Bridge for Banks’ Transformation Journey, making them Future Ready.</a:t>
            </a:r>
          </a:p>
        </p:txBody>
      </p:sp>
      <p:sp>
        <p:nvSpPr>
          <p:cNvPr id="7" name="TextBox 6">
            <a:extLst>
              <a:ext uri="{FF2B5EF4-FFF2-40B4-BE49-F238E27FC236}">
                <a16:creationId xmlns:a16="http://schemas.microsoft.com/office/drawing/2014/main" id="{8777A656-E64E-D41F-C49C-4908FB4C9BF7}"/>
              </a:ext>
            </a:extLst>
          </p:cNvPr>
          <p:cNvSpPr txBox="1"/>
          <p:nvPr/>
        </p:nvSpPr>
        <p:spPr>
          <a:xfrm>
            <a:off x="268571" y="5734125"/>
            <a:ext cx="8427174" cy="400110"/>
          </a:xfrm>
          <a:prstGeom prst="rect">
            <a:avLst/>
          </a:prstGeom>
          <a:noFill/>
        </p:spPr>
        <p:txBody>
          <a:bodyPr wrap="square" rtlCol="0">
            <a:spAutoFit/>
          </a:bodyPr>
          <a:lstStyle/>
          <a:p>
            <a:r>
              <a:rPr lang="en-US" sz="2000" b="1" cap="all">
                <a:solidFill>
                  <a:srgbClr val="1F497D">
                    <a:lumMod val="75000"/>
                  </a:srgbClr>
                </a:solidFill>
                <a:latin typeface="Trebuchet MS"/>
                <a:ea typeface="+mj-ea"/>
                <a:cs typeface="+mj-cs"/>
              </a:rPr>
              <a:t>OTHER SPONSERS at the SUMMIT</a:t>
            </a:r>
          </a:p>
        </p:txBody>
      </p:sp>
      <p:pic>
        <p:nvPicPr>
          <p:cNvPr id="11" name="Picture 10">
            <a:extLst>
              <a:ext uri="{FF2B5EF4-FFF2-40B4-BE49-F238E27FC236}">
                <a16:creationId xmlns:a16="http://schemas.microsoft.com/office/drawing/2014/main" id="{CBD6C470-52B4-709F-F5BF-789F0A00FB03}"/>
              </a:ext>
            </a:extLst>
          </p:cNvPr>
          <p:cNvPicPr>
            <a:picLocks noChangeAspect="1"/>
          </p:cNvPicPr>
          <p:nvPr/>
        </p:nvPicPr>
        <p:blipFill>
          <a:blip r:embed="rId3"/>
          <a:stretch>
            <a:fillRect/>
          </a:stretch>
        </p:blipFill>
        <p:spPr>
          <a:xfrm>
            <a:off x="4899401" y="5407385"/>
            <a:ext cx="3272457" cy="1053589"/>
          </a:xfrm>
          <a:prstGeom prst="rect">
            <a:avLst/>
          </a:prstGeom>
        </p:spPr>
      </p:pic>
      <p:pic>
        <p:nvPicPr>
          <p:cNvPr id="13" name="Picture 12">
            <a:extLst>
              <a:ext uri="{FF2B5EF4-FFF2-40B4-BE49-F238E27FC236}">
                <a16:creationId xmlns:a16="http://schemas.microsoft.com/office/drawing/2014/main" id="{0B9A7E12-6ECC-05F6-D437-9A1B4E9FF548}"/>
              </a:ext>
            </a:extLst>
          </p:cNvPr>
          <p:cNvPicPr>
            <a:picLocks noChangeAspect="1"/>
          </p:cNvPicPr>
          <p:nvPr/>
        </p:nvPicPr>
        <p:blipFill>
          <a:blip r:embed="rId4"/>
          <a:stretch>
            <a:fillRect/>
          </a:stretch>
        </p:blipFill>
        <p:spPr>
          <a:xfrm>
            <a:off x="8447584" y="5362710"/>
            <a:ext cx="1299303" cy="1142940"/>
          </a:xfrm>
          <a:prstGeom prst="rect">
            <a:avLst/>
          </a:prstGeom>
        </p:spPr>
      </p:pic>
      <p:cxnSp>
        <p:nvCxnSpPr>
          <p:cNvPr id="17" name="Straight Connector 16">
            <a:extLst>
              <a:ext uri="{FF2B5EF4-FFF2-40B4-BE49-F238E27FC236}">
                <a16:creationId xmlns:a16="http://schemas.microsoft.com/office/drawing/2014/main" id="{EAA3627D-C7FF-2770-C421-E4DD1225BFFA}"/>
              </a:ext>
            </a:extLst>
          </p:cNvPr>
          <p:cNvCxnSpPr/>
          <p:nvPr/>
        </p:nvCxnSpPr>
        <p:spPr>
          <a:xfrm>
            <a:off x="4623674" y="5262735"/>
            <a:ext cx="0" cy="134289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5394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293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5"/>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a:ln>
                  <a:noFill/>
                </a:ln>
                <a:solidFill>
                  <a:srgbClr val="1F497D">
                    <a:lumMod val="75000"/>
                  </a:srgbClr>
                </a:solidFill>
                <a:effectLst/>
                <a:uLnTx/>
                <a:uFillTx/>
                <a:latin typeface="Trebuchet MS"/>
                <a:ea typeface="+mj-ea"/>
                <a:cs typeface="+mj-cs"/>
              </a:rPr>
              <a:t>AGENDA</a:t>
            </a:r>
            <a:endParaRPr kumimoji="0" lang="en-US" sz="20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graphicFrame>
        <p:nvGraphicFramePr>
          <p:cNvPr id="2" name="Table 1">
            <a:extLst>
              <a:ext uri="{FF2B5EF4-FFF2-40B4-BE49-F238E27FC236}">
                <a16:creationId xmlns:a16="http://schemas.microsoft.com/office/drawing/2014/main" id="{C0945748-EB81-1106-24BE-C72D65444A3E}"/>
              </a:ext>
            </a:extLst>
          </p:cNvPr>
          <p:cNvGraphicFramePr>
            <a:graphicFrameLocks noGrp="1"/>
          </p:cNvGraphicFramePr>
          <p:nvPr>
            <p:extLst>
              <p:ext uri="{D42A27DB-BD31-4B8C-83A1-F6EECF244321}">
                <p14:modId xmlns:p14="http://schemas.microsoft.com/office/powerpoint/2010/main" val="3771652107"/>
              </p:ext>
            </p:extLst>
          </p:nvPr>
        </p:nvGraphicFramePr>
        <p:xfrm>
          <a:off x="268572" y="1066037"/>
          <a:ext cx="11531542" cy="5455920"/>
        </p:xfrm>
        <a:graphic>
          <a:graphicData uri="http://schemas.openxmlformats.org/drawingml/2006/table">
            <a:tbl>
              <a:tblPr firstRow="1" firstCol="1" bandRow="1">
                <a:tableStyleId>{5940675A-B579-460E-94D1-54222C63F5DA}</a:tableStyleId>
              </a:tblPr>
              <a:tblGrid>
                <a:gridCol w="1604787">
                  <a:extLst>
                    <a:ext uri="{9D8B030D-6E8A-4147-A177-3AD203B41FA5}">
                      <a16:colId xmlns:a16="http://schemas.microsoft.com/office/drawing/2014/main" val="3561467237"/>
                    </a:ext>
                  </a:extLst>
                </a:gridCol>
                <a:gridCol w="9926755">
                  <a:extLst>
                    <a:ext uri="{9D8B030D-6E8A-4147-A177-3AD203B41FA5}">
                      <a16:colId xmlns:a16="http://schemas.microsoft.com/office/drawing/2014/main" val="2343691251"/>
                    </a:ext>
                  </a:extLst>
                </a:gridCol>
              </a:tblGrid>
              <a:tr h="304710">
                <a:tc>
                  <a:txBody>
                    <a:bodyPr/>
                    <a:lstStyle/>
                    <a:p>
                      <a:pPr>
                        <a:lnSpc>
                          <a:spcPct val="100000"/>
                        </a:lnSpc>
                        <a:spcAft>
                          <a:spcPts val="0"/>
                        </a:spcAft>
                      </a:pPr>
                      <a:r>
                        <a:rPr lang="en-IN" sz="1400" b="1" kern="100">
                          <a:effectLst/>
                          <a:latin typeface="Trebuchet MS" panose="020B0603020202020204" pitchFamily="34" charset="0"/>
                        </a:rPr>
                        <a:t>Time (IST)</a:t>
                      </a:r>
                      <a:endParaRPr lang="en-IN" sz="1400" b="1"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rgbClr val="FFC000"/>
                    </a:solidFill>
                  </a:tcPr>
                </a:tc>
                <a:tc>
                  <a:txBody>
                    <a:bodyPr/>
                    <a:lstStyle/>
                    <a:p>
                      <a:pPr>
                        <a:lnSpc>
                          <a:spcPct val="100000"/>
                        </a:lnSpc>
                        <a:spcAft>
                          <a:spcPts val="0"/>
                        </a:spcAft>
                      </a:pPr>
                      <a:r>
                        <a:rPr lang="en-IN" sz="1400" b="1" kern="100">
                          <a:effectLst/>
                          <a:latin typeface="Trebuchet MS" panose="020B0603020202020204" pitchFamily="34" charset="0"/>
                        </a:rPr>
                        <a:t>Session</a:t>
                      </a:r>
                      <a:endParaRPr lang="en-IN" sz="1400" b="1"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rgbClr val="FFC000"/>
                    </a:solidFill>
                  </a:tcPr>
                </a:tc>
                <a:extLst>
                  <a:ext uri="{0D108BD9-81ED-4DB2-BD59-A6C34878D82A}">
                    <a16:rowId xmlns:a16="http://schemas.microsoft.com/office/drawing/2014/main" val="3953861548"/>
                  </a:ext>
                </a:extLst>
              </a:tr>
              <a:tr h="304710">
                <a:tc>
                  <a:txBody>
                    <a:bodyPr/>
                    <a:lstStyle/>
                    <a:p>
                      <a:pPr>
                        <a:lnSpc>
                          <a:spcPct val="100000"/>
                        </a:lnSpc>
                        <a:spcAft>
                          <a:spcPts val="0"/>
                        </a:spcAft>
                      </a:pPr>
                      <a:r>
                        <a:rPr lang="en-IN" sz="1400" kern="100">
                          <a:effectLst/>
                          <a:latin typeface="Trebuchet MS" panose="020B0603020202020204" pitchFamily="34" charset="0"/>
                        </a:rPr>
                        <a:t>5:00pm -5:30pm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0"/>
                        </a:spcAft>
                      </a:pPr>
                      <a:r>
                        <a:rPr lang="en-IN" sz="1400" kern="100">
                          <a:effectLst/>
                          <a:latin typeface="Trebuchet MS" panose="020B0603020202020204" pitchFamily="34" charset="0"/>
                        </a:rPr>
                        <a:t>Registrations</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462926508"/>
                  </a:ext>
                </a:extLst>
              </a:tr>
              <a:tr h="304710">
                <a:tc>
                  <a:txBody>
                    <a:bodyPr/>
                    <a:lstStyle/>
                    <a:p>
                      <a:pPr>
                        <a:lnSpc>
                          <a:spcPct val="100000"/>
                        </a:lnSpc>
                        <a:spcAft>
                          <a:spcPts val="0"/>
                        </a:spcAft>
                      </a:pPr>
                      <a:r>
                        <a:rPr lang="en-IN" sz="1400" kern="100">
                          <a:effectLst/>
                          <a:latin typeface="Trebuchet MS" panose="020B0603020202020204" pitchFamily="34" charset="0"/>
                        </a:rPr>
                        <a:t>5:30pm - 5:35pm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0"/>
                        </a:spcAft>
                      </a:pPr>
                      <a:r>
                        <a:rPr lang="en-IN" sz="1400" kern="100">
                          <a:effectLst/>
                          <a:latin typeface="Trebuchet MS" panose="020B0603020202020204" pitchFamily="34" charset="0"/>
                        </a:rPr>
                        <a:t>Welcome address by ET Edge</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2246579319"/>
                  </a:ext>
                </a:extLst>
              </a:tr>
              <a:tr h="304710">
                <a:tc>
                  <a:txBody>
                    <a:bodyPr/>
                    <a:lstStyle/>
                    <a:p>
                      <a:pPr>
                        <a:lnSpc>
                          <a:spcPct val="100000"/>
                        </a:lnSpc>
                        <a:spcAft>
                          <a:spcPts val="0"/>
                        </a:spcAft>
                      </a:pPr>
                      <a:r>
                        <a:rPr lang="en-IN" sz="1400" kern="100">
                          <a:effectLst/>
                          <a:latin typeface="Trebuchet MS" panose="020B0603020202020204" pitchFamily="34" charset="0"/>
                        </a:rPr>
                        <a:t>5:35pm - 5:50pm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0"/>
                        </a:spcAft>
                      </a:pPr>
                      <a:r>
                        <a:rPr lang="en-IN" sz="1400" kern="0">
                          <a:effectLst/>
                          <a:latin typeface="Trebuchet MS" panose="020B0603020202020204" pitchFamily="34" charset="0"/>
                        </a:rPr>
                        <a:t>Keynote Presentation (topic TBD)</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1851800933"/>
                  </a:ext>
                </a:extLst>
              </a:tr>
              <a:tr h="3926667">
                <a:tc>
                  <a:txBody>
                    <a:bodyPr/>
                    <a:lstStyle/>
                    <a:p>
                      <a:pPr>
                        <a:lnSpc>
                          <a:spcPct val="100000"/>
                        </a:lnSpc>
                        <a:spcAft>
                          <a:spcPts val="0"/>
                        </a:spcAft>
                      </a:pPr>
                      <a:r>
                        <a:rPr lang="en-IN" sz="1400" kern="0">
                          <a:effectLst/>
                          <a:highlight>
                            <a:srgbClr val="00FF00"/>
                          </a:highlight>
                          <a:latin typeface="Trebuchet MS" panose="020B0603020202020204" pitchFamily="34" charset="0"/>
                        </a:rPr>
                        <a:t>5:50pm - 6:30pm</a:t>
                      </a:r>
                      <a:endParaRPr lang="en-IN" sz="1400" kern="100">
                        <a:effectLst/>
                        <a:highlight>
                          <a:srgbClr val="00FF00"/>
                        </a:highligh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lvl="0" algn="l">
                        <a:lnSpc>
                          <a:spcPct val="100000"/>
                        </a:lnSpc>
                        <a:spcAft>
                          <a:spcPts val="0"/>
                        </a:spcAft>
                      </a:pPr>
                      <a:r>
                        <a:rPr lang="en-IN" sz="1400" kern="0" dirty="0">
                          <a:effectLst/>
                          <a:highlight>
                            <a:srgbClr val="00FF00"/>
                          </a:highlight>
                          <a:latin typeface="Trebuchet MS"/>
                        </a:rPr>
                        <a:t>Panel Discussion 1: MDs &amp; CEOs of Banks</a:t>
                      </a:r>
                      <a:br>
                        <a:rPr lang="en-IN" sz="1400" kern="0" dirty="0">
                          <a:effectLst/>
                          <a:latin typeface="Trebuchet MS"/>
                        </a:rPr>
                      </a:br>
                      <a:r>
                        <a:rPr lang="en-IN" sz="1400" kern="100" dirty="0">
                          <a:effectLst/>
                          <a:latin typeface="Trebuchet MS"/>
                        </a:rPr>
                        <a:t>India's Digital Banking Revolution: How Banking Will Transform by 2034</a:t>
                      </a:r>
                      <a:endParaRPr lang="en-US" dirty="0"/>
                    </a:p>
                    <a:p>
                      <a:pPr lvl="0">
                        <a:lnSpc>
                          <a:spcPct val="100000"/>
                        </a:lnSpc>
                        <a:spcAft>
                          <a:spcPts val="0"/>
                        </a:spcAft>
                        <a:buNone/>
                      </a:pPr>
                      <a:endParaRPr lang="en-IN" sz="1400" kern="100" dirty="0">
                        <a:effectLst/>
                        <a:latin typeface="Trebuchet MS"/>
                      </a:endParaRPr>
                    </a:p>
                    <a:p>
                      <a:pPr lvl="0">
                        <a:lnSpc>
                          <a:spcPct val="100000"/>
                        </a:lnSpc>
                        <a:spcAft>
                          <a:spcPts val="0"/>
                        </a:spcAft>
                        <a:buNone/>
                      </a:pPr>
                      <a:r>
                        <a:rPr lang="en-IN" sz="1400" kern="100" dirty="0">
                          <a:effectLst/>
                          <a:latin typeface="Trebuchet MS"/>
                        </a:rPr>
                        <a:t>This panel discussion will explore the current landscape of digital banking in India and delve into how it might evolve by 2034. We'll bring together experts to discuss:</a:t>
                      </a:r>
                      <a:endParaRPr lang="en-IN" dirty="0"/>
                    </a:p>
                    <a:p>
                      <a:pPr lvl="0">
                        <a:lnSpc>
                          <a:spcPct val="100000"/>
                        </a:lnSpc>
                        <a:spcAft>
                          <a:spcPts val="0"/>
                        </a:spcAft>
                        <a:buNone/>
                      </a:pPr>
                      <a:endParaRPr lang="en-IN" sz="1400" kern="100" dirty="0">
                        <a:effectLst/>
                        <a:latin typeface="Trebuchet MS"/>
                      </a:endParaRPr>
                    </a:p>
                    <a:p>
                      <a:pPr lvl="0">
                        <a:lnSpc>
                          <a:spcPct val="100000"/>
                        </a:lnSpc>
                        <a:spcAft>
                          <a:spcPts val="0"/>
                        </a:spcAft>
                        <a:buNone/>
                      </a:pPr>
                      <a:r>
                        <a:rPr lang="en-IN" sz="1400" kern="100" dirty="0">
                          <a:effectLst/>
                          <a:latin typeface="Trebuchet MS"/>
                        </a:rPr>
                        <a:t>AI and Machine Learning in Digital Banking: Personalized Services and Security, The Evolution and Impact of Banking-as-a-Service (BaaS) and Neo-Banks, Cybersecurity, Data Privacy, and Regulatory Challenges in Digital Banking, Interoperability, India Stack, and the Future of Digital Payments, Future Trends: Blockchain, CBDC, and Financial Inclusion</a:t>
                      </a:r>
                      <a:endParaRPr lang="en-US" dirty="0"/>
                    </a:p>
                    <a:p>
                      <a:pPr>
                        <a:lnSpc>
                          <a:spcPct val="100000"/>
                        </a:lnSpc>
                        <a:spcAft>
                          <a:spcPts val="0"/>
                        </a:spcAft>
                      </a:pPr>
                      <a:endParaRPr lang="en-IN" sz="1400" kern="100" dirty="0">
                        <a:effectLst/>
                        <a:latin typeface="Trebuchet MS" panose="020B0603020202020204" pitchFamily="34" charset="0"/>
                      </a:endParaRPr>
                    </a:p>
                    <a:p>
                      <a:pPr>
                        <a:lnSpc>
                          <a:spcPct val="100000"/>
                        </a:lnSpc>
                        <a:spcAft>
                          <a:spcPts val="0"/>
                        </a:spcAft>
                      </a:pPr>
                      <a:r>
                        <a:rPr lang="en-IN" sz="1400" kern="100" dirty="0">
                          <a:effectLst/>
                          <a:latin typeface="Trebuchet MS" panose="020B0603020202020204" pitchFamily="34" charset="0"/>
                        </a:rPr>
                        <a:t>Panel members:</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400" kern="100" dirty="0">
                          <a:solidFill>
                            <a:schemeClr val="tx1"/>
                          </a:solidFill>
                          <a:effectLst/>
                          <a:highlight>
                            <a:srgbClr val="00FF00"/>
                          </a:highlight>
                          <a:latin typeface="Trebuchet MS" panose="020B0603020202020204" pitchFamily="34" charset="0"/>
                          <a:ea typeface="+mn-ea"/>
                          <a:cs typeface="+mn-cs"/>
                        </a:rPr>
                        <a:t>Raju </a:t>
                      </a:r>
                      <a:r>
                        <a:rPr lang="en-IN" sz="1400" kern="100" dirty="0" err="1">
                          <a:solidFill>
                            <a:schemeClr val="tx1"/>
                          </a:solidFill>
                          <a:effectLst/>
                          <a:highlight>
                            <a:srgbClr val="00FF00"/>
                          </a:highlight>
                          <a:latin typeface="Trebuchet MS" panose="020B0603020202020204" pitchFamily="34" charset="0"/>
                          <a:ea typeface="+mn-ea"/>
                          <a:cs typeface="+mn-cs"/>
                        </a:rPr>
                        <a:t>Vegesna</a:t>
                      </a:r>
                      <a:r>
                        <a:rPr lang="en-IN" sz="1400" kern="100" dirty="0">
                          <a:solidFill>
                            <a:schemeClr val="tx1"/>
                          </a:solidFill>
                          <a:effectLst/>
                          <a:highlight>
                            <a:srgbClr val="00FF00"/>
                          </a:highlight>
                          <a:latin typeface="Trebuchet MS" panose="020B0603020202020204" pitchFamily="34" charset="0"/>
                          <a:ea typeface="+mn-ea"/>
                          <a:cs typeface="+mn-cs"/>
                        </a:rPr>
                        <a:t> – Chairman &amp; MD - Sify Technologies</a:t>
                      </a:r>
                      <a:endParaRPr lang="en-IN" sz="1400" kern="100" dirty="0">
                        <a:effectLst/>
                        <a:highlight>
                          <a:srgbClr val="00FF00"/>
                        </a:highlight>
                        <a:latin typeface="Trebuchet MS" panose="020B0603020202020204" pitchFamily="34" charset="0"/>
                      </a:endParaRPr>
                    </a:p>
                    <a:p>
                      <a:r>
                        <a:rPr lang="en-IN" sz="1400" kern="100" dirty="0">
                          <a:solidFill>
                            <a:schemeClr val="tx1"/>
                          </a:solidFill>
                          <a:effectLst/>
                          <a:latin typeface="Trebuchet MS" panose="020B0603020202020204" pitchFamily="34" charset="0"/>
                          <a:ea typeface="+mn-ea"/>
                          <a:cs typeface="+mn-cs"/>
                        </a:rPr>
                        <a:t>Naman Kapoor - MD Head Payments and Liquidity, India sub-continent- CITI Bank </a:t>
                      </a:r>
                    </a:p>
                    <a:p>
                      <a:r>
                        <a:rPr lang="en-IN" sz="1400" kern="100" dirty="0">
                          <a:solidFill>
                            <a:schemeClr val="tx1"/>
                          </a:solidFill>
                          <a:effectLst/>
                          <a:latin typeface="Trebuchet MS" panose="020B0603020202020204" pitchFamily="34" charset="0"/>
                          <a:ea typeface="+mn-ea"/>
                          <a:cs typeface="+mn-cs"/>
                        </a:rPr>
                        <a:t>Kashinath Hariharan - MD CEO – Jio Payments Bank</a:t>
                      </a:r>
                    </a:p>
                    <a:p>
                      <a:r>
                        <a:rPr lang="en-IN" sz="1400" kern="100" dirty="0">
                          <a:solidFill>
                            <a:schemeClr val="tx1"/>
                          </a:solidFill>
                          <a:effectLst/>
                          <a:latin typeface="Trebuchet MS" panose="020B0603020202020204" pitchFamily="34" charset="0"/>
                          <a:ea typeface="+mn-ea"/>
                          <a:cs typeface="+mn-cs"/>
                        </a:rPr>
                        <a:t>Rajeev Yadav - DY CEO - AU Small Finance Bank </a:t>
                      </a:r>
                    </a:p>
                    <a:p>
                      <a:endParaRPr lang="en-IN" sz="1400" kern="100" dirty="0">
                        <a:solidFill>
                          <a:schemeClr val="tx1"/>
                        </a:solidFill>
                        <a:effectLst/>
                        <a:latin typeface="Trebuchet MS" panose="020B0603020202020204" pitchFamily="34" charset="0"/>
                        <a:ea typeface="+mn-ea"/>
                        <a:cs typeface="+mn-cs"/>
                      </a:endParaRPr>
                    </a:p>
                    <a:p>
                      <a:pPr marL="0" algn="l" defTabSz="914400" rtl="0" eaLnBrk="1" latinLnBrk="0" hangingPunct="1"/>
                      <a:r>
                        <a:rPr lang="en-IN" sz="1400" kern="100" dirty="0">
                          <a:solidFill>
                            <a:schemeClr val="tx1"/>
                          </a:solidFill>
                          <a:effectLst/>
                          <a:latin typeface="Trebuchet MS" panose="020B0603020202020204" pitchFamily="34" charset="0"/>
                          <a:ea typeface="+mn-ea"/>
                          <a:cs typeface="+mn-cs"/>
                        </a:rPr>
                        <a:t>Moderator: </a:t>
                      </a:r>
                      <a:r>
                        <a:rPr lang="en-IN" sz="1400" kern="100" dirty="0" err="1">
                          <a:solidFill>
                            <a:schemeClr val="tx1"/>
                          </a:solidFill>
                          <a:effectLst/>
                          <a:latin typeface="Trebuchet MS" panose="020B0603020202020204" pitchFamily="34" charset="0"/>
                          <a:ea typeface="+mn-ea"/>
                          <a:cs typeface="+mn-cs"/>
                        </a:rPr>
                        <a:t>Joydeep</a:t>
                      </a:r>
                      <a:r>
                        <a:rPr lang="en-IN" sz="1400" kern="100" dirty="0">
                          <a:solidFill>
                            <a:schemeClr val="tx1"/>
                          </a:solidFill>
                          <a:effectLst/>
                          <a:latin typeface="Trebuchet MS" panose="020B0603020202020204" pitchFamily="34" charset="0"/>
                          <a:ea typeface="+mn-ea"/>
                          <a:cs typeface="+mn-cs"/>
                        </a:rPr>
                        <a:t> Roy, Partner at PwC-Global Health Insurance Practice Leader &amp; India Financial Services Advisory Leader, PwC</a:t>
                      </a:r>
                    </a:p>
                  </a:txBody>
                  <a:tcPr marL="45720" marR="45720"/>
                </a:tc>
                <a:extLst>
                  <a:ext uri="{0D108BD9-81ED-4DB2-BD59-A6C34878D82A}">
                    <a16:rowId xmlns:a16="http://schemas.microsoft.com/office/drawing/2014/main" val="1087910413"/>
                  </a:ext>
                </a:extLst>
              </a:tr>
              <a:tr h="304710">
                <a:tc>
                  <a:txBody>
                    <a:bodyPr/>
                    <a:lstStyle/>
                    <a:p>
                      <a:pPr>
                        <a:lnSpc>
                          <a:spcPct val="100000"/>
                        </a:lnSpc>
                        <a:spcAft>
                          <a:spcPts val="0"/>
                        </a:spcAft>
                      </a:pPr>
                      <a:r>
                        <a:rPr lang="en-IN" sz="1400" kern="100">
                          <a:effectLst/>
                          <a:latin typeface="Trebuchet MS" panose="020B0603020202020204" pitchFamily="34" charset="0"/>
                        </a:rPr>
                        <a:t>6:30pm – 6:45pm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0"/>
                        </a:spcAft>
                      </a:pPr>
                      <a:r>
                        <a:rPr lang="en-IN" sz="1400" kern="100" dirty="0">
                          <a:effectLst/>
                          <a:latin typeface="Trebuchet MS" panose="020B0603020202020204" pitchFamily="34" charset="0"/>
                        </a:rPr>
                        <a:t>Standalone Presentation by Jagriti </a:t>
                      </a:r>
                      <a:r>
                        <a:rPr lang="en-IN" sz="1400" kern="100" dirty="0" err="1">
                          <a:effectLst/>
                          <a:latin typeface="Trebuchet MS" panose="020B0603020202020204" pitchFamily="34" charset="0"/>
                        </a:rPr>
                        <a:t>Kurana</a:t>
                      </a:r>
                      <a:r>
                        <a:rPr lang="en-IN" sz="1400" kern="100" dirty="0">
                          <a:effectLst/>
                          <a:latin typeface="Trebuchet MS" panose="020B0603020202020204" pitchFamily="34" charset="0"/>
                        </a:rPr>
                        <a:t> – ServiceNow</a:t>
                      </a:r>
                      <a:endParaRPr lang="en-IN" sz="1400" kern="100" dirty="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3927240436"/>
                  </a:ext>
                </a:extLst>
              </a:tr>
            </a:tbl>
          </a:graphicData>
        </a:graphic>
      </p:graphicFrame>
      <p:sp>
        <p:nvSpPr>
          <p:cNvPr id="3" name="TextBox 2">
            <a:extLst>
              <a:ext uri="{FF2B5EF4-FFF2-40B4-BE49-F238E27FC236}">
                <a16:creationId xmlns:a16="http://schemas.microsoft.com/office/drawing/2014/main" id="{C307D1A5-8594-6DBB-A123-22839AB44DD8}"/>
              </a:ext>
            </a:extLst>
          </p:cNvPr>
          <p:cNvSpPr txBox="1"/>
          <p:nvPr/>
        </p:nvSpPr>
        <p:spPr>
          <a:xfrm>
            <a:off x="2209800" y="341296"/>
            <a:ext cx="9590314" cy="523220"/>
          </a:xfrm>
          <a:prstGeom prst="rect">
            <a:avLst/>
          </a:prstGeom>
          <a:noFill/>
        </p:spPr>
        <p:txBody>
          <a:bodyPr wrap="square" rtlCol="0">
            <a:spAutoFit/>
          </a:bodyPr>
          <a:lstStyle/>
          <a:p>
            <a:pPr algn="r"/>
            <a:r>
              <a:rPr lang="en-US" sz="1400">
                <a:latin typeface="Trebuchet MS" panose="020B0603020202020204" pitchFamily="34" charset="0"/>
              </a:rPr>
              <a:t>Confirmed slots for Sify speakers highlighted in green.</a:t>
            </a:r>
            <a:endParaRPr lang="en-IN" sz="1400">
              <a:latin typeface="Trebuchet MS" panose="020B0603020202020204" pitchFamily="34" charset="0"/>
            </a:endParaRPr>
          </a:p>
          <a:p>
            <a:pPr algn="r"/>
            <a:r>
              <a:rPr lang="en-IN" sz="1400">
                <a:latin typeface="Trebuchet MS" panose="020B0603020202020204" pitchFamily="34" charset="0"/>
              </a:rPr>
              <a:t>Speakers marked * are to be confirmed.</a:t>
            </a:r>
            <a:endParaRPr lang="en-US" sz="1400">
              <a:latin typeface="Trebuchet MS" panose="020B0603020202020204" pitchFamily="34" charset="0"/>
            </a:endParaRPr>
          </a:p>
        </p:txBody>
      </p:sp>
    </p:spTree>
    <p:extLst>
      <p:ext uri="{BB962C8B-B14F-4D97-AF65-F5344CB8AC3E}">
        <p14:creationId xmlns:p14="http://schemas.microsoft.com/office/powerpoint/2010/main" val="270749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5"/>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a:ln>
                  <a:noFill/>
                </a:ln>
                <a:solidFill>
                  <a:srgbClr val="1F497D">
                    <a:lumMod val="75000"/>
                  </a:srgbClr>
                </a:solidFill>
                <a:effectLst/>
                <a:uLnTx/>
                <a:uFillTx/>
                <a:latin typeface="Trebuchet MS"/>
                <a:ea typeface="+mj-ea"/>
                <a:cs typeface="+mj-cs"/>
              </a:rPr>
              <a:t>AGENDA</a:t>
            </a:r>
            <a:r>
              <a:rPr lang="en-US" sz="3200">
                <a:solidFill>
                  <a:srgbClr val="1F497D">
                    <a:lumMod val="75000"/>
                  </a:srgbClr>
                </a:solidFill>
                <a:latin typeface="Trebuchet MS"/>
              </a:rPr>
              <a:t> CONTD.</a:t>
            </a:r>
            <a:endParaRPr kumimoji="0" lang="en-US" sz="20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graphicFrame>
        <p:nvGraphicFramePr>
          <p:cNvPr id="2" name="Table 1">
            <a:extLst>
              <a:ext uri="{FF2B5EF4-FFF2-40B4-BE49-F238E27FC236}">
                <a16:creationId xmlns:a16="http://schemas.microsoft.com/office/drawing/2014/main" id="{C0945748-EB81-1106-24BE-C72D65444A3E}"/>
              </a:ext>
            </a:extLst>
          </p:cNvPr>
          <p:cNvGraphicFramePr>
            <a:graphicFrameLocks noGrp="1"/>
          </p:cNvGraphicFramePr>
          <p:nvPr>
            <p:extLst>
              <p:ext uri="{D42A27DB-BD31-4B8C-83A1-F6EECF244321}">
                <p14:modId xmlns:p14="http://schemas.microsoft.com/office/powerpoint/2010/main" val="1755184874"/>
              </p:ext>
            </p:extLst>
          </p:nvPr>
        </p:nvGraphicFramePr>
        <p:xfrm>
          <a:off x="268571" y="1066038"/>
          <a:ext cx="11551251" cy="5354320"/>
        </p:xfrm>
        <a:graphic>
          <a:graphicData uri="http://schemas.openxmlformats.org/drawingml/2006/table">
            <a:tbl>
              <a:tblPr firstRow="1" firstCol="1" bandRow="1">
                <a:tableStyleId>{5940675A-B579-460E-94D1-54222C63F5DA}</a:tableStyleId>
              </a:tblPr>
              <a:tblGrid>
                <a:gridCol w="1607530">
                  <a:extLst>
                    <a:ext uri="{9D8B030D-6E8A-4147-A177-3AD203B41FA5}">
                      <a16:colId xmlns:a16="http://schemas.microsoft.com/office/drawing/2014/main" val="3561467237"/>
                    </a:ext>
                  </a:extLst>
                </a:gridCol>
                <a:gridCol w="9943721">
                  <a:extLst>
                    <a:ext uri="{9D8B030D-6E8A-4147-A177-3AD203B41FA5}">
                      <a16:colId xmlns:a16="http://schemas.microsoft.com/office/drawing/2014/main" val="2343691251"/>
                    </a:ext>
                  </a:extLst>
                </a:gridCol>
              </a:tblGrid>
              <a:tr h="0">
                <a:tc>
                  <a:txBody>
                    <a:bodyPr/>
                    <a:lstStyle/>
                    <a:p>
                      <a:pPr>
                        <a:lnSpc>
                          <a:spcPct val="100000"/>
                        </a:lnSpc>
                        <a:spcAft>
                          <a:spcPts val="800"/>
                        </a:spcAft>
                      </a:pPr>
                      <a:r>
                        <a:rPr lang="en-IN" sz="1400" b="1" kern="100">
                          <a:effectLst/>
                          <a:latin typeface="Trebuchet MS" panose="020B0603020202020204" pitchFamily="34" charset="0"/>
                        </a:rPr>
                        <a:t>Time (IST)</a:t>
                      </a:r>
                      <a:endParaRPr lang="en-IN" sz="1400" b="1"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rgbClr val="FFC000"/>
                    </a:solidFill>
                  </a:tcPr>
                </a:tc>
                <a:tc>
                  <a:txBody>
                    <a:bodyPr/>
                    <a:lstStyle/>
                    <a:p>
                      <a:pPr>
                        <a:lnSpc>
                          <a:spcPct val="100000"/>
                        </a:lnSpc>
                        <a:spcAft>
                          <a:spcPts val="800"/>
                        </a:spcAft>
                      </a:pPr>
                      <a:r>
                        <a:rPr lang="en-IN" sz="1400" b="1" kern="100">
                          <a:effectLst/>
                          <a:latin typeface="Trebuchet MS" panose="020B0603020202020204" pitchFamily="34" charset="0"/>
                        </a:rPr>
                        <a:t>Session</a:t>
                      </a:r>
                      <a:endParaRPr lang="en-IN" sz="1400" b="1"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rgbClr val="FFC000"/>
                    </a:solidFill>
                  </a:tcPr>
                </a:tc>
                <a:extLst>
                  <a:ext uri="{0D108BD9-81ED-4DB2-BD59-A6C34878D82A}">
                    <a16:rowId xmlns:a16="http://schemas.microsoft.com/office/drawing/2014/main" val="3953861548"/>
                  </a:ext>
                </a:extLst>
              </a:tr>
              <a:tr h="0">
                <a:tc>
                  <a:txBody>
                    <a:bodyPr/>
                    <a:lstStyle/>
                    <a:p>
                      <a:pPr>
                        <a:lnSpc>
                          <a:spcPct val="100000"/>
                        </a:lnSpc>
                        <a:spcAft>
                          <a:spcPts val="800"/>
                        </a:spcAft>
                      </a:pPr>
                      <a:r>
                        <a:rPr lang="en-IN" sz="1400" kern="100">
                          <a:effectLst/>
                          <a:latin typeface="Trebuchet MS" panose="020B0603020202020204" pitchFamily="34" charset="0"/>
                        </a:rPr>
                        <a:t>6:45pm – 7:25pm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800"/>
                        </a:spcAft>
                      </a:pPr>
                      <a:r>
                        <a:rPr lang="en-IN" sz="1400" kern="100">
                          <a:effectLst/>
                          <a:latin typeface="Trebuchet MS" panose="020B0603020202020204" pitchFamily="34" charset="0"/>
                        </a:rPr>
                        <a:t>Panel Discussion 2: IT Decision Makers from Banks</a:t>
                      </a:r>
                      <a:br>
                        <a:rPr lang="en-IN" sz="1400" kern="100">
                          <a:effectLst/>
                          <a:latin typeface="Trebuchet MS" panose="020B0603020202020204" pitchFamily="34" charset="0"/>
                        </a:rPr>
                      </a:br>
                      <a:r>
                        <a:rPr lang="en-IN" sz="1400" kern="100">
                          <a:effectLst/>
                          <a:latin typeface="Trebuchet MS" panose="020B0603020202020204" pitchFamily="34" charset="0"/>
                        </a:rPr>
                        <a:t>Banking Reimagined: AI, Metaverse, and Personalized Experiences in Banking</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p>
                      <a:pPr>
                        <a:lnSpc>
                          <a:spcPct val="100000"/>
                        </a:lnSpc>
                        <a:spcAft>
                          <a:spcPts val="800"/>
                        </a:spcAft>
                      </a:pPr>
                      <a:r>
                        <a:rPr lang="en-IN" sz="1400" kern="100">
                          <a:effectLst/>
                          <a:latin typeface="Trebuchet MS" panose="020B0603020202020204" pitchFamily="34" charset="0"/>
                        </a:rPr>
                        <a:t>This panel discussion will explore how Artificial Intelligence (AI) and the emerging Metaverse will reshape the future of personalized banking experiences in India.</a:t>
                      </a:r>
                    </a:p>
                    <a:p>
                      <a:pPr>
                        <a:lnSpc>
                          <a:spcPct val="100000"/>
                        </a:lnSpc>
                        <a:spcAft>
                          <a:spcPts val="800"/>
                        </a:spcAft>
                      </a:pPr>
                      <a:r>
                        <a:rPr lang="en-IN" sz="1400" kern="100">
                          <a:effectLst/>
                          <a:latin typeface="Trebuchet MS" panose="020B0603020202020204" pitchFamily="34" charset="0"/>
                        </a:rPr>
                        <a:t>Panel members: Rohit Kumar (PWC, moderator), Shivani Venkatesh (RBL, Head AI), Rakesh Ranjan (RBIHUB, CDO), Anish Chowdhary (Yes Bank, Head Retail Banking), Rohit Kumar* (IDFC BANK, COO)</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3212954284"/>
                  </a:ext>
                </a:extLst>
              </a:tr>
              <a:tr h="182355">
                <a:tc>
                  <a:txBody>
                    <a:bodyPr/>
                    <a:lstStyle/>
                    <a:p>
                      <a:pPr>
                        <a:lnSpc>
                          <a:spcPct val="100000"/>
                        </a:lnSpc>
                        <a:spcAft>
                          <a:spcPts val="800"/>
                        </a:spcAft>
                      </a:pPr>
                      <a:r>
                        <a:rPr lang="en-IN" sz="1400" kern="100">
                          <a:effectLst/>
                          <a:latin typeface="Trebuchet MS" panose="020B0603020202020204" pitchFamily="34" charset="0"/>
                        </a:rPr>
                        <a:t>7:25pm – 7:40pm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800"/>
                        </a:spcAft>
                      </a:pPr>
                      <a:r>
                        <a:rPr lang="en-IN" sz="1400" kern="100">
                          <a:effectLst/>
                          <a:latin typeface="Trebuchet MS" panose="020B0603020202020204" pitchFamily="34" charset="0"/>
                        </a:rPr>
                        <a:t>Standalone Presentation by Geetika Raheja (PWC) - Partner - Advisory - Payments Transformation</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2275582001"/>
                  </a:ext>
                </a:extLst>
              </a:tr>
              <a:tr h="0">
                <a:tc>
                  <a:txBody>
                    <a:bodyPr/>
                    <a:lstStyle/>
                    <a:p>
                      <a:pPr>
                        <a:lnSpc>
                          <a:spcPct val="100000"/>
                        </a:lnSpc>
                        <a:spcAft>
                          <a:spcPts val="800"/>
                        </a:spcAft>
                      </a:pPr>
                      <a:r>
                        <a:rPr lang="en-IN" sz="1400" kern="100">
                          <a:effectLst/>
                          <a:latin typeface="Trebuchet MS" panose="020B0603020202020204" pitchFamily="34" charset="0"/>
                        </a:rPr>
                        <a:t>7:40pm – 8:20pm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marL="0">
                        <a:lnSpc>
                          <a:spcPct val="100000"/>
                        </a:lnSpc>
                        <a:spcAft>
                          <a:spcPts val="800"/>
                        </a:spcAft>
                      </a:pPr>
                      <a:r>
                        <a:rPr lang="en-IN" sz="1400" kern="100">
                          <a:effectLst/>
                          <a:latin typeface="Trebuchet MS" panose="020B0603020202020204" pitchFamily="34" charset="0"/>
                        </a:rPr>
                        <a:t>Panel Discussion 3: Tech Panel</a:t>
                      </a:r>
                      <a:br>
                        <a:rPr lang="en-IN" sz="1400" kern="100">
                          <a:effectLst/>
                          <a:latin typeface="Trebuchet MS" panose="020B0603020202020204" pitchFamily="34" charset="0"/>
                        </a:rPr>
                      </a:br>
                      <a:r>
                        <a:rPr lang="en-IN" sz="1400" kern="100">
                          <a:effectLst/>
                          <a:latin typeface="Trebuchet MS" panose="020B0603020202020204" pitchFamily="34" charset="0"/>
                        </a:rPr>
                        <a:t>The Future is Now: Exploring the Intersection of Emerging Technologies in Banking</a:t>
                      </a:r>
                    </a:p>
                    <a:p>
                      <a:pPr marL="0">
                        <a:lnSpc>
                          <a:spcPct val="100000"/>
                        </a:lnSpc>
                        <a:spcAft>
                          <a:spcPts val="800"/>
                        </a:spcAft>
                      </a:pPr>
                      <a:r>
                        <a:rPr lang="en-IN" sz="1400" kern="100">
                          <a:effectLst/>
                          <a:latin typeface="Trebuchet MS" panose="020B0603020202020204" pitchFamily="34" charset="0"/>
                        </a:rPr>
                        <a:t>This panel discussion will delve into the exciting convergence of  cutting-edge technologies that are transforming the landscape of  digital banking in India.</a:t>
                      </a:r>
                    </a:p>
                    <a:p>
                      <a:pPr marL="0">
                        <a:lnSpc>
                          <a:spcPct val="100000"/>
                        </a:lnSpc>
                        <a:spcAft>
                          <a:spcPts val="800"/>
                        </a:spcAft>
                      </a:pPr>
                      <a:r>
                        <a:rPr lang="en-IN" sz="1400" kern="100">
                          <a:effectLst/>
                          <a:latin typeface="Trebuchet MS" panose="020B0603020202020204" pitchFamily="34" charset="0"/>
                        </a:rPr>
                        <a:t>Revolutionizing Digital Banking with 5G and IoT, Enhancing Security and Convenience with Biometric Authentication, The Role of Central Bank Digital Currencies (CBDC) and Blockchain, Fortifying Digital Banking Systems Against Cyber Threats, Collaboration between FinTech’s and established banks to drive innovation in the digital banking landscape</a:t>
                      </a:r>
                      <a:br>
                        <a:rPr lang="en-IN" sz="1400" kern="100">
                          <a:effectLst/>
                          <a:latin typeface="Trebuchet MS" panose="020B0603020202020204" pitchFamily="34" charset="0"/>
                        </a:rPr>
                      </a:br>
                      <a:br>
                        <a:rPr lang="en-IN" sz="1400" kern="100">
                          <a:effectLst/>
                          <a:latin typeface="Trebuchet MS" panose="020B0603020202020204" pitchFamily="34" charset="0"/>
                        </a:rPr>
                      </a:br>
                      <a:r>
                        <a:rPr lang="en-IN" sz="1400" kern="100">
                          <a:effectLst/>
                          <a:latin typeface="Trebuchet MS" panose="020B0603020202020204" pitchFamily="34" charset="0"/>
                        </a:rPr>
                        <a:t>Panel members:</a:t>
                      </a:r>
                    </a:p>
                    <a:p>
                      <a:pPr marL="342900" lvl="0" indent="-342900">
                        <a:lnSpc>
                          <a:spcPct val="100000"/>
                        </a:lnSpc>
                        <a:spcAft>
                          <a:spcPts val="0"/>
                        </a:spcAft>
                        <a:buFont typeface="Symbol" panose="05050102010706020507" pitchFamily="18" charset="2"/>
                        <a:buChar char=""/>
                      </a:pPr>
                      <a:r>
                        <a:rPr lang="en-IN" sz="1400" kern="100">
                          <a:effectLst/>
                          <a:latin typeface="Trebuchet MS" panose="020B0603020202020204" pitchFamily="34" charset="0"/>
                        </a:rPr>
                        <a:t>Moderator (PWC)</a:t>
                      </a:r>
                    </a:p>
                    <a:p>
                      <a:pPr marL="342900" lvl="0" indent="-342900">
                        <a:lnSpc>
                          <a:spcPct val="100000"/>
                        </a:lnSpc>
                        <a:spcAft>
                          <a:spcPts val="0"/>
                        </a:spcAft>
                        <a:buFont typeface="Symbol" panose="05050102010706020507" pitchFamily="18" charset="2"/>
                        <a:buChar char=""/>
                      </a:pPr>
                      <a:r>
                        <a:rPr lang="en-IN" sz="1400" kern="100">
                          <a:effectLst/>
                          <a:latin typeface="Trebuchet MS" panose="020B0603020202020204" pitchFamily="34" charset="0"/>
                        </a:rPr>
                        <a:t>Lincy Therattil (Barclays, Head Tech Strategy)</a:t>
                      </a:r>
                    </a:p>
                    <a:p>
                      <a:pPr marL="342900" lvl="0" indent="-342900">
                        <a:lnSpc>
                          <a:spcPct val="100000"/>
                        </a:lnSpc>
                        <a:spcAft>
                          <a:spcPts val="0"/>
                        </a:spcAft>
                        <a:buFont typeface="Symbol" panose="05050102010706020507" pitchFamily="18" charset="2"/>
                        <a:buChar char=""/>
                      </a:pPr>
                      <a:r>
                        <a:rPr lang="en-US" sz="1400" kern="100">
                          <a:effectLst/>
                          <a:latin typeface="Trebuchet MS" panose="020B0603020202020204" pitchFamily="34" charset="0"/>
                        </a:rPr>
                        <a:t>Subramanian V* (IDBI Bank, CISO)</a:t>
                      </a:r>
                    </a:p>
                    <a:p>
                      <a:pPr marL="342900" lvl="0" indent="-342900">
                        <a:lnSpc>
                          <a:spcPct val="100000"/>
                        </a:lnSpc>
                        <a:spcAft>
                          <a:spcPts val="0"/>
                        </a:spcAft>
                        <a:buFont typeface="Symbol" panose="05050102010706020507" pitchFamily="18" charset="2"/>
                        <a:buChar char=""/>
                      </a:pPr>
                      <a:r>
                        <a:rPr lang="en-US" sz="1400" kern="100">
                          <a:effectLst/>
                          <a:latin typeface="Trebuchet MS" panose="020B0603020202020204" pitchFamily="34" charset="0"/>
                        </a:rPr>
                        <a:t>Anil Kuril* (Union Bank of India, CTO)</a:t>
                      </a:r>
                      <a:endParaRPr lang="en-IN" sz="1400" kern="100">
                        <a:effectLst/>
                        <a:latin typeface="Trebuchet MS" panose="020B0603020202020204" pitchFamily="34" charset="0"/>
                      </a:endParaRPr>
                    </a:p>
                  </a:txBody>
                  <a:tcPr marL="45720" marR="45720"/>
                </a:tc>
                <a:extLst>
                  <a:ext uri="{0D108BD9-81ED-4DB2-BD59-A6C34878D82A}">
                    <a16:rowId xmlns:a16="http://schemas.microsoft.com/office/drawing/2014/main" val="3409784326"/>
                  </a:ext>
                </a:extLst>
              </a:tr>
            </a:tbl>
          </a:graphicData>
        </a:graphic>
      </p:graphicFrame>
      <p:sp>
        <p:nvSpPr>
          <p:cNvPr id="4" name="TextBox 3">
            <a:extLst>
              <a:ext uri="{FF2B5EF4-FFF2-40B4-BE49-F238E27FC236}">
                <a16:creationId xmlns:a16="http://schemas.microsoft.com/office/drawing/2014/main" id="{5F518B63-5AB2-A25F-418C-E20B6E7D6A8E}"/>
              </a:ext>
            </a:extLst>
          </p:cNvPr>
          <p:cNvSpPr txBox="1"/>
          <p:nvPr/>
        </p:nvSpPr>
        <p:spPr>
          <a:xfrm>
            <a:off x="2209800" y="341296"/>
            <a:ext cx="9590314" cy="523220"/>
          </a:xfrm>
          <a:prstGeom prst="rect">
            <a:avLst/>
          </a:prstGeom>
          <a:noFill/>
        </p:spPr>
        <p:txBody>
          <a:bodyPr wrap="square" rtlCol="0">
            <a:spAutoFit/>
          </a:bodyPr>
          <a:lstStyle/>
          <a:p>
            <a:pPr algn="r"/>
            <a:r>
              <a:rPr lang="en-US" sz="1400">
                <a:latin typeface="Trebuchet MS" panose="020B0603020202020204" pitchFamily="34" charset="0"/>
              </a:rPr>
              <a:t>Confirmed slots for Sify speakers highlighted in green.</a:t>
            </a:r>
            <a:endParaRPr lang="en-IN" sz="1400">
              <a:latin typeface="Trebuchet MS" panose="020B0603020202020204" pitchFamily="34" charset="0"/>
            </a:endParaRPr>
          </a:p>
          <a:p>
            <a:pPr algn="r"/>
            <a:r>
              <a:rPr lang="en-IN" sz="1400">
                <a:latin typeface="Trebuchet MS" panose="020B0603020202020204" pitchFamily="34" charset="0"/>
              </a:rPr>
              <a:t>Speakers marked * are to be confirmed.</a:t>
            </a:r>
            <a:endParaRPr lang="en-US" sz="1400">
              <a:latin typeface="Trebuchet MS" panose="020B0603020202020204" pitchFamily="34" charset="0"/>
            </a:endParaRPr>
          </a:p>
        </p:txBody>
      </p:sp>
    </p:spTree>
    <p:extLst>
      <p:ext uri="{BB962C8B-B14F-4D97-AF65-F5344CB8AC3E}">
        <p14:creationId xmlns:p14="http://schemas.microsoft.com/office/powerpoint/2010/main" val="2776510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5"/>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a:ln>
                  <a:noFill/>
                </a:ln>
                <a:solidFill>
                  <a:srgbClr val="1F497D">
                    <a:lumMod val="75000"/>
                  </a:srgbClr>
                </a:solidFill>
                <a:effectLst/>
                <a:uLnTx/>
                <a:uFillTx/>
                <a:latin typeface="Trebuchet MS"/>
                <a:ea typeface="+mj-ea"/>
                <a:cs typeface="+mj-cs"/>
              </a:rPr>
              <a:t>AGENDA CONTD.</a:t>
            </a:r>
            <a:endParaRPr kumimoji="0" lang="en-US" sz="20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graphicFrame>
        <p:nvGraphicFramePr>
          <p:cNvPr id="2" name="Table 1">
            <a:extLst>
              <a:ext uri="{FF2B5EF4-FFF2-40B4-BE49-F238E27FC236}">
                <a16:creationId xmlns:a16="http://schemas.microsoft.com/office/drawing/2014/main" id="{C0945748-EB81-1106-24BE-C72D65444A3E}"/>
              </a:ext>
            </a:extLst>
          </p:cNvPr>
          <p:cNvGraphicFramePr>
            <a:graphicFrameLocks noGrp="1"/>
          </p:cNvGraphicFramePr>
          <p:nvPr>
            <p:extLst>
              <p:ext uri="{D42A27DB-BD31-4B8C-83A1-F6EECF244321}">
                <p14:modId xmlns:p14="http://schemas.microsoft.com/office/powerpoint/2010/main" val="1328990976"/>
              </p:ext>
            </p:extLst>
          </p:nvPr>
        </p:nvGraphicFramePr>
        <p:xfrm>
          <a:off x="268571" y="1066038"/>
          <a:ext cx="11551251" cy="3820160"/>
        </p:xfrm>
        <a:graphic>
          <a:graphicData uri="http://schemas.openxmlformats.org/drawingml/2006/table">
            <a:tbl>
              <a:tblPr firstRow="1" firstCol="1" bandRow="1">
                <a:tableStyleId>{5940675A-B579-460E-94D1-54222C63F5DA}</a:tableStyleId>
              </a:tblPr>
              <a:tblGrid>
                <a:gridCol w="1607530">
                  <a:extLst>
                    <a:ext uri="{9D8B030D-6E8A-4147-A177-3AD203B41FA5}">
                      <a16:colId xmlns:a16="http://schemas.microsoft.com/office/drawing/2014/main" val="3561467237"/>
                    </a:ext>
                  </a:extLst>
                </a:gridCol>
                <a:gridCol w="9943721">
                  <a:extLst>
                    <a:ext uri="{9D8B030D-6E8A-4147-A177-3AD203B41FA5}">
                      <a16:colId xmlns:a16="http://schemas.microsoft.com/office/drawing/2014/main" val="2343691251"/>
                    </a:ext>
                  </a:extLst>
                </a:gridCol>
              </a:tblGrid>
              <a:tr h="0">
                <a:tc>
                  <a:txBody>
                    <a:bodyPr/>
                    <a:lstStyle/>
                    <a:p>
                      <a:pPr>
                        <a:lnSpc>
                          <a:spcPct val="100000"/>
                        </a:lnSpc>
                        <a:spcAft>
                          <a:spcPts val="800"/>
                        </a:spcAft>
                      </a:pPr>
                      <a:r>
                        <a:rPr lang="en-IN" sz="1400" b="1" kern="100">
                          <a:effectLst/>
                          <a:latin typeface="Trebuchet MS" panose="020B0603020202020204" pitchFamily="34" charset="0"/>
                        </a:rPr>
                        <a:t>Time (IST)</a:t>
                      </a:r>
                      <a:endParaRPr lang="en-IN" sz="1400" b="1"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rgbClr val="FFC000"/>
                    </a:solidFill>
                  </a:tcPr>
                </a:tc>
                <a:tc>
                  <a:txBody>
                    <a:bodyPr/>
                    <a:lstStyle/>
                    <a:p>
                      <a:pPr>
                        <a:lnSpc>
                          <a:spcPct val="100000"/>
                        </a:lnSpc>
                        <a:spcAft>
                          <a:spcPts val="800"/>
                        </a:spcAft>
                      </a:pPr>
                      <a:r>
                        <a:rPr lang="en-IN" sz="1400" b="1" kern="100">
                          <a:effectLst/>
                          <a:latin typeface="Trebuchet MS" panose="020B0603020202020204" pitchFamily="34" charset="0"/>
                        </a:rPr>
                        <a:t>Session</a:t>
                      </a:r>
                      <a:endParaRPr lang="en-IN" sz="1400" b="1"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rgbClr val="FFC000"/>
                    </a:solidFill>
                  </a:tcPr>
                </a:tc>
                <a:extLst>
                  <a:ext uri="{0D108BD9-81ED-4DB2-BD59-A6C34878D82A}">
                    <a16:rowId xmlns:a16="http://schemas.microsoft.com/office/drawing/2014/main" val="3953861548"/>
                  </a:ext>
                </a:extLst>
              </a:tr>
              <a:tr h="325422">
                <a:tc>
                  <a:txBody>
                    <a:bodyPr/>
                    <a:lstStyle/>
                    <a:p>
                      <a:pPr>
                        <a:lnSpc>
                          <a:spcPct val="100000"/>
                        </a:lnSpc>
                        <a:spcAft>
                          <a:spcPts val="800"/>
                        </a:spcAft>
                      </a:pPr>
                      <a:r>
                        <a:rPr lang="en-IN" sz="1400" kern="100">
                          <a:effectLst/>
                          <a:highlight>
                            <a:srgbClr val="00FF00"/>
                          </a:highlight>
                          <a:latin typeface="Trebuchet MS" panose="020B0603020202020204" pitchFamily="34" charset="0"/>
                        </a:rPr>
                        <a:t>8:20pm – 8:40pm </a:t>
                      </a:r>
                      <a:endParaRPr lang="en-IN" sz="1400" kern="100">
                        <a:effectLst/>
                        <a:highlight>
                          <a:srgbClr val="00FF00"/>
                        </a:highligh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lang="en-IN" sz="1400" kern="100" dirty="0">
                          <a:effectLst/>
                          <a:highlight>
                            <a:srgbClr val="00FF00"/>
                          </a:highlight>
                          <a:latin typeface="Trebuchet MS" panose="020B0603020202020204" pitchFamily="34" charset="0"/>
                          <a:ea typeface="Aptos" panose="020B0004020202020204" pitchFamily="34" charset="0"/>
                          <a:cs typeface="Times New Roman" panose="02020603050405020304" pitchFamily="18" charset="0"/>
                        </a:rPr>
                        <a:t>Fireside Chat : </a:t>
                      </a:r>
                      <a:r>
                        <a:rPr lang="en-IN" sz="1400" b="1" i="0" u="none" strike="noStrike" kern="1200" dirty="0">
                          <a:solidFill>
                            <a:schemeClr val="tx1"/>
                          </a:solidFill>
                          <a:effectLst/>
                          <a:highlight>
                            <a:srgbClr val="00FF00"/>
                          </a:highlight>
                          <a:latin typeface="+mn-lt"/>
                          <a:ea typeface="+mn-ea"/>
                          <a:cs typeface="+mn-cs"/>
                        </a:rPr>
                        <a:t>Navigating the Digital Wave: Transforming Financial Services with AI, Security, and Cloud Infrastructure.</a:t>
                      </a:r>
                    </a:p>
                    <a:p>
                      <a:pPr marL="0" marR="0" lvl="0" indent="0" algn="l" defTabSz="914400" rtl="0" eaLnBrk="1" fontAlgn="auto" latinLnBrk="0" hangingPunct="1">
                        <a:lnSpc>
                          <a:spcPct val="100000"/>
                        </a:lnSpc>
                        <a:spcBef>
                          <a:spcPts val="0"/>
                        </a:spcBef>
                        <a:spcAft>
                          <a:spcPts val="800"/>
                        </a:spcAft>
                        <a:buClrTx/>
                        <a:buSzTx/>
                        <a:buFontTx/>
                        <a:buNone/>
                        <a:tabLst/>
                        <a:defRPr/>
                      </a:pPr>
                      <a:r>
                        <a:rPr lang="en-IN" sz="1400" b="0" i="0" u="none" strike="noStrike" kern="1200" dirty="0">
                          <a:solidFill>
                            <a:schemeClr val="tx1"/>
                          </a:solidFill>
                          <a:effectLst/>
                          <a:highlight>
                            <a:srgbClr val="00FF00"/>
                          </a:highlight>
                          <a:latin typeface="+mn-lt"/>
                          <a:ea typeface="+mn-ea"/>
                          <a:cs typeface="+mn-cs"/>
                        </a:rPr>
                        <a:t>Kamal Nath</a:t>
                      </a:r>
                    </a:p>
                    <a:p>
                      <a:pPr marL="0" marR="0" lvl="0" indent="0" algn="l" defTabSz="914400" rtl="0" eaLnBrk="1" fontAlgn="auto" latinLnBrk="0" hangingPunct="1">
                        <a:lnSpc>
                          <a:spcPct val="100000"/>
                        </a:lnSpc>
                        <a:spcBef>
                          <a:spcPts val="0"/>
                        </a:spcBef>
                        <a:spcAft>
                          <a:spcPts val="800"/>
                        </a:spcAft>
                        <a:buClrTx/>
                        <a:buSzTx/>
                        <a:buFontTx/>
                        <a:buNone/>
                        <a:tabLst/>
                        <a:defRPr/>
                      </a:pPr>
                      <a:r>
                        <a:rPr lang="en-IN" sz="1400" b="0" i="0" u="none" strike="noStrike" kern="1200" dirty="0">
                          <a:solidFill>
                            <a:schemeClr val="tx1"/>
                          </a:solidFill>
                          <a:effectLst/>
                          <a:highlight>
                            <a:srgbClr val="00FF00"/>
                          </a:highlight>
                          <a:latin typeface="+mn-lt"/>
                          <a:ea typeface="+mn-ea"/>
                          <a:cs typeface="+mn-cs"/>
                        </a:rPr>
                        <a:t>Balaji R – CTO, SBI</a:t>
                      </a:r>
                      <a:endParaRPr lang="en-IN" sz="1400" b="0" kern="100" dirty="0">
                        <a:effectLst/>
                        <a:highlight>
                          <a:srgbClr val="00FF00"/>
                        </a:highligh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670599449"/>
                  </a:ext>
                </a:extLst>
              </a:tr>
              <a:tr h="325422">
                <a:tc>
                  <a:txBody>
                    <a:bodyPr/>
                    <a:lstStyle/>
                    <a:p>
                      <a:pPr>
                        <a:lnSpc>
                          <a:spcPct val="100000"/>
                        </a:lnSpc>
                        <a:spcAft>
                          <a:spcPts val="800"/>
                        </a:spcAft>
                      </a:pPr>
                      <a:r>
                        <a:rPr lang="en-IN" sz="1400" kern="100">
                          <a:effectLst/>
                          <a:latin typeface="Trebuchet MS" panose="020B0603020202020204" pitchFamily="34" charset="0"/>
                        </a:rPr>
                        <a:t>8:40PM - 9:00PM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800"/>
                        </a:spcAft>
                      </a:pPr>
                      <a:r>
                        <a:rPr lang="en-IN" sz="1400" kern="100">
                          <a:effectLst/>
                          <a:latin typeface="Trebuchet MS" panose="020B0603020202020204" pitchFamily="34" charset="0"/>
                        </a:rPr>
                        <a:t>Fireside Chat Fireside Chat :  - India's Regulatory Sandbox: A Launchpad for Innovation</a:t>
                      </a:r>
                    </a:p>
                    <a:p>
                      <a:pPr>
                        <a:lnSpc>
                          <a:spcPct val="100000"/>
                        </a:lnSpc>
                        <a:spcAft>
                          <a:spcPts val="800"/>
                        </a:spcAft>
                      </a:pPr>
                      <a:r>
                        <a:rPr lang="en-IN" sz="1400" kern="100">
                          <a:effectLst/>
                          <a:latin typeface="Trebuchet MS" panose="020B0603020202020204" pitchFamily="34" charset="0"/>
                        </a:rPr>
                        <a:t>Speakers: Kuntal Sur (PWC, Moderator), Damodaran C (Federal Bank, CRO), Tushar Patankar (Yes Bank, CRO), Ratan Kesh* (Bandhan Bank, ED), Vivek Bajpeyi* (IndusInd Bank, CRO)</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632689815"/>
                  </a:ext>
                </a:extLst>
              </a:tr>
              <a:tr h="146588">
                <a:tc>
                  <a:txBody>
                    <a:bodyPr/>
                    <a:lstStyle/>
                    <a:p>
                      <a:pPr>
                        <a:lnSpc>
                          <a:spcPct val="100000"/>
                        </a:lnSpc>
                        <a:spcAft>
                          <a:spcPts val="800"/>
                        </a:spcAft>
                      </a:pPr>
                      <a:r>
                        <a:rPr lang="en-IN" sz="1400" kern="100">
                          <a:effectLst/>
                          <a:latin typeface="Trebuchet MS" panose="020B0603020202020204" pitchFamily="34" charset="0"/>
                        </a:rPr>
                        <a:t>9:00pm – 9:10pm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800"/>
                        </a:spcAft>
                      </a:pPr>
                      <a:r>
                        <a:rPr lang="en-IN" sz="1400" kern="100">
                          <a:effectLst/>
                          <a:latin typeface="Trebuchet MS" panose="020B0603020202020204" pitchFamily="34" charset="0"/>
                        </a:rPr>
                        <a:t>Standalone Presentation by </a:t>
                      </a:r>
                      <a:r>
                        <a:rPr lang="en-IN" sz="1400" kern="100" err="1">
                          <a:effectLst/>
                          <a:latin typeface="Trebuchet MS" panose="020B0603020202020204" pitchFamily="34" charset="0"/>
                        </a:rPr>
                        <a:t>Sukant</a:t>
                      </a:r>
                      <a:r>
                        <a:rPr lang="en-IN" sz="1400" kern="100">
                          <a:effectLst/>
                          <a:latin typeface="Trebuchet MS" panose="020B0603020202020204" pitchFamily="34" charset="0"/>
                        </a:rPr>
                        <a:t> Mishra (Octagon International, MD &amp; CEO)</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1506027174"/>
                  </a:ext>
                </a:extLst>
              </a:tr>
              <a:tr h="0">
                <a:tc>
                  <a:txBody>
                    <a:bodyPr/>
                    <a:lstStyle/>
                    <a:p>
                      <a:pPr>
                        <a:lnSpc>
                          <a:spcPct val="100000"/>
                        </a:lnSpc>
                        <a:spcAft>
                          <a:spcPts val="800"/>
                        </a:spcAft>
                      </a:pPr>
                      <a:r>
                        <a:rPr lang="en-IN" sz="1400" kern="100">
                          <a:effectLst/>
                          <a:latin typeface="Trebuchet MS" panose="020B0603020202020204" pitchFamily="34" charset="0"/>
                        </a:rPr>
                        <a:t>9:10pm – 9:30pm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800"/>
                        </a:spcAft>
                      </a:pPr>
                      <a:r>
                        <a:rPr lang="en-IN" sz="1400" kern="100">
                          <a:effectLst/>
                          <a:latin typeface="Trebuchet MS" panose="020B0603020202020204" pitchFamily="34" charset="0"/>
                        </a:rPr>
                        <a:t>Fireside Chat 2 - Charting the Course to Profitability: The Digital Transformation of BFSI</a:t>
                      </a:r>
                    </a:p>
                    <a:p>
                      <a:pPr>
                        <a:lnSpc>
                          <a:spcPct val="100000"/>
                        </a:lnSpc>
                        <a:spcAft>
                          <a:spcPts val="800"/>
                        </a:spcAft>
                      </a:pPr>
                      <a:r>
                        <a:rPr lang="en-IN" sz="1400" kern="100">
                          <a:effectLst/>
                          <a:latin typeface="Trebuchet MS" panose="020B0603020202020204" pitchFamily="34" charset="0"/>
                        </a:rPr>
                        <a:t>Speakers: Sidharth Diwan (PWC, Moderator), Gobind Jain (IndusInd), Jigar Shah (NSDL Payments), Sudhanshu Jain* (IDFC Bank, CFO), Niranjan </a:t>
                      </a:r>
                      <a:r>
                        <a:rPr lang="en-IN" sz="1400" kern="100" err="1">
                          <a:effectLst/>
                          <a:latin typeface="Trebuchet MS" panose="020B0603020202020204" pitchFamily="34" charset="0"/>
                        </a:rPr>
                        <a:t>Banodkar</a:t>
                      </a:r>
                      <a:r>
                        <a:rPr lang="en-IN" sz="1400" kern="100">
                          <a:effectLst/>
                          <a:latin typeface="Trebuchet MS" panose="020B0603020202020204" pitchFamily="34" charset="0"/>
                        </a:rPr>
                        <a:t>* (Yes Bank – CFO)</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3403935771"/>
                  </a:ext>
                </a:extLst>
              </a:tr>
              <a:tr h="0">
                <a:tc>
                  <a:txBody>
                    <a:bodyPr/>
                    <a:lstStyle/>
                    <a:p>
                      <a:pPr>
                        <a:lnSpc>
                          <a:spcPct val="100000"/>
                        </a:lnSpc>
                        <a:spcAft>
                          <a:spcPts val="800"/>
                        </a:spcAft>
                      </a:pPr>
                      <a:r>
                        <a:rPr lang="en-IN" sz="1400" kern="100">
                          <a:effectLst/>
                          <a:latin typeface="Trebuchet MS" panose="020B0603020202020204" pitchFamily="34" charset="0"/>
                        </a:rPr>
                        <a:t>9:30pm – 9:35pm</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800"/>
                        </a:spcAft>
                      </a:pPr>
                      <a:r>
                        <a:rPr lang="en-IN" sz="1400" kern="100">
                          <a:effectLst/>
                          <a:latin typeface="Trebuchet MS" panose="020B0603020202020204" pitchFamily="34" charset="0"/>
                        </a:rPr>
                        <a:t>Closing Note by ET Edge</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3946057799"/>
                  </a:ext>
                </a:extLst>
              </a:tr>
              <a:tr h="0">
                <a:tc>
                  <a:txBody>
                    <a:bodyPr/>
                    <a:lstStyle/>
                    <a:p>
                      <a:pPr>
                        <a:lnSpc>
                          <a:spcPct val="100000"/>
                        </a:lnSpc>
                        <a:spcAft>
                          <a:spcPts val="800"/>
                        </a:spcAft>
                      </a:pPr>
                      <a:r>
                        <a:rPr lang="en-IN" sz="1400" kern="100">
                          <a:effectLst/>
                          <a:latin typeface="Trebuchet MS" panose="020B0603020202020204" pitchFamily="34" charset="0"/>
                        </a:rPr>
                        <a:t>9:35pm Onwards</a:t>
                      </a:r>
                      <a:endParaRPr lang="en-IN" sz="1400" kern="10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solidFill>
                      <a:schemeClr val="bg2"/>
                    </a:solidFill>
                  </a:tcPr>
                </a:tc>
                <a:tc>
                  <a:txBody>
                    <a:bodyPr/>
                    <a:lstStyle/>
                    <a:p>
                      <a:pPr>
                        <a:lnSpc>
                          <a:spcPct val="100000"/>
                        </a:lnSpc>
                        <a:spcAft>
                          <a:spcPts val="800"/>
                        </a:spcAft>
                      </a:pPr>
                      <a:r>
                        <a:rPr lang="en-IN" sz="1400" kern="100" dirty="0">
                          <a:effectLst/>
                          <a:latin typeface="Trebuchet MS" panose="020B0603020202020204" pitchFamily="34" charset="0"/>
                        </a:rPr>
                        <a:t>Dinner </a:t>
                      </a:r>
                      <a:endParaRPr lang="en-IN" sz="1400" kern="100" dirty="0">
                        <a:effectLst/>
                        <a:latin typeface="Trebuchet MS" panose="020B0603020202020204" pitchFamily="34" charset="0"/>
                        <a:ea typeface="Aptos" panose="020B0004020202020204" pitchFamily="34" charset="0"/>
                        <a:cs typeface="Times New Roman" panose="02020603050405020304" pitchFamily="18" charset="0"/>
                      </a:endParaRPr>
                    </a:p>
                  </a:txBody>
                  <a:tcPr marL="45720" marR="45720"/>
                </a:tc>
                <a:extLst>
                  <a:ext uri="{0D108BD9-81ED-4DB2-BD59-A6C34878D82A}">
                    <a16:rowId xmlns:a16="http://schemas.microsoft.com/office/drawing/2014/main" val="3924679129"/>
                  </a:ext>
                </a:extLst>
              </a:tr>
            </a:tbl>
          </a:graphicData>
        </a:graphic>
      </p:graphicFrame>
      <p:sp>
        <p:nvSpPr>
          <p:cNvPr id="4" name="TextBox 3">
            <a:extLst>
              <a:ext uri="{FF2B5EF4-FFF2-40B4-BE49-F238E27FC236}">
                <a16:creationId xmlns:a16="http://schemas.microsoft.com/office/drawing/2014/main" id="{70714FF2-F5FB-9A96-C61A-4CEB78733DCE}"/>
              </a:ext>
            </a:extLst>
          </p:cNvPr>
          <p:cNvSpPr txBox="1"/>
          <p:nvPr/>
        </p:nvSpPr>
        <p:spPr>
          <a:xfrm>
            <a:off x="2209800" y="341296"/>
            <a:ext cx="9590314" cy="523220"/>
          </a:xfrm>
          <a:prstGeom prst="rect">
            <a:avLst/>
          </a:prstGeom>
          <a:noFill/>
        </p:spPr>
        <p:txBody>
          <a:bodyPr wrap="square" rtlCol="0">
            <a:spAutoFit/>
          </a:bodyPr>
          <a:lstStyle/>
          <a:p>
            <a:pPr algn="r"/>
            <a:r>
              <a:rPr lang="en-US" sz="1400">
                <a:latin typeface="Trebuchet MS" panose="020B0603020202020204" pitchFamily="34" charset="0"/>
              </a:rPr>
              <a:t>Confirmed slots for Sify speakers highlighted in green.</a:t>
            </a:r>
            <a:endParaRPr lang="en-IN" sz="1400">
              <a:latin typeface="Trebuchet MS" panose="020B0603020202020204" pitchFamily="34" charset="0"/>
            </a:endParaRPr>
          </a:p>
          <a:p>
            <a:pPr algn="r"/>
            <a:r>
              <a:rPr lang="en-IN" sz="1400">
                <a:latin typeface="Trebuchet MS" panose="020B0603020202020204" pitchFamily="34" charset="0"/>
              </a:rPr>
              <a:t>Speakers marked * are to be confirmed.</a:t>
            </a:r>
            <a:endParaRPr lang="en-US" sz="1400">
              <a:latin typeface="Trebuchet MS" panose="020B0603020202020204" pitchFamily="34" charset="0"/>
            </a:endParaRPr>
          </a:p>
        </p:txBody>
      </p:sp>
    </p:spTree>
    <p:extLst>
      <p:ext uri="{BB962C8B-B14F-4D97-AF65-F5344CB8AC3E}">
        <p14:creationId xmlns:p14="http://schemas.microsoft.com/office/powerpoint/2010/main" val="1811525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5"/>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a:ln>
                  <a:noFill/>
                </a:ln>
                <a:solidFill>
                  <a:srgbClr val="1F497D">
                    <a:lumMod val="75000"/>
                  </a:srgbClr>
                </a:solidFill>
                <a:effectLst/>
                <a:uLnTx/>
                <a:uFillTx/>
                <a:latin typeface="Trebuchet MS"/>
                <a:ea typeface="+mj-ea"/>
                <a:cs typeface="+mj-cs"/>
              </a:rPr>
              <a:t>SIFY REPRESENTATIVES AT THE SUMMIT</a:t>
            </a:r>
            <a:endParaRPr kumimoji="0" lang="en-US" sz="20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graphicFrame>
        <p:nvGraphicFramePr>
          <p:cNvPr id="2" name="Table 1">
            <a:extLst>
              <a:ext uri="{FF2B5EF4-FFF2-40B4-BE49-F238E27FC236}">
                <a16:creationId xmlns:a16="http://schemas.microsoft.com/office/drawing/2014/main" id="{A1C08BCA-052B-3C95-6BC2-5C76202A64B0}"/>
              </a:ext>
            </a:extLst>
          </p:cNvPr>
          <p:cNvGraphicFramePr>
            <a:graphicFrameLocks noGrp="1"/>
          </p:cNvGraphicFramePr>
          <p:nvPr>
            <p:extLst>
              <p:ext uri="{D42A27DB-BD31-4B8C-83A1-F6EECF244321}">
                <p14:modId xmlns:p14="http://schemas.microsoft.com/office/powerpoint/2010/main" val="1996760313"/>
              </p:ext>
            </p:extLst>
          </p:nvPr>
        </p:nvGraphicFramePr>
        <p:xfrm>
          <a:off x="268572" y="1090448"/>
          <a:ext cx="9041690" cy="5511120"/>
        </p:xfrm>
        <a:graphic>
          <a:graphicData uri="http://schemas.openxmlformats.org/drawingml/2006/table">
            <a:tbl>
              <a:tblPr firstRow="1" bandRow="1">
                <a:tableStyleId>{5C22544A-7EE6-4342-B048-85BDC9FD1C3A}</a:tableStyleId>
              </a:tblPr>
              <a:tblGrid>
                <a:gridCol w="631771">
                  <a:extLst>
                    <a:ext uri="{9D8B030D-6E8A-4147-A177-3AD203B41FA5}">
                      <a16:colId xmlns:a16="http://schemas.microsoft.com/office/drawing/2014/main" val="1242321383"/>
                    </a:ext>
                  </a:extLst>
                </a:gridCol>
                <a:gridCol w="2121313">
                  <a:extLst>
                    <a:ext uri="{9D8B030D-6E8A-4147-A177-3AD203B41FA5}">
                      <a16:colId xmlns:a16="http://schemas.microsoft.com/office/drawing/2014/main" val="20000"/>
                    </a:ext>
                  </a:extLst>
                </a:gridCol>
                <a:gridCol w="3763233">
                  <a:extLst>
                    <a:ext uri="{9D8B030D-6E8A-4147-A177-3AD203B41FA5}">
                      <a16:colId xmlns:a16="http://schemas.microsoft.com/office/drawing/2014/main" val="20001"/>
                    </a:ext>
                  </a:extLst>
                </a:gridCol>
                <a:gridCol w="2525373">
                  <a:extLst>
                    <a:ext uri="{9D8B030D-6E8A-4147-A177-3AD203B41FA5}">
                      <a16:colId xmlns:a16="http://schemas.microsoft.com/office/drawing/2014/main" val="20002"/>
                    </a:ext>
                  </a:extLst>
                </a:gridCol>
              </a:tblGrid>
              <a:tr h="519610">
                <a:tc>
                  <a:txBody>
                    <a:bodyPr/>
                    <a:lstStyle/>
                    <a:p>
                      <a:pPr algn="ctr"/>
                      <a:r>
                        <a:rPr lang="en-US" sz="1400">
                          <a:solidFill>
                            <a:schemeClr val="tx1"/>
                          </a:solidFill>
                          <a:latin typeface="Trebuchet MS"/>
                          <a:cs typeface="Arial"/>
                        </a:rPr>
                        <a:t>S No</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C000"/>
                    </a:solidFill>
                  </a:tcPr>
                </a:tc>
                <a:tc>
                  <a:txBody>
                    <a:bodyPr/>
                    <a:lstStyle/>
                    <a:p>
                      <a:r>
                        <a:rPr lang="en-US" sz="1400">
                          <a:solidFill>
                            <a:schemeClr val="tx1"/>
                          </a:solidFill>
                          <a:latin typeface="Trebuchet MS"/>
                          <a:cs typeface="Arial"/>
                        </a:rPr>
                        <a:t>Sify Executive</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C000"/>
                    </a:solidFill>
                  </a:tcPr>
                </a:tc>
                <a:tc>
                  <a:txBody>
                    <a:bodyPr/>
                    <a:lstStyle/>
                    <a:p>
                      <a:r>
                        <a:rPr lang="en-US" sz="1400" baseline="0">
                          <a:solidFill>
                            <a:schemeClr val="tx1"/>
                          </a:solidFill>
                          <a:latin typeface="Trebuchet MS"/>
                          <a:cs typeface="Arial"/>
                        </a:rPr>
                        <a:t>Designation</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C000"/>
                    </a:solidFill>
                  </a:tcPr>
                </a:tc>
                <a:tc>
                  <a:txBody>
                    <a:bodyPr/>
                    <a:lstStyle/>
                    <a:p>
                      <a:pPr algn="ctr"/>
                      <a:r>
                        <a:rPr lang="en-US" sz="1400" baseline="0">
                          <a:solidFill>
                            <a:schemeClr val="tx1"/>
                          </a:solidFill>
                          <a:latin typeface="Trebuchet MS"/>
                          <a:cs typeface="Arial"/>
                        </a:rPr>
                        <a:t>Conference Passes</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499151">
                <a:tc>
                  <a:txBody>
                    <a:bodyPr/>
                    <a:lstStyle/>
                    <a:p>
                      <a:pPr algn="ctr"/>
                      <a:r>
                        <a:rPr lang="en-US" sz="1400" kern="1200">
                          <a:solidFill>
                            <a:schemeClr val="tx2">
                              <a:lumMod val="50000"/>
                            </a:schemeClr>
                          </a:solidFill>
                          <a:latin typeface="Trebuchet MS"/>
                          <a:ea typeface="+mn-lt"/>
                          <a:cs typeface="+mn-lt"/>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b="0" kern="1200">
                          <a:solidFill>
                            <a:schemeClr val="tx2">
                              <a:lumMod val="50000"/>
                            </a:schemeClr>
                          </a:solidFill>
                          <a:latin typeface="Trebuchet MS"/>
                          <a:ea typeface="+mn-lt"/>
                          <a:cs typeface="+mn-lt"/>
                        </a:rPr>
                        <a:t>Raju Vegesna</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kern="1200">
                          <a:solidFill>
                            <a:schemeClr val="tx2">
                              <a:lumMod val="50000"/>
                            </a:schemeClr>
                          </a:solidFill>
                          <a:latin typeface="Trebuchet MS"/>
                          <a:ea typeface="+mn-lt"/>
                          <a:cs typeface="+mn-lt"/>
                        </a:rPr>
                        <a:t>Chairman &amp; Managing Director (CMD)</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lang="en-US" sz="1400" kern="1200" noProof="0">
                          <a:solidFill>
                            <a:schemeClr val="tx2">
                              <a:lumMod val="50000"/>
                            </a:schemeClr>
                          </a:solidFill>
                          <a:highlight>
                            <a:srgbClr val="00FF00"/>
                          </a:highlight>
                          <a:latin typeface="Trebuchet MS"/>
                          <a:ea typeface="+mn-lt"/>
                          <a:cs typeface="+mn-lt"/>
                        </a:rPr>
                        <a:t>Speaker Pass</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49523664"/>
                  </a:ext>
                </a:extLst>
              </a:tr>
              <a:tr h="499151">
                <a:tc>
                  <a:txBody>
                    <a:bodyPr/>
                    <a:lstStyle/>
                    <a:p>
                      <a:pPr algn="ctr"/>
                      <a:r>
                        <a:rPr lang="en-US" sz="1400" kern="1200">
                          <a:solidFill>
                            <a:schemeClr val="tx2">
                              <a:lumMod val="50000"/>
                            </a:schemeClr>
                          </a:solidFill>
                          <a:latin typeface="Trebuchet MS"/>
                          <a:ea typeface="+mn-lt"/>
                          <a:cs typeface="+mn-lt"/>
                        </a:rPr>
                        <a:t>2</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b="0" kern="1200">
                          <a:solidFill>
                            <a:schemeClr val="tx2">
                              <a:lumMod val="50000"/>
                            </a:schemeClr>
                          </a:solidFill>
                          <a:latin typeface="Trebuchet MS"/>
                          <a:ea typeface="+mn-lt"/>
                          <a:cs typeface="+mn-lt"/>
                        </a:rPr>
                        <a:t>M P Vijay Kumar</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kern="1200">
                          <a:solidFill>
                            <a:schemeClr val="tx2">
                              <a:lumMod val="50000"/>
                            </a:schemeClr>
                          </a:solidFill>
                          <a:latin typeface="Trebuchet MS"/>
                          <a:ea typeface="+mn-lt"/>
                          <a:cs typeface="+mn-lt"/>
                        </a:rPr>
                        <a:t>Executive Director &amp; Group CFO</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lang="en-US" sz="1400" kern="1200" noProof="0">
                          <a:solidFill>
                            <a:schemeClr val="tx2">
                              <a:lumMod val="50000"/>
                            </a:schemeClr>
                          </a:solidFill>
                          <a:highlight>
                            <a:srgbClr val="FFFF00"/>
                          </a:highlight>
                          <a:latin typeface="Trebuchet MS"/>
                          <a:ea typeface="+mn-lt"/>
                          <a:cs typeface="+mn-lt"/>
                        </a:rPr>
                        <a:t>Attendee Pass</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99151">
                <a:tc>
                  <a:txBody>
                    <a:bodyPr/>
                    <a:lstStyle/>
                    <a:p>
                      <a:pPr algn="ctr"/>
                      <a:r>
                        <a:rPr lang="en-US" sz="1400" kern="1200">
                          <a:solidFill>
                            <a:schemeClr val="tx2">
                              <a:lumMod val="50000"/>
                            </a:schemeClr>
                          </a:solidFill>
                          <a:latin typeface="Trebuchet MS"/>
                          <a:ea typeface="+mn-lt"/>
                          <a:cs typeface="+mn-lt"/>
                        </a:rPr>
                        <a:t>3</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b="0" kern="1200">
                          <a:solidFill>
                            <a:schemeClr val="tx2">
                              <a:lumMod val="50000"/>
                            </a:schemeClr>
                          </a:solidFill>
                          <a:latin typeface="Trebuchet MS"/>
                          <a:ea typeface="+mn-lt"/>
                          <a:cs typeface="+mn-lt"/>
                        </a:rPr>
                        <a:t>Kamal Nath</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kern="1200">
                          <a:solidFill>
                            <a:schemeClr val="tx2">
                              <a:lumMod val="50000"/>
                            </a:schemeClr>
                          </a:solidFill>
                          <a:latin typeface="Trebuchet MS"/>
                          <a:ea typeface="+mn-lt"/>
                          <a:cs typeface="+mn-lt"/>
                        </a:rPr>
                        <a:t>Chief Executive Officer (CEO)</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E2841"/>
                          </a:solidFill>
                          <a:effectLst/>
                          <a:highlight>
                            <a:srgbClr val="00FF00"/>
                          </a:highlight>
                          <a:uLnTx/>
                          <a:uFillTx/>
                          <a:latin typeface="Trebuchet MS"/>
                          <a:ea typeface="+mn-lt"/>
                          <a:cs typeface="+mn-lt"/>
                        </a:rPr>
                        <a:t>Speaker Pass</a:t>
                      </a:r>
                      <a:endParaRPr lang="en-US" sz="1400" kern="1200" noProof="0">
                        <a:solidFill>
                          <a:srgbClr val="0E2841"/>
                        </a:solidFill>
                        <a:highlight>
                          <a:srgbClr val="00FF00"/>
                        </a:highlight>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99151">
                <a:tc>
                  <a:txBody>
                    <a:bodyPr/>
                    <a:lstStyle/>
                    <a:p>
                      <a:pPr algn="ctr"/>
                      <a:r>
                        <a:rPr lang="en-US" sz="1400" kern="1200">
                          <a:solidFill>
                            <a:schemeClr val="tx2">
                              <a:lumMod val="50000"/>
                            </a:schemeClr>
                          </a:solidFill>
                          <a:latin typeface="Trebuchet MS"/>
                          <a:ea typeface="+mn-lt"/>
                          <a:cs typeface="+mn-lt"/>
                        </a:rPr>
                        <a:t>4</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lvl="0">
                        <a:buNone/>
                      </a:pPr>
                      <a:r>
                        <a:rPr lang="en-US" sz="1400" b="0" kern="1200">
                          <a:solidFill>
                            <a:schemeClr val="tx2">
                              <a:lumMod val="50000"/>
                            </a:schemeClr>
                          </a:solidFill>
                          <a:latin typeface="Trebuchet MS"/>
                          <a:ea typeface="+mn-lt"/>
                          <a:cs typeface="+mn-lt"/>
                        </a:rPr>
                        <a:t>Rakesh Dosi</a:t>
                      </a:r>
                      <a:endParaRPr lang="en-US" sz="1400" b="0" kern="1200" err="1">
                        <a:solidFill>
                          <a:schemeClr val="tx2">
                            <a:lumMod val="50000"/>
                          </a:schemeClr>
                        </a:solidFill>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lvl="0">
                        <a:buNone/>
                      </a:pPr>
                      <a:r>
                        <a:rPr lang="en-US" sz="1400" kern="1200">
                          <a:solidFill>
                            <a:schemeClr val="tx2">
                              <a:lumMod val="50000"/>
                            </a:schemeClr>
                          </a:solidFill>
                          <a:latin typeface="Trebuchet MS"/>
                          <a:ea typeface="+mn-lt"/>
                          <a:cs typeface="+mn-lt"/>
                        </a:rPr>
                        <a:t>Business Head – Network Services</a:t>
                      </a:r>
                      <a:endParaRPr 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E2841"/>
                          </a:solidFill>
                          <a:effectLst/>
                          <a:uLnTx/>
                          <a:uFillTx/>
                          <a:latin typeface="Trebuchet MS"/>
                          <a:ea typeface="+mn-lt"/>
                          <a:cs typeface="+mn-lt"/>
                        </a:rPr>
                        <a:t>Attendee Pass</a:t>
                      </a:r>
                      <a:endParaRPr lang="en-US" sz="1400" kern="1200" noProof="0" dirty="0">
                        <a:solidFill>
                          <a:srgbClr val="0E2841"/>
                        </a:solidFill>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09335451"/>
                  </a:ext>
                </a:extLst>
              </a:tr>
              <a:tr h="499151">
                <a:tc>
                  <a:txBody>
                    <a:bodyPr/>
                    <a:lstStyle/>
                    <a:p>
                      <a:pPr algn="ctr"/>
                      <a:r>
                        <a:rPr lang="en-US" sz="1400" kern="1200">
                          <a:solidFill>
                            <a:schemeClr val="tx2">
                              <a:lumMod val="50000"/>
                            </a:schemeClr>
                          </a:solidFill>
                          <a:latin typeface="Trebuchet MS"/>
                          <a:ea typeface="+mn-lt"/>
                          <a:cs typeface="+mn-lt"/>
                        </a:rPr>
                        <a:t>5</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lvl="0">
                        <a:buNone/>
                      </a:pPr>
                      <a:r>
                        <a:rPr lang="en-US" sz="1400" b="0" kern="1200">
                          <a:solidFill>
                            <a:schemeClr val="tx2">
                              <a:lumMod val="50000"/>
                            </a:schemeClr>
                          </a:solidFill>
                          <a:latin typeface="Trebuchet MS"/>
                          <a:ea typeface="+mn-lt"/>
                          <a:cs typeface="+mn-lt"/>
                        </a:rPr>
                        <a:t>Gitesh Mahajan</a:t>
                      </a:r>
                      <a:endParaRPr 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lvl="0">
                        <a:buNone/>
                      </a:pPr>
                      <a:r>
                        <a:rPr lang="en-US" sz="1400" kern="1200">
                          <a:solidFill>
                            <a:schemeClr val="tx2">
                              <a:lumMod val="50000"/>
                            </a:schemeClr>
                          </a:solidFill>
                          <a:latin typeface="Trebuchet MS"/>
                          <a:ea typeface="+mn-lt"/>
                          <a:cs typeface="+mn-lt"/>
                        </a:rPr>
                        <a:t>Business Head – Data Center Services</a:t>
                      </a:r>
                      <a:endParaRPr 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E2841"/>
                          </a:solidFill>
                          <a:effectLst/>
                          <a:highlight>
                            <a:srgbClr val="00FF00"/>
                          </a:highlight>
                          <a:uLnTx/>
                          <a:uFillTx/>
                          <a:latin typeface="Trebuchet MS"/>
                          <a:ea typeface="+mn-lt"/>
                          <a:cs typeface="+mn-lt"/>
                        </a:rPr>
                        <a:t>Attendee Pass</a:t>
                      </a:r>
                      <a:endParaRPr lang="en-US" sz="1400" kern="1200" noProof="0">
                        <a:solidFill>
                          <a:srgbClr val="0E2841"/>
                        </a:solidFill>
                        <a:highlight>
                          <a:srgbClr val="00FF00"/>
                        </a:highlight>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99151">
                <a:tc>
                  <a:txBody>
                    <a:bodyPr/>
                    <a:lstStyle/>
                    <a:p>
                      <a:pPr algn="ctr"/>
                      <a:r>
                        <a:rPr lang="en-US" sz="1400" kern="1200">
                          <a:solidFill>
                            <a:schemeClr val="tx2">
                              <a:lumMod val="50000"/>
                            </a:schemeClr>
                          </a:solidFill>
                          <a:latin typeface="Trebuchet MS"/>
                          <a:ea typeface="+mn-lt"/>
                          <a:cs typeface="+mn-lt"/>
                        </a:rPr>
                        <a:t>6</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lvl="0">
                        <a:buNone/>
                      </a:pPr>
                      <a:r>
                        <a:rPr lang="en-US" sz="1400" b="0" kern="1200">
                          <a:solidFill>
                            <a:schemeClr val="tx2">
                              <a:lumMod val="50000"/>
                            </a:schemeClr>
                          </a:solidFill>
                          <a:latin typeface="Trebuchet MS"/>
                          <a:ea typeface="+mn-lt"/>
                          <a:cs typeface="+mn-lt"/>
                        </a:rPr>
                        <a:t>Ravi Kant Jha</a:t>
                      </a:r>
                      <a:endParaRPr 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l" rtl="0">
                        <a:lnSpc>
                          <a:spcPct val="100000"/>
                        </a:lnSpc>
                        <a:spcBef>
                          <a:spcPts val="0"/>
                        </a:spcBef>
                        <a:spcAft>
                          <a:spcPts val="0"/>
                        </a:spcAft>
                        <a:buClrTx/>
                        <a:buSzTx/>
                        <a:buFontTx/>
                        <a:buNone/>
                      </a:pPr>
                      <a:r>
                        <a:rPr lang="en-US" sz="1400" kern="1200">
                          <a:solidFill>
                            <a:schemeClr val="tx2">
                              <a:lumMod val="50000"/>
                            </a:schemeClr>
                          </a:solidFill>
                          <a:latin typeface="Trebuchet MS"/>
                          <a:ea typeface="+mn-lt"/>
                          <a:cs typeface="+mn-lt"/>
                        </a:rPr>
                        <a:t>SVP Sales Head – Public Sector Unit (PSU)</a:t>
                      </a:r>
                      <a:endParaRPr 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E2841"/>
                          </a:solidFill>
                          <a:effectLst/>
                          <a:highlight>
                            <a:srgbClr val="00FF00"/>
                          </a:highlight>
                          <a:uLnTx/>
                          <a:uFillTx/>
                          <a:latin typeface="Trebuchet MS"/>
                          <a:ea typeface="+mn-lt"/>
                          <a:cs typeface="+mn-lt"/>
                        </a:rPr>
                        <a:t>Attendee Pass</a:t>
                      </a:r>
                      <a:endParaRPr lang="en-US" sz="1400" kern="1200" noProof="0">
                        <a:solidFill>
                          <a:srgbClr val="0E2841"/>
                        </a:solidFill>
                        <a:highlight>
                          <a:srgbClr val="00FF00"/>
                        </a:highlight>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06765120"/>
                  </a:ext>
                </a:extLst>
              </a:tr>
              <a:tr h="499151">
                <a:tc>
                  <a:txBody>
                    <a:bodyPr/>
                    <a:lstStyle/>
                    <a:p>
                      <a:pPr algn="ctr"/>
                      <a:r>
                        <a:rPr lang="en-US" sz="1400" kern="1200">
                          <a:solidFill>
                            <a:schemeClr val="tx2">
                              <a:lumMod val="50000"/>
                            </a:schemeClr>
                          </a:solidFill>
                          <a:latin typeface="Trebuchet MS"/>
                          <a:ea typeface="+mn-lt"/>
                          <a:cs typeface="+mn-lt"/>
                        </a:rPr>
                        <a:t>7</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b="0" kern="1200">
                          <a:solidFill>
                            <a:schemeClr val="tx2">
                              <a:lumMod val="50000"/>
                            </a:schemeClr>
                          </a:solidFill>
                          <a:latin typeface="Trebuchet MS"/>
                          <a:ea typeface="+mn-lt"/>
                          <a:cs typeface="+mn-lt"/>
                        </a:rPr>
                        <a:t>Sanjiv Kumar</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US" sz="1400" kern="1200">
                          <a:solidFill>
                            <a:schemeClr val="tx2">
                              <a:lumMod val="50000"/>
                            </a:schemeClr>
                          </a:solidFill>
                          <a:latin typeface="Trebuchet MS"/>
                          <a:ea typeface="+mn-lt"/>
                          <a:cs typeface="+mn-lt"/>
                        </a:rPr>
                        <a:t>Public Sector - west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E2841"/>
                          </a:solidFill>
                          <a:effectLst/>
                          <a:highlight>
                            <a:srgbClr val="00FF00"/>
                          </a:highlight>
                          <a:uLnTx/>
                          <a:uFillTx/>
                          <a:latin typeface="Trebuchet MS"/>
                          <a:ea typeface="+mn-lt"/>
                          <a:cs typeface="+mn-lt"/>
                        </a:rPr>
                        <a:t>Attendee Pass</a:t>
                      </a:r>
                      <a:endParaRPr lang="en-US" sz="1400" kern="1200" noProof="0">
                        <a:solidFill>
                          <a:srgbClr val="0E2841"/>
                        </a:solidFill>
                        <a:highlight>
                          <a:srgbClr val="00FF00"/>
                        </a:highlight>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6266047"/>
                  </a:ext>
                </a:extLst>
              </a:tr>
              <a:tr h="499151">
                <a:tc>
                  <a:txBody>
                    <a:bodyPr/>
                    <a:lstStyle/>
                    <a:p>
                      <a:pPr algn="ctr"/>
                      <a:r>
                        <a:rPr lang="en-US" sz="1400" kern="1200">
                          <a:solidFill>
                            <a:schemeClr val="tx2">
                              <a:lumMod val="50000"/>
                            </a:schemeClr>
                          </a:solidFill>
                          <a:latin typeface="Trebuchet MS"/>
                          <a:ea typeface="+mn-lt"/>
                          <a:cs typeface="+mn-lt"/>
                        </a:rPr>
                        <a:t>8</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b="0" kern="1200">
                          <a:solidFill>
                            <a:schemeClr val="tx2">
                              <a:lumMod val="50000"/>
                            </a:schemeClr>
                          </a:solidFill>
                          <a:latin typeface="Trebuchet MS"/>
                          <a:ea typeface="+mn-lt"/>
                          <a:cs typeface="+mn-lt"/>
                        </a:rPr>
                        <a:t>R</a:t>
                      </a:r>
                      <a:r>
                        <a:rPr lang="en-US" sz="1400" b="0" i="0" u="none" strike="noStrike" kern="1200" noProof="0">
                          <a:solidFill>
                            <a:schemeClr val="tx2">
                              <a:lumMod val="50000"/>
                            </a:schemeClr>
                          </a:solidFill>
                        </a:rPr>
                        <a:t>anjit Bhagade</a:t>
                      </a:r>
                      <a:endParaRPr lang="en-US" sz="1400" b="0" kern="1200" err="1">
                        <a:solidFill>
                          <a:schemeClr val="tx2">
                            <a:lumMod val="50000"/>
                          </a:schemeClr>
                        </a:solidFill>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US" sz="1400" kern="1200">
                          <a:solidFill>
                            <a:schemeClr val="tx2">
                              <a:lumMod val="50000"/>
                            </a:schemeClr>
                          </a:solidFill>
                          <a:latin typeface="Trebuchet MS"/>
                          <a:ea typeface="+mn-lt"/>
                          <a:cs typeface="+mn-lt"/>
                        </a:rPr>
                        <a:t>CXM - West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E2841"/>
                          </a:solidFill>
                          <a:effectLst/>
                          <a:uLnTx/>
                          <a:uFillTx/>
                          <a:latin typeface="Trebuchet MS"/>
                          <a:ea typeface="+mn-lt"/>
                          <a:cs typeface="+mn-lt"/>
                        </a:rPr>
                        <a:t>Attendee Pass</a:t>
                      </a:r>
                      <a:endParaRPr lang="en-US" sz="1400" kern="1200" noProof="0" dirty="0">
                        <a:solidFill>
                          <a:srgbClr val="0E2841"/>
                        </a:solidFill>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499151">
                <a:tc>
                  <a:txBody>
                    <a:bodyPr/>
                    <a:lstStyle/>
                    <a:p>
                      <a:pPr algn="ctr"/>
                      <a:r>
                        <a:rPr lang="en-US" sz="1400" kern="1200">
                          <a:solidFill>
                            <a:schemeClr val="tx2">
                              <a:lumMod val="50000"/>
                            </a:schemeClr>
                          </a:solidFill>
                          <a:latin typeface="Trebuchet MS"/>
                          <a:ea typeface="+mn-lt"/>
                          <a:cs typeface="+mn-lt"/>
                        </a:rPr>
                        <a:t>9</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kern="1200">
                          <a:solidFill>
                            <a:schemeClr val="tx2">
                              <a:lumMod val="50000"/>
                            </a:schemeClr>
                          </a:solidFill>
                          <a:latin typeface="Trebuchet MS"/>
                          <a:ea typeface="+mn-lt"/>
                          <a:cs typeface="+mn-lt"/>
                        </a:rPr>
                        <a:t>Anjali Gupta</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kern="1200">
                          <a:solidFill>
                            <a:schemeClr val="tx2">
                              <a:lumMod val="50000"/>
                            </a:schemeClr>
                          </a:solidFill>
                          <a:latin typeface="Trebuchet MS"/>
                          <a:ea typeface="+mn-lt"/>
                          <a:cs typeface="+mn-lt"/>
                        </a:rPr>
                        <a:t>Head of Marketing</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E2841"/>
                          </a:solidFill>
                          <a:effectLst/>
                          <a:highlight>
                            <a:srgbClr val="00FF00"/>
                          </a:highlight>
                          <a:uLnTx/>
                          <a:uFillTx/>
                          <a:latin typeface="Trebuchet MS"/>
                          <a:ea typeface="+mn-lt"/>
                          <a:cs typeface="+mn-lt"/>
                        </a:rPr>
                        <a:t>Attendee Pass</a:t>
                      </a:r>
                      <a:endParaRPr lang="en-US" sz="1400" kern="1200" noProof="0">
                        <a:solidFill>
                          <a:srgbClr val="0E2841"/>
                        </a:solidFill>
                        <a:highlight>
                          <a:srgbClr val="00FF00"/>
                        </a:highlight>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99151">
                <a:tc>
                  <a:txBody>
                    <a:bodyPr/>
                    <a:lstStyle/>
                    <a:p>
                      <a:pPr algn="ctr"/>
                      <a:r>
                        <a:rPr lang="en-US" sz="1400" kern="1200">
                          <a:solidFill>
                            <a:schemeClr val="tx2">
                              <a:lumMod val="50000"/>
                            </a:schemeClr>
                          </a:solidFill>
                          <a:latin typeface="Trebuchet MS"/>
                          <a:ea typeface="+mn-lt"/>
                          <a:cs typeface="+mn-lt"/>
                        </a:rPr>
                        <a:t>10</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kern="1200">
                          <a:solidFill>
                            <a:schemeClr val="tx2">
                              <a:lumMod val="50000"/>
                            </a:schemeClr>
                          </a:solidFill>
                          <a:latin typeface="Trebuchet MS"/>
                          <a:ea typeface="+mn-lt"/>
                          <a:cs typeface="+mn-lt"/>
                        </a:rPr>
                        <a:t>Agrima Singh</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lang="en-US" sz="1400" kern="1200">
                          <a:solidFill>
                            <a:schemeClr val="tx2">
                              <a:lumMod val="50000"/>
                            </a:schemeClr>
                          </a:solidFill>
                          <a:latin typeface="Trebuchet MS"/>
                          <a:ea typeface="+mn-lt"/>
                          <a:cs typeface="+mn-lt"/>
                        </a:rPr>
                        <a:t>Marketing Executive, also at the booth</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2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E2841"/>
                          </a:solidFill>
                          <a:effectLst/>
                          <a:highlight>
                            <a:srgbClr val="00FF00"/>
                          </a:highlight>
                          <a:uLnTx/>
                          <a:uFillTx/>
                          <a:latin typeface="Trebuchet MS"/>
                          <a:ea typeface="+mn-lt"/>
                          <a:cs typeface="+mn-lt"/>
                        </a:rPr>
                        <a:t>Attendee Pass</a:t>
                      </a:r>
                      <a:endParaRPr lang="en-US" sz="1400" kern="1200" noProof="0" dirty="0">
                        <a:solidFill>
                          <a:srgbClr val="0E2841"/>
                        </a:solidFill>
                        <a:highlight>
                          <a:srgbClr val="00FF00"/>
                        </a:highlight>
                        <a:latin typeface="Trebuchet MS"/>
                        <a:ea typeface="+mn-lt"/>
                        <a:cs typeface="+mn-lt"/>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70640244"/>
                  </a:ext>
                </a:extLst>
              </a:tr>
            </a:tbl>
          </a:graphicData>
        </a:graphic>
      </p:graphicFrame>
      <p:graphicFrame>
        <p:nvGraphicFramePr>
          <p:cNvPr id="4" name="Table 3">
            <a:extLst>
              <a:ext uri="{FF2B5EF4-FFF2-40B4-BE49-F238E27FC236}">
                <a16:creationId xmlns:a16="http://schemas.microsoft.com/office/drawing/2014/main" id="{99A88784-AC11-1D72-29C0-EBE52A912637}"/>
              </a:ext>
            </a:extLst>
          </p:cNvPr>
          <p:cNvGraphicFramePr>
            <a:graphicFrameLocks noGrp="1"/>
          </p:cNvGraphicFramePr>
          <p:nvPr>
            <p:extLst>
              <p:ext uri="{D42A27DB-BD31-4B8C-83A1-F6EECF244321}">
                <p14:modId xmlns:p14="http://schemas.microsoft.com/office/powerpoint/2010/main" val="2280423167"/>
              </p:ext>
            </p:extLst>
          </p:nvPr>
        </p:nvGraphicFramePr>
        <p:xfrm>
          <a:off x="9568543" y="1090448"/>
          <a:ext cx="2322227" cy="1668095"/>
        </p:xfrm>
        <a:graphic>
          <a:graphicData uri="http://schemas.openxmlformats.org/drawingml/2006/table">
            <a:tbl>
              <a:tblPr>
                <a:tableStyleId>{616DA210-FB5B-4158-B5E0-FEB733F419BA}</a:tableStyleId>
              </a:tblPr>
              <a:tblGrid>
                <a:gridCol w="1260232">
                  <a:extLst>
                    <a:ext uri="{9D8B030D-6E8A-4147-A177-3AD203B41FA5}">
                      <a16:colId xmlns:a16="http://schemas.microsoft.com/office/drawing/2014/main" val="1202913273"/>
                    </a:ext>
                  </a:extLst>
                </a:gridCol>
                <a:gridCol w="1061995">
                  <a:extLst>
                    <a:ext uri="{9D8B030D-6E8A-4147-A177-3AD203B41FA5}">
                      <a16:colId xmlns:a16="http://schemas.microsoft.com/office/drawing/2014/main" val="1081004639"/>
                    </a:ext>
                  </a:extLst>
                </a:gridCol>
              </a:tblGrid>
              <a:tr h="319503">
                <a:tc>
                  <a:txBody>
                    <a:bodyPr/>
                    <a:lstStyle/>
                    <a:p>
                      <a:pPr algn="ctr" fontAlgn="b"/>
                      <a:r>
                        <a:rPr lang="en-IN" sz="1050" u="none" strike="noStrike">
                          <a:effectLst/>
                        </a:rPr>
                        <a:t> </a:t>
                      </a:r>
                      <a:r>
                        <a:rPr lang="en-IN" sz="1050" b="1" u="none" strike="noStrike">
                          <a:effectLst/>
                        </a:rPr>
                        <a:t>Colour Code</a:t>
                      </a:r>
                      <a:endParaRPr lang="en-IN" sz="1050" b="1" i="0" u="none" strike="noStrike">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ctr"/>
                      <a:r>
                        <a:rPr lang="en-IN" sz="1050" b="1" u="none" strike="noStrike" dirty="0">
                          <a:effectLst/>
                        </a:rPr>
                        <a:t>Invite</a:t>
                      </a:r>
                      <a:endParaRPr lang="en-IN" sz="1050" b="1" i="0" u="none" strike="noStrike" dirty="0">
                        <a:solidFill>
                          <a:srgbClr val="000000"/>
                        </a:solidFill>
                        <a:effectLst/>
                        <a:latin typeface="Calibri" panose="020F050202020403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52847552"/>
                  </a:ext>
                </a:extLst>
              </a:tr>
              <a:tr h="337148">
                <a:tc>
                  <a:txBody>
                    <a:bodyPr/>
                    <a:lstStyle/>
                    <a:p>
                      <a:pPr algn="ctr" fontAlgn="ctr"/>
                      <a:r>
                        <a:rPr lang="en-IN" sz="1100" b="1" u="none" strike="noStrike">
                          <a:effectLst/>
                          <a:highlight>
                            <a:srgbClr val="00FF00"/>
                          </a:highlight>
                          <a:latin typeface="Trebuchet MS" panose="020B0603020202020204" pitchFamily="34" charset="0"/>
                        </a:rPr>
                        <a:t>Green</a:t>
                      </a:r>
                      <a:endParaRPr lang="en-IN" sz="1100" b="1" i="0" u="none" strike="noStrike">
                        <a:solidFill>
                          <a:srgbClr val="000000"/>
                        </a:solidFill>
                        <a:effectLst/>
                        <a:highlight>
                          <a:srgbClr val="00FF00"/>
                        </a:highligh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Trebuchet MS" panose="020B0603020202020204" pitchFamily="34" charset="0"/>
                        </a:rPr>
                        <a:t>Accepted</a:t>
                      </a:r>
                      <a:endParaRPr lang="en-IN" sz="1100" b="0" i="0" u="none" strike="noStrike" dirty="0">
                        <a:solidFill>
                          <a:srgbClr val="000000"/>
                        </a:solidFill>
                        <a:effectLs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0387127"/>
                  </a:ext>
                </a:extLst>
              </a:tr>
              <a:tr h="337148">
                <a:tc>
                  <a:txBody>
                    <a:bodyPr/>
                    <a:lstStyle/>
                    <a:p>
                      <a:pPr algn="ctr" fontAlgn="ctr"/>
                      <a:r>
                        <a:rPr lang="en-IN" sz="1100" b="1" u="none" strike="noStrike">
                          <a:effectLst/>
                          <a:highlight>
                            <a:srgbClr val="FFFF00"/>
                          </a:highlight>
                          <a:latin typeface="Trebuchet MS" panose="020B0603020202020204" pitchFamily="34" charset="0"/>
                        </a:rPr>
                        <a:t>Yellow</a:t>
                      </a:r>
                      <a:endParaRPr lang="en-IN" sz="1100" b="1" i="0" u="none" strike="noStrike">
                        <a:solidFill>
                          <a:srgbClr val="000000"/>
                        </a:solidFill>
                        <a:effectLst/>
                        <a:highlight>
                          <a:srgbClr val="FFFF00"/>
                        </a:highligh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Trebuchet MS" panose="020B0603020202020204" pitchFamily="34" charset="0"/>
                        </a:rPr>
                        <a:t>Tentative</a:t>
                      </a:r>
                      <a:endParaRPr lang="en-IN" sz="1100" b="0" i="0" u="none" strike="noStrike" dirty="0">
                        <a:solidFill>
                          <a:srgbClr val="000000"/>
                        </a:solidFill>
                        <a:effectLs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8286416"/>
                  </a:ext>
                </a:extLst>
              </a:tr>
              <a:tr h="337148">
                <a:tc>
                  <a:txBody>
                    <a:bodyPr/>
                    <a:lstStyle/>
                    <a:p>
                      <a:pPr algn="ctr" fontAlgn="ctr"/>
                      <a:r>
                        <a:rPr lang="en-US" sz="1100" b="1" i="0" u="none" strike="noStrike" dirty="0">
                          <a:solidFill>
                            <a:srgbClr val="000000"/>
                          </a:solidFill>
                          <a:effectLst/>
                          <a:latin typeface="Trebuchet MS" panose="020B0603020202020204" pitchFamily="34" charset="0"/>
                        </a:rPr>
                        <a:t>No Color</a:t>
                      </a:r>
                      <a:endParaRPr lang="en-IN" sz="1100" b="1" i="0" u="none" strike="noStrike" dirty="0">
                        <a:solidFill>
                          <a:srgbClr val="000000"/>
                        </a:solidFill>
                        <a:effectLs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Trebuchet MS" panose="020B0603020202020204" pitchFamily="34" charset="0"/>
                        </a:rPr>
                        <a:t>No Response</a:t>
                      </a:r>
                      <a:endParaRPr lang="en-IN" sz="1100" b="0" i="0" u="none" strike="noStrike" dirty="0">
                        <a:solidFill>
                          <a:srgbClr val="000000"/>
                        </a:solidFill>
                        <a:effectLs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1421722"/>
                  </a:ext>
                </a:extLst>
              </a:tr>
              <a:tr h="337148">
                <a:tc>
                  <a:txBody>
                    <a:bodyPr/>
                    <a:lstStyle/>
                    <a:p>
                      <a:pPr algn="ctr" fontAlgn="ctr"/>
                      <a:r>
                        <a:rPr lang="en-US" sz="1100" b="1" i="0" u="none" strike="noStrike" dirty="0">
                          <a:solidFill>
                            <a:srgbClr val="000000"/>
                          </a:solidFill>
                          <a:effectLst/>
                          <a:highlight>
                            <a:srgbClr val="FF0000"/>
                          </a:highlight>
                          <a:latin typeface="Trebuchet MS" panose="020B0603020202020204" pitchFamily="34" charset="0"/>
                        </a:rPr>
                        <a:t>Red</a:t>
                      </a:r>
                      <a:endParaRPr lang="en-IN" sz="1100" b="1" i="0" u="none" strike="noStrike" dirty="0">
                        <a:solidFill>
                          <a:srgbClr val="000000"/>
                        </a:solidFill>
                        <a:effectLst/>
                        <a:highlight>
                          <a:srgbClr val="FF0000"/>
                        </a:highligh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b="0" i="0" u="none" strike="noStrike" dirty="0">
                          <a:solidFill>
                            <a:srgbClr val="000000"/>
                          </a:solidFill>
                          <a:effectLst/>
                          <a:latin typeface="Trebuchet MS" panose="020B0603020202020204" pitchFamily="34" charset="0"/>
                        </a:rPr>
                        <a:t>Declined</a:t>
                      </a:r>
                      <a:endParaRPr lang="en-IN" sz="1100" b="0" i="0" u="none" strike="noStrike" dirty="0">
                        <a:solidFill>
                          <a:srgbClr val="000000"/>
                        </a:solidFill>
                        <a:effectLst/>
                        <a:latin typeface="Trebuchet MS" panose="020B0603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77912890"/>
                  </a:ext>
                </a:extLst>
              </a:tr>
            </a:tbl>
          </a:graphicData>
        </a:graphic>
      </p:graphicFrame>
    </p:spTree>
    <p:extLst>
      <p:ext uri="{BB962C8B-B14F-4D97-AF65-F5344CB8AC3E}">
        <p14:creationId xmlns:p14="http://schemas.microsoft.com/office/powerpoint/2010/main" val="1604129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526171" y="3044284"/>
            <a:ext cx="11139657" cy="769431"/>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ctr" defTabSz="914286" rtl="0" eaLnBrk="1" fontAlgn="auto" latinLnBrk="0" hangingPunct="1">
              <a:lnSpc>
                <a:spcPct val="100000"/>
              </a:lnSpc>
              <a:spcBef>
                <a:spcPct val="0"/>
              </a:spcBef>
              <a:spcAft>
                <a:spcPts val="0"/>
              </a:spcAft>
              <a:buClrTx/>
              <a:buSzTx/>
              <a:buFontTx/>
              <a:buNone/>
              <a:tabLst/>
              <a:defRPr/>
            </a:pPr>
            <a:r>
              <a:rPr kumimoji="0" lang="en-US" sz="4400" b="1" i="0" u="none" strike="noStrike" kern="1200" cap="all" spc="0" normalizeH="0" baseline="0" noProof="0">
                <a:ln>
                  <a:noFill/>
                </a:ln>
                <a:solidFill>
                  <a:srgbClr val="1F497D">
                    <a:lumMod val="75000"/>
                  </a:srgbClr>
                </a:solidFill>
                <a:effectLst/>
                <a:uLnTx/>
                <a:uFillTx/>
                <a:latin typeface="Trebuchet MS"/>
                <a:ea typeface="+mj-ea"/>
                <a:cs typeface="+mj-cs"/>
              </a:rPr>
              <a:t>SIFY BRANDING</a:t>
            </a:r>
            <a:endParaRPr kumimoji="0" lang="en-US" sz="32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spTree>
    <p:extLst>
      <p:ext uri="{BB962C8B-B14F-4D97-AF65-F5344CB8AC3E}">
        <p14:creationId xmlns:p14="http://schemas.microsoft.com/office/powerpoint/2010/main" val="22566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5"/>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a:ln>
                  <a:noFill/>
                </a:ln>
                <a:solidFill>
                  <a:srgbClr val="1F497D">
                    <a:lumMod val="75000"/>
                  </a:srgbClr>
                </a:solidFill>
                <a:effectLst/>
                <a:uLnTx/>
                <a:uFillTx/>
                <a:latin typeface="Trebuchet MS"/>
                <a:ea typeface="+mj-ea"/>
                <a:cs typeface="+mj-cs"/>
              </a:rPr>
              <a:t>SIFY BOOTH AT THE SUMMIT</a:t>
            </a:r>
            <a:endParaRPr kumimoji="0" lang="en-US" sz="20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sp>
        <p:nvSpPr>
          <p:cNvPr id="2" name="TextBox 1">
            <a:extLst>
              <a:ext uri="{FF2B5EF4-FFF2-40B4-BE49-F238E27FC236}">
                <a16:creationId xmlns:a16="http://schemas.microsoft.com/office/drawing/2014/main" id="{37E0E9B1-8361-27A5-EF2D-91082A520D9F}"/>
              </a:ext>
            </a:extLst>
          </p:cNvPr>
          <p:cNvSpPr txBox="1"/>
          <p:nvPr/>
        </p:nvSpPr>
        <p:spPr>
          <a:xfrm>
            <a:off x="268572" y="1181673"/>
            <a:ext cx="5827428" cy="3416320"/>
          </a:xfrm>
          <a:prstGeom prst="rect">
            <a:avLst/>
          </a:prstGeom>
          <a:noFill/>
        </p:spPr>
        <p:txBody>
          <a:bodyPr wrap="square" rtlCol="0">
            <a:spAutoFit/>
          </a:bodyPr>
          <a:lstStyle/>
          <a:p>
            <a:r>
              <a:rPr lang="en-US">
                <a:solidFill>
                  <a:schemeClr val="tx2">
                    <a:lumMod val="50000"/>
                  </a:schemeClr>
                </a:solidFill>
                <a:latin typeface="Trebuchet MS"/>
                <a:ea typeface="+mn-lt"/>
                <a:cs typeface="+mn-lt"/>
              </a:rPr>
              <a:t>As part of the ‘Co Presenting Partnership’, we get a Booth Presence at the venue during the event on 20</a:t>
            </a:r>
            <a:r>
              <a:rPr lang="en-US" baseline="30000">
                <a:solidFill>
                  <a:schemeClr val="tx2">
                    <a:lumMod val="50000"/>
                  </a:schemeClr>
                </a:solidFill>
                <a:latin typeface="Trebuchet MS"/>
                <a:ea typeface="+mn-lt"/>
                <a:cs typeface="+mn-lt"/>
              </a:rPr>
              <a:t>th</a:t>
            </a:r>
            <a:r>
              <a:rPr lang="en-US">
                <a:solidFill>
                  <a:schemeClr val="tx2">
                    <a:lumMod val="50000"/>
                  </a:schemeClr>
                </a:solidFill>
                <a:latin typeface="Trebuchet MS"/>
                <a:ea typeface="+mn-lt"/>
                <a:cs typeface="+mn-lt"/>
              </a:rPr>
              <a:t> June.</a:t>
            </a:r>
          </a:p>
          <a:p>
            <a:endParaRPr lang="en-US">
              <a:solidFill>
                <a:schemeClr val="tx2">
                  <a:lumMod val="50000"/>
                </a:schemeClr>
              </a:solidFill>
              <a:latin typeface="Trebuchet MS"/>
              <a:ea typeface="+mn-lt"/>
              <a:cs typeface="+mn-lt"/>
            </a:endParaRPr>
          </a:p>
          <a:p>
            <a:r>
              <a:rPr lang="en-US" b="1">
                <a:solidFill>
                  <a:schemeClr val="tx2">
                    <a:lumMod val="50000"/>
                  </a:schemeClr>
                </a:solidFill>
                <a:latin typeface="Trebuchet MS"/>
                <a:ea typeface="+mn-lt"/>
                <a:cs typeface="+mn-lt"/>
              </a:rPr>
              <a:t>Booth Structure:</a:t>
            </a:r>
          </a:p>
          <a:p>
            <a:pPr marL="285750" indent="-285750">
              <a:buFont typeface="Arial" panose="020B0604020202020204" pitchFamily="34" charset="0"/>
              <a:buChar char="•"/>
            </a:pPr>
            <a:r>
              <a:rPr lang="en-US">
                <a:solidFill>
                  <a:schemeClr val="tx2">
                    <a:lumMod val="50000"/>
                  </a:schemeClr>
                </a:solidFill>
                <a:latin typeface="Trebuchet MS"/>
                <a:ea typeface="+mn-lt"/>
                <a:cs typeface="+mn-lt"/>
              </a:rPr>
              <a:t>4x8 sq ft panel – Sify content will be fabricated over this</a:t>
            </a:r>
          </a:p>
          <a:p>
            <a:pPr marL="285750" indent="-285750">
              <a:buFont typeface="Arial" panose="020B0604020202020204" pitchFamily="34" charset="0"/>
              <a:buChar char="•"/>
            </a:pPr>
            <a:r>
              <a:rPr lang="en-US">
                <a:solidFill>
                  <a:schemeClr val="tx2">
                    <a:lumMod val="50000"/>
                  </a:schemeClr>
                </a:solidFill>
                <a:latin typeface="Trebuchet MS"/>
                <a:ea typeface="+mn-lt"/>
                <a:cs typeface="+mn-lt"/>
              </a:rPr>
              <a:t>1 qty 42-inch TV</a:t>
            </a:r>
          </a:p>
          <a:p>
            <a:pPr marL="285750" indent="-285750">
              <a:buFont typeface="Arial" panose="020B0604020202020204" pitchFamily="34" charset="0"/>
              <a:buChar char="•"/>
            </a:pPr>
            <a:r>
              <a:rPr lang="en-US">
                <a:solidFill>
                  <a:schemeClr val="tx2">
                    <a:lumMod val="50000"/>
                  </a:schemeClr>
                </a:solidFill>
                <a:latin typeface="Trebuchet MS"/>
                <a:ea typeface="+mn-lt"/>
                <a:cs typeface="+mn-lt"/>
              </a:rPr>
              <a:t>1.5x1.5x3 cu ft Pod – Sify content will be fabricated over this</a:t>
            </a:r>
          </a:p>
          <a:p>
            <a:pPr marL="285750" indent="-285750">
              <a:buFont typeface="Arial" panose="020B0604020202020204" pitchFamily="34" charset="0"/>
              <a:buChar char="•"/>
            </a:pPr>
            <a:r>
              <a:rPr lang="en-US">
                <a:solidFill>
                  <a:schemeClr val="tx2">
                    <a:lumMod val="50000"/>
                  </a:schemeClr>
                </a:solidFill>
                <a:latin typeface="Trebuchet MS"/>
                <a:ea typeface="+mn-lt"/>
                <a:cs typeface="+mn-lt"/>
              </a:rPr>
              <a:t>1 qty high spec laptop</a:t>
            </a:r>
          </a:p>
          <a:p>
            <a:pPr marL="285750" indent="-285750">
              <a:buFont typeface="Arial" panose="020B0604020202020204" pitchFamily="34" charset="0"/>
              <a:buChar char="•"/>
            </a:pPr>
            <a:r>
              <a:rPr lang="en-US">
                <a:solidFill>
                  <a:schemeClr val="tx2">
                    <a:lumMod val="50000"/>
                  </a:schemeClr>
                </a:solidFill>
                <a:latin typeface="Trebuchet MS"/>
                <a:ea typeface="+mn-lt"/>
                <a:cs typeface="+mn-lt"/>
              </a:rPr>
              <a:t>2 chairs</a:t>
            </a:r>
          </a:p>
        </p:txBody>
      </p:sp>
      <p:pic>
        <p:nvPicPr>
          <p:cNvPr id="2050" name="Picture 6">
            <a:extLst>
              <a:ext uri="{FF2B5EF4-FFF2-40B4-BE49-F238E27FC236}">
                <a16:creationId xmlns:a16="http://schemas.microsoft.com/office/drawing/2014/main" id="{18CF2FE4-DB32-EE18-F59A-9D1FB80FB1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9845" y="1181673"/>
            <a:ext cx="5391155" cy="5213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1825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4"/>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a:ln>
                  <a:noFill/>
                </a:ln>
                <a:solidFill>
                  <a:srgbClr val="1F497D">
                    <a:lumMod val="75000"/>
                  </a:srgbClr>
                </a:solidFill>
                <a:effectLst/>
                <a:uLnTx/>
                <a:uFillTx/>
                <a:latin typeface="Trebuchet MS"/>
                <a:ea typeface="+mj-ea"/>
                <a:cs typeface="+mj-cs"/>
              </a:rPr>
              <a:t>BOOTH ARTWORKS</a:t>
            </a:r>
          </a:p>
        </p:txBody>
      </p:sp>
      <p:pic>
        <p:nvPicPr>
          <p:cNvPr id="5" name="Picture 4" descr="A close-up of a brochure&#10;&#10;Description automatically generated">
            <a:extLst>
              <a:ext uri="{FF2B5EF4-FFF2-40B4-BE49-F238E27FC236}">
                <a16:creationId xmlns:a16="http://schemas.microsoft.com/office/drawing/2014/main" id="{126444A0-6B12-7F81-244A-5C393F3F69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3883" y="1428161"/>
            <a:ext cx="6669667" cy="4449734"/>
          </a:xfrm>
          <a:prstGeom prst="rect">
            <a:avLst/>
          </a:prstGeom>
        </p:spPr>
      </p:pic>
      <p:sp>
        <p:nvSpPr>
          <p:cNvPr id="9" name="TextBox 8">
            <a:extLst>
              <a:ext uri="{FF2B5EF4-FFF2-40B4-BE49-F238E27FC236}">
                <a16:creationId xmlns:a16="http://schemas.microsoft.com/office/drawing/2014/main" id="{C8E8AC64-E06E-5CC7-DF27-D2B9B285AEBA}"/>
              </a:ext>
            </a:extLst>
          </p:cNvPr>
          <p:cNvSpPr txBox="1"/>
          <p:nvPr/>
        </p:nvSpPr>
        <p:spPr>
          <a:xfrm>
            <a:off x="5187042" y="5987662"/>
            <a:ext cx="1817915" cy="369332"/>
          </a:xfrm>
          <a:prstGeom prst="rect">
            <a:avLst/>
          </a:prstGeom>
          <a:noFill/>
        </p:spPr>
        <p:txBody>
          <a:bodyPr wrap="square" rtlCol="0">
            <a:spAutoFit/>
          </a:bodyPr>
          <a:lstStyle/>
          <a:p>
            <a:pPr algn="ctr"/>
            <a:r>
              <a:rPr lang="en-US">
                <a:latin typeface="Trebuchet MS" panose="020B0603020202020204" pitchFamily="34" charset="0"/>
              </a:rPr>
              <a:t>Table left</a:t>
            </a:r>
            <a:endParaRPr lang="en-IN">
              <a:latin typeface="Trebuchet MS" panose="020B0603020202020204" pitchFamily="34" charset="0"/>
            </a:endParaRPr>
          </a:p>
        </p:txBody>
      </p:sp>
      <p:sp>
        <p:nvSpPr>
          <p:cNvPr id="10" name="TextBox 9">
            <a:extLst>
              <a:ext uri="{FF2B5EF4-FFF2-40B4-BE49-F238E27FC236}">
                <a16:creationId xmlns:a16="http://schemas.microsoft.com/office/drawing/2014/main" id="{F282781B-3372-15D0-306B-AE13B02EB547}"/>
              </a:ext>
            </a:extLst>
          </p:cNvPr>
          <p:cNvSpPr txBox="1"/>
          <p:nvPr/>
        </p:nvSpPr>
        <p:spPr>
          <a:xfrm>
            <a:off x="7223542" y="5987662"/>
            <a:ext cx="1817915" cy="369332"/>
          </a:xfrm>
          <a:prstGeom prst="rect">
            <a:avLst/>
          </a:prstGeom>
          <a:noFill/>
        </p:spPr>
        <p:txBody>
          <a:bodyPr wrap="square" rtlCol="0">
            <a:spAutoFit/>
          </a:bodyPr>
          <a:lstStyle/>
          <a:p>
            <a:pPr algn="ctr"/>
            <a:r>
              <a:rPr lang="en-US">
                <a:latin typeface="Trebuchet MS" panose="020B0603020202020204" pitchFamily="34" charset="0"/>
              </a:rPr>
              <a:t>Table front</a:t>
            </a:r>
            <a:endParaRPr lang="en-IN">
              <a:latin typeface="Trebuchet MS" panose="020B0603020202020204" pitchFamily="34" charset="0"/>
            </a:endParaRPr>
          </a:p>
        </p:txBody>
      </p:sp>
      <p:sp>
        <p:nvSpPr>
          <p:cNvPr id="11" name="TextBox 10">
            <a:extLst>
              <a:ext uri="{FF2B5EF4-FFF2-40B4-BE49-F238E27FC236}">
                <a16:creationId xmlns:a16="http://schemas.microsoft.com/office/drawing/2014/main" id="{1345BCC1-7DFB-7008-49B2-E384254B8019}"/>
              </a:ext>
            </a:extLst>
          </p:cNvPr>
          <p:cNvSpPr txBox="1"/>
          <p:nvPr/>
        </p:nvSpPr>
        <p:spPr>
          <a:xfrm>
            <a:off x="9590314" y="5986880"/>
            <a:ext cx="1817915" cy="369332"/>
          </a:xfrm>
          <a:prstGeom prst="rect">
            <a:avLst/>
          </a:prstGeom>
          <a:noFill/>
        </p:spPr>
        <p:txBody>
          <a:bodyPr wrap="square" rtlCol="0">
            <a:spAutoFit/>
          </a:bodyPr>
          <a:lstStyle/>
          <a:p>
            <a:pPr algn="ctr"/>
            <a:r>
              <a:rPr lang="en-US">
                <a:latin typeface="Trebuchet MS" panose="020B0603020202020204" pitchFamily="34" charset="0"/>
              </a:rPr>
              <a:t>Table right</a:t>
            </a:r>
            <a:endParaRPr lang="en-IN">
              <a:latin typeface="Trebuchet MS" panose="020B0603020202020204" pitchFamily="34" charset="0"/>
            </a:endParaRPr>
          </a:p>
        </p:txBody>
      </p:sp>
      <p:sp>
        <p:nvSpPr>
          <p:cNvPr id="12" name="TextBox 11">
            <a:extLst>
              <a:ext uri="{FF2B5EF4-FFF2-40B4-BE49-F238E27FC236}">
                <a16:creationId xmlns:a16="http://schemas.microsoft.com/office/drawing/2014/main" id="{96CF51A0-67D4-A448-4F1C-2E134255793A}"/>
              </a:ext>
            </a:extLst>
          </p:cNvPr>
          <p:cNvSpPr txBox="1"/>
          <p:nvPr/>
        </p:nvSpPr>
        <p:spPr>
          <a:xfrm>
            <a:off x="1376613" y="2658520"/>
            <a:ext cx="1817915" cy="369332"/>
          </a:xfrm>
          <a:prstGeom prst="rect">
            <a:avLst/>
          </a:prstGeom>
          <a:noFill/>
        </p:spPr>
        <p:txBody>
          <a:bodyPr wrap="square" rtlCol="0">
            <a:spAutoFit/>
          </a:bodyPr>
          <a:lstStyle/>
          <a:p>
            <a:pPr algn="ctr"/>
            <a:r>
              <a:rPr lang="en-US">
                <a:solidFill>
                  <a:schemeClr val="bg1"/>
                </a:solidFill>
                <a:latin typeface="Trebuchet MS" panose="020B0603020202020204" pitchFamily="34" charset="0"/>
              </a:rPr>
              <a:t>TV</a:t>
            </a:r>
            <a:endParaRPr lang="en-IN">
              <a:solidFill>
                <a:schemeClr val="bg1"/>
              </a:solidFill>
              <a:latin typeface="Trebuchet MS" panose="020B0603020202020204" pitchFamily="34" charset="0"/>
            </a:endParaRPr>
          </a:p>
        </p:txBody>
      </p:sp>
      <p:sp>
        <p:nvSpPr>
          <p:cNvPr id="15" name="TextBox 14">
            <a:extLst>
              <a:ext uri="{FF2B5EF4-FFF2-40B4-BE49-F238E27FC236}">
                <a16:creationId xmlns:a16="http://schemas.microsoft.com/office/drawing/2014/main" id="{6A5E37D0-354C-0C07-908D-897F0B108335}"/>
              </a:ext>
            </a:extLst>
          </p:cNvPr>
          <p:cNvSpPr txBox="1"/>
          <p:nvPr/>
        </p:nvSpPr>
        <p:spPr>
          <a:xfrm>
            <a:off x="7223542" y="6326697"/>
            <a:ext cx="4505814" cy="461665"/>
          </a:xfrm>
          <a:prstGeom prst="rect">
            <a:avLst/>
          </a:prstGeom>
          <a:noFill/>
        </p:spPr>
        <p:txBody>
          <a:bodyPr wrap="square" rtlCol="0">
            <a:spAutoFit/>
          </a:bodyPr>
          <a:lstStyle/>
          <a:p>
            <a:pPr algn="r"/>
            <a:r>
              <a:rPr lang="en-US" sz="1200">
                <a:latin typeface="Trebuchet MS" panose="020B0603020202020204" pitchFamily="34" charset="0"/>
              </a:rPr>
              <a:t>(Note: Above QR code is a place holder. Final print file will have Sify Website Homepage QR Code)</a:t>
            </a:r>
            <a:endParaRPr lang="en-IN" sz="1200">
              <a:latin typeface="Trebuchet MS" panose="020B0603020202020204" pitchFamily="34" charset="0"/>
            </a:endParaRPr>
          </a:p>
        </p:txBody>
      </p:sp>
      <p:pic>
        <p:nvPicPr>
          <p:cNvPr id="4" name="Picture 3" descr="A black and yellow display&#10;&#10;Description automatically generated">
            <a:extLst>
              <a:ext uri="{FF2B5EF4-FFF2-40B4-BE49-F238E27FC236}">
                <a16:creationId xmlns:a16="http://schemas.microsoft.com/office/drawing/2014/main" id="{F0EFB8B6-6BD2-0ABE-4D97-CE20E5F9DA81}"/>
              </a:ext>
            </a:extLst>
          </p:cNvPr>
          <p:cNvPicPr>
            <a:picLocks noChangeAspect="1"/>
          </p:cNvPicPr>
          <p:nvPr/>
        </p:nvPicPr>
        <p:blipFill rotWithShape="1">
          <a:blip r:embed="rId4">
            <a:extLst>
              <a:ext uri="{28A0092B-C50C-407E-A947-70E740481C1C}">
                <a14:useLocalDpi xmlns:a14="http://schemas.microsoft.com/office/drawing/2010/main" val="0"/>
              </a:ext>
            </a:extLst>
          </a:blip>
          <a:srcRect l="14467" r="16825"/>
          <a:stretch/>
        </p:blipFill>
        <p:spPr>
          <a:xfrm>
            <a:off x="338900" y="1164886"/>
            <a:ext cx="3693828" cy="5191326"/>
          </a:xfrm>
          <a:prstGeom prst="rect">
            <a:avLst/>
          </a:prstGeom>
        </p:spPr>
      </p:pic>
    </p:spTree>
    <p:extLst>
      <p:ext uri="{BB962C8B-B14F-4D97-AF65-F5344CB8AC3E}">
        <p14:creationId xmlns:p14="http://schemas.microsoft.com/office/powerpoint/2010/main" val="2964467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3FB3CE30-A59A-8E75-2D45-DF24A57163F1}"/>
              </a:ext>
            </a:extLst>
          </p:cNvPr>
          <p:cNvSpPr txBox="1">
            <a:spLocks/>
          </p:cNvSpPr>
          <p:nvPr/>
        </p:nvSpPr>
        <p:spPr>
          <a:xfrm>
            <a:off x="268572" y="341745"/>
            <a:ext cx="11139657" cy="584765"/>
          </a:xfrm>
          <a:prstGeom prst="rect">
            <a:avLst/>
          </a:prstGeom>
        </p:spPr>
        <p:txBody>
          <a:bodyPr vert="horz" wrap="square" lIns="0" tIns="45715" rIns="91428" bIns="45715" rtlCol="0" anchor="ctr">
            <a:spAutoFit/>
          </a:bodyPr>
          <a:lstStyle>
            <a:lvl1pPr algn="l" defTabSz="914286" rtl="0" eaLnBrk="1" latinLnBrk="0" hangingPunct="1">
              <a:spcBef>
                <a:spcPct val="0"/>
              </a:spcBef>
              <a:buNone/>
              <a:defRPr kumimoji="0" lang="en-US" sz="1800" b="1" i="0" u="none" strike="noStrike" kern="1200" cap="all" spc="0" normalizeH="0" baseline="0" noProof="0">
                <a:ln>
                  <a:noFill/>
                </a:ln>
                <a:solidFill>
                  <a:schemeClr val="tx2">
                    <a:lumMod val="75000"/>
                  </a:schemeClr>
                </a:solidFill>
                <a:effectLst/>
                <a:uLnTx/>
                <a:uFillTx/>
                <a:latin typeface="Trebuchet MS" pitchFamily="34" charset="0"/>
                <a:ea typeface="+mj-ea"/>
                <a:cs typeface="+mj-cs"/>
              </a:defRPr>
            </a:lvl1pPr>
          </a:lstStyle>
          <a:p>
            <a:pPr marL="0" marR="0" lvl="0" indent="0" algn="l" defTabSz="914286" rtl="0" eaLnBrk="1" fontAlgn="auto" latinLnBrk="0" hangingPunct="1">
              <a:lnSpc>
                <a:spcPct val="100000"/>
              </a:lnSpc>
              <a:spcBef>
                <a:spcPct val="0"/>
              </a:spcBef>
              <a:spcAft>
                <a:spcPts val="0"/>
              </a:spcAft>
              <a:buClrTx/>
              <a:buSzTx/>
              <a:buFontTx/>
              <a:buNone/>
              <a:tabLst/>
              <a:defRPr/>
            </a:pPr>
            <a:r>
              <a:rPr kumimoji="0" lang="en-US" sz="3200" b="1" i="0" u="none" strike="noStrike" kern="1200" cap="all" spc="0" normalizeH="0" baseline="0" noProof="0">
                <a:ln>
                  <a:noFill/>
                </a:ln>
                <a:solidFill>
                  <a:srgbClr val="1F497D">
                    <a:lumMod val="75000"/>
                  </a:srgbClr>
                </a:solidFill>
                <a:effectLst/>
                <a:uLnTx/>
                <a:uFillTx/>
                <a:latin typeface="Trebuchet MS"/>
                <a:ea typeface="+mj-ea"/>
                <a:cs typeface="+mj-cs"/>
              </a:rPr>
              <a:t>COLLATERALS</a:t>
            </a:r>
            <a:endParaRPr kumimoji="0" lang="en-US" sz="2000" b="1" i="0" u="none" strike="noStrike" kern="1200" cap="none" spc="0" normalizeH="0" baseline="0" noProof="0">
              <a:ln>
                <a:noFill/>
              </a:ln>
              <a:solidFill>
                <a:srgbClr val="1F497D">
                  <a:lumMod val="75000"/>
                </a:srgbClr>
              </a:solidFill>
              <a:effectLst/>
              <a:uLnTx/>
              <a:uFillTx/>
              <a:latin typeface="Trebuchet MS" pitchFamily="34" charset="0"/>
              <a:ea typeface="+mj-ea"/>
              <a:cs typeface="+mj-cs"/>
            </a:endParaRPr>
          </a:p>
        </p:txBody>
      </p:sp>
      <p:sp>
        <p:nvSpPr>
          <p:cNvPr id="2" name="TextBox 1">
            <a:extLst>
              <a:ext uri="{FF2B5EF4-FFF2-40B4-BE49-F238E27FC236}">
                <a16:creationId xmlns:a16="http://schemas.microsoft.com/office/drawing/2014/main" id="{42EC0731-8BE4-3DF8-82B3-87324621D9AD}"/>
              </a:ext>
            </a:extLst>
          </p:cNvPr>
          <p:cNvSpPr txBox="1"/>
          <p:nvPr/>
        </p:nvSpPr>
        <p:spPr>
          <a:xfrm>
            <a:off x="268572" y="1181673"/>
            <a:ext cx="11542428" cy="1446550"/>
          </a:xfrm>
          <a:prstGeom prst="rect">
            <a:avLst/>
          </a:prstGeom>
          <a:noFill/>
        </p:spPr>
        <p:txBody>
          <a:bodyPr wrap="square" lIns="91440" tIns="45720" rIns="91440" bIns="45720" rtlCol="0" anchor="t">
            <a:spAutoFit/>
          </a:bodyPr>
          <a:lstStyle/>
          <a:p>
            <a:r>
              <a:rPr lang="en-US" sz="2200" b="1" dirty="0">
                <a:solidFill>
                  <a:schemeClr val="tx2">
                    <a:lumMod val="50000"/>
                  </a:schemeClr>
                </a:solidFill>
                <a:latin typeface="Trebuchet MS"/>
                <a:ea typeface="+mn-lt"/>
                <a:cs typeface="+mn-lt"/>
              </a:rPr>
              <a:t>Sift Key Services Brochure:</a:t>
            </a:r>
            <a:r>
              <a:rPr lang="en-US" sz="2200" dirty="0">
                <a:solidFill>
                  <a:schemeClr val="tx2">
                    <a:lumMod val="50000"/>
                  </a:schemeClr>
                </a:solidFill>
                <a:latin typeface="Trebuchet MS"/>
                <a:ea typeface="+mn-lt"/>
                <a:cs typeface="+mn-lt"/>
              </a:rPr>
              <a:t> 70 qty</a:t>
            </a:r>
          </a:p>
          <a:p>
            <a:r>
              <a:rPr lang="en-US" sz="2200" b="1" dirty="0">
                <a:solidFill>
                  <a:schemeClr val="tx2">
                    <a:lumMod val="50000"/>
                  </a:schemeClr>
                </a:solidFill>
                <a:latin typeface="Trebuchet MS"/>
                <a:ea typeface="+mn-lt"/>
                <a:cs typeface="+mn-lt"/>
              </a:rPr>
              <a:t>Booth Giveaway:</a:t>
            </a:r>
            <a:r>
              <a:rPr lang="en-US" sz="2200" dirty="0">
                <a:solidFill>
                  <a:schemeClr val="tx2">
                    <a:lumMod val="50000"/>
                  </a:schemeClr>
                </a:solidFill>
                <a:latin typeface="Trebuchet MS"/>
                <a:ea typeface="+mn-lt"/>
                <a:cs typeface="+mn-lt"/>
              </a:rPr>
              <a:t> 50 gifts worth INR 500 for event day and 20 Leather Diary Journals for Roundtable.</a:t>
            </a:r>
          </a:p>
          <a:p>
            <a:r>
              <a:rPr lang="en-US" sz="2200" b="1" dirty="0">
                <a:solidFill>
                  <a:schemeClr val="tx2">
                    <a:lumMod val="50000"/>
                  </a:schemeClr>
                </a:solidFill>
                <a:latin typeface="Trebuchet MS"/>
                <a:ea typeface="+mn-lt"/>
                <a:cs typeface="+mn-lt"/>
              </a:rPr>
              <a:t>Mega Prize:</a:t>
            </a:r>
            <a:r>
              <a:rPr lang="en-US" sz="2200" dirty="0">
                <a:solidFill>
                  <a:schemeClr val="tx2">
                    <a:lumMod val="50000"/>
                  </a:schemeClr>
                </a:solidFill>
                <a:latin typeface="Trebuchet MS"/>
                <a:ea typeface="+mn-lt"/>
                <a:cs typeface="+mn-lt"/>
              </a:rPr>
              <a:t> ‘Marshall BT Speaker’ worth INR 15,000 to one lucky winner.</a:t>
            </a:r>
          </a:p>
        </p:txBody>
      </p:sp>
      <p:pic>
        <p:nvPicPr>
          <p:cNvPr id="4" name="Picture 3">
            <a:extLst>
              <a:ext uri="{FF2B5EF4-FFF2-40B4-BE49-F238E27FC236}">
                <a16:creationId xmlns:a16="http://schemas.microsoft.com/office/drawing/2014/main" id="{E5A32B5F-7389-6EF5-A5AF-F7C0A1BE537E}"/>
              </a:ext>
            </a:extLst>
          </p:cNvPr>
          <p:cNvPicPr>
            <a:picLocks noChangeAspect="1"/>
          </p:cNvPicPr>
          <p:nvPr/>
        </p:nvPicPr>
        <p:blipFill>
          <a:blip r:embed="rId3"/>
          <a:stretch>
            <a:fillRect/>
          </a:stretch>
        </p:blipFill>
        <p:spPr>
          <a:xfrm>
            <a:off x="268572" y="3190592"/>
            <a:ext cx="5696799" cy="2719280"/>
          </a:xfrm>
          <a:prstGeom prst="rect">
            <a:avLst/>
          </a:prstGeom>
          <a:ln w="3175">
            <a:solidFill>
              <a:schemeClr val="tx1"/>
            </a:solidFill>
          </a:ln>
        </p:spPr>
      </p:pic>
      <p:pic>
        <p:nvPicPr>
          <p:cNvPr id="7" name="Picture 6">
            <a:extLst>
              <a:ext uri="{FF2B5EF4-FFF2-40B4-BE49-F238E27FC236}">
                <a16:creationId xmlns:a16="http://schemas.microsoft.com/office/drawing/2014/main" id="{93521173-EF19-1F9D-7F9A-9E442AD44ECB}"/>
              </a:ext>
            </a:extLst>
          </p:cNvPr>
          <p:cNvPicPr>
            <a:picLocks noChangeAspect="1"/>
          </p:cNvPicPr>
          <p:nvPr/>
        </p:nvPicPr>
        <p:blipFill>
          <a:blip r:embed="rId4"/>
          <a:stretch>
            <a:fillRect/>
          </a:stretch>
        </p:blipFill>
        <p:spPr>
          <a:xfrm>
            <a:off x="6226631" y="3190592"/>
            <a:ext cx="5708625" cy="2719280"/>
          </a:xfrm>
          <a:prstGeom prst="rect">
            <a:avLst/>
          </a:prstGeom>
          <a:ln w="3175">
            <a:solidFill>
              <a:schemeClr val="tx1"/>
            </a:solidFill>
          </a:ln>
        </p:spPr>
      </p:pic>
      <p:sp>
        <p:nvSpPr>
          <p:cNvPr id="9" name="TextBox 8">
            <a:extLst>
              <a:ext uri="{FF2B5EF4-FFF2-40B4-BE49-F238E27FC236}">
                <a16:creationId xmlns:a16="http://schemas.microsoft.com/office/drawing/2014/main" id="{35CC4C05-3929-4619-1CAA-51757C47C923}"/>
              </a:ext>
            </a:extLst>
          </p:cNvPr>
          <p:cNvSpPr txBox="1"/>
          <p:nvPr/>
        </p:nvSpPr>
        <p:spPr>
          <a:xfrm>
            <a:off x="324786" y="5953416"/>
            <a:ext cx="11542428" cy="369332"/>
          </a:xfrm>
          <a:prstGeom prst="rect">
            <a:avLst/>
          </a:prstGeom>
          <a:noFill/>
        </p:spPr>
        <p:txBody>
          <a:bodyPr wrap="square" rtlCol="0">
            <a:spAutoFit/>
          </a:bodyPr>
          <a:lstStyle/>
          <a:p>
            <a:pPr algn="ctr"/>
            <a:r>
              <a:rPr lang="en-US" b="1">
                <a:solidFill>
                  <a:schemeClr val="tx2">
                    <a:lumMod val="50000"/>
                  </a:schemeClr>
                </a:solidFill>
                <a:latin typeface="Trebuchet MS"/>
                <a:ea typeface="+mn-lt"/>
                <a:cs typeface="+mn-lt"/>
              </a:rPr>
              <a:t>Sify Key Services Brochure Design</a:t>
            </a:r>
            <a:endParaRPr lang="en-US">
              <a:solidFill>
                <a:schemeClr val="tx2">
                  <a:lumMod val="50000"/>
                </a:schemeClr>
              </a:solidFill>
              <a:latin typeface="Trebuchet MS"/>
              <a:ea typeface="+mn-lt"/>
              <a:cs typeface="+mn-lt"/>
            </a:endParaRPr>
          </a:p>
        </p:txBody>
      </p:sp>
    </p:spTree>
    <p:extLst>
      <p:ext uri="{BB962C8B-B14F-4D97-AF65-F5344CB8AC3E}">
        <p14:creationId xmlns:p14="http://schemas.microsoft.com/office/powerpoint/2010/main" val="148185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1094</Words>
  <Application>Microsoft Office PowerPoint</Application>
  <PresentationFormat>Widescreen</PresentationFormat>
  <Paragraphs>163</Paragraphs>
  <Slides>10</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Aptos</vt:lpstr>
      <vt:lpstr>Aptos Display</vt:lpstr>
      <vt:lpstr>Arial</vt:lpstr>
      <vt:lpstr>Calibri</vt:lpstr>
      <vt:lpstr>Symbol</vt:lpstr>
      <vt:lpstr>Trebuchet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 Imran Khan</dc:creator>
  <cp:lastModifiedBy>Ali Imran Khan</cp:lastModifiedBy>
  <cp:revision>1</cp:revision>
  <dcterms:created xsi:type="dcterms:W3CDTF">2024-06-07T11:43:18Z</dcterms:created>
  <dcterms:modified xsi:type="dcterms:W3CDTF">2024-06-19T09:31:19Z</dcterms:modified>
</cp:coreProperties>
</file>