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076138139" r:id="rId2"/>
    <p:sldId id="207613814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7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3079A-0916-4E2F-B181-873D41615A74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70E5-255B-4983-98F2-03492EA237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13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ABB2-FE5A-FDD6-1D67-D0E525FEC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A2D64-807E-FA39-0732-9B6CABC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4BCCD-2FB4-46A9-2097-1FF22472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9B3C3-97E8-3FF8-8CC7-76DB269E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18A4-8319-AE15-802F-D223A1AC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69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EFF6-B606-95C7-B9E5-8C998560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666A1-68CB-6BFE-1DCA-C61F1D252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111B2-BE7D-6BBC-90A7-E313BE00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64AEE-656E-6973-2D71-F8E7A5C4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C3F1A-1B39-5EB8-3668-FBBFF8D6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0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6DCF4-E048-8CC0-C3F8-24F348C40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DDB13-C17E-3578-F284-9D57A9308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C026-5EB6-3DD8-BDAC-E293C7BD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0622-6918-E871-1089-35AD5C1F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D56E3-1028-8079-E88F-692AAD93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51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36477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45724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674A-3871-9DE6-0E3A-659C69CE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11E2-66F7-B418-C6DA-DFDDCDB77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B93F-83B9-2F60-2A51-88B18D8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53BF-D5C6-5C2A-AAB2-DA35F37A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42EC-E732-AF83-2197-3C95B2FA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77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449D-1F72-3548-FF90-E6E0D349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960D5-486D-8F04-2ED9-D3AF2E59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B87D-F517-0E46-AB7B-CFBAAA99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C2E5-7A4A-FC4E-63AF-AD0F7A48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8AB8-F1EC-71AB-06AE-7152B432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9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5859-24C6-89CA-8EBD-5674496A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F91B-1402-8F45-2858-EBDCAD4E4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4A96F-D84C-8AD8-5ABA-DE68AB3A9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407DC-8A5B-3281-CB33-6B44BBA7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406FB-B7B2-7BA8-8422-7D3C8FFE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F8D5C-E9CB-2953-DBD2-F30E3E49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84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7AA2-3F51-F292-E2BF-D54E0278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6A379-851E-7FB2-C400-EDF171CC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E0169-B2BC-C2DA-CCD4-6AFD89F64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5899B-2430-1A72-2E31-658DEAC60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151E0-1514-6776-D05D-01350E878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51ED9-2CE1-033C-1438-3708727D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933C6-3FC6-7EB2-1AAD-80D1F297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6B1F0-C1AA-A0D4-7021-CD33EA35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9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C6BE-21EA-D7EA-C17C-ECB643AA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25002-8911-7067-CC63-7BD1B583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2B3A0-1C49-BC0D-7E86-3AA7AF39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DC0C2-97E5-AD30-E831-C3499C0C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AFCCE-72E2-2C47-8C2E-1755C108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D84D5-7978-6A17-9B3E-ABFD36B0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82301-56C5-40BE-7959-185DEC75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19E8-6190-64F3-F0A6-8DF74DDB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14CF-2738-42E6-3B2E-8F7EBD52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A0AA8-9898-E1D2-B3BB-41BF24C9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A5EBF-AF1E-F06A-36FD-E1F21EAA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730FA-E460-49A8-FD50-9595FF6D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87F1-5BFF-0FCA-BBE3-2988C5BC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471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7765-BE57-1A96-5078-6A9610EE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3F8F3-9EFE-BB0B-DF23-012B39084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72527-58BF-E602-D4F7-B00CFB97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57A36-9FA6-3837-14B4-8DB100AA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4F527-4427-2B5E-B2AE-DF3B14D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1ED92-53FB-4D13-7E77-69EE1E90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1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0D569-6739-D3EF-1BBF-EBFDF126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43BD5-0D21-4BB7-B8A8-9ECF7FBAD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34213-BE48-ACCA-69D9-E0F1412C9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AE1A-1A7B-4931-BB4E-E3FDD1A99246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D102-9397-B546-105D-F270FA95C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609E-04B8-8D4B-5227-79AE5322F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6D41-EEA8-415F-8251-A6CE39540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4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5106" y="1576956"/>
            <a:ext cx="5562695" cy="2759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92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Integrated Value and Outcome</a:t>
            </a:r>
            <a:br>
              <a:rPr lang="en-US" sz="1600" dirty="0"/>
            </a:br>
            <a:r>
              <a:rPr lang="en-US" sz="1400" b="1" dirty="0" err="1"/>
              <a:t>cloud@core</a:t>
            </a:r>
            <a:r>
              <a:rPr lang="en-US" sz="1400" b="1" dirty="0"/>
              <a:t> products and services:</a:t>
            </a:r>
            <a:endParaRPr lang="en-US" sz="1400" dirty="0"/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All cloud ready applications migrated to hyperscale (AWS)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Legacy apps and infra in </a:t>
            </a:r>
            <a:r>
              <a:rPr lang="en-US" sz="1400" b="1" dirty="0"/>
              <a:t>cloud adjacent</a:t>
            </a:r>
            <a:r>
              <a:rPr lang="en-US" sz="1400" dirty="0"/>
              <a:t> DC with </a:t>
            </a:r>
            <a:r>
              <a:rPr lang="en-US" sz="1400" b="1" dirty="0"/>
              <a:t>near 0 latency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DR at a different seismic zone with hybrid deployment of post cloud infra and DRaaS from </a:t>
            </a:r>
            <a:r>
              <a:rPr lang="en-US" sz="1400" b="1" dirty="0" err="1"/>
              <a:t>cloud@core</a:t>
            </a:r>
            <a:r>
              <a:rPr lang="en-US" sz="1400" b="1" dirty="0"/>
              <a:t>.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Hybrid security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/>
              <a:t>framework for both hosted &amp; cloud footprint.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Full lifecycle responsibility through assessment, zero downtime migration &amp; implementation within a record timeline.</a:t>
            </a:r>
          </a:p>
          <a:p>
            <a:pPr marL="285320" indent="-28532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Hybrid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/>
              <a:t>cloud management platform</a:t>
            </a:r>
            <a:r>
              <a:rPr lang="en-US" sz="1400" dirty="0">
                <a:solidFill>
                  <a:srgbClr val="B9D137"/>
                </a:solidFill>
              </a:rPr>
              <a:t> </a:t>
            </a:r>
            <a:r>
              <a:rPr lang="en-US" sz="1400" dirty="0"/>
              <a:t>for management of the Hosted Private and AWS Cloud footprint.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7492" y="869386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Project Objective</a:t>
              </a:r>
            </a:p>
            <a:p>
              <a:r>
                <a:rPr lang="en-IN" sz="1400" dirty="0"/>
                <a:t>Implement integrated future ready digital infrastructure on hyper-scale Cloud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6161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1036" y="2531471"/>
            <a:ext cx="4794696" cy="553998"/>
            <a:chOff x="930176" y="2210779"/>
            <a:chExt cx="4794696" cy="5539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2210779"/>
              <a:ext cx="4320000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Hyperscale / OEM Partners</a:t>
              </a:r>
            </a:p>
            <a:p>
              <a:pPr lvl="0">
                <a:defRPr/>
              </a:pPr>
              <a:r>
                <a:rPr lang="en-US" sz="1400" dirty="0"/>
                <a:t>AWS, xx, </a:t>
              </a:r>
              <a:r>
                <a:rPr lang="en-US" sz="1400" dirty="0" err="1"/>
                <a:t>yy</a:t>
              </a:r>
              <a:r>
                <a:rPr lang="en-US" sz="1400" dirty="0"/>
                <a:t>, </a:t>
              </a:r>
              <a:r>
                <a:rPr lang="en-US" sz="1400" dirty="0" err="1"/>
                <a:t>zz</a:t>
              </a:r>
              <a:endParaRPr lang="en-US" sz="1400" dirty="0"/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76" y="2262176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3948" y="1740199"/>
            <a:ext cx="4971784" cy="630001"/>
            <a:chOff x="753088" y="3049958"/>
            <a:chExt cx="4971784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3087959"/>
              <a:ext cx="4320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Competition</a:t>
              </a:r>
            </a:p>
            <a:p>
              <a:pPr lvl="0">
                <a:defRPr/>
              </a:pPr>
              <a:r>
                <a:rPr lang="en-US" sz="1400" dirty="0"/>
                <a:t>IBM (incumbent), DXC, Wipro, CTS, Tech M, TCS</a:t>
              </a:r>
              <a:endParaRPr lang="en-IN" sz="1400" dirty="0"/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88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7492" y="3298902"/>
            <a:ext cx="4883240" cy="1415772"/>
            <a:chOff x="841632" y="3749696"/>
            <a:chExt cx="4883240" cy="1415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3749696"/>
              <a:ext cx="4320000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Sify’s Uniqueness</a:t>
              </a:r>
              <a:br>
                <a:rPr lang="en-US" sz="1600" dirty="0"/>
              </a:br>
              <a:r>
                <a:rPr lang="en-US" sz="1400" dirty="0"/>
                <a:t>Integrated value proposition built on: Cloud adjacent DC, Hyperscale (AWS) partnership, Hybrid cloud management platform, DRaaS, DC and Cloud Interconnect (Sify’s own service), Security services and Migration services</a:t>
              </a:r>
              <a:endParaRPr lang="en-IN" sz="1400" dirty="0"/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52653"/>
              <a:ext cx="540000" cy="5400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ECFFC66-341D-4C54-8B9D-BF2F50122F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0732" y="4825631"/>
            <a:ext cx="432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Referenceability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in External Media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b="1" u="sng" dirty="0"/>
              <a:t>Customer Approved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Subject to Approval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Not approved</a:t>
            </a:r>
            <a:endParaRPr lang="en-IN" sz="1400" dirty="0"/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19722" y="1658310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EC94F-5A6B-498D-8E79-132656F9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47793" y="195470"/>
            <a:ext cx="10176168" cy="492429"/>
          </a:xfrm>
          <a:ln>
            <a:solidFill>
              <a:srgbClr val="BED73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800" b="1" dirty="0">
                <a:latin typeface="+mn-lt"/>
              </a:rPr>
              <a:t>PRAMERICA LIFE: DIGITAL TRANSFORMATION FOR LIFE INSURANCE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B42F99-4454-9E05-1D73-C220DB5FB8A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85038" y="863149"/>
            <a:ext cx="4796153" cy="800219"/>
            <a:chOff x="928719" y="5235206"/>
            <a:chExt cx="4796153" cy="8002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DD8785-FEC5-B437-E12B-02FFA6187F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5235206"/>
              <a:ext cx="43200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Contract Duration: </a:t>
              </a:r>
              <a:r>
                <a:rPr lang="en-US" sz="1400" dirty="0"/>
                <a:t>5 years</a:t>
              </a:r>
            </a:p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ACV: </a:t>
              </a:r>
              <a:r>
                <a:rPr lang="en-US" sz="1400" dirty="0"/>
                <a:t>INR </a:t>
              </a:r>
              <a:r>
                <a:rPr lang="en-US" sz="1400" dirty="0" err="1"/>
                <a:t>xx.xx</a:t>
              </a:r>
              <a:r>
                <a:rPr lang="en-US" sz="1400" dirty="0"/>
                <a:t> Cr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|  TCV: </a:t>
              </a:r>
              <a:r>
                <a:rPr lang="en-US" sz="1400" dirty="0"/>
                <a:t>INR </a:t>
              </a:r>
              <a:r>
                <a:rPr lang="en-US" sz="1400" dirty="0" err="1"/>
                <a:t>xx.xx</a:t>
              </a:r>
              <a:r>
                <a:rPr lang="en-US" sz="1400" dirty="0"/>
                <a:t> Cr</a:t>
              </a:r>
              <a:endParaRPr lang="en-IN" sz="1400" dirty="0"/>
            </a:p>
            <a:p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Picture 18" descr="duration Icon 2978813">
              <a:extLst>
                <a:ext uri="{FF2B5EF4-FFF2-40B4-BE49-F238E27FC236}">
                  <a16:creationId xmlns:a16="http://schemas.microsoft.com/office/drawing/2014/main" id="{6DEB1806-056E-802C-F10A-48134472C1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19" y="5308977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3EEF6-CA7C-AEC9-8A45-D779A732DD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5106" y="4370858"/>
            <a:ext cx="5562695" cy="10669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/>
              <a:t>Value for Client</a:t>
            </a:r>
            <a:endParaRPr lang="en-US" sz="1600" dirty="0"/>
          </a:p>
          <a:p>
            <a:pPr>
              <a:lnSpc>
                <a:spcPts val="1920"/>
              </a:lnSpc>
              <a:defRPr/>
            </a:pPr>
            <a:r>
              <a:rPr lang="en-US" sz="1400" dirty="0"/>
              <a:t>25% reduction in yearly cost, return on investments, agile digital ready infrastructure, end to end ownership by one partner, no conflict of interest with application partners.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8423D-B6AF-05DE-A563-D544DA73B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5106" y="5505352"/>
            <a:ext cx="5562695" cy="809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Sify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920"/>
              </a:lnSpc>
              <a:defRPr/>
            </a:pPr>
            <a:r>
              <a:rPr lang="en-US" sz="1400" dirty="0"/>
              <a:t>Competitive edge, full stack products and services play, significant cost control, higher revenue and margin, great reference for hybrid cloud.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AB3E5A-28C4-EAA8-AB15-BDC82D84F2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6988" y="192295"/>
            <a:ext cx="874781" cy="498778"/>
          </a:xfrm>
          <a:prstGeom prst="rect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A number and a helmet on a black background&#10;&#10;Description automatically generated">
            <a:extLst>
              <a:ext uri="{FF2B5EF4-FFF2-40B4-BE49-F238E27FC236}">
                <a16:creationId xmlns:a16="http://schemas.microsoft.com/office/drawing/2014/main" id="{EF7C079C-AF73-5365-3F2A-A6C99482D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0" y="248742"/>
            <a:ext cx="616609" cy="395613"/>
          </a:xfrm>
          <a:prstGeom prst="rect">
            <a:avLst/>
          </a:prstGeom>
        </p:spPr>
      </p:pic>
      <p:pic>
        <p:nvPicPr>
          <p:cNvPr id="15" name="Graphic 14" descr="Diamond with solid fill">
            <a:extLst>
              <a:ext uri="{FF2B5EF4-FFF2-40B4-BE49-F238E27FC236}">
                <a16:creationId xmlns:a16="http://schemas.microsoft.com/office/drawing/2014/main" id="{0AD54E86-FEBF-32D3-0AED-B707DD19AE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4792" y="4366677"/>
            <a:ext cx="664683" cy="664683"/>
          </a:xfrm>
          <a:prstGeom prst="rect">
            <a:avLst/>
          </a:prstGeom>
        </p:spPr>
      </p:pic>
      <p:pic>
        <p:nvPicPr>
          <p:cNvPr id="17" name="Graphic 16" descr="Bar graph with upward trend with solid fill">
            <a:extLst>
              <a:ext uri="{FF2B5EF4-FFF2-40B4-BE49-F238E27FC236}">
                <a16:creationId xmlns:a16="http://schemas.microsoft.com/office/drawing/2014/main" id="{44D6A0E0-41F6-2708-FEF4-0F227AB617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44488" y="5494467"/>
            <a:ext cx="668695" cy="668695"/>
          </a:xfrm>
          <a:prstGeom prst="rect">
            <a:avLst/>
          </a:prstGeom>
        </p:spPr>
      </p:pic>
      <p:pic>
        <p:nvPicPr>
          <p:cNvPr id="20" name="Graphic 19" descr="Online Network with solid fill">
            <a:extLst>
              <a:ext uri="{FF2B5EF4-FFF2-40B4-BE49-F238E27FC236}">
                <a16:creationId xmlns:a16="http://schemas.microsoft.com/office/drawing/2014/main" id="{BE474E07-6874-1B04-7C58-68BC9B7E1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3497" y="4907837"/>
            <a:ext cx="664683" cy="6646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3AC315-8835-02A7-44EB-9B90752918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92612" y="6357536"/>
            <a:ext cx="2886529" cy="578882"/>
          </a:xfrm>
          <a:prstGeom prst="roundRect">
            <a:avLst/>
          </a:prstGeom>
          <a:solidFill>
            <a:srgbClr val="BED73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Shonar Bangla" panose="020B0502040204020203" pitchFamily="18" charset="0"/>
              </a:rPr>
              <a:t>Strategic Deal of the Fortnight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Shonar Bangla" panose="020B0502040204020203" pitchFamily="18" charset="0"/>
            </a:endParaRPr>
          </a:p>
        </p:txBody>
      </p:sp>
      <p:pic>
        <p:nvPicPr>
          <p:cNvPr id="7" name="Picture 2" descr="Premium Vector | Vector sample , red scratch rubber stamp">
            <a:extLst>
              <a:ext uri="{FF2B5EF4-FFF2-40B4-BE49-F238E27FC236}">
                <a16:creationId xmlns:a16="http://schemas.microsoft.com/office/drawing/2014/main" id="{A7964926-F5B8-1786-7C3F-759A4A2FC3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6">
            <a:alphaModFix amt="8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68" b="40885"/>
          <a:stretch/>
        </p:blipFill>
        <p:spPr bwMode="auto">
          <a:xfrm>
            <a:off x="979215" y="916852"/>
            <a:ext cx="10267053" cy="52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9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5106" y="1576956"/>
            <a:ext cx="556269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Integrated Value and Outcome</a:t>
            </a:r>
            <a:br>
              <a:rPr lang="en-US" sz="1600" dirty="0"/>
            </a:br>
            <a:r>
              <a:rPr lang="en-IN" sz="1400" dirty="0" err="1"/>
              <a:t>xxxxxxxxxxxx</a:t>
            </a:r>
            <a:endParaRPr lang="en-IN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7492" y="869385"/>
            <a:ext cx="4883240" cy="579656"/>
            <a:chOff x="841632" y="1421961"/>
            <a:chExt cx="4883240" cy="5796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1421961"/>
              <a:ext cx="4320000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Project Objective</a:t>
              </a:r>
            </a:p>
            <a:p>
              <a:r>
                <a:rPr lang="en-IN" sz="1400" dirty="0" err="1"/>
                <a:t>xxxxxxxxxxxx</a:t>
              </a:r>
              <a:endParaRPr lang="en-IN" sz="1400" dirty="0"/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6161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1036" y="2531471"/>
            <a:ext cx="4794696" cy="553998"/>
            <a:chOff x="930176" y="2210779"/>
            <a:chExt cx="4794696" cy="5539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2210779"/>
              <a:ext cx="4320000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Hyperscale / OEM Partners</a:t>
              </a:r>
            </a:p>
            <a:p>
              <a:r>
                <a:rPr lang="en-IN" sz="1400" dirty="0" err="1"/>
                <a:t>xxxxxxxxxxxx</a:t>
              </a:r>
              <a:endParaRPr lang="en-IN" sz="1400" dirty="0"/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76" y="2262176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3948" y="1740199"/>
            <a:ext cx="4971784" cy="630001"/>
            <a:chOff x="753088" y="3049958"/>
            <a:chExt cx="4971784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3087959"/>
              <a:ext cx="4320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Competition</a:t>
              </a:r>
            </a:p>
            <a:p>
              <a:r>
                <a:rPr lang="en-IN" sz="1400" dirty="0" err="1"/>
                <a:t>xxxxxxxxxxxx</a:t>
              </a:r>
              <a:endParaRPr lang="en-IN" sz="1400" dirty="0"/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88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7492" y="3298906"/>
            <a:ext cx="4883240" cy="553998"/>
            <a:chOff x="841632" y="3749696"/>
            <a:chExt cx="4883240" cy="553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3749696"/>
              <a:ext cx="4320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Sify’s Uniqueness</a:t>
              </a:r>
              <a:br>
                <a:rPr lang="en-US" sz="1600" dirty="0"/>
              </a:br>
              <a:r>
                <a:rPr lang="en-IN" sz="1400" dirty="0" err="1"/>
                <a:t>xxxxxxxxxxxx</a:t>
              </a:r>
              <a:endParaRPr lang="en-IN" sz="1400" dirty="0"/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52653"/>
              <a:ext cx="540000" cy="5400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ECFFC66-341D-4C54-8B9D-BF2F50122F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0732" y="4825631"/>
            <a:ext cx="4320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Referenceability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in External Media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Kindly bold and underline your response from below options: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Customer Approved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Subject to Approval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Not approved</a:t>
            </a:r>
            <a:endParaRPr lang="en-IN" sz="1400" dirty="0"/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19722" y="1658310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EC94F-5A6B-498D-8E79-132656F9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47793" y="195470"/>
            <a:ext cx="10176168" cy="492429"/>
          </a:xfrm>
          <a:ln>
            <a:solidFill>
              <a:srgbClr val="BED73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800" b="1" dirty="0">
                <a:latin typeface="+mn-lt"/>
              </a:rPr>
              <a:t>DEAL NAME: ONE LINE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B42F99-4454-9E05-1D73-C220DB5FB8A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85038" y="863149"/>
            <a:ext cx="4796153" cy="800219"/>
            <a:chOff x="928719" y="5235206"/>
            <a:chExt cx="4796153" cy="8002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DD8785-FEC5-B437-E12B-02FFA6187F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872" y="5235206"/>
              <a:ext cx="43200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Contract Duration: </a:t>
              </a:r>
              <a:r>
                <a:rPr lang="en-IN" sz="1400" dirty="0" err="1"/>
                <a:t>xxxx</a:t>
              </a:r>
              <a:r>
                <a:rPr lang="en-IN" sz="1400" dirty="0"/>
                <a:t> years</a:t>
              </a:r>
              <a:endParaRPr lang="en-US" sz="1400" dirty="0"/>
            </a:p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ACV: </a:t>
              </a:r>
              <a:r>
                <a:rPr lang="en-US" sz="1400" dirty="0"/>
                <a:t>INR </a:t>
              </a:r>
              <a:r>
                <a:rPr lang="en-US" sz="1400" dirty="0" err="1"/>
                <a:t>xx.xx</a:t>
              </a:r>
              <a:r>
                <a:rPr lang="en-US" sz="1400" dirty="0"/>
                <a:t> Cr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|  TCV: </a:t>
              </a:r>
              <a:r>
                <a:rPr lang="en-US" sz="1400" dirty="0"/>
                <a:t>INR </a:t>
              </a:r>
              <a:r>
                <a:rPr lang="en-US" sz="1400" dirty="0" err="1"/>
                <a:t>xx.xx</a:t>
              </a:r>
              <a:r>
                <a:rPr lang="en-US" sz="1400" dirty="0"/>
                <a:t> Cr</a:t>
              </a:r>
              <a:endParaRPr lang="en-IN" sz="1400" dirty="0"/>
            </a:p>
            <a:p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Picture 18" descr="duration Icon 2978813">
              <a:extLst>
                <a:ext uri="{FF2B5EF4-FFF2-40B4-BE49-F238E27FC236}">
                  <a16:creationId xmlns:a16="http://schemas.microsoft.com/office/drawing/2014/main" id="{6DEB1806-056E-802C-F10A-48134472C1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19" y="5308977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3EEF6-CA7C-AEC9-8A45-D779A732DD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5106" y="4370858"/>
            <a:ext cx="5562695" cy="551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/>
              <a:t>Value for Client</a:t>
            </a:r>
            <a:endParaRPr lang="en-US" sz="1600" dirty="0"/>
          </a:p>
          <a:p>
            <a:r>
              <a:rPr lang="en-IN" sz="1400" dirty="0" err="1"/>
              <a:t>xxxxxxxxxxxx</a:t>
            </a:r>
            <a:endParaRPr lang="en-IN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8423D-B6AF-05DE-A563-D544DA73B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5106" y="5505352"/>
            <a:ext cx="5562695" cy="551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Sify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1400" dirty="0" err="1"/>
              <a:t>xxxxxxxxxxxx</a:t>
            </a:r>
            <a:endParaRPr lang="en-IN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AB3E5A-28C4-EAA8-AB15-BDC82D84F2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6988" y="192295"/>
            <a:ext cx="874781" cy="498778"/>
          </a:xfrm>
          <a:prstGeom prst="rect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A number and a helmet on a black background&#10;&#10;Description automatically generated">
            <a:extLst>
              <a:ext uri="{FF2B5EF4-FFF2-40B4-BE49-F238E27FC236}">
                <a16:creationId xmlns:a16="http://schemas.microsoft.com/office/drawing/2014/main" id="{EF7C079C-AF73-5365-3F2A-A6C99482D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0" y="248742"/>
            <a:ext cx="616609" cy="395613"/>
          </a:xfrm>
          <a:prstGeom prst="rect">
            <a:avLst/>
          </a:prstGeom>
        </p:spPr>
      </p:pic>
      <p:pic>
        <p:nvPicPr>
          <p:cNvPr id="15" name="Graphic 14" descr="Diamond with solid fill">
            <a:extLst>
              <a:ext uri="{FF2B5EF4-FFF2-40B4-BE49-F238E27FC236}">
                <a16:creationId xmlns:a16="http://schemas.microsoft.com/office/drawing/2014/main" id="{0AD54E86-FEBF-32D3-0AED-B707DD19AE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4792" y="4366677"/>
            <a:ext cx="664683" cy="664683"/>
          </a:xfrm>
          <a:prstGeom prst="rect">
            <a:avLst/>
          </a:prstGeom>
        </p:spPr>
      </p:pic>
      <p:pic>
        <p:nvPicPr>
          <p:cNvPr id="17" name="Graphic 16" descr="Bar graph with upward trend with solid fill">
            <a:extLst>
              <a:ext uri="{FF2B5EF4-FFF2-40B4-BE49-F238E27FC236}">
                <a16:creationId xmlns:a16="http://schemas.microsoft.com/office/drawing/2014/main" id="{44D6A0E0-41F6-2708-FEF4-0F227AB617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44488" y="5494467"/>
            <a:ext cx="668695" cy="668695"/>
          </a:xfrm>
          <a:prstGeom prst="rect">
            <a:avLst/>
          </a:prstGeom>
        </p:spPr>
      </p:pic>
      <p:pic>
        <p:nvPicPr>
          <p:cNvPr id="20" name="Graphic 19" descr="Online Network with solid fill">
            <a:extLst>
              <a:ext uri="{FF2B5EF4-FFF2-40B4-BE49-F238E27FC236}">
                <a16:creationId xmlns:a16="http://schemas.microsoft.com/office/drawing/2014/main" id="{BE474E07-6874-1B04-7C58-68BC9B7E1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3497" y="4907837"/>
            <a:ext cx="664683" cy="664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3C6E2-D6B4-FD46-9729-4D84DDB607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92612" y="6357536"/>
            <a:ext cx="2886529" cy="578882"/>
          </a:xfrm>
          <a:prstGeom prst="roundRect">
            <a:avLst/>
          </a:prstGeom>
          <a:solidFill>
            <a:srgbClr val="BED73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Shonar Bangla" panose="020B0502040204020203" pitchFamily="18" charset="0"/>
              </a:rPr>
              <a:t>Strategic Deal of the Fortnight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Shonar Bangla" panose="020B0502040204020203" pitchFamily="18" charset="0"/>
            </a:endParaRPr>
          </a:p>
        </p:txBody>
      </p:sp>
      <p:pic>
        <p:nvPicPr>
          <p:cNvPr id="12" name="Picture 11" descr="A sticker of a person with a crown and crossed bats&#10;&#10;Description automatically generated">
            <a:extLst>
              <a:ext uri="{FF2B5EF4-FFF2-40B4-BE49-F238E27FC236}">
                <a16:creationId xmlns:a16="http://schemas.microsoft.com/office/drawing/2014/main" id="{4EF25BF5-BB13-7B43-4718-588EEDDF2C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3" y="89043"/>
            <a:ext cx="720506" cy="7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5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359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PRAMERICA LIFE: DIGITAL TRANSFORMATION FOR LIFE INSURANCE</vt:lpstr>
      <vt:lpstr>DEAL NAME: ONE LINE DESCRIPTION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Pramerica Life: Digital Transformation For Life Insurance</dc:title>
  <dc:creator>Ali Imran Khan</dc:creator>
  <cp:lastModifiedBy>Ali Imran Khan</cp:lastModifiedBy>
  <cp:revision>7</cp:revision>
  <dcterms:created xsi:type="dcterms:W3CDTF">2024-05-10T12:41:17Z</dcterms:created>
  <dcterms:modified xsi:type="dcterms:W3CDTF">2024-07-31T11:28:44Z</dcterms:modified>
</cp:coreProperties>
</file>