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0" r:id="rId4"/>
  </p:sldMasterIdLst>
  <p:notesMasterIdLst>
    <p:notesMasterId r:id="rId24"/>
  </p:notesMasterIdLst>
  <p:sldIdLst>
    <p:sldId id="256" r:id="rId5"/>
    <p:sldId id="2147473309" r:id="rId6"/>
    <p:sldId id="2147473295" r:id="rId7"/>
    <p:sldId id="2147473289" r:id="rId8"/>
    <p:sldId id="2147473297" r:id="rId9"/>
    <p:sldId id="2147473274" r:id="rId10"/>
    <p:sldId id="2147473304" r:id="rId11"/>
    <p:sldId id="266" r:id="rId12"/>
    <p:sldId id="2147311262" r:id="rId13"/>
    <p:sldId id="2147473310" r:id="rId14"/>
    <p:sldId id="2147311253" r:id="rId15"/>
    <p:sldId id="2147311254" r:id="rId16"/>
    <p:sldId id="2147311258" r:id="rId17"/>
    <p:sldId id="263" r:id="rId18"/>
    <p:sldId id="2147473298" r:id="rId19"/>
    <p:sldId id="2147473271" r:id="rId20"/>
    <p:sldId id="2147311244" r:id="rId21"/>
    <p:sldId id="2147473291" r:id="rId22"/>
    <p:sldId id="2146846752" r:id="rId23"/>
  </p:sldIdLst>
  <p:sldSz cx="9144000" cy="5143500" type="screen16x9"/>
  <p:notesSz cx="6858000" cy="9296400"/>
  <p:defaultTextStyle>
    <a:defPPr>
      <a:defRPr lang="en-US"/>
    </a:defPPr>
    <a:lvl1pPr marL="0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43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86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29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572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715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857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001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143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928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A984D07-1518-076C-AF61-0BD945087473}" name="Shombit Roy" initials="SR" userId="S::shombit.roy@sifycorp.com::c756c23c-bc98-4e37-a5fe-728e205ffcc6" providerId="AD"/>
  <p188:author id="{34FC0925-E2A8-9709-ACE5-9090C8602C3C}" name="Abhishek Singh Tomar" initials="AST" userId="S::abhishek.tomar@sifycorp.com::42be2351-8acd-4005-aae4-d092fa1b67a6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eha Bhasin Chawla" initials="NBC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0253F"/>
    <a:srgbClr val="596C77"/>
    <a:srgbClr val="BDD630"/>
    <a:srgbClr val="BED730"/>
    <a:srgbClr val="000000"/>
    <a:srgbClr val="A2B800"/>
    <a:srgbClr val="556677"/>
    <a:srgbClr val="1F497D"/>
    <a:srgbClr val="17375E"/>
    <a:srgbClr val="376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E3BF03D-5106-4F73-B564-4EDB81E5546E}" v="6" dt="2024-04-01T05:14:20.065"/>
    <p1510:client id="{C0EC44F2-13EF-4C62-B1F8-924B02044D3D}" v="3" dt="2024-04-01T06:36:10.17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12" autoAdjust="0"/>
    <p:restoredTop sz="94660"/>
  </p:normalViewPr>
  <p:slideViewPr>
    <p:cSldViewPr snapToGrid="0">
      <p:cViewPr varScale="1">
        <p:scale>
          <a:sx n="190" d="100"/>
          <a:sy n="190" d="100"/>
        </p:scale>
        <p:origin x="216" y="4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700"/>
    </p:cViewPr>
  </p:sorter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928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32" Type="http://schemas.microsoft.com/office/2018/10/relationships/authors" Target="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hombit Roy" userId="c756c23c-bc98-4e37-a5fe-728e205ffcc6" providerId="ADAL" clId="{C0EC44F2-13EF-4C62-B1F8-924B02044D3D}"/>
    <pc:docChg chg="custSel modSld">
      <pc:chgData name="Shombit Roy" userId="c756c23c-bc98-4e37-a5fe-728e205ffcc6" providerId="ADAL" clId="{C0EC44F2-13EF-4C62-B1F8-924B02044D3D}" dt="2024-04-01T06:44:02.955" v="21" actId="1076"/>
      <pc:docMkLst>
        <pc:docMk/>
      </pc:docMkLst>
      <pc:sldChg chg="delSp modSp mod">
        <pc:chgData name="Shombit Roy" userId="c756c23c-bc98-4e37-a5fe-728e205ffcc6" providerId="ADAL" clId="{C0EC44F2-13EF-4C62-B1F8-924B02044D3D}" dt="2024-04-01T06:44:02.955" v="21" actId="1076"/>
        <pc:sldMkLst>
          <pc:docMk/>
          <pc:sldMk cId="1672174842" sldId="256"/>
        </pc:sldMkLst>
        <pc:spChg chg="del">
          <ac:chgData name="Shombit Roy" userId="c756c23c-bc98-4e37-a5fe-728e205ffcc6" providerId="ADAL" clId="{C0EC44F2-13EF-4C62-B1F8-924B02044D3D}" dt="2024-04-01T06:12:16.434" v="0" actId="478"/>
          <ac:spMkLst>
            <pc:docMk/>
            <pc:sldMk cId="1672174842" sldId="256"/>
            <ac:spMk id="2" creationId="{326BEFF1-BBE4-5847-697E-6B940E61BBAE}"/>
          </ac:spMkLst>
        </pc:spChg>
        <pc:spChg chg="mod">
          <ac:chgData name="Shombit Roy" userId="c756c23c-bc98-4e37-a5fe-728e205ffcc6" providerId="ADAL" clId="{C0EC44F2-13EF-4C62-B1F8-924B02044D3D}" dt="2024-04-01T06:44:02.955" v="21" actId="1076"/>
          <ac:spMkLst>
            <pc:docMk/>
            <pc:sldMk cId="1672174842" sldId="256"/>
            <ac:spMk id="4" creationId="{19356ED0-AA56-8F12-59A1-C7DBD5F7C0E7}"/>
          </ac:spMkLst>
        </pc:spChg>
      </pc:sldChg>
      <pc:sldChg chg="modSp mod modClrScheme chgLayout">
        <pc:chgData name="Shombit Roy" userId="c756c23c-bc98-4e37-a5fe-728e205ffcc6" providerId="ADAL" clId="{C0EC44F2-13EF-4C62-B1F8-924B02044D3D}" dt="2024-04-01T06:25:28.618" v="3" actId="207"/>
        <pc:sldMkLst>
          <pc:docMk/>
          <pc:sldMk cId="3550485626" sldId="266"/>
        </pc:sldMkLst>
        <pc:spChg chg="mod ord">
          <ac:chgData name="Shombit Roy" userId="c756c23c-bc98-4e37-a5fe-728e205ffcc6" providerId="ADAL" clId="{C0EC44F2-13EF-4C62-B1F8-924B02044D3D}" dt="2024-04-01T06:25:28.618" v="3" actId="207"/>
          <ac:spMkLst>
            <pc:docMk/>
            <pc:sldMk cId="3550485626" sldId="266"/>
            <ac:spMk id="4" creationId="{86ACE863-A62F-B80C-3A21-AE3095C973BA}"/>
          </ac:spMkLst>
        </pc:spChg>
      </pc:sldChg>
      <pc:sldChg chg="modSp mod modClrScheme chgLayout">
        <pc:chgData name="Shombit Roy" userId="c756c23c-bc98-4e37-a5fe-728e205ffcc6" providerId="ADAL" clId="{C0EC44F2-13EF-4C62-B1F8-924B02044D3D}" dt="2024-04-01T06:37:59.032" v="13" actId="207"/>
        <pc:sldMkLst>
          <pc:docMk/>
          <pc:sldMk cId="169865165" sldId="2147311253"/>
        </pc:sldMkLst>
        <pc:spChg chg="mod ord">
          <ac:chgData name="Shombit Roy" userId="c756c23c-bc98-4e37-a5fe-728e205ffcc6" providerId="ADAL" clId="{C0EC44F2-13EF-4C62-B1F8-924B02044D3D}" dt="2024-04-01T06:37:59.032" v="13" actId="207"/>
          <ac:spMkLst>
            <pc:docMk/>
            <pc:sldMk cId="169865165" sldId="2147311253"/>
            <ac:spMk id="4" creationId="{86ACE863-A62F-B80C-3A21-AE3095C973BA}"/>
          </ac:spMkLst>
        </pc:spChg>
      </pc:sldChg>
      <pc:sldChg chg="modSp mod modClrScheme chgLayout">
        <pc:chgData name="Shombit Roy" userId="c756c23c-bc98-4e37-a5fe-728e205ffcc6" providerId="ADAL" clId="{C0EC44F2-13EF-4C62-B1F8-924B02044D3D}" dt="2024-04-01T06:38:13.929" v="15" actId="207"/>
        <pc:sldMkLst>
          <pc:docMk/>
          <pc:sldMk cId="1913222422" sldId="2147311254"/>
        </pc:sldMkLst>
        <pc:spChg chg="mod ord">
          <ac:chgData name="Shombit Roy" userId="c756c23c-bc98-4e37-a5fe-728e205ffcc6" providerId="ADAL" clId="{C0EC44F2-13EF-4C62-B1F8-924B02044D3D}" dt="2024-04-01T06:38:13.929" v="15" actId="207"/>
          <ac:spMkLst>
            <pc:docMk/>
            <pc:sldMk cId="1913222422" sldId="2147311254"/>
            <ac:spMk id="4" creationId="{86ACE863-A62F-B80C-3A21-AE3095C973BA}"/>
          </ac:spMkLst>
        </pc:spChg>
      </pc:sldChg>
      <pc:sldChg chg="modSp mod modClrScheme chgLayout">
        <pc:chgData name="Shombit Roy" userId="c756c23c-bc98-4e37-a5fe-728e205ffcc6" providerId="ADAL" clId="{C0EC44F2-13EF-4C62-B1F8-924B02044D3D}" dt="2024-04-01T06:39:23.004" v="17" actId="207"/>
        <pc:sldMkLst>
          <pc:docMk/>
          <pc:sldMk cId="2775642197" sldId="2147311258"/>
        </pc:sldMkLst>
        <pc:spChg chg="mod ord">
          <ac:chgData name="Shombit Roy" userId="c756c23c-bc98-4e37-a5fe-728e205ffcc6" providerId="ADAL" clId="{C0EC44F2-13EF-4C62-B1F8-924B02044D3D}" dt="2024-04-01T06:39:23.004" v="17" actId="207"/>
          <ac:spMkLst>
            <pc:docMk/>
            <pc:sldMk cId="2775642197" sldId="2147311258"/>
            <ac:spMk id="5" creationId="{9494C27C-0135-A76E-5305-F7D30C054D61}"/>
          </ac:spMkLst>
        </pc:spChg>
      </pc:sldChg>
      <pc:sldChg chg="modSp mod modClrScheme chgLayout">
        <pc:chgData name="Shombit Roy" userId="c756c23c-bc98-4e37-a5fe-728e205ffcc6" providerId="ADAL" clId="{C0EC44F2-13EF-4C62-B1F8-924B02044D3D}" dt="2024-04-01T06:25:54.671" v="6" actId="207"/>
        <pc:sldMkLst>
          <pc:docMk/>
          <pc:sldMk cId="3899933976" sldId="2147311262"/>
        </pc:sldMkLst>
        <pc:spChg chg="mod ord">
          <ac:chgData name="Shombit Roy" userId="c756c23c-bc98-4e37-a5fe-728e205ffcc6" providerId="ADAL" clId="{C0EC44F2-13EF-4C62-B1F8-924B02044D3D}" dt="2024-04-01T06:25:54.671" v="6" actId="207"/>
          <ac:spMkLst>
            <pc:docMk/>
            <pc:sldMk cId="3899933976" sldId="2147311262"/>
            <ac:spMk id="4" creationId="{86ACE863-A62F-B80C-3A21-AE3095C973BA}"/>
          </ac:spMkLst>
        </pc:spChg>
      </pc:sldChg>
      <pc:sldChg chg="delSp mod">
        <pc:chgData name="Shombit Roy" userId="c756c23c-bc98-4e37-a5fe-728e205ffcc6" providerId="ADAL" clId="{C0EC44F2-13EF-4C62-B1F8-924B02044D3D}" dt="2024-04-01T06:12:30.477" v="1" actId="478"/>
        <pc:sldMkLst>
          <pc:docMk/>
          <pc:sldMk cId="2549284656" sldId="2147473304"/>
        </pc:sldMkLst>
        <pc:spChg chg="del">
          <ac:chgData name="Shombit Roy" userId="c756c23c-bc98-4e37-a5fe-728e205ffcc6" providerId="ADAL" clId="{C0EC44F2-13EF-4C62-B1F8-924B02044D3D}" dt="2024-04-01T06:12:30.477" v="1" actId="478"/>
          <ac:spMkLst>
            <pc:docMk/>
            <pc:sldMk cId="2549284656" sldId="2147473304"/>
            <ac:spMk id="15" creationId="{40B0ACB2-316A-D0DF-04A8-0A6BB7E9028C}"/>
          </ac:spMkLst>
        </pc:spChg>
      </pc:sldChg>
      <pc:sldChg chg="modSp mod modClrScheme chgLayout">
        <pc:chgData name="Shombit Roy" userId="c756c23c-bc98-4e37-a5fe-728e205ffcc6" providerId="ADAL" clId="{C0EC44F2-13EF-4C62-B1F8-924B02044D3D}" dt="2024-04-01T06:40:57.667" v="20" actId="207"/>
        <pc:sldMkLst>
          <pc:docMk/>
          <pc:sldMk cId="3149918439" sldId="2147473310"/>
        </pc:sldMkLst>
        <pc:spChg chg="mod ord">
          <ac:chgData name="Shombit Roy" userId="c756c23c-bc98-4e37-a5fe-728e205ffcc6" providerId="ADAL" clId="{C0EC44F2-13EF-4C62-B1F8-924B02044D3D}" dt="2024-04-01T06:35:53.907" v="8" actId="207"/>
          <ac:spMkLst>
            <pc:docMk/>
            <pc:sldMk cId="3149918439" sldId="2147473310"/>
            <ac:spMk id="4" creationId="{86ACE863-A62F-B80C-3A21-AE3095C973BA}"/>
          </ac:spMkLst>
        </pc:spChg>
        <pc:spChg chg="mod">
          <ac:chgData name="Shombit Roy" userId="c756c23c-bc98-4e37-a5fe-728e205ffcc6" providerId="ADAL" clId="{C0EC44F2-13EF-4C62-B1F8-924B02044D3D}" dt="2024-04-01T06:40:57.667" v="20" actId="207"/>
          <ac:spMkLst>
            <pc:docMk/>
            <pc:sldMk cId="3149918439" sldId="2147473310"/>
            <ac:spMk id="8" creationId="{8266C5EB-92CD-FA75-A5DE-5305A59DEB6A}"/>
          </ac:spMkLst>
        </pc:spChg>
        <pc:spChg chg="mod">
          <ac:chgData name="Shombit Roy" userId="c756c23c-bc98-4e37-a5fe-728e205ffcc6" providerId="ADAL" clId="{C0EC44F2-13EF-4C62-B1F8-924B02044D3D}" dt="2024-04-01T06:40:52.598" v="19" actId="207"/>
          <ac:spMkLst>
            <pc:docMk/>
            <pc:sldMk cId="3149918439" sldId="2147473310"/>
            <ac:spMk id="9" creationId="{6BBDE875-0E3C-E207-1021-0FC9D92C4E19}"/>
          </ac:spMkLst>
        </pc:spChg>
        <pc:spChg chg="mod">
          <ac:chgData name="Shombit Roy" userId="c756c23c-bc98-4e37-a5fe-728e205ffcc6" providerId="ADAL" clId="{C0EC44F2-13EF-4C62-B1F8-924B02044D3D}" dt="2024-04-01T06:40:49.034" v="18" actId="207"/>
          <ac:spMkLst>
            <pc:docMk/>
            <pc:sldMk cId="3149918439" sldId="2147473310"/>
            <ac:spMk id="10" creationId="{A9C24101-9302-F914-B016-F3392086D864}"/>
          </ac:spMkLst>
        </pc:spChg>
        <pc:graphicFrameChg chg="mod">
          <ac:chgData name="Shombit Roy" userId="c756c23c-bc98-4e37-a5fe-728e205ffcc6" providerId="ADAL" clId="{C0EC44F2-13EF-4C62-B1F8-924B02044D3D}" dt="2024-04-01T06:36:00.676" v="9" actId="207"/>
          <ac:graphicFrameMkLst>
            <pc:docMk/>
            <pc:sldMk cId="3149918439" sldId="2147473310"/>
            <ac:graphicFrameMk id="5" creationId="{8332344B-69EE-3FD3-1BC1-23B2295670DF}"/>
          </ac:graphicFrameMkLst>
        </pc:graphicFrameChg>
        <pc:graphicFrameChg chg="mod">
          <ac:chgData name="Shombit Roy" userId="c756c23c-bc98-4e37-a5fe-728e205ffcc6" providerId="ADAL" clId="{C0EC44F2-13EF-4C62-B1F8-924B02044D3D}" dt="2024-04-01T06:36:05.822" v="10" actId="207"/>
          <ac:graphicFrameMkLst>
            <pc:docMk/>
            <pc:sldMk cId="3149918439" sldId="2147473310"/>
            <ac:graphicFrameMk id="6" creationId="{55E80CA9-DBAA-91E5-F6C9-A39388634DFF}"/>
          </ac:graphicFrameMkLst>
        </pc:graphicFrameChg>
        <pc:graphicFrameChg chg="mod">
          <ac:chgData name="Shombit Roy" userId="c756c23c-bc98-4e37-a5fe-728e205ffcc6" providerId="ADAL" clId="{C0EC44F2-13EF-4C62-B1F8-924B02044D3D}" dt="2024-04-01T06:36:10.175" v="11" actId="207"/>
          <ac:graphicFrameMkLst>
            <pc:docMk/>
            <pc:sldMk cId="3149918439" sldId="2147473310"/>
            <ac:graphicFrameMk id="7" creationId="{52288C64-5873-511E-E004-9B55D3E9B61D}"/>
          </ac:graphicFrameMkLst>
        </pc:graphicFrame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2022-23</c:v>
                </c:pt>
              </c:strCache>
            </c:strRef>
          </c:tx>
          <c:dPt>
            <c:idx val="0"/>
            <c:bubble3D val="0"/>
            <c:spPr>
              <a:solidFill>
                <a:srgbClr val="BDD630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BBDA-42A8-9F54-25DD3FB89500}"/>
              </c:ext>
            </c:extLst>
          </c:dPt>
          <c:dPt>
            <c:idx val="1"/>
            <c:bubble3D val="0"/>
            <c:spPr>
              <a:solidFill>
                <a:schemeClr val="accent6">
                  <a:lumMod val="20000"/>
                  <a:lumOff val="8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BBDA-42A8-9F54-25DD3FB89500}"/>
              </c:ext>
            </c:extLst>
          </c:dPt>
          <c:dLbls>
            <c:dLbl>
              <c:idx val="0"/>
              <c:layout>
                <c:manualLayout>
                  <c:x val="7.9761268666940596E-2"/>
                  <c:y val="-0.35707166717725958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197" b="1" i="0" u="none" strike="noStrike" kern="1200" baseline="0">
                        <a:solidFill>
                          <a:schemeClr val="bg1"/>
                        </a:solidFill>
                        <a:latin typeface="Trebuchet MS" panose="020B0603020202020204" pitchFamily="34" charset="0"/>
                        <a:ea typeface="+mn-ea"/>
                        <a:cs typeface="+mn-cs"/>
                      </a:defRPr>
                    </a:pPr>
                    <a:fld id="{80E6DB9B-8A7E-4DA9-BE94-82B8BBCFA6BD}" type="PERCENTAGE">
                      <a:rPr lang="en-US" b="1" smtClean="0">
                        <a:solidFill>
                          <a:schemeClr val="bg1"/>
                        </a:solidFill>
                        <a:latin typeface="Trebuchet MS" panose="020B0603020202020204" pitchFamily="34" charset="0"/>
                      </a:rPr>
                      <a:pPr>
                        <a:defRPr b="1">
                          <a:solidFill>
                            <a:schemeClr val="bg1"/>
                          </a:solidFill>
                          <a:latin typeface="Trebuchet MS" panose="020B0603020202020204" pitchFamily="34" charset="0"/>
                        </a:defRPr>
                      </a:pPr>
                      <a:t>[PERCENTAGE]</a:t>
                    </a:fld>
                    <a:endParaRPr 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bg1"/>
                      </a:solidFill>
                      <a:latin typeface="Trebuchet MS" panose="020B0603020202020204" pitchFamily="34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BBDA-42A8-9F54-25DD3FB89500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BBDA-42A8-9F54-25DD3FB8950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82</c:v>
                </c:pt>
                <c:pt idx="1">
                  <c:v>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BDA-42A8-9F54-25DD3FB8950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2023-24</c:v>
                </c:pt>
              </c:strCache>
            </c:strRef>
          </c:tx>
          <c:dPt>
            <c:idx val="0"/>
            <c:bubble3D val="0"/>
            <c:spPr>
              <a:solidFill>
                <a:srgbClr val="BDD630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56CA-449E-8480-DD8AB02CA752}"/>
              </c:ext>
            </c:extLst>
          </c:dPt>
          <c:dPt>
            <c:idx val="1"/>
            <c:bubble3D val="0"/>
            <c:spPr>
              <a:solidFill>
                <a:schemeClr val="accent6">
                  <a:lumMod val="20000"/>
                  <a:lumOff val="8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56CA-449E-8480-DD8AB02CA752}"/>
              </c:ext>
            </c:extLst>
          </c:dPt>
          <c:dLbls>
            <c:dLbl>
              <c:idx val="0"/>
              <c:layout>
                <c:manualLayout>
                  <c:x val="5.0092416316075784E-2"/>
                  <c:y val="-0.34509103078982606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197" b="1" i="0" u="none" strike="noStrike" kern="1200" baseline="0">
                        <a:solidFill>
                          <a:schemeClr val="bg1"/>
                        </a:solidFill>
                        <a:latin typeface="Trebuchet MS" panose="020B0603020202020204" pitchFamily="34" charset="0"/>
                        <a:ea typeface="+mn-ea"/>
                        <a:cs typeface="+mn-cs"/>
                      </a:defRPr>
                    </a:pPr>
                    <a:fld id="{80E6DB9B-8A7E-4DA9-BE94-82B8BBCFA6BD}" type="PERCENTAGE">
                      <a:rPr lang="en-US" b="1" smtClean="0">
                        <a:solidFill>
                          <a:schemeClr val="bg1"/>
                        </a:solidFill>
                        <a:latin typeface="Trebuchet MS" panose="020B0603020202020204" pitchFamily="34" charset="0"/>
                      </a:rPr>
                      <a:pPr>
                        <a:defRPr b="1">
                          <a:solidFill>
                            <a:schemeClr val="bg1"/>
                          </a:solidFill>
                          <a:latin typeface="Trebuchet MS" panose="020B0603020202020204" pitchFamily="34" charset="0"/>
                        </a:defRPr>
                      </a:pPr>
                      <a:t>[PERCENTAGE]</a:t>
                    </a:fld>
                    <a:endParaRPr 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bg1"/>
                      </a:solidFill>
                      <a:latin typeface="Trebuchet MS" panose="020B0603020202020204" pitchFamily="34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56CA-449E-8480-DD8AB02CA752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56CA-449E-8480-DD8AB02CA75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Trebuchet MS" panose="020B0603020202020204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76</c:v>
                </c:pt>
                <c:pt idx="1">
                  <c:v>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6CA-449E-8480-DD8AB02CA75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2022-23</c:v>
                </c:pt>
              </c:strCache>
            </c:strRef>
          </c:tx>
          <c:dPt>
            <c:idx val="0"/>
            <c:bubble3D val="0"/>
            <c:spPr>
              <a:solidFill>
                <a:srgbClr val="BDD630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66B-4DCA-B23F-D2DE2E3CB33B}"/>
              </c:ext>
            </c:extLst>
          </c:dPt>
          <c:dPt>
            <c:idx val="1"/>
            <c:bubble3D val="0"/>
            <c:spPr>
              <a:solidFill>
                <a:schemeClr val="accent6">
                  <a:lumMod val="20000"/>
                  <a:lumOff val="8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E66B-4DCA-B23F-D2DE2E3CB33B}"/>
              </c:ext>
            </c:extLst>
          </c:dPt>
          <c:dLbls>
            <c:dLbl>
              <c:idx val="0"/>
              <c:layout>
                <c:manualLayout>
                  <c:x val="1.3928823044308557E-2"/>
                  <c:y val="-0.18934209024384951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200" b="1" i="0" u="none" strike="noStrike" kern="1200" baseline="0">
                        <a:solidFill>
                          <a:schemeClr val="bg1"/>
                        </a:solidFill>
                        <a:latin typeface="Trebuchet MS" panose="020B0603020202020204" pitchFamily="34" charset="0"/>
                        <a:ea typeface="+mn-ea"/>
                        <a:cs typeface="+mn-cs"/>
                      </a:defRPr>
                    </a:pPr>
                    <a:fld id="{80E6DB9B-8A7E-4DA9-BE94-82B8BBCFA6BD}" type="PERCENTAGE">
                      <a:rPr lang="en-US" sz="1200" b="1" smtClean="0">
                        <a:solidFill>
                          <a:schemeClr val="bg1"/>
                        </a:solidFill>
                        <a:latin typeface="Trebuchet MS" panose="020B0603020202020204" pitchFamily="34" charset="0"/>
                      </a:rPr>
                      <a:pPr>
                        <a:defRPr sz="1200" b="1">
                          <a:solidFill>
                            <a:schemeClr val="bg1"/>
                          </a:solidFill>
                          <a:latin typeface="Trebuchet MS" panose="020B0603020202020204" pitchFamily="34" charset="0"/>
                        </a:defRPr>
                      </a:pPr>
                      <a:t>[PERCENTAGE]</a:t>
                    </a:fld>
                    <a:endParaRPr 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chemeClr val="bg1"/>
                      </a:solidFill>
                      <a:latin typeface="Trebuchet MS" panose="020B0603020202020204" pitchFamily="34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E66B-4DCA-B23F-D2DE2E3CB33B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E66B-4DCA-B23F-D2DE2E3CB33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bg1"/>
                    </a:solidFill>
                    <a:latin typeface="Trebuchet MS" panose="020B0603020202020204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66</c:v>
                </c:pt>
                <c:pt idx="1">
                  <c:v>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66B-4DCA-B23F-D2DE2E3CB33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D58456-C41B-40D1-8F1E-3E01E3ED8636}" type="datetimeFigureOut">
              <a:rPr lang="en-US" smtClean="0"/>
              <a:pPr/>
              <a:t>4/15/24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30200" y="696913"/>
            <a:ext cx="61976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5790"/>
            <a:ext cx="5486400" cy="41833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C0C7FB-05A3-4118-86D5-E4ADFF43D7F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88209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8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43" algn="l" defTabSz="91428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286" algn="l" defTabSz="91428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429" algn="l" defTabSz="91428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572" algn="l" defTabSz="91428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715" algn="l" defTabSz="91428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57" algn="l" defTabSz="91428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01" algn="l" defTabSz="91428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43" algn="l" defTabSz="91428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C0C7FB-05A3-4118-86D5-E4ADFF43D7FA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01928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13" Type="http://schemas.openxmlformats.org/officeDocument/2006/relationships/image" Target="../media/image17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2" Type="http://schemas.openxmlformats.org/officeDocument/2006/relationships/image" Target="../media/image6.jpeg"/><Relationship Id="rId16" Type="http://schemas.microsoft.com/office/2007/relationships/hdphoto" Target="../media/hdphoto1.wdp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sv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5" Type="http://schemas.openxmlformats.org/officeDocument/2006/relationships/image" Target="../media/image19.png"/><Relationship Id="rId10" Type="http://schemas.openxmlformats.org/officeDocument/2006/relationships/image" Target="../media/image14.svg"/><Relationship Id="rId4" Type="http://schemas.openxmlformats.org/officeDocument/2006/relationships/image" Target="../media/image8.svg"/><Relationship Id="rId9" Type="http://schemas.openxmlformats.org/officeDocument/2006/relationships/image" Target="../media/image13.png"/><Relationship Id="rId14" Type="http://schemas.openxmlformats.org/officeDocument/2006/relationships/image" Target="../media/image18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een field with lights at night&#10;&#10;Description automatically generated">
            <a:extLst>
              <a:ext uri="{FF2B5EF4-FFF2-40B4-BE49-F238E27FC236}">
                <a16:creationId xmlns:a16="http://schemas.microsoft.com/office/drawing/2014/main" id="{27170E70-BDAE-2E4E-4D9E-DF088100B5C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8" name="Text Placeholder 16">
            <a:extLst>
              <a:ext uri="{FF2B5EF4-FFF2-40B4-BE49-F238E27FC236}">
                <a16:creationId xmlns:a16="http://schemas.microsoft.com/office/drawing/2014/main" id="{A0043FE2-98C6-40A8-A25D-C92BA3A47D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4098" y="1813431"/>
            <a:ext cx="8486052" cy="992557"/>
          </a:xfrm>
        </p:spPr>
        <p:txBody>
          <a:bodyPr>
            <a:noAutofit/>
          </a:bodyPr>
          <a:lstStyle>
            <a:lvl1pPr marL="0" indent="0" algn="ctr">
              <a:lnSpc>
                <a:spcPts val="3400"/>
              </a:lnSpc>
              <a:spcBef>
                <a:spcPts val="0"/>
              </a:spcBef>
              <a:buNone/>
              <a:defRPr sz="3200" b="1" cap="all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TITLE OF THE SLIDE - LINE ONE</a:t>
            </a:r>
            <a:endParaRPr lang="en-IN" dirty="0"/>
          </a:p>
        </p:txBody>
      </p:sp>
      <p:sp>
        <p:nvSpPr>
          <p:cNvPr id="29" name="Text Placeholder 16">
            <a:extLst>
              <a:ext uri="{FF2B5EF4-FFF2-40B4-BE49-F238E27FC236}">
                <a16:creationId xmlns:a16="http://schemas.microsoft.com/office/drawing/2014/main" id="{AB770F6E-1524-4A33-82FC-93CB64C2692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4099" y="2805988"/>
            <a:ext cx="4058514" cy="611597"/>
          </a:xfrm>
        </p:spPr>
        <p:txBody>
          <a:bodyPr>
            <a:noAutofit/>
          </a:bodyPr>
          <a:lstStyle>
            <a:lvl1pPr marL="0" indent="0">
              <a:lnSpc>
                <a:spcPts val="2000"/>
              </a:lnSpc>
              <a:spcBef>
                <a:spcPts val="0"/>
              </a:spcBef>
              <a:buNone/>
              <a:defRPr sz="1800" b="1" cap="none" baseline="0">
                <a:solidFill>
                  <a:srgbClr val="BED730"/>
                </a:solidFill>
              </a:defRPr>
            </a:lvl1pPr>
          </a:lstStyle>
          <a:p>
            <a:pPr lvl="0"/>
            <a:r>
              <a:rPr lang="en-US" dirty="0"/>
              <a:t>Sub Title </a:t>
            </a:r>
          </a:p>
        </p:txBody>
      </p:sp>
      <p:sp>
        <p:nvSpPr>
          <p:cNvPr id="30" name="Text Placeholder 16">
            <a:extLst>
              <a:ext uri="{FF2B5EF4-FFF2-40B4-BE49-F238E27FC236}">
                <a16:creationId xmlns:a16="http://schemas.microsoft.com/office/drawing/2014/main" id="{155CA787-D36C-48A9-A94B-D13C3645EBA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34100" y="4449323"/>
            <a:ext cx="4058514" cy="277103"/>
          </a:xfrm>
        </p:spPr>
        <p:txBody>
          <a:bodyPr anchor="t">
            <a:noAutofit/>
          </a:bodyPr>
          <a:lstStyle>
            <a:lvl1pPr marL="0" indent="0">
              <a:lnSpc>
                <a:spcPts val="1800"/>
              </a:lnSpc>
              <a:buNone/>
              <a:defRPr sz="900" b="0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pPr lvl="0"/>
            <a:r>
              <a:rPr lang="en-US" dirty="0"/>
              <a:t>Month 2024</a:t>
            </a:r>
          </a:p>
        </p:txBody>
      </p:sp>
      <p:pic>
        <p:nvPicPr>
          <p:cNvPr id="2" name="Picture 1" descr="A number and a ball on a black background&#10;&#10;Description automatically generated">
            <a:extLst>
              <a:ext uri="{FF2B5EF4-FFF2-40B4-BE49-F238E27FC236}">
                <a16:creationId xmlns:a16="http://schemas.microsoft.com/office/drawing/2014/main" id="{DAE6D720-0988-3D8D-6230-99B8F0D9BBD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7820" y="195063"/>
            <a:ext cx="672330" cy="432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F319A35-7E27-541D-9773-B613F73F37E5}"/>
              </a:ext>
            </a:extLst>
          </p:cNvPr>
          <p:cNvSpPr txBox="1"/>
          <p:nvPr userDrawn="1"/>
        </p:nvSpPr>
        <p:spPr>
          <a:xfrm>
            <a:off x="6626180" y="4587875"/>
            <a:ext cx="219397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28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>
                <a:solidFill>
                  <a:schemeClr val="bg1">
                    <a:lumMod val="75000"/>
                  </a:schemeClr>
                </a:solidFill>
              </a:rPr>
              <a:t>Internal | Confidential</a:t>
            </a:r>
          </a:p>
        </p:txBody>
      </p:sp>
    </p:spTree>
    <p:extLst>
      <p:ext uri="{BB962C8B-B14F-4D97-AF65-F5344CB8AC3E}">
        <p14:creationId xmlns:p14="http://schemas.microsoft.com/office/powerpoint/2010/main" val="23292827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green field with lights at night&#10;&#10;Description automatically generated">
            <a:extLst>
              <a:ext uri="{FF2B5EF4-FFF2-40B4-BE49-F238E27FC236}">
                <a16:creationId xmlns:a16="http://schemas.microsoft.com/office/drawing/2014/main" id="{ABAFD29E-EC36-2CD2-D7C1-BF2BED5D376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C9927E2D-A495-2DFE-11D4-309853A7ED7B}"/>
              </a:ext>
            </a:extLst>
          </p:cNvPr>
          <p:cNvSpPr/>
          <p:nvPr userDrawn="1"/>
        </p:nvSpPr>
        <p:spPr>
          <a:xfrm>
            <a:off x="-1622" y="2867119"/>
            <a:ext cx="9145622" cy="1319969"/>
          </a:xfrm>
          <a:prstGeom prst="rect">
            <a:avLst/>
          </a:prstGeom>
          <a:solidFill>
            <a:srgbClr val="000000">
              <a:alpha val="60000"/>
            </a:srgbClr>
          </a:solidFill>
          <a:ln w="63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6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05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eSansOffice" panose="020B0503040302060204"/>
              <a:ea typeface="+mn-ea"/>
              <a:cs typeface="+mn-cs"/>
              <a:sym typeface="Arial"/>
              <a:rtl val="0"/>
            </a:endParaRP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FF53921C-2641-41DD-B1CC-B9FF25F9410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0447" y="2867118"/>
            <a:ext cx="8495020" cy="1250516"/>
          </a:xfrm>
        </p:spPr>
        <p:txBody>
          <a:bodyPr anchor="ctr">
            <a:normAutofit/>
          </a:bodyPr>
          <a:lstStyle>
            <a:lvl1pPr marL="0" indent="0" algn="ctr">
              <a:lnSpc>
                <a:spcPts val="2250"/>
              </a:lnSpc>
              <a:spcBef>
                <a:spcPts val="0"/>
              </a:spcBef>
              <a:buNone/>
              <a:defRPr sz="1800" b="1" cap="all" baseline="0">
                <a:solidFill>
                  <a:srgbClr val="BED730"/>
                </a:solidFill>
                <a:latin typeface="TheSansOffice" panose="020B0503040302060204"/>
              </a:defRPr>
            </a:lvl1pPr>
          </a:lstStyle>
          <a:p>
            <a:pPr lvl="0"/>
            <a:r>
              <a:rPr lang="en-US"/>
              <a:t>Section separator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46CE244E-9902-1D1E-6D59-121568FD8E4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43000" y="3582607"/>
            <a:ext cx="2898816" cy="276078"/>
          </a:xfrm>
        </p:spPr>
        <p:txBody>
          <a:bodyPr>
            <a:normAutofit/>
          </a:bodyPr>
          <a:lstStyle>
            <a:lvl1pPr marL="0" indent="0">
              <a:buNone/>
              <a:defRPr sz="788">
                <a:solidFill>
                  <a:schemeClr val="bg1"/>
                </a:solidFill>
                <a:latin typeface="TheSansOffice" panose="020B0503040302060204"/>
              </a:defRPr>
            </a:lvl1pPr>
          </a:lstStyle>
          <a:p>
            <a:pPr lvl="0"/>
            <a:r>
              <a:rPr lang="en-US"/>
              <a:t>Internal | Confidential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8E7CFB-C972-D4E2-0B01-EAB06C7673C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807661" y="4569933"/>
            <a:ext cx="3086100" cy="273844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tx1"/>
                </a:solidFill>
                <a:latin typeface="TheSansOffice" panose="020B0503040302060204"/>
              </a:defRPr>
            </a:lvl1pPr>
          </a:lstStyle>
          <a:p>
            <a:r>
              <a:rPr lang="en-US" dirty="0"/>
              <a:t>Internal | Confidential</a:t>
            </a:r>
          </a:p>
        </p:txBody>
      </p:sp>
      <p:pic>
        <p:nvPicPr>
          <p:cNvPr id="8" name="Picture 7" descr="A number and a ball on a black background&#10;&#10;Description automatically generated">
            <a:extLst>
              <a:ext uri="{FF2B5EF4-FFF2-40B4-BE49-F238E27FC236}">
                <a16:creationId xmlns:a16="http://schemas.microsoft.com/office/drawing/2014/main" id="{504CAD55-8983-ABFC-F193-0ABC9FD09CE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6543" y="193813"/>
            <a:ext cx="674123" cy="433152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89625B1B-9415-7034-EB77-A46B6DB482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0447" y="273844"/>
            <a:ext cx="6259745" cy="994172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TheSansOffice" panose="020B0503040302060204"/>
              </a:defRPr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569526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een field with lights at night&#10;&#10;Description automatically generated">
            <a:extLst>
              <a:ext uri="{FF2B5EF4-FFF2-40B4-BE49-F238E27FC236}">
                <a16:creationId xmlns:a16="http://schemas.microsoft.com/office/drawing/2014/main" id="{27170E70-BDAE-2E4E-4D9E-DF088100B5C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8" name="Text Placeholder 16">
            <a:extLst>
              <a:ext uri="{FF2B5EF4-FFF2-40B4-BE49-F238E27FC236}">
                <a16:creationId xmlns:a16="http://schemas.microsoft.com/office/drawing/2014/main" id="{A0043FE2-98C6-40A8-A25D-C92BA3A47D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4098" y="1813431"/>
            <a:ext cx="8486052" cy="758319"/>
          </a:xfrm>
        </p:spPr>
        <p:txBody>
          <a:bodyPr>
            <a:noAutofit/>
          </a:bodyPr>
          <a:lstStyle>
            <a:lvl1pPr marL="0" indent="0" algn="ctr">
              <a:lnSpc>
                <a:spcPts val="3400"/>
              </a:lnSpc>
              <a:spcBef>
                <a:spcPts val="0"/>
              </a:spcBef>
              <a:buNone/>
              <a:defRPr sz="3200" b="1" cap="all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TITLE OF THE SLIDE - LINE ONE</a:t>
            </a:r>
            <a:endParaRPr lang="en-IN" dirty="0"/>
          </a:p>
        </p:txBody>
      </p:sp>
      <p:sp>
        <p:nvSpPr>
          <p:cNvPr id="30" name="Text Placeholder 16">
            <a:extLst>
              <a:ext uri="{FF2B5EF4-FFF2-40B4-BE49-F238E27FC236}">
                <a16:creationId xmlns:a16="http://schemas.microsoft.com/office/drawing/2014/main" id="{155CA787-D36C-48A9-A94B-D13C3645EBA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34100" y="4449323"/>
            <a:ext cx="4058514" cy="277103"/>
          </a:xfrm>
        </p:spPr>
        <p:txBody>
          <a:bodyPr anchor="t">
            <a:noAutofit/>
          </a:bodyPr>
          <a:lstStyle>
            <a:lvl1pPr marL="0" indent="0">
              <a:lnSpc>
                <a:spcPts val="1800"/>
              </a:lnSpc>
              <a:buNone/>
              <a:defRPr sz="900" b="0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pPr lvl="0"/>
            <a:r>
              <a:rPr lang="en-US" dirty="0"/>
              <a:t>Month 2024</a:t>
            </a:r>
          </a:p>
        </p:txBody>
      </p:sp>
      <p:pic>
        <p:nvPicPr>
          <p:cNvPr id="2" name="Picture 1" descr="A number and a ball on a black background&#10;&#10;Description automatically generated">
            <a:extLst>
              <a:ext uri="{FF2B5EF4-FFF2-40B4-BE49-F238E27FC236}">
                <a16:creationId xmlns:a16="http://schemas.microsoft.com/office/drawing/2014/main" id="{DAE6D720-0988-3D8D-6230-99B8F0D9BBD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7820" y="195063"/>
            <a:ext cx="672330" cy="432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F319A35-7E27-541D-9773-B613F73F37E5}"/>
              </a:ext>
            </a:extLst>
          </p:cNvPr>
          <p:cNvSpPr txBox="1"/>
          <p:nvPr userDrawn="1"/>
        </p:nvSpPr>
        <p:spPr>
          <a:xfrm>
            <a:off x="6626180" y="4587875"/>
            <a:ext cx="219397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28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>
                <a:solidFill>
                  <a:schemeClr val="bg1">
                    <a:lumMod val="75000"/>
                  </a:schemeClr>
                </a:solidFill>
              </a:rPr>
              <a:t>Internal | Confidential</a:t>
            </a:r>
          </a:p>
        </p:txBody>
      </p:sp>
    </p:spTree>
    <p:extLst>
      <p:ext uri="{BB962C8B-B14F-4D97-AF65-F5344CB8AC3E}">
        <p14:creationId xmlns:p14="http://schemas.microsoft.com/office/powerpoint/2010/main" val="10217649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n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257DB89-CFDA-370A-F43F-545BC20B5C25}"/>
              </a:ext>
            </a:extLst>
          </p:cNvPr>
          <p:cNvSpPr/>
          <p:nvPr userDrawn="1"/>
        </p:nvSpPr>
        <p:spPr>
          <a:xfrm>
            <a:off x="-2323" y="0"/>
            <a:ext cx="9143999" cy="51435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TheSansOffice" panose="020B0503040302060204" pitchFamily="34" charset="0"/>
            </a:endParaRPr>
          </a:p>
        </p:txBody>
      </p:sp>
      <p:sp>
        <p:nvSpPr>
          <p:cNvPr id="12" name="Title 4">
            <a:extLst>
              <a:ext uri="{FF2B5EF4-FFF2-40B4-BE49-F238E27FC236}">
                <a16:creationId xmlns:a16="http://schemas.microsoft.com/office/drawing/2014/main" id="{84601352-D74E-D226-05C0-6BEB858CCF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3850" y="211576"/>
            <a:ext cx="7693249" cy="415488"/>
          </a:xfrm>
        </p:spPr>
        <p:txBody>
          <a:bodyPr/>
          <a:lstStyle>
            <a:lvl1pPr>
              <a:defRPr sz="2400" baseline="0">
                <a:solidFill>
                  <a:schemeClr val="bg1"/>
                </a:solidFill>
                <a:latin typeface="TheSansOffice" panose="020B0503040302060204" pitchFamily="34" charset="0"/>
              </a:defRPr>
            </a:lvl1pPr>
          </a:lstStyle>
          <a:p>
            <a:r>
              <a:rPr lang="en-US" dirty="0"/>
              <a:t>TITLE OF THE SLIDE GOES HERE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22F2A3D-271D-C6D4-F99E-2C1C6C51B05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3" y="4752876"/>
            <a:ext cx="9146323" cy="390624"/>
          </a:xfrm>
          <a:prstGeom prst="rect">
            <a:avLst/>
          </a:prstGeom>
        </p:spPr>
      </p:pic>
      <p:pic>
        <p:nvPicPr>
          <p:cNvPr id="2" name="Picture 1" descr="A number and a ball on a black background&#10;&#10;Description automatically generated">
            <a:extLst>
              <a:ext uri="{FF2B5EF4-FFF2-40B4-BE49-F238E27FC236}">
                <a16:creationId xmlns:a16="http://schemas.microsoft.com/office/drawing/2014/main" id="{F68453D2-DABA-E1DF-3231-02FF8861F56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7820" y="195063"/>
            <a:ext cx="672330" cy="432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3C3E3B0-F051-A2D1-80E6-F7FB2ABE2BEA}"/>
              </a:ext>
            </a:extLst>
          </p:cNvPr>
          <p:cNvSpPr txBox="1"/>
          <p:nvPr userDrawn="1"/>
        </p:nvSpPr>
        <p:spPr>
          <a:xfrm>
            <a:off x="6626180" y="4587875"/>
            <a:ext cx="219397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28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>
                <a:solidFill>
                  <a:schemeClr val="bg1">
                    <a:lumMod val="75000"/>
                  </a:schemeClr>
                </a:solidFill>
              </a:rPr>
              <a:t>Internal | Confidential</a:t>
            </a:r>
          </a:p>
        </p:txBody>
      </p:sp>
    </p:spTree>
    <p:extLst>
      <p:ext uri="{BB962C8B-B14F-4D97-AF65-F5344CB8AC3E}">
        <p14:creationId xmlns:p14="http://schemas.microsoft.com/office/powerpoint/2010/main" val="16304022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eperato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football field with lights at night&#10;&#10;Description automatically generated">
            <a:extLst>
              <a:ext uri="{FF2B5EF4-FFF2-40B4-BE49-F238E27FC236}">
                <a16:creationId xmlns:a16="http://schemas.microsoft.com/office/drawing/2014/main" id="{E31B5FEC-2280-F57E-0937-3BF289AD91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506" y="0"/>
            <a:ext cx="9157011" cy="5150819"/>
          </a:xfrm>
          <a:prstGeom prst="rect">
            <a:avLst/>
          </a:prstGeom>
        </p:spPr>
      </p:pic>
      <p:sp>
        <p:nvSpPr>
          <p:cNvPr id="9" name="Flowchart: Connector 8">
            <a:extLst>
              <a:ext uri="{FF2B5EF4-FFF2-40B4-BE49-F238E27FC236}">
                <a16:creationId xmlns:a16="http://schemas.microsoft.com/office/drawing/2014/main" id="{27F25071-BBB9-47AC-A5E5-4FA1422313E0}"/>
              </a:ext>
            </a:extLst>
          </p:cNvPr>
          <p:cNvSpPr/>
          <p:nvPr userDrawn="1"/>
        </p:nvSpPr>
        <p:spPr>
          <a:xfrm>
            <a:off x="6195272" y="2015775"/>
            <a:ext cx="394916" cy="394916"/>
          </a:xfrm>
          <a:prstGeom prst="flowChartConnector">
            <a:avLst/>
          </a:prstGeom>
          <a:solidFill>
            <a:srgbClr val="FFFFFF">
              <a:alpha val="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sp>
        <p:nvSpPr>
          <p:cNvPr id="10" name="Flowchart: Connector 9">
            <a:extLst>
              <a:ext uri="{FF2B5EF4-FFF2-40B4-BE49-F238E27FC236}">
                <a16:creationId xmlns:a16="http://schemas.microsoft.com/office/drawing/2014/main" id="{14FA2173-C01F-499E-9EC4-47F068652B3F}"/>
              </a:ext>
            </a:extLst>
          </p:cNvPr>
          <p:cNvSpPr/>
          <p:nvPr userDrawn="1"/>
        </p:nvSpPr>
        <p:spPr>
          <a:xfrm>
            <a:off x="6240114" y="2444897"/>
            <a:ext cx="305232" cy="305232"/>
          </a:xfrm>
          <a:prstGeom prst="flowChartConnector">
            <a:avLst/>
          </a:prstGeom>
          <a:solidFill>
            <a:srgbClr val="FFFFFF">
              <a:alpha val="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6CD2564-24FC-1333-E767-A9B7D7E255B7}"/>
              </a:ext>
            </a:extLst>
          </p:cNvPr>
          <p:cNvSpPr/>
          <p:nvPr userDrawn="1"/>
        </p:nvSpPr>
        <p:spPr>
          <a:xfrm>
            <a:off x="-6506" y="3125351"/>
            <a:ext cx="9157011" cy="1080000"/>
          </a:xfrm>
          <a:prstGeom prst="rect">
            <a:avLst/>
          </a:prstGeom>
          <a:solidFill>
            <a:srgbClr val="000000">
              <a:alpha val="60000"/>
            </a:srgbClr>
          </a:solidFill>
          <a:ln w="63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2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eSansOffice" panose="020B0503040302060204"/>
              <a:ea typeface="+mn-ea"/>
              <a:cs typeface="+mn-cs"/>
              <a:sym typeface="Arial"/>
              <a:rtl val="0"/>
            </a:endParaRP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F20C6DDB-ECD9-4134-AD1E-3F734F69447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22223" y="3282826"/>
            <a:ext cx="8499553" cy="765050"/>
          </a:xfrm>
        </p:spPr>
        <p:txBody>
          <a:bodyPr anchor="ctr">
            <a:norm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400" b="1" cap="all" baseline="0">
                <a:solidFill>
                  <a:srgbClr val="BED730"/>
                </a:solidFill>
              </a:defRPr>
            </a:lvl1pPr>
          </a:lstStyle>
          <a:p>
            <a:pPr lvl="0"/>
            <a:r>
              <a:rPr lang="en-US" dirty="0"/>
              <a:t>Section separator</a:t>
            </a:r>
          </a:p>
        </p:txBody>
      </p:sp>
      <p:pic>
        <p:nvPicPr>
          <p:cNvPr id="3" name="Picture 2" descr="A number and a ball on a black background&#10;&#10;Description automatically generated">
            <a:extLst>
              <a:ext uri="{FF2B5EF4-FFF2-40B4-BE49-F238E27FC236}">
                <a16:creationId xmlns:a16="http://schemas.microsoft.com/office/drawing/2014/main" id="{32CE0AE6-910C-E074-50BE-AD9EB8682F8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7820" y="195063"/>
            <a:ext cx="672330" cy="432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F35BC11-80ED-CB16-6F3B-E828E4AA00A8}"/>
              </a:ext>
            </a:extLst>
          </p:cNvPr>
          <p:cNvSpPr txBox="1"/>
          <p:nvPr userDrawn="1"/>
        </p:nvSpPr>
        <p:spPr>
          <a:xfrm>
            <a:off x="6626180" y="4587875"/>
            <a:ext cx="219397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28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>
                <a:solidFill>
                  <a:schemeClr val="bg1">
                    <a:lumMod val="75000"/>
                  </a:schemeClr>
                </a:solidFill>
              </a:rPr>
              <a:t>Internal | Confidential</a:t>
            </a:r>
          </a:p>
        </p:txBody>
      </p:sp>
    </p:spTree>
    <p:extLst>
      <p:ext uri="{BB962C8B-B14F-4D97-AF65-F5344CB8AC3E}">
        <p14:creationId xmlns:p14="http://schemas.microsoft.com/office/powerpoint/2010/main" val="36033545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eperato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een field with lights at night&#10;&#10;Description automatically generated">
            <a:extLst>
              <a:ext uri="{FF2B5EF4-FFF2-40B4-BE49-F238E27FC236}">
                <a16:creationId xmlns:a16="http://schemas.microsoft.com/office/drawing/2014/main" id="{629BF09F-9F6D-3433-3F41-A6FB6DAD2A2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57011" cy="5150819"/>
          </a:xfrm>
          <a:prstGeom prst="rect">
            <a:avLst/>
          </a:prstGeom>
        </p:spPr>
      </p:pic>
      <p:sp>
        <p:nvSpPr>
          <p:cNvPr id="9" name="Flowchart: Connector 8">
            <a:extLst>
              <a:ext uri="{FF2B5EF4-FFF2-40B4-BE49-F238E27FC236}">
                <a16:creationId xmlns:a16="http://schemas.microsoft.com/office/drawing/2014/main" id="{27F25071-BBB9-47AC-A5E5-4FA1422313E0}"/>
              </a:ext>
            </a:extLst>
          </p:cNvPr>
          <p:cNvSpPr/>
          <p:nvPr userDrawn="1"/>
        </p:nvSpPr>
        <p:spPr>
          <a:xfrm>
            <a:off x="6195272" y="2015775"/>
            <a:ext cx="394916" cy="394916"/>
          </a:xfrm>
          <a:prstGeom prst="flowChartConnector">
            <a:avLst/>
          </a:prstGeom>
          <a:solidFill>
            <a:srgbClr val="FFFFFF">
              <a:alpha val="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sp>
        <p:nvSpPr>
          <p:cNvPr id="10" name="Flowchart: Connector 9">
            <a:extLst>
              <a:ext uri="{FF2B5EF4-FFF2-40B4-BE49-F238E27FC236}">
                <a16:creationId xmlns:a16="http://schemas.microsoft.com/office/drawing/2014/main" id="{14FA2173-C01F-499E-9EC4-47F068652B3F}"/>
              </a:ext>
            </a:extLst>
          </p:cNvPr>
          <p:cNvSpPr/>
          <p:nvPr userDrawn="1"/>
        </p:nvSpPr>
        <p:spPr>
          <a:xfrm>
            <a:off x="6240114" y="2444897"/>
            <a:ext cx="305232" cy="305232"/>
          </a:xfrm>
          <a:prstGeom prst="flowChartConnector">
            <a:avLst/>
          </a:prstGeom>
          <a:solidFill>
            <a:srgbClr val="FFFFFF">
              <a:alpha val="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pic>
        <p:nvPicPr>
          <p:cNvPr id="7" name="Picture 6" descr="A number and a ball on a black background&#10;&#10;Description automatically generated">
            <a:extLst>
              <a:ext uri="{FF2B5EF4-FFF2-40B4-BE49-F238E27FC236}">
                <a16:creationId xmlns:a16="http://schemas.microsoft.com/office/drawing/2014/main" id="{7BF11300-14E2-BE39-0A28-077D52B9328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7820" y="195063"/>
            <a:ext cx="672330" cy="432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11B4621-0AA6-A57E-D0C5-EAFAF66EC836}"/>
              </a:ext>
            </a:extLst>
          </p:cNvPr>
          <p:cNvSpPr txBox="1"/>
          <p:nvPr userDrawn="1"/>
        </p:nvSpPr>
        <p:spPr>
          <a:xfrm>
            <a:off x="6626180" y="4587875"/>
            <a:ext cx="219397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28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>
                <a:solidFill>
                  <a:schemeClr val="bg1">
                    <a:lumMod val="75000"/>
                  </a:schemeClr>
                </a:solidFill>
              </a:rPr>
              <a:t>Internal | Confidential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CD7B09F-D6D3-FD14-5059-2C571D461149}"/>
              </a:ext>
            </a:extLst>
          </p:cNvPr>
          <p:cNvSpPr/>
          <p:nvPr userDrawn="1"/>
        </p:nvSpPr>
        <p:spPr>
          <a:xfrm>
            <a:off x="-6506" y="3125351"/>
            <a:ext cx="9157011" cy="1080000"/>
          </a:xfrm>
          <a:prstGeom prst="rect">
            <a:avLst/>
          </a:prstGeom>
          <a:solidFill>
            <a:srgbClr val="000000">
              <a:alpha val="60000"/>
            </a:srgbClr>
          </a:solidFill>
          <a:ln w="63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2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eSansOffice" panose="020B0503040302060204"/>
              <a:ea typeface="+mn-ea"/>
              <a:cs typeface="+mn-cs"/>
              <a:sym typeface="Arial"/>
              <a:rtl val="0"/>
            </a:endParaRP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486F4550-5E6D-526C-2F2F-6E2CDEB1ECD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22223" y="3282826"/>
            <a:ext cx="8499553" cy="765050"/>
          </a:xfrm>
        </p:spPr>
        <p:txBody>
          <a:bodyPr anchor="ctr">
            <a:norm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400" b="1" cap="all" baseline="0">
                <a:solidFill>
                  <a:srgbClr val="BED730"/>
                </a:solidFill>
              </a:defRPr>
            </a:lvl1pPr>
          </a:lstStyle>
          <a:p>
            <a:pPr lvl="0"/>
            <a:r>
              <a:rPr lang="en-US" dirty="0"/>
              <a:t>Section separator</a:t>
            </a:r>
          </a:p>
        </p:txBody>
      </p:sp>
    </p:spTree>
    <p:extLst>
      <p:ext uri="{BB962C8B-B14F-4D97-AF65-F5344CB8AC3E}">
        <p14:creationId xmlns:p14="http://schemas.microsoft.com/office/powerpoint/2010/main" val="3314441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3C9276E-EC44-DAE9-B5DB-16B542DDB587}"/>
              </a:ext>
            </a:extLst>
          </p:cNvPr>
          <p:cNvSpPr/>
          <p:nvPr userDrawn="1"/>
        </p:nvSpPr>
        <p:spPr>
          <a:xfrm>
            <a:off x="-2323" y="0"/>
            <a:ext cx="9143999" cy="51435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TheSansOffice" panose="020B050304030206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87D6215-D645-7822-5959-113D2FD8B29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3" y="4752876"/>
            <a:ext cx="9146323" cy="39062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6316916-5F96-3A6F-82AA-A68B1A993C70}"/>
              </a:ext>
            </a:extLst>
          </p:cNvPr>
          <p:cNvSpPr txBox="1"/>
          <p:nvPr userDrawn="1"/>
        </p:nvSpPr>
        <p:spPr>
          <a:xfrm>
            <a:off x="6626180" y="4587875"/>
            <a:ext cx="219397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28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>
                <a:solidFill>
                  <a:schemeClr val="bg1">
                    <a:lumMod val="75000"/>
                  </a:schemeClr>
                </a:solidFill>
              </a:rPr>
              <a:t>Internal | Confidential</a:t>
            </a:r>
          </a:p>
        </p:txBody>
      </p:sp>
    </p:spTree>
    <p:extLst>
      <p:ext uri="{BB962C8B-B14F-4D97-AF65-F5344CB8AC3E}">
        <p14:creationId xmlns:p14="http://schemas.microsoft.com/office/powerpoint/2010/main" val="35749618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green field with lights at night&#10;&#10;Description automatically generated">
            <a:extLst>
              <a:ext uri="{FF2B5EF4-FFF2-40B4-BE49-F238E27FC236}">
                <a16:creationId xmlns:a16="http://schemas.microsoft.com/office/drawing/2014/main" id="{D7EB2A36-B6ED-FD4E-7E07-E4BE2BE85A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AC0A67D8-6E67-1BD8-8A40-F761EF101E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52267" y="6093244"/>
            <a:ext cx="41148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r" defTabSz="914378" rtl="0" eaLnBrk="1" latinLnBrk="0" hangingPunct="1">
              <a:defRPr sz="1050" kern="1200">
                <a:solidFill>
                  <a:schemeClr val="tx1"/>
                </a:solidFill>
                <a:latin typeface="TheSansOffice" panose="020B0503040302060204"/>
                <a:ea typeface="+mn-ea"/>
                <a:cs typeface="+mn-cs"/>
              </a:defRPr>
            </a:lvl1pPr>
            <a:lvl2pPr marL="457189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8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2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Internal | Confidential</a:t>
            </a:r>
          </a:p>
        </p:txBody>
      </p:sp>
      <p:pic>
        <p:nvPicPr>
          <p:cNvPr id="2" name="Picture 1" descr="A number and a ball on a black background&#10;&#10;Description automatically generated">
            <a:extLst>
              <a:ext uri="{FF2B5EF4-FFF2-40B4-BE49-F238E27FC236}">
                <a16:creationId xmlns:a16="http://schemas.microsoft.com/office/drawing/2014/main" id="{B5909F32-001B-4A11-AEEB-EF5395D1C3B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7820" y="195063"/>
            <a:ext cx="672330" cy="432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95866AD-EDD6-5AA4-1B89-E73700C64FC2}"/>
              </a:ext>
            </a:extLst>
          </p:cNvPr>
          <p:cNvSpPr txBox="1"/>
          <p:nvPr userDrawn="1"/>
        </p:nvSpPr>
        <p:spPr>
          <a:xfrm>
            <a:off x="6626181" y="4587875"/>
            <a:ext cx="219397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2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>
                <a:solidFill>
                  <a:schemeClr val="bg1">
                    <a:lumMod val="75000"/>
                  </a:schemeClr>
                </a:solidFill>
              </a:rPr>
              <a:t>Internal | Confidential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EE77E26A-20A1-2EAF-982F-C8328439670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4001" y="211576"/>
            <a:ext cx="7693099" cy="461655"/>
          </a:xfrm>
        </p:spPr>
        <p:txBody>
          <a:bodyPr/>
          <a:lstStyle>
            <a:lvl1pPr>
              <a:defRPr sz="2400" baseline="0">
                <a:solidFill>
                  <a:schemeClr val="bg1"/>
                </a:solidFill>
                <a:latin typeface="TheSansOffice" panose="020B0503040302060204" pitchFamily="34" charset="0"/>
              </a:defRPr>
            </a:lvl1pPr>
          </a:lstStyle>
          <a:p>
            <a:r>
              <a:rPr lang="en-US" dirty="0"/>
              <a:t>TITLE OF THE SLIDE GOES HERE</a:t>
            </a:r>
          </a:p>
        </p:txBody>
      </p:sp>
    </p:spTree>
    <p:extLst>
      <p:ext uri="{BB962C8B-B14F-4D97-AF65-F5344CB8AC3E}">
        <p14:creationId xmlns:p14="http://schemas.microsoft.com/office/powerpoint/2010/main" val="10065166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G with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green field with lights at night&#10;&#10;Description automatically generated">
            <a:extLst>
              <a:ext uri="{FF2B5EF4-FFF2-40B4-BE49-F238E27FC236}">
                <a16:creationId xmlns:a16="http://schemas.microsoft.com/office/drawing/2014/main" id="{D7EB2A36-B6ED-FD4E-7E07-E4BE2BE85A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AC0A67D8-6E67-1BD8-8A40-F761EF101E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52267" y="6093244"/>
            <a:ext cx="41148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r" defTabSz="914378" rtl="0" eaLnBrk="1" latinLnBrk="0" hangingPunct="1">
              <a:defRPr sz="1050" kern="1200">
                <a:solidFill>
                  <a:schemeClr val="tx1"/>
                </a:solidFill>
                <a:latin typeface="TheSansOffice" panose="020B0503040302060204"/>
                <a:ea typeface="+mn-ea"/>
                <a:cs typeface="+mn-cs"/>
              </a:defRPr>
            </a:lvl1pPr>
            <a:lvl2pPr marL="457189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8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2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Internal | Confidential</a:t>
            </a:r>
          </a:p>
        </p:txBody>
      </p:sp>
      <p:pic>
        <p:nvPicPr>
          <p:cNvPr id="2" name="Picture 1" descr="A number and a ball on a black background&#10;&#10;Description automatically generated">
            <a:extLst>
              <a:ext uri="{FF2B5EF4-FFF2-40B4-BE49-F238E27FC236}">
                <a16:creationId xmlns:a16="http://schemas.microsoft.com/office/drawing/2014/main" id="{B5909F32-001B-4A11-AEEB-EF5395D1C3B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7820" y="195063"/>
            <a:ext cx="672330" cy="432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95866AD-EDD6-5AA4-1B89-E73700C64FC2}"/>
              </a:ext>
            </a:extLst>
          </p:cNvPr>
          <p:cNvSpPr txBox="1"/>
          <p:nvPr userDrawn="1"/>
        </p:nvSpPr>
        <p:spPr>
          <a:xfrm>
            <a:off x="6626181" y="4587875"/>
            <a:ext cx="219397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2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>
                <a:solidFill>
                  <a:schemeClr val="bg1">
                    <a:lumMod val="75000"/>
                  </a:schemeClr>
                </a:solidFill>
              </a:rPr>
              <a:t>Internal | Confidential</a:t>
            </a:r>
          </a:p>
        </p:txBody>
      </p:sp>
    </p:spTree>
    <p:extLst>
      <p:ext uri="{BB962C8B-B14F-4D97-AF65-F5344CB8AC3E}">
        <p14:creationId xmlns:p14="http://schemas.microsoft.com/office/powerpoint/2010/main" val="38167337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green field with lights at night&#10;&#10;Description automatically generated">
            <a:extLst>
              <a:ext uri="{FF2B5EF4-FFF2-40B4-BE49-F238E27FC236}">
                <a16:creationId xmlns:a16="http://schemas.microsoft.com/office/drawing/2014/main" id="{D7EB2A36-B6ED-FD4E-7E07-E4BE2BE85A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Flowchart: Connector 3">
            <a:extLst>
              <a:ext uri="{FF2B5EF4-FFF2-40B4-BE49-F238E27FC236}">
                <a16:creationId xmlns:a16="http://schemas.microsoft.com/office/drawing/2014/main" id="{E217FAA8-7903-790F-C8AF-A654546B8EE2}"/>
              </a:ext>
            </a:extLst>
          </p:cNvPr>
          <p:cNvSpPr>
            <a:spLocks noChangeAspect="1"/>
          </p:cNvSpPr>
          <p:nvPr userDrawn="1"/>
        </p:nvSpPr>
        <p:spPr>
          <a:xfrm rot="2700000">
            <a:off x="923753" y="2443228"/>
            <a:ext cx="535427" cy="535427"/>
          </a:xfrm>
          <a:prstGeom prst="flowChartConnector">
            <a:avLst/>
          </a:prstGeom>
          <a:solidFill>
            <a:srgbClr val="BED730"/>
          </a:solidFill>
          <a:ln w="3175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14312">
              <a:defRPr/>
            </a:pPr>
            <a:endParaRPr lang="en-IN" sz="1350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6C278B4-91F7-1397-FF2D-04C038E41577}"/>
              </a:ext>
            </a:extLst>
          </p:cNvPr>
          <p:cNvSpPr txBox="1"/>
          <p:nvPr userDrawn="1"/>
        </p:nvSpPr>
        <p:spPr>
          <a:xfrm>
            <a:off x="609404" y="3024738"/>
            <a:ext cx="1133019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514312">
              <a:defRPr/>
            </a:pPr>
            <a:r>
              <a:rPr lang="en-IN" sz="675" b="1" dirty="0">
                <a:solidFill>
                  <a:schemeClr val="bg1"/>
                </a:solidFill>
                <a:latin typeface="Trebuchet MS" panose="020B0603020202020204" pitchFamily="34" charset="0"/>
              </a:rPr>
              <a:t>Network</a:t>
            </a:r>
          </a:p>
          <a:p>
            <a:pPr algn="ctr" defTabSz="514312">
              <a:defRPr/>
            </a:pPr>
            <a:r>
              <a:rPr lang="en-IN" sz="675" b="1" dirty="0">
                <a:solidFill>
                  <a:schemeClr val="bg1"/>
                </a:solidFill>
                <a:latin typeface="Trebuchet MS" panose="020B0603020202020204" pitchFamily="34" charset="0"/>
              </a:rPr>
              <a:t>Infra Services</a:t>
            </a:r>
            <a:endParaRPr lang="en-US" sz="675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  <p:sp>
        <p:nvSpPr>
          <p:cNvPr id="8" name="Flowchart: Connector 7">
            <a:extLst>
              <a:ext uri="{FF2B5EF4-FFF2-40B4-BE49-F238E27FC236}">
                <a16:creationId xmlns:a16="http://schemas.microsoft.com/office/drawing/2014/main" id="{B180DF8B-8246-7BBB-1D51-0A7997F9CA64}"/>
              </a:ext>
            </a:extLst>
          </p:cNvPr>
          <p:cNvSpPr>
            <a:spLocks noChangeAspect="1"/>
          </p:cNvSpPr>
          <p:nvPr userDrawn="1"/>
        </p:nvSpPr>
        <p:spPr>
          <a:xfrm rot="2700000">
            <a:off x="1821464" y="2458136"/>
            <a:ext cx="535427" cy="535427"/>
          </a:xfrm>
          <a:prstGeom prst="flowChartConnector">
            <a:avLst/>
          </a:prstGeom>
          <a:solidFill>
            <a:srgbClr val="BED730"/>
          </a:solidFill>
          <a:ln w="3175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14312">
              <a:defRPr/>
            </a:pPr>
            <a:endParaRPr lang="en-IN" sz="1350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BBC2D28-0D54-251E-1D85-B8C121038C5A}"/>
              </a:ext>
            </a:extLst>
          </p:cNvPr>
          <p:cNvSpPr txBox="1"/>
          <p:nvPr userDrawn="1"/>
        </p:nvSpPr>
        <p:spPr>
          <a:xfrm>
            <a:off x="1418398" y="3019579"/>
            <a:ext cx="131294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514312">
              <a:defRPr/>
            </a:pPr>
            <a:r>
              <a:rPr lang="pt-BR" sz="675" b="1" dirty="0">
                <a:solidFill>
                  <a:schemeClr val="bg1"/>
                </a:solidFill>
                <a:latin typeface="Trebuchet MS" panose="020B0603020202020204" pitchFamily="34" charset="0"/>
              </a:rPr>
              <a:t>Data Center</a:t>
            </a:r>
          </a:p>
          <a:p>
            <a:pPr algn="ctr" defTabSz="514312">
              <a:defRPr/>
            </a:pPr>
            <a:r>
              <a:rPr lang="pt-BR" sz="675" b="1" dirty="0">
                <a:solidFill>
                  <a:schemeClr val="bg1"/>
                </a:solidFill>
                <a:latin typeface="Trebuchet MS" panose="020B0603020202020204" pitchFamily="34" charset="0"/>
              </a:rPr>
              <a:t>Colo Services</a:t>
            </a:r>
            <a:endParaRPr lang="en-US" sz="675" b="1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  <p:sp>
        <p:nvSpPr>
          <p:cNvPr id="12" name="Flowchart: Connector 11">
            <a:extLst>
              <a:ext uri="{FF2B5EF4-FFF2-40B4-BE49-F238E27FC236}">
                <a16:creationId xmlns:a16="http://schemas.microsoft.com/office/drawing/2014/main" id="{D1DEF801-78D7-8DFC-0C38-272A8D98EF78}"/>
              </a:ext>
            </a:extLst>
          </p:cNvPr>
          <p:cNvSpPr>
            <a:spLocks noChangeAspect="1"/>
          </p:cNvSpPr>
          <p:nvPr userDrawn="1"/>
        </p:nvSpPr>
        <p:spPr>
          <a:xfrm rot="2700000">
            <a:off x="3658286" y="2467900"/>
            <a:ext cx="535427" cy="535427"/>
          </a:xfrm>
          <a:prstGeom prst="flowChartConnector">
            <a:avLst/>
          </a:prstGeom>
          <a:solidFill>
            <a:srgbClr val="BED730"/>
          </a:solidFill>
          <a:ln w="3175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14312">
              <a:defRPr/>
            </a:pPr>
            <a:endParaRPr lang="en-IN" sz="1350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ECC2D12-B199-C442-790C-823302A66B0C}"/>
              </a:ext>
            </a:extLst>
          </p:cNvPr>
          <p:cNvSpPr txBox="1"/>
          <p:nvPr userDrawn="1"/>
        </p:nvSpPr>
        <p:spPr>
          <a:xfrm>
            <a:off x="3306386" y="3024738"/>
            <a:ext cx="124199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514312">
              <a:defRPr/>
            </a:pPr>
            <a:r>
              <a:rPr lang="en-IN" sz="675" b="1" dirty="0">
                <a:solidFill>
                  <a:schemeClr val="bg1"/>
                </a:solidFill>
                <a:latin typeface="Trebuchet MS" panose="020B0603020202020204" pitchFamily="34" charset="0"/>
              </a:rPr>
              <a:t>Network Digital </a:t>
            </a:r>
          </a:p>
          <a:p>
            <a:pPr algn="ctr" defTabSz="514312">
              <a:defRPr/>
            </a:pPr>
            <a:r>
              <a:rPr lang="en-IN" sz="675" b="1" dirty="0">
                <a:solidFill>
                  <a:schemeClr val="bg1"/>
                </a:solidFill>
                <a:latin typeface="Trebuchet MS" panose="020B0603020202020204" pitchFamily="34" charset="0"/>
              </a:rPr>
              <a:t>Managed Services</a:t>
            </a:r>
            <a:endParaRPr lang="en-US" sz="675" b="1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  <p:sp>
        <p:nvSpPr>
          <p:cNvPr id="14" name="Flowchart: Connector 13">
            <a:extLst>
              <a:ext uri="{FF2B5EF4-FFF2-40B4-BE49-F238E27FC236}">
                <a16:creationId xmlns:a16="http://schemas.microsoft.com/office/drawing/2014/main" id="{F3E55518-8652-B520-19AB-CDFACF181A72}"/>
              </a:ext>
            </a:extLst>
          </p:cNvPr>
          <p:cNvSpPr>
            <a:spLocks noChangeAspect="1"/>
          </p:cNvSpPr>
          <p:nvPr userDrawn="1"/>
        </p:nvSpPr>
        <p:spPr>
          <a:xfrm rot="2700000">
            <a:off x="4634985" y="2445154"/>
            <a:ext cx="535427" cy="535427"/>
          </a:xfrm>
          <a:prstGeom prst="flowChartConnector">
            <a:avLst/>
          </a:prstGeom>
          <a:solidFill>
            <a:srgbClr val="BED730"/>
          </a:solidFill>
          <a:ln w="3175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14312">
              <a:defRPr/>
            </a:pPr>
            <a:endParaRPr lang="en-IN" sz="1350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3C430B1-3B83-EFB6-3F1D-2012E266974A}"/>
              </a:ext>
            </a:extLst>
          </p:cNvPr>
          <p:cNvSpPr txBox="1"/>
          <p:nvPr userDrawn="1"/>
        </p:nvSpPr>
        <p:spPr>
          <a:xfrm>
            <a:off x="4274045" y="3014349"/>
            <a:ext cx="131294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514312">
              <a:defRPr/>
            </a:pPr>
            <a:r>
              <a:rPr lang="en-IN" sz="675" b="1" dirty="0">
                <a:solidFill>
                  <a:schemeClr val="bg1"/>
                </a:solidFill>
                <a:latin typeface="Trebuchet MS" panose="020B0603020202020204" pitchFamily="34" charset="0"/>
              </a:rPr>
              <a:t>Cloud &amp; IT</a:t>
            </a:r>
          </a:p>
          <a:p>
            <a:pPr algn="ctr" defTabSz="514312">
              <a:defRPr/>
            </a:pPr>
            <a:r>
              <a:rPr lang="en-IN" sz="675" b="1" dirty="0">
                <a:solidFill>
                  <a:schemeClr val="bg1"/>
                </a:solidFill>
                <a:latin typeface="Trebuchet MS" panose="020B0603020202020204" pitchFamily="34" charset="0"/>
              </a:rPr>
              <a:t>Managed Services</a:t>
            </a:r>
            <a:endParaRPr lang="en-US" sz="675" b="1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  <p:sp>
        <p:nvSpPr>
          <p:cNvPr id="16" name="Flowchart: Connector 15">
            <a:extLst>
              <a:ext uri="{FF2B5EF4-FFF2-40B4-BE49-F238E27FC236}">
                <a16:creationId xmlns:a16="http://schemas.microsoft.com/office/drawing/2014/main" id="{D6903430-A5C6-2F4B-929D-91B4A5CDCC58}"/>
              </a:ext>
            </a:extLst>
          </p:cNvPr>
          <p:cNvSpPr>
            <a:spLocks noChangeAspect="1"/>
          </p:cNvSpPr>
          <p:nvPr userDrawn="1"/>
        </p:nvSpPr>
        <p:spPr>
          <a:xfrm rot="2700000">
            <a:off x="5636939" y="2475353"/>
            <a:ext cx="535427" cy="535427"/>
          </a:xfrm>
          <a:prstGeom prst="flowChartConnector">
            <a:avLst/>
          </a:prstGeom>
          <a:solidFill>
            <a:srgbClr val="BED730"/>
          </a:solidFill>
          <a:ln w="3175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14312">
              <a:defRPr/>
            </a:pPr>
            <a:endParaRPr lang="en-IN" sz="1350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6233261-5F6C-636F-31BF-D14D8B6C8E10}"/>
              </a:ext>
            </a:extLst>
          </p:cNvPr>
          <p:cNvSpPr txBox="1"/>
          <p:nvPr userDrawn="1"/>
        </p:nvSpPr>
        <p:spPr>
          <a:xfrm>
            <a:off x="5249081" y="3024738"/>
            <a:ext cx="1318629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514312">
              <a:defRPr/>
            </a:pPr>
            <a:r>
              <a:rPr lang="en-IN" sz="675" b="1" dirty="0">
                <a:solidFill>
                  <a:schemeClr val="bg1"/>
                </a:solidFill>
                <a:latin typeface="Trebuchet MS" panose="020B0603020202020204" pitchFamily="34" charset="0"/>
              </a:rPr>
              <a:t>Security </a:t>
            </a:r>
          </a:p>
          <a:p>
            <a:pPr algn="ctr" defTabSz="514312">
              <a:defRPr/>
            </a:pPr>
            <a:r>
              <a:rPr lang="en-IN" sz="675" b="1" dirty="0">
                <a:solidFill>
                  <a:schemeClr val="bg1"/>
                </a:solidFill>
                <a:latin typeface="Trebuchet MS" panose="020B0603020202020204" pitchFamily="34" charset="0"/>
              </a:rPr>
              <a:t>Managed Services</a:t>
            </a:r>
            <a:endParaRPr lang="en-US" sz="675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  <p:sp>
        <p:nvSpPr>
          <p:cNvPr id="20" name="Flowchart: Connector 19">
            <a:extLst>
              <a:ext uri="{FF2B5EF4-FFF2-40B4-BE49-F238E27FC236}">
                <a16:creationId xmlns:a16="http://schemas.microsoft.com/office/drawing/2014/main" id="{EA112DF0-B262-786E-98C3-AFAC8571B6E5}"/>
              </a:ext>
            </a:extLst>
          </p:cNvPr>
          <p:cNvSpPr>
            <a:spLocks noChangeAspect="1"/>
          </p:cNvSpPr>
          <p:nvPr userDrawn="1"/>
        </p:nvSpPr>
        <p:spPr>
          <a:xfrm rot="2700000">
            <a:off x="6628955" y="2450682"/>
            <a:ext cx="535427" cy="535427"/>
          </a:xfrm>
          <a:prstGeom prst="flowChartConnector">
            <a:avLst/>
          </a:prstGeom>
          <a:solidFill>
            <a:srgbClr val="BED730"/>
          </a:solidFill>
          <a:ln w="3175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14312">
              <a:defRPr/>
            </a:pPr>
            <a:endParaRPr lang="en-IN" sz="1350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77AF911-1D1E-E3D3-DBFE-BAF04E419C52}"/>
              </a:ext>
            </a:extLst>
          </p:cNvPr>
          <p:cNvSpPr txBox="1"/>
          <p:nvPr userDrawn="1"/>
        </p:nvSpPr>
        <p:spPr>
          <a:xfrm>
            <a:off x="6235119" y="3035126"/>
            <a:ext cx="128066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514312">
              <a:defRPr/>
            </a:pPr>
            <a:r>
              <a:rPr lang="en-IN" sz="675" b="1" dirty="0">
                <a:solidFill>
                  <a:schemeClr val="bg1"/>
                </a:solidFill>
                <a:latin typeface="Trebuchet MS" panose="020B0603020202020204" pitchFamily="34" charset="0"/>
              </a:rPr>
              <a:t>Digital Apps</a:t>
            </a:r>
          </a:p>
          <a:p>
            <a:pPr algn="ctr" defTabSz="514312">
              <a:defRPr/>
            </a:pPr>
            <a:r>
              <a:rPr lang="en-IN" sz="675" b="1" dirty="0">
                <a:solidFill>
                  <a:schemeClr val="bg1"/>
                </a:solidFill>
                <a:latin typeface="Trebuchet MS" panose="020B0603020202020204" pitchFamily="34" charset="0"/>
              </a:rPr>
              <a:t>Managed Services</a:t>
            </a:r>
            <a:endParaRPr lang="en-US" sz="675" b="1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  <p:sp>
        <p:nvSpPr>
          <p:cNvPr id="22" name="Flowchart: Connector 21">
            <a:extLst>
              <a:ext uri="{FF2B5EF4-FFF2-40B4-BE49-F238E27FC236}">
                <a16:creationId xmlns:a16="http://schemas.microsoft.com/office/drawing/2014/main" id="{C2984C21-A098-4F6A-0C5C-69A11A01F7EC}"/>
              </a:ext>
            </a:extLst>
          </p:cNvPr>
          <p:cNvSpPr>
            <a:spLocks noChangeAspect="1"/>
          </p:cNvSpPr>
          <p:nvPr userDrawn="1"/>
        </p:nvSpPr>
        <p:spPr>
          <a:xfrm rot="2700000">
            <a:off x="7635901" y="2450681"/>
            <a:ext cx="535427" cy="535427"/>
          </a:xfrm>
          <a:prstGeom prst="flowChartConnector">
            <a:avLst/>
          </a:prstGeom>
          <a:solidFill>
            <a:srgbClr val="BED730"/>
          </a:solidFill>
          <a:ln w="3175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14312">
              <a:defRPr/>
            </a:pPr>
            <a:endParaRPr lang="en-IN" sz="1350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7542BF6-F898-468C-F075-7098579A5791}"/>
              </a:ext>
            </a:extLst>
          </p:cNvPr>
          <p:cNvSpPr txBox="1"/>
          <p:nvPr userDrawn="1"/>
        </p:nvSpPr>
        <p:spPr>
          <a:xfrm>
            <a:off x="7288115" y="3042094"/>
            <a:ext cx="1328066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514312">
              <a:defRPr/>
            </a:pPr>
            <a:r>
              <a:rPr lang="en-IN" sz="675" b="1" dirty="0">
                <a:solidFill>
                  <a:schemeClr val="bg1"/>
                </a:solidFill>
                <a:latin typeface="Trebuchet MS" panose="020B0603020202020204" pitchFamily="34" charset="0"/>
              </a:rPr>
              <a:t>Industry Apps</a:t>
            </a:r>
          </a:p>
          <a:p>
            <a:pPr algn="ctr" defTabSz="514312">
              <a:defRPr/>
            </a:pPr>
            <a:r>
              <a:rPr lang="en-IN" sz="675" b="1" dirty="0">
                <a:solidFill>
                  <a:schemeClr val="bg1"/>
                </a:solidFill>
                <a:latin typeface="Trebuchet MS" panose="020B0603020202020204" pitchFamily="34" charset="0"/>
              </a:rPr>
              <a:t>Managed Services</a:t>
            </a:r>
            <a:endParaRPr lang="en-US" sz="675" b="1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  <p:pic>
        <p:nvPicPr>
          <p:cNvPr id="25" name="Graphic 24">
            <a:extLst>
              <a:ext uri="{FF2B5EF4-FFF2-40B4-BE49-F238E27FC236}">
                <a16:creationId xmlns:a16="http://schemas.microsoft.com/office/drawing/2014/main" id="{11338728-2DC8-66B8-DD1E-39B7B8EF2AB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713250" y="2552907"/>
            <a:ext cx="410045" cy="374389"/>
          </a:xfrm>
          <a:prstGeom prst="rect">
            <a:avLst/>
          </a:prstGeom>
        </p:spPr>
      </p:pic>
      <p:pic>
        <p:nvPicPr>
          <p:cNvPr id="27" name="Graphic 26">
            <a:extLst>
              <a:ext uri="{FF2B5EF4-FFF2-40B4-BE49-F238E27FC236}">
                <a16:creationId xmlns:a16="http://schemas.microsoft.com/office/drawing/2014/main" id="{CF5E2255-BE2B-0B6F-3530-A93459144BC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768689" y="2590199"/>
            <a:ext cx="251389" cy="334642"/>
          </a:xfrm>
          <a:prstGeom prst="rect">
            <a:avLst/>
          </a:prstGeom>
        </p:spPr>
      </p:pic>
      <p:pic>
        <p:nvPicPr>
          <p:cNvPr id="29" name="Graphic 28">
            <a:extLst>
              <a:ext uri="{FF2B5EF4-FFF2-40B4-BE49-F238E27FC236}">
                <a16:creationId xmlns:a16="http://schemas.microsoft.com/office/drawing/2014/main" id="{A3B1AB72-670A-F637-35D9-5F5B0180ED99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30448" y="2551074"/>
            <a:ext cx="296267" cy="334642"/>
          </a:xfrm>
          <a:prstGeom prst="rect">
            <a:avLst/>
          </a:prstGeom>
        </p:spPr>
      </p:pic>
      <p:pic>
        <p:nvPicPr>
          <p:cNvPr id="31" name="Graphic 30">
            <a:extLst>
              <a:ext uri="{FF2B5EF4-FFF2-40B4-BE49-F238E27FC236}">
                <a16:creationId xmlns:a16="http://schemas.microsoft.com/office/drawing/2014/main" id="{225DAF83-E320-A602-5BD3-5FD43E48B82E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720225" y="2558528"/>
            <a:ext cx="332707" cy="334642"/>
          </a:xfrm>
          <a:prstGeom prst="rect">
            <a:avLst/>
          </a:prstGeom>
        </p:spPr>
      </p:pic>
      <p:pic>
        <p:nvPicPr>
          <p:cNvPr id="43" name="Picture 42" descr="A logo with text on it&#10;&#10;Description automatically generated">
            <a:extLst>
              <a:ext uri="{FF2B5EF4-FFF2-40B4-BE49-F238E27FC236}">
                <a16:creationId xmlns:a16="http://schemas.microsoft.com/office/drawing/2014/main" id="{48DDC583-E728-1A32-193A-E480084C49A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952" b="36304"/>
          <a:stretch/>
        </p:blipFill>
        <p:spPr>
          <a:xfrm>
            <a:off x="3262983" y="522361"/>
            <a:ext cx="2793678" cy="1492175"/>
          </a:xfrm>
          <a:prstGeom prst="rect">
            <a:avLst/>
          </a:prstGeom>
        </p:spPr>
      </p:pic>
      <p:sp>
        <p:nvSpPr>
          <p:cNvPr id="44" name="Flowchart: Connector 43">
            <a:extLst>
              <a:ext uri="{FF2B5EF4-FFF2-40B4-BE49-F238E27FC236}">
                <a16:creationId xmlns:a16="http://schemas.microsoft.com/office/drawing/2014/main" id="{87873065-4753-3C66-0452-C6C1CC4565CF}"/>
              </a:ext>
            </a:extLst>
          </p:cNvPr>
          <p:cNvSpPr>
            <a:spLocks noChangeAspect="1"/>
          </p:cNvSpPr>
          <p:nvPr userDrawn="1"/>
        </p:nvSpPr>
        <p:spPr>
          <a:xfrm rot="2700000">
            <a:off x="2706442" y="2445154"/>
            <a:ext cx="535427" cy="535427"/>
          </a:xfrm>
          <a:prstGeom prst="flowChartConnector">
            <a:avLst/>
          </a:prstGeom>
          <a:solidFill>
            <a:srgbClr val="BED730"/>
          </a:solidFill>
          <a:ln w="3175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14312">
              <a:defRPr/>
            </a:pPr>
            <a:endParaRPr lang="en-IN" sz="1350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D128BF29-7E3A-69BC-5756-28F62F6C1CF9}"/>
              </a:ext>
            </a:extLst>
          </p:cNvPr>
          <p:cNvSpPr txBox="1"/>
          <p:nvPr userDrawn="1"/>
        </p:nvSpPr>
        <p:spPr>
          <a:xfrm>
            <a:off x="2324874" y="3014349"/>
            <a:ext cx="131294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514312">
              <a:defRPr/>
            </a:pPr>
            <a:r>
              <a:rPr lang="en-IN" sz="675" b="1" dirty="0">
                <a:solidFill>
                  <a:schemeClr val="bg1"/>
                </a:solidFill>
                <a:latin typeface="Trebuchet MS" panose="020B0603020202020204" pitchFamily="34" charset="0"/>
              </a:rPr>
              <a:t>CloudInfinit</a:t>
            </a:r>
          </a:p>
          <a:p>
            <a:pPr algn="ctr" defTabSz="514312">
              <a:defRPr/>
            </a:pPr>
            <a:r>
              <a:rPr lang="en-IN" sz="675" b="1" dirty="0">
                <a:solidFill>
                  <a:schemeClr val="bg1"/>
                </a:solidFill>
                <a:latin typeface="Trebuchet MS" panose="020B0603020202020204" pitchFamily="34" charset="0"/>
              </a:rPr>
              <a:t>Ent Cloud Infra</a:t>
            </a:r>
            <a:endParaRPr lang="en-US" sz="675" b="1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  <p:pic>
        <p:nvPicPr>
          <p:cNvPr id="30" name="Picture 29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2740E80F-D35B-3E6B-7D1C-8F9B8734812D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5581" y="2573334"/>
            <a:ext cx="404697" cy="346379"/>
          </a:xfrm>
          <a:prstGeom prst="rect">
            <a:avLst/>
          </a:prstGeom>
        </p:spPr>
      </p:pic>
      <p:pic>
        <p:nvPicPr>
          <p:cNvPr id="33" name="Picture 32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BAAA699B-A95F-310B-7182-AFB2A3CD2DC0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1300" y="2535749"/>
            <a:ext cx="384392" cy="369318"/>
          </a:xfrm>
          <a:prstGeom prst="rect">
            <a:avLst/>
          </a:prstGeom>
        </p:spPr>
      </p:pic>
      <p:pic>
        <p:nvPicPr>
          <p:cNvPr id="36" name="Picture 35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5DF44C8E-F398-3A14-81BA-584A148DD349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5572" y="2525958"/>
            <a:ext cx="342065" cy="356621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09FF288F-82AC-672C-B624-FA08F7665612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sharpenSoften amount="-500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2066" y="2583469"/>
            <a:ext cx="404178" cy="25494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40CFBD6-7D4E-7356-2005-8B476C6753E0}"/>
              </a:ext>
            </a:extLst>
          </p:cNvPr>
          <p:cNvSpPr txBox="1"/>
          <p:nvPr userDrawn="1"/>
        </p:nvSpPr>
        <p:spPr>
          <a:xfrm>
            <a:off x="6626181" y="4587875"/>
            <a:ext cx="219397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24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>
                <a:solidFill>
                  <a:schemeClr val="bg1">
                    <a:lumMod val="75000"/>
                  </a:schemeClr>
                </a:solidFill>
              </a:rPr>
              <a:t>Internal | Confidential</a:t>
            </a:r>
          </a:p>
        </p:txBody>
      </p:sp>
    </p:spTree>
    <p:extLst>
      <p:ext uri="{BB962C8B-B14F-4D97-AF65-F5344CB8AC3E}">
        <p14:creationId xmlns:p14="http://schemas.microsoft.com/office/powerpoint/2010/main" val="29410004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000" y="987426"/>
            <a:ext cx="8496150" cy="3529012"/>
          </a:xfrm>
          <a:prstGeom prst="rect">
            <a:avLst/>
          </a:prstGeom>
        </p:spPr>
        <p:txBody>
          <a:bodyPr vert="horz" lIns="0" tIns="0" rIns="91428" bIns="45715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itle Placeholder 11"/>
          <p:cNvSpPr>
            <a:spLocks noGrp="1"/>
          </p:cNvSpPr>
          <p:nvPr>
            <p:ph type="title"/>
          </p:nvPr>
        </p:nvSpPr>
        <p:spPr>
          <a:xfrm>
            <a:off x="324000" y="257731"/>
            <a:ext cx="8496150" cy="369332"/>
          </a:xfrm>
          <a:prstGeom prst="rect">
            <a:avLst/>
          </a:prstGeom>
        </p:spPr>
        <p:txBody>
          <a:bodyPr vert="horz" wrap="square" lIns="0" tIns="45715" rIns="91428" bIns="45715" rtlCol="0" anchor="ctr">
            <a:spAutoFit/>
          </a:bodyPr>
          <a:lstStyle/>
          <a:p>
            <a:pPr marL="0" marR="0" lvl="0" indent="0" algn="l" defTabSz="91428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TITLE OF THE SLIDE GOES HERE</a:t>
            </a:r>
          </a:p>
        </p:txBody>
      </p:sp>
      <p:sp>
        <p:nvSpPr>
          <p:cNvPr id="8" name="Rectangle: Top Corners Rounded 7">
            <a:extLst>
              <a:ext uri="{FF2B5EF4-FFF2-40B4-BE49-F238E27FC236}">
                <a16:creationId xmlns:a16="http://schemas.microsoft.com/office/drawing/2014/main" id="{2CEA614A-EFC1-1B49-BB8B-49C4D6D2B303}"/>
              </a:ext>
            </a:extLst>
          </p:cNvPr>
          <p:cNvSpPr/>
          <p:nvPr userDrawn="1"/>
        </p:nvSpPr>
        <p:spPr>
          <a:xfrm rot="5400000">
            <a:off x="71850" y="4768491"/>
            <a:ext cx="180000" cy="32400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5566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4633EC4-9620-6C44-23C1-6D6ED64FD454}"/>
              </a:ext>
            </a:extLst>
          </p:cNvPr>
          <p:cNvSpPr txBox="1"/>
          <p:nvPr userDrawn="1"/>
        </p:nvSpPr>
        <p:spPr>
          <a:xfrm>
            <a:off x="-150" y="4822769"/>
            <a:ext cx="32385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D6AB342A-830E-438F-A6A8-BEDF509AB0A8}" type="slidenum">
              <a:rPr lang="en-US" sz="800" smtClean="0">
                <a:solidFill>
                  <a:schemeClr val="bg1">
                    <a:lumMod val="75000"/>
                  </a:schemeClr>
                </a:solidFill>
              </a:rPr>
              <a:pPr/>
              <a:t>‹#›</a:t>
            </a:fld>
            <a:endParaRPr 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5377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7" r:id="rId1"/>
    <p:sldLayoutId id="2147483832" r:id="rId2"/>
    <p:sldLayoutId id="2147483819" r:id="rId3"/>
    <p:sldLayoutId id="2147483790" r:id="rId4"/>
    <p:sldLayoutId id="2147483827" r:id="rId5"/>
    <p:sldLayoutId id="2147483810" r:id="rId6"/>
    <p:sldLayoutId id="2147483828" r:id="rId7"/>
    <p:sldLayoutId id="2147483829" r:id="rId8"/>
    <p:sldLayoutId id="2147483842" r:id="rId9"/>
    <p:sldLayoutId id="2147483843" r:id="rId10"/>
  </p:sldLayoutIdLst>
  <p:txStyles>
    <p:titleStyle>
      <a:lvl1pPr algn="l" defTabSz="914286" rtl="0" eaLnBrk="1" latinLnBrk="0" hangingPunct="1">
        <a:spcBef>
          <a:spcPct val="0"/>
        </a:spcBef>
        <a:buNone/>
        <a:defRPr kumimoji="0" lang="en-US" sz="1800" b="1" i="0" u="none" strike="noStrike" kern="1200" cap="all" spc="0" normalizeH="0" baseline="0" noProof="0" dirty="0" smtClean="0">
          <a:ln>
            <a:noFill/>
          </a:ln>
          <a:solidFill>
            <a:schemeClr val="tx2">
              <a:lumMod val="75000"/>
            </a:schemeClr>
          </a:solidFill>
          <a:effectLst/>
          <a:uLnTx/>
          <a:uFillTx/>
          <a:latin typeface="TheSansOffice" panose="020B0503040302060204" pitchFamily="34" charset="0"/>
          <a:ea typeface="+mj-ea"/>
          <a:cs typeface="+mj-cs"/>
        </a:defRPr>
      </a:lvl1pPr>
    </p:titleStyle>
    <p:bodyStyle>
      <a:lvl1pPr marL="226772" indent="-226772" algn="l" defTabSz="914286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•"/>
        <a:defRPr sz="1600" kern="1200">
          <a:solidFill>
            <a:srgbClr val="595959"/>
          </a:solidFill>
          <a:latin typeface="TheSansOffice" panose="020B0503040302060204" pitchFamily="34" charset="0"/>
          <a:ea typeface="+mn-ea"/>
          <a:cs typeface="+mn-cs"/>
        </a:defRPr>
      </a:lvl1pPr>
      <a:lvl2pPr marL="568729" indent="-285714" algn="l" defTabSz="914286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–"/>
        <a:defRPr sz="1400" kern="1200">
          <a:solidFill>
            <a:srgbClr val="595959"/>
          </a:solidFill>
          <a:latin typeface="TheSansOffice" panose="020B0503040302060204" pitchFamily="34" charset="0"/>
          <a:ea typeface="+mn-ea"/>
          <a:cs typeface="+mn-cs"/>
        </a:defRPr>
      </a:lvl2pPr>
      <a:lvl3pPr marL="1142857" indent="-228571" algn="l" defTabSz="914286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•"/>
        <a:defRPr sz="1200" kern="1200">
          <a:solidFill>
            <a:srgbClr val="595959"/>
          </a:solidFill>
          <a:latin typeface="Trebuchet MS" pitchFamily="34" charset="0"/>
          <a:ea typeface="+mn-ea"/>
          <a:cs typeface="+mn-cs"/>
        </a:defRPr>
      </a:lvl3pPr>
      <a:lvl4pPr marL="1600000" indent="-228571" algn="l" defTabSz="914286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–"/>
        <a:defRPr sz="1100" kern="1200">
          <a:solidFill>
            <a:srgbClr val="595959"/>
          </a:solidFill>
          <a:latin typeface="Trebuchet MS" pitchFamily="34" charset="0"/>
          <a:ea typeface="+mn-ea"/>
          <a:cs typeface="+mn-cs"/>
        </a:defRPr>
      </a:lvl4pPr>
      <a:lvl5pPr marL="2057143" indent="-228571" algn="l" defTabSz="914286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»"/>
        <a:defRPr sz="1100" kern="1200">
          <a:solidFill>
            <a:srgbClr val="595959"/>
          </a:solidFill>
          <a:latin typeface="Trebuchet MS" pitchFamily="34" charset="0"/>
          <a:ea typeface="+mn-ea"/>
          <a:cs typeface="+mn-cs"/>
        </a:defRPr>
      </a:lvl5pPr>
      <a:lvl6pPr marL="2514286" indent="-228571" algn="l" defTabSz="91428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29" indent="-228571" algn="l" defTabSz="91428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572" indent="-228571" algn="l" defTabSz="91428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15" indent="-228571" algn="l" defTabSz="91428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2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3" algn="l" defTabSz="9142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86" algn="l" defTabSz="9142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29" algn="l" defTabSz="9142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72" algn="l" defTabSz="9142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15" algn="l" defTabSz="9142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57" algn="l" defTabSz="9142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01" algn="l" defTabSz="9142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43" algn="l" defTabSz="9142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880">
          <p15:clr>
            <a:srgbClr val="F26B43"/>
          </p15:clr>
        </p15:guide>
        <p15:guide id="2" orient="horz" pos="1620">
          <p15:clr>
            <a:srgbClr val="F26B43"/>
          </p15:clr>
        </p15:guide>
        <p15:guide id="3" pos="2767">
          <p15:clr>
            <a:srgbClr val="F26B43"/>
          </p15:clr>
        </p15:guide>
        <p15:guide id="4" pos="2993">
          <p15:clr>
            <a:srgbClr val="F26B43"/>
          </p15:clr>
        </p15:guide>
        <p15:guide id="5" pos="204">
          <p15:clr>
            <a:srgbClr val="F26B43"/>
          </p15:clr>
        </p15:guide>
        <p15:guide id="6" pos="5556">
          <p15:clr>
            <a:srgbClr val="F26B43"/>
          </p15:clr>
        </p15:guide>
        <p15:guide id="7" orient="horz" pos="2845" userDrawn="1">
          <p15:clr>
            <a:srgbClr val="F26B43"/>
          </p15:clr>
        </p15:guide>
        <p15:guide id="8" orient="horz" pos="622">
          <p15:clr>
            <a:srgbClr val="F26B43"/>
          </p15:clr>
        </p15:guide>
        <p15:guide id="9" orient="horz" pos="395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4.png"/><Relationship Id="rId3" Type="http://schemas.openxmlformats.org/officeDocument/2006/relationships/image" Target="../media/image109.png"/><Relationship Id="rId7" Type="http://schemas.openxmlformats.org/officeDocument/2006/relationships/image" Target="../media/image1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2.png"/><Relationship Id="rId11" Type="http://schemas.openxmlformats.org/officeDocument/2006/relationships/chart" Target="../charts/chart3.xml"/><Relationship Id="rId5" Type="http://schemas.openxmlformats.org/officeDocument/2006/relationships/image" Target="../media/image111.png"/><Relationship Id="rId10" Type="http://schemas.openxmlformats.org/officeDocument/2006/relationships/chart" Target="../charts/chart2.xml"/><Relationship Id="rId4" Type="http://schemas.openxmlformats.org/officeDocument/2006/relationships/image" Target="../media/image110.svg"/><Relationship Id="rId9" Type="http://schemas.openxmlformats.org/officeDocument/2006/relationships/chart" Target="../charts/chart1.xml"/></Relationships>
</file>

<file path=ppt/slides/_rels/slide11.xml.rels><?xml version="1.0" encoding="UTF-8" standalone="yes"?>
<Relationships xmlns="http://schemas.openxmlformats.org/package/2006/relationships"><Relationship Id="rId26" Type="http://schemas.openxmlformats.org/officeDocument/2006/relationships/image" Target="../media/image139.png"/><Relationship Id="rId21" Type="http://schemas.openxmlformats.org/officeDocument/2006/relationships/image" Target="../media/image134.png"/><Relationship Id="rId34" Type="http://schemas.openxmlformats.org/officeDocument/2006/relationships/image" Target="../media/image147.png"/><Relationship Id="rId42" Type="http://schemas.openxmlformats.org/officeDocument/2006/relationships/image" Target="../media/image155.png"/><Relationship Id="rId47" Type="http://schemas.openxmlformats.org/officeDocument/2006/relationships/image" Target="../media/image160.png"/><Relationship Id="rId50" Type="http://schemas.openxmlformats.org/officeDocument/2006/relationships/image" Target="../media/image163.png"/><Relationship Id="rId55" Type="http://schemas.openxmlformats.org/officeDocument/2006/relationships/image" Target="../media/image168.png"/><Relationship Id="rId63" Type="http://schemas.openxmlformats.org/officeDocument/2006/relationships/image" Target="../media/image176.png"/><Relationship Id="rId68" Type="http://schemas.openxmlformats.org/officeDocument/2006/relationships/image" Target="../media/image181.png"/><Relationship Id="rId7" Type="http://schemas.openxmlformats.org/officeDocument/2006/relationships/image" Target="../media/image120.png"/><Relationship Id="rId2" Type="http://schemas.openxmlformats.org/officeDocument/2006/relationships/image" Target="../media/image115.png"/><Relationship Id="rId16" Type="http://schemas.openxmlformats.org/officeDocument/2006/relationships/image" Target="../media/image129.png"/><Relationship Id="rId29" Type="http://schemas.openxmlformats.org/officeDocument/2006/relationships/image" Target="../media/image142.png"/><Relationship Id="rId11" Type="http://schemas.openxmlformats.org/officeDocument/2006/relationships/image" Target="../media/image124.png"/><Relationship Id="rId24" Type="http://schemas.openxmlformats.org/officeDocument/2006/relationships/image" Target="../media/image137.png"/><Relationship Id="rId32" Type="http://schemas.openxmlformats.org/officeDocument/2006/relationships/image" Target="../media/image145.gif"/><Relationship Id="rId37" Type="http://schemas.openxmlformats.org/officeDocument/2006/relationships/image" Target="../media/image150.png"/><Relationship Id="rId40" Type="http://schemas.openxmlformats.org/officeDocument/2006/relationships/image" Target="../media/image153.png"/><Relationship Id="rId45" Type="http://schemas.openxmlformats.org/officeDocument/2006/relationships/image" Target="../media/image158.png"/><Relationship Id="rId53" Type="http://schemas.openxmlformats.org/officeDocument/2006/relationships/image" Target="../media/image166.png"/><Relationship Id="rId58" Type="http://schemas.openxmlformats.org/officeDocument/2006/relationships/image" Target="../media/image171.png"/><Relationship Id="rId66" Type="http://schemas.openxmlformats.org/officeDocument/2006/relationships/image" Target="../media/image179.png"/><Relationship Id="rId5" Type="http://schemas.openxmlformats.org/officeDocument/2006/relationships/image" Target="../media/image118.jpeg"/><Relationship Id="rId61" Type="http://schemas.openxmlformats.org/officeDocument/2006/relationships/image" Target="../media/image174.png"/><Relationship Id="rId19" Type="http://schemas.openxmlformats.org/officeDocument/2006/relationships/image" Target="../media/image132.png"/><Relationship Id="rId14" Type="http://schemas.openxmlformats.org/officeDocument/2006/relationships/image" Target="../media/image127.png"/><Relationship Id="rId22" Type="http://schemas.openxmlformats.org/officeDocument/2006/relationships/image" Target="../media/image135.png"/><Relationship Id="rId27" Type="http://schemas.openxmlformats.org/officeDocument/2006/relationships/image" Target="../media/image140.png"/><Relationship Id="rId30" Type="http://schemas.openxmlformats.org/officeDocument/2006/relationships/image" Target="../media/image143.png"/><Relationship Id="rId35" Type="http://schemas.openxmlformats.org/officeDocument/2006/relationships/image" Target="../media/image148.png"/><Relationship Id="rId43" Type="http://schemas.openxmlformats.org/officeDocument/2006/relationships/image" Target="../media/image156.png"/><Relationship Id="rId48" Type="http://schemas.openxmlformats.org/officeDocument/2006/relationships/image" Target="../media/image161.png"/><Relationship Id="rId56" Type="http://schemas.openxmlformats.org/officeDocument/2006/relationships/image" Target="../media/image169.jpeg"/><Relationship Id="rId64" Type="http://schemas.openxmlformats.org/officeDocument/2006/relationships/image" Target="../media/image177.png"/><Relationship Id="rId8" Type="http://schemas.openxmlformats.org/officeDocument/2006/relationships/image" Target="../media/image121.png"/><Relationship Id="rId51" Type="http://schemas.openxmlformats.org/officeDocument/2006/relationships/image" Target="../media/image164.png"/><Relationship Id="rId3" Type="http://schemas.openxmlformats.org/officeDocument/2006/relationships/image" Target="../media/image116.png"/><Relationship Id="rId12" Type="http://schemas.openxmlformats.org/officeDocument/2006/relationships/image" Target="../media/image125.png"/><Relationship Id="rId17" Type="http://schemas.openxmlformats.org/officeDocument/2006/relationships/image" Target="../media/image130.jpeg"/><Relationship Id="rId25" Type="http://schemas.openxmlformats.org/officeDocument/2006/relationships/image" Target="../media/image138.png"/><Relationship Id="rId33" Type="http://schemas.openxmlformats.org/officeDocument/2006/relationships/image" Target="../media/image146.png"/><Relationship Id="rId38" Type="http://schemas.openxmlformats.org/officeDocument/2006/relationships/image" Target="../media/image151.png"/><Relationship Id="rId46" Type="http://schemas.openxmlformats.org/officeDocument/2006/relationships/image" Target="../media/image159.png"/><Relationship Id="rId59" Type="http://schemas.openxmlformats.org/officeDocument/2006/relationships/image" Target="../media/image172.png"/><Relationship Id="rId67" Type="http://schemas.openxmlformats.org/officeDocument/2006/relationships/image" Target="../media/image180.png"/><Relationship Id="rId20" Type="http://schemas.openxmlformats.org/officeDocument/2006/relationships/image" Target="../media/image133.png"/><Relationship Id="rId41" Type="http://schemas.openxmlformats.org/officeDocument/2006/relationships/image" Target="../media/image154.png"/><Relationship Id="rId54" Type="http://schemas.openxmlformats.org/officeDocument/2006/relationships/image" Target="../media/image167.png"/><Relationship Id="rId62" Type="http://schemas.openxmlformats.org/officeDocument/2006/relationships/image" Target="../media/image17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9.jpeg"/><Relationship Id="rId15" Type="http://schemas.openxmlformats.org/officeDocument/2006/relationships/image" Target="../media/image128.png"/><Relationship Id="rId23" Type="http://schemas.openxmlformats.org/officeDocument/2006/relationships/image" Target="../media/image136.jpeg"/><Relationship Id="rId28" Type="http://schemas.openxmlformats.org/officeDocument/2006/relationships/image" Target="../media/image141.png"/><Relationship Id="rId36" Type="http://schemas.openxmlformats.org/officeDocument/2006/relationships/image" Target="../media/image149.png"/><Relationship Id="rId49" Type="http://schemas.openxmlformats.org/officeDocument/2006/relationships/image" Target="../media/image162.png"/><Relationship Id="rId57" Type="http://schemas.openxmlformats.org/officeDocument/2006/relationships/image" Target="../media/image170.jpeg"/><Relationship Id="rId10" Type="http://schemas.openxmlformats.org/officeDocument/2006/relationships/image" Target="../media/image123.png"/><Relationship Id="rId31" Type="http://schemas.openxmlformats.org/officeDocument/2006/relationships/image" Target="../media/image144.png"/><Relationship Id="rId44" Type="http://schemas.openxmlformats.org/officeDocument/2006/relationships/image" Target="../media/image157.jpeg"/><Relationship Id="rId52" Type="http://schemas.openxmlformats.org/officeDocument/2006/relationships/image" Target="../media/image165.png"/><Relationship Id="rId60" Type="http://schemas.openxmlformats.org/officeDocument/2006/relationships/image" Target="../media/image173.jpeg"/><Relationship Id="rId65" Type="http://schemas.openxmlformats.org/officeDocument/2006/relationships/image" Target="../media/image178.png"/><Relationship Id="rId4" Type="http://schemas.openxmlformats.org/officeDocument/2006/relationships/image" Target="../media/image117.jpeg"/><Relationship Id="rId9" Type="http://schemas.openxmlformats.org/officeDocument/2006/relationships/image" Target="../media/image122.png"/><Relationship Id="rId13" Type="http://schemas.openxmlformats.org/officeDocument/2006/relationships/image" Target="../media/image126.gif"/><Relationship Id="rId18" Type="http://schemas.openxmlformats.org/officeDocument/2006/relationships/image" Target="../media/image131.jpeg"/><Relationship Id="rId39" Type="http://schemas.openxmlformats.org/officeDocument/2006/relationships/image" Target="../media/image15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3.svg"/><Relationship Id="rId2" Type="http://schemas.openxmlformats.org/officeDocument/2006/relationships/image" Target="../media/image182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85.svg"/><Relationship Id="rId4" Type="http://schemas.openxmlformats.org/officeDocument/2006/relationships/image" Target="../media/image18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9.png"/><Relationship Id="rId13" Type="http://schemas.microsoft.com/office/2007/relationships/hdphoto" Target="../media/hdphoto6.wdp"/><Relationship Id="rId3" Type="http://schemas.microsoft.com/office/2007/relationships/hdphoto" Target="../media/hdphoto2.wdp"/><Relationship Id="rId7" Type="http://schemas.microsoft.com/office/2007/relationships/hdphoto" Target="../media/hdphoto4.wdp"/><Relationship Id="rId12" Type="http://schemas.openxmlformats.org/officeDocument/2006/relationships/image" Target="../media/image192.png"/><Relationship Id="rId2" Type="http://schemas.openxmlformats.org/officeDocument/2006/relationships/image" Target="../media/image18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88.png"/><Relationship Id="rId11" Type="http://schemas.openxmlformats.org/officeDocument/2006/relationships/image" Target="../media/image191.svg"/><Relationship Id="rId5" Type="http://schemas.microsoft.com/office/2007/relationships/hdphoto" Target="../media/hdphoto3.wdp"/><Relationship Id="rId15" Type="http://schemas.microsoft.com/office/2007/relationships/hdphoto" Target="../media/hdphoto7.wdp"/><Relationship Id="rId10" Type="http://schemas.openxmlformats.org/officeDocument/2006/relationships/image" Target="../media/image190.png"/><Relationship Id="rId4" Type="http://schemas.openxmlformats.org/officeDocument/2006/relationships/image" Target="../media/image187.png"/><Relationship Id="rId9" Type="http://schemas.microsoft.com/office/2007/relationships/hdphoto" Target="../media/hdphoto5.wdp"/><Relationship Id="rId14" Type="http://schemas.openxmlformats.org/officeDocument/2006/relationships/image" Target="../media/image19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0.png"/><Relationship Id="rId13" Type="http://schemas.openxmlformats.org/officeDocument/2006/relationships/image" Target="../media/image205.svg"/><Relationship Id="rId18" Type="http://schemas.openxmlformats.org/officeDocument/2006/relationships/image" Target="../media/image210.png"/><Relationship Id="rId3" Type="http://schemas.openxmlformats.org/officeDocument/2006/relationships/image" Target="../media/image195.png"/><Relationship Id="rId21" Type="http://schemas.openxmlformats.org/officeDocument/2006/relationships/image" Target="../media/image213.svg"/><Relationship Id="rId7" Type="http://schemas.openxmlformats.org/officeDocument/2006/relationships/image" Target="../media/image199.svg"/><Relationship Id="rId12" Type="http://schemas.openxmlformats.org/officeDocument/2006/relationships/image" Target="../media/image204.png"/><Relationship Id="rId17" Type="http://schemas.openxmlformats.org/officeDocument/2006/relationships/image" Target="../media/image209.svg"/><Relationship Id="rId2" Type="http://schemas.openxmlformats.org/officeDocument/2006/relationships/image" Target="../media/image194.png"/><Relationship Id="rId16" Type="http://schemas.openxmlformats.org/officeDocument/2006/relationships/image" Target="../media/image208.png"/><Relationship Id="rId20" Type="http://schemas.openxmlformats.org/officeDocument/2006/relationships/image" Target="../media/image21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98.png"/><Relationship Id="rId11" Type="http://schemas.openxmlformats.org/officeDocument/2006/relationships/image" Target="../media/image203.svg"/><Relationship Id="rId5" Type="http://schemas.openxmlformats.org/officeDocument/2006/relationships/image" Target="../media/image197.svg"/><Relationship Id="rId15" Type="http://schemas.openxmlformats.org/officeDocument/2006/relationships/image" Target="../media/image207.svg"/><Relationship Id="rId10" Type="http://schemas.openxmlformats.org/officeDocument/2006/relationships/image" Target="../media/image202.png"/><Relationship Id="rId19" Type="http://schemas.openxmlformats.org/officeDocument/2006/relationships/image" Target="../media/image211.svg"/><Relationship Id="rId4" Type="http://schemas.openxmlformats.org/officeDocument/2006/relationships/image" Target="../media/image196.png"/><Relationship Id="rId9" Type="http://schemas.openxmlformats.org/officeDocument/2006/relationships/image" Target="../media/image201.svg"/><Relationship Id="rId14" Type="http://schemas.openxmlformats.org/officeDocument/2006/relationships/image" Target="../media/image206.png"/></Relationships>
</file>

<file path=ppt/slides/_rels/slide1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25.svg"/><Relationship Id="rId18" Type="http://schemas.openxmlformats.org/officeDocument/2006/relationships/image" Target="../media/image230.png"/><Relationship Id="rId26" Type="http://schemas.openxmlformats.org/officeDocument/2006/relationships/image" Target="../media/image238.png"/><Relationship Id="rId3" Type="http://schemas.openxmlformats.org/officeDocument/2006/relationships/image" Target="../media/image215.svg"/><Relationship Id="rId21" Type="http://schemas.openxmlformats.org/officeDocument/2006/relationships/image" Target="../media/image233.svg"/><Relationship Id="rId7" Type="http://schemas.openxmlformats.org/officeDocument/2006/relationships/image" Target="../media/image219.svg"/><Relationship Id="rId12" Type="http://schemas.openxmlformats.org/officeDocument/2006/relationships/image" Target="../media/image224.png"/><Relationship Id="rId17" Type="http://schemas.openxmlformats.org/officeDocument/2006/relationships/image" Target="../media/image229.svg"/><Relationship Id="rId25" Type="http://schemas.openxmlformats.org/officeDocument/2006/relationships/image" Target="../media/image237.svg"/><Relationship Id="rId33" Type="http://schemas.openxmlformats.org/officeDocument/2006/relationships/image" Target="../media/image245.svg"/><Relationship Id="rId2" Type="http://schemas.openxmlformats.org/officeDocument/2006/relationships/image" Target="../media/image214.png"/><Relationship Id="rId16" Type="http://schemas.openxmlformats.org/officeDocument/2006/relationships/image" Target="../media/image228.png"/><Relationship Id="rId20" Type="http://schemas.openxmlformats.org/officeDocument/2006/relationships/image" Target="../media/image232.png"/><Relationship Id="rId29" Type="http://schemas.openxmlformats.org/officeDocument/2006/relationships/image" Target="../media/image241.sv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18.png"/><Relationship Id="rId11" Type="http://schemas.openxmlformats.org/officeDocument/2006/relationships/image" Target="../media/image223.svg"/><Relationship Id="rId24" Type="http://schemas.openxmlformats.org/officeDocument/2006/relationships/image" Target="../media/image236.png"/><Relationship Id="rId32" Type="http://schemas.openxmlformats.org/officeDocument/2006/relationships/image" Target="../media/image244.png"/><Relationship Id="rId5" Type="http://schemas.openxmlformats.org/officeDocument/2006/relationships/image" Target="../media/image217.svg"/><Relationship Id="rId15" Type="http://schemas.openxmlformats.org/officeDocument/2006/relationships/image" Target="../media/image227.svg"/><Relationship Id="rId23" Type="http://schemas.openxmlformats.org/officeDocument/2006/relationships/image" Target="../media/image235.svg"/><Relationship Id="rId28" Type="http://schemas.openxmlformats.org/officeDocument/2006/relationships/image" Target="../media/image240.png"/><Relationship Id="rId10" Type="http://schemas.openxmlformats.org/officeDocument/2006/relationships/image" Target="../media/image222.png"/><Relationship Id="rId19" Type="http://schemas.openxmlformats.org/officeDocument/2006/relationships/image" Target="../media/image231.svg"/><Relationship Id="rId31" Type="http://schemas.openxmlformats.org/officeDocument/2006/relationships/image" Target="../media/image243.svg"/><Relationship Id="rId4" Type="http://schemas.openxmlformats.org/officeDocument/2006/relationships/image" Target="../media/image216.png"/><Relationship Id="rId9" Type="http://schemas.openxmlformats.org/officeDocument/2006/relationships/image" Target="../media/image221.svg"/><Relationship Id="rId14" Type="http://schemas.openxmlformats.org/officeDocument/2006/relationships/image" Target="../media/image226.png"/><Relationship Id="rId22" Type="http://schemas.openxmlformats.org/officeDocument/2006/relationships/image" Target="../media/image234.png"/><Relationship Id="rId27" Type="http://schemas.openxmlformats.org/officeDocument/2006/relationships/image" Target="../media/image239.svg"/><Relationship Id="rId30" Type="http://schemas.openxmlformats.org/officeDocument/2006/relationships/image" Target="../media/image242.png"/><Relationship Id="rId8" Type="http://schemas.openxmlformats.org/officeDocument/2006/relationships/image" Target="../media/image220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image" Target="../media/image58.svg"/><Relationship Id="rId7" Type="http://schemas.openxmlformats.org/officeDocument/2006/relationships/image" Target="../media/image64.sv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3.png"/><Relationship Id="rId5" Type="http://schemas.openxmlformats.org/officeDocument/2006/relationships/image" Target="../media/image62.svg"/><Relationship Id="rId4" Type="http://schemas.openxmlformats.org/officeDocument/2006/relationships/image" Target="../media/image61.png"/><Relationship Id="rId9" Type="http://schemas.openxmlformats.org/officeDocument/2006/relationships/image" Target="../media/image66.svg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hdphoto" Target="../media/hdphoto9.wdp"/><Relationship Id="rId13" Type="http://schemas.openxmlformats.org/officeDocument/2006/relationships/image" Target="../media/image253.png"/><Relationship Id="rId18" Type="http://schemas.microsoft.com/office/2007/relationships/hdphoto" Target="../media/hdphoto14.wdp"/><Relationship Id="rId26" Type="http://schemas.openxmlformats.org/officeDocument/2006/relationships/image" Target="../media/image260.png"/><Relationship Id="rId3" Type="http://schemas.openxmlformats.org/officeDocument/2006/relationships/image" Target="../media/image247.png"/><Relationship Id="rId21" Type="http://schemas.openxmlformats.org/officeDocument/2006/relationships/image" Target="../media/image257.png"/><Relationship Id="rId7" Type="http://schemas.openxmlformats.org/officeDocument/2006/relationships/image" Target="../media/image250.png"/><Relationship Id="rId12" Type="http://schemas.microsoft.com/office/2007/relationships/hdphoto" Target="../media/hdphoto11.wdp"/><Relationship Id="rId17" Type="http://schemas.openxmlformats.org/officeDocument/2006/relationships/image" Target="../media/image255.png"/><Relationship Id="rId25" Type="http://schemas.openxmlformats.org/officeDocument/2006/relationships/image" Target="../media/image259.png"/><Relationship Id="rId2" Type="http://schemas.openxmlformats.org/officeDocument/2006/relationships/image" Target="../media/image246.png"/><Relationship Id="rId16" Type="http://schemas.microsoft.com/office/2007/relationships/hdphoto" Target="../media/hdphoto13.wdp"/><Relationship Id="rId20" Type="http://schemas.microsoft.com/office/2007/relationships/hdphoto" Target="../media/hdphoto15.wdp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49.png"/><Relationship Id="rId11" Type="http://schemas.openxmlformats.org/officeDocument/2006/relationships/image" Target="../media/image252.png"/><Relationship Id="rId24" Type="http://schemas.microsoft.com/office/2007/relationships/hdphoto" Target="../media/hdphoto17.wdp"/><Relationship Id="rId5" Type="http://schemas.openxmlformats.org/officeDocument/2006/relationships/image" Target="../media/image248.png"/><Relationship Id="rId15" Type="http://schemas.openxmlformats.org/officeDocument/2006/relationships/image" Target="../media/image254.png"/><Relationship Id="rId23" Type="http://schemas.openxmlformats.org/officeDocument/2006/relationships/image" Target="../media/image258.png"/><Relationship Id="rId10" Type="http://schemas.microsoft.com/office/2007/relationships/hdphoto" Target="../media/hdphoto10.wdp"/><Relationship Id="rId19" Type="http://schemas.openxmlformats.org/officeDocument/2006/relationships/image" Target="../media/image256.png"/><Relationship Id="rId4" Type="http://schemas.microsoft.com/office/2007/relationships/hdphoto" Target="../media/hdphoto8.wdp"/><Relationship Id="rId9" Type="http://schemas.openxmlformats.org/officeDocument/2006/relationships/image" Target="../media/image251.png"/><Relationship Id="rId14" Type="http://schemas.microsoft.com/office/2007/relationships/hdphoto" Target="../media/hdphoto12.wdp"/><Relationship Id="rId22" Type="http://schemas.microsoft.com/office/2007/relationships/hdphoto" Target="../media/hdphoto16.wdp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svg"/><Relationship Id="rId3" Type="http://schemas.openxmlformats.org/officeDocument/2006/relationships/image" Target="../media/image21.jpe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4.svg"/><Relationship Id="rId11" Type="http://schemas.openxmlformats.org/officeDocument/2006/relationships/image" Target="../media/image29.svg"/><Relationship Id="rId5" Type="http://schemas.openxmlformats.org/officeDocument/2006/relationships/image" Target="../media/image23.png"/><Relationship Id="rId10" Type="http://schemas.openxmlformats.org/officeDocument/2006/relationships/image" Target="../media/image28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13" Type="http://schemas.openxmlformats.org/officeDocument/2006/relationships/image" Target="../media/image41.png"/><Relationship Id="rId18" Type="http://schemas.openxmlformats.org/officeDocument/2006/relationships/image" Target="../media/image46.svg"/><Relationship Id="rId26" Type="http://schemas.openxmlformats.org/officeDocument/2006/relationships/image" Target="../media/image54.svg"/><Relationship Id="rId3" Type="http://schemas.openxmlformats.org/officeDocument/2006/relationships/image" Target="../media/image31.svg"/><Relationship Id="rId21" Type="http://schemas.openxmlformats.org/officeDocument/2006/relationships/image" Target="../media/image49.png"/><Relationship Id="rId7" Type="http://schemas.openxmlformats.org/officeDocument/2006/relationships/image" Target="../media/image35.svg"/><Relationship Id="rId12" Type="http://schemas.openxmlformats.org/officeDocument/2006/relationships/image" Target="../media/image40.svg"/><Relationship Id="rId17" Type="http://schemas.openxmlformats.org/officeDocument/2006/relationships/image" Target="../media/image45.png"/><Relationship Id="rId25" Type="http://schemas.openxmlformats.org/officeDocument/2006/relationships/image" Target="../media/image53.png"/><Relationship Id="rId2" Type="http://schemas.openxmlformats.org/officeDocument/2006/relationships/image" Target="../media/image30.png"/><Relationship Id="rId16" Type="http://schemas.openxmlformats.org/officeDocument/2006/relationships/image" Target="../media/image44.svg"/><Relationship Id="rId20" Type="http://schemas.openxmlformats.org/officeDocument/2006/relationships/image" Target="../media/image48.sv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4.png"/><Relationship Id="rId11" Type="http://schemas.openxmlformats.org/officeDocument/2006/relationships/image" Target="../media/image39.png"/><Relationship Id="rId24" Type="http://schemas.openxmlformats.org/officeDocument/2006/relationships/image" Target="../media/image52.svg"/><Relationship Id="rId5" Type="http://schemas.openxmlformats.org/officeDocument/2006/relationships/image" Target="../media/image33.svg"/><Relationship Id="rId15" Type="http://schemas.openxmlformats.org/officeDocument/2006/relationships/image" Target="../media/image43.png"/><Relationship Id="rId23" Type="http://schemas.openxmlformats.org/officeDocument/2006/relationships/image" Target="../media/image51.png"/><Relationship Id="rId10" Type="http://schemas.openxmlformats.org/officeDocument/2006/relationships/image" Target="../media/image38.png"/><Relationship Id="rId19" Type="http://schemas.openxmlformats.org/officeDocument/2006/relationships/image" Target="../media/image47.png"/><Relationship Id="rId4" Type="http://schemas.openxmlformats.org/officeDocument/2006/relationships/image" Target="../media/image32.png"/><Relationship Id="rId9" Type="http://schemas.openxmlformats.org/officeDocument/2006/relationships/image" Target="../media/image37.svg"/><Relationship Id="rId14" Type="http://schemas.openxmlformats.org/officeDocument/2006/relationships/image" Target="../media/image42.svg"/><Relationship Id="rId22" Type="http://schemas.openxmlformats.org/officeDocument/2006/relationships/image" Target="../media/image50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13" Type="http://schemas.openxmlformats.org/officeDocument/2006/relationships/image" Target="../media/image66.svg"/><Relationship Id="rId3" Type="http://schemas.openxmlformats.org/officeDocument/2006/relationships/image" Target="../media/image56.svg"/><Relationship Id="rId7" Type="http://schemas.openxmlformats.org/officeDocument/2006/relationships/image" Target="../media/image60.svg"/><Relationship Id="rId12" Type="http://schemas.openxmlformats.org/officeDocument/2006/relationships/image" Target="../media/image65.png"/><Relationship Id="rId17" Type="http://schemas.openxmlformats.org/officeDocument/2006/relationships/image" Target="../media/image70.svg"/><Relationship Id="rId2" Type="http://schemas.openxmlformats.org/officeDocument/2006/relationships/image" Target="../media/image55.png"/><Relationship Id="rId16" Type="http://schemas.openxmlformats.org/officeDocument/2006/relationships/image" Target="../media/image6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9.png"/><Relationship Id="rId11" Type="http://schemas.openxmlformats.org/officeDocument/2006/relationships/image" Target="../media/image64.svg"/><Relationship Id="rId5" Type="http://schemas.openxmlformats.org/officeDocument/2006/relationships/image" Target="../media/image58.svg"/><Relationship Id="rId15" Type="http://schemas.openxmlformats.org/officeDocument/2006/relationships/image" Target="../media/image68.svg"/><Relationship Id="rId10" Type="http://schemas.openxmlformats.org/officeDocument/2006/relationships/image" Target="../media/image63.png"/><Relationship Id="rId4" Type="http://schemas.openxmlformats.org/officeDocument/2006/relationships/image" Target="../media/image57.png"/><Relationship Id="rId9" Type="http://schemas.openxmlformats.org/officeDocument/2006/relationships/image" Target="../media/image62.svg"/><Relationship Id="rId14" Type="http://schemas.openxmlformats.org/officeDocument/2006/relationships/image" Target="../media/image6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jpeg"/><Relationship Id="rId3" Type="http://schemas.openxmlformats.org/officeDocument/2006/relationships/image" Target="../media/image72.svg"/><Relationship Id="rId7" Type="http://schemas.openxmlformats.org/officeDocument/2006/relationships/image" Target="../media/image76.sv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5.png"/><Relationship Id="rId11" Type="http://schemas.openxmlformats.org/officeDocument/2006/relationships/image" Target="../media/image80.png"/><Relationship Id="rId5" Type="http://schemas.openxmlformats.org/officeDocument/2006/relationships/image" Target="../media/image74.svg"/><Relationship Id="rId10" Type="http://schemas.openxmlformats.org/officeDocument/2006/relationships/image" Target="../media/image79.png"/><Relationship Id="rId4" Type="http://schemas.openxmlformats.org/officeDocument/2006/relationships/image" Target="../media/image73.png"/><Relationship Id="rId9" Type="http://schemas.openxmlformats.org/officeDocument/2006/relationships/image" Target="../media/image7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jpeg"/><Relationship Id="rId3" Type="http://schemas.openxmlformats.org/officeDocument/2006/relationships/image" Target="../media/image82.jpeg"/><Relationship Id="rId7" Type="http://schemas.openxmlformats.org/officeDocument/2006/relationships/image" Target="../media/image86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5.jpeg"/><Relationship Id="rId11" Type="http://schemas.openxmlformats.org/officeDocument/2006/relationships/image" Target="../media/image90.jpeg"/><Relationship Id="rId5" Type="http://schemas.openxmlformats.org/officeDocument/2006/relationships/image" Target="../media/image84.jpeg"/><Relationship Id="rId10" Type="http://schemas.openxmlformats.org/officeDocument/2006/relationships/image" Target="../media/image89.jpeg"/><Relationship Id="rId4" Type="http://schemas.openxmlformats.org/officeDocument/2006/relationships/image" Target="../media/image83.jpeg"/><Relationship Id="rId9" Type="http://schemas.openxmlformats.org/officeDocument/2006/relationships/image" Target="../media/image88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svg"/><Relationship Id="rId13" Type="http://schemas.openxmlformats.org/officeDocument/2006/relationships/image" Target="../media/image102.png"/><Relationship Id="rId18" Type="http://schemas.openxmlformats.org/officeDocument/2006/relationships/image" Target="../media/image107.png"/><Relationship Id="rId3" Type="http://schemas.openxmlformats.org/officeDocument/2006/relationships/image" Target="../media/image92.svg"/><Relationship Id="rId7" Type="http://schemas.openxmlformats.org/officeDocument/2006/relationships/image" Target="../media/image96.png"/><Relationship Id="rId12" Type="http://schemas.openxmlformats.org/officeDocument/2006/relationships/image" Target="../media/image101.svg"/><Relationship Id="rId17" Type="http://schemas.openxmlformats.org/officeDocument/2006/relationships/image" Target="../media/image106.png"/><Relationship Id="rId2" Type="http://schemas.openxmlformats.org/officeDocument/2006/relationships/image" Target="../media/image91.png"/><Relationship Id="rId16" Type="http://schemas.openxmlformats.org/officeDocument/2006/relationships/image" Target="../media/image105.sv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5.png"/><Relationship Id="rId11" Type="http://schemas.openxmlformats.org/officeDocument/2006/relationships/image" Target="../media/image100.png"/><Relationship Id="rId5" Type="http://schemas.openxmlformats.org/officeDocument/2006/relationships/image" Target="../media/image94.svg"/><Relationship Id="rId15" Type="http://schemas.openxmlformats.org/officeDocument/2006/relationships/image" Target="../media/image104.png"/><Relationship Id="rId10" Type="http://schemas.openxmlformats.org/officeDocument/2006/relationships/image" Target="../media/image99.svg"/><Relationship Id="rId19" Type="http://schemas.openxmlformats.org/officeDocument/2006/relationships/image" Target="../media/image108.png"/><Relationship Id="rId4" Type="http://schemas.openxmlformats.org/officeDocument/2006/relationships/image" Target="../media/image93.png"/><Relationship Id="rId9" Type="http://schemas.openxmlformats.org/officeDocument/2006/relationships/image" Target="../media/image98.png"/><Relationship Id="rId14" Type="http://schemas.openxmlformats.org/officeDocument/2006/relationships/image" Target="../media/image10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177BCCEA-D5D2-480E-9EF6-5C421A4C57C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67184" y="1633520"/>
            <a:ext cx="8486052" cy="604354"/>
          </a:xfrm>
        </p:spPr>
        <p:txBody>
          <a:bodyPr/>
          <a:lstStyle/>
          <a:p>
            <a:r>
              <a:rPr lang="en-IN" sz="2400" dirty="0"/>
              <a:t>Sify ClOUDINFINIT enterprise CLOUD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9356ED0-AA56-8F12-59A1-C7DBD5F7C0E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67184" y="4330615"/>
            <a:ext cx="727687" cy="277103"/>
          </a:xfrm>
        </p:spPr>
        <p:txBody>
          <a:bodyPr/>
          <a:lstStyle/>
          <a:p>
            <a:r>
              <a:rPr lang="en-US" dirty="0"/>
              <a:t>01/04/24</a:t>
            </a:r>
            <a:endParaRPr lang="en-IN" dirty="0"/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CF57C47E-62D5-1090-50A7-F7491847F77B}"/>
              </a:ext>
            </a:extLst>
          </p:cNvPr>
          <p:cNvSpPr/>
          <p:nvPr/>
        </p:nvSpPr>
        <p:spPr>
          <a:xfrm>
            <a:off x="582360" y="2570104"/>
            <a:ext cx="1583391" cy="816392"/>
          </a:xfrm>
          <a:prstGeom prst="roundRect">
            <a:avLst/>
          </a:prstGeom>
          <a:solidFill>
            <a:srgbClr val="BED730"/>
          </a:solidFill>
          <a:ln w="9525">
            <a:solidFill>
              <a:schemeClr val="bg1"/>
            </a:solidFill>
            <a:prstDash val="sysDot"/>
          </a:ln>
          <a:effectLst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tx1"/>
                </a:solidFill>
              </a:rPr>
              <a:t>Easily Adaptable</a:t>
            </a: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80804108-DC6B-BF45-8F96-ECE6363246CC}"/>
              </a:ext>
            </a:extLst>
          </p:cNvPr>
          <p:cNvSpPr/>
          <p:nvPr/>
        </p:nvSpPr>
        <p:spPr>
          <a:xfrm>
            <a:off x="2460493" y="2571750"/>
            <a:ext cx="1880667" cy="775595"/>
          </a:xfrm>
          <a:prstGeom prst="roundRect">
            <a:avLst/>
          </a:prstGeom>
          <a:solidFill>
            <a:srgbClr val="BED730"/>
          </a:solidFill>
          <a:ln w="9525">
            <a:solidFill>
              <a:schemeClr val="bg1"/>
            </a:solidFill>
            <a:prstDash val="sysDot"/>
          </a:ln>
          <a:effectLst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tx1"/>
                </a:solidFill>
              </a:rPr>
              <a:t>Faster </a:t>
            </a:r>
            <a:br>
              <a:rPr lang="en-US" sz="1600" b="1" dirty="0">
                <a:solidFill>
                  <a:schemeClr val="tx1"/>
                </a:solidFill>
              </a:rPr>
            </a:br>
            <a:r>
              <a:rPr lang="en-US" sz="1600" b="1" dirty="0">
                <a:solidFill>
                  <a:schemeClr val="tx1"/>
                </a:solidFill>
              </a:rPr>
              <a:t>Innovation</a:t>
            </a: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531F428F-0AC1-581B-B267-C93A1B7C4580}"/>
              </a:ext>
            </a:extLst>
          </p:cNvPr>
          <p:cNvSpPr/>
          <p:nvPr/>
        </p:nvSpPr>
        <p:spPr>
          <a:xfrm>
            <a:off x="4635902" y="2555463"/>
            <a:ext cx="1903399" cy="775595"/>
          </a:xfrm>
          <a:prstGeom prst="roundRect">
            <a:avLst/>
          </a:prstGeom>
          <a:solidFill>
            <a:srgbClr val="BED730"/>
          </a:solidFill>
          <a:ln w="9525">
            <a:solidFill>
              <a:schemeClr val="bg1"/>
            </a:solidFill>
            <a:prstDash val="sysDot"/>
          </a:ln>
          <a:effectLst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tx1"/>
                </a:solidFill>
              </a:rPr>
              <a:t>Reduce Redundancy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94B1CB86-3F40-8B85-6B15-C1B01EBB445F}"/>
              </a:ext>
            </a:extLst>
          </p:cNvPr>
          <p:cNvSpPr/>
          <p:nvPr/>
        </p:nvSpPr>
        <p:spPr>
          <a:xfrm>
            <a:off x="6834042" y="2564358"/>
            <a:ext cx="1648544" cy="775595"/>
          </a:xfrm>
          <a:prstGeom prst="roundRect">
            <a:avLst/>
          </a:prstGeom>
          <a:solidFill>
            <a:srgbClr val="BED730"/>
          </a:solidFill>
          <a:ln w="9525">
            <a:solidFill>
              <a:schemeClr val="bg1"/>
            </a:solidFill>
            <a:prstDash val="sysDot"/>
          </a:ln>
          <a:effectLst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tx1"/>
                </a:solidFill>
              </a:rPr>
              <a:t>Capture </a:t>
            </a:r>
          </a:p>
          <a:p>
            <a:pPr algn="ctr"/>
            <a:r>
              <a:rPr lang="en-US" sz="1600" b="1" dirty="0">
                <a:solidFill>
                  <a:schemeClr val="tx1"/>
                </a:solidFill>
              </a:rPr>
              <a:t>Value </a:t>
            </a:r>
          </a:p>
        </p:txBody>
      </p:sp>
    </p:spTree>
    <p:extLst>
      <p:ext uri="{BB962C8B-B14F-4D97-AF65-F5344CB8AC3E}">
        <p14:creationId xmlns:p14="http://schemas.microsoft.com/office/powerpoint/2010/main" val="1672174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6ACE863-A62F-B80C-3A21-AE3095C973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0" y="188493"/>
            <a:ext cx="7693249" cy="461655"/>
          </a:xfrm>
        </p:spPr>
        <p:txBody>
          <a:bodyPr/>
          <a:lstStyle/>
          <a:p>
            <a:r>
              <a:rPr lang="en-US" dirty="0"/>
              <a:t>AUTOMATION-LED IT MANAGED SERVICES</a:t>
            </a:r>
            <a:endParaRPr lang="en-IN" dirty="0"/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B42608A1-BB33-A549-4EEE-4C528B1C5D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24000" y="1190135"/>
            <a:ext cx="8496150" cy="2357398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C77DD780-39D5-BE7F-EFA8-6BC55FB5CB8B}"/>
              </a:ext>
            </a:extLst>
          </p:cNvPr>
          <p:cNvSpPr txBox="1"/>
          <p:nvPr/>
        </p:nvSpPr>
        <p:spPr>
          <a:xfrm>
            <a:off x="511017" y="2083504"/>
            <a:ext cx="16015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cap="all" dirty="0">
                <a:solidFill>
                  <a:srgbClr val="BED730"/>
                </a:solidFill>
                <a:latin typeface="Trebuchet MS"/>
              </a:rPr>
              <a:t>Provisioning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53651D8-2771-0842-5716-C2885723444D}"/>
              </a:ext>
            </a:extLst>
          </p:cNvPr>
          <p:cNvSpPr txBox="1"/>
          <p:nvPr/>
        </p:nvSpPr>
        <p:spPr>
          <a:xfrm>
            <a:off x="511017" y="2468193"/>
            <a:ext cx="167338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200"/>
              </a:spcAft>
            </a:pPr>
            <a:r>
              <a:rPr lang="en-US" sz="105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Catalog based orchestration - Creation, Self Service for Multi Cloud </a:t>
            </a:r>
          </a:p>
        </p:txBody>
      </p:sp>
      <p:pic>
        <p:nvPicPr>
          <p:cNvPr id="22" name="Picture 18">
            <a:extLst>
              <a:ext uri="{FF2B5EF4-FFF2-40B4-BE49-F238E27FC236}">
                <a16:creationId xmlns:a16="http://schemas.microsoft.com/office/drawing/2014/main" id="{CF2C0342-95F6-A7B7-C337-F311863049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31832" y="1669394"/>
            <a:ext cx="360000" cy="3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93DDA76B-CA01-B735-B525-1224526055EA}"/>
              </a:ext>
            </a:extLst>
          </p:cNvPr>
          <p:cNvSpPr txBox="1"/>
          <p:nvPr/>
        </p:nvSpPr>
        <p:spPr>
          <a:xfrm>
            <a:off x="2618681" y="2083504"/>
            <a:ext cx="16015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cap="all" dirty="0">
                <a:solidFill>
                  <a:srgbClr val="BED730"/>
                </a:solidFill>
                <a:latin typeface="Trebuchet MS"/>
              </a:rPr>
              <a:t>Workflow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5A6A650-2EEC-595D-1468-3549959F3F37}"/>
              </a:ext>
            </a:extLst>
          </p:cNvPr>
          <p:cNvSpPr txBox="1"/>
          <p:nvPr/>
        </p:nvSpPr>
        <p:spPr>
          <a:xfrm>
            <a:off x="2618682" y="2445391"/>
            <a:ext cx="167338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200"/>
              </a:spcAft>
            </a:pPr>
            <a:r>
              <a:rPr lang="en-US" sz="105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Sequential workflow defined services and checks without any intervention.</a:t>
            </a:r>
          </a:p>
        </p:txBody>
      </p:sp>
      <p:pic>
        <p:nvPicPr>
          <p:cNvPr id="25" name="Picture 18">
            <a:extLst>
              <a:ext uri="{FF2B5EF4-FFF2-40B4-BE49-F238E27FC236}">
                <a16:creationId xmlns:a16="http://schemas.microsoft.com/office/drawing/2014/main" id="{B59399C4-F67A-B477-C986-B39DCEAD8C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739496" y="1669394"/>
            <a:ext cx="360000" cy="3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55F18CA3-152F-4D45-560B-A98FBA7B9019}"/>
              </a:ext>
            </a:extLst>
          </p:cNvPr>
          <p:cNvSpPr txBox="1"/>
          <p:nvPr/>
        </p:nvSpPr>
        <p:spPr>
          <a:xfrm>
            <a:off x="4847160" y="2083504"/>
            <a:ext cx="16015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cap="all" dirty="0">
                <a:solidFill>
                  <a:srgbClr val="BED730"/>
                </a:solidFill>
                <a:latin typeface="Trebuchet MS"/>
              </a:rPr>
              <a:t>Event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A98F29A-C6E8-3307-1BA5-1AB5E3D51ADF}"/>
              </a:ext>
            </a:extLst>
          </p:cNvPr>
          <p:cNvSpPr txBox="1"/>
          <p:nvPr/>
        </p:nvSpPr>
        <p:spPr>
          <a:xfrm>
            <a:off x="4847160" y="2445391"/>
            <a:ext cx="1673383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200"/>
              </a:spcAft>
            </a:pPr>
            <a:r>
              <a:rPr lang="en-US" sz="105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Triggered based on one or sequence of events – Alerts from tools or APIs, Threshold violations, etc.</a:t>
            </a:r>
          </a:p>
        </p:txBody>
      </p:sp>
      <p:pic>
        <p:nvPicPr>
          <p:cNvPr id="28" name="Picture 18">
            <a:extLst>
              <a:ext uri="{FF2B5EF4-FFF2-40B4-BE49-F238E27FC236}">
                <a16:creationId xmlns:a16="http://schemas.microsoft.com/office/drawing/2014/main" id="{A7C8B4D2-DD82-F4B9-7033-2FEC8AF889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967975" y="1669394"/>
            <a:ext cx="360000" cy="3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5FEFABF8-3FF9-FB2C-B1D3-C7A2A255ED84}"/>
              </a:ext>
            </a:extLst>
          </p:cNvPr>
          <p:cNvSpPr txBox="1"/>
          <p:nvPr/>
        </p:nvSpPr>
        <p:spPr>
          <a:xfrm>
            <a:off x="7003844" y="2083504"/>
            <a:ext cx="16015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cap="all" dirty="0">
                <a:solidFill>
                  <a:srgbClr val="BED730"/>
                </a:solidFill>
                <a:latin typeface="Trebuchet MS"/>
              </a:rPr>
              <a:t>Runbook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7BE9809-6D04-F2F6-5466-113F4E138D83}"/>
              </a:ext>
            </a:extLst>
          </p:cNvPr>
          <p:cNvSpPr txBox="1"/>
          <p:nvPr/>
        </p:nvSpPr>
        <p:spPr>
          <a:xfrm>
            <a:off x="7003844" y="2445391"/>
            <a:ext cx="1673383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200"/>
              </a:spcAft>
            </a:pPr>
            <a:r>
              <a:rPr lang="en-US" sz="105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SOP based sequential tasks - Service Health checks &amp; defined actions for MTTI, MTTD, MTTR Reductions.</a:t>
            </a:r>
          </a:p>
        </p:txBody>
      </p:sp>
      <p:pic>
        <p:nvPicPr>
          <p:cNvPr id="31" name="Picture 18">
            <a:extLst>
              <a:ext uri="{FF2B5EF4-FFF2-40B4-BE49-F238E27FC236}">
                <a16:creationId xmlns:a16="http://schemas.microsoft.com/office/drawing/2014/main" id="{736CD6D6-DB03-8AAA-01E7-CA69BF7078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124659" y="1669394"/>
            <a:ext cx="360000" cy="3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DCFFB334-D67F-30AA-3820-2B26F00E8A34}"/>
              </a:ext>
            </a:extLst>
          </p:cNvPr>
          <p:cNvSpPr txBox="1"/>
          <p:nvPr/>
        </p:nvSpPr>
        <p:spPr>
          <a:xfrm>
            <a:off x="323850" y="820152"/>
            <a:ext cx="84963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600" b="1" cap="all">
                <a:solidFill>
                  <a:srgbClr val="BED730"/>
                </a:solidFill>
                <a:latin typeface="Trebuchet MS"/>
              </a:defRPr>
            </a:lvl1pPr>
          </a:lstStyle>
          <a:p>
            <a:r>
              <a:rPr lang="en-IN" dirty="0"/>
              <a:t>Focus on Complete Automation for Enhanced Efficiency</a:t>
            </a:r>
            <a:endParaRPr lang="en-US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1FD7A084-721E-B53F-2433-1260B418A581}"/>
              </a:ext>
            </a:extLst>
          </p:cNvPr>
          <p:cNvGrpSpPr/>
          <p:nvPr/>
        </p:nvGrpSpPr>
        <p:grpSpPr>
          <a:xfrm>
            <a:off x="5676462" y="3421556"/>
            <a:ext cx="2288421" cy="1200839"/>
            <a:chOff x="5526229" y="3344642"/>
            <a:chExt cx="2919600" cy="1532047"/>
          </a:xfrm>
        </p:grpSpPr>
        <p:graphicFrame>
          <p:nvGraphicFramePr>
            <p:cNvPr id="7" name="Chart 6">
              <a:extLst>
                <a:ext uri="{FF2B5EF4-FFF2-40B4-BE49-F238E27FC236}">
                  <a16:creationId xmlns:a16="http://schemas.microsoft.com/office/drawing/2014/main" id="{52288C64-5873-511E-E004-9B55D3E9B61D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732656178"/>
                </p:ext>
              </p:extLst>
            </p:nvPr>
          </p:nvGraphicFramePr>
          <p:xfrm>
            <a:off x="5526229" y="3344642"/>
            <a:ext cx="2919600" cy="149499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9"/>
            </a:graphicData>
          </a:graphic>
        </p:graphicFrame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8266C5EB-92CD-FA75-A5DE-5305A59DEB6A}"/>
                </a:ext>
              </a:extLst>
            </p:cNvPr>
            <p:cNvSpPr txBox="1"/>
            <p:nvPr/>
          </p:nvSpPr>
          <p:spPr>
            <a:xfrm>
              <a:off x="6376113" y="4552739"/>
              <a:ext cx="1078196" cy="3239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sz="1050" dirty="0">
                  <a:solidFill>
                    <a:schemeClr val="bg1"/>
                  </a:solidFill>
                  <a:latin typeface="Trebuchet MS" panose="020B0603020202020204" pitchFamily="34" charset="0"/>
                </a:rPr>
                <a:t>FY 2023-24</a:t>
              </a: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AB2EAE0F-B847-4E20-213D-12DD5AEA01D6}"/>
              </a:ext>
            </a:extLst>
          </p:cNvPr>
          <p:cNvGrpSpPr/>
          <p:nvPr/>
        </p:nvGrpSpPr>
        <p:grpSpPr>
          <a:xfrm>
            <a:off x="3427232" y="3422550"/>
            <a:ext cx="2289535" cy="1200060"/>
            <a:chOff x="3099496" y="3345636"/>
            <a:chExt cx="2921021" cy="1531053"/>
          </a:xfrm>
        </p:grpSpPr>
        <p:graphicFrame>
          <p:nvGraphicFramePr>
            <p:cNvPr id="6" name="Chart 5">
              <a:extLst>
                <a:ext uri="{FF2B5EF4-FFF2-40B4-BE49-F238E27FC236}">
                  <a16:creationId xmlns:a16="http://schemas.microsoft.com/office/drawing/2014/main" id="{55E80CA9-DBAA-91E5-F6C9-A39388634DFF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148226490"/>
                </p:ext>
              </p:extLst>
            </p:nvPr>
          </p:nvGraphicFramePr>
          <p:xfrm>
            <a:off x="3099496" y="3345636"/>
            <a:ext cx="2921021" cy="1494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0"/>
            </a:graphicData>
          </a:graphic>
        </p:graphicFrame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6BBDE875-0E3C-E207-1021-0FC9D92C4E19}"/>
                </a:ext>
              </a:extLst>
            </p:cNvPr>
            <p:cNvSpPr txBox="1"/>
            <p:nvPr/>
          </p:nvSpPr>
          <p:spPr>
            <a:xfrm>
              <a:off x="4013798" y="4552739"/>
              <a:ext cx="1078196" cy="3239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sz="1050" dirty="0">
                  <a:solidFill>
                    <a:schemeClr val="bg1"/>
                  </a:solidFill>
                  <a:latin typeface="Trebuchet MS" panose="020B0603020202020204" pitchFamily="34" charset="0"/>
                </a:rPr>
                <a:t>FY 2022-23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D71AC481-1BA5-6F2C-49F7-3F1CD2CD775B}"/>
              </a:ext>
            </a:extLst>
          </p:cNvPr>
          <p:cNvGrpSpPr/>
          <p:nvPr/>
        </p:nvGrpSpPr>
        <p:grpSpPr>
          <a:xfrm>
            <a:off x="1179422" y="3422550"/>
            <a:ext cx="2288421" cy="1200060"/>
            <a:chOff x="1029189" y="3345636"/>
            <a:chExt cx="2919600" cy="1531053"/>
          </a:xfrm>
        </p:grpSpPr>
        <p:graphicFrame>
          <p:nvGraphicFramePr>
            <p:cNvPr id="5" name="Chart 4">
              <a:extLst>
                <a:ext uri="{FF2B5EF4-FFF2-40B4-BE49-F238E27FC236}">
                  <a16:creationId xmlns:a16="http://schemas.microsoft.com/office/drawing/2014/main" id="{8332344B-69EE-3FD3-1BC1-23B2295670DF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033305462"/>
                </p:ext>
              </p:extLst>
            </p:nvPr>
          </p:nvGraphicFramePr>
          <p:xfrm>
            <a:off x="1029189" y="3345636"/>
            <a:ext cx="2919600" cy="1494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1"/>
            </a:graphicData>
          </a:graphic>
        </p:graphicFrame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A9C24101-9302-F914-B016-F3392086D864}"/>
                </a:ext>
              </a:extLst>
            </p:cNvPr>
            <p:cNvSpPr txBox="1"/>
            <p:nvPr/>
          </p:nvSpPr>
          <p:spPr>
            <a:xfrm>
              <a:off x="1930294" y="4552739"/>
              <a:ext cx="1078196" cy="3239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sz="1050" dirty="0">
                  <a:solidFill>
                    <a:schemeClr val="bg1"/>
                  </a:solidFill>
                  <a:latin typeface="Trebuchet MS" panose="020B0603020202020204" pitchFamily="34" charset="0"/>
                </a:rPr>
                <a:t>FY 2021-22</a:t>
              </a: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69CEC6D8-9046-B7CB-F11A-B9B30857F0CA}"/>
              </a:ext>
            </a:extLst>
          </p:cNvPr>
          <p:cNvSpPr txBox="1"/>
          <p:nvPr/>
        </p:nvSpPr>
        <p:spPr>
          <a:xfrm>
            <a:off x="323851" y="3851896"/>
            <a:ext cx="1452286" cy="461665"/>
          </a:xfrm>
          <a:prstGeom prst="rect">
            <a:avLst/>
          </a:prstGeom>
          <a:solidFill>
            <a:schemeClr val="tx1">
              <a:lumMod val="95000"/>
            </a:schemeClr>
          </a:solidFill>
        </p:spPr>
        <p:txBody>
          <a:bodyPr wrap="square">
            <a:spAutoFit/>
          </a:bodyPr>
          <a:lstStyle/>
          <a:p>
            <a:r>
              <a:rPr lang="en-IN" sz="1200" b="1" dirty="0">
                <a:solidFill>
                  <a:schemeClr val="bg1"/>
                </a:solidFill>
                <a:latin typeface="Trebuchet MS" panose="020B0603020202020204" pitchFamily="34" charset="0"/>
              </a:rPr>
              <a:t>Automation Progress</a:t>
            </a:r>
          </a:p>
        </p:txBody>
      </p:sp>
    </p:spTree>
    <p:extLst>
      <p:ext uri="{BB962C8B-B14F-4D97-AF65-F5344CB8AC3E}">
        <p14:creationId xmlns:p14="http://schemas.microsoft.com/office/powerpoint/2010/main" val="3149918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6ACE863-A62F-B80C-3A21-AE3095C973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0" y="188493"/>
            <a:ext cx="7693249" cy="461655"/>
          </a:xfrm>
        </p:spPr>
        <p:txBody>
          <a:bodyPr/>
          <a:lstStyle/>
          <a:p>
            <a:r>
              <a:rPr lang="en-US" dirty="0"/>
              <a:t>TECHNOLOGY COMPETENCY: DATA CENTRE IT &amp; CLOUD</a:t>
            </a:r>
            <a:endParaRPr lang="en-IN" dirty="0"/>
          </a:p>
        </p:txBody>
      </p:sp>
      <p:sp>
        <p:nvSpPr>
          <p:cNvPr id="173" name="Rectangle: Top Corners Rounded 172">
            <a:extLst>
              <a:ext uri="{FF2B5EF4-FFF2-40B4-BE49-F238E27FC236}">
                <a16:creationId xmlns:a16="http://schemas.microsoft.com/office/drawing/2014/main" id="{D60CE0EC-62D9-25FF-019C-438A6B2115EF}"/>
              </a:ext>
            </a:extLst>
          </p:cNvPr>
          <p:cNvSpPr/>
          <p:nvPr/>
        </p:nvSpPr>
        <p:spPr>
          <a:xfrm>
            <a:off x="1557247" y="986967"/>
            <a:ext cx="1086900" cy="3529471"/>
          </a:xfrm>
          <a:prstGeom prst="round2SameRect">
            <a:avLst/>
          </a:prstGeom>
          <a:solidFill>
            <a:sysClr val="window" lastClr="FFFFFF"/>
          </a:solidFill>
          <a:ln w="6350" cap="flat" cmpd="sng" algn="ctr">
            <a:solidFill>
              <a:srgbClr val="9BBB59">
                <a:lumMod val="50000"/>
              </a:srgbClr>
            </a:solidFill>
            <a:prstDash val="sysDot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174" name="Rectangle: Top Corners Rounded 173">
            <a:extLst>
              <a:ext uri="{FF2B5EF4-FFF2-40B4-BE49-F238E27FC236}">
                <a16:creationId xmlns:a16="http://schemas.microsoft.com/office/drawing/2014/main" id="{7E9AE31A-ECAA-98A4-5F03-F5D00968B18D}"/>
              </a:ext>
            </a:extLst>
          </p:cNvPr>
          <p:cNvSpPr/>
          <p:nvPr/>
        </p:nvSpPr>
        <p:spPr>
          <a:xfrm>
            <a:off x="4025573" y="986967"/>
            <a:ext cx="1086900" cy="3529471"/>
          </a:xfrm>
          <a:prstGeom prst="round2SameRect">
            <a:avLst/>
          </a:prstGeom>
          <a:solidFill>
            <a:sysClr val="window" lastClr="FFFFFF"/>
          </a:solidFill>
          <a:ln w="6350" cap="flat" cmpd="sng" algn="ctr">
            <a:solidFill>
              <a:srgbClr val="9BBB59">
                <a:lumMod val="50000"/>
              </a:srgbClr>
            </a:solidFill>
            <a:prstDash val="sysDot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175" name="Rectangle: Top Corners Rounded 174">
            <a:extLst>
              <a:ext uri="{FF2B5EF4-FFF2-40B4-BE49-F238E27FC236}">
                <a16:creationId xmlns:a16="http://schemas.microsoft.com/office/drawing/2014/main" id="{47004ED2-25F3-ED91-7C8E-089EAE50EDD7}"/>
              </a:ext>
            </a:extLst>
          </p:cNvPr>
          <p:cNvSpPr/>
          <p:nvPr/>
        </p:nvSpPr>
        <p:spPr>
          <a:xfrm>
            <a:off x="5259736" y="986967"/>
            <a:ext cx="1086900" cy="3529471"/>
          </a:xfrm>
          <a:prstGeom prst="round2SameRect">
            <a:avLst/>
          </a:prstGeom>
          <a:solidFill>
            <a:sysClr val="window" lastClr="FFFFFF"/>
          </a:solidFill>
          <a:ln w="6350" cap="flat" cmpd="sng" algn="ctr">
            <a:solidFill>
              <a:srgbClr val="9BBB59">
                <a:lumMod val="50000"/>
              </a:srgbClr>
            </a:solidFill>
            <a:prstDash val="sysDot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176" name="Rectangle: Top Corners Rounded 175">
            <a:extLst>
              <a:ext uri="{FF2B5EF4-FFF2-40B4-BE49-F238E27FC236}">
                <a16:creationId xmlns:a16="http://schemas.microsoft.com/office/drawing/2014/main" id="{BAD6581B-8278-BB77-C068-D1F50B6BC259}"/>
              </a:ext>
            </a:extLst>
          </p:cNvPr>
          <p:cNvSpPr/>
          <p:nvPr/>
        </p:nvSpPr>
        <p:spPr>
          <a:xfrm>
            <a:off x="6493899" y="986967"/>
            <a:ext cx="1086900" cy="3529471"/>
          </a:xfrm>
          <a:prstGeom prst="round2SameRect">
            <a:avLst/>
          </a:prstGeom>
          <a:solidFill>
            <a:sysClr val="window" lastClr="FFFFFF"/>
          </a:solidFill>
          <a:ln w="6350" cap="flat" cmpd="sng" algn="ctr">
            <a:solidFill>
              <a:srgbClr val="9BBB59">
                <a:lumMod val="50000"/>
              </a:srgbClr>
            </a:solidFill>
            <a:prstDash val="sysDot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177" name="Rectangle: Top Corners Rounded 176">
            <a:extLst>
              <a:ext uri="{FF2B5EF4-FFF2-40B4-BE49-F238E27FC236}">
                <a16:creationId xmlns:a16="http://schemas.microsoft.com/office/drawing/2014/main" id="{87507877-2CFA-842C-46B3-97578883BBE7}"/>
              </a:ext>
            </a:extLst>
          </p:cNvPr>
          <p:cNvSpPr/>
          <p:nvPr/>
        </p:nvSpPr>
        <p:spPr>
          <a:xfrm>
            <a:off x="7728064" y="986967"/>
            <a:ext cx="1086900" cy="3529471"/>
          </a:xfrm>
          <a:prstGeom prst="round2SameRect">
            <a:avLst/>
          </a:prstGeom>
          <a:solidFill>
            <a:sysClr val="window" lastClr="FFFFFF"/>
          </a:solidFill>
          <a:ln w="6350" cap="flat" cmpd="sng" algn="ctr">
            <a:solidFill>
              <a:srgbClr val="9BBB59">
                <a:lumMod val="50000"/>
              </a:srgbClr>
            </a:solidFill>
            <a:prstDash val="sysDot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178" name="Rectangle: Top Corners Rounded 177">
            <a:extLst>
              <a:ext uri="{FF2B5EF4-FFF2-40B4-BE49-F238E27FC236}">
                <a16:creationId xmlns:a16="http://schemas.microsoft.com/office/drawing/2014/main" id="{3E2DD5DD-AD33-3E34-00FA-2FDEAD877B42}"/>
              </a:ext>
            </a:extLst>
          </p:cNvPr>
          <p:cNvSpPr/>
          <p:nvPr/>
        </p:nvSpPr>
        <p:spPr>
          <a:xfrm>
            <a:off x="323084" y="986968"/>
            <a:ext cx="1086900" cy="3529470"/>
          </a:xfrm>
          <a:prstGeom prst="round2SameRect">
            <a:avLst/>
          </a:prstGeom>
          <a:solidFill>
            <a:sysClr val="window" lastClr="FFFFFF"/>
          </a:solidFill>
          <a:ln w="6350" cap="flat" cmpd="sng" algn="ctr">
            <a:solidFill>
              <a:srgbClr val="9BBB59">
                <a:lumMod val="50000"/>
              </a:srgbClr>
            </a:solidFill>
            <a:prstDash val="sysDot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179" name="Rectangle: Top Corners Rounded 178">
            <a:extLst>
              <a:ext uri="{FF2B5EF4-FFF2-40B4-BE49-F238E27FC236}">
                <a16:creationId xmlns:a16="http://schemas.microsoft.com/office/drawing/2014/main" id="{C6A8C01A-BEE7-A292-9FDC-7D24601C7C2F}"/>
              </a:ext>
            </a:extLst>
          </p:cNvPr>
          <p:cNvSpPr/>
          <p:nvPr/>
        </p:nvSpPr>
        <p:spPr>
          <a:xfrm>
            <a:off x="2791410" y="986967"/>
            <a:ext cx="1086900" cy="3529471"/>
          </a:xfrm>
          <a:prstGeom prst="round2SameRect">
            <a:avLst/>
          </a:prstGeom>
          <a:solidFill>
            <a:sysClr val="window" lastClr="FFFFFF"/>
          </a:solidFill>
          <a:ln w="6350" cap="flat" cmpd="sng" algn="ctr">
            <a:solidFill>
              <a:srgbClr val="9BBB59">
                <a:lumMod val="50000"/>
              </a:srgbClr>
            </a:solidFill>
            <a:prstDash val="sysDot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pic>
        <p:nvPicPr>
          <p:cNvPr id="180" name="Picture 28" descr="Image result for HP data protector logo png">
            <a:extLst>
              <a:ext uri="{FF2B5EF4-FFF2-40B4-BE49-F238E27FC236}">
                <a16:creationId xmlns:a16="http://schemas.microsoft.com/office/drawing/2014/main" id="{A359FE30-A895-0147-A460-CB19650D875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935" t="29285" r="8967" b="36520"/>
          <a:stretch/>
        </p:blipFill>
        <p:spPr bwMode="auto">
          <a:xfrm>
            <a:off x="1696519" y="2676432"/>
            <a:ext cx="885724" cy="201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1" name="TextBox 180">
            <a:extLst>
              <a:ext uri="{FF2B5EF4-FFF2-40B4-BE49-F238E27FC236}">
                <a16:creationId xmlns:a16="http://schemas.microsoft.com/office/drawing/2014/main" id="{F584A414-E618-4461-ED34-6C3FCFE6B495}"/>
              </a:ext>
            </a:extLst>
          </p:cNvPr>
          <p:cNvSpPr txBox="1"/>
          <p:nvPr/>
        </p:nvSpPr>
        <p:spPr>
          <a:xfrm>
            <a:off x="1793408" y="1031478"/>
            <a:ext cx="61747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IN" sz="1000" b="1" dirty="0">
                <a:solidFill>
                  <a:srgbClr val="1F497D"/>
                </a:solidFill>
                <a:latin typeface="Trebuchet MS" panose="020B0703020202090204" pitchFamily="34" charset="0"/>
              </a:rPr>
              <a:t>Backup</a:t>
            </a:r>
          </a:p>
        </p:txBody>
      </p:sp>
      <p:pic>
        <p:nvPicPr>
          <p:cNvPr id="182" name="Picture 2" descr="Image result for commvault png">
            <a:extLst>
              <a:ext uri="{FF2B5EF4-FFF2-40B4-BE49-F238E27FC236}">
                <a16:creationId xmlns:a16="http://schemas.microsoft.com/office/drawing/2014/main" id="{E5C7307D-44F8-5CE0-8328-B440C48535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20931" y="1341217"/>
            <a:ext cx="527065" cy="317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3" name="Picture 4" descr="Image result for IBM tivoli png">
            <a:extLst>
              <a:ext uri="{FF2B5EF4-FFF2-40B4-BE49-F238E27FC236}">
                <a16:creationId xmlns:a16="http://schemas.microsoft.com/office/drawing/2014/main" id="{C3B09EAF-0E5D-8FB0-376B-757FD3A060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5936" y="3620972"/>
            <a:ext cx="422836" cy="327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" name="Picture 24" descr="Image result for veritas netbackup logo png">
            <a:extLst>
              <a:ext uri="{FF2B5EF4-FFF2-40B4-BE49-F238E27FC236}">
                <a16:creationId xmlns:a16="http://schemas.microsoft.com/office/drawing/2014/main" id="{7C3566EC-60CE-4C6C-A853-AEDAD2BF26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63999" y="2089217"/>
            <a:ext cx="506384" cy="263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5" name="Picture 32" descr="Image result for ca arcserve logo png">
            <a:extLst>
              <a:ext uri="{FF2B5EF4-FFF2-40B4-BE49-F238E27FC236}">
                <a16:creationId xmlns:a16="http://schemas.microsoft.com/office/drawing/2014/main" id="{8B416DB2-06EE-0790-34FB-547D6E3365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0733" y="2948315"/>
            <a:ext cx="506384" cy="258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6" name="Picture 20" descr="Image result for EMC logo png">
            <a:extLst>
              <a:ext uri="{FF2B5EF4-FFF2-40B4-BE49-F238E27FC236}">
                <a16:creationId xmlns:a16="http://schemas.microsoft.com/office/drawing/2014/main" id="{49A78FD5-D2E0-A312-4AD9-923D76A2FC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56642" y="3305099"/>
            <a:ext cx="454241" cy="183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7" name="Picture 22" descr="Image result for dell logo png">
            <a:extLst>
              <a:ext uri="{FF2B5EF4-FFF2-40B4-BE49-F238E27FC236}">
                <a16:creationId xmlns:a16="http://schemas.microsoft.com/office/drawing/2014/main" id="{BA1013CC-0F91-DDA7-C12B-CE2F07F204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51553" y="3502890"/>
            <a:ext cx="392886" cy="319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8" name="Picture 26" descr="Image result for veritas backup exec logo png">
            <a:extLst>
              <a:ext uri="{FF2B5EF4-FFF2-40B4-BE49-F238E27FC236}">
                <a16:creationId xmlns:a16="http://schemas.microsoft.com/office/drawing/2014/main" id="{087819F5-5400-4854-BBF8-49031F916E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26297" y="2441340"/>
            <a:ext cx="888105" cy="183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9" name="Picture 30" descr="Image result for MS DPM logo png">
            <a:extLst>
              <a:ext uri="{FF2B5EF4-FFF2-40B4-BE49-F238E27FC236}">
                <a16:creationId xmlns:a16="http://schemas.microsoft.com/office/drawing/2014/main" id="{0A7BC930-8EC2-46E2-B1D9-6E7872D7EE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7977" y="3967037"/>
            <a:ext cx="810908" cy="449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0" name="Picture 6" descr="Image result for netapp logo png">
            <a:extLst>
              <a:ext uri="{FF2B5EF4-FFF2-40B4-BE49-F238E27FC236}">
                <a16:creationId xmlns:a16="http://schemas.microsoft.com/office/drawing/2014/main" id="{A3A1903D-E396-71B3-E022-3BEB4C52315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9255" r="28773"/>
          <a:stretch/>
        </p:blipFill>
        <p:spPr bwMode="auto">
          <a:xfrm>
            <a:off x="4196923" y="1989121"/>
            <a:ext cx="297576" cy="363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1" name="Picture 18" descr="Image result for HP logo png">
            <a:extLst>
              <a:ext uri="{FF2B5EF4-FFF2-40B4-BE49-F238E27FC236}">
                <a16:creationId xmlns:a16="http://schemas.microsoft.com/office/drawing/2014/main" id="{BD4CE5DB-375F-431A-BDC9-DF83D68C46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22880" y="1240395"/>
            <a:ext cx="721897" cy="519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2" name="Picture 6" descr="Image result for 3par logo png">
            <a:extLst>
              <a:ext uri="{FF2B5EF4-FFF2-40B4-BE49-F238E27FC236}">
                <a16:creationId xmlns:a16="http://schemas.microsoft.com/office/drawing/2014/main" id="{513AE6F9-0215-6CD6-C9C2-F43F5014A1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39680" y="1759733"/>
            <a:ext cx="693136" cy="439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3" name="Picture 10" descr="Image result for nexenta logo png">
            <a:extLst>
              <a:ext uri="{FF2B5EF4-FFF2-40B4-BE49-F238E27FC236}">
                <a16:creationId xmlns:a16="http://schemas.microsoft.com/office/drawing/2014/main" id="{0C1E4CF8-5137-481A-C074-01ADA73962E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864" t="31694" r="8746" b="36449"/>
          <a:stretch/>
        </p:blipFill>
        <p:spPr bwMode="auto">
          <a:xfrm>
            <a:off x="4198521" y="3732490"/>
            <a:ext cx="725375" cy="149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" name="Picture 8" descr="Image result for hitachi data systems logo png">
            <a:extLst>
              <a:ext uri="{FF2B5EF4-FFF2-40B4-BE49-F238E27FC236}">
                <a16:creationId xmlns:a16="http://schemas.microsoft.com/office/drawing/2014/main" id="{A9F33B09-0B0A-BADA-CAB9-2C67C06E4D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69359" y="3071587"/>
            <a:ext cx="809776" cy="414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5" name="TextBox 194">
            <a:extLst>
              <a:ext uri="{FF2B5EF4-FFF2-40B4-BE49-F238E27FC236}">
                <a16:creationId xmlns:a16="http://schemas.microsoft.com/office/drawing/2014/main" id="{8114C29F-B2AE-F49B-CBA0-787BB4C46016}"/>
              </a:ext>
            </a:extLst>
          </p:cNvPr>
          <p:cNvSpPr txBox="1"/>
          <p:nvPr/>
        </p:nvSpPr>
        <p:spPr>
          <a:xfrm>
            <a:off x="4221109" y="1031478"/>
            <a:ext cx="63511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IN" sz="1000" b="1" dirty="0">
                <a:solidFill>
                  <a:srgbClr val="1F497D"/>
                </a:solidFill>
                <a:latin typeface="Trebuchet MS" panose="020B0703020202090204" pitchFamily="34" charset="0"/>
              </a:rPr>
              <a:t>Storage</a:t>
            </a:r>
          </a:p>
        </p:txBody>
      </p:sp>
      <p:pic>
        <p:nvPicPr>
          <p:cNvPr id="196" name="Picture 12" descr="Image result for IBM storage logo png">
            <a:extLst>
              <a:ext uri="{FF2B5EF4-FFF2-40B4-BE49-F238E27FC236}">
                <a16:creationId xmlns:a16="http://schemas.microsoft.com/office/drawing/2014/main" id="{8C82C6C8-5394-3D28-DDE2-884358E7D5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10027" y="1336002"/>
            <a:ext cx="297575" cy="520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7" name="Picture 2" descr="Image result for Dell compellent logo png">
            <a:extLst>
              <a:ext uri="{FF2B5EF4-FFF2-40B4-BE49-F238E27FC236}">
                <a16:creationId xmlns:a16="http://schemas.microsoft.com/office/drawing/2014/main" id="{584E25BD-4BD0-27FD-EC75-36402D6AD8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46146" y="2338764"/>
            <a:ext cx="630124" cy="438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8" name="Picture 16" descr="Image result for nimble storage png">
            <a:extLst>
              <a:ext uri="{FF2B5EF4-FFF2-40B4-BE49-F238E27FC236}">
                <a16:creationId xmlns:a16="http://schemas.microsoft.com/office/drawing/2014/main" id="{C9D71D70-934A-3F71-1F3B-6D9563B43E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38627" y="2770550"/>
            <a:ext cx="800073" cy="307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9" name="Picture 20" descr="Image result for EMC logo png">
            <a:extLst>
              <a:ext uri="{FF2B5EF4-FFF2-40B4-BE49-F238E27FC236}">
                <a16:creationId xmlns:a16="http://schemas.microsoft.com/office/drawing/2014/main" id="{0CC7CEFB-8E31-2A95-181E-81A78C028C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30351" y="3445941"/>
            <a:ext cx="697150" cy="312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0" name="Picture 16" descr="Image result for fortinet logo png">
            <a:extLst>
              <a:ext uri="{FF2B5EF4-FFF2-40B4-BE49-F238E27FC236}">
                <a16:creationId xmlns:a16="http://schemas.microsoft.com/office/drawing/2014/main" id="{D931F73C-1C31-42F3-813B-B978BAE8C6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93011" y="3948147"/>
            <a:ext cx="492645" cy="266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1" name="Picture 22" descr="Image result for brocade logo png">
            <a:extLst>
              <a:ext uri="{FF2B5EF4-FFF2-40B4-BE49-F238E27FC236}">
                <a16:creationId xmlns:a16="http://schemas.microsoft.com/office/drawing/2014/main" id="{526A09CA-25C3-5E0F-415D-7D97CB4F1C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45470" y="4279362"/>
            <a:ext cx="678426" cy="125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2" name="TextBox 201">
            <a:extLst>
              <a:ext uri="{FF2B5EF4-FFF2-40B4-BE49-F238E27FC236}">
                <a16:creationId xmlns:a16="http://schemas.microsoft.com/office/drawing/2014/main" id="{1C359E3B-B189-7557-AED9-544ED2B9691A}"/>
              </a:ext>
            </a:extLst>
          </p:cNvPr>
          <p:cNvSpPr txBox="1"/>
          <p:nvPr/>
        </p:nvSpPr>
        <p:spPr>
          <a:xfrm>
            <a:off x="5287607" y="1031478"/>
            <a:ext cx="106608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000" b="1" dirty="0">
                <a:solidFill>
                  <a:srgbClr val="1F497D"/>
                </a:solidFill>
                <a:latin typeface="Trebuchet MS" panose="020B0703020202090204" pitchFamily="34" charset="0"/>
              </a:rPr>
              <a:t>Cloud</a:t>
            </a:r>
          </a:p>
        </p:txBody>
      </p:sp>
      <p:pic>
        <p:nvPicPr>
          <p:cNvPr id="203" name="Picture 202" descr="Image result for oracle ovm logo png">
            <a:extLst>
              <a:ext uri="{FF2B5EF4-FFF2-40B4-BE49-F238E27FC236}">
                <a16:creationId xmlns:a16="http://schemas.microsoft.com/office/drawing/2014/main" id="{442E871A-3507-5EF3-4E72-6369433512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59189" y="3694564"/>
            <a:ext cx="703387" cy="272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" name="Picture 2" descr="Image result for vmware logo png">
            <a:extLst>
              <a:ext uri="{FF2B5EF4-FFF2-40B4-BE49-F238E27FC236}">
                <a16:creationId xmlns:a16="http://schemas.microsoft.com/office/drawing/2014/main" id="{BCC5E823-AEFC-E21F-1199-4C31241653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54545" y="2965932"/>
            <a:ext cx="533774" cy="338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" name="Picture 4" descr="Image result for hyper-v logo png">
            <a:extLst>
              <a:ext uri="{FF2B5EF4-FFF2-40B4-BE49-F238E27FC236}">
                <a16:creationId xmlns:a16="http://schemas.microsoft.com/office/drawing/2014/main" id="{A96FCC0E-9040-2154-E1C5-5FE617808D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82070" y="3345456"/>
            <a:ext cx="657625" cy="270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" name="Picture 2" descr="Image result for citrix logo png">
            <a:extLst>
              <a:ext uri="{FF2B5EF4-FFF2-40B4-BE49-F238E27FC236}">
                <a16:creationId xmlns:a16="http://schemas.microsoft.com/office/drawing/2014/main" id="{6E1EAB15-6215-4FA7-0A43-602D9881BD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70600" y="3988571"/>
            <a:ext cx="480564" cy="185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" name="Picture 4" descr="Image result for nutanix logo png">
            <a:extLst>
              <a:ext uri="{FF2B5EF4-FFF2-40B4-BE49-F238E27FC236}">
                <a16:creationId xmlns:a16="http://schemas.microsoft.com/office/drawing/2014/main" id="{456C3648-8255-D0F9-16E3-E8577C22DD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20140" y="4284675"/>
            <a:ext cx="581484" cy="72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8" name="TextBox 207">
            <a:extLst>
              <a:ext uri="{FF2B5EF4-FFF2-40B4-BE49-F238E27FC236}">
                <a16:creationId xmlns:a16="http://schemas.microsoft.com/office/drawing/2014/main" id="{5B4A7E72-8F7A-ADCE-D3B4-4B0E8314F35F}"/>
              </a:ext>
            </a:extLst>
          </p:cNvPr>
          <p:cNvSpPr txBox="1"/>
          <p:nvPr/>
        </p:nvSpPr>
        <p:spPr>
          <a:xfrm>
            <a:off x="6593128" y="1031478"/>
            <a:ext cx="8595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IN" sz="1000" b="1" dirty="0">
                <a:solidFill>
                  <a:srgbClr val="1F497D"/>
                </a:solidFill>
                <a:latin typeface="Trebuchet MS" panose="020B0703020202090204" pitchFamily="34" charset="0"/>
              </a:rPr>
              <a:t>Network &amp; </a:t>
            </a:r>
          </a:p>
          <a:p>
            <a:pPr algn="ctr"/>
            <a:r>
              <a:rPr lang="en-IN" sz="1000" b="1" dirty="0">
                <a:solidFill>
                  <a:srgbClr val="1F497D"/>
                </a:solidFill>
                <a:latin typeface="Trebuchet MS" panose="020B0703020202090204" pitchFamily="34" charset="0"/>
              </a:rPr>
              <a:t>Security</a:t>
            </a:r>
          </a:p>
        </p:txBody>
      </p:sp>
      <p:pic>
        <p:nvPicPr>
          <p:cNvPr id="209" name="Picture 16" descr="Image result for fortinet logo png">
            <a:extLst>
              <a:ext uri="{FF2B5EF4-FFF2-40B4-BE49-F238E27FC236}">
                <a16:creationId xmlns:a16="http://schemas.microsoft.com/office/drawing/2014/main" id="{4AE0BC0A-93D7-1DF3-2B6F-5D1F39F558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81160" y="1432040"/>
            <a:ext cx="541909" cy="292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0" name="Picture 8" descr="Image result for fortinet logo png">
            <a:extLst>
              <a:ext uri="{FF2B5EF4-FFF2-40B4-BE49-F238E27FC236}">
                <a16:creationId xmlns:a16="http://schemas.microsoft.com/office/drawing/2014/main" id="{7C51E505-EF6D-8BA7-D237-D91FCDC58E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65246" y="1823419"/>
            <a:ext cx="813169" cy="90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1" name="Picture 22" descr="Image result for juniper logo png">
            <a:extLst>
              <a:ext uri="{FF2B5EF4-FFF2-40B4-BE49-F238E27FC236}">
                <a16:creationId xmlns:a16="http://schemas.microsoft.com/office/drawing/2014/main" id="{624441B5-D25E-A259-D7D6-27075D6479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86265" y="2025226"/>
            <a:ext cx="847882" cy="24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2" name="Picture 16" descr="Image result for checkpoint logo png">
            <a:extLst>
              <a:ext uri="{FF2B5EF4-FFF2-40B4-BE49-F238E27FC236}">
                <a16:creationId xmlns:a16="http://schemas.microsoft.com/office/drawing/2014/main" id="{3652CD7E-BC8D-81FE-910A-345A0E9161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87976" y="2347817"/>
            <a:ext cx="928276" cy="147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3" name="Picture 26" descr="Image result for HP network logo png">
            <a:extLst>
              <a:ext uri="{FF2B5EF4-FFF2-40B4-BE49-F238E27FC236}">
                <a16:creationId xmlns:a16="http://schemas.microsoft.com/office/drawing/2014/main" id="{5E30FBF2-60D5-2EFB-17AF-44E71DE4B3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42065" y="2590755"/>
            <a:ext cx="761655" cy="235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4" name="Picture 8" descr="Image result for aruba logo png">
            <a:extLst>
              <a:ext uri="{FF2B5EF4-FFF2-40B4-BE49-F238E27FC236}">
                <a16:creationId xmlns:a16="http://schemas.microsoft.com/office/drawing/2014/main" id="{0506201A-0648-F15A-A454-00EAEB3A29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22090" y="2890674"/>
            <a:ext cx="641150" cy="156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" name="Picture 14" descr="Image result for sophos logo png">
            <a:extLst>
              <a:ext uri="{FF2B5EF4-FFF2-40B4-BE49-F238E27FC236}">
                <a16:creationId xmlns:a16="http://schemas.microsoft.com/office/drawing/2014/main" id="{C154B0BF-DB57-05F0-4013-6C5A25C737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16062" y="3155871"/>
            <a:ext cx="637661" cy="283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6" name="Picture 24" descr="Image result for array logo png">
            <a:extLst>
              <a:ext uri="{FF2B5EF4-FFF2-40B4-BE49-F238E27FC236}">
                <a16:creationId xmlns:a16="http://schemas.microsoft.com/office/drawing/2014/main" id="{3AECF661-B942-AB70-C398-3A89375156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65246" y="3511949"/>
            <a:ext cx="740718" cy="184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7" name="Picture 20" descr="Image result for riverbed logo png">
            <a:extLst>
              <a:ext uri="{FF2B5EF4-FFF2-40B4-BE49-F238E27FC236}">
                <a16:creationId xmlns:a16="http://schemas.microsoft.com/office/drawing/2014/main" id="{86D67BB2-31E5-4F76-7098-36F7A75E6E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86734" y="3782751"/>
            <a:ext cx="672316" cy="184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8" name="Picture 18" descr="Image result for F5 logo png">
            <a:extLst>
              <a:ext uri="{FF2B5EF4-FFF2-40B4-BE49-F238E27FC236}">
                <a16:creationId xmlns:a16="http://schemas.microsoft.com/office/drawing/2014/main" id="{B167D706-EB90-14EA-416B-A2A3F0DE7F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86265" y="4160609"/>
            <a:ext cx="340371" cy="299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9" name="Picture 30" descr="Image result for huawei network logo png">
            <a:extLst>
              <a:ext uri="{FF2B5EF4-FFF2-40B4-BE49-F238E27FC236}">
                <a16:creationId xmlns:a16="http://schemas.microsoft.com/office/drawing/2014/main" id="{E3FC53A9-E10D-0BEB-480D-62E0CD9A6A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77030" y="4054964"/>
            <a:ext cx="364563" cy="349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0" name="Picture 2" descr="Related image">
            <a:extLst>
              <a:ext uri="{FF2B5EF4-FFF2-40B4-BE49-F238E27FC236}">
                <a16:creationId xmlns:a16="http://schemas.microsoft.com/office/drawing/2014/main" id="{C2E1FAC5-DDE4-4AFA-5913-0E7272A929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88925" y="3241404"/>
            <a:ext cx="739605" cy="208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1" name="Picture 4" descr="Image result for VMware site recovery manager png">
            <a:extLst>
              <a:ext uri="{FF2B5EF4-FFF2-40B4-BE49-F238E27FC236}">
                <a16:creationId xmlns:a16="http://schemas.microsoft.com/office/drawing/2014/main" id="{7DE0C47B-391E-3A5C-2BE4-52B3D1064A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13656" y="1391731"/>
            <a:ext cx="926677" cy="278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2" name="TextBox 221">
            <a:extLst>
              <a:ext uri="{FF2B5EF4-FFF2-40B4-BE49-F238E27FC236}">
                <a16:creationId xmlns:a16="http://schemas.microsoft.com/office/drawing/2014/main" id="{C84F2099-91F2-B622-93F7-83DAF5C6350C}"/>
              </a:ext>
            </a:extLst>
          </p:cNvPr>
          <p:cNvSpPr txBox="1"/>
          <p:nvPr/>
        </p:nvSpPr>
        <p:spPr>
          <a:xfrm>
            <a:off x="7978406" y="1031478"/>
            <a:ext cx="50045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IN" sz="1000" b="1" dirty="0">
                <a:solidFill>
                  <a:srgbClr val="1F497D"/>
                </a:solidFill>
                <a:latin typeface="Trebuchet MS" panose="020B0703020202090204" pitchFamily="34" charset="0"/>
              </a:rPr>
              <a:t>Tools</a:t>
            </a:r>
          </a:p>
        </p:txBody>
      </p:sp>
      <p:pic>
        <p:nvPicPr>
          <p:cNvPr id="223" name="Picture 6" descr="Image result for Azure Site recovery png">
            <a:extLst>
              <a:ext uri="{FF2B5EF4-FFF2-40B4-BE49-F238E27FC236}">
                <a16:creationId xmlns:a16="http://schemas.microsoft.com/office/drawing/2014/main" id="{F452B3E1-9434-A494-BFCF-D8DB819BBE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17577" y="1654307"/>
            <a:ext cx="518835" cy="497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4" name="Picture 8" descr="Image result for carbonite logo png">
            <a:extLst>
              <a:ext uri="{FF2B5EF4-FFF2-40B4-BE49-F238E27FC236}">
                <a16:creationId xmlns:a16="http://schemas.microsoft.com/office/drawing/2014/main" id="{EEF107B2-CF82-1408-F04A-06A5F50EE9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15889" y="2250541"/>
            <a:ext cx="722210" cy="1016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" name="Picture 32" descr="Image result for ca arcserve logo png">
            <a:extLst>
              <a:ext uri="{FF2B5EF4-FFF2-40B4-BE49-F238E27FC236}">
                <a16:creationId xmlns:a16="http://schemas.microsoft.com/office/drawing/2014/main" id="{61FC79DA-1F95-35AE-81C2-D2F21059E4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82533" y="2400874"/>
            <a:ext cx="596507" cy="304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6" name="Picture 10" descr="Image result for sanovi logo png">
            <a:extLst>
              <a:ext uri="{FF2B5EF4-FFF2-40B4-BE49-F238E27FC236}">
                <a16:creationId xmlns:a16="http://schemas.microsoft.com/office/drawing/2014/main" id="{FF0E0427-64D5-49AE-16F6-156473FA8B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12677" y="2846895"/>
            <a:ext cx="1336218" cy="382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7" name="Picture 2" descr="Image result for Microsoft Windows logo png">
            <a:extLst>
              <a:ext uri="{FF2B5EF4-FFF2-40B4-BE49-F238E27FC236}">
                <a16:creationId xmlns:a16="http://schemas.microsoft.com/office/drawing/2014/main" id="{34BE1953-AB70-7F2D-F2D8-5D990A4113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6363" y="1446293"/>
            <a:ext cx="894503" cy="291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8" name="Picture 4" descr="Image result for redhat logo png">
            <a:extLst>
              <a:ext uri="{FF2B5EF4-FFF2-40B4-BE49-F238E27FC236}">
                <a16:creationId xmlns:a16="http://schemas.microsoft.com/office/drawing/2014/main" id="{0D0C30BA-D8EA-53E3-492C-EABAE29931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9073" y="1759733"/>
            <a:ext cx="782773" cy="253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9" name="Picture 2" descr="Image result for ibm AIX logo">
            <a:extLst>
              <a:ext uri="{FF2B5EF4-FFF2-40B4-BE49-F238E27FC236}">
                <a16:creationId xmlns:a16="http://schemas.microsoft.com/office/drawing/2014/main" id="{6322FFFE-8935-ACF1-442F-77483230DB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8326" y="2119475"/>
            <a:ext cx="894503" cy="269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0" name="Picture 10" descr="Image result for tomcat logo png">
            <a:extLst>
              <a:ext uri="{FF2B5EF4-FFF2-40B4-BE49-F238E27FC236}">
                <a16:creationId xmlns:a16="http://schemas.microsoft.com/office/drawing/2014/main" id="{8527226E-8DEE-322B-B561-1B6E97F496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9868" y="2454818"/>
            <a:ext cx="1060653" cy="508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1" name="Picture 12" descr="Image result for apache logo png">
            <a:extLst>
              <a:ext uri="{FF2B5EF4-FFF2-40B4-BE49-F238E27FC236}">
                <a16:creationId xmlns:a16="http://schemas.microsoft.com/office/drawing/2014/main" id="{CB8CC849-5FFF-C38C-CD8C-BE6885C2C9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5470" y="2916304"/>
            <a:ext cx="704482" cy="506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2" name="Picture 14" descr="Image result for jboss logo png">
            <a:extLst>
              <a:ext uri="{FF2B5EF4-FFF2-40B4-BE49-F238E27FC236}">
                <a16:creationId xmlns:a16="http://schemas.microsoft.com/office/drawing/2014/main" id="{8EF96D29-15DB-5B7C-BB81-6C37FCE7F9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5470" y="4059632"/>
            <a:ext cx="512112" cy="286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3" name="Picture 16" descr="Image result for office 365 logo png">
            <a:extLst>
              <a:ext uri="{FF2B5EF4-FFF2-40B4-BE49-F238E27FC236}">
                <a16:creationId xmlns:a16="http://schemas.microsoft.com/office/drawing/2014/main" id="{72B1ED5C-2DD6-9FBD-BA33-8F80872FCA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9638" y="3448122"/>
            <a:ext cx="782773" cy="172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4" name="Picture 18" descr="Image result for microsoft exchange 365 logo png">
            <a:extLst>
              <a:ext uri="{FF2B5EF4-FFF2-40B4-BE49-F238E27FC236}">
                <a16:creationId xmlns:a16="http://schemas.microsoft.com/office/drawing/2014/main" id="{11D57FE3-1734-A83A-261D-A9651CB6BC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5305" y="3632484"/>
            <a:ext cx="925515" cy="303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5" name="TextBox 234">
            <a:extLst>
              <a:ext uri="{FF2B5EF4-FFF2-40B4-BE49-F238E27FC236}">
                <a16:creationId xmlns:a16="http://schemas.microsoft.com/office/drawing/2014/main" id="{6472C4F3-F366-9B31-D231-3427D26F80F8}"/>
              </a:ext>
            </a:extLst>
          </p:cNvPr>
          <p:cNvSpPr txBox="1"/>
          <p:nvPr/>
        </p:nvSpPr>
        <p:spPr>
          <a:xfrm>
            <a:off x="275553" y="1031478"/>
            <a:ext cx="11542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000" b="1" dirty="0">
                <a:solidFill>
                  <a:srgbClr val="1F497D"/>
                </a:solidFill>
                <a:latin typeface="Trebuchet MS" panose="020B0703020202090204" pitchFamily="34" charset="0"/>
              </a:rPr>
              <a:t>OS &amp; Applications</a:t>
            </a:r>
          </a:p>
        </p:txBody>
      </p:sp>
      <p:sp>
        <p:nvSpPr>
          <p:cNvPr id="236" name="TextBox 235">
            <a:extLst>
              <a:ext uri="{FF2B5EF4-FFF2-40B4-BE49-F238E27FC236}">
                <a16:creationId xmlns:a16="http://schemas.microsoft.com/office/drawing/2014/main" id="{1C2971B5-8CBE-EF22-AA15-2B63C59916FC}"/>
              </a:ext>
            </a:extLst>
          </p:cNvPr>
          <p:cNvSpPr txBox="1"/>
          <p:nvPr/>
        </p:nvSpPr>
        <p:spPr>
          <a:xfrm>
            <a:off x="2959426" y="1031478"/>
            <a:ext cx="72808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IN" sz="1000" b="1" dirty="0">
                <a:solidFill>
                  <a:srgbClr val="1F497D"/>
                </a:solidFill>
                <a:latin typeface="Trebuchet MS" panose="020B0703020202090204" pitchFamily="34" charset="0"/>
              </a:rPr>
              <a:t>Database</a:t>
            </a:r>
          </a:p>
        </p:txBody>
      </p:sp>
      <p:pic>
        <p:nvPicPr>
          <p:cNvPr id="237" name="Picture 12" descr="Image result for MS SQL logo png">
            <a:extLst>
              <a:ext uri="{FF2B5EF4-FFF2-40B4-BE49-F238E27FC236}">
                <a16:creationId xmlns:a16="http://schemas.microsoft.com/office/drawing/2014/main" id="{5D3DB798-9B73-0002-D393-260DA3B841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46283" y="1341223"/>
            <a:ext cx="646244" cy="502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8" name="Picture 14" descr="Image result for My SQL logo png">
            <a:extLst>
              <a:ext uri="{FF2B5EF4-FFF2-40B4-BE49-F238E27FC236}">
                <a16:creationId xmlns:a16="http://schemas.microsoft.com/office/drawing/2014/main" id="{DCD8DC83-688F-BFA4-5570-A8D135BEA6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59534" y="1857302"/>
            <a:ext cx="672706" cy="645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9" name="Picture 2" descr="Image result for oracle database logo png">
            <a:extLst>
              <a:ext uri="{FF2B5EF4-FFF2-40B4-BE49-F238E27FC236}">
                <a16:creationId xmlns:a16="http://schemas.microsoft.com/office/drawing/2014/main" id="{0C6A8EC9-488A-D08D-4916-F13051B821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05519" y="2195906"/>
            <a:ext cx="1033951" cy="767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0" name="Picture 4" descr="Image result for mongo database logo png">
            <a:extLst>
              <a:ext uri="{FF2B5EF4-FFF2-40B4-BE49-F238E27FC236}">
                <a16:creationId xmlns:a16="http://schemas.microsoft.com/office/drawing/2014/main" id="{EF7213F4-D1B1-32E3-F23E-133BE7F97A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8832" y="2728155"/>
            <a:ext cx="845717" cy="353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1" name="Picture 2" descr="Image result for DB2 logo png">
            <a:extLst>
              <a:ext uri="{FF2B5EF4-FFF2-40B4-BE49-F238E27FC236}">
                <a16:creationId xmlns:a16="http://schemas.microsoft.com/office/drawing/2014/main" id="{8ED9A275-86C1-7A20-2677-ADD4ADE3BF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55611" y="3330805"/>
            <a:ext cx="731899" cy="702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2" name="Picture 4" descr="Image result for postgresql logo png">
            <a:extLst>
              <a:ext uri="{FF2B5EF4-FFF2-40B4-BE49-F238E27FC236}">
                <a16:creationId xmlns:a16="http://schemas.microsoft.com/office/drawing/2014/main" id="{AF351743-7AD9-8AD6-0812-BC0B8CE3C7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15326" y="3833679"/>
            <a:ext cx="614331" cy="654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3" name="Picture 10" descr="Image result for oracle apps dba logo png">
            <a:extLst>
              <a:ext uri="{FF2B5EF4-FFF2-40B4-BE49-F238E27FC236}">
                <a16:creationId xmlns:a16="http://schemas.microsoft.com/office/drawing/2014/main" id="{90300ED6-4656-05D8-29C2-C59BC6B72D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30266" y="3101165"/>
            <a:ext cx="742966" cy="285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4" name="Picture 243" descr="A picture containing drawing&#10;&#10;Description automatically generated">
            <a:extLst>
              <a:ext uri="{FF2B5EF4-FFF2-40B4-BE49-F238E27FC236}">
                <a16:creationId xmlns:a16="http://schemas.microsoft.com/office/drawing/2014/main" id="{3E2D91DB-3AFD-3DA0-A67B-9E0383CB9F08}"/>
              </a:ext>
            </a:extLst>
          </p:cNvPr>
          <p:cNvPicPr>
            <a:picLocks noChangeAspect="1"/>
          </p:cNvPicPr>
          <p:nvPr/>
        </p:nvPicPr>
        <p:blipFill>
          <a:blip r:embed="rId5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4840" y="1923426"/>
            <a:ext cx="458623" cy="246355"/>
          </a:xfrm>
          <a:prstGeom prst="rect">
            <a:avLst/>
          </a:prstGeom>
        </p:spPr>
      </p:pic>
      <p:pic>
        <p:nvPicPr>
          <p:cNvPr id="245" name="Picture 2" descr="Zabbix logo">
            <a:extLst>
              <a:ext uri="{FF2B5EF4-FFF2-40B4-BE49-F238E27FC236}">
                <a16:creationId xmlns:a16="http://schemas.microsoft.com/office/drawing/2014/main" id="{5FD0D5BB-3352-2E83-8B71-AD57E1CB09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7376" y="3583907"/>
            <a:ext cx="928276" cy="243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6" name="Picture 12" descr="Image result for service now">
            <a:extLst>
              <a:ext uri="{FF2B5EF4-FFF2-40B4-BE49-F238E27FC236}">
                <a16:creationId xmlns:a16="http://schemas.microsoft.com/office/drawing/2014/main" id="{38293CCA-F441-6445-A769-0179511500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3305" y="3927734"/>
            <a:ext cx="919530" cy="191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47" name="Group 246">
            <a:extLst>
              <a:ext uri="{FF2B5EF4-FFF2-40B4-BE49-F238E27FC236}">
                <a16:creationId xmlns:a16="http://schemas.microsoft.com/office/drawing/2014/main" id="{2BBC866B-E60F-E10F-050B-5E6AA9B7F375}"/>
              </a:ext>
            </a:extLst>
          </p:cNvPr>
          <p:cNvGrpSpPr/>
          <p:nvPr/>
        </p:nvGrpSpPr>
        <p:grpSpPr>
          <a:xfrm>
            <a:off x="5547550" y="1291319"/>
            <a:ext cx="511272" cy="369925"/>
            <a:chOff x="3123560" y="2629159"/>
            <a:chExt cx="2409825" cy="2089857"/>
          </a:xfrm>
        </p:grpSpPr>
        <p:pic>
          <p:nvPicPr>
            <p:cNvPr id="248" name="Picture 247" descr="2 cloud.jpg">
              <a:extLst>
                <a:ext uri="{FF2B5EF4-FFF2-40B4-BE49-F238E27FC236}">
                  <a16:creationId xmlns:a16="http://schemas.microsoft.com/office/drawing/2014/main" id="{16FF200F-7B71-DE86-AF52-8D93C6DD7CAE}"/>
                </a:ext>
              </a:extLst>
            </p:cNvPr>
            <p:cNvPicPr>
              <a:picLocks noChangeAspect="1"/>
            </p:cNvPicPr>
            <p:nvPr/>
          </p:nvPicPr>
          <p:blipFill>
            <a:blip r:embed="rId60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299791" y="2629159"/>
              <a:ext cx="2057364" cy="1564296"/>
            </a:xfrm>
            <a:prstGeom prst="rect">
              <a:avLst/>
            </a:prstGeom>
          </p:spPr>
        </p:pic>
        <p:pic>
          <p:nvPicPr>
            <p:cNvPr id="249" name="Picture 248">
              <a:extLst>
                <a:ext uri="{FF2B5EF4-FFF2-40B4-BE49-F238E27FC236}">
                  <a16:creationId xmlns:a16="http://schemas.microsoft.com/office/drawing/2014/main" id="{6E875FE9-E9C1-ADE0-350B-CC3A6CFC2E8F}"/>
                </a:ext>
              </a:extLst>
            </p:cNvPr>
            <p:cNvPicPr>
              <a:picLocks noChangeAspect="1"/>
            </p:cNvPicPr>
            <p:nvPr/>
          </p:nvPicPr>
          <p:blipFill>
            <a:blip r:embed="rId61"/>
            <a:stretch>
              <a:fillRect/>
            </a:stretch>
          </p:blipFill>
          <p:spPr>
            <a:xfrm>
              <a:off x="3123560" y="4280866"/>
              <a:ext cx="2409825" cy="438150"/>
            </a:xfrm>
            <a:prstGeom prst="rect">
              <a:avLst/>
            </a:prstGeom>
          </p:spPr>
        </p:pic>
      </p:grpSp>
      <p:pic>
        <p:nvPicPr>
          <p:cNvPr id="250" name="Picture 8" descr="Image result for AWS logo png">
            <a:extLst>
              <a:ext uri="{FF2B5EF4-FFF2-40B4-BE49-F238E27FC236}">
                <a16:creationId xmlns:a16="http://schemas.microsoft.com/office/drawing/2014/main" id="{B744B45A-EE5E-EB9E-CC63-F69DD77BF4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67397" y="1731272"/>
            <a:ext cx="492140" cy="177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1" name="Picture 10" descr="Image result for Microsoft Azure Logo png">
            <a:extLst>
              <a:ext uri="{FF2B5EF4-FFF2-40B4-BE49-F238E27FC236}">
                <a16:creationId xmlns:a16="http://schemas.microsoft.com/office/drawing/2014/main" id="{FA7B2D06-0999-48D9-6054-59D5AEEB6A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32508" y="1983750"/>
            <a:ext cx="541354" cy="216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2" name="Picture 251">
            <a:extLst>
              <a:ext uri="{FF2B5EF4-FFF2-40B4-BE49-F238E27FC236}">
                <a16:creationId xmlns:a16="http://schemas.microsoft.com/office/drawing/2014/main" id="{75DCD46D-33E7-AB37-29C3-383B2A9C0D93}"/>
              </a:ext>
            </a:extLst>
          </p:cNvPr>
          <p:cNvPicPr>
            <a:picLocks noChangeAspect="1"/>
          </p:cNvPicPr>
          <p:nvPr/>
        </p:nvPicPr>
        <p:blipFill>
          <a:blip r:embed="rId64"/>
          <a:stretch>
            <a:fillRect/>
          </a:stretch>
        </p:blipFill>
        <p:spPr>
          <a:xfrm>
            <a:off x="5567397" y="2226663"/>
            <a:ext cx="486971" cy="274271"/>
          </a:xfrm>
          <a:prstGeom prst="rect">
            <a:avLst/>
          </a:prstGeom>
        </p:spPr>
      </p:pic>
      <p:pic>
        <p:nvPicPr>
          <p:cNvPr id="253" name="Picture 252">
            <a:extLst>
              <a:ext uri="{FF2B5EF4-FFF2-40B4-BE49-F238E27FC236}">
                <a16:creationId xmlns:a16="http://schemas.microsoft.com/office/drawing/2014/main" id="{D84B227C-C0F4-EFC3-8222-64DA07370234}"/>
              </a:ext>
            </a:extLst>
          </p:cNvPr>
          <p:cNvPicPr>
            <a:picLocks noChangeAspect="1"/>
          </p:cNvPicPr>
          <p:nvPr/>
        </p:nvPicPr>
        <p:blipFill>
          <a:blip r:embed="rId65"/>
          <a:stretch>
            <a:fillRect/>
          </a:stretch>
        </p:blipFill>
        <p:spPr>
          <a:xfrm>
            <a:off x="5490101" y="2590755"/>
            <a:ext cx="531331" cy="287804"/>
          </a:xfrm>
          <a:prstGeom prst="rect">
            <a:avLst/>
          </a:prstGeom>
        </p:spPr>
      </p:pic>
      <p:pic>
        <p:nvPicPr>
          <p:cNvPr id="254" name="Picture 253" descr="Logo, company name&#10;&#10;Description automatically generated">
            <a:extLst>
              <a:ext uri="{FF2B5EF4-FFF2-40B4-BE49-F238E27FC236}">
                <a16:creationId xmlns:a16="http://schemas.microsoft.com/office/drawing/2014/main" id="{8F375AE0-84F4-BD7A-CF39-4FE2B4EE47B0}"/>
              </a:ext>
            </a:extLst>
          </p:cNvPr>
          <p:cNvPicPr>
            <a:picLocks noChangeAspect="1"/>
          </p:cNvPicPr>
          <p:nvPr/>
        </p:nvPicPr>
        <p:blipFill rotWithShape="1">
          <a:blip r:embed="rId6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05" t="15729" r="23046" b="12764"/>
          <a:stretch/>
        </p:blipFill>
        <p:spPr>
          <a:xfrm>
            <a:off x="5320630" y="2983982"/>
            <a:ext cx="389480" cy="294898"/>
          </a:xfrm>
          <a:prstGeom prst="rect">
            <a:avLst/>
          </a:prstGeom>
        </p:spPr>
      </p:pic>
      <p:pic>
        <p:nvPicPr>
          <p:cNvPr id="255" name="Picture 2" descr="Veeam Logo - Veeam - Technology Partners | Tintri">
            <a:extLst>
              <a:ext uri="{FF2B5EF4-FFF2-40B4-BE49-F238E27FC236}">
                <a16:creationId xmlns:a16="http://schemas.microsoft.com/office/drawing/2014/main" id="{6EB70410-5E82-BBF1-F033-865756EB11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6001" y="1731272"/>
            <a:ext cx="885725" cy="308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" name="Picture 4" descr="Avamar Logo - Top 10 Alternatives to Avamar: Analaysis of Popular Backup Software ...">
            <a:extLst>
              <a:ext uri="{FF2B5EF4-FFF2-40B4-BE49-F238E27FC236}">
                <a16:creationId xmlns:a16="http://schemas.microsoft.com/office/drawing/2014/main" id="{E8855AD7-C3AF-C2B9-63CD-8A8D88A454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833" y="3250251"/>
            <a:ext cx="454242" cy="272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845060B-1DE3-0101-7D43-D9E2A2A1181B}"/>
              </a:ext>
            </a:extLst>
          </p:cNvPr>
          <p:cNvSpPr txBox="1"/>
          <p:nvPr/>
        </p:nvSpPr>
        <p:spPr>
          <a:xfrm>
            <a:off x="323851" y="655629"/>
            <a:ext cx="84911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600" b="1" cap="all">
                <a:solidFill>
                  <a:srgbClr val="BED730"/>
                </a:solidFill>
                <a:latin typeface="Trebuchet MS"/>
              </a:defRPr>
            </a:lvl1pPr>
          </a:lstStyle>
          <a:p>
            <a:r>
              <a:rPr lang="en-IN" dirty="0"/>
              <a:t>Comprehensive Technology Coverage for Today's Digital Landscape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865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6ACE863-A62F-B80C-3A21-AE3095C973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0" y="188493"/>
            <a:ext cx="7693249" cy="461655"/>
          </a:xfrm>
        </p:spPr>
        <p:txBody>
          <a:bodyPr/>
          <a:lstStyle/>
          <a:p>
            <a:r>
              <a:rPr lang="en-US" dirty="0"/>
              <a:t>SIFY IT MANAGED SERVICES: KEY FACTS</a:t>
            </a:r>
            <a:endParaRPr lang="en-IN" dirty="0"/>
          </a:p>
        </p:txBody>
      </p:sp>
      <p:sp>
        <p:nvSpPr>
          <p:cNvPr id="81" name="Rectangle: Rounded Corners 80">
            <a:extLst>
              <a:ext uri="{FF2B5EF4-FFF2-40B4-BE49-F238E27FC236}">
                <a16:creationId xmlns:a16="http://schemas.microsoft.com/office/drawing/2014/main" id="{FEBE0C33-DF3B-F05E-1915-0ED50AD62104}"/>
              </a:ext>
            </a:extLst>
          </p:cNvPr>
          <p:cNvSpPr/>
          <p:nvPr/>
        </p:nvSpPr>
        <p:spPr>
          <a:xfrm>
            <a:off x="323850" y="983590"/>
            <a:ext cx="8496300" cy="3532849"/>
          </a:xfrm>
          <a:prstGeom prst="roundRect">
            <a:avLst>
              <a:gd name="adj" fmla="val 7666"/>
            </a:avLst>
          </a:prstGeom>
          <a:noFill/>
          <a:ln w="19050" cap="flat" cmpd="sng" algn="ctr">
            <a:solidFill>
              <a:srgbClr val="9BBB59">
                <a:lumMod val="60000"/>
                <a:lumOff val="4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82" name="Arrow: Pentagon 81">
            <a:extLst>
              <a:ext uri="{FF2B5EF4-FFF2-40B4-BE49-F238E27FC236}">
                <a16:creationId xmlns:a16="http://schemas.microsoft.com/office/drawing/2014/main" id="{285AF3C9-C04D-0394-4509-4B75F3587FA3}"/>
              </a:ext>
            </a:extLst>
          </p:cNvPr>
          <p:cNvSpPr/>
          <p:nvPr/>
        </p:nvSpPr>
        <p:spPr>
          <a:xfrm flipV="1">
            <a:off x="951198" y="1962822"/>
            <a:ext cx="6007563" cy="745948"/>
          </a:xfrm>
          <a:prstGeom prst="homePlate">
            <a:avLst>
              <a:gd name="adj" fmla="val 19878"/>
            </a:avLst>
          </a:prstGeom>
          <a:solidFill>
            <a:sysClr val="window" lastClr="FFFFFF"/>
          </a:solidFill>
          <a:ln w="6350" cap="flat" cmpd="sng" algn="ctr">
            <a:solidFill>
              <a:srgbClr val="8064A2">
                <a:lumMod val="60000"/>
                <a:lumOff val="40000"/>
              </a:srgbClr>
            </a:solidFill>
            <a:prstDash val="sysDot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  <a:sym typeface="Arial"/>
              <a:rtl val="0"/>
            </a:endParaRPr>
          </a:p>
        </p:txBody>
      </p:sp>
      <p:sp>
        <p:nvSpPr>
          <p:cNvPr id="83" name="Rectangle: Top Corners Rounded 82">
            <a:extLst>
              <a:ext uri="{FF2B5EF4-FFF2-40B4-BE49-F238E27FC236}">
                <a16:creationId xmlns:a16="http://schemas.microsoft.com/office/drawing/2014/main" id="{FA776749-CABE-6930-9981-A5B4AF5B5C7B}"/>
              </a:ext>
            </a:extLst>
          </p:cNvPr>
          <p:cNvSpPr/>
          <p:nvPr/>
        </p:nvSpPr>
        <p:spPr>
          <a:xfrm rot="16200000">
            <a:off x="355965" y="2154912"/>
            <a:ext cx="745948" cy="360000"/>
          </a:xfrm>
          <a:prstGeom prst="round2SameRect">
            <a:avLst/>
          </a:prstGeom>
          <a:solidFill>
            <a:srgbClr val="8064A2"/>
          </a:solidFill>
          <a:ln w="762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  <a:sym typeface="Arial"/>
              <a:rtl val="0"/>
            </a:endParaRPr>
          </a:p>
        </p:txBody>
      </p:sp>
      <p:cxnSp>
        <p:nvCxnSpPr>
          <p:cNvPr id="84" name="Straight Connector 83">
            <a:extLst>
              <a:ext uri="{FF2B5EF4-FFF2-40B4-BE49-F238E27FC236}">
                <a16:creationId xmlns:a16="http://schemas.microsoft.com/office/drawing/2014/main" id="{411B0147-39CA-6541-D009-40A503072A7F}"/>
              </a:ext>
            </a:extLst>
          </p:cNvPr>
          <p:cNvCxnSpPr>
            <a:cxnSpLocks/>
          </p:cNvCxnSpPr>
          <p:nvPr/>
        </p:nvCxnSpPr>
        <p:spPr>
          <a:xfrm>
            <a:off x="936940" y="1961938"/>
            <a:ext cx="0" cy="745948"/>
          </a:xfrm>
          <a:prstGeom prst="line">
            <a:avLst/>
          </a:prstGeom>
          <a:noFill/>
          <a:ln w="57150" cap="flat" cmpd="sng" algn="ctr">
            <a:solidFill>
              <a:srgbClr val="8064A2">
                <a:lumMod val="50000"/>
              </a:srgbClr>
            </a:solidFill>
            <a:prstDash val="solid"/>
          </a:ln>
          <a:effectLst/>
        </p:spPr>
      </p:cxnSp>
      <p:cxnSp>
        <p:nvCxnSpPr>
          <p:cNvPr id="85" name="Straight Connector 84">
            <a:extLst>
              <a:ext uri="{FF2B5EF4-FFF2-40B4-BE49-F238E27FC236}">
                <a16:creationId xmlns:a16="http://schemas.microsoft.com/office/drawing/2014/main" id="{2C1E6A58-4863-19A6-1A4D-866402BB2B6B}"/>
              </a:ext>
            </a:extLst>
          </p:cNvPr>
          <p:cNvCxnSpPr>
            <a:cxnSpLocks/>
          </p:cNvCxnSpPr>
          <p:nvPr/>
        </p:nvCxnSpPr>
        <p:spPr>
          <a:xfrm>
            <a:off x="1939958" y="1962822"/>
            <a:ext cx="0" cy="745948"/>
          </a:xfrm>
          <a:prstGeom prst="line">
            <a:avLst/>
          </a:prstGeom>
          <a:noFill/>
          <a:ln w="6350" cap="flat" cmpd="sng" algn="ctr">
            <a:solidFill>
              <a:srgbClr val="8064A2">
                <a:lumMod val="40000"/>
                <a:lumOff val="60000"/>
              </a:srgbClr>
            </a:solidFill>
            <a:prstDash val="solid"/>
          </a:ln>
          <a:effectLst/>
        </p:spPr>
      </p:cxnSp>
      <p:cxnSp>
        <p:nvCxnSpPr>
          <p:cNvPr id="86" name="Straight Connector 85">
            <a:extLst>
              <a:ext uri="{FF2B5EF4-FFF2-40B4-BE49-F238E27FC236}">
                <a16:creationId xmlns:a16="http://schemas.microsoft.com/office/drawing/2014/main" id="{3AD95F07-F13E-E96C-4F8E-DD0497ECB48A}"/>
              </a:ext>
            </a:extLst>
          </p:cNvPr>
          <p:cNvCxnSpPr>
            <a:cxnSpLocks/>
          </p:cNvCxnSpPr>
          <p:nvPr/>
        </p:nvCxnSpPr>
        <p:spPr>
          <a:xfrm>
            <a:off x="4439548" y="1962822"/>
            <a:ext cx="0" cy="745948"/>
          </a:xfrm>
          <a:prstGeom prst="line">
            <a:avLst/>
          </a:prstGeom>
          <a:noFill/>
          <a:ln w="6350" cap="flat" cmpd="sng" algn="ctr">
            <a:solidFill>
              <a:srgbClr val="8064A2">
                <a:lumMod val="40000"/>
                <a:lumOff val="60000"/>
              </a:srgbClr>
            </a:solidFill>
            <a:prstDash val="solid"/>
          </a:ln>
          <a:effectLst/>
        </p:spPr>
      </p:cxn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7741F5CA-F2E9-EA1F-59B9-4FC757876E99}"/>
              </a:ext>
            </a:extLst>
          </p:cNvPr>
          <p:cNvCxnSpPr>
            <a:cxnSpLocks/>
          </p:cNvCxnSpPr>
          <p:nvPr/>
        </p:nvCxnSpPr>
        <p:spPr>
          <a:xfrm>
            <a:off x="5689344" y="1962822"/>
            <a:ext cx="0" cy="745948"/>
          </a:xfrm>
          <a:prstGeom prst="line">
            <a:avLst/>
          </a:prstGeom>
          <a:noFill/>
          <a:ln w="6350" cap="flat" cmpd="sng" algn="ctr">
            <a:solidFill>
              <a:srgbClr val="8064A2">
                <a:lumMod val="40000"/>
                <a:lumOff val="60000"/>
              </a:srgbClr>
            </a:solidFill>
            <a:prstDash val="solid"/>
          </a:ln>
          <a:effectLst/>
        </p:spPr>
      </p:cxnSp>
      <p:sp>
        <p:nvSpPr>
          <p:cNvPr id="88" name="Arrow: Pentagon 87">
            <a:extLst>
              <a:ext uri="{FF2B5EF4-FFF2-40B4-BE49-F238E27FC236}">
                <a16:creationId xmlns:a16="http://schemas.microsoft.com/office/drawing/2014/main" id="{07106483-4BAF-66E4-848F-5A4400F62A80}"/>
              </a:ext>
            </a:extLst>
          </p:cNvPr>
          <p:cNvSpPr/>
          <p:nvPr/>
        </p:nvSpPr>
        <p:spPr>
          <a:xfrm flipV="1">
            <a:off x="951200" y="2791383"/>
            <a:ext cx="6528143" cy="745948"/>
          </a:xfrm>
          <a:prstGeom prst="homePlate">
            <a:avLst>
              <a:gd name="adj" fmla="val 19878"/>
            </a:avLst>
          </a:prstGeom>
          <a:solidFill>
            <a:sysClr val="window" lastClr="FFFFFF"/>
          </a:solidFill>
          <a:ln w="6350" cap="flat" cmpd="sng" algn="ctr">
            <a:solidFill>
              <a:srgbClr val="4BACC6">
                <a:lumMod val="60000"/>
                <a:lumOff val="40000"/>
              </a:srgbClr>
            </a:solidFill>
            <a:prstDash val="sysDot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  <a:sym typeface="Arial"/>
              <a:rtl val="0"/>
            </a:endParaRPr>
          </a:p>
        </p:txBody>
      </p:sp>
      <p:sp>
        <p:nvSpPr>
          <p:cNvPr id="89" name="Rectangle: Top Corners Rounded 88">
            <a:extLst>
              <a:ext uri="{FF2B5EF4-FFF2-40B4-BE49-F238E27FC236}">
                <a16:creationId xmlns:a16="http://schemas.microsoft.com/office/drawing/2014/main" id="{9BBF0865-0C83-305A-960B-3BA6FA7A5B7B}"/>
              </a:ext>
            </a:extLst>
          </p:cNvPr>
          <p:cNvSpPr/>
          <p:nvPr/>
        </p:nvSpPr>
        <p:spPr>
          <a:xfrm rot="16200000">
            <a:off x="355965" y="2985458"/>
            <a:ext cx="745948" cy="360000"/>
          </a:xfrm>
          <a:prstGeom prst="round2SameRect">
            <a:avLst/>
          </a:prstGeom>
          <a:solidFill>
            <a:srgbClr val="4BACC6"/>
          </a:solidFill>
          <a:ln w="762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  <a:sym typeface="Arial"/>
              <a:rtl val="0"/>
            </a:endParaRPr>
          </a:p>
        </p:txBody>
      </p:sp>
      <p:cxnSp>
        <p:nvCxnSpPr>
          <p:cNvPr id="90" name="Straight Connector 89">
            <a:extLst>
              <a:ext uri="{FF2B5EF4-FFF2-40B4-BE49-F238E27FC236}">
                <a16:creationId xmlns:a16="http://schemas.microsoft.com/office/drawing/2014/main" id="{152F71DE-4E5C-BFBC-3210-5833ECFCBD1A}"/>
              </a:ext>
            </a:extLst>
          </p:cNvPr>
          <p:cNvCxnSpPr>
            <a:cxnSpLocks/>
          </p:cNvCxnSpPr>
          <p:nvPr/>
        </p:nvCxnSpPr>
        <p:spPr>
          <a:xfrm>
            <a:off x="936940" y="2792483"/>
            <a:ext cx="0" cy="745948"/>
          </a:xfrm>
          <a:prstGeom prst="line">
            <a:avLst/>
          </a:prstGeom>
          <a:noFill/>
          <a:ln w="57150" cap="flat" cmpd="sng" algn="ctr">
            <a:solidFill>
              <a:srgbClr val="4BACC6">
                <a:lumMod val="50000"/>
              </a:srgbClr>
            </a:solidFill>
            <a:prstDash val="solid"/>
          </a:ln>
          <a:effectLst/>
        </p:spPr>
      </p:cxnSp>
      <p:cxnSp>
        <p:nvCxnSpPr>
          <p:cNvPr id="91" name="Straight Connector 90">
            <a:extLst>
              <a:ext uri="{FF2B5EF4-FFF2-40B4-BE49-F238E27FC236}">
                <a16:creationId xmlns:a16="http://schemas.microsoft.com/office/drawing/2014/main" id="{A9E96BA9-E7F9-384F-D5EE-CECE52932FB2}"/>
              </a:ext>
            </a:extLst>
          </p:cNvPr>
          <p:cNvCxnSpPr>
            <a:cxnSpLocks/>
          </p:cNvCxnSpPr>
          <p:nvPr/>
        </p:nvCxnSpPr>
        <p:spPr>
          <a:xfrm>
            <a:off x="2606708" y="2791383"/>
            <a:ext cx="0" cy="745948"/>
          </a:xfrm>
          <a:prstGeom prst="line">
            <a:avLst/>
          </a:prstGeom>
          <a:noFill/>
          <a:ln w="6350" cap="flat" cmpd="sng" algn="ctr">
            <a:solidFill>
              <a:srgbClr val="4BACC6">
                <a:lumMod val="40000"/>
                <a:lumOff val="60000"/>
              </a:srgbClr>
            </a:solidFill>
            <a:prstDash val="solid"/>
          </a:ln>
          <a:effectLst/>
        </p:spPr>
      </p:cxnSp>
      <p:cxnSp>
        <p:nvCxnSpPr>
          <p:cNvPr id="92" name="Straight Connector 91">
            <a:extLst>
              <a:ext uri="{FF2B5EF4-FFF2-40B4-BE49-F238E27FC236}">
                <a16:creationId xmlns:a16="http://schemas.microsoft.com/office/drawing/2014/main" id="{9DA2CFCB-828B-8ED5-BBB4-A0149FD0C37A}"/>
              </a:ext>
            </a:extLst>
          </p:cNvPr>
          <p:cNvCxnSpPr>
            <a:cxnSpLocks/>
          </p:cNvCxnSpPr>
          <p:nvPr/>
        </p:nvCxnSpPr>
        <p:spPr>
          <a:xfrm>
            <a:off x="4269183" y="2791383"/>
            <a:ext cx="0" cy="745948"/>
          </a:xfrm>
          <a:prstGeom prst="line">
            <a:avLst/>
          </a:prstGeom>
          <a:noFill/>
          <a:ln w="6350" cap="flat" cmpd="sng" algn="ctr">
            <a:solidFill>
              <a:srgbClr val="4BACC6">
                <a:lumMod val="40000"/>
                <a:lumOff val="60000"/>
              </a:srgbClr>
            </a:solidFill>
            <a:prstDash val="solid"/>
          </a:ln>
          <a:effectLst/>
        </p:spPr>
      </p:cxnSp>
      <p:cxnSp>
        <p:nvCxnSpPr>
          <p:cNvPr id="93" name="Straight Connector 92">
            <a:extLst>
              <a:ext uri="{FF2B5EF4-FFF2-40B4-BE49-F238E27FC236}">
                <a16:creationId xmlns:a16="http://schemas.microsoft.com/office/drawing/2014/main" id="{3ED3F22C-0A63-3EDE-57E4-3EF374F6F3C0}"/>
              </a:ext>
            </a:extLst>
          </p:cNvPr>
          <p:cNvCxnSpPr>
            <a:cxnSpLocks/>
          </p:cNvCxnSpPr>
          <p:nvPr/>
        </p:nvCxnSpPr>
        <p:spPr>
          <a:xfrm>
            <a:off x="5931657" y="2791383"/>
            <a:ext cx="0" cy="745948"/>
          </a:xfrm>
          <a:prstGeom prst="line">
            <a:avLst/>
          </a:prstGeom>
          <a:noFill/>
          <a:ln w="6350" cap="flat" cmpd="sng" algn="ctr">
            <a:solidFill>
              <a:srgbClr val="4BACC6">
                <a:lumMod val="40000"/>
                <a:lumOff val="60000"/>
              </a:srgbClr>
            </a:solidFill>
            <a:prstDash val="solid"/>
          </a:ln>
          <a:effectLst/>
        </p:spPr>
      </p:cxnSp>
      <p:sp>
        <p:nvSpPr>
          <p:cNvPr id="94" name="Arrow: Pentagon 93">
            <a:extLst>
              <a:ext uri="{FF2B5EF4-FFF2-40B4-BE49-F238E27FC236}">
                <a16:creationId xmlns:a16="http://schemas.microsoft.com/office/drawing/2014/main" id="{1B676EB4-CFFE-3439-E981-5B3464F304A6}"/>
              </a:ext>
            </a:extLst>
          </p:cNvPr>
          <p:cNvSpPr/>
          <p:nvPr/>
        </p:nvSpPr>
        <p:spPr>
          <a:xfrm flipV="1">
            <a:off x="951201" y="3623029"/>
            <a:ext cx="7200000" cy="745948"/>
          </a:xfrm>
          <a:prstGeom prst="homePlate">
            <a:avLst>
              <a:gd name="adj" fmla="val 21506"/>
            </a:avLst>
          </a:prstGeom>
          <a:solidFill>
            <a:sysClr val="window" lastClr="FFFFFF"/>
          </a:solidFill>
          <a:ln w="6350" cap="flat" cmpd="sng" algn="ctr">
            <a:solidFill>
              <a:srgbClr val="C0504D">
                <a:lumMod val="40000"/>
                <a:lumOff val="60000"/>
              </a:srgbClr>
            </a:solidFill>
            <a:prstDash val="sysDot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  <a:sym typeface="Arial"/>
              <a:rtl val="0"/>
            </a:endParaRPr>
          </a:p>
        </p:txBody>
      </p:sp>
      <p:sp>
        <p:nvSpPr>
          <p:cNvPr id="95" name="Rectangle: Top Corners Rounded 94">
            <a:extLst>
              <a:ext uri="{FF2B5EF4-FFF2-40B4-BE49-F238E27FC236}">
                <a16:creationId xmlns:a16="http://schemas.microsoft.com/office/drawing/2014/main" id="{F56447D4-8441-8546-4AF0-69A2DDB924F5}"/>
              </a:ext>
            </a:extLst>
          </p:cNvPr>
          <p:cNvSpPr/>
          <p:nvPr/>
        </p:nvSpPr>
        <p:spPr>
          <a:xfrm rot="16200000">
            <a:off x="355965" y="3816003"/>
            <a:ext cx="745948" cy="360000"/>
          </a:xfrm>
          <a:prstGeom prst="round2SameRect">
            <a:avLst/>
          </a:prstGeom>
          <a:solidFill>
            <a:srgbClr val="C0504D"/>
          </a:solidFill>
          <a:ln w="762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  <a:sym typeface="Arial"/>
              <a:rtl val="0"/>
            </a:endParaRPr>
          </a:p>
        </p:txBody>
      </p: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2A99CA2C-2780-72FF-7A20-99B39EE24739}"/>
              </a:ext>
            </a:extLst>
          </p:cNvPr>
          <p:cNvCxnSpPr>
            <a:cxnSpLocks/>
          </p:cNvCxnSpPr>
          <p:nvPr/>
        </p:nvCxnSpPr>
        <p:spPr>
          <a:xfrm>
            <a:off x="936940" y="3623029"/>
            <a:ext cx="0" cy="745948"/>
          </a:xfrm>
          <a:prstGeom prst="line">
            <a:avLst/>
          </a:prstGeom>
          <a:noFill/>
          <a:ln w="57150" cap="flat" cmpd="sng" algn="ctr">
            <a:solidFill>
              <a:srgbClr val="C0504D">
                <a:lumMod val="50000"/>
              </a:srgbClr>
            </a:solidFill>
            <a:prstDash val="solid"/>
          </a:ln>
          <a:effectLst/>
        </p:spPr>
      </p:cxnSp>
      <p:cxnSp>
        <p:nvCxnSpPr>
          <p:cNvPr id="97" name="Straight Connector 96">
            <a:extLst>
              <a:ext uri="{FF2B5EF4-FFF2-40B4-BE49-F238E27FC236}">
                <a16:creationId xmlns:a16="http://schemas.microsoft.com/office/drawing/2014/main" id="{61A5A118-E95C-3EE1-55DE-E320B88F11B2}"/>
              </a:ext>
            </a:extLst>
          </p:cNvPr>
          <p:cNvCxnSpPr>
            <a:cxnSpLocks/>
          </p:cNvCxnSpPr>
          <p:nvPr/>
        </p:nvCxnSpPr>
        <p:spPr>
          <a:xfrm>
            <a:off x="2233547" y="3623029"/>
            <a:ext cx="0" cy="745948"/>
          </a:xfrm>
          <a:prstGeom prst="line">
            <a:avLst/>
          </a:prstGeom>
          <a:noFill/>
          <a:ln w="6350" cap="flat" cmpd="sng" algn="ctr">
            <a:solidFill>
              <a:srgbClr val="C0504D">
                <a:lumMod val="40000"/>
                <a:lumOff val="60000"/>
              </a:srgbClr>
            </a:solidFill>
            <a:prstDash val="solid"/>
          </a:ln>
          <a:effectLst/>
        </p:spPr>
      </p:cxnSp>
      <p:cxnSp>
        <p:nvCxnSpPr>
          <p:cNvPr id="98" name="Straight Connector 97">
            <a:extLst>
              <a:ext uri="{FF2B5EF4-FFF2-40B4-BE49-F238E27FC236}">
                <a16:creationId xmlns:a16="http://schemas.microsoft.com/office/drawing/2014/main" id="{6FD9B4A6-40FE-014D-4A78-5E5E2A3E88E7}"/>
              </a:ext>
            </a:extLst>
          </p:cNvPr>
          <p:cNvCxnSpPr>
            <a:cxnSpLocks/>
          </p:cNvCxnSpPr>
          <p:nvPr/>
        </p:nvCxnSpPr>
        <p:spPr>
          <a:xfrm>
            <a:off x="3631272" y="3623029"/>
            <a:ext cx="0" cy="745948"/>
          </a:xfrm>
          <a:prstGeom prst="line">
            <a:avLst/>
          </a:prstGeom>
          <a:noFill/>
          <a:ln w="6350" cap="flat" cmpd="sng" algn="ctr">
            <a:solidFill>
              <a:srgbClr val="C0504D">
                <a:lumMod val="40000"/>
                <a:lumOff val="60000"/>
              </a:srgbClr>
            </a:solidFill>
            <a:prstDash val="solid"/>
          </a:ln>
          <a:effectLst/>
        </p:spPr>
      </p:cxnSp>
      <p:cxnSp>
        <p:nvCxnSpPr>
          <p:cNvPr id="99" name="Straight Connector 98">
            <a:extLst>
              <a:ext uri="{FF2B5EF4-FFF2-40B4-BE49-F238E27FC236}">
                <a16:creationId xmlns:a16="http://schemas.microsoft.com/office/drawing/2014/main" id="{613BED63-8807-6126-AB4D-9C6D3C8C6EF1}"/>
              </a:ext>
            </a:extLst>
          </p:cNvPr>
          <p:cNvCxnSpPr>
            <a:cxnSpLocks/>
          </p:cNvCxnSpPr>
          <p:nvPr/>
        </p:nvCxnSpPr>
        <p:spPr>
          <a:xfrm>
            <a:off x="5028997" y="3623029"/>
            <a:ext cx="0" cy="745948"/>
          </a:xfrm>
          <a:prstGeom prst="line">
            <a:avLst/>
          </a:prstGeom>
          <a:noFill/>
          <a:ln w="6350" cap="flat" cmpd="sng" algn="ctr">
            <a:solidFill>
              <a:srgbClr val="C0504D">
                <a:lumMod val="40000"/>
                <a:lumOff val="60000"/>
              </a:srgbClr>
            </a:solidFill>
            <a:prstDash val="solid"/>
          </a:ln>
          <a:effectLst/>
        </p:spPr>
      </p:cxnSp>
      <p:cxnSp>
        <p:nvCxnSpPr>
          <p:cNvPr id="100" name="Straight Connector 99">
            <a:extLst>
              <a:ext uri="{FF2B5EF4-FFF2-40B4-BE49-F238E27FC236}">
                <a16:creationId xmlns:a16="http://schemas.microsoft.com/office/drawing/2014/main" id="{720B9EF1-FD16-0BE0-3D70-67A2ADE5E4CA}"/>
              </a:ext>
            </a:extLst>
          </p:cNvPr>
          <p:cNvCxnSpPr>
            <a:cxnSpLocks/>
          </p:cNvCxnSpPr>
          <p:nvPr/>
        </p:nvCxnSpPr>
        <p:spPr>
          <a:xfrm>
            <a:off x="6426721" y="3623029"/>
            <a:ext cx="0" cy="745948"/>
          </a:xfrm>
          <a:prstGeom prst="line">
            <a:avLst/>
          </a:prstGeom>
          <a:noFill/>
          <a:ln w="6350" cap="flat" cmpd="sng" algn="ctr">
            <a:solidFill>
              <a:srgbClr val="C0504D">
                <a:lumMod val="40000"/>
                <a:lumOff val="60000"/>
              </a:srgbClr>
            </a:solidFill>
            <a:prstDash val="solid"/>
          </a:ln>
          <a:effectLst/>
        </p:spPr>
      </p:cxnSp>
      <p:sp>
        <p:nvSpPr>
          <p:cNvPr id="101" name="TextBox 100">
            <a:extLst>
              <a:ext uri="{FF2B5EF4-FFF2-40B4-BE49-F238E27FC236}">
                <a16:creationId xmlns:a16="http://schemas.microsoft.com/office/drawing/2014/main" id="{794368C7-5DE8-CC3F-AC6F-06BC58B5E0F0}"/>
              </a:ext>
            </a:extLst>
          </p:cNvPr>
          <p:cNvSpPr txBox="1"/>
          <p:nvPr/>
        </p:nvSpPr>
        <p:spPr>
          <a:xfrm rot="16200000">
            <a:off x="321836" y="2216163"/>
            <a:ext cx="82944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defRPr/>
            </a:pPr>
            <a:r>
              <a:rPr lang="en-IN" sz="800" b="1" kern="0" dirty="0">
                <a:solidFill>
                  <a:prstClr val="white"/>
                </a:solidFill>
                <a:latin typeface="Trebuchet MS"/>
                <a:cs typeface="Arial"/>
                <a:sym typeface="Arial"/>
                <a:rtl val="0"/>
              </a:rPr>
              <a:t>CUSTOMERS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7AE431D2-2A34-D02B-2B2A-0C3DBB3B45FC}"/>
              </a:ext>
            </a:extLst>
          </p:cNvPr>
          <p:cNvSpPr txBox="1"/>
          <p:nvPr/>
        </p:nvSpPr>
        <p:spPr>
          <a:xfrm rot="16200000">
            <a:off x="366893" y="3052252"/>
            <a:ext cx="73932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defRPr/>
            </a:pPr>
            <a:r>
              <a:rPr lang="en-IN" sz="900" b="1" kern="0" dirty="0">
                <a:solidFill>
                  <a:prstClr val="white"/>
                </a:solidFill>
                <a:latin typeface="Trebuchet MS"/>
                <a:cs typeface="Arial"/>
                <a:sym typeface="Arial"/>
                <a:rtl val="0"/>
              </a:rPr>
              <a:t>PROJECTS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39C8CFF3-E03B-7D0B-9E02-DFF02E59255A}"/>
              </a:ext>
            </a:extLst>
          </p:cNvPr>
          <p:cNvSpPr txBox="1"/>
          <p:nvPr/>
        </p:nvSpPr>
        <p:spPr>
          <a:xfrm rot="16200000">
            <a:off x="363584" y="3865197"/>
            <a:ext cx="74594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defRPr/>
            </a:pPr>
            <a:r>
              <a:rPr lang="en-IN" sz="1050" b="1" kern="0" dirty="0">
                <a:solidFill>
                  <a:prstClr val="white"/>
                </a:solidFill>
                <a:latin typeface="Trebuchet MS"/>
                <a:cs typeface="Arial"/>
                <a:sym typeface="Arial"/>
                <a:rtl val="0"/>
              </a:rPr>
              <a:t>VOLUME</a:t>
            </a:r>
          </a:p>
        </p:txBody>
      </p:sp>
      <p:sp>
        <p:nvSpPr>
          <p:cNvPr id="104" name="Arrow: Pentagon 103">
            <a:extLst>
              <a:ext uri="{FF2B5EF4-FFF2-40B4-BE49-F238E27FC236}">
                <a16:creationId xmlns:a16="http://schemas.microsoft.com/office/drawing/2014/main" id="{A68040C7-8DB3-BC42-9652-2DD16C14696C}"/>
              </a:ext>
            </a:extLst>
          </p:cNvPr>
          <p:cNvSpPr/>
          <p:nvPr/>
        </p:nvSpPr>
        <p:spPr>
          <a:xfrm flipV="1">
            <a:off x="965460" y="1129572"/>
            <a:ext cx="3477856" cy="745948"/>
          </a:xfrm>
          <a:prstGeom prst="homePlate">
            <a:avLst>
              <a:gd name="adj" fmla="val 20692"/>
            </a:avLst>
          </a:prstGeom>
          <a:solidFill>
            <a:sysClr val="window" lastClr="FFFFFF"/>
          </a:solidFill>
          <a:ln w="6350" cap="flat" cmpd="sng" algn="ctr">
            <a:solidFill>
              <a:srgbClr val="4F81BD">
                <a:lumMod val="60000"/>
                <a:lumOff val="40000"/>
              </a:srgbClr>
            </a:solidFill>
            <a:prstDash val="sysDot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  <a:sym typeface="Arial"/>
              <a:rtl val="0"/>
            </a:endParaRPr>
          </a:p>
        </p:txBody>
      </p:sp>
      <p:sp>
        <p:nvSpPr>
          <p:cNvPr id="105" name="Rectangle: Top Corners Rounded 104">
            <a:extLst>
              <a:ext uri="{FF2B5EF4-FFF2-40B4-BE49-F238E27FC236}">
                <a16:creationId xmlns:a16="http://schemas.microsoft.com/office/drawing/2014/main" id="{D0666ADD-70BE-AE3E-A8D3-FD08FA00E618}"/>
              </a:ext>
            </a:extLst>
          </p:cNvPr>
          <p:cNvSpPr/>
          <p:nvPr/>
        </p:nvSpPr>
        <p:spPr>
          <a:xfrm rot="16200000">
            <a:off x="355966" y="1324366"/>
            <a:ext cx="745948" cy="360000"/>
          </a:xfrm>
          <a:prstGeom prst="round2SameRect">
            <a:avLst/>
          </a:prstGeom>
          <a:solidFill>
            <a:srgbClr val="1F497D"/>
          </a:solidFill>
          <a:ln w="762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  <a:sym typeface="Arial"/>
              <a:rtl val="0"/>
            </a:endParaRPr>
          </a:p>
        </p:txBody>
      </p:sp>
      <p:cxnSp>
        <p:nvCxnSpPr>
          <p:cNvPr id="106" name="Straight Connector 105">
            <a:extLst>
              <a:ext uri="{FF2B5EF4-FFF2-40B4-BE49-F238E27FC236}">
                <a16:creationId xmlns:a16="http://schemas.microsoft.com/office/drawing/2014/main" id="{19C5B0A9-4F26-42D6-C4B7-0E7EB2B92BCB}"/>
              </a:ext>
            </a:extLst>
          </p:cNvPr>
          <p:cNvCxnSpPr>
            <a:cxnSpLocks/>
          </p:cNvCxnSpPr>
          <p:nvPr/>
        </p:nvCxnSpPr>
        <p:spPr>
          <a:xfrm>
            <a:off x="936940" y="1131392"/>
            <a:ext cx="0" cy="745948"/>
          </a:xfrm>
          <a:prstGeom prst="line">
            <a:avLst/>
          </a:prstGeom>
          <a:noFill/>
          <a:ln w="57150" cap="flat" cmpd="sng" algn="ctr">
            <a:solidFill>
              <a:srgbClr val="1F497D">
                <a:lumMod val="50000"/>
              </a:srgbClr>
            </a:solidFill>
            <a:prstDash val="solid"/>
          </a:ln>
          <a:effectLst/>
        </p:spPr>
      </p:cxnSp>
      <p:cxnSp>
        <p:nvCxnSpPr>
          <p:cNvPr id="107" name="Straight Connector 106">
            <a:extLst>
              <a:ext uri="{FF2B5EF4-FFF2-40B4-BE49-F238E27FC236}">
                <a16:creationId xmlns:a16="http://schemas.microsoft.com/office/drawing/2014/main" id="{9C084A51-C7AD-4472-758D-C80C531CF2A0}"/>
              </a:ext>
            </a:extLst>
          </p:cNvPr>
          <p:cNvCxnSpPr>
            <a:cxnSpLocks/>
          </p:cNvCxnSpPr>
          <p:nvPr/>
        </p:nvCxnSpPr>
        <p:spPr>
          <a:xfrm>
            <a:off x="2324641" y="1129572"/>
            <a:ext cx="0" cy="745948"/>
          </a:xfrm>
          <a:prstGeom prst="line">
            <a:avLst/>
          </a:prstGeom>
          <a:noFill/>
          <a:ln w="6350" cap="flat" cmpd="sng" algn="ctr">
            <a:solidFill>
              <a:srgbClr val="4F81BD">
                <a:lumMod val="40000"/>
                <a:lumOff val="60000"/>
              </a:srgbClr>
            </a:solidFill>
            <a:prstDash val="solid"/>
          </a:ln>
          <a:effectLst/>
        </p:spPr>
      </p:cxnSp>
      <p:sp>
        <p:nvSpPr>
          <p:cNvPr id="108" name="TextBox 107">
            <a:extLst>
              <a:ext uri="{FF2B5EF4-FFF2-40B4-BE49-F238E27FC236}">
                <a16:creationId xmlns:a16="http://schemas.microsoft.com/office/drawing/2014/main" id="{4E232667-49C6-EB37-5618-D70024439900}"/>
              </a:ext>
            </a:extLst>
          </p:cNvPr>
          <p:cNvSpPr txBox="1"/>
          <p:nvPr/>
        </p:nvSpPr>
        <p:spPr>
          <a:xfrm rot="16200000">
            <a:off x="363582" y="1371739"/>
            <a:ext cx="74595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defRPr/>
            </a:pPr>
            <a:r>
              <a:rPr lang="en-IN" sz="1050" b="1" kern="0" dirty="0">
                <a:solidFill>
                  <a:prstClr val="white"/>
                </a:solidFill>
                <a:latin typeface="Trebuchet MS"/>
                <a:cs typeface="Arial"/>
                <a:sym typeface="Arial"/>
                <a:rtl val="0"/>
              </a:rPr>
              <a:t>PEOPLE</a:t>
            </a: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21604FB7-151C-578A-F112-2B71323E8077}"/>
              </a:ext>
            </a:extLst>
          </p:cNvPr>
          <p:cNvSpPr txBox="1"/>
          <p:nvPr/>
        </p:nvSpPr>
        <p:spPr>
          <a:xfrm>
            <a:off x="1039579" y="1193680"/>
            <a:ext cx="818885" cy="349911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46800" tIns="46800" rIns="46800" bIns="46800" rtlCol="0">
            <a:spAutoFit/>
          </a:bodyPr>
          <a:lstStyle/>
          <a:p>
            <a:pPr defTabSz="914400">
              <a:defRPr/>
            </a:pPr>
            <a:r>
              <a:rPr lang="en-US" b="1" kern="0" dirty="0">
                <a:solidFill>
                  <a:srgbClr val="4F81BD">
                    <a:lumMod val="75000"/>
                  </a:srgbClr>
                </a:solidFill>
                <a:latin typeface="Trebuchet MS"/>
                <a:cs typeface="Arial"/>
                <a:sym typeface="Arial"/>
                <a:rtl val="0"/>
              </a:rPr>
              <a:t>700+</a:t>
            </a: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3E8644C8-FB51-658D-60FF-F1C8254F6C69}"/>
              </a:ext>
            </a:extLst>
          </p:cNvPr>
          <p:cNvSpPr txBox="1"/>
          <p:nvPr/>
        </p:nvSpPr>
        <p:spPr>
          <a:xfrm>
            <a:off x="1039579" y="1474239"/>
            <a:ext cx="1221270" cy="349911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46800" tIns="46800" rIns="46800" bIns="46800" rtlCol="0">
            <a:spAutoFit/>
          </a:bodyPr>
          <a:lstStyle/>
          <a:p>
            <a:pPr defTabSz="914400">
              <a:defRPr/>
            </a:pPr>
            <a:r>
              <a:rPr lang="en-US" sz="9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Trebuchet MS"/>
                <a:cs typeface="Arial"/>
                <a:sym typeface="Arial"/>
                <a:rtl val="0"/>
              </a:rPr>
              <a:t>DC, Cloud &amp; Managed Services Team</a:t>
            </a: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8AA91BA1-15EF-C76F-D3A2-43A53A2A9C49}"/>
              </a:ext>
            </a:extLst>
          </p:cNvPr>
          <p:cNvSpPr txBox="1"/>
          <p:nvPr/>
        </p:nvSpPr>
        <p:spPr>
          <a:xfrm>
            <a:off x="2417989" y="1193680"/>
            <a:ext cx="818885" cy="349911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46800" tIns="46800" rIns="46800" bIns="46800" rtlCol="0">
            <a:spAutoFit/>
          </a:bodyPr>
          <a:lstStyle/>
          <a:p>
            <a:pPr defTabSz="914400">
              <a:defRPr/>
            </a:pPr>
            <a:r>
              <a:rPr lang="en-US" b="1" kern="0" dirty="0">
                <a:solidFill>
                  <a:srgbClr val="4F81BD">
                    <a:lumMod val="75000"/>
                  </a:srgbClr>
                </a:solidFill>
                <a:latin typeface="Trebuchet MS"/>
                <a:cs typeface="Arial"/>
                <a:sym typeface="Arial"/>
                <a:rtl val="0"/>
              </a:rPr>
              <a:t>900+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EBC9ABC0-1913-15FB-2214-8F290785252A}"/>
              </a:ext>
            </a:extLst>
          </p:cNvPr>
          <p:cNvSpPr txBox="1"/>
          <p:nvPr/>
        </p:nvSpPr>
        <p:spPr>
          <a:xfrm>
            <a:off x="2417989" y="1474239"/>
            <a:ext cx="847424" cy="349911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46800" tIns="46800" rIns="46800" bIns="46800" rtlCol="0">
            <a:spAutoFit/>
          </a:bodyPr>
          <a:lstStyle/>
          <a:p>
            <a:pPr defTabSz="914400">
              <a:defRPr/>
            </a:pPr>
            <a:r>
              <a:rPr lang="en-US" sz="9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Trebuchet MS"/>
                <a:cs typeface="Arial"/>
                <a:sym typeface="Arial"/>
                <a:rtl val="0"/>
              </a:rPr>
              <a:t>Network Experts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3850A5AA-858A-5991-D1D2-83698D93A19F}"/>
              </a:ext>
            </a:extLst>
          </p:cNvPr>
          <p:cNvSpPr txBox="1"/>
          <p:nvPr/>
        </p:nvSpPr>
        <p:spPr>
          <a:xfrm>
            <a:off x="3338091" y="1193680"/>
            <a:ext cx="818885" cy="349911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46800" tIns="46800" rIns="46800" bIns="46800" rtlCol="0">
            <a:spAutoFit/>
          </a:bodyPr>
          <a:lstStyle/>
          <a:p>
            <a:pPr defTabSz="914400">
              <a:defRPr/>
            </a:pPr>
            <a:r>
              <a:rPr lang="en-US" b="1" kern="0" dirty="0">
                <a:solidFill>
                  <a:srgbClr val="4F81BD">
                    <a:lumMod val="75000"/>
                  </a:srgbClr>
                </a:solidFill>
                <a:latin typeface="Trebuchet MS"/>
                <a:cs typeface="Arial"/>
                <a:sym typeface="Arial"/>
                <a:rtl val="0"/>
              </a:rPr>
              <a:t>150+</a:t>
            </a: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04609893-35B7-21BC-2C1E-85012E752913}"/>
              </a:ext>
            </a:extLst>
          </p:cNvPr>
          <p:cNvSpPr txBox="1"/>
          <p:nvPr/>
        </p:nvSpPr>
        <p:spPr>
          <a:xfrm>
            <a:off x="3338091" y="1474239"/>
            <a:ext cx="1240808" cy="349911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46800" tIns="46800" rIns="46800" bIns="46800" rtlCol="0">
            <a:spAutoFit/>
          </a:bodyPr>
          <a:lstStyle/>
          <a:p>
            <a:pPr defTabSz="914400">
              <a:defRPr/>
            </a:pPr>
            <a:r>
              <a:rPr lang="en-US" sz="9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Trebuchet MS"/>
                <a:cs typeface="Arial"/>
                <a:sym typeface="Arial"/>
                <a:rtl val="0"/>
              </a:rPr>
              <a:t>Certified Security Experts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7D796E1A-689E-AD64-E306-B3A5EF73FE5B}"/>
              </a:ext>
            </a:extLst>
          </p:cNvPr>
          <p:cNvSpPr txBox="1"/>
          <p:nvPr/>
        </p:nvSpPr>
        <p:spPr>
          <a:xfrm>
            <a:off x="1039580" y="2031303"/>
            <a:ext cx="751026" cy="349911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46800" tIns="46800" rIns="46800" bIns="46800" rtlCol="0">
            <a:spAutoFit/>
          </a:bodyPr>
          <a:lstStyle/>
          <a:p>
            <a:pPr defTabSz="914400">
              <a:defRPr/>
            </a:pPr>
            <a:r>
              <a:rPr lang="en-US" b="1" kern="0" dirty="0">
                <a:solidFill>
                  <a:srgbClr val="8064A2">
                    <a:lumMod val="75000"/>
                  </a:srgbClr>
                </a:solidFill>
                <a:latin typeface="Trebuchet MS"/>
                <a:cs typeface="Arial"/>
                <a:sym typeface="Arial"/>
                <a:rtl val="0"/>
              </a:rPr>
              <a:t>500+</a:t>
            </a: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38B4635C-BFC4-284E-EF40-8343D3C8712F}"/>
              </a:ext>
            </a:extLst>
          </p:cNvPr>
          <p:cNvSpPr txBox="1"/>
          <p:nvPr/>
        </p:nvSpPr>
        <p:spPr>
          <a:xfrm>
            <a:off x="1039579" y="2302403"/>
            <a:ext cx="1011457" cy="371513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46800" tIns="46800" rIns="46800" bIns="46800" rtlCol="0">
            <a:spAutoFit/>
          </a:bodyPr>
          <a:lstStyle/>
          <a:p>
            <a:pPr defTabSz="914400">
              <a:defRPr/>
            </a:pPr>
            <a:r>
              <a:rPr lang="en-US" sz="9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Trebuchet MS"/>
                <a:cs typeface="Arial"/>
                <a:sym typeface="Arial"/>
                <a:rtl val="0"/>
              </a:rPr>
              <a:t>Cloud </a:t>
            </a:r>
            <a:br>
              <a:rPr lang="en-US" sz="9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Trebuchet MS"/>
                <a:cs typeface="Arial"/>
                <a:sym typeface="Arial"/>
                <a:rtl val="0"/>
              </a:rPr>
            </a:br>
            <a:r>
              <a:rPr lang="en-US" sz="9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Trebuchet MS"/>
                <a:cs typeface="Arial"/>
                <a:sym typeface="Arial"/>
                <a:rtl val="0"/>
              </a:rPr>
              <a:t>Clients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8B3B37EC-6A48-1E0D-5EB9-8CFB95A09156}"/>
              </a:ext>
            </a:extLst>
          </p:cNvPr>
          <p:cNvSpPr txBox="1"/>
          <p:nvPr/>
        </p:nvSpPr>
        <p:spPr>
          <a:xfrm>
            <a:off x="4512683" y="2031303"/>
            <a:ext cx="807149" cy="349911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46800" tIns="46800" rIns="46800" bIns="46800" rtlCol="0">
            <a:spAutoFit/>
          </a:bodyPr>
          <a:lstStyle/>
          <a:p>
            <a:pPr defTabSz="914400">
              <a:defRPr/>
            </a:pPr>
            <a:r>
              <a:rPr lang="en-US" b="1" kern="0" dirty="0">
                <a:solidFill>
                  <a:srgbClr val="8064A2">
                    <a:lumMod val="75000"/>
                  </a:srgbClr>
                </a:solidFill>
                <a:latin typeface="Trebuchet MS"/>
                <a:cs typeface="Arial"/>
                <a:sym typeface="Arial"/>
                <a:rtl val="0"/>
              </a:rPr>
              <a:t>70+ </a:t>
            </a: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06D975E4-2978-59E2-29C1-93C30AE99B91}"/>
              </a:ext>
            </a:extLst>
          </p:cNvPr>
          <p:cNvSpPr txBox="1"/>
          <p:nvPr/>
        </p:nvSpPr>
        <p:spPr>
          <a:xfrm>
            <a:off x="4512683" y="2302403"/>
            <a:ext cx="987927" cy="349911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46800" tIns="46800" rIns="46800" bIns="46800" rtlCol="0">
            <a:spAutoFit/>
          </a:bodyPr>
          <a:lstStyle/>
          <a:p>
            <a:pPr defTabSz="914400">
              <a:defRPr/>
            </a:pPr>
            <a:r>
              <a:rPr lang="en-US" sz="9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Trebuchet MS"/>
                <a:cs typeface="Arial"/>
                <a:sym typeface="Arial"/>
                <a:rtl val="0"/>
              </a:rPr>
              <a:t>Private Cloud &amp; DR clients</a:t>
            </a: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33451D07-8D0F-06C8-8938-0FBE6E09731A}"/>
              </a:ext>
            </a:extLst>
          </p:cNvPr>
          <p:cNvSpPr txBox="1"/>
          <p:nvPr/>
        </p:nvSpPr>
        <p:spPr>
          <a:xfrm>
            <a:off x="5772757" y="2031303"/>
            <a:ext cx="816717" cy="349911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46800" tIns="46800" rIns="46800" bIns="46800" rtlCol="0">
            <a:spAutoFit/>
          </a:bodyPr>
          <a:lstStyle/>
          <a:p>
            <a:pPr defTabSz="914400">
              <a:defRPr/>
            </a:pPr>
            <a:r>
              <a:rPr lang="en-US" b="1" kern="0" dirty="0">
                <a:solidFill>
                  <a:srgbClr val="8064A2">
                    <a:lumMod val="75000"/>
                  </a:srgbClr>
                </a:solidFill>
                <a:latin typeface="Trebuchet MS"/>
                <a:cs typeface="Arial"/>
                <a:sym typeface="Arial"/>
                <a:rtl val="0"/>
              </a:rPr>
              <a:t>50+ </a:t>
            </a: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149B03D9-1664-0C39-F4AA-4B6B2E2102A5}"/>
              </a:ext>
            </a:extLst>
          </p:cNvPr>
          <p:cNvSpPr txBox="1"/>
          <p:nvPr/>
        </p:nvSpPr>
        <p:spPr>
          <a:xfrm>
            <a:off x="5772757" y="2302403"/>
            <a:ext cx="987927" cy="349911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46800" tIns="46800" rIns="46800" bIns="46800" rtlCol="0">
            <a:spAutoFit/>
          </a:bodyPr>
          <a:lstStyle/>
          <a:p>
            <a:pPr defTabSz="914400">
              <a:defRPr/>
            </a:pPr>
            <a:r>
              <a:rPr lang="en-US" sz="9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Trebuchet MS"/>
                <a:cs typeface="Arial"/>
                <a:sym typeface="Arial"/>
                <a:rtl val="0"/>
              </a:rPr>
              <a:t>CDN &amp; Cloud Security clients</a:t>
            </a: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1687923A-9753-09D5-D6EB-6F7F3F4A6F7E}"/>
              </a:ext>
            </a:extLst>
          </p:cNvPr>
          <p:cNvSpPr txBox="1"/>
          <p:nvPr/>
        </p:nvSpPr>
        <p:spPr>
          <a:xfrm>
            <a:off x="1039579" y="2862281"/>
            <a:ext cx="818885" cy="349911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46800" tIns="46800" rIns="46800" bIns="46800" rtlCol="0">
            <a:spAutoFit/>
          </a:bodyPr>
          <a:lstStyle/>
          <a:p>
            <a:pPr defTabSz="914400">
              <a:defRPr/>
            </a:pPr>
            <a:r>
              <a:rPr lang="en-US" b="1" kern="0" dirty="0">
                <a:solidFill>
                  <a:srgbClr val="4BACC6">
                    <a:lumMod val="75000"/>
                  </a:srgbClr>
                </a:solidFill>
                <a:latin typeface="Trebuchet MS"/>
                <a:cs typeface="Arial"/>
                <a:sym typeface="Arial"/>
                <a:rtl val="0"/>
              </a:rPr>
              <a:t>50+ </a:t>
            </a:r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83364208-97A6-AE5A-ACC4-BBED126F1105}"/>
              </a:ext>
            </a:extLst>
          </p:cNvPr>
          <p:cNvSpPr txBox="1"/>
          <p:nvPr/>
        </p:nvSpPr>
        <p:spPr>
          <a:xfrm>
            <a:off x="1039579" y="3134825"/>
            <a:ext cx="1259871" cy="349911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46800" tIns="46800" rIns="46800" bIns="46800" rtlCol="0">
            <a:spAutoFit/>
          </a:bodyPr>
          <a:lstStyle/>
          <a:p>
            <a:pPr defTabSz="914400">
              <a:defRPr/>
            </a:pPr>
            <a:r>
              <a:rPr lang="en-US" sz="9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Trebuchet MS"/>
                <a:cs typeface="Arial"/>
                <a:sym typeface="Arial"/>
                <a:rtl val="0"/>
              </a:rPr>
              <a:t>IT Ops Transformation projects</a:t>
            </a:r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D6643D72-6CB7-2948-B2D0-621221559640}"/>
              </a:ext>
            </a:extLst>
          </p:cNvPr>
          <p:cNvSpPr txBox="1"/>
          <p:nvPr/>
        </p:nvSpPr>
        <p:spPr>
          <a:xfrm>
            <a:off x="2683383" y="2862281"/>
            <a:ext cx="701508" cy="349911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46800" tIns="46800" rIns="46800" bIns="46800" rtlCol="0">
            <a:spAutoFit/>
          </a:bodyPr>
          <a:lstStyle/>
          <a:p>
            <a:pPr defTabSz="914400">
              <a:defRPr/>
            </a:pPr>
            <a:r>
              <a:rPr lang="en-US" b="1" kern="0" dirty="0">
                <a:solidFill>
                  <a:srgbClr val="4BACC6">
                    <a:lumMod val="75000"/>
                  </a:srgbClr>
                </a:solidFill>
                <a:latin typeface="Trebuchet MS"/>
                <a:cs typeface="Arial"/>
                <a:sym typeface="Arial"/>
                <a:rtl val="0"/>
              </a:rPr>
              <a:t>500+ </a:t>
            </a:r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7569ECB5-9FC3-2AFD-9738-E38960738DCE}"/>
              </a:ext>
            </a:extLst>
          </p:cNvPr>
          <p:cNvSpPr txBox="1"/>
          <p:nvPr/>
        </p:nvSpPr>
        <p:spPr>
          <a:xfrm>
            <a:off x="2683382" y="3134825"/>
            <a:ext cx="1240808" cy="349911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46800" tIns="46800" rIns="46800" bIns="46800" rtlCol="0">
            <a:spAutoFit/>
          </a:bodyPr>
          <a:lstStyle/>
          <a:p>
            <a:pPr defTabSz="914400">
              <a:defRPr/>
            </a:pPr>
            <a:r>
              <a:rPr lang="en-US" sz="9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Trebuchet MS"/>
                <a:cs typeface="Arial"/>
                <a:sym typeface="Arial"/>
                <a:rtl val="0"/>
              </a:rPr>
              <a:t>Data Center services projects executed </a:t>
            </a:r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10F01CB6-A5E5-5344-0725-1298867CE990}"/>
              </a:ext>
            </a:extLst>
          </p:cNvPr>
          <p:cNvSpPr txBox="1"/>
          <p:nvPr/>
        </p:nvSpPr>
        <p:spPr>
          <a:xfrm>
            <a:off x="4362604" y="2862281"/>
            <a:ext cx="818885" cy="349911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46800" tIns="46800" rIns="46800" bIns="46800" rtlCol="0">
            <a:spAutoFit/>
          </a:bodyPr>
          <a:lstStyle/>
          <a:p>
            <a:pPr defTabSz="914400">
              <a:defRPr/>
            </a:pPr>
            <a:r>
              <a:rPr lang="en-US" b="1" kern="0" dirty="0">
                <a:solidFill>
                  <a:srgbClr val="4BACC6">
                    <a:lumMod val="75000"/>
                  </a:srgbClr>
                </a:solidFill>
                <a:latin typeface="Trebuchet MS"/>
                <a:cs typeface="Arial"/>
                <a:sym typeface="Arial"/>
                <a:rtl val="0"/>
              </a:rPr>
              <a:t>300+ </a:t>
            </a: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75396987-828F-49F6-F6D4-4B6F0F334048}"/>
              </a:ext>
            </a:extLst>
          </p:cNvPr>
          <p:cNvSpPr txBox="1"/>
          <p:nvPr/>
        </p:nvSpPr>
        <p:spPr>
          <a:xfrm>
            <a:off x="4362604" y="3134825"/>
            <a:ext cx="1240808" cy="349911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46800" tIns="46800" rIns="46800" bIns="46800" rtlCol="0">
            <a:spAutoFit/>
          </a:bodyPr>
          <a:lstStyle/>
          <a:p>
            <a:pPr defTabSz="914400">
              <a:defRPr/>
            </a:pPr>
            <a:r>
              <a:rPr lang="en-US" sz="9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Trebuchet MS"/>
                <a:cs typeface="Arial"/>
                <a:sym typeface="Arial"/>
                <a:rtl val="0"/>
              </a:rPr>
              <a:t>Data Center Migration projects</a:t>
            </a: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6AB34AB9-930C-903F-2B35-A887023F7087}"/>
              </a:ext>
            </a:extLst>
          </p:cNvPr>
          <p:cNvSpPr txBox="1"/>
          <p:nvPr/>
        </p:nvSpPr>
        <p:spPr>
          <a:xfrm>
            <a:off x="6029882" y="2862281"/>
            <a:ext cx="818885" cy="349911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46800" tIns="46800" rIns="46800" bIns="46800" rtlCol="0">
            <a:spAutoFit/>
          </a:bodyPr>
          <a:lstStyle/>
          <a:p>
            <a:pPr defTabSz="914400">
              <a:defRPr/>
            </a:pPr>
            <a:r>
              <a:rPr lang="en-US" b="1" kern="0" dirty="0">
                <a:solidFill>
                  <a:srgbClr val="4BACC6">
                    <a:lumMod val="75000"/>
                  </a:srgbClr>
                </a:solidFill>
                <a:latin typeface="Trebuchet MS"/>
                <a:cs typeface="Arial"/>
                <a:sym typeface="Arial"/>
                <a:rtl val="0"/>
              </a:rPr>
              <a:t>80+ </a:t>
            </a:r>
          </a:p>
        </p:txBody>
      </p:sp>
      <p:sp>
        <p:nvSpPr>
          <p:cNvPr id="128" name="TextBox 127">
            <a:extLst>
              <a:ext uri="{FF2B5EF4-FFF2-40B4-BE49-F238E27FC236}">
                <a16:creationId xmlns:a16="http://schemas.microsoft.com/office/drawing/2014/main" id="{198730C2-E501-11D3-EB11-9835D3ABEFFB}"/>
              </a:ext>
            </a:extLst>
          </p:cNvPr>
          <p:cNvSpPr txBox="1"/>
          <p:nvPr/>
        </p:nvSpPr>
        <p:spPr>
          <a:xfrm>
            <a:off x="6029882" y="3134825"/>
            <a:ext cx="1122582" cy="371513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46800" tIns="46800" rIns="46800" bIns="46800" rtlCol="0">
            <a:spAutoFit/>
          </a:bodyPr>
          <a:lstStyle/>
          <a:p>
            <a:pPr defTabSz="914400">
              <a:defRPr/>
            </a:pPr>
            <a:r>
              <a:rPr lang="en-US" sz="9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Trebuchet MS"/>
                <a:cs typeface="Arial"/>
                <a:sym typeface="Arial"/>
                <a:rtl val="0"/>
              </a:rPr>
              <a:t>Platform Migration projects</a:t>
            </a:r>
          </a:p>
        </p:txBody>
      </p:sp>
      <p:sp>
        <p:nvSpPr>
          <p:cNvPr id="129" name="TextBox 128">
            <a:extLst>
              <a:ext uri="{FF2B5EF4-FFF2-40B4-BE49-F238E27FC236}">
                <a16:creationId xmlns:a16="http://schemas.microsoft.com/office/drawing/2014/main" id="{EFBA5199-E210-41A7-6C83-45FE1E9CA752}"/>
              </a:ext>
            </a:extLst>
          </p:cNvPr>
          <p:cNvSpPr txBox="1"/>
          <p:nvPr/>
        </p:nvSpPr>
        <p:spPr>
          <a:xfrm>
            <a:off x="1039579" y="3688684"/>
            <a:ext cx="852940" cy="284688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46800" tIns="46800" rIns="46800" bIns="46800" rtlCol="0">
            <a:spAutoFit/>
          </a:bodyPr>
          <a:lstStyle/>
          <a:p>
            <a:pPr defTabSz="914400">
              <a:defRPr/>
            </a:pPr>
            <a:r>
              <a:rPr lang="en-US" b="1" kern="0" dirty="0">
                <a:solidFill>
                  <a:srgbClr val="C0504D">
                    <a:lumMod val="75000"/>
                  </a:srgbClr>
                </a:solidFill>
                <a:latin typeface="Trebuchet MS"/>
                <a:cs typeface="Arial"/>
                <a:sym typeface="Arial"/>
                <a:rtl val="0"/>
              </a:rPr>
              <a:t>60K+ </a:t>
            </a:r>
          </a:p>
        </p:txBody>
      </p:sp>
      <p:sp>
        <p:nvSpPr>
          <p:cNvPr id="130" name="TextBox 129">
            <a:extLst>
              <a:ext uri="{FF2B5EF4-FFF2-40B4-BE49-F238E27FC236}">
                <a16:creationId xmlns:a16="http://schemas.microsoft.com/office/drawing/2014/main" id="{906461E2-5CD6-662F-9D0B-1B3ADCECF9E9}"/>
              </a:ext>
            </a:extLst>
          </p:cNvPr>
          <p:cNvSpPr txBox="1"/>
          <p:nvPr/>
        </p:nvSpPr>
        <p:spPr>
          <a:xfrm>
            <a:off x="1039579" y="3957182"/>
            <a:ext cx="1079943" cy="371513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46800" tIns="46800" rIns="46800" bIns="46800" rtlCol="0">
            <a:spAutoFit/>
          </a:bodyPr>
          <a:lstStyle/>
          <a:p>
            <a:pPr defTabSz="914400">
              <a:defRPr/>
            </a:pPr>
            <a:r>
              <a:rPr lang="en-US" sz="9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Trebuchet MS"/>
                <a:cs typeface="Arial"/>
                <a:sym typeface="Arial"/>
                <a:rtl val="0"/>
              </a:rPr>
              <a:t>Managed Tickets per month</a:t>
            </a:r>
          </a:p>
        </p:txBody>
      </p:sp>
      <p:sp>
        <p:nvSpPr>
          <p:cNvPr id="131" name="TextBox 130">
            <a:extLst>
              <a:ext uri="{FF2B5EF4-FFF2-40B4-BE49-F238E27FC236}">
                <a16:creationId xmlns:a16="http://schemas.microsoft.com/office/drawing/2014/main" id="{D03891A8-7E36-B538-9364-97F04B641B2A}"/>
              </a:ext>
            </a:extLst>
          </p:cNvPr>
          <p:cNvSpPr txBox="1"/>
          <p:nvPr/>
        </p:nvSpPr>
        <p:spPr>
          <a:xfrm>
            <a:off x="2324641" y="3688684"/>
            <a:ext cx="1067800" cy="349911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46800" tIns="46800" rIns="46800" bIns="46800" rtlCol="0">
            <a:spAutoFit/>
          </a:bodyPr>
          <a:lstStyle/>
          <a:p>
            <a:pPr defTabSz="914400">
              <a:defRPr/>
            </a:pPr>
            <a:r>
              <a:rPr lang="en-US" b="1" kern="0" dirty="0">
                <a:solidFill>
                  <a:srgbClr val="C0504D">
                    <a:lumMod val="75000"/>
                  </a:srgbClr>
                </a:solidFill>
                <a:latin typeface="Trebuchet MS"/>
                <a:cs typeface="Arial"/>
                <a:sym typeface="Arial"/>
                <a:rtl val="0"/>
              </a:rPr>
              <a:t>100K+ </a:t>
            </a:r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id="{93784AF5-CA2D-E5C2-1607-F885FBFC693B}"/>
              </a:ext>
            </a:extLst>
          </p:cNvPr>
          <p:cNvSpPr txBox="1"/>
          <p:nvPr/>
        </p:nvSpPr>
        <p:spPr>
          <a:xfrm>
            <a:off x="2324641" y="3957182"/>
            <a:ext cx="826669" cy="349911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46800" tIns="46800" rIns="46800" bIns="46800" rtlCol="0">
            <a:spAutoFit/>
          </a:bodyPr>
          <a:lstStyle/>
          <a:p>
            <a:pPr defTabSz="914400">
              <a:defRPr/>
            </a:pPr>
            <a:r>
              <a:rPr lang="en-US" sz="9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Trebuchet MS"/>
                <a:cs typeface="Arial"/>
                <a:sym typeface="Arial"/>
                <a:rtl val="0"/>
              </a:rPr>
              <a:t>Network Devices</a:t>
            </a:r>
          </a:p>
        </p:txBody>
      </p:sp>
      <p:sp>
        <p:nvSpPr>
          <p:cNvPr id="133" name="TextBox 132">
            <a:extLst>
              <a:ext uri="{FF2B5EF4-FFF2-40B4-BE49-F238E27FC236}">
                <a16:creationId xmlns:a16="http://schemas.microsoft.com/office/drawing/2014/main" id="{45A1EC5F-ABDB-0586-708A-09E911F5B908}"/>
              </a:ext>
            </a:extLst>
          </p:cNvPr>
          <p:cNvSpPr txBox="1"/>
          <p:nvPr/>
        </p:nvSpPr>
        <p:spPr>
          <a:xfrm>
            <a:off x="3742113" y="3688684"/>
            <a:ext cx="818730" cy="349911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46800" tIns="46800" rIns="46800" bIns="46800" rtlCol="0">
            <a:spAutoFit/>
          </a:bodyPr>
          <a:lstStyle/>
          <a:p>
            <a:pPr defTabSz="914400">
              <a:defRPr/>
            </a:pPr>
            <a:r>
              <a:rPr lang="en-US" b="1" kern="0" dirty="0">
                <a:solidFill>
                  <a:srgbClr val="C0504D">
                    <a:lumMod val="75000"/>
                  </a:srgbClr>
                </a:solidFill>
                <a:latin typeface="Trebuchet MS"/>
                <a:cs typeface="Arial"/>
                <a:sym typeface="Arial"/>
                <a:rtl val="0"/>
              </a:rPr>
              <a:t>75K+</a:t>
            </a:r>
          </a:p>
        </p:txBody>
      </p:sp>
      <p:sp>
        <p:nvSpPr>
          <p:cNvPr id="134" name="TextBox 133">
            <a:extLst>
              <a:ext uri="{FF2B5EF4-FFF2-40B4-BE49-F238E27FC236}">
                <a16:creationId xmlns:a16="http://schemas.microsoft.com/office/drawing/2014/main" id="{2FDE01DA-D8CD-5462-7583-DEE0C5D61141}"/>
              </a:ext>
            </a:extLst>
          </p:cNvPr>
          <p:cNvSpPr txBox="1"/>
          <p:nvPr/>
        </p:nvSpPr>
        <p:spPr>
          <a:xfrm>
            <a:off x="3742113" y="3957182"/>
            <a:ext cx="909670" cy="349911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46800" tIns="46800" rIns="46800" bIns="46800" rtlCol="0">
            <a:spAutoFit/>
          </a:bodyPr>
          <a:lstStyle/>
          <a:p>
            <a:pPr defTabSz="914400">
              <a:defRPr/>
            </a:pPr>
            <a:r>
              <a:rPr lang="en-US" sz="9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Trebuchet MS"/>
                <a:cs typeface="Arial"/>
                <a:sym typeface="Arial"/>
                <a:rtl val="0"/>
              </a:rPr>
              <a:t>Managed Mailbox</a:t>
            </a:r>
          </a:p>
        </p:txBody>
      </p:sp>
      <p:sp>
        <p:nvSpPr>
          <p:cNvPr id="135" name="TextBox 134">
            <a:extLst>
              <a:ext uri="{FF2B5EF4-FFF2-40B4-BE49-F238E27FC236}">
                <a16:creationId xmlns:a16="http://schemas.microsoft.com/office/drawing/2014/main" id="{6864C521-08F1-626D-7E34-E5C8381C5194}"/>
              </a:ext>
            </a:extLst>
          </p:cNvPr>
          <p:cNvSpPr txBox="1"/>
          <p:nvPr/>
        </p:nvSpPr>
        <p:spPr>
          <a:xfrm>
            <a:off x="5112391" y="3688684"/>
            <a:ext cx="984346" cy="349911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46800" tIns="46800" rIns="46800" bIns="46800" rtlCol="0">
            <a:spAutoFit/>
          </a:bodyPr>
          <a:lstStyle/>
          <a:p>
            <a:pPr defTabSz="914400">
              <a:defRPr/>
            </a:pPr>
            <a:r>
              <a:rPr lang="en-US" b="1" kern="0" dirty="0">
                <a:solidFill>
                  <a:srgbClr val="C0504D">
                    <a:lumMod val="75000"/>
                  </a:srgbClr>
                </a:solidFill>
                <a:latin typeface="Trebuchet MS"/>
                <a:cs typeface="Arial"/>
                <a:sym typeface="Arial"/>
                <a:rtl val="0"/>
              </a:rPr>
              <a:t>5000+</a:t>
            </a:r>
          </a:p>
        </p:txBody>
      </p:sp>
      <p:sp>
        <p:nvSpPr>
          <p:cNvPr id="136" name="TextBox 135">
            <a:extLst>
              <a:ext uri="{FF2B5EF4-FFF2-40B4-BE49-F238E27FC236}">
                <a16:creationId xmlns:a16="http://schemas.microsoft.com/office/drawing/2014/main" id="{3264D375-55F1-D3DB-2850-F5AD4BAA2CBE}"/>
              </a:ext>
            </a:extLst>
          </p:cNvPr>
          <p:cNvSpPr txBox="1"/>
          <p:nvPr/>
        </p:nvSpPr>
        <p:spPr>
          <a:xfrm>
            <a:off x="5112391" y="3957182"/>
            <a:ext cx="818882" cy="349911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46800" tIns="46800" rIns="46800" bIns="46800" rtlCol="0">
            <a:spAutoFit/>
          </a:bodyPr>
          <a:lstStyle/>
          <a:p>
            <a:pPr defTabSz="914400">
              <a:defRPr/>
            </a:pPr>
            <a:r>
              <a:rPr lang="en-US" sz="9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Trebuchet MS"/>
                <a:cs typeface="Arial"/>
                <a:sym typeface="Arial"/>
                <a:rtl val="0"/>
              </a:rPr>
              <a:t>Security Devices</a:t>
            </a:r>
          </a:p>
        </p:txBody>
      </p:sp>
      <p:sp>
        <p:nvSpPr>
          <p:cNvPr id="137" name="TextBox 136">
            <a:extLst>
              <a:ext uri="{FF2B5EF4-FFF2-40B4-BE49-F238E27FC236}">
                <a16:creationId xmlns:a16="http://schemas.microsoft.com/office/drawing/2014/main" id="{49B69B8B-A3B3-8BF5-B122-7407FEFB57F4}"/>
              </a:ext>
            </a:extLst>
          </p:cNvPr>
          <p:cNvSpPr txBox="1"/>
          <p:nvPr/>
        </p:nvSpPr>
        <p:spPr>
          <a:xfrm>
            <a:off x="6510115" y="3688684"/>
            <a:ext cx="1320454" cy="349911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46800" tIns="46800" rIns="46800" bIns="46800" rtlCol="0">
            <a:spAutoFit/>
          </a:bodyPr>
          <a:lstStyle/>
          <a:p>
            <a:pPr defTabSz="914400">
              <a:defRPr/>
            </a:pPr>
            <a:r>
              <a:rPr lang="en-US" b="1" kern="0" dirty="0">
                <a:solidFill>
                  <a:srgbClr val="C0504D">
                    <a:lumMod val="75000"/>
                  </a:srgbClr>
                </a:solidFill>
                <a:latin typeface="Trebuchet MS"/>
                <a:cs typeface="Arial"/>
                <a:sym typeface="Arial"/>
                <a:rtl val="0"/>
              </a:rPr>
              <a:t>7 Petabyte</a:t>
            </a:r>
          </a:p>
        </p:txBody>
      </p:sp>
      <p:sp>
        <p:nvSpPr>
          <p:cNvPr id="138" name="TextBox 137">
            <a:extLst>
              <a:ext uri="{FF2B5EF4-FFF2-40B4-BE49-F238E27FC236}">
                <a16:creationId xmlns:a16="http://schemas.microsoft.com/office/drawing/2014/main" id="{08CB608F-E4E6-C519-50F3-4A9AFFC603EE}"/>
              </a:ext>
            </a:extLst>
          </p:cNvPr>
          <p:cNvSpPr txBox="1"/>
          <p:nvPr/>
        </p:nvSpPr>
        <p:spPr>
          <a:xfrm>
            <a:off x="6510115" y="3957182"/>
            <a:ext cx="1122583" cy="349911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46800" tIns="46800" rIns="46800" bIns="46800" rtlCol="0">
            <a:spAutoFit/>
          </a:bodyPr>
          <a:lstStyle/>
          <a:p>
            <a:pPr marL="0" lvl="1" defTabSz="914400">
              <a:defRPr/>
            </a:pPr>
            <a:r>
              <a:rPr lang="en-IN" sz="9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Trebuchet MS"/>
                <a:cs typeface="Arial"/>
                <a:sym typeface="Arial"/>
                <a:rtl val="0"/>
              </a:rPr>
              <a:t>Managed Storage and Back-up</a:t>
            </a:r>
          </a:p>
        </p:txBody>
      </p:sp>
      <p:sp>
        <p:nvSpPr>
          <p:cNvPr id="139" name="TextBox 138">
            <a:extLst>
              <a:ext uri="{FF2B5EF4-FFF2-40B4-BE49-F238E27FC236}">
                <a16:creationId xmlns:a16="http://schemas.microsoft.com/office/drawing/2014/main" id="{B860CF56-AF9D-C419-7CFF-602FD44A2096}"/>
              </a:ext>
            </a:extLst>
          </p:cNvPr>
          <p:cNvSpPr txBox="1"/>
          <p:nvPr/>
        </p:nvSpPr>
        <p:spPr>
          <a:xfrm>
            <a:off x="2034789" y="2302403"/>
            <a:ext cx="1011457" cy="371513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46800" tIns="46800" rIns="46800" bIns="46800" rtlCol="0">
            <a:spAutoFit/>
          </a:bodyPr>
          <a:lstStyle/>
          <a:p>
            <a:pPr defTabSz="914400">
              <a:defRPr/>
            </a:pPr>
            <a:r>
              <a:rPr lang="en-US" sz="9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Trebuchet MS"/>
                <a:cs typeface="Arial"/>
                <a:sym typeface="Arial"/>
                <a:rtl val="0"/>
              </a:rPr>
              <a:t>Data Center Clients </a:t>
            </a:r>
          </a:p>
        </p:txBody>
      </p:sp>
      <p:sp>
        <p:nvSpPr>
          <p:cNvPr id="140" name="TextBox 139">
            <a:extLst>
              <a:ext uri="{FF2B5EF4-FFF2-40B4-BE49-F238E27FC236}">
                <a16:creationId xmlns:a16="http://schemas.microsoft.com/office/drawing/2014/main" id="{CD851844-AD1D-1D80-B8C8-DF0B33835BEA}"/>
              </a:ext>
            </a:extLst>
          </p:cNvPr>
          <p:cNvSpPr txBox="1"/>
          <p:nvPr/>
        </p:nvSpPr>
        <p:spPr>
          <a:xfrm>
            <a:off x="2034790" y="2031303"/>
            <a:ext cx="743482" cy="349911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46800" tIns="46800" rIns="46800" bIns="46800" rtlCol="0">
            <a:spAutoFit/>
          </a:bodyPr>
          <a:lstStyle/>
          <a:p>
            <a:pPr defTabSz="914400">
              <a:defRPr/>
            </a:pPr>
            <a:r>
              <a:rPr lang="en-US" b="1" kern="0" dirty="0">
                <a:solidFill>
                  <a:srgbClr val="8064A2">
                    <a:lumMod val="75000"/>
                  </a:srgbClr>
                </a:solidFill>
                <a:latin typeface="Trebuchet MS"/>
                <a:cs typeface="Arial"/>
                <a:sym typeface="Arial"/>
                <a:rtl val="0"/>
              </a:rPr>
              <a:t>600+</a:t>
            </a:r>
          </a:p>
        </p:txBody>
      </p:sp>
      <p:sp>
        <p:nvSpPr>
          <p:cNvPr id="141" name="Rectangle 140">
            <a:extLst>
              <a:ext uri="{FF2B5EF4-FFF2-40B4-BE49-F238E27FC236}">
                <a16:creationId xmlns:a16="http://schemas.microsoft.com/office/drawing/2014/main" id="{6F3F85FA-CAE7-3A54-1072-8C2CAEC0CB42}"/>
              </a:ext>
            </a:extLst>
          </p:cNvPr>
          <p:cNvSpPr/>
          <p:nvPr/>
        </p:nvSpPr>
        <p:spPr>
          <a:xfrm>
            <a:off x="7354318" y="936845"/>
            <a:ext cx="612080" cy="108961"/>
          </a:xfrm>
          <a:prstGeom prst="rect">
            <a:avLst/>
          </a:prstGeom>
          <a:solidFill>
            <a:srgbClr val="040506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cxnSp>
        <p:nvCxnSpPr>
          <p:cNvPr id="142" name="Straight Connector 141">
            <a:extLst>
              <a:ext uri="{FF2B5EF4-FFF2-40B4-BE49-F238E27FC236}">
                <a16:creationId xmlns:a16="http://schemas.microsoft.com/office/drawing/2014/main" id="{8BC981A1-35E4-9395-2007-FFB7A5AA5E03}"/>
              </a:ext>
            </a:extLst>
          </p:cNvPr>
          <p:cNvCxnSpPr/>
          <p:nvPr/>
        </p:nvCxnSpPr>
        <p:spPr>
          <a:xfrm flipV="1">
            <a:off x="7976445" y="983590"/>
            <a:ext cx="0" cy="490649"/>
          </a:xfrm>
          <a:prstGeom prst="line">
            <a:avLst/>
          </a:prstGeom>
          <a:noFill/>
          <a:ln w="19050" cap="flat" cmpd="sng" algn="ctr">
            <a:solidFill>
              <a:srgbClr val="9BBB59">
                <a:lumMod val="60000"/>
                <a:lumOff val="40000"/>
              </a:srgbClr>
            </a:solidFill>
            <a:prstDash val="solid"/>
          </a:ln>
          <a:effectLst/>
        </p:spPr>
      </p:cxnSp>
      <p:grpSp>
        <p:nvGrpSpPr>
          <p:cNvPr id="143" name="Group 142">
            <a:extLst>
              <a:ext uri="{FF2B5EF4-FFF2-40B4-BE49-F238E27FC236}">
                <a16:creationId xmlns:a16="http://schemas.microsoft.com/office/drawing/2014/main" id="{FCBEAB6D-CFED-4E32-2F71-F68FAC1C4B85}"/>
              </a:ext>
            </a:extLst>
          </p:cNvPr>
          <p:cNvGrpSpPr/>
          <p:nvPr/>
        </p:nvGrpSpPr>
        <p:grpSpPr>
          <a:xfrm>
            <a:off x="7368517" y="1466415"/>
            <a:ext cx="1261842" cy="1500126"/>
            <a:chOff x="6840927" y="1480106"/>
            <a:chExt cx="1796061" cy="2267044"/>
          </a:xfrm>
        </p:grpSpPr>
        <p:pic>
          <p:nvPicPr>
            <p:cNvPr id="144" name="Graphic 143">
              <a:extLst>
                <a:ext uri="{FF2B5EF4-FFF2-40B4-BE49-F238E27FC236}">
                  <a16:creationId xmlns:a16="http://schemas.microsoft.com/office/drawing/2014/main" id="{E9B0114E-2D69-F5B6-8E82-F0733D4D322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40927" y="1480106"/>
              <a:ext cx="1796061" cy="2267044"/>
            </a:xfrm>
            <a:prstGeom prst="rect">
              <a:avLst/>
            </a:prstGeom>
          </p:spPr>
        </p:pic>
        <p:pic>
          <p:nvPicPr>
            <p:cNvPr id="145" name="Graphic 144">
              <a:extLst>
                <a:ext uri="{FF2B5EF4-FFF2-40B4-BE49-F238E27FC236}">
                  <a16:creationId xmlns:a16="http://schemas.microsoft.com/office/drawing/2014/main" id="{2AE19574-1FA4-7F81-6D5A-B39BFBBEBA1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7221002" y="2647950"/>
              <a:ext cx="1018275" cy="718997"/>
            </a:xfrm>
            <a:prstGeom prst="rect">
              <a:avLst/>
            </a:prstGeom>
          </p:spPr>
        </p:pic>
      </p:grpSp>
      <p:sp>
        <p:nvSpPr>
          <p:cNvPr id="146" name="Arrow: Pentagon 145">
            <a:extLst>
              <a:ext uri="{FF2B5EF4-FFF2-40B4-BE49-F238E27FC236}">
                <a16:creationId xmlns:a16="http://schemas.microsoft.com/office/drawing/2014/main" id="{FA6C257E-CAB2-2E25-8DEB-F4080CCDC9DE}"/>
              </a:ext>
            </a:extLst>
          </p:cNvPr>
          <p:cNvSpPr/>
          <p:nvPr/>
        </p:nvSpPr>
        <p:spPr>
          <a:xfrm flipV="1">
            <a:off x="4940468" y="1129572"/>
            <a:ext cx="1552138" cy="745948"/>
          </a:xfrm>
          <a:prstGeom prst="homePlate">
            <a:avLst>
              <a:gd name="adj" fmla="val 20692"/>
            </a:avLst>
          </a:prstGeom>
          <a:solidFill>
            <a:sysClr val="window" lastClr="FFFFFF"/>
          </a:solidFill>
          <a:ln w="6350" cap="flat" cmpd="sng" algn="ctr">
            <a:solidFill>
              <a:srgbClr val="4F81BD">
                <a:lumMod val="60000"/>
                <a:lumOff val="40000"/>
              </a:srgbClr>
            </a:solidFill>
            <a:prstDash val="sysDot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  <a:sym typeface="Arial"/>
              <a:rtl val="0"/>
            </a:endParaRPr>
          </a:p>
        </p:txBody>
      </p:sp>
      <p:sp>
        <p:nvSpPr>
          <p:cNvPr id="147" name="Rectangle: Top Corners Rounded 146">
            <a:extLst>
              <a:ext uri="{FF2B5EF4-FFF2-40B4-BE49-F238E27FC236}">
                <a16:creationId xmlns:a16="http://schemas.microsoft.com/office/drawing/2014/main" id="{2BB49C97-545B-77D3-96BD-00ABAE8DB899}"/>
              </a:ext>
            </a:extLst>
          </p:cNvPr>
          <p:cNvSpPr/>
          <p:nvPr/>
        </p:nvSpPr>
        <p:spPr>
          <a:xfrm rot="16200000">
            <a:off x="4330974" y="1324366"/>
            <a:ext cx="745948" cy="360000"/>
          </a:xfrm>
          <a:prstGeom prst="round2SameRect">
            <a:avLst/>
          </a:prstGeom>
          <a:solidFill>
            <a:srgbClr val="9BBB59"/>
          </a:solidFill>
          <a:ln w="762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  <a:sym typeface="Arial"/>
              <a:rtl val="0"/>
            </a:endParaRPr>
          </a:p>
        </p:txBody>
      </p:sp>
      <p:cxnSp>
        <p:nvCxnSpPr>
          <p:cNvPr id="148" name="Straight Connector 147">
            <a:extLst>
              <a:ext uri="{FF2B5EF4-FFF2-40B4-BE49-F238E27FC236}">
                <a16:creationId xmlns:a16="http://schemas.microsoft.com/office/drawing/2014/main" id="{9AE4F229-3F2B-98B5-F61A-35E72D1E2213}"/>
              </a:ext>
            </a:extLst>
          </p:cNvPr>
          <p:cNvCxnSpPr>
            <a:cxnSpLocks/>
          </p:cNvCxnSpPr>
          <p:nvPr/>
        </p:nvCxnSpPr>
        <p:spPr>
          <a:xfrm>
            <a:off x="4867646" y="1128238"/>
            <a:ext cx="0" cy="745948"/>
          </a:xfrm>
          <a:prstGeom prst="line">
            <a:avLst/>
          </a:prstGeom>
          <a:noFill/>
          <a:ln w="57150" cap="flat" cmpd="sng" algn="ctr">
            <a:solidFill>
              <a:srgbClr val="9BBB59">
                <a:lumMod val="50000"/>
              </a:srgbClr>
            </a:solidFill>
            <a:prstDash val="solid"/>
          </a:ln>
          <a:effectLst/>
        </p:spPr>
      </p:cxnSp>
      <p:sp>
        <p:nvSpPr>
          <p:cNvPr id="149" name="TextBox 148">
            <a:extLst>
              <a:ext uri="{FF2B5EF4-FFF2-40B4-BE49-F238E27FC236}">
                <a16:creationId xmlns:a16="http://schemas.microsoft.com/office/drawing/2014/main" id="{8670E20E-03E4-1699-B548-BBE804ABEEAC}"/>
              </a:ext>
            </a:extLst>
          </p:cNvPr>
          <p:cNvSpPr txBox="1"/>
          <p:nvPr/>
        </p:nvSpPr>
        <p:spPr>
          <a:xfrm rot="16200000">
            <a:off x="4296844" y="1401007"/>
            <a:ext cx="82944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defRPr/>
            </a:pPr>
            <a:r>
              <a:rPr lang="en-IN" sz="1000" b="1" kern="0" dirty="0">
                <a:solidFill>
                  <a:prstClr val="white"/>
                </a:solidFill>
                <a:latin typeface="Trebuchet MS"/>
                <a:cs typeface="Arial"/>
                <a:sym typeface="Arial"/>
                <a:rtl val="0"/>
              </a:rPr>
              <a:t>PRESENCE</a:t>
            </a:r>
          </a:p>
        </p:txBody>
      </p:sp>
      <p:sp>
        <p:nvSpPr>
          <p:cNvPr id="150" name="TextBox 149">
            <a:extLst>
              <a:ext uri="{FF2B5EF4-FFF2-40B4-BE49-F238E27FC236}">
                <a16:creationId xmlns:a16="http://schemas.microsoft.com/office/drawing/2014/main" id="{D736C4A9-3FC3-074B-11CA-43B9C26D10F7}"/>
              </a:ext>
            </a:extLst>
          </p:cNvPr>
          <p:cNvSpPr txBox="1"/>
          <p:nvPr/>
        </p:nvSpPr>
        <p:spPr>
          <a:xfrm>
            <a:off x="5014587" y="1193680"/>
            <a:ext cx="1349514" cy="349911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46800" tIns="46800" rIns="46800" bIns="46800" rtlCol="0">
            <a:spAutoFit/>
          </a:bodyPr>
          <a:lstStyle/>
          <a:p>
            <a:pPr defTabSz="914400">
              <a:defRPr/>
            </a:pPr>
            <a:r>
              <a:rPr lang="en-US" b="1" kern="0" dirty="0">
                <a:solidFill>
                  <a:srgbClr val="9BBB59">
                    <a:lumMod val="75000"/>
                  </a:srgbClr>
                </a:solidFill>
                <a:latin typeface="Trebuchet MS"/>
                <a:cs typeface="Arial"/>
                <a:sym typeface="Arial"/>
                <a:rtl val="0"/>
              </a:rPr>
              <a:t>Global</a:t>
            </a:r>
          </a:p>
        </p:txBody>
      </p:sp>
      <p:sp>
        <p:nvSpPr>
          <p:cNvPr id="151" name="TextBox 150">
            <a:extLst>
              <a:ext uri="{FF2B5EF4-FFF2-40B4-BE49-F238E27FC236}">
                <a16:creationId xmlns:a16="http://schemas.microsoft.com/office/drawing/2014/main" id="{4BA47C8A-E2BD-700A-EED0-772AEC868094}"/>
              </a:ext>
            </a:extLst>
          </p:cNvPr>
          <p:cNvSpPr txBox="1"/>
          <p:nvPr/>
        </p:nvSpPr>
        <p:spPr>
          <a:xfrm>
            <a:off x="5014587" y="1474239"/>
            <a:ext cx="1309056" cy="349911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46800" tIns="46800" rIns="46800" bIns="46800" rtlCol="0">
            <a:spAutoFit/>
          </a:bodyPr>
          <a:lstStyle/>
          <a:p>
            <a:pPr defTabSz="914400">
              <a:defRPr/>
            </a:pPr>
            <a:r>
              <a:rPr lang="en-US" sz="9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Trebuchet MS"/>
                <a:cs typeface="Arial"/>
                <a:sym typeface="Arial"/>
                <a:rtl val="0"/>
              </a:rPr>
              <a:t>India (HQ) | USA | UK  UAE | Singapore</a:t>
            </a:r>
          </a:p>
        </p:txBody>
      </p:sp>
      <p:sp>
        <p:nvSpPr>
          <p:cNvPr id="152" name="TextBox 151">
            <a:extLst>
              <a:ext uri="{FF2B5EF4-FFF2-40B4-BE49-F238E27FC236}">
                <a16:creationId xmlns:a16="http://schemas.microsoft.com/office/drawing/2014/main" id="{BA71C55C-7E00-554A-567C-E79930797D2F}"/>
              </a:ext>
            </a:extLst>
          </p:cNvPr>
          <p:cNvSpPr txBox="1"/>
          <p:nvPr/>
        </p:nvSpPr>
        <p:spPr>
          <a:xfrm>
            <a:off x="3283861" y="2316427"/>
            <a:ext cx="1011457" cy="371513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46800" tIns="46800" rIns="46800" bIns="46800" rtlCol="0">
            <a:spAutoFit/>
          </a:bodyPr>
          <a:lstStyle/>
          <a:p>
            <a:pPr defTabSz="914400">
              <a:defRPr/>
            </a:pPr>
            <a:r>
              <a:rPr lang="en-US" sz="9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Trebuchet MS"/>
                <a:cs typeface="Arial"/>
                <a:sym typeface="Arial"/>
                <a:rtl val="0"/>
              </a:rPr>
              <a:t>Network </a:t>
            </a:r>
            <a:br>
              <a:rPr lang="en-US" sz="9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Trebuchet MS"/>
                <a:cs typeface="Arial"/>
                <a:sym typeface="Arial"/>
                <a:rtl val="0"/>
              </a:rPr>
            </a:br>
            <a:r>
              <a:rPr lang="en-US" sz="9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Trebuchet MS"/>
                <a:cs typeface="Arial"/>
                <a:sym typeface="Arial"/>
                <a:rtl val="0"/>
              </a:rPr>
              <a:t>Clients </a:t>
            </a:r>
          </a:p>
        </p:txBody>
      </p:sp>
      <p:sp>
        <p:nvSpPr>
          <p:cNvPr id="153" name="TextBox 152">
            <a:extLst>
              <a:ext uri="{FF2B5EF4-FFF2-40B4-BE49-F238E27FC236}">
                <a16:creationId xmlns:a16="http://schemas.microsoft.com/office/drawing/2014/main" id="{F1ACFD82-F647-199C-B15F-B1027219AEA0}"/>
              </a:ext>
            </a:extLst>
          </p:cNvPr>
          <p:cNvSpPr txBox="1"/>
          <p:nvPr/>
        </p:nvSpPr>
        <p:spPr>
          <a:xfrm>
            <a:off x="3283861" y="2045328"/>
            <a:ext cx="733017" cy="349911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square" lIns="46800" tIns="46800" rIns="46800" bIns="46800" rtlCol="0">
            <a:spAutoFit/>
          </a:bodyPr>
          <a:lstStyle/>
          <a:p>
            <a:pPr defTabSz="914400">
              <a:defRPr/>
            </a:pPr>
            <a:r>
              <a:rPr lang="en-US" b="1" kern="0" dirty="0">
                <a:solidFill>
                  <a:srgbClr val="8064A2">
                    <a:lumMod val="75000"/>
                  </a:srgbClr>
                </a:solidFill>
                <a:latin typeface="Trebuchet MS"/>
                <a:cs typeface="Arial"/>
                <a:sym typeface="Arial"/>
                <a:rtl val="0"/>
              </a:rPr>
              <a:t>700+</a:t>
            </a:r>
          </a:p>
        </p:txBody>
      </p:sp>
      <p:cxnSp>
        <p:nvCxnSpPr>
          <p:cNvPr id="154" name="Straight Connector 153">
            <a:extLst>
              <a:ext uri="{FF2B5EF4-FFF2-40B4-BE49-F238E27FC236}">
                <a16:creationId xmlns:a16="http://schemas.microsoft.com/office/drawing/2014/main" id="{F529A749-7B07-BD8C-A5E8-F69F99D182F6}"/>
              </a:ext>
            </a:extLst>
          </p:cNvPr>
          <p:cNvCxnSpPr>
            <a:cxnSpLocks/>
          </p:cNvCxnSpPr>
          <p:nvPr/>
        </p:nvCxnSpPr>
        <p:spPr>
          <a:xfrm>
            <a:off x="3243642" y="1129572"/>
            <a:ext cx="0" cy="745948"/>
          </a:xfrm>
          <a:prstGeom prst="line">
            <a:avLst/>
          </a:prstGeom>
          <a:noFill/>
          <a:ln w="6350" cap="flat" cmpd="sng" algn="ctr">
            <a:solidFill>
              <a:srgbClr val="4F81BD">
                <a:lumMod val="40000"/>
                <a:lumOff val="60000"/>
              </a:srgbClr>
            </a:solidFill>
            <a:prstDash val="solid"/>
          </a:ln>
          <a:effectLst/>
        </p:spPr>
      </p:cxnSp>
      <p:cxnSp>
        <p:nvCxnSpPr>
          <p:cNvPr id="155" name="Straight Connector 154">
            <a:extLst>
              <a:ext uri="{FF2B5EF4-FFF2-40B4-BE49-F238E27FC236}">
                <a16:creationId xmlns:a16="http://schemas.microsoft.com/office/drawing/2014/main" id="{3B95380F-BB50-1F64-8B88-ECD68F0CF13C}"/>
              </a:ext>
            </a:extLst>
          </p:cNvPr>
          <p:cNvCxnSpPr>
            <a:cxnSpLocks/>
          </p:cNvCxnSpPr>
          <p:nvPr/>
        </p:nvCxnSpPr>
        <p:spPr>
          <a:xfrm>
            <a:off x="3189753" y="1962822"/>
            <a:ext cx="0" cy="745948"/>
          </a:xfrm>
          <a:prstGeom prst="line">
            <a:avLst/>
          </a:prstGeom>
          <a:noFill/>
          <a:ln w="6350" cap="flat" cmpd="sng" algn="ctr">
            <a:solidFill>
              <a:srgbClr val="8064A2">
                <a:lumMod val="40000"/>
                <a:lumOff val="60000"/>
              </a:srgbClr>
            </a:solidFill>
            <a:prstDash val="solid"/>
          </a:ln>
          <a:effectLst/>
        </p:spPr>
      </p:cxnSp>
      <p:sp>
        <p:nvSpPr>
          <p:cNvPr id="156" name="Oval 155">
            <a:extLst>
              <a:ext uri="{FF2B5EF4-FFF2-40B4-BE49-F238E27FC236}">
                <a16:creationId xmlns:a16="http://schemas.microsoft.com/office/drawing/2014/main" id="{6AEC908F-DC92-AB1B-554B-808855A4DF50}"/>
              </a:ext>
            </a:extLst>
          </p:cNvPr>
          <p:cNvSpPr/>
          <p:nvPr/>
        </p:nvSpPr>
        <p:spPr>
          <a:xfrm>
            <a:off x="7282318" y="921449"/>
            <a:ext cx="144000" cy="135627"/>
          </a:xfrm>
          <a:prstGeom prst="ellipse">
            <a:avLst/>
          </a:prstGeom>
          <a:solidFill>
            <a:sysClr val="windowText" lastClr="000000"/>
          </a:solidFill>
          <a:ln w="19050" cap="flat" cmpd="sng" algn="ctr">
            <a:solidFill>
              <a:srgbClr val="9BBB59">
                <a:lumMod val="60000"/>
                <a:lumOff val="4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3562D5F-BA45-632D-492C-7C155ABC6F3F}"/>
              </a:ext>
            </a:extLst>
          </p:cNvPr>
          <p:cNvSpPr txBox="1"/>
          <p:nvPr/>
        </p:nvSpPr>
        <p:spPr>
          <a:xfrm>
            <a:off x="323851" y="655629"/>
            <a:ext cx="84963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cap="all" dirty="0">
                <a:solidFill>
                  <a:srgbClr val="BED730"/>
                </a:solidFill>
                <a:latin typeface="Trebuchet MS"/>
              </a:rPr>
              <a:t>Robust operations and engineering expertise</a:t>
            </a:r>
          </a:p>
        </p:txBody>
      </p:sp>
    </p:spTree>
    <p:extLst>
      <p:ext uri="{BB962C8B-B14F-4D97-AF65-F5344CB8AC3E}">
        <p14:creationId xmlns:p14="http://schemas.microsoft.com/office/powerpoint/2010/main" val="1913222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9494C27C-0135-A76E-5305-F7D30C054D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0" y="188493"/>
            <a:ext cx="7693249" cy="461655"/>
          </a:xfrm>
        </p:spPr>
        <p:txBody>
          <a:bodyPr/>
          <a:lstStyle/>
          <a:p>
            <a:r>
              <a:rPr lang="en-US" dirty="0"/>
              <a:t>SIFY IMS: VALUE PROPOSITION &amp; CUSTOMER BENEFITS </a:t>
            </a:r>
            <a:endParaRPr lang="en-IN" dirty="0"/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19DACEDB-A6E7-09F1-AE6F-DFA9D876D536}"/>
              </a:ext>
            </a:extLst>
          </p:cNvPr>
          <p:cNvGrpSpPr/>
          <p:nvPr/>
        </p:nvGrpSpPr>
        <p:grpSpPr>
          <a:xfrm>
            <a:off x="5914421" y="1514581"/>
            <a:ext cx="3327529" cy="802285"/>
            <a:chOff x="5194865" y="1502223"/>
            <a:chExt cx="3327529" cy="802285"/>
          </a:xfrm>
        </p:grpSpPr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5EBE9A5C-B04B-FDEE-C576-3C069F465B8E}"/>
                </a:ext>
              </a:extLst>
            </p:cNvPr>
            <p:cNvGrpSpPr/>
            <p:nvPr/>
          </p:nvGrpSpPr>
          <p:grpSpPr>
            <a:xfrm>
              <a:off x="5708241" y="1502223"/>
              <a:ext cx="2814153" cy="802285"/>
              <a:chOff x="5708241" y="1502223"/>
              <a:chExt cx="2814153" cy="802285"/>
            </a:xfrm>
          </p:grpSpPr>
          <p:sp>
            <p:nvSpPr>
              <p:cNvPr id="50" name="Rectangle 49">
                <a:extLst>
                  <a:ext uri="{FF2B5EF4-FFF2-40B4-BE49-F238E27FC236}">
                    <a16:creationId xmlns:a16="http://schemas.microsoft.com/office/drawing/2014/main" id="{511DED4A-0BB8-7BFF-9FB1-28209BD012B4}"/>
                  </a:ext>
                </a:extLst>
              </p:cNvPr>
              <p:cNvSpPr/>
              <p:nvPr/>
            </p:nvSpPr>
            <p:spPr>
              <a:xfrm>
                <a:off x="5708241" y="1719733"/>
                <a:ext cx="2814153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685783">
                  <a:spcAft>
                    <a:spcPts val="300"/>
                  </a:spcAft>
                </a:pPr>
                <a:r>
                  <a:rPr lang="en-US" sz="900" dirty="0">
                    <a:solidFill>
                      <a:prstClr val="white"/>
                    </a:solidFill>
                    <a:latin typeface="Trebuchet MS"/>
                  </a:rPr>
                  <a:t>Quick to Market</a:t>
                </a:r>
              </a:p>
              <a:p>
                <a:pPr defTabSz="685783">
                  <a:spcAft>
                    <a:spcPts val="300"/>
                  </a:spcAft>
                </a:pPr>
                <a:r>
                  <a:rPr lang="en-US" sz="900" dirty="0">
                    <a:solidFill>
                      <a:prstClr val="white"/>
                    </a:solidFill>
                    <a:latin typeface="Trebuchet MS"/>
                  </a:rPr>
                  <a:t>Digital Initiatives</a:t>
                </a:r>
              </a:p>
              <a:p>
                <a:pPr defTabSz="685783">
                  <a:spcAft>
                    <a:spcPts val="300"/>
                  </a:spcAft>
                </a:pPr>
                <a:r>
                  <a:rPr lang="en-US" sz="900" dirty="0">
                    <a:solidFill>
                      <a:prstClr val="white"/>
                    </a:solidFill>
                    <a:latin typeface="Trebuchet MS"/>
                  </a:rPr>
                  <a:t>Business scale</a:t>
                </a:r>
              </a:p>
            </p:txBody>
          </p:sp>
          <p:sp>
            <p:nvSpPr>
              <p:cNvPr id="51" name="Rectangle 50">
                <a:extLst>
                  <a:ext uri="{FF2B5EF4-FFF2-40B4-BE49-F238E27FC236}">
                    <a16:creationId xmlns:a16="http://schemas.microsoft.com/office/drawing/2014/main" id="{3501434E-CE55-D368-566A-13AC2132C7E6}"/>
                  </a:ext>
                </a:extLst>
              </p:cNvPr>
              <p:cNvSpPr/>
              <p:nvPr/>
            </p:nvSpPr>
            <p:spPr>
              <a:xfrm>
                <a:off x="5708241" y="1502223"/>
                <a:ext cx="1269899" cy="2616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685783"/>
                <a:r>
                  <a:rPr lang="en-US" sz="1100" b="1" dirty="0">
                    <a:solidFill>
                      <a:srgbClr val="BED730"/>
                    </a:solidFill>
                    <a:latin typeface="Trebuchet MS"/>
                  </a:rPr>
                  <a:t>Business Growth</a:t>
                </a:r>
              </a:p>
            </p:txBody>
          </p:sp>
        </p:grpSp>
        <p:pic>
          <p:nvPicPr>
            <p:cNvPr id="49" name="Picture 48" descr="Shape&#10;&#10;Description automatically generated with low confidence">
              <a:extLst>
                <a:ext uri="{FF2B5EF4-FFF2-40B4-BE49-F238E27FC236}">
                  <a16:creationId xmlns:a16="http://schemas.microsoft.com/office/drawing/2014/main" id="{630E2C98-557C-E4DA-FD70-CBAFB340C50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100000" contras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94865" y="1547580"/>
              <a:ext cx="432000" cy="432000"/>
            </a:xfrm>
            <a:prstGeom prst="rect">
              <a:avLst/>
            </a:prstGeom>
          </p:spPr>
        </p:pic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46559494-C3FF-933D-7C93-6D9989DD0DA3}"/>
              </a:ext>
            </a:extLst>
          </p:cNvPr>
          <p:cNvGrpSpPr/>
          <p:nvPr/>
        </p:nvGrpSpPr>
        <p:grpSpPr>
          <a:xfrm>
            <a:off x="341284" y="1541452"/>
            <a:ext cx="3419563" cy="812571"/>
            <a:chOff x="323850" y="1496437"/>
            <a:chExt cx="3419563" cy="812571"/>
          </a:xfrm>
        </p:grpSpPr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33AB7EC3-58E6-AC4E-F19A-16EAC66B5E41}"/>
                </a:ext>
              </a:extLst>
            </p:cNvPr>
            <p:cNvGrpSpPr/>
            <p:nvPr/>
          </p:nvGrpSpPr>
          <p:grpSpPr>
            <a:xfrm>
              <a:off x="323850" y="1496437"/>
              <a:ext cx="3015582" cy="812571"/>
              <a:chOff x="323850" y="1496437"/>
              <a:chExt cx="3015582" cy="812571"/>
            </a:xfrm>
          </p:grpSpPr>
          <p:sp>
            <p:nvSpPr>
              <p:cNvPr id="55" name="Rectangle 54">
                <a:extLst>
                  <a:ext uri="{FF2B5EF4-FFF2-40B4-BE49-F238E27FC236}">
                    <a16:creationId xmlns:a16="http://schemas.microsoft.com/office/drawing/2014/main" id="{03F48EEE-683C-487F-07D7-B81222787123}"/>
                  </a:ext>
                </a:extLst>
              </p:cNvPr>
              <p:cNvSpPr/>
              <p:nvPr/>
            </p:nvSpPr>
            <p:spPr>
              <a:xfrm>
                <a:off x="323850" y="1724233"/>
                <a:ext cx="3015582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66693" lvl="1" algn="r" defTabSz="685783">
                  <a:spcAft>
                    <a:spcPts val="300"/>
                  </a:spcAft>
                </a:pPr>
                <a:r>
                  <a:rPr lang="en-US" sz="900" dirty="0">
                    <a:solidFill>
                      <a:prstClr val="white"/>
                    </a:solidFill>
                    <a:latin typeface="Trebuchet MS"/>
                  </a:rPr>
                  <a:t>Service Provider DNA – Single Partner</a:t>
                </a:r>
              </a:p>
              <a:p>
                <a:pPr marL="266693" lvl="1" algn="r" defTabSz="685783">
                  <a:spcAft>
                    <a:spcPts val="300"/>
                  </a:spcAft>
                </a:pPr>
                <a:r>
                  <a:rPr lang="en-US" sz="900" dirty="0">
                    <a:solidFill>
                      <a:prstClr val="white"/>
                    </a:solidFill>
                    <a:latin typeface="Trebuchet MS"/>
                  </a:rPr>
                  <a:t>Sify Cloud (CI) – Private / Public Cloud</a:t>
                </a:r>
              </a:p>
              <a:p>
                <a:pPr marL="266693" lvl="1" algn="r" defTabSz="685783">
                  <a:spcAft>
                    <a:spcPts val="300"/>
                  </a:spcAft>
                </a:pPr>
                <a:r>
                  <a:rPr lang="en-US" sz="900" dirty="0">
                    <a:solidFill>
                      <a:prstClr val="white"/>
                    </a:solidFill>
                    <a:latin typeface="Trebuchet MS"/>
                  </a:rPr>
                  <a:t>Network Security Services</a:t>
                </a:r>
              </a:p>
            </p:txBody>
          </p:sp>
          <p:sp>
            <p:nvSpPr>
              <p:cNvPr id="56" name="Rectangle 55">
                <a:extLst>
                  <a:ext uri="{FF2B5EF4-FFF2-40B4-BE49-F238E27FC236}">
                    <a16:creationId xmlns:a16="http://schemas.microsoft.com/office/drawing/2014/main" id="{B2607B6A-7139-6597-1326-CAA6F2E2271A}"/>
                  </a:ext>
                </a:extLst>
              </p:cNvPr>
              <p:cNvSpPr/>
              <p:nvPr/>
            </p:nvSpPr>
            <p:spPr>
              <a:xfrm>
                <a:off x="849664" y="1496437"/>
                <a:ext cx="2489768" cy="2616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 defTabSz="685783"/>
                <a:r>
                  <a:rPr lang="en-US" sz="1100" b="1" dirty="0">
                    <a:solidFill>
                      <a:srgbClr val="BED730"/>
                    </a:solidFill>
                    <a:latin typeface="Trebuchet MS"/>
                  </a:rPr>
                  <a:t>Wide Product &amp; Services Capability </a:t>
                </a:r>
              </a:p>
            </p:txBody>
          </p:sp>
        </p:grpSp>
        <p:pic>
          <p:nvPicPr>
            <p:cNvPr id="54" name="Picture 53" descr="Shape&#10;&#10;Description automatically generated with low confidence">
              <a:extLst>
                <a:ext uri="{FF2B5EF4-FFF2-40B4-BE49-F238E27FC236}">
                  <a16:creationId xmlns:a16="http://schemas.microsoft.com/office/drawing/2014/main" id="{D9D0333F-2934-B14A-6630-D6C46F57F74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100000" contras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11413" y="1564665"/>
              <a:ext cx="432000" cy="379072"/>
            </a:xfrm>
            <a:prstGeom prst="rect">
              <a:avLst/>
            </a:prstGeom>
          </p:spPr>
        </p:pic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ED84CB62-9838-28A9-BD31-FC80569199F0}"/>
              </a:ext>
            </a:extLst>
          </p:cNvPr>
          <p:cNvGrpSpPr/>
          <p:nvPr/>
        </p:nvGrpSpPr>
        <p:grpSpPr>
          <a:xfrm>
            <a:off x="5914421" y="2557831"/>
            <a:ext cx="3327529" cy="805464"/>
            <a:chOff x="5194865" y="3964376"/>
            <a:chExt cx="3327529" cy="805464"/>
          </a:xfrm>
        </p:grpSpPr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BF77C3D1-BF29-FEFE-DC7F-BB9FB3C1612B}"/>
                </a:ext>
              </a:extLst>
            </p:cNvPr>
            <p:cNvGrpSpPr/>
            <p:nvPr/>
          </p:nvGrpSpPr>
          <p:grpSpPr>
            <a:xfrm>
              <a:off x="5708241" y="3964376"/>
              <a:ext cx="2814153" cy="805464"/>
              <a:chOff x="5708241" y="3970812"/>
              <a:chExt cx="2814153" cy="805464"/>
            </a:xfrm>
          </p:grpSpPr>
          <p:sp>
            <p:nvSpPr>
              <p:cNvPr id="65" name="Rectangle 64">
                <a:extLst>
                  <a:ext uri="{FF2B5EF4-FFF2-40B4-BE49-F238E27FC236}">
                    <a16:creationId xmlns:a16="http://schemas.microsoft.com/office/drawing/2014/main" id="{66E8498D-348C-9335-CEF0-83CE74627417}"/>
                  </a:ext>
                </a:extLst>
              </p:cNvPr>
              <p:cNvSpPr/>
              <p:nvPr/>
            </p:nvSpPr>
            <p:spPr>
              <a:xfrm>
                <a:off x="5708241" y="3970812"/>
                <a:ext cx="2804693" cy="2616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685783"/>
                <a:r>
                  <a:rPr lang="en-US" sz="1100" b="1" dirty="0">
                    <a:solidFill>
                      <a:srgbClr val="BED730"/>
                    </a:solidFill>
                    <a:latin typeface="Trebuchet MS"/>
                  </a:rPr>
                  <a:t>Customer Delight</a:t>
                </a:r>
              </a:p>
            </p:txBody>
          </p:sp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B4B34E77-4B96-D7A2-0727-BD75B9ADB22E}"/>
                  </a:ext>
                </a:extLst>
              </p:cNvPr>
              <p:cNvSpPr txBox="1"/>
              <p:nvPr/>
            </p:nvSpPr>
            <p:spPr>
              <a:xfrm>
                <a:off x="5708241" y="4191501"/>
                <a:ext cx="2814153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685783">
                  <a:spcAft>
                    <a:spcPts val="300"/>
                  </a:spcAft>
                </a:pPr>
                <a:r>
                  <a:rPr lang="en-US" sz="900" dirty="0">
                    <a:solidFill>
                      <a:prstClr val="white"/>
                    </a:solidFill>
                    <a:latin typeface="Trebuchet MS"/>
                  </a:rPr>
                  <a:t>Incidents, Problem Reduction</a:t>
                </a:r>
              </a:p>
              <a:p>
                <a:pPr defTabSz="685783">
                  <a:spcAft>
                    <a:spcPts val="300"/>
                  </a:spcAft>
                </a:pPr>
                <a:r>
                  <a:rPr lang="en-US" sz="900" dirty="0">
                    <a:solidFill>
                      <a:prstClr val="white"/>
                    </a:solidFill>
                    <a:latin typeface="Trebuchet MS"/>
                  </a:rPr>
                  <a:t>Human error reduction</a:t>
                </a:r>
              </a:p>
              <a:p>
                <a:pPr defTabSz="685783">
                  <a:spcAft>
                    <a:spcPts val="300"/>
                  </a:spcAft>
                </a:pPr>
                <a:r>
                  <a:rPr lang="en-US" sz="900" dirty="0">
                    <a:solidFill>
                      <a:prstClr val="white"/>
                    </a:solidFill>
                    <a:latin typeface="Trebuchet MS"/>
                  </a:rPr>
                  <a:t>Increase Speed and Agility in Resolution</a:t>
                </a:r>
              </a:p>
            </p:txBody>
          </p:sp>
        </p:grpSp>
        <p:pic>
          <p:nvPicPr>
            <p:cNvPr id="64" name="Picture 63" descr="Shape&#10;&#10;Description automatically generated with low confidence">
              <a:extLst>
                <a:ext uri="{FF2B5EF4-FFF2-40B4-BE49-F238E27FC236}">
                  <a16:creationId xmlns:a16="http://schemas.microsoft.com/office/drawing/2014/main" id="{C04C0B2B-DC02-F574-894B-3A09930A38E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100000" contras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94865" y="4003550"/>
              <a:ext cx="432000" cy="432000"/>
            </a:xfrm>
            <a:prstGeom prst="rect">
              <a:avLst/>
            </a:prstGeom>
          </p:spPr>
        </p:pic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20B9DFA3-917C-4D0E-A7C6-1AB7D651C815}"/>
              </a:ext>
            </a:extLst>
          </p:cNvPr>
          <p:cNvGrpSpPr/>
          <p:nvPr/>
        </p:nvGrpSpPr>
        <p:grpSpPr>
          <a:xfrm>
            <a:off x="614548" y="2590482"/>
            <a:ext cx="3200594" cy="771344"/>
            <a:chOff x="582981" y="3964376"/>
            <a:chExt cx="3200594" cy="771344"/>
          </a:xfrm>
        </p:grpSpPr>
        <p:grpSp>
          <p:nvGrpSpPr>
            <p:cNvPr id="68" name="Group 67">
              <a:extLst>
                <a:ext uri="{FF2B5EF4-FFF2-40B4-BE49-F238E27FC236}">
                  <a16:creationId xmlns:a16="http://schemas.microsoft.com/office/drawing/2014/main" id="{FF9618A8-2019-EDFF-F536-180C5AD6F4C9}"/>
                </a:ext>
              </a:extLst>
            </p:cNvPr>
            <p:cNvGrpSpPr/>
            <p:nvPr/>
          </p:nvGrpSpPr>
          <p:grpSpPr>
            <a:xfrm>
              <a:off x="582981" y="3964376"/>
              <a:ext cx="2756452" cy="771344"/>
              <a:chOff x="582981" y="3964376"/>
              <a:chExt cx="2756452" cy="771344"/>
            </a:xfrm>
          </p:grpSpPr>
          <p:sp>
            <p:nvSpPr>
              <p:cNvPr id="70" name="Rectangle 69">
                <a:extLst>
                  <a:ext uri="{FF2B5EF4-FFF2-40B4-BE49-F238E27FC236}">
                    <a16:creationId xmlns:a16="http://schemas.microsoft.com/office/drawing/2014/main" id="{F5EDC555-16E7-E5AE-646A-36D38AE5346D}"/>
                  </a:ext>
                </a:extLst>
              </p:cNvPr>
              <p:cNvSpPr/>
              <p:nvPr/>
            </p:nvSpPr>
            <p:spPr>
              <a:xfrm>
                <a:off x="849665" y="3964376"/>
                <a:ext cx="2489768" cy="2616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 defTabSz="685783"/>
                <a:r>
                  <a:rPr lang="en-US" sz="1100" b="1" dirty="0">
                    <a:solidFill>
                      <a:srgbClr val="BED730"/>
                    </a:solidFill>
                    <a:latin typeface="Trebuchet MS"/>
                  </a:rPr>
                  <a:t>Tool driven Operation Excellence</a:t>
                </a:r>
              </a:p>
            </p:txBody>
          </p:sp>
          <p:sp>
            <p:nvSpPr>
              <p:cNvPr id="71" name="TextBox 70">
                <a:extLst>
                  <a:ext uri="{FF2B5EF4-FFF2-40B4-BE49-F238E27FC236}">
                    <a16:creationId xmlns:a16="http://schemas.microsoft.com/office/drawing/2014/main" id="{FA5E0ADD-22F2-90A6-9435-EF3AA38B4FF1}"/>
                  </a:ext>
                </a:extLst>
              </p:cNvPr>
              <p:cNvSpPr txBox="1"/>
              <p:nvPr/>
            </p:nvSpPr>
            <p:spPr>
              <a:xfrm>
                <a:off x="582981" y="4189417"/>
                <a:ext cx="2756451" cy="5463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defTabSz="685783">
                  <a:spcAft>
                    <a:spcPts val="300"/>
                  </a:spcAft>
                </a:pPr>
                <a:r>
                  <a:rPr lang="en-US" sz="900" dirty="0">
                    <a:solidFill>
                      <a:prstClr val="white"/>
                    </a:solidFill>
                    <a:latin typeface="Trebuchet MS"/>
                  </a:rPr>
                  <a:t>Proactive assurance by Predictive analytics Automation  </a:t>
                </a:r>
              </a:p>
              <a:p>
                <a:pPr algn="r" defTabSz="685783">
                  <a:spcAft>
                    <a:spcPts val="300"/>
                  </a:spcAft>
                </a:pPr>
                <a:r>
                  <a:rPr lang="en-IN" sz="900" dirty="0">
                    <a:solidFill>
                      <a:prstClr val="white"/>
                    </a:solidFill>
                    <a:latin typeface="Trebuchet MS"/>
                  </a:rPr>
                  <a:t>Service Level Management &amp; Optimization </a:t>
                </a:r>
              </a:p>
            </p:txBody>
          </p:sp>
        </p:grpSp>
        <p:pic>
          <p:nvPicPr>
            <p:cNvPr id="69" name="Picture 68" descr="Shape&#10;&#10;Description automatically generated with low confidence">
              <a:extLst>
                <a:ext uri="{FF2B5EF4-FFF2-40B4-BE49-F238E27FC236}">
                  <a16:creationId xmlns:a16="http://schemas.microsoft.com/office/drawing/2014/main" id="{665E47B7-C659-52CB-1A9E-40257F006FE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100000" contras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51575" y="3998060"/>
              <a:ext cx="432000" cy="432000"/>
            </a:xfrm>
            <a:prstGeom prst="rect">
              <a:avLst/>
            </a:prstGeom>
          </p:spPr>
        </p:pic>
      </p:grpSp>
      <p:sp>
        <p:nvSpPr>
          <p:cNvPr id="77" name="TextBox 76">
            <a:extLst>
              <a:ext uri="{FF2B5EF4-FFF2-40B4-BE49-F238E27FC236}">
                <a16:creationId xmlns:a16="http://schemas.microsoft.com/office/drawing/2014/main" id="{1466BEFF-C461-9F21-DD26-B075D512299D}"/>
              </a:ext>
            </a:extLst>
          </p:cNvPr>
          <p:cNvSpPr txBox="1"/>
          <p:nvPr/>
        </p:nvSpPr>
        <p:spPr>
          <a:xfrm>
            <a:off x="940840" y="1196334"/>
            <a:ext cx="21180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783"/>
            <a:r>
              <a:rPr lang="en-US" sz="1400" b="1" dirty="0">
                <a:solidFill>
                  <a:prstClr val="white"/>
                </a:solidFill>
                <a:latin typeface="Trebuchet MS"/>
              </a:rPr>
              <a:t>Sify Value Proposition</a:t>
            </a:r>
            <a:endParaRPr lang="en-IN" sz="1400" b="1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C2A4FEE8-7B6B-5A6A-49E3-8CF18C2D8ABD}"/>
              </a:ext>
            </a:extLst>
          </p:cNvPr>
          <p:cNvSpPr txBox="1"/>
          <p:nvPr/>
        </p:nvSpPr>
        <p:spPr>
          <a:xfrm>
            <a:off x="6332009" y="1196334"/>
            <a:ext cx="17558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783"/>
            <a:r>
              <a:rPr lang="en-US" sz="1400" b="1" dirty="0">
                <a:solidFill>
                  <a:prstClr val="white"/>
                </a:solidFill>
                <a:latin typeface="Trebuchet MS"/>
              </a:rPr>
              <a:t>Customer Benefits</a:t>
            </a:r>
            <a:endParaRPr lang="en-IN" sz="1400" b="1" dirty="0">
              <a:solidFill>
                <a:prstClr val="white"/>
              </a:solidFill>
              <a:latin typeface="Trebuchet MS"/>
            </a:endParaRPr>
          </a:p>
        </p:txBody>
      </p:sp>
      <p:pic>
        <p:nvPicPr>
          <p:cNvPr id="79" name="Graphic 78" descr="Arrow: Slight curve with solid fill">
            <a:extLst>
              <a:ext uri="{FF2B5EF4-FFF2-40B4-BE49-F238E27FC236}">
                <a16:creationId xmlns:a16="http://schemas.microsoft.com/office/drawing/2014/main" id="{4F56568D-5F8E-437C-3F39-2CC248F14C1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016612" y="1432125"/>
            <a:ext cx="1640711" cy="833881"/>
          </a:xfrm>
          <a:prstGeom prst="rect">
            <a:avLst/>
          </a:prstGeom>
        </p:spPr>
      </p:pic>
      <p:pic>
        <p:nvPicPr>
          <p:cNvPr id="81" name="Graphic 80" descr="Arrow: Slight curve with solid fill">
            <a:extLst>
              <a:ext uri="{FF2B5EF4-FFF2-40B4-BE49-F238E27FC236}">
                <a16:creationId xmlns:a16="http://schemas.microsoft.com/office/drawing/2014/main" id="{75E73B37-CD92-243C-D813-B1E0D3413DA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016611" y="2491934"/>
            <a:ext cx="1640711" cy="833881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AC2D73AD-31F1-F86B-0FE5-0038E072F6E6}"/>
              </a:ext>
            </a:extLst>
          </p:cNvPr>
          <p:cNvGrpSpPr/>
          <p:nvPr/>
        </p:nvGrpSpPr>
        <p:grpSpPr>
          <a:xfrm>
            <a:off x="5914420" y="3573930"/>
            <a:ext cx="2945802" cy="811896"/>
            <a:chOff x="5194865" y="2571750"/>
            <a:chExt cx="2945802" cy="811896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332F2D34-7890-8965-7CFB-AE712BA48297}"/>
                </a:ext>
              </a:extLst>
            </p:cNvPr>
            <p:cNvGrpSpPr/>
            <p:nvPr/>
          </p:nvGrpSpPr>
          <p:grpSpPr>
            <a:xfrm>
              <a:off x="5675768" y="2571750"/>
              <a:ext cx="2464899" cy="811896"/>
              <a:chOff x="6355251" y="2709773"/>
              <a:chExt cx="2464899" cy="811896"/>
            </a:xfrm>
          </p:grpSpPr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D510CC01-8176-06BE-5A42-A887DF4345B2}"/>
                  </a:ext>
                </a:extLst>
              </p:cNvPr>
              <p:cNvSpPr/>
              <p:nvPr/>
            </p:nvSpPr>
            <p:spPr>
              <a:xfrm>
                <a:off x="6355251" y="2709773"/>
                <a:ext cx="928459" cy="2616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685783"/>
                <a:r>
                  <a:rPr lang="en-US" sz="1100" b="1" dirty="0">
                    <a:solidFill>
                      <a:srgbClr val="BED730"/>
                    </a:solidFill>
                    <a:latin typeface="Trebuchet MS"/>
                  </a:rPr>
                  <a:t>Cost Saving</a:t>
                </a:r>
              </a:p>
            </p:txBody>
          </p: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BC3ECC03-7A82-7CAE-4A3D-9C2A5516F65E}"/>
                  </a:ext>
                </a:extLst>
              </p:cNvPr>
              <p:cNvSpPr txBox="1"/>
              <p:nvPr/>
            </p:nvSpPr>
            <p:spPr>
              <a:xfrm>
                <a:off x="6355251" y="2936894"/>
                <a:ext cx="2464899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685783">
                  <a:spcAft>
                    <a:spcPts val="300"/>
                  </a:spcAft>
                </a:pPr>
                <a:r>
                  <a:rPr lang="en-US" sz="900" dirty="0">
                    <a:solidFill>
                      <a:prstClr val="white"/>
                    </a:solidFill>
                    <a:latin typeface="Trebuchet MS"/>
                  </a:rPr>
                  <a:t>Right Technology Adaption</a:t>
                </a:r>
              </a:p>
              <a:p>
                <a:pPr defTabSz="685783">
                  <a:spcAft>
                    <a:spcPts val="300"/>
                  </a:spcAft>
                </a:pPr>
                <a:r>
                  <a:rPr lang="en-US" sz="900" dirty="0">
                    <a:solidFill>
                      <a:prstClr val="white"/>
                    </a:solidFill>
                    <a:latin typeface="Trebuchet MS"/>
                  </a:rPr>
                  <a:t>Technology Standardization</a:t>
                </a:r>
              </a:p>
              <a:p>
                <a:pPr defTabSz="685783">
                  <a:spcAft>
                    <a:spcPts val="300"/>
                  </a:spcAft>
                </a:pPr>
                <a:r>
                  <a:rPr lang="en-US" sz="900" dirty="0">
                    <a:solidFill>
                      <a:prstClr val="white"/>
                    </a:solidFill>
                    <a:latin typeface="Trebuchet MS"/>
                  </a:rPr>
                  <a:t>Technology Optimization</a:t>
                </a:r>
              </a:p>
            </p:txBody>
          </p:sp>
        </p:grpSp>
        <p:pic>
          <p:nvPicPr>
            <p:cNvPr id="6" name="Picture 5" descr="Shape&#10;&#10;Description automatically generated with low confidence">
              <a:extLst>
                <a:ext uri="{FF2B5EF4-FFF2-40B4-BE49-F238E27FC236}">
                  <a16:creationId xmlns:a16="http://schemas.microsoft.com/office/drawing/2014/main" id="{552DF7B2-AD74-DACE-256B-421F976817FF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rightnessContrast bright="100000" contras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94865" y="2617360"/>
              <a:ext cx="432000" cy="432000"/>
            </a:xfrm>
            <a:prstGeom prst="rect">
              <a:avLst/>
            </a:prstGeom>
          </p:spPr>
        </p:pic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1894CB8E-5E55-A035-89FB-FBBBEE86DADE}"/>
              </a:ext>
            </a:extLst>
          </p:cNvPr>
          <p:cNvGrpSpPr/>
          <p:nvPr/>
        </p:nvGrpSpPr>
        <p:grpSpPr>
          <a:xfrm>
            <a:off x="709069" y="3606928"/>
            <a:ext cx="3013105" cy="984612"/>
            <a:chOff x="691635" y="2572094"/>
            <a:chExt cx="3013105" cy="984612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5AA221BA-0E55-A5D2-7AF5-C742A2B973CA}"/>
                </a:ext>
              </a:extLst>
            </p:cNvPr>
            <p:cNvGrpSpPr/>
            <p:nvPr/>
          </p:nvGrpSpPr>
          <p:grpSpPr>
            <a:xfrm>
              <a:off x="691635" y="2572094"/>
              <a:ext cx="2647797" cy="984612"/>
              <a:chOff x="130629" y="2645364"/>
              <a:chExt cx="2647797" cy="984612"/>
            </a:xfrm>
          </p:grpSpPr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34CDD5DB-F446-272F-D86E-338BA34AEFBE}"/>
                  </a:ext>
                </a:extLst>
              </p:cNvPr>
              <p:cNvSpPr/>
              <p:nvPr/>
            </p:nvSpPr>
            <p:spPr>
              <a:xfrm>
                <a:off x="557830" y="2645364"/>
                <a:ext cx="2220596" cy="2616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 defTabSz="685783"/>
                <a:r>
                  <a:rPr lang="en-US" sz="1100" b="1" dirty="0">
                    <a:solidFill>
                      <a:srgbClr val="BED730"/>
                    </a:solidFill>
                    <a:latin typeface="Trebuchet MS"/>
                  </a:rPr>
                  <a:t>Technology Capability &amp; IP</a:t>
                </a:r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D946ED0D-2B7C-4CA9-28BE-97D214D9983F}"/>
                  </a:ext>
                </a:extLst>
              </p:cNvPr>
              <p:cNvSpPr txBox="1"/>
              <p:nvPr/>
            </p:nvSpPr>
            <p:spPr>
              <a:xfrm>
                <a:off x="130629" y="2868229"/>
                <a:ext cx="2647797" cy="76174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defTabSz="685783">
                  <a:spcAft>
                    <a:spcPts val="300"/>
                  </a:spcAft>
                </a:pPr>
                <a:r>
                  <a:rPr lang="en-US" sz="900" dirty="0">
                    <a:solidFill>
                      <a:prstClr val="white"/>
                    </a:solidFill>
                    <a:latin typeface="Trebuchet MS"/>
                  </a:rPr>
                  <a:t>Product Engineering Capabilities</a:t>
                </a:r>
              </a:p>
              <a:p>
                <a:pPr algn="r" defTabSz="685783">
                  <a:spcAft>
                    <a:spcPts val="300"/>
                  </a:spcAft>
                </a:pPr>
                <a:r>
                  <a:rPr lang="en-US" sz="900" dirty="0">
                    <a:solidFill>
                      <a:prstClr val="white"/>
                    </a:solidFill>
                    <a:latin typeface="Trebuchet MS"/>
                  </a:rPr>
                  <a:t>Sify Multi-CMP </a:t>
                </a:r>
              </a:p>
              <a:p>
                <a:pPr algn="r" defTabSz="685783">
                  <a:spcAft>
                    <a:spcPts val="300"/>
                  </a:spcAft>
                </a:pPr>
                <a:r>
                  <a:rPr lang="en-US" sz="900" dirty="0">
                    <a:solidFill>
                      <a:prstClr val="white"/>
                    </a:solidFill>
                    <a:latin typeface="Trebuchet MS"/>
                  </a:rPr>
                  <a:t>Certified People</a:t>
                </a:r>
              </a:p>
              <a:p>
                <a:pPr algn="r" defTabSz="685783">
                  <a:spcAft>
                    <a:spcPts val="300"/>
                  </a:spcAft>
                </a:pPr>
                <a:r>
                  <a:rPr lang="en-US" sz="900" dirty="0">
                    <a:solidFill>
                      <a:prstClr val="white"/>
                    </a:solidFill>
                    <a:latin typeface="Trebuchet MS"/>
                  </a:rPr>
                  <a:t>100+ OEM alliances and Partnership</a:t>
                </a:r>
              </a:p>
            </p:txBody>
          </p:sp>
        </p:grpSp>
        <p:pic>
          <p:nvPicPr>
            <p:cNvPr id="11" name="Picture 10" descr="Shape&#10;&#10;Description automatically generated with low confidence">
              <a:extLst>
                <a:ext uri="{FF2B5EF4-FFF2-40B4-BE49-F238E27FC236}">
                  <a16:creationId xmlns:a16="http://schemas.microsoft.com/office/drawing/2014/main" id="{7D641077-165A-1351-F915-BE3FC6C4B7C9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rightnessContrast bright="100000" contras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72740" y="2613201"/>
              <a:ext cx="432000" cy="432000"/>
            </a:xfrm>
            <a:prstGeom prst="rect">
              <a:avLst/>
            </a:prstGeom>
          </p:spPr>
        </p:pic>
      </p:grpSp>
      <p:pic>
        <p:nvPicPr>
          <p:cNvPr id="14" name="Graphic 13" descr="Arrow: Slight curve with solid fill">
            <a:extLst>
              <a:ext uri="{FF2B5EF4-FFF2-40B4-BE49-F238E27FC236}">
                <a16:creationId xmlns:a16="http://schemas.microsoft.com/office/drawing/2014/main" id="{A48E55B8-863B-27DB-8368-F331C34C0E9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016611" y="3557162"/>
            <a:ext cx="1640711" cy="83388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2B81F1E-AD23-A0E0-DFDE-C23389E623E6}"/>
              </a:ext>
            </a:extLst>
          </p:cNvPr>
          <p:cNvSpPr txBox="1"/>
          <p:nvPr/>
        </p:nvSpPr>
        <p:spPr>
          <a:xfrm>
            <a:off x="323850" y="779454"/>
            <a:ext cx="84963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/>
            <a:r>
              <a:rPr lang="en-IN" sz="1600" b="1" cap="all" dirty="0">
                <a:solidFill>
                  <a:srgbClr val="BED730"/>
                </a:solidFill>
                <a:latin typeface="Trebuchet MS"/>
              </a:rPr>
              <a:t>Empowering Customer Business by Innovative IT Services, Tools &amp; Automation</a:t>
            </a:r>
          </a:p>
        </p:txBody>
      </p:sp>
    </p:spTree>
    <p:extLst>
      <p:ext uri="{BB962C8B-B14F-4D97-AF65-F5344CB8AC3E}">
        <p14:creationId xmlns:p14="http://schemas.microsoft.com/office/powerpoint/2010/main" val="2775642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62AF790-B2B9-8FE1-B0CB-3E80D72E03D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22223" y="3282826"/>
            <a:ext cx="8499553" cy="765050"/>
          </a:xfrm>
        </p:spPr>
        <p:txBody>
          <a:bodyPr/>
          <a:lstStyle/>
          <a:p>
            <a:r>
              <a:rPr lang="en-IN" dirty="0"/>
              <a:t>SIFY MULTI-CLOUD MANAGEMENT PLATFROM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825E9DB1-0008-1D9E-9A5D-E654F48EF380}"/>
              </a:ext>
            </a:extLst>
          </p:cNvPr>
          <p:cNvSpPr txBox="1">
            <a:spLocks/>
          </p:cNvSpPr>
          <p:nvPr/>
        </p:nvSpPr>
        <p:spPr>
          <a:xfrm>
            <a:off x="323850" y="1385047"/>
            <a:ext cx="8497888" cy="1186703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TheSansOffice" panose="020B0503040302060204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TheSansOffice" panose="020B0503040302060204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TheSansOffice" panose="020B0503040302060204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TheSansOffice" panose="020B0503040302060204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TheSansOffice" panose="020B0503040302060204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IN" sz="2000" dirty="0">
                <a:solidFill>
                  <a:schemeClr val="bg1"/>
                </a:solidFill>
              </a:rPr>
              <a:t>UNLOCK THE POWER OF 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IN" sz="2000" dirty="0">
                <a:solidFill>
                  <a:schemeClr val="bg1"/>
                </a:solidFill>
              </a:rPr>
              <a:t>SIFY MULTI-CLOUD MANAGEMENT PLATFORM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b="1" cap="all" dirty="0">
                <a:solidFill>
                  <a:schemeClr val="bg1"/>
                </a:solidFill>
              </a:rPr>
              <a:t>‘Unified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b="1" cap="all" dirty="0">
                <a:solidFill>
                  <a:schemeClr val="bg1"/>
                </a:solidFill>
              </a:rPr>
              <a:t>Control Across Clouds’</a:t>
            </a:r>
            <a:endParaRPr lang="en-IN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629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68B87E-DEC3-0B74-63D3-539CD20F8D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4000" y="211575"/>
            <a:ext cx="7861759" cy="461655"/>
          </a:xfrm>
        </p:spPr>
        <p:txBody>
          <a:bodyPr/>
          <a:lstStyle/>
          <a:p>
            <a:r>
              <a:rPr lang="en-US" dirty="0"/>
              <a:t>SIFY CLOUDINFINIT: CLOUDANYWHERE INTEGRATED PODS</a:t>
            </a:r>
          </a:p>
        </p:txBody>
      </p:sp>
      <p:pic>
        <p:nvPicPr>
          <p:cNvPr id="3" name="Picture 2" descr="World-Map Icons - Free SVG &amp; PNG World-Map Images - Noun Project">
            <a:extLst>
              <a:ext uri="{FF2B5EF4-FFF2-40B4-BE49-F238E27FC236}">
                <a16:creationId xmlns:a16="http://schemas.microsoft.com/office/drawing/2014/main" id="{734354C9-E3BF-CE5B-2AC0-5AEDED74F08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alphaModFix amt="4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47" b="17294"/>
          <a:stretch/>
        </p:blipFill>
        <p:spPr bwMode="auto">
          <a:xfrm>
            <a:off x="4039778" y="2197702"/>
            <a:ext cx="1678820" cy="1056983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</p:pic>
      <p:pic>
        <p:nvPicPr>
          <p:cNvPr id="5" name="Graphic 5">
            <a:extLst>
              <a:ext uri="{FF2B5EF4-FFF2-40B4-BE49-F238E27FC236}">
                <a16:creationId xmlns:a16="http://schemas.microsoft.com/office/drawing/2014/main" id="{3BEF4A59-E806-FAF9-6470-60A5016320F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2618" y="1457574"/>
            <a:ext cx="3371586" cy="3162548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E13D0B50-337A-CAD3-B012-AC746574EECD}"/>
              </a:ext>
            </a:extLst>
          </p:cNvPr>
          <p:cNvSpPr/>
          <p:nvPr/>
        </p:nvSpPr>
        <p:spPr>
          <a:xfrm>
            <a:off x="871155" y="2201241"/>
            <a:ext cx="399738" cy="271557"/>
          </a:xfrm>
          <a:prstGeom prst="round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64">
              <a:defRPr/>
            </a:pPr>
            <a:endParaRPr lang="en-IN" dirty="0">
              <a:solidFill>
                <a:prstClr val="black"/>
              </a:solidFill>
              <a:latin typeface="Trebuchet MS" panose="020B0603020202020204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E78BD559-B952-1341-73D6-8D2755C49563}"/>
              </a:ext>
            </a:extLst>
          </p:cNvPr>
          <p:cNvSpPr/>
          <p:nvPr/>
        </p:nvSpPr>
        <p:spPr>
          <a:xfrm>
            <a:off x="2311335" y="2201241"/>
            <a:ext cx="399738" cy="271557"/>
          </a:xfrm>
          <a:prstGeom prst="round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64">
              <a:defRPr/>
            </a:pPr>
            <a:endParaRPr lang="en-IN" dirty="0">
              <a:solidFill>
                <a:prstClr val="black"/>
              </a:solidFill>
              <a:latin typeface="Trebuchet MS" panose="020B0603020202020204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86055D6B-2AE8-BAE7-EED6-5528811ABE65}"/>
              </a:ext>
            </a:extLst>
          </p:cNvPr>
          <p:cNvSpPr/>
          <p:nvPr/>
        </p:nvSpPr>
        <p:spPr>
          <a:xfrm>
            <a:off x="2789832" y="2201241"/>
            <a:ext cx="399738" cy="271557"/>
          </a:xfrm>
          <a:prstGeom prst="round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64">
              <a:defRPr/>
            </a:pPr>
            <a:endParaRPr lang="en-IN" dirty="0">
              <a:solidFill>
                <a:prstClr val="black"/>
              </a:solidFill>
              <a:latin typeface="Trebuchet MS" panose="020B0603020202020204"/>
            </a:endParaRPr>
          </a:p>
        </p:txBody>
      </p:sp>
      <p:sp>
        <p:nvSpPr>
          <p:cNvPr id="10" name="Freeform 4">
            <a:extLst>
              <a:ext uri="{FF2B5EF4-FFF2-40B4-BE49-F238E27FC236}">
                <a16:creationId xmlns:a16="http://schemas.microsoft.com/office/drawing/2014/main" id="{C6C1CF71-A091-7BCD-7571-84322483D302}"/>
              </a:ext>
            </a:extLst>
          </p:cNvPr>
          <p:cNvSpPr/>
          <p:nvPr/>
        </p:nvSpPr>
        <p:spPr>
          <a:xfrm flipH="1">
            <a:off x="2405033" y="1414271"/>
            <a:ext cx="2530381" cy="706421"/>
          </a:xfrm>
          <a:custGeom>
            <a:avLst/>
            <a:gdLst>
              <a:gd name="connsiteX0" fmla="*/ 0 w 1150026"/>
              <a:gd name="connsiteY0" fmla="*/ 1861846 h 1861845"/>
              <a:gd name="connsiteX1" fmla="*/ 0 w 1150026"/>
              <a:gd name="connsiteY1" fmla="*/ 115553 h 1861845"/>
              <a:gd name="connsiteX2" fmla="*/ 115553 w 1150026"/>
              <a:gd name="connsiteY2" fmla="*/ 0 h 1861845"/>
              <a:gd name="connsiteX3" fmla="*/ 1150027 w 1150026"/>
              <a:gd name="connsiteY3" fmla="*/ 0 h 1861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50026" h="1861845">
                <a:moveTo>
                  <a:pt x="0" y="1861846"/>
                </a:moveTo>
                <a:lnTo>
                  <a:pt x="0" y="115553"/>
                </a:lnTo>
                <a:cubicBezTo>
                  <a:pt x="0" y="51733"/>
                  <a:pt x="51733" y="0"/>
                  <a:pt x="115553" y="0"/>
                </a:cubicBezTo>
                <a:lnTo>
                  <a:pt x="1150027" y="0"/>
                </a:lnTo>
              </a:path>
            </a:pathLst>
          </a:custGeom>
          <a:noFill/>
          <a:ln w="14633" cap="flat">
            <a:solidFill>
              <a:schemeClr val="accent6"/>
            </a:solidFill>
            <a:prstDash val="solid"/>
            <a:miter/>
          </a:ln>
        </p:spPr>
        <p:txBody>
          <a:bodyPr rtlCol="0" anchor="ctr"/>
          <a:lstStyle/>
          <a:p>
            <a:pPr defTabSz="685783">
              <a:defRPr/>
            </a:pPr>
            <a:endParaRPr lang="en-US" sz="1350" dirty="0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11" name="Freeform 8">
            <a:extLst>
              <a:ext uri="{FF2B5EF4-FFF2-40B4-BE49-F238E27FC236}">
                <a16:creationId xmlns:a16="http://schemas.microsoft.com/office/drawing/2014/main" id="{A2BB1F4A-123F-D0AA-AD18-387565823184}"/>
              </a:ext>
            </a:extLst>
          </p:cNvPr>
          <p:cNvSpPr/>
          <p:nvPr/>
        </p:nvSpPr>
        <p:spPr>
          <a:xfrm>
            <a:off x="4741014" y="2114807"/>
            <a:ext cx="56631" cy="56631"/>
          </a:xfrm>
          <a:custGeom>
            <a:avLst/>
            <a:gdLst>
              <a:gd name="connsiteX0" fmla="*/ 0 w 75508"/>
              <a:gd name="connsiteY0" fmla="*/ 0 h 75508"/>
              <a:gd name="connsiteX1" fmla="*/ 75508 w 75508"/>
              <a:gd name="connsiteY1" fmla="*/ 0 h 75508"/>
              <a:gd name="connsiteX2" fmla="*/ 75508 w 75508"/>
              <a:gd name="connsiteY2" fmla="*/ 75508 h 75508"/>
              <a:gd name="connsiteX3" fmla="*/ 0 w 75508"/>
              <a:gd name="connsiteY3" fmla="*/ 75508 h 75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508" h="75508">
                <a:moveTo>
                  <a:pt x="0" y="0"/>
                </a:moveTo>
                <a:lnTo>
                  <a:pt x="75508" y="0"/>
                </a:lnTo>
                <a:lnTo>
                  <a:pt x="75508" y="75508"/>
                </a:lnTo>
                <a:lnTo>
                  <a:pt x="0" y="75508"/>
                </a:lnTo>
                <a:close/>
              </a:path>
            </a:pathLst>
          </a:custGeom>
          <a:solidFill>
            <a:schemeClr val="accent6"/>
          </a:solidFill>
          <a:ln w="2090" cap="flat">
            <a:solidFill>
              <a:schemeClr val="accent6"/>
            </a:solidFill>
            <a:prstDash val="solid"/>
            <a:miter/>
          </a:ln>
        </p:spPr>
        <p:txBody>
          <a:bodyPr rtlCol="0" anchor="ctr"/>
          <a:lstStyle/>
          <a:p>
            <a:pPr defTabSz="685783">
              <a:defRPr/>
            </a:pPr>
            <a:endParaRPr lang="en-US" sz="1350" dirty="0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970C2630-B769-5FE9-AFD5-A49611276D2B}"/>
              </a:ext>
            </a:extLst>
          </p:cNvPr>
          <p:cNvSpPr/>
          <p:nvPr/>
        </p:nvSpPr>
        <p:spPr>
          <a:xfrm>
            <a:off x="415551" y="2201241"/>
            <a:ext cx="399738" cy="271557"/>
          </a:xfrm>
          <a:prstGeom prst="round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64">
              <a:defRPr/>
            </a:pPr>
            <a:endParaRPr lang="en-IN" dirty="0">
              <a:solidFill>
                <a:prstClr val="black"/>
              </a:solidFill>
              <a:latin typeface="Trebuchet MS" panose="020B0603020202020204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9D9BE7E-30B8-5744-126E-0D3D527A03B2}"/>
              </a:ext>
            </a:extLst>
          </p:cNvPr>
          <p:cNvSpPr txBox="1"/>
          <p:nvPr/>
        </p:nvSpPr>
        <p:spPr>
          <a:xfrm>
            <a:off x="324000" y="987425"/>
            <a:ext cx="523457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264">
              <a:spcAft>
                <a:spcPts val="300"/>
              </a:spcAft>
              <a:defRPr/>
            </a:pPr>
            <a:r>
              <a:rPr lang="en-US" sz="1200" dirty="0">
                <a:solidFill>
                  <a:srgbClr val="BED730"/>
                </a:solidFill>
                <a:latin typeface="Trebuchet MS" panose="020B0603020202020204"/>
              </a:rPr>
              <a:t>Integrated single pane of orchestration and managed system</a:t>
            </a:r>
            <a:endParaRPr lang="en-IN" sz="1200" dirty="0">
              <a:solidFill>
                <a:srgbClr val="BED730"/>
              </a:solidFill>
              <a:latin typeface="Trebuchet MS" panose="020B0603020202020204"/>
            </a:endParaRPr>
          </a:p>
        </p:txBody>
      </p:sp>
      <p:pic>
        <p:nvPicPr>
          <p:cNvPr id="16" name="Graphic 15">
            <a:extLst>
              <a:ext uri="{FF2B5EF4-FFF2-40B4-BE49-F238E27FC236}">
                <a16:creationId xmlns:a16="http://schemas.microsoft.com/office/drawing/2014/main" id="{ACDFA877-E24F-9D7A-06FD-1E78ABE3F95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375607" y="2237784"/>
            <a:ext cx="306510" cy="195371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22EFF64B-F017-9066-822C-9D90EBBDB10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21706" y="2238726"/>
            <a:ext cx="306510" cy="194428"/>
          </a:xfrm>
          <a:prstGeom prst="rect">
            <a:avLst/>
          </a:prstGeom>
        </p:spPr>
      </p:pic>
      <p:pic>
        <p:nvPicPr>
          <p:cNvPr id="18" name="Graphic 17">
            <a:extLst>
              <a:ext uri="{FF2B5EF4-FFF2-40B4-BE49-F238E27FC236}">
                <a16:creationId xmlns:a16="http://schemas.microsoft.com/office/drawing/2014/main" id="{0EA6A4B7-F1E4-5372-E052-AE6AC4B341A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858785" y="2222714"/>
            <a:ext cx="261906" cy="210440"/>
          </a:xfrm>
          <a:prstGeom prst="rect">
            <a:avLst/>
          </a:prstGeom>
        </p:spPr>
      </p:pic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8DE51ADA-BF2D-A6C0-F2EF-D1E8793F75EE}"/>
              </a:ext>
            </a:extLst>
          </p:cNvPr>
          <p:cNvSpPr/>
          <p:nvPr/>
        </p:nvSpPr>
        <p:spPr>
          <a:xfrm>
            <a:off x="1213576" y="1329397"/>
            <a:ext cx="1195754" cy="369333"/>
          </a:xfrm>
          <a:prstGeom prst="roundRect">
            <a:avLst/>
          </a:prstGeom>
          <a:solidFill>
            <a:srgbClr val="BED730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64">
              <a:defRPr/>
            </a:pPr>
            <a:endParaRPr lang="en-IN" dirty="0">
              <a:solidFill>
                <a:prstClr val="black"/>
              </a:solidFill>
              <a:latin typeface="Trebuchet MS" panose="020B0603020202020204"/>
            </a:endParaRPr>
          </a:p>
        </p:txBody>
      </p:sp>
      <p:pic>
        <p:nvPicPr>
          <p:cNvPr id="21" name="Graphic 20">
            <a:extLst>
              <a:ext uri="{FF2B5EF4-FFF2-40B4-BE49-F238E27FC236}">
                <a16:creationId xmlns:a16="http://schemas.microsoft.com/office/drawing/2014/main" id="{25653CAA-4BC9-FFC8-CEEF-E640BC8FA13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407708" y="3409315"/>
            <a:ext cx="110756" cy="168410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3960E829-E3FD-E723-A537-4DD6025011A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932901" y="3786430"/>
            <a:ext cx="110756" cy="168410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0B9D5653-B966-C81B-46F3-E1F21CBBB2B2}"/>
              </a:ext>
            </a:extLst>
          </p:cNvPr>
          <p:cNvSpPr txBox="1"/>
          <p:nvPr/>
        </p:nvSpPr>
        <p:spPr>
          <a:xfrm>
            <a:off x="317546" y="3621028"/>
            <a:ext cx="1145540" cy="408623"/>
          </a:xfrm>
          <a:prstGeom prst="roundRect">
            <a:avLst/>
          </a:prstGeom>
          <a:solidFill>
            <a:srgbClr val="BED730"/>
          </a:solidFill>
        </p:spPr>
        <p:txBody>
          <a:bodyPr wrap="square" rtlCol="0">
            <a:spAutoFit/>
          </a:bodyPr>
          <a:lstStyle/>
          <a:p>
            <a:pPr algn="ctr" defTabSz="914264">
              <a:defRPr/>
            </a:pPr>
            <a:r>
              <a:rPr lang="en-IN" sz="900" dirty="0">
                <a:solidFill>
                  <a:srgbClr val="000000"/>
                </a:solidFill>
                <a:latin typeface="Trebuchet MS" panose="020B0603020202020204"/>
              </a:rPr>
              <a:t>Sify </a:t>
            </a:r>
            <a:r>
              <a:rPr lang="en-IN" sz="900" dirty="0">
                <a:solidFill>
                  <a:prstClr val="black"/>
                </a:solidFill>
                <a:latin typeface="Trebuchet MS" panose="020B0603020202020204"/>
              </a:rPr>
              <a:t>CloudInfinit</a:t>
            </a:r>
          </a:p>
          <a:p>
            <a:pPr algn="ctr" defTabSz="914264">
              <a:defRPr/>
            </a:pPr>
            <a:r>
              <a:rPr lang="en-IN" sz="900" dirty="0">
                <a:solidFill>
                  <a:prstClr val="black"/>
                </a:solidFill>
                <a:latin typeface="Trebuchet MS" panose="020B0603020202020204"/>
              </a:rPr>
              <a:t>Airoli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0DEB606-AE4A-117F-2C5F-3D58E98BF549}"/>
              </a:ext>
            </a:extLst>
          </p:cNvPr>
          <p:cNvSpPr txBox="1"/>
          <p:nvPr/>
        </p:nvSpPr>
        <p:spPr>
          <a:xfrm>
            <a:off x="2550380" y="3683295"/>
            <a:ext cx="1145540" cy="408623"/>
          </a:xfrm>
          <a:prstGeom prst="roundRect">
            <a:avLst/>
          </a:prstGeom>
          <a:solidFill>
            <a:srgbClr val="BED730"/>
          </a:solidFill>
        </p:spPr>
        <p:txBody>
          <a:bodyPr wrap="square" rtlCol="0">
            <a:spAutoFit/>
          </a:bodyPr>
          <a:lstStyle/>
          <a:p>
            <a:pPr algn="ctr" defTabSz="914264">
              <a:defRPr/>
            </a:pPr>
            <a:r>
              <a:rPr lang="en-IN" sz="900" dirty="0">
                <a:solidFill>
                  <a:srgbClr val="000000"/>
                </a:solidFill>
                <a:latin typeface="Trebuchet MS" panose="020B0603020202020204"/>
              </a:rPr>
              <a:t>Sify </a:t>
            </a:r>
            <a:r>
              <a:rPr lang="en-IN" sz="900" dirty="0">
                <a:solidFill>
                  <a:prstClr val="black"/>
                </a:solidFill>
                <a:latin typeface="Trebuchet MS" panose="020B0603020202020204"/>
              </a:rPr>
              <a:t>CloudInfinit</a:t>
            </a:r>
          </a:p>
          <a:p>
            <a:pPr algn="ctr" defTabSz="914264">
              <a:defRPr/>
            </a:pPr>
            <a:r>
              <a:rPr lang="en-IN" sz="900" dirty="0">
                <a:solidFill>
                  <a:prstClr val="black"/>
                </a:solidFill>
                <a:latin typeface="Trebuchet MS" panose="020B0603020202020204"/>
              </a:rPr>
              <a:t>Bangalore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BDFAA06-BDF7-83D5-617B-926AFD1BD7FC}"/>
              </a:ext>
            </a:extLst>
          </p:cNvPr>
          <p:cNvSpPr txBox="1"/>
          <p:nvPr/>
        </p:nvSpPr>
        <p:spPr>
          <a:xfrm>
            <a:off x="4284122" y="2018402"/>
            <a:ext cx="1166687" cy="408623"/>
          </a:xfrm>
          <a:prstGeom prst="round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 defTabSz="914264">
              <a:defRPr/>
            </a:pPr>
            <a:r>
              <a:rPr lang="en-IN" sz="900" dirty="0">
                <a:solidFill>
                  <a:schemeClr val="bg1"/>
                </a:solidFill>
                <a:latin typeface="Trebuchet MS" panose="020B0603020202020204"/>
              </a:rPr>
              <a:t>Sify Cloud</a:t>
            </a:r>
          </a:p>
          <a:p>
            <a:pPr algn="ctr" defTabSz="914264">
              <a:defRPr/>
            </a:pPr>
            <a:r>
              <a:rPr lang="en-IN" sz="900" dirty="0">
                <a:solidFill>
                  <a:schemeClr val="bg1"/>
                </a:solidFill>
                <a:latin typeface="Trebuchet MS" panose="020B0603020202020204"/>
              </a:rPr>
              <a:t>Anywhere Global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CC575F83-9356-36B2-7529-FA11DDFBD05F}"/>
              </a:ext>
            </a:extLst>
          </p:cNvPr>
          <p:cNvSpPr txBox="1"/>
          <p:nvPr/>
        </p:nvSpPr>
        <p:spPr>
          <a:xfrm>
            <a:off x="1324642" y="1361791"/>
            <a:ext cx="9765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64">
              <a:defRPr/>
            </a:pPr>
            <a:r>
              <a:rPr lang="en-IN" sz="1400" b="1" dirty="0">
                <a:solidFill>
                  <a:prstClr val="black"/>
                </a:solidFill>
                <a:latin typeface="Trebuchet MS" panose="020B0603020202020204"/>
              </a:rPr>
              <a:t>SIFY CMP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A5B64675-2379-A255-A38F-85A1F85BD7A2}"/>
              </a:ext>
            </a:extLst>
          </p:cNvPr>
          <p:cNvSpPr txBox="1"/>
          <p:nvPr/>
        </p:nvSpPr>
        <p:spPr>
          <a:xfrm>
            <a:off x="6778817" y="1326230"/>
            <a:ext cx="2031585" cy="3881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defTabSz="914264">
              <a:lnSpc>
                <a:spcPts val="1200"/>
              </a:lnSpc>
              <a:spcAft>
                <a:spcPts val="1200"/>
              </a:spcAft>
              <a:defRPr/>
            </a:pPr>
            <a:r>
              <a:rPr lang="en-US" sz="900" dirty="0">
                <a:solidFill>
                  <a:prstClr val="white"/>
                </a:solidFill>
                <a:latin typeface="Trebuchet MS" panose="020B0603020202020204"/>
              </a:rPr>
              <a:t>Sify CloudInfinit delivery from Airoli &amp; Bengaluru data centers</a:t>
            </a:r>
          </a:p>
        </p:txBody>
      </p:sp>
      <p:pic>
        <p:nvPicPr>
          <p:cNvPr id="43" name="Graphic 42">
            <a:extLst>
              <a:ext uri="{FF2B5EF4-FFF2-40B4-BE49-F238E27FC236}">
                <a16:creationId xmlns:a16="http://schemas.microsoft.com/office/drawing/2014/main" id="{AE741223-545C-61FB-9CD0-66AF4081B166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090855" y="1257526"/>
            <a:ext cx="547200" cy="547200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9F98E2CF-7FE1-7938-08BE-D8A2F9B02B48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6090855" y="1908110"/>
            <a:ext cx="547200" cy="547200"/>
          </a:xfrm>
          <a:prstGeom prst="rect">
            <a:avLst/>
          </a:prstGeom>
        </p:spPr>
      </p:pic>
      <p:pic>
        <p:nvPicPr>
          <p:cNvPr id="45" name="Graphic 44">
            <a:extLst>
              <a:ext uri="{FF2B5EF4-FFF2-40B4-BE49-F238E27FC236}">
                <a16:creationId xmlns:a16="http://schemas.microsoft.com/office/drawing/2014/main" id="{1D1BA358-570E-E028-231F-7C437E667329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6102023" y="2625517"/>
            <a:ext cx="547200" cy="547200"/>
          </a:xfrm>
          <a:prstGeom prst="rect">
            <a:avLst/>
          </a:prstGeom>
        </p:spPr>
      </p:pic>
      <p:pic>
        <p:nvPicPr>
          <p:cNvPr id="46" name="Graphic 45">
            <a:extLst>
              <a:ext uri="{FF2B5EF4-FFF2-40B4-BE49-F238E27FC236}">
                <a16:creationId xmlns:a16="http://schemas.microsoft.com/office/drawing/2014/main" id="{1A373BCB-5B7F-A0A0-66E1-BFD0AB911162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6113191" y="3393511"/>
            <a:ext cx="547200" cy="547200"/>
          </a:xfrm>
          <a:prstGeom prst="rect">
            <a:avLst/>
          </a:prstGeom>
        </p:spPr>
      </p:pic>
      <p:pic>
        <p:nvPicPr>
          <p:cNvPr id="47" name="Graphic 46">
            <a:extLst>
              <a:ext uri="{FF2B5EF4-FFF2-40B4-BE49-F238E27FC236}">
                <a16:creationId xmlns:a16="http://schemas.microsoft.com/office/drawing/2014/main" id="{56CE9AC3-1463-2907-99E8-8EEC9F828FA5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472341" y="2240533"/>
            <a:ext cx="304390" cy="192622"/>
          </a:xfrm>
          <a:prstGeom prst="rect">
            <a:avLst/>
          </a:prstGeom>
        </p:spPr>
      </p:pic>
      <p:sp>
        <p:nvSpPr>
          <p:cNvPr id="48" name="TextBox 47">
            <a:extLst>
              <a:ext uri="{FF2B5EF4-FFF2-40B4-BE49-F238E27FC236}">
                <a16:creationId xmlns:a16="http://schemas.microsoft.com/office/drawing/2014/main" id="{67566B05-714D-6947-6327-93AFCDB901C7}"/>
              </a:ext>
            </a:extLst>
          </p:cNvPr>
          <p:cNvSpPr txBox="1"/>
          <p:nvPr/>
        </p:nvSpPr>
        <p:spPr>
          <a:xfrm>
            <a:off x="6778817" y="3396022"/>
            <a:ext cx="2031585" cy="6958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64">
              <a:lnSpc>
                <a:spcPts val="1200"/>
              </a:lnSpc>
              <a:spcAft>
                <a:spcPts val="1200"/>
              </a:spcAft>
              <a:defRPr/>
            </a:pPr>
            <a:r>
              <a:rPr lang="en-US" sz="900" dirty="0">
                <a:solidFill>
                  <a:prstClr val="white"/>
                </a:solidFill>
                <a:latin typeface="Trebuchet MS" panose="020B0603020202020204"/>
              </a:rPr>
              <a:t>Build, Deploy, Integrate and Manage distributed architecture to customer DC or branch locations or Edge Cloud</a:t>
            </a:r>
            <a:endParaRPr lang="en-IN" sz="900" dirty="0">
              <a:solidFill>
                <a:prstClr val="white"/>
              </a:solidFill>
              <a:latin typeface="Trebuchet MS" panose="020B0603020202020204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4578B535-9784-E7DF-E30E-88BD536E2DF4}"/>
              </a:ext>
            </a:extLst>
          </p:cNvPr>
          <p:cNvSpPr txBox="1"/>
          <p:nvPr/>
        </p:nvSpPr>
        <p:spPr>
          <a:xfrm>
            <a:off x="6778817" y="1972122"/>
            <a:ext cx="2031585" cy="3881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defTabSz="914264">
              <a:lnSpc>
                <a:spcPts val="1200"/>
              </a:lnSpc>
              <a:spcAft>
                <a:spcPts val="1200"/>
              </a:spcAft>
              <a:defRPr/>
            </a:pPr>
            <a:r>
              <a:rPr lang="en-US" sz="900" dirty="0">
                <a:solidFill>
                  <a:prstClr val="white"/>
                </a:solidFill>
                <a:latin typeface="Trebuchet MS" panose="020B0603020202020204"/>
              </a:rPr>
              <a:t>Integration ready with other data centers in India and Global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09B317AF-9C98-239C-C373-F4C3749329D6}"/>
              </a:ext>
            </a:extLst>
          </p:cNvPr>
          <p:cNvSpPr txBox="1"/>
          <p:nvPr/>
        </p:nvSpPr>
        <p:spPr>
          <a:xfrm>
            <a:off x="6778817" y="2624995"/>
            <a:ext cx="2031585" cy="542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64">
              <a:lnSpc>
                <a:spcPts val="1200"/>
              </a:lnSpc>
              <a:spcAft>
                <a:spcPts val="1200"/>
              </a:spcAft>
              <a:defRPr/>
            </a:pPr>
            <a:r>
              <a:rPr lang="en-US" sz="900" dirty="0">
                <a:solidFill>
                  <a:prstClr val="white"/>
                </a:solidFill>
                <a:latin typeface="Trebuchet MS" panose="020B0603020202020204"/>
              </a:rPr>
              <a:t>Seamless integration to any of the availability zones across public cloud providers</a:t>
            </a:r>
            <a:endParaRPr lang="en-IN" sz="900" dirty="0">
              <a:solidFill>
                <a:prstClr val="white"/>
              </a:solidFill>
              <a:latin typeface="Trebuchet MS" panose="020B0603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726840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44728B0-9804-A348-DBFC-A011E12874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0" y="211138"/>
            <a:ext cx="7985961" cy="461962"/>
          </a:xfrm>
        </p:spPr>
        <p:txBody>
          <a:bodyPr/>
          <a:lstStyle/>
          <a:p>
            <a:r>
              <a:rPr lang="en-IN" dirty="0"/>
              <a:t>Sify Multi-cloud management: highlights FY 2023-24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6AA00C85-ECEB-7B1A-51F4-8D74DC1A9AC2}"/>
              </a:ext>
            </a:extLst>
          </p:cNvPr>
          <p:cNvSpPr/>
          <p:nvPr/>
        </p:nvSpPr>
        <p:spPr>
          <a:xfrm>
            <a:off x="814552" y="2814856"/>
            <a:ext cx="8009510" cy="792000"/>
          </a:xfrm>
          <a:prstGeom prst="rect">
            <a:avLst/>
          </a:prstGeom>
          <a:solidFill>
            <a:srgbClr val="B2A2C7">
              <a:lumMod val="40000"/>
              <a:lumOff val="6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685800">
              <a:defRPr/>
            </a:pPr>
            <a:endParaRPr lang="en-IN" sz="1350" kern="0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39A91FAA-133B-0CC5-7C69-F7149E8FABAD}"/>
              </a:ext>
            </a:extLst>
          </p:cNvPr>
          <p:cNvSpPr/>
          <p:nvPr/>
        </p:nvSpPr>
        <p:spPr>
          <a:xfrm>
            <a:off x="338302" y="2807408"/>
            <a:ext cx="457910" cy="792000"/>
          </a:xfrm>
          <a:prstGeom prst="rect">
            <a:avLst/>
          </a:prstGeom>
          <a:solidFill>
            <a:schemeClr val="accent4"/>
          </a:solidFill>
          <a:ln w="25400" cap="flat" cmpd="sng" algn="ctr">
            <a:noFill/>
            <a:prstDash val="solid"/>
          </a:ln>
          <a:effectLst/>
        </p:spPr>
        <p:txBody>
          <a:bodyPr vert="vert270" rtlCol="0" anchor="ctr"/>
          <a:lstStyle/>
          <a:p>
            <a:pPr algn="ctr" defTabSz="685800">
              <a:defRPr/>
            </a:pPr>
            <a:r>
              <a:rPr lang="en-IN" sz="1400" b="1" kern="0" dirty="0">
                <a:solidFill>
                  <a:schemeClr val="bg1"/>
                </a:solidFill>
                <a:latin typeface="Trebuchet MS"/>
              </a:rPr>
              <a:t>Q3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5B5FBCCB-88E4-2B34-794A-C1FFE93C48E2}"/>
              </a:ext>
            </a:extLst>
          </p:cNvPr>
          <p:cNvSpPr txBox="1"/>
          <p:nvPr/>
        </p:nvSpPr>
        <p:spPr>
          <a:xfrm>
            <a:off x="1411211" y="2827843"/>
            <a:ext cx="2022218" cy="684803"/>
          </a:xfrm>
          <a:prstGeom prst="rect">
            <a:avLst/>
          </a:prstGeom>
          <a:noFill/>
          <a:ln>
            <a:noFill/>
            <a:prstDash val="sysDot"/>
          </a:ln>
        </p:spPr>
        <p:txBody>
          <a:bodyPr wrap="square" lIns="68580" tIns="34290" rIns="68580" bIns="34290" rtlCol="0" anchor="t">
            <a:spAutoFit/>
          </a:bodyPr>
          <a:lstStyle>
            <a:defPPr>
              <a:defRPr lang="en-US"/>
            </a:defPPr>
            <a:lvl1pPr algn="ctr">
              <a:defRPr sz="1000"/>
            </a:lvl1pPr>
          </a:lstStyle>
          <a:p>
            <a:pPr>
              <a:defRPr/>
            </a:pPr>
            <a:r>
              <a:rPr lang="en-US" sz="1200" b="1" dirty="0">
                <a:latin typeface="Trebuchet MS"/>
                <a:cs typeface="Calibri"/>
              </a:rPr>
              <a:t>Post VM Provisioning Customization</a:t>
            </a:r>
            <a:endParaRPr lang="en-US" sz="1200" dirty="0">
              <a:latin typeface="Trebuchet MS"/>
              <a:cs typeface="Calibri"/>
            </a:endParaRPr>
          </a:p>
          <a:p>
            <a:pPr>
              <a:defRPr/>
            </a:pPr>
            <a:r>
              <a:rPr lang="en-US" sz="800" dirty="0">
                <a:latin typeface="Trebuchet MS"/>
                <a:cs typeface="Calibri"/>
              </a:rPr>
              <a:t> Automated OS Hardening and installation agents for Public Cloud VMs</a:t>
            </a:r>
            <a:endParaRPr lang="en-IN" sz="800" dirty="0">
              <a:latin typeface="Trebuchet MS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F5EF4833-F86C-8058-8E69-EE38D613DD7A}"/>
              </a:ext>
            </a:extLst>
          </p:cNvPr>
          <p:cNvSpPr txBox="1"/>
          <p:nvPr/>
        </p:nvSpPr>
        <p:spPr>
          <a:xfrm>
            <a:off x="4089872" y="2891982"/>
            <a:ext cx="1911749" cy="684803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algn="ctr">
              <a:defRPr/>
            </a:pPr>
            <a:r>
              <a:rPr lang="en-US" sz="1200" b="1" dirty="0">
                <a:latin typeface="Trebuchet MS"/>
                <a:cs typeface="Calibri"/>
              </a:rPr>
              <a:t>AWS Secured Access Control</a:t>
            </a:r>
            <a:endParaRPr lang="en-US" sz="1200" dirty="0">
              <a:latin typeface="Trebuchet MS"/>
              <a:cs typeface="Calibri"/>
            </a:endParaRPr>
          </a:p>
          <a:p>
            <a:pPr algn="ctr">
              <a:defRPr/>
            </a:pPr>
            <a:r>
              <a:rPr lang="en-US" sz="800" dirty="0">
                <a:latin typeface="Trebuchet MS"/>
                <a:cs typeface="Calibri"/>
              </a:rPr>
              <a:t> AWS Native Policy based access and Control for Sify OPS team</a:t>
            </a:r>
            <a:endParaRPr lang="en-US" sz="800" b="1" dirty="0">
              <a:latin typeface="Trebuchet MS"/>
            </a:endParaRPr>
          </a:p>
        </p:txBody>
      </p:sp>
      <p:pic>
        <p:nvPicPr>
          <p:cNvPr id="61" name="Graphic 60" descr="Cloud Computing with solid fill">
            <a:extLst>
              <a:ext uri="{FF2B5EF4-FFF2-40B4-BE49-F238E27FC236}">
                <a16:creationId xmlns:a16="http://schemas.microsoft.com/office/drawing/2014/main" id="{C03E5CCD-659C-EE10-0F7B-4ABC344E69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19288" y="2915242"/>
            <a:ext cx="487188" cy="487188"/>
          </a:xfrm>
          <a:prstGeom prst="rect">
            <a:avLst/>
          </a:prstGeom>
        </p:spPr>
      </p:pic>
      <p:pic>
        <p:nvPicPr>
          <p:cNvPr id="62" name="Graphic 61" descr="Ticket with solid fill">
            <a:extLst>
              <a:ext uri="{FF2B5EF4-FFF2-40B4-BE49-F238E27FC236}">
                <a16:creationId xmlns:a16="http://schemas.microsoft.com/office/drawing/2014/main" id="{9E973D2D-E657-771B-6A7E-DAEC4094E7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20715556">
            <a:off x="3542844" y="2885760"/>
            <a:ext cx="522873" cy="522873"/>
          </a:xfrm>
          <a:prstGeom prst="rect">
            <a:avLst/>
          </a:prstGeom>
        </p:spPr>
      </p:pic>
      <p:sp>
        <p:nvSpPr>
          <p:cNvPr id="41" name="Rectangle 40">
            <a:extLst>
              <a:ext uri="{FF2B5EF4-FFF2-40B4-BE49-F238E27FC236}">
                <a16:creationId xmlns:a16="http://schemas.microsoft.com/office/drawing/2014/main" id="{25A71EE4-B5C3-517A-CD7E-2B96F126CC14}"/>
              </a:ext>
            </a:extLst>
          </p:cNvPr>
          <p:cNvSpPr/>
          <p:nvPr/>
        </p:nvSpPr>
        <p:spPr>
          <a:xfrm>
            <a:off x="814552" y="984430"/>
            <a:ext cx="8009510" cy="792000"/>
          </a:xfrm>
          <a:prstGeom prst="rect">
            <a:avLst/>
          </a:prstGeom>
          <a:solidFill>
            <a:srgbClr val="D99694">
              <a:lumMod val="20000"/>
              <a:lumOff val="8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685800">
              <a:defRPr/>
            </a:pPr>
            <a:endParaRPr lang="en-IN" sz="1350" kern="0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5E0C320C-A101-3FEB-5D36-984FBE7B5DE5}"/>
              </a:ext>
            </a:extLst>
          </p:cNvPr>
          <p:cNvSpPr/>
          <p:nvPr/>
        </p:nvSpPr>
        <p:spPr>
          <a:xfrm>
            <a:off x="338302" y="984430"/>
            <a:ext cx="457910" cy="792000"/>
          </a:xfrm>
          <a:prstGeom prst="rect">
            <a:avLst/>
          </a:pr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vert="vert270" rtlCol="0" anchor="ctr"/>
          <a:lstStyle/>
          <a:p>
            <a:pPr algn="ctr" defTabSz="685800">
              <a:defRPr/>
            </a:pPr>
            <a:r>
              <a:rPr lang="en-IN" sz="1400" b="1" kern="0" dirty="0">
                <a:solidFill>
                  <a:schemeClr val="bg1"/>
                </a:solidFill>
                <a:latin typeface="Trebuchet MS"/>
              </a:rPr>
              <a:t>Q1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99E64491-97F9-9DDE-6F6A-232696A5316A}"/>
              </a:ext>
            </a:extLst>
          </p:cNvPr>
          <p:cNvSpPr txBox="1"/>
          <p:nvPr/>
        </p:nvSpPr>
        <p:spPr>
          <a:xfrm>
            <a:off x="1411211" y="1053131"/>
            <a:ext cx="2026712" cy="623248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algn="ctr"/>
            <a:r>
              <a:rPr lang="en-US" sz="1200" b="1" dirty="0">
                <a:latin typeface="Trebuchet MS"/>
                <a:ea typeface="+mn-lt"/>
                <a:cs typeface="+mn-lt"/>
              </a:rPr>
              <a:t>CMP Service Launch </a:t>
            </a:r>
          </a:p>
          <a:p>
            <a:pPr algn="ctr"/>
            <a:endParaRPr lang="en-US" sz="800" dirty="0">
              <a:latin typeface="Trebuchet MS"/>
              <a:ea typeface="+mn-lt"/>
              <a:cs typeface="+mn-lt"/>
            </a:endParaRPr>
          </a:p>
          <a:p>
            <a:pPr algn="ctr"/>
            <a:r>
              <a:rPr lang="en-US" sz="800" dirty="0">
                <a:latin typeface="Trebuchet MS"/>
                <a:ea typeface="+mn-lt"/>
                <a:cs typeface="+mn-lt"/>
              </a:rPr>
              <a:t> Unified Portal, Dashboard, Provisioning, Governance &amp; Compliance</a:t>
            </a:r>
            <a:endParaRPr lang="en-US" sz="800" dirty="0">
              <a:latin typeface="Trebuchet MS"/>
              <a:ea typeface="Calibri"/>
              <a:cs typeface="Calibri"/>
            </a:endParaRPr>
          </a:p>
        </p:txBody>
      </p:sp>
      <p:pic>
        <p:nvPicPr>
          <p:cNvPr id="56" name="Graphic 55" descr="Children with solid fill">
            <a:extLst>
              <a:ext uri="{FF2B5EF4-FFF2-40B4-BE49-F238E27FC236}">
                <a16:creationId xmlns:a16="http://schemas.microsoft.com/office/drawing/2014/main" id="{D8A7B2FB-1C27-4E80-9FA7-CF062841DE9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81762" y="1181979"/>
            <a:ext cx="425110" cy="425110"/>
          </a:xfrm>
          <a:prstGeom prst="rect">
            <a:avLst/>
          </a:prstGeom>
        </p:spPr>
      </p:pic>
      <p:sp>
        <p:nvSpPr>
          <p:cNvPr id="64" name="TextBox 63">
            <a:extLst>
              <a:ext uri="{FF2B5EF4-FFF2-40B4-BE49-F238E27FC236}">
                <a16:creationId xmlns:a16="http://schemas.microsoft.com/office/drawing/2014/main" id="{55A4B394-3F71-945B-F5AC-466744811F10}"/>
              </a:ext>
            </a:extLst>
          </p:cNvPr>
          <p:cNvSpPr txBox="1"/>
          <p:nvPr/>
        </p:nvSpPr>
        <p:spPr>
          <a:xfrm>
            <a:off x="4081850" y="1032981"/>
            <a:ext cx="1919771" cy="684803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algn="ctr"/>
            <a:r>
              <a:rPr lang="en-US" sz="1200" b="1" dirty="0">
                <a:latin typeface="Trebuchet MS"/>
                <a:ea typeface="+mn-lt"/>
                <a:cs typeface="+mn-lt"/>
              </a:rPr>
              <a:t>FinOps</a:t>
            </a:r>
          </a:p>
          <a:p>
            <a:pPr algn="ctr"/>
            <a:endParaRPr lang="en-US" sz="1200" dirty="0">
              <a:latin typeface="Trebuchet MS"/>
              <a:ea typeface="Calibri"/>
              <a:cs typeface="Calibri"/>
            </a:endParaRPr>
          </a:p>
          <a:p>
            <a:pPr algn="ctr"/>
            <a:r>
              <a:rPr lang="en-US" sz="800" dirty="0">
                <a:latin typeface="Trebuchet MS"/>
                <a:ea typeface="Calibri"/>
                <a:cs typeface="Calibri"/>
              </a:rPr>
              <a:t>AI/ML driven real-time observability to optimize &amp; control cloud cost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BFB76794-3CEB-F06F-ED61-B9E02A89D987}"/>
              </a:ext>
            </a:extLst>
          </p:cNvPr>
          <p:cNvSpPr txBox="1"/>
          <p:nvPr/>
        </p:nvSpPr>
        <p:spPr>
          <a:xfrm>
            <a:off x="6748344" y="1032980"/>
            <a:ext cx="2030458" cy="684803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algn="ctr"/>
            <a:r>
              <a:rPr lang="en-US" sz="1200" b="1" dirty="0">
                <a:latin typeface="Trebuchet MS"/>
                <a:ea typeface="+mn-lt"/>
                <a:cs typeface="+mn-lt"/>
              </a:rPr>
              <a:t>CMP ITSM Integration</a:t>
            </a:r>
          </a:p>
          <a:p>
            <a:pPr algn="ctr"/>
            <a:endParaRPr lang="en-US" sz="1200" dirty="0">
              <a:latin typeface="Trebuchet MS"/>
              <a:ea typeface="Calibri"/>
              <a:cs typeface="Calibri"/>
            </a:endParaRPr>
          </a:p>
          <a:p>
            <a:pPr algn="ctr"/>
            <a:r>
              <a:rPr lang="en-US" sz="800" dirty="0">
                <a:latin typeface="Trebuchet MS"/>
                <a:ea typeface="Calibri"/>
                <a:cs typeface="Calibri"/>
              </a:rPr>
              <a:t>Hyperscale Configuration items real time sync with ITSM CMDB</a:t>
            </a:r>
          </a:p>
        </p:txBody>
      </p:sp>
      <p:grpSp>
        <p:nvGrpSpPr>
          <p:cNvPr id="66" name="Group 65">
            <a:extLst>
              <a:ext uri="{FF2B5EF4-FFF2-40B4-BE49-F238E27FC236}">
                <a16:creationId xmlns:a16="http://schemas.microsoft.com/office/drawing/2014/main" id="{E6B6D92F-F534-D11C-6BDA-E9D36C762684}"/>
              </a:ext>
            </a:extLst>
          </p:cNvPr>
          <p:cNvGrpSpPr/>
          <p:nvPr/>
        </p:nvGrpSpPr>
        <p:grpSpPr>
          <a:xfrm>
            <a:off x="6179507" y="1032093"/>
            <a:ext cx="530037" cy="530037"/>
            <a:chOff x="4569834" y="1127481"/>
            <a:chExt cx="914400" cy="914400"/>
          </a:xfrm>
        </p:grpSpPr>
        <p:pic>
          <p:nvPicPr>
            <p:cNvPr id="67" name="Graphic 66" descr="Cloud with solid fill">
              <a:extLst>
                <a:ext uri="{FF2B5EF4-FFF2-40B4-BE49-F238E27FC236}">
                  <a16:creationId xmlns:a16="http://schemas.microsoft.com/office/drawing/2014/main" id="{6598662E-FBC9-4D29-67C5-644831DD278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4569834" y="1127481"/>
              <a:ext cx="914400" cy="914400"/>
            </a:xfrm>
            <a:prstGeom prst="rect">
              <a:avLst/>
            </a:prstGeom>
          </p:spPr>
        </p:pic>
        <p:pic>
          <p:nvPicPr>
            <p:cNvPr id="68" name="Graphic 67" descr="Transfer with solid fill">
              <a:extLst>
                <a:ext uri="{FF2B5EF4-FFF2-40B4-BE49-F238E27FC236}">
                  <a16:creationId xmlns:a16="http://schemas.microsoft.com/office/drawing/2014/main" id="{C026FD09-A66D-056C-8296-4F1DC5F82AE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 rot="16200000">
              <a:off x="4831593" y="1496576"/>
              <a:ext cx="381002" cy="566057"/>
            </a:xfrm>
            <a:prstGeom prst="rect">
              <a:avLst/>
            </a:prstGeom>
          </p:spPr>
        </p:pic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AD0BAF54-FF95-0DD2-275D-46C9AB934F95}"/>
              </a:ext>
            </a:extLst>
          </p:cNvPr>
          <p:cNvGrpSpPr/>
          <p:nvPr/>
        </p:nvGrpSpPr>
        <p:grpSpPr>
          <a:xfrm>
            <a:off x="3560891" y="1130281"/>
            <a:ext cx="469566" cy="469566"/>
            <a:chOff x="6770978" y="190675"/>
            <a:chExt cx="914400" cy="914400"/>
          </a:xfrm>
        </p:grpSpPr>
        <p:pic>
          <p:nvPicPr>
            <p:cNvPr id="70" name="Graphic 69" descr="Money with solid fill">
              <a:extLst>
                <a:ext uri="{FF2B5EF4-FFF2-40B4-BE49-F238E27FC236}">
                  <a16:creationId xmlns:a16="http://schemas.microsoft.com/office/drawing/2014/main" id="{3B9213D4-D50F-FE78-6925-08037C80ECCD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6965426" y="359572"/>
              <a:ext cx="340848" cy="340848"/>
            </a:xfrm>
            <a:prstGeom prst="rect">
              <a:avLst/>
            </a:prstGeom>
          </p:spPr>
        </p:pic>
        <p:pic>
          <p:nvPicPr>
            <p:cNvPr id="71" name="Graphic 70" descr="Magnifying glass with solid fill">
              <a:extLst>
                <a:ext uri="{FF2B5EF4-FFF2-40B4-BE49-F238E27FC236}">
                  <a16:creationId xmlns:a16="http://schemas.microsoft.com/office/drawing/2014/main" id="{F035062D-A051-9180-E9DD-197EFF898003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6770978" y="190675"/>
              <a:ext cx="914400" cy="914400"/>
            </a:xfrm>
            <a:prstGeom prst="rect">
              <a:avLst/>
            </a:prstGeom>
          </p:spPr>
        </p:pic>
      </p:grpSp>
      <p:sp>
        <p:nvSpPr>
          <p:cNvPr id="42" name="Rectangle 41">
            <a:extLst>
              <a:ext uri="{FF2B5EF4-FFF2-40B4-BE49-F238E27FC236}">
                <a16:creationId xmlns:a16="http://schemas.microsoft.com/office/drawing/2014/main" id="{A5290E54-2361-0E93-A721-0AB71A6CB07E}"/>
              </a:ext>
            </a:extLst>
          </p:cNvPr>
          <p:cNvSpPr/>
          <p:nvPr/>
        </p:nvSpPr>
        <p:spPr>
          <a:xfrm>
            <a:off x="814552" y="1901910"/>
            <a:ext cx="8009510" cy="792000"/>
          </a:xfrm>
          <a:prstGeom prst="rect">
            <a:avLst/>
          </a:prstGeom>
          <a:solidFill>
            <a:srgbClr val="95B3D7">
              <a:lumMod val="20000"/>
              <a:lumOff val="8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685800">
              <a:defRPr/>
            </a:pPr>
            <a:endParaRPr lang="en-IN" sz="1350" kern="0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52600FA2-190D-9CA8-E903-942644225138}"/>
              </a:ext>
            </a:extLst>
          </p:cNvPr>
          <p:cNvSpPr/>
          <p:nvPr/>
        </p:nvSpPr>
        <p:spPr>
          <a:xfrm>
            <a:off x="338302" y="1895919"/>
            <a:ext cx="457910" cy="792000"/>
          </a:xfrm>
          <a:prstGeom prst="rect">
            <a:avLst/>
          </a:prstGeom>
          <a:solidFill>
            <a:schemeClr val="accent5"/>
          </a:solidFill>
          <a:ln w="25400" cap="flat" cmpd="sng" algn="ctr">
            <a:noFill/>
            <a:prstDash val="solid"/>
          </a:ln>
          <a:effectLst/>
        </p:spPr>
        <p:txBody>
          <a:bodyPr vert="vert270" rtlCol="0" anchor="ctr"/>
          <a:lstStyle/>
          <a:p>
            <a:pPr algn="ctr" defTabSz="685800">
              <a:defRPr/>
            </a:pPr>
            <a:r>
              <a:rPr lang="en-IN" sz="1400" b="1" kern="0" dirty="0">
                <a:solidFill>
                  <a:schemeClr val="bg1"/>
                </a:solidFill>
                <a:latin typeface="Trebuchet MS"/>
              </a:rPr>
              <a:t>Q2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AEDECB8A-2DE3-7280-BDC1-971B0C37B476}"/>
              </a:ext>
            </a:extLst>
          </p:cNvPr>
          <p:cNvSpPr txBox="1"/>
          <p:nvPr/>
        </p:nvSpPr>
        <p:spPr>
          <a:xfrm>
            <a:off x="6755249" y="1925324"/>
            <a:ext cx="2030458" cy="684803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algn="ctr"/>
            <a:r>
              <a:rPr lang="en-US" sz="1200" b="1" dirty="0">
                <a:latin typeface="Trebuchet MS"/>
                <a:ea typeface="Calibri"/>
                <a:cs typeface="Calibri"/>
              </a:rPr>
              <a:t>Charge Back </a:t>
            </a:r>
            <a:br>
              <a:rPr lang="en-US" sz="1200" b="1" dirty="0">
                <a:latin typeface="Trebuchet MS"/>
                <a:ea typeface="Calibri"/>
                <a:cs typeface="Calibri"/>
              </a:rPr>
            </a:br>
            <a:endParaRPr lang="en-US" sz="1200" b="1" dirty="0">
              <a:latin typeface="Trebuchet MS"/>
              <a:ea typeface="Calibri"/>
              <a:cs typeface="Calibri"/>
            </a:endParaRPr>
          </a:p>
          <a:p>
            <a:pPr algn="ctr"/>
            <a:r>
              <a:rPr lang="en-US" sz="800" dirty="0">
                <a:latin typeface="Trebuchet MS"/>
                <a:ea typeface="Calibri"/>
                <a:cs typeface="Calibri"/>
              </a:rPr>
              <a:t>Consolidated overall cost optimization Dashboard, Classification on Instance</a:t>
            </a:r>
            <a:endParaRPr lang="en-US" sz="800" dirty="0">
              <a:latin typeface="Trebuchet MS"/>
              <a:ea typeface="+mn-lt"/>
              <a:cs typeface="+mn-lt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700E4649-2B00-ADD8-F26C-D3CA5D8D592E}"/>
              </a:ext>
            </a:extLst>
          </p:cNvPr>
          <p:cNvSpPr txBox="1"/>
          <p:nvPr/>
        </p:nvSpPr>
        <p:spPr>
          <a:xfrm>
            <a:off x="1411211" y="1939877"/>
            <a:ext cx="2022218" cy="623248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algn="ctr"/>
            <a:r>
              <a:rPr lang="en-US" sz="1200" b="1" dirty="0">
                <a:latin typeface="Trebuchet MS"/>
                <a:ea typeface="+mn-lt"/>
                <a:cs typeface="+mn-lt"/>
              </a:rPr>
              <a:t>Blueprint Library</a:t>
            </a:r>
            <a:r>
              <a:rPr lang="en-US" sz="1200" dirty="0">
                <a:latin typeface="Trebuchet MS"/>
                <a:ea typeface="+mn-lt"/>
                <a:cs typeface="+mn-lt"/>
              </a:rPr>
              <a:t> </a:t>
            </a:r>
            <a:endParaRPr lang="en-US" sz="1200" i="1" dirty="0">
              <a:latin typeface="Trebuchet MS"/>
              <a:ea typeface="+mn-lt"/>
              <a:cs typeface="+mn-lt"/>
            </a:endParaRPr>
          </a:p>
          <a:p>
            <a:pPr algn="ctr"/>
            <a:endParaRPr lang="en-US" sz="800" dirty="0">
              <a:latin typeface="Trebuchet MS"/>
              <a:ea typeface="+mn-lt"/>
              <a:cs typeface="+mn-lt"/>
            </a:endParaRPr>
          </a:p>
          <a:p>
            <a:pPr algn="ctr"/>
            <a:r>
              <a:rPr lang="en-US" sz="800" dirty="0">
                <a:latin typeface="Trebuchet MS"/>
                <a:ea typeface="+mn-lt"/>
                <a:cs typeface="+mn-lt"/>
              </a:rPr>
              <a:t>Standard stack of resources provisioning blueprints with CI/CD pipeline API</a:t>
            </a:r>
            <a:endParaRPr lang="en-US" sz="800" dirty="0">
              <a:latin typeface="Trebuchet MS"/>
              <a:ea typeface="Calibri"/>
              <a:cs typeface="Calibri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2FDB4879-A430-7FFB-60BC-C49FFEB0F6C1}"/>
              </a:ext>
            </a:extLst>
          </p:cNvPr>
          <p:cNvSpPr txBox="1"/>
          <p:nvPr/>
        </p:nvSpPr>
        <p:spPr>
          <a:xfrm>
            <a:off x="4100448" y="1949495"/>
            <a:ext cx="1953749" cy="623248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algn="ctr"/>
            <a:r>
              <a:rPr lang="en-US" sz="1200" b="1" dirty="0">
                <a:latin typeface="Trebuchet MS"/>
                <a:ea typeface="Calibri"/>
                <a:cs typeface="Calibri"/>
              </a:rPr>
              <a:t>Site-to-Site VPN </a:t>
            </a:r>
          </a:p>
          <a:p>
            <a:pPr algn="ctr"/>
            <a:endParaRPr lang="en-US" sz="800" b="1" dirty="0">
              <a:latin typeface="Trebuchet MS"/>
              <a:ea typeface="Calibri"/>
              <a:cs typeface="Calibri"/>
            </a:endParaRPr>
          </a:p>
          <a:p>
            <a:pPr algn="ctr"/>
            <a:r>
              <a:rPr lang="en-US" sz="800" b="1" dirty="0">
                <a:latin typeface="Trebuchet MS"/>
                <a:ea typeface="Calibri"/>
                <a:cs typeface="Calibri"/>
              </a:rPr>
              <a:t>(Sify to Public clouds)</a:t>
            </a:r>
            <a:endParaRPr lang="en-US" sz="800" dirty="0">
              <a:latin typeface="Trebuchet MS"/>
              <a:ea typeface="Calibri"/>
              <a:cs typeface="Calibri"/>
            </a:endParaRPr>
          </a:p>
          <a:p>
            <a:pPr algn="ctr"/>
            <a:r>
              <a:rPr lang="en-US" sz="800" dirty="0">
                <a:latin typeface="Trebuchet MS"/>
                <a:ea typeface="Calibri"/>
                <a:cs typeface="Calibri"/>
              </a:rPr>
              <a:t>Secure connect on IPSec VPN</a:t>
            </a:r>
            <a:endParaRPr lang="en-US" sz="800" dirty="0">
              <a:latin typeface="Trebuchet MS"/>
            </a:endParaRPr>
          </a:p>
        </p:txBody>
      </p:sp>
      <p:pic>
        <p:nvPicPr>
          <p:cNvPr id="57" name="Graphic 56" descr="Books with solid fill">
            <a:extLst>
              <a:ext uri="{FF2B5EF4-FFF2-40B4-BE49-F238E27FC236}">
                <a16:creationId xmlns:a16="http://schemas.microsoft.com/office/drawing/2014/main" id="{4D1B61AB-23C6-3F00-56C9-1A3F1BA4ABB5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995299" y="2057955"/>
            <a:ext cx="411574" cy="411574"/>
          </a:xfrm>
          <a:prstGeom prst="rect">
            <a:avLst/>
          </a:prstGeom>
        </p:spPr>
      </p:pic>
      <p:grpSp>
        <p:nvGrpSpPr>
          <p:cNvPr id="58" name="Group 57">
            <a:extLst>
              <a:ext uri="{FF2B5EF4-FFF2-40B4-BE49-F238E27FC236}">
                <a16:creationId xmlns:a16="http://schemas.microsoft.com/office/drawing/2014/main" id="{90CC49B2-1083-C58B-65C1-E52B269799B3}"/>
              </a:ext>
            </a:extLst>
          </p:cNvPr>
          <p:cNvGrpSpPr/>
          <p:nvPr/>
        </p:nvGrpSpPr>
        <p:grpSpPr>
          <a:xfrm>
            <a:off x="3537232" y="1872909"/>
            <a:ext cx="581556" cy="563217"/>
            <a:chOff x="4094041" y="2620473"/>
            <a:chExt cx="977492" cy="946668"/>
          </a:xfrm>
        </p:grpSpPr>
        <p:pic>
          <p:nvPicPr>
            <p:cNvPr id="59" name="Graphic 58" descr="Cloud with solid fill">
              <a:extLst>
                <a:ext uri="{FF2B5EF4-FFF2-40B4-BE49-F238E27FC236}">
                  <a16:creationId xmlns:a16="http://schemas.microsoft.com/office/drawing/2014/main" id="{06787AAB-541C-1BFC-9C8F-4B22AD7B4025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p:blipFill>
          <p:spPr>
            <a:xfrm>
              <a:off x="4094041" y="2620473"/>
              <a:ext cx="946668" cy="946668"/>
            </a:xfrm>
            <a:prstGeom prst="rect">
              <a:avLst/>
            </a:prstGeom>
          </p:spPr>
        </p:pic>
        <p:pic>
          <p:nvPicPr>
            <p:cNvPr id="60" name="Graphic 59" descr="Lock with solid fill">
              <a:extLst>
                <a:ext uri="{FF2B5EF4-FFF2-40B4-BE49-F238E27FC236}">
                  <a16:creationId xmlns:a16="http://schemas.microsoft.com/office/drawing/2014/main" id="{7DA67061-D20A-B4B8-BB2B-9EA076EE6436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p:blipFill>
          <p:spPr>
            <a:xfrm>
              <a:off x="4536616" y="2956635"/>
              <a:ext cx="534919" cy="534919"/>
            </a:xfrm>
            <a:prstGeom prst="rect">
              <a:avLst/>
            </a:prstGeom>
          </p:spPr>
        </p:pic>
      </p:grpSp>
      <p:sp>
        <p:nvSpPr>
          <p:cNvPr id="44" name="Rectangle 43">
            <a:extLst>
              <a:ext uri="{FF2B5EF4-FFF2-40B4-BE49-F238E27FC236}">
                <a16:creationId xmlns:a16="http://schemas.microsoft.com/office/drawing/2014/main" id="{73EF63B1-669D-E632-DDBA-D06F568279E4}"/>
              </a:ext>
            </a:extLst>
          </p:cNvPr>
          <p:cNvSpPr/>
          <p:nvPr/>
        </p:nvSpPr>
        <p:spPr>
          <a:xfrm>
            <a:off x="814552" y="3724501"/>
            <a:ext cx="8009510" cy="792000"/>
          </a:xfrm>
          <a:prstGeom prst="rect">
            <a:avLst/>
          </a:prstGeom>
          <a:solidFill>
            <a:srgbClr val="EEECE1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685800">
              <a:defRPr/>
            </a:pPr>
            <a:endParaRPr lang="en-IN" sz="1350" kern="0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CCF629CA-8675-18FE-9AE4-63A5F229ACF8}"/>
              </a:ext>
            </a:extLst>
          </p:cNvPr>
          <p:cNvSpPr/>
          <p:nvPr/>
        </p:nvSpPr>
        <p:spPr>
          <a:xfrm>
            <a:off x="338302" y="3718896"/>
            <a:ext cx="457910" cy="792000"/>
          </a:xfrm>
          <a:prstGeom prst="rect">
            <a:avLst/>
          </a:prstGeom>
          <a:solidFill>
            <a:schemeClr val="accent3"/>
          </a:solidFill>
          <a:ln w="25400" cap="flat" cmpd="sng" algn="ctr">
            <a:noFill/>
            <a:prstDash val="solid"/>
          </a:ln>
          <a:effectLst/>
        </p:spPr>
        <p:txBody>
          <a:bodyPr vert="vert270" rtlCol="0" anchor="ctr"/>
          <a:lstStyle/>
          <a:p>
            <a:pPr algn="ctr" defTabSz="685800">
              <a:defRPr/>
            </a:pPr>
            <a:r>
              <a:rPr lang="en-IN" sz="1400" b="1" kern="0" dirty="0">
                <a:solidFill>
                  <a:schemeClr val="bg1"/>
                </a:solidFill>
                <a:latin typeface="Trebuchet MS"/>
              </a:rPr>
              <a:t>Q4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CAF16B68-AC3F-623C-731F-0E60629CA5A6}"/>
              </a:ext>
            </a:extLst>
          </p:cNvPr>
          <p:cNvSpPr txBox="1"/>
          <p:nvPr/>
        </p:nvSpPr>
        <p:spPr>
          <a:xfrm>
            <a:off x="1312933" y="3772780"/>
            <a:ext cx="2120496" cy="623248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algn="ctr">
              <a:defRPr/>
            </a:pPr>
            <a:r>
              <a:rPr lang="en-US" sz="1200" b="1" dirty="0">
                <a:latin typeface="Trebuchet MS"/>
                <a:cs typeface="Calibri"/>
              </a:rPr>
              <a:t>Sify AWS Direct Connection </a:t>
            </a:r>
          </a:p>
          <a:p>
            <a:pPr algn="ctr">
              <a:defRPr/>
            </a:pPr>
            <a:r>
              <a:rPr lang="en-US" sz="800" dirty="0">
                <a:latin typeface="Trebuchet MS"/>
                <a:cs typeface="Calibri"/>
              </a:rPr>
              <a:t> </a:t>
            </a:r>
          </a:p>
          <a:p>
            <a:pPr algn="ctr">
              <a:defRPr/>
            </a:pPr>
            <a:r>
              <a:rPr lang="en-US" sz="800" dirty="0">
                <a:latin typeface="Trebuchet MS"/>
                <a:cs typeface="Calibri"/>
              </a:rPr>
              <a:t>Automation Sify AWS  connection using MPLS Router, MPLS P2P Links</a:t>
            </a:r>
          </a:p>
        </p:txBody>
      </p:sp>
      <p:pic>
        <p:nvPicPr>
          <p:cNvPr id="63" name="Graphic 62" descr="Connections with solid fill">
            <a:extLst>
              <a:ext uri="{FF2B5EF4-FFF2-40B4-BE49-F238E27FC236}">
                <a16:creationId xmlns:a16="http://schemas.microsoft.com/office/drawing/2014/main" id="{4202A304-51A9-64C3-54D9-2C4CBE11B9EA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879781" y="3829184"/>
            <a:ext cx="526695" cy="526695"/>
          </a:xfrm>
          <a:prstGeom prst="rect">
            <a:avLst/>
          </a:prstGeom>
        </p:spPr>
      </p:pic>
      <p:sp>
        <p:nvSpPr>
          <p:cNvPr id="75" name="TextBox 74">
            <a:extLst>
              <a:ext uri="{FF2B5EF4-FFF2-40B4-BE49-F238E27FC236}">
                <a16:creationId xmlns:a16="http://schemas.microsoft.com/office/drawing/2014/main" id="{1D12EB51-0B73-5DA6-0C33-91FDBE6F5C0E}"/>
              </a:ext>
            </a:extLst>
          </p:cNvPr>
          <p:cNvSpPr txBox="1"/>
          <p:nvPr/>
        </p:nvSpPr>
        <p:spPr>
          <a:xfrm>
            <a:off x="4077612" y="3745463"/>
            <a:ext cx="1924009" cy="684803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algn="ctr">
              <a:defRPr/>
            </a:pPr>
            <a:r>
              <a:rPr lang="en-US" sz="1200" b="1" dirty="0">
                <a:latin typeface="Trebuchet MS"/>
                <a:cs typeface="Calibri"/>
              </a:rPr>
              <a:t>AWS Resource </a:t>
            </a:r>
          </a:p>
          <a:p>
            <a:pPr algn="ctr">
              <a:defRPr/>
            </a:pPr>
            <a:endParaRPr lang="en-US" sz="1200" b="1" dirty="0">
              <a:latin typeface="Trebuchet MS"/>
              <a:cs typeface="Calibri"/>
            </a:endParaRPr>
          </a:p>
          <a:p>
            <a:pPr algn="ctr">
              <a:defRPr/>
            </a:pPr>
            <a:r>
              <a:rPr lang="en-US" sz="800" dirty="0">
                <a:latin typeface="Trebuchet MS"/>
                <a:cs typeface="Calibri"/>
              </a:rPr>
              <a:t>Management for Sify OPS Team</a:t>
            </a:r>
          </a:p>
          <a:p>
            <a:pPr algn="ctr">
              <a:defRPr/>
            </a:pPr>
            <a:r>
              <a:rPr lang="en-US" sz="800" dirty="0">
                <a:latin typeface="Trebuchet MS"/>
                <a:cs typeface="Calibri"/>
              </a:rPr>
              <a:t>As a Customer Representation</a:t>
            </a:r>
          </a:p>
        </p:txBody>
      </p:sp>
      <p:pic>
        <p:nvPicPr>
          <p:cNvPr id="76" name="Graphic 75" descr="Hierarchy with solid fill">
            <a:extLst>
              <a:ext uri="{FF2B5EF4-FFF2-40B4-BE49-F238E27FC236}">
                <a16:creationId xmlns:a16="http://schemas.microsoft.com/office/drawing/2014/main" id="{E6798A7B-E3AF-EE5E-EDC2-69FB3388617D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3560891" y="3772780"/>
            <a:ext cx="557898" cy="557898"/>
          </a:xfrm>
          <a:prstGeom prst="rect">
            <a:avLst/>
          </a:prstGeom>
        </p:spPr>
      </p:pic>
      <p:sp>
        <p:nvSpPr>
          <p:cNvPr id="77" name="TextBox 76">
            <a:extLst>
              <a:ext uri="{FF2B5EF4-FFF2-40B4-BE49-F238E27FC236}">
                <a16:creationId xmlns:a16="http://schemas.microsoft.com/office/drawing/2014/main" id="{E3E707CB-415E-7D6E-5703-20DE62AF1017}"/>
              </a:ext>
            </a:extLst>
          </p:cNvPr>
          <p:cNvSpPr txBox="1"/>
          <p:nvPr/>
        </p:nvSpPr>
        <p:spPr>
          <a:xfrm>
            <a:off x="6721216" y="3807049"/>
            <a:ext cx="2030459" cy="638636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algn="ctr">
              <a:defRPr/>
            </a:pPr>
            <a:r>
              <a:rPr lang="en-US" sz="1200" b="1" dirty="0">
                <a:latin typeface="Trebuchet MS"/>
                <a:cs typeface="Calibri"/>
              </a:rPr>
              <a:t>Blueprint – Auto Assisted </a:t>
            </a:r>
          </a:p>
          <a:p>
            <a:pPr algn="ctr">
              <a:defRPr/>
            </a:pPr>
            <a:endParaRPr lang="en-US" sz="900" b="1" dirty="0">
              <a:latin typeface="Trebuchet MS"/>
              <a:cs typeface="Calibri"/>
            </a:endParaRPr>
          </a:p>
          <a:p>
            <a:pPr algn="ctr">
              <a:defRPr/>
            </a:pPr>
            <a:r>
              <a:rPr lang="en-US" sz="800" dirty="0">
                <a:latin typeface="Trebuchet MS"/>
                <a:cs typeface="Calibri"/>
              </a:rPr>
              <a:t>Input Forms for dynamic input with pre-filled values discovered resources</a:t>
            </a:r>
            <a:endParaRPr lang="en-US" sz="800" b="1" dirty="0">
              <a:latin typeface="Trebuchet MS"/>
            </a:endParaRPr>
          </a:p>
        </p:txBody>
      </p:sp>
      <p:pic>
        <p:nvPicPr>
          <p:cNvPr id="78" name="Graphic 77" descr="Checklist with solid fill">
            <a:extLst>
              <a:ext uri="{FF2B5EF4-FFF2-40B4-BE49-F238E27FC236}">
                <a16:creationId xmlns:a16="http://schemas.microsoft.com/office/drawing/2014/main" id="{9BA90F8C-A236-F40D-8C72-754BE5B8EEFC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6184760" y="3868691"/>
            <a:ext cx="519530" cy="519530"/>
          </a:xfrm>
          <a:prstGeom prst="rect">
            <a:avLst/>
          </a:prstGeom>
        </p:spPr>
      </p:pic>
      <p:grpSp>
        <p:nvGrpSpPr>
          <p:cNvPr id="137" name="Group 136">
            <a:extLst>
              <a:ext uri="{FF2B5EF4-FFF2-40B4-BE49-F238E27FC236}">
                <a16:creationId xmlns:a16="http://schemas.microsoft.com/office/drawing/2014/main" id="{7B9663DB-1D6A-6E4B-969D-EC64812D9B8B}"/>
              </a:ext>
            </a:extLst>
          </p:cNvPr>
          <p:cNvGrpSpPr/>
          <p:nvPr/>
        </p:nvGrpSpPr>
        <p:grpSpPr>
          <a:xfrm>
            <a:off x="6179502" y="1939482"/>
            <a:ext cx="530047" cy="530047"/>
            <a:chOff x="12869899" y="1138767"/>
            <a:chExt cx="914401" cy="914401"/>
          </a:xfrm>
        </p:grpSpPr>
        <p:pic>
          <p:nvPicPr>
            <p:cNvPr id="134" name="Graphic 133" descr="Heartbeat with solid fill">
              <a:extLst>
                <a:ext uri="{FF2B5EF4-FFF2-40B4-BE49-F238E27FC236}">
                  <a16:creationId xmlns:a16="http://schemas.microsoft.com/office/drawing/2014/main" id="{44DA5B40-BCB0-9CFA-0FF0-408BF5A5C78B}"/>
                </a:ext>
              </a:extLst>
            </p:cNvPr>
            <p:cNvPicPr>
              <a:picLocks noChangeAspect="1"/>
            </p:cNvPicPr>
            <p:nvPr/>
          </p:nvPicPr>
          <p:blipFill>
            <a:blip r:embed="rId2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9"/>
                </a:ext>
              </a:extLst>
            </a:blip>
            <a:stretch>
              <a:fillRect/>
            </a:stretch>
          </p:blipFill>
          <p:spPr>
            <a:xfrm>
              <a:off x="13091567" y="1305789"/>
              <a:ext cx="471043" cy="471043"/>
            </a:xfrm>
            <a:prstGeom prst="rect">
              <a:avLst/>
            </a:prstGeom>
          </p:spPr>
        </p:pic>
        <p:pic>
          <p:nvPicPr>
            <p:cNvPr id="136" name="Graphic 135" descr="Monitor with solid fill">
              <a:extLst>
                <a:ext uri="{FF2B5EF4-FFF2-40B4-BE49-F238E27FC236}">
                  <a16:creationId xmlns:a16="http://schemas.microsoft.com/office/drawing/2014/main" id="{09D9E0F1-551C-41C6-E38E-7686B0A2AF42}"/>
                </a:ext>
              </a:extLst>
            </p:cNvPr>
            <p:cNvPicPr>
              <a:picLocks noChangeAspect="1"/>
            </p:cNvPicPr>
            <p:nvPr/>
          </p:nvPicPr>
          <p:blipFill>
            <a:blip r:embed="rId3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1"/>
                </a:ext>
              </a:extLst>
            </a:blip>
            <a:stretch>
              <a:fillRect/>
            </a:stretch>
          </p:blipFill>
          <p:spPr>
            <a:xfrm>
              <a:off x="12869889" y="1138767"/>
              <a:ext cx="914400" cy="914400"/>
            </a:xfrm>
            <a:prstGeom prst="rect">
              <a:avLst/>
            </a:prstGeom>
          </p:spPr>
        </p:pic>
      </p:grpSp>
      <p:sp>
        <p:nvSpPr>
          <p:cNvPr id="138" name="TextBox 137">
            <a:extLst>
              <a:ext uri="{FF2B5EF4-FFF2-40B4-BE49-F238E27FC236}">
                <a16:creationId xmlns:a16="http://schemas.microsoft.com/office/drawing/2014/main" id="{952FAF07-2B2F-326D-10E7-58A04B833B20}"/>
              </a:ext>
            </a:extLst>
          </p:cNvPr>
          <p:cNvSpPr txBox="1"/>
          <p:nvPr/>
        </p:nvSpPr>
        <p:spPr>
          <a:xfrm>
            <a:off x="6793603" y="2923279"/>
            <a:ext cx="2030459" cy="684803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algn="ctr">
              <a:defRPr/>
            </a:pPr>
            <a:r>
              <a:rPr lang="en-US" sz="1200" b="1" dirty="0">
                <a:latin typeface="Trebuchet MS"/>
                <a:cs typeface="Calibri"/>
              </a:rPr>
              <a:t>AWS Marketplace Catalog</a:t>
            </a:r>
          </a:p>
          <a:p>
            <a:pPr algn="ctr">
              <a:defRPr/>
            </a:pPr>
            <a:endParaRPr lang="en-US" sz="1200" b="1" i="1" dirty="0">
              <a:latin typeface="Trebuchet MS"/>
              <a:cs typeface="Calibri"/>
            </a:endParaRPr>
          </a:p>
          <a:p>
            <a:pPr algn="ctr">
              <a:defRPr/>
            </a:pPr>
            <a:r>
              <a:rPr lang="en-US" sz="800" dirty="0">
                <a:latin typeface="Trebuchet MS"/>
                <a:cs typeface="Calibri"/>
              </a:rPr>
              <a:t>Discovery of AWS Marketplace components and addition to CMP</a:t>
            </a:r>
          </a:p>
        </p:txBody>
      </p:sp>
      <p:pic>
        <p:nvPicPr>
          <p:cNvPr id="140" name="Graphic 139" descr="Puzzle pieces with solid fill">
            <a:extLst>
              <a:ext uri="{FF2B5EF4-FFF2-40B4-BE49-F238E27FC236}">
                <a16:creationId xmlns:a16="http://schemas.microsoft.com/office/drawing/2014/main" id="{66A97946-B564-3CD0-4C1E-0F7E10235970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6172890" y="2923279"/>
            <a:ext cx="543271" cy="543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5946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70958D7-37F0-FD9F-D3E3-DBCD6F5969E9}"/>
              </a:ext>
            </a:extLst>
          </p:cNvPr>
          <p:cNvSpPr txBox="1"/>
          <p:nvPr/>
        </p:nvSpPr>
        <p:spPr>
          <a:xfrm>
            <a:off x="479498" y="2501191"/>
            <a:ext cx="1812777" cy="186204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171450" indent="-171450" defTabSz="914264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Trebuchet MS" panose="020B0603020202020204"/>
                <a:cs typeface="Calibri"/>
              </a:rPr>
              <a:t>Fully automated workflows for provisioning of Infrastructure-as-a-Service (IaaS), Platform-as-a-Service (PaaS). </a:t>
            </a:r>
          </a:p>
          <a:p>
            <a:pPr marL="171450" indent="-171450" defTabSz="914264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Trebuchet MS" panose="020B0603020202020204"/>
                <a:cs typeface="Calibri"/>
              </a:rPr>
              <a:t>Create a Blueprint Composer editor for creating Blueprint YAML files dynamically, using a drag and drop interface</a:t>
            </a:r>
            <a:endParaRPr lang="en-US" sz="1400" dirty="0">
              <a:solidFill>
                <a:schemeClr val="bg1">
                  <a:lumMod val="95000"/>
                </a:schemeClr>
              </a:solidFill>
              <a:ea typeface="+mn-lt"/>
              <a:cs typeface="+mn-lt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DBE423C8-133C-A17E-EB3C-5304E19EDA2C}"/>
              </a:ext>
            </a:extLst>
          </p:cNvPr>
          <p:cNvSpPr/>
          <p:nvPr/>
        </p:nvSpPr>
        <p:spPr>
          <a:xfrm>
            <a:off x="1112286" y="1140740"/>
            <a:ext cx="547200" cy="547200"/>
          </a:xfrm>
          <a:prstGeom prst="ellipse">
            <a:avLst/>
          </a:prstGeom>
          <a:solidFill>
            <a:srgbClr val="BED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64">
              <a:defRPr/>
            </a:pPr>
            <a:endParaRPr lang="en-IN" dirty="0">
              <a:solidFill>
                <a:prstClr val="white"/>
              </a:solidFill>
              <a:latin typeface="Trebuchet MS" panose="020B0603020202020204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A1F594A-D63D-4510-9966-46DB665241D5}"/>
              </a:ext>
            </a:extLst>
          </p:cNvPr>
          <p:cNvSpPr txBox="1"/>
          <p:nvPr/>
        </p:nvSpPr>
        <p:spPr>
          <a:xfrm>
            <a:off x="480393" y="1813574"/>
            <a:ext cx="18109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64">
              <a:defRPr/>
            </a:pPr>
            <a:r>
              <a:rPr lang="en-IN" sz="1200" b="1" dirty="0">
                <a:solidFill>
                  <a:srgbClr val="BED730"/>
                </a:solidFill>
                <a:latin typeface="Trebuchet MS" panose="020B0603020202020204" pitchFamily="34" charset="0"/>
              </a:rPr>
              <a:t>Multi-Cloud </a:t>
            </a:r>
          </a:p>
          <a:p>
            <a:pPr algn="ctr" defTabSz="914264">
              <a:defRPr/>
            </a:pPr>
            <a:r>
              <a:rPr lang="en-IN" sz="1200" b="1" dirty="0">
                <a:solidFill>
                  <a:srgbClr val="BED730"/>
                </a:solidFill>
                <a:latin typeface="Trebuchet MS" panose="020B0603020202020204" pitchFamily="34" charset="0"/>
              </a:rPr>
              <a:t>Solution Builder</a:t>
            </a:r>
            <a:endParaRPr lang="en-US" sz="1200" b="1" dirty="0">
              <a:solidFill>
                <a:srgbClr val="BED730"/>
              </a:solidFill>
              <a:latin typeface="Trebuchet MS" panose="020B0603020202020204" pitchFamily="34" charset="0"/>
            </a:endParaRPr>
          </a:p>
        </p:txBody>
      </p:sp>
      <p:pic>
        <p:nvPicPr>
          <p:cNvPr id="41" name="Graphic 40">
            <a:extLst>
              <a:ext uri="{FF2B5EF4-FFF2-40B4-BE49-F238E27FC236}">
                <a16:creationId xmlns:a16="http://schemas.microsoft.com/office/drawing/2014/main" id="{D7AC7992-E933-4AA4-CF4E-02AB04417C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235450" y="1229188"/>
            <a:ext cx="300873" cy="37030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892E7AD-BD6E-839C-9F53-0E6D310225A5}"/>
              </a:ext>
            </a:extLst>
          </p:cNvPr>
          <p:cNvSpPr txBox="1"/>
          <p:nvPr/>
        </p:nvSpPr>
        <p:spPr>
          <a:xfrm>
            <a:off x="2603572" y="2501192"/>
            <a:ext cx="185760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defTabSz="914264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Trebuchet MS" panose="020B0603020202020204"/>
                <a:cs typeface="Calibri" panose="020F0502020204030204" pitchFamily="34" charset="0"/>
              </a:rPr>
              <a:t>Ability to compare various cloud solutions and make suggestions</a:t>
            </a:r>
          </a:p>
          <a:p>
            <a:pPr marL="171450" indent="-171450" defTabSz="914264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Trebuchet MS" panose="020B0603020202020204"/>
                <a:cs typeface="Calibri" panose="020F0502020204030204" pitchFamily="34" charset="0"/>
              </a:rPr>
              <a:t>Find optimal resources in public cloud</a:t>
            </a:r>
          </a:p>
          <a:p>
            <a:pPr marL="171450" indent="-171450" defTabSz="914264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Trebuchet MS" panose="020B0603020202020204"/>
                <a:cs typeface="Calibri" panose="020F0502020204030204" pitchFamily="34" charset="0"/>
              </a:rPr>
              <a:t>Providing different cloud cost comparisons during provisioning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42308F5D-81E6-CB05-12CF-11BD6CD366E4}"/>
              </a:ext>
            </a:extLst>
          </p:cNvPr>
          <p:cNvSpPr/>
          <p:nvPr/>
        </p:nvSpPr>
        <p:spPr>
          <a:xfrm>
            <a:off x="3258774" y="1140740"/>
            <a:ext cx="547200" cy="547200"/>
          </a:xfrm>
          <a:prstGeom prst="ellipse">
            <a:avLst/>
          </a:prstGeom>
          <a:solidFill>
            <a:srgbClr val="BED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64">
              <a:defRPr/>
            </a:pPr>
            <a:endParaRPr lang="en-IN" dirty="0">
              <a:solidFill>
                <a:prstClr val="white"/>
              </a:solidFill>
              <a:latin typeface="Trebuchet MS" panose="020B0603020202020204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311FCA5-4DDC-DF30-2F76-41094E1B807A}"/>
              </a:ext>
            </a:extLst>
          </p:cNvPr>
          <p:cNvSpPr txBox="1"/>
          <p:nvPr/>
        </p:nvSpPr>
        <p:spPr>
          <a:xfrm>
            <a:off x="2603575" y="1813574"/>
            <a:ext cx="18575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64">
              <a:defRPr/>
            </a:pPr>
            <a:r>
              <a:rPr lang="en-IN" sz="1200" b="1" dirty="0">
                <a:solidFill>
                  <a:srgbClr val="BED730"/>
                </a:solidFill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Cloud </a:t>
            </a:r>
            <a:br>
              <a:rPr lang="en-IN" sz="1200" b="1" dirty="0">
                <a:solidFill>
                  <a:srgbClr val="BED730"/>
                </a:solidFill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IN" sz="1200" b="1" dirty="0">
                <a:solidFill>
                  <a:srgbClr val="BED730"/>
                </a:solidFill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Brokerage</a:t>
            </a:r>
            <a:endParaRPr lang="en-US" sz="1200" b="1" dirty="0">
              <a:solidFill>
                <a:srgbClr val="BED730"/>
              </a:solidFill>
              <a:latin typeface="Trebuchet MS" panose="020B0603020202020204" pitchFamily="34" charset="0"/>
            </a:endParaRPr>
          </a:p>
        </p:txBody>
      </p:sp>
      <p:pic>
        <p:nvPicPr>
          <p:cNvPr id="52" name="Graphic 51">
            <a:extLst>
              <a:ext uri="{FF2B5EF4-FFF2-40B4-BE49-F238E27FC236}">
                <a16:creationId xmlns:a16="http://schemas.microsoft.com/office/drawing/2014/main" id="{5518B28E-7814-7CFB-5683-C967A1EAD5C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350919" y="1232885"/>
            <a:ext cx="362910" cy="36291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D464C256-8AAC-84D4-4EAA-0EDA974F42F1}"/>
              </a:ext>
            </a:extLst>
          </p:cNvPr>
          <p:cNvSpPr txBox="1"/>
          <p:nvPr/>
        </p:nvSpPr>
        <p:spPr>
          <a:xfrm>
            <a:off x="4682827" y="2501192"/>
            <a:ext cx="189982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228594" indent="-228594" defTabSz="1219018">
              <a:lnSpc>
                <a:spcPts val="1600"/>
              </a:lnSpc>
              <a:spcAft>
                <a:spcPts val="800"/>
              </a:spcAft>
              <a:buFont typeface="Wingdings" panose="05000000000000000000" pitchFamily="2" charset="2"/>
              <a:buChar char="§"/>
              <a:defRPr sz="1200">
                <a:latin typeface="Trebuchet MS" panose="020B0603020202020204"/>
                <a:cs typeface="Calibri" panose="020F0502020204030204" pitchFamily="34" charset="0"/>
              </a:defRPr>
            </a:lvl1pPr>
          </a:lstStyle>
          <a:p>
            <a:pPr>
              <a:lnSpc>
                <a:spcPct val="10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>
                    <a:lumMod val="95000"/>
                  </a:schemeClr>
                </a:solidFill>
              </a:rPr>
              <a:t>Identifies Risks &amp; Threats </a:t>
            </a:r>
          </a:p>
          <a:p>
            <a:pPr>
              <a:lnSpc>
                <a:spcPct val="10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>
                    <a:lumMod val="95000"/>
                  </a:schemeClr>
                </a:solidFill>
              </a:rPr>
              <a:t>Provides Security Compliance Reports</a:t>
            </a:r>
          </a:p>
          <a:p>
            <a:pPr>
              <a:lnSpc>
                <a:spcPct val="10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>
                    <a:lumMod val="95000"/>
                  </a:schemeClr>
                </a:solidFill>
              </a:rPr>
              <a:t>Scanning for updates to regulatory compliance mandates—such as HIPAA, PCI DSS, and GDPR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1BF006A8-5EE3-FA55-3A65-E3837B78D3ED}"/>
              </a:ext>
            </a:extLst>
          </p:cNvPr>
          <p:cNvSpPr/>
          <p:nvPr/>
        </p:nvSpPr>
        <p:spPr>
          <a:xfrm>
            <a:off x="5359139" y="1140740"/>
            <a:ext cx="547200" cy="547200"/>
          </a:xfrm>
          <a:prstGeom prst="ellipse">
            <a:avLst/>
          </a:prstGeom>
          <a:solidFill>
            <a:srgbClr val="BED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64">
              <a:defRPr/>
            </a:pPr>
            <a:endParaRPr lang="en-IN" dirty="0">
              <a:solidFill>
                <a:prstClr val="white"/>
              </a:solidFill>
              <a:latin typeface="Trebuchet MS" panose="020B0603020202020204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36A5B41-9E20-3A43-0517-DC8DE7A843FB}"/>
              </a:ext>
            </a:extLst>
          </p:cNvPr>
          <p:cNvSpPr txBox="1"/>
          <p:nvPr/>
        </p:nvSpPr>
        <p:spPr>
          <a:xfrm>
            <a:off x="4682824" y="1813574"/>
            <a:ext cx="1899831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 defTabSz="914264">
              <a:defRPr/>
            </a:pPr>
            <a:r>
              <a:rPr lang="en-US" sz="1200" b="1" dirty="0">
                <a:solidFill>
                  <a:srgbClr val="BED730"/>
                </a:solidFill>
                <a:latin typeface="Trebuchet MS" panose="020B0603020202020204"/>
              </a:rPr>
              <a:t>Cloud Security </a:t>
            </a:r>
          </a:p>
          <a:p>
            <a:pPr algn="ctr" defTabSz="914264">
              <a:defRPr/>
            </a:pPr>
            <a:r>
              <a:rPr lang="en-US" sz="1200" b="1" dirty="0">
                <a:solidFill>
                  <a:srgbClr val="BED730"/>
                </a:solidFill>
                <a:latin typeface="Trebuchet MS" panose="020B0603020202020204"/>
              </a:rPr>
              <a:t>Posture Assessment</a:t>
            </a:r>
          </a:p>
        </p:txBody>
      </p:sp>
      <p:pic>
        <p:nvPicPr>
          <p:cNvPr id="57" name="Graphic 56">
            <a:extLst>
              <a:ext uri="{FF2B5EF4-FFF2-40B4-BE49-F238E27FC236}">
                <a16:creationId xmlns:a16="http://schemas.microsoft.com/office/drawing/2014/main" id="{9AC437AB-62A1-3986-FFD4-A6496E3D8E3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494627" y="1252415"/>
            <a:ext cx="276225" cy="323850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BD6B8ABD-D254-33F2-940D-50F8A3EDAA3D}"/>
              </a:ext>
            </a:extLst>
          </p:cNvPr>
          <p:cNvSpPr txBox="1"/>
          <p:nvPr/>
        </p:nvSpPr>
        <p:spPr>
          <a:xfrm>
            <a:off x="6866218" y="2501192"/>
            <a:ext cx="1897211" cy="1838965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marL="171450" indent="-171450" defTabSz="914264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Trebuchet MS" panose="020B0603020202020204" pitchFamily="34" charset="0"/>
                <a:ea typeface="+mn-lt"/>
                <a:cs typeface="+mn-lt"/>
              </a:rPr>
              <a:t>Unified dashboard for managing  governance and monitor Kubernetes clusters across hyper-scalers and on-premises.</a:t>
            </a:r>
          </a:p>
          <a:p>
            <a:pPr marL="171450" indent="-171450" defTabSz="914264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Trebuchet MS" panose="020B0603020202020204" pitchFamily="34" charset="0"/>
                <a:ea typeface="+mn-lt"/>
                <a:cs typeface="+mn-lt"/>
              </a:rPr>
              <a:t>Cluster policy management and governance to enable consistent security policies and configurations across all Kubernetes environments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8E5B1913-A5C0-82DB-D4FE-E7C93BDC19F2}"/>
              </a:ext>
            </a:extLst>
          </p:cNvPr>
          <p:cNvSpPr/>
          <p:nvPr/>
        </p:nvSpPr>
        <p:spPr>
          <a:xfrm>
            <a:off x="7541223" y="1140740"/>
            <a:ext cx="547200" cy="547200"/>
          </a:xfrm>
          <a:prstGeom prst="ellipse">
            <a:avLst/>
          </a:prstGeom>
          <a:solidFill>
            <a:srgbClr val="BED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64">
              <a:defRPr/>
            </a:pPr>
            <a:endParaRPr lang="en-IN" dirty="0">
              <a:solidFill>
                <a:prstClr val="white"/>
              </a:solidFill>
              <a:latin typeface="Trebuchet MS" panose="020B0603020202020204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5B69384-5AC9-085E-C746-84AB6287DB7E}"/>
              </a:ext>
            </a:extLst>
          </p:cNvPr>
          <p:cNvSpPr txBox="1"/>
          <p:nvPr/>
        </p:nvSpPr>
        <p:spPr>
          <a:xfrm>
            <a:off x="6866213" y="1813574"/>
            <a:ext cx="18972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64">
              <a:defRPr/>
            </a:pPr>
            <a:r>
              <a:rPr lang="en-US" sz="1200" b="1" dirty="0">
                <a:solidFill>
                  <a:srgbClr val="BED730"/>
                </a:solidFill>
                <a:latin typeface="Trebuchet MS" panose="020B0603020202020204" pitchFamily="34" charset="0"/>
              </a:rPr>
              <a:t>Multi-Cloud </a:t>
            </a:r>
          </a:p>
          <a:p>
            <a:pPr algn="ctr" defTabSz="914264">
              <a:defRPr/>
            </a:pPr>
            <a:r>
              <a:rPr lang="en-US" sz="1200" b="1" dirty="0">
                <a:solidFill>
                  <a:srgbClr val="BED730"/>
                </a:solidFill>
                <a:latin typeface="Trebuchet MS" panose="020B0603020202020204" pitchFamily="34" charset="0"/>
              </a:rPr>
              <a:t>Kubernetes</a:t>
            </a:r>
          </a:p>
        </p:txBody>
      </p:sp>
      <p:pic>
        <p:nvPicPr>
          <p:cNvPr id="67" name="Graphic 66">
            <a:extLst>
              <a:ext uri="{FF2B5EF4-FFF2-40B4-BE49-F238E27FC236}">
                <a16:creationId xmlns:a16="http://schemas.microsoft.com/office/drawing/2014/main" id="{C4DC852F-9A7F-CB53-589B-01AD491CBA4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670246" y="1243476"/>
            <a:ext cx="289154" cy="341728"/>
          </a:xfrm>
          <a:prstGeom prst="rect">
            <a:avLst/>
          </a:prstGeom>
        </p:spPr>
      </p:pic>
      <p:sp>
        <p:nvSpPr>
          <p:cNvPr id="15" name="Title 14">
            <a:extLst>
              <a:ext uri="{FF2B5EF4-FFF2-40B4-BE49-F238E27FC236}">
                <a16:creationId xmlns:a16="http://schemas.microsoft.com/office/drawing/2014/main" id="{65C2212D-F950-E171-A9AF-2D235C4404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0" y="211138"/>
            <a:ext cx="7777413" cy="461962"/>
          </a:xfrm>
        </p:spPr>
        <p:txBody>
          <a:bodyPr/>
          <a:lstStyle/>
          <a:p>
            <a:r>
              <a:rPr lang="en-IN" dirty="0"/>
              <a:t>Sify Multi-cloud management: ROADMAP FY 2024-25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E66D258-AE6B-8E5F-9090-ACC3F2FBB2C0}"/>
              </a:ext>
            </a:extLst>
          </p:cNvPr>
          <p:cNvCxnSpPr/>
          <p:nvPr/>
        </p:nvCxnSpPr>
        <p:spPr>
          <a:xfrm>
            <a:off x="2447925" y="987425"/>
            <a:ext cx="0" cy="3529013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  <a:prstDash val="sys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B59C29B1-DE27-7932-885E-7E0BDF647575}"/>
              </a:ext>
            </a:extLst>
          </p:cNvPr>
          <p:cNvCxnSpPr/>
          <p:nvPr/>
        </p:nvCxnSpPr>
        <p:spPr>
          <a:xfrm>
            <a:off x="4572000" y="987425"/>
            <a:ext cx="0" cy="3529013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  <a:prstDash val="sys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BFFE1226-9892-EBC5-0779-02B9953F4FE4}"/>
              </a:ext>
            </a:extLst>
          </p:cNvPr>
          <p:cNvCxnSpPr/>
          <p:nvPr/>
        </p:nvCxnSpPr>
        <p:spPr>
          <a:xfrm>
            <a:off x="6696075" y="987425"/>
            <a:ext cx="0" cy="3529013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  <a:prstDash val="sys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26176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3B82BE6-B38D-27F6-79ED-B69AD6F25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0" y="26626"/>
            <a:ext cx="8994962" cy="830987"/>
          </a:xfrm>
        </p:spPr>
        <p:txBody>
          <a:bodyPr/>
          <a:lstStyle/>
          <a:p>
            <a:r>
              <a:rPr lang="en-IN" dirty="0"/>
              <a:t>SIFY CLOUDINFINIT: </a:t>
            </a:r>
            <a:br>
              <a:rPr lang="en-IN" dirty="0"/>
            </a:br>
            <a:r>
              <a:rPr lang="en-IN" dirty="0"/>
              <a:t>HYBRID MULTI-CLOUD DEPLOYMENT MODEL</a:t>
            </a:r>
          </a:p>
        </p:txBody>
      </p:sp>
      <p:sp>
        <p:nvSpPr>
          <p:cNvPr id="10" name="Rectangle: Top Corners Rounded 9">
            <a:extLst>
              <a:ext uri="{FF2B5EF4-FFF2-40B4-BE49-F238E27FC236}">
                <a16:creationId xmlns:a16="http://schemas.microsoft.com/office/drawing/2014/main" id="{218C8F28-3B0F-1545-3AFD-1858971A0479}"/>
              </a:ext>
            </a:extLst>
          </p:cNvPr>
          <p:cNvSpPr/>
          <p:nvPr/>
        </p:nvSpPr>
        <p:spPr>
          <a:xfrm>
            <a:off x="665895" y="3318701"/>
            <a:ext cx="3567328" cy="28800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82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96">
              <a:defRPr/>
            </a:pPr>
            <a:endParaRPr lang="en-IN" dirty="0">
              <a:solidFill>
                <a:prstClr val="white"/>
              </a:solidFill>
              <a:latin typeface="Trebuchet MS"/>
            </a:endParaRPr>
          </a:p>
        </p:txBody>
      </p:sp>
      <p:pic>
        <p:nvPicPr>
          <p:cNvPr id="11" name="Picture 10" descr="Shape&#10;&#10;Description automatically generated with low confidence">
            <a:extLst>
              <a:ext uri="{FF2B5EF4-FFF2-40B4-BE49-F238E27FC236}">
                <a16:creationId xmlns:a16="http://schemas.microsoft.com/office/drawing/2014/main" id="{9CC5388C-9B9F-C95A-FA9E-3894DF9B0D9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20000"/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025" b="17589"/>
          <a:stretch/>
        </p:blipFill>
        <p:spPr>
          <a:xfrm>
            <a:off x="4991602" y="1344524"/>
            <a:ext cx="3567329" cy="1916103"/>
          </a:xfrm>
          <a:prstGeom prst="rect">
            <a:avLst/>
          </a:prstGeom>
        </p:spPr>
      </p:pic>
      <p:pic>
        <p:nvPicPr>
          <p:cNvPr id="12" name="Picture 11" descr="Shape&#10;&#10;Description automatically generated with low confidence">
            <a:extLst>
              <a:ext uri="{FF2B5EF4-FFF2-40B4-BE49-F238E27FC236}">
                <a16:creationId xmlns:a16="http://schemas.microsoft.com/office/drawing/2014/main" id="{47C542FA-961B-22AA-359C-B1F9EC88E95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025" b="17589"/>
          <a:stretch/>
        </p:blipFill>
        <p:spPr>
          <a:xfrm>
            <a:off x="586214" y="1328016"/>
            <a:ext cx="3567329" cy="1932612"/>
          </a:xfrm>
          <a:prstGeom prst="rect">
            <a:avLst/>
          </a:prstGeom>
        </p:spPr>
      </p:pic>
      <p:pic>
        <p:nvPicPr>
          <p:cNvPr id="13" name="Picture 12" descr="Icon&#10;&#10;Description automatically generated">
            <a:extLst>
              <a:ext uri="{FF2B5EF4-FFF2-40B4-BE49-F238E27FC236}">
                <a16:creationId xmlns:a16="http://schemas.microsoft.com/office/drawing/2014/main" id="{D2C9C8E0-3102-8110-D8C6-B2C35302C7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4660" y="3031624"/>
            <a:ext cx="3118560" cy="175419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28A2BAE3-A0A4-4807-09E1-F3E535828540}"/>
              </a:ext>
            </a:extLst>
          </p:cNvPr>
          <p:cNvSpPr txBox="1"/>
          <p:nvPr/>
        </p:nvSpPr>
        <p:spPr>
          <a:xfrm>
            <a:off x="323850" y="882302"/>
            <a:ext cx="8496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196">
              <a:defRPr/>
            </a:pPr>
            <a:r>
              <a:rPr lang="en-IN" b="1" dirty="0">
                <a:solidFill>
                  <a:srgbClr val="BED730"/>
                </a:solidFill>
                <a:latin typeface="Trebuchet MS"/>
              </a:rPr>
              <a:t>Hybrid workload placement drivers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E5DA677-5F47-685A-C0D2-33CB84DA632B}"/>
              </a:ext>
            </a:extLst>
          </p:cNvPr>
          <p:cNvSpPr txBox="1"/>
          <p:nvPr/>
        </p:nvSpPr>
        <p:spPr>
          <a:xfrm>
            <a:off x="323850" y="1218145"/>
            <a:ext cx="849630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196">
              <a:defRPr/>
            </a:pPr>
            <a:r>
              <a:rPr lang="en-IN" sz="1350" dirty="0">
                <a:solidFill>
                  <a:schemeClr val="bg1">
                    <a:lumMod val="75000"/>
                  </a:schemeClr>
                </a:solidFill>
                <a:latin typeface="Trebuchet MS"/>
              </a:rPr>
              <a:t>Striking the perfect balance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FE54F4D-AEA2-BC4E-7836-067E1AC7B39F}"/>
              </a:ext>
            </a:extLst>
          </p:cNvPr>
          <p:cNvSpPr txBox="1"/>
          <p:nvPr/>
        </p:nvSpPr>
        <p:spPr>
          <a:xfrm>
            <a:off x="1447800" y="1501368"/>
            <a:ext cx="2057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196">
              <a:defRPr/>
            </a:pPr>
            <a:r>
              <a:rPr lang="en-IN" b="1" dirty="0">
                <a:solidFill>
                  <a:srgbClr val="BED730"/>
                </a:solidFill>
                <a:latin typeface="Trebuchet MS"/>
              </a:rPr>
              <a:t>Public </a:t>
            </a:r>
          </a:p>
          <a:p>
            <a:pPr algn="ctr" defTabSz="914196">
              <a:defRPr/>
            </a:pPr>
            <a:r>
              <a:rPr lang="en-IN" b="1" dirty="0">
                <a:solidFill>
                  <a:srgbClr val="BED730"/>
                </a:solidFill>
                <a:latin typeface="Trebuchet MS"/>
              </a:rPr>
              <a:t>Cloud Drivers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F1955F9-662A-3B71-F6A1-C2E19B46F9E2}"/>
              </a:ext>
            </a:extLst>
          </p:cNvPr>
          <p:cNvSpPr txBox="1"/>
          <p:nvPr/>
        </p:nvSpPr>
        <p:spPr>
          <a:xfrm>
            <a:off x="5949365" y="1501368"/>
            <a:ext cx="19621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196">
              <a:defRPr/>
            </a:pPr>
            <a:r>
              <a:rPr lang="en-IN" b="1" dirty="0">
                <a:solidFill>
                  <a:srgbClr val="BED730"/>
                </a:solidFill>
                <a:latin typeface="Trebuchet MS"/>
              </a:rPr>
              <a:t>Private </a:t>
            </a:r>
          </a:p>
          <a:p>
            <a:pPr algn="ctr" defTabSz="914196">
              <a:defRPr/>
            </a:pPr>
            <a:r>
              <a:rPr lang="en-IN" b="1" dirty="0">
                <a:solidFill>
                  <a:srgbClr val="BED730"/>
                </a:solidFill>
                <a:latin typeface="Trebuchet MS"/>
              </a:rPr>
              <a:t>Cloud Drivers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7FB396EB-3F0C-2C7C-F59B-040849A48421}"/>
              </a:ext>
            </a:extLst>
          </p:cNvPr>
          <p:cNvSpPr/>
          <p:nvPr/>
        </p:nvSpPr>
        <p:spPr>
          <a:xfrm>
            <a:off x="665894" y="2224102"/>
            <a:ext cx="1752600" cy="432000"/>
          </a:xfrm>
          <a:prstGeom prst="roundRect">
            <a:avLst/>
          </a:prstGeom>
          <a:solidFill>
            <a:schemeClr val="accent5"/>
          </a:solidFill>
          <a:ln w="9525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96">
              <a:defRPr/>
            </a:pPr>
            <a:endParaRPr lang="en-IN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6ED4313-6835-F8B5-A935-40724E8EDD2D}"/>
              </a:ext>
            </a:extLst>
          </p:cNvPr>
          <p:cNvSpPr txBox="1"/>
          <p:nvPr/>
        </p:nvSpPr>
        <p:spPr>
          <a:xfrm>
            <a:off x="1056454" y="2286218"/>
            <a:ext cx="13207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196">
              <a:defRPr/>
            </a:pPr>
            <a:r>
              <a:rPr lang="en-IN" sz="1200" b="1" dirty="0">
                <a:solidFill>
                  <a:prstClr val="white"/>
                </a:solidFill>
                <a:latin typeface="Trebuchet MS"/>
              </a:rPr>
              <a:t>Innovation</a:t>
            </a: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A7290092-1BCE-B5F4-84D9-41D5F9D5E5C1}"/>
              </a:ext>
            </a:extLst>
          </p:cNvPr>
          <p:cNvSpPr/>
          <p:nvPr/>
        </p:nvSpPr>
        <p:spPr>
          <a:xfrm>
            <a:off x="2480622" y="2224102"/>
            <a:ext cx="1752600" cy="432000"/>
          </a:xfrm>
          <a:prstGeom prst="roundRect">
            <a:avLst/>
          </a:prstGeom>
          <a:solidFill>
            <a:schemeClr val="accent5"/>
          </a:solidFill>
          <a:ln w="9525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96">
              <a:defRPr/>
            </a:pPr>
            <a:endParaRPr lang="en-IN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0561BEA-17F8-02D3-AF35-FE15DE3AF82A}"/>
              </a:ext>
            </a:extLst>
          </p:cNvPr>
          <p:cNvSpPr txBox="1"/>
          <p:nvPr/>
        </p:nvSpPr>
        <p:spPr>
          <a:xfrm>
            <a:off x="2885897" y="2286218"/>
            <a:ext cx="131575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196">
              <a:defRPr/>
            </a:pPr>
            <a:r>
              <a:rPr lang="en-IN" sz="1200" b="1" dirty="0">
                <a:solidFill>
                  <a:prstClr val="white"/>
                </a:solidFill>
                <a:latin typeface="Trebuchet MS"/>
              </a:rPr>
              <a:t>Speed</a:t>
            </a: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07CDCA31-DFD0-EE16-5961-75F72B32D272}"/>
              </a:ext>
            </a:extLst>
          </p:cNvPr>
          <p:cNvSpPr/>
          <p:nvPr/>
        </p:nvSpPr>
        <p:spPr>
          <a:xfrm>
            <a:off x="665894" y="2679901"/>
            <a:ext cx="1752600" cy="432000"/>
          </a:xfrm>
          <a:prstGeom prst="roundRect">
            <a:avLst/>
          </a:prstGeom>
          <a:solidFill>
            <a:schemeClr val="accent5"/>
          </a:solidFill>
          <a:ln w="9525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96">
              <a:defRPr/>
            </a:pPr>
            <a:endParaRPr lang="en-IN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9603A34-6261-4BD9-BB38-FF9933EB90BB}"/>
              </a:ext>
            </a:extLst>
          </p:cNvPr>
          <p:cNvSpPr txBox="1"/>
          <p:nvPr/>
        </p:nvSpPr>
        <p:spPr>
          <a:xfrm>
            <a:off x="1056454" y="2742017"/>
            <a:ext cx="13207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196">
              <a:defRPr/>
            </a:pPr>
            <a:r>
              <a:rPr lang="en-IN" sz="1200" b="1" dirty="0">
                <a:solidFill>
                  <a:prstClr val="white"/>
                </a:solidFill>
                <a:latin typeface="Trebuchet MS"/>
              </a:rPr>
              <a:t>Consumption</a:t>
            </a: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4A8A5ED1-5C67-2C47-3009-269028FD2EF5}"/>
              </a:ext>
            </a:extLst>
          </p:cNvPr>
          <p:cNvSpPr/>
          <p:nvPr/>
        </p:nvSpPr>
        <p:spPr>
          <a:xfrm>
            <a:off x="2480622" y="2679901"/>
            <a:ext cx="1752600" cy="432000"/>
          </a:xfrm>
          <a:prstGeom prst="roundRect">
            <a:avLst/>
          </a:prstGeom>
          <a:solidFill>
            <a:schemeClr val="accent5"/>
          </a:solidFill>
          <a:ln w="9525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96">
              <a:defRPr/>
            </a:pPr>
            <a:endParaRPr lang="en-IN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92FB207-C1A1-C490-BF39-525BBFB984AA}"/>
              </a:ext>
            </a:extLst>
          </p:cNvPr>
          <p:cNvSpPr txBox="1"/>
          <p:nvPr/>
        </p:nvSpPr>
        <p:spPr>
          <a:xfrm>
            <a:off x="2885897" y="2742017"/>
            <a:ext cx="131575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196">
              <a:defRPr/>
            </a:pPr>
            <a:r>
              <a:rPr lang="en-IN" sz="1200" b="1" dirty="0">
                <a:solidFill>
                  <a:prstClr val="white"/>
                </a:solidFill>
                <a:latin typeface="Trebuchet MS"/>
              </a:rPr>
              <a:t>Scale</a:t>
            </a: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468F8437-8672-4197-E1E4-EE837579DAB4}"/>
              </a:ext>
            </a:extLst>
          </p:cNvPr>
          <p:cNvSpPr/>
          <p:nvPr/>
        </p:nvSpPr>
        <p:spPr>
          <a:xfrm>
            <a:off x="5029951" y="2236714"/>
            <a:ext cx="1752600" cy="432000"/>
          </a:xfrm>
          <a:prstGeom prst="roundRect">
            <a:avLst/>
          </a:prstGeom>
          <a:solidFill>
            <a:schemeClr val="accent1">
              <a:lumMod val="50000"/>
            </a:schemeClr>
          </a:solidFill>
          <a:ln w="9525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96">
              <a:defRPr/>
            </a:pPr>
            <a:endParaRPr lang="en-IN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A394508-FE48-9410-EC79-A27D07DCFD07}"/>
              </a:ext>
            </a:extLst>
          </p:cNvPr>
          <p:cNvSpPr txBox="1"/>
          <p:nvPr/>
        </p:nvSpPr>
        <p:spPr>
          <a:xfrm>
            <a:off x="5413787" y="2298830"/>
            <a:ext cx="13274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196">
              <a:defRPr/>
            </a:pPr>
            <a:r>
              <a:rPr lang="en-IN" sz="1200" b="1" dirty="0">
                <a:solidFill>
                  <a:prstClr val="white"/>
                </a:solidFill>
                <a:latin typeface="Trebuchet MS"/>
              </a:rPr>
              <a:t>Regulatory</a:t>
            </a: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35FFB43C-F761-EC5F-133B-F4DDAB48295E}"/>
              </a:ext>
            </a:extLst>
          </p:cNvPr>
          <p:cNvSpPr/>
          <p:nvPr/>
        </p:nvSpPr>
        <p:spPr>
          <a:xfrm>
            <a:off x="6844679" y="2236714"/>
            <a:ext cx="1752600" cy="432000"/>
          </a:xfrm>
          <a:prstGeom prst="roundRect">
            <a:avLst/>
          </a:prstGeom>
          <a:solidFill>
            <a:schemeClr val="accent1">
              <a:lumMod val="50000"/>
            </a:schemeClr>
          </a:solidFill>
          <a:ln w="9525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96">
              <a:defRPr/>
            </a:pPr>
            <a:endParaRPr lang="en-IN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66B0937-B14B-ED9B-C097-3FC9752CD66C}"/>
              </a:ext>
            </a:extLst>
          </p:cNvPr>
          <p:cNvSpPr txBox="1"/>
          <p:nvPr/>
        </p:nvSpPr>
        <p:spPr>
          <a:xfrm>
            <a:off x="7241929" y="2298830"/>
            <a:ext cx="13140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196">
              <a:defRPr/>
            </a:pPr>
            <a:r>
              <a:rPr lang="en-IN" sz="1200" b="1" dirty="0">
                <a:solidFill>
                  <a:prstClr val="white"/>
                </a:solidFill>
                <a:latin typeface="Trebuchet MS"/>
              </a:rPr>
              <a:t>Data Gravity</a:t>
            </a: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CB4799C1-9E91-73D8-61D1-BB88A5BC23C3}"/>
              </a:ext>
            </a:extLst>
          </p:cNvPr>
          <p:cNvSpPr/>
          <p:nvPr/>
        </p:nvSpPr>
        <p:spPr>
          <a:xfrm>
            <a:off x="5029951" y="2692513"/>
            <a:ext cx="1752600" cy="432000"/>
          </a:xfrm>
          <a:prstGeom prst="roundRect">
            <a:avLst/>
          </a:prstGeom>
          <a:solidFill>
            <a:schemeClr val="accent1">
              <a:lumMod val="50000"/>
            </a:schemeClr>
          </a:solidFill>
          <a:ln w="9525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96">
              <a:defRPr/>
            </a:pPr>
            <a:endParaRPr lang="en-IN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71551E3E-B8A2-7421-737F-9E5AACC4F71E}"/>
              </a:ext>
            </a:extLst>
          </p:cNvPr>
          <p:cNvSpPr txBox="1"/>
          <p:nvPr/>
        </p:nvSpPr>
        <p:spPr>
          <a:xfrm>
            <a:off x="5413787" y="2754629"/>
            <a:ext cx="13274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196">
              <a:defRPr/>
            </a:pPr>
            <a:r>
              <a:rPr lang="en-IN" sz="1200" b="1" dirty="0">
                <a:solidFill>
                  <a:prstClr val="white"/>
                </a:solidFill>
                <a:latin typeface="Trebuchet MS"/>
              </a:rPr>
              <a:t>Performance</a:t>
            </a:r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7B7BA8B8-CB8D-21AF-AC82-E76639BEE229}"/>
              </a:ext>
            </a:extLst>
          </p:cNvPr>
          <p:cNvSpPr/>
          <p:nvPr/>
        </p:nvSpPr>
        <p:spPr>
          <a:xfrm>
            <a:off x="6844679" y="2692513"/>
            <a:ext cx="1752600" cy="432000"/>
          </a:xfrm>
          <a:prstGeom prst="roundRect">
            <a:avLst/>
          </a:prstGeom>
          <a:solidFill>
            <a:schemeClr val="accent1">
              <a:lumMod val="50000"/>
            </a:schemeClr>
          </a:solidFill>
          <a:ln w="9525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96">
              <a:defRPr/>
            </a:pPr>
            <a:endParaRPr lang="en-IN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373EB79A-5A1C-8C2F-94D9-1C1C03908BCD}"/>
              </a:ext>
            </a:extLst>
          </p:cNvPr>
          <p:cNvSpPr txBox="1"/>
          <p:nvPr/>
        </p:nvSpPr>
        <p:spPr>
          <a:xfrm>
            <a:off x="7241929" y="2660888"/>
            <a:ext cx="13140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196">
              <a:defRPr/>
            </a:pPr>
            <a:r>
              <a:rPr lang="en-IN" sz="1200" b="1" dirty="0">
                <a:solidFill>
                  <a:prstClr val="white"/>
                </a:solidFill>
                <a:latin typeface="Trebuchet MS"/>
              </a:rPr>
              <a:t>Existing Investment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CC5FBAF1-975B-DC35-D0E8-FF8442F92037}"/>
              </a:ext>
            </a:extLst>
          </p:cNvPr>
          <p:cNvSpPr txBox="1"/>
          <p:nvPr/>
        </p:nvSpPr>
        <p:spPr>
          <a:xfrm>
            <a:off x="762000" y="3324206"/>
            <a:ext cx="33278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196">
              <a:defRPr/>
            </a:pPr>
            <a:r>
              <a:rPr lang="en-IN" sz="1200" b="1" dirty="0">
                <a:solidFill>
                  <a:prstClr val="white"/>
                </a:solidFill>
                <a:latin typeface="Trebuchet MS"/>
              </a:rPr>
              <a:t>Elastic Workloads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110327F-77BE-694F-3488-4B90EA2BDA77}"/>
              </a:ext>
            </a:extLst>
          </p:cNvPr>
          <p:cNvSpPr txBox="1"/>
          <p:nvPr/>
        </p:nvSpPr>
        <p:spPr>
          <a:xfrm>
            <a:off x="335497" y="3599739"/>
            <a:ext cx="406876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196">
              <a:defRPr/>
            </a:pPr>
            <a:r>
              <a:rPr lang="en-IN" sz="1000" b="1" dirty="0">
                <a:solidFill>
                  <a:schemeClr val="bg1">
                    <a:lumMod val="85000"/>
                  </a:schemeClr>
                </a:solidFill>
                <a:latin typeface="Trebuchet MS"/>
              </a:rPr>
              <a:t>Public Cloud Providers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2F4E0BC1-37CC-E5F6-FB9B-488427666CF5}"/>
              </a:ext>
            </a:extLst>
          </p:cNvPr>
          <p:cNvSpPr txBox="1"/>
          <p:nvPr/>
        </p:nvSpPr>
        <p:spPr>
          <a:xfrm>
            <a:off x="3796842" y="3692630"/>
            <a:ext cx="14017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196">
              <a:defRPr/>
            </a:pPr>
            <a:r>
              <a:rPr lang="en-IN" b="1" dirty="0">
                <a:solidFill>
                  <a:srgbClr val="BED730"/>
                </a:solidFill>
                <a:latin typeface="Trebuchet MS"/>
              </a:rPr>
              <a:t>Hybrid Cloud</a:t>
            </a:r>
          </a:p>
        </p:txBody>
      </p:sp>
      <p:sp>
        <p:nvSpPr>
          <p:cNvPr id="38" name="Rectangle: Top Corners Rounded 37">
            <a:extLst>
              <a:ext uri="{FF2B5EF4-FFF2-40B4-BE49-F238E27FC236}">
                <a16:creationId xmlns:a16="http://schemas.microsoft.com/office/drawing/2014/main" id="{8AC2CC3E-69B1-8B6D-2453-933C806E73C5}"/>
              </a:ext>
            </a:extLst>
          </p:cNvPr>
          <p:cNvSpPr/>
          <p:nvPr/>
        </p:nvSpPr>
        <p:spPr>
          <a:xfrm>
            <a:off x="5074041" y="3318701"/>
            <a:ext cx="3567328" cy="28800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4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96">
              <a:defRPr/>
            </a:pPr>
            <a:endParaRPr lang="en-IN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D7A49561-A838-DCDF-CCE9-4B32F5DF4210}"/>
              </a:ext>
            </a:extLst>
          </p:cNvPr>
          <p:cNvSpPr txBox="1"/>
          <p:nvPr/>
        </p:nvSpPr>
        <p:spPr>
          <a:xfrm>
            <a:off x="5170146" y="3324206"/>
            <a:ext cx="33278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196">
              <a:defRPr/>
            </a:pPr>
            <a:r>
              <a:rPr lang="en-IN" sz="1200" b="1" dirty="0">
                <a:solidFill>
                  <a:prstClr val="white"/>
                </a:solidFill>
                <a:latin typeface="Trebuchet MS"/>
              </a:rPr>
              <a:t>Fixed Workloads</a:t>
            </a:r>
          </a:p>
        </p:txBody>
      </p:sp>
      <p:pic>
        <p:nvPicPr>
          <p:cNvPr id="40" name="Picture 39" descr="Logo&#10;&#10;Description automatically generated with medium confidence">
            <a:extLst>
              <a:ext uri="{FF2B5EF4-FFF2-40B4-BE49-F238E27FC236}">
                <a16:creationId xmlns:a16="http://schemas.microsoft.com/office/drawing/2014/main" id="{B0C1231B-E073-CA29-1A04-B957F137137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3742" y="3966491"/>
            <a:ext cx="644283" cy="186305"/>
          </a:xfrm>
          <a:prstGeom prst="rect">
            <a:avLst/>
          </a:prstGeom>
        </p:spPr>
      </p:pic>
      <p:pic>
        <p:nvPicPr>
          <p:cNvPr id="41" name="Picture 40" descr="Logo&#10;&#10;Description automatically generated">
            <a:extLst>
              <a:ext uri="{FF2B5EF4-FFF2-40B4-BE49-F238E27FC236}">
                <a16:creationId xmlns:a16="http://schemas.microsoft.com/office/drawing/2014/main" id="{175B0A7D-930F-77A8-DFA9-347D4EF8239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7964" y="3908235"/>
            <a:ext cx="739879" cy="457060"/>
          </a:xfrm>
          <a:prstGeom prst="rect">
            <a:avLst/>
          </a:prstGeom>
        </p:spPr>
      </p:pic>
      <p:pic>
        <p:nvPicPr>
          <p:cNvPr id="42" name="Picture 41" descr="Shape&#10;&#10;Description automatically generated with low confidence">
            <a:extLst>
              <a:ext uri="{FF2B5EF4-FFF2-40B4-BE49-F238E27FC236}">
                <a16:creationId xmlns:a16="http://schemas.microsoft.com/office/drawing/2014/main" id="{77A631FD-34F6-0508-4D59-EF965BA79DC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9581" y="2752188"/>
            <a:ext cx="252000" cy="252000"/>
          </a:xfrm>
          <a:prstGeom prst="rect">
            <a:avLst/>
          </a:prstGeom>
        </p:spPr>
      </p:pic>
      <p:pic>
        <p:nvPicPr>
          <p:cNvPr id="43" name="Picture 42" descr="Shape&#10;&#10;Description automatically generated with low confidence">
            <a:extLst>
              <a:ext uri="{FF2B5EF4-FFF2-40B4-BE49-F238E27FC236}">
                <a16:creationId xmlns:a16="http://schemas.microsoft.com/office/drawing/2014/main" id="{860625C4-35F4-2F02-6287-3B3953F3CCF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454" y="2742989"/>
            <a:ext cx="252000" cy="252000"/>
          </a:xfrm>
          <a:prstGeom prst="rect">
            <a:avLst/>
          </a:prstGeom>
        </p:spPr>
      </p:pic>
      <p:pic>
        <p:nvPicPr>
          <p:cNvPr id="44" name="Picture 43" descr="Shape&#10;&#10;Description automatically generated with low confidence">
            <a:extLst>
              <a:ext uri="{FF2B5EF4-FFF2-40B4-BE49-F238E27FC236}">
                <a16:creationId xmlns:a16="http://schemas.microsoft.com/office/drawing/2014/main" id="{54CA7B6A-5EE7-01D5-F2EC-47F97611831C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9581" y="2281953"/>
            <a:ext cx="252000" cy="252000"/>
          </a:xfrm>
          <a:prstGeom prst="rect">
            <a:avLst/>
          </a:prstGeom>
        </p:spPr>
      </p:pic>
      <p:pic>
        <p:nvPicPr>
          <p:cNvPr id="45" name="Picture 44" descr="Shape&#10;&#10;Description automatically generated with low confidence">
            <a:extLst>
              <a:ext uri="{FF2B5EF4-FFF2-40B4-BE49-F238E27FC236}">
                <a16:creationId xmlns:a16="http://schemas.microsoft.com/office/drawing/2014/main" id="{ABDFCB49-5F0D-B8BB-639F-33B5CE94DB3F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454" y="2281953"/>
            <a:ext cx="252000" cy="252000"/>
          </a:xfrm>
          <a:prstGeom prst="rect">
            <a:avLst/>
          </a:prstGeom>
        </p:spPr>
      </p:pic>
      <p:pic>
        <p:nvPicPr>
          <p:cNvPr id="46" name="Picture 45" descr="Shape&#10;&#10;Description automatically generated with low confidence">
            <a:extLst>
              <a:ext uri="{FF2B5EF4-FFF2-40B4-BE49-F238E27FC236}">
                <a16:creationId xmlns:a16="http://schemas.microsoft.com/office/drawing/2014/main" id="{181DCF01-56C2-6A58-48EC-1BA9A0EB93EB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929" y="2769839"/>
            <a:ext cx="252000" cy="252000"/>
          </a:xfrm>
          <a:prstGeom prst="rect">
            <a:avLst/>
          </a:prstGeom>
        </p:spPr>
      </p:pic>
      <p:pic>
        <p:nvPicPr>
          <p:cNvPr id="47" name="Picture 46" descr="Shape&#10;&#10;Description automatically generated with low confidence">
            <a:extLst>
              <a:ext uri="{FF2B5EF4-FFF2-40B4-BE49-F238E27FC236}">
                <a16:creationId xmlns:a16="http://schemas.microsoft.com/office/drawing/2014/main" id="{88692B8E-5B9C-915D-60CF-5CC863A9E05C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5615" y="2773154"/>
            <a:ext cx="252000" cy="252000"/>
          </a:xfrm>
          <a:prstGeom prst="rect">
            <a:avLst/>
          </a:prstGeom>
        </p:spPr>
      </p:pic>
      <p:pic>
        <p:nvPicPr>
          <p:cNvPr id="48" name="Picture 47" descr="Shape&#10;&#10;Description automatically generated with low confidence">
            <a:extLst>
              <a:ext uri="{FF2B5EF4-FFF2-40B4-BE49-F238E27FC236}">
                <a16:creationId xmlns:a16="http://schemas.microsoft.com/office/drawing/2014/main" id="{5D95A52C-A06F-331B-CA86-37C5AF025B08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929" y="2318475"/>
            <a:ext cx="252000" cy="252000"/>
          </a:xfrm>
          <a:prstGeom prst="rect">
            <a:avLst/>
          </a:prstGeom>
        </p:spPr>
      </p:pic>
      <p:pic>
        <p:nvPicPr>
          <p:cNvPr id="49" name="Picture 48" descr="Shape&#10;&#10;Description automatically generated with low confidence">
            <a:extLst>
              <a:ext uri="{FF2B5EF4-FFF2-40B4-BE49-F238E27FC236}">
                <a16:creationId xmlns:a16="http://schemas.microsoft.com/office/drawing/2014/main" id="{FC808466-06FC-BF3A-DC3D-83DB1B16076A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6160" y="2318475"/>
            <a:ext cx="252000" cy="252000"/>
          </a:xfrm>
          <a:prstGeom prst="rect">
            <a:avLst/>
          </a:prstGeom>
        </p:spPr>
      </p:pic>
      <p:pic>
        <p:nvPicPr>
          <p:cNvPr id="50" name="Picture 10">
            <a:extLst>
              <a:ext uri="{FF2B5EF4-FFF2-40B4-BE49-F238E27FC236}">
                <a16:creationId xmlns:a16="http://schemas.microsoft.com/office/drawing/2014/main" id="{B1797605-DC60-EA87-CE0D-2BCF7F47DD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3" cstate="print"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758237" y="4009973"/>
            <a:ext cx="720000" cy="169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" name="TextBox 50">
            <a:extLst>
              <a:ext uri="{FF2B5EF4-FFF2-40B4-BE49-F238E27FC236}">
                <a16:creationId xmlns:a16="http://schemas.microsoft.com/office/drawing/2014/main" id="{E2219F1F-A121-B0F8-C0F4-2853B5F692A3}"/>
              </a:ext>
            </a:extLst>
          </p:cNvPr>
          <p:cNvSpPr txBox="1"/>
          <p:nvPr/>
        </p:nvSpPr>
        <p:spPr>
          <a:xfrm>
            <a:off x="665897" y="3126505"/>
            <a:ext cx="7956487" cy="255389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 w="12700" cap="rnd">
            <a:solidFill>
              <a:schemeClr val="tx1"/>
            </a:solidFill>
            <a:prstDash val="sysDot"/>
            <a:round/>
          </a:ln>
        </p:spPr>
        <p:txBody>
          <a:bodyPr wrap="square" tIns="0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 VM/Container/Bare-Metal/Backup/DR</a:t>
            </a:r>
          </a:p>
        </p:txBody>
      </p:sp>
      <p:pic>
        <p:nvPicPr>
          <p:cNvPr id="52" name="Picture 51" descr="A black and white sign with white text&#10;&#10;Description automatically generated">
            <a:extLst>
              <a:ext uri="{FF2B5EF4-FFF2-40B4-BE49-F238E27FC236}">
                <a16:creationId xmlns:a16="http://schemas.microsoft.com/office/drawing/2014/main" id="{E331BC5A-605D-06A7-4B31-C31239F9C87C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5874814" y="3869118"/>
            <a:ext cx="2063228" cy="391793"/>
          </a:xfrm>
          <a:prstGeom prst="rect">
            <a:avLst/>
          </a:prstGeom>
        </p:spPr>
      </p:pic>
      <p:pic>
        <p:nvPicPr>
          <p:cNvPr id="53" name="Picture 46" descr="Amazon Logo Png White Aws With Transparent Background - Clip Art Library">
            <a:extLst>
              <a:ext uri="{FF2B5EF4-FFF2-40B4-BE49-F238E27FC236}">
                <a16:creationId xmlns:a16="http://schemas.microsoft.com/office/drawing/2014/main" id="{C21378C4-D425-1264-752C-D577C0D62E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069" y="3998704"/>
            <a:ext cx="355250" cy="212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8971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4BB5208-4C58-B40F-A5CD-508EBBC82EB6}"/>
              </a:ext>
            </a:extLst>
          </p:cNvPr>
          <p:cNvSpPr txBox="1"/>
          <p:nvPr/>
        </p:nvSpPr>
        <p:spPr>
          <a:xfrm>
            <a:off x="323851" y="3900764"/>
            <a:ext cx="84963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B9D300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Thank You</a:t>
            </a:r>
            <a:endParaRPr kumimoji="0" lang="en-IN" sz="3200" b="0" i="0" u="none" strike="noStrike" kern="1200" cap="none" spc="0" normalizeH="0" baseline="0" noProof="0" dirty="0">
              <a:ln>
                <a:noFill/>
              </a:ln>
              <a:solidFill>
                <a:srgbClr val="B9D300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20577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5649F5-7F61-619A-D723-0B1194D37A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224" y="130178"/>
            <a:ext cx="7693249" cy="461655"/>
          </a:xfrm>
        </p:spPr>
        <p:txBody>
          <a:bodyPr/>
          <a:lstStyle/>
          <a:p>
            <a:r>
              <a:rPr lang="en-IN" dirty="0"/>
              <a:t>SIFY CLOUDINFINIT enterprise platform</a:t>
            </a:r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1CFC85D-4FA9-F95C-BB6D-5049C950B837}"/>
              </a:ext>
            </a:extLst>
          </p:cNvPr>
          <p:cNvSpPr txBox="1"/>
          <p:nvPr/>
        </p:nvSpPr>
        <p:spPr>
          <a:xfrm>
            <a:off x="323849" y="2844006"/>
            <a:ext cx="4068764" cy="461665"/>
          </a:xfrm>
          <a:prstGeom prst="homePlate">
            <a:avLst/>
          </a:prstGeom>
          <a:solidFill>
            <a:srgbClr val="10253F">
              <a:alpha val="80000"/>
            </a:srgbClr>
          </a:solidFill>
          <a:ln w="635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defTabSz="457178">
              <a:defRPr/>
            </a:pPr>
            <a:r>
              <a:rPr lang="en-US" sz="1200" dirty="0">
                <a:solidFill>
                  <a:schemeClr val="bg1"/>
                </a:solidFill>
                <a:latin typeface="Trebuchet MS"/>
              </a:rPr>
              <a:t>Various Sovereign cloud landscapes, such as Banking, Trading, and Make-In-India Cloud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1F46D3A-F4C9-90D9-712B-D5506C963F17}"/>
              </a:ext>
            </a:extLst>
          </p:cNvPr>
          <p:cNvSpPr txBox="1"/>
          <p:nvPr/>
        </p:nvSpPr>
        <p:spPr>
          <a:xfrm>
            <a:off x="323849" y="3443111"/>
            <a:ext cx="4068764" cy="461665"/>
          </a:xfrm>
          <a:prstGeom prst="homePlate">
            <a:avLst/>
          </a:prstGeom>
          <a:solidFill>
            <a:srgbClr val="10253F">
              <a:alpha val="80000"/>
            </a:srgbClr>
          </a:solidFill>
          <a:ln w="635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wrap="square">
            <a:spAutoFit/>
          </a:bodyPr>
          <a:lstStyle/>
          <a:p>
            <a:pPr defTabSz="457178">
              <a:defRPr/>
            </a:pPr>
            <a:r>
              <a:rPr lang="en-US" sz="1200" dirty="0">
                <a:solidFill>
                  <a:prstClr val="white">
                    <a:lumMod val="95000"/>
                  </a:prstClr>
                </a:solidFill>
                <a:latin typeface="Trebuchet MS"/>
                <a:ea typeface="Times New Roman" panose="02020603050405020304" pitchFamily="18" charset="0"/>
                <a:cs typeface="Times New Roman" panose="02020603050405020304" pitchFamily="18" charset="0"/>
              </a:rPr>
              <a:t>Regulatory and compliance ready POD: </a:t>
            </a:r>
            <a:r>
              <a:rPr lang="en-US" sz="1200" dirty="0">
                <a:solidFill>
                  <a:prstClr val="white">
                    <a:lumMod val="95000"/>
                  </a:prstClr>
                </a:solidFill>
                <a:latin typeface="Trebuchet MS"/>
                <a:ea typeface="Times New Roman" panose="02020603050405020304" pitchFamily="18" charset="0"/>
              </a:rPr>
              <a:t>SEBI</a:t>
            </a:r>
            <a:r>
              <a:rPr lang="en-IN" sz="1200" dirty="0">
                <a:solidFill>
                  <a:prstClr val="white">
                    <a:lumMod val="95000"/>
                  </a:prstClr>
                </a:solidFill>
                <a:latin typeface="Trebuchet MS"/>
                <a:ea typeface="Times New Roman" panose="02020603050405020304" pitchFamily="18" charset="0"/>
              </a:rPr>
              <a:t>, </a:t>
            </a:r>
            <a:r>
              <a:rPr lang="en-US" sz="1200" dirty="0">
                <a:solidFill>
                  <a:prstClr val="white">
                    <a:lumMod val="95000"/>
                  </a:prstClr>
                </a:solidFill>
                <a:latin typeface="Trebuchet MS"/>
                <a:ea typeface="Times New Roman" panose="02020603050405020304" pitchFamily="18" charset="0"/>
              </a:rPr>
              <a:t>RBI, IRDA</a:t>
            </a:r>
            <a:r>
              <a:rPr lang="en-IN" sz="1200" dirty="0">
                <a:solidFill>
                  <a:prstClr val="white">
                    <a:lumMod val="95000"/>
                  </a:prstClr>
                </a:solidFill>
                <a:latin typeface="Trebuchet MS"/>
                <a:ea typeface="Times New Roman" panose="02020603050405020304" pitchFamily="18" charset="0"/>
              </a:rPr>
              <a:t>, </a:t>
            </a:r>
            <a:r>
              <a:rPr lang="en-US" sz="1200" dirty="0">
                <a:solidFill>
                  <a:prstClr val="white">
                    <a:lumMod val="95000"/>
                  </a:prstClr>
                </a:solidFill>
                <a:latin typeface="Trebuchet MS"/>
                <a:ea typeface="Times New Roman" panose="02020603050405020304" pitchFamily="18" charset="0"/>
              </a:rPr>
              <a:t>MeitY empaneled</a:t>
            </a:r>
            <a:r>
              <a:rPr lang="en-IN" sz="1200" dirty="0">
                <a:solidFill>
                  <a:prstClr val="white">
                    <a:lumMod val="95000"/>
                  </a:prstClr>
                </a:solidFill>
                <a:latin typeface="Trebuchet MS"/>
                <a:ea typeface="Times New Roman" panose="02020603050405020304" pitchFamily="18" charset="0"/>
              </a:rPr>
              <a:t> and meet </a:t>
            </a:r>
            <a:r>
              <a:rPr lang="en-US" sz="1200" dirty="0">
                <a:solidFill>
                  <a:prstClr val="white">
                    <a:lumMod val="95000"/>
                  </a:prstClr>
                </a:solidFill>
                <a:latin typeface="Trebuchet MS"/>
                <a:ea typeface="Times New Roman" panose="02020603050405020304" pitchFamily="18" charset="0"/>
              </a:rPr>
              <a:t>Data Localization</a:t>
            </a:r>
            <a:endParaRPr lang="en-IN" sz="1200" dirty="0">
              <a:solidFill>
                <a:prstClr val="white">
                  <a:lumMod val="95000"/>
                </a:prstClr>
              </a:solidFill>
              <a:latin typeface="Trebuchet MS"/>
              <a:ea typeface="Calibri" panose="020F050202020403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169264E-FF1F-DA20-5046-CA22D61FAAD9}"/>
              </a:ext>
            </a:extLst>
          </p:cNvPr>
          <p:cNvSpPr txBox="1"/>
          <p:nvPr/>
        </p:nvSpPr>
        <p:spPr>
          <a:xfrm>
            <a:off x="323849" y="4042214"/>
            <a:ext cx="4068764" cy="461665"/>
          </a:xfrm>
          <a:prstGeom prst="homePlate">
            <a:avLst/>
          </a:prstGeom>
          <a:solidFill>
            <a:srgbClr val="10253F">
              <a:alpha val="80000"/>
            </a:srgbClr>
          </a:solidFill>
          <a:ln w="6350">
            <a:solidFill>
              <a:schemeClr val="accent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defTabSz="457178">
              <a:defRPr/>
            </a:pPr>
            <a:r>
              <a:rPr lang="en-US" sz="1200" dirty="0">
                <a:solidFill>
                  <a:prstClr val="white">
                    <a:lumMod val="95000"/>
                  </a:prstClr>
                </a:solidFill>
                <a:latin typeface="Trebuchet MS"/>
              </a:rPr>
              <a:t>Enable Hybrid Cloud adoption with low latency interconnect to Colo &amp; Hyperscalers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A35A3CA-A6A8-3307-A463-5E361451EBF7}"/>
              </a:ext>
            </a:extLst>
          </p:cNvPr>
          <p:cNvSpPr txBox="1"/>
          <p:nvPr/>
        </p:nvSpPr>
        <p:spPr>
          <a:xfrm>
            <a:off x="323849" y="1645796"/>
            <a:ext cx="4068764" cy="461665"/>
          </a:xfrm>
          <a:prstGeom prst="homePlate">
            <a:avLst/>
          </a:prstGeom>
          <a:solidFill>
            <a:srgbClr val="10253F">
              <a:alpha val="80000"/>
            </a:srgbClr>
          </a:solidFill>
          <a:ln w="635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wrap="square" rtlCol="0">
            <a:spAutoFit/>
          </a:bodyPr>
          <a:lstStyle/>
          <a:p>
            <a:pPr defTabSz="457178">
              <a:defRPr/>
            </a:pPr>
            <a:r>
              <a:rPr lang="en-US" sz="1200" dirty="0">
                <a:solidFill>
                  <a:prstClr val="white">
                    <a:lumMod val="95000"/>
                  </a:prstClr>
                </a:solidFill>
                <a:latin typeface="Trebuchet MS"/>
                <a:ea typeface="Times New Roman" panose="02020603050405020304" pitchFamily="18" charset="0"/>
              </a:rPr>
              <a:t>Predictive costs across catalog - No bill shock &amp;</a:t>
            </a:r>
          </a:p>
          <a:p>
            <a:pPr defTabSz="457178">
              <a:defRPr/>
            </a:pPr>
            <a:r>
              <a:rPr lang="en-US" sz="1200" dirty="0">
                <a:solidFill>
                  <a:prstClr val="white">
                    <a:lumMod val="95000"/>
                  </a:prstClr>
                </a:solidFill>
                <a:latin typeface="Trebuchet MS"/>
                <a:ea typeface="Times New Roman" panose="02020603050405020304" pitchFamily="18" charset="0"/>
              </a:rPr>
              <a:t>No egress costs  </a:t>
            </a:r>
            <a:r>
              <a:rPr lang="en-US" sz="1200" dirty="0">
                <a:solidFill>
                  <a:prstClr val="white">
                    <a:lumMod val="95000"/>
                  </a:prstClr>
                </a:solidFill>
                <a:latin typeface="Trebuchet MS"/>
              </a:rPr>
              <a:t>  </a:t>
            </a:r>
            <a:endParaRPr lang="en-IN" sz="1200" dirty="0">
              <a:solidFill>
                <a:prstClr val="white">
                  <a:lumMod val="95000"/>
                </a:prstClr>
              </a:solidFill>
              <a:latin typeface="Trebuchet MS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1078642-4DBF-A1AA-3040-3951F0DC7D5C}"/>
              </a:ext>
            </a:extLst>
          </p:cNvPr>
          <p:cNvSpPr txBox="1"/>
          <p:nvPr/>
        </p:nvSpPr>
        <p:spPr>
          <a:xfrm>
            <a:off x="323849" y="1046691"/>
            <a:ext cx="4068764" cy="461665"/>
          </a:xfrm>
          <a:prstGeom prst="homePlate">
            <a:avLst/>
          </a:prstGeom>
          <a:solidFill>
            <a:srgbClr val="10253F">
              <a:alpha val="80000"/>
            </a:srgbClr>
          </a:solidFill>
          <a:ln w="635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wrap="square" rtlCol="0">
            <a:spAutoFit/>
          </a:bodyPr>
          <a:lstStyle/>
          <a:p>
            <a:pPr marL="0" lvl="1" defTabSz="457178">
              <a:defRPr/>
            </a:pPr>
            <a:r>
              <a:rPr lang="en-US" sz="1200" dirty="0">
                <a:solidFill>
                  <a:prstClr val="white">
                    <a:lumMod val="95000"/>
                  </a:prstClr>
                </a:solidFill>
                <a:latin typeface="Trebuchet MS"/>
                <a:ea typeface="Times New Roman" panose="02020603050405020304" pitchFamily="18" charset="0"/>
              </a:rPr>
              <a:t>Configure flexible compute instances on demand Right size VMs as per application and license  </a:t>
            </a:r>
            <a:endParaRPr lang="en-IN" sz="1200" dirty="0">
              <a:solidFill>
                <a:prstClr val="white">
                  <a:lumMod val="95000"/>
                </a:prstClr>
              </a:solidFill>
              <a:latin typeface="Trebuchet MS"/>
              <a:ea typeface="Calibri" panose="020F050202020403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5AF303C-DBBB-57F5-2562-4913735E617E}"/>
              </a:ext>
            </a:extLst>
          </p:cNvPr>
          <p:cNvSpPr txBox="1"/>
          <p:nvPr/>
        </p:nvSpPr>
        <p:spPr>
          <a:xfrm>
            <a:off x="323849" y="2244901"/>
            <a:ext cx="4068764" cy="461665"/>
          </a:xfrm>
          <a:prstGeom prst="homePlate">
            <a:avLst/>
          </a:prstGeom>
          <a:solidFill>
            <a:srgbClr val="10253F">
              <a:alpha val="80000"/>
            </a:srgbClr>
          </a:solidFill>
          <a:ln w="635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wrap="square">
            <a:spAutoFit/>
          </a:bodyPr>
          <a:lstStyle/>
          <a:p>
            <a:pPr marL="0" lvl="1" defTabSz="457178">
              <a:defRPr/>
            </a:pPr>
            <a:r>
              <a:rPr lang="en-US" sz="1200" dirty="0">
                <a:solidFill>
                  <a:prstClr val="white">
                    <a:lumMod val="95000"/>
                  </a:prstClr>
                </a:solidFill>
                <a:latin typeface="Trebuchet MS"/>
              </a:rPr>
              <a:t>Enterprise Cloud storage Subscribe performance No addon capacity </a:t>
            </a:r>
            <a:endParaRPr lang="en-IN" sz="1200" dirty="0">
              <a:solidFill>
                <a:prstClr val="white">
                  <a:lumMod val="95000"/>
                </a:prstClr>
              </a:solidFill>
              <a:latin typeface="Trebuchet MS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05651236-2A7B-5CD1-4C8D-3E2A053D564E}"/>
              </a:ext>
            </a:extLst>
          </p:cNvPr>
          <p:cNvGrpSpPr/>
          <p:nvPr/>
        </p:nvGrpSpPr>
        <p:grpSpPr>
          <a:xfrm>
            <a:off x="4802794" y="1597095"/>
            <a:ext cx="3715352" cy="2004203"/>
            <a:chOff x="-63422" y="1277523"/>
            <a:chExt cx="3715352" cy="2004203"/>
          </a:xfrm>
        </p:grpSpPr>
        <p:sp>
          <p:nvSpPr>
            <p:cNvPr id="5" name="Rectangle: Rounded Corners 13">
              <a:extLst>
                <a:ext uri="{FF2B5EF4-FFF2-40B4-BE49-F238E27FC236}">
                  <a16:creationId xmlns:a16="http://schemas.microsoft.com/office/drawing/2014/main" id="{4F36C84B-EA41-12D2-3102-509EE42E6B76}"/>
                </a:ext>
              </a:extLst>
            </p:cNvPr>
            <p:cNvSpPr/>
            <p:nvPr/>
          </p:nvSpPr>
          <p:spPr>
            <a:xfrm>
              <a:off x="-63422" y="1277523"/>
              <a:ext cx="3715352" cy="2004203"/>
            </a:xfrm>
            <a:prstGeom prst="roundRect">
              <a:avLst>
                <a:gd name="adj" fmla="val 7435"/>
              </a:avLst>
            </a:prstGeom>
            <a:solidFill>
              <a:schemeClr val="bg1"/>
            </a:solidFill>
            <a:ln>
              <a:noFill/>
              <a:headEnd type="triangle" w="med" len="med"/>
              <a:tailEnd type="triangle" w="med" len="med"/>
            </a:ln>
            <a:effectLst>
              <a:glow rad="228600">
                <a:schemeClr val="bg1"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196">
                <a:defRPr/>
              </a:pPr>
              <a:endParaRPr lang="en-IN" dirty="0">
                <a:solidFill>
                  <a:prstClr val="white"/>
                </a:solidFill>
                <a:latin typeface="TheSansOffice" panose="020B0503040302060204" pitchFamily="34" charset="0"/>
              </a:endParaRPr>
            </a:p>
          </p:txBody>
        </p:sp>
        <p:sp>
          <p:nvSpPr>
            <p:cNvPr id="6" name="object 28">
              <a:extLst>
                <a:ext uri="{FF2B5EF4-FFF2-40B4-BE49-F238E27FC236}">
                  <a16:creationId xmlns:a16="http://schemas.microsoft.com/office/drawing/2014/main" id="{4E43FF14-998D-8D58-E0F7-C7E310714501}"/>
                </a:ext>
              </a:extLst>
            </p:cNvPr>
            <p:cNvSpPr/>
            <p:nvPr/>
          </p:nvSpPr>
          <p:spPr>
            <a:xfrm>
              <a:off x="53124" y="1440780"/>
              <a:ext cx="3517849" cy="368768"/>
            </a:xfrm>
            <a:custGeom>
              <a:avLst/>
              <a:gdLst/>
              <a:ahLst/>
              <a:cxnLst/>
              <a:rect l="l" t="t" r="r" b="b"/>
              <a:pathLst>
                <a:path w="2336165" h="147320">
                  <a:moveTo>
                    <a:pt x="2335987" y="146837"/>
                  </a:moveTo>
                  <a:lnTo>
                    <a:pt x="0" y="146837"/>
                  </a:lnTo>
                  <a:lnTo>
                    <a:pt x="0" y="0"/>
                  </a:lnTo>
                  <a:lnTo>
                    <a:pt x="2335987" y="0"/>
                  </a:lnTo>
                  <a:lnTo>
                    <a:pt x="2335987" y="146837"/>
                  </a:lnTo>
                  <a:close/>
                </a:path>
              </a:pathLst>
            </a:custGeom>
            <a:solidFill>
              <a:srgbClr val="BDD630"/>
            </a:soli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square" lIns="0" tIns="0" rIns="0" bIns="0" rtlCol="0" anchor="ctr"/>
            <a:lstStyle/>
            <a:p>
              <a:pPr algn="ctr" defTabSz="914196">
                <a:defRPr/>
              </a:pPr>
              <a:r>
                <a:rPr lang="en-US" sz="1400" dirty="0">
                  <a:latin typeface="TheSansOffice" panose="020B0503040302060204" pitchFamily="34" charset="0"/>
                </a:rPr>
                <a:t>SIFY CLOUDINFINIT ENTERPRISE PLATFORM</a:t>
              </a:r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8EB2E339-AA4D-62FC-6779-3856D8ECCF03}"/>
                </a:ext>
              </a:extLst>
            </p:cNvPr>
            <p:cNvGrpSpPr/>
            <p:nvPr/>
          </p:nvGrpSpPr>
          <p:grpSpPr>
            <a:xfrm>
              <a:off x="1759606" y="1982878"/>
              <a:ext cx="918522" cy="1080000"/>
              <a:chOff x="1973903" y="1982878"/>
              <a:chExt cx="918522" cy="1080000"/>
            </a:xfrm>
          </p:grpSpPr>
          <p:sp>
            <p:nvSpPr>
              <p:cNvPr id="34" name="object 40">
                <a:extLst>
                  <a:ext uri="{FF2B5EF4-FFF2-40B4-BE49-F238E27FC236}">
                    <a16:creationId xmlns:a16="http://schemas.microsoft.com/office/drawing/2014/main" id="{C188AB7B-3A52-9738-2CED-4538538F4C0A}"/>
                  </a:ext>
                </a:extLst>
              </p:cNvPr>
              <p:cNvSpPr/>
              <p:nvPr/>
            </p:nvSpPr>
            <p:spPr>
              <a:xfrm>
                <a:off x="2019164" y="1982878"/>
                <a:ext cx="828000" cy="1080000"/>
              </a:xfrm>
              <a:custGeom>
                <a:avLst/>
                <a:gdLst/>
                <a:ahLst/>
                <a:cxnLst/>
                <a:rect l="l" t="t" r="r" b="b"/>
                <a:pathLst>
                  <a:path w="411480" h="594360">
                    <a:moveTo>
                      <a:pt x="411480" y="594360"/>
                    </a:moveTo>
                    <a:lnTo>
                      <a:pt x="0" y="594360"/>
                    </a:lnTo>
                    <a:lnTo>
                      <a:pt x="0" y="0"/>
                    </a:lnTo>
                    <a:lnTo>
                      <a:pt x="411480" y="0"/>
                    </a:lnTo>
                    <a:lnTo>
                      <a:pt x="411480" y="594360"/>
                    </a:lnTo>
                    <a:close/>
                  </a:path>
                </a:pathLst>
              </a:custGeom>
              <a:ln w="952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</a:ln>
            </p:spPr>
            <p:txBody>
              <a:bodyPr wrap="square" lIns="0" tIns="0" rIns="0" bIns="0" rtlCol="0"/>
              <a:lstStyle/>
              <a:p>
                <a:pPr defTabSz="914196">
                  <a:defRPr/>
                </a:pPr>
                <a:endParaRPr sz="1013" dirty="0">
                  <a:solidFill>
                    <a:prstClr val="black"/>
                  </a:solidFill>
                  <a:latin typeface="TheSansOffice" panose="020B0503040302060204" pitchFamily="34" charset="0"/>
                </a:endParaRPr>
              </a:p>
            </p:txBody>
          </p:sp>
          <p:sp>
            <p:nvSpPr>
              <p:cNvPr id="35" name="object 46">
                <a:extLst>
                  <a:ext uri="{FF2B5EF4-FFF2-40B4-BE49-F238E27FC236}">
                    <a16:creationId xmlns:a16="http://schemas.microsoft.com/office/drawing/2014/main" id="{E912E10A-9AA0-065F-3FF9-89D077ECCBF0}"/>
                  </a:ext>
                </a:extLst>
              </p:cNvPr>
              <p:cNvSpPr txBox="1"/>
              <p:nvPr/>
            </p:nvSpPr>
            <p:spPr>
              <a:xfrm>
                <a:off x="1973903" y="2048509"/>
                <a:ext cx="918522" cy="286713"/>
              </a:xfrm>
              <a:prstGeom prst="rect">
                <a:avLst/>
              </a:prstGeom>
            </p:spPr>
            <p:txBody>
              <a:bodyPr vert="horz" wrap="square" lIns="0" tIns="8096" rIns="0" bIns="0" rtlCol="0" anchor="t">
                <a:spAutoFit/>
              </a:bodyPr>
              <a:lstStyle/>
              <a:p>
                <a:pPr marL="13335" marR="3810" indent="-4445" algn="ctr" defTabSz="914196">
                  <a:lnSpc>
                    <a:spcPct val="104200"/>
                  </a:lnSpc>
                  <a:spcBef>
                    <a:spcPts val="64"/>
                  </a:spcBef>
                  <a:defRPr/>
                </a:pPr>
                <a:r>
                  <a:rPr lang="en-US" sz="900" dirty="0">
                    <a:solidFill>
                      <a:srgbClr val="556778"/>
                    </a:solidFill>
                    <a:latin typeface="+mj-lt"/>
                    <a:cs typeface="Arial"/>
                  </a:rPr>
                  <a:t>SOVEREIGN CLOUD</a:t>
                </a:r>
                <a:endParaRPr lang="en-US" sz="900" dirty="0">
                  <a:solidFill>
                    <a:prstClr val="black"/>
                  </a:solidFill>
                  <a:latin typeface="+mj-lt"/>
                  <a:cs typeface="Arial"/>
                </a:endParaRPr>
              </a:p>
            </p:txBody>
          </p:sp>
          <p:sp>
            <p:nvSpPr>
              <p:cNvPr id="36" name="object 52">
                <a:extLst>
                  <a:ext uri="{FF2B5EF4-FFF2-40B4-BE49-F238E27FC236}">
                    <a16:creationId xmlns:a16="http://schemas.microsoft.com/office/drawing/2014/main" id="{ED2EF385-0BE0-5C2D-AD3E-75F6EC364889}"/>
                  </a:ext>
                </a:extLst>
              </p:cNvPr>
              <p:cNvSpPr/>
              <p:nvPr/>
            </p:nvSpPr>
            <p:spPr>
              <a:xfrm>
                <a:off x="2156067" y="2436076"/>
                <a:ext cx="554194" cy="591795"/>
              </a:xfrm>
              <a:prstGeom prst="rect">
                <a:avLst/>
              </a:prstGeom>
              <a:blipFill>
                <a:blip r:embed="rId2" cstate="print"/>
                <a:stretch>
                  <a:fillRect/>
                </a:stretch>
              </a:blipFill>
            </p:spPr>
            <p:txBody>
              <a:bodyPr wrap="square" lIns="0" tIns="0" rIns="0" bIns="0" rtlCol="0"/>
              <a:lstStyle/>
              <a:p>
                <a:pPr defTabSz="914196">
                  <a:defRPr/>
                </a:pPr>
                <a:endParaRPr sz="1013" dirty="0">
                  <a:solidFill>
                    <a:prstClr val="black"/>
                  </a:solidFill>
                  <a:latin typeface="Trebuchet MS"/>
                </a:endParaRPr>
              </a:p>
            </p:txBody>
          </p: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15810509-EA29-3146-FDA2-F62DAD6900F1}"/>
                </a:ext>
              </a:extLst>
            </p:cNvPr>
            <p:cNvGrpSpPr/>
            <p:nvPr/>
          </p:nvGrpSpPr>
          <p:grpSpPr>
            <a:xfrm>
              <a:off x="907172" y="1982878"/>
              <a:ext cx="828000" cy="1080000"/>
              <a:chOff x="974390" y="1982878"/>
              <a:chExt cx="828000" cy="1080000"/>
            </a:xfrm>
          </p:grpSpPr>
          <p:sp>
            <p:nvSpPr>
              <p:cNvPr id="28" name="object 42">
                <a:extLst>
                  <a:ext uri="{FF2B5EF4-FFF2-40B4-BE49-F238E27FC236}">
                    <a16:creationId xmlns:a16="http://schemas.microsoft.com/office/drawing/2014/main" id="{4A351A5F-8571-2D40-66CC-9878F3624A3C}"/>
                  </a:ext>
                </a:extLst>
              </p:cNvPr>
              <p:cNvSpPr/>
              <p:nvPr/>
            </p:nvSpPr>
            <p:spPr>
              <a:xfrm>
                <a:off x="974390" y="1982878"/>
                <a:ext cx="828000" cy="1080000"/>
              </a:xfrm>
              <a:custGeom>
                <a:avLst/>
                <a:gdLst/>
                <a:ahLst/>
                <a:cxnLst/>
                <a:rect l="l" t="t" r="r" b="b"/>
                <a:pathLst>
                  <a:path w="411480" h="594360">
                    <a:moveTo>
                      <a:pt x="411480" y="594360"/>
                    </a:moveTo>
                    <a:lnTo>
                      <a:pt x="0" y="594360"/>
                    </a:lnTo>
                    <a:lnTo>
                      <a:pt x="0" y="0"/>
                    </a:lnTo>
                    <a:lnTo>
                      <a:pt x="411480" y="0"/>
                    </a:lnTo>
                    <a:lnTo>
                      <a:pt x="411480" y="594360"/>
                    </a:lnTo>
                    <a:close/>
                  </a:path>
                </a:pathLst>
              </a:custGeom>
              <a:ln w="952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</a:ln>
            </p:spPr>
            <p:txBody>
              <a:bodyPr wrap="square" lIns="0" tIns="0" rIns="0" bIns="0" rtlCol="0"/>
              <a:lstStyle/>
              <a:p>
                <a:pPr defTabSz="914196">
                  <a:defRPr/>
                </a:pPr>
                <a:endParaRPr sz="1013" dirty="0">
                  <a:solidFill>
                    <a:prstClr val="black"/>
                  </a:solidFill>
                  <a:latin typeface="TheSansOffice" panose="020B0503040302060204" pitchFamily="34" charset="0"/>
                </a:endParaRPr>
              </a:p>
            </p:txBody>
          </p:sp>
          <p:sp>
            <p:nvSpPr>
              <p:cNvPr id="32" name="object 44">
                <a:extLst>
                  <a:ext uri="{FF2B5EF4-FFF2-40B4-BE49-F238E27FC236}">
                    <a16:creationId xmlns:a16="http://schemas.microsoft.com/office/drawing/2014/main" id="{A4EA8D25-2D47-4163-B1D9-58790876FC24}"/>
                  </a:ext>
                </a:extLst>
              </p:cNvPr>
              <p:cNvSpPr txBox="1"/>
              <p:nvPr/>
            </p:nvSpPr>
            <p:spPr>
              <a:xfrm>
                <a:off x="1042328" y="2048509"/>
                <a:ext cx="692125" cy="286713"/>
              </a:xfrm>
              <a:prstGeom prst="rect">
                <a:avLst/>
              </a:prstGeom>
            </p:spPr>
            <p:txBody>
              <a:bodyPr vert="horz" wrap="square" lIns="0" tIns="8096" rIns="0" bIns="0" rtlCol="0">
                <a:spAutoFit/>
              </a:bodyPr>
              <a:lstStyle/>
              <a:p>
                <a:pPr marL="9525" marR="3810" indent="10478" algn="ctr" defTabSz="914196">
                  <a:lnSpc>
                    <a:spcPct val="104200"/>
                  </a:lnSpc>
                  <a:spcBef>
                    <a:spcPts val="64"/>
                  </a:spcBef>
                  <a:defRPr/>
                </a:pPr>
                <a:r>
                  <a:rPr lang="en-IN" sz="900" dirty="0">
                    <a:solidFill>
                      <a:srgbClr val="556778"/>
                    </a:solidFill>
                    <a:latin typeface="+mj-lt"/>
                    <a:cs typeface="Arial"/>
                  </a:rPr>
                  <a:t>ENTERPRISE S</a:t>
                </a:r>
                <a:r>
                  <a:rPr sz="900" dirty="0">
                    <a:solidFill>
                      <a:srgbClr val="556778"/>
                    </a:solidFill>
                    <a:latin typeface="+mj-lt"/>
                    <a:cs typeface="Arial"/>
                  </a:rPr>
                  <a:t>AP</a:t>
                </a:r>
                <a:r>
                  <a:rPr lang="en-IN" sz="900" dirty="0">
                    <a:solidFill>
                      <a:srgbClr val="556778"/>
                    </a:solidFill>
                    <a:latin typeface="+mj-lt"/>
                    <a:cs typeface="Arial"/>
                  </a:rPr>
                  <a:t> </a:t>
                </a:r>
                <a:r>
                  <a:rPr sz="900" dirty="0">
                    <a:solidFill>
                      <a:srgbClr val="556778"/>
                    </a:solidFill>
                    <a:latin typeface="+mj-lt"/>
                    <a:cs typeface="Arial"/>
                  </a:rPr>
                  <a:t>GRID</a:t>
                </a:r>
                <a:endParaRPr sz="900" dirty="0">
                  <a:solidFill>
                    <a:prstClr val="black"/>
                  </a:solidFill>
                  <a:latin typeface="+mj-lt"/>
                  <a:cs typeface="Arial"/>
                </a:endParaRPr>
              </a:p>
            </p:txBody>
          </p:sp>
          <p:pic>
            <p:nvPicPr>
              <p:cNvPr id="33" name="Picture 8" descr="Image result for sap  logo">
                <a:extLst>
                  <a:ext uri="{FF2B5EF4-FFF2-40B4-BE49-F238E27FC236}">
                    <a16:creationId xmlns:a16="http://schemas.microsoft.com/office/drawing/2014/main" id="{4AA72A9F-C1DC-22EF-B819-A11A50A603E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66925" y="2575400"/>
                <a:ext cx="642930" cy="37230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A764EF73-6EC4-CF8C-9C41-7BE392DF3647}"/>
                </a:ext>
              </a:extLst>
            </p:cNvPr>
            <p:cNvGrpSpPr/>
            <p:nvPr/>
          </p:nvGrpSpPr>
          <p:grpSpPr>
            <a:xfrm>
              <a:off x="54738" y="1985553"/>
              <a:ext cx="828000" cy="1080000"/>
              <a:chOff x="54738" y="1985553"/>
              <a:chExt cx="828000" cy="1080000"/>
            </a:xfrm>
          </p:grpSpPr>
          <p:sp>
            <p:nvSpPr>
              <p:cNvPr id="16" name="object 38">
                <a:extLst>
                  <a:ext uri="{FF2B5EF4-FFF2-40B4-BE49-F238E27FC236}">
                    <a16:creationId xmlns:a16="http://schemas.microsoft.com/office/drawing/2014/main" id="{0C07EBAD-7A86-F71C-D0D1-4A48F39B0915}"/>
                  </a:ext>
                </a:extLst>
              </p:cNvPr>
              <p:cNvSpPr/>
              <p:nvPr/>
            </p:nvSpPr>
            <p:spPr>
              <a:xfrm>
                <a:off x="54738" y="1985553"/>
                <a:ext cx="828000" cy="1080000"/>
              </a:xfrm>
              <a:custGeom>
                <a:avLst/>
                <a:gdLst/>
                <a:ahLst/>
                <a:cxnLst/>
                <a:rect l="l" t="t" r="r" b="b"/>
                <a:pathLst>
                  <a:path w="411480" h="594360">
                    <a:moveTo>
                      <a:pt x="411479" y="594360"/>
                    </a:moveTo>
                    <a:lnTo>
                      <a:pt x="0" y="594360"/>
                    </a:lnTo>
                    <a:lnTo>
                      <a:pt x="0" y="0"/>
                    </a:lnTo>
                    <a:lnTo>
                      <a:pt x="411479" y="0"/>
                    </a:lnTo>
                    <a:lnTo>
                      <a:pt x="411479" y="594360"/>
                    </a:lnTo>
                    <a:close/>
                  </a:path>
                </a:pathLst>
              </a:custGeom>
              <a:ln w="952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</a:ln>
            </p:spPr>
            <p:txBody>
              <a:bodyPr wrap="square" lIns="0" tIns="0" rIns="0" bIns="0" rtlCol="0"/>
              <a:lstStyle/>
              <a:p>
                <a:pPr defTabSz="914196">
                  <a:defRPr/>
                </a:pPr>
                <a:endParaRPr sz="1013" dirty="0">
                  <a:solidFill>
                    <a:prstClr val="black"/>
                  </a:solidFill>
                  <a:latin typeface="TheSansOffice" panose="020B0503040302060204" pitchFamily="34" charset="0"/>
                </a:endParaRPr>
              </a:p>
            </p:txBody>
          </p:sp>
          <p:pic>
            <p:nvPicPr>
              <p:cNvPr id="17" name="Picture 2" descr="Hybrid Cloud Services | Sify CloudInfinit Services">
                <a:extLst>
                  <a:ext uri="{FF2B5EF4-FFF2-40B4-BE49-F238E27FC236}">
                    <a16:creationId xmlns:a16="http://schemas.microsoft.com/office/drawing/2014/main" id="{67FDD7CD-A8A2-9820-0D96-B95F61A5892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5858" y="2048509"/>
                <a:ext cx="805760" cy="24416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19" name="Group 18">
                <a:extLst>
                  <a:ext uri="{FF2B5EF4-FFF2-40B4-BE49-F238E27FC236}">
                    <a16:creationId xmlns:a16="http://schemas.microsoft.com/office/drawing/2014/main" id="{97CA62CB-C42D-583E-2EA4-03E9E3E86EE5}"/>
                  </a:ext>
                </a:extLst>
              </p:cNvPr>
              <p:cNvGrpSpPr/>
              <p:nvPr/>
            </p:nvGrpSpPr>
            <p:grpSpPr>
              <a:xfrm>
                <a:off x="158700" y="2506136"/>
                <a:ext cx="620076" cy="510044"/>
                <a:chOff x="161467" y="2506136"/>
                <a:chExt cx="620076" cy="510044"/>
              </a:xfrm>
            </p:grpSpPr>
            <p:pic>
              <p:nvPicPr>
                <p:cNvPr id="20" name="Graphic 19" descr="Syncing cloud with solid fill">
                  <a:extLst>
                    <a:ext uri="{FF2B5EF4-FFF2-40B4-BE49-F238E27FC236}">
                      <a16:creationId xmlns:a16="http://schemas.microsoft.com/office/drawing/2014/main" id="{39556525-25FE-1652-265F-D8DFA9154C7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02767" y="2595036"/>
                  <a:ext cx="378776" cy="421144"/>
                </a:xfrm>
                <a:prstGeom prst="rect">
                  <a:avLst/>
                </a:prstGeom>
              </p:spPr>
            </p:pic>
            <p:pic>
              <p:nvPicPr>
                <p:cNvPr id="21" name="Graphic 20" descr="Syncing cloud with solid fill">
                  <a:extLst>
                    <a:ext uri="{FF2B5EF4-FFF2-40B4-BE49-F238E27FC236}">
                      <a16:creationId xmlns:a16="http://schemas.microsoft.com/office/drawing/2014/main" id="{629D1B83-262D-C3EB-BD7C-83FC7B38D5E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8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61467" y="2506136"/>
                  <a:ext cx="378776" cy="421144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70FF5A80-7172-32C4-E8B5-FF6036B593E4}"/>
                </a:ext>
              </a:extLst>
            </p:cNvPr>
            <p:cNvGrpSpPr/>
            <p:nvPr/>
          </p:nvGrpSpPr>
          <p:grpSpPr>
            <a:xfrm>
              <a:off x="2702562" y="1982879"/>
              <a:ext cx="894790" cy="1080000"/>
              <a:chOff x="2915922" y="1982879"/>
              <a:chExt cx="894790" cy="1080000"/>
            </a:xfrm>
          </p:grpSpPr>
          <p:sp>
            <p:nvSpPr>
              <p:cNvPr id="11" name="object 39">
                <a:extLst>
                  <a:ext uri="{FF2B5EF4-FFF2-40B4-BE49-F238E27FC236}">
                    <a16:creationId xmlns:a16="http://schemas.microsoft.com/office/drawing/2014/main" id="{D9E2A50E-7599-E4B8-58F4-BA12C4E99B8C}"/>
                  </a:ext>
                </a:extLst>
              </p:cNvPr>
              <p:cNvSpPr/>
              <p:nvPr/>
            </p:nvSpPr>
            <p:spPr>
              <a:xfrm>
                <a:off x="2949317" y="1982879"/>
                <a:ext cx="828000" cy="1080000"/>
              </a:xfrm>
              <a:custGeom>
                <a:avLst/>
                <a:gdLst/>
                <a:ahLst/>
                <a:cxnLst/>
                <a:rect l="l" t="t" r="r" b="b"/>
                <a:pathLst>
                  <a:path w="411479" h="594360">
                    <a:moveTo>
                      <a:pt x="411467" y="594360"/>
                    </a:moveTo>
                    <a:lnTo>
                      <a:pt x="0" y="594360"/>
                    </a:lnTo>
                    <a:lnTo>
                      <a:pt x="0" y="0"/>
                    </a:lnTo>
                    <a:lnTo>
                      <a:pt x="411467" y="0"/>
                    </a:lnTo>
                    <a:lnTo>
                      <a:pt x="411467" y="594360"/>
                    </a:lnTo>
                    <a:close/>
                  </a:path>
                </a:pathLst>
              </a:custGeom>
              <a:ln w="9525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</a:ln>
            </p:spPr>
            <p:txBody>
              <a:bodyPr wrap="square" lIns="0" tIns="0" rIns="0" bIns="0" rtlCol="0"/>
              <a:lstStyle/>
              <a:p>
                <a:pPr defTabSz="914196">
                  <a:defRPr/>
                </a:pPr>
                <a:endParaRPr sz="1013" dirty="0">
                  <a:solidFill>
                    <a:prstClr val="black"/>
                  </a:solidFill>
                  <a:latin typeface="TheSansOffice" panose="020B0503040302060204" pitchFamily="34" charset="0"/>
                </a:endParaRPr>
              </a:p>
            </p:txBody>
          </p:sp>
          <p:sp>
            <p:nvSpPr>
              <p:cNvPr id="12" name="object 47">
                <a:extLst>
                  <a:ext uri="{FF2B5EF4-FFF2-40B4-BE49-F238E27FC236}">
                    <a16:creationId xmlns:a16="http://schemas.microsoft.com/office/drawing/2014/main" id="{C2ADEC5E-09B6-A661-D05B-F51086C65C01}"/>
                  </a:ext>
                </a:extLst>
              </p:cNvPr>
              <p:cNvSpPr txBox="1"/>
              <p:nvPr/>
            </p:nvSpPr>
            <p:spPr>
              <a:xfrm>
                <a:off x="2915922" y="2048509"/>
                <a:ext cx="894790" cy="148598"/>
              </a:xfrm>
              <a:prstGeom prst="rect">
                <a:avLst/>
              </a:prstGeom>
            </p:spPr>
            <p:txBody>
              <a:bodyPr vert="horz" wrap="square" lIns="0" tIns="10001" rIns="0" bIns="0" rtlCol="0">
                <a:spAutoFit/>
              </a:bodyPr>
              <a:lstStyle/>
              <a:p>
                <a:pPr marL="9525" algn="ctr" defTabSz="914196">
                  <a:spcBef>
                    <a:spcPts val="79"/>
                  </a:spcBef>
                  <a:defRPr/>
                </a:pPr>
                <a:r>
                  <a:rPr lang="en-IN" sz="900" dirty="0">
                    <a:solidFill>
                      <a:srgbClr val="556778"/>
                    </a:solidFill>
                    <a:latin typeface="+mj-lt"/>
                    <a:cs typeface="Arial"/>
                  </a:rPr>
                  <a:t>GCC CLOUD</a:t>
                </a:r>
                <a:endParaRPr sz="900" dirty="0">
                  <a:solidFill>
                    <a:srgbClr val="556778"/>
                  </a:solidFill>
                  <a:latin typeface="+mj-lt"/>
                  <a:cs typeface="Arial"/>
                </a:endParaRPr>
              </a:p>
            </p:txBody>
          </p:sp>
          <p:grpSp>
            <p:nvGrpSpPr>
              <p:cNvPr id="13" name="Group 12">
                <a:extLst>
                  <a:ext uri="{FF2B5EF4-FFF2-40B4-BE49-F238E27FC236}">
                    <a16:creationId xmlns:a16="http://schemas.microsoft.com/office/drawing/2014/main" id="{0327106B-DA88-2A5B-72E5-5FAB75C19824}"/>
                  </a:ext>
                </a:extLst>
              </p:cNvPr>
              <p:cNvGrpSpPr/>
              <p:nvPr/>
            </p:nvGrpSpPr>
            <p:grpSpPr>
              <a:xfrm>
                <a:off x="2967505" y="2212139"/>
                <a:ext cx="791625" cy="837803"/>
                <a:chOff x="3215763" y="2212139"/>
                <a:chExt cx="791625" cy="837803"/>
              </a:xfrm>
            </p:grpSpPr>
            <p:pic>
              <p:nvPicPr>
                <p:cNvPr id="14" name="Picture 2" descr="Map Of India PNG, Vector, PSD, and Clipart With Transparent Background for  Free Download | Pngtree">
                  <a:extLst>
                    <a:ext uri="{FF2B5EF4-FFF2-40B4-BE49-F238E27FC236}">
                      <a16:creationId xmlns:a16="http://schemas.microsoft.com/office/drawing/2014/main" id="{6DBB9875-1BAD-DABD-6A0B-8ECBA406C6D1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215763" y="2212139"/>
                  <a:ext cx="791625" cy="837803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5" name="Graphic 14" descr="Network diagram with solid fill">
                  <a:extLst>
                    <a:ext uri="{FF2B5EF4-FFF2-40B4-BE49-F238E27FC236}">
                      <a16:creationId xmlns:a16="http://schemas.microsoft.com/office/drawing/2014/main" id="{645BB8D2-9E17-EC92-0097-8A0241CDD46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11"/>
                    </a:ext>
                  </a:extLst>
                </a:blip>
                <a:stretch>
                  <a:fillRect/>
                </a:stretch>
              </p:blipFill>
              <p:spPr>
                <a:xfrm rot="16200000">
                  <a:off x="3378335" y="2537150"/>
                  <a:ext cx="298404" cy="298404"/>
                </a:xfrm>
                <a:prstGeom prst="rect">
                  <a:avLst/>
                </a:prstGeom>
              </p:spPr>
            </p:pic>
          </p:grpSp>
        </p:grpSp>
      </p:grpSp>
    </p:spTree>
    <p:extLst>
      <p:ext uri="{BB962C8B-B14F-4D97-AF65-F5344CB8AC3E}">
        <p14:creationId xmlns:p14="http://schemas.microsoft.com/office/powerpoint/2010/main" val="3560169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44728B0-9804-A348-DBFC-A011E12874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4000" y="211575"/>
            <a:ext cx="7693099" cy="461655"/>
          </a:xfrm>
        </p:spPr>
        <p:txBody>
          <a:bodyPr/>
          <a:lstStyle/>
          <a:p>
            <a:r>
              <a:rPr lang="en-IN" dirty="0"/>
              <a:t>ClOUDINFINIT enterprise: HIGHLIGHTS FY 2023-24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6AA00C85-ECEB-7B1A-51F4-8D74DC1A9AC2}"/>
              </a:ext>
            </a:extLst>
          </p:cNvPr>
          <p:cNvSpPr/>
          <p:nvPr/>
        </p:nvSpPr>
        <p:spPr>
          <a:xfrm>
            <a:off x="814552" y="2814856"/>
            <a:ext cx="8009510" cy="792000"/>
          </a:xfrm>
          <a:prstGeom prst="rect">
            <a:avLst/>
          </a:prstGeom>
          <a:solidFill>
            <a:srgbClr val="B2A2C7">
              <a:lumMod val="40000"/>
              <a:lumOff val="6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685800">
              <a:defRPr/>
            </a:pPr>
            <a:endParaRPr lang="en-IN" sz="1350" kern="0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39A91FAA-133B-0CC5-7C69-F7149E8FABAD}"/>
              </a:ext>
            </a:extLst>
          </p:cNvPr>
          <p:cNvSpPr/>
          <p:nvPr/>
        </p:nvSpPr>
        <p:spPr>
          <a:xfrm>
            <a:off x="338302" y="2807408"/>
            <a:ext cx="457910" cy="792000"/>
          </a:xfrm>
          <a:prstGeom prst="rect">
            <a:avLst/>
          </a:prstGeom>
          <a:solidFill>
            <a:schemeClr val="accent4"/>
          </a:solidFill>
          <a:ln w="25400" cap="flat" cmpd="sng" algn="ctr">
            <a:noFill/>
            <a:prstDash val="solid"/>
          </a:ln>
          <a:effectLst/>
        </p:spPr>
        <p:txBody>
          <a:bodyPr vert="vert270" rtlCol="0" anchor="ctr"/>
          <a:lstStyle/>
          <a:p>
            <a:pPr algn="ctr" defTabSz="685800">
              <a:defRPr/>
            </a:pPr>
            <a:r>
              <a:rPr lang="en-IN" sz="1400" b="1" kern="0" dirty="0">
                <a:solidFill>
                  <a:schemeClr val="bg1"/>
                </a:solidFill>
                <a:latin typeface="Trebuchet MS"/>
              </a:rPr>
              <a:t>Q3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5B5FBCCB-88E4-2B34-794A-C1FFE93C48E2}"/>
              </a:ext>
            </a:extLst>
          </p:cNvPr>
          <p:cNvSpPr txBox="1"/>
          <p:nvPr/>
        </p:nvSpPr>
        <p:spPr>
          <a:xfrm>
            <a:off x="1325901" y="2896559"/>
            <a:ext cx="2306803" cy="654025"/>
          </a:xfrm>
          <a:prstGeom prst="rect">
            <a:avLst/>
          </a:prstGeom>
          <a:noFill/>
          <a:ln>
            <a:noFill/>
            <a:prstDash val="sysDot"/>
          </a:ln>
        </p:spPr>
        <p:txBody>
          <a:bodyPr wrap="square" lIns="68580" tIns="34290" rIns="68580" bIns="34290" rtlCol="0" anchor="t">
            <a:spAutoFit/>
          </a:bodyPr>
          <a:lstStyle>
            <a:defPPr>
              <a:defRPr lang="en-US"/>
            </a:defPPr>
            <a:lvl1pPr algn="ctr">
              <a:defRPr sz="1000"/>
            </a:lvl1pPr>
          </a:lstStyle>
          <a:p>
            <a:pPr>
              <a:lnSpc>
                <a:spcPct val="150000"/>
              </a:lnSpc>
            </a:pPr>
            <a:r>
              <a:rPr lang="en-US" sz="1200" b="1" dirty="0">
                <a:solidFill>
                  <a:prstClr val="black"/>
                </a:solidFill>
                <a:latin typeface="Trebuchet MS"/>
                <a:cs typeface="Calibri"/>
              </a:rPr>
              <a:t>CI – Software Defined Network</a:t>
            </a:r>
          </a:p>
          <a:p>
            <a:r>
              <a:rPr lang="en-US" sz="1200" b="1" dirty="0">
                <a:solidFill>
                  <a:prstClr val="black"/>
                </a:solidFill>
                <a:latin typeface="Trebuchet MS"/>
                <a:cs typeface="Calibri"/>
              </a:rPr>
              <a:t> </a:t>
            </a:r>
            <a:r>
              <a:rPr lang="en-US" sz="800" dirty="0">
                <a:solidFill>
                  <a:prstClr val="black"/>
                </a:solidFill>
                <a:latin typeface="Trebuchet MS"/>
                <a:cs typeface="Calibri"/>
              </a:rPr>
              <a:t>Network Virtualization &amp; Micro-segments,</a:t>
            </a:r>
          </a:p>
          <a:p>
            <a:r>
              <a:rPr lang="en-US" sz="800" dirty="0">
                <a:solidFill>
                  <a:prstClr val="black"/>
                </a:solidFill>
                <a:latin typeface="Trebuchet MS"/>
                <a:cs typeface="Calibri"/>
              </a:rPr>
              <a:t>Security Services -  VMWare NSX-T Platform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F5EF4833-F86C-8058-8E69-EE38D613DD7A}"/>
              </a:ext>
            </a:extLst>
          </p:cNvPr>
          <p:cNvSpPr txBox="1"/>
          <p:nvPr/>
        </p:nvSpPr>
        <p:spPr>
          <a:xfrm>
            <a:off x="4073326" y="2909297"/>
            <a:ext cx="2165608" cy="684803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algn="ctr"/>
            <a:r>
              <a:rPr lang="en-US" sz="1200" b="1" dirty="0">
                <a:solidFill>
                  <a:prstClr val="black"/>
                </a:solidFill>
                <a:latin typeface="Trebuchet MS"/>
                <a:cs typeface="Calibri"/>
              </a:rPr>
              <a:t>MPLS </a:t>
            </a:r>
            <a:r>
              <a:rPr lang="en-US" sz="1200" b="1" dirty="0">
                <a:solidFill>
                  <a:srgbClr val="000000"/>
                </a:solidFill>
                <a:latin typeface="Trebuchet MS"/>
                <a:cs typeface="Calibri"/>
              </a:rPr>
              <a:t>P2P Link Automation</a:t>
            </a:r>
          </a:p>
          <a:p>
            <a:pPr algn="ctr"/>
            <a:endParaRPr lang="en-US" sz="1200" dirty="0">
              <a:solidFill>
                <a:srgbClr val="FF0000"/>
              </a:solidFill>
              <a:latin typeface="Trebuchet MS"/>
              <a:cs typeface="Calibri"/>
            </a:endParaRPr>
          </a:p>
          <a:p>
            <a:pPr algn="ctr"/>
            <a:r>
              <a:rPr lang="en-US" sz="800" dirty="0">
                <a:solidFill>
                  <a:prstClr val="black"/>
                </a:solidFill>
                <a:latin typeface="Trebuchet MS"/>
                <a:cs typeface="Calibri"/>
              </a:rPr>
              <a:t>Cloud Connect and MPLS P2P Link Provisioning is automated with BYOIP.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25A71EE4-B5C3-517A-CD7E-2B96F126CC14}"/>
              </a:ext>
            </a:extLst>
          </p:cNvPr>
          <p:cNvSpPr/>
          <p:nvPr/>
        </p:nvSpPr>
        <p:spPr>
          <a:xfrm>
            <a:off x="814552" y="984430"/>
            <a:ext cx="8009510" cy="792000"/>
          </a:xfrm>
          <a:prstGeom prst="rect">
            <a:avLst/>
          </a:prstGeom>
          <a:solidFill>
            <a:srgbClr val="D99694">
              <a:lumMod val="20000"/>
              <a:lumOff val="8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685800">
              <a:defRPr/>
            </a:pPr>
            <a:endParaRPr lang="en-IN" sz="1350" kern="0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5E0C320C-A101-3FEB-5D36-984FBE7B5DE5}"/>
              </a:ext>
            </a:extLst>
          </p:cNvPr>
          <p:cNvSpPr/>
          <p:nvPr/>
        </p:nvSpPr>
        <p:spPr>
          <a:xfrm>
            <a:off x="338302" y="984430"/>
            <a:ext cx="457910" cy="792000"/>
          </a:xfrm>
          <a:prstGeom prst="rect">
            <a:avLst/>
          </a:pr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vert="vert270" rtlCol="0" anchor="ctr"/>
          <a:lstStyle/>
          <a:p>
            <a:pPr algn="ctr" defTabSz="685800">
              <a:defRPr/>
            </a:pPr>
            <a:r>
              <a:rPr lang="en-IN" sz="1400" b="1" kern="0" dirty="0">
                <a:solidFill>
                  <a:schemeClr val="bg1"/>
                </a:solidFill>
                <a:latin typeface="Trebuchet MS"/>
              </a:rPr>
              <a:t>Q1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99E64491-97F9-9DDE-6F6A-232696A5316A}"/>
              </a:ext>
            </a:extLst>
          </p:cNvPr>
          <p:cNvSpPr txBox="1"/>
          <p:nvPr/>
        </p:nvSpPr>
        <p:spPr>
          <a:xfrm>
            <a:off x="1411211" y="983077"/>
            <a:ext cx="2026712" cy="638636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algn="ctr"/>
            <a:r>
              <a:rPr lang="en-US" sz="1200" b="1" dirty="0">
                <a:solidFill>
                  <a:prstClr val="black"/>
                </a:solidFill>
                <a:latin typeface="Trebuchet MS"/>
                <a:cs typeface="Calibri"/>
              </a:rPr>
              <a:t>Multi-VPE Environment</a:t>
            </a:r>
            <a:r>
              <a:rPr lang="en-US" sz="1200" dirty="0">
                <a:solidFill>
                  <a:prstClr val="black"/>
                </a:solidFill>
                <a:latin typeface="Trebuchet MS"/>
                <a:cs typeface="Calibri"/>
              </a:rPr>
              <a:t> </a:t>
            </a:r>
          </a:p>
          <a:p>
            <a:pPr algn="ctr"/>
            <a:br>
              <a:rPr lang="en-US" sz="900" dirty="0">
                <a:solidFill>
                  <a:prstClr val="black"/>
                </a:solidFill>
                <a:latin typeface="Trebuchet MS"/>
                <a:cs typeface="Calibri"/>
              </a:rPr>
            </a:br>
            <a:r>
              <a:rPr lang="en-US" sz="800" dirty="0">
                <a:solidFill>
                  <a:prstClr val="black"/>
                </a:solidFill>
                <a:latin typeface="Trebuchet MS"/>
                <a:cs typeface="Calibri"/>
              </a:rPr>
              <a:t> Private Cloud POD - BYOL license &amp; Perceptual license optimize 2-3x cost</a:t>
            </a:r>
            <a:endParaRPr lang="en-US" sz="800" dirty="0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55A4B394-3F71-945B-F5AC-466744811F10}"/>
              </a:ext>
            </a:extLst>
          </p:cNvPr>
          <p:cNvSpPr txBox="1"/>
          <p:nvPr/>
        </p:nvSpPr>
        <p:spPr>
          <a:xfrm>
            <a:off x="4081849" y="987425"/>
            <a:ext cx="1919771" cy="777136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algn="ctr"/>
            <a:r>
              <a:rPr lang="en-US" sz="1200" b="1" dirty="0">
                <a:solidFill>
                  <a:prstClr val="black"/>
                </a:solidFill>
                <a:latin typeface="Trebuchet MS"/>
                <a:cs typeface="Calibri"/>
              </a:rPr>
              <a:t>Integrated CI </a:t>
            </a:r>
            <a:r>
              <a:rPr lang="en-US" sz="1200" b="1" dirty="0">
                <a:solidFill>
                  <a:srgbClr val="000000"/>
                </a:solidFill>
                <a:latin typeface="Trebuchet MS"/>
                <a:cs typeface="Calibri"/>
              </a:rPr>
              <a:t>&amp; ERP</a:t>
            </a:r>
          </a:p>
          <a:p>
            <a:pPr algn="ctr"/>
            <a:endParaRPr lang="en-US" sz="900" dirty="0">
              <a:solidFill>
                <a:srgbClr val="000000"/>
              </a:solidFill>
              <a:latin typeface="Trebuchet MS"/>
              <a:cs typeface="Calibri"/>
            </a:endParaRPr>
          </a:p>
          <a:p>
            <a:pPr algn="ctr"/>
            <a:r>
              <a:rPr lang="en-US" sz="800" dirty="0">
                <a:solidFill>
                  <a:prstClr val="black"/>
                </a:solidFill>
                <a:latin typeface="Trebuchet MS"/>
                <a:cs typeface="Calibri"/>
              </a:rPr>
              <a:t>End-to-End CPQ-ERP-CI </a:t>
            </a:r>
          </a:p>
          <a:p>
            <a:pPr algn="ctr"/>
            <a:r>
              <a:rPr lang="en-US" sz="800" dirty="0">
                <a:solidFill>
                  <a:prstClr val="black"/>
                </a:solidFill>
                <a:latin typeface="Trebuchet MS"/>
                <a:cs typeface="Calibri"/>
              </a:rPr>
              <a:t>Order delivery automated  </a:t>
            </a:r>
          </a:p>
          <a:p>
            <a:pPr algn="ctr"/>
            <a:endParaRPr lang="en-US" sz="900" dirty="0">
              <a:solidFill>
                <a:prstClr val="black"/>
              </a:solidFill>
              <a:latin typeface="Trebuchet MS"/>
              <a:cs typeface="Calibri"/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BFB76794-3CEB-F06F-ED61-B9E02A89D987}"/>
              </a:ext>
            </a:extLst>
          </p:cNvPr>
          <p:cNvSpPr txBox="1"/>
          <p:nvPr/>
        </p:nvSpPr>
        <p:spPr>
          <a:xfrm>
            <a:off x="6727757" y="1001757"/>
            <a:ext cx="2030458" cy="654025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algn="ctr"/>
            <a:r>
              <a:rPr lang="en-US" sz="1200" b="1" dirty="0">
                <a:solidFill>
                  <a:prstClr val="black"/>
                </a:solidFill>
                <a:latin typeface="Trebuchet MS"/>
                <a:cs typeface="Calibri"/>
              </a:rPr>
              <a:t>Catalog</a:t>
            </a:r>
            <a:r>
              <a:rPr lang="en-US" sz="1200" b="1" dirty="0">
                <a:solidFill>
                  <a:srgbClr val="000000"/>
                </a:solidFill>
                <a:latin typeface="Trebuchet MS"/>
                <a:cs typeface="Calibri"/>
              </a:rPr>
              <a:t> </a:t>
            </a:r>
            <a:r>
              <a:rPr lang="en-US" sz="1200" b="1" dirty="0">
                <a:solidFill>
                  <a:prstClr val="black"/>
                </a:solidFill>
                <a:latin typeface="Trebuchet MS"/>
                <a:cs typeface="Calibri"/>
              </a:rPr>
              <a:t>Enhancement</a:t>
            </a:r>
            <a:r>
              <a:rPr lang="en-US" sz="1200" dirty="0">
                <a:solidFill>
                  <a:prstClr val="black"/>
                </a:solidFill>
                <a:latin typeface="Trebuchet MS"/>
                <a:cs typeface="Calibri"/>
              </a:rPr>
              <a:t> </a:t>
            </a:r>
            <a:r>
              <a:rPr lang="en-US" sz="900" dirty="0">
                <a:solidFill>
                  <a:prstClr val="black"/>
                </a:solidFill>
                <a:latin typeface="Trebuchet MS"/>
                <a:cs typeface="Calibri"/>
              </a:rPr>
              <a:t> </a:t>
            </a:r>
          </a:p>
          <a:p>
            <a:pPr algn="ctr"/>
            <a:endParaRPr lang="en-US" sz="800" dirty="0">
              <a:solidFill>
                <a:srgbClr val="FF0000"/>
              </a:solidFill>
              <a:latin typeface="Trebuchet MS"/>
              <a:cs typeface="Calibri"/>
            </a:endParaRPr>
          </a:p>
          <a:p>
            <a:pPr algn="ctr"/>
            <a:r>
              <a:rPr lang="en-US" sz="900" dirty="0">
                <a:solidFill>
                  <a:prstClr val="black"/>
                </a:solidFill>
                <a:latin typeface="Trebuchet MS"/>
                <a:cs typeface="Calibri"/>
              </a:rPr>
              <a:t>Upscale to support new products &amp; code structure</a:t>
            </a:r>
            <a:endParaRPr lang="en-IN" sz="900" dirty="0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A5290E54-2361-0E93-A721-0AB71A6CB07E}"/>
              </a:ext>
            </a:extLst>
          </p:cNvPr>
          <p:cNvSpPr/>
          <p:nvPr/>
        </p:nvSpPr>
        <p:spPr>
          <a:xfrm>
            <a:off x="814552" y="1901910"/>
            <a:ext cx="8009510" cy="792000"/>
          </a:xfrm>
          <a:prstGeom prst="rect">
            <a:avLst/>
          </a:prstGeom>
          <a:solidFill>
            <a:srgbClr val="95B3D7">
              <a:lumMod val="20000"/>
              <a:lumOff val="8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685800">
              <a:defRPr/>
            </a:pPr>
            <a:endParaRPr lang="en-IN" sz="1350" kern="0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52600FA2-190D-9CA8-E903-942644225138}"/>
              </a:ext>
            </a:extLst>
          </p:cNvPr>
          <p:cNvSpPr/>
          <p:nvPr/>
        </p:nvSpPr>
        <p:spPr>
          <a:xfrm>
            <a:off x="338302" y="1895919"/>
            <a:ext cx="457910" cy="792000"/>
          </a:xfrm>
          <a:prstGeom prst="rect">
            <a:avLst/>
          </a:prstGeom>
          <a:solidFill>
            <a:schemeClr val="accent5"/>
          </a:solidFill>
          <a:ln w="25400" cap="flat" cmpd="sng" algn="ctr">
            <a:noFill/>
            <a:prstDash val="solid"/>
          </a:ln>
          <a:effectLst/>
        </p:spPr>
        <p:txBody>
          <a:bodyPr vert="vert270" rtlCol="0" anchor="ctr"/>
          <a:lstStyle/>
          <a:p>
            <a:pPr algn="ctr" defTabSz="685800">
              <a:defRPr/>
            </a:pPr>
            <a:r>
              <a:rPr lang="en-IN" sz="1400" b="1" kern="0" dirty="0">
                <a:solidFill>
                  <a:schemeClr val="bg1"/>
                </a:solidFill>
                <a:latin typeface="Trebuchet MS"/>
              </a:rPr>
              <a:t>Q2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AEDECB8A-2DE3-7280-BDC1-971B0C37B476}"/>
              </a:ext>
            </a:extLst>
          </p:cNvPr>
          <p:cNvSpPr txBox="1"/>
          <p:nvPr/>
        </p:nvSpPr>
        <p:spPr>
          <a:xfrm>
            <a:off x="6721216" y="1958056"/>
            <a:ext cx="2030458" cy="623248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algn="ctr"/>
            <a:r>
              <a:rPr lang="en-US" sz="1200" b="1" dirty="0">
                <a:solidFill>
                  <a:prstClr val="black"/>
                </a:solidFill>
                <a:latin typeface="Trebuchet MS"/>
                <a:cs typeface="Calibri"/>
              </a:rPr>
              <a:t>Object Storage</a:t>
            </a:r>
          </a:p>
          <a:p>
            <a:pPr algn="ctr"/>
            <a:endParaRPr lang="en-US" sz="800" dirty="0">
              <a:solidFill>
                <a:prstClr val="black"/>
              </a:solidFill>
              <a:latin typeface="Trebuchet MS"/>
              <a:cs typeface="Calibri"/>
            </a:endParaRPr>
          </a:p>
          <a:p>
            <a:pPr algn="ctr"/>
            <a:r>
              <a:rPr lang="en-US" sz="800" dirty="0">
                <a:solidFill>
                  <a:prstClr val="black"/>
                </a:solidFill>
                <a:latin typeface="Trebuchet MS"/>
                <a:cs typeface="Calibri"/>
              </a:rPr>
              <a:t> Platform  Backup, IoT, Data Analytical &amp; Container storage</a:t>
            </a:r>
            <a:endParaRPr lang="en-US" sz="800" b="1" dirty="0">
              <a:solidFill>
                <a:prstClr val="black"/>
              </a:solidFill>
              <a:latin typeface="Trebuchet MS"/>
              <a:cs typeface="Calibri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700E4649-2B00-ADD8-F26C-D3CA5D8D592E}"/>
              </a:ext>
            </a:extLst>
          </p:cNvPr>
          <p:cNvSpPr txBox="1"/>
          <p:nvPr/>
        </p:nvSpPr>
        <p:spPr>
          <a:xfrm>
            <a:off x="1280910" y="1924399"/>
            <a:ext cx="2405279" cy="623248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algn="ctr"/>
            <a:r>
              <a:rPr lang="en-US" sz="1200" b="1" dirty="0">
                <a:solidFill>
                  <a:prstClr val="black"/>
                </a:solidFill>
                <a:latin typeface="Trebuchet MS"/>
              </a:rPr>
              <a:t>SSO Integration (One Login)</a:t>
            </a:r>
            <a:endParaRPr lang="en-US" sz="1200" dirty="0">
              <a:solidFill>
                <a:prstClr val="black"/>
              </a:solidFill>
              <a:latin typeface="Trebuchet MS"/>
            </a:endParaRPr>
          </a:p>
          <a:p>
            <a:pPr algn="ctr"/>
            <a:r>
              <a:rPr lang="en-US" sz="800" dirty="0">
                <a:solidFill>
                  <a:prstClr val="black"/>
                </a:solidFill>
                <a:latin typeface="Trebuchet MS"/>
              </a:rPr>
              <a:t> </a:t>
            </a:r>
          </a:p>
          <a:p>
            <a:pPr algn="ctr"/>
            <a:r>
              <a:rPr lang="en-US" sz="800" dirty="0">
                <a:solidFill>
                  <a:prstClr val="black"/>
                </a:solidFill>
                <a:latin typeface="Trebuchet MS"/>
              </a:rPr>
              <a:t>Single Sign on across multiple service consoles like CI, ITSM, Zabbix, Aakaash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2FDB4879-A430-7FFB-60BC-C49FFEB0F6C1}"/>
              </a:ext>
            </a:extLst>
          </p:cNvPr>
          <p:cNvSpPr txBox="1"/>
          <p:nvPr/>
        </p:nvSpPr>
        <p:spPr>
          <a:xfrm>
            <a:off x="4100448" y="1938883"/>
            <a:ext cx="2138486" cy="623248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algn="ctr"/>
            <a:r>
              <a:rPr lang="en-US" sz="1200" b="1" dirty="0">
                <a:solidFill>
                  <a:prstClr val="black"/>
                </a:solidFill>
                <a:latin typeface="Trebuchet MS"/>
                <a:cs typeface="Calibri"/>
              </a:rPr>
              <a:t>SUSE</a:t>
            </a:r>
            <a:r>
              <a:rPr lang="en-US" sz="1200" dirty="0">
                <a:solidFill>
                  <a:prstClr val="black"/>
                </a:solidFill>
                <a:latin typeface="Trebuchet MS"/>
                <a:cs typeface="Calibri"/>
              </a:rPr>
              <a:t> </a:t>
            </a:r>
            <a:r>
              <a:rPr lang="en-US" sz="1200" b="1" dirty="0">
                <a:solidFill>
                  <a:prstClr val="black"/>
                </a:solidFill>
                <a:latin typeface="Trebuchet MS"/>
                <a:cs typeface="Calibri"/>
              </a:rPr>
              <a:t>Services</a:t>
            </a:r>
            <a:r>
              <a:rPr lang="en-US" sz="1200" dirty="0">
                <a:solidFill>
                  <a:prstClr val="black"/>
                </a:solidFill>
                <a:latin typeface="Trebuchet MS"/>
                <a:cs typeface="Calibri"/>
              </a:rPr>
              <a:t> </a:t>
            </a:r>
            <a:endParaRPr lang="en-US" sz="1200" dirty="0">
              <a:solidFill>
                <a:srgbClr val="FF0000"/>
              </a:solidFill>
              <a:latin typeface="Trebuchet MS"/>
              <a:cs typeface="Calibri"/>
            </a:endParaRPr>
          </a:p>
          <a:p>
            <a:pPr algn="ctr"/>
            <a:endParaRPr lang="en-US" sz="800" dirty="0">
              <a:solidFill>
                <a:prstClr val="black"/>
              </a:solidFill>
              <a:latin typeface="Trebuchet MS"/>
              <a:cs typeface="Calibri"/>
            </a:endParaRPr>
          </a:p>
          <a:p>
            <a:pPr algn="ctr"/>
            <a:r>
              <a:rPr lang="en-US" sz="800" dirty="0">
                <a:solidFill>
                  <a:prstClr val="black"/>
                </a:solidFill>
                <a:latin typeface="Trebuchet MS"/>
                <a:cs typeface="Calibri"/>
              </a:rPr>
              <a:t>New service provider engagement Linux, SAP App and Hana  &amp; Containers.</a:t>
            </a:r>
            <a:endParaRPr lang="en-IN" sz="800" dirty="0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73EF63B1-669D-E632-DDBA-D06F568279E4}"/>
              </a:ext>
            </a:extLst>
          </p:cNvPr>
          <p:cNvSpPr/>
          <p:nvPr/>
        </p:nvSpPr>
        <p:spPr>
          <a:xfrm>
            <a:off x="814552" y="3724501"/>
            <a:ext cx="8009510" cy="792000"/>
          </a:xfrm>
          <a:prstGeom prst="rect">
            <a:avLst/>
          </a:prstGeom>
          <a:solidFill>
            <a:srgbClr val="EEECE1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685800">
              <a:defRPr/>
            </a:pPr>
            <a:endParaRPr lang="en-IN" sz="1350" kern="0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CCF629CA-8675-18FE-9AE4-63A5F229ACF8}"/>
              </a:ext>
            </a:extLst>
          </p:cNvPr>
          <p:cNvSpPr/>
          <p:nvPr/>
        </p:nvSpPr>
        <p:spPr>
          <a:xfrm>
            <a:off x="338302" y="3718896"/>
            <a:ext cx="457910" cy="792000"/>
          </a:xfrm>
          <a:prstGeom prst="rect">
            <a:avLst/>
          </a:prstGeom>
          <a:solidFill>
            <a:schemeClr val="accent3"/>
          </a:solidFill>
          <a:ln w="25400" cap="flat" cmpd="sng" algn="ctr">
            <a:noFill/>
            <a:prstDash val="solid"/>
          </a:ln>
          <a:effectLst/>
        </p:spPr>
        <p:txBody>
          <a:bodyPr vert="vert270" rtlCol="0" anchor="ctr"/>
          <a:lstStyle/>
          <a:p>
            <a:pPr algn="ctr" defTabSz="685800">
              <a:defRPr/>
            </a:pPr>
            <a:r>
              <a:rPr lang="en-IN" sz="1400" b="1" kern="0" dirty="0">
                <a:solidFill>
                  <a:schemeClr val="bg1"/>
                </a:solidFill>
                <a:latin typeface="Trebuchet MS"/>
              </a:rPr>
              <a:t>Q4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CAF16B68-AC3F-623C-731F-0E60629CA5A6}"/>
              </a:ext>
            </a:extLst>
          </p:cNvPr>
          <p:cNvSpPr txBox="1"/>
          <p:nvPr/>
        </p:nvSpPr>
        <p:spPr>
          <a:xfrm>
            <a:off x="1423890" y="3803197"/>
            <a:ext cx="2022218" cy="684803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algn="ctr"/>
            <a:r>
              <a:rPr lang="en-US" sz="1200" b="1" dirty="0">
                <a:solidFill>
                  <a:prstClr val="black"/>
                </a:solidFill>
                <a:latin typeface="Trebuchet MS"/>
                <a:cs typeface="Calibri"/>
              </a:rPr>
              <a:t>Sify CI – Cyxtera</a:t>
            </a:r>
          </a:p>
          <a:p>
            <a:pPr algn="ctr"/>
            <a:endParaRPr lang="en-US" sz="1200" b="1" dirty="0">
              <a:solidFill>
                <a:prstClr val="black"/>
              </a:solidFill>
              <a:latin typeface="Trebuchet MS"/>
              <a:cs typeface="Calibri"/>
            </a:endParaRPr>
          </a:p>
          <a:p>
            <a:pPr algn="ctr"/>
            <a:r>
              <a:rPr lang="en-US" sz="800" dirty="0">
                <a:solidFill>
                  <a:prstClr val="black"/>
                </a:solidFill>
                <a:latin typeface="Trebuchet MS"/>
                <a:cs typeface="Calibri"/>
              </a:rPr>
              <a:t>Integrate with Cyxtera EBM services to host Sify CI cloud services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1D12EB51-0B73-5DA6-0C33-91FDBE6F5C0E}"/>
              </a:ext>
            </a:extLst>
          </p:cNvPr>
          <p:cNvSpPr txBox="1"/>
          <p:nvPr/>
        </p:nvSpPr>
        <p:spPr>
          <a:xfrm>
            <a:off x="4065919" y="3774694"/>
            <a:ext cx="2030459" cy="684803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algn="ctr"/>
            <a:r>
              <a:rPr lang="en-US" sz="1200" b="1" dirty="0">
                <a:solidFill>
                  <a:srgbClr val="000000"/>
                </a:solidFill>
                <a:latin typeface="Trebuchet MS"/>
                <a:ea typeface="+mn-lt"/>
                <a:cs typeface="+mn-lt"/>
              </a:rPr>
              <a:t>Compute Usage Metering</a:t>
            </a:r>
          </a:p>
          <a:p>
            <a:pPr algn="ctr"/>
            <a:endParaRPr lang="en-US" sz="1200" dirty="0">
              <a:solidFill>
                <a:srgbClr val="FF0000"/>
              </a:solidFill>
              <a:latin typeface="Trebuchet MS"/>
              <a:cs typeface="Calibri"/>
            </a:endParaRPr>
          </a:p>
          <a:p>
            <a:pPr algn="ctr"/>
            <a:r>
              <a:rPr lang="en-US" sz="800" dirty="0">
                <a:solidFill>
                  <a:srgbClr val="000000"/>
                </a:solidFill>
                <a:latin typeface="Trebuchet MS"/>
                <a:ea typeface="+mn-lt"/>
                <a:cs typeface="+mn-lt"/>
              </a:rPr>
              <a:t>Usage-based metering and billing for compute resources for on-demand quota</a:t>
            </a:r>
            <a:endParaRPr lang="en-US" sz="800" dirty="0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E3E707CB-415E-7D6E-5703-20DE62AF1017}"/>
              </a:ext>
            </a:extLst>
          </p:cNvPr>
          <p:cNvSpPr txBox="1"/>
          <p:nvPr/>
        </p:nvSpPr>
        <p:spPr>
          <a:xfrm>
            <a:off x="6752824" y="3822107"/>
            <a:ext cx="2030459" cy="684803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algn="ctr"/>
            <a:r>
              <a:rPr lang="en-US" sz="1200" b="1" dirty="0">
                <a:solidFill>
                  <a:prstClr val="black"/>
                </a:solidFill>
                <a:latin typeface="Trebuchet MS"/>
                <a:cs typeface="Calibri"/>
              </a:rPr>
              <a:t>Container</a:t>
            </a:r>
            <a:r>
              <a:rPr lang="en-US" sz="1200" b="1" dirty="0">
                <a:solidFill>
                  <a:srgbClr val="000000"/>
                </a:solidFill>
                <a:latin typeface="Trebuchet MS"/>
                <a:cs typeface="Calibri"/>
              </a:rPr>
              <a:t> as a </a:t>
            </a:r>
            <a:r>
              <a:rPr lang="en-US" sz="1200" b="1" dirty="0">
                <a:solidFill>
                  <a:prstClr val="black"/>
                </a:solidFill>
                <a:latin typeface="Trebuchet MS"/>
                <a:cs typeface="Calibri"/>
              </a:rPr>
              <a:t>Service </a:t>
            </a:r>
          </a:p>
          <a:p>
            <a:pPr algn="ctr"/>
            <a:endParaRPr lang="en-US" sz="1200" dirty="0">
              <a:solidFill>
                <a:srgbClr val="FF0000"/>
              </a:solidFill>
              <a:latin typeface="Trebuchet MS"/>
              <a:cs typeface="Calibri"/>
            </a:endParaRPr>
          </a:p>
          <a:p>
            <a:pPr algn="ctr"/>
            <a:r>
              <a:rPr lang="en-US" sz="800" dirty="0">
                <a:solidFill>
                  <a:prstClr val="black"/>
                </a:solidFill>
                <a:latin typeface="Trebuchet MS"/>
                <a:cs typeface="Calibri"/>
              </a:rPr>
              <a:t>CI Orchestration: Self-service and automate the  Container service streams</a:t>
            </a:r>
          </a:p>
        </p:txBody>
      </p:sp>
      <p:sp>
        <p:nvSpPr>
          <p:cNvPr id="138" name="TextBox 137">
            <a:extLst>
              <a:ext uri="{FF2B5EF4-FFF2-40B4-BE49-F238E27FC236}">
                <a16:creationId xmlns:a16="http://schemas.microsoft.com/office/drawing/2014/main" id="{952FAF07-2B2F-326D-10E7-58A04B833B20}"/>
              </a:ext>
            </a:extLst>
          </p:cNvPr>
          <p:cNvSpPr txBox="1"/>
          <p:nvPr/>
        </p:nvSpPr>
        <p:spPr>
          <a:xfrm>
            <a:off x="6721215" y="2879262"/>
            <a:ext cx="2030459" cy="684803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algn="ctr"/>
            <a:r>
              <a:rPr lang="en-US" sz="1200" b="1" dirty="0">
                <a:solidFill>
                  <a:prstClr val="black"/>
                </a:solidFill>
                <a:latin typeface="Trebuchet MS"/>
                <a:cs typeface="Calibri"/>
              </a:rPr>
              <a:t>CI </a:t>
            </a:r>
            <a:r>
              <a:rPr lang="en-US" sz="1200" b="1" dirty="0">
                <a:solidFill>
                  <a:srgbClr val="000000"/>
                </a:solidFill>
                <a:latin typeface="Trebuchet MS"/>
                <a:cs typeface="Calibri"/>
              </a:rPr>
              <a:t>IPSec </a:t>
            </a:r>
            <a:r>
              <a:rPr lang="en-US" sz="1200" b="1" dirty="0">
                <a:solidFill>
                  <a:prstClr val="black"/>
                </a:solidFill>
                <a:latin typeface="Trebuchet MS"/>
                <a:cs typeface="Calibri"/>
              </a:rPr>
              <a:t>VPN</a:t>
            </a:r>
          </a:p>
          <a:p>
            <a:pPr algn="ctr"/>
            <a:endParaRPr lang="en-US" sz="1200" b="1" dirty="0">
              <a:solidFill>
                <a:prstClr val="black"/>
              </a:solidFill>
              <a:latin typeface="Trebuchet MS"/>
              <a:cs typeface="Calibri"/>
            </a:endParaRPr>
          </a:p>
          <a:p>
            <a:pPr algn="ctr"/>
            <a:r>
              <a:rPr lang="en-US" sz="800" b="1" dirty="0">
                <a:solidFill>
                  <a:prstClr val="black"/>
                </a:solidFill>
                <a:latin typeface="Trebuchet MS"/>
                <a:cs typeface="Calibri"/>
              </a:rPr>
              <a:t> </a:t>
            </a:r>
            <a:r>
              <a:rPr lang="en-US" sz="800" dirty="0">
                <a:solidFill>
                  <a:prstClr val="black"/>
                </a:solidFill>
                <a:latin typeface="Trebuchet MS"/>
                <a:cs typeface="Calibri"/>
              </a:rPr>
              <a:t>Secure connect on IPSec VPN over Sify CI &amp; On-premise Networks</a:t>
            </a:r>
          </a:p>
        </p:txBody>
      </p:sp>
      <p:pic>
        <p:nvPicPr>
          <p:cNvPr id="4" name="Graphic 3" descr="Address Book with solid fill">
            <a:extLst>
              <a:ext uri="{FF2B5EF4-FFF2-40B4-BE49-F238E27FC236}">
                <a16:creationId xmlns:a16="http://schemas.microsoft.com/office/drawing/2014/main" id="{35DF46F4-D8B3-D3DB-0ECD-A09398339E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92008" y="2056347"/>
            <a:ext cx="500677" cy="500677"/>
          </a:xfrm>
          <a:prstGeom prst="rect">
            <a:avLst/>
          </a:prstGeom>
        </p:spPr>
      </p:pic>
      <p:pic>
        <p:nvPicPr>
          <p:cNvPr id="6" name="Graphic 5" descr="Server with solid fill">
            <a:extLst>
              <a:ext uri="{FF2B5EF4-FFF2-40B4-BE49-F238E27FC236}">
                <a16:creationId xmlns:a16="http://schemas.microsoft.com/office/drawing/2014/main" id="{AEEDB2DA-AB31-EEB2-4587-2E9908A5DFB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92194" y="1120266"/>
            <a:ext cx="500677" cy="500677"/>
          </a:xfrm>
          <a:prstGeom prst="rect">
            <a:avLst/>
          </a:prstGeom>
        </p:spPr>
      </p:pic>
      <p:pic>
        <p:nvPicPr>
          <p:cNvPr id="7" name="Graphic 6" descr="Syncing cloud with solid fill">
            <a:extLst>
              <a:ext uri="{FF2B5EF4-FFF2-40B4-BE49-F238E27FC236}">
                <a16:creationId xmlns:a16="http://schemas.microsoft.com/office/drawing/2014/main" id="{8A8C88D2-51FE-FA8E-3B04-257A437DAA1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04873" y="3887544"/>
            <a:ext cx="500677" cy="500677"/>
          </a:xfrm>
          <a:prstGeom prst="rect">
            <a:avLst/>
          </a:prstGeom>
        </p:spPr>
      </p:pic>
      <p:pic>
        <p:nvPicPr>
          <p:cNvPr id="8" name="Graphic 7" descr="Connections outline">
            <a:extLst>
              <a:ext uri="{FF2B5EF4-FFF2-40B4-BE49-F238E27FC236}">
                <a16:creationId xmlns:a16="http://schemas.microsoft.com/office/drawing/2014/main" id="{F8145F27-E4B5-09A5-7E19-34E3573D62B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47710" y="2932869"/>
            <a:ext cx="597395" cy="597395"/>
          </a:xfrm>
          <a:prstGeom prst="rect">
            <a:avLst/>
          </a:prstGeom>
        </p:spPr>
      </p:pic>
      <p:pic>
        <p:nvPicPr>
          <p:cNvPr id="9" name="Picture 4" descr="SUSE - Fujitsu Global">
            <a:extLst>
              <a:ext uri="{FF2B5EF4-FFF2-40B4-BE49-F238E27FC236}">
                <a16:creationId xmlns:a16="http://schemas.microsoft.com/office/drawing/2014/main" id="{D5DF8A1E-09C0-3D75-71AF-740D04401A9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15" r="16727" b="4348"/>
          <a:stretch/>
        </p:blipFill>
        <p:spPr bwMode="auto">
          <a:xfrm>
            <a:off x="3597275" y="2102920"/>
            <a:ext cx="516348" cy="265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E2986072-E7E7-C36A-A222-81EFE815AD36}"/>
              </a:ext>
            </a:extLst>
          </p:cNvPr>
          <p:cNvGrpSpPr/>
          <p:nvPr/>
        </p:nvGrpSpPr>
        <p:grpSpPr>
          <a:xfrm>
            <a:off x="3599980" y="1118949"/>
            <a:ext cx="518967" cy="524399"/>
            <a:chOff x="-2307303" y="4260014"/>
            <a:chExt cx="1213342" cy="1226042"/>
          </a:xfrm>
        </p:grpSpPr>
        <p:pic>
          <p:nvPicPr>
            <p:cNvPr id="11" name="Graphic 10" descr="Single gear with solid fill">
              <a:extLst>
                <a:ext uri="{FF2B5EF4-FFF2-40B4-BE49-F238E27FC236}">
                  <a16:creationId xmlns:a16="http://schemas.microsoft.com/office/drawing/2014/main" id="{E7056703-625E-4A8A-800F-A049641AF6A2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-2307303" y="4323514"/>
              <a:ext cx="1162542" cy="1162542"/>
            </a:xfrm>
            <a:prstGeom prst="rect">
              <a:avLst/>
            </a:prstGeom>
          </p:spPr>
        </p:pic>
        <p:pic>
          <p:nvPicPr>
            <p:cNvPr id="12" name="Graphic 11" descr="Single gear with solid fill">
              <a:extLst>
                <a:ext uri="{FF2B5EF4-FFF2-40B4-BE49-F238E27FC236}">
                  <a16:creationId xmlns:a16="http://schemas.microsoft.com/office/drawing/2014/main" id="{C1E737F1-F5A0-3712-5CF2-2A006DEFE9C2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-1801103" y="4260014"/>
              <a:ext cx="707142" cy="707142"/>
            </a:xfrm>
            <a:prstGeom prst="rect">
              <a:avLst/>
            </a:prstGeom>
          </p:spPr>
        </p:pic>
      </p:grpSp>
      <p:pic>
        <p:nvPicPr>
          <p:cNvPr id="13" name="Graphic 12" descr="Speedometer Low with solid fill">
            <a:extLst>
              <a:ext uri="{FF2B5EF4-FFF2-40B4-BE49-F238E27FC236}">
                <a16:creationId xmlns:a16="http://schemas.microsoft.com/office/drawing/2014/main" id="{47E90513-5A83-30EF-8819-F5BD36E26BD6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3602194" y="3887544"/>
            <a:ext cx="454555" cy="454555"/>
          </a:xfrm>
          <a:prstGeom prst="rect">
            <a:avLst/>
          </a:prstGeom>
        </p:spPr>
      </p:pic>
      <p:pic>
        <p:nvPicPr>
          <p:cNvPr id="14" name="Graphic 13" descr="Internet Of Things with solid fill">
            <a:extLst>
              <a:ext uri="{FF2B5EF4-FFF2-40B4-BE49-F238E27FC236}">
                <a16:creationId xmlns:a16="http://schemas.microsoft.com/office/drawing/2014/main" id="{97D08BF0-2667-030B-38C7-878E817D02B9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3600431" y="2967636"/>
            <a:ext cx="454555" cy="454555"/>
          </a:xfrm>
          <a:prstGeom prst="rect">
            <a:avLst/>
          </a:prstGeom>
        </p:spPr>
      </p:pic>
      <p:pic>
        <p:nvPicPr>
          <p:cNvPr id="15" name="Graphic 14" descr="Database with solid fill">
            <a:extLst>
              <a:ext uri="{FF2B5EF4-FFF2-40B4-BE49-F238E27FC236}">
                <a16:creationId xmlns:a16="http://schemas.microsoft.com/office/drawing/2014/main" id="{2ECFDB1D-15EF-3915-F2D1-453EB4FA0705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6225950" y="2028502"/>
            <a:ext cx="470481" cy="470481"/>
          </a:xfrm>
          <a:prstGeom prst="rect">
            <a:avLst/>
          </a:prstGeom>
        </p:spPr>
      </p:pic>
      <p:pic>
        <p:nvPicPr>
          <p:cNvPr id="16" name="Graphic 15" descr="Clipboard Partially Checked with solid fill">
            <a:extLst>
              <a:ext uri="{FF2B5EF4-FFF2-40B4-BE49-F238E27FC236}">
                <a16:creationId xmlns:a16="http://schemas.microsoft.com/office/drawing/2014/main" id="{D7A907A8-8515-95EE-B30B-998E5062FD9F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6238934" y="1142967"/>
            <a:ext cx="470481" cy="470481"/>
          </a:xfrm>
          <a:prstGeom prst="rect">
            <a:avLst/>
          </a:prstGeom>
        </p:spPr>
      </p:pic>
      <p:pic>
        <p:nvPicPr>
          <p:cNvPr id="17" name="Graphic 16" descr="Box with solid fill">
            <a:extLst>
              <a:ext uri="{FF2B5EF4-FFF2-40B4-BE49-F238E27FC236}">
                <a16:creationId xmlns:a16="http://schemas.microsoft.com/office/drawing/2014/main" id="{B80141DF-520F-558A-D191-F85A9E84690C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6241565" y="3871618"/>
            <a:ext cx="470481" cy="470481"/>
          </a:xfrm>
          <a:prstGeom prst="rect">
            <a:avLst/>
          </a:prstGeom>
        </p:spPr>
      </p:pic>
      <p:pic>
        <p:nvPicPr>
          <p:cNvPr id="18" name="Graphic 17" descr="Cloud Computing with solid fill">
            <a:extLst>
              <a:ext uri="{FF2B5EF4-FFF2-40B4-BE49-F238E27FC236}">
                <a16:creationId xmlns:a16="http://schemas.microsoft.com/office/drawing/2014/main" id="{9814E3F7-F81A-0A57-4E45-C5FAB4F7D711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6238935" y="2957899"/>
            <a:ext cx="470481" cy="470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5737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68B87E-DEC3-0B74-63D3-539CD20F8D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4000" y="211575"/>
            <a:ext cx="7693099" cy="461655"/>
          </a:xfrm>
        </p:spPr>
        <p:txBody>
          <a:bodyPr/>
          <a:lstStyle/>
          <a:p>
            <a:r>
              <a:rPr lang="en-US" dirty="0"/>
              <a:t>CLOUDINFINIT ENTERPRISE: ROADMAP FY 2024-25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9CC348C6-F5E1-EFC5-3F8D-4789A0C33DC9}"/>
              </a:ext>
            </a:extLst>
          </p:cNvPr>
          <p:cNvSpPr/>
          <p:nvPr/>
        </p:nvSpPr>
        <p:spPr>
          <a:xfrm>
            <a:off x="1103487" y="1044120"/>
            <a:ext cx="547200" cy="547200"/>
          </a:xfrm>
          <a:prstGeom prst="ellipse">
            <a:avLst/>
          </a:prstGeom>
          <a:solidFill>
            <a:srgbClr val="BED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64">
              <a:defRPr/>
            </a:pPr>
            <a:endParaRPr lang="en-IN" dirty="0">
              <a:solidFill>
                <a:schemeClr val="bg1"/>
              </a:solidFill>
              <a:latin typeface="Trebuchet MS" panose="020B0603020202020204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DFF2A01-9ECA-41E4-27BD-5E8DB4B0D784}"/>
              </a:ext>
            </a:extLst>
          </p:cNvPr>
          <p:cNvSpPr txBox="1"/>
          <p:nvPr/>
        </p:nvSpPr>
        <p:spPr>
          <a:xfrm>
            <a:off x="604281" y="1701807"/>
            <a:ext cx="15456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64">
              <a:defRPr/>
            </a:pPr>
            <a:r>
              <a:rPr lang="en-US" sz="1200" b="1" dirty="0">
                <a:solidFill>
                  <a:srgbClr val="BED730"/>
                </a:solidFill>
                <a:latin typeface="Trebuchet MS" panose="020B0603020202020204"/>
              </a:rPr>
              <a:t> </a:t>
            </a:r>
            <a:r>
              <a:rPr lang="en-US" sz="1200" b="1" dirty="0">
                <a:solidFill>
                  <a:srgbClr val="BED730"/>
                </a:solidFill>
                <a:latin typeface="Trebuchet MS" panose="020B0603020202020204" pitchFamily="34" charset="0"/>
              </a:rPr>
              <a:t>New Cloud Zones – Hyderabad, Noida &amp; Rabale</a:t>
            </a:r>
          </a:p>
        </p:txBody>
      </p:sp>
      <p:pic>
        <p:nvPicPr>
          <p:cNvPr id="25" name="Graphic 24">
            <a:extLst>
              <a:ext uri="{FF2B5EF4-FFF2-40B4-BE49-F238E27FC236}">
                <a16:creationId xmlns:a16="http://schemas.microsoft.com/office/drawing/2014/main" id="{11B615E7-35FE-B256-CF8B-CC7234A7AC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234551" y="1155276"/>
            <a:ext cx="285073" cy="324888"/>
          </a:xfrm>
          <a:prstGeom prst="rect">
            <a:avLst/>
          </a:prstGeom>
        </p:spPr>
      </p:pic>
      <p:sp>
        <p:nvSpPr>
          <p:cNvPr id="30" name="Oval 29">
            <a:extLst>
              <a:ext uri="{FF2B5EF4-FFF2-40B4-BE49-F238E27FC236}">
                <a16:creationId xmlns:a16="http://schemas.microsoft.com/office/drawing/2014/main" id="{64C8BE8B-2459-8D91-3A74-D4422842932C}"/>
              </a:ext>
            </a:extLst>
          </p:cNvPr>
          <p:cNvSpPr/>
          <p:nvPr/>
        </p:nvSpPr>
        <p:spPr>
          <a:xfrm>
            <a:off x="3257433" y="2989637"/>
            <a:ext cx="547200" cy="547200"/>
          </a:xfrm>
          <a:prstGeom prst="ellipse">
            <a:avLst/>
          </a:prstGeom>
          <a:solidFill>
            <a:srgbClr val="BED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64">
              <a:defRPr/>
            </a:pPr>
            <a:endParaRPr lang="en-IN" dirty="0">
              <a:solidFill>
                <a:schemeClr val="bg1"/>
              </a:solidFill>
              <a:latin typeface="Trebuchet MS" panose="020B0603020202020204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63C2998-FF51-9DBA-85EB-E65DB57D19C5}"/>
              </a:ext>
            </a:extLst>
          </p:cNvPr>
          <p:cNvSpPr txBox="1"/>
          <p:nvPr/>
        </p:nvSpPr>
        <p:spPr>
          <a:xfrm>
            <a:off x="2701963" y="3577771"/>
            <a:ext cx="16581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64">
              <a:defRPr/>
            </a:pPr>
            <a:r>
              <a:rPr lang="en-US" sz="1200" b="1" dirty="0">
                <a:solidFill>
                  <a:srgbClr val="BED730"/>
                </a:solidFill>
                <a:latin typeface="Trebuchet MS" panose="020B0603020202020204" pitchFamily="34" charset="0"/>
              </a:rPr>
              <a:t>Storage Ransomware Protection</a:t>
            </a: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5CA07772-D337-3E14-7D8C-D4820A4EF51F}"/>
              </a:ext>
            </a:extLst>
          </p:cNvPr>
          <p:cNvSpPr/>
          <p:nvPr/>
        </p:nvSpPr>
        <p:spPr>
          <a:xfrm>
            <a:off x="7493313" y="2989637"/>
            <a:ext cx="547200" cy="547200"/>
          </a:xfrm>
          <a:prstGeom prst="ellipse">
            <a:avLst/>
          </a:prstGeom>
          <a:solidFill>
            <a:srgbClr val="BED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64">
              <a:defRPr/>
            </a:pPr>
            <a:endParaRPr lang="en-IN" dirty="0">
              <a:solidFill>
                <a:schemeClr val="bg1"/>
              </a:solidFill>
              <a:latin typeface="Trebuchet MS" panose="020B0603020202020204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6E91F22-0231-0394-FBFE-646BC72E1751}"/>
              </a:ext>
            </a:extLst>
          </p:cNvPr>
          <p:cNvSpPr txBox="1"/>
          <p:nvPr/>
        </p:nvSpPr>
        <p:spPr>
          <a:xfrm>
            <a:off x="6848242" y="3577773"/>
            <a:ext cx="18373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64">
              <a:defRPr/>
            </a:pPr>
            <a:r>
              <a:rPr lang="en-US" sz="1200" b="1" dirty="0">
                <a:solidFill>
                  <a:srgbClr val="BED730"/>
                </a:solidFill>
                <a:latin typeface="Trebuchet MS" panose="020B0603020202020204" pitchFamily="34" charset="0"/>
              </a:rPr>
              <a:t>Archival / Cold Storage</a:t>
            </a:r>
          </a:p>
        </p:txBody>
      </p:sp>
      <p:pic>
        <p:nvPicPr>
          <p:cNvPr id="36" name="Graphic 35">
            <a:extLst>
              <a:ext uri="{FF2B5EF4-FFF2-40B4-BE49-F238E27FC236}">
                <a16:creationId xmlns:a16="http://schemas.microsoft.com/office/drawing/2014/main" id="{C6600E98-7680-9E57-46B1-B8E4115201D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616477" y="3078085"/>
            <a:ext cx="300873" cy="370305"/>
          </a:xfrm>
          <a:prstGeom prst="rect">
            <a:avLst/>
          </a:prstGeom>
        </p:spPr>
      </p:pic>
      <p:sp>
        <p:nvSpPr>
          <p:cNvPr id="19" name="Oval 18">
            <a:extLst>
              <a:ext uri="{FF2B5EF4-FFF2-40B4-BE49-F238E27FC236}">
                <a16:creationId xmlns:a16="http://schemas.microsoft.com/office/drawing/2014/main" id="{9FF7B2A2-0373-1D71-0A3E-81CC72E0D6B3}"/>
              </a:ext>
            </a:extLst>
          </p:cNvPr>
          <p:cNvSpPr/>
          <p:nvPr/>
        </p:nvSpPr>
        <p:spPr>
          <a:xfrm>
            <a:off x="7493313" y="1044120"/>
            <a:ext cx="547200" cy="547200"/>
          </a:xfrm>
          <a:prstGeom prst="ellipse">
            <a:avLst/>
          </a:prstGeom>
          <a:solidFill>
            <a:srgbClr val="BED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64">
              <a:defRPr/>
            </a:pPr>
            <a:endParaRPr lang="en-IN" dirty="0">
              <a:solidFill>
                <a:schemeClr val="bg1"/>
              </a:solidFill>
              <a:latin typeface="Trebuchet MS" panose="020B0603020202020204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7931C3A-A644-213F-C0C0-5E576B9ED494}"/>
              </a:ext>
            </a:extLst>
          </p:cNvPr>
          <p:cNvSpPr txBox="1"/>
          <p:nvPr/>
        </p:nvSpPr>
        <p:spPr>
          <a:xfrm>
            <a:off x="7081188" y="1701807"/>
            <a:ext cx="137145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64">
              <a:defRPr/>
            </a:pPr>
            <a:r>
              <a:rPr lang="en-US" sz="1200" b="1" dirty="0">
                <a:solidFill>
                  <a:srgbClr val="BED730"/>
                </a:solidFill>
                <a:latin typeface="Trebuchet MS" panose="020B0603020202020204" pitchFamily="34" charset="0"/>
              </a:rPr>
              <a:t>VDI as a Service</a:t>
            </a:r>
          </a:p>
        </p:txBody>
      </p:sp>
      <p:pic>
        <p:nvPicPr>
          <p:cNvPr id="38" name="Graphic 37" descr="Computer outline">
            <a:extLst>
              <a:ext uri="{FF2B5EF4-FFF2-40B4-BE49-F238E27FC236}">
                <a16:creationId xmlns:a16="http://schemas.microsoft.com/office/drawing/2014/main" id="{F31BE1FB-3174-4077-2A3A-9B81B6C5F62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577403" y="1128210"/>
            <a:ext cx="379021" cy="379021"/>
          </a:xfrm>
          <a:prstGeom prst="rect">
            <a:avLst/>
          </a:prstGeom>
        </p:spPr>
      </p:pic>
      <p:sp>
        <p:nvSpPr>
          <p:cNvPr id="56" name="Oval 55">
            <a:extLst>
              <a:ext uri="{FF2B5EF4-FFF2-40B4-BE49-F238E27FC236}">
                <a16:creationId xmlns:a16="http://schemas.microsoft.com/office/drawing/2014/main" id="{13BEC920-F017-D2FF-41A3-6F7397171CF7}"/>
              </a:ext>
            </a:extLst>
          </p:cNvPr>
          <p:cNvSpPr/>
          <p:nvPr/>
        </p:nvSpPr>
        <p:spPr>
          <a:xfrm>
            <a:off x="3257433" y="1044120"/>
            <a:ext cx="547200" cy="547200"/>
          </a:xfrm>
          <a:prstGeom prst="ellipse">
            <a:avLst/>
          </a:prstGeom>
          <a:solidFill>
            <a:srgbClr val="BED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64">
              <a:defRPr/>
            </a:pPr>
            <a:endParaRPr lang="en-IN" dirty="0">
              <a:solidFill>
                <a:schemeClr val="bg1"/>
              </a:solidFill>
              <a:latin typeface="Trebuchet MS" panose="020B0603020202020204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31BA2361-BAD2-B438-B2B7-D312A3EF42D5}"/>
              </a:ext>
            </a:extLst>
          </p:cNvPr>
          <p:cNvSpPr txBox="1"/>
          <p:nvPr/>
        </p:nvSpPr>
        <p:spPr>
          <a:xfrm>
            <a:off x="2663071" y="1701807"/>
            <a:ext cx="17359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64">
              <a:defRPr/>
            </a:pPr>
            <a:r>
              <a:rPr lang="en-US" sz="1200" b="1" dirty="0">
                <a:solidFill>
                  <a:srgbClr val="BED730"/>
                </a:solidFill>
                <a:latin typeface="Trebuchet MS" panose="020B0603020202020204" pitchFamily="34" charset="0"/>
              </a:rPr>
              <a:t>Open-Source  Hypervisor Support</a:t>
            </a:r>
          </a:p>
        </p:txBody>
      </p:sp>
      <p:pic>
        <p:nvPicPr>
          <p:cNvPr id="63" name="Graphic 62">
            <a:extLst>
              <a:ext uri="{FF2B5EF4-FFF2-40B4-BE49-F238E27FC236}">
                <a16:creationId xmlns:a16="http://schemas.microsoft.com/office/drawing/2014/main" id="{4C637AA5-CD05-5D7A-2226-EB7A489580E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349578" y="1136265"/>
            <a:ext cx="362910" cy="362910"/>
          </a:xfrm>
          <a:prstGeom prst="rect">
            <a:avLst/>
          </a:prstGeom>
        </p:spPr>
      </p:pic>
      <p:sp>
        <p:nvSpPr>
          <p:cNvPr id="59" name="Oval 58">
            <a:extLst>
              <a:ext uri="{FF2B5EF4-FFF2-40B4-BE49-F238E27FC236}">
                <a16:creationId xmlns:a16="http://schemas.microsoft.com/office/drawing/2014/main" id="{ED0831D9-3B6B-DF0B-641F-091EC7422CA1}"/>
              </a:ext>
            </a:extLst>
          </p:cNvPr>
          <p:cNvSpPr/>
          <p:nvPr/>
        </p:nvSpPr>
        <p:spPr>
          <a:xfrm>
            <a:off x="5306485" y="1044120"/>
            <a:ext cx="547200" cy="547200"/>
          </a:xfrm>
          <a:prstGeom prst="ellipse">
            <a:avLst/>
          </a:prstGeom>
          <a:solidFill>
            <a:srgbClr val="BED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64">
              <a:defRPr/>
            </a:pPr>
            <a:endParaRPr lang="en-IN" dirty="0">
              <a:solidFill>
                <a:schemeClr val="bg1"/>
              </a:solidFill>
              <a:latin typeface="Trebuchet MS" panose="020B0603020202020204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E816BD25-2E15-FFEC-E13A-B5D47451CF17}"/>
              </a:ext>
            </a:extLst>
          </p:cNvPr>
          <p:cNvSpPr txBox="1"/>
          <p:nvPr/>
        </p:nvSpPr>
        <p:spPr>
          <a:xfrm>
            <a:off x="4680641" y="1701807"/>
            <a:ext cx="1798889" cy="46166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 defTabSz="914264">
              <a:defRPr/>
            </a:pPr>
            <a:r>
              <a:rPr lang="en-US" sz="1200" b="1" dirty="0">
                <a:solidFill>
                  <a:srgbClr val="BED730"/>
                </a:solidFill>
                <a:latin typeface="Trebuchet MS" panose="020B0603020202020204" pitchFamily="34" charset="0"/>
              </a:rPr>
              <a:t>Container as a Service – Market Launch</a:t>
            </a:r>
          </a:p>
        </p:txBody>
      </p:sp>
      <p:pic>
        <p:nvPicPr>
          <p:cNvPr id="64" name="Graphic 63">
            <a:extLst>
              <a:ext uri="{FF2B5EF4-FFF2-40B4-BE49-F238E27FC236}">
                <a16:creationId xmlns:a16="http://schemas.microsoft.com/office/drawing/2014/main" id="{692B9634-49A8-5566-60C6-ECD404A528B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441973" y="1155795"/>
            <a:ext cx="276225" cy="323850"/>
          </a:xfrm>
          <a:prstGeom prst="rect">
            <a:avLst/>
          </a:prstGeom>
        </p:spPr>
      </p:pic>
      <p:sp>
        <p:nvSpPr>
          <p:cNvPr id="66" name="Oval 65">
            <a:extLst>
              <a:ext uri="{FF2B5EF4-FFF2-40B4-BE49-F238E27FC236}">
                <a16:creationId xmlns:a16="http://schemas.microsoft.com/office/drawing/2014/main" id="{5A932D6F-2C55-AD08-2522-C463726F7C10}"/>
              </a:ext>
            </a:extLst>
          </p:cNvPr>
          <p:cNvSpPr/>
          <p:nvPr/>
        </p:nvSpPr>
        <p:spPr>
          <a:xfrm>
            <a:off x="1103487" y="2989637"/>
            <a:ext cx="547200" cy="547200"/>
          </a:xfrm>
          <a:prstGeom prst="ellipse">
            <a:avLst/>
          </a:prstGeom>
          <a:solidFill>
            <a:srgbClr val="BED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64">
              <a:defRPr/>
            </a:pPr>
            <a:endParaRPr lang="en-IN" dirty="0">
              <a:solidFill>
                <a:srgbClr val="BED730"/>
              </a:solidFill>
              <a:latin typeface="Trebuchet MS" panose="020B0603020202020204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C3EC197A-2621-231F-F76D-71F472E239D0}"/>
              </a:ext>
            </a:extLst>
          </p:cNvPr>
          <p:cNvSpPr txBox="1"/>
          <p:nvPr/>
        </p:nvSpPr>
        <p:spPr>
          <a:xfrm>
            <a:off x="604281" y="3625551"/>
            <a:ext cx="154561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64">
              <a:lnSpc>
                <a:spcPts val="1200"/>
              </a:lnSpc>
              <a:defRPr/>
            </a:pPr>
            <a:r>
              <a:rPr lang="en-US" sz="1200" b="1" dirty="0">
                <a:solidFill>
                  <a:srgbClr val="BED730"/>
                </a:solidFill>
                <a:latin typeface="Trebuchet MS" panose="020B0603020202020204" pitchFamily="34" charset="0"/>
              </a:rPr>
              <a:t>GPU as a Service</a:t>
            </a:r>
          </a:p>
        </p:txBody>
      </p:sp>
      <p:sp>
        <p:nvSpPr>
          <p:cNvPr id="69" name="Oval 68">
            <a:extLst>
              <a:ext uri="{FF2B5EF4-FFF2-40B4-BE49-F238E27FC236}">
                <a16:creationId xmlns:a16="http://schemas.microsoft.com/office/drawing/2014/main" id="{D6D8E7CE-BA6B-2AFF-72D0-7E73129E4F8B}"/>
              </a:ext>
            </a:extLst>
          </p:cNvPr>
          <p:cNvSpPr/>
          <p:nvPr/>
        </p:nvSpPr>
        <p:spPr>
          <a:xfrm>
            <a:off x="5306485" y="2989637"/>
            <a:ext cx="547200" cy="547200"/>
          </a:xfrm>
          <a:prstGeom prst="ellipse">
            <a:avLst/>
          </a:prstGeom>
          <a:solidFill>
            <a:srgbClr val="BED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64">
              <a:defRPr/>
            </a:pPr>
            <a:endParaRPr lang="en-IN" dirty="0">
              <a:solidFill>
                <a:schemeClr val="bg1"/>
              </a:solidFill>
              <a:latin typeface="Trebuchet MS" panose="020B0603020202020204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3079D2BF-2CCE-3C16-04D2-5859188C0CCF}"/>
              </a:ext>
            </a:extLst>
          </p:cNvPr>
          <p:cNvSpPr txBox="1"/>
          <p:nvPr/>
        </p:nvSpPr>
        <p:spPr>
          <a:xfrm>
            <a:off x="4680641" y="3616826"/>
            <a:ext cx="1798889" cy="27699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 defTabSz="914264">
              <a:defRPr/>
            </a:pPr>
            <a:r>
              <a:rPr lang="en-US" sz="1200" b="1" dirty="0">
                <a:solidFill>
                  <a:srgbClr val="BED730"/>
                </a:solidFill>
                <a:latin typeface="Trebuchet MS" panose="020B0603020202020204" pitchFamily="34" charset="0"/>
              </a:rPr>
              <a:t>Airgap Backup</a:t>
            </a:r>
          </a:p>
        </p:txBody>
      </p:sp>
      <p:pic>
        <p:nvPicPr>
          <p:cNvPr id="78" name="Graphic 77">
            <a:extLst>
              <a:ext uri="{FF2B5EF4-FFF2-40B4-BE49-F238E27FC236}">
                <a16:creationId xmlns:a16="http://schemas.microsoft.com/office/drawing/2014/main" id="{3219A4D8-27AE-9562-C41E-54D26A0D4FE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3386456" y="3092373"/>
            <a:ext cx="289154" cy="341728"/>
          </a:xfrm>
          <a:prstGeom prst="rect">
            <a:avLst/>
          </a:prstGeom>
        </p:spPr>
      </p:pic>
      <p:pic>
        <p:nvPicPr>
          <p:cNvPr id="79" name="Graphic 78">
            <a:extLst>
              <a:ext uri="{FF2B5EF4-FFF2-40B4-BE49-F238E27FC236}">
                <a16:creationId xmlns:a16="http://schemas.microsoft.com/office/drawing/2014/main" id="{3729A47B-937E-EC5E-5B18-02B0E0C7E6A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5376489" y="3077500"/>
            <a:ext cx="407193" cy="371474"/>
          </a:xfrm>
          <a:prstGeom prst="rect">
            <a:avLst/>
          </a:prstGeom>
        </p:spPr>
      </p:pic>
      <p:pic>
        <p:nvPicPr>
          <p:cNvPr id="81" name="Graphic 80" descr="Processor outline">
            <a:extLst>
              <a:ext uri="{FF2B5EF4-FFF2-40B4-BE49-F238E27FC236}">
                <a16:creationId xmlns:a16="http://schemas.microsoft.com/office/drawing/2014/main" id="{65D00715-BEC2-65CE-FF12-21AD532D206F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103487" y="2989637"/>
            <a:ext cx="547200" cy="5472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F2A03D9-2BFD-2FF8-8396-63DE5C0A1A27}"/>
              </a:ext>
            </a:extLst>
          </p:cNvPr>
          <p:cNvSpPr txBox="1"/>
          <p:nvPr/>
        </p:nvSpPr>
        <p:spPr>
          <a:xfrm>
            <a:off x="2676557" y="2163718"/>
            <a:ext cx="17089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900" dirty="0">
                <a:solidFill>
                  <a:schemeClr val="bg1"/>
                </a:solidFill>
                <a:latin typeface="Trebuchet MS" panose="020B0603020202020204" pitchFamily="34" charset="0"/>
              </a:rPr>
              <a:t>Choice of Cloud POD with Cost Optimization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A91CD82-9044-6E96-72D3-946A679BFCAB}"/>
              </a:ext>
            </a:extLst>
          </p:cNvPr>
          <p:cNvSpPr txBox="1"/>
          <p:nvPr/>
        </p:nvSpPr>
        <p:spPr>
          <a:xfrm>
            <a:off x="522611" y="2370426"/>
            <a:ext cx="17089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900" dirty="0">
                <a:solidFill>
                  <a:schemeClr val="bg1"/>
                </a:solidFill>
                <a:latin typeface="Trebuchet MS" panose="020B0603020202020204" pitchFamily="34" charset="0"/>
              </a:rPr>
              <a:t>New Zones to support low latency to Hyperscalers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006471E-2517-6D43-2BCA-CAB306273029}"/>
              </a:ext>
            </a:extLst>
          </p:cNvPr>
          <p:cNvSpPr txBox="1"/>
          <p:nvPr/>
        </p:nvSpPr>
        <p:spPr>
          <a:xfrm>
            <a:off x="6912437" y="2142284"/>
            <a:ext cx="17089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900" dirty="0">
                <a:solidFill>
                  <a:schemeClr val="bg1"/>
                </a:solidFill>
                <a:latin typeface="Trebuchet MS" panose="020B0603020202020204" pitchFamily="34" charset="0"/>
              </a:rPr>
              <a:t>Secured Dedicated &amp; Floating VDI for Task &amp; Power Users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A809CB0-1E64-EF4D-7FAD-CF65DCD0327E}"/>
              </a:ext>
            </a:extLst>
          </p:cNvPr>
          <p:cNvSpPr txBox="1"/>
          <p:nvPr/>
        </p:nvSpPr>
        <p:spPr>
          <a:xfrm>
            <a:off x="4725609" y="2168516"/>
            <a:ext cx="170895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900" dirty="0">
                <a:solidFill>
                  <a:schemeClr val="bg1"/>
                </a:solidFill>
                <a:latin typeface="Trebuchet MS" panose="020B0603020202020204" pitchFamily="34" charset="0"/>
              </a:rPr>
              <a:t>Multi-Variant Kubernetes Platform for Cloud Native Applications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E522AAB-A4E9-A559-A158-6FB139FEEE07}"/>
              </a:ext>
            </a:extLst>
          </p:cNvPr>
          <p:cNvSpPr txBox="1"/>
          <p:nvPr/>
        </p:nvSpPr>
        <p:spPr>
          <a:xfrm>
            <a:off x="491674" y="3871772"/>
            <a:ext cx="17708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900" dirty="0">
                <a:solidFill>
                  <a:schemeClr val="bg1"/>
                </a:solidFill>
                <a:latin typeface="Trebuchet MS" panose="020B0603020202020204" pitchFamily="34" charset="0"/>
              </a:rPr>
              <a:t>High Performance DGX &amp; PCI Based – Granular Resource Pool supporting AI Training &amp; Inference Applications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FB42575-0E53-6BA5-A967-48B44C758415}"/>
              </a:ext>
            </a:extLst>
          </p:cNvPr>
          <p:cNvSpPr txBox="1"/>
          <p:nvPr/>
        </p:nvSpPr>
        <p:spPr>
          <a:xfrm>
            <a:off x="2676557" y="4039436"/>
            <a:ext cx="17089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900" dirty="0">
                <a:solidFill>
                  <a:schemeClr val="bg1"/>
                </a:solidFill>
                <a:latin typeface="Trebuchet MS" panose="020B0603020202020204" pitchFamily="34" charset="0"/>
              </a:rPr>
              <a:t>Reliable Secured Tamper Proof snapshots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B701F7C-593D-F4C3-01AB-D7F930CB21FA}"/>
              </a:ext>
            </a:extLst>
          </p:cNvPr>
          <p:cNvSpPr txBox="1"/>
          <p:nvPr/>
        </p:nvSpPr>
        <p:spPr>
          <a:xfrm>
            <a:off x="6912437" y="3830624"/>
            <a:ext cx="17089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900" dirty="0">
                <a:solidFill>
                  <a:schemeClr val="bg1"/>
                </a:solidFill>
                <a:latin typeface="Trebuchet MS" panose="020B0603020202020204" pitchFamily="34" charset="0"/>
              </a:rPr>
              <a:t>Long term data retention – Infrequent data access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AC17153-27FB-D828-FE7F-AA6DAC28C4DF}"/>
              </a:ext>
            </a:extLst>
          </p:cNvPr>
          <p:cNvSpPr txBox="1"/>
          <p:nvPr/>
        </p:nvSpPr>
        <p:spPr>
          <a:xfrm>
            <a:off x="4725609" y="3891905"/>
            <a:ext cx="17089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900" dirty="0">
                <a:solidFill>
                  <a:schemeClr val="bg1"/>
                </a:solidFill>
                <a:latin typeface="Trebuchet MS" panose="020B0603020202020204" pitchFamily="34" charset="0"/>
              </a:rPr>
              <a:t>Isolated Network Vault Backup Data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63413ADC-61E0-5FCE-5D01-BAB363844C84}"/>
              </a:ext>
            </a:extLst>
          </p:cNvPr>
          <p:cNvCxnSpPr/>
          <p:nvPr/>
        </p:nvCxnSpPr>
        <p:spPr>
          <a:xfrm>
            <a:off x="2517109" y="987425"/>
            <a:ext cx="0" cy="3529013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  <a:prstDash val="sys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23218A43-DCA9-3EFB-1B6C-1069F2EE9DCB}"/>
              </a:ext>
            </a:extLst>
          </p:cNvPr>
          <p:cNvCxnSpPr/>
          <p:nvPr/>
        </p:nvCxnSpPr>
        <p:spPr>
          <a:xfrm>
            <a:off x="4572000" y="987425"/>
            <a:ext cx="0" cy="3529013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  <a:prstDash val="sys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FC77DFBE-BA4F-D7EF-3087-860EA80757EF}"/>
              </a:ext>
            </a:extLst>
          </p:cNvPr>
          <p:cNvCxnSpPr/>
          <p:nvPr/>
        </p:nvCxnSpPr>
        <p:spPr>
          <a:xfrm>
            <a:off x="6632907" y="987425"/>
            <a:ext cx="0" cy="3529013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  <a:prstDash val="sys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B9AFEEF-048C-AC0E-E457-DA1011DDAFF5}"/>
              </a:ext>
            </a:extLst>
          </p:cNvPr>
          <p:cNvCxnSpPr>
            <a:cxnSpLocks/>
          </p:cNvCxnSpPr>
          <p:nvPr/>
        </p:nvCxnSpPr>
        <p:spPr>
          <a:xfrm>
            <a:off x="323850" y="2818397"/>
            <a:ext cx="8496300" cy="0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  <a:prstDash val="sys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56850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FE43EFC2-4AFC-9537-9859-B24A396F86E8}"/>
              </a:ext>
            </a:extLst>
          </p:cNvPr>
          <p:cNvSpPr txBox="1"/>
          <p:nvPr/>
        </p:nvSpPr>
        <p:spPr>
          <a:xfrm>
            <a:off x="629171" y="2661053"/>
            <a:ext cx="222145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b="1" dirty="0">
                <a:solidFill>
                  <a:srgbClr val="BED730"/>
                </a:solidFill>
                <a:latin typeface="Trebuchet MS" panose="020B0703020202090204" pitchFamily="34" charset="0"/>
              </a:rPr>
              <a:t>Immutable Backup</a:t>
            </a:r>
          </a:p>
        </p:txBody>
      </p:sp>
      <p:grpSp>
        <p:nvGrpSpPr>
          <p:cNvPr id="246" name="Group 245">
            <a:extLst>
              <a:ext uri="{FF2B5EF4-FFF2-40B4-BE49-F238E27FC236}">
                <a16:creationId xmlns:a16="http://schemas.microsoft.com/office/drawing/2014/main" id="{6F99316D-80A3-2359-8510-138087CC92E2}"/>
              </a:ext>
            </a:extLst>
          </p:cNvPr>
          <p:cNvGrpSpPr/>
          <p:nvPr/>
        </p:nvGrpSpPr>
        <p:grpSpPr>
          <a:xfrm>
            <a:off x="3846619" y="1407577"/>
            <a:ext cx="1475285" cy="1296744"/>
            <a:chOff x="7927907" y="4621402"/>
            <a:chExt cx="1445428" cy="1587406"/>
          </a:xfrm>
        </p:grpSpPr>
        <p:pic>
          <p:nvPicPr>
            <p:cNvPr id="240" name="Graphic 239" descr="Monitor outline">
              <a:extLst>
                <a:ext uri="{FF2B5EF4-FFF2-40B4-BE49-F238E27FC236}">
                  <a16:creationId xmlns:a16="http://schemas.microsoft.com/office/drawing/2014/main" id="{714015B3-F617-1DE1-7165-9012636EC42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927907" y="4926693"/>
              <a:ext cx="1282115" cy="1282115"/>
            </a:xfrm>
            <a:prstGeom prst="rect">
              <a:avLst/>
            </a:prstGeom>
          </p:spPr>
        </p:pic>
        <p:pic>
          <p:nvPicPr>
            <p:cNvPr id="242" name="Graphic 241" descr="Lock with solid fill">
              <a:extLst>
                <a:ext uri="{FF2B5EF4-FFF2-40B4-BE49-F238E27FC236}">
                  <a16:creationId xmlns:a16="http://schemas.microsoft.com/office/drawing/2014/main" id="{E1A2CF9C-E0E7-0B39-1CD9-1B71C5110E0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8458935" y="4621402"/>
              <a:ext cx="914400" cy="914400"/>
            </a:xfrm>
            <a:prstGeom prst="rect">
              <a:avLst/>
            </a:prstGeom>
          </p:spPr>
        </p:pic>
        <p:pic>
          <p:nvPicPr>
            <p:cNvPr id="244" name="Graphic 243" descr="Binary with solid fill">
              <a:extLst>
                <a:ext uri="{FF2B5EF4-FFF2-40B4-BE49-F238E27FC236}">
                  <a16:creationId xmlns:a16="http://schemas.microsoft.com/office/drawing/2014/main" id="{BD25D9E2-40CA-0F59-B69F-644903E398F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8228675" y="5252772"/>
              <a:ext cx="343148" cy="343148"/>
            </a:xfrm>
            <a:prstGeom prst="rect">
              <a:avLst/>
            </a:prstGeom>
          </p:spPr>
        </p:pic>
        <p:pic>
          <p:nvPicPr>
            <p:cNvPr id="245" name="Graphic 244" descr="Binary with solid fill">
              <a:extLst>
                <a:ext uri="{FF2B5EF4-FFF2-40B4-BE49-F238E27FC236}">
                  <a16:creationId xmlns:a16="http://schemas.microsoft.com/office/drawing/2014/main" id="{D58E3B77-5360-8508-9073-6A46A5BAF7C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8580460" y="5426452"/>
              <a:ext cx="343148" cy="343148"/>
            </a:xfrm>
            <a:prstGeom prst="rect">
              <a:avLst/>
            </a:prstGeom>
          </p:spPr>
        </p:pic>
      </p:grpSp>
      <p:pic>
        <p:nvPicPr>
          <p:cNvPr id="1028" name="Picture 4" descr="How to Air-Gap and Isolate Your Backups - Hornetsecurity">
            <a:extLst>
              <a:ext uri="{FF2B5EF4-FFF2-40B4-BE49-F238E27FC236}">
                <a16:creationId xmlns:a16="http://schemas.microsoft.com/office/drawing/2014/main" id="{64F91449-99E9-2AA6-1F49-1434033F59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0748" y="1521262"/>
            <a:ext cx="2221457" cy="999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97D1BCA1-1BF2-1148-50C7-DE275E938DD2}"/>
              </a:ext>
            </a:extLst>
          </p:cNvPr>
          <p:cNvGrpSpPr/>
          <p:nvPr/>
        </p:nvGrpSpPr>
        <p:grpSpPr>
          <a:xfrm>
            <a:off x="757940" y="1624786"/>
            <a:ext cx="2033599" cy="861543"/>
            <a:chOff x="5465316" y="901411"/>
            <a:chExt cx="3344620" cy="1509089"/>
          </a:xfrm>
        </p:grpSpPr>
        <p:cxnSp>
          <p:nvCxnSpPr>
            <p:cNvPr id="3" name="Straight Arrow Connector 2">
              <a:extLst>
                <a:ext uri="{FF2B5EF4-FFF2-40B4-BE49-F238E27FC236}">
                  <a16:creationId xmlns:a16="http://schemas.microsoft.com/office/drawing/2014/main" id="{DB350135-78FF-01D0-C723-9D50FCFDFA37}"/>
                </a:ext>
              </a:extLst>
            </p:cNvPr>
            <p:cNvCxnSpPr>
              <a:cxnSpLocks/>
            </p:cNvCxnSpPr>
            <p:nvPr/>
          </p:nvCxnSpPr>
          <p:spPr>
            <a:xfrm>
              <a:off x="7113546" y="1595815"/>
              <a:ext cx="628427" cy="0"/>
            </a:xfrm>
            <a:prstGeom prst="straightConnector1">
              <a:avLst/>
            </a:prstGeom>
            <a:ln w="57150">
              <a:solidFill>
                <a:schemeClr val="accent1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5AC1FD19-E63D-0487-5E8D-A681C56D842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7741973" y="1184702"/>
              <a:ext cx="751213" cy="673501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B4FD59C4-CC2C-0016-977C-6392A427C3AC}"/>
                </a:ext>
              </a:extLst>
            </p:cNvPr>
            <p:cNvSpPr txBox="1"/>
            <p:nvPr/>
          </p:nvSpPr>
          <p:spPr>
            <a:xfrm>
              <a:off x="7427758" y="1804006"/>
              <a:ext cx="1382178" cy="6064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825" dirty="0">
                  <a:solidFill>
                    <a:schemeClr val="bg1"/>
                  </a:solidFill>
                  <a:latin typeface="Trebuchet MS" panose="020B0703020202090204" pitchFamily="34" charset="0"/>
                </a:rPr>
                <a:t>Locked Backup Data</a:t>
              </a:r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386D3483-BF15-D685-9DDB-A6BA78430503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5465316" y="1346763"/>
              <a:ext cx="1821638" cy="498104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737AAF0D-ABA5-8773-AC38-890149277FCB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5477208" y="1656641"/>
              <a:ext cx="1821640" cy="498104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1B43F584-B4D0-5485-38E0-E68129B2A660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5718877" y="901411"/>
              <a:ext cx="1266209" cy="813990"/>
            </a:xfrm>
            <a:prstGeom prst="rect">
              <a:avLst/>
            </a:prstGeom>
          </p:spPr>
        </p:pic>
      </p:grpSp>
      <p:sp>
        <p:nvSpPr>
          <p:cNvPr id="14" name="Title 13">
            <a:extLst>
              <a:ext uri="{FF2B5EF4-FFF2-40B4-BE49-F238E27FC236}">
                <a16:creationId xmlns:a16="http://schemas.microsoft.com/office/drawing/2014/main" id="{D1620BEE-4045-F166-AD51-565A2992C0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0" y="211576"/>
            <a:ext cx="7693249" cy="415488"/>
          </a:xfrm>
        </p:spPr>
        <p:txBody>
          <a:bodyPr/>
          <a:lstStyle/>
          <a:p>
            <a:r>
              <a:rPr lang="en-US" dirty="0"/>
              <a:t>Backup Data protection: Ransomware</a:t>
            </a:r>
            <a:endParaRPr lang="en-IN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9406430-DC50-452C-9532-31488011144F}"/>
              </a:ext>
            </a:extLst>
          </p:cNvPr>
          <p:cNvSpPr txBox="1"/>
          <p:nvPr/>
        </p:nvSpPr>
        <p:spPr>
          <a:xfrm>
            <a:off x="301141" y="813674"/>
            <a:ext cx="84963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200" b="1" dirty="0">
                <a:solidFill>
                  <a:schemeClr val="bg1"/>
                </a:solidFill>
                <a:latin typeface="Trebuchet MS" panose="020B0703020202090204" pitchFamily="34" charset="0"/>
              </a:rPr>
              <a:t>A full 64% of surveyed CISOs feel at risk of suffering a material Cyberattack, Ransomware, etc.,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B862114-CD4E-6F22-9171-0DBAC80C87F7}"/>
              </a:ext>
            </a:extLst>
          </p:cNvPr>
          <p:cNvGrpSpPr/>
          <p:nvPr/>
        </p:nvGrpSpPr>
        <p:grpSpPr>
          <a:xfrm>
            <a:off x="3155950" y="1440216"/>
            <a:ext cx="2832100" cy="2708202"/>
            <a:chOff x="3155950" y="1440216"/>
            <a:chExt cx="2832100" cy="2899854"/>
          </a:xfrm>
        </p:grpSpPr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B9E48B8B-C07B-D343-71BC-6934DF6C95E6}"/>
                </a:ext>
              </a:extLst>
            </p:cNvPr>
            <p:cNvCxnSpPr>
              <a:cxnSpLocks/>
            </p:cNvCxnSpPr>
            <p:nvPr/>
          </p:nvCxnSpPr>
          <p:spPr>
            <a:xfrm>
              <a:off x="5988050" y="1440216"/>
              <a:ext cx="0" cy="2899854"/>
            </a:xfrm>
            <a:prstGeom prst="line">
              <a:avLst/>
            </a:prstGeom>
            <a:ln>
              <a:solidFill>
                <a:schemeClr val="accent1">
                  <a:lumMod val="75000"/>
                </a:schemeClr>
              </a:solidFill>
              <a:prstDash val="sysDot"/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A70D4A37-9EC1-43FD-AC32-B907A3FDC256}"/>
                </a:ext>
              </a:extLst>
            </p:cNvPr>
            <p:cNvCxnSpPr>
              <a:cxnSpLocks/>
            </p:cNvCxnSpPr>
            <p:nvPr/>
          </p:nvCxnSpPr>
          <p:spPr>
            <a:xfrm>
              <a:off x="3155950" y="1440216"/>
              <a:ext cx="0" cy="2826984"/>
            </a:xfrm>
            <a:prstGeom prst="line">
              <a:avLst/>
            </a:prstGeom>
            <a:ln>
              <a:solidFill>
                <a:schemeClr val="accent1">
                  <a:lumMod val="75000"/>
                </a:schemeClr>
              </a:solidFill>
              <a:prstDash val="sysDot"/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38577390-A06B-C537-40F9-7646FB299F5A}"/>
              </a:ext>
            </a:extLst>
          </p:cNvPr>
          <p:cNvSpPr txBox="1"/>
          <p:nvPr/>
        </p:nvSpPr>
        <p:spPr>
          <a:xfrm>
            <a:off x="515817" y="3176188"/>
            <a:ext cx="232864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sz="1000" dirty="0">
                <a:solidFill>
                  <a:schemeClr val="bg1"/>
                </a:solidFill>
                <a:latin typeface="Trebuchet MS" panose="020B0703020202090204" pitchFamily="34" charset="0"/>
              </a:rPr>
              <a:t>Immutable backups, essentially write-once, read-many (WORM)  preventing unauthorised modifications or deletions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27DF956-6360-C0B2-E01E-933FFB9BCB6E}"/>
              </a:ext>
            </a:extLst>
          </p:cNvPr>
          <p:cNvSpPr txBox="1"/>
          <p:nvPr/>
        </p:nvSpPr>
        <p:spPr>
          <a:xfrm>
            <a:off x="3462325" y="2661053"/>
            <a:ext cx="222145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b="1" dirty="0">
                <a:solidFill>
                  <a:srgbClr val="BED730"/>
                </a:solidFill>
                <a:latin typeface="Trebuchet MS" panose="020B0703020202090204" pitchFamily="34" charset="0"/>
              </a:rPr>
              <a:t>Encryption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2ECC489-5D96-9492-BF69-D12C25BC76B0}"/>
              </a:ext>
            </a:extLst>
          </p:cNvPr>
          <p:cNvSpPr txBox="1"/>
          <p:nvPr/>
        </p:nvSpPr>
        <p:spPr>
          <a:xfrm>
            <a:off x="3306962" y="3155472"/>
            <a:ext cx="2532181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350" algn="ctr"/>
            <a:r>
              <a:rPr lang="en-IN" sz="1000" dirty="0">
                <a:solidFill>
                  <a:schemeClr val="bg1"/>
                </a:solidFill>
                <a:latin typeface="Trebuchet MS" panose="020B0703020202090204" pitchFamily="34" charset="0"/>
              </a:rPr>
              <a:t>Encrypt Data-in-Transit &amp; Data-at-Rest Algorithms  BlowFish,3-DES, AES, GOST, Serpent, and Two Fish, with Key length 128/256.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7C60A94-DE6D-FD34-8CFE-98C112549213}"/>
              </a:ext>
            </a:extLst>
          </p:cNvPr>
          <p:cNvSpPr txBox="1"/>
          <p:nvPr/>
        </p:nvSpPr>
        <p:spPr>
          <a:xfrm>
            <a:off x="6299540" y="2661053"/>
            <a:ext cx="222145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b="1" dirty="0">
                <a:solidFill>
                  <a:srgbClr val="BED730"/>
                </a:solidFill>
                <a:latin typeface="Trebuchet MS" panose="020B0703020202090204" pitchFamily="34" charset="0"/>
                <a:sym typeface="Arial"/>
              </a:rPr>
              <a:t>Air Gapped</a:t>
            </a:r>
            <a:endParaRPr lang="en-IN" sz="1200" b="1" dirty="0">
              <a:solidFill>
                <a:srgbClr val="BED730"/>
              </a:solidFill>
              <a:latin typeface="Trebuchet MS" panose="020B0703020202090204" pitchFamily="34" charset="0"/>
              <a:sym typeface="Arial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7395533-46D4-8560-279B-74DA7C800860}"/>
              </a:ext>
            </a:extLst>
          </p:cNvPr>
          <p:cNvSpPr txBox="1"/>
          <p:nvPr/>
        </p:nvSpPr>
        <p:spPr>
          <a:xfrm>
            <a:off x="6292319" y="3155472"/>
            <a:ext cx="2251095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  <a:latin typeface="Trebuchet MS" panose="020B0703020202090204" pitchFamily="34" charset="0"/>
              </a:rPr>
              <a:t>Isolate secondary or tertiary backup copies. Inaccessible public portions environment.</a:t>
            </a:r>
            <a:endParaRPr lang="en-IN" sz="1000" dirty="0">
              <a:solidFill>
                <a:schemeClr val="bg1"/>
              </a:solidFill>
              <a:latin typeface="Trebuchet MS" panose="020B070302020209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36CE65F-BF03-DAF8-D49E-8E275F376DA4}"/>
              </a:ext>
            </a:extLst>
          </p:cNvPr>
          <p:cNvSpPr txBox="1"/>
          <p:nvPr/>
        </p:nvSpPr>
        <p:spPr>
          <a:xfrm>
            <a:off x="325745" y="4206696"/>
            <a:ext cx="84963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400" b="1" dirty="0">
                <a:solidFill>
                  <a:schemeClr val="bg1"/>
                </a:solidFill>
                <a:latin typeface="Trebuchet MS" panose="020B0703020202090204" pitchFamily="34" charset="0"/>
              </a:rPr>
              <a:t>Sify BaaS supports ransomware recoverability protection. </a:t>
            </a:r>
            <a:endParaRPr lang="en-IN" sz="1400" dirty="0">
              <a:solidFill>
                <a:schemeClr val="bg1"/>
              </a:solidFill>
              <a:latin typeface="Trebuchet MS" panose="020B070302020209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680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31">
            <a:extLst>
              <a:ext uri="{FF2B5EF4-FFF2-40B4-BE49-F238E27FC236}">
                <a16:creationId xmlns:a16="http://schemas.microsoft.com/office/drawing/2014/main" id="{360C4548-F4BC-E281-A89E-F7ABEAB94A73}"/>
              </a:ext>
            </a:extLst>
          </p:cNvPr>
          <p:cNvSpPr txBox="1"/>
          <p:nvPr/>
        </p:nvSpPr>
        <p:spPr>
          <a:xfrm>
            <a:off x="323849" y="993960"/>
            <a:ext cx="15367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64">
              <a:lnSpc>
                <a:spcPts val="1200"/>
              </a:lnSpc>
              <a:defRPr/>
            </a:pPr>
            <a:r>
              <a:rPr lang="en-US" sz="1050" b="1" dirty="0">
                <a:solidFill>
                  <a:srgbClr val="BED730"/>
                </a:solidFill>
                <a:latin typeface="Trebuchet MS" panose="020B0703020202090204" pitchFamily="34" charset="0"/>
              </a:rPr>
              <a:t>Latency Requirements</a:t>
            </a:r>
          </a:p>
        </p:txBody>
      </p:sp>
      <p:pic>
        <p:nvPicPr>
          <p:cNvPr id="33" name="Picture 2" descr="Manufacturing machineries hi-res stock photography and images - Alamy">
            <a:extLst>
              <a:ext uri="{FF2B5EF4-FFF2-40B4-BE49-F238E27FC236}">
                <a16:creationId xmlns:a16="http://schemas.microsoft.com/office/drawing/2014/main" id="{8BD97FAF-DDDD-E8E2-A742-674972AE15E6}"/>
              </a:ext>
            </a:extLst>
          </p:cNvPr>
          <p:cNvPicPr>
            <a:picLocks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630"/>
          <a:stretch/>
        </p:blipFill>
        <p:spPr bwMode="auto">
          <a:xfrm>
            <a:off x="323999" y="1394070"/>
            <a:ext cx="1512000" cy="1080000"/>
          </a:xfrm>
          <a:prstGeom prst="rect">
            <a:avLst/>
          </a:prstGeom>
          <a:noFill/>
          <a:ln w="635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6B526737-26F3-8669-D99F-24C854CCC057}"/>
              </a:ext>
            </a:extLst>
          </p:cNvPr>
          <p:cNvSpPr txBox="1"/>
          <p:nvPr/>
        </p:nvSpPr>
        <p:spPr>
          <a:xfrm>
            <a:off x="2077849" y="993960"/>
            <a:ext cx="14988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64">
              <a:lnSpc>
                <a:spcPts val="1200"/>
              </a:lnSpc>
              <a:defRPr/>
            </a:pPr>
            <a:r>
              <a:rPr lang="en-US" sz="1050" b="1" dirty="0">
                <a:solidFill>
                  <a:srgbClr val="BED730"/>
                </a:solidFill>
                <a:latin typeface="Trebuchet MS" panose="020B0703020202090204" pitchFamily="34" charset="0"/>
              </a:rPr>
              <a:t>Bandwidth Limits &amp; Disconnects</a:t>
            </a:r>
          </a:p>
        </p:txBody>
      </p:sp>
      <p:pic>
        <p:nvPicPr>
          <p:cNvPr id="36" name="Picture 6" descr="Supply bottlenecks leave container ships stranded - Logistics Insider Ocean  Shipping">
            <a:extLst>
              <a:ext uri="{FF2B5EF4-FFF2-40B4-BE49-F238E27FC236}">
                <a16:creationId xmlns:a16="http://schemas.microsoft.com/office/drawing/2014/main" id="{163D31B4-CA6B-9828-9733-31C046C121EB}"/>
              </a:ext>
            </a:extLst>
          </p:cNvPr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7383" y="1394070"/>
            <a:ext cx="1512000" cy="1080000"/>
          </a:xfrm>
          <a:prstGeom prst="rect">
            <a:avLst/>
          </a:prstGeom>
          <a:noFill/>
          <a:ln w="635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41FF00BC-8B7E-EB9F-8282-E9F2B1B3AEB8}"/>
              </a:ext>
            </a:extLst>
          </p:cNvPr>
          <p:cNvSpPr txBox="1"/>
          <p:nvPr/>
        </p:nvSpPr>
        <p:spPr>
          <a:xfrm>
            <a:off x="3810767" y="993960"/>
            <a:ext cx="1512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64">
              <a:lnSpc>
                <a:spcPts val="1200"/>
              </a:lnSpc>
              <a:defRPr/>
            </a:pPr>
            <a:r>
              <a:rPr lang="en-US" sz="1050" b="1" dirty="0">
                <a:solidFill>
                  <a:srgbClr val="BED730"/>
                </a:solidFill>
                <a:latin typeface="Trebuchet MS" panose="020B0703020202090204" pitchFamily="34" charset="0"/>
              </a:rPr>
              <a:t>Physical </a:t>
            </a:r>
          </a:p>
          <a:p>
            <a:pPr algn="ctr" defTabSz="914264">
              <a:lnSpc>
                <a:spcPts val="1200"/>
              </a:lnSpc>
              <a:defRPr/>
            </a:pPr>
            <a:r>
              <a:rPr lang="en-US" sz="1050" b="1" dirty="0">
                <a:solidFill>
                  <a:srgbClr val="BED730"/>
                </a:solidFill>
                <a:latin typeface="Trebuchet MS" panose="020B0703020202090204" pitchFamily="34" charset="0"/>
              </a:rPr>
              <a:t>Security</a:t>
            </a:r>
          </a:p>
        </p:txBody>
      </p:sp>
      <p:pic>
        <p:nvPicPr>
          <p:cNvPr id="39" name="Picture 8" descr="Physical access control: Survey reveals new deployment trends | Security  Magazine">
            <a:extLst>
              <a:ext uri="{FF2B5EF4-FFF2-40B4-BE49-F238E27FC236}">
                <a16:creationId xmlns:a16="http://schemas.microsoft.com/office/drawing/2014/main" id="{AECD4DC9-DC12-8D8D-DFA3-E4AD47D41AFA}"/>
              </a:ext>
            </a:extLst>
          </p:cNvPr>
          <p:cNvPicPr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10767" y="1394070"/>
            <a:ext cx="1512000" cy="1080000"/>
          </a:xfrm>
          <a:prstGeom prst="rect">
            <a:avLst/>
          </a:prstGeom>
          <a:ln w="635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99885C10-E1FD-E9C3-48CC-60BD8E6F2092}"/>
              </a:ext>
            </a:extLst>
          </p:cNvPr>
          <p:cNvSpPr txBox="1"/>
          <p:nvPr/>
        </p:nvSpPr>
        <p:spPr>
          <a:xfrm>
            <a:off x="7297536" y="993960"/>
            <a:ext cx="15226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64">
              <a:lnSpc>
                <a:spcPts val="1200"/>
              </a:lnSpc>
              <a:defRPr/>
            </a:pPr>
            <a:r>
              <a:rPr lang="en-US" sz="1050" b="1" dirty="0">
                <a:solidFill>
                  <a:srgbClr val="BED730"/>
                </a:solidFill>
                <a:latin typeface="Trebuchet MS" panose="020B0703020202090204" pitchFamily="34" charset="0"/>
              </a:rPr>
              <a:t>High Availability Requirements</a:t>
            </a:r>
          </a:p>
        </p:txBody>
      </p:sp>
      <p:pic>
        <p:nvPicPr>
          <p:cNvPr id="42" name="Picture 12" descr="Stock Market Updates: Sensex zooms over 300 points, Nifty nears 17,800;  IndusInd Bank gains 7% - BusinessToday">
            <a:extLst>
              <a:ext uri="{FF2B5EF4-FFF2-40B4-BE49-F238E27FC236}">
                <a16:creationId xmlns:a16="http://schemas.microsoft.com/office/drawing/2014/main" id="{65DBE0CF-00B8-E72C-F8DD-1545565D049E}"/>
              </a:ext>
            </a:extLst>
          </p:cNvPr>
          <p:cNvPicPr>
            <a:picLocks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7536" y="1394070"/>
            <a:ext cx="1512000" cy="1080000"/>
          </a:xfrm>
          <a:prstGeom prst="rect">
            <a:avLst/>
          </a:prstGeom>
          <a:noFill/>
          <a:ln w="635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" name="TextBox 43">
            <a:extLst>
              <a:ext uri="{FF2B5EF4-FFF2-40B4-BE49-F238E27FC236}">
                <a16:creationId xmlns:a16="http://schemas.microsoft.com/office/drawing/2014/main" id="{E1A77DC8-F102-959B-D7CB-BB0FA8BD3823}"/>
              </a:ext>
            </a:extLst>
          </p:cNvPr>
          <p:cNvSpPr txBox="1"/>
          <p:nvPr/>
        </p:nvSpPr>
        <p:spPr>
          <a:xfrm>
            <a:off x="5539968" y="993960"/>
            <a:ext cx="15261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64">
              <a:lnSpc>
                <a:spcPts val="1200"/>
              </a:lnSpc>
              <a:defRPr/>
            </a:pPr>
            <a:r>
              <a:rPr lang="en-US" sz="1050" b="1" dirty="0">
                <a:solidFill>
                  <a:srgbClr val="BED730"/>
                </a:solidFill>
                <a:latin typeface="Trebuchet MS" panose="020B0703020202090204" pitchFamily="34" charset="0"/>
              </a:rPr>
              <a:t>Difficult Environments</a:t>
            </a:r>
          </a:p>
        </p:txBody>
      </p:sp>
      <p:pic>
        <p:nvPicPr>
          <p:cNvPr id="45" name="Picture 14" descr="Buying a New Lab or Industrial Furnace | Thermal Processing Magazine">
            <a:extLst>
              <a:ext uri="{FF2B5EF4-FFF2-40B4-BE49-F238E27FC236}">
                <a16:creationId xmlns:a16="http://schemas.microsoft.com/office/drawing/2014/main" id="{FB5BFD1A-90B9-337E-043C-795DC0ABA3BD}"/>
              </a:ext>
            </a:extLst>
          </p:cNvPr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4151" y="1394070"/>
            <a:ext cx="1512000" cy="1080000"/>
          </a:xfrm>
          <a:prstGeom prst="rect">
            <a:avLst/>
          </a:prstGeom>
          <a:noFill/>
          <a:ln w="635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" name="TextBox 46">
            <a:extLst>
              <a:ext uri="{FF2B5EF4-FFF2-40B4-BE49-F238E27FC236}">
                <a16:creationId xmlns:a16="http://schemas.microsoft.com/office/drawing/2014/main" id="{D40D7DAE-2E51-B17B-D39D-D5B132699DDA}"/>
              </a:ext>
            </a:extLst>
          </p:cNvPr>
          <p:cNvSpPr txBox="1"/>
          <p:nvPr/>
        </p:nvSpPr>
        <p:spPr>
          <a:xfrm>
            <a:off x="334901" y="2669431"/>
            <a:ext cx="15367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64">
              <a:lnSpc>
                <a:spcPts val="1200"/>
              </a:lnSpc>
              <a:defRPr/>
            </a:pPr>
            <a:r>
              <a:rPr lang="en-US" sz="1050" b="1" dirty="0">
                <a:solidFill>
                  <a:srgbClr val="BED730"/>
                </a:solidFill>
                <a:latin typeface="Trebuchet MS" panose="020B0703020202090204" pitchFamily="34" charset="0"/>
              </a:rPr>
              <a:t>Hard to Reach – No Monitor / Keyboard</a:t>
            </a:r>
          </a:p>
        </p:txBody>
      </p:sp>
      <p:pic>
        <p:nvPicPr>
          <p:cNvPr id="48" name="Picture 18" descr="Keeping up your cellphone service has killed 35 people">
            <a:extLst>
              <a:ext uri="{FF2B5EF4-FFF2-40B4-BE49-F238E27FC236}">
                <a16:creationId xmlns:a16="http://schemas.microsoft.com/office/drawing/2014/main" id="{5A1129D0-F786-3F83-5801-B2DF5296E086}"/>
              </a:ext>
            </a:extLst>
          </p:cNvPr>
          <p:cNvPicPr>
            <a:picLocks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794" y="3085772"/>
            <a:ext cx="1548000" cy="1080000"/>
          </a:xfrm>
          <a:prstGeom prst="rect">
            <a:avLst/>
          </a:prstGeom>
          <a:noFill/>
          <a:ln w="635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" name="TextBox 49">
            <a:extLst>
              <a:ext uri="{FF2B5EF4-FFF2-40B4-BE49-F238E27FC236}">
                <a16:creationId xmlns:a16="http://schemas.microsoft.com/office/drawing/2014/main" id="{05CE94F8-8E7D-354D-2025-B46FEF66C691}"/>
              </a:ext>
            </a:extLst>
          </p:cNvPr>
          <p:cNvSpPr txBox="1"/>
          <p:nvPr/>
        </p:nvSpPr>
        <p:spPr>
          <a:xfrm>
            <a:off x="2056941" y="2669431"/>
            <a:ext cx="15649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64">
              <a:lnSpc>
                <a:spcPts val="1200"/>
              </a:lnSpc>
              <a:defRPr/>
            </a:pPr>
            <a:r>
              <a:rPr lang="en-US" sz="1050" b="1" dirty="0">
                <a:solidFill>
                  <a:srgbClr val="BED730"/>
                </a:solidFill>
                <a:latin typeface="Trebuchet MS" panose="020B0703020202090204" pitchFamily="34" charset="0"/>
              </a:rPr>
              <a:t>Physical Constraints – No Racks / AC</a:t>
            </a:r>
          </a:p>
        </p:txBody>
      </p:sp>
      <p:pic>
        <p:nvPicPr>
          <p:cNvPr id="51" name="Picture 20" descr="Redbeard IT - The Implications of a Messy Server Rack">
            <a:extLst>
              <a:ext uri="{FF2B5EF4-FFF2-40B4-BE49-F238E27FC236}">
                <a16:creationId xmlns:a16="http://schemas.microsoft.com/office/drawing/2014/main" id="{D52830AA-E884-CC4E-2FDF-C6F4D3F77695}"/>
              </a:ext>
            </a:extLst>
          </p:cNvPr>
          <p:cNvPicPr>
            <a:picLocks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1120" y="3085772"/>
            <a:ext cx="1548000" cy="1080000"/>
          </a:xfrm>
          <a:prstGeom prst="rect">
            <a:avLst/>
          </a:prstGeom>
          <a:noFill/>
          <a:ln w="635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3" name="TextBox 52">
            <a:extLst>
              <a:ext uri="{FF2B5EF4-FFF2-40B4-BE49-F238E27FC236}">
                <a16:creationId xmlns:a16="http://schemas.microsoft.com/office/drawing/2014/main" id="{586D60BF-4A7E-E602-867C-78E4964ECBB6}"/>
              </a:ext>
            </a:extLst>
          </p:cNvPr>
          <p:cNvSpPr txBox="1"/>
          <p:nvPr/>
        </p:nvSpPr>
        <p:spPr>
          <a:xfrm>
            <a:off x="3720857" y="2669431"/>
            <a:ext cx="16289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64">
              <a:lnSpc>
                <a:spcPts val="1200"/>
              </a:lnSpc>
              <a:defRPr/>
            </a:pPr>
            <a:r>
              <a:rPr lang="en-US" sz="1050" b="1" dirty="0">
                <a:solidFill>
                  <a:srgbClr val="BED730"/>
                </a:solidFill>
                <a:latin typeface="Trebuchet MS" panose="020B0703020202090204" pitchFamily="34" charset="0"/>
              </a:rPr>
              <a:t>No or Limited Local </a:t>
            </a:r>
            <a:br>
              <a:rPr lang="en-US" sz="1050" b="1" dirty="0">
                <a:solidFill>
                  <a:srgbClr val="BED730"/>
                </a:solidFill>
                <a:latin typeface="Trebuchet MS" panose="020B0703020202090204" pitchFamily="34" charset="0"/>
              </a:rPr>
            </a:br>
            <a:r>
              <a:rPr lang="en-US" sz="1050" b="1" dirty="0">
                <a:solidFill>
                  <a:srgbClr val="BED730"/>
                </a:solidFill>
                <a:latin typeface="Trebuchet MS" panose="020B0703020202090204" pitchFamily="34" charset="0"/>
              </a:rPr>
              <a:t>IT Support</a:t>
            </a:r>
          </a:p>
        </p:txBody>
      </p:sp>
      <p:pic>
        <p:nvPicPr>
          <p:cNvPr id="54" name="Picture 22" descr="Technical Support Outsourcing – Invite Our Experts | MasterDC">
            <a:extLst>
              <a:ext uri="{FF2B5EF4-FFF2-40B4-BE49-F238E27FC236}">
                <a16:creationId xmlns:a16="http://schemas.microsoft.com/office/drawing/2014/main" id="{073F844B-6415-8B10-AD8B-03BDD28BA47A}"/>
              </a:ext>
            </a:extLst>
          </p:cNvPr>
          <p:cNvPicPr>
            <a:picLocks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4446" y="3085772"/>
            <a:ext cx="1548000" cy="1080000"/>
          </a:xfrm>
          <a:prstGeom prst="rect">
            <a:avLst/>
          </a:prstGeom>
          <a:noFill/>
          <a:ln w="635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6" name="TextBox 55">
            <a:extLst>
              <a:ext uri="{FF2B5EF4-FFF2-40B4-BE49-F238E27FC236}">
                <a16:creationId xmlns:a16="http://schemas.microsoft.com/office/drawing/2014/main" id="{DD448C44-7312-C7AF-06DA-8B1D7504C896}"/>
              </a:ext>
            </a:extLst>
          </p:cNvPr>
          <p:cNvSpPr txBox="1"/>
          <p:nvPr/>
        </p:nvSpPr>
        <p:spPr>
          <a:xfrm>
            <a:off x="5421715" y="2669431"/>
            <a:ext cx="17404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64">
              <a:lnSpc>
                <a:spcPts val="1200"/>
              </a:lnSpc>
              <a:defRPr/>
            </a:pPr>
            <a:r>
              <a:rPr lang="en-US" sz="1050" b="1" dirty="0">
                <a:solidFill>
                  <a:srgbClr val="BED730"/>
                </a:solidFill>
                <a:latin typeface="Trebuchet MS" panose="020B0703020202090204" pitchFamily="34" charset="0"/>
              </a:rPr>
              <a:t>Hundreds or Thousands</a:t>
            </a:r>
          </a:p>
          <a:p>
            <a:pPr algn="ctr" defTabSz="914264">
              <a:lnSpc>
                <a:spcPts val="1200"/>
              </a:lnSpc>
              <a:defRPr/>
            </a:pPr>
            <a:r>
              <a:rPr lang="en-US" sz="1050" b="1" dirty="0">
                <a:solidFill>
                  <a:srgbClr val="BED730"/>
                </a:solidFill>
                <a:latin typeface="Trebuchet MS" panose="020B0703020202090204" pitchFamily="34" charset="0"/>
              </a:rPr>
              <a:t>of Locations</a:t>
            </a:r>
          </a:p>
        </p:txBody>
      </p:sp>
      <p:pic>
        <p:nvPicPr>
          <p:cNvPr id="57" name="Picture 24" descr="t3.ftcdn.net/jpg/06/50/92/88/360_F_650928807_PKXMI...">
            <a:extLst>
              <a:ext uri="{FF2B5EF4-FFF2-40B4-BE49-F238E27FC236}">
                <a16:creationId xmlns:a16="http://schemas.microsoft.com/office/drawing/2014/main" id="{5102B6FC-9917-8839-1589-347CC534F870}"/>
              </a:ext>
            </a:extLst>
          </p:cNvPr>
          <p:cNvPicPr>
            <a:picLocks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7772" y="3085772"/>
            <a:ext cx="1548000" cy="1080000"/>
          </a:xfrm>
          <a:prstGeom prst="rect">
            <a:avLst/>
          </a:prstGeom>
          <a:noFill/>
          <a:ln w="635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9" name="TextBox 58">
            <a:extLst>
              <a:ext uri="{FF2B5EF4-FFF2-40B4-BE49-F238E27FC236}">
                <a16:creationId xmlns:a16="http://schemas.microsoft.com/office/drawing/2014/main" id="{4F74E930-6588-6DE4-1F5B-0DFA53AE2085}"/>
              </a:ext>
            </a:extLst>
          </p:cNvPr>
          <p:cNvSpPr txBox="1"/>
          <p:nvPr/>
        </p:nvSpPr>
        <p:spPr>
          <a:xfrm>
            <a:off x="7261098" y="2669431"/>
            <a:ext cx="15590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64">
              <a:lnSpc>
                <a:spcPts val="1200"/>
              </a:lnSpc>
              <a:defRPr/>
            </a:pPr>
            <a:r>
              <a:rPr lang="en-US" sz="1050" b="1" dirty="0">
                <a:solidFill>
                  <a:srgbClr val="BED730"/>
                </a:solidFill>
                <a:latin typeface="Trebuchet MS" panose="020B0703020202090204" pitchFamily="34" charset="0"/>
              </a:rPr>
              <a:t>Data Protection and Privacy Regulations</a:t>
            </a:r>
          </a:p>
        </p:txBody>
      </p:sp>
      <p:pic>
        <p:nvPicPr>
          <p:cNvPr id="60" name="Picture 30" descr="Premium Photo | Data protection keyboard">
            <a:extLst>
              <a:ext uri="{FF2B5EF4-FFF2-40B4-BE49-F238E27FC236}">
                <a16:creationId xmlns:a16="http://schemas.microsoft.com/office/drawing/2014/main" id="{852EB61E-E86B-2412-009A-FE8F6A57FFE0}"/>
              </a:ext>
            </a:extLst>
          </p:cNvPr>
          <p:cNvPicPr>
            <a:picLocks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1099" y="3085772"/>
            <a:ext cx="1548000" cy="1080000"/>
          </a:xfrm>
          <a:prstGeom prst="rect">
            <a:avLst/>
          </a:prstGeom>
          <a:noFill/>
          <a:ln w="635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392882E-AB59-DFD2-5769-3FCD814A031E}"/>
              </a:ext>
            </a:extLst>
          </p:cNvPr>
          <p:cNvSpPr txBox="1">
            <a:spLocks/>
          </p:cNvSpPr>
          <p:nvPr/>
        </p:nvSpPr>
        <p:spPr>
          <a:xfrm>
            <a:off x="323849" y="4271856"/>
            <a:ext cx="8449249" cy="284685"/>
          </a:xfrm>
          <a:prstGeom prst="rect">
            <a:avLst/>
          </a:prstGeom>
        </p:spPr>
        <p:txBody>
          <a:bodyPr vert="horz" wrap="square" lIns="0" tIns="34286" rIns="68571" bIns="34286" rtlCol="0" anchor="ctr">
            <a:spAutoFit/>
          </a:bodyPr>
          <a:lstStyle>
            <a:lvl1pPr algn="l" defTabSz="1219018" rtl="0" eaLnBrk="1" latinLnBrk="0" hangingPunct="1">
              <a:spcBef>
                <a:spcPct val="0"/>
              </a:spcBef>
              <a:buNone/>
              <a:defRPr kumimoji="0" lang="en-US" sz="2400" b="1" i="0" u="none" strike="noStrike" kern="1200" cap="all" spc="0" normalizeH="0" baseline="0" noProof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Trebuchet MS" pitchFamily="34" charset="0"/>
                <a:ea typeface="+mj-ea"/>
                <a:cs typeface="+mj-cs"/>
              </a:defRPr>
            </a:lvl1pPr>
          </a:lstStyle>
          <a:p>
            <a:pPr algn="ctr" defTabSz="914264">
              <a:defRPr/>
            </a:pPr>
            <a:r>
              <a:rPr lang="en-US" sz="1400" dirty="0">
                <a:solidFill>
                  <a:schemeClr val="bg1"/>
                </a:solidFill>
              </a:rPr>
              <a:t>what works in datacenter does not work here</a:t>
            </a:r>
            <a:endParaRPr lang="en-IN" sz="1400" dirty="0">
              <a:solidFill>
                <a:schemeClr val="bg1"/>
              </a:solidFill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394107A-2E1F-1B46-92DF-F49CDB22FE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SIFY CLOUDINFINIT: Edge Cloud </a:t>
            </a:r>
            <a:r>
              <a:rPr lang="en-IN" dirty="0"/>
              <a:t>ROADMAP FY 2024-25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50C48C8-C478-C5D3-E881-11CF151EDE67}"/>
              </a:ext>
            </a:extLst>
          </p:cNvPr>
          <p:cNvSpPr txBox="1"/>
          <p:nvPr/>
        </p:nvSpPr>
        <p:spPr>
          <a:xfrm>
            <a:off x="323849" y="637759"/>
            <a:ext cx="844924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dirty="0">
                <a:solidFill>
                  <a:schemeClr val="bg1"/>
                </a:solidFill>
                <a:latin typeface="Google Sans"/>
              </a:rPr>
              <a:t>‘</a:t>
            </a:r>
            <a:r>
              <a:rPr lang="en-IN" b="0" i="0" dirty="0">
                <a:solidFill>
                  <a:schemeClr val="bg1"/>
                </a:solidFill>
                <a:effectLst/>
                <a:latin typeface="Google Sans"/>
              </a:rPr>
              <a:t>History Repeats </a:t>
            </a:r>
            <a:r>
              <a:rPr lang="en-IN" dirty="0">
                <a:solidFill>
                  <a:schemeClr val="bg1"/>
                </a:solidFill>
                <a:latin typeface="Google Sans"/>
              </a:rPr>
              <a:t>I</a:t>
            </a:r>
            <a:r>
              <a:rPr lang="en-IN" b="0" i="0" dirty="0">
                <a:solidFill>
                  <a:schemeClr val="bg1"/>
                </a:solidFill>
                <a:effectLst/>
                <a:latin typeface="Google Sans"/>
              </a:rPr>
              <a:t>tself’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5971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62AF790-B2B9-8FE1-B0CB-3E80D72E03D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22223" y="3282826"/>
            <a:ext cx="8499553" cy="765050"/>
          </a:xfrm>
        </p:spPr>
        <p:txBody>
          <a:bodyPr>
            <a:normAutofit/>
          </a:bodyPr>
          <a:lstStyle/>
          <a:p>
            <a:r>
              <a:rPr lang="en-US" dirty="0"/>
              <a:t>SIFY Cloud &amp; IT MANAGED SERVICES</a:t>
            </a:r>
            <a:endParaRPr lang="en-IN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A0ACEF8-30A8-4DC9-22FA-82EFC2464C96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6057900" y="4570413"/>
            <a:ext cx="3086100" cy="2730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dirty="0"/>
              <a:t>Internal | Confidential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917AD61-C03F-3A1C-D2D8-A006713BBFF1}"/>
              </a:ext>
            </a:extLst>
          </p:cNvPr>
          <p:cNvSpPr txBox="1"/>
          <p:nvPr/>
        </p:nvSpPr>
        <p:spPr>
          <a:xfrm>
            <a:off x="334098" y="1556087"/>
            <a:ext cx="84860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2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dirty="0">
                <a:solidFill>
                  <a:schemeClr val="bg1"/>
                </a:solidFill>
                <a:latin typeface="Trebuchet MS" panose="020B0703020202090204" pitchFamily="34" charset="0"/>
                <a:sym typeface="Arial"/>
              </a:rPr>
              <a:t>Digital Bridge for Transformation, </a:t>
            </a:r>
          </a:p>
          <a:p>
            <a:pPr marL="0" marR="0" lvl="0" indent="0" algn="ctr" defTabSz="9142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dirty="0">
                <a:solidFill>
                  <a:schemeClr val="bg1"/>
                </a:solidFill>
                <a:latin typeface="Trebuchet MS" panose="020B0703020202090204" pitchFamily="34" charset="0"/>
                <a:sym typeface="Arial"/>
              </a:rPr>
              <a:t>built on our World-class </a:t>
            </a:r>
          </a:p>
          <a:p>
            <a:pPr marL="0" marR="0" lvl="0" indent="0" algn="ctr" defTabSz="9142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b="1" kern="0" spc="-57" dirty="0">
                <a:solidFill>
                  <a:schemeClr val="bg1"/>
                </a:solidFill>
                <a:latin typeface="Trebuchet MS" panose="020B0703020202090204" pitchFamily="34" charset="0"/>
                <a:cs typeface="Arial" panose="020B0604020202020204" pitchFamily="34" charset="0"/>
                <a:sym typeface="Arial"/>
                <a:rtl val="0"/>
              </a:rPr>
              <a:t>D</a:t>
            </a:r>
            <a:r>
              <a:rPr kumimoji="0" lang="en-US" sz="2000" b="1" i="0" u="none" strike="noStrike" kern="0" cap="none" spc="-57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ebuchet MS" panose="020B0703020202090204" pitchFamily="34" charset="0"/>
                <a:cs typeface="Arial" panose="020B0604020202020204" pitchFamily="34" charset="0"/>
                <a:sym typeface="Arial"/>
                <a:rtl val="0"/>
              </a:rPr>
              <a:t>igital IT Infrastructure, Digitalized </a:t>
            </a:r>
            <a:r>
              <a:rPr lang="en-US" sz="2000" b="1" kern="0" spc="-57" dirty="0">
                <a:solidFill>
                  <a:schemeClr val="bg1"/>
                </a:solidFill>
                <a:latin typeface="Trebuchet MS" panose="020B0703020202090204" pitchFamily="34" charset="0"/>
                <a:cs typeface="Arial" panose="020B0604020202020204" pitchFamily="34" charset="0"/>
                <a:sym typeface="Arial"/>
                <a:rtl val="0"/>
              </a:rPr>
              <a:t>S</a:t>
            </a:r>
            <a:r>
              <a:rPr kumimoji="0" lang="en-US" sz="2000" b="1" i="0" u="none" strike="noStrike" kern="0" cap="none" spc="-57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ebuchet MS" panose="020B0703020202090204" pitchFamily="34" charset="0"/>
                <a:cs typeface="Arial" panose="020B0604020202020204" pitchFamily="34" charset="0"/>
                <a:sym typeface="Arial"/>
                <a:rtl val="0"/>
              </a:rPr>
              <a:t>ervices &amp; Core Digital Platforms. </a:t>
            </a:r>
          </a:p>
        </p:txBody>
      </p:sp>
    </p:spTree>
    <p:extLst>
      <p:ext uri="{BB962C8B-B14F-4D97-AF65-F5344CB8AC3E}">
        <p14:creationId xmlns:p14="http://schemas.microsoft.com/office/powerpoint/2010/main" val="2549284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6ACE863-A62F-B80C-3A21-AE3095C973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0" y="188493"/>
            <a:ext cx="7693249" cy="461655"/>
          </a:xfrm>
        </p:spPr>
        <p:txBody>
          <a:bodyPr/>
          <a:lstStyle/>
          <a:p>
            <a:r>
              <a:rPr lang="en-US" dirty="0"/>
              <a:t>SIFY IT MANAGED SERVICES CATALOG</a:t>
            </a:r>
            <a:endParaRPr lang="en-IN" dirty="0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22392F30-C78B-8583-2E65-472D29860797}"/>
              </a:ext>
            </a:extLst>
          </p:cNvPr>
          <p:cNvSpPr/>
          <p:nvPr/>
        </p:nvSpPr>
        <p:spPr>
          <a:xfrm>
            <a:off x="665667" y="995567"/>
            <a:ext cx="287241" cy="3520871"/>
          </a:xfrm>
          <a:prstGeom prst="rect">
            <a:avLst/>
          </a:prstGeom>
          <a:solidFill>
            <a:srgbClr val="BED730"/>
          </a:solidFill>
          <a:ln w="9525" cap="flat" cmpd="sng" algn="ctr">
            <a:noFill/>
            <a:prstDash val="solid"/>
          </a:ln>
          <a:effectLst/>
        </p:spPr>
        <p:txBody>
          <a:bodyPr vert="vert270" rtlCol="0" anchor="ctr"/>
          <a:lstStyle/>
          <a:p>
            <a:pPr marL="0" marR="0" lvl="0" indent="0" algn="ctr" defTabSz="68578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105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Arial" panose="020B0604020202020204" pitchFamily="34" charset="0"/>
              </a:rPr>
              <a:t>Sify Colo, 3rd Party Colo, Customer DC 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8DEE0BCD-418C-4D5C-0059-C8E44DCBF382}"/>
              </a:ext>
            </a:extLst>
          </p:cNvPr>
          <p:cNvSpPr/>
          <p:nvPr/>
        </p:nvSpPr>
        <p:spPr>
          <a:xfrm>
            <a:off x="1006836" y="995568"/>
            <a:ext cx="661886" cy="1511167"/>
          </a:xfrm>
          <a:prstGeom prst="rect">
            <a:avLst/>
          </a:prstGeom>
          <a:solidFill>
            <a:srgbClr val="BED730"/>
          </a:solidFill>
          <a:ln w="9525" cap="flat" cmpd="sng" algn="ctr">
            <a:noFill/>
            <a:prstDash val="solid"/>
          </a:ln>
          <a:effectLst/>
        </p:spPr>
        <p:txBody>
          <a:bodyPr vert="horz" rtlCol="0" anchor="ctr"/>
          <a:lstStyle/>
          <a:p>
            <a:pPr marL="0" marR="0" lvl="0" indent="0" algn="ctr" defTabSz="68578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Arial" panose="020B0604020202020204" pitchFamily="34" charset="0"/>
              </a:rPr>
              <a:t>Sify Products and Services (IaaS, PaaS, SaaS) </a:t>
            </a:r>
          </a:p>
        </p:txBody>
      </p: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5100A7D8-CD34-84C8-0039-9199A4F7A748}"/>
              </a:ext>
            </a:extLst>
          </p:cNvPr>
          <p:cNvCxnSpPr>
            <a:cxnSpLocks/>
          </p:cNvCxnSpPr>
          <p:nvPr/>
        </p:nvCxnSpPr>
        <p:spPr>
          <a:xfrm>
            <a:off x="1710365" y="1783106"/>
            <a:ext cx="7109634" cy="0"/>
          </a:xfrm>
          <a:prstGeom prst="line">
            <a:avLst/>
          </a:prstGeom>
          <a:noFill/>
          <a:ln w="38100" cap="flat" cmpd="sng" algn="ctr">
            <a:noFill/>
            <a:prstDash val="dash"/>
          </a:ln>
          <a:effectLst/>
        </p:spPr>
      </p:cxnSp>
      <p:grpSp>
        <p:nvGrpSpPr>
          <p:cNvPr id="49" name="Group 48">
            <a:extLst>
              <a:ext uri="{FF2B5EF4-FFF2-40B4-BE49-F238E27FC236}">
                <a16:creationId xmlns:a16="http://schemas.microsoft.com/office/drawing/2014/main" id="{6C630435-52C7-68DD-9C2B-C4CE541BF605}"/>
              </a:ext>
            </a:extLst>
          </p:cNvPr>
          <p:cNvGrpSpPr/>
          <p:nvPr/>
        </p:nvGrpSpPr>
        <p:grpSpPr>
          <a:xfrm>
            <a:off x="1710364" y="1816728"/>
            <a:ext cx="7109484" cy="702921"/>
            <a:chOff x="1448218" y="2394516"/>
            <a:chExt cx="6671162" cy="654245"/>
          </a:xfrm>
          <a:solidFill>
            <a:srgbClr val="9BBB59">
              <a:lumMod val="20000"/>
              <a:lumOff val="80000"/>
            </a:srgbClr>
          </a:solidFill>
        </p:grpSpPr>
        <p:sp>
          <p:nvSpPr>
            <p:cNvPr id="50" name="Rectangle: Rounded Corners 49">
              <a:extLst>
                <a:ext uri="{FF2B5EF4-FFF2-40B4-BE49-F238E27FC236}">
                  <a16:creationId xmlns:a16="http://schemas.microsoft.com/office/drawing/2014/main" id="{C07E286D-CECF-2AE7-E8AB-92963CA550B9}"/>
                </a:ext>
              </a:extLst>
            </p:cNvPr>
            <p:cNvSpPr/>
            <p:nvPr/>
          </p:nvSpPr>
          <p:spPr>
            <a:xfrm>
              <a:off x="1448218" y="2401126"/>
              <a:ext cx="1080856" cy="623688"/>
            </a:xfrm>
            <a:prstGeom prst="roundRect">
              <a:avLst/>
            </a:prstGeom>
            <a:grpFill/>
            <a:ln w="635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68578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/>
                  <a:ea typeface="+mn-ea"/>
                  <a:cs typeface="Arial" panose="020B0604020202020204" pitchFamily="34" charset="0"/>
                </a:rPr>
                <a:t> Hypervisor Resource Mgmt., Version Mgmt., Firmware Upgrades, Patch Mgmt. &amp; OS Tasks.</a:t>
              </a:r>
              <a:endParaRPr kumimoji="0" lang="en-IN" sz="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51" name="Rectangle: Rounded Corners 50">
              <a:extLst>
                <a:ext uri="{FF2B5EF4-FFF2-40B4-BE49-F238E27FC236}">
                  <a16:creationId xmlns:a16="http://schemas.microsoft.com/office/drawing/2014/main" id="{FEF263EB-6A52-898A-7BDE-B98A1AEDC87C}"/>
                </a:ext>
              </a:extLst>
            </p:cNvPr>
            <p:cNvSpPr/>
            <p:nvPr/>
          </p:nvSpPr>
          <p:spPr>
            <a:xfrm>
              <a:off x="2559569" y="2398135"/>
              <a:ext cx="1080856" cy="623688"/>
            </a:xfrm>
            <a:prstGeom prst="roundRect">
              <a:avLst/>
            </a:prstGeom>
            <a:grpFill/>
            <a:ln w="635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68578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/>
                  <a:ea typeface="+mn-ea"/>
                  <a:cs typeface="Arial" panose="020B0604020202020204" pitchFamily="34" charset="0"/>
                </a:rPr>
                <a:t>Application Mgmt., Controller Mgmt., SAN &amp; NAS Mgmt., QOS &amp; Tier Mgmt., RAID Mgmt., Firmware Mgmt.</a:t>
              </a:r>
            </a:p>
          </p:txBody>
        </p:sp>
        <p:sp>
          <p:nvSpPr>
            <p:cNvPr id="52" name="Rectangle: Rounded Corners 51">
              <a:extLst>
                <a:ext uri="{FF2B5EF4-FFF2-40B4-BE49-F238E27FC236}">
                  <a16:creationId xmlns:a16="http://schemas.microsoft.com/office/drawing/2014/main" id="{61215883-FBB6-06DE-607C-E5B89476B5B5}"/>
                </a:ext>
              </a:extLst>
            </p:cNvPr>
            <p:cNvSpPr/>
            <p:nvPr/>
          </p:nvSpPr>
          <p:spPr>
            <a:xfrm>
              <a:off x="3663223" y="2395121"/>
              <a:ext cx="1080856" cy="623688"/>
            </a:xfrm>
            <a:prstGeom prst="roundRect">
              <a:avLst/>
            </a:prstGeom>
            <a:grpFill/>
            <a:ln w="635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68578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/>
                  <a:ea typeface="+mn-ea"/>
                  <a:cs typeface="Arial" panose="020B0604020202020204" pitchFamily="34" charset="0"/>
                </a:rPr>
                <a:t>Middleware stack Mgmt., Switch, Router &amp; LB Mgmt., Firmware Upgrade, Patch Mgmt.</a:t>
              </a:r>
            </a:p>
          </p:txBody>
        </p:sp>
        <p:sp>
          <p:nvSpPr>
            <p:cNvPr id="53" name="Rectangle: Rounded Corners 52">
              <a:extLst>
                <a:ext uri="{FF2B5EF4-FFF2-40B4-BE49-F238E27FC236}">
                  <a16:creationId xmlns:a16="http://schemas.microsoft.com/office/drawing/2014/main" id="{931CE5FB-8F0D-1A18-602B-A14DE52FB617}"/>
                </a:ext>
              </a:extLst>
            </p:cNvPr>
            <p:cNvSpPr/>
            <p:nvPr/>
          </p:nvSpPr>
          <p:spPr>
            <a:xfrm>
              <a:off x="7038524" y="2394516"/>
              <a:ext cx="1080856" cy="654245"/>
            </a:xfrm>
            <a:prstGeom prst="roundRect">
              <a:avLst/>
            </a:prstGeom>
            <a:grpFill/>
            <a:ln w="635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68578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/>
                  <a:ea typeface="+mn-ea"/>
                  <a:cs typeface="Arial" panose="020B0604020202020204" pitchFamily="34" charset="0"/>
                </a:rPr>
                <a:t>Configuration, </a:t>
              </a:r>
            </a:p>
            <a:p>
              <a:pPr marL="0" marR="0" lvl="0" indent="0" algn="ctr" defTabSz="68578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/>
                  <a:ea typeface="+mn-ea"/>
                  <a:cs typeface="Arial" panose="020B0604020202020204" pitchFamily="34" charset="0"/>
                </a:rPr>
                <a:t>Platform Management - Version, Firmware  Upgrade, Patch Mgmt.</a:t>
              </a:r>
            </a:p>
          </p:txBody>
        </p:sp>
        <p:sp>
          <p:nvSpPr>
            <p:cNvPr id="54" name="Rectangle: Rounded Corners 53">
              <a:extLst>
                <a:ext uri="{FF2B5EF4-FFF2-40B4-BE49-F238E27FC236}">
                  <a16:creationId xmlns:a16="http://schemas.microsoft.com/office/drawing/2014/main" id="{E87D9369-EC77-4F74-6B98-5D47EBE61F17}"/>
                </a:ext>
              </a:extLst>
            </p:cNvPr>
            <p:cNvSpPr/>
            <p:nvPr/>
          </p:nvSpPr>
          <p:spPr>
            <a:xfrm>
              <a:off x="5910421" y="2402900"/>
              <a:ext cx="1080856" cy="621662"/>
            </a:xfrm>
            <a:prstGeom prst="roundRect">
              <a:avLst/>
            </a:prstGeom>
            <a:grpFill/>
            <a:ln w="635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68578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/>
                  <a:ea typeface="+mn-ea"/>
                  <a:cs typeface="Arial" panose="020B0604020202020204" pitchFamily="34" charset="0"/>
                </a:rPr>
                <a:t>Kubernetes Cluster Mgmt., CI/CD Pipeline configuration, SerivceMesh configuration</a:t>
              </a:r>
            </a:p>
          </p:txBody>
        </p:sp>
        <p:sp>
          <p:nvSpPr>
            <p:cNvPr id="55" name="Rectangle: Rounded Corners 54">
              <a:extLst>
                <a:ext uri="{FF2B5EF4-FFF2-40B4-BE49-F238E27FC236}">
                  <a16:creationId xmlns:a16="http://schemas.microsoft.com/office/drawing/2014/main" id="{89EF7DAF-C7A0-6145-3621-51C1B206BA67}"/>
                </a:ext>
              </a:extLst>
            </p:cNvPr>
            <p:cNvSpPr/>
            <p:nvPr/>
          </p:nvSpPr>
          <p:spPr>
            <a:xfrm>
              <a:off x="4784335" y="2409875"/>
              <a:ext cx="1080856" cy="623688"/>
            </a:xfrm>
            <a:prstGeom prst="roundRect">
              <a:avLst/>
            </a:prstGeom>
            <a:grpFill/>
            <a:ln w="635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68578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/>
                  <a:ea typeface="+mn-ea"/>
                  <a:cs typeface="Arial" panose="020B0604020202020204" pitchFamily="34" charset="0"/>
                </a:rPr>
                <a:t>Database Fine Tuning, DB Jobs Mgmt., Back Up  </a:t>
              </a:r>
            </a:p>
            <a:p>
              <a:pPr marL="0" marR="0" lvl="0" indent="0" algn="ctr" defTabSz="68578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/>
                  <a:ea typeface="+mn-ea"/>
                  <a:cs typeface="Arial" panose="020B0604020202020204" pitchFamily="34" charset="0"/>
                </a:rPr>
                <a:t>Platform &amp; Schedule Mgmt., Restorations, DR Configuration &amp; Management</a:t>
              </a:r>
              <a:endParaRPr kumimoji="0" lang="en-IN" sz="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1766F9CF-FE50-FAFF-6B44-EFFD493C0110}"/>
              </a:ext>
            </a:extLst>
          </p:cNvPr>
          <p:cNvGrpSpPr/>
          <p:nvPr/>
        </p:nvGrpSpPr>
        <p:grpSpPr>
          <a:xfrm>
            <a:off x="1705942" y="994515"/>
            <a:ext cx="4716310" cy="736712"/>
            <a:chOff x="1444056" y="1255981"/>
            <a:chExt cx="4438007" cy="666549"/>
          </a:xfrm>
          <a:solidFill>
            <a:srgbClr val="9BBB59">
              <a:lumMod val="20000"/>
              <a:lumOff val="80000"/>
            </a:srgbClr>
          </a:solidFill>
        </p:grpSpPr>
        <p:sp>
          <p:nvSpPr>
            <p:cNvPr id="57" name="Rectangle: Rounded Corners 56">
              <a:extLst>
                <a:ext uri="{FF2B5EF4-FFF2-40B4-BE49-F238E27FC236}">
                  <a16:creationId xmlns:a16="http://schemas.microsoft.com/office/drawing/2014/main" id="{A821B7AB-E70D-14AA-C6FB-2CE08340D497}"/>
                </a:ext>
              </a:extLst>
            </p:cNvPr>
            <p:cNvSpPr/>
            <p:nvPr/>
          </p:nvSpPr>
          <p:spPr>
            <a:xfrm>
              <a:off x="1448217" y="1635110"/>
              <a:ext cx="1087523" cy="275372"/>
            </a:xfrm>
            <a:prstGeom prst="roundRect">
              <a:avLst/>
            </a:prstGeom>
            <a:grpFill/>
            <a:ln w="635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68578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9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/>
                  <a:ea typeface="+mn-ea"/>
                  <a:cs typeface="Arial" panose="020B0604020202020204" pitchFamily="34" charset="0"/>
                </a:rPr>
                <a:t>Compute</a:t>
              </a:r>
            </a:p>
          </p:txBody>
        </p:sp>
        <p:sp>
          <p:nvSpPr>
            <p:cNvPr id="58" name="Rectangle: Rounded Corners 57">
              <a:extLst>
                <a:ext uri="{FF2B5EF4-FFF2-40B4-BE49-F238E27FC236}">
                  <a16:creationId xmlns:a16="http://schemas.microsoft.com/office/drawing/2014/main" id="{E20BF2EE-B73B-F2CF-22F7-C7C606942A01}"/>
                </a:ext>
              </a:extLst>
            </p:cNvPr>
            <p:cNvSpPr/>
            <p:nvPr/>
          </p:nvSpPr>
          <p:spPr>
            <a:xfrm>
              <a:off x="2566234" y="1639908"/>
              <a:ext cx="1080856" cy="275372"/>
            </a:xfrm>
            <a:prstGeom prst="roundRect">
              <a:avLst/>
            </a:prstGeom>
            <a:grpFill/>
            <a:ln w="635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68578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9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/>
                  <a:ea typeface="+mn-ea"/>
                  <a:cs typeface="Arial" panose="020B0604020202020204" pitchFamily="34" charset="0"/>
                </a:rPr>
                <a:t>Storage</a:t>
              </a:r>
            </a:p>
          </p:txBody>
        </p:sp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0C651850-492D-036F-11E4-81339848959C}"/>
                </a:ext>
              </a:extLst>
            </p:cNvPr>
            <p:cNvSpPr/>
            <p:nvPr/>
          </p:nvSpPr>
          <p:spPr>
            <a:xfrm>
              <a:off x="3669889" y="1636894"/>
              <a:ext cx="1080856" cy="275372"/>
            </a:xfrm>
            <a:prstGeom prst="roundRect">
              <a:avLst/>
            </a:prstGeom>
            <a:grpFill/>
            <a:ln w="635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68578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9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/>
                  <a:ea typeface="+mn-ea"/>
                  <a:cs typeface="Arial" panose="020B0604020202020204" pitchFamily="34" charset="0"/>
                </a:rPr>
                <a:t>Network</a:t>
              </a:r>
            </a:p>
          </p:txBody>
        </p:sp>
        <p:sp>
          <p:nvSpPr>
            <p:cNvPr id="60" name="Rectangle: Rounded Corners 59">
              <a:extLst>
                <a:ext uri="{FF2B5EF4-FFF2-40B4-BE49-F238E27FC236}">
                  <a16:creationId xmlns:a16="http://schemas.microsoft.com/office/drawing/2014/main" id="{FC4E445E-211D-7ADB-549D-921524E52F55}"/>
                </a:ext>
              </a:extLst>
            </p:cNvPr>
            <p:cNvSpPr/>
            <p:nvPr/>
          </p:nvSpPr>
          <p:spPr>
            <a:xfrm>
              <a:off x="4796399" y="1647158"/>
              <a:ext cx="1080856" cy="275372"/>
            </a:xfrm>
            <a:prstGeom prst="roundRect">
              <a:avLst/>
            </a:prstGeom>
            <a:grpFill/>
            <a:ln w="635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68578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9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/>
                  <a:ea typeface="+mn-ea"/>
                  <a:cs typeface="Arial" panose="020B0604020202020204" pitchFamily="34" charset="0"/>
                </a:rPr>
                <a:t>Backup &amp; DR</a:t>
              </a:r>
            </a:p>
          </p:txBody>
        </p:sp>
        <p:sp>
          <p:nvSpPr>
            <p:cNvPr id="61" name="Rectangle: Rounded Corners 60">
              <a:extLst>
                <a:ext uri="{FF2B5EF4-FFF2-40B4-BE49-F238E27FC236}">
                  <a16:creationId xmlns:a16="http://schemas.microsoft.com/office/drawing/2014/main" id="{66D327F7-011A-1372-1D2E-6CBC7E40C625}"/>
                </a:ext>
              </a:extLst>
            </p:cNvPr>
            <p:cNvSpPr/>
            <p:nvPr/>
          </p:nvSpPr>
          <p:spPr>
            <a:xfrm>
              <a:off x="1444056" y="1255981"/>
              <a:ext cx="1096492" cy="324784"/>
            </a:xfrm>
            <a:prstGeom prst="roundRect">
              <a:avLst/>
            </a:prstGeom>
            <a:grpFill/>
            <a:ln w="635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68578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9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/>
                  <a:ea typeface="+mn-ea"/>
                  <a:cs typeface="Arial" panose="020B0604020202020204" pitchFamily="34" charset="0"/>
                </a:rPr>
                <a:t>OS </a:t>
              </a:r>
            </a:p>
            <a:p>
              <a:pPr marL="0" marR="0" lvl="0" indent="0" algn="ctr" defTabSz="68578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/>
                  <a:ea typeface="+mn-ea"/>
                  <a:cs typeface="Arial" panose="020B0604020202020204" pitchFamily="34" charset="0"/>
                </a:rPr>
                <a:t>[Windows / AIX / Linux]</a:t>
              </a:r>
              <a:endParaRPr kumimoji="0" lang="en-IN" sz="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62" name="Rectangle: Rounded Corners 61">
              <a:extLst>
                <a:ext uri="{FF2B5EF4-FFF2-40B4-BE49-F238E27FC236}">
                  <a16:creationId xmlns:a16="http://schemas.microsoft.com/office/drawing/2014/main" id="{D5464B7A-233B-CBD2-BD58-77C07367E060}"/>
                </a:ext>
              </a:extLst>
            </p:cNvPr>
            <p:cNvSpPr/>
            <p:nvPr/>
          </p:nvSpPr>
          <p:spPr>
            <a:xfrm>
              <a:off x="2571042" y="1260779"/>
              <a:ext cx="1080856" cy="324784"/>
            </a:xfrm>
            <a:prstGeom prst="roundRect">
              <a:avLst/>
            </a:prstGeom>
            <a:grpFill/>
            <a:ln w="635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68578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9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/>
                  <a:ea typeface="+mn-ea"/>
                  <a:cs typeface="Arial" panose="020B0604020202020204" pitchFamily="34" charset="0"/>
                </a:rPr>
                <a:t>Application</a:t>
              </a:r>
            </a:p>
            <a:p>
              <a:pPr marL="0" marR="0" lvl="0" indent="0" algn="ctr" defTabSz="68578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6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/>
                  <a:ea typeface="+mn-ea"/>
                  <a:cs typeface="Arial" panose="020B0604020202020204" pitchFamily="34" charset="0"/>
                </a:rPr>
                <a:t>[</a:t>
              </a:r>
              <a:r>
                <a:rPr kumimoji="0" lang="en-IN" sz="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/>
                  <a:ea typeface="+mn-ea"/>
                  <a:cs typeface="Arial" panose="020B0604020202020204" pitchFamily="34" charset="0"/>
                </a:rPr>
                <a:t>IIS, Apache, Tomcat, AD, Exchange]</a:t>
              </a:r>
            </a:p>
          </p:txBody>
        </p:sp>
        <p:sp>
          <p:nvSpPr>
            <p:cNvPr id="63" name="Rectangle: Rounded Corners 62">
              <a:extLst>
                <a:ext uri="{FF2B5EF4-FFF2-40B4-BE49-F238E27FC236}">
                  <a16:creationId xmlns:a16="http://schemas.microsoft.com/office/drawing/2014/main" id="{82101D53-A75B-C92F-7F30-9FAD537BF31C}"/>
                </a:ext>
              </a:extLst>
            </p:cNvPr>
            <p:cNvSpPr/>
            <p:nvPr/>
          </p:nvSpPr>
          <p:spPr>
            <a:xfrm>
              <a:off x="3674696" y="1257765"/>
              <a:ext cx="1080856" cy="324784"/>
            </a:xfrm>
            <a:prstGeom prst="roundRect">
              <a:avLst/>
            </a:prstGeom>
            <a:grpFill/>
            <a:ln w="635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68578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9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/>
                  <a:ea typeface="+mn-ea"/>
                  <a:cs typeface="Arial" panose="020B0604020202020204" pitchFamily="34" charset="0"/>
                </a:rPr>
                <a:t>Middleware</a:t>
              </a:r>
            </a:p>
            <a:p>
              <a:pPr marL="0" marR="0" lvl="0" indent="0" algn="ctr" defTabSz="68578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/>
                  <a:ea typeface="+mn-ea"/>
                  <a:cs typeface="Arial" panose="020B0604020202020204" pitchFamily="34" charset="0"/>
                </a:rPr>
                <a:t> [JBOSS, WEBLOGIC, WEBSPHERE ]</a:t>
              </a:r>
            </a:p>
          </p:txBody>
        </p:sp>
        <p:sp>
          <p:nvSpPr>
            <p:cNvPr id="64" name="Rectangle: Rounded Corners 63">
              <a:extLst>
                <a:ext uri="{FF2B5EF4-FFF2-40B4-BE49-F238E27FC236}">
                  <a16:creationId xmlns:a16="http://schemas.microsoft.com/office/drawing/2014/main" id="{3A597EC8-30A8-AA07-ECD1-01E85C0A57DB}"/>
                </a:ext>
              </a:extLst>
            </p:cNvPr>
            <p:cNvSpPr/>
            <p:nvPr/>
          </p:nvSpPr>
          <p:spPr>
            <a:xfrm>
              <a:off x="4801207" y="1260240"/>
              <a:ext cx="1080856" cy="324784"/>
            </a:xfrm>
            <a:prstGeom prst="roundRect">
              <a:avLst/>
            </a:prstGeom>
            <a:grpFill/>
            <a:ln w="635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68578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9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/>
                  <a:ea typeface="+mn-ea"/>
                  <a:cs typeface="Arial" panose="020B0604020202020204" pitchFamily="34" charset="0"/>
                </a:rPr>
                <a:t>Data Base </a:t>
              </a:r>
            </a:p>
            <a:p>
              <a:pPr marL="0" marR="0" lvl="0" indent="0" algn="ctr" defTabSz="68578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/>
                  <a:ea typeface="+mn-ea"/>
                  <a:cs typeface="Arial" panose="020B0604020202020204" pitchFamily="34" charset="0"/>
                </a:rPr>
                <a:t>[ORACLE, MSSQL, MYSQL]</a:t>
              </a:r>
            </a:p>
          </p:txBody>
        </p:sp>
      </p:grpSp>
      <p:sp>
        <p:nvSpPr>
          <p:cNvPr id="65" name="Rectangle: Rounded Corners 64">
            <a:extLst>
              <a:ext uri="{FF2B5EF4-FFF2-40B4-BE49-F238E27FC236}">
                <a16:creationId xmlns:a16="http://schemas.microsoft.com/office/drawing/2014/main" id="{23224DE1-D8B8-7ED3-A736-C724B974E23B}"/>
              </a:ext>
            </a:extLst>
          </p:cNvPr>
          <p:cNvSpPr/>
          <p:nvPr/>
        </p:nvSpPr>
        <p:spPr>
          <a:xfrm>
            <a:off x="6459174" y="1426408"/>
            <a:ext cx="1148636" cy="304359"/>
          </a:xfrm>
          <a:prstGeom prst="roundRect">
            <a:avLst/>
          </a:prstGeom>
          <a:solidFill>
            <a:srgbClr val="9BBB59">
              <a:lumMod val="20000"/>
              <a:lumOff val="80000"/>
            </a:srgbClr>
          </a:solidFill>
          <a:ln w="635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68578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9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Arial" panose="020B0604020202020204" pitchFamily="34" charset="0"/>
              </a:rPr>
              <a:t> DevOps</a:t>
            </a:r>
          </a:p>
        </p:txBody>
      </p:sp>
      <p:sp>
        <p:nvSpPr>
          <p:cNvPr id="66" name="Rectangle: Rounded Corners 65">
            <a:extLst>
              <a:ext uri="{FF2B5EF4-FFF2-40B4-BE49-F238E27FC236}">
                <a16:creationId xmlns:a16="http://schemas.microsoft.com/office/drawing/2014/main" id="{990530A1-5865-E18F-6A9D-B4D67233864C}"/>
              </a:ext>
            </a:extLst>
          </p:cNvPr>
          <p:cNvSpPr/>
          <p:nvPr/>
        </p:nvSpPr>
        <p:spPr>
          <a:xfrm>
            <a:off x="6464283" y="998762"/>
            <a:ext cx="1148636" cy="358972"/>
          </a:xfrm>
          <a:prstGeom prst="roundRect">
            <a:avLst/>
          </a:prstGeom>
          <a:solidFill>
            <a:srgbClr val="9BBB59">
              <a:lumMod val="20000"/>
              <a:lumOff val="80000"/>
            </a:srgbClr>
          </a:solidFill>
          <a:ln w="635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68578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9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Arial" panose="020B0604020202020204" pitchFamily="34" charset="0"/>
              </a:rPr>
              <a:t>Containers </a:t>
            </a:r>
          </a:p>
        </p:txBody>
      </p:sp>
      <p:sp>
        <p:nvSpPr>
          <p:cNvPr id="67" name="Rectangle: Rounded Corners 66">
            <a:extLst>
              <a:ext uri="{FF2B5EF4-FFF2-40B4-BE49-F238E27FC236}">
                <a16:creationId xmlns:a16="http://schemas.microsoft.com/office/drawing/2014/main" id="{DB01BD68-77E9-6F7D-D62E-127EA3A0819B}"/>
              </a:ext>
            </a:extLst>
          </p:cNvPr>
          <p:cNvSpPr/>
          <p:nvPr/>
        </p:nvSpPr>
        <p:spPr>
          <a:xfrm>
            <a:off x="7654950" y="1415524"/>
            <a:ext cx="1148636" cy="304359"/>
          </a:xfrm>
          <a:prstGeom prst="roundRect">
            <a:avLst/>
          </a:prstGeom>
          <a:solidFill>
            <a:srgbClr val="9BBB59">
              <a:lumMod val="20000"/>
              <a:lumOff val="80000"/>
            </a:srgbClr>
          </a:solidFill>
          <a:ln w="635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68578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9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Arial" panose="020B0604020202020204" pitchFamily="34" charset="0"/>
              </a:rPr>
              <a:t>MSS/MDR/GRC </a:t>
            </a:r>
          </a:p>
        </p:txBody>
      </p:sp>
      <p:sp>
        <p:nvSpPr>
          <p:cNvPr id="68" name="Rectangle: Rounded Corners 67">
            <a:extLst>
              <a:ext uri="{FF2B5EF4-FFF2-40B4-BE49-F238E27FC236}">
                <a16:creationId xmlns:a16="http://schemas.microsoft.com/office/drawing/2014/main" id="{78A7A7BD-6D1C-2EC2-9147-FDFEEA48C953}"/>
              </a:ext>
            </a:extLst>
          </p:cNvPr>
          <p:cNvSpPr/>
          <p:nvPr/>
        </p:nvSpPr>
        <p:spPr>
          <a:xfrm>
            <a:off x="7660059" y="987878"/>
            <a:ext cx="1148636" cy="358972"/>
          </a:xfrm>
          <a:prstGeom prst="roundRect">
            <a:avLst/>
          </a:prstGeom>
          <a:solidFill>
            <a:srgbClr val="9BBB59">
              <a:lumMod val="20000"/>
              <a:lumOff val="80000"/>
            </a:srgbClr>
          </a:solidFill>
          <a:ln w="635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68578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9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Arial" panose="020B0604020202020204" pitchFamily="34" charset="0"/>
              </a:rPr>
              <a:t>Security</a:t>
            </a: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C222BCAB-CAD8-445D-1C80-DED1F0885BB1}"/>
              </a:ext>
            </a:extLst>
          </p:cNvPr>
          <p:cNvSpPr/>
          <p:nvPr/>
        </p:nvSpPr>
        <p:spPr>
          <a:xfrm rot="16200000">
            <a:off x="-1293605" y="2613021"/>
            <a:ext cx="3520871" cy="285961"/>
          </a:xfrm>
          <a:prstGeom prst="rect">
            <a:avLst/>
          </a:prstGeom>
          <a:solidFill>
            <a:srgbClr val="BED730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78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11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Arial" panose="020B0604020202020204" pitchFamily="34" charset="0"/>
              </a:rPr>
              <a:t>Sify CI Enterprise Cloud, AWS, AZURE, OCI, GCP</a:t>
            </a: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9728E0BA-CB90-03F8-52F5-EFAADF44BCAD}"/>
              </a:ext>
            </a:extLst>
          </p:cNvPr>
          <p:cNvSpPr/>
          <p:nvPr/>
        </p:nvSpPr>
        <p:spPr>
          <a:xfrm rot="10800000" flipV="1">
            <a:off x="1006836" y="3285942"/>
            <a:ext cx="7826118" cy="396000"/>
          </a:xfrm>
          <a:prstGeom prst="rect">
            <a:avLst/>
          </a:prstGeom>
          <a:solidFill>
            <a:srgbClr val="4BACC6">
              <a:lumMod val="20000"/>
              <a:lumOff val="8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Service Desk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Omni-Channel, 24x7</a:t>
            </a:r>
            <a:endParaRPr kumimoji="0" lang="en-IN" sz="9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71" name="Rectangle: Rounded Corners 70">
            <a:extLst>
              <a:ext uri="{FF2B5EF4-FFF2-40B4-BE49-F238E27FC236}">
                <a16:creationId xmlns:a16="http://schemas.microsoft.com/office/drawing/2014/main" id="{A4617E48-3E0E-B69A-EE2C-C71E95CCA586}"/>
              </a:ext>
            </a:extLst>
          </p:cNvPr>
          <p:cNvSpPr/>
          <p:nvPr/>
        </p:nvSpPr>
        <p:spPr>
          <a:xfrm>
            <a:off x="6459174" y="2951090"/>
            <a:ext cx="1148636" cy="304359"/>
          </a:xfrm>
          <a:prstGeom prst="roundRect">
            <a:avLst/>
          </a:prstGeom>
          <a:solidFill>
            <a:srgbClr val="8064A2">
              <a:lumMod val="20000"/>
              <a:lumOff val="80000"/>
            </a:srgbClr>
          </a:solidFill>
          <a:ln w="6350" cap="flat" cmpd="sng" algn="ctr">
            <a:solidFill>
              <a:srgbClr val="9BBB59">
                <a:lumMod val="60000"/>
                <a:lumOff val="40000"/>
              </a:srgbClr>
            </a:solidFill>
            <a:prstDash val="solid"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68578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Arial" panose="020B0604020202020204" pitchFamily="34" charset="0"/>
              </a:rPr>
              <a:t> Tanzu, Rancher</a:t>
            </a:r>
            <a:endParaRPr kumimoji="0" lang="en-IN" sz="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+mn-ea"/>
              <a:cs typeface="Arial" panose="020B0604020202020204" pitchFamily="34" charset="0"/>
            </a:endParaRPr>
          </a:p>
        </p:txBody>
      </p:sp>
      <p:sp>
        <p:nvSpPr>
          <p:cNvPr id="72" name="Rectangle: Rounded Corners 71">
            <a:extLst>
              <a:ext uri="{FF2B5EF4-FFF2-40B4-BE49-F238E27FC236}">
                <a16:creationId xmlns:a16="http://schemas.microsoft.com/office/drawing/2014/main" id="{7B71EC2A-9E15-8622-B4FC-24757C46729E}"/>
              </a:ext>
            </a:extLst>
          </p:cNvPr>
          <p:cNvSpPr/>
          <p:nvPr/>
        </p:nvSpPr>
        <p:spPr>
          <a:xfrm>
            <a:off x="1703227" y="2587079"/>
            <a:ext cx="1148636" cy="304359"/>
          </a:xfrm>
          <a:prstGeom prst="roundRect">
            <a:avLst/>
          </a:prstGeom>
          <a:solidFill>
            <a:srgbClr val="8064A2">
              <a:lumMod val="20000"/>
              <a:lumOff val="80000"/>
            </a:srgbClr>
          </a:solidFill>
          <a:ln w="6350" cap="flat" cmpd="sng" algn="ctr">
            <a:solidFill>
              <a:srgbClr val="9BBB59">
                <a:lumMod val="60000"/>
                <a:lumOff val="4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78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Arial" panose="020B0604020202020204" pitchFamily="34" charset="0"/>
              </a:rPr>
              <a:t>Dell/ HPE/Cisco/ </a:t>
            </a:r>
          </a:p>
          <a:p>
            <a:pPr marL="0" marR="0" lvl="0" indent="0" algn="ctr" defTabSz="68578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Arial" panose="020B0604020202020204" pitchFamily="34" charset="0"/>
              </a:rPr>
              <a:t>Azure Stack / Nutanix</a:t>
            </a:r>
          </a:p>
        </p:txBody>
      </p:sp>
      <p:sp>
        <p:nvSpPr>
          <p:cNvPr id="73" name="Rectangle: Rounded Corners 72">
            <a:extLst>
              <a:ext uri="{FF2B5EF4-FFF2-40B4-BE49-F238E27FC236}">
                <a16:creationId xmlns:a16="http://schemas.microsoft.com/office/drawing/2014/main" id="{09EF137F-DD74-324C-812A-819F41B554FA}"/>
              </a:ext>
            </a:extLst>
          </p:cNvPr>
          <p:cNvSpPr/>
          <p:nvPr/>
        </p:nvSpPr>
        <p:spPr>
          <a:xfrm>
            <a:off x="2889820" y="2583021"/>
            <a:ext cx="1148636" cy="304359"/>
          </a:xfrm>
          <a:prstGeom prst="roundRect">
            <a:avLst/>
          </a:prstGeom>
          <a:solidFill>
            <a:srgbClr val="8064A2">
              <a:lumMod val="20000"/>
              <a:lumOff val="80000"/>
            </a:srgbClr>
          </a:solidFill>
          <a:ln w="6350" cap="flat" cmpd="sng" algn="ctr">
            <a:solidFill>
              <a:srgbClr val="9BBB59">
                <a:lumMod val="60000"/>
                <a:lumOff val="4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78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Arial" panose="020B0604020202020204" pitchFamily="34" charset="0"/>
              </a:rPr>
              <a:t>Hitachi/HPE/IBM </a:t>
            </a:r>
          </a:p>
        </p:txBody>
      </p:sp>
      <p:sp>
        <p:nvSpPr>
          <p:cNvPr id="74" name="Rectangle: Rounded Corners 73">
            <a:extLst>
              <a:ext uri="{FF2B5EF4-FFF2-40B4-BE49-F238E27FC236}">
                <a16:creationId xmlns:a16="http://schemas.microsoft.com/office/drawing/2014/main" id="{246DC4D2-51F7-E4B4-1CDB-2FDE6EE0B5D3}"/>
              </a:ext>
            </a:extLst>
          </p:cNvPr>
          <p:cNvSpPr/>
          <p:nvPr/>
        </p:nvSpPr>
        <p:spPr>
          <a:xfrm>
            <a:off x="4072160" y="2591034"/>
            <a:ext cx="1148636" cy="304359"/>
          </a:xfrm>
          <a:prstGeom prst="roundRect">
            <a:avLst/>
          </a:prstGeom>
          <a:solidFill>
            <a:srgbClr val="8064A2">
              <a:lumMod val="20000"/>
              <a:lumOff val="80000"/>
            </a:srgbClr>
          </a:solidFill>
          <a:ln w="6350" cap="flat" cmpd="sng" algn="ctr">
            <a:solidFill>
              <a:srgbClr val="9BBB59">
                <a:lumMod val="60000"/>
                <a:lumOff val="4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78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Arial" panose="020B0604020202020204" pitchFamily="34" charset="0"/>
              </a:rPr>
              <a:t>Cisco / Nexus/ F5</a:t>
            </a:r>
          </a:p>
        </p:txBody>
      </p:sp>
      <p:sp>
        <p:nvSpPr>
          <p:cNvPr id="75" name="Rectangle: Rounded Corners 74">
            <a:extLst>
              <a:ext uri="{FF2B5EF4-FFF2-40B4-BE49-F238E27FC236}">
                <a16:creationId xmlns:a16="http://schemas.microsoft.com/office/drawing/2014/main" id="{A3F7584D-FA74-0C65-2C3F-0C8BCD6F05CB}"/>
              </a:ext>
            </a:extLst>
          </p:cNvPr>
          <p:cNvSpPr/>
          <p:nvPr/>
        </p:nvSpPr>
        <p:spPr>
          <a:xfrm>
            <a:off x="7657628" y="2583022"/>
            <a:ext cx="1148636" cy="304359"/>
          </a:xfrm>
          <a:prstGeom prst="roundRect">
            <a:avLst/>
          </a:prstGeom>
          <a:solidFill>
            <a:srgbClr val="8064A2">
              <a:lumMod val="20000"/>
              <a:lumOff val="80000"/>
            </a:srgbClr>
          </a:solidFill>
          <a:ln w="6350" cap="flat" cmpd="sng" algn="ctr">
            <a:solidFill>
              <a:srgbClr val="9BBB59">
                <a:lumMod val="60000"/>
                <a:lumOff val="4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78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Arial" panose="020B0604020202020204" pitchFamily="34" charset="0"/>
              </a:rPr>
              <a:t>Fortinet, F5, Cisco, CrowdStrike, </a:t>
            </a:r>
          </a:p>
          <a:p>
            <a:pPr marL="0" marR="0" lvl="0" indent="0" algn="ctr" defTabSz="68578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Arial" panose="020B0604020202020204" pitchFamily="34" charset="0"/>
              </a:rPr>
              <a:t>Arcon</a:t>
            </a:r>
          </a:p>
        </p:txBody>
      </p:sp>
      <p:sp>
        <p:nvSpPr>
          <p:cNvPr id="76" name="Rectangle: Rounded Corners 75">
            <a:extLst>
              <a:ext uri="{FF2B5EF4-FFF2-40B4-BE49-F238E27FC236}">
                <a16:creationId xmlns:a16="http://schemas.microsoft.com/office/drawing/2014/main" id="{5A532CE0-0996-0C61-EED3-49AA5204F5EF}"/>
              </a:ext>
            </a:extLst>
          </p:cNvPr>
          <p:cNvSpPr/>
          <p:nvPr/>
        </p:nvSpPr>
        <p:spPr>
          <a:xfrm>
            <a:off x="6452389" y="2590376"/>
            <a:ext cx="1148636" cy="304359"/>
          </a:xfrm>
          <a:prstGeom prst="roundRect">
            <a:avLst/>
          </a:prstGeom>
          <a:solidFill>
            <a:srgbClr val="8064A2">
              <a:lumMod val="20000"/>
              <a:lumOff val="80000"/>
            </a:srgbClr>
          </a:solidFill>
          <a:ln w="6350" cap="flat" cmpd="sng" algn="ctr">
            <a:solidFill>
              <a:srgbClr val="9BBB59">
                <a:lumMod val="60000"/>
                <a:lumOff val="4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78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Arial" panose="020B0604020202020204" pitchFamily="34" charset="0"/>
              </a:rPr>
              <a:t>VMware, Suse</a:t>
            </a:r>
            <a:endParaRPr kumimoji="0" lang="en-IN" sz="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+mn-ea"/>
              <a:cs typeface="Arial" panose="020B0604020202020204" pitchFamily="34" charset="0"/>
            </a:endParaRPr>
          </a:p>
        </p:txBody>
      </p:sp>
      <p:sp>
        <p:nvSpPr>
          <p:cNvPr id="77" name="Rectangle: Rounded Corners 76">
            <a:extLst>
              <a:ext uri="{FF2B5EF4-FFF2-40B4-BE49-F238E27FC236}">
                <a16:creationId xmlns:a16="http://schemas.microsoft.com/office/drawing/2014/main" id="{2F9261E3-A931-03D6-9897-CE3DF6986527}"/>
              </a:ext>
            </a:extLst>
          </p:cNvPr>
          <p:cNvSpPr/>
          <p:nvPr/>
        </p:nvSpPr>
        <p:spPr>
          <a:xfrm>
            <a:off x="5260624" y="2603660"/>
            <a:ext cx="1148636" cy="283720"/>
          </a:xfrm>
          <a:prstGeom prst="roundRect">
            <a:avLst/>
          </a:prstGeom>
          <a:solidFill>
            <a:srgbClr val="8064A2">
              <a:lumMod val="20000"/>
              <a:lumOff val="80000"/>
            </a:srgbClr>
          </a:solidFill>
          <a:ln w="6350" cap="flat" cmpd="sng" algn="ctr">
            <a:solidFill>
              <a:srgbClr val="9BBB59">
                <a:lumMod val="60000"/>
                <a:lumOff val="4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78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Arial" panose="020B0604020202020204" pitchFamily="34" charset="0"/>
              </a:rPr>
              <a:t>Commvault, Carbonite</a:t>
            </a:r>
            <a:endParaRPr kumimoji="0" lang="en-IN" sz="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+mn-ea"/>
              <a:cs typeface="Arial" panose="020B0604020202020204" pitchFamily="34" charset="0"/>
            </a:endParaRPr>
          </a:p>
        </p:txBody>
      </p:sp>
      <p:sp>
        <p:nvSpPr>
          <p:cNvPr id="78" name="Rectangle: Rounded Corners 77">
            <a:extLst>
              <a:ext uri="{FF2B5EF4-FFF2-40B4-BE49-F238E27FC236}">
                <a16:creationId xmlns:a16="http://schemas.microsoft.com/office/drawing/2014/main" id="{B10C29CC-CA4F-5699-1D79-B55E745AAF3F}"/>
              </a:ext>
            </a:extLst>
          </p:cNvPr>
          <p:cNvSpPr/>
          <p:nvPr/>
        </p:nvSpPr>
        <p:spPr>
          <a:xfrm>
            <a:off x="1703228" y="2933331"/>
            <a:ext cx="1148636" cy="304359"/>
          </a:xfrm>
          <a:prstGeom prst="roundRect">
            <a:avLst/>
          </a:prstGeom>
          <a:solidFill>
            <a:srgbClr val="8064A2">
              <a:lumMod val="20000"/>
              <a:lumOff val="80000"/>
            </a:srgbClr>
          </a:solidFill>
          <a:ln w="6350" cap="flat" cmpd="sng" algn="ctr">
            <a:solidFill>
              <a:srgbClr val="9BBB59">
                <a:lumMod val="60000"/>
                <a:lumOff val="40000"/>
              </a:srgbClr>
            </a:solidFill>
            <a:prstDash val="solid"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68578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Arial" panose="020B0604020202020204" pitchFamily="34" charset="0"/>
              </a:rPr>
              <a:t>Rack Servers, Blade Servers, HCI, Virtualized, Azure, SAP</a:t>
            </a:r>
          </a:p>
        </p:txBody>
      </p:sp>
      <p:sp>
        <p:nvSpPr>
          <p:cNvPr id="79" name="Rectangle: Rounded Corners 78">
            <a:extLst>
              <a:ext uri="{FF2B5EF4-FFF2-40B4-BE49-F238E27FC236}">
                <a16:creationId xmlns:a16="http://schemas.microsoft.com/office/drawing/2014/main" id="{93A2F515-AB34-396C-381B-D02A313D8E3D}"/>
              </a:ext>
            </a:extLst>
          </p:cNvPr>
          <p:cNvSpPr/>
          <p:nvPr/>
        </p:nvSpPr>
        <p:spPr>
          <a:xfrm>
            <a:off x="2884271" y="2930025"/>
            <a:ext cx="1148636" cy="304359"/>
          </a:xfrm>
          <a:prstGeom prst="roundRect">
            <a:avLst/>
          </a:prstGeom>
          <a:solidFill>
            <a:srgbClr val="8064A2">
              <a:lumMod val="20000"/>
              <a:lumOff val="80000"/>
            </a:srgbClr>
          </a:solidFill>
          <a:ln w="6350" cap="flat" cmpd="sng" algn="ctr">
            <a:solidFill>
              <a:srgbClr val="9BBB59">
                <a:lumMod val="60000"/>
                <a:lumOff val="40000"/>
              </a:srgbClr>
            </a:solidFill>
            <a:prstDash val="solid"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68578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Arial" panose="020B0604020202020204" pitchFamily="34" charset="0"/>
              </a:rPr>
              <a:t>Block Storage, NFS Storage, </a:t>
            </a:r>
          </a:p>
          <a:p>
            <a:pPr marL="0" marR="0" lvl="0" indent="0" algn="ctr" defTabSz="68578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Arial" panose="020B0604020202020204" pitchFamily="34" charset="0"/>
              </a:rPr>
              <a:t>ISCSI </a:t>
            </a:r>
          </a:p>
        </p:txBody>
      </p:sp>
      <p:sp>
        <p:nvSpPr>
          <p:cNvPr id="80" name="Rectangle: Rounded Corners 79">
            <a:extLst>
              <a:ext uri="{FF2B5EF4-FFF2-40B4-BE49-F238E27FC236}">
                <a16:creationId xmlns:a16="http://schemas.microsoft.com/office/drawing/2014/main" id="{563B33BB-D551-6FB6-6163-1C2902DE6116}"/>
              </a:ext>
            </a:extLst>
          </p:cNvPr>
          <p:cNvSpPr/>
          <p:nvPr/>
        </p:nvSpPr>
        <p:spPr>
          <a:xfrm>
            <a:off x="4065222" y="2941026"/>
            <a:ext cx="1148636" cy="304359"/>
          </a:xfrm>
          <a:prstGeom prst="roundRect">
            <a:avLst/>
          </a:prstGeom>
          <a:solidFill>
            <a:srgbClr val="8064A2">
              <a:lumMod val="20000"/>
              <a:lumOff val="80000"/>
            </a:srgbClr>
          </a:solidFill>
          <a:ln w="6350" cap="flat" cmpd="sng" algn="ctr">
            <a:solidFill>
              <a:srgbClr val="9BBB59">
                <a:lumMod val="60000"/>
                <a:lumOff val="40000"/>
              </a:srgbClr>
            </a:solidFill>
            <a:prstDash val="solid"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68578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Arial" panose="020B0604020202020204" pitchFamily="34" charset="0"/>
              </a:rPr>
              <a:t>Router, Switch, ACI Fabric</a:t>
            </a:r>
          </a:p>
          <a:p>
            <a:pPr marL="0" marR="0" lvl="0" indent="0" algn="ctr" defTabSz="68578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Arial" panose="020B0604020202020204" pitchFamily="34" charset="0"/>
              </a:rPr>
              <a:t>Load Balancer</a:t>
            </a:r>
            <a:endParaRPr kumimoji="0" lang="en-IN" sz="6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+mn-ea"/>
              <a:cs typeface="Arial" panose="020B0604020202020204" pitchFamily="34" charset="0"/>
            </a:endParaRPr>
          </a:p>
        </p:txBody>
      </p:sp>
      <p:sp>
        <p:nvSpPr>
          <p:cNvPr id="81" name="Rectangle: Rounded Corners 80">
            <a:extLst>
              <a:ext uri="{FF2B5EF4-FFF2-40B4-BE49-F238E27FC236}">
                <a16:creationId xmlns:a16="http://schemas.microsoft.com/office/drawing/2014/main" id="{6FE3F9ED-2889-0DEB-85E5-9F34875E3613}"/>
              </a:ext>
            </a:extLst>
          </p:cNvPr>
          <p:cNvSpPr/>
          <p:nvPr/>
        </p:nvSpPr>
        <p:spPr>
          <a:xfrm>
            <a:off x="7651235" y="2943966"/>
            <a:ext cx="1148636" cy="304359"/>
          </a:xfrm>
          <a:prstGeom prst="roundRect">
            <a:avLst/>
          </a:prstGeom>
          <a:solidFill>
            <a:srgbClr val="8064A2">
              <a:lumMod val="20000"/>
              <a:lumOff val="80000"/>
            </a:srgbClr>
          </a:solidFill>
          <a:ln w="6350" cap="flat" cmpd="sng" algn="ctr">
            <a:solidFill>
              <a:srgbClr val="9BBB59">
                <a:lumMod val="60000"/>
                <a:lumOff val="40000"/>
              </a:srgbClr>
            </a:solidFill>
            <a:prstDash val="solid"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68578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Arial" panose="020B0604020202020204" pitchFamily="34" charset="0"/>
              </a:rPr>
              <a:t>FW, WAF, IPS,IDS, AV, MFA, PIM, </a:t>
            </a:r>
          </a:p>
        </p:txBody>
      </p:sp>
      <p:sp>
        <p:nvSpPr>
          <p:cNvPr id="82" name="Rectangle: Rounded Corners 81">
            <a:extLst>
              <a:ext uri="{FF2B5EF4-FFF2-40B4-BE49-F238E27FC236}">
                <a16:creationId xmlns:a16="http://schemas.microsoft.com/office/drawing/2014/main" id="{DD57F79E-5F6D-CC9C-4772-62A76BB1717F}"/>
              </a:ext>
            </a:extLst>
          </p:cNvPr>
          <p:cNvSpPr/>
          <p:nvPr/>
        </p:nvSpPr>
        <p:spPr>
          <a:xfrm>
            <a:off x="996548" y="2597081"/>
            <a:ext cx="672173" cy="304359"/>
          </a:xfrm>
          <a:prstGeom prst="roundRect">
            <a:avLst/>
          </a:prstGeom>
          <a:solidFill>
            <a:srgbClr val="8064A2">
              <a:lumMod val="20000"/>
              <a:lumOff val="80000"/>
            </a:srgbClr>
          </a:solidFill>
          <a:ln w="6350" cap="flat" cmpd="sng" algn="ctr">
            <a:solidFill>
              <a:srgbClr val="9BBB59">
                <a:lumMod val="60000"/>
                <a:lumOff val="40000"/>
              </a:srgbClr>
            </a:solidFill>
            <a:prstDash val="solid"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68578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75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Arial" panose="020B0604020202020204" pitchFamily="34" charset="0"/>
              </a:rPr>
              <a:t>OEM</a:t>
            </a:r>
          </a:p>
        </p:txBody>
      </p:sp>
      <p:sp>
        <p:nvSpPr>
          <p:cNvPr id="83" name="Rectangle: Rounded Corners 82">
            <a:extLst>
              <a:ext uri="{FF2B5EF4-FFF2-40B4-BE49-F238E27FC236}">
                <a16:creationId xmlns:a16="http://schemas.microsoft.com/office/drawing/2014/main" id="{D6468409-87DD-8B1E-6B99-539015BDB366}"/>
              </a:ext>
            </a:extLst>
          </p:cNvPr>
          <p:cNvSpPr/>
          <p:nvPr/>
        </p:nvSpPr>
        <p:spPr>
          <a:xfrm>
            <a:off x="996952" y="2938037"/>
            <a:ext cx="661295" cy="304359"/>
          </a:xfrm>
          <a:prstGeom prst="roundRect">
            <a:avLst/>
          </a:prstGeom>
          <a:solidFill>
            <a:srgbClr val="8064A2">
              <a:lumMod val="20000"/>
              <a:lumOff val="80000"/>
            </a:srgbClr>
          </a:solidFill>
          <a:ln w="6350" cap="flat" cmpd="sng" algn="ctr">
            <a:solidFill>
              <a:srgbClr val="9BBB59">
                <a:lumMod val="60000"/>
                <a:lumOff val="40000"/>
              </a:srgbClr>
            </a:solidFill>
            <a:prstDash val="solid"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68578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75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Arial" panose="020B0604020202020204" pitchFamily="34" charset="0"/>
              </a:rPr>
              <a:t>Device</a:t>
            </a:r>
          </a:p>
          <a:p>
            <a:pPr marL="0" marR="0" lvl="0" indent="0" algn="ctr" defTabSz="68578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75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Arial" panose="020B0604020202020204" pitchFamily="34" charset="0"/>
              </a:rPr>
              <a:t>Type</a:t>
            </a:r>
          </a:p>
        </p:txBody>
      </p:sp>
      <p:sp>
        <p:nvSpPr>
          <p:cNvPr id="84" name="Rectangle: Rounded Corners 83">
            <a:extLst>
              <a:ext uri="{FF2B5EF4-FFF2-40B4-BE49-F238E27FC236}">
                <a16:creationId xmlns:a16="http://schemas.microsoft.com/office/drawing/2014/main" id="{CE1585F4-3B5F-F9A9-C006-75D99BE7C074}"/>
              </a:ext>
            </a:extLst>
          </p:cNvPr>
          <p:cNvSpPr/>
          <p:nvPr/>
        </p:nvSpPr>
        <p:spPr>
          <a:xfrm>
            <a:off x="5268506" y="2944015"/>
            <a:ext cx="1148636" cy="304359"/>
          </a:xfrm>
          <a:prstGeom prst="roundRect">
            <a:avLst/>
          </a:prstGeom>
          <a:solidFill>
            <a:srgbClr val="8064A2">
              <a:lumMod val="20000"/>
              <a:lumOff val="80000"/>
            </a:srgbClr>
          </a:solidFill>
          <a:ln w="6350" cap="flat" cmpd="sng" algn="ctr">
            <a:solidFill>
              <a:srgbClr val="9BBB59">
                <a:lumMod val="60000"/>
                <a:lumOff val="40000"/>
              </a:srgbClr>
            </a:solidFill>
            <a:prstDash val="solid"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68578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Arial" panose="020B0604020202020204" pitchFamily="34" charset="0"/>
              </a:rPr>
              <a:t>VTL, Tape Library</a:t>
            </a:r>
            <a:endParaRPr kumimoji="0" lang="en-IN" sz="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+mn-ea"/>
              <a:cs typeface="Arial" panose="020B0604020202020204" pitchFamily="34" charset="0"/>
            </a:endParaRPr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19BBBD57-66F7-012C-A0AE-9C283FAA3623}"/>
              </a:ext>
            </a:extLst>
          </p:cNvPr>
          <p:cNvSpPr/>
          <p:nvPr/>
        </p:nvSpPr>
        <p:spPr>
          <a:xfrm rot="10800000" flipV="1">
            <a:off x="1006836" y="3701099"/>
            <a:ext cx="7826118" cy="396000"/>
          </a:xfrm>
          <a:prstGeom prst="rect">
            <a:avLst/>
          </a:prstGeom>
          <a:solidFill>
            <a:srgbClr val="4BACC6">
              <a:lumMod val="20000"/>
              <a:lumOff val="8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Tools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Service Desk/ITSM, Discovery, Automation, Orchestration, Correlation, Operation Insights, Dashboards, DevOps, Security Controls</a:t>
            </a:r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E185B9CE-78BC-A020-C6D4-577719401D8B}"/>
              </a:ext>
            </a:extLst>
          </p:cNvPr>
          <p:cNvSpPr/>
          <p:nvPr/>
        </p:nvSpPr>
        <p:spPr>
          <a:xfrm rot="10800000" flipV="1">
            <a:off x="1006836" y="4116257"/>
            <a:ext cx="7826118" cy="396000"/>
          </a:xfrm>
          <a:prstGeom prst="rect">
            <a:avLst/>
          </a:prstGeom>
          <a:solidFill>
            <a:srgbClr val="4BACC6">
              <a:lumMod val="20000"/>
              <a:lumOff val="8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Processes &amp; Controls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ISO 27001, ISO 20000, ISO 9000, 27017, 27018, SOC1 &amp; SOC2 </a:t>
            </a:r>
            <a:endParaRPr kumimoji="0" lang="en-IN" sz="9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BCDFC1F-D630-6B7D-C855-C293E924C04F}"/>
              </a:ext>
            </a:extLst>
          </p:cNvPr>
          <p:cNvSpPr txBox="1"/>
          <p:nvPr/>
        </p:nvSpPr>
        <p:spPr>
          <a:xfrm>
            <a:off x="335305" y="653377"/>
            <a:ext cx="84976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600" b="1" cap="all">
                <a:solidFill>
                  <a:srgbClr val="BED730"/>
                </a:solidFill>
                <a:latin typeface="Trebuchet MS"/>
              </a:defRPr>
            </a:lvl1pPr>
          </a:lstStyle>
          <a:p>
            <a:r>
              <a:rPr lang="en-IN" dirty="0"/>
              <a:t>Wide Spectrum of Services Tailored to Customer Need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0485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6ACE863-A62F-B80C-3A21-AE3095C973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0" y="188493"/>
            <a:ext cx="7693249" cy="461655"/>
          </a:xfrm>
        </p:spPr>
        <p:txBody>
          <a:bodyPr/>
          <a:lstStyle/>
          <a:p>
            <a:r>
              <a:rPr lang="en-US" dirty="0"/>
              <a:t>SIFY’S AUTOMATION-LED MANAGED SERVICES PLATFORM</a:t>
            </a:r>
            <a:endParaRPr lang="en-IN" dirty="0"/>
          </a:p>
        </p:txBody>
      </p:sp>
      <p:cxnSp>
        <p:nvCxnSpPr>
          <p:cNvPr id="86" name="Straight Connector 85">
            <a:extLst>
              <a:ext uri="{FF2B5EF4-FFF2-40B4-BE49-F238E27FC236}">
                <a16:creationId xmlns:a16="http://schemas.microsoft.com/office/drawing/2014/main" id="{D5CB1CEA-5827-1D70-540B-3A7C60E09733}"/>
              </a:ext>
            </a:extLst>
          </p:cNvPr>
          <p:cNvCxnSpPr>
            <a:cxnSpLocks/>
          </p:cNvCxnSpPr>
          <p:nvPr/>
        </p:nvCxnSpPr>
        <p:spPr>
          <a:xfrm>
            <a:off x="2316625" y="1057203"/>
            <a:ext cx="0" cy="3740211"/>
          </a:xfrm>
          <a:prstGeom prst="line">
            <a:avLst/>
          </a:prstGeom>
          <a:noFill/>
          <a:ln w="9525" cap="flat" cmpd="sng" algn="ctr">
            <a:solidFill>
              <a:srgbClr val="BED730"/>
            </a:solidFill>
            <a:prstDash val="sysDash"/>
          </a:ln>
          <a:effectLst/>
        </p:spPr>
      </p:cxnSp>
      <p:sp>
        <p:nvSpPr>
          <p:cNvPr id="87" name="TextBox 86">
            <a:extLst>
              <a:ext uri="{FF2B5EF4-FFF2-40B4-BE49-F238E27FC236}">
                <a16:creationId xmlns:a16="http://schemas.microsoft.com/office/drawing/2014/main" id="{96333511-F9C7-F56D-6A9D-4EB28CA6CDA8}"/>
              </a:ext>
            </a:extLst>
          </p:cNvPr>
          <p:cNvSpPr txBox="1"/>
          <p:nvPr/>
        </p:nvSpPr>
        <p:spPr>
          <a:xfrm>
            <a:off x="6562853" y="2465644"/>
            <a:ext cx="1224000" cy="461665"/>
          </a:xfrm>
          <a:prstGeom prst="rect">
            <a:avLst/>
          </a:prstGeom>
          <a:solidFill>
            <a:srgbClr val="E2F0D9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800" dirty="0">
                <a:solidFill>
                  <a:prstClr val="black"/>
                </a:solidFill>
                <a:latin typeface="Trebuchet MS"/>
              </a:rPr>
              <a:t>Automation</a:t>
            </a:r>
          </a:p>
          <a:p>
            <a:pPr algn="ctr"/>
            <a:r>
              <a:rPr lang="en-US" sz="800" dirty="0">
                <a:solidFill>
                  <a:prstClr val="black"/>
                </a:solidFill>
                <a:latin typeface="Trebuchet MS"/>
              </a:rPr>
              <a:t>Event Management</a:t>
            </a:r>
          </a:p>
          <a:p>
            <a:pPr algn="ctr"/>
            <a:endParaRPr lang="en-US" sz="800" dirty="0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07D4F019-BB76-9FA2-4BC8-E4BC91471FBC}"/>
              </a:ext>
            </a:extLst>
          </p:cNvPr>
          <p:cNvSpPr txBox="1"/>
          <p:nvPr/>
        </p:nvSpPr>
        <p:spPr>
          <a:xfrm>
            <a:off x="4698037" y="2496688"/>
            <a:ext cx="1861006" cy="432000"/>
          </a:xfrm>
          <a:prstGeom prst="rect">
            <a:avLst/>
          </a:prstGeom>
          <a:solidFill>
            <a:srgbClr val="E2F0D9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800" dirty="0">
                <a:solidFill>
                  <a:prstClr val="black"/>
                </a:solidFill>
                <a:latin typeface="Trebuchet MS"/>
              </a:rPr>
              <a:t>Discovery &amp; Mapping</a:t>
            </a:r>
          </a:p>
          <a:p>
            <a:pPr algn="ctr"/>
            <a:r>
              <a:rPr lang="en-US" sz="800" dirty="0">
                <a:solidFill>
                  <a:prstClr val="black"/>
                </a:solidFill>
                <a:latin typeface="Trebuchet MS"/>
              </a:rPr>
              <a:t>Monitoring</a:t>
            </a:r>
          </a:p>
          <a:p>
            <a:pPr algn="ctr"/>
            <a:r>
              <a:rPr lang="en-US" sz="800" dirty="0">
                <a:solidFill>
                  <a:prstClr val="black"/>
                </a:solidFill>
                <a:latin typeface="Trebuchet MS"/>
              </a:rPr>
              <a:t>Business Services Dashboard</a:t>
            </a:r>
            <a:endParaRPr lang="en-IN" sz="800" dirty="0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05644D51-8DCD-354C-2532-B39760DA0803}"/>
              </a:ext>
            </a:extLst>
          </p:cNvPr>
          <p:cNvSpPr txBox="1"/>
          <p:nvPr/>
        </p:nvSpPr>
        <p:spPr>
          <a:xfrm>
            <a:off x="7770671" y="2496688"/>
            <a:ext cx="1055429" cy="432000"/>
          </a:xfrm>
          <a:prstGeom prst="rect">
            <a:avLst/>
          </a:prstGeom>
          <a:solidFill>
            <a:srgbClr val="E2F0D9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800" dirty="0">
                <a:solidFill>
                  <a:prstClr val="black"/>
                </a:solidFill>
                <a:latin typeface="Trebuchet MS"/>
              </a:rPr>
              <a:t>Data </a:t>
            </a:r>
          </a:p>
          <a:p>
            <a:pPr algn="ctr"/>
            <a:r>
              <a:rPr lang="en-US" sz="800" dirty="0">
                <a:solidFill>
                  <a:prstClr val="black"/>
                </a:solidFill>
                <a:latin typeface="Trebuchet MS"/>
              </a:rPr>
              <a:t>Visualization</a:t>
            </a:r>
          </a:p>
          <a:p>
            <a:pPr algn="ctr"/>
            <a:endParaRPr lang="en-IN" sz="800" dirty="0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90" name="Rectangle: Rounded Corners 89">
            <a:extLst>
              <a:ext uri="{FF2B5EF4-FFF2-40B4-BE49-F238E27FC236}">
                <a16:creationId xmlns:a16="http://schemas.microsoft.com/office/drawing/2014/main" id="{1711FB1A-5EAA-7E4D-D921-4FA70783E05C}"/>
              </a:ext>
            </a:extLst>
          </p:cNvPr>
          <p:cNvSpPr/>
          <p:nvPr/>
        </p:nvSpPr>
        <p:spPr>
          <a:xfrm>
            <a:off x="3702075" y="1353965"/>
            <a:ext cx="5124037" cy="877669"/>
          </a:xfrm>
          <a:prstGeom prst="roundRect">
            <a:avLst>
              <a:gd name="adj" fmla="val 11451"/>
            </a:avLst>
          </a:prstGeom>
          <a:solidFill>
            <a:srgbClr val="70AD47">
              <a:lumMod val="60000"/>
              <a:lumOff val="40000"/>
            </a:srgbClr>
          </a:solidFill>
          <a:ln w="12700" cap="flat" cmpd="sng" algn="ctr">
            <a:noFill/>
            <a:prstDash val="sysDot"/>
            <a:miter lim="800000"/>
          </a:ln>
          <a:effectLst/>
        </p:spPr>
        <p:txBody>
          <a:bodyPr tIns="0" rtlCol="0" anchor="ctr"/>
          <a:lstStyle/>
          <a:p>
            <a:pPr algn="ctr" defTabSz="914378"/>
            <a:endParaRPr lang="en-IN" sz="933" kern="0" dirty="0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91" name="Rectangle: Rounded Corners 90">
            <a:extLst>
              <a:ext uri="{FF2B5EF4-FFF2-40B4-BE49-F238E27FC236}">
                <a16:creationId xmlns:a16="http://schemas.microsoft.com/office/drawing/2014/main" id="{CEA4AC0C-5D4B-2FFA-860E-8D1355F2565D}"/>
              </a:ext>
            </a:extLst>
          </p:cNvPr>
          <p:cNvSpPr/>
          <p:nvPr/>
        </p:nvSpPr>
        <p:spPr>
          <a:xfrm>
            <a:off x="4688278" y="2323427"/>
            <a:ext cx="3210277" cy="180000"/>
          </a:xfrm>
          <a:prstGeom prst="roundRect">
            <a:avLst/>
          </a:prstGeom>
          <a:solidFill>
            <a:srgbClr val="A9D18E"/>
          </a:solidFill>
          <a:ln w="25400" cap="flat" cmpd="sng" algn="ctr">
            <a:noFill/>
            <a:prstDash val="sysDot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Sify Monitoring Tool</a:t>
            </a:r>
            <a:endParaRPr kumimoji="0" lang="en-IN" sz="7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cxnSp>
        <p:nvCxnSpPr>
          <p:cNvPr id="93" name="Straight Arrow Connector 92">
            <a:extLst>
              <a:ext uri="{FF2B5EF4-FFF2-40B4-BE49-F238E27FC236}">
                <a16:creationId xmlns:a16="http://schemas.microsoft.com/office/drawing/2014/main" id="{84D434A0-B329-F25C-48E4-CC4DF32D2F9E}"/>
              </a:ext>
            </a:extLst>
          </p:cNvPr>
          <p:cNvCxnSpPr>
            <a:cxnSpLocks/>
          </p:cNvCxnSpPr>
          <p:nvPr/>
        </p:nvCxnSpPr>
        <p:spPr>
          <a:xfrm flipV="1">
            <a:off x="4210247" y="2183264"/>
            <a:ext cx="0" cy="187408"/>
          </a:xfrm>
          <a:prstGeom prst="straightConnector1">
            <a:avLst/>
          </a:prstGeom>
          <a:noFill/>
          <a:ln w="19050" cap="flat" cmpd="sng" algn="ctr">
            <a:solidFill>
              <a:srgbClr val="BED730"/>
            </a:solidFill>
            <a:prstDash val="solid"/>
            <a:miter lim="800000"/>
            <a:headEnd type="triangle"/>
            <a:tailEnd type="triangle"/>
          </a:ln>
          <a:effectLst/>
        </p:spPr>
      </p:cxnSp>
      <p:sp>
        <p:nvSpPr>
          <p:cNvPr id="94" name="Rectangle 93">
            <a:extLst>
              <a:ext uri="{FF2B5EF4-FFF2-40B4-BE49-F238E27FC236}">
                <a16:creationId xmlns:a16="http://schemas.microsoft.com/office/drawing/2014/main" id="{BEB1EC1A-B06F-6562-CCB7-D52D96202A76}"/>
              </a:ext>
            </a:extLst>
          </p:cNvPr>
          <p:cNvSpPr/>
          <p:nvPr/>
        </p:nvSpPr>
        <p:spPr>
          <a:xfrm>
            <a:off x="3674125" y="2473734"/>
            <a:ext cx="876682" cy="468000"/>
          </a:xfrm>
          <a:prstGeom prst="rect">
            <a:avLst/>
          </a:prstGeom>
          <a:solidFill>
            <a:srgbClr val="70AD47">
              <a:lumMod val="20000"/>
              <a:lumOff val="80000"/>
            </a:srgbClr>
          </a:solidFill>
          <a:ln w="12700" cap="flat" cmpd="sng" algn="ctr">
            <a:noFill/>
            <a:prstDash val="sysDot"/>
            <a:miter lim="800000"/>
          </a:ln>
          <a:effectLst/>
        </p:spPr>
        <p:txBody>
          <a:bodyPr rtlCol="0" anchor="ctr"/>
          <a:lstStyle/>
          <a:p>
            <a:pPr algn="ctr" defTabSz="914378"/>
            <a:endParaRPr lang="en-IN" sz="933" kern="0" dirty="0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95" name="Rectangle: Rounded Corners 94">
            <a:extLst>
              <a:ext uri="{FF2B5EF4-FFF2-40B4-BE49-F238E27FC236}">
                <a16:creationId xmlns:a16="http://schemas.microsoft.com/office/drawing/2014/main" id="{2848213A-5E12-22FD-8184-616B3BED5E62}"/>
              </a:ext>
            </a:extLst>
          </p:cNvPr>
          <p:cNvSpPr/>
          <p:nvPr/>
        </p:nvSpPr>
        <p:spPr>
          <a:xfrm>
            <a:off x="3674124" y="2335287"/>
            <a:ext cx="876683" cy="134254"/>
          </a:xfrm>
          <a:prstGeom prst="roundRect">
            <a:avLst/>
          </a:prstGeom>
          <a:solidFill>
            <a:srgbClr val="70AD47">
              <a:lumMod val="60000"/>
              <a:lumOff val="40000"/>
            </a:srgbClr>
          </a:solidFill>
          <a:ln w="12700" cap="flat" cmpd="sng" algn="ctr">
            <a:noFill/>
            <a:prstDash val="sysDot"/>
            <a:miter lim="800000"/>
          </a:ln>
          <a:effectLst/>
        </p:spPr>
        <p:txBody>
          <a:bodyPr rtlCol="0" anchor="ctr"/>
          <a:lstStyle/>
          <a:p>
            <a:pPr algn="ctr" defTabSz="914378"/>
            <a:r>
              <a:rPr lang="en-US" sz="900" kern="0" dirty="0">
                <a:solidFill>
                  <a:prstClr val="black"/>
                </a:solidFill>
                <a:latin typeface="Trebuchet MS"/>
              </a:rPr>
              <a:t>System Tools</a:t>
            </a:r>
            <a:endParaRPr lang="en-IN" sz="900" kern="0" dirty="0">
              <a:solidFill>
                <a:prstClr val="black"/>
              </a:solidFill>
              <a:latin typeface="Trebuchet MS"/>
            </a:endParaRPr>
          </a:p>
        </p:txBody>
      </p:sp>
      <p:grpSp>
        <p:nvGrpSpPr>
          <p:cNvPr id="96" name="Group 95">
            <a:extLst>
              <a:ext uri="{FF2B5EF4-FFF2-40B4-BE49-F238E27FC236}">
                <a16:creationId xmlns:a16="http://schemas.microsoft.com/office/drawing/2014/main" id="{945C4BFE-BE31-1B30-989E-3BD782DA01D0}"/>
              </a:ext>
            </a:extLst>
          </p:cNvPr>
          <p:cNvGrpSpPr/>
          <p:nvPr/>
        </p:nvGrpSpPr>
        <p:grpSpPr>
          <a:xfrm>
            <a:off x="6428765" y="661634"/>
            <a:ext cx="1146460" cy="577488"/>
            <a:chOff x="6427117" y="1076802"/>
            <a:chExt cx="1081064" cy="577488"/>
          </a:xfrm>
        </p:grpSpPr>
        <p:sp>
          <p:nvSpPr>
            <p:cNvPr id="97" name="Rectangle: Rounded Corners 96">
              <a:extLst>
                <a:ext uri="{FF2B5EF4-FFF2-40B4-BE49-F238E27FC236}">
                  <a16:creationId xmlns:a16="http://schemas.microsoft.com/office/drawing/2014/main" id="{B28A9B71-D416-A866-D07E-0600FE7EF507}"/>
                </a:ext>
              </a:extLst>
            </p:cNvPr>
            <p:cNvSpPr/>
            <p:nvPr/>
          </p:nvSpPr>
          <p:spPr>
            <a:xfrm>
              <a:off x="6427117" y="1273290"/>
              <a:ext cx="1081064" cy="381000"/>
            </a:xfrm>
            <a:prstGeom prst="roundRect">
              <a:avLst>
                <a:gd name="adj" fmla="val 18572"/>
              </a:avLst>
            </a:prstGeom>
            <a:solidFill>
              <a:sysClr val="window" lastClr="FFFFFF"/>
            </a:solidFill>
            <a:ln w="3175" cap="flat" cmpd="sng" algn="ctr">
              <a:solidFill>
                <a:srgbClr val="70AD47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37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</a:endParaRPr>
            </a:p>
          </p:txBody>
        </p: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8F1C4149-D129-2CD4-5518-BDC812B56618}"/>
                </a:ext>
              </a:extLst>
            </p:cNvPr>
            <p:cNvSpPr txBox="1"/>
            <p:nvPr/>
          </p:nvSpPr>
          <p:spPr>
            <a:xfrm>
              <a:off x="6508551" y="1076802"/>
              <a:ext cx="919334" cy="200055"/>
            </a:xfrm>
            <a:prstGeom prst="rect">
              <a:avLst/>
            </a:prstGeom>
            <a:solidFill>
              <a:sysClr val="window" lastClr="FFFFFF"/>
            </a:solidFill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7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/>
                </a:rPr>
                <a:t>Sify Delivery Team</a:t>
              </a:r>
              <a:endParaRPr kumimoji="0" lang="en-IN" sz="7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</a:endParaRPr>
            </a:p>
          </p:txBody>
        </p:sp>
        <p:pic>
          <p:nvPicPr>
            <p:cNvPr id="99" name="Graphic 98" descr="Office worker">
              <a:extLst>
                <a:ext uri="{FF2B5EF4-FFF2-40B4-BE49-F238E27FC236}">
                  <a16:creationId xmlns:a16="http://schemas.microsoft.com/office/drawing/2014/main" id="{C74B7FA9-04AD-2781-EA58-3135186A5CB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12001" y="1314359"/>
              <a:ext cx="303605" cy="303605"/>
            </a:xfrm>
            <a:prstGeom prst="rect">
              <a:avLst/>
            </a:prstGeom>
          </p:spPr>
        </p:pic>
        <p:pic>
          <p:nvPicPr>
            <p:cNvPr id="100" name="Graphic 99" descr="Office worker">
              <a:extLst>
                <a:ext uri="{FF2B5EF4-FFF2-40B4-BE49-F238E27FC236}">
                  <a16:creationId xmlns:a16="http://schemas.microsoft.com/office/drawing/2014/main" id="{4526C6CB-0988-1758-091C-9FCF73E36A4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824432" y="1317441"/>
              <a:ext cx="303605" cy="303605"/>
            </a:xfrm>
            <a:prstGeom prst="rect">
              <a:avLst/>
            </a:prstGeom>
          </p:spPr>
        </p:pic>
        <p:pic>
          <p:nvPicPr>
            <p:cNvPr id="101" name="Graphic 100" descr="Office worker">
              <a:extLst>
                <a:ext uri="{FF2B5EF4-FFF2-40B4-BE49-F238E27FC236}">
                  <a16:creationId xmlns:a16="http://schemas.microsoft.com/office/drawing/2014/main" id="{97608BD0-B3B7-68B2-1CCD-7E5C2F4E1D1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36863" y="1317440"/>
              <a:ext cx="303605" cy="303605"/>
            </a:xfrm>
            <a:prstGeom prst="rect">
              <a:avLst/>
            </a:prstGeom>
          </p:spPr>
        </p:pic>
      </p:grpSp>
      <p:sp>
        <p:nvSpPr>
          <p:cNvPr id="102" name="Rectangle 101">
            <a:extLst>
              <a:ext uri="{FF2B5EF4-FFF2-40B4-BE49-F238E27FC236}">
                <a16:creationId xmlns:a16="http://schemas.microsoft.com/office/drawing/2014/main" id="{F4F1B672-EF11-8F30-8A5D-591AA8519D6E}"/>
              </a:ext>
            </a:extLst>
          </p:cNvPr>
          <p:cNvSpPr/>
          <p:nvPr/>
        </p:nvSpPr>
        <p:spPr>
          <a:xfrm>
            <a:off x="2384818" y="3201350"/>
            <a:ext cx="791932" cy="194820"/>
          </a:xfrm>
          <a:prstGeom prst="rect">
            <a:avLst/>
          </a:prstGeom>
          <a:solidFill>
            <a:srgbClr val="E2F0D9"/>
          </a:solidFill>
          <a:ln w="635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Backup</a:t>
            </a:r>
            <a:endParaRPr kumimoji="0" lang="en-IN" sz="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4D55F6DA-5D88-532A-A040-93926329D4EF}"/>
              </a:ext>
            </a:extLst>
          </p:cNvPr>
          <p:cNvSpPr/>
          <p:nvPr/>
        </p:nvSpPr>
        <p:spPr>
          <a:xfrm>
            <a:off x="2384818" y="3424677"/>
            <a:ext cx="791932" cy="194820"/>
          </a:xfrm>
          <a:prstGeom prst="rect">
            <a:avLst/>
          </a:prstGeom>
          <a:solidFill>
            <a:srgbClr val="E2F0D9"/>
          </a:solidFill>
          <a:ln w="635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DR</a:t>
            </a:r>
            <a:endParaRPr kumimoji="0" lang="en-IN" sz="7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ACD45F32-FF60-AA32-379D-962B79ABCDAE}"/>
              </a:ext>
            </a:extLst>
          </p:cNvPr>
          <p:cNvSpPr/>
          <p:nvPr/>
        </p:nvSpPr>
        <p:spPr>
          <a:xfrm>
            <a:off x="2384818" y="3648004"/>
            <a:ext cx="791932" cy="194820"/>
          </a:xfrm>
          <a:prstGeom prst="rect">
            <a:avLst/>
          </a:prstGeom>
          <a:solidFill>
            <a:srgbClr val="E2F0D9"/>
          </a:solidFill>
          <a:ln w="635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NCM</a:t>
            </a: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B9379916-CFD6-7F1D-DAE1-0C8173A62C5A}"/>
              </a:ext>
            </a:extLst>
          </p:cNvPr>
          <p:cNvSpPr/>
          <p:nvPr/>
        </p:nvSpPr>
        <p:spPr>
          <a:xfrm>
            <a:off x="2384818" y="3871331"/>
            <a:ext cx="791932" cy="194820"/>
          </a:xfrm>
          <a:prstGeom prst="rect">
            <a:avLst/>
          </a:prstGeom>
          <a:solidFill>
            <a:srgbClr val="E2F0D9"/>
          </a:solidFill>
          <a:ln w="635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SIEM</a:t>
            </a: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F7D05045-287D-01D3-A1C8-6D877AAE2713}"/>
              </a:ext>
            </a:extLst>
          </p:cNvPr>
          <p:cNvSpPr/>
          <p:nvPr/>
        </p:nvSpPr>
        <p:spPr>
          <a:xfrm>
            <a:off x="2383921" y="4317985"/>
            <a:ext cx="791932" cy="194820"/>
          </a:xfrm>
          <a:prstGeom prst="rect">
            <a:avLst/>
          </a:prstGeom>
          <a:solidFill>
            <a:srgbClr val="E2F0D9"/>
          </a:solidFill>
          <a:ln w="635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PAM</a:t>
            </a:r>
            <a:endParaRPr kumimoji="0" lang="en-IN" sz="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2E6B8D02-2184-BC1D-A923-DB00A86DFDCD}"/>
              </a:ext>
            </a:extLst>
          </p:cNvPr>
          <p:cNvSpPr/>
          <p:nvPr/>
        </p:nvSpPr>
        <p:spPr>
          <a:xfrm>
            <a:off x="2383921" y="4541309"/>
            <a:ext cx="791932" cy="194820"/>
          </a:xfrm>
          <a:prstGeom prst="rect">
            <a:avLst/>
          </a:prstGeom>
          <a:solidFill>
            <a:srgbClr val="E2F0D9"/>
          </a:solidFill>
          <a:ln w="635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MFA</a:t>
            </a:r>
          </a:p>
        </p:txBody>
      </p:sp>
      <p:sp>
        <p:nvSpPr>
          <p:cNvPr id="108" name="Diagonal Stripe 107">
            <a:extLst>
              <a:ext uri="{FF2B5EF4-FFF2-40B4-BE49-F238E27FC236}">
                <a16:creationId xmlns:a16="http://schemas.microsoft.com/office/drawing/2014/main" id="{FCE46F24-A7AC-6358-CF8B-C59E99819A3B}"/>
              </a:ext>
            </a:extLst>
          </p:cNvPr>
          <p:cNvSpPr/>
          <p:nvPr/>
        </p:nvSpPr>
        <p:spPr>
          <a:xfrm rot="9388168">
            <a:off x="2861067" y="3053714"/>
            <a:ext cx="708670" cy="1604208"/>
          </a:xfrm>
          <a:prstGeom prst="diagStripe">
            <a:avLst>
              <a:gd name="adj" fmla="val 0"/>
            </a:avLst>
          </a:prstGeom>
          <a:solidFill>
            <a:srgbClr val="E2F0D9"/>
          </a:solidFill>
          <a:ln w="3175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118" name="Rectangle: Rounded Corners 117">
            <a:extLst>
              <a:ext uri="{FF2B5EF4-FFF2-40B4-BE49-F238E27FC236}">
                <a16:creationId xmlns:a16="http://schemas.microsoft.com/office/drawing/2014/main" id="{CD777566-1A94-2E0A-C652-36D7B4E6EC60}"/>
              </a:ext>
            </a:extLst>
          </p:cNvPr>
          <p:cNvSpPr/>
          <p:nvPr/>
        </p:nvSpPr>
        <p:spPr>
          <a:xfrm>
            <a:off x="7852384" y="2323427"/>
            <a:ext cx="973713" cy="180000"/>
          </a:xfrm>
          <a:prstGeom prst="roundRect">
            <a:avLst/>
          </a:prstGeom>
          <a:solidFill>
            <a:srgbClr val="A9D18E"/>
          </a:solidFill>
          <a:ln w="25400" cap="flat" cmpd="sng" algn="ctr">
            <a:noFill/>
            <a:prstDash val="sysDot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Data Store</a:t>
            </a:r>
            <a:endParaRPr kumimoji="0" lang="en-IN" sz="7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grpSp>
        <p:nvGrpSpPr>
          <p:cNvPr id="120" name="Group 119">
            <a:extLst>
              <a:ext uri="{FF2B5EF4-FFF2-40B4-BE49-F238E27FC236}">
                <a16:creationId xmlns:a16="http://schemas.microsoft.com/office/drawing/2014/main" id="{D3E67DA8-DB3A-CB5B-6076-C3751DFF3D62}"/>
              </a:ext>
            </a:extLst>
          </p:cNvPr>
          <p:cNvGrpSpPr/>
          <p:nvPr/>
        </p:nvGrpSpPr>
        <p:grpSpPr>
          <a:xfrm>
            <a:off x="3801487" y="4239957"/>
            <a:ext cx="996880" cy="338554"/>
            <a:chOff x="4310074" y="4489428"/>
            <a:chExt cx="897698" cy="338554"/>
          </a:xfrm>
          <a:solidFill>
            <a:srgbClr val="9BBB59">
              <a:lumMod val="40000"/>
              <a:lumOff val="60000"/>
            </a:srgbClr>
          </a:solidFill>
        </p:grpSpPr>
        <p:sp>
          <p:nvSpPr>
            <p:cNvPr id="121" name="Arrow: Chevron 120">
              <a:extLst>
                <a:ext uri="{FF2B5EF4-FFF2-40B4-BE49-F238E27FC236}">
                  <a16:creationId xmlns:a16="http://schemas.microsoft.com/office/drawing/2014/main" id="{DC5A1794-32F7-F6F6-C880-1FF3999E2839}"/>
                </a:ext>
              </a:extLst>
            </p:cNvPr>
            <p:cNvSpPr/>
            <p:nvPr/>
          </p:nvSpPr>
          <p:spPr>
            <a:xfrm>
              <a:off x="5028629" y="4497215"/>
              <a:ext cx="179143" cy="315949"/>
            </a:xfrm>
            <a:prstGeom prst="chevron">
              <a:avLst/>
            </a:prstGeom>
            <a:solidFill>
              <a:srgbClr val="A9D18E"/>
            </a:solidFill>
            <a:ln w="3175" cap="flat" cmpd="sng" algn="ctr">
              <a:solidFill>
                <a:srgbClr val="A9D18E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  <p:sp>
          <p:nvSpPr>
            <p:cNvPr id="122" name="Arrow: Chevron 121">
              <a:extLst>
                <a:ext uri="{FF2B5EF4-FFF2-40B4-BE49-F238E27FC236}">
                  <a16:creationId xmlns:a16="http://schemas.microsoft.com/office/drawing/2014/main" id="{DB964E88-3714-8F10-2EC3-75774E5D4936}"/>
                </a:ext>
              </a:extLst>
            </p:cNvPr>
            <p:cNvSpPr/>
            <p:nvPr/>
          </p:nvSpPr>
          <p:spPr>
            <a:xfrm rot="21432314">
              <a:off x="4310074" y="4512033"/>
              <a:ext cx="240146" cy="315949"/>
            </a:xfrm>
            <a:prstGeom prst="chevron">
              <a:avLst/>
            </a:prstGeom>
            <a:solidFill>
              <a:srgbClr val="A9D18E"/>
            </a:solidFill>
            <a:ln w="3175" cap="flat" cmpd="sng" algn="ctr">
              <a:solidFill>
                <a:srgbClr val="A9D18E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  <p:cxnSp>
          <p:nvCxnSpPr>
            <p:cNvPr id="123" name="Straight Connector 122">
              <a:extLst>
                <a:ext uri="{FF2B5EF4-FFF2-40B4-BE49-F238E27FC236}">
                  <a16:creationId xmlns:a16="http://schemas.microsoft.com/office/drawing/2014/main" id="{8BBAE027-91D1-110F-BB73-D72068EC9D4D}"/>
                </a:ext>
              </a:extLst>
            </p:cNvPr>
            <p:cNvCxnSpPr>
              <a:cxnSpLocks/>
              <a:stCxn id="122" idx="1"/>
              <a:endCxn id="121" idx="1"/>
            </p:cNvCxnSpPr>
            <p:nvPr/>
          </p:nvCxnSpPr>
          <p:spPr>
            <a:xfrm flipV="1">
              <a:off x="4430147" y="4655190"/>
              <a:ext cx="688054" cy="14818"/>
            </a:xfrm>
            <a:prstGeom prst="line">
              <a:avLst/>
            </a:prstGeom>
            <a:grpFill/>
            <a:ln w="9525" cap="flat" cmpd="sng" algn="ctr">
              <a:solidFill>
                <a:srgbClr val="A9D18E"/>
              </a:solidFill>
              <a:prstDash val="sysDash"/>
            </a:ln>
            <a:effectLst/>
          </p:spPr>
        </p:cxnSp>
        <p:sp>
          <p:nvSpPr>
            <p:cNvPr id="124" name="TextBox 123">
              <a:extLst>
                <a:ext uri="{FF2B5EF4-FFF2-40B4-BE49-F238E27FC236}">
                  <a16:creationId xmlns:a16="http://schemas.microsoft.com/office/drawing/2014/main" id="{38C4A5EA-CE4F-5A69-5359-466B186938C0}"/>
                </a:ext>
              </a:extLst>
            </p:cNvPr>
            <p:cNvSpPr txBox="1"/>
            <p:nvPr/>
          </p:nvSpPr>
          <p:spPr>
            <a:xfrm>
              <a:off x="4502509" y="4489428"/>
              <a:ext cx="596215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</a:rPr>
                <a:t>API 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rebuchet MS"/>
                </a:rPr>
                <a:t>Agents</a:t>
              </a:r>
              <a:endParaRPr kumimoji="0" lang="en-IN" sz="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</a:endParaRPr>
            </a:p>
          </p:txBody>
        </p:sp>
        <p:cxnSp>
          <p:nvCxnSpPr>
            <p:cNvPr id="125" name="Straight Connector 124">
              <a:extLst>
                <a:ext uri="{FF2B5EF4-FFF2-40B4-BE49-F238E27FC236}">
                  <a16:creationId xmlns:a16="http://schemas.microsoft.com/office/drawing/2014/main" id="{EEB69E70-4763-7719-23CA-33641D12270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370112" y="4813164"/>
              <a:ext cx="703303" cy="14818"/>
            </a:xfrm>
            <a:prstGeom prst="line">
              <a:avLst/>
            </a:prstGeom>
            <a:grpFill/>
            <a:ln w="9525" cap="flat" cmpd="sng" algn="ctr">
              <a:solidFill>
                <a:srgbClr val="A9D18E"/>
              </a:solidFill>
              <a:prstDash val="sysDash"/>
            </a:ln>
            <a:effectLst/>
          </p:spPr>
        </p:cxnSp>
        <p:cxnSp>
          <p:nvCxnSpPr>
            <p:cNvPr id="126" name="Straight Connector 125">
              <a:extLst>
                <a:ext uri="{FF2B5EF4-FFF2-40B4-BE49-F238E27FC236}">
                  <a16:creationId xmlns:a16="http://schemas.microsoft.com/office/drawing/2014/main" id="{99B4EB79-9FE8-2AA4-F4D8-C2EAA56BD47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370112" y="4497213"/>
              <a:ext cx="703303" cy="14818"/>
            </a:xfrm>
            <a:prstGeom prst="line">
              <a:avLst/>
            </a:prstGeom>
            <a:grpFill/>
            <a:ln w="9525" cap="flat" cmpd="sng" algn="ctr">
              <a:solidFill>
                <a:srgbClr val="A9D18E"/>
              </a:solidFill>
              <a:prstDash val="sysDash"/>
            </a:ln>
            <a:effectLst/>
          </p:spPr>
        </p:cxnSp>
      </p:grpSp>
      <p:cxnSp>
        <p:nvCxnSpPr>
          <p:cNvPr id="127" name="Straight Arrow Connector 126">
            <a:extLst>
              <a:ext uri="{FF2B5EF4-FFF2-40B4-BE49-F238E27FC236}">
                <a16:creationId xmlns:a16="http://schemas.microsoft.com/office/drawing/2014/main" id="{4E5D03F1-6016-9AC5-8EF6-1B26E0663C86}"/>
              </a:ext>
            </a:extLst>
          </p:cNvPr>
          <p:cNvCxnSpPr>
            <a:cxnSpLocks/>
          </p:cNvCxnSpPr>
          <p:nvPr/>
        </p:nvCxnSpPr>
        <p:spPr>
          <a:xfrm flipV="1">
            <a:off x="5995062" y="2174120"/>
            <a:ext cx="0" cy="187408"/>
          </a:xfrm>
          <a:prstGeom prst="straightConnector1">
            <a:avLst/>
          </a:prstGeom>
          <a:noFill/>
          <a:ln w="19050" cap="flat" cmpd="sng" algn="ctr">
            <a:solidFill>
              <a:srgbClr val="BED730"/>
            </a:solidFill>
            <a:prstDash val="solid"/>
            <a:miter lim="800000"/>
            <a:headEnd type="triangle"/>
            <a:tailEnd type="triangle"/>
          </a:ln>
          <a:effectLst/>
        </p:spPr>
      </p:cxnSp>
      <p:cxnSp>
        <p:nvCxnSpPr>
          <p:cNvPr id="128" name="Straight Arrow Connector 127">
            <a:extLst>
              <a:ext uri="{FF2B5EF4-FFF2-40B4-BE49-F238E27FC236}">
                <a16:creationId xmlns:a16="http://schemas.microsoft.com/office/drawing/2014/main" id="{8E004EB2-7AE9-2027-8978-90C78FC47A91}"/>
              </a:ext>
            </a:extLst>
          </p:cNvPr>
          <p:cNvCxnSpPr>
            <a:cxnSpLocks/>
          </p:cNvCxnSpPr>
          <p:nvPr/>
        </p:nvCxnSpPr>
        <p:spPr>
          <a:xfrm flipV="1">
            <a:off x="8288689" y="2174120"/>
            <a:ext cx="0" cy="187408"/>
          </a:xfrm>
          <a:prstGeom prst="straightConnector1">
            <a:avLst/>
          </a:prstGeom>
          <a:noFill/>
          <a:ln w="19050" cap="flat" cmpd="sng" algn="ctr">
            <a:solidFill>
              <a:srgbClr val="BED730"/>
            </a:solidFill>
            <a:prstDash val="solid"/>
            <a:miter lim="800000"/>
            <a:headEnd type="triangle"/>
            <a:tailEnd type="triangle"/>
          </a:ln>
          <a:effectLst/>
        </p:spPr>
      </p:cxnSp>
      <p:cxnSp>
        <p:nvCxnSpPr>
          <p:cNvPr id="129" name="Straight Arrow Connector 128">
            <a:extLst>
              <a:ext uri="{FF2B5EF4-FFF2-40B4-BE49-F238E27FC236}">
                <a16:creationId xmlns:a16="http://schemas.microsoft.com/office/drawing/2014/main" id="{168DC60A-01CB-EB68-7A79-7107D2904CFE}"/>
              </a:ext>
            </a:extLst>
          </p:cNvPr>
          <p:cNvCxnSpPr>
            <a:cxnSpLocks/>
          </p:cNvCxnSpPr>
          <p:nvPr/>
        </p:nvCxnSpPr>
        <p:spPr>
          <a:xfrm flipV="1">
            <a:off x="7317042" y="2189296"/>
            <a:ext cx="0" cy="187408"/>
          </a:xfrm>
          <a:prstGeom prst="straightConnector1">
            <a:avLst/>
          </a:prstGeom>
          <a:noFill/>
          <a:ln w="19050" cap="flat" cmpd="sng" algn="ctr">
            <a:solidFill>
              <a:srgbClr val="BED730"/>
            </a:solidFill>
            <a:prstDash val="solid"/>
            <a:miter lim="800000"/>
            <a:headEnd type="triangle"/>
            <a:tailEnd type="triangle"/>
          </a:ln>
          <a:effectLst/>
        </p:spPr>
      </p:cxnSp>
      <p:sp>
        <p:nvSpPr>
          <p:cNvPr id="130" name="TextBox 129">
            <a:extLst>
              <a:ext uri="{FF2B5EF4-FFF2-40B4-BE49-F238E27FC236}">
                <a16:creationId xmlns:a16="http://schemas.microsoft.com/office/drawing/2014/main" id="{29077357-C72B-C41B-AA56-67838D44893E}"/>
              </a:ext>
            </a:extLst>
          </p:cNvPr>
          <p:cNvSpPr txBox="1"/>
          <p:nvPr/>
        </p:nvSpPr>
        <p:spPr>
          <a:xfrm>
            <a:off x="3783031" y="1938601"/>
            <a:ext cx="551754" cy="216000"/>
          </a:xfrm>
          <a:prstGeom prst="rect">
            <a:avLst/>
          </a:prstGeom>
          <a:solidFill>
            <a:srgbClr val="E2F0D9"/>
          </a:solidFill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IN" sz="800" dirty="0">
                <a:solidFill>
                  <a:prstClr val="black"/>
                </a:solidFill>
                <a:latin typeface="Trebuchet MS"/>
              </a:rPr>
              <a:t>Request</a:t>
            </a:r>
          </a:p>
        </p:txBody>
      </p:sp>
      <p:sp>
        <p:nvSpPr>
          <p:cNvPr id="131" name="TextBox 130">
            <a:extLst>
              <a:ext uri="{FF2B5EF4-FFF2-40B4-BE49-F238E27FC236}">
                <a16:creationId xmlns:a16="http://schemas.microsoft.com/office/drawing/2014/main" id="{CFFD2830-F240-32DD-E500-2C4A7913B0BC}"/>
              </a:ext>
            </a:extLst>
          </p:cNvPr>
          <p:cNvSpPr txBox="1"/>
          <p:nvPr/>
        </p:nvSpPr>
        <p:spPr>
          <a:xfrm>
            <a:off x="4354952" y="1938601"/>
            <a:ext cx="441147" cy="216000"/>
          </a:xfrm>
          <a:prstGeom prst="rect">
            <a:avLst/>
          </a:prstGeom>
          <a:solidFill>
            <a:srgbClr val="E2F0D9"/>
          </a:solidFill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IN" sz="800" dirty="0">
                <a:solidFill>
                  <a:prstClr val="black"/>
                </a:solidFill>
                <a:latin typeface="Trebuchet MS"/>
              </a:rPr>
              <a:t>Event</a:t>
            </a:r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id="{207C25BB-D653-0D74-8F4C-3C63E486F29C}"/>
              </a:ext>
            </a:extLst>
          </p:cNvPr>
          <p:cNvSpPr txBox="1"/>
          <p:nvPr/>
        </p:nvSpPr>
        <p:spPr>
          <a:xfrm>
            <a:off x="5998808" y="1938601"/>
            <a:ext cx="519694" cy="216000"/>
          </a:xfrm>
          <a:prstGeom prst="rect">
            <a:avLst/>
          </a:prstGeom>
          <a:solidFill>
            <a:srgbClr val="E2F0D9"/>
          </a:solidFill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IN" sz="800" dirty="0">
                <a:solidFill>
                  <a:prstClr val="black"/>
                </a:solidFill>
                <a:latin typeface="Trebuchet MS"/>
              </a:rPr>
              <a:t>Change</a:t>
            </a:r>
          </a:p>
        </p:txBody>
      </p:sp>
      <p:sp>
        <p:nvSpPr>
          <p:cNvPr id="133" name="TextBox 132">
            <a:extLst>
              <a:ext uri="{FF2B5EF4-FFF2-40B4-BE49-F238E27FC236}">
                <a16:creationId xmlns:a16="http://schemas.microsoft.com/office/drawing/2014/main" id="{2F17C659-4481-6722-8048-348FCECBD770}"/>
              </a:ext>
            </a:extLst>
          </p:cNvPr>
          <p:cNvSpPr txBox="1"/>
          <p:nvPr/>
        </p:nvSpPr>
        <p:spPr>
          <a:xfrm>
            <a:off x="5412459" y="1938601"/>
            <a:ext cx="566182" cy="216000"/>
          </a:xfrm>
          <a:prstGeom prst="rect">
            <a:avLst/>
          </a:prstGeom>
          <a:solidFill>
            <a:srgbClr val="E2F0D9"/>
          </a:solidFill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IN" sz="800" dirty="0">
                <a:solidFill>
                  <a:prstClr val="black"/>
                </a:solidFill>
                <a:latin typeface="Trebuchet MS"/>
              </a:rPr>
              <a:t>Problem</a:t>
            </a:r>
          </a:p>
        </p:txBody>
      </p:sp>
      <p:sp>
        <p:nvSpPr>
          <p:cNvPr id="134" name="TextBox 133">
            <a:extLst>
              <a:ext uri="{FF2B5EF4-FFF2-40B4-BE49-F238E27FC236}">
                <a16:creationId xmlns:a16="http://schemas.microsoft.com/office/drawing/2014/main" id="{2BBAF148-29AF-8296-E528-ADBFC3E65F1C}"/>
              </a:ext>
            </a:extLst>
          </p:cNvPr>
          <p:cNvSpPr txBox="1"/>
          <p:nvPr/>
        </p:nvSpPr>
        <p:spPr>
          <a:xfrm>
            <a:off x="4816266" y="1938601"/>
            <a:ext cx="576026" cy="216000"/>
          </a:xfrm>
          <a:prstGeom prst="rect">
            <a:avLst/>
          </a:prstGeom>
          <a:solidFill>
            <a:srgbClr val="E2F0D9"/>
          </a:solidFill>
          <a:ln>
            <a:noFill/>
          </a:ln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 sz="800"/>
            </a:lvl1pPr>
          </a:lstStyle>
          <a:p>
            <a:r>
              <a:rPr lang="en-IN" dirty="0">
                <a:solidFill>
                  <a:prstClr val="black"/>
                </a:solidFill>
                <a:latin typeface="Trebuchet MS"/>
              </a:rPr>
              <a:t>Incident</a:t>
            </a:r>
          </a:p>
        </p:txBody>
      </p:sp>
      <p:sp>
        <p:nvSpPr>
          <p:cNvPr id="135" name="TextBox 134">
            <a:extLst>
              <a:ext uri="{FF2B5EF4-FFF2-40B4-BE49-F238E27FC236}">
                <a16:creationId xmlns:a16="http://schemas.microsoft.com/office/drawing/2014/main" id="{F46FEE3E-AD27-B092-751B-A7C28A3AB0D4}"/>
              </a:ext>
            </a:extLst>
          </p:cNvPr>
          <p:cNvSpPr txBox="1"/>
          <p:nvPr/>
        </p:nvSpPr>
        <p:spPr>
          <a:xfrm>
            <a:off x="6550965" y="1938601"/>
            <a:ext cx="721224" cy="338554"/>
          </a:xfrm>
          <a:prstGeom prst="rect">
            <a:avLst/>
          </a:prstGeom>
          <a:solidFill>
            <a:srgbClr val="E2F0D9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IN" sz="800" dirty="0">
                <a:solidFill>
                  <a:prstClr val="black"/>
                </a:solidFill>
                <a:latin typeface="Trebuchet MS"/>
              </a:rPr>
              <a:t>Asset Mgmt.</a:t>
            </a:r>
          </a:p>
        </p:txBody>
      </p:sp>
      <p:sp>
        <p:nvSpPr>
          <p:cNvPr id="136" name="TextBox 135">
            <a:extLst>
              <a:ext uri="{FF2B5EF4-FFF2-40B4-BE49-F238E27FC236}">
                <a16:creationId xmlns:a16="http://schemas.microsoft.com/office/drawing/2014/main" id="{C832ADBA-30D9-E68C-0AEA-5C0D25915887}"/>
              </a:ext>
            </a:extLst>
          </p:cNvPr>
          <p:cNvSpPr txBox="1"/>
          <p:nvPr/>
        </p:nvSpPr>
        <p:spPr>
          <a:xfrm>
            <a:off x="7807698" y="1938601"/>
            <a:ext cx="925254" cy="216000"/>
          </a:xfrm>
          <a:prstGeom prst="rect">
            <a:avLst/>
          </a:prstGeom>
          <a:solidFill>
            <a:srgbClr val="E2F0D9"/>
          </a:solidFill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IN" sz="800" dirty="0">
                <a:solidFill>
                  <a:prstClr val="black"/>
                </a:solidFill>
                <a:latin typeface="Trebuchet MS"/>
              </a:rPr>
              <a:t>Service Mapping</a:t>
            </a:r>
          </a:p>
        </p:txBody>
      </p:sp>
      <p:sp>
        <p:nvSpPr>
          <p:cNvPr id="137" name="TextBox 136">
            <a:extLst>
              <a:ext uri="{FF2B5EF4-FFF2-40B4-BE49-F238E27FC236}">
                <a16:creationId xmlns:a16="http://schemas.microsoft.com/office/drawing/2014/main" id="{CBE169E0-F6BF-CA2D-0915-A8C4644D6786}"/>
              </a:ext>
            </a:extLst>
          </p:cNvPr>
          <p:cNvSpPr txBox="1"/>
          <p:nvPr/>
        </p:nvSpPr>
        <p:spPr>
          <a:xfrm>
            <a:off x="7318053" y="1938601"/>
            <a:ext cx="437941" cy="216000"/>
          </a:xfrm>
          <a:prstGeom prst="rect">
            <a:avLst/>
          </a:prstGeom>
          <a:solidFill>
            <a:srgbClr val="E2F0D9"/>
          </a:solidFill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IN" sz="800" dirty="0">
                <a:solidFill>
                  <a:prstClr val="black"/>
                </a:solidFill>
                <a:latin typeface="Trebuchet MS"/>
              </a:rPr>
              <a:t>CMDB</a:t>
            </a:r>
          </a:p>
        </p:txBody>
      </p:sp>
      <p:grpSp>
        <p:nvGrpSpPr>
          <p:cNvPr id="138" name="Group 137">
            <a:extLst>
              <a:ext uri="{FF2B5EF4-FFF2-40B4-BE49-F238E27FC236}">
                <a16:creationId xmlns:a16="http://schemas.microsoft.com/office/drawing/2014/main" id="{B50955CD-E3D9-D005-767A-9408D2E2BD9F}"/>
              </a:ext>
            </a:extLst>
          </p:cNvPr>
          <p:cNvGrpSpPr/>
          <p:nvPr/>
        </p:nvGrpSpPr>
        <p:grpSpPr>
          <a:xfrm>
            <a:off x="4540022" y="1387096"/>
            <a:ext cx="3230649" cy="238363"/>
            <a:chOff x="4722364" y="1256470"/>
            <a:chExt cx="3230649" cy="238363"/>
          </a:xfrm>
        </p:grpSpPr>
        <p:sp>
          <p:nvSpPr>
            <p:cNvPr id="139" name="TextBox 138">
              <a:extLst>
                <a:ext uri="{FF2B5EF4-FFF2-40B4-BE49-F238E27FC236}">
                  <a16:creationId xmlns:a16="http://schemas.microsoft.com/office/drawing/2014/main" id="{66D70257-99AD-6BF2-CC85-F8D9EB485E2D}"/>
                </a:ext>
              </a:extLst>
            </p:cNvPr>
            <p:cNvSpPr txBox="1"/>
            <p:nvPr/>
          </p:nvSpPr>
          <p:spPr>
            <a:xfrm>
              <a:off x="4722364" y="1272294"/>
              <a:ext cx="1626224" cy="216000"/>
            </a:xfrm>
            <a:prstGeom prst="rect">
              <a:avLst/>
            </a:prstGeom>
            <a:solidFill>
              <a:srgbClr val="70AD47">
                <a:lumMod val="20000"/>
                <a:lumOff val="80000"/>
              </a:srgbClr>
            </a:solidFill>
            <a:ln w="12700" cap="flat" cmpd="sng" algn="ctr">
              <a:noFill/>
              <a:prstDash val="sysDot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algn="ctr" defTabSz="914378">
                <a:defRPr sz="933" kern="0">
                  <a:solidFill>
                    <a:prstClr val="black"/>
                  </a:solidFill>
                  <a:latin typeface="Calibri" panose="020F0502020204030204"/>
                </a:defRPr>
              </a:lvl1pPr>
            </a:lstStyle>
            <a:p>
              <a:r>
                <a:rPr lang="en-US" sz="800" kern="1200" dirty="0">
                  <a:latin typeface="Trebuchet MS"/>
                </a:rPr>
                <a:t>Service Fulfilment</a:t>
              </a:r>
              <a:endParaRPr lang="en-IN" sz="800" kern="1200" dirty="0">
                <a:latin typeface="Trebuchet MS"/>
              </a:endParaRPr>
            </a:p>
          </p:txBody>
        </p:sp>
        <p:sp>
          <p:nvSpPr>
            <p:cNvPr id="140" name="Rectangle: Rounded Corners 139">
              <a:extLst>
                <a:ext uri="{FF2B5EF4-FFF2-40B4-BE49-F238E27FC236}">
                  <a16:creationId xmlns:a16="http://schemas.microsoft.com/office/drawing/2014/main" id="{6F01BA8E-0F83-E560-0067-93860582A031}"/>
                </a:ext>
              </a:extLst>
            </p:cNvPr>
            <p:cNvSpPr/>
            <p:nvPr/>
          </p:nvSpPr>
          <p:spPr>
            <a:xfrm>
              <a:off x="6502508" y="1256470"/>
              <a:ext cx="1450505" cy="238363"/>
            </a:xfrm>
            <a:prstGeom prst="roundRect">
              <a:avLst/>
            </a:prstGeom>
            <a:solidFill>
              <a:srgbClr val="E2F0D9"/>
            </a:solidFill>
            <a:ln>
              <a:noFill/>
            </a:ln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sz="800" dirty="0">
                  <a:solidFill>
                    <a:prstClr val="black"/>
                  </a:solidFill>
                  <a:latin typeface="Trebuchet MS"/>
                </a:rPr>
                <a:t>Service Management Portal</a:t>
              </a:r>
              <a:endParaRPr lang="en-IN" sz="800" dirty="0">
                <a:solidFill>
                  <a:prstClr val="black"/>
                </a:solidFill>
                <a:latin typeface="Trebuchet MS"/>
              </a:endParaRPr>
            </a:p>
          </p:txBody>
        </p:sp>
      </p:grpSp>
      <p:grpSp>
        <p:nvGrpSpPr>
          <p:cNvPr id="141" name="Group 140">
            <a:extLst>
              <a:ext uri="{FF2B5EF4-FFF2-40B4-BE49-F238E27FC236}">
                <a16:creationId xmlns:a16="http://schemas.microsoft.com/office/drawing/2014/main" id="{3BEEB683-680F-53BD-713C-DD0949AC605C}"/>
              </a:ext>
            </a:extLst>
          </p:cNvPr>
          <p:cNvGrpSpPr/>
          <p:nvPr/>
        </p:nvGrpSpPr>
        <p:grpSpPr>
          <a:xfrm>
            <a:off x="4665452" y="800183"/>
            <a:ext cx="1337978" cy="435013"/>
            <a:chOff x="4321705" y="678421"/>
            <a:chExt cx="1337978" cy="435013"/>
          </a:xfrm>
        </p:grpSpPr>
        <p:sp>
          <p:nvSpPr>
            <p:cNvPr id="142" name="Rectangle: Rounded Corners 141">
              <a:extLst>
                <a:ext uri="{FF2B5EF4-FFF2-40B4-BE49-F238E27FC236}">
                  <a16:creationId xmlns:a16="http://schemas.microsoft.com/office/drawing/2014/main" id="{EA19D60B-176B-2DEF-0438-30A667C7AA0E}"/>
                </a:ext>
              </a:extLst>
            </p:cNvPr>
            <p:cNvSpPr/>
            <p:nvPr/>
          </p:nvSpPr>
          <p:spPr>
            <a:xfrm>
              <a:off x="4321705" y="689157"/>
              <a:ext cx="1337978" cy="424277"/>
            </a:xfrm>
            <a:prstGeom prst="roundRect">
              <a:avLst>
                <a:gd name="adj" fmla="val 25219"/>
              </a:avLst>
            </a:prstGeom>
            <a:solidFill>
              <a:sysClr val="window" lastClr="FFFFFF"/>
            </a:solidFill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  <p:pic>
          <p:nvPicPr>
            <p:cNvPr id="143" name="Graphic 142" descr="Office worker">
              <a:extLst>
                <a:ext uri="{FF2B5EF4-FFF2-40B4-BE49-F238E27FC236}">
                  <a16:creationId xmlns:a16="http://schemas.microsoft.com/office/drawing/2014/main" id="{3E734B07-3224-A4F8-35ED-6C5671D4FEF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412977" y="678421"/>
              <a:ext cx="381000" cy="381000"/>
            </a:xfrm>
            <a:prstGeom prst="rect">
              <a:avLst/>
            </a:prstGeom>
          </p:spPr>
        </p:pic>
        <p:pic>
          <p:nvPicPr>
            <p:cNvPr id="144" name="Graphic 143" descr="Office worker">
              <a:extLst>
                <a:ext uri="{FF2B5EF4-FFF2-40B4-BE49-F238E27FC236}">
                  <a16:creationId xmlns:a16="http://schemas.microsoft.com/office/drawing/2014/main" id="{185AEC22-AC08-DDDF-53A3-0C2FCD5C050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794321" y="678421"/>
              <a:ext cx="381000" cy="381000"/>
            </a:xfrm>
            <a:prstGeom prst="rect">
              <a:avLst/>
            </a:prstGeom>
          </p:spPr>
        </p:pic>
        <p:pic>
          <p:nvPicPr>
            <p:cNvPr id="145" name="Graphic 144" descr="Office worker">
              <a:extLst>
                <a:ext uri="{FF2B5EF4-FFF2-40B4-BE49-F238E27FC236}">
                  <a16:creationId xmlns:a16="http://schemas.microsoft.com/office/drawing/2014/main" id="{D2F88A8A-B36F-407E-662F-74B9198C364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175665" y="678421"/>
              <a:ext cx="381000" cy="381000"/>
            </a:xfrm>
            <a:prstGeom prst="rect">
              <a:avLst/>
            </a:prstGeom>
          </p:spPr>
        </p:pic>
      </p:grpSp>
      <p:sp>
        <p:nvSpPr>
          <p:cNvPr id="146" name="TextBox 145">
            <a:extLst>
              <a:ext uri="{FF2B5EF4-FFF2-40B4-BE49-F238E27FC236}">
                <a16:creationId xmlns:a16="http://schemas.microsoft.com/office/drawing/2014/main" id="{1228FE5B-C2D8-7CD8-FC96-8E1CA1B57988}"/>
              </a:ext>
            </a:extLst>
          </p:cNvPr>
          <p:cNvSpPr txBox="1"/>
          <p:nvPr/>
        </p:nvSpPr>
        <p:spPr>
          <a:xfrm>
            <a:off x="5035191" y="663220"/>
            <a:ext cx="622286" cy="200055"/>
          </a:xfrm>
          <a:prstGeom prst="rect">
            <a:avLst/>
          </a:prstGeom>
          <a:solidFill>
            <a:sysClr val="window" lastClr="FFFFFF"/>
          </a:solidFill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</a:rPr>
              <a:t>Customers</a:t>
            </a:r>
            <a:endParaRPr kumimoji="0" lang="en-IN" sz="7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</a:endParaRPr>
          </a:p>
        </p:txBody>
      </p:sp>
      <p:sp>
        <p:nvSpPr>
          <p:cNvPr id="147" name="Rectangle: Rounded Corners 146">
            <a:extLst>
              <a:ext uri="{FF2B5EF4-FFF2-40B4-BE49-F238E27FC236}">
                <a16:creationId xmlns:a16="http://schemas.microsoft.com/office/drawing/2014/main" id="{89E9FCAA-0E2B-5799-A3C7-B61200845383}"/>
              </a:ext>
            </a:extLst>
          </p:cNvPr>
          <p:cNvSpPr/>
          <p:nvPr/>
        </p:nvSpPr>
        <p:spPr>
          <a:xfrm>
            <a:off x="4375656" y="1662850"/>
            <a:ext cx="3600000" cy="238363"/>
          </a:xfrm>
          <a:prstGeom prst="roundRect">
            <a:avLst/>
          </a:prstGeom>
          <a:solidFill>
            <a:srgbClr val="E2F0D9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800" dirty="0">
                <a:solidFill>
                  <a:prstClr val="black"/>
                </a:solidFill>
                <a:latin typeface="Trebuchet MS"/>
              </a:rPr>
              <a:t>Provisioning, Orchestration &amp; Service Assurance – Sify Multi-CMP</a:t>
            </a:r>
            <a:endParaRPr lang="en-IN" sz="800" dirty="0">
              <a:solidFill>
                <a:prstClr val="black"/>
              </a:solidFill>
              <a:latin typeface="Trebuchet MS"/>
            </a:endParaRPr>
          </a:p>
        </p:txBody>
      </p:sp>
      <p:cxnSp>
        <p:nvCxnSpPr>
          <p:cNvPr id="148" name="Straight Arrow Connector 147">
            <a:extLst>
              <a:ext uri="{FF2B5EF4-FFF2-40B4-BE49-F238E27FC236}">
                <a16:creationId xmlns:a16="http://schemas.microsoft.com/office/drawing/2014/main" id="{F9B5D13C-2B05-0293-ED92-BDE06762541D}"/>
              </a:ext>
            </a:extLst>
          </p:cNvPr>
          <p:cNvCxnSpPr>
            <a:cxnSpLocks/>
          </p:cNvCxnSpPr>
          <p:nvPr/>
        </p:nvCxnSpPr>
        <p:spPr>
          <a:xfrm>
            <a:off x="7018062" y="1167998"/>
            <a:ext cx="0" cy="226758"/>
          </a:xfrm>
          <a:prstGeom prst="straightConnector1">
            <a:avLst/>
          </a:prstGeom>
          <a:noFill/>
          <a:ln w="9525" cap="flat" cmpd="sng" algn="ctr">
            <a:solidFill>
              <a:srgbClr val="BED730"/>
            </a:solidFill>
            <a:prstDash val="solid"/>
            <a:headEnd type="triangle"/>
            <a:tailEnd type="triangle"/>
          </a:ln>
          <a:effectLst/>
        </p:spPr>
      </p:cxnSp>
      <p:cxnSp>
        <p:nvCxnSpPr>
          <p:cNvPr id="149" name="Straight Arrow Connector 148">
            <a:extLst>
              <a:ext uri="{FF2B5EF4-FFF2-40B4-BE49-F238E27FC236}">
                <a16:creationId xmlns:a16="http://schemas.microsoft.com/office/drawing/2014/main" id="{D4D41B63-DC7E-9D75-F24D-0AA78F4B373D}"/>
              </a:ext>
            </a:extLst>
          </p:cNvPr>
          <p:cNvCxnSpPr>
            <a:cxnSpLocks/>
          </p:cNvCxnSpPr>
          <p:nvPr/>
        </p:nvCxnSpPr>
        <p:spPr>
          <a:xfrm>
            <a:off x="5341043" y="1145546"/>
            <a:ext cx="0" cy="226758"/>
          </a:xfrm>
          <a:prstGeom prst="straightConnector1">
            <a:avLst/>
          </a:prstGeom>
          <a:noFill/>
          <a:ln w="9525" cap="flat" cmpd="sng" algn="ctr">
            <a:solidFill>
              <a:srgbClr val="BED730"/>
            </a:solidFill>
            <a:prstDash val="solid"/>
            <a:headEnd type="triangle"/>
            <a:tailEnd type="triangle"/>
          </a:ln>
          <a:effectLst/>
        </p:spPr>
      </p:cxnSp>
      <p:pic>
        <p:nvPicPr>
          <p:cNvPr id="150" name="Picture 24" descr="Image">
            <a:extLst>
              <a:ext uri="{FF2B5EF4-FFF2-40B4-BE49-F238E27FC236}">
                <a16:creationId xmlns:a16="http://schemas.microsoft.com/office/drawing/2014/main" id="{A475AC57-701A-4596-F5A2-F7BFBE39DA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duotone>
              <a:prstClr val="black"/>
              <a:srgbClr val="9BBB59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1052" y="2527979"/>
            <a:ext cx="496139" cy="338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1" name="Rectangle 150">
            <a:extLst>
              <a:ext uri="{FF2B5EF4-FFF2-40B4-BE49-F238E27FC236}">
                <a16:creationId xmlns:a16="http://schemas.microsoft.com/office/drawing/2014/main" id="{F5922C68-0CFC-13C7-4236-17EE63826A96}"/>
              </a:ext>
            </a:extLst>
          </p:cNvPr>
          <p:cNvSpPr/>
          <p:nvPr/>
        </p:nvSpPr>
        <p:spPr>
          <a:xfrm>
            <a:off x="2383921" y="4094658"/>
            <a:ext cx="791932" cy="194820"/>
          </a:xfrm>
          <a:prstGeom prst="rect">
            <a:avLst/>
          </a:prstGeom>
          <a:solidFill>
            <a:srgbClr val="E2F0D9"/>
          </a:solidFill>
          <a:ln w="635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AV</a:t>
            </a:r>
            <a:endParaRPr kumimoji="0" lang="en-IN" sz="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cxnSp>
        <p:nvCxnSpPr>
          <p:cNvPr id="152" name="Straight Arrow Connector 151">
            <a:extLst>
              <a:ext uri="{FF2B5EF4-FFF2-40B4-BE49-F238E27FC236}">
                <a16:creationId xmlns:a16="http://schemas.microsoft.com/office/drawing/2014/main" id="{903178FF-D82D-2C84-1BEA-958C6CAC1E09}"/>
              </a:ext>
            </a:extLst>
          </p:cNvPr>
          <p:cNvCxnSpPr>
            <a:cxnSpLocks/>
          </p:cNvCxnSpPr>
          <p:nvPr/>
        </p:nvCxnSpPr>
        <p:spPr>
          <a:xfrm>
            <a:off x="264516" y="5314827"/>
            <a:ext cx="2233755" cy="0"/>
          </a:xfrm>
          <a:prstGeom prst="straightConnector1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headEnd type="triangle"/>
            <a:tailEnd type="triangle"/>
          </a:ln>
          <a:effectLst/>
        </p:spPr>
      </p:cxnSp>
      <p:sp>
        <p:nvSpPr>
          <p:cNvPr id="156" name="Rectangle 155">
            <a:extLst>
              <a:ext uri="{FF2B5EF4-FFF2-40B4-BE49-F238E27FC236}">
                <a16:creationId xmlns:a16="http://schemas.microsoft.com/office/drawing/2014/main" id="{36D3C1FA-F74F-B8C6-D5AF-05A72AD5D30F}"/>
              </a:ext>
            </a:extLst>
          </p:cNvPr>
          <p:cNvSpPr/>
          <p:nvPr/>
        </p:nvSpPr>
        <p:spPr>
          <a:xfrm>
            <a:off x="2389166" y="2987988"/>
            <a:ext cx="791932" cy="194820"/>
          </a:xfrm>
          <a:prstGeom prst="rect">
            <a:avLst/>
          </a:prstGeom>
          <a:solidFill>
            <a:srgbClr val="E2F0D9"/>
          </a:solidFill>
          <a:ln w="635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CMP</a:t>
            </a:r>
            <a:endParaRPr kumimoji="0" lang="en-IN" sz="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pic>
        <p:nvPicPr>
          <p:cNvPr id="157" name="Graphic 156" descr="Robot with solid fill">
            <a:extLst>
              <a:ext uri="{FF2B5EF4-FFF2-40B4-BE49-F238E27FC236}">
                <a16:creationId xmlns:a16="http://schemas.microsoft.com/office/drawing/2014/main" id="{D1E145E3-327D-CFAC-7666-596928D487B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42928" y="1957926"/>
            <a:ext cx="676157" cy="676157"/>
          </a:xfrm>
          <a:prstGeom prst="rect">
            <a:avLst/>
          </a:prstGeom>
        </p:spPr>
      </p:pic>
      <p:sp>
        <p:nvSpPr>
          <p:cNvPr id="158" name="TextBox 157">
            <a:extLst>
              <a:ext uri="{FF2B5EF4-FFF2-40B4-BE49-F238E27FC236}">
                <a16:creationId xmlns:a16="http://schemas.microsoft.com/office/drawing/2014/main" id="{5FA0F826-B53E-096B-A999-19547919EC35}"/>
              </a:ext>
            </a:extLst>
          </p:cNvPr>
          <p:cNvSpPr txBox="1"/>
          <p:nvPr/>
        </p:nvSpPr>
        <p:spPr>
          <a:xfrm>
            <a:off x="460234" y="2617908"/>
            <a:ext cx="14880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600" b="1" dirty="0">
                <a:solidFill>
                  <a:prstClr val="white"/>
                </a:solidFill>
                <a:latin typeface="Trebuchet MS"/>
              </a:rPr>
              <a:t>Infinit FSO</a:t>
            </a:r>
          </a:p>
        </p:txBody>
      </p:sp>
      <p:grpSp>
        <p:nvGrpSpPr>
          <p:cNvPr id="159" name="Group 158">
            <a:extLst>
              <a:ext uri="{FF2B5EF4-FFF2-40B4-BE49-F238E27FC236}">
                <a16:creationId xmlns:a16="http://schemas.microsoft.com/office/drawing/2014/main" id="{D11FD6DA-5BC2-6FA1-14A3-B71247D83AD0}"/>
              </a:ext>
            </a:extLst>
          </p:cNvPr>
          <p:cNvGrpSpPr/>
          <p:nvPr/>
        </p:nvGrpSpPr>
        <p:grpSpPr>
          <a:xfrm>
            <a:off x="250919" y="3297023"/>
            <a:ext cx="3613412" cy="1220666"/>
            <a:chOff x="299027" y="3083097"/>
            <a:chExt cx="3613412" cy="1220666"/>
          </a:xfrm>
        </p:grpSpPr>
        <p:sp>
          <p:nvSpPr>
            <p:cNvPr id="160" name="TextBox 159">
              <a:extLst>
                <a:ext uri="{FF2B5EF4-FFF2-40B4-BE49-F238E27FC236}">
                  <a16:creationId xmlns:a16="http://schemas.microsoft.com/office/drawing/2014/main" id="{792C0BF7-61C0-7AB3-57C0-EAA7FB0AEC33}"/>
                </a:ext>
              </a:extLst>
            </p:cNvPr>
            <p:cNvSpPr txBox="1"/>
            <p:nvPr/>
          </p:nvSpPr>
          <p:spPr>
            <a:xfrm>
              <a:off x="658583" y="3106199"/>
              <a:ext cx="3253856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000" dirty="0">
                  <a:solidFill>
                    <a:prstClr val="white"/>
                  </a:solidFill>
                  <a:latin typeface="Trebuchet MS"/>
                </a:rPr>
                <a:t>Event Correlation</a:t>
              </a:r>
            </a:p>
            <a:p>
              <a:endParaRPr lang="en-IN" sz="1000" dirty="0">
                <a:solidFill>
                  <a:prstClr val="white"/>
                </a:solidFill>
                <a:latin typeface="Trebuchet MS"/>
              </a:endParaRPr>
            </a:p>
            <a:p>
              <a:r>
                <a:rPr lang="en-IN" sz="1000" dirty="0">
                  <a:solidFill>
                    <a:prstClr val="white"/>
                  </a:solidFill>
                  <a:latin typeface="Trebuchet MS"/>
                </a:rPr>
                <a:t>Faster Incident Resolution</a:t>
              </a:r>
            </a:p>
            <a:p>
              <a:endParaRPr lang="en-IN" sz="1000" dirty="0">
                <a:solidFill>
                  <a:prstClr val="white"/>
                </a:solidFill>
                <a:latin typeface="Trebuchet MS"/>
              </a:endParaRPr>
            </a:p>
            <a:p>
              <a:r>
                <a:rPr lang="en-IN" sz="1000" dirty="0">
                  <a:solidFill>
                    <a:prstClr val="white"/>
                  </a:solidFill>
                  <a:latin typeface="Trebuchet MS"/>
                </a:rPr>
                <a:t>Faster Root Cause Analysis</a:t>
              </a:r>
            </a:p>
            <a:p>
              <a:endParaRPr lang="en-IN" sz="1000" dirty="0">
                <a:solidFill>
                  <a:prstClr val="white"/>
                </a:solidFill>
                <a:latin typeface="Trebuchet MS"/>
              </a:endParaRPr>
            </a:p>
            <a:p>
              <a:r>
                <a:rPr lang="en-IN" sz="1000" dirty="0">
                  <a:solidFill>
                    <a:prstClr val="white"/>
                  </a:solidFill>
                  <a:latin typeface="Trebuchet MS"/>
                </a:rPr>
                <a:t>Proactive Assurance</a:t>
              </a:r>
            </a:p>
          </p:txBody>
        </p:sp>
        <p:pic>
          <p:nvPicPr>
            <p:cNvPr id="161" name="Graphic 160" descr="Heartbeat with solid fill">
              <a:extLst>
                <a:ext uri="{FF2B5EF4-FFF2-40B4-BE49-F238E27FC236}">
                  <a16:creationId xmlns:a16="http://schemas.microsoft.com/office/drawing/2014/main" id="{9B70A8DE-DBF1-2166-2319-FC60B7AB349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306031" y="3083097"/>
              <a:ext cx="301727" cy="301727"/>
            </a:xfrm>
            <a:prstGeom prst="rect">
              <a:avLst/>
            </a:prstGeom>
          </p:spPr>
        </p:pic>
        <p:pic>
          <p:nvPicPr>
            <p:cNvPr id="162" name="Graphic 161" descr="Magnifying glass with solid fill">
              <a:extLst>
                <a:ext uri="{FF2B5EF4-FFF2-40B4-BE49-F238E27FC236}">
                  <a16:creationId xmlns:a16="http://schemas.microsoft.com/office/drawing/2014/main" id="{1D9790AB-5606-1B01-4F88-557663908A77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328218" y="3735612"/>
              <a:ext cx="300986" cy="300986"/>
            </a:xfrm>
            <a:prstGeom prst="rect">
              <a:avLst/>
            </a:prstGeom>
          </p:spPr>
        </p:pic>
        <p:pic>
          <p:nvPicPr>
            <p:cNvPr id="163" name="Graphic 162" descr="Good Idea with solid fill">
              <a:extLst>
                <a:ext uri="{FF2B5EF4-FFF2-40B4-BE49-F238E27FC236}">
                  <a16:creationId xmlns:a16="http://schemas.microsoft.com/office/drawing/2014/main" id="{F5301D44-DDD4-36F7-8F7C-FBFEF37B65DD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299027" y="3406215"/>
              <a:ext cx="300986" cy="300986"/>
            </a:xfrm>
            <a:prstGeom prst="rect">
              <a:avLst/>
            </a:prstGeom>
          </p:spPr>
        </p:pic>
        <p:pic>
          <p:nvPicPr>
            <p:cNvPr id="164" name="Graphic 163" descr="Upward trend with solid fill">
              <a:extLst>
                <a:ext uri="{FF2B5EF4-FFF2-40B4-BE49-F238E27FC236}">
                  <a16:creationId xmlns:a16="http://schemas.microsoft.com/office/drawing/2014/main" id="{D14A0C68-1362-3355-BC48-774C2CF01F5D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305887" y="4002777"/>
              <a:ext cx="300986" cy="300986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CEB6CCAA-7A52-96D1-F244-549C1FBCB97F}"/>
              </a:ext>
            </a:extLst>
          </p:cNvPr>
          <p:cNvSpPr txBox="1"/>
          <p:nvPr/>
        </p:nvSpPr>
        <p:spPr>
          <a:xfrm>
            <a:off x="181907" y="1111084"/>
            <a:ext cx="197997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cap="all" dirty="0">
                <a:solidFill>
                  <a:srgbClr val="BED730"/>
                </a:solidFill>
                <a:latin typeface="Trebuchet MS"/>
              </a:rPr>
              <a:t>Integrating with Next gen ai/ml platform</a:t>
            </a:r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BCC274A2-9E85-A70F-8E79-7E9457699C85}"/>
              </a:ext>
            </a:extLst>
          </p:cNvPr>
          <p:cNvSpPr/>
          <p:nvPr/>
        </p:nvSpPr>
        <p:spPr>
          <a:xfrm>
            <a:off x="458765" y="1978370"/>
            <a:ext cx="1413045" cy="1243655"/>
          </a:xfrm>
          <a:prstGeom prst="roundRect">
            <a:avLst/>
          </a:prstGeom>
          <a:noFill/>
          <a:ln>
            <a:solidFill>
              <a:srgbClr val="A2B8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Left-right-up Arrow 4">
            <a:extLst>
              <a:ext uri="{FF2B5EF4-FFF2-40B4-BE49-F238E27FC236}">
                <a16:creationId xmlns:a16="http://schemas.microsoft.com/office/drawing/2014/main" id="{06DFAEFB-E3FA-CC7E-51EC-82CFFA9A65F5}"/>
              </a:ext>
            </a:extLst>
          </p:cNvPr>
          <p:cNvSpPr/>
          <p:nvPr/>
        </p:nvSpPr>
        <p:spPr>
          <a:xfrm rot="10800000">
            <a:off x="1957580" y="2447988"/>
            <a:ext cx="1681106" cy="540000"/>
          </a:xfrm>
          <a:prstGeom prst="leftRightUpArrow">
            <a:avLst/>
          </a:prstGeom>
          <a:solidFill>
            <a:srgbClr val="A9D18E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kern="0" dirty="0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8ACCD6C-9C17-1B25-7C63-2EB398C7B1F8}"/>
              </a:ext>
            </a:extLst>
          </p:cNvPr>
          <p:cNvSpPr/>
          <p:nvPr/>
        </p:nvSpPr>
        <p:spPr>
          <a:xfrm>
            <a:off x="4860181" y="4202782"/>
            <a:ext cx="3740141" cy="396868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E1EF500-5A9D-F3DB-BE82-BFBEA5E48791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5262113" y="3215481"/>
            <a:ext cx="3091392" cy="91423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13A1FF8-5C07-7A00-3543-871FD051D92C}"/>
              </a:ext>
            </a:extLst>
          </p:cNvPr>
          <p:cNvPicPr>
            <a:picLocks noChangeAspect="1"/>
          </p:cNvPicPr>
          <p:nvPr/>
        </p:nvPicPr>
        <p:blipFill rotWithShape="1">
          <a:blip r:embed="rId18"/>
          <a:srcRect r="16092" b="2530"/>
          <a:stretch/>
        </p:blipFill>
        <p:spPr>
          <a:xfrm>
            <a:off x="4859026" y="4198457"/>
            <a:ext cx="3272699" cy="403242"/>
          </a:xfrm>
          <a:prstGeom prst="rect">
            <a:avLst/>
          </a:prstGeom>
        </p:spPr>
      </p:pic>
      <p:sp>
        <p:nvSpPr>
          <p:cNvPr id="9" name="Arrow: Pentagon 109">
            <a:extLst>
              <a:ext uri="{FF2B5EF4-FFF2-40B4-BE49-F238E27FC236}">
                <a16:creationId xmlns:a16="http://schemas.microsoft.com/office/drawing/2014/main" id="{60473C68-2A32-A603-27A4-62BF7757CD40}"/>
              </a:ext>
            </a:extLst>
          </p:cNvPr>
          <p:cNvSpPr/>
          <p:nvPr/>
        </p:nvSpPr>
        <p:spPr>
          <a:xfrm rot="16200000">
            <a:off x="5987689" y="2948245"/>
            <a:ext cx="288172" cy="246300"/>
          </a:xfrm>
          <a:prstGeom prst="homePlate">
            <a:avLst/>
          </a:prstGeom>
          <a:solidFill>
            <a:srgbClr val="BED73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3FC0AA5-70B5-20EB-9B2E-D50BCB9D7ACA}"/>
              </a:ext>
            </a:extLst>
          </p:cNvPr>
          <p:cNvSpPr txBox="1"/>
          <p:nvPr/>
        </p:nvSpPr>
        <p:spPr>
          <a:xfrm>
            <a:off x="5919205" y="3209700"/>
            <a:ext cx="51012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prstClr val="black"/>
                </a:solidFill>
                <a:latin typeface="Trebuchet MS"/>
              </a:rPr>
              <a:t>Polled</a:t>
            </a:r>
            <a:endParaRPr lang="en-IN" sz="800" dirty="0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11" name="Arrow: Pentagon 111">
            <a:extLst>
              <a:ext uri="{FF2B5EF4-FFF2-40B4-BE49-F238E27FC236}">
                <a16:creationId xmlns:a16="http://schemas.microsoft.com/office/drawing/2014/main" id="{E8EF58E2-C254-7071-5E37-577A71827082}"/>
              </a:ext>
            </a:extLst>
          </p:cNvPr>
          <p:cNvSpPr/>
          <p:nvPr/>
        </p:nvSpPr>
        <p:spPr>
          <a:xfrm rot="16200000">
            <a:off x="6533653" y="2948245"/>
            <a:ext cx="288172" cy="246300"/>
          </a:xfrm>
          <a:prstGeom prst="homePlate">
            <a:avLst/>
          </a:prstGeom>
          <a:solidFill>
            <a:srgbClr val="BED73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FC919DE-7DCE-0CA8-A010-356EB5A0CE04}"/>
              </a:ext>
            </a:extLst>
          </p:cNvPr>
          <p:cNvSpPr txBox="1"/>
          <p:nvPr/>
        </p:nvSpPr>
        <p:spPr>
          <a:xfrm>
            <a:off x="6477211" y="3204444"/>
            <a:ext cx="46031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prstClr val="black"/>
                </a:solidFill>
                <a:latin typeface="Trebuchet MS"/>
              </a:rPr>
              <a:t>Logs</a:t>
            </a:r>
            <a:endParaRPr lang="en-IN" sz="800" dirty="0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13" name="Arrow: Pentagon 113">
            <a:extLst>
              <a:ext uri="{FF2B5EF4-FFF2-40B4-BE49-F238E27FC236}">
                <a16:creationId xmlns:a16="http://schemas.microsoft.com/office/drawing/2014/main" id="{3010A445-887F-8BE5-A42E-D35C243C6E9A}"/>
              </a:ext>
            </a:extLst>
          </p:cNvPr>
          <p:cNvSpPr/>
          <p:nvPr/>
        </p:nvSpPr>
        <p:spPr>
          <a:xfrm rot="16200000">
            <a:off x="7060888" y="2948245"/>
            <a:ext cx="288172" cy="246300"/>
          </a:xfrm>
          <a:prstGeom prst="homePlate">
            <a:avLst/>
          </a:prstGeom>
          <a:solidFill>
            <a:srgbClr val="BED73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236B8EE-FFB9-4121-80AD-B3EB3AEB48DF}"/>
              </a:ext>
            </a:extLst>
          </p:cNvPr>
          <p:cNvSpPr txBox="1"/>
          <p:nvPr/>
        </p:nvSpPr>
        <p:spPr>
          <a:xfrm>
            <a:off x="6985406" y="3201019"/>
            <a:ext cx="51012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prstClr val="black"/>
                </a:solidFill>
                <a:latin typeface="Trebuchet MS"/>
              </a:rPr>
              <a:t>Agents</a:t>
            </a:r>
            <a:endParaRPr lang="en-IN" sz="800" dirty="0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15" name="Arrow: Pentagon 115">
            <a:extLst>
              <a:ext uri="{FF2B5EF4-FFF2-40B4-BE49-F238E27FC236}">
                <a16:creationId xmlns:a16="http://schemas.microsoft.com/office/drawing/2014/main" id="{703EB3C9-6C26-2263-3072-D0A53EFCC544}"/>
              </a:ext>
            </a:extLst>
          </p:cNvPr>
          <p:cNvSpPr/>
          <p:nvPr/>
        </p:nvSpPr>
        <p:spPr>
          <a:xfrm rot="16200000">
            <a:off x="7544483" y="2948245"/>
            <a:ext cx="288172" cy="246300"/>
          </a:xfrm>
          <a:prstGeom prst="homePlate">
            <a:avLst/>
          </a:prstGeom>
          <a:solidFill>
            <a:srgbClr val="BED73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05E05E5-E09B-7ABF-37C7-B8183395F732}"/>
              </a:ext>
            </a:extLst>
          </p:cNvPr>
          <p:cNvSpPr txBox="1"/>
          <p:nvPr/>
        </p:nvSpPr>
        <p:spPr>
          <a:xfrm>
            <a:off x="7543411" y="3208551"/>
            <a:ext cx="35514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prstClr val="black"/>
                </a:solidFill>
                <a:latin typeface="Trebuchet MS"/>
              </a:rPr>
              <a:t>API</a:t>
            </a:r>
            <a:endParaRPr lang="en-IN" sz="800" dirty="0">
              <a:solidFill>
                <a:prstClr val="black"/>
              </a:solidFill>
              <a:latin typeface="Trebuchet MS"/>
            </a:endParaRPr>
          </a:p>
        </p:txBody>
      </p:sp>
      <p:pic>
        <p:nvPicPr>
          <p:cNvPr id="17" name="Picture 2" descr="Image">
            <a:extLst>
              <a:ext uri="{FF2B5EF4-FFF2-40B4-BE49-F238E27FC236}">
                <a16:creationId xmlns:a16="http://schemas.microsoft.com/office/drawing/2014/main" id="{B4100BE2-A501-511F-279D-E0A5122D1E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 cstate="print">
            <a:duotone>
              <a:prstClr val="black"/>
              <a:srgbClr val="1F497D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8949" y="4257657"/>
            <a:ext cx="281368" cy="215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1114A32B-D654-7E56-1C4F-2133F82CF84F}"/>
              </a:ext>
            </a:extLst>
          </p:cNvPr>
          <p:cNvSpPr txBox="1"/>
          <p:nvPr/>
        </p:nvSpPr>
        <p:spPr>
          <a:xfrm>
            <a:off x="8060992" y="4456641"/>
            <a:ext cx="5310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600" b="1" i="1" dirty="0">
                <a:solidFill>
                  <a:prstClr val="black"/>
                </a:solidFill>
                <a:latin typeface="Trebuchet MS"/>
              </a:rPr>
              <a:t>Any Cloud</a:t>
            </a:r>
          </a:p>
        </p:txBody>
      </p:sp>
    </p:spTree>
    <p:extLst>
      <p:ext uri="{BB962C8B-B14F-4D97-AF65-F5344CB8AC3E}">
        <p14:creationId xmlns:p14="http://schemas.microsoft.com/office/powerpoint/2010/main" val="3899933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Sify Theme Nov20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ify New Theme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ify Theme 11102018" id="{5D34ADB0-9B4B-4AC9-89EB-6B867DA4F5E7}" vid="{13943DAD-321F-49F1-803A-50B168C71F3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710511E76691246B418C90BE1F4D8C6" ma:contentTypeVersion="15" ma:contentTypeDescription="Create a new document." ma:contentTypeScope="" ma:versionID="97cd5a5616a8d07bb42a5e0803793c02">
  <xsd:schema xmlns:xsd="http://www.w3.org/2001/XMLSchema" xmlns:xs="http://www.w3.org/2001/XMLSchema" xmlns:p="http://schemas.microsoft.com/office/2006/metadata/properties" xmlns:ns3="686c498e-8a2a-49ed-92f5-9aa1891de000" xmlns:ns4="eb2ba374-9f5f-4dc1-957b-15688bc0f218" targetNamespace="http://schemas.microsoft.com/office/2006/metadata/properties" ma:root="true" ma:fieldsID="26a30304a3e14062dfc101570fbf6cb5" ns3:_="" ns4:_="">
    <xsd:import namespace="686c498e-8a2a-49ed-92f5-9aa1891de000"/>
    <xsd:import namespace="eb2ba374-9f5f-4dc1-957b-15688bc0f218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MediaServiceAutoKeyPoints" minOccurs="0"/>
                <xsd:element ref="ns3:MediaServiceKeyPoints" minOccurs="0"/>
                <xsd:element ref="ns3:MediaServiceOCR" minOccurs="0"/>
                <xsd:element ref="ns3:_activity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86c498e-8a2a-49ed-92f5-9aa1891de00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_activity" ma:index="21" nillable="true" ma:displayName="_activity" ma:hidden="true" ma:internalName="_activity">
      <xsd:simpleType>
        <xsd:restriction base="dms:Note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b2ba374-9f5f-4dc1-957b-15688bc0f21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686c498e-8a2a-49ed-92f5-9aa1891de000" xsi:nil="true"/>
  </documentManagement>
</p:properties>
</file>

<file path=customXml/itemProps1.xml><?xml version="1.0" encoding="utf-8"?>
<ds:datastoreItem xmlns:ds="http://schemas.openxmlformats.org/officeDocument/2006/customXml" ds:itemID="{29C11B37-23C1-4E6D-9D9B-A20729A1659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86c498e-8a2a-49ed-92f5-9aa1891de000"/>
    <ds:schemaRef ds:uri="eb2ba374-9f5f-4dc1-957b-15688bc0f21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B7F6265-3E98-4CB0-9292-A993B4F4BCA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A813CF3-0982-407B-8BA0-3F2BC288FB36}">
  <ds:schemaRefs>
    <ds:schemaRef ds:uri="http://purl.org/dc/dcmitype/"/>
    <ds:schemaRef ds:uri="http://schemas.openxmlformats.org/package/2006/metadata/core-properties"/>
    <ds:schemaRef ds:uri="eb2ba374-9f5f-4dc1-957b-15688bc0f218"/>
    <ds:schemaRef ds:uri="http://schemas.microsoft.com/office/2006/documentManagement/types"/>
    <ds:schemaRef ds:uri="686c498e-8a2a-49ed-92f5-9aa1891de000"/>
    <ds:schemaRef ds:uri="http://purl.org/dc/elements/1.1/"/>
    <ds:schemaRef ds:uri="http://www.w3.org/XML/1998/namespace"/>
    <ds:schemaRef ds:uri="http://purl.org/dc/terms/"/>
    <ds:schemaRef ds:uri="http://schemas.microsoft.com/office/infopath/2007/PartnerControls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6546</TotalTime>
  <Words>1811</Words>
  <Application>Microsoft Macintosh PowerPoint</Application>
  <PresentationFormat>On-screen Show (16:9)</PresentationFormat>
  <Paragraphs>404</Paragraphs>
  <Slides>19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5" baseType="lpstr">
      <vt:lpstr>Google Sans</vt:lpstr>
      <vt:lpstr>Arial</vt:lpstr>
      <vt:lpstr>Calibri</vt:lpstr>
      <vt:lpstr>TheSansOffice</vt:lpstr>
      <vt:lpstr>Trebuchet MS</vt:lpstr>
      <vt:lpstr>Sify Theme Nov20</vt:lpstr>
      <vt:lpstr>PowerPoint Presentation</vt:lpstr>
      <vt:lpstr>SIFY CLOUDINFINIT enterprise platform</vt:lpstr>
      <vt:lpstr>ClOUDINFINIT enterprise: HIGHLIGHTS FY 2023-24</vt:lpstr>
      <vt:lpstr>CLOUDINFINIT ENTERPRISE: ROADMAP FY 2024-25</vt:lpstr>
      <vt:lpstr>Backup Data protection: Ransomware</vt:lpstr>
      <vt:lpstr>SIFY CLOUDINFINIT: Edge Cloud ROADMAP FY 2024-25</vt:lpstr>
      <vt:lpstr>PowerPoint Presentation</vt:lpstr>
      <vt:lpstr>SIFY IT MANAGED SERVICES CATALOG</vt:lpstr>
      <vt:lpstr>SIFY’S AUTOMATION-LED MANAGED SERVICES PLATFORM</vt:lpstr>
      <vt:lpstr>AUTOMATION-LED IT MANAGED SERVICES</vt:lpstr>
      <vt:lpstr>TECHNOLOGY COMPETENCY: DATA CENTRE IT &amp; CLOUD</vt:lpstr>
      <vt:lpstr>SIFY IT MANAGED SERVICES: KEY FACTS</vt:lpstr>
      <vt:lpstr>SIFY IMS: VALUE PROPOSITION &amp; CUSTOMER BENEFITS </vt:lpstr>
      <vt:lpstr>PowerPoint Presentation</vt:lpstr>
      <vt:lpstr>SIFY CLOUDINFINIT: CLOUDANYWHERE INTEGRATED PODS</vt:lpstr>
      <vt:lpstr>Sify Multi-cloud management: highlights FY 2023-24</vt:lpstr>
      <vt:lpstr>Sify Multi-cloud management: ROADMAP FY 2024-25</vt:lpstr>
      <vt:lpstr>SIFY CLOUDINFINIT:  HYBRID MULTI-CLOUD DEPLOYMENT MODEL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Shanker Sareen</dc:creator>
  <cp:lastModifiedBy>Nizar Ahamed A R</cp:lastModifiedBy>
  <cp:revision>110</cp:revision>
  <cp:lastPrinted>2020-02-03T07:18:41Z</cp:lastPrinted>
  <dcterms:created xsi:type="dcterms:W3CDTF">2018-05-30T06:38:40Z</dcterms:created>
  <dcterms:modified xsi:type="dcterms:W3CDTF">2024-04-15T10:52:38Z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0x0101002710511E76691246B418C90BE1F4D8C6</vt:lpwstr>
  </property>
</Properties>
</file>