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8"/>
  </p:notesMasterIdLst>
  <p:sldIdLst>
    <p:sldId id="256" r:id="rId2"/>
    <p:sldId id="2147473465" r:id="rId3"/>
    <p:sldId id="2147311116" r:id="rId4"/>
    <p:sldId id="258" r:id="rId5"/>
    <p:sldId id="2147473458" r:id="rId6"/>
    <p:sldId id="2147473459" r:id="rId7"/>
    <p:sldId id="2147473466" r:id="rId8"/>
    <p:sldId id="2147473462" r:id="rId9"/>
    <p:sldId id="2147473463" r:id="rId10"/>
    <p:sldId id="2147473468" r:id="rId11"/>
    <p:sldId id="2147473451" r:id="rId12"/>
    <p:sldId id="2147473440" r:id="rId13"/>
    <p:sldId id="2147473431" r:id="rId14"/>
    <p:sldId id="2147473464" r:id="rId15"/>
    <p:sldId id="2147473397" r:id="rId16"/>
    <p:sldId id="2147473430" r:id="rId17"/>
    <p:sldId id="2147473399" r:id="rId18"/>
    <p:sldId id="2147473400" r:id="rId19"/>
    <p:sldId id="2147473441" r:id="rId20"/>
    <p:sldId id="2147473433" r:id="rId21"/>
    <p:sldId id="2147473434" r:id="rId22"/>
    <p:sldId id="2147473435" r:id="rId23"/>
    <p:sldId id="2147473452" r:id="rId24"/>
    <p:sldId id="2147473423" r:id="rId25"/>
    <p:sldId id="2147473401" r:id="rId26"/>
    <p:sldId id="2147473453" r:id="rId27"/>
    <p:sldId id="2147473454" r:id="rId28"/>
    <p:sldId id="2147473455" r:id="rId29"/>
    <p:sldId id="2147473456" r:id="rId30"/>
    <p:sldId id="2147473457" r:id="rId31"/>
    <p:sldId id="2147473405" r:id="rId32"/>
    <p:sldId id="2147473418" r:id="rId33"/>
    <p:sldId id="584" r:id="rId34"/>
    <p:sldId id="2147473445" r:id="rId35"/>
    <p:sldId id="2147473419" r:id="rId36"/>
    <p:sldId id="260" r:id="rId37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12A282A-77C1-4DAE-9784-65B28FBDD4F5}">
          <p14:sldIdLst>
            <p14:sldId id="256"/>
            <p14:sldId id="2147473465"/>
            <p14:sldId id="2147311116"/>
            <p14:sldId id="258"/>
            <p14:sldId id="2147473458"/>
            <p14:sldId id="2147473459"/>
            <p14:sldId id="2147473466"/>
            <p14:sldId id="2147473462"/>
            <p14:sldId id="2147473463"/>
            <p14:sldId id="2147473468"/>
            <p14:sldId id="2147473451"/>
            <p14:sldId id="2147473440"/>
            <p14:sldId id="2147473431"/>
            <p14:sldId id="2147473464"/>
            <p14:sldId id="2147473397"/>
            <p14:sldId id="2147473430"/>
            <p14:sldId id="2147473399"/>
            <p14:sldId id="2147473400"/>
            <p14:sldId id="2147473441"/>
            <p14:sldId id="2147473433"/>
            <p14:sldId id="2147473434"/>
            <p14:sldId id="2147473435"/>
            <p14:sldId id="2147473452"/>
            <p14:sldId id="2147473423"/>
            <p14:sldId id="2147473401"/>
            <p14:sldId id="2147473453"/>
            <p14:sldId id="2147473454"/>
            <p14:sldId id="2147473455"/>
            <p14:sldId id="2147473456"/>
            <p14:sldId id="2147473457"/>
            <p14:sldId id="2147473405"/>
            <p14:sldId id="2147473418"/>
            <p14:sldId id="584"/>
            <p14:sldId id="2147473445"/>
            <p14:sldId id="2147473419"/>
            <p14:sldId id="26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D730"/>
    <a:srgbClr val="708DB0"/>
    <a:srgbClr val="03050A"/>
    <a:srgbClr val="060911"/>
    <a:srgbClr val="10253F"/>
    <a:srgbClr val="A5B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69"/>
    <p:restoredTop sz="94444"/>
  </p:normalViewPr>
  <p:slideViewPr>
    <p:cSldViewPr snapToGrid="0">
      <p:cViewPr varScale="1">
        <p:scale>
          <a:sx n="196" d="100"/>
          <a:sy n="196" d="100"/>
        </p:scale>
        <p:origin x="4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sify-my.sharepoint.com/personal/aarohi_johari_sifycorp_com/Documents/Desktop/Copy%20of%20Deck%20Flow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../embeddings/oleObject1.bin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3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BED730"/>
                </a:solidFill>
                <a:latin typeface="+mn-lt"/>
                <a:ea typeface="+mn-ea"/>
                <a:cs typeface="+mn-cs"/>
              </a:defRPr>
            </a:pPr>
            <a:r>
              <a:rPr lang="en-IN" dirty="0">
                <a:solidFill>
                  <a:srgbClr val="BED730"/>
                </a:solidFill>
              </a:rPr>
              <a:t>Overall Quota vs Achievement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BED73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'FY23-24 Perf'!$C$11</c:f>
              <c:strCache>
                <c:ptCount val="1"/>
                <c:pt idx="0">
                  <c:v>FY23-24 Quota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'FY23-24 Perf'!$B$12:$B$16</c:f>
              <c:strCache>
                <c:ptCount val="5"/>
                <c:pt idx="0">
                  <c:v>Enterprise</c:v>
                </c:pt>
                <c:pt idx="1">
                  <c:v>Pub BFSI &amp; PSU</c:v>
                </c:pt>
                <c:pt idx="2">
                  <c:v>Govt</c:v>
                </c:pt>
                <c:pt idx="3">
                  <c:v>Channels</c:v>
                </c:pt>
                <c:pt idx="4">
                  <c:v>Grand Total</c:v>
                </c:pt>
              </c:strCache>
            </c:strRef>
          </c:cat>
          <c:val>
            <c:numRef>
              <c:f>'FY23-24 Perf'!$C$12:$C$16</c:f>
              <c:numCache>
                <c:formatCode>0</c:formatCode>
                <c:ptCount val="5"/>
                <c:pt idx="0">
                  <c:v>1111.1338743170704</c:v>
                </c:pt>
                <c:pt idx="1">
                  <c:v>401.00391896647716</c:v>
                </c:pt>
                <c:pt idx="2">
                  <c:v>165.00412864000003</c:v>
                </c:pt>
                <c:pt idx="3">
                  <c:v>231.17184649999916</c:v>
                </c:pt>
                <c:pt idx="4">
                  <c:v>1908.3137684235469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01-4328-84B3-EA03D3CFD5EF}"/>
            </c:ext>
          </c:extLst>
        </c:ser>
        <c:ser>
          <c:idx val="1"/>
          <c:order val="1"/>
          <c:tx>
            <c:strRef>
              <c:f>'FY23-24 Perf'!$D$11</c:f>
              <c:strCache>
                <c:ptCount val="1"/>
                <c:pt idx="0">
                  <c:v>PO in Hand</c:v>
                </c:pt>
              </c:strCache>
            </c:strRef>
          </c:tx>
          <c:spPr>
            <a:solidFill>
              <a:srgbClr val="F7964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accent6">
                        <a:lumMod val="40000"/>
                        <a:lumOff val="6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'FY23-24 Perf'!$B$12:$B$16</c:f>
              <c:strCache>
                <c:ptCount val="5"/>
                <c:pt idx="0">
                  <c:v>Enterprise</c:v>
                </c:pt>
                <c:pt idx="1">
                  <c:v>Pub BFSI &amp; PSU</c:v>
                </c:pt>
                <c:pt idx="2">
                  <c:v>Govt</c:v>
                </c:pt>
                <c:pt idx="3">
                  <c:v>Channels</c:v>
                </c:pt>
                <c:pt idx="4">
                  <c:v>Grand Total</c:v>
                </c:pt>
              </c:strCache>
            </c:strRef>
          </c:cat>
          <c:val>
            <c:numRef>
              <c:f>'FY23-24 Perf'!$D$12:$D$16</c:f>
              <c:numCache>
                <c:formatCode>0</c:formatCode>
                <c:ptCount val="5"/>
                <c:pt idx="0">
                  <c:v>712.68727077316441</c:v>
                </c:pt>
                <c:pt idx="1">
                  <c:v>468.59148339899838</c:v>
                </c:pt>
                <c:pt idx="2">
                  <c:v>92.998579566999979</c:v>
                </c:pt>
                <c:pt idx="3">
                  <c:v>129.24308434799971</c:v>
                </c:pt>
                <c:pt idx="4">
                  <c:v>1403.5204180871624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01-4328-84B3-EA03D3CFD5E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513871056"/>
        <c:axId val="1513874296"/>
      </c:barChart>
      <c:catAx>
        <c:axId val="1513871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3874296"/>
        <c:crosses val="autoZero"/>
        <c:auto val="1"/>
        <c:lblAlgn val="ctr"/>
        <c:lblOffset val="100"/>
        <c:noMultiLvlLbl val="0"/>
      </c:catAx>
      <c:valAx>
        <c:axId val="1513874296"/>
        <c:scaling>
          <c:orientation val="minMax"/>
        </c:scaling>
        <c:delete val="0"/>
        <c:axPos val="l"/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3871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rgbClr val="BED730"/>
                </a:solidFill>
                <a:latin typeface="+mn-lt"/>
                <a:ea typeface="+mn-ea"/>
                <a:cs typeface="+mn-cs"/>
              </a:defRPr>
            </a:pPr>
            <a:r>
              <a:rPr lang="en-IN" sz="1600" b="1" dirty="0">
                <a:solidFill>
                  <a:srgbClr val="BED730"/>
                </a:solidFill>
              </a:rPr>
              <a:t>GTM Motion-Wise Quota vs Achievement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rgbClr val="BED73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'FY23-24 Perf'!$H$11</c:f>
              <c:strCache>
                <c:ptCount val="1"/>
                <c:pt idx="0">
                  <c:v>FY23-24 Quota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'FY23-24 Perf'!$G$12:$G$19</c:f>
              <c:strCache>
                <c:ptCount val="8"/>
                <c:pt idx="0">
                  <c:v>Network Infra Services</c:v>
                </c:pt>
                <c:pt idx="1">
                  <c:v>Data Center Colocation Services</c:v>
                </c:pt>
                <c:pt idx="2">
                  <c:v>CI - Enterprise Cloud Infra Services</c:v>
                </c:pt>
                <c:pt idx="3">
                  <c:v>Network Digital Managed Services</c:v>
                </c:pt>
                <c:pt idx="4">
                  <c:v>Cloud &amp; IT Managed Services</c:v>
                </c:pt>
                <c:pt idx="5">
                  <c:v>Security Managed Services</c:v>
                </c:pt>
                <c:pt idx="6">
                  <c:v>Digital Application Managed Services</c:v>
                </c:pt>
                <c:pt idx="7">
                  <c:v>Industry Application Managed Services</c:v>
                </c:pt>
              </c:strCache>
            </c:strRef>
          </c:cat>
          <c:val>
            <c:numRef>
              <c:f>'FY23-24 Perf'!$H$12:$H$19</c:f>
              <c:numCache>
                <c:formatCode>0</c:formatCode>
                <c:ptCount val="8"/>
                <c:pt idx="0">
                  <c:v>462.11473786867504</c:v>
                </c:pt>
                <c:pt idx="1">
                  <c:v>167.3881499999998</c:v>
                </c:pt>
                <c:pt idx="2">
                  <c:v>105.37827446226416</c:v>
                </c:pt>
                <c:pt idx="3">
                  <c:v>327.62113702702709</c:v>
                </c:pt>
                <c:pt idx="4">
                  <c:v>526.4221911645725</c:v>
                </c:pt>
                <c:pt idx="5">
                  <c:v>164.58282075471703</c:v>
                </c:pt>
                <c:pt idx="6">
                  <c:v>120.10445714630752</c:v>
                </c:pt>
                <c:pt idx="7">
                  <c:v>34.701999999999998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4C-4029-9B97-2524ED234FD7}"/>
            </c:ext>
          </c:extLst>
        </c:ser>
        <c:ser>
          <c:idx val="1"/>
          <c:order val="1"/>
          <c:tx>
            <c:strRef>
              <c:f>'FY23-24 Perf'!$I$11</c:f>
              <c:strCache>
                <c:ptCount val="1"/>
                <c:pt idx="0">
                  <c:v>PO in Hand</c:v>
                </c:pt>
              </c:strCache>
            </c:strRef>
          </c:tx>
          <c:spPr>
            <a:solidFill>
              <a:srgbClr val="F7964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accent6">
                        <a:lumMod val="40000"/>
                        <a:lumOff val="6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'FY23-24 Perf'!$G$12:$G$19</c:f>
              <c:strCache>
                <c:ptCount val="8"/>
                <c:pt idx="0">
                  <c:v>Network Infra Services</c:v>
                </c:pt>
                <c:pt idx="1">
                  <c:v>Data Center Colocation Services</c:v>
                </c:pt>
                <c:pt idx="2">
                  <c:v>CI - Enterprise Cloud Infra Services</c:v>
                </c:pt>
                <c:pt idx="3">
                  <c:v>Network Digital Managed Services</c:v>
                </c:pt>
                <c:pt idx="4">
                  <c:v>Cloud &amp; IT Managed Services</c:v>
                </c:pt>
                <c:pt idx="5">
                  <c:v>Security Managed Services</c:v>
                </c:pt>
                <c:pt idx="6">
                  <c:v>Digital Application Managed Services</c:v>
                </c:pt>
                <c:pt idx="7">
                  <c:v>Industry Application Managed Services</c:v>
                </c:pt>
              </c:strCache>
            </c:strRef>
          </c:cat>
          <c:val>
            <c:numRef>
              <c:f>'FY23-24 Perf'!$I$12:$I$19</c:f>
              <c:numCache>
                <c:formatCode>0</c:formatCode>
                <c:ptCount val="8"/>
                <c:pt idx="0">
                  <c:v>495.83827105299218</c:v>
                </c:pt>
                <c:pt idx="1">
                  <c:v>108.50331761899982</c:v>
                </c:pt>
                <c:pt idx="2">
                  <c:v>66.481557528169958</c:v>
                </c:pt>
                <c:pt idx="3">
                  <c:v>195.81173753300018</c:v>
                </c:pt>
                <c:pt idx="4">
                  <c:v>382.09005752999985</c:v>
                </c:pt>
                <c:pt idx="5">
                  <c:v>83.429009483000101</c:v>
                </c:pt>
                <c:pt idx="6">
                  <c:v>59.042951064000015</c:v>
                </c:pt>
                <c:pt idx="7">
                  <c:v>12.323516277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F4C-4029-9B97-2524ED234FD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80179136"/>
        <c:axId val="2080179496"/>
      </c:barChart>
      <c:catAx>
        <c:axId val="2080179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80179496"/>
        <c:crosses val="autoZero"/>
        <c:auto val="1"/>
        <c:lblAlgn val="ctr"/>
        <c:lblOffset val="100"/>
        <c:noMultiLvlLbl val="0"/>
      </c:catAx>
      <c:valAx>
        <c:axId val="2080179496"/>
        <c:scaling>
          <c:orientation val="minMax"/>
        </c:scaling>
        <c:delete val="0"/>
        <c:axPos val="l"/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80179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rgbClr val="BED730"/>
                </a:solidFill>
                <a:latin typeface="+mj-lt"/>
                <a:ea typeface="+mj-ea"/>
                <a:cs typeface="+mj-cs"/>
              </a:defRPr>
            </a:pPr>
            <a:r>
              <a:rPr lang="en-IN" sz="1600" b="1" dirty="0">
                <a:solidFill>
                  <a:srgbClr val="BED730"/>
                </a:solidFill>
              </a:rPr>
              <a:t>Qtr. on Qtr. </a:t>
            </a:r>
          </a:p>
        </c:rich>
      </c:tx>
      <c:layout>
        <c:manualLayout>
          <c:xMode val="edge"/>
          <c:yMode val="edge"/>
          <c:x val="0.419648719989727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rgbClr val="BED730"/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'Qtr to Qtr ach'!$C$11</c:f>
              <c:strCache>
                <c:ptCount val="1"/>
                <c:pt idx="0">
                  <c:v>Quota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'Qtr to Qtr ach'!$A$12:$B$15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'Qtr to Qtr ach'!$C$12:$C$15</c:f>
              <c:numCache>
                <c:formatCode>0</c:formatCode>
                <c:ptCount val="4"/>
                <c:pt idx="0">
                  <c:v>330.37667707641339</c:v>
                </c:pt>
                <c:pt idx="1">
                  <c:v>575.90893729402853</c:v>
                </c:pt>
                <c:pt idx="2">
                  <c:v>468.13609246448794</c:v>
                </c:pt>
                <c:pt idx="3">
                  <c:v>533.89206158863055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689-4043-BE08-916D9A488E41}"/>
            </c:ext>
          </c:extLst>
        </c:ser>
        <c:ser>
          <c:idx val="1"/>
          <c:order val="1"/>
          <c:tx>
            <c:strRef>
              <c:f>'Qtr to Qtr ach'!$D$11</c:f>
              <c:strCache>
                <c:ptCount val="1"/>
                <c:pt idx="0">
                  <c:v>Achv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accent6">
                        <a:lumMod val="40000"/>
                        <a:lumOff val="6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'Qtr to Qtr ach'!$A$12:$B$15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'Qtr to Qtr ach'!$D$12:$D$15</c:f>
              <c:numCache>
                <c:formatCode>0</c:formatCode>
                <c:ptCount val="4"/>
                <c:pt idx="0">
                  <c:v>351.84311219999978</c:v>
                </c:pt>
                <c:pt idx="1">
                  <c:v>337.65601529400016</c:v>
                </c:pt>
                <c:pt idx="2">
                  <c:v>413.39374380117022</c:v>
                </c:pt>
                <c:pt idx="3">
                  <c:v>301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689-4043-BE08-916D9A488E4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21407071"/>
        <c:axId val="121405631"/>
      </c:lineChart>
      <c:catAx>
        <c:axId val="1214070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none" spc="0" normalizeH="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405631"/>
        <c:crosses val="autoZero"/>
        <c:auto val="1"/>
        <c:lblAlgn val="ctr"/>
        <c:lblOffset val="100"/>
        <c:noMultiLvlLbl val="0"/>
      </c:catAx>
      <c:valAx>
        <c:axId val="121405631"/>
        <c:scaling>
          <c:orientation val="minMax"/>
        </c:scaling>
        <c:delete val="0"/>
        <c:axPos val="l"/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40707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153709539217811E-2"/>
          <c:y val="4.5071035678574907E-2"/>
          <c:w val="0.97569258092156441"/>
          <c:h val="0.793073670145673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of IT Spend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&gt;5,000 Cr</c:v>
                </c:pt>
                <c:pt idx="1">
                  <c:v>1,000-5,000 Cr</c:v>
                </c:pt>
                <c:pt idx="2">
                  <c:v>500-1,000 Cr</c:v>
                </c:pt>
                <c:pt idx="3">
                  <c:v>10-500 Cr</c:v>
                </c:pt>
                <c:pt idx="4">
                  <c:v>&lt;10 Cr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0.66</c:v>
                </c:pt>
                <c:pt idx="1">
                  <c:v>0.16</c:v>
                </c:pt>
                <c:pt idx="2">
                  <c:v>0.05</c:v>
                </c:pt>
                <c:pt idx="3">
                  <c:v>0.12</c:v>
                </c:pt>
                <c:pt idx="4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3F-704D-B84A-BEF8552FD2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43011631"/>
        <c:axId val="289981471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% of Companies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2.8044619512767533E-2"/>
                  <c:y val="-7.53061887796189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03F-704D-B84A-BEF8552FD26F}"/>
                </c:ext>
              </c:extLst>
            </c:dLbl>
            <c:dLbl>
              <c:idx val="2"/>
              <c:layout>
                <c:manualLayout>
                  <c:x val="3.3569032939684801E-2"/>
                  <c:y val="-7.15502691397376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03F-704D-B84A-BEF8552FD2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accent6">
                        <a:lumMod val="40000"/>
                        <a:lumOff val="6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&gt;5,000 Cr</c:v>
                </c:pt>
                <c:pt idx="1">
                  <c:v>1,000-5,000 Cr</c:v>
                </c:pt>
                <c:pt idx="2">
                  <c:v>500-1,000 Cr</c:v>
                </c:pt>
                <c:pt idx="3">
                  <c:v>10-500 Cr</c:v>
                </c:pt>
                <c:pt idx="4">
                  <c:v>&lt;10 Cr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7.0000000000000001E-3</c:v>
                </c:pt>
                <c:pt idx="1">
                  <c:v>2.5000000000000001E-2</c:v>
                </c:pt>
                <c:pt idx="2">
                  <c:v>0.03</c:v>
                </c:pt>
                <c:pt idx="3">
                  <c:v>0.44</c:v>
                </c:pt>
                <c:pt idx="4">
                  <c:v>0.49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03F-704D-B84A-BEF8552FD2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3591215"/>
        <c:axId val="488326703"/>
      </c:lineChart>
      <c:catAx>
        <c:axId val="6430116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9981471"/>
        <c:crosses val="autoZero"/>
        <c:auto val="1"/>
        <c:lblAlgn val="ctr"/>
        <c:lblOffset val="100"/>
        <c:noMultiLvlLbl val="0"/>
      </c:catAx>
      <c:valAx>
        <c:axId val="289981471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3011631"/>
        <c:crosses val="autoZero"/>
        <c:crossBetween val="between"/>
      </c:valAx>
      <c:valAx>
        <c:axId val="488326703"/>
        <c:scaling>
          <c:orientation val="minMax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3591215"/>
        <c:crosses val="max"/>
        <c:crossBetween val="between"/>
      </c:valAx>
      <c:catAx>
        <c:axId val="593591215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8832670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83485387429456859"/>
          <c:y val="0.32947286235303097"/>
          <c:w val="0.13822993678345655"/>
          <c:h val="0.189420916560525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2"/>
          </a:solidFill>
        </a:defRPr>
      </a:pPr>
      <a:endParaRPr lang="en-US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IN" sz="1600" b="1" dirty="0">
                <a:solidFill>
                  <a:srgbClr val="BED730"/>
                </a:solidFill>
              </a:rPr>
              <a:t>GTM Motion-Wise FY23-24 Performance   |   FY 24-25 Quota &amp; Growth </a:t>
            </a:r>
          </a:p>
        </c:rich>
      </c:tx>
      <c:layout>
        <c:manualLayout>
          <c:xMode val="edge"/>
          <c:yMode val="edge"/>
          <c:x val="0.19872390706374193"/>
          <c:y val="3.573947219272074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8181299416342464E-2"/>
          <c:y val="7.5374546854448055E-2"/>
          <c:w val="0.93759620096255092"/>
          <c:h val="0.66380441334641338"/>
        </c:manualLayout>
      </c:layout>
      <c:barChart>
        <c:barDir val="col"/>
        <c:grouping val="clustered"/>
        <c:varyColors val="0"/>
        <c:ser>
          <c:idx val="3"/>
          <c:order val="3"/>
          <c:tx>
            <c:strRef>
              <c:f>'[Copy of Deck Flow.xlsx]8 GTM No'!$E$2</c:f>
              <c:strCache>
                <c:ptCount val="1"/>
                <c:pt idx="0">
                  <c:v>FY24-25 Quota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'[Copy of Deck Flow.xlsx]8 GTM No'!$A$3:$A$10</c:f>
              <c:strCache>
                <c:ptCount val="8"/>
                <c:pt idx="0">
                  <c:v>Network Infra Services</c:v>
                </c:pt>
                <c:pt idx="1">
                  <c:v>Data Center Colocation Services</c:v>
                </c:pt>
                <c:pt idx="2">
                  <c:v>CI - Enterprise Cloud Infra Services</c:v>
                </c:pt>
                <c:pt idx="3">
                  <c:v>Network Digital Managed Services</c:v>
                </c:pt>
                <c:pt idx="4">
                  <c:v>Cloud &amp; IT Managed Services</c:v>
                </c:pt>
                <c:pt idx="5">
                  <c:v>Security Managed Services</c:v>
                </c:pt>
                <c:pt idx="6">
                  <c:v>Digital Application Managed Services</c:v>
                </c:pt>
                <c:pt idx="7">
                  <c:v>Industry Application Managed Services</c:v>
                </c:pt>
              </c:strCache>
            </c:strRef>
          </c:cat>
          <c:val>
            <c:numRef>
              <c:f>'[Copy of Deck Flow.xlsx]8 GTM No'!$E$3:$E$10</c:f>
              <c:numCache>
                <c:formatCode>0</c:formatCode>
                <c:ptCount val="8"/>
                <c:pt idx="0">
                  <c:v>488.84571561836776</c:v>
                </c:pt>
                <c:pt idx="1">
                  <c:v>213.91625281768046</c:v>
                </c:pt>
                <c:pt idx="2">
                  <c:v>192.12634879103143</c:v>
                </c:pt>
                <c:pt idx="3">
                  <c:v>323.82988976766433</c:v>
                </c:pt>
                <c:pt idx="4">
                  <c:v>463.05375305465623</c:v>
                </c:pt>
                <c:pt idx="5">
                  <c:v>254.38499999999993</c:v>
                </c:pt>
                <c:pt idx="6">
                  <c:v>94.376000000000033</c:v>
                </c:pt>
                <c:pt idx="7">
                  <c:v>46.286676500000013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A38-4D4A-8D9B-EFD3E6CD52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521701880"/>
        <c:axId val="521700440"/>
      </c:barChart>
      <c:lineChart>
        <c:grouping val="standard"/>
        <c:varyColors val="0"/>
        <c:ser>
          <c:idx val="0"/>
          <c:order val="0"/>
          <c:tx>
            <c:strRef>
              <c:f>'[Copy of Deck Flow.xlsx]8 GTM No'!$B$2</c:f>
              <c:strCache>
                <c:ptCount val="1"/>
                <c:pt idx="0">
                  <c:v>FY23-24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'[Copy of Deck Flow.xlsx]8 GTM No'!$A$3:$A$10</c:f>
              <c:strCache>
                <c:ptCount val="8"/>
                <c:pt idx="0">
                  <c:v>Network Infra Services</c:v>
                </c:pt>
                <c:pt idx="1">
                  <c:v>Data Center Colocation Services</c:v>
                </c:pt>
                <c:pt idx="2">
                  <c:v>CI - Enterprise Cloud Infra Services</c:v>
                </c:pt>
                <c:pt idx="3">
                  <c:v>Network Digital Managed Services</c:v>
                </c:pt>
                <c:pt idx="4">
                  <c:v>Cloud &amp; IT Managed Services</c:v>
                </c:pt>
                <c:pt idx="5">
                  <c:v>Security Managed Services</c:v>
                </c:pt>
                <c:pt idx="6">
                  <c:v>Digital Application Managed Services</c:v>
                </c:pt>
                <c:pt idx="7">
                  <c:v>Industry Application Managed Services</c:v>
                </c:pt>
              </c:strCache>
            </c:strRef>
          </c:cat>
          <c:val>
            <c:numRef>
              <c:f>'[Copy of Deck Flow.xlsx]8 GTM No'!$B$3:$B$10</c:f>
            </c:numRef>
          </c:val>
          <c:smooth val="0"/>
          <c:extLst>
            <c:ext xmlns:c16="http://schemas.microsoft.com/office/drawing/2014/chart" uri="{C3380CC4-5D6E-409C-BE32-E72D297353CC}">
              <c16:uniqueId val="{00000009-DA38-4D4A-8D9B-EFD3E6CD5264}"/>
            </c:ext>
          </c:extLst>
        </c:ser>
        <c:ser>
          <c:idx val="1"/>
          <c:order val="1"/>
          <c:tx>
            <c:strRef>
              <c:f>'[Copy of Deck Flow.xlsx]8 GTM No'!$C$2</c:f>
              <c:strCache>
                <c:ptCount val="1"/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'[Copy of Deck Flow.xlsx]8 GTM No'!$A$3:$A$10</c:f>
              <c:strCache>
                <c:ptCount val="8"/>
                <c:pt idx="0">
                  <c:v>Network Infra Services</c:v>
                </c:pt>
                <c:pt idx="1">
                  <c:v>Data Center Colocation Services</c:v>
                </c:pt>
                <c:pt idx="2">
                  <c:v>CI - Enterprise Cloud Infra Services</c:v>
                </c:pt>
                <c:pt idx="3">
                  <c:v>Network Digital Managed Services</c:v>
                </c:pt>
                <c:pt idx="4">
                  <c:v>Cloud &amp; IT Managed Services</c:v>
                </c:pt>
                <c:pt idx="5">
                  <c:v>Security Managed Services</c:v>
                </c:pt>
                <c:pt idx="6">
                  <c:v>Digital Application Managed Services</c:v>
                </c:pt>
                <c:pt idx="7">
                  <c:v>Industry Application Managed Services</c:v>
                </c:pt>
              </c:strCache>
            </c:strRef>
          </c:cat>
          <c:val>
            <c:numRef>
              <c:f>'[Copy of Deck Flow.xlsx]8 GTM No'!$C$3:$C$10</c:f>
              <c:numCache>
                <c:formatCode>General</c:formatCode>
                <c:ptCount val="8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DA38-4D4A-8D9B-EFD3E6CD5264}"/>
            </c:ext>
          </c:extLst>
        </c:ser>
        <c:ser>
          <c:idx val="2"/>
          <c:order val="2"/>
          <c:tx>
            <c:strRef>
              <c:f>'[Copy of Deck Flow.xlsx]8 GTM No'!$D$2</c:f>
              <c:strCache>
                <c:ptCount val="1"/>
                <c:pt idx="0">
                  <c:v>FY23-24 Achievement</c:v>
                </c:pt>
              </c:strCache>
            </c:strRef>
          </c:tx>
          <c:spPr>
            <a:ln w="28575" cap="rnd">
              <a:solidFill>
                <a:srgbClr val="F7964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79646"/>
              </a:solidFill>
              <a:ln w="9525">
                <a:solidFill>
                  <a:srgbClr val="F79646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'[Copy of Deck Flow.xlsx]8 GTM No'!$A$3:$A$10</c:f>
              <c:strCache>
                <c:ptCount val="8"/>
                <c:pt idx="0">
                  <c:v>Network Infra Services</c:v>
                </c:pt>
                <c:pt idx="1">
                  <c:v>Data Center Colocation Services</c:v>
                </c:pt>
                <c:pt idx="2">
                  <c:v>CI - Enterprise Cloud Infra Services</c:v>
                </c:pt>
                <c:pt idx="3">
                  <c:v>Network Digital Managed Services</c:v>
                </c:pt>
                <c:pt idx="4">
                  <c:v>Cloud &amp; IT Managed Services</c:v>
                </c:pt>
                <c:pt idx="5">
                  <c:v>Security Managed Services</c:v>
                </c:pt>
                <c:pt idx="6">
                  <c:v>Digital Application Managed Services</c:v>
                </c:pt>
                <c:pt idx="7">
                  <c:v>Industry Application Managed Services</c:v>
                </c:pt>
              </c:strCache>
            </c:strRef>
          </c:cat>
          <c:val>
            <c:numRef>
              <c:f>'[Copy of Deck Flow.xlsx]8 GTM No'!$D$3:$D$10</c:f>
              <c:numCache>
                <c:formatCode>0</c:formatCode>
                <c:ptCount val="8"/>
                <c:pt idx="0">
                  <c:v>495.83827105299218</c:v>
                </c:pt>
                <c:pt idx="1">
                  <c:v>108.50331761899982</c:v>
                </c:pt>
                <c:pt idx="2">
                  <c:v>66.481557528169958</c:v>
                </c:pt>
                <c:pt idx="3">
                  <c:v>195.81173753300018</c:v>
                </c:pt>
                <c:pt idx="4">
                  <c:v>382.09005752999985</c:v>
                </c:pt>
                <c:pt idx="5">
                  <c:v>83.429009483000101</c:v>
                </c:pt>
                <c:pt idx="6">
                  <c:v>59.042951064000015</c:v>
                </c:pt>
                <c:pt idx="7">
                  <c:v>12.323516277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DA38-4D4A-8D9B-EFD3E6CD52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21701880"/>
        <c:axId val="521700440"/>
      </c:lineChart>
      <c:catAx>
        <c:axId val="521701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1700440"/>
        <c:crosses val="autoZero"/>
        <c:auto val="1"/>
        <c:lblAlgn val="ctr"/>
        <c:lblOffset val="100"/>
        <c:noMultiLvlLbl val="0"/>
      </c:catAx>
      <c:valAx>
        <c:axId val="521700440"/>
        <c:scaling>
          <c:orientation val="minMax"/>
        </c:scaling>
        <c:delete val="0"/>
        <c:axPos val="l"/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1701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rgbClr val="BED730"/>
                </a:solidFill>
                <a:latin typeface="+mn-lt"/>
                <a:ea typeface="+mn-ea"/>
                <a:cs typeface="+mn-cs"/>
              </a:defRPr>
            </a:pPr>
            <a:r>
              <a:rPr lang="en-IN" sz="1600" b="1" dirty="0">
                <a:solidFill>
                  <a:srgbClr val="BED730"/>
                </a:solidFill>
              </a:rPr>
              <a:t>Track-Wise Entry Funnel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rgbClr val="BED73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'Entry Funnel'!$S$2</c:f>
              <c:strCache>
                <c:ptCount val="1"/>
                <c:pt idx="0">
                  <c:v>FY24-25 Proposed Goal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'Entry Funnel'!$R$3:$R$6</c:f>
              <c:strCache>
                <c:ptCount val="4"/>
                <c:pt idx="0">
                  <c:v>Enterprise</c:v>
                </c:pt>
                <c:pt idx="1">
                  <c:v>Pub BFSI &amp; PSU</c:v>
                </c:pt>
                <c:pt idx="2">
                  <c:v>Govt</c:v>
                </c:pt>
                <c:pt idx="3">
                  <c:v>Channels</c:v>
                </c:pt>
              </c:strCache>
            </c:strRef>
          </c:cat>
          <c:val>
            <c:numRef>
              <c:f>'Entry Funnel'!$S$3:$S$6</c:f>
              <c:numCache>
                <c:formatCode>0</c:formatCode>
                <c:ptCount val="4"/>
                <c:pt idx="0">
                  <c:v>1096.0811289395192</c:v>
                </c:pt>
                <c:pt idx="1">
                  <c:v>315.94000000000011</c:v>
                </c:pt>
                <c:pt idx="2">
                  <c:v>155.83500000000018</c:v>
                </c:pt>
                <c:pt idx="3">
                  <c:v>294.98216162877657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4F-4D33-90D9-96A0624BB4BE}"/>
            </c:ext>
          </c:extLst>
        </c:ser>
        <c:ser>
          <c:idx val="1"/>
          <c:order val="1"/>
          <c:tx>
            <c:strRef>
              <c:f>'Entry Funnel'!$T$2</c:f>
              <c:strCache>
                <c:ptCount val="1"/>
                <c:pt idx="0">
                  <c:v>Entry Funnel</c:v>
                </c:pt>
              </c:strCache>
            </c:strRef>
          </c:tx>
          <c:spPr>
            <a:solidFill>
              <a:srgbClr val="F79646"/>
            </a:solidFill>
            <a:ln>
              <a:solidFill>
                <a:srgbClr val="F79646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accent6">
                        <a:lumMod val="40000"/>
                        <a:lumOff val="6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'Entry Funnel'!$R$3:$R$6</c:f>
              <c:strCache>
                <c:ptCount val="4"/>
                <c:pt idx="0">
                  <c:v>Enterprise</c:v>
                </c:pt>
                <c:pt idx="1">
                  <c:v>Pub BFSI &amp; PSU</c:v>
                </c:pt>
                <c:pt idx="2">
                  <c:v>Govt</c:v>
                </c:pt>
                <c:pt idx="3">
                  <c:v>Channels</c:v>
                </c:pt>
              </c:strCache>
            </c:strRef>
          </c:cat>
          <c:val>
            <c:numRef>
              <c:f>'Entry Funnel'!$T$3:$T$6</c:f>
              <c:numCache>
                <c:formatCode>0</c:formatCode>
                <c:ptCount val="4"/>
                <c:pt idx="0">
                  <c:v>477.99626679399876</c:v>
                </c:pt>
                <c:pt idx="1">
                  <c:v>281.39478440100021</c:v>
                </c:pt>
                <c:pt idx="2">
                  <c:v>134.49060750000004</c:v>
                </c:pt>
                <c:pt idx="3">
                  <c:v>85.216548549000137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4F-4D33-90D9-96A0624BB4B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272376864"/>
        <c:axId val="1272372904"/>
      </c:barChart>
      <c:catAx>
        <c:axId val="1272376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2372904"/>
        <c:crosses val="autoZero"/>
        <c:auto val="1"/>
        <c:lblAlgn val="ctr"/>
        <c:lblOffset val="100"/>
        <c:noMultiLvlLbl val="0"/>
      </c:catAx>
      <c:valAx>
        <c:axId val="1272372904"/>
        <c:scaling>
          <c:orientation val="minMax"/>
        </c:scaling>
        <c:delete val="0"/>
        <c:axPos val="l"/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72376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rgbClr val="BED730"/>
                </a:solidFill>
                <a:latin typeface="+mn-lt"/>
                <a:ea typeface="+mn-ea"/>
                <a:cs typeface="+mn-cs"/>
              </a:defRPr>
            </a:pPr>
            <a:r>
              <a:rPr lang="en-IN" sz="1600" b="1" dirty="0">
                <a:solidFill>
                  <a:srgbClr val="BED730"/>
                </a:solidFill>
              </a:rPr>
              <a:t>GTM Motion-Wise Entry Funnel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rgbClr val="BED73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'Entry Funnel'!$C$2</c:f>
              <c:strCache>
                <c:ptCount val="1"/>
                <c:pt idx="0">
                  <c:v>FY24-25 Proposed Goal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'Entry Funnel'!$B$3:$B$10</c:f>
              <c:strCache>
                <c:ptCount val="8"/>
                <c:pt idx="0">
                  <c:v>Network Infra Services</c:v>
                </c:pt>
                <c:pt idx="1">
                  <c:v>Data Center Colocation Services</c:v>
                </c:pt>
                <c:pt idx="2">
                  <c:v>CI - Enterprise Cloud Infra Services</c:v>
                </c:pt>
                <c:pt idx="3">
                  <c:v>Network Digital Managed Services</c:v>
                </c:pt>
                <c:pt idx="4">
                  <c:v>Cloud &amp; IT Managed Services</c:v>
                </c:pt>
                <c:pt idx="5">
                  <c:v>Security Managed Services</c:v>
                </c:pt>
                <c:pt idx="6">
                  <c:v>Digital Application Managed Services</c:v>
                </c:pt>
                <c:pt idx="7">
                  <c:v>Industry Application Managed Services</c:v>
                </c:pt>
              </c:strCache>
            </c:strRef>
          </c:cat>
          <c:val>
            <c:numRef>
              <c:f>'Entry Funnel'!$C$3:$C$10</c:f>
              <c:numCache>
                <c:formatCode>0</c:formatCode>
                <c:ptCount val="8"/>
                <c:pt idx="0">
                  <c:v>488.84571561836759</c:v>
                </c:pt>
                <c:pt idx="1">
                  <c:v>213.91625281768046</c:v>
                </c:pt>
                <c:pt idx="2">
                  <c:v>192.12634879103143</c:v>
                </c:pt>
                <c:pt idx="3">
                  <c:v>323.8298897676658</c:v>
                </c:pt>
                <c:pt idx="4">
                  <c:v>463.05375305465543</c:v>
                </c:pt>
                <c:pt idx="5">
                  <c:v>254.38500000000002</c:v>
                </c:pt>
                <c:pt idx="6">
                  <c:v>94.376000000000175</c:v>
                </c:pt>
                <c:pt idx="7">
                  <c:v>46.286676500000034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4D-41CB-B0A7-F8B7C1E05C06}"/>
            </c:ext>
          </c:extLst>
        </c:ser>
        <c:ser>
          <c:idx val="1"/>
          <c:order val="1"/>
          <c:tx>
            <c:strRef>
              <c:f>'Entry Funnel'!$D$2</c:f>
              <c:strCache>
                <c:ptCount val="1"/>
                <c:pt idx="0">
                  <c:v>Entry Funnel</c:v>
                </c:pt>
              </c:strCache>
            </c:strRef>
          </c:tx>
          <c:spPr>
            <a:solidFill>
              <a:srgbClr val="F79646"/>
            </a:solidFill>
            <a:ln>
              <a:solidFill>
                <a:srgbClr val="F79646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accent6">
                        <a:lumMod val="40000"/>
                        <a:lumOff val="6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'Entry Funnel'!$B$3:$B$10</c:f>
              <c:strCache>
                <c:ptCount val="8"/>
                <c:pt idx="0">
                  <c:v>Network Infra Services</c:v>
                </c:pt>
                <c:pt idx="1">
                  <c:v>Data Center Colocation Services</c:v>
                </c:pt>
                <c:pt idx="2">
                  <c:v>CI - Enterprise Cloud Infra Services</c:v>
                </c:pt>
                <c:pt idx="3">
                  <c:v>Network Digital Managed Services</c:v>
                </c:pt>
                <c:pt idx="4">
                  <c:v>Cloud &amp; IT Managed Services</c:v>
                </c:pt>
                <c:pt idx="5">
                  <c:v>Security Managed Services</c:v>
                </c:pt>
                <c:pt idx="6">
                  <c:v>Digital Application Managed Services</c:v>
                </c:pt>
                <c:pt idx="7">
                  <c:v>Industry Application Managed Services</c:v>
                </c:pt>
              </c:strCache>
            </c:strRef>
          </c:cat>
          <c:val>
            <c:numRef>
              <c:f>'Entry Funnel'!$D$3:$D$10</c:f>
              <c:numCache>
                <c:formatCode>0</c:formatCode>
                <c:ptCount val="8"/>
                <c:pt idx="0">
                  <c:v>156.26610817300016</c:v>
                </c:pt>
                <c:pt idx="1">
                  <c:v>65.634690899999953</c:v>
                </c:pt>
                <c:pt idx="2">
                  <c:v>88.840950900000038</c:v>
                </c:pt>
                <c:pt idx="3">
                  <c:v>188.15052844100015</c:v>
                </c:pt>
                <c:pt idx="4">
                  <c:v>293.396547231</c:v>
                </c:pt>
                <c:pt idx="5">
                  <c:v>116.54819777500003</c:v>
                </c:pt>
                <c:pt idx="6">
                  <c:v>57.816500000000012</c:v>
                </c:pt>
                <c:pt idx="7">
                  <c:v>12.444683823999997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4D-41CB-B0A7-F8B7C1E05C0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289089776"/>
        <c:axId val="1289085096"/>
      </c:barChart>
      <c:catAx>
        <c:axId val="1289089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89085096"/>
        <c:crosses val="autoZero"/>
        <c:auto val="1"/>
        <c:lblAlgn val="ctr"/>
        <c:lblOffset val="100"/>
        <c:noMultiLvlLbl val="0"/>
      </c:catAx>
      <c:valAx>
        <c:axId val="1289085096"/>
        <c:scaling>
          <c:orientation val="minMax"/>
        </c:scaling>
        <c:delete val="0"/>
        <c:axPos val="l"/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89089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3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DA05C7-07C7-403D-AD6A-B685AE6A0096}" type="doc">
      <dgm:prSet loTypeId="urn:microsoft.com/office/officeart/2008/layout/LinedList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IN"/>
        </a:p>
      </dgm:t>
    </dgm:pt>
    <dgm:pt modelId="{03F31012-4BB8-4293-B298-A7EB77269A65}">
      <dgm:prSet custT="1"/>
      <dgm:spPr/>
      <dgm:t>
        <a:bodyPr anchor="ctr"/>
        <a:lstStyle/>
        <a:p>
          <a:r>
            <a:rPr lang="en-IN" sz="1600" b="1" dirty="0">
              <a:solidFill>
                <a:srgbClr val="BED730"/>
              </a:solidFill>
              <a:latin typeface="Trebuchet MS" panose="020B0703020202090204" pitchFamily="34" charset="0"/>
            </a:rPr>
            <a:t>SCORE CARD FY 23-24</a:t>
          </a:r>
          <a:endParaRPr lang="en-IN" sz="1600" b="1" cap="none" baseline="0" dirty="0">
            <a:solidFill>
              <a:srgbClr val="BED730"/>
            </a:solidFill>
            <a:latin typeface="Trebuchet MS" panose="020B0703020202090204" pitchFamily="34" charset="0"/>
          </a:endParaRPr>
        </a:p>
      </dgm:t>
    </dgm:pt>
    <dgm:pt modelId="{C4063C69-DB6B-457B-9660-950424F0A29B}" type="parTrans" cxnId="{50861A17-178D-48E9-BF5E-75BBA9EB9C58}">
      <dgm:prSet/>
      <dgm:spPr/>
      <dgm:t>
        <a:bodyPr/>
        <a:lstStyle/>
        <a:p>
          <a:endParaRPr lang="en-IN" sz="1400">
            <a:solidFill>
              <a:schemeClr val="bg1"/>
            </a:solidFill>
          </a:endParaRPr>
        </a:p>
      </dgm:t>
    </dgm:pt>
    <dgm:pt modelId="{FC8B63D3-FC99-4AF4-803D-1FF73EB33514}" type="sibTrans" cxnId="{50861A17-178D-48E9-BF5E-75BBA9EB9C58}">
      <dgm:prSet/>
      <dgm:spPr/>
      <dgm:t>
        <a:bodyPr/>
        <a:lstStyle/>
        <a:p>
          <a:endParaRPr lang="en-IN" sz="1400">
            <a:solidFill>
              <a:schemeClr val="bg1"/>
            </a:solidFill>
          </a:endParaRPr>
        </a:p>
      </dgm:t>
    </dgm:pt>
    <dgm:pt modelId="{88896450-9DF8-45F4-950D-0D89BD0144D7}">
      <dgm:prSet custT="1"/>
      <dgm:spPr/>
      <dgm:t>
        <a:bodyPr anchor="ctr"/>
        <a:lstStyle/>
        <a:p>
          <a:r>
            <a:rPr lang="en-IN" sz="1600" b="1" dirty="0">
              <a:solidFill>
                <a:srgbClr val="BED730"/>
              </a:solidFill>
              <a:latin typeface="Trebuchet MS" panose="020B0703020202090204" pitchFamily="34" charset="0"/>
            </a:rPr>
            <a:t>LEARNINGS FROM FY 23-24</a:t>
          </a:r>
          <a:endParaRPr lang="en-IN" sz="1600" b="1" cap="none" baseline="0" dirty="0">
            <a:solidFill>
              <a:srgbClr val="BED730"/>
            </a:solidFill>
            <a:latin typeface="Trebuchet MS" panose="020B0703020202090204" pitchFamily="34" charset="0"/>
          </a:endParaRPr>
        </a:p>
      </dgm:t>
    </dgm:pt>
    <dgm:pt modelId="{C9D15D46-9774-4E88-869E-18CBE016C4AD}" type="parTrans" cxnId="{F023481A-FF08-4D32-BC21-B14A9F7619AE}">
      <dgm:prSet/>
      <dgm:spPr/>
      <dgm:t>
        <a:bodyPr/>
        <a:lstStyle/>
        <a:p>
          <a:endParaRPr lang="en-IN" sz="1400">
            <a:solidFill>
              <a:schemeClr val="bg1"/>
            </a:solidFill>
          </a:endParaRPr>
        </a:p>
      </dgm:t>
    </dgm:pt>
    <dgm:pt modelId="{41BAF29F-B57E-4C58-A8DB-77B3C3D43A89}" type="sibTrans" cxnId="{F023481A-FF08-4D32-BC21-B14A9F7619AE}">
      <dgm:prSet/>
      <dgm:spPr/>
      <dgm:t>
        <a:bodyPr/>
        <a:lstStyle/>
        <a:p>
          <a:endParaRPr lang="en-IN" sz="1400">
            <a:solidFill>
              <a:schemeClr val="bg1"/>
            </a:solidFill>
          </a:endParaRPr>
        </a:p>
      </dgm:t>
    </dgm:pt>
    <dgm:pt modelId="{9FBC8F20-D950-4CE6-8D19-E1FB90254F21}">
      <dgm:prSet custT="1"/>
      <dgm:spPr/>
      <dgm:t>
        <a:bodyPr anchor="ctr"/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BED730"/>
              </a:solidFill>
              <a:latin typeface="Trebuchet MS" panose="020B0703020202090204" pitchFamily="34" charset="0"/>
              <a:ea typeface="+mn-ea"/>
              <a:cs typeface="+mn-cs"/>
            </a:rPr>
            <a:t>F</a:t>
          </a:r>
          <a:r>
            <a:rPr lang="en-IN" sz="1600" b="1" kern="1200" dirty="0">
              <a:solidFill>
                <a:srgbClr val="BED730"/>
              </a:solidFill>
              <a:latin typeface="Trebuchet MS" panose="020B0703020202090204" pitchFamily="34" charset="0"/>
              <a:ea typeface="+mn-ea"/>
              <a:cs typeface="+mn-cs"/>
            </a:rPr>
            <a:t>Y 24-25 BUSINESS GOAL &amp; EXECUTION PLAN </a:t>
          </a:r>
        </a:p>
      </dgm:t>
    </dgm:pt>
    <dgm:pt modelId="{100DDEC2-1CAC-4145-A7A8-20868A2BEF82}" type="parTrans" cxnId="{528590CD-939E-4671-BB70-FDEEB5A4C79A}">
      <dgm:prSet/>
      <dgm:spPr/>
      <dgm:t>
        <a:bodyPr/>
        <a:lstStyle/>
        <a:p>
          <a:endParaRPr lang="en-IN" sz="1400">
            <a:solidFill>
              <a:schemeClr val="bg1"/>
            </a:solidFill>
          </a:endParaRPr>
        </a:p>
      </dgm:t>
    </dgm:pt>
    <dgm:pt modelId="{1AD875F8-B18A-4FE6-AD99-491714AF1C2F}" type="sibTrans" cxnId="{528590CD-939E-4671-BB70-FDEEB5A4C79A}">
      <dgm:prSet/>
      <dgm:spPr/>
      <dgm:t>
        <a:bodyPr/>
        <a:lstStyle/>
        <a:p>
          <a:endParaRPr lang="en-IN" sz="1400">
            <a:solidFill>
              <a:schemeClr val="bg1"/>
            </a:solidFill>
          </a:endParaRPr>
        </a:p>
      </dgm:t>
    </dgm:pt>
    <dgm:pt modelId="{1ECF9B12-8108-424A-9F85-8698A687CAFC}">
      <dgm:prSet custT="1"/>
      <dgm:spPr/>
      <dgm:t>
        <a:bodyPr anchor="ctr"/>
        <a:lstStyle/>
        <a:p>
          <a:r>
            <a:rPr lang="en-US" sz="1600" b="1" dirty="0">
              <a:solidFill>
                <a:srgbClr val="BED730"/>
              </a:solidFill>
              <a:latin typeface="Trebuchet MS" panose="020B0703020202090204" pitchFamily="34" charset="0"/>
            </a:rPr>
            <a:t>CALL TO ACTION</a:t>
          </a:r>
          <a:endParaRPr lang="en-IN" sz="1600" b="1" cap="none" baseline="0" dirty="0">
            <a:solidFill>
              <a:srgbClr val="BED730"/>
            </a:solidFill>
            <a:latin typeface="Trebuchet MS" panose="020B0703020202090204" pitchFamily="34" charset="0"/>
          </a:endParaRPr>
        </a:p>
      </dgm:t>
    </dgm:pt>
    <dgm:pt modelId="{80CB205F-6B1D-42E6-9571-BA3586D9B94A}" type="parTrans" cxnId="{7DC84997-0261-4F0F-93E2-A035C6387A15}">
      <dgm:prSet/>
      <dgm:spPr/>
      <dgm:t>
        <a:bodyPr/>
        <a:lstStyle/>
        <a:p>
          <a:endParaRPr lang="en-IN" sz="1400">
            <a:solidFill>
              <a:schemeClr val="bg1"/>
            </a:solidFill>
          </a:endParaRPr>
        </a:p>
      </dgm:t>
    </dgm:pt>
    <dgm:pt modelId="{51C84A04-987C-468A-A6C8-505FC5CA7C3E}" type="sibTrans" cxnId="{7DC84997-0261-4F0F-93E2-A035C6387A15}">
      <dgm:prSet/>
      <dgm:spPr/>
      <dgm:t>
        <a:bodyPr/>
        <a:lstStyle/>
        <a:p>
          <a:endParaRPr lang="en-IN" sz="1400">
            <a:solidFill>
              <a:schemeClr val="bg1"/>
            </a:solidFill>
          </a:endParaRPr>
        </a:p>
      </dgm:t>
    </dgm:pt>
    <dgm:pt modelId="{A7FBD368-F683-4920-A669-FC17188D2097}" type="pres">
      <dgm:prSet presAssocID="{49DA05C7-07C7-403D-AD6A-B685AE6A0096}" presName="vert0" presStyleCnt="0">
        <dgm:presLayoutVars>
          <dgm:dir/>
          <dgm:animOne val="branch"/>
          <dgm:animLvl val="lvl"/>
        </dgm:presLayoutVars>
      </dgm:prSet>
      <dgm:spPr/>
    </dgm:pt>
    <dgm:pt modelId="{8E4F29EF-C02C-4610-8613-655E2302BCAF}" type="pres">
      <dgm:prSet presAssocID="{03F31012-4BB8-4293-B298-A7EB77269A65}" presName="thickLine" presStyleLbl="alignNode1" presStyleIdx="0" presStyleCnt="4"/>
      <dgm:spPr/>
    </dgm:pt>
    <dgm:pt modelId="{C2A396C3-3490-4E66-BB84-C5DB1AF7A844}" type="pres">
      <dgm:prSet presAssocID="{03F31012-4BB8-4293-B298-A7EB77269A65}" presName="horz1" presStyleCnt="0"/>
      <dgm:spPr/>
    </dgm:pt>
    <dgm:pt modelId="{90354892-1EEE-44FC-BC2D-CA907B74E09C}" type="pres">
      <dgm:prSet presAssocID="{03F31012-4BB8-4293-B298-A7EB77269A65}" presName="tx1" presStyleLbl="revTx" presStyleIdx="0" presStyleCnt="4"/>
      <dgm:spPr/>
    </dgm:pt>
    <dgm:pt modelId="{86FA0C5B-2B3F-4C20-A612-88657483DBF3}" type="pres">
      <dgm:prSet presAssocID="{03F31012-4BB8-4293-B298-A7EB77269A65}" presName="vert1" presStyleCnt="0"/>
      <dgm:spPr/>
    </dgm:pt>
    <dgm:pt modelId="{2FDDD170-40C6-4BF5-98C9-072FD05DD0EC}" type="pres">
      <dgm:prSet presAssocID="{88896450-9DF8-45F4-950D-0D89BD0144D7}" presName="thickLine" presStyleLbl="alignNode1" presStyleIdx="1" presStyleCnt="4"/>
      <dgm:spPr/>
    </dgm:pt>
    <dgm:pt modelId="{512BEF61-22C6-4F26-9D68-46BEE882AD7B}" type="pres">
      <dgm:prSet presAssocID="{88896450-9DF8-45F4-950D-0D89BD0144D7}" presName="horz1" presStyleCnt="0"/>
      <dgm:spPr/>
    </dgm:pt>
    <dgm:pt modelId="{BE27A129-C292-4240-A424-99228874DD18}" type="pres">
      <dgm:prSet presAssocID="{88896450-9DF8-45F4-950D-0D89BD0144D7}" presName="tx1" presStyleLbl="revTx" presStyleIdx="1" presStyleCnt="4"/>
      <dgm:spPr/>
    </dgm:pt>
    <dgm:pt modelId="{003C39AF-2CFB-4104-A087-CBDD5D9CBB76}" type="pres">
      <dgm:prSet presAssocID="{88896450-9DF8-45F4-950D-0D89BD0144D7}" presName="vert1" presStyleCnt="0"/>
      <dgm:spPr/>
    </dgm:pt>
    <dgm:pt modelId="{792AB154-9056-427F-89B0-1799BED5D0A1}" type="pres">
      <dgm:prSet presAssocID="{9FBC8F20-D950-4CE6-8D19-E1FB90254F21}" presName="thickLine" presStyleLbl="alignNode1" presStyleIdx="2" presStyleCnt="4"/>
      <dgm:spPr/>
    </dgm:pt>
    <dgm:pt modelId="{01B97479-E5E1-4285-B5BC-C738EFAD6851}" type="pres">
      <dgm:prSet presAssocID="{9FBC8F20-D950-4CE6-8D19-E1FB90254F21}" presName="horz1" presStyleCnt="0"/>
      <dgm:spPr/>
    </dgm:pt>
    <dgm:pt modelId="{5F13365D-DE14-49B4-A0D2-8786E24ECDEF}" type="pres">
      <dgm:prSet presAssocID="{9FBC8F20-D950-4CE6-8D19-E1FB90254F21}" presName="tx1" presStyleLbl="revTx" presStyleIdx="2" presStyleCnt="4"/>
      <dgm:spPr/>
    </dgm:pt>
    <dgm:pt modelId="{DFA95A78-9FD9-411E-8983-E72F1A498770}" type="pres">
      <dgm:prSet presAssocID="{9FBC8F20-D950-4CE6-8D19-E1FB90254F21}" presName="vert1" presStyleCnt="0"/>
      <dgm:spPr/>
    </dgm:pt>
    <dgm:pt modelId="{E9D760FA-6C59-4498-A9CC-72A23765CDDB}" type="pres">
      <dgm:prSet presAssocID="{1ECF9B12-8108-424A-9F85-8698A687CAFC}" presName="thickLine" presStyleLbl="alignNode1" presStyleIdx="3" presStyleCnt="4"/>
      <dgm:spPr/>
    </dgm:pt>
    <dgm:pt modelId="{C15BE325-676B-4BB9-92B4-E886E9AB767A}" type="pres">
      <dgm:prSet presAssocID="{1ECF9B12-8108-424A-9F85-8698A687CAFC}" presName="horz1" presStyleCnt="0"/>
      <dgm:spPr/>
    </dgm:pt>
    <dgm:pt modelId="{37EE1746-1A07-4068-BBC3-9B12BDA6CE32}" type="pres">
      <dgm:prSet presAssocID="{1ECF9B12-8108-424A-9F85-8698A687CAFC}" presName="tx1" presStyleLbl="revTx" presStyleIdx="3" presStyleCnt="4"/>
      <dgm:spPr/>
    </dgm:pt>
    <dgm:pt modelId="{0459B189-B6B3-4CA6-B2B7-BCD9ED4D9C9A}" type="pres">
      <dgm:prSet presAssocID="{1ECF9B12-8108-424A-9F85-8698A687CAFC}" presName="vert1" presStyleCnt="0"/>
      <dgm:spPr/>
    </dgm:pt>
  </dgm:ptLst>
  <dgm:cxnLst>
    <dgm:cxn modelId="{50861A17-178D-48E9-BF5E-75BBA9EB9C58}" srcId="{49DA05C7-07C7-403D-AD6A-B685AE6A0096}" destId="{03F31012-4BB8-4293-B298-A7EB77269A65}" srcOrd="0" destOrd="0" parTransId="{C4063C69-DB6B-457B-9660-950424F0A29B}" sibTransId="{FC8B63D3-FC99-4AF4-803D-1FF73EB33514}"/>
    <dgm:cxn modelId="{F023481A-FF08-4D32-BC21-B14A9F7619AE}" srcId="{49DA05C7-07C7-403D-AD6A-B685AE6A0096}" destId="{88896450-9DF8-45F4-950D-0D89BD0144D7}" srcOrd="1" destOrd="0" parTransId="{C9D15D46-9774-4E88-869E-18CBE016C4AD}" sibTransId="{41BAF29F-B57E-4C58-A8DB-77B3C3D43A89}"/>
    <dgm:cxn modelId="{25C1E575-B89F-427B-91DD-5741F5443690}" type="presOf" srcId="{49DA05C7-07C7-403D-AD6A-B685AE6A0096}" destId="{A7FBD368-F683-4920-A669-FC17188D2097}" srcOrd="0" destOrd="0" presId="urn:microsoft.com/office/officeart/2008/layout/LinedList"/>
    <dgm:cxn modelId="{A01A7778-93E0-4279-B85F-643647EF327D}" type="presOf" srcId="{03F31012-4BB8-4293-B298-A7EB77269A65}" destId="{90354892-1EEE-44FC-BC2D-CA907B74E09C}" srcOrd="0" destOrd="0" presId="urn:microsoft.com/office/officeart/2008/layout/LinedList"/>
    <dgm:cxn modelId="{7DC84997-0261-4F0F-93E2-A035C6387A15}" srcId="{49DA05C7-07C7-403D-AD6A-B685AE6A0096}" destId="{1ECF9B12-8108-424A-9F85-8698A687CAFC}" srcOrd="3" destOrd="0" parTransId="{80CB205F-6B1D-42E6-9571-BA3586D9B94A}" sibTransId="{51C84A04-987C-468A-A6C8-505FC5CA7C3E}"/>
    <dgm:cxn modelId="{E791BFBF-7D8E-4698-BD7E-86908C5122FC}" type="presOf" srcId="{88896450-9DF8-45F4-950D-0D89BD0144D7}" destId="{BE27A129-C292-4240-A424-99228874DD18}" srcOrd="0" destOrd="0" presId="urn:microsoft.com/office/officeart/2008/layout/LinedList"/>
    <dgm:cxn modelId="{528590CD-939E-4671-BB70-FDEEB5A4C79A}" srcId="{49DA05C7-07C7-403D-AD6A-B685AE6A0096}" destId="{9FBC8F20-D950-4CE6-8D19-E1FB90254F21}" srcOrd="2" destOrd="0" parTransId="{100DDEC2-1CAC-4145-A7A8-20868A2BEF82}" sibTransId="{1AD875F8-B18A-4FE6-AD99-491714AF1C2F}"/>
    <dgm:cxn modelId="{7C3636F1-6EF7-4C28-B179-5743A5C5B986}" type="presOf" srcId="{1ECF9B12-8108-424A-9F85-8698A687CAFC}" destId="{37EE1746-1A07-4068-BBC3-9B12BDA6CE32}" srcOrd="0" destOrd="0" presId="urn:microsoft.com/office/officeart/2008/layout/LinedList"/>
    <dgm:cxn modelId="{CE5EE3FE-CC80-4861-B661-D47B31551059}" type="presOf" srcId="{9FBC8F20-D950-4CE6-8D19-E1FB90254F21}" destId="{5F13365D-DE14-49B4-A0D2-8786E24ECDEF}" srcOrd="0" destOrd="0" presId="urn:microsoft.com/office/officeart/2008/layout/LinedList"/>
    <dgm:cxn modelId="{CF8B2215-FEFA-468B-981E-E9DD487FE3AE}" type="presParOf" srcId="{A7FBD368-F683-4920-A669-FC17188D2097}" destId="{8E4F29EF-C02C-4610-8613-655E2302BCAF}" srcOrd="0" destOrd="0" presId="urn:microsoft.com/office/officeart/2008/layout/LinedList"/>
    <dgm:cxn modelId="{BEA2A9A3-474C-4B77-9389-B4E9E2909542}" type="presParOf" srcId="{A7FBD368-F683-4920-A669-FC17188D2097}" destId="{C2A396C3-3490-4E66-BB84-C5DB1AF7A844}" srcOrd="1" destOrd="0" presId="urn:microsoft.com/office/officeart/2008/layout/LinedList"/>
    <dgm:cxn modelId="{DE83E7D6-8D55-4D5C-BEED-AF307FCF0F0F}" type="presParOf" srcId="{C2A396C3-3490-4E66-BB84-C5DB1AF7A844}" destId="{90354892-1EEE-44FC-BC2D-CA907B74E09C}" srcOrd="0" destOrd="0" presId="urn:microsoft.com/office/officeart/2008/layout/LinedList"/>
    <dgm:cxn modelId="{240F8BDD-F5A6-4A88-976F-026A3C2A8E1C}" type="presParOf" srcId="{C2A396C3-3490-4E66-BB84-C5DB1AF7A844}" destId="{86FA0C5B-2B3F-4C20-A612-88657483DBF3}" srcOrd="1" destOrd="0" presId="urn:microsoft.com/office/officeart/2008/layout/LinedList"/>
    <dgm:cxn modelId="{A2BC15D3-EEBF-4AF8-9493-93EC3D0FE5A4}" type="presParOf" srcId="{A7FBD368-F683-4920-A669-FC17188D2097}" destId="{2FDDD170-40C6-4BF5-98C9-072FD05DD0EC}" srcOrd="2" destOrd="0" presId="urn:microsoft.com/office/officeart/2008/layout/LinedList"/>
    <dgm:cxn modelId="{1FD71B36-2DFC-4C01-9778-1AE64EDF404E}" type="presParOf" srcId="{A7FBD368-F683-4920-A669-FC17188D2097}" destId="{512BEF61-22C6-4F26-9D68-46BEE882AD7B}" srcOrd="3" destOrd="0" presId="urn:microsoft.com/office/officeart/2008/layout/LinedList"/>
    <dgm:cxn modelId="{E907DF85-D70D-4677-A08A-F9D26335A001}" type="presParOf" srcId="{512BEF61-22C6-4F26-9D68-46BEE882AD7B}" destId="{BE27A129-C292-4240-A424-99228874DD18}" srcOrd="0" destOrd="0" presId="urn:microsoft.com/office/officeart/2008/layout/LinedList"/>
    <dgm:cxn modelId="{0C7870B8-F8D6-484F-8E29-3E5951754DEC}" type="presParOf" srcId="{512BEF61-22C6-4F26-9D68-46BEE882AD7B}" destId="{003C39AF-2CFB-4104-A087-CBDD5D9CBB76}" srcOrd="1" destOrd="0" presId="urn:microsoft.com/office/officeart/2008/layout/LinedList"/>
    <dgm:cxn modelId="{0DE880BF-76AC-4C92-9C3D-381320FFAB55}" type="presParOf" srcId="{A7FBD368-F683-4920-A669-FC17188D2097}" destId="{792AB154-9056-427F-89B0-1799BED5D0A1}" srcOrd="4" destOrd="0" presId="urn:microsoft.com/office/officeart/2008/layout/LinedList"/>
    <dgm:cxn modelId="{2671E61E-B370-455E-8282-C98837ABEB26}" type="presParOf" srcId="{A7FBD368-F683-4920-A669-FC17188D2097}" destId="{01B97479-E5E1-4285-B5BC-C738EFAD6851}" srcOrd="5" destOrd="0" presId="urn:microsoft.com/office/officeart/2008/layout/LinedList"/>
    <dgm:cxn modelId="{30138368-21EF-4761-87DD-5015AC3F2245}" type="presParOf" srcId="{01B97479-E5E1-4285-B5BC-C738EFAD6851}" destId="{5F13365D-DE14-49B4-A0D2-8786E24ECDEF}" srcOrd="0" destOrd="0" presId="urn:microsoft.com/office/officeart/2008/layout/LinedList"/>
    <dgm:cxn modelId="{6A72F5D4-3F71-4BF6-82CF-4F96EA009CE0}" type="presParOf" srcId="{01B97479-E5E1-4285-B5BC-C738EFAD6851}" destId="{DFA95A78-9FD9-411E-8983-E72F1A498770}" srcOrd="1" destOrd="0" presId="urn:microsoft.com/office/officeart/2008/layout/LinedList"/>
    <dgm:cxn modelId="{62C90414-A88A-4664-B6C9-7D997777D9C9}" type="presParOf" srcId="{A7FBD368-F683-4920-A669-FC17188D2097}" destId="{E9D760FA-6C59-4498-A9CC-72A23765CDDB}" srcOrd="6" destOrd="0" presId="urn:microsoft.com/office/officeart/2008/layout/LinedList"/>
    <dgm:cxn modelId="{82D9A32A-004C-4C39-9B05-9F309304C1C8}" type="presParOf" srcId="{A7FBD368-F683-4920-A669-FC17188D2097}" destId="{C15BE325-676B-4BB9-92B4-E886E9AB767A}" srcOrd="7" destOrd="0" presId="urn:microsoft.com/office/officeart/2008/layout/LinedList"/>
    <dgm:cxn modelId="{F3D37093-4131-4EA2-8430-692668789462}" type="presParOf" srcId="{C15BE325-676B-4BB9-92B4-E886E9AB767A}" destId="{37EE1746-1A07-4068-BBC3-9B12BDA6CE32}" srcOrd="0" destOrd="0" presId="urn:microsoft.com/office/officeart/2008/layout/LinedList"/>
    <dgm:cxn modelId="{37F90462-5F88-4DE7-BBF0-7C344387DA46}" type="presParOf" srcId="{C15BE325-676B-4BB9-92B4-E886E9AB767A}" destId="{0459B189-B6B3-4CA6-B2B7-BCD9ED4D9C9A}" srcOrd="1" destOrd="0" presId="urn:microsoft.com/office/officeart/2008/layout/LinedList"/>
  </dgm:cxnLst>
  <dgm:bg/>
  <dgm:whole>
    <a:ln w="12700"/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E894D0-65C6-5046-AFCD-70E0AB57DDE4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D15A6E4-B3A6-ED4A-964A-A7C2F421479E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Co created proposition/ solution</a:t>
          </a:r>
          <a:endParaRPr lang="en-IN" sz="1400" dirty="0"/>
        </a:p>
      </dgm:t>
    </dgm:pt>
    <dgm:pt modelId="{67DD4B09-114F-0C49-8C39-356512CCBB5D}" type="parTrans" cxnId="{170F1F6D-CC28-CE4E-ABBD-A6EA282CECEB}">
      <dgm:prSet/>
      <dgm:spPr/>
      <dgm:t>
        <a:bodyPr/>
        <a:lstStyle/>
        <a:p>
          <a:endParaRPr lang="en-US"/>
        </a:p>
      </dgm:t>
    </dgm:pt>
    <dgm:pt modelId="{9E55E767-5859-F44C-B2CF-FCE476C2EAF0}" type="sibTrans" cxnId="{170F1F6D-CC28-CE4E-ABBD-A6EA282CECEB}">
      <dgm:prSet/>
      <dgm:spPr/>
      <dgm:t>
        <a:bodyPr/>
        <a:lstStyle/>
        <a:p>
          <a:endParaRPr lang="en-US"/>
        </a:p>
      </dgm:t>
    </dgm:pt>
    <dgm:pt modelId="{A0AED351-349A-BA4D-B5FE-0A0EBE17EF6F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Value added integration </a:t>
          </a:r>
          <a:endParaRPr lang="en-IN" sz="1400" dirty="0"/>
        </a:p>
      </dgm:t>
    </dgm:pt>
    <dgm:pt modelId="{FDEF1A27-1F14-FC47-BFA4-2281E1502DDF}" type="parTrans" cxnId="{9776FEBC-9C77-3D47-B029-BFB2EEDE5587}">
      <dgm:prSet/>
      <dgm:spPr/>
      <dgm:t>
        <a:bodyPr/>
        <a:lstStyle/>
        <a:p>
          <a:endParaRPr lang="en-US"/>
        </a:p>
      </dgm:t>
    </dgm:pt>
    <dgm:pt modelId="{51D087BC-4780-384A-AF83-A7574D8C7725}" type="sibTrans" cxnId="{9776FEBC-9C77-3D47-B029-BFB2EEDE5587}">
      <dgm:prSet/>
      <dgm:spPr/>
      <dgm:t>
        <a:bodyPr/>
        <a:lstStyle/>
        <a:p>
          <a:endParaRPr lang="en-US"/>
        </a:p>
      </dgm:t>
    </dgm:pt>
    <dgm:pt modelId="{A4F8E4AA-92D6-2F4E-833E-F49B41B7EDED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Digital innovations</a:t>
          </a:r>
          <a:endParaRPr lang="en-IN" sz="1400" dirty="0"/>
        </a:p>
      </dgm:t>
    </dgm:pt>
    <dgm:pt modelId="{47C36179-C335-C244-A642-A257F853F9A6}" type="parTrans" cxnId="{FAABA163-1ED4-C848-9EA1-969745012CFE}">
      <dgm:prSet/>
      <dgm:spPr/>
      <dgm:t>
        <a:bodyPr/>
        <a:lstStyle/>
        <a:p>
          <a:endParaRPr lang="en-US"/>
        </a:p>
      </dgm:t>
    </dgm:pt>
    <dgm:pt modelId="{42C490DD-D10E-4945-8DAA-8378CF00847B}" type="sibTrans" cxnId="{FAABA163-1ED4-C848-9EA1-969745012CFE}">
      <dgm:prSet/>
      <dgm:spPr/>
      <dgm:t>
        <a:bodyPr/>
        <a:lstStyle/>
        <a:p>
          <a:endParaRPr lang="en-US"/>
        </a:p>
      </dgm:t>
    </dgm:pt>
    <dgm:pt modelId="{2D0D8FCC-A519-C245-9B22-9F689686ADFE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Extended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GTM</a:t>
          </a:r>
          <a:endParaRPr lang="en-IN" sz="1400" dirty="0"/>
        </a:p>
      </dgm:t>
    </dgm:pt>
    <dgm:pt modelId="{75394DA2-41D9-8F40-829C-4BF6DC91BAA2}" type="parTrans" cxnId="{CEC4D2AA-A90E-244D-86E3-86096A943C64}">
      <dgm:prSet/>
      <dgm:spPr/>
      <dgm:t>
        <a:bodyPr/>
        <a:lstStyle/>
        <a:p>
          <a:endParaRPr lang="en-US"/>
        </a:p>
      </dgm:t>
    </dgm:pt>
    <dgm:pt modelId="{B69335CA-4461-AF45-BABB-F2C6192E1F02}" type="sibTrans" cxnId="{CEC4D2AA-A90E-244D-86E3-86096A943C64}">
      <dgm:prSet/>
      <dgm:spPr/>
      <dgm:t>
        <a:bodyPr/>
        <a:lstStyle/>
        <a:p>
          <a:endParaRPr lang="en-US"/>
        </a:p>
      </dgm:t>
    </dgm:pt>
    <dgm:pt modelId="{6447A470-6D9F-9542-84C7-C1CD8E8A6C39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Skill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400" dirty="0"/>
            <a:t>building</a:t>
          </a:r>
          <a:endParaRPr lang="en-IN" sz="1400" dirty="0"/>
        </a:p>
      </dgm:t>
    </dgm:pt>
    <dgm:pt modelId="{F2CBEA4F-563D-9848-A91C-D4EDC4A90078}" type="parTrans" cxnId="{6B806DC4-5296-B944-B7B4-C6F10311E652}">
      <dgm:prSet/>
      <dgm:spPr/>
      <dgm:t>
        <a:bodyPr/>
        <a:lstStyle/>
        <a:p>
          <a:endParaRPr lang="en-US"/>
        </a:p>
      </dgm:t>
    </dgm:pt>
    <dgm:pt modelId="{09637648-95C3-7F4E-9D3F-FEC56C20AEE2}" type="sibTrans" cxnId="{6B806DC4-5296-B944-B7B4-C6F10311E652}">
      <dgm:prSet/>
      <dgm:spPr/>
      <dgm:t>
        <a:bodyPr/>
        <a:lstStyle/>
        <a:p>
          <a:endParaRPr lang="en-US"/>
        </a:p>
      </dgm:t>
    </dgm:pt>
    <dgm:pt modelId="{6E3B7B7D-E3DC-AE41-BD8B-4D3B5BD3F08C}" type="pres">
      <dgm:prSet presAssocID="{7BE894D0-65C6-5046-AFCD-70E0AB57DDE4}" presName="diagram" presStyleCnt="0">
        <dgm:presLayoutVars>
          <dgm:dir/>
          <dgm:resizeHandles val="exact"/>
        </dgm:presLayoutVars>
      </dgm:prSet>
      <dgm:spPr/>
    </dgm:pt>
    <dgm:pt modelId="{2E6D14C2-3703-B24B-8306-7E99D7022D2D}" type="pres">
      <dgm:prSet presAssocID="{CD15A6E4-B3A6-ED4A-964A-A7C2F421479E}" presName="node" presStyleLbl="node1" presStyleIdx="0" presStyleCnt="5" custScaleY="145009">
        <dgm:presLayoutVars>
          <dgm:bulletEnabled val="1"/>
        </dgm:presLayoutVars>
      </dgm:prSet>
      <dgm:spPr>
        <a:prstGeom prst="flowChartOffpageConnector">
          <a:avLst/>
        </a:prstGeom>
      </dgm:spPr>
    </dgm:pt>
    <dgm:pt modelId="{F2856784-C65E-BE4D-8A68-6A069C24A511}" type="pres">
      <dgm:prSet presAssocID="{9E55E767-5859-F44C-B2CF-FCE476C2EAF0}" presName="sibTrans" presStyleCnt="0"/>
      <dgm:spPr/>
    </dgm:pt>
    <dgm:pt modelId="{F095FAA9-4DD5-C846-858E-F7987BE62E81}" type="pres">
      <dgm:prSet presAssocID="{A0AED351-349A-BA4D-B5FE-0A0EBE17EF6F}" presName="node" presStyleLbl="node1" presStyleIdx="1" presStyleCnt="5" custScaleY="145009">
        <dgm:presLayoutVars>
          <dgm:bulletEnabled val="1"/>
        </dgm:presLayoutVars>
      </dgm:prSet>
      <dgm:spPr>
        <a:prstGeom prst="flowChartOffpageConnector">
          <a:avLst/>
        </a:prstGeom>
      </dgm:spPr>
    </dgm:pt>
    <dgm:pt modelId="{7B9A2917-554D-BE41-8EAF-0EFFFB18D9BE}" type="pres">
      <dgm:prSet presAssocID="{51D087BC-4780-384A-AF83-A7574D8C7725}" presName="sibTrans" presStyleCnt="0"/>
      <dgm:spPr/>
    </dgm:pt>
    <dgm:pt modelId="{E4969D1A-DB95-B143-BFFA-B62524B052B9}" type="pres">
      <dgm:prSet presAssocID="{A4F8E4AA-92D6-2F4E-833E-F49B41B7EDED}" presName="node" presStyleLbl="node1" presStyleIdx="2" presStyleCnt="5" custScaleY="145009">
        <dgm:presLayoutVars>
          <dgm:bulletEnabled val="1"/>
        </dgm:presLayoutVars>
      </dgm:prSet>
      <dgm:spPr>
        <a:prstGeom prst="flowChartOffpageConnector">
          <a:avLst/>
        </a:prstGeom>
      </dgm:spPr>
    </dgm:pt>
    <dgm:pt modelId="{D7B393EF-9709-744A-8A07-E2141761A79F}" type="pres">
      <dgm:prSet presAssocID="{42C490DD-D10E-4945-8DAA-8378CF00847B}" presName="sibTrans" presStyleCnt="0"/>
      <dgm:spPr/>
    </dgm:pt>
    <dgm:pt modelId="{8B618B73-DD36-0D4A-B544-C6DADEB7D8AD}" type="pres">
      <dgm:prSet presAssocID="{2D0D8FCC-A519-C245-9B22-9F689686ADFE}" presName="node" presStyleLbl="node1" presStyleIdx="3" presStyleCnt="5" custScaleY="145009">
        <dgm:presLayoutVars>
          <dgm:bulletEnabled val="1"/>
        </dgm:presLayoutVars>
      </dgm:prSet>
      <dgm:spPr>
        <a:prstGeom prst="flowChartOffpageConnector">
          <a:avLst/>
        </a:prstGeom>
      </dgm:spPr>
    </dgm:pt>
    <dgm:pt modelId="{80A10313-A81E-FC46-97A0-93751D9F4F11}" type="pres">
      <dgm:prSet presAssocID="{B69335CA-4461-AF45-BABB-F2C6192E1F02}" presName="sibTrans" presStyleCnt="0"/>
      <dgm:spPr/>
    </dgm:pt>
    <dgm:pt modelId="{6D3DCC41-C7E3-3143-BB2E-00ED183A15DB}" type="pres">
      <dgm:prSet presAssocID="{6447A470-6D9F-9542-84C7-C1CD8E8A6C39}" presName="node" presStyleLbl="node1" presStyleIdx="4" presStyleCnt="5" custScaleY="145009">
        <dgm:presLayoutVars>
          <dgm:bulletEnabled val="1"/>
        </dgm:presLayoutVars>
      </dgm:prSet>
      <dgm:spPr>
        <a:prstGeom prst="flowChartOffpageConnector">
          <a:avLst/>
        </a:prstGeom>
      </dgm:spPr>
    </dgm:pt>
  </dgm:ptLst>
  <dgm:cxnLst>
    <dgm:cxn modelId="{E4E23A03-248D-DF48-B92B-77B7197D7858}" type="presOf" srcId="{CD15A6E4-B3A6-ED4A-964A-A7C2F421479E}" destId="{2E6D14C2-3703-B24B-8306-7E99D7022D2D}" srcOrd="0" destOrd="0" presId="urn:microsoft.com/office/officeart/2005/8/layout/default"/>
    <dgm:cxn modelId="{D7D16E1B-0C0E-F145-AEC1-6024DA666D3E}" type="presOf" srcId="{2D0D8FCC-A519-C245-9B22-9F689686ADFE}" destId="{8B618B73-DD36-0D4A-B544-C6DADEB7D8AD}" srcOrd="0" destOrd="0" presId="urn:microsoft.com/office/officeart/2005/8/layout/default"/>
    <dgm:cxn modelId="{FAABA163-1ED4-C848-9EA1-969745012CFE}" srcId="{7BE894D0-65C6-5046-AFCD-70E0AB57DDE4}" destId="{A4F8E4AA-92D6-2F4E-833E-F49B41B7EDED}" srcOrd="2" destOrd="0" parTransId="{47C36179-C335-C244-A642-A257F853F9A6}" sibTransId="{42C490DD-D10E-4945-8DAA-8378CF00847B}"/>
    <dgm:cxn modelId="{170F1F6D-CC28-CE4E-ABBD-A6EA282CECEB}" srcId="{7BE894D0-65C6-5046-AFCD-70E0AB57DDE4}" destId="{CD15A6E4-B3A6-ED4A-964A-A7C2F421479E}" srcOrd="0" destOrd="0" parTransId="{67DD4B09-114F-0C49-8C39-356512CCBB5D}" sibTransId="{9E55E767-5859-F44C-B2CF-FCE476C2EAF0}"/>
    <dgm:cxn modelId="{432D8599-A118-3C4A-8D91-D3A90FB64EAF}" type="presOf" srcId="{7BE894D0-65C6-5046-AFCD-70E0AB57DDE4}" destId="{6E3B7B7D-E3DC-AE41-BD8B-4D3B5BD3F08C}" srcOrd="0" destOrd="0" presId="urn:microsoft.com/office/officeart/2005/8/layout/default"/>
    <dgm:cxn modelId="{CEC4D2AA-A90E-244D-86E3-86096A943C64}" srcId="{7BE894D0-65C6-5046-AFCD-70E0AB57DDE4}" destId="{2D0D8FCC-A519-C245-9B22-9F689686ADFE}" srcOrd="3" destOrd="0" parTransId="{75394DA2-41D9-8F40-829C-4BF6DC91BAA2}" sibTransId="{B69335CA-4461-AF45-BABB-F2C6192E1F02}"/>
    <dgm:cxn modelId="{67614CB4-FB6F-CF4B-A340-CDB30B77CE78}" type="presOf" srcId="{A4F8E4AA-92D6-2F4E-833E-F49B41B7EDED}" destId="{E4969D1A-DB95-B143-BFFA-B62524B052B9}" srcOrd="0" destOrd="0" presId="urn:microsoft.com/office/officeart/2005/8/layout/default"/>
    <dgm:cxn modelId="{9776FEBC-9C77-3D47-B029-BFB2EEDE5587}" srcId="{7BE894D0-65C6-5046-AFCD-70E0AB57DDE4}" destId="{A0AED351-349A-BA4D-B5FE-0A0EBE17EF6F}" srcOrd="1" destOrd="0" parTransId="{FDEF1A27-1F14-FC47-BFA4-2281E1502DDF}" sibTransId="{51D087BC-4780-384A-AF83-A7574D8C7725}"/>
    <dgm:cxn modelId="{6B806DC4-5296-B944-B7B4-C6F10311E652}" srcId="{7BE894D0-65C6-5046-AFCD-70E0AB57DDE4}" destId="{6447A470-6D9F-9542-84C7-C1CD8E8A6C39}" srcOrd="4" destOrd="0" parTransId="{F2CBEA4F-563D-9848-A91C-D4EDC4A90078}" sibTransId="{09637648-95C3-7F4E-9D3F-FEC56C20AEE2}"/>
    <dgm:cxn modelId="{8EEEB8C7-3F9F-984C-82D0-30615B6ED567}" type="presOf" srcId="{6447A470-6D9F-9542-84C7-C1CD8E8A6C39}" destId="{6D3DCC41-C7E3-3143-BB2E-00ED183A15DB}" srcOrd="0" destOrd="0" presId="urn:microsoft.com/office/officeart/2005/8/layout/default"/>
    <dgm:cxn modelId="{6FDFD8EB-C6DE-0A4A-83A5-D0611A25C013}" type="presOf" srcId="{A0AED351-349A-BA4D-B5FE-0A0EBE17EF6F}" destId="{F095FAA9-4DD5-C846-858E-F7987BE62E81}" srcOrd="0" destOrd="0" presId="urn:microsoft.com/office/officeart/2005/8/layout/default"/>
    <dgm:cxn modelId="{5130663D-7F95-4046-8E77-33DB5A035CDD}" type="presParOf" srcId="{6E3B7B7D-E3DC-AE41-BD8B-4D3B5BD3F08C}" destId="{2E6D14C2-3703-B24B-8306-7E99D7022D2D}" srcOrd="0" destOrd="0" presId="urn:microsoft.com/office/officeart/2005/8/layout/default"/>
    <dgm:cxn modelId="{A6359CF4-28EB-9046-85CF-77A7AA64D773}" type="presParOf" srcId="{6E3B7B7D-E3DC-AE41-BD8B-4D3B5BD3F08C}" destId="{F2856784-C65E-BE4D-8A68-6A069C24A511}" srcOrd="1" destOrd="0" presId="urn:microsoft.com/office/officeart/2005/8/layout/default"/>
    <dgm:cxn modelId="{FB39EE8E-2A8A-F344-AF9B-5758D16B9583}" type="presParOf" srcId="{6E3B7B7D-E3DC-AE41-BD8B-4D3B5BD3F08C}" destId="{F095FAA9-4DD5-C846-858E-F7987BE62E81}" srcOrd="2" destOrd="0" presId="urn:microsoft.com/office/officeart/2005/8/layout/default"/>
    <dgm:cxn modelId="{CDA7523E-9156-7E46-A87A-E53ABD9381BC}" type="presParOf" srcId="{6E3B7B7D-E3DC-AE41-BD8B-4D3B5BD3F08C}" destId="{7B9A2917-554D-BE41-8EAF-0EFFFB18D9BE}" srcOrd="3" destOrd="0" presId="urn:microsoft.com/office/officeart/2005/8/layout/default"/>
    <dgm:cxn modelId="{024776BC-8368-024C-82D2-D747A6576359}" type="presParOf" srcId="{6E3B7B7D-E3DC-AE41-BD8B-4D3B5BD3F08C}" destId="{E4969D1A-DB95-B143-BFFA-B62524B052B9}" srcOrd="4" destOrd="0" presId="urn:microsoft.com/office/officeart/2005/8/layout/default"/>
    <dgm:cxn modelId="{82502AD4-C0DC-4C4F-A051-902E0ED25F18}" type="presParOf" srcId="{6E3B7B7D-E3DC-AE41-BD8B-4D3B5BD3F08C}" destId="{D7B393EF-9709-744A-8A07-E2141761A79F}" srcOrd="5" destOrd="0" presId="urn:microsoft.com/office/officeart/2005/8/layout/default"/>
    <dgm:cxn modelId="{AE334143-3FB2-2B46-974F-B0D2B71FD6F8}" type="presParOf" srcId="{6E3B7B7D-E3DC-AE41-BD8B-4D3B5BD3F08C}" destId="{8B618B73-DD36-0D4A-B544-C6DADEB7D8AD}" srcOrd="6" destOrd="0" presId="urn:microsoft.com/office/officeart/2005/8/layout/default"/>
    <dgm:cxn modelId="{6F501864-3092-2A4A-8A79-8C0136DD0582}" type="presParOf" srcId="{6E3B7B7D-E3DC-AE41-BD8B-4D3B5BD3F08C}" destId="{80A10313-A81E-FC46-97A0-93751D9F4F11}" srcOrd="7" destOrd="0" presId="urn:microsoft.com/office/officeart/2005/8/layout/default"/>
    <dgm:cxn modelId="{EF8579B5-C0FC-A941-8312-7A8ABCCAED8A}" type="presParOf" srcId="{6E3B7B7D-E3DC-AE41-BD8B-4D3B5BD3F08C}" destId="{6D3DCC41-C7E3-3143-BB2E-00ED183A15DB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A9A7870-56CC-0E48-90C9-28946AAA89F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943C5F5-1589-9247-90C3-1DB3B3735945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dirty="0"/>
            <a:t>Growth in MB &amp; SMB needs a larger sales force</a:t>
          </a:r>
          <a:endParaRPr lang="en-IN" sz="1200" dirty="0"/>
        </a:p>
      </dgm:t>
    </dgm:pt>
    <dgm:pt modelId="{25DB91B3-36D1-7C43-9264-3E45A15C5AA2}" type="parTrans" cxnId="{869885A6-2F73-A646-AD30-F828AF47546D}">
      <dgm:prSet/>
      <dgm:spPr/>
      <dgm:t>
        <a:bodyPr/>
        <a:lstStyle/>
        <a:p>
          <a:endParaRPr lang="en-US"/>
        </a:p>
      </dgm:t>
    </dgm:pt>
    <dgm:pt modelId="{6FE29E62-57AD-9F45-8875-85F9D6822441}" type="sibTrans" cxnId="{869885A6-2F73-A646-AD30-F828AF47546D}">
      <dgm:prSet/>
      <dgm:spPr/>
      <dgm:t>
        <a:bodyPr/>
        <a:lstStyle/>
        <a:p>
          <a:endParaRPr lang="en-US"/>
        </a:p>
      </dgm:t>
    </dgm:pt>
    <dgm:pt modelId="{31F8ACAD-C603-814A-80DF-88862F143947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dirty="0"/>
            <a:t>Access to Tier 2 and </a:t>
          </a:r>
          <a:br>
            <a:rPr lang="en-US" sz="1200" dirty="0"/>
          </a:br>
          <a:r>
            <a:rPr lang="en-US" sz="1200" dirty="0"/>
            <a:t>Tier 3 cities</a:t>
          </a:r>
          <a:endParaRPr lang="en-IN" sz="1200" dirty="0"/>
        </a:p>
      </dgm:t>
    </dgm:pt>
    <dgm:pt modelId="{D63F8A5E-FA13-C14F-9FC1-D19E9927D653}" type="parTrans" cxnId="{90CF090E-112F-4042-87E7-63B3C2FE6EF2}">
      <dgm:prSet/>
      <dgm:spPr/>
      <dgm:t>
        <a:bodyPr/>
        <a:lstStyle/>
        <a:p>
          <a:endParaRPr lang="en-US"/>
        </a:p>
      </dgm:t>
    </dgm:pt>
    <dgm:pt modelId="{284F04D9-BE67-CE44-A194-6E4C82E8936A}" type="sibTrans" cxnId="{90CF090E-112F-4042-87E7-63B3C2FE6EF2}">
      <dgm:prSet/>
      <dgm:spPr/>
      <dgm:t>
        <a:bodyPr/>
        <a:lstStyle/>
        <a:p>
          <a:endParaRPr lang="en-US"/>
        </a:p>
      </dgm:t>
    </dgm:pt>
    <dgm:pt modelId="{583110CC-6175-2748-ADB7-40EDBFFC54A9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dirty="0"/>
            <a:t>Access to new segments &amp; micro segments </a:t>
          </a:r>
          <a:endParaRPr lang="en-IN" sz="1200" dirty="0"/>
        </a:p>
      </dgm:t>
    </dgm:pt>
    <dgm:pt modelId="{92FFFE3D-F91B-EE41-9726-CDA755150D7A}" type="parTrans" cxnId="{228576A2-1693-8A4B-A0D9-72D0087C529E}">
      <dgm:prSet/>
      <dgm:spPr/>
      <dgm:t>
        <a:bodyPr/>
        <a:lstStyle/>
        <a:p>
          <a:endParaRPr lang="en-US"/>
        </a:p>
      </dgm:t>
    </dgm:pt>
    <dgm:pt modelId="{B0D53D0C-72F6-114E-8D3A-07514B76F850}" type="sibTrans" cxnId="{228576A2-1693-8A4B-A0D9-72D0087C529E}">
      <dgm:prSet/>
      <dgm:spPr/>
      <dgm:t>
        <a:bodyPr/>
        <a:lstStyle/>
        <a:p>
          <a:endParaRPr lang="en-US"/>
        </a:p>
      </dgm:t>
    </dgm:pt>
    <dgm:pt modelId="{32DBD32E-17E6-0049-8CE1-50E8D4229646}" type="pres">
      <dgm:prSet presAssocID="{1A9A7870-56CC-0E48-90C9-28946AAA89FA}" presName="diagram" presStyleCnt="0">
        <dgm:presLayoutVars>
          <dgm:dir/>
          <dgm:resizeHandles val="exact"/>
        </dgm:presLayoutVars>
      </dgm:prSet>
      <dgm:spPr/>
    </dgm:pt>
    <dgm:pt modelId="{A95FB08B-13A3-714A-9F0E-FE86EB5EA430}" type="pres">
      <dgm:prSet presAssocID="{C943C5F5-1589-9247-90C3-1DB3B3735945}" presName="node" presStyleLbl="node1" presStyleIdx="0" presStyleCnt="3" custScaleX="130992">
        <dgm:presLayoutVars>
          <dgm:bulletEnabled val="1"/>
        </dgm:presLayoutVars>
      </dgm:prSet>
      <dgm:spPr>
        <a:prstGeom prst="roundRect">
          <a:avLst/>
        </a:prstGeom>
      </dgm:spPr>
    </dgm:pt>
    <dgm:pt modelId="{3DA9A232-D0A7-7748-902F-6DC326B8533F}" type="pres">
      <dgm:prSet presAssocID="{6FE29E62-57AD-9F45-8875-85F9D6822441}" presName="sibTrans" presStyleCnt="0"/>
      <dgm:spPr/>
    </dgm:pt>
    <dgm:pt modelId="{32472294-96B8-8747-9CEB-C82923F44859}" type="pres">
      <dgm:prSet presAssocID="{31F8ACAD-C603-814A-80DF-88862F143947}" presName="node" presStyleLbl="node1" presStyleIdx="1" presStyleCnt="3" custScaleX="130992">
        <dgm:presLayoutVars>
          <dgm:bulletEnabled val="1"/>
        </dgm:presLayoutVars>
      </dgm:prSet>
      <dgm:spPr>
        <a:prstGeom prst="roundRect">
          <a:avLst/>
        </a:prstGeom>
      </dgm:spPr>
    </dgm:pt>
    <dgm:pt modelId="{FC2C14E7-4F03-B048-936F-EDDD02C9F8D9}" type="pres">
      <dgm:prSet presAssocID="{284F04D9-BE67-CE44-A194-6E4C82E8936A}" presName="sibTrans" presStyleCnt="0"/>
      <dgm:spPr/>
    </dgm:pt>
    <dgm:pt modelId="{CBCA4B8B-C6AE-4845-9CF5-ACA4BAC44DE5}" type="pres">
      <dgm:prSet presAssocID="{583110CC-6175-2748-ADB7-40EDBFFC54A9}" presName="node" presStyleLbl="node1" presStyleIdx="2" presStyleCnt="3" custScaleX="130992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0C907304-1AE1-3747-AC4F-CC56D0E89D78}" type="presOf" srcId="{1A9A7870-56CC-0E48-90C9-28946AAA89FA}" destId="{32DBD32E-17E6-0049-8CE1-50E8D4229646}" srcOrd="0" destOrd="0" presId="urn:microsoft.com/office/officeart/2005/8/layout/default"/>
    <dgm:cxn modelId="{90CF090E-112F-4042-87E7-63B3C2FE6EF2}" srcId="{1A9A7870-56CC-0E48-90C9-28946AAA89FA}" destId="{31F8ACAD-C603-814A-80DF-88862F143947}" srcOrd="1" destOrd="0" parTransId="{D63F8A5E-FA13-C14F-9FC1-D19E9927D653}" sibTransId="{284F04D9-BE67-CE44-A194-6E4C82E8936A}"/>
    <dgm:cxn modelId="{228576A2-1693-8A4B-A0D9-72D0087C529E}" srcId="{1A9A7870-56CC-0E48-90C9-28946AAA89FA}" destId="{583110CC-6175-2748-ADB7-40EDBFFC54A9}" srcOrd="2" destOrd="0" parTransId="{92FFFE3D-F91B-EE41-9726-CDA755150D7A}" sibTransId="{B0D53D0C-72F6-114E-8D3A-07514B76F850}"/>
    <dgm:cxn modelId="{B53FB0A5-2410-1249-B64B-C2B09C20A520}" type="presOf" srcId="{31F8ACAD-C603-814A-80DF-88862F143947}" destId="{32472294-96B8-8747-9CEB-C82923F44859}" srcOrd="0" destOrd="0" presId="urn:microsoft.com/office/officeart/2005/8/layout/default"/>
    <dgm:cxn modelId="{869885A6-2F73-A646-AD30-F828AF47546D}" srcId="{1A9A7870-56CC-0E48-90C9-28946AAA89FA}" destId="{C943C5F5-1589-9247-90C3-1DB3B3735945}" srcOrd="0" destOrd="0" parTransId="{25DB91B3-36D1-7C43-9264-3E45A15C5AA2}" sibTransId="{6FE29E62-57AD-9F45-8875-85F9D6822441}"/>
    <dgm:cxn modelId="{68CB1BD4-8CB8-4F49-9E33-BD77AD5628D4}" type="presOf" srcId="{C943C5F5-1589-9247-90C3-1DB3B3735945}" destId="{A95FB08B-13A3-714A-9F0E-FE86EB5EA430}" srcOrd="0" destOrd="0" presId="urn:microsoft.com/office/officeart/2005/8/layout/default"/>
    <dgm:cxn modelId="{FC4B71D4-E6A0-CE4F-A9AD-1988CF9308CE}" type="presOf" srcId="{583110CC-6175-2748-ADB7-40EDBFFC54A9}" destId="{CBCA4B8B-C6AE-4845-9CF5-ACA4BAC44DE5}" srcOrd="0" destOrd="0" presId="urn:microsoft.com/office/officeart/2005/8/layout/default"/>
    <dgm:cxn modelId="{54B0F960-531C-AE45-ABAC-ECF2F6C5E622}" type="presParOf" srcId="{32DBD32E-17E6-0049-8CE1-50E8D4229646}" destId="{A95FB08B-13A3-714A-9F0E-FE86EB5EA430}" srcOrd="0" destOrd="0" presId="urn:microsoft.com/office/officeart/2005/8/layout/default"/>
    <dgm:cxn modelId="{E847DF0F-A106-A141-8D6F-73FED457BD9B}" type="presParOf" srcId="{32DBD32E-17E6-0049-8CE1-50E8D4229646}" destId="{3DA9A232-D0A7-7748-902F-6DC326B8533F}" srcOrd="1" destOrd="0" presId="urn:microsoft.com/office/officeart/2005/8/layout/default"/>
    <dgm:cxn modelId="{433E2934-AD34-D447-9FC3-DD00268AE010}" type="presParOf" srcId="{32DBD32E-17E6-0049-8CE1-50E8D4229646}" destId="{32472294-96B8-8747-9CEB-C82923F44859}" srcOrd="2" destOrd="0" presId="urn:microsoft.com/office/officeart/2005/8/layout/default"/>
    <dgm:cxn modelId="{EB447B44-F3F3-6E4A-9D0D-3D4632B18E44}" type="presParOf" srcId="{32DBD32E-17E6-0049-8CE1-50E8D4229646}" destId="{FC2C14E7-4F03-B048-936F-EDDD02C9F8D9}" srcOrd="3" destOrd="0" presId="urn:microsoft.com/office/officeart/2005/8/layout/default"/>
    <dgm:cxn modelId="{6017BBBE-9088-AD45-B98A-0708DF9813EF}" type="presParOf" srcId="{32DBD32E-17E6-0049-8CE1-50E8D4229646}" destId="{CBCA4B8B-C6AE-4845-9CF5-ACA4BAC44DE5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CFF6B4D-5EC6-F241-B0B6-54B4481C1712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6D74503-4045-1E46-B0D0-2352536DAA1A}">
      <dgm:prSet custT="1"/>
      <dgm:spPr>
        <a:solidFill>
          <a:schemeClr val="tx2">
            <a:lumMod val="75000"/>
            <a:alpha val="80000"/>
          </a:schemeClr>
        </a:solidFill>
        <a:ln w="635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 spcFirstLastPara="0" vert="horz" wrap="square" lIns="41910" tIns="41910" rIns="41910" bIns="41910" numCol="1" spcCol="1270" anchor="ctr" anchorCtr="0"/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200" kern="1200" dirty="0">
              <a:solidFill>
                <a:prstClr val="white"/>
              </a:solidFill>
              <a:latin typeface="Trebuchet MS" panose="020B0703020202090204" pitchFamily="34" charset="0"/>
              <a:ea typeface="+mn-ea"/>
              <a:cs typeface="+mn-cs"/>
            </a:rPr>
            <a:t>Portfolio </a:t>
          </a:r>
          <a:br>
            <a:rPr lang="en-IN" sz="1200" kern="1200" dirty="0">
              <a:solidFill>
                <a:prstClr val="white"/>
              </a:solidFill>
              <a:latin typeface="Trebuchet MS" panose="020B0703020202090204" pitchFamily="34" charset="0"/>
              <a:ea typeface="+mn-ea"/>
              <a:cs typeface="+mn-cs"/>
            </a:rPr>
          </a:br>
          <a:r>
            <a:rPr lang="en-IN" sz="1200" kern="1200" dirty="0">
              <a:solidFill>
                <a:prstClr val="white"/>
              </a:solidFill>
              <a:latin typeface="Trebuchet MS" panose="020B0703020202090204" pitchFamily="34" charset="0"/>
              <a:ea typeface="+mn-ea"/>
              <a:cs typeface="+mn-cs"/>
            </a:rPr>
            <a:t>enhancement</a:t>
          </a:r>
        </a:p>
      </dgm:t>
    </dgm:pt>
    <dgm:pt modelId="{8D7410AE-28A6-8649-A11B-A8956325BA1C}" type="parTrans" cxnId="{2AC399F1-063A-EE47-BE4D-C4A5E482224C}">
      <dgm:prSet/>
      <dgm:spPr/>
      <dgm:t>
        <a:bodyPr/>
        <a:lstStyle/>
        <a:p>
          <a:endParaRPr lang="en-US"/>
        </a:p>
      </dgm:t>
    </dgm:pt>
    <dgm:pt modelId="{DD934A03-2C04-C144-8191-ABC761B4E7E5}" type="sibTrans" cxnId="{2AC399F1-063A-EE47-BE4D-C4A5E482224C}">
      <dgm:prSet/>
      <dgm:spPr/>
      <dgm:t>
        <a:bodyPr/>
        <a:lstStyle/>
        <a:p>
          <a:endParaRPr lang="en-US"/>
        </a:p>
      </dgm:t>
    </dgm:pt>
    <dgm:pt modelId="{23B48DDF-1740-CF4E-8E32-BC18FFA17F72}">
      <dgm:prSet custT="1"/>
      <dgm:spPr>
        <a:solidFill>
          <a:schemeClr val="tx2">
            <a:lumMod val="75000"/>
            <a:alpha val="80000"/>
          </a:schemeClr>
        </a:solidFill>
        <a:ln w="635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 spcFirstLastPara="0" vert="horz" wrap="square" lIns="41910" tIns="41910" rIns="41910" bIns="41910" numCol="1" spcCol="1270" anchor="ctr" anchorCtr="0"/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200" kern="1200" dirty="0">
              <a:solidFill>
                <a:prstClr val="white"/>
              </a:solidFill>
              <a:latin typeface="Trebuchet MS" panose="020B0703020202090204" pitchFamily="34" charset="0"/>
              <a:ea typeface="+mn-ea"/>
              <a:cs typeface="+mn-cs"/>
            </a:rPr>
            <a:t>Improved</a:t>
          </a:r>
          <a:r>
            <a:rPr lang="en-IN" sz="1200" kern="1200" baseline="0" dirty="0">
              <a:solidFill>
                <a:prstClr val="white"/>
              </a:solidFill>
              <a:latin typeface="Trebuchet MS" panose="020B0703020202090204" pitchFamily="34" charset="0"/>
              <a:ea typeface="+mn-ea"/>
              <a:cs typeface="+mn-cs"/>
            </a:rPr>
            <a:t> annuity revenue base</a:t>
          </a:r>
          <a:endParaRPr lang="en-IN" sz="1200" kern="1200" dirty="0">
            <a:solidFill>
              <a:prstClr val="white"/>
            </a:solidFill>
            <a:latin typeface="Trebuchet MS" panose="020B0703020202090204" pitchFamily="34" charset="0"/>
            <a:ea typeface="+mn-ea"/>
            <a:cs typeface="+mn-cs"/>
          </a:endParaRPr>
        </a:p>
      </dgm:t>
    </dgm:pt>
    <dgm:pt modelId="{C586EAEA-2D98-CB4F-84A8-4932910EC594}" type="parTrans" cxnId="{FF8CF6F8-AADD-9D40-9234-BBB62EA9EE07}">
      <dgm:prSet/>
      <dgm:spPr/>
      <dgm:t>
        <a:bodyPr/>
        <a:lstStyle/>
        <a:p>
          <a:endParaRPr lang="en-US"/>
        </a:p>
      </dgm:t>
    </dgm:pt>
    <dgm:pt modelId="{0AAC6A22-9B45-8340-93EA-DFE01C0861A0}" type="sibTrans" cxnId="{FF8CF6F8-AADD-9D40-9234-BBB62EA9EE07}">
      <dgm:prSet/>
      <dgm:spPr/>
      <dgm:t>
        <a:bodyPr/>
        <a:lstStyle/>
        <a:p>
          <a:endParaRPr lang="en-US"/>
        </a:p>
      </dgm:t>
    </dgm:pt>
    <dgm:pt modelId="{4259A3D5-8A6C-CA47-AE33-D72B51ECA936}">
      <dgm:prSet custT="1"/>
      <dgm:spPr>
        <a:solidFill>
          <a:schemeClr val="tx2">
            <a:lumMod val="75000"/>
            <a:alpha val="80000"/>
          </a:schemeClr>
        </a:solidFill>
        <a:ln w="635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 spcFirstLastPara="0" vert="horz" wrap="square" lIns="41910" tIns="41910" rIns="41910" bIns="41910" numCol="1" spcCol="1270" anchor="ctr" anchorCtr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200" kern="1200" dirty="0">
              <a:latin typeface="Trebuchet MS" panose="020B0703020202090204" pitchFamily="34" charset="0"/>
            </a:rPr>
            <a:t>Increased customer stickiness</a:t>
          </a:r>
        </a:p>
      </dgm:t>
    </dgm:pt>
    <dgm:pt modelId="{D40EB7B8-EA85-F845-9498-9695E6EE511D}" type="parTrans" cxnId="{72E8CF06-6FFD-4645-A126-5232E790C9B4}">
      <dgm:prSet/>
      <dgm:spPr/>
      <dgm:t>
        <a:bodyPr/>
        <a:lstStyle/>
        <a:p>
          <a:endParaRPr lang="en-US"/>
        </a:p>
      </dgm:t>
    </dgm:pt>
    <dgm:pt modelId="{8E325677-C864-4B4B-8957-0B9F10FD2574}" type="sibTrans" cxnId="{72E8CF06-6FFD-4645-A126-5232E790C9B4}">
      <dgm:prSet/>
      <dgm:spPr/>
      <dgm:t>
        <a:bodyPr/>
        <a:lstStyle/>
        <a:p>
          <a:endParaRPr lang="en-US"/>
        </a:p>
      </dgm:t>
    </dgm:pt>
    <dgm:pt modelId="{75DE98B3-1BD9-B847-A5AC-31DCDAB9F258}">
      <dgm:prSet custT="1"/>
      <dgm:spPr>
        <a:solidFill>
          <a:schemeClr val="tx2">
            <a:lumMod val="75000"/>
            <a:alpha val="80000"/>
          </a:schemeClr>
        </a:solidFill>
        <a:ln w="6350" cap="flat" cmpd="sng" algn="ctr">
          <a:solidFill>
            <a:srgbClr val="4F81BD">
              <a:lumMod val="75000"/>
            </a:srgbClr>
          </a:solidFill>
          <a:prstDash val="solid"/>
        </a:ln>
        <a:effectLst/>
      </dgm:spPr>
      <dgm:t>
        <a:bodyPr spcFirstLastPara="0" vert="horz" wrap="square" lIns="41910" tIns="41910" rIns="41910" bIns="41910" numCol="1" spcCol="1270" anchor="ctr" anchorCtr="0"/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200" kern="1200" dirty="0">
              <a:solidFill>
                <a:prstClr val="white"/>
              </a:solidFill>
              <a:latin typeface="Trebuchet MS" panose="020B0703020202090204" pitchFamily="34" charset="0"/>
              <a:ea typeface="+mn-ea"/>
              <a:cs typeface="+mn-cs"/>
            </a:rPr>
            <a:t>Change in market positioning</a:t>
          </a:r>
        </a:p>
      </dgm:t>
    </dgm:pt>
    <dgm:pt modelId="{E38C361C-9F33-4448-BB22-42E786D4A3AA}" type="parTrans" cxnId="{C6A97530-C473-7349-B38C-14F54E1E0316}">
      <dgm:prSet/>
      <dgm:spPr/>
      <dgm:t>
        <a:bodyPr/>
        <a:lstStyle/>
        <a:p>
          <a:endParaRPr lang="en-US"/>
        </a:p>
      </dgm:t>
    </dgm:pt>
    <dgm:pt modelId="{F82B2E6E-542E-2B45-A53E-20650B927D60}" type="sibTrans" cxnId="{C6A97530-C473-7349-B38C-14F54E1E0316}">
      <dgm:prSet/>
      <dgm:spPr/>
      <dgm:t>
        <a:bodyPr/>
        <a:lstStyle/>
        <a:p>
          <a:endParaRPr lang="en-US"/>
        </a:p>
      </dgm:t>
    </dgm:pt>
    <dgm:pt modelId="{5AFC76D7-B29C-8643-8AE8-4A1D0D6BEAD4}" type="pres">
      <dgm:prSet presAssocID="{ECFF6B4D-5EC6-F241-B0B6-54B4481C1712}" presName="diagram" presStyleCnt="0">
        <dgm:presLayoutVars>
          <dgm:dir/>
          <dgm:resizeHandles val="exact"/>
        </dgm:presLayoutVars>
      </dgm:prSet>
      <dgm:spPr/>
    </dgm:pt>
    <dgm:pt modelId="{DE532622-03A1-AB4D-A6DB-9C21891E2FDE}" type="pres">
      <dgm:prSet presAssocID="{26D74503-4045-1E46-B0D0-2352536DAA1A}" presName="node" presStyleLbl="node1" presStyleIdx="0" presStyleCnt="4" custScaleX="130992">
        <dgm:presLayoutVars>
          <dgm:bulletEnabled val="1"/>
        </dgm:presLayoutVars>
      </dgm:prSet>
      <dgm:spPr>
        <a:xfrm>
          <a:off x="89004" y="176"/>
          <a:ext cx="1215860" cy="729516"/>
        </a:xfrm>
        <a:prstGeom prst="roundRect">
          <a:avLst/>
        </a:prstGeom>
      </dgm:spPr>
    </dgm:pt>
    <dgm:pt modelId="{C42DB68C-9509-6343-8387-7C0DBE38B775}" type="pres">
      <dgm:prSet presAssocID="{DD934A03-2C04-C144-8191-ABC761B4E7E5}" presName="sibTrans" presStyleCnt="0"/>
      <dgm:spPr/>
    </dgm:pt>
    <dgm:pt modelId="{5E73FB8D-0EEF-2A43-83B6-CA3904315F7A}" type="pres">
      <dgm:prSet presAssocID="{23B48DDF-1740-CF4E-8E32-BC18FFA17F72}" presName="node" presStyleLbl="node1" presStyleIdx="1" presStyleCnt="4" custScaleX="130992">
        <dgm:presLayoutVars>
          <dgm:bulletEnabled val="1"/>
        </dgm:presLayoutVars>
      </dgm:prSet>
      <dgm:spPr>
        <a:xfrm>
          <a:off x="1426451" y="176"/>
          <a:ext cx="1215860" cy="729516"/>
        </a:xfrm>
        <a:prstGeom prst="roundRect">
          <a:avLst/>
        </a:prstGeom>
      </dgm:spPr>
    </dgm:pt>
    <dgm:pt modelId="{A8AE8D50-E050-A64D-A948-C176EC57C4DC}" type="pres">
      <dgm:prSet presAssocID="{0AAC6A22-9B45-8340-93EA-DFE01C0861A0}" presName="sibTrans" presStyleCnt="0"/>
      <dgm:spPr/>
    </dgm:pt>
    <dgm:pt modelId="{07709286-F5BD-CF4C-825B-DE07520E8A3D}" type="pres">
      <dgm:prSet presAssocID="{4259A3D5-8A6C-CA47-AE33-D72B51ECA936}" presName="node" presStyleLbl="node1" presStyleIdx="2" presStyleCnt="4" custScaleX="130992">
        <dgm:presLayoutVars>
          <dgm:bulletEnabled val="1"/>
        </dgm:presLayoutVars>
      </dgm:prSet>
      <dgm:spPr>
        <a:xfrm>
          <a:off x="2763897" y="176"/>
          <a:ext cx="1215860" cy="729516"/>
        </a:xfrm>
        <a:prstGeom prst="roundRect">
          <a:avLst/>
        </a:prstGeom>
      </dgm:spPr>
    </dgm:pt>
    <dgm:pt modelId="{A07F9B74-DF12-A042-A8E1-8A0FB8B87428}" type="pres">
      <dgm:prSet presAssocID="{8E325677-C864-4B4B-8957-0B9F10FD2574}" presName="sibTrans" presStyleCnt="0"/>
      <dgm:spPr/>
    </dgm:pt>
    <dgm:pt modelId="{383B8A77-E245-FC4D-AF39-E9C4E693344F}" type="pres">
      <dgm:prSet presAssocID="{75DE98B3-1BD9-B847-A5AC-31DCDAB9F258}" presName="node" presStyleLbl="node1" presStyleIdx="3" presStyleCnt="4" custScaleX="130992">
        <dgm:presLayoutVars>
          <dgm:bulletEnabled val="1"/>
        </dgm:presLayoutVars>
      </dgm:prSet>
      <dgm:spPr>
        <a:xfrm>
          <a:off x="1426451" y="851279"/>
          <a:ext cx="1215860" cy="729516"/>
        </a:xfrm>
        <a:prstGeom prst="roundRect">
          <a:avLst/>
        </a:prstGeom>
      </dgm:spPr>
    </dgm:pt>
  </dgm:ptLst>
  <dgm:cxnLst>
    <dgm:cxn modelId="{72E8CF06-6FFD-4645-A126-5232E790C9B4}" srcId="{ECFF6B4D-5EC6-F241-B0B6-54B4481C1712}" destId="{4259A3D5-8A6C-CA47-AE33-D72B51ECA936}" srcOrd="2" destOrd="0" parTransId="{D40EB7B8-EA85-F845-9498-9695E6EE511D}" sibTransId="{8E325677-C864-4B4B-8957-0B9F10FD2574}"/>
    <dgm:cxn modelId="{C6A97530-C473-7349-B38C-14F54E1E0316}" srcId="{ECFF6B4D-5EC6-F241-B0B6-54B4481C1712}" destId="{75DE98B3-1BD9-B847-A5AC-31DCDAB9F258}" srcOrd="3" destOrd="0" parTransId="{E38C361C-9F33-4448-BB22-42E786D4A3AA}" sibTransId="{F82B2E6E-542E-2B45-A53E-20650B927D60}"/>
    <dgm:cxn modelId="{F6C5F442-047A-B047-8683-917A13E16679}" type="presOf" srcId="{4259A3D5-8A6C-CA47-AE33-D72B51ECA936}" destId="{07709286-F5BD-CF4C-825B-DE07520E8A3D}" srcOrd="0" destOrd="0" presId="urn:microsoft.com/office/officeart/2005/8/layout/default"/>
    <dgm:cxn modelId="{1F05B24F-9B8B-3C4B-8712-2E75B39AC146}" type="presOf" srcId="{26D74503-4045-1E46-B0D0-2352536DAA1A}" destId="{DE532622-03A1-AB4D-A6DB-9C21891E2FDE}" srcOrd="0" destOrd="0" presId="urn:microsoft.com/office/officeart/2005/8/layout/default"/>
    <dgm:cxn modelId="{3BDC2D6D-60A8-1F44-8D5F-FB0249EA4723}" type="presOf" srcId="{ECFF6B4D-5EC6-F241-B0B6-54B4481C1712}" destId="{5AFC76D7-B29C-8643-8AE8-4A1D0D6BEAD4}" srcOrd="0" destOrd="0" presId="urn:microsoft.com/office/officeart/2005/8/layout/default"/>
    <dgm:cxn modelId="{0E6AD5D1-8623-6449-A347-252FD112FE2C}" type="presOf" srcId="{23B48DDF-1740-CF4E-8E32-BC18FFA17F72}" destId="{5E73FB8D-0EEF-2A43-83B6-CA3904315F7A}" srcOrd="0" destOrd="0" presId="urn:microsoft.com/office/officeart/2005/8/layout/default"/>
    <dgm:cxn modelId="{2AC399F1-063A-EE47-BE4D-C4A5E482224C}" srcId="{ECFF6B4D-5EC6-F241-B0B6-54B4481C1712}" destId="{26D74503-4045-1E46-B0D0-2352536DAA1A}" srcOrd="0" destOrd="0" parTransId="{8D7410AE-28A6-8649-A11B-A8956325BA1C}" sibTransId="{DD934A03-2C04-C144-8191-ABC761B4E7E5}"/>
    <dgm:cxn modelId="{3B3930F7-893F-3A47-BE4A-19B9083AEB0B}" type="presOf" srcId="{75DE98B3-1BD9-B847-A5AC-31DCDAB9F258}" destId="{383B8A77-E245-FC4D-AF39-E9C4E693344F}" srcOrd="0" destOrd="0" presId="urn:microsoft.com/office/officeart/2005/8/layout/default"/>
    <dgm:cxn modelId="{FF8CF6F8-AADD-9D40-9234-BBB62EA9EE07}" srcId="{ECFF6B4D-5EC6-F241-B0B6-54B4481C1712}" destId="{23B48DDF-1740-CF4E-8E32-BC18FFA17F72}" srcOrd="1" destOrd="0" parTransId="{C586EAEA-2D98-CB4F-84A8-4932910EC594}" sibTransId="{0AAC6A22-9B45-8340-93EA-DFE01C0861A0}"/>
    <dgm:cxn modelId="{6DF72997-7503-794E-89F0-77E03DD15894}" type="presParOf" srcId="{5AFC76D7-B29C-8643-8AE8-4A1D0D6BEAD4}" destId="{DE532622-03A1-AB4D-A6DB-9C21891E2FDE}" srcOrd="0" destOrd="0" presId="urn:microsoft.com/office/officeart/2005/8/layout/default"/>
    <dgm:cxn modelId="{53B92BDE-74CE-0643-A055-A006911006C5}" type="presParOf" srcId="{5AFC76D7-B29C-8643-8AE8-4A1D0D6BEAD4}" destId="{C42DB68C-9509-6343-8387-7C0DBE38B775}" srcOrd="1" destOrd="0" presId="urn:microsoft.com/office/officeart/2005/8/layout/default"/>
    <dgm:cxn modelId="{6F3A581B-BE99-4A4F-810B-8B3155010560}" type="presParOf" srcId="{5AFC76D7-B29C-8643-8AE8-4A1D0D6BEAD4}" destId="{5E73FB8D-0EEF-2A43-83B6-CA3904315F7A}" srcOrd="2" destOrd="0" presId="urn:microsoft.com/office/officeart/2005/8/layout/default"/>
    <dgm:cxn modelId="{9BE6106F-D60C-9341-94C8-F51094AF8C3A}" type="presParOf" srcId="{5AFC76D7-B29C-8643-8AE8-4A1D0D6BEAD4}" destId="{A8AE8D50-E050-A64D-A948-C176EC57C4DC}" srcOrd="3" destOrd="0" presId="urn:microsoft.com/office/officeart/2005/8/layout/default"/>
    <dgm:cxn modelId="{1C4C0450-306F-9140-9D05-D1FFB323DF4B}" type="presParOf" srcId="{5AFC76D7-B29C-8643-8AE8-4A1D0D6BEAD4}" destId="{07709286-F5BD-CF4C-825B-DE07520E8A3D}" srcOrd="4" destOrd="0" presId="urn:microsoft.com/office/officeart/2005/8/layout/default"/>
    <dgm:cxn modelId="{950C4CCA-B8C8-3D4D-B4A4-D4ED41790BEE}" type="presParOf" srcId="{5AFC76D7-B29C-8643-8AE8-4A1D0D6BEAD4}" destId="{A07F9B74-DF12-A042-A8E1-8A0FB8B87428}" srcOrd="5" destOrd="0" presId="urn:microsoft.com/office/officeart/2005/8/layout/default"/>
    <dgm:cxn modelId="{40554BFB-D1E3-FE4D-A128-B899AF29E85C}" type="presParOf" srcId="{5AFC76D7-B29C-8643-8AE8-4A1D0D6BEAD4}" destId="{383B8A77-E245-FC4D-AF39-E9C4E693344F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A29611E-2E48-724C-9D66-94B98734427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990CBE9-A090-2B43-83F1-435048DB5226}">
      <dgm:prSet custT="1"/>
      <dgm:spPr>
        <a:solidFill>
          <a:schemeClr val="tx2">
            <a:lumMod val="50000"/>
          </a:scheme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600" b="1" dirty="0">
              <a:solidFill>
                <a:srgbClr val="BED730"/>
              </a:solidFill>
            </a:rPr>
            <a:t>Hyperactive business development initiatives and actions</a:t>
          </a:r>
          <a:endParaRPr lang="en-IN" sz="1600" b="1" dirty="0">
            <a:solidFill>
              <a:srgbClr val="BED730"/>
            </a:solidFill>
          </a:endParaRPr>
        </a:p>
      </dgm:t>
    </dgm:pt>
    <dgm:pt modelId="{BC5F861E-D567-414F-89BA-772DBBDA65AE}" type="parTrans" cxnId="{4226C09A-DF0C-124F-B2B3-CF1E892DBAD6}">
      <dgm:prSet/>
      <dgm:spPr/>
      <dgm:t>
        <a:bodyPr/>
        <a:lstStyle/>
        <a:p>
          <a:endParaRPr lang="en-US"/>
        </a:p>
      </dgm:t>
    </dgm:pt>
    <dgm:pt modelId="{B464E9FA-34B8-0E46-B4E5-134443327B47}" type="sibTrans" cxnId="{4226C09A-DF0C-124F-B2B3-CF1E892DBAD6}">
      <dgm:prSet/>
      <dgm:spPr/>
      <dgm:t>
        <a:bodyPr/>
        <a:lstStyle/>
        <a:p>
          <a:endParaRPr lang="en-US"/>
        </a:p>
      </dgm:t>
    </dgm:pt>
    <dgm:pt modelId="{2C0A25E4-F66F-1249-8DF8-B9E6C6541447}">
      <dgm:prSet custT="1"/>
      <dgm:spPr>
        <a:solidFill>
          <a:schemeClr val="tx2">
            <a:lumMod val="50000"/>
          </a:scheme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600" b="1" dirty="0">
              <a:solidFill>
                <a:srgbClr val="BED730"/>
              </a:solidFill>
            </a:rPr>
            <a:t>Step up customer satisfaction efforts and initiatives</a:t>
          </a:r>
          <a:endParaRPr lang="en-IN" sz="1600" b="1" dirty="0">
            <a:solidFill>
              <a:srgbClr val="BED730"/>
            </a:solidFill>
          </a:endParaRPr>
        </a:p>
      </dgm:t>
    </dgm:pt>
    <dgm:pt modelId="{8EF0729D-E912-E94B-9704-DC3F5DD865CE}" type="parTrans" cxnId="{1173EA76-E10F-5847-8350-F7BAD7BC4B06}">
      <dgm:prSet/>
      <dgm:spPr/>
      <dgm:t>
        <a:bodyPr/>
        <a:lstStyle/>
        <a:p>
          <a:endParaRPr lang="en-US"/>
        </a:p>
      </dgm:t>
    </dgm:pt>
    <dgm:pt modelId="{CC741717-8750-EC4D-95C2-28AAF37AECD4}" type="sibTrans" cxnId="{1173EA76-E10F-5847-8350-F7BAD7BC4B06}">
      <dgm:prSet/>
      <dgm:spPr/>
      <dgm:t>
        <a:bodyPr/>
        <a:lstStyle/>
        <a:p>
          <a:endParaRPr lang="en-US"/>
        </a:p>
      </dgm:t>
    </dgm:pt>
    <dgm:pt modelId="{CFCC6F2C-C219-6D48-9CED-97AF381F1FF5}">
      <dgm:prSet custT="1"/>
      <dgm:spPr>
        <a:solidFill>
          <a:schemeClr val="tx2">
            <a:lumMod val="50000"/>
          </a:scheme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600" b="1" dirty="0">
              <a:solidFill>
                <a:srgbClr val="BED730"/>
              </a:solidFill>
            </a:rPr>
            <a:t>Timely collections to streamline cash flow</a:t>
          </a:r>
          <a:endParaRPr lang="en-IN" sz="1600" b="1" dirty="0">
            <a:solidFill>
              <a:srgbClr val="BED730"/>
            </a:solidFill>
          </a:endParaRPr>
        </a:p>
      </dgm:t>
    </dgm:pt>
    <dgm:pt modelId="{B87F795B-9F27-464C-8D07-61886F77E804}" type="parTrans" cxnId="{C903ECA9-BC8C-8848-A063-C8FDAC2C7F1E}">
      <dgm:prSet/>
      <dgm:spPr/>
      <dgm:t>
        <a:bodyPr/>
        <a:lstStyle/>
        <a:p>
          <a:endParaRPr lang="en-US"/>
        </a:p>
      </dgm:t>
    </dgm:pt>
    <dgm:pt modelId="{8E61FDCB-A744-4E4F-A38B-C77932C6C85A}" type="sibTrans" cxnId="{C903ECA9-BC8C-8848-A063-C8FDAC2C7F1E}">
      <dgm:prSet/>
      <dgm:spPr/>
      <dgm:t>
        <a:bodyPr/>
        <a:lstStyle/>
        <a:p>
          <a:endParaRPr lang="en-US"/>
        </a:p>
      </dgm:t>
    </dgm:pt>
    <dgm:pt modelId="{50EB29A3-A880-B94B-A849-3D428337141E}">
      <dgm:prSet custT="1"/>
      <dgm:spPr>
        <a:solidFill>
          <a:schemeClr val="tx2">
            <a:lumMod val="50000"/>
          </a:scheme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600" b="1" dirty="0">
              <a:solidFill>
                <a:srgbClr val="BED730"/>
              </a:solidFill>
            </a:rPr>
            <a:t>Skill building across the organization</a:t>
          </a:r>
          <a:endParaRPr lang="en-IN" sz="1600" b="1" dirty="0">
            <a:solidFill>
              <a:srgbClr val="BED730"/>
            </a:solidFill>
          </a:endParaRPr>
        </a:p>
      </dgm:t>
    </dgm:pt>
    <dgm:pt modelId="{56F5148B-5CF4-5449-9C21-823CA7A455F4}" type="parTrans" cxnId="{546D7464-B375-E445-8550-A7A77ED78ED6}">
      <dgm:prSet/>
      <dgm:spPr/>
      <dgm:t>
        <a:bodyPr/>
        <a:lstStyle/>
        <a:p>
          <a:endParaRPr lang="en-US"/>
        </a:p>
      </dgm:t>
    </dgm:pt>
    <dgm:pt modelId="{895B47E9-BA69-BA46-884E-01CA5F3A83E5}" type="sibTrans" cxnId="{546D7464-B375-E445-8550-A7A77ED78ED6}">
      <dgm:prSet/>
      <dgm:spPr/>
      <dgm:t>
        <a:bodyPr/>
        <a:lstStyle/>
        <a:p>
          <a:endParaRPr lang="en-US"/>
        </a:p>
      </dgm:t>
    </dgm:pt>
    <dgm:pt modelId="{D276D8A0-2BF7-F04B-93C7-A730014B3466}">
      <dgm:prSet custT="1"/>
      <dgm:spPr>
        <a:solidFill>
          <a:schemeClr val="tx2">
            <a:lumMod val="50000"/>
          </a:schemeClr>
        </a:solidFill>
        <a:ln w="6350">
          <a:solidFill>
            <a:schemeClr val="accent1">
              <a:lumMod val="75000"/>
            </a:schemeClr>
          </a:solidFill>
        </a:ln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600" b="1" dirty="0">
              <a:solidFill>
                <a:srgbClr val="BED730"/>
              </a:solidFill>
            </a:rPr>
            <a:t>Build strategic partnerships - Alliances and Channel</a:t>
          </a:r>
          <a:endParaRPr lang="en-IN" sz="1600" b="1" dirty="0">
            <a:solidFill>
              <a:srgbClr val="BED730"/>
            </a:solidFill>
          </a:endParaRPr>
        </a:p>
      </dgm:t>
    </dgm:pt>
    <dgm:pt modelId="{311213AF-18BE-FB47-8F37-442352374BF7}" type="parTrans" cxnId="{629B4839-176D-0845-A194-8826B547F3AD}">
      <dgm:prSet/>
      <dgm:spPr/>
      <dgm:t>
        <a:bodyPr/>
        <a:lstStyle/>
        <a:p>
          <a:endParaRPr lang="en-US"/>
        </a:p>
      </dgm:t>
    </dgm:pt>
    <dgm:pt modelId="{D3AB5559-36B4-CA49-83A4-AEAD0141B3A5}" type="sibTrans" cxnId="{629B4839-176D-0845-A194-8826B547F3AD}">
      <dgm:prSet/>
      <dgm:spPr/>
      <dgm:t>
        <a:bodyPr/>
        <a:lstStyle/>
        <a:p>
          <a:endParaRPr lang="en-US"/>
        </a:p>
      </dgm:t>
    </dgm:pt>
    <dgm:pt modelId="{7A84C562-261E-D543-B406-E6C3EEF38C42}" type="pres">
      <dgm:prSet presAssocID="{EA29611E-2E48-724C-9D66-94B987344278}" presName="diagram" presStyleCnt="0">
        <dgm:presLayoutVars>
          <dgm:dir/>
          <dgm:resizeHandles val="exact"/>
        </dgm:presLayoutVars>
      </dgm:prSet>
      <dgm:spPr/>
    </dgm:pt>
    <dgm:pt modelId="{C3218396-0E69-8247-BADC-4CDF64EBB44F}" type="pres">
      <dgm:prSet presAssocID="{4990CBE9-A090-2B43-83F1-435048DB5226}" presName="node" presStyleLbl="node1" presStyleIdx="0" presStyleCnt="5" custScaleY="79093">
        <dgm:presLayoutVars>
          <dgm:bulletEnabled val="1"/>
        </dgm:presLayoutVars>
      </dgm:prSet>
      <dgm:spPr>
        <a:prstGeom prst="roundRect">
          <a:avLst/>
        </a:prstGeom>
      </dgm:spPr>
    </dgm:pt>
    <dgm:pt modelId="{0C9D5620-C423-F94A-B9D6-A13335CEC8C7}" type="pres">
      <dgm:prSet presAssocID="{B464E9FA-34B8-0E46-B4E5-134443327B47}" presName="sibTrans" presStyleCnt="0"/>
      <dgm:spPr/>
    </dgm:pt>
    <dgm:pt modelId="{9DCDC46E-DA45-DB41-9966-463D77FF9CEB}" type="pres">
      <dgm:prSet presAssocID="{2C0A25E4-F66F-1249-8DF8-B9E6C6541447}" presName="node" presStyleLbl="node1" presStyleIdx="1" presStyleCnt="5" custScaleY="79093">
        <dgm:presLayoutVars>
          <dgm:bulletEnabled val="1"/>
        </dgm:presLayoutVars>
      </dgm:prSet>
      <dgm:spPr>
        <a:prstGeom prst="roundRect">
          <a:avLst/>
        </a:prstGeom>
      </dgm:spPr>
    </dgm:pt>
    <dgm:pt modelId="{BB29DF5E-148C-524E-B5C1-4971065B763B}" type="pres">
      <dgm:prSet presAssocID="{CC741717-8750-EC4D-95C2-28AAF37AECD4}" presName="sibTrans" presStyleCnt="0"/>
      <dgm:spPr/>
    </dgm:pt>
    <dgm:pt modelId="{4DB6A86A-60D7-B444-ABBF-0B4DCBD23E57}" type="pres">
      <dgm:prSet presAssocID="{CFCC6F2C-C219-6D48-9CED-97AF381F1FF5}" presName="node" presStyleLbl="node1" presStyleIdx="2" presStyleCnt="5" custScaleY="79093">
        <dgm:presLayoutVars>
          <dgm:bulletEnabled val="1"/>
        </dgm:presLayoutVars>
      </dgm:prSet>
      <dgm:spPr>
        <a:prstGeom prst="roundRect">
          <a:avLst/>
        </a:prstGeom>
      </dgm:spPr>
    </dgm:pt>
    <dgm:pt modelId="{C7BC5815-D657-1647-9417-62B0DB36BA65}" type="pres">
      <dgm:prSet presAssocID="{8E61FDCB-A744-4E4F-A38B-C77932C6C85A}" presName="sibTrans" presStyleCnt="0"/>
      <dgm:spPr/>
    </dgm:pt>
    <dgm:pt modelId="{EC613C3D-4637-054A-A76B-81DF122DDF64}" type="pres">
      <dgm:prSet presAssocID="{50EB29A3-A880-B94B-A849-3D428337141E}" presName="node" presStyleLbl="node1" presStyleIdx="3" presStyleCnt="5" custScaleY="79093">
        <dgm:presLayoutVars>
          <dgm:bulletEnabled val="1"/>
        </dgm:presLayoutVars>
      </dgm:prSet>
      <dgm:spPr>
        <a:prstGeom prst="roundRect">
          <a:avLst/>
        </a:prstGeom>
      </dgm:spPr>
    </dgm:pt>
    <dgm:pt modelId="{05CF2466-E0C5-FC42-A588-B20B9B961278}" type="pres">
      <dgm:prSet presAssocID="{895B47E9-BA69-BA46-884E-01CA5F3A83E5}" presName="sibTrans" presStyleCnt="0"/>
      <dgm:spPr/>
    </dgm:pt>
    <dgm:pt modelId="{6CC0D79C-8FC8-E548-9B1D-E0D87447CF0F}" type="pres">
      <dgm:prSet presAssocID="{D276D8A0-2BF7-F04B-93C7-A730014B3466}" presName="node" presStyleLbl="node1" presStyleIdx="4" presStyleCnt="5" custScaleY="79093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A0CCF402-BC17-CF46-8173-515787522038}" type="presOf" srcId="{50EB29A3-A880-B94B-A849-3D428337141E}" destId="{EC613C3D-4637-054A-A76B-81DF122DDF64}" srcOrd="0" destOrd="0" presId="urn:microsoft.com/office/officeart/2005/8/layout/default"/>
    <dgm:cxn modelId="{3DACEB16-4509-C64C-A5BA-FE9C9AFC6EEA}" type="presOf" srcId="{EA29611E-2E48-724C-9D66-94B987344278}" destId="{7A84C562-261E-D543-B406-E6C3EEF38C42}" srcOrd="0" destOrd="0" presId="urn:microsoft.com/office/officeart/2005/8/layout/default"/>
    <dgm:cxn modelId="{629B4839-176D-0845-A194-8826B547F3AD}" srcId="{EA29611E-2E48-724C-9D66-94B987344278}" destId="{D276D8A0-2BF7-F04B-93C7-A730014B3466}" srcOrd="4" destOrd="0" parTransId="{311213AF-18BE-FB47-8F37-442352374BF7}" sibTransId="{D3AB5559-36B4-CA49-83A4-AEAD0141B3A5}"/>
    <dgm:cxn modelId="{546D7464-B375-E445-8550-A7A77ED78ED6}" srcId="{EA29611E-2E48-724C-9D66-94B987344278}" destId="{50EB29A3-A880-B94B-A849-3D428337141E}" srcOrd="3" destOrd="0" parTransId="{56F5148B-5CF4-5449-9C21-823CA7A455F4}" sibTransId="{895B47E9-BA69-BA46-884E-01CA5F3A83E5}"/>
    <dgm:cxn modelId="{1173EA76-E10F-5847-8350-F7BAD7BC4B06}" srcId="{EA29611E-2E48-724C-9D66-94B987344278}" destId="{2C0A25E4-F66F-1249-8DF8-B9E6C6541447}" srcOrd="1" destOrd="0" parTransId="{8EF0729D-E912-E94B-9704-DC3F5DD865CE}" sibTransId="{CC741717-8750-EC4D-95C2-28AAF37AECD4}"/>
    <dgm:cxn modelId="{1CC57377-0F0E-9847-BEA3-2D73AE48BF2C}" type="presOf" srcId="{2C0A25E4-F66F-1249-8DF8-B9E6C6541447}" destId="{9DCDC46E-DA45-DB41-9966-463D77FF9CEB}" srcOrd="0" destOrd="0" presId="urn:microsoft.com/office/officeart/2005/8/layout/default"/>
    <dgm:cxn modelId="{0E984296-AB9F-1B40-B74D-BF4C191DBC9D}" type="presOf" srcId="{D276D8A0-2BF7-F04B-93C7-A730014B3466}" destId="{6CC0D79C-8FC8-E548-9B1D-E0D87447CF0F}" srcOrd="0" destOrd="0" presId="urn:microsoft.com/office/officeart/2005/8/layout/default"/>
    <dgm:cxn modelId="{4226C09A-DF0C-124F-B2B3-CF1E892DBAD6}" srcId="{EA29611E-2E48-724C-9D66-94B987344278}" destId="{4990CBE9-A090-2B43-83F1-435048DB5226}" srcOrd="0" destOrd="0" parTransId="{BC5F861E-D567-414F-89BA-772DBBDA65AE}" sibTransId="{B464E9FA-34B8-0E46-B4E5-134443327B47}"/>
    <dgm:cxn modelId="{C903ECA9-BC8C-8848-A063-C8FDAC2C7F1E}" srcId="{EA29611E-2E48-724C-9D66-94B987344278}" destId="{CFCC6F2C-C219-6D48-9CED-97AF381F1FF5}" srcOrd="2" destOrd="0" parTransId="{B87F795B-9F27-464C-8D07-61886F77E804}" sibTransId="{8E61FDCB-A744-4E4F-A38B-C77932C6C85A}"/>
    <dgm:cxn modelId="{3CD215B1-C86D-4E42-9803-ADD1640CEFFE}" type="presOf" srcId="{CFCC6F2C-C219-6D48-9CED-97AF381F1FF5}" destId="{4DB6A86A-60D7-B444-ABBF-0B4DCBD23E57}" srcOrd="0" destOrd="0" presId="urn:microsoft.com/office/officeart/2005/8/layout/default"/>
    <dgm:cxn modelId="{8AA487BB-1D76-864D-9FBC-9B68F6056D09}" type="presOf" srcId="{4990CBE9-A090-2B43-83F1-435048DB5226}" destId="{C3218396-0E69-8247-BADC-4CDF64EBB44F}" srcOrd="0" destOrd="0" presId="urn:microsoft.com/office/officeart/2005/8/layout/default"/>
    <dgm:cxn modelId="{757C1086-FF36-2448-811D-8143B8033801}" type="presParOf" srcId="{7A84C562-261E-D543-B406-E6C3EEF38C42}" destId="{C3218396-0E69-8247-BADC-4CDF64EBB44F}" srcOrd="0" destOrd="0" presId="urn:microsoft.com/office/officeart/2005/8/layout/default"/>
    <dgm:cxn modelId="{C05A3EF4-C127-3541-9EA4-B673B660FA14}" type="presParOf" srcId="{7A84C562-261E-D543-B406-E6C3EEF38C42}" destId="{0C9D5620-C423-F94A-B9D6-A13335CEC8C7}" srcOrd="1" destOrd="0" presId="urn:microsoft.com/office/officeart/2005/8/layout/default"/>
    <dgm:cxn modelId="{C82DE21E-425A-9347-8872-756C284F836B}" type="presParOf" srcId="{7A84C562-261E-D543-B406-E6C3EEF38C42}" destId="{9DCDC46E-DA45-DB41-9966-463D77FF9CEB}" srcOrd="2" destOrd="0" presId="urn:microsoft.com/office/officeart/2005/8/layout/default"/>
    <dgm:cxn modelId="{5FA78E07-55B1-0243-948E-700528443276}" type="presParOf" srcId="{7A84C562-261E-D543-B406-E6C3EEF38C42}" destId="{BB29DF5E-148C-524E-B5C1-4971065B763B}" srcOrd="3" destOrd="0" presId="urn:microsoft.com/office/officeart/2005/8/layout/default"/>
    <dgm:cxn modelId="{06AA23DD-46E4-8D4B-9764-6CFF6A5DF921}" type="presParOf" srcId="{7A84C562-261E-D543-B406-E6C3EEF38C42}" destId="{4DB6A86A-60D7-B444-ABBF-0B4DCBD23E57}" srcOrd="4" destOrd="0" presId="urn:microsoft.com/office/officeart/2005/8/layout/default"/>
    <dgm:cxn modelId="{D2A40678-746D-5840-9F8A-518BBDEEEB47}" type="presParOf" srcId="{7A84C562-261E-D543-B406-E6C3EEF38C42}" destId="{C7BC5815-D657-1647-9417-62B0DB36BA65}" srcOrd="5" destOrd="0" presId="urn:microsoft.com/office/officeart/2005/8/layout/default"/>
    <dgm:cxn modelId="{EBA677D6-41DA-EC4C-8B8E-EF575591A6CB}" type="presParOf" srcId="{7A84C562-261E-D543-B406-E6C3EEF38C42}" destId="{EC613C3D-4637-054A-A76B-81DF122DDF64}" srcOrd="6" destOrd="0" presId="urn:microsoft.com/office/officeart/2005/8/layout/default"/>
    <dgm:cxn modelId="{3BBD2282-E14E-ED42-B0C2-5D16F0B76BAF}" type="presParOf" srcId="{7A84C562-261E-D543-B406-E6C3EEF38C42}" destId="{05CF2466-E0C5-FC42-A588-B20B9B961278}" srcOrd="7" destOrd="0" presId="urn:microsoft.com/office/officeart/2005/8/layout/default"/>
    <dgm:cxn modelId="{6B3600F7-B6C1-084F-8B96-AC018A0066D3}" type="presParOf" srcId="{7A84C562-261E-D543-B406-E6C3EEF38C42}" destId="{6CC0D79C-8FC8-E548-9B1D-E0D87447CF0F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4F29EF-C02C-4610-8613-655E2302BCAF}">
      <dsp:nvSpPr>
        <dsp:cNvPr id="0" name=""/>
        <dsp:cNvSpPr/>
      </dsp:nvSpPr>
      <dsp:spPr>
        <a:xfrm>
          <a:off x="0" y="0"/>
          <a:ext cx="8496443" cy="0"/>
        </a:xfrm>
        <a:prstGeom prst="lin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0354892-1EEE-44FC-BC2D-CA907B74E09C}">
      <dsp:nvSpPr>
        <dsp:cNvPr id="0" name=""/>
        <dsp:cNvSpPr/>
      </dsp:nvSpPr>
      <dsp:spPr>
        <a:xfrm>
          <a:off x="0" y="0"/>
          <a:ext cx="8496443" cy="8822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b="1" kern="1200" dirty="0">
              <a:solidFill>
                <a:srgbClr val="BED730"/>
              </a:solidFill>
              <a:latin typeface="Trebuchet MS" panose="020B0703020202090204" pitchFamily="34" charset="0"/>
            </a:rPr>
            <a:t>SCORE CARD FY 23-24</a:t>
          </a:r>
          <a:endParaRPr lang="en-IN" sz="1600" b="1" kern="1200" cap="none" baseline="0" dirty="0">
            <a:solidFill>
              <a:srgbClr val="BED730"/>
            </a:solidFill>
            <a:latin typeface="Trebuchet MS" panose="020B0703020202090204" pitchFamily="34" charset="0"/>
          </a:endParaRPr>
        </a:p>
      </dsp:txBody>
      <dsp:txXfrm>
        <a:off x="0" y="0"/>
        <a:ext cx="8496443" cy="882253"/>
      </dsp:txXfrm>
    </dsp:sp>
    <dsp:sp modelId="{2FDDD170-40C6-4BF5-98C9-072FD05DD0EC}">
      <dsp:nvSpPr>
        <dsp:cNvPr id="0" name=""/>
        <dsp:cNvSpPr/>
      </dsp:nvSpPr>
      <dsp:spPr>
        <a:xfrm>
          <a:off x="0" y="882253"/>
          <a:ext cx="8496443" cy="0"/>
        </a:xfrm>
        <a:prstGeom prst="line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tint val="50000"/>
                <a:satMod val="300000"/>
              </a:schemeClr>
            </a:gs>
            <a:gs pos="35000">
              <a:schemeClr val="accent4">
                <a:hueOff val="-1488257"/>
                <a:satOff val="8966"/>
                <a:lumOff val="719"/>
                <a:alphaOff val="0"/>
                <a:tint val="37000"/>
                <a:satMod val="30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1488257"/>
              <a:satOff val="8966"/>
              <a:lumOff val="719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E27A129-C292-4240-A424-99228874DD18}">
      <dsp:nvSpPr>
        <dsp:cNvPr id="0" name=""/>
        <dsp:cNvSpPr/>
      </dsp:nvSpPr>
      <dsp:spPr>
        <a:xfrm>
          <a:off x="0" y="882253"/>
          <a:ext cx="8496443" cy="8822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600" b="1" kern="1200" dirty="0">
              <a:solidFill>
                <a:srgbClr val="BED730"/>
              </a:solidFill>
              <a:latin typeface="Trebuchet MS" panose="020B0703020202090204" pitchFamily="34" charset="0"/>
            </a:rPr>
            <a:t>LEARNINGS FROM FY 23-24</a:t>
          </a:r>
          <a:endParaRPr lang="en-IN" sz="1600" b="1" kern="1200" cap="none" baseline="0" dirty="0">
            <a:solidFill>
              <a:srgbClr val="BED730"/>
            </a:solidFill>
            <a:latin typeface="Trebuchet MS" panose="020B0703020202090204" pitchFamily="34" charset="0"/>
          </a:endParaRPr>
        </a:p>
      </dsp:txBody>
      <dsp:txXfrm>
        <a:off x="0" y="882253"/>
        <a:ext cx="8496443" cy="882253"/>
      </dsp:txXfrm>
    </dsp:sp>
    <dsp:sp modelId="{792AB154-9056-427F-89B0-1799BED5D0A1}">
      <dsp:nvSpPr>
        <dsp:cNvPr id="0" name=""/>
        <dsp:cNvSpPr/>
      </dsp:nvSpPr>
      <dsp:spPr>
        <a:xfrm>
          <a:off x="0" y="1764506"/>
          <a:ext cx="8496443" cy="0"/>
        </a:xfrm>
        <a:prstGeom prst="line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tint val="50000"/>
                <a:satMod val="300000"/>
              </a:schemeClr>
            </a:gs>
            <a:gs pos="35000">
              <a:schemeClr val="accent4">
                <a:hueOff val="-2976513"/>
                <a:satOff val="17933"/>
                <a:lumOff val="1437"/>
                <a:alphaOff val="0"/>
                <a:tint val="37000"/>
                <a:satMod val="30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2976513"/>
              <a:satOff val="17933"/>
              <a:lumOff val="1437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F13365D-DE14-49B4-A0D2-8786E24ECDEF}">
      <dsp:nvSpPr>
        <dsp:cNvPr id="0" name=""/>
        <dsp:cNvSpPr/>
      </dsp:nvSpPr>
      <dsp:spPr>
        <a:xfrm>
          <a:off x="0" y="1764506"/>
          <a:ext cx="8496443" cy="8822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BED730"/>
              </a:solidFill>
              <a:latin typeface="Trebuchet MS" panose="020B0703020202090204" pitchFamily="34" charset="0"/>
              <a:ea typeface="+mn-ea"/>
              <a:cs typeface="+mn-cs"/>
            </a:rPr>
            <a:t>F</a:t>
          </a:r>
          <a:r>
            <a:rPr lang="en-IN" sz="1600" b="1" kern="1200" dirty="0">
              <a:solidFill>
                <a:srgbClr val="BED730"/>
              </a:solidFill>
              <a:latin typeface="Trebuchet MS" panose="020B0703020202090204" pitchFamily="34" charset="0"/>
              <a:ea typeface="+mn-ea"/>
              <a:cs typeface="+mn-cs"/>
            </a:rPr>
            <a:t>Y 24-25 BUSINESS GOAL &amp; EXECUTION PLAN </a:t>
          </a:r>
        </a:p>
      </dsp:txBody>
      <dsp:txXfrm>
        <a:off x="0" y="1764506"/>
        <a:ext cx="8496443" cy="882253"/>
      </dsp:txXfrm>
    </dsp:sp>
    <dsp:sp modelId="{E9D760FA-6C59-4498-A9CC-72A23765CDDB}">
      <dsp:nvSpPr>
        <dsp:cNvPr id="0" name=""/>
        <dsp:cNvSpPr/>
      </dsp:nvSpPr>
      <dsp:spPr>
        <a:xfrm>
          <a:off x="0" y="2646759"/>
          <a:ext cx="8496443" cy="0"/>
        </a:xfrm>
        <a:prstGeom prst="line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50000"/>
                <a:satMod val="300000"/>
              </a:schemeClr>
            </a:gs>
            <a:gs pos="35000">
              <a:schemeClr val="accent4">
                <a:hueOff val="-4464770"/>
                <a:satOff val="26899"/>
                <a:lumOff val="2156"/>
                <a:alphaOff val="0"/>
                <a:tint val="37000"/>
                <a:satMod val="3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7EE1746-1A07-4068-BBC3-9B12BDA6CE32}">
      <dsp:nvSpPr>
        <dsp:cNvPr id="0" name=""/>
        <dsp:cNvSpPr/>
      </dsp:nvSpPr>
      <dsp:spPr>
        <a:xfrm>
          <a:off x="0" y="2646759"/>
          <a:ext cx="8496443" cy="8822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BED730"/>
              </a:solidFill>
              <a:latin typeface="Trebuchet MS" panose="020B0703020202090204" pitchFamily="34" charset="0"/>
            </a:rPr>
            <a:t>CALL TO ACTION</a:t>
          </a:r>
          <a:endParaRPr lang="en-IN" sz="1600" b="1" kern="1200" cap="none" baseline="0" dirty="0">
            <a:solidFill>
              <a:srgbClr val="BED730"/>
            </a:solidFill>
            <a:latin typeface="Trebuchet MS" panose="020B0703020202090204" pitchFamily="34" charset="0"/>
          </a:endParaRPr>
        </a:p>
      </dsp:txBody>
      <dsp:txXfrm>
        <a:off x="0" y="2646759"/>
        <a:ext cx="8496443" cy="8822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6D14C2-3703-B24B-8306-7E99D7022D2D}">
      <dsp:nvSpPr>
        <dsp:cNvPr id="0" name=""/>
        <dsp:cNvSpPr/>
      </dsp:nvSpPr>
      <dsp:spPr>
        <a:xfrm>
          <a:off x="2904" y="61614"/>
          <a:ext cx="1572313" cy="1367997"/>
        </a:xfrm>
        <a:prstGeom prst="flowChartOffpageConnector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Co created proposition/ solution</a:t>
          </a:r>
          <a:endParaRPr lang="en-IN" sz="1400" kern="1200" dirty="0"/>
        </a:p>
      </dsp:txBody>
      <dsp:txXfrm>
        <a:off x="2904" y="61614"/>
        <a:ext cx="1572313" cy="1094398"/>
      </dsp:txXfrm>
    </dsp:sp>
    <dsp:sp modelId="{F095FAA9-4DD5-C846-858E-F7987BE62E81}">
      <dsp:nvSpPr>
        <dsp:cNvPr id="0" name=""/>
        <dsp:cNvSpPr/>
      </dsp:nvSpPr>
      <dsp:spPr>
        <a:xfrm>
          <a:off x="1732448" y="61614"/>
          <a:ext cx="1572313" cy="1367997"/>
        </a:xfrm>
        <a:prstGeom prst="flowChartOffpageConnector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Value added integration </a:t>
          </a:r>
          <a:endParaRPr lang="en-IN" sz="1400" kern="1200" dirty="0"/>
        </a:p>
      </dsp:txBody>
      <dsp:txXfrm>
        <a:off x="1732448" y="61614"/>
        <a:ext cx="1572313" cy="1094398"/>
      </dsp:txXfrm>
    </dsp:sp>
    <dsp:sp modelId="{E4969D1A-DB95-B143-BFFA-B62524B052B9}">
      <dsp:nvSpPr>
        <dsp:cNvPr id="0" name=""/>
        <dsp:cNvSpPr/>
      </dsp:nvSpPr>
      <dsp:spPr>
        <a:xfrm>
          <a:off x="3461993" y="61614"/>
          <a:ext cx="1572313" cy="1367997"/>
        </a:xfrm>
        <a:prstGeom prst="flowChartOffpageConnector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Digital innovations</a:t>
          </a:r>
          <a:endParaRPr lang="en-IN" sz="1400" kern="1200" dirty="0"/>
        </a:p>
      </dsp:txBody>
      <dsp:txXfrm>
        <a:off x="3461993" y="61614"/>
        <a:ext cx="1572313" cy="1094398"/>
      </dsp:txXfrm>
    </dsp:sp>
    <dsp:sp modelId="{8B618B73-DD36-0D4A-B544-C6DADEB7D8AD}">
      <dsp:nvSpPr>
        <dsp:cNvPr id="0" name=""/>
        <dsp:cNvSpPr/>
      </dsp:nvSpPr>
      <dsp:spPr>
        <a:xfrm>
          <a:off x="5191537" y="61614"/>
          <a:ext cx="1572313" cy="1367997"/>
        </a:xfrm>
        <a:prstGeom prst="flowChartOffpageConnector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Extended </a:t>
          </a:r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GTM</a:t>
          </a:r>
          <a:endParaRPr lang="en-IN" sz="1400" kern="1200" dirty="0"/>
        </a:p>
      </dsp:txBody>
      <dsp:txXfrm>
        <a:off x="5191537" y="61614"/>
        <a:ext cx="1572313" cy="1094398"/>
      </dsp:txXfrm>
    </dsp:sp>
    <dsp:sp modelId="{6D3DCC41-C7E3-3143-BB2E-00ED183A15DB}">
      <dsp:nvSpPr>
        <dsp:cNvPr id="0" name=""/>
        <dsp:cNvSpPr/>
      </dsp:nvSpPr>
      <dsp:spPr>
        <a:xfrm>
          <a:off x="6921082" y="61614"/>
          <a:ext cx="1572313" cy="1367997"/>
        </a:xfrm>
        <a:prstGeom prst="flowChartOffpageConnector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Skill </a:t>
          </a:r>
        </a:p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kern="1200" dirty="0"/>
            <a:t>building</a:t>
          </a:r>
          <a:endParaRPr lang="en-IN" sz="1400" kern="1200" dirty="0"/>
        </a:p>
      </dsp:txBody>
      <dsp:txXfrm>
        <a:off x="6921082" y="61614"/>
        <a:ext cx="1572313" cy="10943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5FB08B-13A3-714A-9F0E-FE86EB5EA430}">
      <dsp:nvSpPr>
        <dsp:cNvPr id="0" name=""/>
        <dsp:cNvSpPr/>
      </dsp:nvSpPr>
      <dsp:spPr>
        <a:xfrm>
          <a:off x="16171" y="1032"/>
          <a:ext cx="1944006" cy="890439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 dirty="0"/>
            <a:t>Growth in MB &amp; SMB needs a larger sales force</a:t>
          </a:r>
          <a:endParaRPr lang="en-IN" sz="1200" kern="1200" dirty="0"/>
        </a:p>
      </dsp:txBody>
      <dsp:txXfrm>
        <a:off x="59639" y="44500"/>
        <a:ext cx="1857070" cy="803503"/>
      </dsp:txXfrm>
    </dsp:sp>
    <dsp:sp modelId="{32472294-96B8-8747-9CEB-C82923F44859}">
      <dsp:nvSpPr>
        <dsp:cNvPr id="0" name=""/>
        <dsp:cNvSpPr/>
      </dsp:nvSpPr>
      <dsp:spPr>
        <a:xfrm>
          <a:off x="2108584" y="1032"/>
          <a:ext cx="1944006" cy="890439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 dirty="0"/>
            <a:t>Access to Tier 2 and </a:t>
          </a:r>
          <a:br>
            <a:rPr lang="en-US" sz="1200" kern="1200" dirty="0"/>
          </a:br>
          <a:r>
            <a:rPr lang="en-US" sz="1200" kern="1200" dirty="0"/>
            <a:t>Tier 3 cities</a:t>
          </a:r>
          <a:endParaRPr lang="en-IN" sz="1200" kern="1200" dirty="0"/>
        </a:p>
      </dsp:txBody>
      <dsp:txXfrm>
        <a:off x="2152052" y="44500"/>
        <a:ext cx="1857070" cy="803503"/>
      </dsp:txXfrm>
    </dsp:sp>
    <dsp:sp modelId="{CBCA4B8B-C6AE-4845-9CF5-ACA4BAC44DE5}">
      <dsp:nvSpPr>
        <dsp:cNvPr id="0" name=""/>
        <dsp:cNvSpPr/>
      </dsp:nvSpPr>
      <dsp:spPr>
        <a:xfrm>
          <a:off x="1062378" y="1039878"/>
          <a:ext cx="1944006" cy="890439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 dirty="0"/>
            <a:t>Access to new segments &amp; micro segments </a:t>
          </a:r>
          <a:endParaRPr lang="en-IN" sz="1200" kern="1200" dirty="0"/>
        </a:p>
      </dsp:txBody>
      <dsp:txXfrm>
        <a:off x="1105846" y="1083346"/>
        <a:ext cx="1857070" cy="8035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532622-03A1-AB4D-A6DB-9C21891E2FDE}">
      <dsp:nvSpPr>
        <dsp:cNvPr id="0" name=""/>
        <dsp:cNvSpPr/>
      </dsp:nvSpPr>
      <dsp:spPr>
        <a:xfrm>
          <a:off x="16171" y="1032"/>
          <a:ext cx="1944006" cy="890439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200" kern="1200" dirty="0">
              <a:solidFill>
                <a:prstClr val="white"/>
              </a:solidFill>
              <a:latin typeface="Trebuchet MS" panose="020B0703020202090204" pitchFamily="34" charset="0"/>
              <a:ea typeface="+mn-ea"/>
              <a:cs typeface="+mn-cs"/>
            </a:rPr>
            <a:t>Portfolio </a:t>
          </a:r>
          <a:br>
            <a:rPr lang="en-IN" sz="1200" kern="1200" dirty="0">
              <a:solidFill>
                <a:prstClr val="white"/>
              </a:solidFill>
              <a:latin typeface="Trebuchet MS" panose="020B0703020202090204" pitchFamily="34" charset="0"/>
              <a:ea typeface="+mn-ea"/>
              <a:cs typeface="+mn-cs"/>
            </a:rPr>
          </a:br>
          <a:r>
            <a:rPr lang="en-IN" sz="1200" kern="1200" dirty="0">
              <a:solidFill>
                <a:prstClr val="white"/>
              </a:solidFill>
              <a:latin typeface="Trebuchet MS" panose="020B0703020202090204" pitchFamily="34" charset="0"/>
              <a:ea typeface="+mn-ea"/>
              <a:cs typeface="+mn-cs"/>
            </a:rPr>
            <a:t>enhancement</a:t>
          </a:r>
        </a:p>
      </dsp:txBody>
      <dsp:txXfrm>
        <a:off x="59639" y="44500"/>
        <a:ext cx="1857070" cy="803503"/>
      </dsp:txXfrm>
    </dsp:sp>
    <dsp:sp modelId="{5E73FB8D-0EEF-2A43-83B6-CA3904315F7A}">
      <dsp:nvSpPr>
        <dsp:cNvPr id="0" name=""/>
        <dsp:cNvSpPr/>
      </dsp:nvSpPr>
      <dsp:spPr>
        <a:xfrm>
          <a:off x="2108584" y="1032"/>
          <a:ext cx="1944006" cy="890439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200" kern="1200" dirty="0">
              <a:solidFill>
                <a:prstClr val="white"/>
              </a:solidFill>
              <a:latin typeface="Trebuchet MS" panose="020B0703020202090204" pitchFamily="34" charset="0"/>
              <a:ea typeface="+mn-ea"/>
              <a:cs typeface="+mn-cs"/>
            </a:rPr>
            <a:t>Improved</a:t>
          </a:r>
          <a:r>
            <a:rPr lang="en-IN" sz="1200" kern="1200" baseline="0" dirty="0">
              <a:solidFill>
                <a:prstClr val="white"/>
              </a:solidFill>
              <a:latin typeface="Trebuchet MS" panose="020B0703020202090204" pitchFamily="34" charset="0"/>
              <a:ea typeface="+mn-ea"/>
              <a:cs typeface="+mn-cs"/>
            </a:rPr>
            <a:t> annuity revenue base</a:t>
          </a:r>
          <a:endParaRPr lang="en-IN" sz="1200" kern="1200" dirty="0">
            <a:solidFill>
              <a:prstClr val="white"/>
            </a:solidFill>
            <a:latin typeface="Trebuchet MS" panose="020B0703020202090204" pitchFamily="34" charset="0"/>
            <a:ea typeface="+mn-ea"/>
            <a:cs typeface="+mn-cs"/>
          </a:endParaRPr>
        </a:p>
      </dsp:txBody>
      <dsp:txXfrm>
        <a:off x="2152052" y="44500"/>
        <a:ext cx="1857070" cy="803503"/>
      </dsp:txXfrm>
    </dsp:sp>
    <dsp:sp modelId="{07709286-F5BD-CF4C-825B-DE07520E8A3D}">
      <dsp:nvSpPr>
        <dsp:cNvPr id="0" name=""/>
        <dsp:cNvSpPr/>
      </dsp:nvSpPr>
      <dsp:spPr>
        <a:xfrm>
          <a:off x="16171" y="1039878"/>
          <a:ext cx="1944006" cy="890439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200" kern="1200" dirty="0">
              <a:latin typeface="Trebuchet MS" panose="020B0703020202090204" pitchFamily="34" charset="0"/>
            </a:rPr>
            <a:t>Increased customer stickiness</a:t>
          </a:r>
        </a:p>
      </dsp:txBody>
      <dsp:txXfrm>
        <a:off x="59639" y="1083346"/>
        <a:ext cx="1857070" cy="803503"/>
      </dsp:txXfrm>
    </dsp:sp>
    <dsp:sp modelId="{383B8A77-E245-FC4D-AF39-E9C4E693344F}">
      <dsp:nvSpPr>
        <dsp:cNvPr id="0" name=""/>
        <dsp:cNvSpPr/>
      </dsp:nvSpPr>
      <dsp:spPr>
        <a:xfrm>
          <a:off x="2108584" y="1039878"/>
          <a:ext cx="1944006" cy="890439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rgbClr val="4F81BD">
              <a:lumMod val="75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200" kern="1200" dirty="0">
              <a:solidFill>
                <a:prstClr val="white"/>
              </a:solidFill>
              <a:latin typeface="Trebuchet MS" panose="020B0703020202090204" pitchFamily="34" charset="0"/>
              <a:ea typeface="+mn-ea"/>
              <a:cs typeface="+mn-cs"/>
            </a:rPr>
            <a:t>Change in market positioning</a:t>
          </a:r>
        </a:p>
      </dsp:txBody>
      <dsp:txXfrm>
        <a:off x="2152052" y="1083346"/>
        <a:ext cx="1857070" cy="80350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218396-0E69-8247-BADC-4CDF64EBB44F}">
      <dsp:nvSpPr>
        <dsp:cNvPr id="0" name=""/>
        <dsp:cNvSpPr/>
      </dsp:nvSpPr>
      <dsp:spPr>
        <a:xfrm>
          <a:off x="0" y="371755"/>
          <a:ext cx="2655093" cy="1259995"/>
        </a:xfrm>
        <a:prstGeom prst="roundRect">
          <a:avLst/>
        </a:prstGeom>
        <a:solidFill>
          <a:schemeClr val="tx2">
            <a:lumMod val="5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b="1" kern="1200" dirty="0">
              <a:solidFill>
                <a:srgbClr val="BED730"/>
              </a:solidFill>
            </a:rPr>
            <a:t>Hyperactive business development initiatives and actions</a:t>
          </a:r>
          <a:endParaRPr lang="en-IN" sz="1600" b="1" kern="1200" dirty="0">
            <a:solidFill>
              <a:srgbClr val="BED730"/>
            </a:solidFill>
          </a:endParaRPr>
        </a:p>
      </dsp:txBody>
      <dsp:txXfrm>
        <a:off x="61508" y="433263"/>
        <a:ext cx="2532077" cy="1136979"/>
      </dsp:txXfrm>
    </dsp:sp>
    <dsp:sp modelId="{9DCDC46E-DA45-DB41-9966-463D77FF9CEB}">
      <dsp:nvSpPr>
        <dsp:cNvPr id="0" name=""/>
        <dsp:cNvSpPr/>
      </dsp:nvSpPr>
      <dsp:spPr>
        <a:xfrm>
          <a:off x="2920602" y="371755"/>
          <a:ext cx="2655093" cy="1259995"/>
        </a:xfrm>
        <a:prstGeom prst="roundRect">
          <a:avLst/>
        </a:prstGeom>
        <a:solidFill>
          <a:schemeClr val="tx2">
            <a:lumMod val="5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b="1" kern="1200" dirty="0">
              <a:solidFill>
                <a:srgbClr val="BED730"/>
              </a:solidFill>
            </a:rPr>
            <a:t>Step up customer satisfaction efforts and initiatives</a:t>
          </a:r>
          <a:endParaRPr lang="en-IN" sz="1600" b="1" kern="1200" dirty="0">
            <a:solidFill>
              <a:srgbClr val="BED730"/>
            </a:solidFill>
          </a:endParaRPr>
        </a:p>
      </dsp:txBody>
      <dsp:txXfrm>
        <a:off x="2982110" y="433263"/>
        <a:ext cx="2532077" cy="1136979"/>
      </dsp:txXfrm>
    </dsp:sp>
    <dsp:sp modelId="{4DB6A86A-60D7-B444-ABBF-0B4DCBD23E57}">
      <dsp:nvSpPr>
        <dsp:cNvPr id="0" name=""/>
        <dsp:cNvSpPr/>
      </dsp:nvSpPr>
      <dsp:spPr>
        <a:xfrm>
          <a:off x="5841205" y="371755"/>
          <a:ext cx="2655093" cy="1259995"/>
        </a:xfrm>
        <a:prstGeom prst="roundRect">
          <a:avLst/>
        </a:prstGeom>
        <a:solidFill>
          <a:schemeClr val="tx2">
            <a:lumMod val="5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b="1" kern="1200" dirty="0">
              <a:solidFill>
                <a:srgbClr val="BED730"/>
              </a:solidFill>
            </a:rPr>
            <a:t>Timely collections to streamline cash flow</a:t>
          </a:r>
          <a:endParaRPr lang="en-IN" sz="1600" b="1" kern="1200" dirty="0">
            <a:solidFill>
              <a:srgbClr val="BED730"/>
            </a:solidFill>
          </a:endParaRPr>
        </a:p>
      </dsp:txBody>
      <dsp:txXfrm>
        <a:off x="5902713" y="433263"/>
        <a:ext cx="2532077" cy="1136979"/>
      </dsp:txXfrm>
    </dsp:sp>
    <dsp:sp modelId="{EC613C3D-4637-054A-A76B-81DF122DDF64}">
      <dsp:nvSpPr>
        <dsp:cNvPr id="0" name=""/>
        <dsp:cNvSpPr/>
      </dsp:nvSpPr>
      <dsp:spPr>
        <a:xfrm>
          <a:off x="1460301" y="1897261"/>
          <a:ext cx="2655093" cy="1259995"/>
        </a:xfrm>
        <a:prstGeom prst="roundRect">
          <a:avLst/>
        </a:prstGeom>
        <a:solidFill>
          <a:schemeClr val="tx2">
            <a:lumMod val="5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b="1" kern="1200" dirty="0">
              <a:solidFill>
                <a:srgbClr val="BED730"/>
              </a:solidFill>
            </a:rPr>
            <a:t>Skill building across the organization</a:t>
          </a:r>
          <a:endParaRPr lang="en-IN" sz="1600" b="1" kern="1200" dirty="0">
            <a:solidFill>
              <a:srgbClr val="BED730"/>
            </a:solidFill>
          </a:endParaRPr>
        </a:p>
      </dsp:txBody>
      <dsp:txXfrm>
        <a:off x="1521809" y="1958769"/>
        <a:ext cx="2532077" cy="1136979"/>
      </dsp:txXfrm>
    </dsp:sp>
    <dsp:sp modelId="{6CC0D79C-8FC8-E548-9B1D-E0D87447CF0F}">
      <dsp:nvSpPr>
        <dsp:cNvPr id="0" name=""/>
        <dsp:cNvSpPr/>
      </dsp:nvSpPr>
      <dsp:spPr>
        <a:xfrm>
          <a:off x="4380904" y="1897261"/>
          <a:ext cx="2655093" cy="1259995"/>
        </a:xfrm>
        <a:prstGeom prst="roundRect">
          <a:avLst/>
        </a:prstGeom>
        <a:solidFill>
          <a:schemeClr val="tx2">
            <a:lumMod val="5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>
          <a:reflection blurRad="6350" stA="52000" endA="300" endPos="35000" dir="5400000" sy="-100000" algn="bl" rotWithShape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b="1" kern="1200" dirty="0">
              <a:solidFill>
                <a:srgbClr val="BED730"/>
              </a:solidFill>
            </a:rPr>
            <a:t>Build strategic partnerships - Alliances and Channel</a:t>
          </a:r>
          <a:endParaRPr lang="en-IN" sz="1600" b="1" kern="1200" dirty="0">
            <a:solidFill>
              <a:srgbClr val="BED730"/>
            </a:solidFill>
          </a:endParaRPr>
        </a:p>
      </dsp:txBody>
      <dsp:txXfrm>
        <a:off x="4442412" y="1958769"/>
        <a:ext cx="2532077" cy="11369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0.84978</cdr:x>
      <cdr:y>0.59578</cdr:y>
    </cdr:from>
    <cdr:to>
      <cdr:x>0.93244</cdr:x>
      <cdr:y>0.70733</cdr:y>
    </cdr:to>
    <cdr:sp macro="" textlink="">
      <cdr:nvSpPr>
        <cdr:cNvPr id="3" name="TextBox 15">
          <a:extLst xmlns:a="http://schemas.openxmlformats.org/drawingml/2006/main">
            <a:ext uri="{FF2B5EF4-FFF2-40B4-BE49-F238E27FC236}">
              <a16:creationId xmlns:a16="http://schemas.microsoft.com/office/drawing/2014/main" id="{F2CA7BE5-C984-EE56-A9F5-E9DB930BFE99}"/>
            </a:ext>
          </a:extLst>
        </cdr:cNvPr>
        <cdr:cNvSpPr txBox="1"/>
      </cdr:nvSpPr>
      <cdr:spPr>
        <a:xfrm xmlns:a="http://schemas.openxmlformats.org/drawingml/2006/main">
          <a:off x="7217173" y="1397175"/>
          <a:ext cx="702034" cy="2616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100" b="1" dirty="0">
              <a:solidFill>
                <a:schemeClr val="bg1"/>
              </a:solidFill>
            </a:rPr>
            <a:t>42630</a:t>
          </a:r>
        </a:p>
      </cdr:txBody>
    </cdr:sp>
  </cdr:relSizeAnchor>
  <cdr:relSizeAnchor xmlns:cdr="http://schemas.openxmlformats.org/drawingml/2006/chartDrawing">
    <cdr:from>
      <cdr:x>0.65595</cdr:x>
      <cdr:y>0.45983</cdr:y>
    </cdr:from>
    <cdr:to>
      <cdr:x>0.74425</cdr:x>
      <cdr:y>0.57138</cdr:y>
    </cdr:to>
    <cdr:sp macro="" textlink="">
      <cdr:nvSpPr>
        <cdr:cNvPr id="2" name="TextBox 15">
          <a:extLst xmlns:a="http://schemas.openxmlformats.org/drawingml/2006/main">
            <a:ext uri="{FF2B5EF4-FFF2-40B4-BE49-F238E27FC236}">
              <a16:creationId xmlns:a16="http://schemas.microsoft.com/office/drawing/2014/main" id="{8A94E951-E5CD-5848-1376-66DE84E4E546}"/>
            </a:ext>
          </a:extLst>
        </cdr:cNvPr>
        <cdr:cNvSpPr txBox="1"/>
      </cdr:nvSpPr>
      <cdr:spPr>
        <a:xfrm xmlns:a="http://schemas.openxmlformats.org/drawingml/2006/main">
          <a:off x="5570973" y="1078365"/>
          <a:ext cx="749935" cy="2616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100" b="1" dirty="0">
              <a:solidFill>
                <a:schemeClr val="bg1">
                  <a:lumMod val="85000"/>
                </a:schemeClr>
              </a:solidFill>
            </a:rPr>
            <a:t>38280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4BCEF6-6F43-434C-A6AA-C014CDB88E4E}" type="datetimeFigureOut">
              <a:rPr lang="en-IN" smtClean="0"/>
              <a:t>15/04/24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C4C098-6AEA-4396-B319-3ED2BCD6ADD7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17762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B5A46C-A1A7-4E9C-8330-2D54FC2AD1E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01598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Put total no of accounts and put segment with quota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C4C098-6AEA-4396-B319-3ED2BCD6ADD7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0538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Put total no of accounts and put segment with quota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C4C098-6AEA-4396-B319-3ED2BCD6ADD7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06119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Put total no of accounts and put segment with quota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C4C098-6AEA-4396-B319-3ED2BCD6ADD7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375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FY22-23 Achievement: 1038</a:t>
            </a:r>
          </a:p>
          <a:p>
            <a:r>
              <a:rPr lang="en-IN" dirty="0"/>
              <a:t>FY23-24 Achievement: 1404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C4C098-6AEA-4396-B319-3ED2BCD6ADD7}" type="slidenum">
              <a:rPr lang="en-IN" smtClean="0"/>
              <a:t>5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29281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C4C098-6AEA-4396-B319-3ED2BCD6ADD7}" type="slidenum">
              <a:rPr lang="en-IN" smtClean="0"/>
              <a:t>6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5272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C4C098-6AEA-4396-B319-3ED2BCD6ADD7}" type="slidenum">
              <a:rPr lang="en-IN" smtClean="0"/>
              <a:t>9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305234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C4C098-6AEA-4396-B319-3ED2BCD6ADD7}" type="slidenum">
              <a:rPr lang="en-IN" smtClean="0"/>
              <a:t>13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6640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C4C098-6AEA-4396-B319-3ED2BCD6ADD7}" type="slidenum">
              <a:rPr lang="en-IN" smtClean="0"/>
              <a:t>14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08559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1404 Achievement vs 2077 Goal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C4C098-6AEA-4396-B319-3ED2BCD6ADD7}" type="slidenum">
              <a:rPr lang="en-IN" smtClean="0"/>
              <a:t>26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401036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Change the BU graph to 8 GTM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C4C098-6AEA-4396-B319-3ED2BCD6ADD7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6859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C4C098-6AEA-4396-B319-3ED2BCD6ADD7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5269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jpeg"/><Relationship Id="rId16" Type="http://schemas.microsoft.com/office/2007/relationships/hdphoto" Target="../media/hdphoto1.wdp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27170E70-BDAE-2E4E-4D9E-DF088100B5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A0043FE2-98C6-40A8-A25D-C92BA3A47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100" y="2029215"/>
            <a:ext cx="8486050" cy="542535"/>
          </a:xfrm>
        </p:spPr>
        <p:txBody>
          <a:bodyPr>
            <a:noAutofit/>
          </a:bodyPr>
          <a:lstStyle>
            <a:lvl1pPr marL="0" indent="0" algn="l">
              <a:lnSpc>
                <a:spcPts val="3400"/>
              </a:lnSpc>
              <a:spcBef>
                <a:spcPts val="0"/>
              </a:spcBef>
              <a:buNone/>
              <a:defRPr sz="32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 OF THE SLIDE - LINE ONE</a:t>
            </a:r>
            <a:endParaRPr lang="en-IN" dirty="0"/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AB770F6E-1524-4A33-82FC-93CB64C269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099" y="2593142"/>
            <a:ext cx="4058514" cy="611597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1" cap="none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Sub Title 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155CA787-D36C-48A9-A94B-D13C3645EB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100" y="4449325"/>
            <a:ext cx="4058514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9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/>
              <a:t>Month 2024</a:t>
            </a:r>
          </a:p>
        </p:txBody>
      </p:sp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DAE6D720-0988-3D8D-6230-99B8F0D9BB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319A35-7E27-541D-9773-B613F73F37E5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822782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DC80A656-8796-2B71-A82B-F49F2272A495}"/>
              </a:ext>
            </a:extLst>
          </p:cNvPr>
          <p:cNvGrpSpPr/>
          <p:nvPr userDrawn="1"/>
        </p:nvGrpSpPr>
        <p:grpSpPr>
          <a:xfrm rot="5400000">
            <a:off x="8559020" y="352687"/>
            <a:ext cx="190884" cy="192188"/>
            <a:chOff x="0" y="687647"/>
            <a:chExt cx="254512" cy="256251"/>
          </a:xfrm>
        </p:grpSpPr>
        <p:sp>
          <p:nvSpPr>
            <p:cNvPr id="10" name="Chevron 36">
              <a:extLst>
                <a:ext uri="{FF2B5EF4-FFF2-40B4-BE49-F238E27FC236}">
                  <a16:creationId xmlns:a16="http://schemas.microsoft.com/office/drawing/2014/main" id="{7C2E5D15-20DE-77F0-F6A7-657F451BD5B0}"/>
                </a:ext>
              </a:extLst>
            </p:cNvPr>
            <p:cNvSpPr/>
            <p:nvPr userDrawn="1"/>
          </p:nvSpPr>
          <p:spPr>
            <a:xfrm>
              <a:off x="65297" y="687647"/>
              <a:ext cx="189215" cy="256251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1B1F23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11" name="Arrow: Pentagon 2">
              <a:extLst>
                <a:ext uri="{FF2B5EF4-FFF2-40B4-BE49-F238E27FC236}">
                  <a16:creationId xmlns:a16="http://schemas.microsoft.com/office/drawing/2014/main" id="{EC344993-CCFF-6D8E-49A4-EE93019EC4E5}"/>
                </a:ext>
              </a:extLst>
            </p:cNvPr>
            <p:cNvSpPr/>
            <p:nvPr userDrawn="1"/>
          </p:nvSpPr>
          <p:spPr>
            <a:xfrm>
              <a:off x="0" y="687647"/>
              <a:ext cx="189215" cy="256251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13" dirty="0"/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FF833037-A71E-1088-6D70-EAECE60AF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500" y="288681"/>
            <a:ext cx="7976653" cy="415488"/>
          </a:xfrm>
        </p:spPr>
        <p:txBody>
          <a:bodyPr wrap="square"/>
          <a:lstStyle>
            <a:lvl1pPr algn="l">
              <a:spcBef>
                <a:spcPts val="0"/>
              </a:spcBef>
              <a:spcAft>
                <a:spcPts val="0"/>
              </a:spcAft>
              <a:defRPr sz="2100" b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E26EC37-7BFA-E95C-AAD4-742C691DC2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1500" y="853084"/>
            <a:ext cx="8343000" cy="230833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 i="0" spc="0" baseline="0">
                <a:solidFill>
                  <a:schemeClr val="tx1"/>
                </a:solidFill>
                <a:latin typeface="+mn-lt"/>
                <a:ea typeface="Roboto" panose="02000000000000000000" pitchFamily="2" charset="0"/>
              </a:defRPr>
            </a:lvl1pPr>
            <a:lvl2pPr marL="13216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  <a:endParaRPr lang="en-IN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A687552-81D2-62D1-2345-7CCFF3BD28B8}"/>
              </a:ext>
            </a:extLst>
          </p:cNvPr>
          <p:cNvCxnSpPr>
            <a:cxnSpLocks/>
          </p:cNvCxnSpPr>
          <p:nvPr userDrawn="1"/>
        </p:nvCxnSpPr>
        <p:spPr>
          <a:xfrm>
            <a:off x="391500" y="732467"/>
            <a:ext cx="40348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2882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36824-401C-4749-8392-002C33BA15D1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38444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A4C268-8184-4DF4-9A6E-C0F68D8DDE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55" y="103039"/>
            <a:ext cx="1048288" cy="84069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394109-99E2-40CE-81F2-D9F7AF230B7C}"/>
              </a:ext>
            </a:extLst>
          </p:cNvPr>
          <p:cNvCxnSpPr/>
          <p:nvPr userDrawn="1"/>
        </p:nvCxnSpPr>
        <p:spPr>
          <a:xfrm>
            <a:off x="1226151" y="742438"/>
            <a:ext cx="7529377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5567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1" y="0"/>
            <a:ext cx="9143999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84601352-D74E-D226-05C0-6BEB858CCF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1" y="165409"/>
            <a:ext cx="7693099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2F2A3D-271D-C6D4-F99E-2C1C6C51B0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3" y="4752876"/>
            <a:ext cx="9146323" cy="390624"/>
          </a:xfrm>
          <a:prstGeom prst="rect">
            <a:avLst/>
          </a:prstGeom>
        </p:spPr>
      </p:pic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F68453D2-DABA-E1DF-3231-02FF8861F5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C3E3B0-F051-A2D1-80E6-F7FB2ABE2BEA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24399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eperat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football field with lights at night&#10;&#10;Description automatically generated">
            <a:extLst>
              <a:ext uri="{FF2B5EF4-FFF2-40B4-BE49-F238E27FC236}">
                <a16:creationId xmlns:a16="http://schemas.microsoft.com/office/drawing/2014/main" id="{E31B5FEC-2280-F57E-0937-3BF289AD91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06" y="2"/>
            <a:ext cx="9157011" cy="5150819"/>
          </a:xfrm>
          <a:prstGeom prst="rect">
            <a:avLst/>
          </a:prstGeom>
        </p:spPr>
      </p:pic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4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CD2564-24FC-1333-E767-A9B7D7E255B7}"/>
              </a:ext>
            </a:extLst>
          </p:cNvPr>
          <p:cNvSpPr/>
          <p:nvPr userDrawn="1"/>
        </p:nvSpPr>
        <p:spPr>
          <a:xfrm>
            <a:off x="-6506" y="3125351"/>
            <a:ext cx="9157011" cy="1080000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SansOffice" panose="020B0503040302060204"/>
              <a:ea typeface="+mn-ea"/>
              <a:cs typeface="+mn-cs"/>
              <a:sym typeface="Arial"/>
              <a:rtl val="0"/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2225" y="3282826"/>
            <a:ext cx="8499553" cy="765050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  <p:pic>
        <p:nvPicPr>
          <p:cNvPr id="3" name="Picture 2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32CE0AE6-910C-E074-50BE-AD9EB8682F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F35BC11-80ED-CB16-6F3B-E828E4AA00A8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362728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eperat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629BF09F-9F6D-3433-3F41-A6FB6DAD2A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"/>
            <a:ext cx="9157011" cy="5150819"/>
          </a:xfrm>
          <a:prstGeom prst="rect">
            <a:avLst/>
          </a:prstGeom>
        </p:spPr>
      </p:pic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4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pic>
        <p:nvPicPr>
          <p:cNvPr id="7" name="Picture 6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7BF11300-14E2-BE39-0A28-077D52B932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1B4621-0AA6-A57E-D0C5-EAFAF66EC836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CD7B09F-D6D3-FD14-5059-2C571D461149}"/>
              </a:ext>
            </a:extLst>
          </p:cNvPr>
          <p:cNvSpPr/>
          <p:nvPr userDrawn="1"/>
        </p:nvSpPr>
        <p:spPr>
          <a:xfrm>
            <a:off x="-6506" y="3125351"/>
            <a:ext cx="9157011" cy="1080000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SansOffice" panose="020B0503040302060204"/>
              <a:ea typeface="+mn-ea"/>
              <a:cs typeface="+mn-cs"/>
              <a:sym typeface="Arial"/>
              <a:rtl val="0"/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86F4550-5E6D-526C-2F2F-6E2CDEB1EC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2225" y="3282826"/>
            <a:ext cx="8499553" cy="765050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390512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3C9276E-EC44-DAE9-B5DB-16B542DDB587}"/>
              </a:ext>
            </a:extLst>
          </p:cNvPr>
          <p:cNvSpPr/>
          <p:nvPr userDrawn="1"/>
        </p:nvSpPr>
        <p:spPr>
          <a:xfrm>
            <a:off x="-2322" y="0"/>
            <a:ext cx="9143999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7D6215-D645-7822-5959-113D2FD8B2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3" y="4752876"/>
            <a:ext cx="9146323" cy="39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316916-5F96-3A6F-82AA-A68B1A993C70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286236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27170E70-BDAE-2E4E-4D9E-DF088100B5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DAE6D720-0988-3D8D-6230-99B8F0D9BB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319A35-7E27-541D-9773-B613F73F37E5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F9C832A8-5F51-1A57-846F-4585CDE1C0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1" y="165409"/>
            <a:ext cx="7693099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488885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D7EB2A36-B6ED-FD4E-7E07-E4BE2BE85A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C0A67D8-6E67-1BD8-8A40-F761EF101E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52267" y="6093245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355" rtl="0" eaLnBrk="1" latinLnBrk="0" hangingPunct="1">
              <a:defRPr sz="1050" kern="1200">
                <a:solidFill>
                  <a:schemeClr val="tx1"/>
                </a:solidFill>
                <a:latin typeface="TheSansOffice" panose="020B0503040302060204"/>
                <a:ea typeface="+mn-ea"/>
                <a:cs typeface="+mn-cs"/>
              </a:defRPr>
            </a:lvl1pPr>
            <a:lvl2pPr marL="457178" algn="l" defTabSz="9143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5" algn="l" defTabSz="9143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4" algn="l" defTabSz="9143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Internal | Confidential</a:t>
            </a:r>
          </a:p>
        </p:txBody>
      </p:sp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B5909F32-001B-4A11-AEEB-EF5395D1C3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5866AD-EDD6-5AA4-1B89-E73700C64FC2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656EB309-DC3D-E21B-52F6-C93FF9DC86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1" y="165409"/>
            <a:ext cx="7693099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1286602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G with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D7EB2A36-B6ED-FD4E-7E07-E4BE2BE85A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C0A67D8-6E67-1BD8-8A40-F761EF101E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52267" y="6093245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355" rtl="0" eaLnBrk="1" latinLnBrk="0" hangingPunct="1">
              <a:defRPr sz="1050" kern="1200">
                <a:solidFill>
                  <a:schemeClr val="tx1"/>
                </a:solidFill>
                <a:latin typeface="TheSansOffice" panose="020B0503040302060204"/>
                <a:ea typeface="+mn-ea"/>
                <a:cs typeface="+mn-cs"/>
              </a:defRPr>
            </a:lvl1pPr>
            <a:lvl2pPr marL="457178" algn="l" defTabSz="9143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5" algn="l" defTabSz="9143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algn="l" defTabSz="9143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algn="l" defTabSz="9143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algn="l" defTabSz="9143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4" algn="l" defTabSz="9143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algn="l" defTabSz="9143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algn="l" defTabSz="91435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Internal | Confidential</a:t>
            </a:r>
          </a:p>
        </p:txBody>
      </p:sp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B5909F32-001B-4A11-AEEB-EF5395D1C3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5866AD-EDD6-5AA4-1B89-E73700C64FC2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22278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D7EB2A36-B6ED-FD4E-7E07-E4BE2BE85A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Flowchart: Connector 3">
            <a:extLst>
              <a:ext uri="{FF2B5EF4-FFF2-40B4-BE49-F238E27FC236}">
                <a16:creationId xmlns:a16="http://schemas.microsoft.com/office/drawing/2014/main" id="{E217FAA8-7903-790F-C8AF-A654546B8EE2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923753" y="2443228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C278B4-91F7-1397-FF2D-04C038E41577}"/>
              </a:ext>
            </a:extLst>
          </p:cNvPr>
          <p:cNvSpPr txBox="1"/>
          <p:nvPr userDrawn="1"/>
        </p:nvSpPr>
        <p:spPr>
          <a:xfrm>
            <a:off x="609404" y="3024738"/>
            <a:ext cx="11330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Network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Infra Services</a:t>
            </a:r>
            <a:endParaRPr lang="en-US" sz="675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Flowchart: Connector 7">
            <a:extLst>
              <a:ext uri="{FF2B5EF4-FFF2-40B4-BE49-F238E27FC236}">
                <a16:creationId xmlns:a16="http://schemas.microsoft.com/office/drawing/2014/main" id="{B180DF8B-8246-7BBB-1D51-0A7997F9CA64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1821464" y="2458136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BC2D28-0D54-251E-1D85-B8C121038C5A}"/>
              </a:ext>
            </a:extLst>
          </p:cNvPr>
          <p:cNvSpPr txBox="1"/>
          <p:nvPr userDrawn="1"/>
        </p:nvSpPr>
        <p:spPr>
          <a:xfrm>
            <a:off x="1418398" y="3019579"/>
            <a:ext cx="131294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pt-BR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Data Center</a:t>
            </a:r>
          </a:p>
          <a:p>
            <a:pPr algn="ctr" defTabSz="514312">
              <a:defRPr/>
            </a:pPr>
            <a:r>
              <a:rPr lang="pt-BR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Colo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2" name="Flowchart: Connector 11">
            <a:extLst>
              <a:ext uri="{FF2B5EF4-FFF2-40B4-BE49-F238E27FC236}">
                <a16:creationId xmlns:a16="http://schemas.microsoft.com/office/drawing/2014/main" id="{D1DEF801-78D7-8DFC-0C38-272A8D98EF78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3658286" y="2467900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CC2D12-B199-C442-790C-823302A66B0C}"/>
              </a:ext>
            </a:extLst>
          </p:cNvPr>
          <p:cNvSpPr txBox="1"/>
          <p:nvPr userDrawn="1"/>
        </p:nvSpPr>
        <p:spPr>
          <a:xfrm>
            <a:off x="3306386" y="3024738"/>
            <a:ext cx="12419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Network Digital 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F3E55518-8652-B520-19AB-CDFACF181A72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4634985" y="2445154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3C430B1-3B83-EFB6-3F1D-2012E266974A}"/>
              </a:ext>
            </a:extLst>
          </p:cNvPr>
          <p:cNvSpPr txBox="1"/>
          <p:nvPr userDrawn="1"/>
        </p:nvSpPr>
        <p:spPr>
          <a:xfrm>
            <a:off x="4274045" y="3014349"/>
            <a:ext cx="131294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Cloud &amp; IT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D6903430-A5C6-2F4B-929D-91B4A5CDCC58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5636939" y="2475353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233261-5F6C-636F-31BF-D14D8B6C8E10}"/>
              </a:ext>
            </a:extLst>
          </p:cNvPr>
          <p:cNvSpPr txBox="1"/>
          <p:nvPr userDrawn="1"/>
        </p:nvSpPr>
        <p:spPr>
          <a:xfrm>
            <a:off x="5249081" y="3024738"/>
            <a:ext cx="131862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Security 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0" name="Flowchart: Connector 19">
            <a:extLst>
              <a:ext uri="{FF2B5EF4-FFF2-40B4-BE49-F238E27FC236}">
                <a16:creationId xmlns:a16="http://schemas.microsoft.com/office/drawing/2014/main" id="{EA112DF0-B262-786E-98C3-AFAC8571B6E5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6628955" y="2450682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7AF911-1D1E-E3D3-DBFE-BAF04E419C52}"/>
              </a:ext>
            </a:extLst>
          </p:cNvPr>
          <p:cNvSpPr txBox="1"/>
          <p:nvPr userDrawn="1"/>
        </p:nvSpPr>
        <p:spPr>
          <a:xfrm>
            <a:off x="6235119" y="3035126"/>
            <a:ext cx="128066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Digital Apps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2" name="Flowchart: Connector 21">
            <a:extLst>
              <a:ext uri="{FF2B5EF4-FFF2-40B4-BE49-F238E27FC236}">
                <a16:creationId xmlns:a16="http://schemas.microsoft.com/office/drawing/2014/main" id="{C2984C21-A098-4F6A-0C5C-69A11A01F7EC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7635901" y="2450681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7542BF6-F898-468C-F075-7098579A5791}"/>
              </a:ext>
            </a:extLst>
          </p:cNvPr>
          <p:cNvSpPr txBox="1"/>
          <p:nvPr userDrawn="1"/>
        </p:nvSpPr>
        <p:spPr>
          <a:xfrm>
            <a:off x="7288115" y="3042094"/>
            <a:ext cx="132806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Industry Apps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11338728-2DC8-66B8-DD1E-39B7B8EF2A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13250" y="2552907"/>
            <a:ext cx="410045" cy="374389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CF5E2255-BE2B-0B6F-3530-A93459144BC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68689" y="2590199"/>
            <a:ext cx="251389" cy="334642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A3B1AB72-670A-F637-35D9-5F5B0180E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30448" y="2551074"/>
            <a:ext cx="296267" cy="334642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225DAF83-E320-A602-5BD3-5FD43E48B82E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20225" y="2558528"/>
            <a:ext cx="332707" cy="334642"/>
          </a:xfrm>
          <a:prstGeom prst="rect">
            <a:avLst/>
          </a:prstGeom>
        </p:spPr>
      </p:pic>
      <p:pic>
        <p:nvPicPr>
          <p:cNvPr id="43" name="Picture 42" descr="A logo with text on it&#10;&#10;Description automatically generated">
            <a:extLst>
              <a:ext uri="{FF2B5EF4-FFF2-40B4-BE49-F238E27FC236}">
                <a16:creationId xmlns:a16="http://schemas.microsoft.com/office/drawing/2014/main" id="{48DDC583-E728-1A32-193A-E480084C49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52" b="36304"/>
          <a:stretch/>
        </p:blipFill>
        <p:spPr>
          <a:xfrm>
            <a:off x="3262983" y="522361"/>
            <a:ext cx="2793678" cy="1492175"/>
          </a:xfrm>
          <a:prstGeom prst="rect">
            <a:avLst/>
          </a:prstGeom>
        </p:spPr>
      </p:pic>
      <p:sp>
        <p:nvSpPr>
          <p:cNvPr id="44" name="Flowchart: Connector 43">
            <a:extLst>
              <a:ext uri="{FF2B5EF4-FFF2-40B4-BE49-F238E27FC236}">
                <a16:creationId xmlns:a16="http://schemas.microsoft.com/office/drawing/2014/main" id="{87873065-4753-3C66-0452-C6C1CC4565CF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2706442" y="2445154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128BF29-7E3A-69BC-5756-28F62F6C1CF9}"/>
              </a:ext>
            </a:extLst>
          </p:cNvPr>
          <p:cNvSpPr txBox="1"/>
          <p:nvPr userDrawn="1"/>
        </p:nvSpPr>
        <p:spPr>
          <a:xfrm>
            <a:off x="2324874" y="3014349"/>
            <a:ext cx="131294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CloudInfinit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Ent Cloud Infra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740E80F-D35B-3E6B-7D1C-8F9B8734812D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581" y="2573334"/>
            <a:ext cx="404697" cy="346379"/>
          </a:xfrm>
          <a:prstGeom prst="rect">
            <a:avLst/>
          </a:prstGeom>
        </p:spPr>
      </p:pic>
      <p:pic>
        <p:nvPicPr>
          <p:cNvPr id="33" name="Picture 3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BAAA699B-A95F-310B-7182-AFB2A3CD2DC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300" y="2535749"/>
            <a:ext cx="384392" cy="369318"/>
          </a:xfrm>
          <a:prstGeom prst="rect">
            <a:avLst/>
          </a:prstGeom>
        </p:spPr>
      </p:pic>
      <p:pic>
        <p:nvPicPr>
          <p:cNvPr id="36" name="Picture 3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DF44C8E-F398-3A14-81BA-584A148DD34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572" y="2525958"/>
            <a:ext cx="342065" cy="35662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9FF288F-82AC-672C-B624-FA08F766561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2066" y="2583469"/>
            <a:ext cx="404178" cy="2549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0CFBD6-7D4E-7356-2005-8B476C6753E0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44883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850" y="987426"/>
            <a:ext cx="8496300" cy="3529012"/>
          </a:xfrm>
          <a:prstGeom prst="rect">
            <a:avLst/>
          </a:prstGeom>
        </p:spPr>
        <p:txBody>
          <a:bodyPr vert="horz" lIns="0" tIns="0" rIns="91428" bIns="45715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itle Placeholder 11"/>
          <p:cNvSpPr>
            <a:spLocks noGrp="1"/>
          </p:cNvSpPr>
          <p:nvPr>
            <p:ph type="title"/>
          </p:nvPr>
        </p:nvSpPr>
        <p:spPr>
          <a:xfrm>
            <a:off x="324000" y="257740"/>
            <a:ext cx="7703126" cy="369322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91424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TITLE OF THE SLIDE GOES HERE</a:t>
            </a:r>
          </a:p>
        </p:txBody>
      </p:sp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2CEA614A-EFC1-1B49-BB8B-49C4D6D2B303}"/>
              </a:ext>
            </a:extLst>
          </p:cNvPr>
          <p:cNvSpPr/>
          <p:nvPr userDrawn="1"/>
        </p:nvSpPr>
        <p:spPr>
          <a:xfrm rot="5400000">
            <a:off x="71850" y="4768491"/>
            <a:ext cx="180000" cy="324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5566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633EC4-9620-6C44-23C1-6D6ED64FD454}"/>
              </a:ext>
            </a:extLst>
          </p:cNvPr>
          <p:cNvSpPr txBox="1"/>
          <p:nvPr userDrawn="1"/>
        </p:nvSpPr>
        <p:spPr>
          <a:xfrm>
            <a:off x="-148" y="4822769"/>
            <a:ext cx="3238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6AB342A-830E-438F-A6A8-BEDF509AB0A8}" type="slidenum">
              <a:rPr lang="en-US" sz="8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endParaRPr 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051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70" r:id="rId6"/>
    <p:sldLayoutId id="2147483667" r:id="rId7"/>
    <p:sldLayoutId id="2147483668" r:id="rId8"/>
    <p:sldLayoutId id="2147483686" r:id="rId9"/>
    <p:sldLayoutId id="2147483671" r:id="rId10"/>
    <p:sldLayoutId id="2147483685" r:id="rId11"/>
  </p:sldLayoutIdLst>
  <p:txStyles>
    <p:titleStyle>
      <a:lvl1pPr algn="l" defTabSz="914241" rtl="0" eaLnBrk="1" latinLnBrk="0" hangingPunct="1">
        <a:spcBef>
          <a:spcPct val="0"/>
        </a:spcBef>
        <a:buNone/>
        <a:defRPr kumimoji="0" lang="en-US" sz="1800" b="1" i="0" u="none" strike="noStrike" kern="1200" cap="all" spc="0" normalizeH="0" baseline="0" noProof="0" dirty="0" smtClean="0">
          <a:ln>
            <a:noFill/>
          </a:ln>
          <a:solidFill>
            <a:schemeClr val="tx2">
              <a:lumMod val="75000"/>
            </a:schemeClr>
          </a:solidFill>
          <a:effectLst/>
          <a:uLnTx/>
          <a:uFillTx/>
          <a:latin typeface="TheSansOffice" panose="020B0503040302060204" pitchFamily="34" charset="0"/>
          <a:ea typeface="+mj-ea"/>
          <a:cs typeface="+mj-cs"/>
        </a:defRPr>
      </a:lvl1pPr>
    </p:titleStyle>
    <p:bodyStyle>
      <a:lvl1pPr marL="226760" indent="-226760" algn="l" defTabSz="914241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1pPr>
      <a:lvl2pPr marL="568701" indent="-285700" algn="l" defTabSz="914241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2pPr>
      <a:lvl3pPr marL="1142800" indent="-228560" algn="l" defTabSz="914241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2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3pPr>
      <a:lvl4pPr marL="1599920" indent="-228560" algn="l" defTabSz="914241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4pPr>
      <a:lvl5pPr marL="2057041" indent="-228560" algn="l" defTabSz="914241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»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5pPr>
      <a:lvl6pPr marL="2514161" indent="-228560" algn="l" defTabSz="91424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81" indent="-228560" algn="l" defTabSz="91424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00" indent="-228560" algn="l" defTabSz="91424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21" indent="-228560" algn="l" defTabSz="91424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4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1" algn="l" defTabSz="91424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1" algn="l" defTabSz="91424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61" algn="l" defTabSz="91424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81" algn="l" defTabSz="91424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01" algn="l" defTabSz="91424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9" algn="l" defTabSz="91424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41" algn="l" defTabSz="91424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0" algn="l" defTabSz="91424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orient="horz" pos="1620" userDrawn="1">
          <p15:clr>
            <a:srgbClr val="F26B43"/>
          </p15:clr>
        </p15:guide>
        <p15:guide id="3" pos="2767" userDrawn="1">
          <p15:clr>
            <a:srgbClr val="F26B43"/>
          </p15:clr>
        </p15:guide>
        <p15:guide id="4" pos="2993" userDrawn="1">
          <p15:clr>
            <a:srgbClr val="F26B43"/>
          </p15:clr>
        </p15:guide>
        <p15:guide id="5" pos="204" userDrawn="1">
          <p15:clr>
            <a:srgbClr val="F26B43"/>
          </p15:clr>
        </p15:guide>
        <p15:guide id="6" pos="5556" userDrawn="1">
          <p15:clr>
            <a:srgbClr val="F26B43"/>
          </p15:clr>
        </p15:guide>
        <p15:guide id="7" orient="horz" pos="2845" userDrawn="1">
          <p15:clr>
            <a:srgbClr val="F26B43"/>
          </p15:clr>
        </p15:guide>
        <p15:guide id="8" orient="horz" pos="622" userDrawn="1">
          <p15:clr>
            <a:srgbClr val="F26B43"/>
          </p15:clr>
        </p15:guide>
        <p15:guide id="9" orient="horz" pos="39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emf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microsoft.com/office/2007/relationships/hdphoto" Target="../media/hdphoto4.wdp"/><Relationship Id="rId4" Type="http://schemas.openxmlformats.org/officeDocument/2006/relationships/image" Target="../media/image6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4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gi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3A274B-B09C-428A-2CBE-8B8F4292E8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100" y="2029215"/>
            <a:ext cx="8486050" cy="542535"/>
          </a:xfrm>
        </p:spPr>
        <p:txBody>
          <a:bodyPr/>
          <a:lstStyle/>
          <a:p>
            <a:r>
              <a:rPr lang="en-US" dirty="0"/>
              <a:t>TOWNHALL MEETING</a:t>
            </a:r>
            <a:endParaRPr lang="en-IN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C68DDD6-1101-E0B8-3BC2-B2D6275B6E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099" y="2593142"/>
            <a:ext cx="4058514" cy="611597"/>
          </a:xfrm>
        </p:spPr>
        <p:txBody>
          <a:bodyPr/>
          <a:lstStyle/>
          <a:p>
            <a:r>
              <a:rPr lang="en-US" dirty="0"/>
              <a:t>Kamal Nath</a:t>
            </a:r>
            <a:endParaRPr lang="en-IN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EE97FF6-D37F-EC25-1629-0F2E7AC9C8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4100" y="4449325"/>
            <a:ext cx="4058514" cy="277103"/>
          </a:xfrm>
        </p:spPr>
        <p:txBody>
          <a:bodyPr/>
          <a:lstStyle/>
          <a:p>
            <a:r>
              <a:rPr lang="en-US" dirty="0"/>
              <a:t>01/04/24</a:t>
            </a:r>
          </a:p>
        </p:txBody>
      </p:sp>
    </p:spTree>
    <p:extLst>
      <p:ext uri="{BB962C8B-B14F-4D97-AF65-F5344CB8AC3E}">
        <p14:creationId xmlns:p14="http://schemas.microsoft.com/office/powerpoint/2010/main" val="316714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C1876EF1-E478-BE73-0CD3-CD4F62A9DFEB}"/>
              </a:ext>
            </a:extLst>
          </p:cNvPr>
          <p:cNvGrpSpPr/>
          <p:nvPr/>
        </p:nvGrpSpPr>
        <p:grpSpPr>
          <a:xfrm>
            <a:off x="3239700" y="397565"/>
            <a:ext cx="2664599" cy="3888188"/>
            <a:chOff x="2401705" y="554552"/>
            <a:chExt cx="3906169" cy="5699890"/>
          </a:xfrm>
        </p:grpSpPr>
        <p:pic>
          <p:nvPicPr>
            <p:cNvPr id="4" name="Picture 2" descr="http://www.johnmaxwell.com/store/product_images/z/682/Maxwell_SometimeYouWin_HC__17982_zoom__00865_zoom.jpg">
              <a:extLst>
                <a:ext uri="{FF2B5EF4-FFF2-40B4-BE49-F238E27FC236}">
                  <a16:creationId xmlns:a16="http://schemas.microsoft.com/office/drawing/2014/main" id="{C5365B25-4171-95B5-0FB1-F3B2CE2520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552334">
              <a:off x="2401705" y="554552"/>
              <a:ext cx="3786337" cy="56486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http://www.johnmaxwell.com/store/product_images/z/682/Maxwell_SometimeYouWin_HC__17982_zoom__00865_zoom.jpg">
              <a:extLst>
                <a:ext uri="{FF2B5EF4-FFF2-40B4-BE49-F238E27FC236}">
                  <a16:creationId xmlns:a16="http://schemas.microsoft.com/office/drawing/2014/main" id="{22B3C230-3391-912D-1F71-0F05EA9E52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880702">
              <a:off x="2521537" y="605828"/>
              <a:ext cx="3786337" cy="56486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48078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93A6778-A691-4416-D688-2DC379718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LEARNINGS FROM FY 23-24 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24475FA4-BD7C-2A02-97F8-E446AD61A317}"/>
              </a:ext>
            </a:extLst>
          </p:cNvPr>
          <p:cNvSpPr/>
          <p:nvPr/>
        </p:nvSpPr>
        <p:spPr>
          <a:xfrm>
            <a:off x="4869066" y="1211882"/>
            <a:ext cx="1872000" cy="806116"/>
          </a:xfrm>
          <a:prstGeom prst="roundRect">
            <a:avLst/>
          </a:prstGeom>
          <a:solidFill>
            <a:schemeClr val="tx2">
              <a:lumMod val="75000"/>
              <a:alpha val="80000"/>
            </a:schemeClr>
          </a:solidFill>
          <a:ln w="6350">
            <a:solidFill>
              <a:schemeClr val="accent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200" dirty="0">
                <a:solidFill>
                  <a:prstClr val="white"/>
                </a:solidFill>
                <a:latin typeface="Trebuchet MS"/>
              </a:rPr>
              <a:t> Agility expectations </a:t>
            </a:r>
            <a:br>
              <a:rPr lang="en-US" sz="1200" dirty="0">
                <a:solidFill>
                  <a:prstClr val="white"/>
                </a:solidFill>
                <a:latin typeface="Trebuchet MS"/>
              </a:rPr>
            </a:br>
            <a:r>
              <a:rPr lang="en-US" sz="1200" dirty="0">
                <a:solidFill>
                  <a:prstClr val="white"/>
                </a:solidFill>
                <a:latin typeface="Trebuchet MS"/>
              </a:rPr>
              <a:t>(start up type)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A5FB7E7-9C35-3188-3734-3E8F9CDE8BED}"/>
              </a:ext>
            </a:extLst>
          </p:cNvPr>
          <p:cNvSpPr txBox="1"/>
          <p:nvPr/>
        </p:nvSpPr>
        <p:spPr>
          <a:xfrm>
            <a:off x="2846307" y="1476441"/>
            <a:ext cx="14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/>
            <a:endParaRPr lang="en-US" sz="1200" dirty="0">
              <a:solidFill>
                <a:prstClr val="white"/>
              </a:solidFill>
              <a:latin typeface="Trebuchet M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F2A4083-5C29-B92C-5CE1-618AA8F2BB06}"/>
              </a:ext>
            </a:extLst>
          </p:cNvPr>
          <p:cNvGrpSpPr/>
          <p:nvPr/>
        </p:nvGrpSpPr>
        <p:grpSpPr>
          <a:xfrm>
            <a:off x="2652192" y="2722444"/>
            <a:ext cx="1872000" cy="806117"/>
            <a:chOff x="2652192" y="2722444"/>
            <a:chExt cx="1872000" cy="806117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24BA5FF0-A479-B7C9-D289-31E8FA1560CA}"/>
                </a:ext>
              </a:extLst>
            </p:cNvPr>
            <p:cNvSpPr/>
            <p:nvPr/>
          </p:nvSpPr>
          <p:spPr>
            <a:xfrm>
              <a:off x="2652192" y="2722444"/>
              <a:ext cx="1872000" cy="806117"/>
            </a:xfrm>
            <a:prstGeom prst="roundRect">
              <a:avLst/>
            </a:prstGeom>
            <a:solidFill>
              <a:schemeClr val="tx2">
                <a:lumMod val="75000"/>
                <a:alpha val="80000"/>
              </a:scheme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en-US" sz="1200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6889B38-A596-C1B2-D3D6-EA5E738FD703}"/>
                </a:ext>
              </a:extLst>
            </p:cNvPr>
            <p:cNvSpPr txBox="1"/>
            <p:nvPr/>
          </p:nvSpPr>
          <p:spPr>
            <a:xfrm>
              <a:off x="2693233" y="2894670"/>
              <a:ext cx="17899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sz="1200" dirty="0">
                  <a:solidFill>
                    <a:schemeClr val="bg1"/>
                  </a:solidFill>
                  <a:latin typeface="Trebuchet MS"/>
                </a:rPr>
                <a:t>Competition from new entrants in our space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EA20C05-05F3-356A-0F32-EDE39D11C159}"/>
              </a:ext>
            </a:extLst>
          </p:cNvPr>
          <p:cNvGrpSpPr/>
          <p:nvPr/>
        </p:nvGrpSpPr>
        <p:grpSpPr>
          <a:xfrm>
            <a:off x="334580" y="1211882"/>
            <a:ext cx="1872000" cy="806117"/>
            <a:chOff x="334580" y="1211882"/>
            <a:chExt cx="1872000" cy="806117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B80EF1B3-C1E0-B685-A6B2-F29093F5D852}"/>
                </a:ext>
              </a:extLst>
            </p:cNvPr>
            <p:cNvSpPr/>
            <p:nvPr/>
          </p:nvSpPr>
          <p:spPr>
            <a:xfrm>
              <a:off x="334580" y="1211882"/>
              <a:ext cx="1872000" cy="806117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en-US" sz="1200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3C96A11-36FB-A132-CA07-AAAED3A5D02D}"/>
                </a:ext>
              </a:extLst>
            </p:cNvPr>
            <p:cNvSpPr txBox="1"/>
            <p:nvPr/>
          </p:nvSpPr>
          <p:spPr>
            <a:xfrm>
              <a:off x="494189" y="1384108"/>
              <a:ext cx="15527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sz="1200" dirty="0">
                  <a:solidFill>
                    <a:prstClr val="white"/>
                  </a:solidFill>
                  <a:latin typeface="Trebuchet MS"/>
                </a:rPr>
                <a:t>Changing customer expectations</a:t>
              </a:r>
            </a:p>
          </p:txBody>
        </p:sp>
      </p:grp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680C0837-86AF-F3E9-7921-143730BDDA25}"/>
              </a:ext>
            </a:extLst>
          </p:cNvPr>
          <p:cNvSpPr/>
          <p:nvPr/>
        </p:nvSpPr>
        <p:spPr>
          <a:xfrm>
            <a:off x="334580" y="2722444"/>
            <a:ext cx="1872000" cy="806116"/>
          </a:xfrm>
          <a:prstGeom prst="roundRect">
            <a:avLst/>
          </a:prstGeom>
          <a:solidFill>
            <a:schemeClr val="tx2">
              <a:lumMod val="75000"/>
              <a:alpha val="80000"/>
            </a:schemeClr>
          </a:solidFill>
          <a:ln w="6350">
            <a:solidFill>
              <a:schemeClr val="accent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r>
              <a:rPr lang="en-US" sz="1200" dirty="0">
                <a:solidFill>
                  <a:prstClr val="white"/>
                </a:solidFill>
                <a:latin typeface="Trebuchet MS"/>
              </a:rPr>
              <a:t> Cybersecurity is </a:t>
            </a:r>
            <a:br>
              <a:rPr lang="en-US" sz="1200" dirty="0">
                <a:solidFill>
                  <a:prstClr val="white"/>
                </a:solidFill>
                <a:latin typeface="Trebuchet MS"/>
              </a:rPr>
            </a:br>
            <a:r>
              <a:rPr lang="en-US" sz="1200" dirty="0">
                <a:solidFill>
                  <a:prstClr val="white"/>
                </a:solidFill>
                <a:latin typeface="Trebuchet MS"/>
              </a:rPr>
              <a:t>No. 1 priority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270F7DD-1880-7F5B-8558-DC803B531926}"/>
              </a:ext>
            </a:extLst>
          </p:cNvPr>
          <p:cNvGrpSpPr/>
          <p:nvPr/>
        </p:nvGrpSpPr>
        <p:grpSpPr>
          <a:xfrm>
            <a:off x="6932454" y="1211882"/>
            <a:ext cx="1872000" cy="806116"/>
            <a:chOff x="6932454" y="1211882"/>
            <a:chExt cx="1872000" cy="806116"/>
          </a:xfrm>
        </p:grpSpPr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A61872D7-4AF5-0DD9-56A4-BAB7761A6C33}"/>
                </a:ext>
              </a:extLst>
            </p:cNvPr>
            <p:cNvSpPr/>
            <p:nvPr/>
          </p:nvSpPr>
          <p:spPr>
            <a:xfrm>
              <a:off x="6932454" y="1211882"/>
              <a:ext cx="1872000" cy="806116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en-US" sz="1200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9A3EFB0-A918-9EAB-31C1-1A6DDC20A54B}"/>
                </a:ext>
              </a:extLst>
            </p:cNvPr>
            <p:cNvSpPr txBox="1"/>
            <p:nvPr/>
          </p:nvSpPr>
          <p:spPr>
            <a:xfrm>
              <a:off x="6973827" y="1291775"/>
              <a:ext cx="17892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sz="1200" dirty="0">
                  <a:solidFill>
                    <a:prstClr val="white"/>
                  </a:solidFill>
                  <a:latin typeface="Trebuchet MS"/>
                </a:rPr>
                <a:t>Customers seeking partners relevant for next 5 years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4A6DC35-68C8-3918-5BA6-62A2FA71D9A9}"/>
              </a:ext>
            </a:extLst>
          </p:cNvPr>
          <p:cNvGrpSpPr/>
          <p:nvPr/>
        </p:nvGrpSpPr>
        <p:grpSpPr>
          <a:xfrm>
            <a:off x="4869066" y="2722444"/>
            <a:ext cx="1872000" cy="806116"/>
            <a:chOff x="4869066" y="2722444"/>
            <a:chExt cx="1872000" cy="806116"/>
          </a:xfrm>
        </p:grpSpPr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FCCD7138-8ECF-6C5F-4261-17FDB777622F}"/>
                </a:ext>
              </a:extLst>
            </p:cNvPr>
            <p:cNvSpPr/>
            <p:nvPr/>
          </p:nvSpPr>
          <p:spPr>
            <a:xfrm>
              <a:off x="4869066" y="2722444"/>
              <a:ext cx="1872000" cy="806116"/>
            </a:xfrm>
            <a:prstGeom prst="roundRect">
              <a:avLst/>
            </a:prstGeom>
            <a:solidFill>
              <a:schemeClr val="tx2">
                <a:lumMod val="75000"/>
                <a:alpha val="80000"/>
              </a:scheme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r>
                <a:rPr lang="en-US" sz="1200" dirty="0">
                  <a:solidFill>
                    <a:prstClr val="white"/>
                  </a:solidFill>
                  <a:latin typeface="Trebuchet MS"/>
                </a:rPr>
                <a:t>Need for major skill development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5C3C3B9-7BBC-BB30-6883-1AFDC2ABB2FD}"/>
                </a:ext>
              </a:extLst>
            </p:cNvPr>
            <p:cNvSpPr txBox="1"/>
            <p:nvPr/>
          </p:nvSpPr>
          <p:spPr>
            <a:xfrm>
              <a:off x="5166941" y="2987003"/>
              <a:ext cx="12762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endParaRPr lang="en-US" sz="1200" b="1" dirty="0">
                <a:solidFill>
                  <a:srgbClr val="BED730"/>
                </a:solidFill>
                <a:latin typeface="Trebuchet MS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01C93C9-B802-6D9B-5ABB-22D84EDA61FD}"/>
              </a:ext>
            </a:extLst>
          </p:cNvPr>
          <p:cNvGrpSpPr/>
          <p:nvPr/>
        </p:nvGrpSpPr>
        <p:grpSpPr>
          <a:xfrm>
            <a:off x="6932454" y="2722444"/>
            <a:ext cx="1872000" cy="806116"/>
            <a:chOff x="6932454" y="2722444"/>
            <a:chExt cx="1872000" cy="806116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A5A9C005-B37A-D3F6-B031-0856825C667B}"/>
                </a:ext>
              </a:extLst>
            </p:cNvPr>
            <p:cNvSpPr/>
            <p:nvPr/>
          </p:nvSpPr>
          <p:spPr>
            <a:xfrm>
              <a:off x="6932454" y="2722444"/>
              <a:ext cx="1872000" cy="806116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en-US" sz="1200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A60A174-7C02-829A-D544-5005FAC9F604}"/>
                </a:ext>
              </a:extLst>
            </p:cNvPr>
            <p:cNvSpPr txBox="1"/>
            <p:nvPr/>
          </p:nvSpPr>
          <p:spPr>
            <a:xfrm>
              <a:off x="7092063" y="2987003"/>
              <a:ext cx="15527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/>
              <a:r>
                <a:rPr lang="en-US" sz="1200" dirty="0">
                  <a:solidFill>
                    <a:prstClr val="white"/>
                  </a:solidFill>
                  <a:latin typeface="Trebuchet MS"/>
                </a:rPr>
                <a:t>OEM </a:t>
              </a:r>
              <a:br>
                <a:rPr lang="en-US" sz="1200" dirty="0">
                  <a:solidFill>
                    <a:prstClr val="white"/>
                  </a:solidFill>
                  <a:latin typeface="Trebuchet MS"/>
                </a:rPr>
              </a:br>
              <a:r>
                <a:rPr lang="en-US" sz="1200" dirty="0">
                  <a:solidFill>
                    <a:prstClr val="white"/>
                  </a:solidFill>
                  <a:latin typeface="Trebuchet MS"/>
                </a:rPr>
                <a:t>engagement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F8824A8-60A0-3912-9425-54B57F48758D}"/>
              </a:ext>
            </a:extLst>
          </p:cNvPr>
          <p:cNvGrpSpPr/>
          <p:nvPr/>
        </p:nvGrpSpPr>
        <p:grpSpPr>
          <a:xfrm>
            <a:off x="2652192" y="1211882"/>
            <a:ext cx="1872000" cy="806116"/>
            <a:chOff x="2652192" y="1211882"/>
            <a:chExt cx="1872000" cy="806116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C80963A9-9AAD-DA5C-598E-7FE4DFE03C65}"/>
                </a:ext>
              </a:extLst>
            </p:cNvPr>
            <p:cNvSpPr/>
            <p:nvPr/>
          </p:nvSpPr>
          <p:spPr>
            <a:xfrm>
              <a:off x="2652192" y="1211882"/>
              <a:ext cx="1872000" cy="806116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en-US" sz="1200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9D89FA8-F24C-9956-7BC6-0B0E680A93AC}"/>
                </a:ext>
              </a:extLst>
            </p:cNvPr>
            <p:cNvSpPr txBox="1"/>
            <p:nvPr/>
          </p:nvSpPr>
          <p:spPr>
            <a:xfrm>
              <a:off x="2715379" y="1291775"/>
              <a:ext cx="174562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685783"/>
              <a:r>
                <a:rPr lang="en-US" sz="1200" dirty="0">
                  <a:solidFill>
                    <a:prstClr val="white"/>
                  </a:solidFill>
                  <a:latin typeface="Trebuchet MS"/>
                </a:rPr>
                <a:t>Cost and transformation of equal importance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BE86297A-D312-0723-352A-531CFA88F7E6}"/>
              </a:ext>
            </a:extLst>
          </p:cNvPr>
          <p:cNvSpPr txBox="1"/>
          <p:nvPr/>
        </p:nvSpPr>
        <p:spPr>
          <a:xfrm>
            <a:off x="323850" y="4063728"/>
            <a:ext cx="8496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/>
            <a:r>
              <a:rPr lang="en-US" sz="1600" dirty="0">
                <a:solidFill>
                  <a:srgbClr val="BED730"/>
                </a:solidFill>
                <a:latin typeface="Trebuchet MS"/>
              </a:rPr>
              <a:t>And above all, early customer engagement will remain key</a:t>
            </a:r>
          </a:p>
        </p:txBody>
      </p:sp>
    </p:spTree>
    <p:extLst>
      <p:ext uri="{BB962C8B-B14F-4D97-AF65-F5344CB8AC3E}">
        <p14:creationId xmlns:p14="http://schemas.microsoft.com/office/powerpoint/2010/main" val="2501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2777A5F-D271-7752-CE7E-B6A7E9525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We are at an inflection point 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5E739A-E5B9-7BA3-ACA5-FD02CF1F7B61}"/>
              </a:ext>
            </a:extLst>
          </p:cNvPr>
          <p:cNvSpPr txBox="1"/>
          <p:nvPr/>
        </p:nvSpPr>
        <p:spPr>
          <a:xfrm>
            <a:off x="4751388" y="2217806"/>
            <a:ext cx="33585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BED730"/>
                </a:solidFill>
              </a:rPr>
              <a:t>It’s time for </a:t>
            </a:r>
          </a:p>
          <a:p>
            <a:pPr algn="ctr"/>
            <a:r>
              <a:rPr lang="en-US" sz="2800" b="1" dirty="0">
                <a:solidFill>
                  <a:srgbClr val="BED730"/>
                </a:solidFill>
              </a:rPr>
              <a:t>Power Play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30C4A9-7DEF-C2E2-6BEE-C678E5644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469782"/>
            <a:ext cx="7290034" cy="471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54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4536CA47-A9CC-36CB-31DC-0C29F22D9D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3" r="16356"/>
          <a:stretch/>
        </p:blipFill>
        <p:spPr bwMode="auto">
          <a:xfrm>
            <a:off x="331504" y="987425"/>
            <a:ext cx="4232843" cy="280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82DC18AA-F39A-E2B6-1D63-7E3DDA953F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3" r="3663"/>
          <a:stretch/>
        </p:blipFill>
        <p:spPr bwMode="auto">
          <a:xfrm>
            <a:off x="4587308" y="1707425"/>
            <a:ext cx="4232842" cy="280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 Same Side Corner Rectangle 2">
            <a:extLst>
              <a:ext uri="{FF2B5EF4-FFF2-40B4-BE49-F238E27FC236}">
                <a16:creationId xmlns:a16="http://schemas.microsoft.com/office/drawing/2014/main" id="{5C80B3B3-683E-6652-BCB8-DFE439A215BC}"/>
              </a:ext>
            </a:extLst>
          </p:cNvPr>
          <p:cNvSpPr/>
          <p:nvPr/>
        </p:nvSpPr>
        <p:spPr>
          <a:xfrm rot="16200000">
            <a:off x="3128174" y="3076438"/>
            <a:ext cx="720000" cy="2160000"/>
          </a:xfrm>
          <a:prstGeom prst="round2Same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6541B4DF-A97D-AE83-EEFA-B8A2597F24B6}"/>
              </a:ext>
            </a:extLst>
          </p:cNvPr>
          <p:cNvSpPr/>
          <p:nvPr/>
        </p:nvSpPr>
        <p:spPr>
          <a:xfrm rot="5400000" flipH="1">
            <a:off x="5108174" y="447425"/>
            <a:ext cx="720000" cy="1800000"/>
          </a:xfrm>
          <a:prstGeom prst="round2Same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B184FA-D92A-8130-2861-8DAC1DDED37F}"/>
              </a:ext>
            </a:extLst>
          </p:cNvPr>
          <p:cNvSpPr txBox="1"/>
          <p:nvPr/>
        </p:nvSpPr>
        <p:spPr>
          <a:xfrm>
            <a:off x="2535281" y="3864050"/>
            <a:ext cx="19057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rgbClr val="BED730"/>
                </a:solidFill>
              </a:rPr>
              <a:t>ICT Solutions &amp; Services Partner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27BD76-A2DB-6BD8-4F8C-188B97C59391}"/>
              </a:ext>
            </a:extLst>
          </p:cNvPr>
          <p:cNvSpPr txBox="1"/>
          <p:nvPr/>
        </p:nvSpPr>
        <p:spPr>
          <a:xfrm>
            <a:off x="4643468" y="1178148"/>
            <a:ext cx="1649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BED730"/>
                </a:solidFill>
              </a:rPr>
              <a:t>Cloud@Core</a:t>
            </a:r>
            <a:endParaRPr lang="en-IN" sz="1600" dirty="0">
              <a:solidFill>
                <a:srgbClr val="BED730"/>
              </a:solidFill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68B2E54-3517-3771-4A3C-7279CA505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IN" dirty="0"/>
              <a:t>What got us here…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3B3C7E9-238C-9933-07D6-20EFC9425FAF}"/>
              </a:ext>
            </a:extLst>
          </p:cNvPr>
          <p:cNvCxnSpPr/>
          <p:nvPr/>
        </p:nvCxnSpPr>
        <p:spPr>
          <a:xfrm>
            <a:off x="4575827" y="987425"/>
            <a:ext cx="0" cy="3529013"/>
          </a:xfrm>
          <a:prstGeom prst="line">
            <a:avLst/>
          </a:prstGeom>
          <a:ln w="9525">
            <a:solidFill>
              <a:schemeClr val="bg1"/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262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3E45EB87-96FB-B6D9-6CFB-EE38710833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344489">
            <a:off x="2646147" y="294668"/>
            <a:ext cx="4210483" cy="4163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812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3A0AE26-EEA7-588D-06C7-4DF079D3F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IN" dirty="0"/>
              <a:t>(Big) Shift in trend…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80C2291-2C9B-8F2D-AAD3-3A54591B55FF}"/>
              </a:ext>
            </a:extLst>
          </p:cNvPr>
          <p:cNvGrpSpPr/>
          <p:nvPr/>
        </p:nvGrpSpPr>
        <p:grpSpPr>
          <a:xfrm>
            <a:off x="4667418" y="2591410"/>
            <a:ext cx="1980000" cy="1260000"/>
            <a:chOff x="4667418" y="2591410"/>
            <a:chExt cx="1980000" cy="1260000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2D66A84C-51B7-035A-5341-D56E5317D6F0}"/>
                </a:ext>
              </a:extLst>
            </p:cNvPr>
            <p:cNvSpPr/>
            <p:nvPr/>
          </p:nvSpPr>
          <p:spPr>
            <a:xfrm>
              <a:off x="4667418" y="2591410"/>
              <a:ext cx="1980000" cy="1260000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EF2364D-89A6-8FD8-311D-BE0326272DE6}"/>
                </a:ext>
              </a:extLst>
            </p:cNvPr>
            <p:cNvSpPr txBox="1"/>
            <p:nvPr/>
          </p:nvSpPr>
          <p:spPr>
            <a:xfrm>
              <a:off x="4776299" y="3101734"/>
              <a:ext cx="1762239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dirty="0">
                  <a:solidFill>
                    <a:srgbClr val="BED730"/>
                  </a:solidFill>
                </a:rPr>
                <a:t>Artificial Intelligence</a:t>
              </a:r>
            </a:p>
          </p:txBody>
        </p:sp>
        <p:pic>
          <p:nvPicPr>
            <p:cNvPr id="27" name="Picture 26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AFD09EFD-AE42-1163-3A7D-2E6FC80F2B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70000" contrast="-70000"/>
              <a:alphaModFix amt="8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7418" y="2684721"/>
              <a:ext cx="360000" cy="360000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94440DC-A58B-8D83-EB9B-FD291E98C106}"/>
              </a:ext>
            </a:extLst>
          </p:cNvPr>
          <p:cNvGrpSpPr/>
          <p:nvPr/>
        </p:nvGrpSpPr>
        <p:grpSpPr>
          <a:xfrm>
            <a:off x="323850" y="1099519"/>
            <a:ext cx="1980000" cy="1260000"/>
            <a:chOff x="323850" y="1099519"/>
            <a:chExt cx="1980000" cy="126000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C18DF626-3E69-C9FA-2575-1054E2C9AC80}"/>
                </a:ext>
              </a:extLst>
            </p:cNvPr>
            <p:cNvSpPr/>
            <p:nvPr/>
          </p:nvSpPr>
          <p:spPr>
            <a:xfrm>
              <a:off x="323850" y="1099519"/>
              <a:ext cx="1980000" cy="1260000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171F946-C05D-E9C3-CAEA-504C877A4E83}"/>
                </a:ext>
              </a:extLst>
            </p:cNvPr>
            <p:cNvSpPr txBox="1"/>
            <p:nvPr/>
          </p:nvSpPr>
          <p:spPr>
            <a:xfrm>
              <a:off x="359110" y="1560393"/>
              <a:ext cx="1909481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dirty="0">
                  <a:solidFill>
                    <a:srgbClr val="BED730"/>
                  </a:solidFill>
                </a:rPr>
                <a:t>Consumerisation of business interactions</a:t>
              </a:r>
            </a:p>
          </p:txBody>
        </p:sp>
        <p:pic>
          <p:nvPicPr>
            <p:cNvPr id="29" name="Picture 28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2C6AFDD0-C018-2AC5-898C-372B6B2CF5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3850" y="1212882"/>
              <a:ext cx="360000" cy="360000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933BE54-E3C2-04FA-2D07-016242129A7C}"/>
              </a:ext>
            </a:extLst>
          </p:cNvPr>
          <p:cNvGrpSpPr/>
          <p:nvPr/>
        </p:nvGrpSpPr>
        <p:grpSpPr>
          <a:xfrm>
            <a:off x="4667418" y="1099519"/>
            <a:ext cx="1980000" cy="1260000"/>
            <a:chOff x="4667418" y="1099519"/>
            <a:chExt cx="1980000" cy="126000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80D4BFC1-3B7E-AEC8-EAE6-7ECE3894E066}"/>
                </a:ext>
              </a:extLst>
            </p:cNvPr>
            <p:cNvSpPr/>
            <p:nvPr/>
          </p:nvSpPr>
          <p:spPr>
            <a:xfrm>
              <a:off x="4667418" y="1099519"/>
              <a:ext cx="1980000" cy="1260000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08D27B3-A28F-7EB9-333E-7BEDD33630FE}"/>
                </a:ext>
              </a:extLst>
            </p:cNvPr>
            <p:cNvSpPr txBox="1"/>
            <p:nvPr/>
          </p:nvSpPr>
          <p:spPr>
            <a:xfrm>
              <a:off x="4776299" y="1560393"/>
              <a:ext cx="1762239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IN" dirty="0">
                  <a:solidFill>
                    <a:srgbClr val="BED730"/>
                  </a:solidFill>
                </a:rPr>
                <a:t>Digital transformation shifting to the Edge</a:t>
              </a:r>
            </a:p>
          </p:txBody>
        </p:sp>
        <p:pic>
          <p:nvPicPr>
            <p:cNvPr id="31" name="Picture 30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51AA4D90-87AF-255E-7103-A4FD99BA6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77418" y="1193615"/>
              <a:ext cx="360000" cy="360000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59329EF5-8465-E643-D6FD-F416DFC16304}"/>
              </a:ext>
            </a:extLst>
          </p:cNvPr>
          <p:cNvGrpSpPr/>
          <p:nvPr/>
        </p:nvGrpSpPr>
        <p:grpSpPr>
          <a:xfrm>
            <a:off x="6839202" y="1099519"/>
            <a:ext cx="1980000" cy="1260000"/>
            <a:chOff x="6839202" y="1099519"/>
            <a:chExt cx="1980000" cy="1260000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8E570B4F-3DC6-8D3D-8180-17C62963D3BA}"/>
                </a:ext>
              </a:extLst>
            </p:cNvPr>
            <p:cNvSpPr/>
            <p:nvPr/>
          </p:nvSpPr>
          <p:spPr>
            <a:xfrm>
              <a:off x="6839202" y="1099519"/>
              <a:ext cx="1980000" cy="1260000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DB3C545-7765-639A-C018-91075BAD4DFD}"/>
                </a:ext>
              </a:extLst>
            </p:cNvPr>
            <p:cNvSpPr txBox="1"/>
            <p:nvPr/>
          </p:nvSpPr>
          <p:spPr>
            <a:xfrm>
              <a:off x="6936167" y="1560393"/>
              <a:ext cx="1786070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IN" dirty="0">
                  <a:solidFill>
                    <a:srgbClr val="BED730"/>
                  </a:solidFill>
                </a:rPr>
                <a:t>Innovation </a:t>
              </a:r>
              <a:br>
                <a:rPr lang="en-IN" dirty="0">
                  <a:solidFill>
                    <a:srgbClr val="BED730"/>
                  </a:solidFill>
                </a:rPr>
              </a:br>
              <a:r>
                <a:rPr lang="en-IN" dirty="0">
                  <a:solidFill>
                    <a:srgbClr val="BED730"/>
                  </a:solidFill>
                </a:rPr>
                <a:t>(not infra) driving Cloud adoption</a:t>
              </a:r>
            </a:p>
          </p:txBody>
        </p:sp>
        <p:pic>
          <p:nvPicPr>
            <p:cNvPr id="33" name="Picture 32" descr="A light bulb in a cloud&#10;&#10;Description automatically generated">
              <a:extLst>
                <a:ext uri="{FF2B5EF4-FFF2-40B4-BE49-F238E27FC236}">
                  <a16:creationId xmlns:a16="http://schemas.microsoft.com/office/drawing/2014/main" id="{5FD20C9B-8E5C-2C29-0EB5-3A844E03CF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  <a:alphaModFix amt="8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66485" y="1193615"/>
              <a:ext cx="443665" cy="443665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92F1106-5D7F-F0EE-5672-E1B23BDCAC73}"/>
              </a:ext>
            </a:extLst>
          </p:cNvPr>
          <p:cNvGrpSpPr/>
          <p:nvPr/>
        </p:nvGrpSpPr>
        <p:grpSpPr>
          <a:xfrm>
            <a:off x="2495634" y="2591410"/>
            <a:ext cx="1980000" cy="1260000"/>
            <a:chOff x="2495634" y="2591410"/>
            <a:chExt cx="1980000" cy="1260000"/>
          </a:xfrm>
        </p:grpSpPr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EAFA300A-FD0C-281F-4687-3EE8B5B19D4C}"/>
                </a:ext>
              </a:extLst>
            </p:cNvPr>
            <p:cNvSpPr/>
            <p:nvPr/>
          </p:nvSpPr>
          <p:spPr>
            <a:xfrm>
              <a:off x="2495634" y="2591410"/>
              <a:ext cx="1980000" cy="1260000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D446E27-B3DE-6025-92FA-6E44DEBD6108}"/>
                </a:ext>
              </a:extLst>
            </p:cNvPr>
            <p:cNvSpPr txBox="1"/>
            <p:nvPr/>
          </p:nvSpPr>
          <p:spPr>
            <a:xfrm>
              <a:off x="2599125" y="3044406"/>
              <a:ext cx="1773019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IN" dirty="0">
                  <a:solidFill>
                    <a:srgbClr val="BED730"/>
                  </a:solidFill>
                </a:rPr>
                <a:t>Security concerns taken different dimensions</a:t>
              </a:r>
            </a:p>
          </p:txBody>
        </p:sp>
        <p:pic>
          <p:nvPicPr>
            <p:cNvPr id="35" name="Picture 34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12036473-8302-846A-F1C5-F3FDA13928A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5634" y="2684721"/>
              <a:ext cx="360000" cy="36000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82EBC5F-89C2-CBDA-6BEC-C361AAC162FC}"/>
              </a:ext>
            </a:extLst>
          </p:cNvPr>
          <p:cNvGrpSpPr/>
          <p:nvPr/>
        </p:nvGrpSpPr>
        <p:grpSpPr>
          <a:xfrm>
            <a:off x="2495634" y="1099519"/>
            <a:ext cx="1980000" cy="1260000"/>
            <a:chOff x="2495634" y="1099519"/>
            <a:chExt cx="1980000" cy="126000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6ABED1E2-34DF-BB0B-1983-F9388586216F}"/>
                </a:ext>
              </a:extLst>
            </p:cNvPr>
            <p:cNvSpPr/>
            <p:nvPr/>
          </p:nvSpPr>
          <p:spPr>
            <a:xfrm>
              <a:off x="2495634" y="1099519"/>
              <a:ext cx="1980000" cy="1260000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9EF15D5-F520-6E6E-C6EC-D23EF14E46DF}"/>
                </a:ext>
              </a:extLst>
            </p:cNvPr>
            <p:cNvSpPr txBox="1"/>
            <p:nvPr/>
          </p:nvSpPr>
          <p:spPr>
            <a:xfrm>
              <a:off x="2599125" y="1560393"/>
              <a:ext cx="1773018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IN" dirty="0">
                  <a:solidFill>
                    <a:srgbClr val="BED730"/>
                  </a:solidFill>
                </a:rPr>
                <a:t>Work from anywhere</a:t>
              </a:r>
            </a:p>
          </p:txBody>
        </p:sp>
        <p:pic>
          <p:nvPicPr>
            <p:cNvPr id="37" name="Picture 36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8FC16A21-7963-8406-4C67-F216DC2ABF9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5634" y="1193615"/>
              <a:ext cx="360000" cy="360000"/>
            </a:xfrm>
            <a:prstGeom prst="rect">
              <a:avLst/>
            </a:prstGeom>
          </p:spPr>
        </p:pic>
      </p:grp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8E5E385-AFA2-E9A9-114D-A1000757E608}"/>
              </a:ext>
            </a:extLst>
          </p:cNvPr>
          <p:cNvSpPr/>
          <p:nvPr/>
        </p:nvSpPr>
        <p:spPr>
          <a:xfrm>
            <a:off x="1476876" y="4083301"/>
            <a:ext cx="6190247" cy="433137"/>
          </a:xfrm>
          <a:prstGeom prst="roundRect">
            <a:avLst>
              <a:gd name="adj" fmla="val 50000"/>
            </a:avLst>
          </a:prstGeom>
          <a:solidFill>
            <a:srgbClr val="A5BB2A"/>
          </a:solidFill>
          <a:ln>
            <a:solidFill>
              <a:srgbClr val="A5BB2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Each of these would impact our business significantly</a:t>
            </a:r>
          </a:p>
        </p:txBody>
      </p:sp>
    </p:spTree>
    <p:extLst>
      <p:ext uri="{BB962C8B-B14F-4D97-AF65-F5344CB8AC3E}">
        <p14:creationId xmlns:p14="http://schemas.microsoft.com/office/powerpoint/2010/main" val="164670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EC148865-35FB-162B-29ED-6E6F073D43A8}"/>
              </a:ext>
            </a:extLst>
          </p:cNvPr>
          <p:cNvSpPr/>
          <p:nvPr/>
        </p:nvSpPr>
        <p:spPr>
          <a:xfrm>
            <a:off x="2580707" y="980187"/>
            <a:ext cx="3973917" cy="3548174"/>
          </a:xfrm>
          <a:prstGeom prst="roundRect">
            <a:avLst>
              <a:gd name="adj" fmla="val 9682"/>
            </a:avLst>
          </a:prstGeom>
          <a:noFill/>
          <a:ln w="12700">
            <a:solidFill>
              <a:srgbClr val="BED73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8834761-2765-AE4F-C703-12E102A53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IN" dirty="0"/>
              <a:t>Customer priorities (IT &amp; Digital)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C2189CF-CF61-EA71-AE31-CD4AA57F7F3E}"/>
              </a:ext>
            </a:extLst>
          </p:cNvPr>
          <p:cNvGrpSpPr/>
          <p:nvPr/>
        </p:nvGrpSpPr>
        <p:grpSpPr>
          <a:xfrm>
            <a:off x="6766088" y="2871269"/>
            <a:ext cx="1620000" cy="1620000"/>
            <a:chOff x="6766088" y="2871269"/>
            <a:chExt cx="1620000" cy="1620000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36983662-17C3-3A54-5049-ADF3DAA5FF4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66088" y="2871269"/>
              <a:ext cx="1620000" cy="1620000"/>
            </a:xfrm>
            <a:prstGeom prst="ellipse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en-IN" sz="1013" dirty="0">
                <a:solidFill>
                  <a:prstClr val="white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49F3B92-4580-1DBD-B545-B32FE07F47EE}"/>
                </a:ext>
              </a:extLst>
            </p:cNvPr>
            <p:cNvSpPr txBox="1"/>
            <p:nvPr/>
          </p:nvSpPr>
          <p:spPr>
            <a:xfrm>
              <a:off x="6810332" y="3694410"/>
              <a:ext cx="15315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US" sz="12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Partner </a:t>
              </a:r>
            </a:p>
            <a:p>
              <a:pPr algn="ctr" defTabSz="685783">
                <a:defRPr/>
              </a:pPr>
              <a:r>
                <a:rPr lang="en-US" sz="12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Selection</a:t>
              </a: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A1134FA5-19E5-54FF-D670-A55AAA9EA9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rcRect/>
            <a:stretch/>
          </p:blipFill>
          <p:spPr>
            <a:xfrm>
              <a:off x="7396088" y="3150375"/>
              <a:ext cx="360000" cy="360000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41F46AD6-693B-CB40-D867-A6666D1FF1FC}"/>
              </a:ext>
            </a:extLst>
          </p:cNvPr>
          <p:cNvGrpSpPr/>
          <p:nvPr/>
        </p:nvGrpSpPr>
        <p:grpSpPr>
          <a:xfrm>
            <a:off x="2730475" y="1224975"/>
            <a:ext cx="3670511" cy="3144805"/>
            <a:chOff x="2730475" y="1224975"/>
            <a:chExt cx="3670511" cy="3144805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EB554B6F-BEF9-AAD3-DC40-4139991622DB}"/>
                </a:ext>
              </a:extLst>
            </p:cNvPr>
            <p:cNvGrpSpPr/>
            <p:nvPr/>
          </p:nvGrpSpPr>
          <p:grpSpPr>
            <a:xfrm>
              <a:off x="2730475" y="2749780"/>
              <a:ext cx="1620000" cy="1620000"/>
              <a:chOff x="2730475" y="2749780"/>
              <a:chExt cx="1620000" cy="1620000"/>
            </a:xfrm>
          </p:grpSpPr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56A4CC88-E2A9-219F-9BEA-8E9733D1F5B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30475" y="2749780"/>
                <a:ext cx="1620000" cy="1620000"/>
              </a:xfrm>
              <a:prstGeom prst="ellipse">
                <a:avLst/>
              </a:prstGeom>
              <a:solidFill>
                <a:schemeClr val="tx2">
                  <a:lumMod val="75000"/>
                  <a:alpha val="80000"/>
                </a:schemeClr>
              </a:solidFill>
              <a:ln w="6350">
                <a:solidFill>
                  <a:schemeClr val="accent1">
                    <a:lumMod val="75000"/>
                  </a:schemeClr>
                </a:solidFill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en-IN" sz="1013" dirty="0">
                  <a:solidFill>
                    <a:prstClr val="white"/>
                  </a:solidFill>
                  <a:latin typeface="Trebuchet MS" panose="020B0603020202020204" pitchFamily="34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00375BB-4155-9845-100D-A60E3C3589AA}"/>
                  </a:ext>
                </a:extLst>
              </p:cNvPr>
              <p:cNvSpPr txBox="1"/>
              <p:nvPr/>
            </p:nvSpPr>
            <p:spPr>
              <a:xfrm>
                <a:off x="2774719" y="3491610"/>
                <a:ext cx="153151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783">
                  <a:defRPr/>
                </a:pPr>
                <a:r>
                  <a:rPr lang="en-US" sz="1200" b="1" dirty="0">
                    <a:solidFill>
                      <a:srgbClr val="BED730"/>
                    </a:solidFill>
                    <a:latin typeface="Trebuchet MS" panose="020B0603020202020204" pitchFamily="34" charset="0"/>
                  </a:rPr>
                  <a:t>Bringing Innovation to </a:t>
                </a:r>
                <a:br>
                  <a:rPr lang="en-US" sz="1200" b="1" dirty="0">
                    <a:solidFill>
                      <a:srgbClr val="BED730"/>
                    </a:solidFill>
                    <a:latin typeface="Trebuchet MS" panose="020B0603020202020204" pitchFamily="34" charset="0"/>
                  </a:rPr>
                </a:br>
                <a:r>
                  <a:rPr lang="en-US" sz="1200" b="1" dirty="0">
                    <a:solidFill>
                      <a:srgbClr val="BED730"/>
                    </a:solidFill>
                    <a:latin typeface="Trebuchet MS" panose="020B0603020202020204" pitchFamily="34" charset="0"/>
                  </a:rPr>
                  <a:t>the core</a:t>
                </a:r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6B05E305-E71E-C415-F369-D4876A2084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lum bright="70000" contrast="-70000"/>
              </a:blip>
              <a:srcRect/>
              <a:stretch/>
            </p:blipFill>
            <p:spPr>
              <a:xfrm>
                <a:off x="3360475" y="2988292"/>
                <a:ext cx="360000" cy="360000"/>
              </a:xfrm>
              <a:prstGeom prst="rect">
                <a:avLst/>
              </a:prstGeom>
            </p:spPr>
          </p:pic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E6F17EC5-7074-A267-8B5D-2667A710BB38}"/>
                </a:ext>
              </a:extLst>
            </p:cNvPr>
            <p:cNvGrpSpPr/>
            <p:nvPr/>
          </p:nvGrpSpPr>
          <p:grpSpPr>
            <a:xfrm>
              <a:off x="4780986" y="2749780"/>
              <a:ext cx="1620000" cy="1620000"/>
              <a:chOff x="4780986" y="2749780"/>
              <a:chExt cx="1620000" cy="1620000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EB6250BD-2094-D862-7A9A-5A4B2EC3D4D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780986" y="2749780"/>
                <a:ext cx="1620000" cy="1620000"/>
              </a:xfrm>
              <a:prstGeom prst="ellipse">
                <a:avLst/>
              </a:prstGeom>
              <a:solidFill>
                <a:schemeClr val="tx2">
                  <a:lumMod val="75000"/>
                  <a:alpha val="80000"/>
                </a:schemeClr>
              </a:solidFill>
              <a:ln w="6350">
                <a:solidFill>
                  <a:schemeClr val="accent1">
                    <a:lumMod val="75000"/>
                  </a:schemeClr>
                </a:solidFill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en-IN" sz="1013" dirty="0">
                  <a:solidFill>
                    <a:prstClr val="white"/>
                  </a:solidFill>
                  <a:latin typeface="Trebuchet MS" panose="020B0603020202020204" pitchFamily="34" charset="0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67D3251-9904-BFD5-AACD-4DB9B897C33A}"/>
                  </a:ext>
                </a:extLst>
              </p:cNvPr>
              <p:cNvSpPr txBox="1"/>
              <p:nvPr/>
            </p:nvSpPr>
            <p:spPr>
              <a:xfrm>
                <a:off x="4825230" y="3467679"/>
                <a:ext cx="153151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783">
                  <a:defRPr/>
                </a:pPr>
                <a:r>
                  <a:rPr lang="en-US" sz="1200" b="1" dirty="0">
                    <a:solidFill>
                      <a:srgbClr val="BED730"/>
                    </a:solidFill>
                    <a:latin typeface="Trebuchet MS" panose="020B0603020202020204" pitchFamily="34" charset="0"/>
                  </a:rPr>
                  <a:t>Change Management </a:t>
                </a:r>
              </a:p>
              <a:p>
                <a:pPr algn="ctr" defTabSz="685783">
                  <a:defRPr/>
                </a:pPr>
                <a:r>
                  <a:rPr lang="en-US" sz="1200" b="1" dirty="0">
                    <a:solidFill>
                      <a:srgbClr val="BED730"/>
                    </a:solidFill>
                    <a:latin typeface="Trebuchet MS" panose="020B0603020202020204" pitchFamily="34" charset="0"/>
                  </a:rPr>
                  <a:t>at scale</a:t>
                </a:r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4637B03A-B45D-3DFE-6953-5D767D7D80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lum bright="70000" contrast="-70000"/>
              </a:blip>
              <a:srcRect/>
              <a:stretch/>
            </p:blipFill>
            <p:spPr>
              <a:xfrm>
                <a:off x="5410986" y="3031909"/>
                <a:ext cx="360000" cy="360000"/>
              </a:xfrm>
              <a:prstGeom prst="rect">
                <a:avLst/>
              </a:prstGeom>
            </p:spPr>
          </p:pic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CA35C90-B10E-0624-2227-9D5D0F743946}"/>
                </a:ext>
              </a:extLst>
            </p:cNvPr>
            <p:cNvGrpSpPr/>
            <p:nvPr/>
          </p:nvGrpSpPr>
          <p:grpSpPr>
            <a:xfrm>
              <a:off x="3757665" y="1224975"/>
              <a:ext cx="1620000" cy="1620000"/>
              <a:chOff x="3757665" y="1224975"/>
              <a:chExt cx="1620000" cy="1620000"/>
            </a:xfrm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67410A04-78DC-2A91-C336-47F59ED55DF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57665" y="1224975"/>
                <a:ext cx="1620000" cy="1620000"/>
              </a:xfrm>
              <a:prstGeom prst="ellipse">
                <a:avLst/>
              </a:prstGeom>
              <a:solidFill>
                <a:schemeClr val="tx2">
                  <a:lumMod val="75000"/>
                  <a:alpha val="80000"/>
                </a:schemeClr>
              </a:solidFill>
              <a:ln w="6350">
                <a:solidFill>
                  <a:schemeClr val="accent1">
                    <a:lumMod val="75000"/>
                  </a:schemeClr>
                </a:solidFill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783"/>
                <a:endParaRPr lang="en-IN" sz="1013" dirty="0">
                  <a:solidFill>
                    <a:prstClr val="white"/>
                  </a:solidFill>
                  <a:latin typeface="Trebuchet MS" panose="020B0603020202020204" pitchFamily="34" charset="0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AEDC751-1FCA-15A5-F148-B47AE89442B0}"/>
                  </a:ext>
                </a:extLst>
              </p:cNvPr>
              <p:cNvSpPr txBox="1"/>
              <p:nvPr/>
            </p:nvSpPr>
            <p:spPr>
              <a:xfrm>
                <a:off x="3801909" y="1865902"/>
                <a:ext cx="153151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783">
                  <a:defRPr/>
                </a:pPr>
                <a:r>
                  <a:rPr lang="en-US" sz="1200" b="1" dirty="0">
                    <a:solidFill>
                      <a:srgbClr val="BED730"/>
                    </a:solidFill>
                    <a:latin typeface="Trebuchet MS" panose="020B0603020202020204" pitchFamily="34" charset="0"/>
                  </a:rPr>
                  <a:t>Building </a:t>
                </a:r>
              </a:p>
              <a:p>
                <a:pPr algn="ctr" defTabSz="685783">
                  <a:defRPr/>
                </a:pPr>
                <a:r>
                  <a:rPr lang="en-US" sz="1200" b="1" dirty="0">
                    <a:solidFill>
                      <a:srgbClr val="BED730"/>
                    </a:solidFill>
                    <a:latin typeface="Trebuchet MS" panose="020B0603020202020204" pitchFamily="34" charset="0"/>
                  </a:rPr>
                  <a:t>business-aligned digital models</a:t>
                </a:r>
              </a:p>
            </p:txBody>
          </p:sp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5346A0A1-47A0-F9CC-1433-121A16BB10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lum bright="70000" contrast="-70000"/>
              </a:blip>
              <a:srcRect/>
              <a:stretch/>
            </p:blipFill>
            <p:spPr>
              <a:xfrm>
                <a:off x="4387665" y="1410403"/>
                <a:ext cx="360000" cy="360000"/>
              </a:xfrm>
              <a:prstGeom prst="rect">
                <a:avLst/>
              </a:prstGeom>
            </p:spPr>
          </p:pic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253C05D-D683-7439-4112-DB359BA46272}"/>
              </a:ext>
            </a:extLst>
          </p:cNvPr>
          <p:cNvGrpSpPr/>
          <p:nvPr/>
        </p:nvGrpSpPr>
        <p:grpSpPr>
          <a:xfrm>
            <a:off x="757912" y="1040991"/>
            <a:ext cx="1620000" cy="1620000"/>
            <a:chOff x="757912" y="1040991"/>
            <a:chExt cx="1620000" cy="1620000"/>
          </a:xfrm>
        </p:grpSpPr>
        <p:sp>
          <p:nvSpPr>
            <p:cNvPr id="40" name="Rectangle: Rounded Corners 18">
              <a:extLst>
                <a:ext uri="{FF2B5EF4-FFF2-40B4-BE49-F238E27FC236}">
                  <a16:creationId xmlns:a16="http://schemas.microsoft.com/office/drawing/2014/main" id="{F27426BF-30DF-86E1-A42D-B369CBFB815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7912" y="1040991"/>
              <a:ext cx="1620000" cy="1620000"/>
            </a:xfrm>
            <a:prstGeom prst="ellipse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en-IN" sz="1013" dirty="0">
                <a:solidFill>
                  <a:prstClr val="white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ED69FB1-53AB-1A0C-0BC0-256CF734DF40}"/>
                </a:ext>
              </a:extLst>
            </p:cNvPr>
            <p:cNvSpPr txBox="1"/>
            <p:nvPr/>
          </p:nvSpPr>
          <p:spPr>
            <a:xfrm>
              <a:off x="802156" y="1693755"/>
              <a:ext cx="15315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US" sz="12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Enhanced </a:t>
              </a:r>
              <a:br>
                <a:rPr lang="en-US" sz="12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</a:br>
              <a:r>
                <a:rPr lang="en-US" sz="12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end-user experience</a:t>
              </a:r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1F3F6278-1CFE-F744-6FB1-11AB598F2D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rcRect/>
            <a:stretch/>
          </p:blipFill>
          <p:spPr>
            <a:xfrm>
              <a:off x="1387912" y="1276905"/>
              <a:ext cx="360000" cy="360000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5D7B9D4-9D3F-727B-AACF-0DBF2549CF42}"/>
              </a:ext>
            </a:extLst>
          </p:cNvPr>
          <p:cNvGrpSpPr/>
          <p:nvPr/>
        </p:nvGrpSpPr>
        <p:grpSpPr>
          <a:xfrm>
            <a:off x="757912" y="2871269"/>
            <a:ext cx="1620000" cy="1620000"/>
            <a:chOff x="757912" y="2871269"/>
            <a:chExt cx="1620000" cy="1620000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1EB81D14-5C91-E39B-F938-A00EC49A7E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7912" y="2871269"/>
              <a:ext cx="1620000" cy="1620000"/>
            </a:xfrm>
            <a:prstGeom prst="ellipse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en-IN" sz="1013" dirty="0">
                <a:solidFill>
                  <a:prstClr val="white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1378103-B160-44BE-4826-F5E57C2A85D9}"/>
                </a:ext>
              </a:extLst>
            </p:cNvPr>
            <p:cNvSpPr txBox="1"/>
            <p:nvPr/>
          </p:nvSpPr>
          <p:spPr>
            <a:xfrm>
              <a:off x="802156" y="3694410"/>
              <a:ext cx="15315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US" sz="12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Business Continuity 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D02DBE7-10B0-6BC0-2E16-9E542650018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/>
          </p:blipFill>
          <p:spPr>
            <a:xfrm>
              <a:off x="1387912" y="3150375"/>
              <a:ext cx="360000" cy="360000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5AA83FF9-38AC-C00A-56F6-9B8A1BE1C12D}"/>
              </a:ext>
            </a:extLst>
          </p:cNvPr>
          <p:cNvGrpSpPr/>
          <p:nvPr/>
        </p:nvGrpSpPr>
        <p:grpSpPr>
          <a:xfrm>
            <a:off x="6766088" y="987425"/>
            <a:ext cx="1620000" cy="1620000"/>
            <a:chOff x="6766088" y="987425"/>
            <a:chExt cx="1620000" cy="1620000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799CA60F-195A-57C1-5B77-E57190D953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66088" y="987425"/>
              <a:ext cx="1620000" cy="1620000"/>
            </a:xfrm>
            <a:prstGeom prst="ellipse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  <a:prstDash val="sysDot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/>
              <a:endParaRPr lang="en-IN" sz="1013" dirty="0">
                <a:solidFill>
                  <a:prstClr val="white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73B662A-9D3A-B775-4FC0-93E12F915C08}"/>
                </a:ext>
              </a:extLst>
            </p:cNvPr>
            <p:cNvSpPr txBox="1"/>
            <p:nvPr/>
          </p:nvSpPr>
          <p:spPr>
            <a:xfrm>
              <a:off x="6810332" y="1693755"/>
              <a:ext cx="15315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US" sz="12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Security Risks mitigation</a:t>
              </a:r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C069385D-2BE4-1846-B9AF-0608BD65EF5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lum bright="70000" contrast="-70000"/>
            </a:blip>
            <a:srcRect/>
            <a:stretch/>
          </p:blipFill>
          <p:spPr>
            <a:xfrm>
              <a:off x="7433711" y="1271393"/>
              <a:ext cx="354603" cy="3546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103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320E41B-527A-7B03-9C11-5B43CEE03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IN" dirty="0"/>
              <a:t>Re-calibration @ Customer End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94FFE00-74F6-6735-A49A-F4F0E7A6F08F}"/>
              </a:ext>
            </a:extLst>
          </p:cNvPr>
          <p:cNvGrpSpPr/>
          <p:nvPr/>
        </p:nvGrpSpPr>
        <p:grpSpPr>
          <a:xfrm>
            <a:off x="3705337" y="1003193"/>
            <a:ext cx="1728000" cy="1800000"/>
            <a:chOff x="3705337" y="1003193"/>
            <a:chExt cx="1728000" cy="1800000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F3B5507C-0CAB-AD47-1D2C-8F3F8400EF8A}"/>
                </a:ext>
              </a:extLst>
            </p:cNvPr>
            <p:cNvSpPr>
              <a:spLocks/>
            </p:cNvSpPr>
            <p:nvPr/>
          </p:nvSpPr>
          <p:spPr>
            <a:xfrm>
              <a:off x="3705337" y="1003193"/>
              <a:ext cx="1728000" cy="1800000"/>
            </a:xfrm>
            <a:prstGeom prst="flowChartOffpageConnector">
              <a:avLst/>
            </a:prstGeom>
            <a:solidFill>
              <a:schemeClr val="tx2">
                <a:lumMod val="75000"/>
                <a:alpha val="80000"/>
              </a:schemeClr>
            </a:solidFill>
            <a:ln w="6350">
              <a:solidFill>
                <a:schemeClr val="accent1">
                  <a:lumMod val="75000"/>
                </a:schemeClr>
              </a:solidFill>
              <a:prstDash val="sysDot"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defRPr/>
              </a:pPr>
              <a:endParaRPr lang="en-IN" sz="1013" dirty="0">
                <a:solidFill>
                  <a:prstClr val="white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7B52C3B-6589-205E-ABC1-FB6C08D7ADAD}"/>
                </a:ext>
              </a:extLst>
            </p:cNvPr>
            <p:cNvSpPr txBox="1"/>
            <p:nvPr/>
          </p:nvSpPr>
          <p:spPr>
            <a:xfrm>
              <a:off x="3790995" y="1814900"/>
              <a:ext cx="15315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IN" sz="1400" b="1" dirty="0">
                  <a:solidFill>
                    <a:srgbClr val="BED730"/>
                  </a:solidFill>
                  <a:latin typeface="Trebuchet MS" panose="020B0603020202020204" pitchFamily="34" charset="0"/>
                </a:rPr>
                <a:t>…the cloud strategy</a:t>
              </a:r>
              <a:endParaRPr lang="en-US" sz="1400" b="1" dirty="0">
                <a:solidFill>
                  <a:srgbClr val="BED730"/>
                </a:solidFill>
                <a:latin typeface="Trebuchet MS" panose="020B0603020202020204" pitchFamily="34" charset="0"/>
              </a:endParaRP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D5BA588C-3A9D-F09D-8E2D-9F27327DF8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/>
          </p:blipFill>
          <p:spPr>
            <a:xfrm>
              <a:off x="4327192" y="1346898"/>
              <a:ext cx="457935" cy="46800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F87B147-9701-9E28-0AED-A2DC27F429DA}"/>
              </a:ext>
            </a:extLst>
          </p:cNvPr>
          <p:cNvGrpSpPr/>
          <p:nvPr/>
        </p:nvGrpSpPr>
        <p:grpSpPr>
          <a:xfrm>
            <a:off x="5652344" y="1003193"/>
            <a:ext cx="1728000" cy="1800000"/>
            <a:chOff x="5652344" y="1003193"/>
            <a:chExt cx="1728000" cy="1800000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626A5207-84B8-6920-4D02-A8D5D443B720}"/>
                </a:ext>
              </a:extLst>
            </p:cNvPr>
            <p:cNvSpPr>
              <a:spLocks/>
            </p:cNvSpPr>
            <p:nvPr/>
          </p:nvSpPr>
          <p:spPr>
            <a:xfrm>
              <a:off x="5652344" y="1003193"/>
              <a:ext cx="1728000" cy="1800000"/>
            </a:xfrm>
            <a:prstGeom prst="flowChartOffpageConnector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  <a:prstDash val="sysDot"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defRPr/>
              </a:pPr>
              <a:endParaRPr lang="en-IN" sz="1013" dirty="0">
                <a:solidFill>
                  <a:prstClr val="white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A5DE2F3-E25E-2467-A2AB-63CEBA0CD96A}"/>
                </a:ext>
              </a:extLst>
            </p:cNvPr>
            <p:cNvSpPr txBox="1"/>
            <p:nvPr/>
          </p:nvSpPr>
          <p:spPr>
            <a:xfrm>
              <a:off x="5751508" y="1814899"/>
              <a:ext cx="153151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IN" sz="1400" b="1" dirty="0">
                  <a:solidFill>
                    <a:srgbClr val="BED730"/>
                  </a:solidFill>
                  <a:latin typeface="Trebuchet MS" panose="020B0603020202020204" pitchFamily="34" charset="0"/>
                </a:rPr>
                <a:t>…the IT operations strategy</a:t>
              </a:r>
              <a:endParaRPr lang="en-US" sz="1400" b="1" dirty="0">
                <a:solidFill>
                  <a:srgbClr val="BED730"/>
                </a:solidFill>
                <a:latin typeface="Trebuchet MS" panose="020B0603020202020204" pitchFamily="34" charset="0"/>
              </a:endParaRPr>
            </a:p>
          </p:txBody>
        </p:sp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A9385F69-E4F9-DEDC-8DC1-59711E8DF0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rcRect/>
            <a:stretch/>
          </p:blipFill>
          <p:spPr>
            <a:xfrm>
              <a:off x="6319263" y="1406806"/>
              <a:ext cx="396000" cy="39600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5143066-1678-4B68-A85F-C0C35EEF058A}"/>
              </a:ext>
            </a:extLst>
          </p:cNvPr>
          <p:cNvGrpSpPr/>
          <p:nvPr/>
        </p:nvGrpSpPr>
        <p:grpSpPr>
          <a:xfrm>
            <a:off x="4678841" y="2589938"/>
            <a:ext cx="1728000" cy="1800000"/>
            <a:chOff x="4678841" y="2589938"/>
            <a:chExt cx="1728000" cy="1800000"/>
          </a:xfrm>
        </p:grpSpPr>
        <p:sp>
          <p:nvSpPr>
            <p:cNvPr id="8" name="Rectangle: Rounded Corners 33">
              <a:extLst>
                <a:ext uri="{FF2B5EF4-FFF2-40B4-BE49-F238E27FC236}">
                  <a16:creationId xmlns:a16="http://schemas.microsoft.com/office/drawing/2014/main" id="{C6E6B896-4D2E-3C16-17A5-EFB0C256B66C}"/>
                </a:ext>
              </a:extLst>
            </p:cNvPr>
            <p:cNvSpPr>
              <a:spLocks/>
            </p:cNvSpPr>
            <p:nvPr/>
          </p:nvSpPr>
          <p:spPr>
            <a:xfrm flipV="1">
              <a:off x="4678841" y="2589938"/>
              <a:ext cx="1728000" cy="1800000"/>
            </a:xfrm>
            <a:prstGeom prst="flowChartOffpageConnector">
              <a:avLst/>
            </a:prstGeom>
            <a:solidFill>
              <a:schemeClr val="tx2">
                <a:lumMod val="75000"/>
                <a:alpha val="80000"/>
              </a:schemeClr>
            </a:solidFill>
            <a:ln w="6350">
              <a:solidFill>
                <a:schemeClr val="accent1">
                  <a:lumMod val="75000"/>
                </a:schemeClr>
              </a:solidFill>
              <a:prstDash val="sysDot"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defRPr/>
              </a:pPr>
              <a:endParaRPr lang="en-IN" sz="1013" dirty="0">
                <a:solidFill>
                  <a:prstClr val="white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471B029-FF5E-0388-82C9-F57F42E1B408}"/>
                </a:ext>
              </a:extLst>
            </p:cNvPr>
            <p:cNvSpPr txBox="1"/>
            <p:nvPr/>
          </p:nvSpPr>
          <p:spPr>
            <a:xfrm>
              <a:off x="4713025" y="3516163"/>
              <a:ext cx="16467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IN" sz="1400" b="1" dirty="0">
                  <a:solidFill>
                    <a:srgbClr val="BED730"/>
                  </a:solidFill>
                  <a:latin typeface="Trebuchet MS" panose="020B0603020202020204" pitchFamily="34" charset="0"/>
                </a:rPr>
                <a:t>… the edge strategy</a:t>
              </a:r>
              <a:endParaRPr lang="en-US" sz="1400" b="1" dirty="0">
                <a:solidFill>
                  <a:srgbClr val="BED730"/>
                </a:solidFill>
                <a:latin typeface="Trebuchet MS" panose="020B0603020202020204" pitchFamily="34" charset="0"/>
              </a:endParaRPr>
            </a:p>
          </p:txBody>
        </p: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C2CBBDBC-3950-0EEF-04FE-B2DD1EDD63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 bright="70000" contrast="-70000"/>
            </a:blip>
            <a:srcRect/>
            <a:stretch/>
          </p:blipFill>
          <p:spPr>
            <a:xfrm>
              <a:off x="5338416" y="3108069"/>
              <a:ext cx="396000" cy="396000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2B271A4-BFAD-42E8-38F3-3FAC11B9CDCB}"/>
              </a:ext>
            </a:extLst>
          </p:cNvPr>
          <p:cNvGrpSpPr/>
          <p:nvPr/>
        </p:nvGrpSpPr>
        <p:grpSpPr>
          <a:xfrm>
            <a:off x="1758331" y="1003194"/>
            <a:ext cx="1728000" cy="1800000"/>
            <a:chOff x="1758331" y="1003194"/>
            <a:chExt cx="1728000" cy="1800000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319CC93B-2E9C-0F8D-FCEA-C62EE99DAA8B}"/>
                </a:ext>
              </a:extLst>
            </p:cNvPr>
            <p:cNvSpPr>
              <a:spLocks/>
            </p:cNvSpPr>
            <p:nvPr/>
          </p:nvSpPr>
          <p:spPr>
            <a:xfrm>
              <a:off x="1758331" y="1003194"/>
              <a:ext cx="1728000" cy="1800000"/>
            </a:xfrm>
            <a:prstGeom prst="flowChartOffpageConnector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  <a:prstDash val="sysDot"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defRPr/>
              </a:pPr>
              <a:endParaRPr lang="en-IN" sz="1013" dirty="0">
                <a:solidFill>
                  <a:prstClr val="white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110FA3-83EE-7D90-36BB-EB50EE46D0B8}"/>
                </a:ext>
              </a:extLst>
            </p:cNvPr>
            <p:cNvSpPr txBox="1"/>
            <p:nvPr/>
          </p:nvSpPr>
          <p:spPr>
            <a:xfrm>
              <a:off x="1866928" y="1814901"/>
              <a:ext cx="15315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IN" sz="1400" b="1" dirty="0">
                  <a:solidFill>
                    <a:srgbClr val="BED730"/>
                  </a:solidFill>
                  <a:latin typeface="Trebuchet MS" panose="020B0603020202020204" pitchFamily="34" charset="0"/>
                </a:rPr>
                <a:t>…the app strategy</a:t>
              </a:r>
              <a:endParaRPr lang="en-US" sz="1400" dirty="0">
                <a:solidFill>
                  <a:srgbClr val="BED730"/>
                </a:solidFill>
                <a:latin typeface="Trebuchet MS" panose="020B0603020202020204" pitchFamily="34" charset="0"/>
              </a:endParaRP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37C6C67B-468F-F0CD-49F2-FF5319BDF4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 bright="70000" contrast="-70000"/>
            </a:blip>
            <a:srcRect/>
            <a:stretch/>
          </p:blipFill>
          <p:spPr>
            <a:xfrm>
              <a:off x="2430653" y="1406807"/>
              <a:ext cx="396000" cy="396000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F436B53-1A07-55EF-72E9-ABEF2C1ED0D5}"/>
              </a:ext>
            </a:extLst>
          </p:cNvPr>
          <p:cNvGrpSpPr/>
          <p:nvPr/>
        </p:nvGrpSpPr>
        <p:grpSpPr>
          <a:xfrm>
            <a:off x="2731834" y="2589938"/>
            <a:ext cx="1728000" cy="1800000"/>
            <a:chOff x="2731834" y="2589938"/>
            <a:chExt cx="1728000" cy="1800000"/>
          </a:xfrm>
        </p:grpSpPr>
        <p:sp>
          <p:nvSpPr>
            <p:cNvPr id="7" name="Rectangle: Rounded Corners 25">
              <a:extLst>
                <a:ext uri="{FF2B5EF4-FFF2-40B4-BE49-F238E27FC236}">
                  <a16:creationId xmlns:a16="http://schemas.microsoft.com/office/drawing/2014/main" id="{AD026618-491B-1058-FCDA-A9487C9B6B2D}"/>
                </a:ext>
              </a:extLst>
            </p:cNvPr>
            <p:cNvSpPr>
              <a:spLocks/>
            </p:cNvSpPr>
            <p:nvPr/>
          </p:nvSpPr>
          <p:spPr>
            <a:xfrm flipV="1">
              <a:off x="2731834" y="2589938"/>
              <a:ext cx="1728000" cy="1800000"/>
            </a:xfrm>
            <a:prstGeom prst="flowChartOffpageConnector">
              <a:avLst/>
            </a:prstGeom>
            <a:solidFill>
              <a:schemeClr val="tx2">
                <a:lumMod val="75000"/>
                <a:alpha val="80000"/>
              </a:schemeClr>
            </a:solidFill>
            <a:ln w="6350">
              <a:solidFill>
                <a:schemeClr val="accent1">
                  <a:lumMod val="75000"/>
                </a:schemeClr>
              </a:solidFill>
              <a:prstDash val="sysDot"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83">
                <a:defRPr/>
              </a:pPr>
              <a:endParaRPr lang="en-IN" sz="1013" dirty="0">
                <a:solidFill>
                  <a:prstClr val="white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1EFE69B-8194-52ED-0D24-18D018B27324}"/>
                </a:ext>
              </a:extLst>
            </p:cNvPr>
            <p:cNvSpPr txBox="1"/>
            <p:nvPr/>
          </p:nvSpPr>
          <p:spPr>
            <a:xfrm>
              <a:off x="2756971" y="3555643"/>
              <a:ext cx="16467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83">
                <a:defRPr/>
              </a:pPr>
              <a:r>
                <a:rPr lang="en-IN" sz="1400" b="1" dirty="0">
                  <a:solidFill>
                    <a:srgbClr val="BED730"/>
                  </a:solidFill>
                  <a:latin typeface="Trebuchet MS" panose="020B0603020202020204" pitchFamily="34" charset="0"/>
                </a:rPr>
                <a:t>… the security strategy </a:t>
              </a:r>
              <a:endParaRPr lang="en-US" sz="1400" b="1" dirty="0">
                <a:solidFill>
                  <a:srgbClr val="BED730"/>
                </a:solidFill>
                <a:latin typeface="Trebuchet MS" panose="020B0603020202020204" pitchFamily="34" charset="0"/>
              </a:endParaRPr>
            </a:p>
          </p:txBody>
        </p:sp>
        <p:pic>
          <p:nvPicPr>
            <p:cNvPr id="43" name="Picture 2" descr="security castle strategy Icon 5733711">
              <a:extLst>
                <a:ext uri="{FF2B5EF4-FFF2-40B4-BE49-F238E27FC236}">
                  <a16:creationId xmlns:a16="http://schemas.microsoft.com/office/drawing/2014/main" id="{3116154A-3CC7-A3E5-870D-37D0EE30FB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1892" y="3110923"/>
              <a:ext cx="396000" cy="39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6203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001978C-2396-F387-5D65-5BC46C9B7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US" dirty="0"/>
              <a:t>‘Re-calibration’ is imminent at our end too…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5A5FBC68-B832-3AFC-FCAB-9FF1F59152C1}"/>
              </a:ext>
            </a:extLst>
          </p:cNvPr>
          <p:cNvGrpSpPr/>
          <p:nvPr/>
        </p:nvGrpSpPr>
        <p:grpSpPr>
          <a:xfrm>
            <a:off x="384514" y="1202068"/>
            <a:ext cx="1980000" cy="1472231"/>
            <a:chOff x="384514" y="1202068"/>
            <a:chExt cx="1980000" cy="1472231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F7E1DFE7-E2EF-C103-C4D9-28759B90BE5E}"/>
                </a:ext>
              </a:extLst>
            </p:cNvPr>
            <p:cNvSpPr/>
            <p:nvPr/>
          </p:nvSpPr>
          <p:spPr>
            <a:xfrm>
              <a:off x="384514" y="1202068"/>
              <a:ext cx="1980000" cy="1472231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2E44D96-3DC5-0D87-F4AB-98878B8581CB}"/>
                </a:ext>
              </a:extLst>
            </p:cNvPr>
            <p:cNvSpPr txBox="1"/>
            <p:nvPr/>
          </p:nvSpPr>
          <p:spPr>
            <a:xfrm>
              <a:off x="466763" y="1461130"/>
              <a:ext cx="18155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Re-calibration of our </a:t>
              </a:r>
              <a:r>
                <a:rPr lang="en-IN" sz="1400" b="1" dirty="0">
                  <a:solidFill>
                    <a:srgbClr val="BED730"/>
                  </a:solidFill>
                </a:rPr>
                <a:t>customer interactions </a:t>
              </a:r>
              <a:r>
                <a:rPr lang="en-IN" sz="1400" dirty="0">
                  <a:solidFill>
                    <a:schemeClr val="bg1"/>
                  </a:solidFill>
                </a:rPr>
                <a:t>and engagement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36D7CCD-F188-A07B-BC74-1B582653FB52}"/>
              </a:ext>
            </a:extLst>
          </p:cNvPr>
          <p:cNvGrpSpPr/>
          <p:nvPr/>
        </p:nvGrpSpPr>
        <p:grpSpPr>
          <a:xfrm>
            <a:off x="2524747" y="1202068"/>
            <a:ext cx="1980000" cy="1472231"/>
            <a:chOff x="2524747" y="1202068"/>
            <a:chExt cx="1980000" cy="1472231"/>
          </a:xfrm>
        </p:grpSpPr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1AF8BA71-5651-CB3A-CE3F-A159640DD3F7}"/>
                </a:ext>
              </a:extLst>
            </p:cNvPr>
            <p:cNvSpPr/>
            <p:nvPr/>
          </p:nvSpPr>
          <p:spPr>
            <a:xfrm>
              <a:off x="2524747" y="1202068"/>
              <a:ext cx="1980000" cy="1472231"/>
            </a:xfrm>
            <a:prstGeom prst="roundRect">
              <a:avLst/>
            </a:prstGeom>
            <a:solidFill>
              <a:schemeClr val="tx2">
                <a:lumMod val="75000"/>
                <a:alpha val="80000"/>
              </a:scheme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C837B85-91E0-4E32-25DF-0515489D9980}"/>
                </a:ext>
              </a:extLst>
            </p:cNvPr>
            <p:cNvSpPr txBox="1"/>
            <p:nvPr/>
          </p:nvSpPr>
          <p:spPr>
            <a:xfrm>
              <a:off x="2606996" y="1676573"/>
              <a:ext cx="18155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Re-calibration of </a:t>
              </a:r>
              <a:r>
                <a:rPr lang="en-IN" sz="1400" b="1" dirty="0">
                  <a:solidFill>
                    <a:srgbClr val="BED730"/>
                  </a:solidFill>
                </a:rPr>
                <a:t>propositions</a:t>
              </a:r>
              <a:r>
                <a:rPr lang="en-IN" sz="1400" dirty="0">
                  <a:solidFill>
                    <a:schemeClr val="bg1"/>
                  </a:solidFill>
                </a:rPr>
                <a:t> 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F71EDA2-B4C5-903E-3E99-9CB21AFB7A5D}"/>
              </a:ext>
            </a:extLst>
          </p:cNvPr>
          <p:cNvGrpSpPr/>
          <p:nvPr/>
        </p:nvGrpSpPr>
        <p:grpSpPr>
          <a:xfrm>
            <a:off x="4646908" y="1202068"/>
            <a:ext cx="1980000" cy="1472231"/>
            <a:chOff x="4646908" y="1202068"/>
            <a:chExt cx="1980000" cy="1472231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7A6AFF1C-7A41-71E7-87F7-15A0C8FF1E9D}"/>
                </a:ext>
              </a:extLst>
            </p:cNvPr>
            <p:cNvSpPr/>
            <p:nvPr/>
          </p:nvSpPr>
          <p:spPr>
            <a:xfrm>
              <a:off x="4646908" y="1202068"/>
              <a:ext cx="1980000" cy="1472231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CE20662-46A8-2784-234E-1BA74F870666}"/>
                </a:ext>
              </a:extLst>
            </p:cNvPr>
            <p:cNvSpPr txBox="1"/>
            <p:nvPr/>
          </p:nvSpPr>
          <p:spPr>
            <a:xfrm>
              <a:off x="4729157" y="1461130"/>
              <a:ext cx="18155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Re-calibration of </a:t>
              </a:r>
              <a:r>
                <a:rPr lang="en-IN" sz="1400" b="1" dirty="0">
                  <a:solidFill>
                    <a:srgbClr val="BED730"/>
                  </a:solidFill>
                </a:rPr>
                <a:t>business development </a:t>
              </a:r>
              <a:r>
                <a:rPr lang="en-IN" sz="1400" dirty="0">
                  <a:solidFill>
                    <a:schemeClr val="bg1"/>
                  </a:solidFill>
                </a:rPr>
                <a:t>process  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086AACD-EA70-218A-630D-54FB1D73161B}"/>
              </a:ext>
            </a:extLst>
          </p:cNvPr>
          <p:cNvGrpSpPr/>
          <p:nvPr/>
        </p:nvGrpSpPr>
        <p:grpSpPr>
          <a:xfrm>
            <a:off x="6769069" y="1202068"/>
            <a:ext cx="1980000" cy="1472231"/>
            <a:chOff x="6769069" y="1202068"/>
            <a:chExt cx="1980000" cy="1472231"/>
          </a:xfrm>
        </p:grpSpPr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ED850458-F94E-61AA-F457-3CFCC6C02EF7}"/>
                </a:ext>
              </a:extLst>
            </p:cNvPr>
            <p:cNvSpPr/>
            <p:nvPr/>
          </p:nvSpPr>
          <p:spPr>
            <a:xfrm>
              <a:off x="6769069" y="1202068"/>
              <a:ext cx="1980000" cy="1472231"/>
            </a:xfrm>
            <a:prstGeom prst="roundRect">
              <a:avLst/>
            </a:prstGeom>
            <a:solidFill>
              <a:schemeClr val="tx2">
                <a:lumMod val="75000"/>
                <a:alpha val="80000"/>
              </a:scheme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2DD9BB0-BD55-8BB6-0CD6-44A9A33212CD}"/>
                </a:ext>
              </a:extLst>
            </p:cNvPr>
            <p:cNvSpPr txBox="1"/>
            <p:nvPr/>
          </p:nvSpPr>
          <p:spPr>
            <a:xfrm>
              <a:off x="6851318" y="1461130"/>
              <a:ext cx="18155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Re-calibration of </a:t>
              </a:r>
              <a:r>
                <a:rPr lang="en-IN" sz="1400" b="1" dirty="0">
                  <a:solidFill>
                    <a:srgbClr val="BED730"/>
                  </a:solidFill>
                </a:rPr>
                <a:t>opportunity management </a:t>
              </a:r>
              <a:r>
                <a:rPr lang="en-IN" sz="1400" dirty="0">
                  <a:solidFill>
                    <a:schemeClr val="bg1"/>
                  </a:solidFill>
                </a:rPr>
                <a:t>philosophy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ABD26B9-983A-5421-236C-77DF88CC4AA6}"/>
              </a:ext>
            </a:extLst>
          </p:cNvPr>
          <p:cNvGrpSpPr/>
          <p:nvPr/>
        </p:nvGrpSpPr>
        <p:grpSpPr>
          <a:xfrm>
            <a:off x="384514" y="2829702"/>
            <a:ext cx="1980000" cy="1472231"/>
            <a:chOff x="384514" y="2829702"/>
            <a:chExt cx="1980000" cy="1472231"/>
          </a:xfrm>
        </p:grpSpPr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7E1A92DB-7EE5-9953-2554-9540E2724E7E}"/>
                </a:ext>
              </a:extLst>
            </p:cNvPr>
            <p:cNvSpPr/>
            <p:nvPr/>
          </p:nvSpPr>
          <p:spPr>
            <a:xfrm>
              <a:off x="384514" y="2829702"/>
              <a:ext cx="1980000" cy="1472231"/>
            </a:xfrm>
            <a:prstGeom prst="roundRect">
              <a:avLst/>
            </a:prstGeom>
            <a:solidFill>
              <a:schemeClr val="tx2">
                <a:lumMod val="75000"/>
                <a:alpha val="80000"/>
              </a:scheme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BFAFEFA-90D5-AF68-8E34-C03005C4637C}"/>
                </a:ext>
              </a:extLst>
            </p:cNvPr>
            <p:cNvSpPr txBox="1"/>
            <p:nvPr/>
          </p:nvSpPr>
          <p:spPr>
            <a:xfrm>
              <a:off x="466763" y="3304207"/>
              <a:ext cx="18155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Re-calibration </a:t>
              </a:r>
            </a:p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of </a:t>
              </a:r>
              <a:r>
                <a:rPr lang="en-IN" sz="1400" b="1" dirty="0">
                  <a:solidFill>
                    <a:srgbClr val="BED730"/>
                  </a:solidFill>
                </a:rPr>
                <a:t>skills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B12F189-4A37-C0A4-CBAB-9ECEB31A55C8}"/>
              </a:ext>
            </a:extLst>
          </p:cNvPr>
          <p:cNvGrpSpPr/>
          <p:nvPr/>
        </p:nvGrpSpPr>
        <p:grpSpPr>
          <a:xfrm>
            <a:off x="2524747" y="2829702"/>
            <a:ext cx="1980000" cy="1472231"/>
            <a:chOff x="2524747" y="2829702"/>
            <a:chExt cx="1980000" cy="1472231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34DAF0C5-AF33-FABC-D43B-93E5AAA836E2}"/>
                </a:ext>
              </a:extLst>
            </p:cNvPr>
            <p:cNvSpPr/>
            <p:nvPr/>
          </p:nvSpPr>
          <p:spPr>
            <a:xfrm>
              <a:off x="2524747" y="2829702"/>
              <a:ext cx="1980000" cy="1472231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A60BDA9-9D68-68F6-5E7A-891F29037425}"/>
                </a:ext>
              </a:extLst>
            </p:cNvPr>
            <p:cNvSpPr txBox="1"/>
            <p:nvPr/>
          </p:nvSpPr>
          <p:spPr>
            <a:xfrm>
              <a:off x="2668977" y="3088764"/>
              <a:ext cx="169153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Re-calibration of </a:t>
              </a:r>
              <a:r>
                <a:rPr lang="en-IN" sz="1400" b="1" dirty="0">
                  <a:solidFill>
                    <a:srgbClr val="BED730"/>
                  </a:solidFill>
                </a:rPr>
                <a:t>partner engagement </a:t>
              </a:r>
              <a:r>
                <a:rPr lang="en-IN" sz="1400" dirty="0">
                  <a:solidFill>
                    <a:schemeClr val="bg1"/>
                  </a:solidFill>
                </a:rPr>
                <a:t>model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142C3FE-444B-27B7-6087-1A1ADD960FD9}"/>
              </a:ext>
            </a:extLst>
          </p:cNvPr>
          <p:cNvGrpSpPr/>
          <p:nvPr/>
        </p:nvGrpSpPr>
        <p:grpSpPr>
          <a:xfrm>
            <a:off x="4646908" y="2829702"/>
            <a:ext cx="1980000" cy="1472231"/>
            <a:chOff x="4646908" y="2829702"/>
            <a:chExt cx="1980000" cy="1472231"/>
          </a:xfrm>
        </p:grpSpPr>
        <p:sp>
          <p:nvSpPr>
            <p:cNvPr id="37" name="Rounded Rectangle 36">
              <a:extLst>
                <a:ext uri="{FF2B5EF4-FFF2-40B4-BE49-F238E27FC236}">
                  <a16:creationId xmlns:a16="http://schemas.microsoft.com/office/drawing/2014/main" id="{0EC989C0-C977-AC86-5D41-5B1A972DDCAC}"/>
                </a:ext>
              </a:extLst>
            </p:cNvPr>
            <p:cNvSpPr/>
            <p:nvPr/>
          </p:nvSpPr>
          <p:spPr>
            <a:xfrm>
              <a:off x="4646908" y="2829702"/>
              <a:ext cx="1980000" cy="1472231"/>
            </a:xfrm>
            <a:prstGeom prst="roundRect">
              <a:avLst/>
            </a:prstGeom>
            <a:solidFill>
              <a:schemeClr val="tx2">
                <a:lumMod val="75000"/>
                <a:alpha val="80000"/>
              </a:scheme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DFA02CB-D2FB-A9C2-775E-A5585E8F6B57}"/>
                </a:ext>
              </a:extLst>
            </p:cNvPr>
            <p:cNvSpPr txBox="1"/>
            <p:nvPr/>
          </p:nvSpPr>
          <p:spPr>
            <a:xfrm>
              <a:off x="4912182" y="3196485"/>
              <a:ext cx="14494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Re-calibration of Channel </a:t>
              </a:r>
              <a:r>
                <a:rPr lang="en-IN" sz="1400" b="1" dirty="0">
                  <a:solidFill>
                    <a:srgbClr val="BED730"/>
                  </a:solidFill>
                </a:rPr>
                <a:t>partner motion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4218D2B-05B3-4266-49EF-C2C3309487C8}"/>
              </a:ext>
            </a:extLst>
          </p:cNvPr>
          <p:cNvGrpSpPr/>
          <p:nvPr/>
        </p:nvGrpSpPr>
        <p:grpSpPr>
          <a:xfrm>
            <a:off x="6769069" y="2829702"/>
            <a:ext cx="1980000" cy="1472231"/>
            <a:chOff x="6769069" y="2829702"/>
            <a:chExt cx="1980000" cy="1472231"/>
          </a:xfrm>
        </p:grpSpPr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946668AA-7274-99DE-BC2B-16561FA17067}"/>
                </a:ext>
              </a:extLst>
            </p:cNvPr>
            <p:cNvSpPr/>
            <p:nvPr/>
          </p:nvSpPr>
          <p:spPr>
            <a:xfrm>
              <a:off x="6769069" y="2829702"/>
              <a:ext cx="1980000" cy="1472231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70BB159-99BF-B6F7-9799-099DFF2BDE27}"/>
                </a:ext>
              </a:extLst>
            </p:cNvPr>
            <p:cNvSpPr txBox="1"/>
            <p:nvPr/>
          </p:nvSpPr>
          <p:spPr>
            <a:xfrm>
              <a:off x="6851318" y="3304207"/>
              <a:ext cx="18155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Re-calibration of </a:t>
              </a:r>
              <a:r>
                <a:rPr lang="en-IN" sz="1400" b="1" dirty="0">
                  <a:solidFill>
                    <a:srgbClr val="BED730"/>
                  </a:solidFill>
                </a:rPr>
                <a:t>business processes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398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09C144C-0283-07B6-12C6-0E6191355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US" dirty="0"/>
              <a:t>Our strategy: multi-pronged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109E0AD-3129-D5FF-A324-71CB33695F2E}"/>
              </a:ext>
            </a:extLst>
          </p:cNvPr>
          <p:cNvGrpSpPr/>
          <p:nvPr/>
        </p:nvGrpSpPr>
        <p:grpSpPr>
          <a:xfrm>
            <a:off x="2505720" y="696287"/>
            <a:ext cx="4088028" cy="4088028"/>
            <a:chOff x="2505720" y="696287"/>
            <a:chExt cx="4088028" cy="4088028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1F645B3-2537-DC92-DD06-5132988662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505720" y="696287"/>
              <a:ext cx="4088028" cy="4088028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8A116D6-50E1-4977-F4B1-C705C5A82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20059" y="2785835"/>
              <a:ext cx="903882" cy="402476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CBDCE96-335E-853B-563F-F4B73D00F9A8}"/>
                </a:ext>
              </a:extLst>
            </p:cNvPr>
            <p:cNvSpPr txBox="1"/>
            <p:nvPr/>
          </p:nvSpPr>
          <p:spPr>
            <a:xfrm>
              <a:off x="3135938" y="3560040"/>
              <a:ext cx="1071651" cy="253914"/>
            </a:xfrm>
            <a:prstGeom prst="rect">
              <a:avLst/>
            </a:prstGeom>
            <a:noFill/>
          </p:spPr>
          <p:txBody>
            <a:bodyPr wrap="square" lIns="68579" tIns="34289" rIns="68579" bIns="34289" rtlCol="0">
              <a:spAutoFit/>
            </a:bodyPr>
            <a:lstStyle/>
            <a:p>
              <a:pPr algn="ctr" defTabSz="514350"/>
              <a:r>
                <a:rPr lang="en-US" sz="1200" b="1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Vertical GTM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68400BE-D49D-51EC-9EF8-BD02C5A40668}"/>
                </a:ext>
              </a:extLst>
            </p:cNvPr>
            <p:cNvSpPr txBox="1"/>
            <p:nvPr/>
          </p:nvSpPr>
          <p:spPr>
            <a:xfrm>
              <a:off x="3992527" y="2010413"/>
              <a:ext cx="1134126" cy="253914"/>
            </a:xfrm>
            <a:prstGeom prst="rect">
              <a:avLst/>
            </a:prstGeom>
            <a:noFill/>
          </p:spPr>
          <p:txBody>
            <a:bodyPr wrap="square" lIns="68579" tIns="34289" rIns="68579" bIns="34289" rtlCol="0">
              <a:spAutoFit/>
            </a:bodyPr>
            <a:lstStyle/>
            <a:p>
              <a:pPr algn="ctr" defTabSz="514350"/>
              <a:r>
                <a:rPr lang="en-US" sz="1200" b="1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Digital@Core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8B94F0E-DCB6-6850-D206-9DF0BDC5ECB5}"/>
                </a:ext>
              </a:extLst>
            </p:cNvPr>
            <p:cNvSpPr txBox="1"/>
            <p:nvPr/>
          </p:nvSpPr>
          <p:spPr>
            <a:xfrm>
              <a:off x="4830481" y="3525403"/>
              <a:ext cx="1202850" cy="253914"/>
            </a:xfrm>
            <a:prstGeom prst="rect">
              <a:avLst/>
            </a:prstGeom>
            <a:noFill/>
          </p:spPr>
          <p:txBody>
            <a:bodyPr wrap="square" lIns="68579" tIns="34289" rIns="68579" bIns="34289" rtlCol="0">
              <a:spAutoFit/>
            </a:bodyPr>
            <a:lstStyle/>
            <a:p>
              <a:pPr algn="ctr" defTabSz="514350"/>
              <a:r>
                <a:rPr lang="en-US" sz="1200" b="1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8 Platforms</a:t>
              </a:r>
            </a:p>
          </p:txBody>
        </p:sp>
        <p:pic>
          <p:nvPicPr>
            <p:cNvPr id="8" name="Picture 8" descr="Image result for manufacturing">
              <a:extLst>
                <a:ext uri="{FF2B5EF4-FFF2-40B4-BE49-F238E27FC236}">
                  <a16:creationId xmlns:a16="http://schemas.microsoft.com/office/drawing/2014/main" id="{1BCCE6D3-0E57-BE0A-FDDF-94D00FA759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3406375" y="3009178"/>
              <a:ext cx="542925" cy="542925"/>
            </a:xfrm>
            <a:prstGeom prst="rect">
              <a:avLst/>
            </a:prstGeom>
            <a:noFill/>
          </p:spPr>
        </p:pic>
        <p:pic>
          <p:nvPicPr>
            <p:cNvPr id="9" name="Picture 10" descr="Image result for go live icon">
              <a:extLst>
                <a:ext uri="{FF2B5EF4-FFF2-40B4-BE49-F238E27FC236}">
                  <a16:creationId xmlns:a16="http://schemas.microsoft.com/office/drawing/2014/main" id="{8F8AE265-EA48-98A3-793F-E6F9AFF65A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2596" y="3095341"/>
              <a:ext cx="464699" cy="4646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Image result for cloud">
              <a:extLst>
                <a:ext uri="{FF2B5EF4-FFF2-40B4-BE49-F238E27FC236}">
                  <a16:creationId xmlns:a16="http://schemas.microsoft.com/office/drawing/2014/main" id="{E32AD2E7-B0C4-D886-C0DF-EDC5A6E316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4301109" y="1488905"/>
              <a:ext cx="541782" cy="541782"/>
            </a:xfrm>
            <a:prstGeom prst="rect">
              <a:avLst/>
            </a:prstGeom>
            <a:noFill/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D0963C99-20C8-98D4-1B8B-857F188E0CFB}"/>
              </a:ext>
            </a:extLst>
          </p:cNvPr>
          <p:cNvSpPr/>
          <p:nvPr/>
        </p:nvSpPr>
        <p:spPr>
          <a:xfrm>
            <a:off x="4127500" y="3149600"/>
            <a:ext cx="702981" cy="45719"/>
          </a:xfrm>
          <a:prstGeom prst="rect">
            <a:avLst/>
          </a:prstGeom>
          <a:solidFill>
            <a:srgbClr val="0305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EB930CF-3989-8F05-6142-3414C19A1B1F}"/>
              </a:ext>
            </a:extLst>
          </p:cNvPr>
          <p:cNvGrpSpPr/>
          <p:nvPr/>
        </p:nvGrpSpPr>
        <p:grpSpPr>
          <a:xfrm>
            <a:off x="1544702" y="1191623"/>
            <a:ext cx="1440000" cy="1440000"/>
            <a:chOff x="1544702" y="1191623"/>
            <a:chExt cx="1440000" cy="144000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A26E03E-7432-63B6-00FC-04B16E8DFB41}"/>
                </a:ext>
              </a:extLst>
            </p:cNvPr>
            <p:cNvSpPr txBox="1"/>
            <p:nvPr/>
          </p:nvSpPr>
          <p:spPr>
            <a:xfrm>
              <a:off x="1582328" y="1834593"/>
              <a:ext cx="13430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Channel partners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B205203-724B-73F9-F3BA-B5E27ACD33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44702" y="1191623"/>
              <a:ext cx="1440000" cy="1440000"/>
            </a:xfrm>
            <a:prstGeom prst="ellipse">
              <a:avLst/>
            </a:prstGeom>
            <a:noFill/>
            <a:ln w="2540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9" name="Picture 18" descr="A yellow check mark and a circle with a check mark in the middle&#10;&#10;Description automatically generated">
              <a:extLst>
                <a:ext uri="{FF2B5EF4-FFF2-40B4-BE49-F238E27FC236}">
                  <a16:creationId xmlns:a16="http://schemas.microsoft.com/office/drawing/2014/main" id="{C62C4BC2-8E80-A2AA-6FE0-75719920D0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0702" y="1465762"/>
              <a:ext cx="360000" cy="360000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9D4F0D1-CD00-04DC-0B10-BE021BD67197}"/>
              </a:ext>
            </a:extLst>
          </p:cNvPr>
          <p:cNvGrpSpPr/>
          <p:nvPr/>
        </p:nvGrpSpPr>
        <p:grpSpPr>
          <a:xfrm>
            <a:off x="6083671" y="1199560"/>
            <a:ext cx="1440000" cy="1440000"/>
            <a:chOff x="6083671" y="1199560"/>
            <a:chExt cx="1440000" cy="144000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FDE5969-1EFA-A39A-BCF2-E4C649628805}"/>
                </a:ext>
              </a:extLst>
            </p:cNvPr>
            <p:cNvSpPr txBox="1"/>
            <p:nvPr/>
          </p:nvSpPr>
          <p:spPr>
            <a:xfrm>
              <a:off x="6148831" y="1929429"/>
              <a:ext cx="134302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</a:rPr>
                <a:t>Alliances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42FC1D5-194C-D007-8984-76578A1FE7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83671" y="1199560"/>
              <a:ext cx="1440000" cy="1440000"/>
            </a:xfrm>
            <a:prstGeom prst="ellipse">
              <a:avLst/>
            </a:prstGeom>
            <a:noFill/>
            <a:ln w="2540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Picture 16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D158650B-5D6F-F5ED-C6A7-16981AEAA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72154" y="1550809"/>
              <a:ext cx="360000" cy="360000"/>
            </a:xfrm>
            <a:prstGeom prst="rect">
              <a:avLst/>
            </a:prstGeom>
          </p:spPr>
        </p:pic>
        <p:sp>
          <p:nvSpPr>
            <p:cNvPr id="20" name="5-Point Star 19">
              <a:extLst>
                <a:ext uri="{FF2B5EF4-FFF2-40B4-BE49-F238E27FC236}">
                  <a16:creationId xmlns:a16="http://schemas.microsoft.com/office/drawing/2014/main" id="{CE900449-8522-B457-4F2F-A3EB0BF04A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798154" y="1613521"/>
              <a:ext cx="108000" cy="1080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1577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EE97FF6-D37F-EC25-1629-0F2E7AC9C8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3375" y="4449763"/>
            <a:ext cx="4059238" cy="276225"/>
          </a:xfrm>
        </p:spPr>
        <p:txBody>
          <a:bodyPr/>
          <a:lstStyle/>
          <a:p>
            <a:r>
              <a:rPr lang="en-US" dirty="0"/>
              <a:t>01/04/24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39D275D-8380-920D-6D22-E54058D82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63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C0F80-5C46-57F2-F0F2-D6A63ABF0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US" dirty="0"/>
              <a:t>Strategic Alliances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8345DB-34D6-5A53-2EF8-A6C52FD6690F}"/>
              </a:ext>
            </a:extLst>
          </p:cNvPr>
          <p:cNvSpPr txBox="1"/>
          <p:nvPr/>
        </p:nvSpPr>
        <p:spPr>
          <a:xfrm>
            <a:off x="395103" y="2301037"/>
            <a:ext cx="84250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BED730"/>
                </a:solidFill>
              </a:rPr>
              <a:t>Benefits of the partnership / creating headroom for growth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9DCED33-3E63-0FAE-12F6-C294A6999959}"/>
              </a:ext>
            </a:extLst>
          </p:cNvPr>
          <p:cNvSpPr/>
          <p:nvPr/>
        </p:nvSpPr>
        <p:spPr>
          <a:xfrm>
            <a:off x="323849" y="1329257"/>
            <a:ext cx="2520000" cy="498764"/>
          </a:xfrm>
          <a:prstGeom prst="roundRect">
            <a:avLst/>
          </a:prstGeom>
          <a:solidFill>
            <a:srgbClr val="BED730"/>
          </a:solidFill>
          <a:ln w="6350">
            <a:solidFill>
              <a:schemeClr val="accent3">
                <a:lumMod val="75000"/>
              </a:schemeClr>
            </a:solidFill>
            <a:prstDash val="sysDot"/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Tech OEMs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B2046B1-1585-92A8-5C04-A49179DE0756}"/>
              </a:ext>
            </a:extLst>
          </p:cNvPr>
          <p:cNvSpPr/>
          <p:nvPr/>
        </p:nvSpPr>
        <p:spPr>
          <a:xfrm>
            <a:off x="3312000" y="1329257"/>
            <a:ext cx="2520000" cy="498764"/>
          </a:xfrm>
          <a:prstGeom prst="roundRect">
            <a:avLst/>
          </a:prstGeom>
          <a:solidFill>
            <a:srgbClr val="BED730"/>
          </a:solidFill>
          <a:ln w="6350">
            <a:solidFill>
              <a:schemeClr val="accent3">
                <a:lumMod val="75000"/>
              </a:schemeClr>
            </a:solidFill>
            <a:prstDash val="sysDot"/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Hyperscalers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AA726CD-5BBE-9C0B-0FE9-42D110E727E9}"/>
              </a:ext>
            </a:extLst>
          </p:cNvPr>
          <p:cNvSpPr/>
          <p:nvPr/>
        </p:nvSpPr>
        <p:spPr>
          <a:xfrm>
            <a:off x="6300150" y="1329257"/>
            <a:ext cx="2520000" cy="498764"/>
          </a:xfrm>
          <a:prstGeom prst="roundRect">
            <a:avLst/>
          </a:prstGeom>
          <a:solidFill>
            <a:srgbClr val="BED730"/>
          </a:solidFill>
          <a:ln w="6350">
            <a:solidFill>
              <a:schemeClr val="accent3">
                <a:lumMod val="75000"/>
              </a:schemeClr>
            </a:solidFill>
            <a:prstDash val="sysDot"/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New Age Tech Companies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3A1DB812-8B54-3861-00CB-9C3CD07619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3975285"/>
              </p:ext>
            </p:extLst>
          </p:nvPr>
        </p:nvGraphicFramePr>
        <p:xfrm>
          <a:off x="323850" y="2664848"/>
          <a:ext cx="8496300" cy="14912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9980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C0F80-5C46-57F2-F0F2-D6A63ABF0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2340922"/>
            <a:ext cx="8496300" cy="461655"/>
          </a:xfrm>
        </p:spPr>
        <p:txBody>
          <a:bodyPr/>
          <a:lstStyle/>
          <a:p>
            <a:pPr algn="ctr"/>
            <a:r>
              <a:rPr lang="en-US" dirty="0"/>
              <a:t>Channel partners: MARKET EXPANSION</a:t>
            </a:r>
          </a:p>
        </p:txBody>
      </p:sp>
    </p:spTree>
    <p:extLst>
      <p:ext uri="{BB962C8B-B14F-4D97-AF65-F5344CB8AC3E}">
        <p14:creationId xmlns:p14="http://schemas.microsoft.com/office/powerpoint/2010/main" val="208419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735BB-CD0B-5623-488C-2FE28D356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IN" dirty="0"/>
              <a:t>Where the growth lies in india (87K Companies)</a:t>
            </a:r>
            <a:endParaRPr lang="en-US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BF4F564-B323-22D9-A659-BADA66E73F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9593200"/>
              </p:ext>
            </p:extLst>
          </p:nvPr>
        </p:nvGraphicFramePr>
        <p:xfrm>
          <a:off x="323851" y="2003493"/>
          <a:ext cx="8493030" cy="2345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B9256E8E-DEDC-5A50-A186-F803D8099085}"/>
              </a:ext>
            </a:extLst>
          </p:cNvPr>
          <p:cNvSpPr/>
          <p:nvPr/>
        </p:nvSpPr>
        <p:spPr>
          <a:xfrm>
            <a:off x="327121" y="989183"/>
            <a:ext cx="8493030" cy="6350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171450" indent="-171450"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IN" sz="1050" dirty="0">
                <a:solidFill>
                  <a:schemeClr val="bg1"/>
                </a:solidFill>
                <a:latin typeface="Trebuchet MS" panose="020B0703020202090204" pitchFamily="34" charset="0"/>
                <a:cs typeface="Arial" panose="020B0604020202020204" pitchFamily="34" charset="0"/>
              </a:rPr>
              <a:t>27% of YoY increase in Small Business segment spending driven by start-ups </a:t>
            </a:r>
          </a:p>
          <a:p>
            <a:pPr marL="171450" indent="-171450"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IN" sz="1050" dirty="0">
                <a:solidFill>
                  <a:schemeClr val="bg1"/>
                </a:solidFill>
                <a:latin typeface="Trebuchet MS" panose="020B0703020202090204" pitchFamily="34" charset="0"/>
                <a:cs typeface="Arial" panose="020B0604020202020204" pitchFamily="34" charset="0"/>
              </a:rPr>
              <a:t>Spending in Hybrid Cloud and Security by Enterprises and DNB’s is driving IT spend across segments</a:t>
            </a:r>
          </a:p>
          <a:p>
            <a:pPr marL="171450" indent="-171450"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IN" sz="1050" dirty="0">
                <a:solidFill>
                  <a:schemeClr val="bg1"/>
                </a:solidFill>
                <a:latin typeface="Trebuchet MS" panose="020B0703020202090204" pitchFamily="34" charset="0"/>
                <a:cs typeface="Arial" panose="020B0604020202020204" pitchFamily="34" charset="0"/>
              </a:rPr>
              <a:t>IT Spending growth is expected to increase from Tier 2, Tier 3 cities in 2024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EB7748-A0DC-8D4F-C1D0-6848136A5ABA}"/>
              </a:ext>
            </a:extLst>
          </p:cNvPr>
          <p:cNvSpPr txBox="1"/>
          <p:nvPr/>
        </p:nvSpPr>
        <p:spPr>
          <a:xfrm>
            <a:off x="3109338" y="1972716"/>
            <a:ext cx="2922055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en-IN" sz="1600" b="1" dirty="0">
                <a:solidFill>
                  <a:srgbClr val="BED730"/>
                </a:solidFill>
                <a:latin typeface="Trebuchet MS" panose="020B0703020202090204" pitchFamily="34" charset="0"/>
              </a:rPr>
              <a:t>Segmented by Revenue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DEFB84-349A-EDCA-8BDE-3E1FA088F2DD}"/>
              </a:ext>
            </a:extLst>
          </p:cNvPr>
          <p:cNvSpPr txBox="1"/>
          <p:nvPr/>
        </p:nvSpPr>
        <p:spPr>
          <a:xfrm>
            <a:off x="937328" y="4258371"/>
            <a:ext cx="653632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en-IN" sz="1000" b="1" dirty="0">
                <a:solidFill>
                  <a:srgbClr val="BED730"/>
                </a:solidFill>
                <a:latin typeface="Trebuchet MS" panose="020B0703020202090204" pitchFamily="34" charset="0"/>
              </a:rPr>
              <a:t>VLE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205B74-11F2-E24C-E20D-45D01A1C7E91}"/>
              </a:ext>
            </a:extLst>
          </p:cNvPr>
          <p:cNvSpPr txBox="1"/>
          <p:nvPr/>
        </p:nvSpPr>
        <p:spPr>
          <a:xfrm>
            <a:off x="2418459" y="4258371"/>
            <a:ext cx="999859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en-IN" sz="1000" b="1" dirty="0">
                <a:solidFill>
                  <a:srgbClr val="BED730"/>
                </a:solidFill>
                <a:latin typeface="Trebuchet MS" panose="020B0703020202090204" pitchFamily="34" charset="0"/>
              </a:rPr>
              <a:t>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95F0E5-13A0-20B9-51E6-2F5AB7D3D72F}"/>
              </a:ext>
            </a:extLst>
          </p:cNvPr>
          <p:cNvSpPr txBox="1"/>
          <p:nvPr/>
        </p:nvSpPr>
        <p:spPr>
          <a:xfrm>
            <a:off x="4084890" y="4308908"/>
            <a:ext cx="922946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en-IN" sz="1000" b="1" dirty="0">
                <a:solidFill>
                  <a:srgbClr val="BED730"/>
                </a:solidFill>
                <a:latin typeface="Trebuchet MS" panose="020B0703020202090204" pitchFamily="34" charset="0"/>
              </a:rPr>
              <a:t>MB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032892-8727-BCB9-CCA9-D1AD79202EED}"/>
              </a:ext>
            </a:extLst>
          </p:cNvPr>
          <p:cNvSpPr txBox="1"/>
          <p:nvPr/>
        </p:nvSpPr>
        <p:spPr>
          <a:xfrm>
            <a:off x="5877037" y="4258371"/>
            <a:ext cx="702940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en-IN" sz="1000" b="1" dirty="0">
                <a:solidFill>
                  <a:srgbClr val="BED730"/>
                </a:solidFill>
                <a:latin typeface="Trebuchet MS" panose="020B0703020202090204" pitchFamily="34" charset="0"/>
              </a:rPr>
              <a:t>SB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1A1636-4A6B-F98E-3233-0926816E08E1}"/>
              </a:ext>
            </a:extLst>
          </p:cNvPr>
          <p:cNvSpPr txBox="1"/>
          <p:nvPr/>
        </p:nvSpPr>
        <p:spPr>
          <a:xfrm>
            <a:off x="7588665" y="4258371"/>
            <a:ext cx="606752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en-IN" sz="1000" b="1" dirty="0">
                <a:solidFill>
                  <a:srgbClr val="BED730"/>
                </a:solidFill>
                <a:latin typeface="Trebuchet MS" panose="020B0703020202090204" pitchFamily="34" charset="0"/>
              </a:rPr>
              <a:t>SOHO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94E951-E5CD-5848-1376-66DE84E4E546}"/>
              </a:ext>
            </a:extLst>
          </p:cNvPr>
          <p:cNvSpPr txBox="1"/>
          <p:nvPr/>
        </p:nvSpPr>
        <p:spPr>
          <a:xfrm>
            <a:off x="978773" y="1757273"/>
            <a:ext cx="5707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Trebuchet MS" panose="020B0703020202090204" pitchFamily="34" charset="0"/>
              </a:rPr>
              <a:t>870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93D873-F7E3-9AC5-714F-29B81532E669}"/>
              </a:ext>
            </a:extLst>
          </p:cNvPr>
          <p:cNvSpPr txBox="1"/>
          <p:nvPr/>
        </p:nvSpPr>
        <p:spPr>
          <a:xfrm>
            <a:off x="2633017" y="3025014"/>
            <a:ext cx="57074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2610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029D9F4-F772-B35B-8FA0-835374CA7FAB}"/>
              </a:ext>
            </a:extLst>
          </p:cNvPr>
          <p:cNvSpPr txBox="1"/>
          <p:nvPr/>
        </p:nvSpPr>
        <p:spPr>
          <a:xfrm>
            <a:off x="4326439" y="3255846"/>
            <a:ext cx="48785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2610</a:t>
            </a:r>
          </a:p>
        </p:txBody>
      </p:sp>
    </p:spTree>
    <p:extLst>
      <p:ext uri="{BB962C8B-B14F-4D97-AF65-F5344CB8AC3E}">
        <p14:creationId xmlns:p14="http://schemas.microsoft.com/office/powerpoint/2010/main" val="103706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83EB3-22D5-18D8-EE4E-2902CE729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Why Channel ?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30FC067-DCEE-9D9F-F01E-2D63BC33706D}"/>
              </a:ext>
            </a:extLst>
          </p:cNvPr>
          <p:cNvCxnSpPr/>
          <p:nvPr/>
        </p:nvCxnSpPr>
        <p:spPr>
          <a:xfrm>
            <a:off x="4572000" y="987426"/>
            <a:ext cx="0" cy="3529013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0C818913-058C-C140-4670-8BFFA785E8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33239375"/>
              </p:ext>
            </p:extLst>
          </p:nvPr>
        </p:nvGraphicFramePr>
        <p:xfrm>
          <a:off x="323851" y="1529697"/>
          <a:ext cx="4068763" cy="1931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16942DA-5512-6597-E3AE-6A8ABD6BE0BC}"/>
              </a:ext>
            </a:extLst>
          </p:cNvPr>
          <p:cNvSpPr txBox="1"/>
          <p:nvPr/>
        </p:nvSpPr>
        <p:spPr>
          <a:xfrm>
            <a:off x="323851" y="987426"/>
            <a:ext cx="4068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83"/>
            <a:r>
              <a:rPr lang="en-US" sz="1400" b="1" dirty="0">
                <a:solidFill>
                  <a:srgbClr val="BED730"/>
                </a:solidFill>
                <a:latin typeface="Trebuchet MS"/>
              </a:rPr>
              <a:t>Why Sify needs a matured Channel eco-system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47BB7D-CD7C-4415-0D44-44AF19F6CA03}"/>
              </a:ext>
            </a:extLst>
          </p:cNvPr>
          <p:cNvSpPr txBox="1"/>
          <p:nvPr/>
        </p:nvSpPr>
        <p:spPr>
          <a:xfrm>
            <a:off x="4758134" y="987426"/>
            <a:ext cx="4068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83"/>
            <a:r>
              <a:rPr lang="en-US" sz="1400" b="1" dirty="0">
                <a:solidFill>
                  <a:srgbClr val="BED730"/>
                </a:solidFill>
                <a:latin typeface="Trebuchet MS"/>
              </a:rPr>
              <a:t>Benefits for Channel Partners with Sify</a:t>
            </a:r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24051C83-E58B-BEF7-9E41-3DBCA9A387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5522011"/>
              </p:ext>
            </p:extLst>
          </p:nvPr>
        </p:nvGraphicFramePr>
        <p:xfrm>
          <a:off x="4751388" y="1529697"/>
          <a:ext cx="4068763" cy="1931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98734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3BBEBA-FD48-A41C-4D12-CA09410DE6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5" y="3282826"/>
            <a:ext cx="8499553" cy="765050"/>
          </a:xfrm>
        </p:spPr>
        <p:txBody>
          <a:bodyPr/>
          <a:lstStyle/>
          <a:p>
            <a:r>
              <a:rPr lang="en-US" dirty="0"/>
              <a:t>F</a:t>
            </a:r>
            <a:r>
              <a:rPr lang="en-IN" dirty="0"/>
              <a:t>y 24-25 Business Goal &amp; EXECUTION PLAN </a:t>
            </a:r>
          </a:p>
        </p:txBody>
      </p:sp>
    </p:spTree>
    <p:extLst>
      <p:ext uri="{BB962C8B-B14F-4D97-AF65-F5344CB8AC3E}">
        <p14:creationId xmlns:p14="http://schemas.microsoft.com/office/powerpoint/2010/main" val="240070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93A6778-A691-4416-D688-2DC379718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US" dirty="0"/>
              <a:t>Critical Success Factors for FY 24-25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BF5889B-14E6-7473-86C3-66110DBF63F8}"/>
              </a:ext>
            </a:extLst>
          </p:cNvPr>
          <p:cNvGrpSpPr/>
          <p:nvPr/>
        </p:nvGrpSpPr>
        <p:grpSpPr>
          <a:xfrm>
            <a:off x="384514" y="1218123"/>
            <a:ext cx="1980000" cy="1472231"/>
            <a:chOff x="384514" y="1218123"/>
            <a:chExt cx="1980000" cy="1472231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24475FA4-BD7C-2A02-97F8-E446AD61A317}"/>
                </a:ext>
              </a:extLst>
            </p:cNvPr>
            <p:cNvSpPr/>
            <p:nvPr/>
          </p:nvSpPr>
          <p:spPr>
            <a:xfrm>
              <a:off x="384514" y="1218123"/>
              <a:ext cx="1980000" cy="1472231"/>
            </a:xfrm>
            <a:prstGeom prst="roundRect">
              <a:avLst/>
            </a:prstGeom>
            <a:solidFill>
              <a:schemeClr val="tx2">
                <a:lumMod val="75000"/>
                <a:alpha val="80000"/>
              </a:scheme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8165E23-5DDA-226B-6C8B-FCA9FE6AAE79}"/>
                </a:ext>
              </a:extLst>
            </p:cNvPr>
            <p:cNvSpPr txBox="1"/>
            <p:nvPr/>
          </p:nvSpPr>
          <p:spPr>
            <a:xfrm>
              <a:off x="394931" y="1369463"/>
              <a:ext cx="1897751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BED730"/>
                  </a:solidFill>
                </a:rPr>
                <a:t>Hyperactive need creation </a:t>
              </a:r>
              <a:r>
                <a:rPr lang="en-US" sz="1400" dirty="0">
                  <a:solidFill>
                    <a:schemeClr val="bg1"/>
                  </a:solidFill>
                </a:rPr>
                <a:t>&amp; need identification through business development process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BD51477-C65F-07A1-5CF9-1119D739E174}"/>
              </a:ext>
            </a:extLst>
          </p:cNvPr>
          <p:cNvGrpSpPr/>
          <p:nvPr/>
        </p:nvGrpSpPr>
        <p:grpSpPr>
          <a:xfrm>
            <a:off x="2524747" y="1218123"/>
            <a:ext cx="1980000" cy="1472231"/>
            <a:chOff x="2524747" y="1218123"/>
            <a:chExt cx="1980000" cy="1472231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C80963A9-9AAD-DA5C-598E-7FE4DFE03C65}"/>
                </a:ext>
              </a:extLst>
            </p:cNvPr>
            <p:cNvSpPr/>
            <p:nvPr/>
          </p:nvSpPr>
          <p:spPr>
            <a:xfrm>
              <a:off x="2524747" y="1218123"/>
              <a:ext cx="1980000" cy="1472231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A5FB7E7-9C35-3188-3734-3E8F9CDE8BED}"/>
                </a:ext>
              </a:extLst>
            </p:cNvPr>
            <p:cNvSpPr txBox="1"/>
            <p:nvPr/>
          </p:nvSpPr>
          <p:spPr>
            <a:xfrm>
              <a:off x="2606996" y="1477185"/>
              <a:ext cx="18155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BED730"/>
                  </a:solidFill>
                </a:rPr>
                <a:t>Skill development for front line </a:t>
              </a:r>
              <a:r>
                <a:rPr lang="en-US" sz="1400" dirty="0">
                  <a:solidFill>
                    <a:schemeClr val="bg1"/>
                  </a:solidFill>
                </a:rPr>
                <a:t>customer engagement team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FE6F974-8EBC-B194-1659-18F20F72513C}"/>
              </a:ext>
            </a:extLst>
          </p:cNvPr>
          <p:cNvGrpSpPr/>
          <p:nvPr/>
        </p:nvGrpSpPr>
        <p:grpSpPr>
          <a:xfrm>
            <a:off x="4646908" y="1218123"/>
            <a:ext cx="1980000" cy="1472231"/>
            <a:chOff x="4646908" y="1218123"/>
            <a:chExt cx="1980000" cy="1472231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24BA5FF0-A479-B7C9-D289-31E8FA1560CA}"/>
                </a:ext>
              </a:extLst>
            </p:cNvPr>
            <p:cNvSpPr/>
            <p:nvPr/>
          </p:nvSpPr>
          <p:spPr>
            <a:xfrm>
              <a:off x="4646908" y="1218123"/>
              <a:ext cx="1980000" cy="1472231"/>
            </a:xfrm>
            <a:prstGeom prst="roundRect">
              <a:avLst/>
            </a:prstGeom>
            <a:solidFill>
              <a:schemeClr val="tx2">
                <a:lumMod val="75000"/>
                <a:alpha val="80000"/>
              </a:scheme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6889B38-A596-C1B2-D3D6-EA5E738FD703}"/>
                </a:ext>
              </a:extLst>
            </p:cNvPr>
            <p:cNvSpPr txBox="1"/>
            <p:nvPr/>
          </p:nvSpPr>
          <p:spPr>
            <a:xfrm>
              <a:off x="4729157" y="1477185"/>
              <a:ext cx="18155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Disciplined </a:t>
              </a:r>
              <a:r>
                <a:rPr lang="en-US" sz="1400" b="1" dirty="0">
                  <a:solidFill>
                    <a:srgbClr val="BED730"/>
                  </a:solidFill>
                </a:rPr>
                <a:t>Opportunity Management </a:t>
              </a:r>
              <a:r>
                <a:rPr lang="en-US" sz="1400" dirty="0">
                  <a:solidFill>
                    <a:schemeClr val="bg1"/>
                  </a:solidFill>
                </a:rPr>
                <a:t>process 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807774A-CEBA-402A-9B0E-3865CDE5E9C5}"/>
              </a:ext>
            </a:extLst>
          </p:cNvPr>
          <p:cNvGrpSpPr/>
          <p:nvPr/>
        </p:nvGrpSpPr>
        <p:grpSpPr>
          <a:xfrm>
            <a:off x="6769069" y="1218123"/>
            <a:ext cx="1980000" cy="1472231"/>
            <a:chOff x="6769069" y="1218123"/>
            <a:chExt cx="1980000" cy="1472231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B80EF1B3-C1E0-B685-A6B2-F29093F5D852}"/>
                </a:ext>
              </a:extLst>
            </p:cNvPr>
            <p:cNvSpPr/>
            <p:nvPr/>
          </p:nvSpPr>
          <p:spPr>
            <a:xfrm>
              <a:off x="6769069" y="1218123"/>
              <a:ext cx="1980000" cy="1472231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3C96A11-36FB-A132-CA07-AAAED3A5D02D}"/>
                </a:ext>
              </a:extLst>
            </p:cNvPr>
            <p:cNvSpPr txBox="1"/>
            <p:nvPr/>
          </p:nvSpPr>
          <p:spPr>
            <a:xfrm>
              <a:off x="6851318" y="1692628"/>
              <a:ext cx="18155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Growth in </a:t>
              </a:r>
              <a:r>
                <a:rPr lang="en-US" sz="1400" b="1" dirty="0">
                  <a:solidFill>
                    <a:srgbClr val="BED730"/>
                  </a:solidFill>
                </a:rPr>
                <a:t>Digital Services</a:t>
              </a:r>
              <a:r>
                <a:rPr lang="en-US" sz="1400" dirty="0">
                  <a:solidFill>
                    <a:schemeClr val="bg1"/>
                  </a:solidFill>
                </a:rPr>
                <a:t> business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3C0C8C8-17AD-19E2-BE02-0FAF0C481C1E}"/>
              </a:ext>
            </a:extLst>
          </p:cNvPr>
          <p:cNvGrpSpPr/>
          <p:nvPr/>
        </p:nvGrpSpPr>
        <p:grpSpPr>
          <a:xfrm>
            <a:off x="1452738" y="2870535"/>
            <a:ext cx="1980000" cy="1472231"/>
            <a:chOff x="1452738" y="2870535"/>
            <a:chExt cx="1980000" cy="1472231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680C0837-86AF-F3E9-7921-143730BDDA25}"/>
                </a:ext>
              </a:extLst>
            </p:cNvPr>
            <p:cNvSpPr/>
            <p:nvPr/>
          </p:nvSpPr>
          <p:spPr>
            <a:xfrm>
              <a:off x="1452738" y="2870535"/>
              <a:ext cx="1980000" cy="1472231"/>
            </a:xfrm>
            <a:prstGeom prst="roundRect">
              <a:avLst/>
            </a:prstGeom>
            <a:solidFill>
              <a:schemeClr val="tx2">
                <a:lumMod val="75000"/>
                <a:alpha val="80000"/>
              </a:scheme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57A333D-7B0E-1B30-A1CD-0564B8EC9ED9}"/>
                </a:ext>
              </a:extLst>
            </p:cNvPr>
            <p:cNvSpPr txBox="1"/>
            <p:nvPr/>
          </p:nvSpPr>
          <p:spPr>
            <a:xfrm>
              <a:off x="1534987" y="3021875"/>
              <a:ext cx="181550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BED730"/>
                  </a:solidFill>
                </a:rPr>
                <a:t>Capacity monetization </a:t>
              </a:r>
              <a:r>
                <a:rPr lang="en-US" sz="1400" dirty="0">
                  <a:solidFill>
                    <a:schemeClr val="bg1"/>
                  </a:solidFill>
                </a:rPr>
                <a:t>of Data Centre and Network Infrastructure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11C5850-9246-6D37-59DE-C8B065D055AE}"/>
              </a:ext>
            </a:extLst>
          </p:cNvPr>
          <p:cNvGrpSpPr/>
          <p:nvPr/>
        </p:nvGrpSpPr>
        <p:grpSpPr>
          <a:xfrm>
            <a:off x="3592971" y="2870535"/>
            <a:ext cx="1980000" cy="1472231"/>
            <a:chOff x="3592971" y="2870535"/>
            <a:chExt cx="1980000" cy="1472231"/>
          </a:xfrm>
        </p:grpSpPr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A61872D7-4AF5-0DD9-56A4-BAB7761A6C33}"/>
                </a:ext>
              </a:extLst>
            </p:cNvPr>
            <p:cNvSpPr/>
            <p:nvPr/>
          </p:nvSpPr>
          <p:spPr>
            <a:xfrm>
              <a:off x="3592971" y="2870535"/>
              <a:ext cx="1980000" cy="1472231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9A3EFB0-A918-9EAB-31C1-1A6DDC20A54B}"/>
                </a:ext>
              </a:extLst>
            </p:cNvPr>
            <p:cNvSpPr txBox="1"/>
            <p:nvPr/>
          </p:nvSpPr>
          <p:spPr>
            <a:xfrm>
              <a:off x="3675220" y="3345040"/>
              <a:ext cx="18155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BED730"/>
                  </a:solidFill>
                </a:rPr>
                <a:t>Scaling up </a:t>
              </a:r>
              <a:br>
                <a:rPr lang="en-US" sz="1400" dirty="0">
                  <a:solidFill>
                    <a:schemeClr val="bg1"/>
                  </a:solidFill>
                </a:rPr>
              </a:br>
              <a:r>
                <a:rPr lang="en-US" sz="1400" dirty="0">
                  <a:solidFill>
                    <a:schemeClr val="bg1"/>
                  </a:solidFill>
                </a:rPr>
                <a:t>Security business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4B35821-AC34-DD61-BC8D-A11DABEF1FB3}"/>
              </a:ext>
            </a:extLst>
          </p:cNvPr>
          <p:cNvGrpSpPr/>
          <p:nvPr/>
        </p:nvGrpSpPr>
        <p:grpSpPr>
          <a:xfrm>
            <a:off x="5715132" y="2870535"/>
            <a:ext cx="1980000" cy="1472231"/>
            <a:chOff x="5715132" y="2870535"/>
            <a:chExt cx="1980000" cy="1472231"/>
          </a:xfrm>
        </p:grpSpPr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FCCD7138-8ECF-6C5F-4261-17FDB777622F}"/>
                </a:ext>
              </a:extLst>
            </p:cNvPr>
            <p:cNvSpPr/>
            <p:nvPr/>
          </p:nvSpPr>
          <p:spPr>
            <a:xfrm>
              <a:off x="5715132" y="2870535"/>
              <a:ext cx="1980000" cy="1472231"/>
            </a:xfrm>
            <a:prstGeom prst="roundRect">
              <a:avLst/>
            </a:prstGeom>
            <a:solidFill>
              <a:schemeClr val="tx2">
                <a:lumMod val="75000"/>
                <a:alpha val="80000"/>
              </a:schemeClr>
            </a:solidFill>
            <a:ln w="6350">
              <a:solidFill>
                <a:schemeClr val="accent1">
                  <a:lumMod val="75000"/>
                </a:schemeClr>
              </a:solidFill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5C3C3B9-7BBC-BB30-6883-1AFDC2ABB2FD}"/>
                </a:ext>
              </a:extLst>
            </p:cNvPr>
            <p:cNvSpPr txBox="1"/>
            <p:nvPr/>
          </p:nvSpPr>
          <p:spPr>
            <a:xfrm>
              <a:off x="6022978" y="3237318"/>
              <a:ext cx="149218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rgbClr val="BED730"/>
                  </a:solidFill>
                </a:rPr>
                <a:t>Integrated</a:t>
              </a:r>
              <a:r>
                <a:rPr lang="en-US" sz="1400" dirty="0">
                  <a:solidFill>
                    <a:schemeClr val="bg1"/>
                  </a:solidFill>
                </a:rPr>
                <a:t> medium and large </a:t>
              </a:r>
              <a:r>
                <a:rPr lang="en-US" sz="1400" b="1" dirty="0">
                  <a:solidFill>
                    <a:srgbClr val="BED730"/>
                  </a:solidFill>
                </a:rPr>
                <a:t>deal focus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16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BCA4AFC-0F8E-052C-3DBF-F5764B000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US" dirty="0"/>
              <a:t>FY 24-25 Business Acquisition Goal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B44ACA0-FC0A-F8D4-8E55-36CD780551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080227"/>
              </p:ext>
            </p:extLst>
          </p:nvPr>
        </p:nvGraphicFramePr>
        <p:xfrm>
          <a:off x="323849" y="987423"/>
          <a:ext cx="4068763" cy="2331216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2718896">
                  <a:extLst>
                    <a:ext uri="{9D8B030D-6E8A-4147-A177-3AD203B41FA5}">
                      <a16:colId xmlns:a16="http://schemas.microsoft.com/office/drawing/2014/main" val="499106913"/>
                    </a:ext>
                  </a:extLst>
                </a:gridCol>
                <a:gridCol w="1349867">
                  <a:extLst>
                    <a:ext uri="{9D8B030D-6E8A-4147-A177-3AD203B41FA5}">
                      <a16:colId xmlns:a16="http://schemas.microsoft.com/office/drawing/2014/main" val="1521298517"/>
                    </a:ext>
                  </a:extLst>
                </a:gridCol>
              </a:tblGrid>
              <a:tr h="388536">
                <a:tc>
                  <a:txBody>
                    <a:bodyPr/>
                    <a:lstStyle/>
                    <a:p>
                      <a:pPr algn="l" fontAlgn="ctr"/>
                      <a:r>
                        <a:rPr lang="en-IN" sz="1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Sales Tracks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BED73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FY24-25 Goal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BED7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395074"/>
                  </a:ext>
                </a:extLst>
              </a:tr>
              <a:tr h="388536">
                <a:tc>
                  <a:txBody>
                    <a:bodyPr/>
                    <a:lstStyle/>
                    <a:p>
                      <a:pPr algn="l" fontAlgn="ctr"/>
                      <a:r>
                        <a:rPr lang="en-IN" sz="1200" b="0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Enterprise</a:t>
                      </a:r>
                      <a:endParaRPr lang="en-IN" sz="12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0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1179</a:t>
                      </a:r>
                      <a:endParaRPr lang="en-IN" sz="12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2479063516"/>
                  </a:ext>
                </a:extLst>
              </a:tr>
              <a:tr h="388536">
                <a:tc>
                  <a:txBody>
                    <a:bodyPr/>
                    <a:lstStyle/>
                    <a:p>
                      <a:pPr algn="l" fontAlgn="ctr"/>
                      <a:r>
                        <a:rPr lang="en-IN" sz="1200" b="0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Public BFSI &amp; PSU</a:t>
                      </a:r>
                      <a:endParaRPr lang="en-IN" sz="12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0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374</a:t>
                      </a:r>
                      <a:endParaRPr lang="en-IN" sz="12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203708642"/>
                  </a:ext>
                </a:extLst>
              </a:tr>
              <a:tr h="388536">
                <a:tc>
                  <a:txBody>
                    <a:bodyPr/>
                    <a:lstStyle/>
                    <a:p>
                      <a:pPr algn="l" fontAlgn="ctr"/>
                      <a:r>
                        <a:rPr lang="en-IN" sz="1200" b="0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Govt.</a:t>
                      </a:r>
                      <a:endParaRPr lang="en-IN" sz="12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0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217</a:t>
                      </a:r>
                      <a:endParaRPr lang="en-IN" sz="12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3420684297"/>
                  </a:ext>
                </a:extLst>
              </a:tr>
              <a:tr h="388536">
                <a:tc>
                  <a:txBody>
                    <a:bodyPr/>
                    <a:lstStyle/>
                    <a:p>
                      <a:pPr algn="l" fontAlgn="ctr"/>
                      <a:r>
                        <a:rPr lang="en-IN" sz="1200" b="0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Channels</a:t>
                      </a:r>
                      <a:endParaRPr lang="en-IN" sz="12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0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307</a:t>
                      </a:r>
                      <a:endParaRPr lang="en-IN" sz="1200" b="0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878165575"/>
                  </a:ext>
                </a:extLst>
              </a:tr>
              <a:tr h="388536">
                <a:tc>
                  <a:txBody>
                    <a:bodyPr/>
                    <a:lstStyle/>
                    <a:p>
                      <a:pPr algn="l" fontAlgn="ctr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Grand Total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2077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678459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0ECFA72-AF9B-C901-B8C4-F002B49B7827}"/>
              </a:ext>
            </a:extLst>
          </p:cNvPr>
          <p:cNvGraphicFramePr>
            <a:graphicFrameLocks noGrp="1"/>
          </p:cNvGraphicFramePr>
          <p:nvPr/>
        </p:nvGraphicFramePr>
        <p:xfrm>
          <a:off x="4751389" y="987422"/>
          <a:ext cx="4068761" cy="3529020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2871239">
                  <a:extLst>
                    <a:ext uri="{9D8B030D-6E8A-4147-A177-3AD203B41FA5}">
                      <a16:colId xmlns:a16="http://schemas.microsoft.com/office/drawing/2014/main" val="3968681763"/>
                    </a:ext>
                  </a:extLst>
                </a:gridCol>
                <a:gridCol w="1197522">
                  <a:extLst>
                    <a:ext uri="{9D8B030D-6E8A-4147-A177-3AD203B41FA5}">
                      <a16:colId xmlns:a16="http://schemas.microsoft.com/office/drawing/2014/main" val="3891401598"/>
                    </a:ext>
                  </a:extLst>
                </a:gridCol>
              </a:tblGrid>
              <a:tr h="352902">
                <a:tc>
                  <a:txBody>
                    <a:bodyPr/>
                    <a:lstStyle/>
                    <a:p>
                      <a:pPr algn="l" fontAlgn="ctr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GTM Motion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BED73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FY24-25 Goal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BED7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9732972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algn="l" defTabSz="914241" rtl="0" eaLnBrk="1" fontAlgn="b" latinLnBrk="0" hangingPunct="1"/>
                      <a:r>
                        <a:rPr lang="en-IN" sz="1200" b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Network Infra Services</a:t>
                      </a:r>
                      <a:endParaRPr lang="en-IN" sz="1200" b="0" i="0" u="none" strike="noStrike" kern="12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489</a:t>
                      </a:r>
                      <a:endParaRPr lang="en-IN" sz="1200" b="0" i="0" u="none" strike="noStrike" kern="12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2244859370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algn="l" defTabSz="914241" rtl="0" eaLnBrk="1" fontAlgn="b" latinLnBrk="0" hangingPunct="1"/>
                      <a:r>
                        <a:rPr lang="en-IN" sz="1200" b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Data Center Colocation Services</a:t>
                      </a:r>
                      <a:endParaRPr lang="en-IN" sz="1200" b="0" i="0" u="none" strike="noStrike" kern="12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214</a:t>
                      </a:r>
                      <a:endParaRPr lang="en-IN" sz="1200" b="0" i="0" u="none" strike="noStrike" kern="12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1730413626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algn="l" defTabSz="914241" rtl="0" eaLnBrk="1" fontAlgn="b" latinLnBrk="0" hangingPunct="1"/>
                      <a:r>
                        <a:rPr lang="fr-FR" sz="1200" b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CI - Enterprise Cloud Infra Services</a:t>
                      </a:r>
                      <a:endParaRPr lang="fr-FR" sz="1200" b="0" i="0" u="none" strike="noStrike" kern="12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192</a:t>
                      </a:r>
                      <a:endParaRPr lang="en-IN" sz="1200" b="0" i="0" u="none" strike="noStrike" kern="12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343913560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algn="l" defTabSz="914241" rtl="0" eaLnBrk="1" fontAlgn="b" latinLnBrk="0" hangingPunct="1"/>
                      <a:r>
                        <a:rPr lang="en-US" sz="1200" b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Network Digital Managed Services</a:t>
                      </a:r>
                      <a:endParaRPr lang="en-US" sz="1200" b="0" i="0" u="none" strike="noStrike" kern="12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324</a:t>
                      </a:r>
                      <a:endParaRPr lang="en-IN" sz="1200" b="0" i="0" u="none" strike="noStrike" kern="12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3255826803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algn="l" defTabSz="914241" rtl="0" eaLnBrk="1" fontAlgn="b" latinLnBrk="0" hangingPunct="1"/>
                      <a:r>
                        <a:rPr lang="en-US" sz="1200" b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Cloud &amp; IT Managed Services</a:t>
                      </a:r>
                      <a:endParaRPr lang="en-US" sz="1200" b="0" i="0" u="none" strike="noStrike" kern="12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463</a:t>
                      </a:r>
                      <a:endParaRPr lang="en-IN" sz="1200" b="0" i="0" u="none" strike="noStrike" kern="12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1997160546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algn="l" defTabSz="914241" rtl="0" eaLnBrk="1" fontAlgn="b" latinLnBrk="0" hangingPunct="1"/>
                      <a:r>
                        <a:rPr lang="en-IN" sz="1200" b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Security Managed Services</a:t>
                      </a:r>
                      <a:endParaRPr lang="en-IN" sz="1200" b="0" i="0" u="none" strike="noStrike" kern="12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254</a:t>
                      </a:r>
                      <a:endParaRPr lang="en-IN" sz="1200" b="0" i="0" u="none" strike="noStrike" kern="12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3793125224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algn="l" defTabSz="914241" rtl="0" eaLnBrk="1" fontAlgn="b" latinLnBrk="0" hangingPunct="1"/>
                      <a:r>
                        <a:rPr lang="en-IN" sz="1200" b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Digital Application Managed Services</a:t>
                      </a:r>
                      <a:endParaRPr lang="en-IN" sz="1200" b="0" i="0" u="none" strike="noStrike" kern="12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94</a:t>
                      </a:r>
                      <a:endParaRPr lang="en-IN" sz="1200" b="0" i="0" u="none" strike="noStrike" kern="12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3325009447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marL="0" algn="l" defTabSz="914241" rtl="0" eaLnBrk="1" fontAlgn="b" latinLnBrk="0" hangingPunct="1"/>
                      <a:r>
                        <a:rPr lang="en-US" sz="1200" b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Industry Application Managed Services</a:t>
                      </a:r>
                      <a:endParaRPr lang="en-US" sz="1200" b="0" i="0" u="none" strike="noStrike" kern="12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</a:rPr>
                        <a:t>46</a:t>
                      </a:r>
                      <a:endParaRPr lang="en-IN" sz="1200" b="0" i="0" u="none" strike="noStrike" kern="1200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929016797"/>
                  </a:ext>
                </a:extLst>
              </a:tr>
              <a:tr h="352902">
                <a:tc>
                  <a:txBody>
                    <a:bodyPr/>
                    <a:lstStyle/>
                    <a:p>
                      <a:pPr algn="l" fontAlgn="ctr"/>
                      <a:r>
                        <a:rPr lang="en-IN" sz="1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Grand Total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2077</a:t>
                      </a:r>
                      <a:endParaRPr lang="en-IN" sz="12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018867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3F55548-25C2-5A18-62E4-40B034EAE5A8}"/>
              </a:ext>
            </a:extLst>
          </p:cNvPr>
          <p:cNvSpPr txBox="1"/>
          <p:nvPr/>
        </p:nvSpPr>
        <p:spPr>
          <a:xfrm>
            <a:off x="323851" y="3678998"/>
            <a:ext cx="406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BED730"/>
                </a:solidFill>
              </a:rPr>
              <a:t>48% Growth over FY 23-24 </a:t>
            </a:r>
          </a:p>
        </p:txBody>
      </p:sp>
    </p:spTree>
    <p:extLst>
      <p:ext uri="{BB962C8B-B14F-4D97-AF65-F5344CB8AC3E}">
        <p14:creationId xmlns:p14="http://schemas.microsoft.com/office/powerpoint/2010/main" val="39993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213C91A-2879-F783-14E4-7B25AE7620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US" dirty="0"/>
              <a:t>Account Mix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422CF07-4AF9-9354-D991-8DBD0166E9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529669"/>
              </p:ext>
            </p:extLst>
          </p:nvPr>
        </p:nvGraphicFramePr>
        <p:xfrm>
          <a:off x="323850" y="987425"/>
          <a:ext cx="8496299" cy="2919903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675442">
                  <a:extLst>
                    <a:ext uri="{9D8B030D-6E8A-4147-A177-3AD203B41FA5}">
                      <a16:colId xmlns:a16="http://schemas.microsoft.com/office/drawing/2014/main" val="6898010"/>
                    </a:ext>
                  </a:extLst>
                </a:gridCol>
                <a:gridCol w="1416734">
                  <a:extLst>
                    <a:ext uri="{9D8B030D-6E8A-4147-A177-3AD203B41FA5}">
                      <a16:colId xmlns:a16="http://schemas.microsoft.com/office/drawing/2014/main" val="372379614"/>
                    </a:ext>
                  </a:extLst>
                </a:gridCol>
                <a:gridCol w="1905406">
                  <a:extLst>
                    <a:ext uri="{9D8B030D-6E8A-4147-A177-3AD203B41FA5}">
                      <a16:colId xmlns:a16="http://schemas.microsoft.com/office/drawing/2014/main" val="2829754116"/>
                    </a:ext>
                  </a:extLst>
                </a:gridCol>
                <a:gridCol w="2015033">
                  <a:extLst>
                    <a:ext uri="{9D8B030D-6E8A-4147-A177-3AD203B41FA5}">
                      <a16:colId xmlns:a16="http://schemas.microsoft.com/office/drawing/2014/main" val="4014777449"/>
                    </a:ext>
                  </a:extLst>
                </a:gridCol>
                <a:gridCol w="1483684">
                  <a:extLst>
                    <a:ext uri="{9D8B030D-6E8A-4147-A177-3AD203B41FA5}">
                      <a16:colId xmlns:a16="http://schemas.microsoft.com/office/drawing/2014/main" val="2766792418"/>
                    </a:ext>
                  </a:extLst>
                </a:gridCol>
              </a:tblGrid>
              <a:tr h="389647">
                <a:tc>
                  <a:txBody>
                    <a:bodyPr/>
                    <a:lstStyle/>
                    <a:p>
                      <a:pPr algn="l" fontAlgn="b"/>
                      <a:endParaRPr lang="en-IN" sz="1200" b="0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Farming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BED73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Hunting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rgbClr val="BED73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6580200"/>
                  </a:ext>
                </a:extLst>
              </a:tr>
              <a:tr h="562541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Tracks/Region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Existing Covered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Existing Under Covered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New </a:t>
                      </a:r>
                      <a:b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</a:br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(Opportunities identified)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New </a:t>
                      </a:r>
                      <a:b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</a:br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(to be hunted)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7644776"/>
                  </a:ext>
                </a:extLst>
              </a:tr>
              <a:tr h="393543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Enterprise</a:t>
                      </a:r>
                      <a:endParaRPr lang="en-IN" sz="1200" b="1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151</a:t>
                      </a:r>
                      <a:endParaRPr lang="en-IN" sz="1200" b="1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320</a:t>
                      </a:r>
                      <a:endParaRPr lang="en-IN" sz="1200" b="1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695</a:t>
                      </a:r>
                      <a:endParaRPr lang="en-IN" sz="1200" b="1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452</a:t>
                      </a:r>
                      <a:endParaRPr lang="en-IN" sz="1200" b="1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3863660982"/>
                  </a:ext>
                </a:extLst>
              </a:tr>
              <a:tr h="393543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Public BFSI &amp; PSU</a:t>
                      </a:r>
                      <a:endParaRPr lang="en-IN" sz="1200" b="1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20</a:t>
                      </a:r>
                      <a:endParaRPr lang="en-IN" sz="1200" b="1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59</a:t>
                      </a:r>
                      <a:endParaRPr lang="en-IN" sz="1200" b="1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28</a:t>
                      </a:r>
                      <a:endParaRPr lang="en-IN" sz="1200" b="1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4</a:t>
                      </a:r>
                      <a:endParaRPr lang="en-IN" sz="1200" b="1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611876732"/>
                  </a:ext>
                </a:extLst>
              </a:tr>
              <a:tr h="393543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Govt.</a:t>
                      </a:r>
                      <a:endParaRPr lang="en-IN" sz="1200" b="1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 </a:t>
                      </a:r>
                      <a:endParaRPr lang="en-IN" sz="1200" b="1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28</a:t>
                      </a:r>
                      <a:endParaRPr lang="en-IN" sz="1200" b="1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17</a:t>
                      </a:r>
                      <a:endParaRPr lang="en-IN" sz="1200" b="1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31</a:t>
                      </a:r>
                      <a:endParaRPr lang="en-IN" sz="1200" b="1" i="0" u="none" strike="noStrike" dirty="0"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495883804"/>
                  </a:ext>
                </a:extLst>
              </a:tr>
              <a:tr h="393543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rgbClr val="BED730"/>
                          </a:solidFill>
                          <a:effectLst/>
                          <a:latin typeface="Trebuchet MS" panose="020B0703020202090204" pitchFamily="34" charset="0"/>
                        </a:rPr>
                        <a:t>TOTAL</a:t>
                      </a:r>
                      <a:endParaRPr lang="en-IN" sz="1200" b="1" i="0" u="none" strike="noStrike" dirty="0">
                        <a:solidFill>
                          <a:srgbClr val="BED730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rgbClr val="BED730"/>
                          </a:solidFill>
                          <a:effectLst/>
                          <a:latin typeface="Trebuchet MS" panose="020B0703020202090204" pitchFamily="34" charset="0"/>
                        </a:rPr>
                        <a:t>171</a:t>
                      </a:r>
                      <a:endParaRPr lang="en-IN" sz="1200" b="1" i="0" u="none" strike="noStrike" dirty="0">
                        <a:solidFill>
                          <a:srgbClr val="BED730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rgbClr val="BED730"/>
                          </a:solidFill>
                          <a:effectLst/>
                          <a:latin typeface="Trebuchet MS" panose="020B0703020202090204" pitchFamily="34" charset="0"/>
                        </a:rPr>
                        <a:t>407</a:t>
                      </a:r>
                      <a:endParaRPr lang="en-IN" sz="1200" b="1" i="0" u="none" strike="noStrike" dirty="0">
                        <a:solidFill>
                          <a:srgbClr val="BED730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rgbClr val="BED730"/>
                          </a:solidFill>
                          <a:effectLst/>
                          <a:latin typeface="Trebuchet MS" panose="020B0703020202090204" pitchFamily="34" charset="0"/>
                        </a:rPr>
                        <a:t>740</a:t>
                      </a:r>
                      <a:endParaRPr lang="en-IN" sz="1200" b="1" i="0" u="none" strike="noStrike" dirty="0">
                        <a:solidFill>
                          <a:srgbClr val="BED730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rgbClr val="BED730"/>
                          </a:solidFill>
                          <a:effectLst/>
                          <a:latin typeface="Trebuchet MS" panose="020B0703020202090204" pitchFamily="34" charset="0"/>
                        </a:rPr>
                        <a:t>487</a:t>
                      </a:r>
                      <a:endParaRPr lang="en-IN" sz="1200" b="1" i="0" u="none" strike="noStrike" dirty="0">
                        <a:solidFill>
                          <a:srgbClr val="BED730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extLst>
                  <a:ext uri="{0D108BD9-81ED-4DB2-BD59-A6C34878D82A}">
                    <a16:rowId xmlns:a16="http://schemas.microsoft.com/office/drawing/2014/main" val="2480597373"/>
                  </a:ext>
                </a:extLst>
              </a:tr>
              <a:tr h="393543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GRAND TOTAL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578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1227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5999242"/>
                  </a:ext>
                </a:extLst>
              </a:tr>
            </a:tbl>
          </a:graphicData>
        </a:graphic>
      </p:graphicFrame>
      <p:sp>
        <p:nvSpPr>
          <p:cNvPr id="2" name="Oval 1">
            <a:extLst>
              <a:ext uri="{FF2B5EF4-FFF2-40B4-BE49-F238E27FC236}">
                <a16:creationId xmlns:a16="http://schemas.microsoft.com/office/drawing/2014/main" id="{0E725AEF-5448-F603-C692-1D20764C2562}"/>
              </a:ext>
            </a:extLst>
          </p:cNvPr>
          <p:cNvSpPr/>
          <p:nvPr/>
        </p:nvSpPr>
        <p:spPr>
          <a:xfrm>
            <a:off x="6623851" y="3429717"/>
            <a:ext cx="941493" cy="535978"/>
          </a:xfrm>
          <a:prstGeom prst="ellipse">
            <a:avLst/>
          </a:prstGeom>
          <a:noFill/>
          <a:ln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90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C42E4D6F-7A90-470D-FDE7-8086A4308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US" dirty="0"/>
              <a:t>8 GTM view of FY 24-25 Goal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A97F690-4C6C-8E53-B9FF-361DF4D30AF4}"/>
              </a:ext>
            </a:extLst>
          </p:cNvPr>
          <p:cNvGraphicFramePr>
            <a:graphicFrameLocks noGrp="1"/>
          </p:cNvGraphicFramePr>
          <p:nvPr/>
        </p:nvGraphicFramePr>
        <p:xfrm>
          <a:off x="681925" y="4052200"/>
          <a:ext cx="8138225" cy="220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8685">
                  <a:extLst>
                    <a:ext uri="{9D8B030D-6E8A-4147-A177-3AD203B41FA5}">
                      <a16:colId xmlns:a16="http://schemas.microsoft.com/office/drawing/2014/main" val="513850544"/>
                    </a:ext>
                  </a:extLst>
                </a:gridCol>
                <a:gridCol w="998685">
                  <a:extLst>
                    <a:ext uri="{9D8B030D-6E8A-4147-A177-3AD203B41FA5}">
                      <a16:colId xmlns:a16="http://schemas.microsoft.com/office/drawing/2014/main" val="3217314905"/>
                    </a:ext>
                  </a:extLst>
                </a:gridCol>
                <a:gridCol w="1011411">
                  <a:extLst>
                    <a:ext uri="{9D8B030D-6E8A-4147-A177-3AD203B41FA5}">
                      <a16:colId xmlns:a16="http://schemas.microsoft.com/office/drawing/2014/main" val="3031581965"/>
                    </a:ext>
                  </a:extLst>
                </a:gridCol>
                <a:gridCol w="988477">
                  <a:extLst>
                    <a:ext uri="{9D8B030D-6E8A-4147-A177-3AD203B41FA5}">
                      <a16:colId xmlns:a16="http://schemas.microsoft.com/office/drawing/2014/main" val="3999683914"/>
                    </a:ext>
                  </a:extLst>
                </a:gridCol>
                <a:gridCol w="1029664">
                  <a:extLst>
                    <a:ext uri="{9D8B030D-6E8A-4147-A177-3AD203B41FA5}">
                      <a16:colId xmlns:a16="http://schemas.microsoft.com/office/drawing/2014/main" val="2773229459"/>
                    </a:ext>
                  </a:extLst>
                </a:gridCol>
                <a:gridCol w="957588">
                  <a:extLst>
                    <a:ext uri="{9D8B030D-6E8A-4147-A177-3AD203B41FA5}">
                      <a16:colId xmlns:a16="http://schemas.microsoft.com/office/drawing/2014/main" val="2717494726"/>
                    </a:ext>
                  </a:extLst>
                </a:gridCol>
                <a:gridCol w="1060555">
                  <a:extLst>
                    <a:ext uri="{9D8B030D-6E8A-4147-A177-3AD203B41FA5}">
                      <a16:colId xmlns:a16="http://schemas.microsoft.com/office/drawing/2014/main" val="4245129937"/>
                    </a:ext>
                  </a:extLst>
                </a:gridCol>
                <a:gridCol w="1093160">
                  <a:extLst>
                    <a:ext uri="{9D8B030D-6E8A-4147-A177-3AD203B41FA5}">
                      <a16:colId xmlns:a16="http://schemas.microsoft.com/office/drawing/2014/main" val="1806962768"/>
                    </a:ext>
                  </a:extLst>
                </a:gridCol>
              </a:tblGrid>
              <a:tr h="207749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BED730"/>
                          </a:solidFill>
                        </a:rPr>
                        <a:t>0%</a:t>
                      </a:r>
                      <a:endParaRPr lang="en-IN" sz="10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BED730"/>
                          </a:solidFill>
                        </a:rPr>
                        <a:t>30%</a:t>
                      </a:r>
                      <a:endParaRPr lang="en-IN" sz="10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BED730"/>
                          </a:solidFill>
                        </a:rPr>
                        <a:t>63%</a:t>
                      </a:r>
                      <a:endParaRPr lang="en-IN" sz="10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BED730"/>
                          </a:solidFill>
                        </a:rPr>
                        <a:t>40%</a:t>
                      </a:r>
                      <a:endParaRPr lang="en-IN" sz="10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BED730"/>
                          </a:solidFill>
                        </a:rPr>
                        <a:t>20%</a:t>
                      </a:r>
                      <a:endParaRPr lang="en-IN" sz="10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BED730"/>
                          </a:solidFill>
                        </a:rPr>
                        <a:t>68%</a:t>
                      </a:r>
                      <a:endParaRPr lang="en-IN" sz="10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BED730"/>
                          </a:solidFill>
                        </a:rPr>
                        <a:t>38%</a:t>
                      </a:r>
                      <a:endParaRPr lang="en-IN" sz="10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BED730"/>
                          </a:solidFill>
                        </a:rPr>
                        <a:t>71%</a:t>
                      </a:r>
                      <a:endParaRPr lang="en-IN" sz="10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123826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DD654DB-E844-1035-3572-D6225E313EC6}"/>
              </a:ext>
            </a:extLst>
          </p:cNvPr>
          <p:cNvSpPr txBox="1"/>
          <p:nvPr/>
        </p:nvSpPr>
        <p:spPr>
          <a:xfrm>
            <a:off x="71088" y="4047274"/>
            <a:ext cx="863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Growth %</a:t>
            </a:r>
            <a:endParaRPr kumimoji="0" lang="en-IN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E25E9970-41B7-9B8A-C989-76AB96D2C0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0781667"/>
              </p:ext>
            </p:extLst>
          </p:nvPr>
        </p:nvGraphicFramePr>
        <p:xfrm>
          <a:off x="323849" y="986828"/>
          <a:ext cx="8602867" cy="3553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3905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11739E3-3E52-C448-117D-A690AAF0B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US" dirty="0"/>
              <a:t>ENTRY FUNNEL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32AC971-60EE-E239-5DF1-8322D53644C6}"/>
              </a:ext>
            </a:extLst>
          </p:cNvPr>
          <p:cNvGrpSpPr/>
          <p:nvPr/>
        </p:nvGrpSpPr>
        <p:grpSpPr>
          <a:xfrm>
            <a:off x="5786179" y="4040432"/>
            <a:ext cx="1583266" cy="428298"/>
            <a:chOff x="2573867" y="4529455"/>
            <a:chExt cx="2111021" cy="57106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A0D7DD3-E0A7-6CA8-AB28-2BCC8C89F8D2}"/>
                </a:ext>
              </a:extLst>
            </p:cNvPr>
            <p:cNvSpPr/>
            <p:nvPr/>
          </p:nvSpPr>
          <p:spPr>
            <a:xfrm>
              <a:off x="2573867" y="4594578"/>
              <a:ext cx="158044" cy="1467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013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6606728-0408-6A89-3B26-224E65B7F945}"/>
                </a:ext>
              </a:extLst>
            </p:cNvPr>
            <p:cNvSpPr txBox="1"/>
            <p:nvPr/>
          </p:nvSpPr>
          <p:spPr>
            <a:xfrm>
              <a:off x="2731911" y="4529455"/>
              <a:ext cx="1952977" cy="287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FY24-25 Proposed Goal</a:t>
              </a:r>
              <a:endParaRPr kumimoji="0" lang="en-I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C47F4A0-2B34-CAB1-6DF8-2E7BA83D3064}"/>
                </a:ext>
              </a:extLst>
            </p:cNvPr>
            <p:cNvSpPr/>
            <p:nvPr/>
          </p:nvSpPr>
          <p:spPr>
            <a:xfrm>
              <a:off x="2573867" y="4878382"/>
              <a:ext cx="158044" cy="14675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013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6C5B6E9-F246-C292-4A4A-A178ED95B302}"/>
                </a:ext>
              </a:extLst>
            </p:cNvPr>
            <p:cNvSpPr txBox="1"/>
            <p:nvPr/>
          </p:nvSpPr>
          <p:spPr>
            <a:xfrm>
              <a:off x="2731911" y="4813261"/>
              <a:ext cx="1952977" cy="287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Trebuchet MS"/>
                  <a:ea typeface="+mn-ea"/>
                  <a:cs typeface="+mn-cs"/>
                </a:rPr>
                <a:t>Entry Funnel</a:t>
              </a:r>
              <a:endParaRPr kumimoji="0" lang="en-IN" sz="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</p:grp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0A54EF2-2962-D412-89F5-28D0D93C25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1581423"/>
              </p:ext>
            </p:extLst>
          </p:nvPr>
        </p:nvGraphicFramePr>
        <p:xfrm>
          <a:off x="323850" y="929035"/>
          <a:ext cx="3707152" cy="2855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4D88E93-853A-B354-76B6-C8238A9720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3452523"/>
              </p:ext>
            </p:extLst>
          </p:nvPr>
        </p:nvGraphicFramePr>
        <p:xfrm>
          <a:off x="4031002" y="929035"/>
          <a:ext cx="5009726" cy="285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63770F0-FCAE-1236-EAB3-4EBA0502953C}"/>
              </a:ext>
            </a:extLst>
          </p:cNvPr>
          <p:cNvSpPr txBox="1"/>
          <p:nvPr/>
        </p:nvSpPr>
        <p:spPr>
          <a:xfrm>
            <a:off x="-291836" y="4144311"/>
            <a:ext cx="5164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BED730"/>
                </a:solidFill>
              </a:rPr>
              <a:t>Total FY24-25 Entry Funnel: 1663 Cr 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AFC4CBB-402F-CE6B-20ED-57D02A654931}"/>
              </a:ext>
            </a:extLst>
          </p:cNvPr>
          <p:cNvSpPr/>
          <p:nvPr/>
        </p:nvSpPr>
        <p:spPr>
          <a:xfrm rot="16200000">
            <a:off x="2070240" y="2213359"/>
            <a:ext cx="691762" cy="4184543"/>
          </a:xfrm>
          <a:prstGeom prst="ellipse">
            <a:avLst/>
          </a:prstGeom>
          <a:noFill/>
          <a:ln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748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IN" dirty="0"/>
              <a:t>agenda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83F0A34-5AA6-4D8C-B891-466A5691E0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3813316"/>
              </p:ext>
            </p:extLst>
          </p:nvPr>
        </p:nvGraphicFramePr>
        <p:xfrm>
          <a:off x="324000" y="987428"/>
          <a:ext cx="8496443" cy="3529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2881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7128B9D-9558-E2FB-6E5A-8D7D9F140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US" dirty="0"/>
              <a:t>ENTRY FUNNEL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7323449-0940-7047-F87B-FE704D245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71084"/>
              </p:ext>
            </p:extLst>
          </p:nvPr>
        </p:nvGraphicFramePr>
        <p:xfrm>
          <a:off x="323850" y="987426"/>
          <a:ext cx="8496300" cy="3529008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2832100">
                  <a:extLst>
                    <a:ext uri="{9D8B030D-6E8A-4147-A177-3AD203B41FA5}">
                      <a16:colId xmlns:a16="http://schemas.microsoft.com/office/drawing/2014/main" val="1814407111"/>
                    </a:ext>
                  </a:extLst>
                </a:gridCol>
                <a:gridCol w="2832100">
                  <a:extLst>
                    <a:ext uri="{9D8B030D-6E8A-4147-A177-3AD203B41FA5}">
                      <a16:colId xmlns:a16="http://schemas.microsoft.com/office/drawing/2014/main" val="203657371"/>
                    </a:ext>
                  </a:extLst>
                </a:gridCol>
                <a:gridCol w="2832100">
                  <a:extLst>
                    <a:ext uri="{9D8B030D-6E8A-4147-A177-3AD203B41FA5}">
                      <a16:colId xmlns:a16="http://schemas.microsoft.com/office/drawing/2014/main" val="301512654"/>
                    </a:ext>
                  </a:extLst>
                </a:gridCol>
              </a:tblGrid>
              <a:tr h="39211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Average Deal Size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BED73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No. of Opportunities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BED73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FY 24-25 Funnel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BED7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9420346"/>
                  </a:ext>
                </a:extLst>
              </a:tr>
              <a:tr h="392112"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&gt; 50 Cr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110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28680795"/>
                  </a:ext>
                </a:extLst>
              </a:tr>
              <a:tr h="392112"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25 Cr - 50 Cr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28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12228665"/>
                  </a:ext>
                </a:extLst>
              </a:tr>
              <a:tr h="392112"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15 Cr - 25 Cr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132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2763767"/>
                  </a:ext>
                </a:extLst>
              </a:tr>
              <a:tr h="392112"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5 Cr - 15 Cr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7</a:t>
                      </a:r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411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31575665"/>
                  </a:ext>
                </a:extLst>
              </a:tr>
              <a:tr h="392112"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2 Cr - 5 Cr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119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285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19930069"/>
                  </a:ext>
                </a:extLst>
              </a:tr>
              <a:tr h="392112"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1 Cr to 2 Cr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151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166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9661259"/>
                  </a:ext>
                </a:extLst>
              </a:tr>
              <a:tr h="392112"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Below 1 Cr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214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41" rtl="0" eaLnBrk="1" fontAlgn="b" latinLnBrk="0" hangingPunct="1"/>
                      <a:r>
                        <a:rPr lang="en-IN" sz="1200" b="0" i="0" u="none" strike="noStrike" kern="120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332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20247707"/>
                  </a:ext>
                </a:extLst>
              </a:tr>
              <a:tr h="39211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Grand Total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2590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1663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945467"/>
                  </a:ext>
                </a:extLst>
              </a:tr>
            </a:tbl>
          </a:graphicData>
        </a:graphic>
      </p:graphicFrame>
      <p:sp>
        <p:nvSpPr>
          <p:cNvPr id="3" name="Oval 2">
            <a:extLst>
              <a:ext uri="{FF2B5EF4-FFF2-40B4-BE49-F238E27FC236}">
                <a16:creationId xmlns:a16="http://schemas.microsoft.com/office/drawing/2014/main" id="{A8167F26-3BDD-DA9D-22B2-209FE5178933}"/>
              </a:ext>
            </a:extLst>
          </p:cNvPr>
          <p:cNvSpPr/>
          <p:nvPr/>
        </p:nvSpPr>
        <p:spPr>
          <a:xfrm>
            <a:off x="4104640" y="1408853"/>
            <a:ext cx="941493" cy="1544320"/>
          </a:xfrm>
          <a:prstGeom prst="ellipse">
            <a:avLst/>
          </a:prstGeom>
          <a:noFill/>
          <a:ln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5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424190-1688-BF36-7E50-AC52819DB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-19257"/>
            <a:ext cx="7693099" cy="830987"/>
          </a:xfrm>
        </p:spPr>
        <p:txBody>
          <a:bodyPr/>
          <a:lstStyle/>
          <a:p>
            <a:r>
              <a:rPr lang="en-US" dirty="0"/>
              <a:t>Vertical alignment: </a:t>
            </a:r>
            <a:br>
              <a:rPr lang="en-US" dirty="0"/>
            </a:br>
            <a:r>
              <a:rPr lang="en-US" dirty="0"/>
              <a:t>Understanding customer’s business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B12CC12-85E1-3F6C-47AB-29494FDB01AE}"/>
              </a:ext>
            </a:extLst>
          </p:cNvPr>
          <p:cNvSpPr/>
          <p:nvPr/>
        </p:nvSpPr>
        <p:spPr>
          <a:xfrm>
            <a:off x="6814358" y="627064"/>
            <a:ext cx="1399855" cy="1237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" rIns="27000" rtlCol="0" anchor="b"/>
          <a:lstStyle/>
          <a:p>
            <a:pPr algn="ctr" defTabSz="685783"/>
            <a:endParaRPr lang="en-IN" sz="1050" b="1" dirty="0">
              <a:solidFill>
                <a:srgbClr val="A5BB2A"/>
              </a:solidFill>
              <a:latin typeface="Arial" panose="020B060402020202020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9389D4-906E-B8C9-4842-D7A892F20E00}"/>
              </a:ext>
            </a:extLst>
          </p:cNvPr>
          <p:cNvSpPr txBox="1"/>
          <p:nvPr/>
        </p:nvSpPr>
        <p:spPr>
          <a:xfrm>
            <a:off x="816814" y="1071250"/>
            <a:ext cx="13962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A5BB2A"/>
                </a:solidFill>
                <a:latin typeface="Trebuchet MS" panose="020B0703020202090204" pitchFamily="34" charset="0"/>
              </a:rPr>
              <a:t>BFSI - 379</a:t>
            </a:r>
            <a:endParaRPr lang="en-IN" sz="1200" b="1" dirty="0">
              <a:solidFill>
                <a:srgbClr val="A5BB2A"/>
              </a:solidFill>
              <a:latin typeface="Trebuchet MS" panose="020B070302020209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A0658B-B5DA-C01A-6530-DA2A3AB821AB}"/>
              </a:ext>
            </a:extLst>
          </p:cNvPr>
          <p:cNvSpPr txBox="1"/>
          <p:nvPr/>
        </p:nvSpPr>
        <p:spPr>
          <a:xfrm>
            <a:off x="6531834" y="1071250"/>
            <a:ext cx="2423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83"/>
            <a:r>
              <a:rPr lang="en-IN" sz="1200" b="1" dirty="0">
                <a:solidFill>
                  <a:srgbClr val="A5BB2A"/>
                </a:solidFill>
                <a:latin typeface="Trebuchet MS" panose="020B0703020202090204" pitchFamily="34" charset="0"/>
              </a:rPr>
              <a:t>MEDIA &amp; ENTERTAINMENT - 329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CD096E-FD27-42FC-9862-E9ADC586E507}"/>
              </a:ext>
            </a:extLst>
          </p:cNvPr>
          <p:cNvSpPr txBox="1"/>
          <p:nvPr/>
        </p:nvSpPr>
        <p:spPr>
          <a:xfrm>
            <a:off x="3713132" y="1071250"/>
            <a:ext cx="2149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83"/>
            <a:r>
              <a:rPr lang="en-IN" sz="1200" b="1" dirty="0">
                <a:solidFill>
                  <a:srgbClr val="A5BB2A"/>
                </a:solidFill>
                <a:latin typeface="Trebuchet MS" panose="020B0703020202090204" pitchFamily="34" charset="0"/>
              </a:rPr>
              <a:t>MANUFACTURING - 470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CFDB84-5CEE-34E7-87CF-29242A819B30}"/>
              </a:ext>
            </a:extLst>
          </p:cNvPr>
          <p:cNvSpPr txBox="1"/>
          <p:nvPr/>
        </p:nvSpPr>
        <p:spPr>
          <a:xfrm>
            <a:off x="3026677" y="3125372"/>
            <a:ext cx="1450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83"/>
            <a:r>
              <a:rPr lang="en-IN" sz="1200" b="1" dirty="0">
                <a:solidFill>
                  <a:srgbClr val="A5BB2A"/>
                </a:solidFill>
                <a:latin typeface="Trebuchet MS" panose="020B0703020202090204" pitchFamily="34" charset="0"/>
              </a:rPr>
              <a:t>PSU - 69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5FB52E-03BB-0075-5651-F93058007EA1}"/>
              </a:ext>
            </a:extLst>
          </p:cNvPr>
          <p:cNvSpPr txBox="1"/>
          <p:nvPr/>
        </p:nvSpPr>
        <p:spPr>
          <a:xfrm>
            <a:off x="451576" y="1561092"/>
            <a:ext cx="1442542" cy="959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rtl="0" eaLnBrk="1" fontAlgn="ctr" latinLnBrk="0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b="0" i="0" u="none" strike="noStrike" kern="1200" dirty="0">
                <a:solidFill>
                  <a:schemeClr val="bg1">
                    <a:lumMod val="85000"/>
                  </a:schemeClr>
                </a:solidFill>
                <a:effectLst/>
                <a:latin typeface="Trebuchet MS" panose="020B0703020202090204" pitchFamily="34" charset="0"/>
              </a:rPr>
              <a:t>Pvt Banks-Large</a:t>
            </a:r>
            <a:endParaRPr lang="en-IN" sz="800" b="0" i="0" u="none" strike="noStrike" dirty="0">
              <a:solidFill>
                <a:schemeClr val="bg1">
                  <a:lumMod val="85000"/>
                </a:schemeClr>
              </a:solidFill>
              <a:effectLst/>
              <a:latin typeface="Trebuchet MS" panose="020B0703020202090204" pitchFamily="34" charset="0"/>
            </a:endParaRPr>
          </a:p>
          <a:p>
            <a:pPr marL="171450" indent="-171450" rtl="0" eaLnBrk="1" fontAlgn="ctr" latinLnBrk="0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b="0" i="0" u="none" strike="noStrike" kern="1200" dirty="0">
                <a:solidFill>
                  <a:schemeClr val="bg1">
                    <a:lumMod val="85000"/>
                  </a:schemeClr>
                </a:solidFill>
                <a:effectLst/>
                <a:latin typeface="Trebuchet MS" panose="020B0703020202090204" pitchFamily="34" charset="0"/>
              </a:rPr>
              <a:t>Pvt Banks-Mid</a:t>
            </a:r>
            <a:endParaRPr lang="en-IN" sz="800" b="0" i="0" u="none" strike="noStrike" dirty="0">
              <a:solidFill>
                <a:schemeClr val="bg1">
                  <a:lumMod val="85000"/>
                </a:schemeClr>
              </a:solidFill>
              <a:effectLst/>
              <a:latin typeface="Trebuchet MS" panose="020B0703020202090204" pitchFamily="34" charset="0"/>
            </a:endParaRPr>
          </a:p>
          <a:p>
            <a:pPr marL="171450" indent="-171450" rtl="0" eaLnBrk="1" fontAlgn="ctr" latinLnBrk="0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b="0" i="0" u="none" strike="noStrike" kern="1200" dirty="0">
                <a:solidFill>
                  <a:schemeClr val="bg1">
                    <a:lumMod val="85000"/>
                  </a:schemeClr>
                </a:solidFill>
                <a:effectLst/>
                <a:latin typeface="Trebuchet MS" panose="020B0703020202090204" pitchFamily="34" charset="0"/>
              </a:rPr>
              <a:t>Pvt Banks-Small</a:t>
            </a:r>
            <a:endParaRPr lang="en-IN" sz="800" b="0" i="0" u="none" strike="noStrike" dirty="0">
              <a:solidFill>
                <a:schemeClr val="bg1">
                  <a:lumMod val="85000"/>
                </a:schemeClr>
              </a:solidFill>
              <a:effectLst/>
              <a:latin typeface="Trebuchet MS" panose="020B0703020202090204" pitchFamily="34" charset="0"/>
            </a:endParaRPr>
          </a:p>
          <a:p>
            <a:pPr marL="171450" indent="-171450" rtl="0" eaLnBrk="1" fontAlgn="ctr" latinLnBrk="0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b="0" i="0" u="none" strike="noStrike" kern="1200" dirty="0">
                <a:solidFill>
                  <a:schemeClr val="bg1">
                    <a:lumMod val="85000"/>
                  </a:schemeClr>
                </a:solidFill>
                <a:effectLst/>
                <a:latin typeface="Trebuchet MS" panose="020B0703020202090204" pitchFamily="34" charset="0"/>
              </a:rPr>
              <a:t>Co-operative Banks</a:t>
            </a:r>
            <a:endParaRPr lang="en-IN" sz="800" b="0" i="0" u="none" strike="noStrike" dirty="0">
              <a:solidFill>
                <a:schemeClr val="bg1">
                  <a:lumMod val="85000"/>
                </a:schemeClr>
              </a:solidFill>
              <a:effectLst/>
              <a:latin typeface="Trebuchet MS" panose="020B0703020202090204" pitchFamily="34" charset="0"/>
            </a:endParaRPr>
          </a:p>
          <a:p>
            <a:pPr marL="171450" indent="-171450" rtl="0" eaLnBrk="1" fontAlgn="ctr" latinLnBrk="0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b="0" i="0" u="none" strike="noStrike" kern="1200" dirty="0">
                <a:solidFill>
                  <a:schemeClr val="bg1">
                    <a:lumMod val="85000"/>
                  </a:schemeClr>
                </a:solidFill>
                <a:effectLst/>
                <a:latin typeface="Trebuchet MS" panose="020B0703020202090204" pitchFamily="34" charset="0"/>
              </a:rPr>
              <a:t>Pvt Insurance</a:t>
            </a:r>
            <a:endParaRPr lang="en-IN" sz="800" b="0" i="0" u="none" strike="noStrike" dirty="0">
              <a:solidFill>
                <a:schemeClr val="bg1">
                  <a:lumMod val="85000"/>
                </a:schemeClr>
              </a:solidFill>
              <a:effectLst/>
              <a:latin typeface="Trebuchet MS" panose="020B0703020202090204" pitchFamily="34" charset="0"/>
            </a:endParaRPr>
          </a:p>
          <a:p>
            <a:pPr marL="171450" indent="-171450" rtl="0" eaLnBrk="1" fontAlgn="ctr" latinLnBrk="0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b="0" i="0" u="none" strike="noStrike" kern="1200" dirty="0">
                <a:solidFill>
                  <a:schemeClr val="bg1">
                    <a:lumMod val="85000"/>
                  </a:schemeClr>
                </a:solidFill>
                <a:effectLst/>
                <a:latin typeface="Trebuchet MS" panose="020B0703020202090204" pitchFamily="34" charset="0"/>
              </a:rPr>
              <a:t>NBFCs</a:t>
            </a:r>
            <a:endParaRPr lang="en-IN" sz="800" b="0" i="0" u="none" strike="noStrike" dirty="0">
              <a:solidFill>
                <a:schemeClr val="bg1">
                  <a:lumMod val="85000"/>
                </a:schemeClr>
              </a:solidFill>
              <a:effectLst/>
              <a:latin typeface="Trebuchet MS" panose="020B0703020202090204" pitchFamily="34" charset="0"/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A2B1E8C0-D51C-42A8-AAD9-AE6A6D691611}"/>
              </a:ext>
            </a:extLst>
          </p:cNvPr>
          <p:cNvGrpSpPr/>
          <p:nvPr/>
        </p:nvGrpSpPr>
        <p:grpSpPr>
          <a:xfrm>
            <a:off x="2450574" y="2837789"/>
            <a:ext cx="4253446" cy="1678649"/>
            <a:chOff x="2450574" y="3090392"/>
            <a:chExt cx="4253446" cy="1426046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7B382B8-E4AD-B368-9ECC-51376BA73729}"/>
                </a:ext>
              </a:extLst>
            </p:cNvPr>
            <p:cNvCxnSpPr/>
            <p:nvPr/>
          </p:nvCxnSpPr>
          <p:spPr>
            <a:xfrm>
              <a:off x="4577297" y="3090392"/>
              <a:ext cx="0" cy="1426046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0E764EA-9AFE-AEE3-5BCE-8464EC0860F0}"/>
                </a:ext>
              </a:extLst>
            </p:cNvPr>
            <p:cNvCxnSpPr/>
            <p:nvPr/>
          </p:nvCxnSpPr>
          <p:spPr>
            <a:xfrm>
              <a:off x="2450574" y="3090392"/>
              <a:ext cx="0" cy="1426046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83CEA87-F087-DDBF-8693-2E6547C46B74}"/>
                </a:ext>
              </a:extLst>
            </p:cNvPr>
            <p:cNvCxnSpPr/>
            <p:nvPr/>
          </p:nvCxnSpPr>
          <p:spPr>
            <a:xfrm>
              <a:off x="6704020" y="3090392"/>
              <a:ext cx="0" cy="1426046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AB4FAC1-68D6-7BEE-26FB-888C9769D970}"/>
              </a:ext>
            </a:extLst>
          </p:cNvPr>
          <p:cNvGrpSpPr/>
          <p:nvPr/>
        </p:nvGrpSpPr>
        <p:grpSpPr>
          <a:xfrm>
            <a:off x="3159482" y="987424"/>
            <a:ext cx="2835631" cy="1850365"/>
            <a:chOff x="3159482" y="987425"/>
            <a:chExt cx="2835631" cy="1426046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D1C89A3-10B7-CF88-8F5C-156BC6BB8471}"/>
                </a:ext>
              </a:extLst>
            </p:cNvPr>
            <p:cNvCxnSpPr/>
            <p:nvPr/>
          </p:nvCxnSpPr>
          <p:spPr>
            <a:xfrm>
              <a:off x="3159482" y="987425"/>
              <a:ext cx="0" cy="1426046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E9D47233-36ED-E1B5-CB21-C770F74BF4F9}"/>
                </a:ext>
              </a:extLst>
            </p:cNvPr>
            <p:cNvCxnSpPr/>
            <p:nvPr/>
          </p:nvCxnSpPr>
          <p:spPr>
            <a:xfrm>
              <a:off x="5995113" y="987425"/>
              <a:ext cx="0" cy="1426046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68C4F8D3-6AF1-8844-0D43-2C8CB324F708}"/>
              </a:ext>
            </a:extLst>
          </p:cNvPr>
          <p:cNvSpPr txBox="1"/>
          <p:nvPr/>
        </p:nvSpPr>
        <p:spPr>
          <a:xfrm>
            <a:off x="5082884" y="3125372"/>
            <a:ext cx="1621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IN" sz="1200" b="1" dirty="0">
                <a:solidFill>
                  <a:srgbClr val="A5BB2A"/>
                </a:solidFill>
                <a:latin typeface="Trebuchet MS" panose="020B0703020202090204" pitchFamily="34" charset="0"/>
              </a:rPr>
              <a:t>GSI, GCC &amp; GDC - 44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7EA2F74-73FE-7586-5666-E67DB300F517}"/>
              </a:ext>
            </a:extLst>
          </p:cNvPr>
          <p:cNvSpPr txBox="1"/>
          <p:nvPr/>
        </p:nvSpPr>
        <p:spPr>
          <a:xfrm>
            <a:off x="7209606" y="3125372"/>
            <a:ext cx="1548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83"/>
            <a:r>
              <a:rPr lang="en-IN" sz="1200" b="1" dirty="0">
                <a:solidFill>
                  <a:srgbClr val="A5BB2A"/>
                </a:solidFill>
                <a:latin typeface="Trebuchet MS" panose="020B0703020202090204" pitchFamily="34" charset="0"/>
              </a:rPr>
              <a:t>GOVERNMENT - 64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EA7656A-FA7F-AC4F-B256-1306F3D66068}"/>
              </a:ext>
            </a:extLst>
          </p:cNvPr>
          <p:cNvSpPr txBox="1"/>
          <p:nvPr/>
        </p:nvSpPr>
        <p:spPr>
          <a:xfrm>
            <a:off x="795223" y="3125372"/>
            <a:ext cx="15509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83"/>
            <a:r>
              <a:rPr lang="en-IN" sz="1200" b="1" dirty="0">
                <a:solidFill>
                  <a:srgbClr val="A5BB2A"/>
                </a:solidFill>
                <a:latin typeface="Trebuchet MS" panose="020B0703020202090204" pitchFamily="34" charset="0"/>
              </a:rPr>
              <a:t>HEALTHCARE - 80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CEC1FE5-23CA-2428-2C10-7D987B2B033B}"/>
              </a:ext>
            </a:extLst>
          </p:cNvPr>
          <p:cNvSpPr txBox="1"/>
          <p:nvPr/>
        </p:nvSpPr>
        <p:spPr>
          <a:xfrm>
            <a:off x="1695349" y="1561092"/>
            <a:ext cx="1442542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rtl="0" eaLnBrk="1" fontAlgn="ctr" latinLnBrk="0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b="0" i="0" u="none" strike="noStrike" kern="1200" dirty="0">
                <a:solidFill>
                  <a:schemeClr val="bg1">
                    <a:lumMod val="85000"/>
                  </a:schemeClr>
                </a:solidFill>
                <a:effectLst/>
                <a:latin typeface="Trebuchet MS" panose="020B0703020202090204" pitchFamily="34" charset="0"/>
              </a:rPr>
              <a:t>Capital Market (AMC, Securities, Brokers, Platforms)</a:t>
            </a:r>
            <a:endParaRPr lang="en-IN" sz="800" b="0" i="0" u="none" strike="noStrike" dirty="0">
              <a:solidFill>
                <a:schemeClr val="bg1">
                  <a:lumMod val="85000"/>
                </a:schemeClr>
              </a:solidFill>
              <a:effectLst/>
              <a:latin typeface="Trebuchet MS" panose="020B0703020202090204" pitchFamily="34" charset="0"/>
            </a:endParaRPr>
          </a:p>
          <a:p>
            <a:pPr marL="171450" indent="-171450" rtl="0" eaLnBrk="1" fontAlgn="ctr" latinLnBrk="0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b="0" i="0" u="none" strike="noStrike" kern="1200" dirty="0">
                <a:solidFill>
                  <a:schemeClr val="bg1">
                    <a:lumMod val="85000"/>
                  </a:schemeClr>
                </a:solidFill>
                <a:effectLst/>
                <a:latin typeface="Trebuchet MS" panose="020B0703020202090204" pitchFamily="34" charset="0"/>
              </a:rPr>
              <a:t>Pub Banks</a:t>
            </a:r>
            <a:endParaRPr lang="en-IN" sz="800" b="0" i="0" u="none" strike="noStrike" dirty="0">
              <a:solidFill>
                <a:schemeClr val="bg1">
                  <a:lumMod val="85000"/>
                </a:schemeClr>
              </a:solidFill>
              <a:effectLst/>
              <a:latin typeface="Trebuchet MS" panose="020B0703020202090204" pitchFamily="34" charset="0"/>
            </a:endParaRPr>
          </a:p>
          <a:p>
            <a:pPr marL="171450" indent="-171450" rtl="0" eaLnBrk="1" fontAlgn="ctr" latinLnBrk="0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b="0" i="0" u="none" strike="noStrike" kern="1200" dirty="0">
                <a:solidFill>
                  <a:schemeClr val="bg1">
                    <a:lumMod val="85000"/>
                  </a:schemeClr>
                </a:solidFill>
                <a:effectLst/>
                <a:latin typeface="Trebuchet MS" panose="020B0703020202090204" pitchFamily="34" charset="0"/>
              </a:rPr>
              <a:t>Pub Insurance</a:t>
            </a:r>
            <a:endParaRPr lang="en-IN" sz="800" b="0" i="0" u="none" strike="noStrike" dirty="0">
              <a:solidFill>
                <a:schemeClr val="bg1">
                  <a:lumMod val="85000"/>
                </a:schemeClr>
              </a:solidFill>
              <a:effectLst/>
              <a:latin typeface="Trebuchet MS" panose="020B0703020202090204" pitchFamily="34" charset="0"/>
            </a:endParaRPr>
          </a:p>
          <a:p>
            <a:pPr marL="171450" indent="-171450" rtl="0" eaLnBrk="1" fontAlgn="ctr" latinLnBrk="0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b="0" i="0" u="none" strike="noStrike" kern="1200" dirty="0">
                <a:solidFill>
                  <a:schemeClr val="bg1">
                    <a:lumMod val="85000"/>
                  </a:schemeClr>
                </a:solidFill>
                <a:effectLst/>
                <a:latin typeface="Trebuchet MS" panose="020B0703020202090204" pitchFamily="34" charset="0"/>
              </a:rPr>
              <a:t>Pub Financial Institutions</a:t>
            </a:r>
            <a:endParaRPr lang="en-IN" sz="800" b="0" i="0" u="none" strike="noStrike" dirty="0">
              <a:solidFill>
                <a:schemeClr val="bg1">
                  <a:lumMod val="85000"/>
                </a:schemeClr>
              </a:solidFill>
              <a:effectLst/>
              <a:latin typeface="Trebuchet MS" panose="020B0703020202090204" pitchFamily="34" charset="0"/>
            </a:endParaRPr>
          </a:p>
        </p:txBody>
      </p:sp>
      <p:pic>
        <p:nvPicPr>
          <p:cNvPr id="45" name="Picture 44" descr="A building with columns and a circle&#10;&#10;Description automatically generated">
            <a:extLst>
              <a:ext uri="{FF2B5EF4-FFF2-40B4-BE49-F238E27FC236}">
                <a16:creationId xmlns:a16="http://schemas.microsoft.com/office/drawing/2014/main" id="{47C7EC2F-5F4A-3F42-7430-13875A73BA2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06" y="1022055"/>
            <a:ext cx="379817" cy="360000"/>
          </a:xfrm>
          <a:prstGeom prst="rect">
            <a:avLst/>
          </a:prstGeom>
        </p:spPr>
      </p:pic>
      <p:pic>
        <p:nvPicPr>
          <p:cNvPr id="47" name="Picture 46" descr="A black and white image of a globe with arrows around it&#10;&#10;Description automatically generated">
            <a:extLst>
              <a:ext uri="{FF2B5EF4-FFF2-40B4-BE49-F238E27FC236}">
                <a16:creationId xmlns:a16="http://schemas.microsoft.com/office/drawing/2014/main" id="{9F20994F-FF4A-9DD5-63A7-44B1F9F85F07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884" y="3076177"/>
            <a:ext cx="360000" cy="360000"/>
          </a:xfrm>
          <a:prstGeom prst="rect">
            <a:avLst/>
          </a:prstGeom>
        </p:spPr>
      </p:pic>
      <p:pic>
        <p:nvPicPr>
          <p:cNvPr id="49" name="Picture 4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7599040-EF98-7867-DE63-069065A3BCAE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606" y="3076177"/>
            <a:ext cx="360000" cy="360000"/>
          </a:xfrm>
          <a:prstGeom prst="rect">
            <a:avLst/>
          </a:prstGeom>
        </p:spPr>
      </p:pic>
      <p:pic>
        <p:nvPicPr>
          <p:cNvPr id="51" name="Picture 5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71B8E23-BBD1-2238-8C86-4063DE5C9888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57" y="3076177"/>
            <a:ext cx="360000" cy="360000"/>
          </a:xfrm>
          <a:prstGeom prst="rect">
            <a:avLst/>
          </a:prstGeom>
        </p:spPr>
      </p:pic>
      <p:pic>
        <p:nvPicPr>
          <p:cNvPr id="53" name="Picture 5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2DEC079-E825-0000-6665-6034C47173B7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205" y="1022055"/>
            <a:ext cx="360000" cy="360000"/>
          </a:xfrm>
          <a:prstGeom prst="rect">
            <a:avLst/>
          </a:prstGeom>
        </p:spPr>
      </p:pic>
      <p:pic>
        <p:nvPicPr>
          <p:cNvPr id="55" name="Picture 5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CD493D4-94FE-41D7-6914-21C9978BC621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053" y="971228"/>
            <a:ext cx="461654" cy="461654"/>
          </a:xfrm>
          <a:prstGeom prst="rect">
            <a:avLst/>
          </a:prstGeom>
        </p:spPr>
      </p:pic>
      <p:pic>
        <p:nvPicPr>
          <p:cNvPr id="57" name="Picture 5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8588E85-BF7B-CD7A-9ABC-308182C6FAA2}"/>
              </a:ext>
            </a:extLst>
          </p:cNvPr>
          <p:cNvPicPr>
            <a:picLocks noChangeAspect="1"/>
          </p:cNvPicPr>
          <p:nvPr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649" y="3076177"/>
            <a:ext cx="257647" cy="360000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2DF5E19-5FC5-015F-027A-0DCE3468E65D}"/>
              </a:ext>
            </a:extLst>
          </p:cNvPr>
          <p:cNvCxnSpPr/>
          <p:nvPr/>
        </p:nvCxnSpPr>
        <p:spPr>
          <a:xfrm>
            <a:off x="323850" y="2837793"/>
            <a:ext cx="8506894" cy="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56044EA3-2CD0-99C2-D8F1-4BFCD6EBBA29}"/>
              </a:ext>
            </a:extLst>
          </p:cNvPr>
          <p:cNvSpPr txBox="1"/>
          <p:nvPr/>
        </p:nvSpPr>
        <p:spPr>
          <a:xfrm>
            <a:off x="3493367" y="1561092"/>
            <a:ext cx="2261037" cy="959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fontAlgn="ctr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Manufacturing</a:t>
            </a:r>
          </a:p>
          <a:p>
            <a:pPr marL="171450" indent="-171450" fontAlgn="ctr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Retail</a:t>
            </a:r>
          </a:p>
          <a:p>
            <a:pPr marL="171450" indent="-171450" fontAlgn="ctr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Logistics &amp; Distribution</a:t>
            </a:r>
          </a:p>
          <a:p>
            <a:pPr marL="171450" indent="-171450" fontAlgn="ctr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Construction &amp; Real Estate</a:t>
            </a:r>
          </a:p>
          <a:p>
            <a:pPr marL="171450" indent="-171450" fontAlgn="ctr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Travel, Transportation and Hospitality</a:t>
            </a:r>
          </a:p>
          <a:p>
            <a:pPr marL="171450" indent="-171450" fontAlgn="ctr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Petroleum, Gas and Power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4C19197-B3B3-BBA4-8AC1-921EA0C4327F}"/>
              </a:ext>
            </a:extLst>
          </p:cNvPr>
          <p:cNvSpPr txBox="1"/>
          <p:nvPr/>
        </p:nvSpPr>
        <p:spPr>
          <a:xfrm>
            <a:off x="6166716" y="1561092"/>
            <a:ext cx="24233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fontAlgn="ctr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IT/ITeS</a:t>
            </a:r>
          </a:p>
          <a:p>
            <a:pPr marL="171450" indent="-171450" fontAlgn="ctr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Media &amp; Entertainment</a:t>
            </a:r>
          </a:p>
          <a:p>
            <a:pPr marL="171450" indent="-171450" fontAlgn="ctr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Pvt Education</a:t>
            </a:r>
          </a:p>
          <a:p>
            <a:pPr marL="171450" indent="-171450" fontAlgn="ctr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Pub Education</a:t>
            </a:r>
          </a:p>
          <a:p>
            <a:pPr marL="171450" indent="-171450" fontAlgn="ctr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Fintech</a:t>
            </a:r>
          </a:p>
          <a:p>
            <a:pPr marL="171450" indent="-171450" fontAlgn="ctr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E-commerce</a:t>
            </a:r>
          </a:p>
          <a:p>
            <a:pPr marL="171450" indent="-171450" fontAlgn="ctr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DNB-Others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A9D2D0A-5082-B415-4C22-96735E9E7003}"/>
              </a:ext>
            </a:extLst>
          </p:cNvPr>
          <p:cNvSpPr txBox="1"/>
          <p:nvPr/>
        </p:nvSpPr>
        <p:spPr>
          <a:xfrm>
            <a:off x="451576" y="3498983"/>
            <a:ext cx="1442542" cy="36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fontAlgn="ctr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Healthcare</a:t>
            </a:r>
          </a:p>
          <a:p>
            <a:pPr marL="171450" indent="-171450" fontAlgn="ctr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Pharma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A66A486-6C3C-69E6-6007-73FBD5E74DAE}"/>
              </a:ext>
            </a:extLst>
          </p:cNvPr>
          <p:cNvSpPr txBox="1"/>
          <p:nvPr/>
        </p:nvSpPr>
        <p:spPr>
          <a:xfrm>
            <a:off x="2724649" y="3498983"/>
            <a:ext cx="1442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rtl="0" eaLnBrk="1" fontAlgn="ctr" latinLnBrk="0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b="0" i="0" u="none" strike="noStrike" kern="1200" dirty="0">
                <a:solidFill>
                  <a:schemeClr val="bg1">
                    <a:lumMod val="85000"/>
                  </a:schemeClr>
                </a:solidFill>
                <a:effectLst/>
                <a:latin typeface="Trebuchet MS" panose="020B0703020202090204" pitchFamily="34" charset="0"/>
              </a:rPr>
              <a:t>Public Sector Units</a:t>
            </a:r>
            <a:endParaRPr lang="en-IN" sz="800" b="0" i="0" u="none" strike="noStrike" dirty="0">
              <a:solidFill>
                <a:schemeClr val="bg1">
                  <a:lumMod val="85000"/>
                </a:schemeClr>
              </a:solidFill>
              <a:effectLst/>
              <a:latin typeface="Trebuchet MS" panose="020B070302020209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BCB79EB-6B16-087B-F481-ED050A4828D3}"/>
              </a:ext>
            </a:extLst>
          </p:cNvPr>
          <p:cNvSpPr txBox="1"/>
          <p:nvPr/>
        </p:nvSpPr>
        <p:spPr>
          <a:xfrm>
            <a:off x="4787727" y="3498983"/>
            <a:ext cx="1442542" cy="610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fontAlgn="ctr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GSI</a:t>
            </a:r>
          </a:p>
          <a:p>
            <a:pPr marL="171450" indent="-171450" fontAlgn="ctr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Global Capability Centers / Global Development Center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702F5F4-3F1C-B4C9-6D0E-C5B2FBF5247B}"/>
              </a:ext>
            </a:extLst>
          </p:cNvPr>
          <p:cNvSpPr txBox="1"/>
          <p:nvPr/>
        </p:nvSpPr>
        <p:spPr>
          <a:xfrm>
            <a:off x="6937785" y="3498983"/>
            <a:ext cx="1442542" cy="36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fontAlgn="ctr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Central Govt</a:t>
            </a:r>
          </a:p>
          <a:p>
            <a:pPr marL="171450" indent="-171450" fontAlgn="ctr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State Govt</a:t>
            </a:r>
          </a:p>
        </p:txBody>
      </p:sp>
    </p:spTree>
    <p:extLst>
      <p:ext uri="{BB962C8B-B14F-4D97-AF65-F5344CB8AC3E}">
        <p14:creationId xmlns:p14="http://schemas.microsoft.com/office/powerpoint/2010/main" val="406946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1DD2A03-EF81-50DC-9F3F-869EA4F75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US" dirty="0"/>
              <a:t>Obsession WITH EXPERIENCE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14DCFEB-618E-10BE-030B-76DDB71AFA81}"/>
              </a:ext>
            </a:extLst>
          </p:cNvPr>
          <p:cNvGrpSpPr/>
          <p:nvPr/>
        </p:nvGrpSpPr>
        <p:grpSpPr>
          <a:xfrm>
            <a:off x="323851" y="987574"/>
            <a:ext cx="8496299" cy="936104"/>
            <a:chOff x="323851" y="987574"/>
            <a:chExt cx="8496299" cy="936104"/>
          </a:xfrm>
        </p:grpSpPr>
        <p:sp>
          <p:nvSpPr>
            <p:cNvPr id="18" name="Off-page Connector 17">
              <a:extLst>
                <a:ext uri="{FF2B5EF4-FFF2-40B4-BE49-F238E27FC236}">
                  <a16:creationId xmlns:a16="http://schemas.microsoft.com/office/drawing/2014/main" id="{D1CFCB41-3EA9-6733-99EC-8372FC1ED12E}"/>
                </a:ext>
              </a:extLst>
            </p:cNvPr>
            <p:cNvSpPr/>
            <p:nvPr/>
          </p:nvSpPr>
          <p:spPr>
            <a:xfrm>
              <a:off x="4572002" y="987574"/>
              <a:ext cx="4248148" cy="936104"/>
            </a:xfrm>
            <a:prstGeom prst="flowChartOffpageConnector">
              <a:avLst/>
            </a:prstGeom>
            <a:solidFill>
              <a:srgbClr val="10253F">
                <a:alpha val="80000"/>
              </a:srgbClr>
            </a:solidFill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91438" tIns="45719" rIns="91438" bIns="45719" rtlCol="0" anchor="ctr"/>
            <a:lstStyle/>
            <a:p>
              <a:pPr algn="ctr" defTabSz="685783">
                <a:defRPr/>
              </a:pPr>
              <a:endParaRPr lang="en-US" sz="1013" kern="0" dirty="0">
                <a:solidFill>
                  <a:schemeClr val="bg1">
                    <a:lumMod val="95000"/>
                  </a:schemeClr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9" name="Off-page Connector 18">
              <a:extLst>
                <a:ext uri="{FF2B5EF4-FFF2-40B4-BE49-F238E27FC236}">
                  <a16:creationId xmlns:a16="http://schemas.microsoft.com/office/drawing/2014/main" id="{706FC060-EB11-B6A4-9F5A-46A2E9A2F4D7}"/>
                </a:ext>
              </a:extLst>
            </p:cNvPr>
            <p:cNvSpPr/>
            <p:nvPr/>
          </p:nvSpPr>
          <p:spPr>
            <a:xfrm>
              <a:off x="323851" y="987574"/>
              <a:ext cx="4248150" cy="936104"/>
            </a:xfrm>
            <a:prstGeom prst="flowChartOffpageConnector">
              <a:avLst/>
            </a:prstGeom>
            <a:solidFill>
              <a:srgbClr val="10253F">
                <a:alpha val="80000"/>
              </a:srgbClr>
            </a:solidFill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91438" tIns="45719" rIns="91438" bIns="45719" rtlCol="0" anchor="ctr"/>
            <a:lstStyle/>
            <a:p>
              <a:pPr algn="ctr" defTabSz="685783">
                <a:defRPr/>
              </a:pPr>
              <a:endParaRPr lang="en-US" sz="1013" kern="0" dirty="0">
                <a:solidFill>
                  <a:schemeClr val="bg1">
                    <a:lumMod val="95000"/>
                  </a:schemeClr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D74B0E-C7E4-D232-40E4-18537A27064D}"/>
                </a:ext>
              </a:extLst>
            </p:cNvPr>
            <p:cNvSpPr txBox="1"/>
            <p:nvPr/>
          </p:nvSpPr>
          <p:spPr>
            <a:xfrm>
              <a:off x="1174531" y="1243290"/>
              <a:ext cx="3326524" cy="307775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defTabSz="685783"/>
              <a:r>
                <a:rPr lang="en-US" sz="1400" dirty="0">
                  <a:solidFill>
                    <a:srgbClr val="BED730"/>
                  </a:solidFill>
                  <a:latin typeface="Trebuchet MS" panose="020B0703020202090204" pitchFamily="34" charset="0"/>
                </a:rPr>
                <a:t>Obsession with customer experience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B0182DB-9F20-C620-244A-620E5CA9C614}"/>
                </a:ext>
              </a:extLst>
            </p:cNvPr>
            <p:cNvSpPr txBox="1"/>
            <p:nvPr/>
          </p:nvSpPr>
          <p:spPr>
            <a:xfrm>
              <a:off x="5453342" y="1243290"/>
              <a:ext cx="3326524" cy="307775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defTabSz="685783"/>
              <a:r>
                <a:rPr lang="en-US" sz="1400" dirty="0">
                  <a:solidFill>
                    <a:srgbClr val="BED730"/>
                  </a:solidFill>
                  <a:latin typeface="Trebuchet MS" panose="020B0703020202090204" pitchFamily="34" charset="0"/>
                </a:rPr>
                <a:t>Obsession with employee experience</a:t>
              </a:r>
            </a:p>
          </p:txBody>
        </p:sp>
        <p:pic>
          <p:nvPicPr>
            <p:cNvPr id="27" name="Picture 14" descr="Image result for customer">
              <a:extLst>
                <a:ext uri="{FF2B5EF4-FFF2-40B4-BE49-F238E27FC236}">
                  <a16:creationId xmlns:a16="http://schemas.microsoft.com/office/drawing/2014/main" id="{C6C301EC-D4AD-F40D-5FD3-A75E5C30E8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0709" y="1108638"/>
              <a:ext cx="577079" cy="577079"/>
            </a:xfrm>
            <a:prstGeom prst="rect">
              <a:avLst/>
            </a:prstGeom>
            <a:noFill/>
          </p:spPr>
        </p:pic>
        <p:pic>
          <p:nvPicPr>
            <p:cNvPr id="28" name="Picture 16" descr="Image result for customer">
              <a:extLst>
                <a:ext uri="{FF2B5EF4-FFF2-40B4-BE49-F238E27FC236}">
                  <a16:creationId xmlns:a16="http://schemas.microsoft.com/office/drawing/2014/main" id="{8C12CFD1-E341-9F39-C0FF-8B31BB2D55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 l="23087" r="22286"/>
            <a:stretch/>
          </p:blipFill>
          <p:spPr bwMode="auto">
            <a:xfrm>
              <a:off x="4789259" y="1062663"/>
              <a:ext cx="648752" cy="669028"/>
            </a:xfrm>
            <a:prstGeom prst="rect">
              <a:avLst/>
            </a:prstGeom>
            <a:noFill/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0F54CD06-453A-7147-CB37-A94CFADD50E0}"/>
              </a:ext>
            </a:extLst>
          </p:cNvPr>
          <p:cNvGrpSpPr/>
          <p:nvPr/>
        </p:nvGrpSpPr>
        <p:grpSpPr>
          <a:xfrm>
            <a:off x="1475655" y="2139001"/>
            <a:ext cx="6192688" cy="1135583"/>
            <a:chOff x="1475655" y="2139001"/>
            <a:chExt cx="6192688" cy="1135583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C6E53BF-FA35-A59F-C765-536AFFCD5F26}"/>
                </a:ext>
              </a:extLst>
            </p:cNvPr>
            <p:cNvSpPr txBox="1"/>
            <p:nvPr/>
          </p:nvSpPr>
          <p:spPr>
            <a:xfrm>
              <a:off x="1475655" y="2939879"/>
              <a:ext cx="6192688" cy="334705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ctr" defTabSz="685783"/>
              <a:r>
                <a:rPr lang="en-US" sz="1575" dirty="0">
                  <a:solidFill>
                    <a:schemeClr val="bg1">
                      <a:lumMod val="95000"/>
                    </a:schemeClr>
                  </a:solidFill>
                  <a:latin typeface="Trebuchet MS" panose="020B0703020202090204" pitchFamily="34" charset="0"/>
                </a:rPr>
                <a:t>Customer Advisory Board (Building Blocks)</a:t>
              </a:r>
            </a:p>
          </p:txBody>
        </p:sp>
        <p:pic>
          <p:nvPicPr>
            <p:cNvPr id="29" name="Picture 2" descr="Image result for advisory icon">
              <a:extLst>
                <a:ext uri="{FF2B5EF4-FFF2-40B4-BE49-F238E27FC236}">
                  <a16:creationId xmlns:a16="http://schemas.microsoft.com/office/drawing/2014/main" id="{44C73325-4856-404A-2B13-A96A724D0A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4147" y="2139001"/>
              <a:ext cx="775705" cy="7757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C587B271-5C98-F775-DF51-B074E8A4882B}"/>
              </a:ext>
            </a:extLst>
          </p:cNvPr>
          <p:cNvGrpSpPr/>
          <p:nvPr/>
        </p:nvGrpSpPr>
        <p:grpSpPr>
          <a:xfrm>
            <a:off x="239338" y="3566810"/>
            <a:ext cx="8580812" cy="936104"/>
            <a:chOff x="239338" y="3566810"/>
            <a:chExt cx="8580812" cy="936104"/>
          </a:xfrm>
        </p:grpSpPr>
        <p:sp>
          <p:nvSpPr>
            <p:cNvPr id="3" name="Off-page Connector 2">
              <a:extLst>
                <a:ext uri="{FF2B5EF4-FFF2-40B4-BE49-F238E27FC236}">
                  <a16:creationId xmlns:a16="http://schemas.microsoft.com/office/drawing/2014/main" id="{D204BDE0-BD31-079C-05D6-8D61A57BF8A2}"/>
                </a:ext>
              </a:extLst>
            </p:cNvPr>
            <p:cNvSpPr/>
            <p:nvPr/>
          </p:nvSpPr>
          <p:spPr>
            <a:xfrm flipV="1">
              <a:off x="4572001" y="3566810"/>
              <a:ext cx="4248149" cy="936104"/>
            </a:xfrm>
            <a:prstGeom prst="flowChartOffpageConnector">
              <a:avLst/>
            </a:prstGeom>
            <a:solidFill>
              <a:srgbClr val="10253F">
                <a:alpha val="80000"/>
              </a:srgbClr>
            </a:solidFill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91438" tIns="45719" rIns="91438" bIns="45719" rtlCol="0" anchor="ctr"/>
            <a:lstStyle/>
            <a:p>
              <a:pPr algn="ctr" defTabSz="685783">
                <a:defRPr/>
              </a:pPr>
              <a:endParaRPr lang="en-US" sz="1013" kern="0" dirty="0">
                <a:solidFill>
                  <a:schemeClr val="bg1">
                    <a:lumMod val="95000"/>
                  </a:schemeClr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" name="Off-page Connector 3">
              <a:extLst>
                <a:ext uri="{FF2B5EF4-FFF2-40B4-BE49-F238E27FC236}">
                  <a16:creationId xmlns:a16="http://schemas.microsoft.com/office/drawing/2014/main" id="{CA14B25C-420F-8206-1296-A8C04C822923}"/>
                </a:ext>
              </a:extLst>
            </p:cNvPr>
            <p:cNvSpPr/>
            <p:nvPr/>
          </p:nvSpPr>
          <p:spPr>
            <a:xfrm flipV="1">
              <a:off x="323851" y="3566810"/>
              <a:ext cx="4248150" cy="936104"/>
            </a:xfrm>
            <a:prstGeom prst="flowChartOffpageConnector">
              <a:avLst/>
            </a:prstGeom>
            <a:solidFill>
              <a:srgbClr val="10253F">
                <a:alpha val="80000"/>
              </a:srgbClr>
            </a:solidFill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lIns="91438" tIns="45719" rIns="91438" bIns="45719" rtlCol="0" anchor="ctr"/>
            <a:lstStyle/>
            <a:p>
              <a:pPr algn="ctr" defTabSz="685783">
                <a:defRPr/>
              </a:pPr>
              <a:endParaRPr lang="en-US" sz="1013" kern="0" dirty="0">
                <a:solidFill>
                  <a:schemeClr val="bg1">
                    <a:lumMod val="95000"/>
                  </a:schemeClr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A9CC1AB-A265-C692-F4F5-24B9CB674D1B}"/>
                </a:ext>
              </a:extLst>
            </p:cNvPr>
            <p:cNvSpPr txBox="1"/>
            <p:nvPr/>
          </p:nvSpPr>
          <p:spPr>
            <a:xfrm>
              <a:off x="239338" y="4241300"/>
              <a:ext cx="1045132" cy="248207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ctr" defTabSz="685783"/>
              <a:r>
                <a:rPr lang="en-US" sz="1013" dirty="0">
                  <a:solidFill>
                    <a:schemeClr val="bg1">
                      <a:lumMod val="95000"/>
                    </a:schemeClr>
                  </a:solidFill>
                  <a:latin typeface="Trebuchet MS" panose="020B0703020202090204" pitchFamily="34" charset="0"/>
                </a:rPr>
                <a:t>Sify Team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927F629-3026-CED0-7B71-EE53D4503422}"/>
                </a:ext>
              </a:extLst>
            </p:cNvPr>
            <p:cNvSpPr txBox="1"/>
            <p:nvPr/>
          </p:nvSpPr>
          <p:spPr>
            <a:xfrm>
              <a:off x="1174531" y="3848941"/>
              <a:ext cx="2889462" cy="523218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defTabSz="685783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Trebuchet MS" panose="020B0703020202090204" pitchFamily="34" charset="0"/>
                </a:rPr>
                <a:t>CEO, CTO, LoB leaders,  </a:t>
              </a:r>
              <a:b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Trebuchet MS" panose="020B0703020202090204" pitchFamily="34" charset="0"/>
                </a:rPr>
              </a:br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Trebuchet MS" panose="020B0703020202090204" pitchFamily="34" charset="0"/>
                </a:rPr>
                <a:t>Head – Solutions and Engineering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18798D0-9DA5-61F5-82F1-24E5787DBD21}"/>
                </a:ext>
              </a:extLst>
            </p:cNvPr>
            <p:cNvSpPr txBox="1"/>
            <p:nvPr/>
          </p:nvSpPr>
          <p:spPr>
            <a:xfrm>
              <a:off x="4571999" y="4241299"/>
              <a:ext cx="1110768" cy="248207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algn="ctr" defTabSz="685783"/>
              <a:r>
                <a:rPr lang="en-US" sz="1013" dirty="0">
                  <a:solidFill>
                    <a:schemeClr val="bg1">
                      <a:lumMod val="95000"/>
                    </a:schemeClr>
                  </a:solidFill>
                  <a:latin typeface="Trebuchet MS" panose="020B0703020202090204" pitchFamily="34" charset="0"/>
                </a:rPr>
                <a:t>Customer Team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609D7E3-570D-8E58-C1BF-4DEF8B513E19}"/>
                </a:ext>
              </a:extLst>
            </p:cNvPr>
            <p:cNvSpPr txBox="1"/>
            <p:nvPr/>
          </p:nvSpPr>
          <p:spPr>
            <a:xfrm>
              <a:off x="5453342" y="3956663"/>
              <a:ext cx="1872208" cy="307775"/>
            </a:xfrm>
            <a:prstGeom prst="rect">
              <a:avLst/>
            </a:prstGeom>
            <a:noFill/>
          </p:spPr>
          <p:txBody>
            <a:bodyPr wrap="square" lIns="91438" tIns="45719" rIns="91438" bIns="45719" rtlCol="0">
              <a:spAutoFit/>
            </a:bodyPr>
            <a:lstStyle/>
            <a:p>
              <a:pPr defTabSz="685783"/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Trebuchet MS" panose="020B0703020202090204" pitchFamily="34" charset="0"/>
                </a:rPr>
                <a:t>CIO, CTO, CDO</a:t>
              </a:r>
            </a:p>
          </p:txBody>
        </p:sp>
        <p:pic>
          <p:nvPicPr>
            <p:cNvPr id="30" name="Picture 4" descr="Image result for team icon">
              <a:extLst>
                <a:ext uri="{FF2B5EF4-FFF2-40B4-BE49-F238E27FC236}">
                  <a16:creationId xmlns:a16="http://schemas.microsoft.com/office/drawing/2014/main" id="{8A657503-CB47-3FB7-F84E-EC45BCAC0A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254" y="3891714"/>
              <a:ext cx="499525" cy="3495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6" descr="Image result for team icon">
              <a:extLst>
                <a:ext uri="{FF2B5EF4-FFF2-40B4-BE49-F238E27FC236}">
                  <a16:creationId xmlns:a16="http://schemas.microsoft.com/office/drawing/2014/main" id="{012D9789-D26C-2CE9-28BF-CA56C06D0D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1361" y="3878923"/>
              <a:ext cx="463729" cy="375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5250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9834"/>
          <a:stretch/>
        </p:blipFill>
        <p:spPr>
          <a:xfrm>
            <a:off x="0" y="0"/>
            <a:ext cx="9144000" cy="51530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48966" y="581025"/>
            <a:ext cx="293811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4050" b="1" dirty="0">
                <a:solidFill>
                  <a:srgbClr val="BAD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INSANITY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965" y="1224745"/>
            <a:ext cx="25543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dirty="0">
                <a:solidFill>
                  <a:srgbClr val="B3C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Doing the same thing over and over again and expecting different results.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5927" y="3488967"/>
            <a:ext cx="2487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i="1" dirty="0">
                <a:solidFill>
                  <a:srgbClr val="BAD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Albert Einstein</a:t>
            </a:r>
          </a:p>
        </p:txBody>
      </p:sp>
    </p:spTree>
    <p:extLst>
      <p:ext uri="{BB962C8B-B14F-4D97-AF65-F5344CB8AC3E}">
        <p14:creationId xmlns:p14="http://schemas.microsoft.com/office/powerpoint/2010/main" val="35779594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1DD2A03-EF81-50DC-9F3F-869EA4F75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US" dirty="0"/>
              <a:t>Call to action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F96041B-EF65-6F91-3B71-CCBCCE2E47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6929028"/>
              </p:ext>
            </p:extLst>
          </p:nvPr>
        </p:nvGraphicFramePr>
        <p:xfrm>
          <a:off x="323851" y="987424"/>
          <a:ext cx="8496299" cy="3529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0882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3218396-0E69-8247-BADC-4CDF64EBB4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graphicEl>
                                              <a:dgm id="{C3218396-0E69-8247-BADC-4CDF64EBB4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graphicEl>
                                              <a:dgm id="{C3218396-0E69-8247-BADC-4CDF64EBB4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DCDC46E-DA45-DB41-9966-463D77FF9C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graphicEl>
                                              <a:dgm id="{9DCDC46E-DA45-DB41-9966-463D77FF9C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graphicEl>
                                              <a:dgm id="{9DCDC46E-DA45-DB41-9966-463D77FF9C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DB6A86A-60D7-B444-ABBF-0B4DCBD23E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graphicEl>
                                              <a:dgm id="{4DB6A86A-60D7-B444-ABBF-0B4DCBD23E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graphicEl>
                                              <a:dgm id="{4DB6A86A-60D7-B444-ABBF-0B4DCBD23E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C613C3D-4637-054A-A76B-81DF122DD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graphicEl>
                                              <a:dgm id="{EC613C3D-4637-054A-A76B-81DF122DD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graphicEl>
                                              <a:dgm id="{EC613C3D-4637-054A-A76B-81DF122DD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CC0D79C-8FC8-E548-9B1D-E0D87447CF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graphicEl>
                                              <a:dgm id="{6CC0D79C-8FC8-E548-9B1D-E0D87447CF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graphicEl>
                                              <a:dgm id="{6CC0D79C-8FC8-E548-9B1D-E0D87447CF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FD28B-83DD-0D72-5F37-94A34BB9D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SUCCESS GRID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E9EAB3-9E78-7E48-3899-67F6A2B162E3}"/>
              </a:ext>
            </a:extLst>
          </p:cNvPr>
          <p:cNvSpPr txBox="1"/>
          <p:nvPr/>
        </p:nvSpPr>
        <p:spPr>
          <a:xfrm>
            <a:off x="1125892" y="2636315"/>
            <a:ext cx="1206134" cy="307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r" defTabSz="685783"/>
            <a:r>
              <a:rPr lang="en-US" sz="1400" b="1" dirty="0">
                <a:solidFill>
                  <a:srgbClr val="BED730"/>
                </a:solidFill>
                <a:latin typeface="Trebuchet MS" panose="020B0703020202090204" pitchFamily="34" charset="0"/>
              </a:rPr>
              <a:t>People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F9451-1280-D13B-77F9-EA3F4C0A2496}"/>
              </a:ext>
            </a:extLst>
          </p:cNvPr>
          <p:cNvSpPr txBox="1"/>
          <p:nvPr/>
        </p:nvSpPr>
        <p:spPr>
          <a:xfrm>
            <a:off x="3945759" y="4129819"/>
            <a:ext cx="1206134" cy="307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685783"/>
            <a:r>
              <a:rPr lang="en-US" sz="1400" b="1" dirty="0">
                <a:solidFill>
                  <a:srgbClr val="BED730"/>
                </a:solidFill>
                <a:latin typeface="Trebuchet MS" panose="020B0703020202090204" pitchFamily="34" charset="0"/>
              </a:rPr>
              <a:t>Passion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3743B7-1BB4-B913-FB58-C6BA31E9A3E8}"/>
              </a:ext>
            </a:extLst>
          </p:cNvPr>
          <p:cNvSpPr txBox="1"/>
          <p:nvPr/>
        </p:nvSpPr>
        <p:spPr>
          <a:xfrm>
            <a:off x="6713954" y="2636315"/>
            <a:ext cx="1206134" cy="307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685783"/>
            <a:r>
              <a:rPr lang="en-US" sz="1400" b="1" dirty="0">
                <a:solidFill>
                  <a:srgbClr val="BED730"/>
                </a:solidFill>
                <a:latin typeface="Trebuchet MS" panose="020B0703020202090204" pitchFamily="34" charset="0"/>
              </a:rPr>
              <a:t>Platform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DA6200-EAC2-AD2A-214C-1C1DB8081785}"/>
              </a:ext>
            </a:extLst>
          </p:cNvPr>
          <p:cNvSpPr txBox="1"/>
          <p:nvPr/>
        </p:nvSpPr>
        <p:spPr>
          <a:xfrm>
            <a:off x="3945759" y="962987"/>
            <a:ext cx="1206134" cy="307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 defTabSz="685783"/>
            <a:r>
              <a:rPr lang="en-US" sz="1400" b="1" dirty="0">
                <a:solidFill>
                  <a:srgbClr val="BED730"/>
                </a:solidFill>
                <a:latin typeface="Trebuchet MS" panose="020B0703020202090204" pitchFamily="34" charset="0"/>
              </a:rPr>
              <a:t>Process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C55A9B6-7261-1824-4840-C2755CCC1CDA}"/>
              </a:ext>
            </a:extLst>
          </p:cNvPr>
          <p:cNvSpPr/>
          <p:nvPr/>
        </p:nvSpPr>
        <p:spPr>
          <a:xfrm>
            <a:off x="2590466" y="1903546"/>
            <a:ext cx="3916721" cy="1773312"/>
          </a:xfrm>
          <a:prstGeom prst="ellipse">
            <a:avLst/>
          </a:prstGeom>
          <a:noFill/>
          <a:ln w="12700">
            <a:solidFill>
              <a:srgbClr val="BED73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4" descr="Image result for people icon">
            <a:extLst>
              <a:ext uri="{FF2B5EF4-FFF2-40B4-BE49-F238E27FC236}">
                <a16:creationId xmlns:a16="http://schemas.microsoft.com/office/drawing/2014/main" id="{A16C0698-6C15-E9A1-1F81-65CE040A4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904" y="2451209"/>
            <a:ext cx="677986" cy="677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Image result for process icon">
            <a:extLst>
              <a:ext uri="{FF2B5EF4-FFF2-40B4-BE49-F238E27FC236}">
                <a16:creationId xmlns:a16="http://schemas.microsoft.com/office/drawing/2014/main" id="{EB6464AB-C0F8-F5C7-F069-E7791916E3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74" y="1405570"/>
            <a:ext cx="739505" cy="739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Image result for platform icon">
            <a:extLst>
              <a:ext uri="{FF2B5EF4-FFF2-40B4-BE49-F238E27FC236}">
                <a16:creationId xmlns:a16="http://schemas.microsoft.com/office/drawing/2014/main" id="{E7C5A374-739A-9F8E-2A1B-E87CD0BD27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916" y="2449683"/>
            <a:ext cx="681038" cy="68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Image result for passion icon">
            <a:extLst>
              <a:ext uri="{FF2B5EF4-FFF2-40B4-BE49-F238E27FC236}">
                <a16:creationId xmlns:a16="http://schemas.microsoft.com/office/drawing/2014/main" id="{0D3710E3-91A6-3FD4-2B74-EF99A3755C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279" y="3357836"/>
            <a:ext cx="701094" cy="70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1F107F86-A976-BF04-706D-AFF64AACFBE7}"/>
              </a:ext>
            </a:extLst>
          </p:cNvPr>
          <p:cNvGrpSpPr/>
          <p:nvPr/>
        </p:nvGrpSpPr>
        <p:grpSpPr>
          <a:xfrm>
            <a:off x="3607025" y="2370842"/>
            <a:ext cx="1883603" cy="848608"/>
            <a:chOff x="3607025" y="2370842"/>
            <a:chExt cx="1883603" cy="84860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B5A392A-DFC5-5C3A-F3A1-CE134EBFD3D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607025" y="2370842"/>
              <a:ext cx="1883603" cy="838721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AA542C1-7EC4-A526-30D9-69CD61B06BA6}"/>
                </a:ext>
              </a:extLst>
            </p:cNvPr>
            <p:cNvSpPr/>
            <p:nvPr/>
          </p:nvSpPr>
          <p:spPr>
            <a:xfrm>
              <a:off x="3625850" y="3129195"/>
              <a:ext cx="1476375" cy="90255"/>
            </a:xfrm>
            <a:prstGeom prst="rect">
              <a:avLst/>
            </a:prstGeom>
            <a:solidFill>
              <a:srgbClr val="06091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3099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D315AF5-E27A-4522-6E44-0F5CC29EB975}"/>
              </a:ext>
            </a:extLst>
          </p:cNvPr>
          <p:cNvSpPr txBox="1"/>
          <p:nvPr/>
        </p:nvSpPr>
        <p:spPr>
          <a:xfrm>
            <a:off x="323851" y="3900764"/>
            <a:ext cx="8496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Thank You</a:t>
            </a:r>
            <a:endParaRPr kumimoji="0" lang="en-IN" sz="3200" b="0" i="0" u="none" strike="noStrike" kern="1200" cap="none" spc="0" normalizeH="0" baseline="0" noProof="0" dirty="0">
              <a:ln>
                <a:noFill/>
              </a:ln>
              <a:solidFill>
                <a:srgbClr val="B9D300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006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3BBEBA-FD48-A41C-4D12-CA09410DE6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5" y="3282826"/>
            <a:ext cx="8499553" cy="765050"/>
          </a:xfrm>
        </p:spPr>
        <p:txBody>
          <a:bodyPr/>
          <a:lstStyle/>
          <a:p>
            <a:r>
              <a:rPr lang="en-IN" dirty="0"/>
              <a:t>score CARD FY 23-24</a:t>
            </a:r>
          </a:p>
        </p:txBody>
      </p:sp>
    </p:spTree>
    <p:extLst>
      <p:ext uri="{BB962C8B-B14F-4D97-AF65-F5344CB8AC3E}">
        <p14:creationId xmlns:p14="http://schemas.microsoft.com/office/powerpoint/2010/main" val="372460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BD49177-D877-6D6F-5D05-CA3D5009C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US" dirty="0"/>
              <a:t>score CARD FY 23-24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D031210-D040-333F-00C7-1E52218211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206095"/>
              </p:ext>
            </p:extLst>
          </p:nvPr>
        </p:nvGraphicFramePr>
        <p:xfrm>
          <a:off x="674451" y="3689841"/>
          <a:ext cx="8015590" cy="236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3118">
                  <a:extLst>
                    <a:ext uri="{9D8B030D-6E8A-4147-A177-3AD203B41FA5}">
                      <a16:colId xmlns:a16="http://schemas.microsoft.com/office/drawing/2014/main" val="513850544"/>
                    </a:ext>
                  </a:extLst>
                </a:gridCol>
                <a:gridCol w="1603118">
                  <a:extLst>
                    <a:ext uri="{9D8B030D-6E8A-4147-A177-3AD203B41FA5}">
                      <a16:colId xmlns:a16="http://schemas.microsoft.com/office/drawing/2014/main" val="3217314905"/>
                    </a:ext>
                  </a:extLst>
                </a:gridCol>
                <a:gridCol w="1603118">
                  <a:extLst>
                    <a:ext uri="{9D8B030D-6E8A-4147-A177-3AD203B41FA5}">
                      <a16:colId xmlns:a16="http://schemas.microsoft.com/office/drawing/2014/main" val="3031581965"/>
                    </a:ext>
                  </a:extLst>
                </a:gridCol>
                <a:gridCol w="1603118">
                  <a:extLst>
                    <a:ext uri="{9D8B030D-6E8A-4147-A177-3AD203B41FA5}">
                      <a16:colId xmlns:a16="http://schemas.microsoft.com/office/drawing/2014/main" val="3999683914"/>
                    </a:ext>
                  </a:extLst>
                </a:gridCol>
                <a:gridCol w="1603118">
                  <a:extLst>
                    <a:ext uri="{9D8B030D-6E8A-4147-A177-3AD203B41FA5}">
                      <a16:colId xmlns:a16="http://schemas.microsoft.com/office/drawing/2014/main" val="2773229459"/>
                    </a:ext>
                  </a:extLst>
                </a:gridCol>
              </a:tblGrid>
              <a:tr h="21226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BED730"/>
                          </a:solidFill>
                        </a:rPr>
                        <a:t>64%</a:t>
                      </a:r>
                      <a:endParaRPr lang="en-IN" sz="11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BED730"/>
                          </a:solidFill>
                        </a:rPr>
                        <a:t>117%</a:t>
                      </a:r>
                      <a:endParaRPr lang="en-IN" sz="11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BED730"/>
                          </a:solidFill>
                        </a:rPr>
                        <a:t>56%</a:t>
                      </a:r>
                      <a:endParaRPr lang="en-IN" sz="11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BED730"/>
                          </a:solidFill>
                        </a:rPr>
                        <a:t>56%</a:t>
                      </a:r>
                      <a:endParaRPr lang="en-IN" sz="11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BED730"/>
                          </a:solidFill>
                        </a:rPr>
                        <a:t>74%</a:t>
                      </a:r>
                      <a:endParaRPr lang="en-IN" sz="11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123826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AC0FF6B-C1E3-12A1-D682-2329B3481E46}"/>
              </a:ext>
            </a:extLst>
          </p:cNvPr>
          <p:cNvSpPr txBox="1"/>
          <p:nvPr/>
        </p:nvSpPr>
        <p:spPr>
          <a:xfrm>
            <a:off x="112331" y="3689841"/>
            <a:ext cx="101675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85000"/>
                  </a:schemeClr>
                </a:solidFill>
              </a:rPr>
              <a:t>Performance %</a:t>
            </a:r>
            <a:endParaRPr lang="en-IN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53720BD-C6D9-5A8F-9BC3-D1C81F9756C6}"/>
              </a:ext>
            </a:extLst>
          </p:cNvPr>
          <p:cNvGrpSpPr/>
          <p:nvPr/>
        </p:nvGrpSpPr>
        <p:grpSpPr>
          <a:xfrm>
            <a:off x="3591489" y="3968161"/>
            <a:ext cx="1958521" cy="221723"/>
            <a:chOff x="2573867" y="4529455"/>
            <a:chExt cx="1958521" cy="23083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9A9FA67-4ABE-2968-0A50-4CD35850C818}"/>
                </a:ext>
              </a:extLst>
            </p:cNvPr>
            <p:cNvSpPr/>
            <p:nvPr/>
          </p:nvSpPr>
          <p:spPr>
            <a:xfrm>
              <a:off x="2573867" y="4594578"/>
              <a:ext cx="158044" cy="1467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73298BD-7E31-CAAF-9688-B7E6D1221EBB}"/>
                </a:ext>
              </a:extLst>
            </p:cNvPr>
            <p:cNvSpPr txBox="1"/>
            <p:nvPr/>
          </p:nvSpPr>
          <p:spPr>
            <a:xfrm>
              <a:off x="2731912" y="4529455"/>
              <a:ext cx="64308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bg1">
                      <a:lumMod val="85000"/>
                    </a:schemeClr>
                  </a:solidFill>
                </a:rPr>
                <a:t>Quota</a:t>
              </a:r>
              <a:endParaRPr lang="en-IN" sz="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CA87CA6-A8B3-8CF8-200A-34860A8B9CEA}"/>
                </a:ext>
              </a:extLst>
            </p:cNvPr>
            <p:cNvSpPr/>
            <p:nvPr/>
          </p:nvSpPr>
          <p:spPr>
            <a:xfrm>
              <a:off x="3374991" y="4594576"/>
              <a:ext cx="158044" cy="14675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DF4C40B-38E4-7567-9C3A-974FF0C31AA5}"/>
                </a:ext>
              </a:extLst>
            </p:cNvPr>
            <p:cNvSpPr txBox="1"/>
            <p:nvPr/>
          </p:nvSpPr>
          <p:spPr>
            <a:xfrm>
              <a:off x="3533035" y="4529455"/>
              <a:ext cx="99935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bg1">
                      <a:lumMod val="85000"/>
                    </a:schemeClr>
                  </a:solidFill>
                </a:rPr>
                <a:t>Achievement</a:t>
              </a:r>
              <a:endParaRPr lang="en-IN" sz="11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13883158-9F60-CDC1-A05A-C482A24B96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6570144"/>
              </p:ext>
            </p:extLst>
          </p:nvPr>
        </p:nvGraphicFramePr>
        <p:xfrm>
          <a:off x="323850" y="987425"/>
          <a:ext cx="8496300" cy="2626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0881993F-D0BD-2536-ACC7-43E33E5CF640}"/>
              </a:ext>
            </a:extLst>
          </p:cNvPr>
          <p:cNvSpPr txBox="1"/>
          <p:nvPr/>
        </p:nvSpPr>
        <p:spPr>
          <a:xfrm>
            <a:off x="1278467" y="4231984"/>
            <a:ext cx="6256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BED730"/>
                </a:solidFill>
              </a:rPr>
              <a:t>YOY Growth: 35%</a:t>
            </a:r>
          </a:p>
        </p:txBody>
      </p:sp>
    </p:spTree>
    <p:extLst>
      <p:ext uri="{BB962C8B-B14F-4D97-AF65-F5344CB8AC3E}">
        <p14:creationId xmlns:p14="http://schemas.microsoft.com/office/powerpoint/2010/main" val="76204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72B2C12-F2CE-CBE4-E4F3-20CFF5D0F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US" dirty="0"/>
              <a:t>score CARD FY 23-24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B092E89C-6C56-ACF5-BC66-A8746F71BC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057691"/>
              </p:ext>
            </p:extLst>
          </p:nvPr>
        </p:nvGraphicFramePr>
        <p:xfrm>
          <a:off x="759417" y="3813169"/>
          <a:ext cx="7795648" cy="220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456">
                  <a:extLst>
                    <a:ext uri="{9D8B030D-6E8A-4147-A177-3AD203B41FA5}">
                      <a16:colId xmlns:a16="http://schemas.microsoft.com/office/drawing/2014/main" val="513850544"/>
                    </a:ext>
                  </a:extLst>
                </a:gridCol>
                <a:gridCol w="974456">
                  <a:extLst>
                    <a:ext uri="{9D8B030D-6E8A-4147-A177-3AD203B41FA5}">
                      <a16:colId xmlns:a16="http://schemas.microsoft.com/office/drawing/2014/main" val="3217314905"/>
                    </a:ext>
                  </a:extLst>
                </a:gridCol>
                <a:gridCol w="974456">
                  <a:extLst>
                    <a:ext uri="{9D8B030D-6E8A-4147-A177-3AD203B41FA5}">
                      <a16:colId xmlns:a16="http://schemas.microsoft.com/office/drawing/2014/main" val="3031581965"/>
                    </a:ext>
                  </a:extLst>
                </a:gridCol>
                <a:gridCol w="974456">
                  <a:extLst>
                    <a:ext uri="{9D8B030D-6E8A-4147-A177-3AD203B41FA5}">
                      <a16:colId xmlns:a16="http://schemas.microsoft.com/office/drawing/2014/main" val="3999683914"/>
                    </a:ext>
                  </a:extLst>
                </a:gridCol>
                <a:gridCol w="974456">
                  <a:extLst>
                    <a:ext uri="{9D8B030D-6E8A-4147-A177-3AD203B41FA5}">
                      <a16:colId xmlns:a16="http://schemas.microsoft.com/office/drawing/2014/main" val="2773229459"/>
                    </a:ext>
                  </a:extLst>
                </a:gridCol>
                <a:gridCol w="974456">
                  <a:extLst>
                    <a:ext uri="{9D8B030D-6E8A-4147-A177-3AD203B41FA5}">
                      <a16:colId xmlns:a16="http://schemas.microsoft.com/office/drawing/2014/main" val="2717494726"/>
                    </a:ext>
                  </a:extLst>
                </a:gridCol>
                <a:gridCol w="974456">
                  <a:extLst>
                    <a:ext uri="{9D8B030D-6E8A-4147-A177-3AD203B41FA5}">
                      <a16:colId xmlns:a16="http://schemas.microsoft.com/office/drawing/2014/main" val="4245129937"/>
                    </a:ext>
                  </a:extLst>
                </a:gridCol>
                <a:gridCol w="974456">
                  <a:extLst>
                    <a:ext uri="{9D8B030D-6E8A-4147-A177-3AD203B41FA5}">
                      <a16:colId xmlns:a16="http://schemas.microsoft.com/office/drawing/2014/main" val="2124444617"/>
                    </a:ext>
                  </a:extLst>
                </a:gridCol>
              </a:tblGrid>
              <a:tr h="207749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BED730"/>
                          </a:solidFill>
                        </a:rPr>
                        <a:t>107%</a:t>
                      </a:r>
                      <a:endParaRPr lang="en-IN" sz="10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BED730"/>
                          </a:solidFill>
                        </a:rPr>
                        <a:t>65%</a:t>
                      </a:r>
                      <a:endParaRPr lang="en-IN" sz="10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BED730"/>
                          </a:solidFill>
                        </a:rPr>
                        <a:t>63%</a:t>
                      </a:r>
                      <a:endParaRPr lang="en-IN" sz="10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BED730"/>
                          </a:solidFill>
                        </a:rPr>
                        <a:t>60%</a:t>
                      </a:r>
                      <a:endParaRPr lang="en-IN" sz="10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BED730"/>
                          </a:solidFill>
                        </a:rPr>
                        <a:t>73%</a:t>
                      </a:r>
                      <a:endParaRPr lang="en-IN" sz="10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BED730"/>
                          </a:solidFill>
                        </a:rPr>
                        <a:t>51%</a:t>
                      </a:r>
                      <a:endParaRPr lang="en-IN" sz="10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BED730"/>
                          </a:solidFill>
                        </a:rPr>
                        <a:t>49%</a:t>
                      </a:r>
                      <a:endParaRPr lang="en-IN" sz="10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BED730"/>
                          </a:solidFill>
                        </a:rPr>
                        <a:t>36%</a:t>
                      </a:r>
                      <a:endParaRPr lang="en-IN" sz="1000" dirty="0">
                        <a:solidFill>
                          <a:srgbClr val="BED730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1238263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8F06D31-54FC-51F1-0BC4-CD6C44656018}"/>
              </a:ext>
            </a:extLst>
          </p:cNvPr>
          <p:cNvSpPr txBox="1"/>
          <p:nvPr/>
        </p:nvSpPr>
        <p:spPr>
          <a:xfrm>
            <a:off x="75878" y="3821824"/>
            <a:ext cx="121761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</a:rPr>
              <a:t>Performance %</a:t>
            </a:r>
            <a:endParaRPr lang="en-IN" sz="900" dirty="0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A53AF91-F056-D4FA-776C-D63DD24C34B4}"/>
              </a:ext>
            </a:extLst>
          </p:cNvPr>
          <p:cNvGrpSpPr/>
          <p:nvPr/>
        </p:nvGrpSpPr>
        <p:grpSpPr>
          <a:xfrm>
            <a:off x="3591489" y="4156075"/>
            <a:ext cx="1958521" cy="215444"/>
            <a:chOff x="2573867" y="4529455"/>
            <a:chExt cx="1958521" cy="21544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74B6B41-E6C2-D7AE-23FF-757CBAEFC303}"/>
                </a:ext>
              </a:extLst>
            </p:cNvPr>
            <p:cNvSpPr/>
            <p:nvPr/>
          </p:nvSpPr>
          <p:spPr>
            <a:xfrm>
              <a:off x="2573867" y="4594578"/>
              <a:ext cx="158044" cy="1467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62BEAAC-EC93-3751-54BF-C2E38584E29B}"/>
                </a:ext>
              </a:extLst>
            </p:cNvPr>
            <p:cNvSpPr txBox="1"/>
            <p:nvPr/>
          </p:nvSpPr>
          <p:spPr>
            <a:xfrm>
              <a:off x="2731912" y="4529455"/>
              <a:ext cx="64308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bg1">
                      <a:lumMod val="85000"/>
                    </a:schemeClr>
                  </a:solidFill>
                </a:rPr>
                <a:t>Quota</a:t>
              </a:r>
              <a:endParaRPr lang="en-IN" sz="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EAE518A-507D-3A9C-1392-399BA1E7DF49}"/>
                </a:ext>
              </a:extLst>
            </p:cNvPr>
            <p:cNvSpPr/>
            <p:nvPr/>
          </p:nvSpPr>
          <p:spPr>
            <a:xfrm>
              <a:off x="3374991" y="4594576"/>
              <a:ext cx="158044" cy="14675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7C18283-8BBD-4295-CD38-C45671657814}"/>
                </a:ext>
              </a:extLst>
            </p:cNvPr>
            <p:cNvSpPr txBox="1"/>
            <p:nvPr/>
          </p:nvSpPr>
          <p:spPr>
            <a:xfrm>
              <a:off x="3533035" y="4529455"/>
              <a:ext cx="99935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chemeClr val="bg1">
                      <a:lumMod val="85000"/>
                    </a:schemeClr>
                  </a:solidFill>
                </a:rPr>
                <a:t>Achievement</a:t>
              </a:r>
              <a:endParaRPr lang="en-IN" sz="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3D5C439-27AD-C65F-CE17-5EC73458815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6655793"/>
              </p:ext>
            </p:extLst>
          </p:nvPr>
        </p:nvGraphicFramePr>
        <p:xfrm>
          <a:off x="323850" y="987425"/>
          <a:ext cx="8496300" cy="2834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6988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EFB21-245B-E462-7A24-0F644310E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IN" dirty="0"/>
              <a:t>3 Entity View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B517303-DE39-1DFA-FD9F-FF1DEF6E9E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144866"/>
              </p:ext>
            </p:extLst>
          </p:nvPr>
        </p:nvGraphicFramePr>
        <p:xfrm>
          <a:off x="323850" y="987425"/>
          <a:ext cx="8496299" cy="2215965"/>
        </p:xfrm>
        <a:graphic>
          <a:graphicData uri="http://schemas.openxmlformats.org/drawingml/2006/table">
            <a:tbl>
              <a:tblPr/>
              <a:tblGrid>
                <a:gridCol w="3533113">
                  <a:extLst>
                    <a:ext uri="{9D8B030D-6E8A-4147-A177-3AD203B41FA5}">
                      <a16:colId xmlns:a16="http://schemas.microsoft.com/office/drawing/2014/main" val="3662627665"/>
                    </a:ext>
                  </a:extLst>
                </a:gridCol>
                <a:gridCol w="2187166">
                  <a:extLst>
                    <a:ext uri="{9D8B030D-6E8A-4147-A177-3AD203B41FA5}">
                      <a16:colId xmlns:a16="http://schemas.microsoft.com/office/drawing/2014/main" val="714689074"/>
                    </a:ext>
                  </a:extLst>
                </a:gridCol>
                <a:gridCol w="1766557">
                  <a:extLst>
                    <a:ext uri="{9D8B030D-6E8A-4147-A177-3AD203B41FA5}">
                      <a16:colId xmlns:a16="http://schemas.microsoft.com/office/drawing/2014/main" val="1417779462"/>
                    </a:ext>
                  </a:extLst>
                </a:gridCol>
                <a:gridCol w="1009463">
                  <a:extLst>
                    <a:ext uri="{9D8B030D-6E8A-4147-A177-3AD203B41FA5}">
                      <a16:colId xmlns:a16="http://schemas.microsoft.com/office/drawing/2014/main" val="171491588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ED730"/>
                          </a:highlight>
                          <a:latin typeface="Trebuchet MS" panose="020B0703020202090204" pitchFamily="34" charset="0"/>
                        </a:rPr>
                        <a:t>3 Entity Split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D73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ED730"/>
                          </a:highlight>
                          <a:latin typeface="Trebuchet MS" panose="020B0703020202090204" pitchFamily="34" charset="0"/>
                        </a:rPr>
                        <a:t>FY 24-25 Quota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D73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ED730"/>
                          </a:highlight>
                          <a:latin typeface="Trebuchet MS" panose="020B0703020202090204" pitchFamily="34" charset="0"/>
                        </a:rPr>
                        <a:t>Achievement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D73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BED730"/>
                          </a:highlight>
                          <a:latin typeface="Trebuchet MS" panose="020B0703020202090204" pitchFamily="34" charset="0"/>
                        </a:rPr>
                        <a:t>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D7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15717"/>
                  </a:ext>
                </a:extLst>
              </a:tr>
              <a:tr h="4506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Trebuchet MS" panose="020B0703020202090204" pitchFamily="34" charset="0"/>
                        </a:rPr>
                        <a:t>Sify Technologies Limited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Trebuchet MS" panose="020B0703020202090204" pitchFamily="34" charset="0"/>
                        </a:rPr>
                        <a:t>462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Trebuchet MS" panose="020B0703020202090204" pitchFamily="34" charset="0"/>
                        </a:rPr>
                        <a:t>496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Trebuchet MS" panose="020B0703020202090204" pitchFamily="34" charset="0"/>
                        </a:rPr>
                        <a:t>107%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2182914"/>
                  </a:ext>
                </a:extLst>
              </a:tr>
              <a:tr h="4506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Trebuchet MS" panose="020B0703020202090204" pitchFamily="34" charset="0"/>
                        </a:rPr>
                        <a:t>Sify Infinit Spaces Limited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Trebuchet MS" panose="020B0703020202090204" pitchFamily="34" charset="0"/>
                        </a:rPr>
                        <a:t>167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Trebuchet MS" panose="020B0703020202090204" pitchFamily="34" charset="0"/>
                        </a:rPr>
                        <a:t>109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Trebuchet MS" panose="020B0703020202090204" pitchFamily="34" charset="0"/>
                        </a:rPr>
                        <a:t>65%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5583247"/>
                  </a:ext>
                </a:extLst>
              </a:tr>
              <a:tr h="4506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Trebuchet MS" panose="020B0703020202090204" pitchFamily="34" charset="0"/>
                        </a:rPr>
                        <a:t>Sify Digital Services </a:t>
                      </a:r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Trebuchet MS" panose="020B0703020202090204" pitchFamily="34" charset="0"/>
                        </a:rPr>
                        <a:t>Limited</a:t>
                      </a:r>
                      <a:endParaRPr lang="en-IN" sz="1200" b="0" i="0" u="none" strike="noStrike" dirty="0">
                        <a:solidFill>
                          <a:srgbClr val="F2F2F2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Trebuchet MS" panose="020B0703020202090204" pitchFamily="34" charset="0"/>
                        </a:rPr>
                        <a:t>1279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Trebuchet MS" panose="020B0703020202090204" pitchFamily="34" charset="0"/>
                        </a:rPr>
                        <a:t>799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Trebuchet MS" panose="020B0703020202090204" pitchFamily="34" charset="0"/>
                        </a:rPr>
                        <a:t>62%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939658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BF1DE"/>
                          </a:highlight>
                          <a:latin typeface="Trebuchet MS" panose="020B0703020202090204" pitchFamily="34" charset="0"/>
                        </a:rPr>
                        <a:t>Grand Total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BF1DE"/>
                          </a:highlight>
                          <a:latin typeface="Trebuchet MS" panose="020B0703020202090204" pitchFamily="34" charset="0"/>
                        </a:rPr>
                        <a:t>1908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BF1DE"/>
                          </a:highlight>
                          <a:latin typeface="Trebuchet MS" panose="020B0703020202090204" pitchFamily="34" charset="0"/>
                        </a:rPr>
                        <a:t>1404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EBF1DE"/>
                          </a:highlight>
                          <a:latin typeface="Trebuchet MS" panose="020B0703020202090204" pitchFamily="34" charset="0"/>
                        </a:rPr>
                        <a:t>74%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9858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358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AE986BB-B4AD-FACF-3609-4AFD69885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US" dirty="0"/>
              <a:t>score CARD FY 23-24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895189E-873B-6B34-CECF-055015E4A532}"/>
              </a:ext>
            </a:extLst>
          </p:cNvPr>
          <p:cNvGrpSpPr/>
          <p:nvPr/>
        </p:nvGrpSpPr>
        <p:grpSpPr>
          <a:xfrm>
            <a:off x="7819076" y="2101207"/>
            <a:ext cx="1069202" cy="494061"/>
            <a:chOff x="10563726" y="2887578"/>
            <a:chExt cx="1425603" cy="658748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F0BDEA39-11C3-391F-4520-CF7829C6723B}"/>
                </a:ext>
              </a:extLst>
            </p:cNvPr>
            <p:cNvCxnSpPr/>
            <p:nvPr/>
          </p:nvCxnSpPr>
          <p:spPr>
            <a:xfrm>
              <a:off x="10563726" y="3056021"/>
              <a:ext cx="339802" cy="0"/>
            </a:xfrm>
            <a:prstGeom prst="line">
              <a:avLst/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D2B29ED6-5513-DA63-65B7-4B323BF85CC3}"/>
                </a:ext>
              </a:extLst>
            </p:cNvPr>
            <p:cNvCxnSpPr/>
            <p:nvPr/>
          </p:nvCxnSpPr>
          <p:spPr>
            <a:xfrm>
              <a:off x="10563726" y="3412956"/>
              <a:ext cx="339802" cy="0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E71F53D-7C0F-BE2E-D7E8-68565C6794B7}"/>
                </a:ext>
              </a:extLst>
            </p:cNvPr>
            <p:cNvSpPr txBox="1"/>
            <p:nvPr/>
          </p:nvSpPr>
          <p:spPr>
            <a:xfrm>
              <a:off x="10886707" y="2887578"/>
              <a:ext cx="1102622" cy="287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>
                      <a:lumMod val="85000"/>
                    </a:schemeClr>
                  </a:solidFill>
                </a:rPr>
                <a:t>Ask Rate</a:t>
              </a:r>
              <a:endParaRPr lang="en-IN" sz="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022ADE3-6FEB-5B8B-A7BE-F7BD1EBCB64C}"/>
                </a:ext>
              </a:extLst>
            </p:cNvPr>
            <p:cNvSpPr txBox="1"/>
            <p:nvPr/>
          </p:nvSpPr>
          <p:spPr>
            <a:xfrm>
              <a:off x="10886707" y="3259067"/>
              <a:ext cx="1102622" cy="287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>
                      <a:lumMod val="85000"/>
                    </a:schemeClr>
                  </a:solidFill>
                </a:rPr>
                <a:t>Run Rate</a:t>
              </a:r>
              <a:endParaRPr lang="en-IN" sz="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18792769-5558-3039-B48C-D8AC62D706AB}"/>
              </a:ext>
            </a:extLst>
          </p:cNvPr>
          <p:cNvSpPr/>
          <p:nvPr/>
        </p:nvSpPr>
        <p:spPr>
          <a:xfrm>
            <a:off x="1817003" y="4068306"/>
            <a:ext cx="5509993" cy="448132"/>
          </a:xfrm>
          <a:prstGeom prst="roundRect">
            <a:avLst>
              <a:gd name="adj" fmla="val 50000"/>
            </a:avLst>
          </a:prstGeom>
          <a:noFill/>
          <a:ln>
            <a:solidFill>
              <a:srgbClr val="A5BB2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BED730"/>
                </a:solidFill>
              </a:rPr>
              <a:t>Ask Rate: 477 </a:t>
            </a:r>
            <a:r>
              <a:rPr lang="en-US" sz="1200" dirty="0">
                <a:solidFill>
                  <a:srgbClr val="BED730"/>
                </a:solidFill>
              </a:rPr>
              <a:t>per quarter   </a:t>
            </a:r>
            <a:r>
              <a:rPr lang="en-US" sz="1600" dirty="0">
                <a:solidFill>
                  <a:srgbClr val="BED730"/>
                </a:solidFill>
              </a:rPr>
              <a:t>|  Avg Run Rate: 351</a:t>
            </a:r>
            <a:endParaRPr lang="en-IN" sz="1600" dirty="0">
              <a:solidFill>
                <a:srgbClr val="BED730"/>
              </a:solidFill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92391221-82B5-D140-8735-BF592FDEA4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8945848"/>
              </p:ext>
            </p:extLst>
          </p:nvPr>
        </p:nvGraphicFramePr>
        <p:xfrm>
          <a:off x="323851" y="987425"/>
          <a:ext cx="8496299" cy="2845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8832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7128B9D-9558-E2FB-6E5A-8D7D9F140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165409"/>
            <a:ext cx="7693099" cy="461655"/>
          </a:xfrm>
        </p:spPr>
        <p:txBody>
          <a:bodyPr/>
          <a:lstStyle/>
          <a:p>
            <a:r>
              <a:rPr lang="en-US" dirty="0"/>
              <a:t>SCORE CARD FY 23-24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7323449-0940-7047-F87B-FE704D245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451394"/>
              </p:ext>
            </p:extLst>
          </p:nvPr>
        </p:nvGraphicFramePr>
        <p:xfrm>
          <a:off x="323850" y="987426"/>
          <a:ext cx="8496300" cy="3529008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2832100">
                  <a:extLst>
                    <a:ext uri="{9D8B030D-6E8A-4147-A177-3AD203B41FA5}">
                      <a16:colId xmlns:a16="http://schemas.microsoft.com/office/drawing/2014/main" val="1814407111"/>
                    </a:ext>
                  </a:extLst>
                </a:gridCol>
                <a:gridCol w="2832100">
                  <a:extLst>
                    <a:ext uri="{9D8B030D-6E8A-4147-A177-3AD203B41FA5}">
                      <a16:colId xmlns:a16="http://schemas.microsoft.com/office/drawing/2014/main" val="203657371"/>
                    </a:ext>
                  </a:extLst>
                </a:gridCol>
                <a:gridCol w="2832100">
                  <a:extLst>
                    <a:ext uri="{9D8B030D-6E8A-4147-A177-3AD203B41FA5}">
                      <a16:colId xmlns:a16="http://schemas.microsoft.com/office/drawing/2014/main" val="301512654"/>
                    </a:ext>
                  </a:extLst>
                </a:gridCol>
              </a:tblGrid>
              <a:tr h="39211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Deal Size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BED73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No. of Opportunities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BED73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A</a:t>
                      </a:r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chievement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BED7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9420346"/>
                  </a:ext>
                </a:extLst>
              </a:tr>
              <a:tr h="39211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&gt; 50 Cr</a:t>
                      </a:r>
                      <a:endParaRPr lang="en-IN" sz="12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1</a:t>
                      </a:r>
                      <a:endParaRPr lang="en-IN" sz="12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64</a:t>
                      </a:r>
                      <a:endParaRPr lang="en-IN" sz="12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28680795"/>
                  </a:ext>
                </a:extLst>
              </a:tr>
              <a:tr h="39211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25 Cr - 50 Cr</a:t>
                      </a:r>
                      <a:endParaRPr lang="en-IN" sz="12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5</a:t>
                      </a:r>
                      <a:endParaRPr lang="en-IN" sz="12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1</a:t>
                      </a:r>
                      <a:r>
                        <a:rPr lang="en-IN" sz="1200" b="0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07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12228665"/>
                  </a:ext>
                </a:extLst>
              </a:tr>
              <a:tr h="39211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15 Cr - 25 Cr</a:t>
                      </a:r>
                      <a:endParaRPr lang="en-IN" sz="12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1</a:t>
                      </a:r>
                      <a:r>
                        <a:rPr lang="en-IN" sz="1200" b="0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95</a:t>
                      </a:r>
                      <a:endParaRPr lang="en-IN" sz="12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2763767"/>
                  </a:ext>
                </a:extLst>
              </a:tr>
              <a:tr h="39211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5 Cr - 15 Cr</a:t>
                      </a:r>
                      <a:endParaRPr lang="en-IN" sz="12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5</a:t>
                      </a:r>
                      <a:r>
                        <a:rPr lang="en-IN" sz="1200" b="0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275</a:t>
                      </a:r>
                      <a:endParaRPr lang="en-IN" sz="12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31575665"/>
                  </a:ext>
                </a:extLst>
              </a:tr>
              <a:tr h="39211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2 Cr - 5 Cr</a:t>
                      </a:r>
                      <a:endParaRPr lang="en-IN" sz="12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9</a:t>
                      </a:r>
                      <a:r>
                        <a:rPr lang="en-IN" sz="1200" b="0" i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233</a:t>
                      </a:r>
                      <a:endParaRPr lang="en-IN" sz="12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19930069"/>
                  </a:ext>
                </a:extLst>
              </a:tr>
              <a:tr h="3921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1 Cr to 2 Cr</a:t>
                      </a:r>
                      <a:endParaRPr lang="en-US" sz="12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137</a:t>
                      </a:r>
                      <a:endParaRPr lang="en-IN" sz="12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146</a:t>
                      </a:r>
                      <a:endParaRPr lang="en-IN" sz="12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9661259"/>
                  </a:ext>
                </a:extLst>
              </a:tr>
              <a:tr h="39211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Below 1 Cr</a:t>
                      </a:r>
                      <a:endParaRPr lang="en-IN" sz="12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7960</a:t>
                      </a:r>
                      <a:endParaRPr lang="en-IN" sz="12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0" u="none" strike="noStrike" dirty="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rebuchet MS" panose="020B0703020202090204" pitchFamily="34" charset="0"/>
                        </a:rPr>
                        <a:t>483</a:t>
                      </a:r>
                      <a:endParaRPr lang="en-IN" sz="1200" b="0" i="0" u="none" strike="noStrike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20247707"/>
                  </a:ext>
                </a:extLst>
              </a:tr>
              <a:tr h="392112"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Grand Total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8</a:t>
                      </a:r>
                      <a:r>
                        <a:rPr lang="en-IN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265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2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anose="020B0703020202090204" pitchFamily="34" charset="0"/>
                        </a:rPr>
                        <a:t>1404</a:t>
                      </a:r>
                      <a:endParaRPr lang="en-IN" sz="1200" b="1" i="0" u="none" strike="noStrike" dirty="0">
                        <a:solidFill>
                          <a:schemeClr val="tx1"/>
                        </a:solidFill>
                        <a:effectLst/>
                        <a:latin typeface="Trebuchet MS" panose="020B070302020209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945467"/>
                  </a:ext>
                </a:extLst>
              </a:tr>
            </a:tbl>
          </a:graphicData>
        </a:graphic>
      </p:graphicFrame>
      <p:sp>
        <p:nvSpPr>
          <p:cNvPr id="3" name="Oval 2">
            <a:extLst>
              <a:ext uri="{FF2B5EF4-FFF2-40B4-BE49-F238E27FC236}">
                <a16:creationId xmlns:a16="http://schemas.microsoft.com/office/drawing/2014/main" id="{CBC20FC6-F218-F9C8-53CA-CF5F29FD70CF}"/>
              </a:ext>
            </a:extLst>
          </p:cNvPr>
          <p:cNvSpPr/>
          <p:nvPr/>
        </p:nvSpPr>
        <p:spPr>
          <a:xfrm>
            <a:off x="4104640" y="1408853"/>
            <a:ext cx="941493" cy="1544320"/>
          </a:xfrm>
          <a:prstGeom prst="ellipse">
            <a:avLst/>
          </a:prstGeom>
          <a:noFill/>
          <a:ln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93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ify Theme Nov20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ify New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fy Theme 11102018" id="{5D34ADB0-9B4B-4AC9-89EB-6B867DA4F5E7}" vid="{13943DAD-321F-49F1-803A-50B168C71F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2893</TotalTime>
  <Words>1214</Words>
  <Application>Microsoft Macintosh PowerPoint</Application>
  <PresentationFormat>On-screen Show (16:9)</PresentationFormat>
  <Paragraphs>384</Paragraphs>
  <Slides>36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Source Sans Pro</vt:lpstr>
      <vt:lpstr>TheSansOffice</vt:lpstr>
      <vt:lpstr>Trebuchet MS</vt:lpstr>
      <vt:lpstr>Sify Theme Nov20</vt:lpstr>
      <vt:lpstr>PowerPoint Presentation</vt:lpstr>
      <vt:lpstr>PowerPoint Presentation</vt:lpstr>
      <vt:lpstr>agenda</vt:lpstr>
      <vt:lpstr>PowerPoint Presentation</vt:lpstr>
      <vt:lpstr>score CARD FY 23-24</vt:lpstr>
      <vt:lpstr>score CARD FY 23-24</vt:lpstr>
      <vt:lpstr>3 Entity View</vt:lpstr>
      <vt:lpstr>score CARD FY 23-24</vt:lpstr>
      <vt:lpstr>SCORE CARD FY 23-24</vt:lpstr>
      <vt:lpstr>PowerPoint Presentation</vt:lpstr>
      <vt:lpstr>LEARNINGS FROM FY 23-24 </vt:lpstr>
      <vt:lpstr>We are at an inflection point </vt:lpstr>
      <vt:lpstr>What got us here…</vt:lpstr>
      <vt:lpstr>PowerPoint Presentation</vt:lpstr>
      <vt:lpstr>(Big) Shift in trend…</vt:lpstr>
      <vt:lpstr>Customer priorities (IT &amp; Digital)</vt:lpstr>
      <vt:lpstr>Re-calibration @ Customer End</vt:lpstr>
      <vt:lpstr>‘Re-calibration’ is imminent at our end too…</vt:lpstr>
      <vt:lpstr>Our strategy: multi-pronged</vt:lpstr>
      <vt:lpstr>Strategic Alliances</vt:lpstr>
      <vt:lpstr>Channel partners: MARKET EXPANSION</vt:lpstr>
      <vt:lpstr>Where the growth lies in india (87K Companies)</vt:lpstr>
      <vt:lpstr>Why Channel ? </vt:lpstr>
      <vt:lpstr>PowerPoint Presentation</vt:lpstr>
      <vt:lpstr>Critical Success Factors for FY 24-25</vt:lpstr>
      <vt:lpstr>FY 24-25 Business Acquisition Goal</vt:lpstr>
      <vt:lpstr>Account Mix</vt:lpstr>
      <vt:lpstr>8 GTM view of FY 24-25 Goal</vt:lpstr>
      <vt:lpstr>ENTRY FUNNEL</vt:lpstr>
      <vt:lpstr>ENTRY FUNNEL</vt:lpstr>
      <vt:lpstr>Vertical alignment:  Understanding customer’s business</vt:lpstr>
      <vt:lpstr>Obsession WITH EXPERIENCE</vt:lpstr>
      <vt:lpstr>PowerPoint Presentation</vt:lpstr>
      <vt:lpstr>Call to action</vt:lpstr>
      <vt:lpstr>SUCCESS GRID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Binju, Rashi</dc:creator>
  <cp:lastModifiedBy>Nizar Ahamed A R</cp:lastModifiedBy>
  <cp:revision>90</cp:revision>
  <dcterms:created xsi:type="dcterms:W3CDTF">2024-03-27T09:19:02Z</dcterms:created>
  <dcterms:modified xsi:type="dcterms:W3CDTF">2024-04-15T06:17:47Z</dcterms:modified>
</cp:coreProperties>
</file>