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4"/>
  </p:sldMasterIdLst>
  <p:notesMasterIdLst>
    <p:notesMasterId r:id="rId14"/>
  </p:notesMasterIdLst>
  <p:sldIdLst>
    <p:sldId id="2147311117" r:id="rId5"/>
    <p:sldId id="2147311116" r:id="rId6"/>
    <p:sldId id="266" r:id="rId7"/>
    <p:sldId id="267" r:id="rId8"/>
    <p:sldId id="269" r:id="rId9"/>
    <p:sldId id="270" r:id="rId10"/>
    <p:sldId id="271" r:id="rId11"/>
    <p:sldId id="272" r:id="rId12"/>
    <p:sldId id="2146846752" r:id="rId13"/>
  </p:sldIdLst>
  <p:sldSz cx="9144000" cy="5143500" type="screen16x9"/>
  <p:notesSz cx="6858000" cy="92964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984D07-1518-076C-AF61-0BD945087473}" name="Shombit Roy" initials="SR" userId="S::shombit.roy@sifycorp.com::c756c23c-bc98-4e37-a5fe-728e205ffcc6" providerId="AD"/>
  <p188:author id="{34FC0925-E2A8-9709-ACE5-9090C8602C3C}" name="Abhishek Singh Tomar" initials="AST" userId="S::abhishek.tomar@sifycorp.com::42be2351-8acd-4005-aae4-d092fa1b67a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ha Bhasin Chawla" initials="N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730"/>
    <a:srgbClr val="A2B800"/>
    <a:srgbClr val="000000"/>
    <a:srgbClr val="556677"/>
    <a:srgbClr val="1F497D"/>
    <a:srgbClr val="10253F"/>
    <a:srgbClr val="17375E"/>
    <a:srgbClr val="376092"/>
    <a:srgbClr val="0A182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05" autoAdjust="0"/>
    <p:restoredTop sz="94660"/>
  </p:normalViewPr>
  <p:slideViewPr>
    <p:cSldViewPr snapToGrid="0">
      <p:cViewPr varScale="1">
        <p:scale>
          <a:sx n="203" d="100"/>
          <a:sy n="203" d="100"/>
        </p:scale>
        <p:origin x="16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0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DA05C7-07C7-403D-AD6A-B685AE6A0096}" type="doc">
      <dgm:prSet loTypeId="urn:microsoft.com/office/officeart/2008/layout/Lin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03F31012-4BB8-4293-B298-A7EB77269A65}">
      <dgm:prSet custT="1"/>
      <dgm:spPr/>
      <dgm:t>
        <a:bodyPr anchor="ctr"/>
        <a:lstStyle/>
        <a:p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SPEND SUMMARY</a:t>
          </a:r>
          <a:endParaRPr lang="en-IN" sz="1600" b="1" cap="none" baseline="0" dirty="0">
            <a:solidFill>
              <a:srgbClr val="A2B800"/>
            </a:solidFill>
          </a:endParaRPr>
        </a:p>
      </dgm:t>
    </dgm:pt>
    <dgm:pt modelId="{C4063C69-DB6B-457B-9660-950424F0A29B}" type="par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FC8B63D3-FC99-4AF4-803D-1FF73EB33514}" type="sib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DCC93AB6-7805-754F-87C6-2D151A856457}">
      <dgm:prSet custT="1"/>
      <dgm:spPr/>
      <dgm:t>
        <a:bodyPr anchor="ctr"/>
        <a:lstStyle/>
        <a:p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AUTOMATION AND BENEFITS</a:t>
          </a:r>
          <a:endParaRPr lang="en-IN" sz="1600" b="1" dirty="0">
            <a:solidFill>
              <a:srgbClr val="A2B800"/>
            </a:solidFill>
            <a:latin typeface="Trebuchet MS" panose="020B0703020202090204" pitchFamily="34" charset="0"/>
          </a:endParaRPr>
        </a:p>
      </dgm:t>
    </dgm:pt>
    <dgm:pt modelId="{93B3D1E3-064F-894F-83B5-4DA565C971A1}" type="parTrans" cxnId="{6764F832-6D6E-8D40-8A5D-36CC76146FD7}">
      <dgm:prSet/>
      <dgm:spPr/>
      <dgm:t>
        <a:bodyPr/>
        <a:lstStyle/>
        <a:p>
          <a:endParaRPr lang="en-US"/>
        </a:p>
      </dgm:t>
    </dgm:pt>
    <dgm:pt modelId="{CAD36DAE-FA18-7440-A192-DA8FCF1BFF08}" type="sibTrans" cxnId="{6764F832-6D6E-8D40-8A5D-36CC76146FD7}">
      <dgm:prSet/>
      <dgm:spPr/>
      <dgm:t>
        <a:bodyPr/>
        <a:lstStyle/>
        <a:p>
          <a:endParaRPr lang="en-US"/>
        </a:p>
      </dgm:t>
    </dgm:pt>
    <dgm:pt modelId="{FB331CC1-0715-FA4D-94CD-D6CB587E321F}">
      <dgm:prSet custT="1"/>
      <dgm:spPr/>
      <dgm:t>
        <a:bodyPr anchor="ctr"/>
        <a:lstStyle/>
        <a:p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cs typeface="Calibri" panose="020F0502020204030204" pitchFamily="34" charset="0"/>
            </a:rPr>
            <a:t>WAY AHEAD – NEXT LEVEL OF AUTOMATION</a:t>
          </a:r>
          <a:endParaRPr lang="en-IN" sz="1600" b="1" dirty="0">
            <a:solidFill>
              <a:srgbClr val="A2B800"/>
            </a:solidFill>
            <a:latin typeface="Trebuchet MS" panose="020B0703020202090204" pitchFamily="34" charset="0"/>
          </a:endParaRPr>
        </a:p>
      </dgm:t>
    </dgm:pt>
    <dgm:pt modelId="{782AD745-DC3D-2646-ACB9-A62B03F32F57}" type="parTrans" cxnId="{AAE90798-D692-C94C-A855-741D3B42A6F3}">
      <dgm:prSet/>
      <dgm:spPr/>
      <dgm:t>
        <a:bodyPr/>
        <a:lstStyle/>
        <a:p>
          <a:endParaRPr lang="en-US"/>
        </a:p>
      </dgm:t>
    </dgm:pt>
    <dgm:pt modelId="{1E3F2A3F-A8F5-9548-A0F1-2FE491DD1534}" type="sibTrans" cxnId="{AAE90798-D692-C94C-A855-741D3B42A6F3}">
      <dgm:prSet/>
      <dgm:spPr/>
      <dgm:t>
        <a:bodyPr/>
        <a:lstStyle/>
        <a:p>
          <a:endParaRPr lang="en-US"/>
        </a:p>
      </dgm:t>
    </dgm:pt>
    <dgm:pt modelId="{FCE06062-0C23-5E4B-A7CC-0B517173F856}">
      <dgm:prSet custT="1"/>
      <dgm:spPr/>
      <dgm:t>
        <a:bodyPr anchor="ctr"/>
        <a:lstStyle/>
        <a:p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HOW PROCUREMENT HELPS BUSINESS</a:t>
          </a:r>
          <a:endParaRPr lang="en-IN" sz="1600" b="1" dirty="0">
            <a:solidFill>
              <a:srgbClr val="A2B800"/>
            </a:solidFill>
            <a:latin typeface="Trebuchet MS" panose="020B0703020202090204" pitchFamily="34" charset="0"/>
          </a:endParaRPr>
        </a:p>
      </dgm:t>
    </dgm:pt>
    <dgm:pt modelId="{F0E2FBF9-E1E5-5C40-AF73-69863D0B4CEF}" type="parTrans" cxnId="{117F4B4C-2CB8-4C47-8461-4F6351D35CFC}">
      <dgm:prSet/>
      <dgm:spPr/>
      <dgm:t>
        <a:bodyPr/>
        <a:lstStyle/>
        <a:p>
          <a:endParaRPr lang="en-US"/>
        </a:p>
      </dgm:t>
    </dgm:pt>
    <dgm:pt modelId="{B483EBB8-EADF-AF45-AAFF-60F2B0CA36C5}" type="sibTrans" cxnId="{117F4B4C-2CB8-4C47-8461-4F6351D35CFC}">
      <dgm:prSet/>
      <dgm:spPr/>
      <dgm:t>
        <a:bodyPr/>
        <a:lstStyle/>
        <a:p>
          <a:endParaRPr lang="en-US"/>
        </a:p>
      </dgm:t>
    </dgm:pt>
    <dgm:pt modelId="{E5469B46-FF7A-E244-AD2A-B217A4EEE40C}">
      <dgm:prSet custT="1"/>
      <dgm:spPr/>
      <dgm:t>
        <a:bodyPr anchor="ctr"/>
        <a:lstStyle/>
        <a:p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INVENTORY AND LOGISTICS: </a:t>
          </a:r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cs typeface="Calibri" panose="020F0502020204030204" pitchFamily="34" charset="0"/>
            </a:rPr>
            <a:t>AUTOMATION AND BENEFITS</a:t>
          </a:r>
          <a:endParaRPr lang="en-IN" sz="1600" b="1" dirty="0">
            <a:solidFill>
              <a:srgbClr val="A2B800"/>
            </a:solidFill>
            <a:latin typeface="Trebuchet MS" panose="020B0703020202090204" pitchFamily="34" charset="0"/>
          </a:endParaRPr>
        </a:p>
      </dgm:t>
    </dgm:pt>
    <dgm:pt modelId="{FAE447F7-80F1-324D-85A2-997E45FDFDB6}" type="parTrans" cxnId="{13A9BBF9-B57A-D84F-AC50-9346AB5CA220}">
      <dgm:prSet/>
      <dgm:spPr/>
      <dgm:t>
        <a:bodyPr/>
        <a:lstStyle/>
        <a:p>
          <a:endParaRPr lang="en-US"/>
        </a:p>
      </dgm:t>
    </dgm:pt>
    <dgm:pt modelId="{5BE21F34-9B7E-444C-9102-2A4779A75DA1}" type="sibTrans" cxnId="{13A9BBF9-B57A-D84F-AC50-9346AB5CA220}">
      <dgm:prSet/>
      <dgm:spPr/>
      <dgm:t>
        <a:bodyPr/>
        <a:lstStyle/>
        <a:p>
          <a:endParaRPr lang="en-US"/>
        </a:p>
      </dgm:t>
    </dgm:pt>
    <dgm:pt modelId="{11566CE8-1474-A249-9CF0-99D90AF1CF9C}">
      <dgm:prSet custT="1"/>
      <dgm:spPr/>
      <dgm:t>
        <a:bodyPr anchor="ctr"/>
        <a:lstStyle/>
        <a:p>
          <a:r>
            <a:rPr lang="en-US" sz="1600" b="1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HOW INVENTORY AND LOGISTICS AUTOMATION HELPS BUSINESS</a:t>
          </a:r>
          <a:endParaRPr lang="en-IN" sz="1600" b="1" dirty="0">
            <a:solidFill>
              <a:srgbClr val="A2B800"/>
            </a:solidFill>
            <a:latin typeface="Trebuchet MS" panose="020B0703020202090204" pitchFamily="34" charset="0"/>
          </a:endParaRPr>
        </a:p>
      </dgm:t>
    </dgm:pt>
    <dgm:pt modelId="{B5FD3FCC-4E71-A64D-8042-8509EF6F2385}" type="parTrans" cxnId="{017904DB-9575-9B41-BF42-0362C7079C66}">
      <dgm:prSet/>
      <dgm:spPr/>
      <dgm:t>
        <a:bodyPr/>
        <a:lstStyle/>
        <a:p>
          <a:endParaRPr lang="en-US"/>
        </a:p>
      </dgm:t>
    </dgm:pt>
    <dgm:pt modelId="{CAF7A3B0-035D-AA4A-9B1D-94A02A9E0AD8}" type="sibTrans" cxnId="{017904DB-9575-9B41-BF42-0362C7079C66}">
      <dgm:prSet/>
      <dgm:spPr/>
      <dgm:t>
        <a:bodyPr/>
        <a:lstStyle/>
        <a:p>
          <a:endParaRPr lang="en-US"/>
        </a:p>
      </dgm:t>
    </dgm:pt>
    <dgm:pt modelId="{A7FBD368-F683-4920-A669-FC17188D2097}" type="pres">
      <dgm:prSet presAssocID="{49DA05C7-07C7-403D-AD6A-B685AE6A0096}" presName="vert0" presStyleCnt="0">
        <dgm:presLayoutVars>
          <dgm:dir/>
          <dgm:animOne val="branch"/>
          <dgm:animLvl val="lvl"/>
        </dgm:presLayoutVars>
      </dgm:prSet>
      <dgm:spPr/>
    </dgm:pt>
    <dgm:pt modelId="{8E4F29EF-C02C-4610-8613-655E2302BCAF}" type="pres">
      <dgm:prSet presAssocID="{03F31012-4BB8-4293-B298-A7EB77269A65}" presName="thickLine" presStyleLbl="alignNode1" presStyleIdx="0" presStyleCnt="6"/>
      <dgm:spPr/>
    </dgm:pt>
    <dgm:pt modelId="{C2A396C3-3490-4E66-BB84-C5DB1AF7A844}" type="pres">
      <dgm:prSet presAssocID="{03F31012-4BB8-4293-B298-A7EB77269A65}" presName="horz1" presStyleCnt="0"/>
      <dgm:spPr/>
    </dgm:pt>
    <dgm:pt modelId="{90354892-1EEE-44FC-BC2D-CA907B74E09C}" type="pres">
      <dgm:prSet presAssocID="{03F31012-4BB8-4293-B298-A7EB77269A65}" presName="tx1" presStyleLbl="revTx" presStyleIdx="0" presStyleCnt="6"/>
      <dgm:spPr/>
    </dgm:pt>
    <dgm:pt modelId="{86FA0C5B-2B3F-4C20-A612-88657483DBF3}" type="pres">
      <dgm:prSet presAssocID="{03F31012-4BB8-4293-B298-A7EB77269A65}" presName="vert1" presStyleCnt="0"/>
      <dgm:spPr/>
    </dgm:pt>
    <dgm:pt modelId="{609EA7A8-F5D9-F14C-8327-8F3D1A528099}" type="pres">
      <dgm:prSet presAssocID="{DCC93AB6-7805-754F-87C6-2D151A856457}" presName="thickLine" presStyleLbl="alignNode1" presStyleIdx="1" presStyleCnt="6"/>
      <dgm:spPr/>
    </dgm:pt>
    <dgm:pt modelId="{7DD25D45-5413-CD4B-BD31-6FFD68A80C60}" type="pres">
      <dgm:prSet presAssocID="{DCC93AB6-7805-754F-87C6-2D151A856457}" presName="horz1" presStyleCnt="0"/>
      <dgm:spPr/>
    </dgm:pt>
    <dgm:pt modelId="{09D1F361-3262-B940-A4C4-97B109A63814}" type="pres">
      <dgm:prSet presAssocID="{DCC93AB6-7805-754F-87C6-2D151A856457}" presName="tx1" presStyleLbl="revTx" presStyleIdx="1" presStyleCnt="6"/>
      <dgm:spPr/>
    </dgm:pt>
    <dgm:pt modelId="{742DF321-8E1F-9849-BB0C-1EBFB7253D5F}" type="pres">
      <dgm:prSet presAssocID="{DCC93AB6-7805-754F-87C6-2D151A856457}" presName="vert1" presStyleCnt="0"/>
      <dgm:spPr/>
    </dgm:pt>
    <dgm:pt modelId="{FE73225C-4EC2-4C42-ACC4-30A4922797E4}" type="pres">
      <dgm:prSet presAssocID="{FB331CC1-0715-FA4D-94CD-D6CB587E321F}" presName="thickLine" presStyleLbl="alignNode1" presStyleIdx="2" presStyleCnt="6"/>
      <dgm:spPr/>
    </dgm:pt>
    <dgm:pt modelId="{1C4C1267-8FBB-0244-8F27-4DB53176C46E}" type="pres">
      <dgm:prSet presAssocID="{FB331CC1-0715-FA4D-94CD-D6CB587E321F}" presName="horz1" presStyleCnt="0"/>
      <dgm:spPr/>
    </dgm:pt>
    <dgm:pt modelId="{71D58BE3-8C77-424B-A0EB-C8D954FF9816}" type="pres">
      <dgm:prSet presAssocID="{FB331CC1-0715-FA4D-94CD-D6CB587E321F}" presName="tx1" presStyleLbl="revTx" presStyleIdx="2" presStyleCnt="6"/>
      <dgm:spPr/>
    </dgm:pt>
    <dgm:pt modelId="{3037FA22-C5D0-3542-AF4D-1A491C23CDCB}" type="pres">
      <dgm:prSet presAssocID="{FB331CC1-0715-FA4D-94CD-D6CB587E321F}" presName="vert1" presStyleCnt="0"/>
      <dgm:spPr/>
    </dgm:pt>
    <dgm:pt modelId="{AFCA1E05-3BC7-044B-B6E3-9CCA83E3B283}" type="pres">
      <dgm:prSet presAssocID="{FCE06062-0C23-5E4B-A7CC-0B517173F856}" presName="thickLine" presStyleLbl="alignNode1" presStyleIdx="3" presStyleCnt="6"/>
      <dgm:spPr/>
    </dgm:pt>
    <dgm:pt modelId="{172514F9-7179-4F46-AEC6-6F98F0B0CCAD}" type="pres">
      <dgm:prSet presAssocID="{FCE06062-0C23-5E4B-A7CC-0B517173F856}" presName="horz1" presStyleCnt="0"/>
      <dgm:spPr/>
    </dgm:pt>
    <dgm:pt modelId="{7905C953-39CB-1446-9B50-B3BED47519DF}" type="pres">
      <dgm:prSet presAssocID="{FCE06062-0C23-5E4B-A7CC-0B517173F856}" presName="tx1" presStyleLbl="revTx" presStyleIdx="3" presStyleCnt="6"/>
      <dgm:spPr/>
    </dgm:pt>
    <dgm:pt modelId="{834656F4-17C8-CA45-955D-BCDDFA109448}" type="pres">
      <dgm:prSet presAssocID="{FCE06062-0C23-5E4B-A7CC-0B517173F856}" presName="vert1" presStyleCnt="0"/>
      <dgm:spPr/>
    </dgm:pt>
    <dgm:pt modelId="{A60923F5-F1DB-4F4F-9D5F-7944B46C3C9A}" type="pres">
      <dgm:prSet presAssocID="{E5469B46-FF7A-E244-AD2A-B217A4EEE40C}" presName="thickLine" presStyleLbl="alignNode1" presStyleIdx="4" presStyleCnt="6"/>
      <dgm:spPr/>
    </dgm:pt>
    <dgm:pt modelId="{4CA020EA-9DB5-ED4B-8D9F-E642B42E1755}" type="pres">
      <dgm:prSet presAssocID="{E5469B46-FF7A-E244-AD2A-B217A4EEE40C}" presName="horz1" presStyleCnt="0"/>
      <dgm:spPr/>
    </dgm:pt>
    <dgm:pt modelId="{86540A72-8F97-1946-9BD3-159357B8713D}" type="pres">
      <dgm:prSet presAssocID="{E5469B46-FF7A-E244-AD2A-B217A4EEE40C}" presName="tx1" presStyleLbl="revTx" presStyleIdx="4" presStyleCnt="6"/>
      <dgm:spPr/>
    </dgm:pt>
    <dgm:pt modelId="{77B72F48-7638-964E-9C10-4B0475412E02}" type="pres">
      <dgm:prSet presAssocID="{E5469B46-FF7A-E244-AD2A-B217A4EEE40C}" presName="vert1" presStyleCnt="0"/>
      <dgm:spPr/>
    </dgm:pt>
    <dgm:pt modelId="{148AA442-E951-DB4B-9003-FDD30D1E0AA8}" type="pres">
      <dgm:prSet presAssocID="{11566CE8-1474-A249-9CF0-99D90AF1CF9C}" presName="thickLine" presStyleLbl="alignNode1" presStyleIdx="5" presStyleCnt="6"/>
      <dgm:spPr/>
    </dgm:pt>
    <dgm:pt modelId="{68F1346F-BC7C-7A4F-9B7A-5889489B9806}" type="pres">
      <dgm:prSet presAssocID="{11566CE8-1474-A249-9CF0-99D90AF1CF9C}" presName="horz1" presStyleCnt="0"/>
      <dgm:spPr/>
    </dgm:pt>
    <dgm:pt modelId="{95BE2708-1712-C74F-B0A8-D09386DECA0E}" type="pres">
      <dgm:prSet presAssocID="{11566CE8-1474-A249-9CF0-99D90AF1CF9C}" presName="tx1" presStyleLbl="revTx" presStyleIdx="5" presStyleCnt="6"/>
      <dgm:spPr/>
    </dgm:pt>
    <dgm:pt modelId="{AF83E98C-4AA1-8C46-B063-AE5A7ADD7C56}" type="pres">
      <dgm:prSet presAssocID="{11566CE8-1474-A249-9CF0-99D90AF1CF9C}" presName="vert1" presStyleCnt="0"/>
      <dgm:spPr/>
    </dgm:pt>
  </dgm:ptLst>
  <dgm:cxnLst>
    <dgm:cxn modelId="{50861A17-178D-48E9-BF5E-75BBA9EB9C58}" srcId="{49DA05C7-07C7-403D-AD6A-B685AE6A0096}" destId="{03F31012-4BB8-4293-B298-A7EB77269A65}" srcOrd="0" destOrd="0" parTransId="{C4063C69-DB6B-457B-9660-950424F0A29B}" sibTransId="{FC8B63D3-FC99-4AF4-803D-1FF73EB33514}"/>
    <dgm:cxn modelId="{47113522-5F25-E044-AE2A-D0BCA4F38991}" type="presOf" srcId="{FCE06062-0C23-5E4B-A7CC-0B517173F856}" destId="{7905C953-39CB-1446-9B50-B3BED47519DF}" srcOrd="0" destOrd="0" presId="urn:microsoft.com/office/officeart/2008/layout/LinedList"/>
    <dgm:cxn modelId="{BF653025-841A-934E-9874-FDBE17D93165}" type="presOf" srcId="{E5469B46-FF7A-E244-AD2A-B217A4EEE40C}" destId="{86540A72-8F97-1946-9BD3-159357B8713D}" srcOrd="0" destOrd="0" presId="urn:microsoft.com/office/officeart/2008/layout/LinedList"/>
    <dgm:cxn modelId="{6764F832-6D6E-8D40-8A5D-36CC76146FD7}" srcId="{49DA05C7-07C7-403D-AD6A-B685AE6A0096}" destId="{DCC93AB6-7805-754F-87C6-2D151A856457}" srcOrd="1" destOrd="0" parTransId="{93B3D1E3-064F-894F-83B5-4DA565C971A1}" sibTransId="{CAD36DAE-FA18-7440-A192-DA8FCF1BFF08}"/>
    <dgm:cxn modelId="{BD703A36-A9E4-4141-9ABA-FDC2740C4771}" type="presOf" srcId="{FB331CC1-0715-FA4D-94CD-D6CB587E321F}" destId="{71D58BE3-8C77-424B-A0EB-C8D954FF9816}" srcOrd="0" destOrd="0" presId="urn:microsoft.com/office/officeart/2008/layout/LinedList"/>
    <dgm:cxn modelId="{117F4B4C-2CB8-4C47-8461-4F6351D35CFC}" srcId="{49DA05C7-07C7-403D-AD6A-B685AE6A0096}" destId="{FCE06062-0C23-5E4B-A7CC-0B517173F856}" srcOrd="3" destOrd="0" parTransId="{F0E2FBF9-E1E5-5C40-AF73-69863D0B4CEF}" sibTransId="{B483EBB8-EADF-AF45-AAFF-60F2B0CA36C5}"/>
    <dgm:cxn modelId="{25C1E575-B89F-427B-91DD-5741F5443690}" type="presOf" srcId="{49DA05C7-07C7-403D-AD6A-B685AE6A0096}" destId="{A7FBD368-F683-4920-A669-FC17188D2097}" srcOrd="0" destOrd="0" presId="urn:microsoft.com/office/officeart/2008/layout/LinedList"/>
    <dgm:cxn modelId="{A01A7778-93E0-4279-B85F-643647EF327D}" type="presOf" srcId="{03F31012-4BB8-4293-B298-A7EB77269A65}" destId="{90354892-1EEE-44FC-BC2D-CA907B74E09C}" srcOrd="0" destOrd="0" presId="urn:microsoft.com/office/officeart/2008/layout/LinedList"/>
    <dgm:cxn modelId="{7730F779-C235-5941-8F95-3CD4CA0A3A9B}" type="presOf" srcId="{11566CE8-1474-A249-9CF0-99D90AF1CF9C}" destId="{95BE2708-1712-C74F-B0A8-D09386DECA0E}" srcOrd="0" destOrd="0" presId="urn:microsoft.com/office/officeart/2008/layout/LinedList"/>
    <dgm:cxn modelId="{AAE90798-D692-C94C-A855-741D3B42A6F3}" srcId="{49DA05C7-07C7-403D-AD6A-B685AE6A0096}" destId="{FB331CC1-0715-FA4D-94CD-D6CB587E321F}" srcOrd="2" destOrd="0" parTransId="{782AD745-DC3D-2646-ACB9-A62B03F32F57}" sibTransId="{1E3F2A3F-A8F5-9548-A0F1-2FE491DD1534}"/>
    <dgm:cxn modelId="{1BA354CE-EA19-B540-990A-281113D6B810}" type="presOf" srcId="{DCC93AB6-7805-754F-87C6-2D151A856457}" destId="{09D1F361-3262-B940-A4C4-97B109A63814}" srcOrd="0" destOrd="0" presId="urn:microsoft.com/office/officeart/2008/layout/LinedList"/>
    <dgm:cxn modelId="{017904DB-9575-9B41-BF42-0362C7079C66}" srcId="{49DA05C7-07C7-403D-AD6A-B685AE6A0096}" destId="{11566CE8-1474-A249-9CF0-99D90AF1CF9C}" srcOrd="5" destOrd="0" parTransId="{B5FD3FCC-4E71-A64D-8042-8509EF6F2385}" sibTransId="{CAF7A3B0-035D-AA4A-9B1D-94A02A9E0AD8}"/>
    <dgm:cxn modelId="{13A9BBF9-B57A-D84F-AC50-9346AB5CA220}" srcId="{49DA05C7-07C7-403D-AD6A-B685AE6A0096}" destId="{E5469B46-FF7A-E244-AD2A-B217A4EEE40C}" srcOrd="4" destOrd="0" parTransId="{FAE447F7-80F1-324D-85A2-997E45FDFDB6}" sibTransId="{5BE21F34-9B7E-444C-9102-2A4779A75DA1}"/>
    <dgm:cxn modelId="{CF8B2215-FEFA-468B-981E-E9DD487FE3AE}" type="presParOf" srcId="{A7FBD368-F683-4920-A669-FC17188D2097}" destId="{8E4F29EF-C02C-4610-8613-655E2302BCAF}" srcOrd="0" destOrd="0" presId="urn:microsoft.com/office/officeart/2008/layout/LinedList"/>
    <dgm:cxn modelId="{BEA2A9A3-474C-4B77-9389-B4E9E2909542}" type="presParOf" srcId="{A7FBD368-F683-4920-A669-FC17188D2097}" destId="{C2A396C3-3490-4E66-BB84-C5DB1AF7A844}" srcOrd="1" destOrd="0" presId="urn:microsoft.com/office/officeart/2008/layout/LinedList"/>
    <dgm:cxn modelId="{DE83E7D6-8D55-4D5C-BEED-AF307FCF0F0F}" type="presParOf" srcId="{C2A396C3-3490-4E66-BB84-C5DB1AF7A844}" destId="{90354892-1EEE-44FC-BC2D-CA907B74E09C}" srcOrd="0" destOrd="0" presId="urn:microsoft.com/office/officeart/2008/layout/LinedList"/>
    <dgm:cxn modelId="{240F8BDD-F5A6-4A88-976F-026A3C2A8E1C}" type="presParOf" srcId="{C2A396C3-3490-4E66-BB84-C5DB1AF7A844}" destId="{86FA0C5B-2B3F-4C20-A612-88657483DBF3}" srcOrd="1" destOrd="0" presId="urn:microsoft.com/office/officeart/2008/layout/LinedList"/>
    <dgm:cxn modelId="{9C9D69B1-24E6-4E44-949F-18EDBC77C657}" type="presParOf" srcId="{A7FBD368-F683-4920-A669-FC17188D2097}" destId="{609EA7A8-F5D9-F14C-8327-8F3D1A528099}" srcOrd="2" destOrd="0" presId="urn:microsoft.com/office/officeart/2008/layout/LinedList"/>
    <dgm:cxn modelId="{5EBB3906-A7C5-644C-9256-30E584BFE93D}" type="presParOf" srcId="{A7FBD368-F683-4920-A669-FC17188D2097}" destId="{7DD25D45-5413-CD4B-BD31-6FFD68A80C60}" srcOrd="3" destOrd="0" presId="urn:microsoft.com/office/officeart/2008/layout/LinedList"/>
    <dgm:cxn modelId="{9AE62BD9-B536-2A46-9E94-6E167F3F6E8A}" type="presParOf" srcId="{7DD25D45-5413-CD4B-BD31-6FFD68A80C60}" destId="{09D1F361-3262-B940-A4C4-97B109A63814}" srcOrd="0" destOrd="0" presId="urn:microsoft.com/office/officeart/2008/layout/LinedList"/>
    <dgm:cxn modelId="{B2F4D303-C07B-E24F-96B4-43C830B549ED}" type="presParOf" srcId="{7DD25D45-5413-CD4B-BD31-6FFD68A80C60}" destId="{742DF321-8E1F-9849-BB0C-1EBFB7253D5F}" srcOrd="1" destOrd="0" presId="urn:microsoft.com/office/officeart/2008/layout/LinedList"/>
    <dgm:cxn modelId="{6490E329-2D29-4B42-89DC-AAB9F50FA2DB}" type="presParOf" srcId="{A7FBD368-F683-4920-A669-FC17188D2097}" destId="{FE73225C-4EC2-4C42-ACC4-30A4922797E4}" srcOrd="4" destOrd="0" presId="urn:microsoft.com/office/officeart/2008/layout/LinedList"/>
    <dgm:cxn modelId="{1F39C550-BC87-E248-A421-B07C0304705C}" type="presParOf" srcId="{A7FBD368-F683-4920-A669-FC17188D2097}" destId="{1C4C1267-8FBB-0244-8F27-4DB53176C46E}" srcOrd="5" destOrd="0" presId="urn:microsoft.com/office/officeart/2008/layout/LinedList"/>
    <dgm:cxn modelId="{94BC816F-6219-D242-83A4-5183DFA18AD9}" type="presParOf" srcId="{1C4C1267-8FBB-0244-8F27-4DB53176C46E}" destId="{71D58BE3-8C77-424B-A0EB-C8D954FF9816}" srcOrd="0" destOrd="0" presId="urn:microsoft.com/office/officeart/2008/layout/LinedList"/>
    <dgm:cxn modelId="{BBB62162-5624-264B-ACFF-27E7A4A4AD52}" type="presParOf" srcId="{1C4C1267-8FBB-0244-8F27-4DB53176C46E}" destId="{3037FA22-C5D0-3542-AF4D-1A491C23CDCB}" srcOrd="1" destOrd="0" presId="urn:microsoft.com/office/officeart/2008/layout/LinedList"/>
    <dgm:cxn modelId="{616EB48E-73F1-554E-B052-9A3AEF19BECD}" type="presParOf" srcId="{A7FBD368-F683-4920-A669-FC17188D2097}" destId="{AFCA1E05-3BC7-044B-B6E3-9CCA83E3B283}" srcOrd="6" destOrd="0" presId="urn:microsoft.com/office/officeart/2008/layout/LinedList"/>
    <dgm:cxn modelId="{0D9CC20E-EEAE-BA40-9655-82C07E0C0395}" type="presParOf" srcId="{A7FBD368-F683-4920-A669-FC17188D2097}" destId="{172514F9-7179-4F46-AEC6-6F98F0B0CCAD}" srcOrd="7" destOrd="0" presId="urn:microsoft.com/office/officeart/2008/layout/LinedList"/>
    <dgm:cxn modelId="{0845F99A-09AF-3640-B2B7-D103DFC72C34}" type="presParOf" srcId="{172514F9-7179-4F46-AEC6-6F98F0B0CCAD}" destId="{7905C953-39CB-1446-9B50-B3BED47519DF}" srcOrd="0" destOrd="0" presId="urn:microsoft.com/office/officeart/2008/layout/LinedList"/>
    <dgm:cxn modelId="{3DD7C3AB-4918-2C42-9560-9FE8F1600FD3}" type="presParOf" srcId="{172514F9-7179-4F46-AEC6-6F98F0B0CCAD}" destId="{834656F4-17C8-CA45-955D-BCDDFA109448}" srcOrd="1" destOrd="0" presId="urn:microsoft.com/office/officeart/2008/layout/LinedList"/>
    <dgm:cxn modelId="{CB477E40-A94F-E645-93B5-BB7A0CEE9CB4}" type="presParOf" srcId="{A7FBD368-F683-4920-A669-FC17188D2097}" destId="{A60923F5-F1DB-4F4F-9D5F-7944B46C3C9A}" srcOrd="8" destOrd="0" presId="urn:microsoft.com/office/officeart/2008/layout/LinedList"/>
    <dgm:cxn modelId="{C3441188-BC18-B447-B3AC-B36818B241E7}" type="presParOf" srcId="{A7FBD368-F683-4920-A669-FC17188D2097}" destId="{4CA020EA-9DB5-ED4B-8D9F-E642B42E1755}" srcOrd="9" destOrd="0" presId="urn:microsoft.com/office/officeart/2008/layout/LinedList"/>
    <dgm:cxn modelId="{D2555EA8-F7F2-9E49-9BF6-DECC727388E5}" type="presParOf" srcId="{4CA020EA-9DB5-ED4B-8D9F-E642B42E1755}" destId="{86540A72-8F97-1946-9BD3-159357B8713D}" srcOrd="0" destOrd="0" presId="urn:microsoft.com/office/officeart/2008/layout/LinedList"/>
    <dgm:cxn modelId="{8AD0F933-CBF8-AE43-9290-8B7E38810097}" type="presParOf" srcId="{4CA020EA-9DB5-ED4B-8D9F-E642B42E1755}" destId="{77B72F48-7638-964E-9C10-4B0475412E02}" srcOrd="1" destOrd="0" presId="urn:microsoft.com/office/officeart/2008/layout/LinedList"/>
    <dgm:cxn modelId="{E918002D-8BFA-E04E-B468-A6ACFB2E528D}" type="presParOf" srcId="{A7FBD368-F683-4920-A669-FC17188D2097}" destId="{148AA442-E951-DB4B-9003-FDD30D1E0AA8}" srcOrd="10" destOrd="0" presId="urn:microsoft.com/office/officeart/2008/layout/LinedList"/>
    <dgm:cxn modelId="{3BA1193F-BD6A-C84A-BF26-335930776941}" type="presParOf" srcId="{A7FBD368-F683-4920-A669-FC17188D2097}" destId="{68F1346F-BC7C-7A4F-9B7A-5889489B9806}" srcOrd="11" destOrd="0" presId="urn:microsoft.com/office/officeart/2008/layout/LinedList"/>
    <dgm:cxn modelId="{3CA99813-DDDF-B144-BFF0-EE32BFBB4BA7}" type="presParOf" srcId="{68F1346F-BC7C-7A4F-9B7A-5889489B9806}" destId="{95BE2708-1712-C74F-B0A8-D09386DECA0E}" srcOrd="0" destOrd="0" presId="urn:microsoft.com/office/officeart/2008/layout/LinedList"/>
    <dgm:cxn modelId="{D97EB709-F687-544B-922D-0C221C25986B}" type="presParOf" srcId="{68F1346F-BC7C-7A4F-9B7A-5889489B9806}" destId="{AF83E98C-4AA1-8C46-B063-AE5A7ADD7C56}" srcOrd="1" destOrd="0" presId="urn:microsoft.com/office/officeart/2008/layout/LinedList"/>
  </dgm:cxnLst>
  <dgm:bg/>
  <dgm:whole>
    <a:ln w="127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F29EF-C02C-4610-8613-655E2302BCAF}">
      <dsp:nvSpPr>
        <dsp:cNvPr id="0" name=""/>
        <dsp:cNvSpPr/>
      </dsp:nvSpPr>
      <dsp:spPr>
        <a:xfrm>
          <a:off x="0" y="1723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354892-1EEE-44FC-BC2D-CA907B74E09C}">
      <dsp:nvSpPr>
        <dsp:cNvPr id="0" name=""/>
        <dsp:cNvSpPr/>
      </dsp:nvSpPr>
      <dsp:spPr>
        <a:xfrm>
          <a:off x="0" y="1723"/>
          <a:ext cx="8496443" cy="587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SPEND SUMMARY</a:t>
          </a:r>
          <a:endParaRPr lang="en-IN" sz="1600" b="1" kern="1200" cap="none" baseline="0" dirty="0">
            <a:solidFill>
              <a:srgbClr val="A2B800"/>
            </a:solidFill>
          </a:endParaRPr>
        </a:p>
      </dsp:txBody>
      <dsp:txXfrm>
        <a:off x="0" y="1723"/>
        <a:ext cx="8496443" cy="587594"/>
      </dsp:txXfrm>
    </dsp:sp>
    <dsp:sp modelId="{609EA7A8-F5D9-F14C-8327-8F3D1A528099}">
      <dsp:nvSpPr>
        <dsp:cNvPr id="0" name=""/>
        <dsp:cNvSpPr/>
      </dsp:nvSpPr>
      <dsp:spPr>
        <a:xfrm>
          <a:off x="0" y="589317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9D1F361-3262-B940-A4C4-97B109A63814}">
      <dsp:nvSpPr>
        <dsp:cNvPr id="0" name=""/>
        <dsp:cNvSpPr/>
      </dsp:nvSpPr>
      <dsp:spPr>
        <a:xfrm>
          <a:off x="0" y="589317"/>
          <a:ext cx="8496443" cy="587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AUTOMATION AND BENEFITS</a:t>
          </a:r>
          <a:endParaRPr lang="en-IN" sz="1600" b="1" kern="1200" dirty="0">
            <a:solidFill>
              <a:srgbClr val="A2B800"/>
            </a:solidFill>
            <a:latin typeface="Trebuchet MS" panose="020B0703020202090204" pitchFamily="34" charset="0"/>
          </a:endParaRPr>
        </a:p>
      </dsp:txBody>
      <dsp:txXfrm>
        <a:off x="0" y="589317"/>
        <a:ext cx="8496443" cy="587594"/>
      </dsp:txXfrm>
    </dsp:sp>
    <dsp:sp modelId="{FE73225C-4EC2-4C42-ACC4-30A4922797E4}">
      <dsp:nvSpPr>
        <dsp:cNvPr id="0" name=""/>
        <dsp:cNvSpPr/>
      </dsp:nvSpPr>
      <dsp:spPr>
        <a:xfrm>
          <a:off x="0" y="1176911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D58BE3-8C77-424B-A0EB-C8D954FF9816}">
      <dsp:nvSpPr>
        <dsp:cNvPr id="0" name=""/>
        <dsp:cNvSpPr/>
      </dsp:nvSpPr>
      <dsp:spPr>
        <a:xfrm>
          <a:off x="0" y="1176911"/>
          <a:ext cx="8496443" cy="587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cs typeface="Calibri" panose="020F0502020204030204" pitchFamily="34" charset="0"/>
            </a:rPr>
            <a:t>WAY AHEAD – NEXT LEVEL OF AUTOMATION</a:t>
          </a:r>
          <a:endParaRPr lang="en-IN" sz="1600" b="1" kern="1200" dirty="0">
            <a:solidFill>
              <a:srgbClr val="A2B800"/>
            </a:solidFill>
            <a:latin typeface="Trebuchet MS" panose="020B0703020202090204" pitchFamily="34" charset="0"/>
          </a:endParaRPr>
        </a:p>
      </dsp:txBody>
      <dsp:txXfrm>
        <a:off x="0" y="1176911"/>
        <a:ext cx="8496443" cy="587594"/>
      </dsp:txXfrm>
    </dsp:sp>
    <dsp:sp modelId="{AFCA1E05-3BC7-044B-B6E3-9CCA83E3B283}">
      <dsp:nvSpPr>
        <dsp:cNvPr id="0" name=""/>
        <dsp:cNvSpPr/>
      </dsp:nvSpPr>
      <dsp:spPr>
        <a:xfrm>
          <a:off x="0" y="1764506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905C953-39CB-1446-9B50-B3BED47519DF}">
      <dsp:nvSpPr>
        <dsp:cNvPr id="0" name=""/>
        <dsp:cNvSpPr/>
      </dsp:nvSpPr>
      <dsp:spPr>
        <a:xfrm>
          <a:off x="0" y="1764506"/>
          <a:ext cx="8496443" cy="587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HOW PROCUREMENT HELPS BUSINESS</a:t>
          </a:r>
          <a:endParaRPr lang="en-IN" sz="1600" b="1" kern="1200" dirty="0">
            <a:solidFill>
              <a:srgbClr val="A2B800"/>
            </a:solidFill>
            <a:latin typeface="Trebuchet MS" panose="020B0703020202090204" pitchFamily="34" charset="0"/>
          </a:endParaRPr>
        </a:p>
      </dsp:txBody>
      <dsp:txXfrm>
        <a:off x="0" y="1764506"/>
        <a:ext cx="8496443" cy="587594"/>
      </dsp:txXfrm>
    </dsp:sp>
    <dsp:sp modelId="{A60923F5-F1DB-4F4F-9D5F-7944B46C3C9A}">
      <dsp:nvSpPr>
        <dsp:cNvPr id="0" name=""/>
        <dsp:cNvSpPr/>
      </dsp:nvSpPr>
      <dsp:spPr>
        <a:xfrm>
          <a:off x="0" y="235210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6540A72-8F97-1946-9BD3-159357B8713D}">
      <dsp:nvSpPr>
        <dsp:cNvPr id="0" name=""/>
        <dsp:cNvSpPr/>
      </dsp:nvSpPr>
      <dsp:spPr>
        <a:xfrm>
          <a:off x="0" y="2352100"/>
          <a:ext cx="8496443" cy="587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INVENTORY AND LOGISTICS: </a:t>
          </a: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cs typeface="Calibri" panose="020F0502020204030204" pitchFamily="34" charset="0"/>
            </a:rPr>
            <a:t>AUTOMATION AND BENEFITS</a:t>
          </a:r>
          <a:endParaRPr lang="en-IN" sz="1600" b="1" kern="1200" dirty="0">
            <a:solidFill>
              <a:srgbClr val="A2B800"/>
            </a:solidFill>
            <a:latin typeface="Trebuchet MS" panose="020B0703020202090204" pitchFamily="34" charset="0"/>
          </a:endParaRPr>
        </a:p>
      </dsp:txBody>
      <dsp:txXfrm>
        <a:off x="0" y="2352100"/>
        <a:ext cx="8496443" cy="587594"/>
      </dsp:txXfrm>
    </dsp:sp>
    <dsp:sp modelId="{148AA442-E951-DB4B-9003-FDD30D1E0AA8}">
      <dsp:nvSpPr>
        <dsp:cNvPr id="0" name=""/>
        <dsp:cNvSpPr/>
      </dsp:nvSpPr>
      <dsp:spPr>
        <a:xfrm>
          <a:off x="0" y="2939694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BE2708-1712-C74F-B0A8-D09386DECA0E}">
      <dsp:nvSpPr>
        <dsp:cNvPr id="0" name=""/>
        <dsp:cNvSpPr/>
      </dsp:nvSpPr>
      <dsp:spPr>
        <a:xfrm>
          <a:off x="0" y="2939694"/>
          <a:ext cx="8496443" cy="587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A2B800"/>
              </a:solidFill>
              <a:latin typeface="Trebuchet MS" panose="020B0703020202090204" pitchFamily="34" charset="0"/>
              <a:ea typeface="Calibri" panose="020F0502020204030204" pitchFamily="34" charset="0"/>
              <a:cs typeface="Calibri" panose="020F0502020204030204" pitchFamily="34" charset="0"/>
            </a:rPr>
            <a:t>HOW INVENTORY AND LOGISTICS AUTOMATION HELPS BUSINESS</a:t>
          </a:r>
          <a:endParaRPr lang="en-IN" sz="1600" b="1" kern="1200" dirty="0">
            <a:solidFill>
              <a:srgbClr val="A2B800"/>
            </a:solidFill>
            <a:latin typeface="Trebuchet MS" panose="020B0703020202090204" pitchFamily="34" charset="0"/>
          </a:endParaRPr>
        </a:p>
      </dsp:txBody>
      <dsp:txXfrm>
        <a:off x="0" y="2939694"/>
        <a:ext cx="8496443" cy="587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58456-C41B-40D1-8F1E-3E01E3ED8636}" type="datetimeFigureOut">
              <a:rPr lang="en-US" smtClean="0"/>
              <a:pPr/>
              <a:t>4/15/24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0C7FB-05A3-4118-86D5-E4ADFF43D7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2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5A46C-A1A7-4E9C-8330-2D54FC2AD1E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59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6" Type="http://schemas.microsoft.com/office/2007/relationships/hdphoto" Target="../media/hdphoto1.wdp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27170E70-BDAE-2E4E-4D9E-DF088100B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8" y="1657349"/>
            <a:ext cx="5704752" cy="1368589"/>
          </a:xfrm>
        </p:spPr>
        <p:txBody>
          <a:bodyPr>
            <a:noAutofit/>
          </a:bodyPr>
          <a:lstStyle>
            <a:lvl1pPr marL="0" indent="0" algn="l">
              <a:lnSpc>
                <a:spcPts val="3400"/>
              </a:lnSpc>
              <a:spcBef>
                <a:spcPts val="0"/>
              </a:spcBef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099" y="3025939"/>
            <a:ext cx="5704751" cy="611597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100" y="4449323"/>
            <a:ext cx="4058514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9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 2024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DAE6D720-0988-3D8D-6230-99B8F0D9BB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9A35-7E27-541D-9773-B613F73F37E5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2928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71C1FCE-6918-11A4-E588-036692E0F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07661" y="4569933"/>
            <a:ext cx="3086100" cy="27384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50EC36-A831-6EF4-A67C-F081F681D8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1874"/>
            <a:ext cx="9144000" cy="39052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7CCEDF-57F0-2A0A-A839-11EE3FD886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506" y="1423988"/>
            <a:ext cx="7886700" cy="2459831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6EE8964D-1C01-AF46-2FE8-8C777A9B8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47" y="540102"/>
            <a:ext cx="7886700" cy="461655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TheSansOffice" panose="020B0503040302060204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3901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B86BA39-ACCD-1603-426B-BABA4D7CA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507" y="540102"/>
            <a:ext cx="8006489" cy="461655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TheSansOffice" panose="020B0503040302060204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580C31-CECF-7CAB-D088-B119C51F195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40507" y="1423989"/>
            <a:ext cx="8006489" cy="286226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1E1F40-B6E0-FDF9-FBF2-C5C5DD2996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1874"/>
            <a:ext cx="9144000" cy="390525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25BF939-4947-CDDF-EB79-C6D8C7861A48}"/>
              </a:ext>
            </a:extLst>
          </p:cNvPr>
          <p:cNvSpPr txBox="1">
            <a:spLocks/>
          </p:cNvSpPr>
          <p:nvPr userDrawn="1"/>
        </p:nvSpPr>
        <p:spPr>
          <a:xfrm>
            <a:off x="5807661" y="4569933"/>
            <a:ext cx="30861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88" dirty="0"/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93215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5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F2A3D-271D-C6D4-F99E-2C1C6C51B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68453D2-DABA-E1DF-3231-02FF8861F5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E3B0-F051-A2D1-80E6-F7FB2ABE2BEA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3040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ootball field with lights at night&#10;&#10;Description automatically generated">
            <a:extLst>
              <a:ext uri="{FF2B5EF4-FFF2-40B4-BE49-F238E27FC236}">
                <a16:creationId xmlns:a16="http://schemas.microsoft.com/office/drawing/2014/main" id="{E31B5FEC-2280-F57E-0937-3BF289AD91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CD2564-24FC-1333-E767-A9B7D7E255B7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pic>
        <p:nvPicPr>
          <p:cNvPr id="3" name="Picture 2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32CE0AE6-910C-E074-50BE-AD9EB8682F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5BC11-80ED-CB16-6F3B-E828E4AA00A8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0335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629BF09F-9F6D-3433-3F41-A6FB6DAD2A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7" name="Picture 6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7BF11300-14E2-BE39-0A28-077D52B932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B4621-0AA6-A57E-D0C5-EAFAF66EC836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D7B09F-D6D3-FD14-5059-2C571D461149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86F4550-5E6D-526C-2F2F-6E2CDEB1EC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</p:spTree>
    <p:extLst>
      <p:ext uri="{BB962C8B-B14F-4D97-AF65-F5344CB8AC3E}">
        <p14:creationId xmlns:p14="http://schemas.microsoft.com/office/powerpoint/2010/main" val="331444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9276E-EC44-DAE9-B5DB-16B542DDB587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D6215-D645-7822-5959-113D2FD8B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16916-5F96-3A6F-82AA-A68B1A993C70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7496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78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E77E26A-20A1-2EAF-982F-C832843967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1" y="211576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100651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with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78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816733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E217FAA8-7903-790F-C8AF-A654546B8EE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923753" y="2443228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278B4-91F7-1397-FF2D-04C038E41577}"/>
              </a:ext>
            </a:extLst>
          </p:cNvPr>
          <p:cNvSpPr txBox="1"/>
          <p:nvPr userDrawn="1"/>
        </p:nvSpPr>
        <p:spPr>
          <a:xfrm>
            <a:off x="609404" y="3024738"/>
            <a:ext cx="1133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Infra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180DF8B-8246-7BBB-1D51-0A7997F9CA64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1821464" y="2458136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C2D28-0D54-251E-1D85-B8C121038C5A}"/>
              </a:ext>
            </a:extLst>
          </p:cNvPr>
          <p:cNvSpPr txBox="1"/>
          <p:nvPr userDrawn="1"/>
        </p:nvSpPr>
        <p:spPr>
          <a:xfrm>
            <a:off x="1418398" y="301957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Data Center</a:t>
            </a:r>
          </a:p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Colo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D1DEF801-78D7-8DFC-0C38-272A8D98EF7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3658286" y="2467900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C2D12-B199-C442-790C-823302A66B0C}"/>
              </a:ext>
            </a:extLst>
          </p:cNvPr>
          <p:cNvSpPr txBox="1"/>
          <p:nvPr userDrawn="1"/>
        </p:nvSpPr>
        <p:spPr>
          <a:xfrm>
            <a:off x="3306386" y="3024738"/>
            <a:ext cx="124199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 Digital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F3E55518-8652-B520-19AB-CDFACF181A7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4634985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C430B1-3B83-EFB6-3F1D-2012E266974A}"/>
              </a:ext>
            </a:extLst>
          </p:cNvPr>
          <p:cNvSpPr txBox="1"/>
          <p:nvPr userDrawn="1"/>
        </p:nvSpPr>
        <p:spPr>
          <a:xfrm>
            <a:off x="427404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 &amp; 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D6903430-A5C6-2F4B-929D-91B4A5CDCC5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5636939" y="2475353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33261-5F6C-636F-31BF-D14D8B6C8E10}"/>
              </a:ext>
            </a:extLst>
          </p:cNvPr>
          <p:cNvSpPr txBox="1"/>
          <p:nvPr userDrawn="1"/>
        </p:nvSpPr>
        <p:spPr>
          <a:xfrm>
            <a:off x="5249081" y="3024738"/>
            <a:ext cx="1318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Security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EA112DF0-B262-786E-98C3-AFAC8571B6E5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6628955" y="2450682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AF911-1D1E-E3D3-DBFE-BAF04E419C52}"/>
              </a:ext>
            </a:extLst>
          </p:cNvPr>
          <p:cNvSpPr txBox="1"/>
          <p:nvPr userDrawn="1"/>
        </p:nvSpPr>
        <p:spPr>
          <a:xfrm>
            <a:off x="6235119" y="3035126"/>
            <a:ext cx="1280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Digital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C2984C21-A098-4F6A-0C5C-69A11A01F7EC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7635901" y="2450681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42BF6-F898-468C-F075-7098579A5791}"/>
              </a:ext>
            </a:extLst>
          </p:cNvPr>
          <p:cNvSpPr txBox="1"/>
          <p:nvPr userDrawn="1"/>
        </p:nvSpPr>
        <p:spPr>
          <a:xfrm>
            <a:off x="7288115" y="3042094"/>
            <a:ext cx="1328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Industry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11338728-2DC8-66B8-DD1E-39B7B8EF2A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3250" y="2552907"/>
            <a:ext cx="410045" cy="37438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F5E2255-BE2B-0B6F-3530-A93459144B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8689" y="2590199"/>
            <a:ext cx="251389" cy="33464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3B1AB72-670A-F637-35D9-5F5B0180ED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448" y="2551074"/>
            <a:ext cx="296267" cy="334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25DAF83-E320-A602-5BD3-5FD43E48B8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20225" y="2558528"/>
            <a:ext cx="332707" cy="334642"/>
          </a:xfrm>
          <a:prstGeom prst="rect">
            <a:avLst/>
          </a:prstGeom>
        </p:spPr>
      </p:pic>
      <p:pic>
        <p:nvPicPr>
          <p:cNvPr id="43" name="Picture 42" descr="A logo with text on it&#10;&#10;Description automatically generated">
            <a:extLst>
              <a:ext uri="{FF2B5EF4-FFF2-40B4-BE49-F238E27FC236}">
                <a16:creationId xmlns:a16="http://schemas.microsoft.com/office/drawing/2014/main" id="{48DDC583-E728-1A32-193A-E480084C4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2" b="36304"/>
          <a:stretch/>
        </p:blipFill>
        <p:spPr>
          <a:xfrm>
            <a:off x="3262983" y="522361"/>
            <a:ext cx="2793678" cy="1492175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7873065-4753-3C66-0452-C6C1CC4565CF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2706442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128BF29-7E3A-69BC-5756-28F62F6C1CF9}"/>
              </a:ext>
            </a:extLst>
          </p:cNvPr>
          <p:cNvSpPr txBox="1"/>
          <p:nvPr userDrawn="1"/>
        </p:nvSpPr>
        <p:spPr>
          <a:xfrm>
            <a:off x="2324874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CloudInfinit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Ent Cloud Infra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40E80F-D35B-3E6B-7D1C-8F9B873481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81" y="2573334"/>
            <a:ext cx="404697" cy="346379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AAA699B-A95F-310B-7182-AFB2A3CD2D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0" y="2535749"/>
            <a:ext cx="384392" cy="369318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F44C8E-F398-3A14-81BA-584A148DD3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72" y="2525958"/>
            <a:ext cx="342065" cy="3566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FF288F-82AC-672C-B624-FA08F76656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2066" y="2583469"/>
            <a:ext cx="404178" cy="254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0CFBD6-7D4E-7356-2005-8B476C6753E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1316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940382E5-E930-0E54-A822-424ED27359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D9ED5D7-DBC4-B5EC-8795-15EA83085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07661" y="4569933"/>
            <a:ext cx="3086100" cy="273844"/>
          </a:xfrm>
          <a:prstGeom prst="rect">
            <a:avLst/>
          </a:prstGeom>
        </p:spPr>
        <p:txBody>
          <a:bodyPr/>
          <a:lstStyle>
            <a:lvl1pPr algn="r">
              <a:defRPr sz="788"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r>
              <a:rPr lang="en-US" dirty="0"/>
              <a:t>Internal | Confidential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11E7055-C1B0-4FFB-9B0D-5C7CBC847F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573" y="1061357"/>
            <a:ext cx="4427729" cy="1394133"/>
          </a:xfrm>
        </p:spPr>
        <p:txBody>
          <a:bodyPr>
            <a:noAutofit/>
          </a:bodyPr>
          <a:lstStyle>
            <a:lvl1pPr marL="0" indent="0" algn="l">
              <a:lnSpc>
                <a:spcPts val="2550"/>
              </a:lnSpc>
              <a:spcBef>
                <a:spcPts val="0"/>
              </a:spcBef>
              <a:buNone/>
              <a:defRPr sz="2400" b="1" cap="all" baseline="0"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EA77C76-775A-4C13-0529-31DE8FB404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0574" y="2104491"/>
            <a:ext cx="4427723" cy="341878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="0" cap="none" baseline="0">
                <a:solidFill>
                  <a:srgbClr val="BED730"/>
                </a:solidFill>
                <a:latin typeface="TheSansOffice" panose="020B0503040302060204"/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pic>
        <p:nvPicPr>
          <p:cNvPr id="5" name="Picture 4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8ADF077-E0CE-0B23-86D8-9DE2EA796F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543" y="193813"/>
            <a:ext cx="674123" cy="43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4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6"/>
            <a:ext cx="8496150" cy="3529012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TITLE OF THE SLIDE GOES HERE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2CEA614A-EFC1-1B49-BB8B-49C4D6D2B303}"/>
              </a:ext>
            </a:extLst>
          </p:cNvPr>
          <p:cNvSpPr/>
          <p:nvPr userDrawn="1"/>
        </p:nvSpPr>
        <p:spPr>
          <a:xfrm rot="5400000">
            <a:off x="71850" y="4768491"/>
            <a:ext cx="180000" cy="324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556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633EC4-9620-6C44-23C1-6D6ED64FD454}"/>
              </a:ext>
            </a:extLst>
          </p:cNvPr>
          <p:cNvSpPr txBox="1"/>
          <p:nvPr userDrawn="1"/>
        </p:nvSpPr>
        <p:spPr>
          <a:xfrm>
            <a:off x="-150" y="4822769"/>
            <a:ext cx="323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6AB342A-830E-438F-A6A8-BEDF509AB0A8}" type="slidenum">
              <a:rPr lang="en-US" sz="8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819" r:id="rId2"/>
    <p:sldLayoutId id="2147483790" r:id="rId3"/>
    <p:sldLayoutId id="2147483827" r:id="rId4"/>
    <p:sldLayoutId id="2147483810" r:id="rId5"/>
    <p:sldLayoutId id="2147483828" r:id="rId6"/>
    <p:sldLayoutId id="2147483829" r:id="rId7"/>
    <p:sldLayoutId id="2147483834" r:id="rId8"/>
    <p:sldLayoutId id="2147483830" r:id="rId9"/>
    <p:sldLayoutId id="2147483832" r:id="rId10"/>
    <p:sldLayoutId id="2147483833" r:id="rId11"/>
  </p:sldLayoutIdLst>
  <p:txStyles>
    <p:titleStyle>
      <a:lvl1pPr algn="l" defTabSz="914286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72" indent="-226772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29" indent="-285714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57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600000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143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86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9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2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2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1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2767">
          <p15:clr>
            <a:srgbClr val="F26B43"/>
          </p15:clr>
        </p15:guide>
        <p15:guide id="4" pos="2993">
          <p15:clr>
            <a:srgbClr val="F26B43"/>
          </p15:clr>
        </p15:guide>
        <p15:guide id="5" pos="204">
          <p15:clr>
            <a:srgbClr val="F26B43"/>
          </p15:clr>
        </p15:guide>
        <p15:guide id="6" pos="5556">
          <p15:clr>
            <a:srgbClr val="F26B43"/>
          </p15:clr>
        </p15:guide>
        <p15:guide id="7" orient="horz" pos="2845" userDrawn="1">
          <p15:clr>
            <a:srgbClr val="F26B43"/>
          </p15:clr>
        </p15:guide>
        <p15:guide id="8" orient="horz" pos="622">
          <p15:clr>
            <a:srgbClr val="F26B43"/>
          </p15:clr>
        </p15:guide>
        <p15:guide id="9" orient="horz" pos="3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C3A274B-B09C-428A-2CBE-8B8F4292E8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1657349"/>
            <a:ext cx="5704752" cy="1368589"/>
          </a:xfrm>
        </p:spPr>
        <p:txBody>
          <a:bodyPr/>
          <a:lstStyle/>
          <a:p>
            <a:r>
              <a:rPr lang="en-US" dirty="0"/>
              <a:t>SIFY TECHNOLOGIES LTD.</a:t>
            </a:r>
            <a:br>
              <a:rPr lang="en-IN" dirty="0"/>
            </a:br>
            <a:r>
              <a:rPr lang="en-US" dirty="0"/>
              <a:t>SIFY DIGITAL SERVICES LTD.</a:t>
            </a:r>
            <a:br>
              <a:rPr lang="en-US" dirty="0"/>
            </a:br>
            <a:r>
              <a:rPr lang="en-US" dirty="0"/>
              <a:t>SIFY INFINIT SPACES LTD.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7B8AF-AEDE-624F-9990-83EBEF897D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099" y="3025939"/>
            <a:ext cx="5704751" cy="611597"/>
          </a:xfrm>
        </p:spPr>
        <p:txBody>
          <a:bodyPr/>
          <a:lstStyle/>
          <a:p>
            <a:r>
              <a:rPr lang="en-US" dirty="0"/>
              <a:t>Streamlining Procurement Process For Success</a:t>
            </a:r>
            <a:endParaRPr lang="en-IN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4B4CEF9-EA90-00A6-22C1-CDCDCAA16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3"/>
            <a:ext cx="4058514" cy="277103"/>
          </a:xfrm>
        </p:spPr>
        <p:txBody>
          <a:bodyPr/>
          <a:lstStyle/>
          <a:p>
            <a:r>
              <a:rPr lang="en-US" dirty="0"/>
              <a:t>01/03/24</a:t>
            </a:r>
          </a:p>
        </p:txBody>
      </p:sp>
    </p:spTree>
    <p:extLst>
      <p:ext uri="{BB962C8B-B14F-4D97-AF65-F5344CB8AC3E}">
        <p14:creationId xmlns:p14="http://schemas.microsoft.com/office/powerpoint/2010/main" val="316714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agenda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3F0A34-5AA6-4D8C-B891-466A5691E0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4605368"/>
              </p:ext>
            </p:extLst>
          </p:nvPr>
        </p:nvGraphicFramePr>
        <p:xfrm>
          <a:off x="323999" y="987427"/>
          <a:ext cx="8496443" cy="352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881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ACE863-A62F-B80C-3A21-AE3095C9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US" dirty="0"/>
              <a:t>Spend summary</a:t>
            </a:r>
            <a:endParaRPr lang="en-IN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8B02F5A-4BCC-7F76-DBFA-FFD87C752E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966055"/>
              </p:ext>
            </p:extLst>
          </p:nvPr>
        </p:nvGraphicFramePr>
        <p:xfrm>
          <a:off x="323850" y="987424"/>
          <a:ext cx="4068763" cy="23400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863850">
                  <a:extLst>
                    <a:ext uri="{9D8B030D-6E8A-4147-A177-3AD203B41FA5}">
                      <a16:colId xmlns:a16="http://schemas.microsoft.com/office/drawing/2014/main" val="2983959755"/>
                    </a:ext>
                  </a:extLst>
                </a:gridCol>
                <a:gridCol w="1204913">
                  <a:extLst>
                    <a:ext uri="{9D8B030D-6E8A-4147-A177-3AD203B41FA5}">
                      <a16:colId xmlns:a16="http://schemas.microsoft.com/office/drawing/2014/main" val="268578430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ORGANIZATION</a:t>
                      </a:r>
                    </a:p>
                  </a:txBody>
                  <a:tcPr marL="36000" marR="36000" marT="34290" marB="3429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>
                          <a:solidFill>
                            <a:schemeClr val="tx1"/>
                          </a:solidFill>
                        </a:rPr>
                        <a:t>PO AMOUNT</a:t>
                      </a:r>
                    </a:p>
                  </a:txBody>
                  <a:tcPr marL="36000" marR="36000" marT="34290" marB="3429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26763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SIFY DIGITAL SERVICES LTD.</a:t>
                      </a:r>
                      <a:endParaRPr lang="en-IN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664</a:t>
                      </a:r>
                      <a:endParaRPr lang="en-IN" sz="1200" b="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extLst>
                  <a:ext uri="{0D108BD9-81ED-4DB2-BD59-A6C34878D82A}">
                    <a16:rowId xmlns:a16="http://schemas.microsoft.com/office/drawing/2014/main" val="414197738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SIFY INFINIT SPACES LTD.</a:t>
                      </a:r>
                      <a:endParaRPr lang="en-IN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528</a:t>
                      </a:r>
                    </a:p>
                  </a:txBody>
                  <a:tcPr marL="36000" marR="36000" marT="34290" marB="34290" anchor="ctr"/>
                </a:tc>
                <a:extLst>
                  <a:ext uri="{0D108BD9-81ED-4DB2-BD59-A6C34878D82A}">
                    <a16:rowId xmlns:a16="http://schemas.microsoft.com/office/drawing/2014/main" val="71096494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SIFY TECHNOLOGIES LTD.</a:t>
                      </a:r>
                      <a:endParaRPr lang="en-IN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834</a:t>
                      </a:r>
                      <a:endParaRPr lang="en-IN" sz="1200" b="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extLst>
                  <a:ext uri="{0D108BD9-81ED-4DB2-BD59-A6C34878D82A}">
                    <a16:rowId xmlns:a16="http://schemas.microsoft.com/office/drawing/2014/main" val="2033741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2,026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52731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A3C5FD7-1280-BCD7-EF5A-2AC8A20AB40E}"/>
              </a:ext>
            </a:extLst>
          </p:cNvPr>
          <p:cNvSpPr txBox="1"/>
          <p:nvPr/>
        </p:nvSpPr>
        <p:spPr>
          <a:xfrm>
            <a:off x="5075103" y="647981"/>
            <a:ext cx="22756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/>
              <a:t>All values are in INR crores</a:t>
            </a:r>
            <a:endParaRPr lang="en-IN" sz="135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F0E61F4-91C4-35A5-FD74-66FA9E950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990350"/>
              </p:ext>
            </p:extLst>
          </p:nvPr>
        </p:nvGraphicFramePr>
        <p:xfrm>
          <a:off x="4751388" y="987424"/>
          <a:ext cx="4068763" cy="23400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00362">
                  <a:extLst>
                    <a:ext uri="{9D8B030D-6E8A-4147-A177-3AD203B41FA5}">
                      <a16:colId xmlns:a16="http://schemas.microsoft.com/office/drawing/2014/main" val="2983959755"/>
                    </a:ext>
                  </a:extLst>
                </a:gridCol>
                <a:gridCol w="1168401">
                  <a:extLst>
                    <a:ext uri="{9D8B030D-6E8A-4147-A177-3AD203B41FA5}">
                      <a16:colId xmlns:a16="http://schemas.microsoft.com/office/drawing/2014/main" val="268578430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9142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EXPENSE TYPE</a:t>
                      </a:r>
                    </a:p>
                  </a:txBody>
                  <a:tcPr marL="36000" marR="36000" marT="34290" marB="3429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286" rtl="0" eaLnBrk="1" fontAlgn="ctr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 AMOUNT</a:t>
                      </a:r>
                    </a:p>
                  </a:txBody>
                  <a:tcPr marL="36000" marR="36000" marT="34290" marB="3429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48026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en-I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CAPEX (CP, CS, CL)</a:t>
                      </a:r>
                      <a:endParaRPr lang="en-IN" sz="14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574</a:t>
                      </a:r>
                      <a:endParaRPr lang="en-IN" sz="14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extLst>
                  <a:ext uri="{0D108BD9-81ED-4DB2-BD59-A6C34878D82A}">
                    <a16:rowId xmlns:a16="http://schemas.microsoft.com/office/drawing/2014/main" val="22033744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en-I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B2B (BB, BS, BL)</a:t>
                      </a:r>
                      <a:endParaRPr lang="en-IN" sz="14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561</a:t>
                      </a:r>
                      <a:endParaRPr lang="en-IN" sz="14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extLst>
                  <a:ext uri="{0D108BD9-81ED-4DB2-BD59-A6C34878D82A}">
                    <a16:rowId xmlns:a16="http://schemas.microsoft.com/office/drawing/2014/main" val="154670802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en-I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OPEX</a:t>
                      </a:r>
                      <a:endParaRPr lang="en-IN" sz="14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891</a:t>
                      </a:r>
                      <a:endParaRPr lang="en-IN" sz="14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4290" marB="34290" anchor="ctr"/>
                </a:tc>
                <a:extLst>
                  <a:ext uri="{0D108BD9-81ED-4DB2-BD59-A6C34878D82A}">
                    <a16:rowId xmlns:a16="http://schemas.microsoft.com/office/drawing/2014/main" val="36110414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algn="l" defTabSz="914286" rtl="0" eaLnBrk="1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286" rtl="0" eaLnBrk="1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2,026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344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48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2FE3-D54E-4801-E2CC-5C8E60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US" dirty="0"/>
              <a:t>Automation and Benefits</a:t>
            </a:r>
            <a:endParaRPr lang="en-IN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C82D8C-40C8-4A66-F965-17CEA37BBF11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79519803"/>
              </p:ext>
            </p:extLst>
          </p:nvPr>
        </p:nvGraphicFramePr>
        <p:xfrm>
          <a:off x="323851" y="987425"/>
          <a:ext cx="8496300" cy="351464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085172">
                  <a:extLst>
                    <a:ext uri="{9D8B030D-6E8A-4147-A177-3AD203B41FA5}">
                      <a16:colId xmlns:a16="http://schemas.microsoft.com/office/drawing/2014/main" val="3551669802"/>
                    </a:ext>
                  </a:extLst>
                </a:gridCol>
                <a:gridCol w="3205564">
                  <a:extLst>
                    <a:ext uri="{9D8B030D-6E8A-4147-A177-3AD203B41FA5}">
                      <a16:colId xmlns:a16="http://schemas.microsoft.com/office/drawing/2014/main" val="3471594489"/>
                    </a:ext>
                  </a:extLst>
                </a:gridCol>
                <a:gridCol w="3205564">
                  <a:extLst>
                    <a:ext uri="{9D8B030D-6E8A-4147-A177-3AD203B41FA5}">
                      <a16:colId xmlns:a16="http://schemas.microsoft.com/office/drawing/2014/main" val="22795691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PROCESS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AUTOMATION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659755"/>
                  </a:ext>
                </a:extLst>
              </a:tr>
              <a:tr h="5771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PURCHASE ORDER PROCESS 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Automated workflows for purchase requisitions, approvals and PO creation with agreed terms based on pre-defined rules and thresholds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Eliminates paper-based work, documentation ensures compliance with organizational policies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741573243"/>
                  </a:ext>
                </a:extLst>
              </a:tr>
              <a:tr h="5677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I-SUPPLIER INTEGRATION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Purchase orders sent to suppliers via auto generated emails,  auto acknowledgement and inventory management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Ensures accurate tracking of incoming goods, tightened controls and reduces communication delays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81635873"/>
                  </a:ext>
                </a:extLst>
              </a:tr>
              <a:tr h="3625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REPORTING AND ANALYTICS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Provides real-time data and supplier performance tracking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Supports strategic procurement decisions, cost-saving and supplier relationships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91108185"/>
                  </a:ext>
                </a:extLst>
              </a:tr>
              <a:tr h="5401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CUSTOMER LINK MONITORING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System generated communication on link acceptance, surrenders and order cancellations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Eliminates mail communication, controls provision, timely disconnection and arrest revenue leakage</a:t>
                      </a:r>
                      <a:endParaRPr lang="en-IN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783010595"/>
                  </a:ext>
                </a:extLst>
              </a:tr>
              <a:tr h="5425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SYSTEMATIC CONTROLS &amp; ALERTS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Triggers to implementation team for reminding IR pending, linking customer billing to identify un-billed links and disconnected links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Ensures accurate tracking of customer IRs and online reconciliation and avoids revenue leakage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455616191"/>
                  </a:ext>
                </a:extLst>
              </a:tr>
              <a:tr h="6364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SUPPLIER PERFORMANCE TRACKING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Online evaluation of vendors to monitor supplier performance and compliance with service level agreements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Helps in maintaining high-quality supplier relationships and identifying opportunities for improvement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149620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59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2FE3-D54E-4801-E2CC-5C8E60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US" dirty="0"/>
              <a:t>Way Ahead – Next level of Automation</a:t>
            </a:r>
            <a:endParaRPr lang="en-IN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C82D8C-40C8-4A66-F965-17CEA37BBF11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58324718"/>
              </p:ext>
            </p:extLst>
          </p:nvPr>
        </p:nvGraphicFramePr>
        <p:xfrm>
          <a:off x="323850" y="987424"/>
          <a:ext cx="8496301" cy="352901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085173">
                  <a:extLst>
                    <a:ext uri="{9D8B030D-6E8A-4147-A177-3AD203B41FA5}">
                      <a16:colId xmlns:a16="http://schemas.microsoft.com/office/drawing/2014/main" val="3551669802"/>
                    </a:ext>
                  </a:extLst>
                </a:gridCol>
                <a:gridCol w="3205564">
                  <a:extLst>
                    <a:ext uri="{9D8B030D-6E8A-4147-A177-3AD203B41FA5}">
                      <a16:colId xmlns:a16="http://schemas.microsoft.com/office/drawing/2014/main" val="3471594489"/>
                    </a:ext>
                  </a:extLst>
                </a:gridCol>
                <a:gridCol w="3205564">
                  <a:extLst>
                    <a:ext uri="{9D8B030D-6E8A-4147-A177-3AD203B41FA5}">
                      <a16:colId xmlns:a16="http://schemas.microsoft.com/office/drawing/2014/main" val="227956911"/>
                    </a:ext>
                  </a:extLst>
                </a:gridCol>
              </a:tblGrid>
              <a:tr h="27385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PROCESS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AUTOMATION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659755"/>
                  </a:ext>
                </a:extLst>
              </a:tr>
              <a:tr h="5685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FEASIBILITY MODULE INTEGRATION WITH CLMS &amp; BULK PO GENERATION PROCESS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One click PO request based on the feasibility on which the order is booked along with bulk PO generation facility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Reduces errors and speeds up the procurement process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741573243"/>
                  </a:ext>
                </a:extLst>
              </a:tr>
              <a:tr h="4048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SERVICENOW INTEGRATION WITH LMS MODULE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Visibility of customer links connected with Infra links and mapping the billing to identify low revenue base stations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Helps cost controlling management</a:t>
                      </a:r>
                      <a:endParaRPr lang="en-IN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81635873"/>
                  </a:ext>
                </a:extLst>
              </a:tr>
              <a:tr h="372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BILLING APPROVALS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Manpower and TA billing process – normal and deviation approvals with necessary TAT</a:t>
                      </a:r>
                      <a:endParaRPr lang="en-IN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Integration between ERP and track on to automate billing process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91108185"/>
                  </a:ext>
                </a:extLst>
              </a:tr>
              <a:tr h="4048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B2B INVENTORY END TO END MAPPING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Project module for all B2B. Tracking from customer order to payments and collections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One ERP for all the transactions to be reviewed, track and no manual dependance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783010595"/>
                  </a:ext>
                </a:extLst>
              </a:tr>
              <a:tr h="372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PROJECT PURCHASES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Looking for mechanism on end-to-end ordering, delivery and billing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Provide linkage for order booking to purchases, billing and payment visibility to all stakeholders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455616191"/>
                  </a:ext>
                </a:extLst>
              </a:tr>
              <a:tr h="372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AMC BACKLINING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Tracking AMC start and end date from the PO issued. Correlate AMC dates with customer service dates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No loss due to additional AMC service to customers. Auto trigger of AMC on due dates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149620213"/>
                  </a:ext>
                </a:extLst>
              </a:tr>
              <a:tr h="5194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AI AUTOMATION 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Working through 3rd party for automating RFQ, comparison of techno-commercial and systematic  approvals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Will remove manual interventions, human errors and comparison of existing prices against vendor quote and helps to make earlier decisions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164800073"/>
                  </a:ext>
                </a:extLst>
              </a:tr>
              <a:tr h="241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BUDGET MAPPING &amp; ALLOCATION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To be integrated with P2P system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Cost control and management</a:t>
                      </a:r>
                      <a:endParaRPr lang="en-IN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00421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88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2FE3-D54E-4801-E2CC-5C8E60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US" dirty="0"/>
              <a:t>How PROCUREMENT helps Business</a:t>
            </a:r>
            <a:endParaRPr lang="en-IN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C82D8C-40C8-4A66-F965-17CEA37BBF11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688397937"/>
              </p:ext>
            </p:extLst>
          </p:nvPr>
        </p:nvGraphicFramePr>
        <p:xfrm>
          <a:off x="323850" y="987425"/>
          <a:ext cx="8496300" cy="3529014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3365500">
                  <a:extLst>
                    <a:ext uri="{9D8B030D-6E8A-4147-A177-3AD203B41FA5}">
                      <a16:colId xmlns:a16="http://schemas.microsoft.com/office/drawing/2014/main" val="3551669802"/>
                    </a:ext>
                  </a:extLst>
                </a:gridCol>
                <a:gridCol w="5130800">
                  <a:extLst>
                    <a:ext uri="{9D8B030D-6E8A-4147-A177-3AD203B41FA5}">
                      <a16:colId xmlns:a16="http://schemas.microsoft.com/office/drawing/2014/main" val="3471594489"/>
                    </a:ext>
                  </a:extLst>
                </a:gridCol>
              </a:tblGrid>
              <a:tr h="2693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PROCESS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ENEFITS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659755"/>
                  </a:ext>
                </a:extLst>
              </a:tr>
              <a:tr h="5108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FASTER PROCUREMENT CYCLE &amp; REAL-TIME INSIGHTS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Automation of ‘PR to PAY’ process – leading to better TAT</a:t>
                      </a:r>
                      <a:b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</a:b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Standalone procurement activity to a comprehensive supply chain function. Insights to all stakeholders (internal and external)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741573243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IMPROVED SUPPLIER RELATIONSHIPS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Certainty with customers on process followed with lesser manual touch points, nurturing new suppliers and optimizing existing suppliers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81635873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SUPPLIER PERFORMANCE TRACKING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Supplier service level monitoring and rating of vendor performance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91108185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DATA ANALYTICS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Sourcing based on business forecast: vendor selection process and identifying areas of improvement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783010595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COST SAVINGS AND PROFITABILITY IMPROVEMENTS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Post PO from customer by negotiation with partners, bulk discount, credit terms, backend rebate etc.,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455616191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CROSS FUNCTION SUPPORT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Triggering mails to delivery teams for un-commissioned links with ageing. Online link acceptance facility and customer IR pending links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164800073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ARRESTING REVENUE LEAKAGE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Auto disconnection after customer cancels the order and migrates to sify own Infra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843390049"/>
                  </a:ext>
                </a:extLst>
              </a:tr>
              <a:tr h="392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TIMELY DELIVERY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Meet project demands in the business within the SCM responsibilities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00421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6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2FE3-D54E-4801-E2CC-5C8E60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11138"/>
            <a:ext cx="7842250" cy="461962"/>
          </a:xfrm>
        </p:spPr>
        <p:txBody>
          <a:bodyPr/>
          <a:lstStyle/>
          <a:p>
            <a:r>
              <a:rPr lang="en-US" dirty="0"/>
              <a:t>Inventory and Logistics: Automation and Benefits</a:t>
            </a:r>
            <a:endParaRPr lang="en-IN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C82D8C-40C8-4A66-F965-17CEA37BBF11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283054715"/>
              </p:ext>
            </p:extLst>
          </p:nvPr>
        </p:nvGraphicFramePr>
        <p:xfrm>
          <a:off x="323850" y="987424"/>
          <a:ext cx="8496301" cy="352901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085173">
                  <a:extLst>
                    <a:ext uri="{9D8B030D-6E8A-4147-A177-3AD203B41FA5}">
                      <a16:colId xmlns:a16="http://schemas.microsoft.com/office/drawing/2014/main" val="3551669802"/>
                    </a:ext>
                  </a:extLst>
                </a:gridCol>
                <a:gridCol w="3205564">
                  <a:extLst>
                    <a:ext uri="{9D8B030D-6E8A-4147-A177-3AD203B41FA5}">
                      <a16:colId xmlns:a16="http://schemas.microsoft.com/office/drawing/2014/main" val="3471594489"/>
                    </a:ext>
                  </a:extLst>
                </a:gridCol>
                <a:gridCol w="3205564">
                  <a:extLst>
                    <a:ext uri="{9D8B030D-6E8A-4147-A177-3AD203B41FA5}">
                      <a16:colId xmlns:a16="http://schemas.microsoft.com/office/drawing/2014/main" val="227956911"/>
                    </a:ext>
                  </a:extLst>
                </a:gridCol>
              </a:tblGrid>
              <a:tr h="28547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PROCESS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AUTOMATION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659755"/>
                  </a:ext>
                </a:extLst>
              </a:tr>
              <a:tr h="54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I-SUPPLIER PORTAL 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Online submission of ASBN requisitions and validations through I-supplier portal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Eases tracking mechanism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741573243"/>
                  </a:ext>
                </a:extLst>
              </a:tr>
              <a:tr h="54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RECEIPTS</a:t>
                      </a:r>
                      <a:b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Automated from PR, ASBN for receipts, accounting and finance mass addition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Ensures accuracy with standard requirements and reduces manual process delays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81635873"/>
                  </a:ext>
                </a:extLst>
              </a:tr>
              <a:tr h="54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INVENTORY AVAILABILITY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Inventory visibility at the time of PR creations, approver level, online inventory visibility and tracking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Reduces inventory request, purchase &amp; cost reduction. Real time inventory status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91108185"/>
                  </a:ext>
                </a:extLst>
              </a:tr>
              <a:tr h="54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AUTO IR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System generated request for material movement and customer PO linked mover order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No manual  communication delays and error free movements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783010595"/>
                  </a:ext>
                </a:extLst>
              </a:tr>
              <a:tr h="54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E-INVOICING </a:t>
                      </a:r>
                      <a:endParaRPr lang="en-US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System integrated along with customer PO for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E-invoicing, GST and valuation control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Ensures accurate billing  and movements on time  to avoid penalty and legal issues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455616191"/>
                  </a:ext>
                </a:extLst>
              </a:tr>
              <a:tr h="540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DIGITALIZATION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Providing real-time data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Helps in contributing business digitalization &amp; improve decision-making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149620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57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B2FE3-D54E-4801-E2CC-5C8E60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8048819" cy="461655"/>
          </a:xfrm>
        </p:spPr>
        <p:txBody>
          <a:bodyPr/>
          <a:lstStyle/>
          <a:p>
            <a:r>
              <a:rPr lang="en-US" dirty="0"/>
              <a:t>How Inventory &amp; Logistics Automation help Business</a:t>
            </a:r>
            <a:endParaRPr lang="en-IN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BC82D8C-40C8-4A66-F965-17CEA37BBF11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77133453"/>
              </p:ext>
            </p:extLst>
          </p:nvPr>
        </p:nvGraphicFramePr>
        <p:xfrm>
          <a:off x="323851" y="987426"/>
          <a:ext cx="8336674" cy="3607558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049900">
                  <a:extLst>
                    <a:ext uri="{9D8B030D-6E8A-4147-A177-3AD203B41FA5}">
                      <a16:colId xmlns:a16="http://schemas.microsoft.com/office/drawing/2014/main" val="3551669802"/>
                    </a:ext>
                  </a:extLst>
                </a:gridCol>
                <a:gridCol w="6286774">
                  <a:extLst>
                    <a:ext uri="{9D8B030D-6E8A-4147-A177-3AD203B41FA5}">
                      <a16:colId xmlns:a16="http://schemas.microsoft.com/office/drawing/2014/main" val="3471594489"/>
                    </a:ext>
                  </a:extLst>
                </a:gridCol>
              </a:tblGrid>
              <a:tr h="24240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IN" sz="1200" b="1" kern="1200" dirty="0">
                          <a:solidFill>
                            <a:schemeClr val="tx1"/>
                          </a:solidFill>
                        </a:rPr>
                        <a:t>PROCESS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</a:rPr>
                        <a:t>ACHIEVEMENTS</a:t>
                      </a:r>
                      <a:endParaRPr lang="en-I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ED7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659755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INVENTORY VISIBILITY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Single access visibility of all pan-India inventory to all stakeholders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741573243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 IN TIME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inventory levels across multiple channels and locations in real-time can streamline delivery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60530805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FORECASTING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helps business forecasting with all inventory statuses keeping present moving/non-moving asset details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48087000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QUANTITY AVAILABILITY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It provides real-time available quantity, enabling better usage, tracking and planning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681635873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INVENTORY VALUATIONS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Automation enforces all inventory valuation as per finance reports, reducing over, under valuations and GST issues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991108185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STAKEHOLDER RELATIONSHIPS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Allows better communication and collaboration with users, departments, leading to strong relationships and confidence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783010595"/>
                  </a:ext>
                </a:extLst>
              </a:tr>
              <a:tr h="4789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HUGE DATA</a:t>
                      </a:r>
                      <a:endParaRPr lang="en-IN" sz="10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Automation helps in easy consolidations and accurate value/quantity availability</a:t>
                      </a:r>
                      <a:endParaRPr lang="en-US" sz="900" b="0" u="none" strike="noStrike" kern="12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455616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10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BB5208-4C58-B40F-A5CD-508EBBC82EB6}"/>
              </a:ext>
            </a:extLst>
          </p:cNvPr>
          <p:cNvSpPr txBox="1"/>
          <p:nvPr/>
        </p:nvSpPr>
        <p:spPr>
          <a:xfrm>
            <a:off x="323851" y="3900764"/>
            <a:ext cx="849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B9D3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Thank You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B9D3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5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10511E76691246B418C90BE1F4D8C6" ma:contentTypeVersion="15" ma:contentTypeDescription="Create a new document." ma:contentTypeScope="" ma:versionID="97cd5a5616a8d07bb42a5e0803793c02">
  <xsd:schema xmlns:xsd="http://www.w3.org/2001/XMLSchema" xmlns:xs="http://www.w3.org/2001/XMLSchema" xmlns:p="http://schemas.microsoft.com/office/2006/metadata/properties" xmlns:ns3="686c498e-8a2a-49ed-92f5-9aa1891de000" xmlns:ns4="eb2ba374-9f5f-4dc1-957b-15688bc0f218" targetNamespace="http://schemas.microsoft.com/office/2006/metadata/properties" ma:root="true" ma:fieldsID="26a30304a3e14062dfc101570fbf6cb5" ns3:_="" ns4:_="">
    <xsd:import namespace="686c498e-8a2a-49ed-92f5-9aa1891de000"/>
    <xsd:import namespace="eb2ba374-9f5f-4dc1-957b-15688bc0f2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_activity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6c498e-8a2a-49ed-92f5-9aa1891de0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2ba374-9f5f-4dc1-957b-15688bc0f2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86c498e-8a2a-49ed-92f5-9aa1891de000" xsi:nil="true"/>
  </documentManagement>
</p:properties>
</file>

<file path=customXml/itemProps1.xml><?xml version="1.0" encoding="utf-8"?>
<ds:datastoreItem xmlns:ds="http://schemas.openxmlformats.org/officeDocument/2006/customXml" ds:itemID="{29C11B37-23C1-4E6D-9D9B-A20729A16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6c498e-8a2a-49ed-92f5-9aa1891de000"/>
    <ds:schemaRef ds:uri="eb2ba374-9f5f-4dc1-957b-15688bc0f2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7F6265-3E98-4CB0-9292-A993B4F4BC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813CF3-0982-407B-8BA0-3F2BC288FB36}">
  <ds:schemaRefs>
    <ds:schemaRef ds:uri="http://www.w3.org/XML/1998/namespace"/>
    <ds:schemaRef ds:uri="http://purl.org/dc/terms/"/>
    <ds:schemaRef ds:uri="eb2ba374-9f5f-4dc1-957b-15688bc0f218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686c498e-8a2a-49ed-92f5-9aa1891de00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5459</TotalTime>
  <Words>973</Words>
  <Application>Microsoft Macintosh PowerPoint</Application>
  <PresentationFormat>On-screen Show (16:9)</PresentationFormat>
  <Paragraphs>143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TheSansOffice</vt:lpstr>
      <vt:lpstr>Trebuchet MS</vt:lpstr>
      <vt:lpstr>Sify Theme Nov20</vt:lpstr>
      <vt:lpstr>PowerPoint Presentation</vt:lpstr>
      <vt:lpstr>agenda</vt:lpstr>
      <vt:lpstr>Spend summary</vt:lpstr>
      <vt:lpstr>Automation and Benefits</vt:lpstr>
      <vt:lpstr>Way Ahead – Next level of Automation</vt:lpstr>
      <vt:lpstr>How PROCUREMENT helps Business</vt:lpstr>
      <vt:lpstr>Inventory and Logistics: Automation and Benefits</vt:lpstr>
      <vt:lpstr>How Inventory &amp; Logistics Automation help Business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Shanker Sareen</dc:creator>
  <cp:lastModifiedBy>Nizar Ahamed A R</cp:lastModifiedBy>
  <cp:revision>99</cp:revision>
  <cp:lastPrinted>2020-02-03T07:18:41Z</cp:lastPrinted>
  <dcterms:created xsi:type="dcterms:W3CDTF">2018-05-30T06:38:40Z</dcterms:created>
  <dcterms:modified xsi:type="dcterms:W3CDTF">2024-04-15T11:50:27Z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0x0101002710511E76691246B418C90BE1F4D8C6</vt:lpwstr>
  </property>
</Properties>
</file>