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4"/>
  </p:sldMasterIdLst>
  <p:notesMasterIdLst>
    <p:notesMasterId r:id="rId36"/>
  </p:notesMasterIdLst>
  <p:sldIdLst>
    <p:sldId id="256" r:id="rId5"/>
    <p:sldId id="2147471099" r:id="rId6"/>
    <p:sldId id="2147311279" r:id="rId7"/>
    <p:sldId id="2147311277" r:id="rId8"/>
    <p:sldId id="2147311280" r:id="rId9"/>
    <p:sldId id="2147311276" r:id="rId10"/>
    <p:sldId id="2147311288" r:id="rId11"/>
    <p:sldId id="2147471088" r:id="rId12"/>
    <p:sldId id="2147311290" r:id="rId13"/>
    <p:sldId id="2147311294" r:id="rId14"/>
    <p:sldId id="2147311278" r:id="rId15"/>
    <p:sldId id="2147470873" r:id="rId16"/>
    <p:sldId id="2147471074" r:id="rId17"/>
    <p:sldId id="2147471083" r:id="rId18"/>
    <p:sldId id="2147471112" r:id="rId19"/>
    <p:sldId id="2147471097" r:id="rId20"/>
    <p:sldId id="2147311281" r:id="rId21"/>
    <p:sldId id="2147471109" r:id="rId22"/>
    <p:sldId id="2147311282" r:id="rId23"/>
    <p:sldId id="2147471113" r:id="rId24"/>
    <p:sldId id="2147471115" r:id="rId25"/>
    <p:sldId id="2147311283" r:id="rId26"/>
    <p:sldId id="2147471108" r:id="rId27"/>
    <p:sldId id="2147311284" r:id="rId28"/>
    <p:sldId id="2147471114" r:id="rId29"/>
    <p:sldId id="2147311285" r:id="rId30"/>
    <p:sldId id="2147311293" r:id="rId31"/>
    <p:sldId id="2147311286" r:id="rId32"/>
    <p:sldId id="2147311295" r:id="rId33"/>
    <p:sldId id="2147471078" r:id="rId34"/>
    <p:sldId id="2146846752" r:id="rId35"/>
  </p:sldIdLst>
  <p:sldSz cx="9144000" cy="5143500" type="screen16x9"/>
  <p:notesSz cx="6858000" cy="92964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34FC0925-E2A8-9709-ACE5-9090C8602C3C}" name="Abhishek Singh Tomar" initials="AST" userId="S::abhishek.tomar@sifycorp.com::42be2351-8acd-4005-aae4-d092fa1b67a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ha Bhasin Chawla" initials="NB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BED730"/>
    <a:srgbClr val="10253F"/>
    <a:srgbClr val="DCE6F2"/>
    <a:srgbClr val="000000"/>
    <a:srgbClr val="A2B800"/>
    <a:srgbClr val="556677"/>
    <a:srgbClr val="1F497D"/>
    <a:srgbClr val="376092"/>
    <a:srgbClr val="0A1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1" autoAdjust="0"/>
    <p:restoredTop sz="88779"/>
  </p:normalViewPr>
  <p:slideViewPr>
    <p:cSldViewPr snapToGrid="0">
      <p:cViewPr varScale="1">
        <p:scale>
          <a:sx n="183" d="100"/>
          <a:sy n="183" d="100"/>
        </p:scale>
        <p:origin x="5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0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image" Target="../media/image47.jpeg"/><Relationship Id="rId4" Type="http://schemas.openxmlformats.org/officeDocument/2006/relationships/image" Target="../media/image4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image" Target="../media/image47.jpeg"/><Relationship Id="rId4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9DC9DB-B57C-DE43-B2AB-F465AE4FC74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6E80B2-6670-1548-8735-D8CFE7BD47BE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Brand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Revitalization</a:t>
          </a:r>
          <a:endParaRPr lang="en-IN" sz="1400" dirty="0"/>
        </a:p>
      </dgm:t>
    </dgm:pt>
    <dgm:pt modelId="{86DFB358-012B-474E-BCFF-F591C1A7547B}" type="parTrans" cxnId="{F06D14AB-31C8-4F43-A3D3-5B35C0EE73C1}">
      <dgm:prSet/>
      <dgm:spPr/>
      <dgm:t>
        <a:bodyPr/>
        <a:lstStyle/>
        <a:p>
          <a:endParaRPr lang="en-US"/>
        </a:p>
      </dgm:t>
    </dgm:pt>
    <dgm:pt modelId="{6C5FC80B-76C3-CC44-B643-66884B491314}" type="sibTrans" cxnId="{F06D14AB-31C8-4F43-A3D3-5B35C0EE73C1}">
      <dgm:prSet/>
      <dgm:spPr/>
      <dgm:t>
        <a:bodyPr/>
        <a:lstStyle/>
        <a:p>
          <a:endParaRPr lang="en-US"/>
        </a:p>
      </dgm:t>
    </dgm:pt>
    <dgm:pt modelId="{AC1DD773-DAD7-4D4C-9F03-6B1B3D9BE123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Demand or Lead Generation Actions</a:t>
          </a:r>
          <a:endParaRPr lang="en-IN" sz="1400" dirty="0"/>
        </a:p>
      </dgm:t>
    </dgm:pt>
    <dgm:pt modelId="{9E679FE8-0BA6-F846-8039-6355FF0E2554}" type="parTrans" cxnId="{9C9DBDCD-B390-7747-BD34-F9597848E10A}">
      <dgm:prSet/>
      <dgm:spPr/>
      <dgm:t>
        <a:bodyPr/>
        <a:lstStyle/>
        <a:p>
          <a:endParaRPr lang="en-US"/>
        </a:p>
      </dgm:t>
    </dgm:pt>
    <dgm:pt modelId="{61D158D0-3956-924E-9A7E-1C79561BB921}" type="sibTrans" cxnId="{9C9DBDCD-B390-7747-BD34-F9597848E10A}">
      <dgm:prSet/>
      <dgm:spPr/>
      <dgm:t>
        <a:bodyPr/>
        <a:lstStyle/>
        <a:p>
          <a:endParaRPr lang="en-US"/>
        </a:p>
      </dgm:t>
    </dgm:pt>
    <dgm:pt modelId="{C2E86F36-2D67-E04D-B702-A1F8821F66A5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Account Based Marketing</a:t>
          </a:r>
          <a:endParaRPr lang="en-IN" sz="1400" dirty="0"/>
        </a:p>
      </dgm:t>
    </dgm:pt>
    <dgm:pt modelId="{C656D052-8BEF-DC4E-B477-713C54A41DBF}" type="parTrans" cxnId="{9EB0B82C-8B7B-274D-92B5-DAE009FABCB6}">
      <dgm:prSet/>
      <dgm:spPr/>
      <dgm:t>
        <a:bodyPr/>
        <a:lstStyle/>
        <a:p>
          <a:endParaRPr lang="en-US"/>
        </a:p>
      </dgm:t>
    </dgm:pt>
    <dgm:pt modelId="{290BE907-55D4-964E-980B-0BF82C25BECD}" type="sibTrans" cxnId="{9EB0B82C-8B7B-274D-92B5-DAE009FABCB6}">
      <dgm:prSet/>
      <dgm:spPr/>
      <dgm:t>
        <a:bodyPr/>
        <a:lstStyle/>
        <a:p>
          <a:endParaRPr lang="en-US"/>
        </a:p>
      </dgm:t>
    </dgm:pt>
    <dgm:pt modelId="{8FEF934F-9D1E-8346-90B6-E0D2DC27EB35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Strengthening Technology Partnerships</a:t>
          </a:r>
          <a:endParaRPr lang="en-IN" sz="1400" dirty="0"/>
        </a:p>
      </dgm:t>
    </dgm:pt>
    <dgm:pt modelId="{3AB323EC-EA41-3C45-A92D-7792C60B9E0C}" type="parTrans" cxnId="{7D802574-3E00-8F46-871F-0F1710030A59}">
      <dgm:prSet/>
      <dgm:spPr/>
      <dgm:t>
        <a:bodyPr/>
        <a:lstStyle/>
        <a:p>
          <a:endParaRPr lang="en-US"/>
        </a:p>
      </dgm:t>
    </dgm:pt>
    <dgm:pt modelId="{D65E65AF-8E7F-B444-83DF-4F3E1FF7D45A}" type="sibTrans" cxnId="{7D802574-3E00-8F46-871F-0F1710030A59}">
      <dgm:prSet/>
      <dgm:spPr/>
      <dgm:t>
        <a:bodyPr/>
        <a:lstStyle/>
        <a:p>
          <a:endParaRPr lang="en-US"/>
        </a:p>
      </dgm:t>
    </dgm:pt>
    <dgm:pt modelId="{DD4E4D60-34F5-2A44-8514-5227CD79CD9A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Build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Channel Strength</a:t>
          </a:r>
          <a:endParaRPr lang="en-IN" sz="1400" dirty="0"/>
        </a:p>
      </dgm:t>
    </dgm:pt>
    <dgm:pt modelId="{1847700F-7A72-FF46-A0A5-670BD8553840}" type="parTrans" cxnId="{4748BC34-0E5B-8E4E-8EDD-1A15551BCE27}">
      <dgm:prSet/>
      <dgm:spPr/>
      <dgm:t>
        <a:bodyPr/>
        <a:lstStyle/>
        <a:p>
          <a:endParaRPr lang="en-US"/>
        </a:p>
      </dgm:t>
    </dgm:pt>
    <dgm:pt modelId="{4408C58E-F9A0-7341-8DED-9A61E2DD1503}" type="sibTrans" cxnId="{4748BC34-0E5B-8E4E-8EDD-1A15551BCE27}">
      <dgm:prSet/>
      <dgm:spPr/>
      <dgm:t>
        <a:bodyPr/>
        <a:lstStyle/>
        <a:p>
          <a:endParaRPr lang="en-US"/>
        </a:p>
      </dgm:t>
    </dgm:pt>
    <dgm:pt modelId="{3CD6E2F4-F956-FF44-9B79-7AF2631F06F0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Media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Relations</a:t>
          </a:r>
          <a:endParaRPr lang="en-IN" sz="1400" dirty="0"/>
        </a:p>
      </dgm:t>
    </dgm:pt>
    <dgm:pt modelId="{481D6E82-076A-014C-BF00-7F9E8EA5F7E9}" type="parTrans" cxnId="{8B8A9700-04C4-CA44-B864-573710B3B205}">
      <dgm:prSet/>
      <dgm:spPr/>
      <dgm:t>
        <a:bodyPr/>
        <a:lstStyle/>
        <a:p>
          <a:endParaRPr lang="en-US"/>
        </a:p>
      </dgm:t>
    </dgm:pt>
    <dgm:pt modelId="{D3FD36CC-0F36-2849-A53A-9E334DCF2DF0}" type="sibTrans" cxnId="{8B8A9700-04C4-CA44-B864-573710B3B205}">
      <dgm:prSet/>
      <dgm:spPr/>
      <dgm:t>
        <a:bodyPr/>
        <a:lstStyle/>
        <a:p>
          <a:endParaRPr lang="en-US"/>
        </a:p>
      </dgm:t>
    </dgm:pt>
    <dgm:pt modelId="{E9075DDF-F7BE-AE4E-BB6A-890AAABC5F0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Analyst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Relations</a:t>
          </a:r>
          <a:endParaRPr lang="en-IN" sz="1400" dirty="0"/>
        </a:p>
      </dgm:t>
    </dgm:pt>
    <dgm:pt modelId="{B303CDFE-24E7-4D4F-A157-DAC7DA3B5242}" type="parTrans" cxnId="{DA6CE279-C4E8-4F4B-B334-1C5A924F62A4}">
      <dgm:prSet/>
      <dgm:spPr/>
      <dgm:t>
        <a:bodyPr/>
        <a:lstStyle/>
        <a:p>
          <a:endParaRPr lang="en-US"/>
        </a:p>
      </dgm:t>
    </dgm:pt>
    <dgm:pt modelId="{AFE7DEFA-EAC7-4849-9474-03BF8F0F1520}" type="sibTrans" cxnId="{DA6CE279-C4E8-4F4B-B334-1C5A924F62A4}">
      <dgm:prSet/>
      <dgm:spPr/>
      <dgm:t>
        <a:bodyPr/>
        <a:lstStyle/>
        <a:p>
          <a:endParaRPr lang="en-US"/>
        </a:p>
      </dgm:t>
    </dgm:pt>
    <dgm:pt modelId="{E8C9D926-BC37-BE45-9D3F-533586719338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Relevant marketing, sales, business development content</a:t>
          </a:r>
          <a:endParaRPr lang="en-IN" sz="1400" dirty="0"/>
        </a:p>
      </dgm:t>
    </dgm:pt>
    <dgm:pt modelId="{147D02F5-85D0-924E-8F34-1E86C626FAFA}" type="parTrans" cxnId="{18B55000-E6B8-2245-A61D-B6E48A21AEB6}">
      <dgm:prSet/>
      <dgm:spPr/>
      <dgm:t>
        <a:bodyPr/>
        <a:lstStyle/>
        <a:p>
          <a:endParaRPr lang="en-US"/>
        </a:p>
      </dgm:t>
    </dgm:pt>
    <dgm:pt modelId="{05918C7A-F638-F345-B1AC-6A960069E42D}" type="sibTrans" cxnId="{18B55000-E6B8-2245-A61D-B6E48A21AEB6}">
      <dgm:prSet/>
      <dgm:spPr/>
      <dgm:t>
        <a:bodyPr/>
        <a:lstStyle/>
        <a:p>
          <a:endParaRPr lang="en-US"/>
        </a:p>
      </dgm:t>
    </dgm:pt>
    <dgm:pt modelId="{B9EEEDCC-3F0E-4B4A-9CD2-9F4E45E08565}" type="pres">
      <dgm:prSet presAssocID="{C39DC9DB-B57C-DE43-B2AB-F465AE4FC74F}" presName="diagram" presStyleCnt="0">
        <dgm:presLayoutVars>
          <dgm:dir/>
          <dgm:resizeHandles val="exact"/>
        </dgm:presLayoutVars>
      </dgm:prSet>
      <dgm:spPr/>
    </dgm:pt>
    <dgm:pt modelId="{88089542-9E4A-B54F-A4D3-54C11C58CA94}" type="pres">
      <dgm:prSet presAssocID="{826E80B2-6670-1548-8735-D8CFE7BD47BE}" presName="node" presStyleLbl="node1" presStyleIdx="0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789AA58D-936B-A447-BB19-182839B31703}" type="pres">
      <dgm:prSet presAssocID="{6C5FC80B-76C3-CC44-B643-66884B491314}" presName="sibTrans" presStyleCnt="0"/>
      <dgm:spPr/>
    </dgm:pt>
    <dgm:pt modelId="{63896A7C-AC64-3C4D-9F15-37299E0D9E32}" type="pres">
      <dgm:prSet presAssocID="{AC1DD773-DAD7-4D4C-9F03-6B1B3D9BE123}" presName="node" presStyleLbl="node1" presStyleIdx="1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6FDE6BE4-E284-EB4C-9C0C-ACEE85C006F8}" type="pres">
      <dgm:prSet presAssocID="{61D158D0-3956-924E-9A7E-1C79561BB921}" presName="sibTrans" presStyleCnt="0"/>
      <dgm:spPr/>
    </dgm:pt>
    <dgm:pt modelId="{2B3E3B5B-E0F8-5D4D-A20F-C39ABCFF68B5}" type="pres">
      <dgm:prSet presAssocID="{C2E86F36-2D67-E04D-B702-A1F8821F66A5}" presName="node" presStyleLbl="node1" presStyleIdx="2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EEB74A4F-4D7E-1E4F-A5DC-5AE53F5A37E1}" type="pres">
      <dgm:prSet presAssocID="{290BE907-55D4-964E-980B-0BF82C25BECD}" presName="sibTrans" presStyleCnt="0"/>
      <dgm:spPr/>
    </dgm:pt>
    <dgm:pt modelId="{6ADDE784-60E0-BC4B-A38A-3DED1CBFF9B0}" type="pres">
      <dgm:prSet presAssocID="{8FEF934F-9D1E-8346-90B6-E0D2DC27EB35}" presName="node" presStyleLbl="node1" presStyleIdx="3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C987AC09-6BB0-B84C-90B0-12F1B45B3023}" type="pres">
      <dgm:prSet presAssocID="{D65E65AF-8E7F-B444-83DF-4F3E1FF7D45A}" presName="sibTrans" presStyleCnt="0"/>
      <dgm:spPr/>
    </dgm:pt>
    <dgm:pt modelId="{D394ABC3-7551-0C48-91D4-5CD1A5F80430}" type="pres">
      <dgm:prSet presAssocID="{DD4E4D60-34F5-2A44-8514-5227CD79CD9A}" presName="node" presStyleLbl="node1" presStyleIdx="4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47D5167F-5C5C-7F40-A851-F5A9008D7A58}" type="pres">
      <dgm:prSet presAssocID="{4408C58E-F9A0-7341-8DED-9A61E2DD1503}" presName="sibTrans" presStyleCnt="0"/>
      <dgm:spPr/>
    </dgm:pt>
    <dgm:pt modelId="{ECF56345-0533-DF4E-9B51-4D6EA9A5B829}" type="pres">
      <dgm:prSet presAssocID="{3CD6E2F4-F956-FF44-9B79-7AF2631F06F0}" presName="node" presStyleLbl="node1" presStyleIdx="5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D7474DA2-51A8-2E4D-84A7-84B989166A50}" type="pres">
      <dgm:prSet presAssocID="{D3FD36CC-0F36-2849-A53A-9E334DCF2DF0}" presName="sibTrans" presStyleCnt="0"/>
      <dgm:spPr/>
    </dgm:pt>
    <dgm:pt modelId="{C66A3B0D-095F-F947-9B82-03DB10CC6D8C}" type="pres">
      <dgm:prSet presAssocID="{E9075DDF-F7BE-AE4E-BB6A-890AAABC5F09}" presName="node" presStyleLbl="node1" presStyleIdx="6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  <dgm:pt modelId="{360CEC81-7C6B-0842-83F9-746C1237D40E}" type="pres">
      <dgm:prSet presAssocID="{AFE7DEFA-EAC7-4849-9474-03BF8F0F1520}" presName="sibTrans" presStyleCnt="0"/>
      <dgm:spPr/>
    </dgm:pt>
    <dgm:pt modelId="{EEB8A010-9358-3E4C-A975-BEA91023C10F}" type="pres">
      <dgm:prSet presAssocID="{E8C9D926-BC37-BE45-9D3F-533586719338}" presName="node" presStyleLbl="node1" presStyleIdx="7" presStyleCnt="8" custScaleX="103082" custScaleY="118701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18B55000-E6B8-2245-A61D-B6E48A21AEB6}" srcId="{C39DC9DB-B57C-DE43-B2AB-F465AE4FC74F}" destId="{E8C9D926-BC37-BE45-9D3F-533586719338}" srcOrd="7" destOrd="0" parTransId="{147D02F5-85D0-924E-8F34-1E86C626FAFA}" sibTransId="{05918C7A-F638-F345-B1AC-6A960069E42D}"/>
    <dgm:cxn modelId="{8B8A9700-04C4-CA44-B864-573710B3B205}" srcId="{C39DC9DB-B57C-DE43-B2AB-F465AE4FC74F}" destId="{3CD6E2F4-F956-FF44-9B79-7AF2631F06F0}" srcOrd="5" destOrd="0" parTransId="{481D6E82-076A-014C-BF00-7F9E8EA5F7E9}" sibTransId="{D3FD36CC-0F36-2849-A53A-9E334DCF2DF0}"/>
    <dgm:cxn modelId="{4B666D10-9F3E-1F4C-9519-88E04ABFB8D0}" type="presOf" srcId="{C39DC9DB-B57C-DE43-B2AB-F465AE4FC74F}" destId="{B9EEEDCC-3F0E-4B4A-9CD2-9F4E45E08565}" srcOrd="0" destOrd="0" presId="urn:microsoft.com/office/officeart/2005/8/layout/default"/>
    <dgm:cxn modelId="{11634B14-49FD-4F4D-BA15-4DB2BD9F5F63}" type="presOf" srcId="{3CD6E2F4-F956-FF44-9B79-7AF2631F06F0}" destId="{ECF56345-0533-DF4E-9B51-4D6EA9A5B829}" srcOrd="0" destOrd="0" presId="urn:microsoft.com/office/officeart/2005/8/layout/default"/>
    <dgm:cxn modelId="{CAC8F124-4D75-DB49-9A5A-85411E933DE9}" type="presOf" srcId="{AC1DD773-DAD7-4D4C-9F03-6B1B3D9BE123}" destId="{63896A7C-AC64-3C4D-9F15-37299E0D9E32}" srcOrd="0" destOrd="0" presId="urn:microsoft.com/office/officeart/2005/8/layout/default"/>
    <dgm:cxn modelId="{9EB0B82C-8B7B-274D-92B5-DAE009FABCB6}" srcId="{C39DC9DB-B57C-DE43-B2AB-F465AE4FC74F}" destId="{C2E86F36-2D67-E04D-B702-A1F8821F66A5}" srcOrd="2" destOrd="0" parTransId="{C656D052-8BEF-DC4E-B477-713C54A41DBF}" sibTransId="{290BE907-55D4-964E-980B-0BF82C25BECD}"/>
    <dgm:cxn modelId="{4748BC34-0E5B-8E4E-8EDD-1A15551BCE27}" srcId="{C39DC9DB-B57C-DE43-B2AB-F465AE4FC74F}" destId="{DD4E4D60-34F5-2A44-8514-5227CD79CD9A}" srcOrd="4" destOrd="0" parTransId="{1847700F-7A72-FF46-A0A5-670BD8553840}" sibTransId="{4408C58E-F9A0-7341-8DED-9A61E2DD1503}"/>
    <dgm:cxn modelId="{1BE0BC46-4575-084E-A994-F4FF14CFBB5F}" type="presOf" srcId="{C2E86F36-2D67-E04D-B702-A1F8821F66A5}" destId="{2B3E3B5B-E0F8-5D4D-A20F-C39ABCFF68B5}" srcOrd="0" destOrd="0" presId="urn:microsoft.com/office/officeart/2005/8/layout/default"/>
    <dgm:cxn modelId="{7D802574-3E00-8F46-871F-0F1710030A59}" srcId="{C39DC9DB-B57C-DE43-B2AB-F465AE4FC74F}" destId="{8FEF934F-9D1E-8346-90B6-E0D2DC27EB35}" srcOrd="3" destOrd="0" parTransId="{3AB323EC-EA41-3C45-A92D-7792C60B9E0C}" sibTransId="{D65E65AF-8E7F-B444-83DF-4F3E1FF7D45A}"/>
    <dgm:cxn modelId="{DA6CE279-C4E8-4F4B-B334-1C5A924F62A4}" srcId="{C39DC9DB-B57C-DE43-B2AB-F465AE4FC74F}" destId="{E9075DDF-F7BE-AE4E-BB6A-890AAABC5F09}" srcOrd="6" destOrd="0" parTransId="{B303CDFE-24E7-4D4F-A157-DAC7DA3B5242}" sibTransId="{AFE7DEFA-EAC7-4849-9474-03BF8F0F1520}"/>
    <dgm:cxn modelId="{EF48C4A4-3366-4C49-B6F5-51556851A817}" type="presOf" srcId="{8FEF934F-9D1E-8346-90B6-E0D2DC27EB35}" destId="{6ADDE784-60E0-BC4B-A38A-3DED1CBFF9B0}" srcOrd="0" destOrd="0" presId="urn:microsoft.com/office/officeart/2005/8/layout/default"/>
    <dgm:cxn modelId="{F06D14AB-31C8-4F43-A3D3-5B35C0EE73C1}" srcId="{C39DC9DB-B57C-DE43-B2AB-F465AE4FC74F}" destId="{826E80B2-6670-1548-8735-D8CFE7BD47BE}" srcOrd="0" destOrd="0" parTransId="{86DFB358-012B-474E-BCFF-F591C1A7547B}" sibTransId="{6C5FC80B-76C3-CC44-B643-66884B491314}"/>
    <dgm:cxn modelId="{D255DFCA-3F7E-1647-9404-87786CDB62E3}" type="presOf" srcId="{E9075DDF-F7BE-AE4E-BB6A-890AAABC5F09}" destId="{C66A3B0D-095F-F947-9B82-03DB10CC6D8C}" srcOrd="0" destOrd="0" presId="urn:microsoft.com/office/officeart/2005/8/layout/default"/>
    <dgm:cxn modelId="{9C9DBDCD-B390-7747-BD34-F9597848E10A}" srcId="{C39DC9DB-B57C-DE43-B2AB-F465AE4FC74F}" destId="{AC1DD773-DAD7-4D4C-9F03-6B1B3D9BE123}" srcOrd="1" destOrd="0" parTransId="{9E679FE8-0BA6-F846-8039-6355FF0E2554}" sibTransId="{61D158D0-3956-924E-9A7E-1C79561BB921}"/>
    <dgm:cxn modelId="{592A01F4-5560-8649-8780-A028A015A90B}" type="presOf" srcId="{E8C9D926-BC37-BE45-9D3F-533586719338}" destId="{EEB8A010-9358-3E4C-A975-BEA91023C10F}" srcOrd="0" destOrd="0" presId="urn:microsoft.com/office/officeart/2005/8/layout/default"/>
    <dgm:cxn modelId="{045EFBF7-9DEE-E64B-828F-8D452EE6D226}" type="presOf" srcId="{DD4E4D60-34F5-2A44-8514-5227CD79CD9A}" destId="{D394ABC3-7551-0C48-91D4-5CD1A5F80430}" srcOrd="0" destOrd="0" presId="urn:microsoft.com/office/officeart/2005/8/layout/default"/>
    <dgm:cxn modelId="{C4230AF8-C226-5F43-AF31-01A5FFC224FB}" type="presOf" srcId="{826E80B2-6670-1548-8735-D8CFE7BD47BE}" destId="{88089542-9E4A-B54F-A4D3-54C11C58CA94}" srcOrd="0" destOrd="0" presId="urn:microsoft.com/office/officeart/2005/8/layout/default"/>
    <dgm:cxn modelId="{07F176A5-08D1-A540-842A-CD429721DDCB}" type="presParOf" srcId="{B9EEEDCC-3F0E-4B4A-9CD2-9F4E45E08565}" destId="{88089542-9E4A-B54F-A4D3-54C11C58CA94}" srcOrd="0" destOrd="0" presId="urn:microsoft.com/office/officeart/2005/8/layout/default"/>
    <dgm:cxn modelId="{6B227B67-F4AA-A14E-8936-163F2B70C17C}" type="presParOf" srcId="{B9EEEDCC-3F0E-4B4A-9CD2-9F4E45E08565}" destId="{789AA58D-936B-A447-BB19-182839B31703}" srcOrd="1" destOrd="0" presId="urn:microsoft.com/office/officeart/2005/8/layout/default"/>
    <dgm:cxn modelId="{D2ED034C-083C-284B-84DD-FE2B43033551}" type="presParOf" srcId="{B9EEEDCC-3F0E-4B4A-9CD2-9F4E45E08565}" destId="{63896A7C-AC64-3C4D-9F15-37299E0D9E32}" srcOrd="2" destOrd="0" presId="urn:microsoft.com/office/officeart/2005/8/layout/default"/>
    <dgm:cxn modelId="{586CB4EA-1E17-B644-8D49-5EA09DBE5EAE}" type="presParOf" srcId="{B9EEEDCC-3F0E-4B4A-9CD2-9F4E45E08565}" destId="{6FDE6BE4-E284-EB4C-9C0C-ACEE85C006F8}" srcOrd="3" destOrd="0" presId="urn:microsoft.com/office/officeart/2005/8/layout/default"/>
    <dgm:cxn modelId="{99302FBC-108E-964F-A448-DBA5C327E5D6}" type="presParOf" srcId="{B9EEEDCC-3F0E-4B4A-9CD2-9F4E45E08565}" destId="{2B3E3B5B-E0F8-5D4D-A20F-C39ABCFF68B5}" srcOrd="4" destOrd="0" presId="urn:microsoft.com/office/officeart/2005/8/layout/default"/>
    <dgm:cxn modelId="{4F4545F1-D5AD-1243-BAA8-04FB3FE7EA0B}" type="presParOf" srcId="{B9EEEDCC-3F0E-4B4A-9CD2-9F4E45E08565}" destId="{EEB74A4F-4D7E-1E4F-A5DC-5AE53F5A37E1}" srcOrd="5" destOrd="0" presId="urn:microsoft.com/office/officeart/2005/8/layout/default"/>
    <dgm:cxn modelId="{93B967CA-F9DB-FC42-B77B-7E0B57FCF16F}" type="presParOf" srcId="{B9EEEDCC-3F0E-4B4A-9CD2-9F4E45E08565}" destId="{6ADDE784-60E0-BC4B-A38A-3DED1CBFF9B0}" srcOrd="6" destOrd="0" presId="urn:microsoft.com/office/officeart/2005/8/layout/default"/>
    <dgm:cxn modelId="{EA89C333-E59D-B843-9065-C44D08EC210E}" type="presParOf" srcId="{B9EEEDCC-3F0E-4B4A-9CD2-9F4E45E08565}" destId="{C987AC09-6BB0-B84C-90B0-12F1B45B3023}" srcOrd="7" destOrd="0" presId="urn:microsoft.com/office/officeart/2005/8/layout/default"/>
    <dgm:cxn modelId="{F996DCD0-9938-3F40-9FE3-2349C05B875D}" type="presParOf" srcId="{B9EEEDCC-3F0E-4B4A-9CD2-9F4E45E08565}" destId="{D394ABC3-7551-0C48-91D4-5CD1A5F80430}" srcOrd="8" destOrd="0" presId="urn:microsoft.com/office/officeart/2005/8/layout/default"/>
    <dgm:cxn modelId="{146057B6-5B5C-EE43-B6EF-E41BC6FEB19E}" type="presParOf" srcId="{B9EEEDCC-3F0E-4B4A-9CD2-9F4E45E08565}" destId="{47D5167F-5C5C-7F40-A851-F5A9008D7A58}" srcOrd="9" destOrd="0" presId="urn:microsoft.com/office/officeart/2005/8/layout/default"/>
    <dgm:cxn modelId="{C1B1EE50-6318-884F-B956-273FE20D8502}" type="presParOf" srcId="{B9EEEDCC-3F0E-4B4A-9CD2-9F4E45E08565}" destId="{ECF56345-0533-DF4E-9B51-4D6EA9A5B829}" srcOrd="10" destOrd="0" presId="urn:microsoft.com/office/officeart/2005/8/layout/default"/>
    <dgm:cxn modelId="{672971CE-B383-1E49-AF00-7DDB545BF22E}" type="presParOf" srcId="{B9EEEDCC-3F0E-4B4A-9CD2-9F4E45E08565}" destId="{D7474DA2-51A8-2E4D-84A7-84B989166A50}" srcOrd="11" destOrd="0" presId="urn:microsoft.com/office/officeart/2005/8/layout/default"/>
    <dgm:cxn modelId="{4E1C3D69-8EFE-CD4C-8E73-43283D68006E}" type="presParOf" srcId="{B9EEEDCC-3F0E-4B4A-9CD2-9F4E45E08565}" destId="{C66A3B0D-095F-F947-9B82-03DB10CC6D8C}" srcOrd="12" destOrd="0" presId="urn:microsoft.com/office/officeart/2005/8/layout/default"/>
    <dgm:cxn modelId="{C359181D-3631-E64B-B6D0-1F7F276730C6}" type="presParOf" srcId="{B9EEEDCC-3F0E-4B4A-9CD2-9F4E45E08565}" destId="{360CEC81-7C6B-0842-83F9-746C1237D40E}" srcOrd="13" destOrd="0" presId="urn:microsoft.com/office/officeart/2005/8/layout/default"/>
    <dgm:cxn modelId="{642E62B1-3ACF-F54F-BD8C-D19EFCD8BE8E}" type="presParOf" srcId="{B9EEEDCC-3F0E-4B4A-9CD2-9F4E45E08565}" destId="{EEB8A010-9358-3E4C-A975-BEA91023C10F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8189D0-A2CB-E242-A73C-0930E6AF2C59}" type="doc">
      <dgm:prSet loTypeId="urn:microsoft.com/office/officeart/2005/8/layout/gear1" loCatId="" qsTypeId="urn:microsoft.com/office/officeart/2005/8/quickstyle/simple1" qsCatId="simple" csTypeId="urn:microsoft.com/office/officeart/2005/8/colors/accent1_2" csCatId="accent1" phldr="1"/>
      <dgm:spPr/>
    </dgm:pt>
    <dgm:pt modelId="{4BCD288B-5717-794B-B0C2-76E0A454855B}">
      <dgm:prSet phldrT="[Text]" custT="1"/>
      <dgm:spPr/>
      <dgm:t>
        <a:bodyPr/>
        <a:lstStyle/>
        <a:p>
          <a:r>
            <a:rPr lang="en-GB" sz="1050" dirty="0"/>
            <a:t>8 Platforms</a:t>
          </a:r>
        </a:p>
      </dgm:t>
    </dgm:pt>
    <dgm:pt modelId="{43F949B9-122F-1946-9D66-316FB8512F3E}" type="parTrans" cxnId="{A78AD9E7-1F10-064A-91B0-C6A3FCD295E4}">
      <dgm:prSet/>
      <dgm:spPr/>
      <dgm:t>
        <a:bodyPr/>
        <a:lstStyle/>
        <a:p>
          <a:endParaRPr lang="en-GB" sz="2800"/>
        </a:p>
      </dgm:t>
    </dgm:pt>
    <dgm:pt modelId="{274A7612-5EEB-214A-A4B0-E1A1A92E9313}" type="sibTrans" cxnId="{A78AD9E7-1F10-064A-91B0-C6A3FCD295E4}">
      <dgm:prSet/>
      <dgm:spPr/>
      <dgm:t>
        <a:bodyPr/>
        <a:lstStyle/>
        <a:p>
          <a:endParaRPr lang="en-GB" sz="2800"/>
        </a:p>
      </dgm:t>
    </dgm:pt>
    <dgm:pt modelId="{C9085078-B918-2943-9126-87C2A60A690A}">
      <dgm:prSet phldrT="[Text]" custT="1"/>
      <dgm:spPr/>
      <dgm:t>
        <a:bodyPr/>
        <a:lstStyle/>
        <a:p>
          <a:r>
            <a:rPr lang="en-GB" sz="1050" dirty="0"/>
            <a:t>Regional Focus</a:t>
          </a:r>
        </a:p>
      </dgm:t>
    </dgm:pt>
    <dgm:pt modelId="{1822054B-90F3-7F4C-8F8F-964F96180208}" type="parTrans" cxnId="{1C0977FC-85DF-EB45-B471-F949D9ABB82A}">
      <dgm:prSet/>
      <dgm:spPr/>
      <dgm:t>
        <a:bodyPr/>
        <a:lstStyle/>
        <a:p>
          <a:endParaRPr lang="en-GB" sz="2800"/>
        </a:p>
      </dgm:t>
    </dgm:pt>
    <dgm:pt modelId="{FEF02C3C-7D08-594B-A466-3F95CCDCE3E1}" type="sibTrans" cxnId="{1C0977FC-85DF-EB45-B471-F949D9ABB82A}">
      <dgm:prSet/>
      <dgm:spPr/>
      <dgm:t>
        <a:bodyPr/>
        <a:lstStyle/>
        <a:p>
          <a:endParaRPr lang="en-GB" sz="2800"/>
        </a:p>
      </dgm:t>
    </dgm:pt>
    <dgm:pt modelId="{BA847F89-5727-7842-93AA-E320CD65ED30}">
      <dgm:prSet phldrT="[Text]" custT="1"/>
      <dgm:spPr/>
      <dgm:t>
        <a:bodyPr/>
        <a:lstStyle/>
        <a:p>
          <a:r>
            <a:rPr lang="en-GB" sz="1050" dirty="0"/>
            <a:t>Micro Segments</a:t>
          </a:r>
        </a:p>
      </dgm:t>
    </dgm:pt>
    <dgm:pt modelId="{0C55C01D-DB42-E44A-99F0-EB5558D7AAC2}" type="parTrans" cxnId="{C061B758-1BDB-C34D-BDC7-2E873D94BEDA}">
      <dgm:prSet/>
      <dgm:spPr/>
      <dgm:t>
        <a:bodyPr/>
        <a:lstStyle/>
        <a:p>
          <a:endParaRPr lang="en-GB" sz="2800"/>
        </a:p>
      </dgm:t>
    </dgm:pt>
    <dgm:pt modelId="{4DF0C73E-B007-9540-BD01-3330FE372993}" type="sibTrans" cxnId="{C061B758-1BDB-C34D-BDC7-2E873D94BEDA}">
      <dgm:prSet/>
      <dgm:spPr/>
      <dgm:t>
        <a:bodyPr/>
        <a:lstStyle/>
        <a:p>
          <a:endParaRPr lang="en-GB" sz="2800"/>
        </a:p>
      </dgm:t>
    </dgm:pt>
    <dgm:pt modelId="{1E6ECC99-BA8D-7E4B-A010-BDC59081AE8F}" type="pres">
      <dgm:prSet presAssocID="{308189D0-A2CB-E242-A73C-0930E6AF2C5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AEED3012-1830-714A-A904-602A3506058A}" type="pres">
      <dgm:prSet presAssocID="{BA847F89-5727-7842-93AA-E320CD65ED30}" presName="gear1" presStyleLbl="node1" presStyleIdx="0" presStyleCnt="3">
        <dgm:presLayoutVars>
          <dgm:chMax val="1"/>
          <dgm:bulletEnabled val="1"/>
        </dgm:presLayoutVars>
      </dgm:prSet>
      <dgm:spPr/>
    </dgm:pt>
    <dgm:pt modelId="{65A305FE-E0B3-F041-9D6F-7384F2E5AF96}" type="pres">
      <dgm:prSet presAssocID="{BA847F89-5727-7842-93AA-E320CD65ED30}" presName="gear1srcNode" presStyleLbl="node1" presStyleIdx="0" presStyleCnt="3"/>
      <dgm:spPr/>
    </dgm:pt>
    <dgm:pt modelId="{CBC55779-6D1B-7C44-A6D8-DA76C875FEF2}" type="pres">
      <dgm:prSet presAssocID="{BA847F89-5727-7842-93AA-E320CD65ED30}" presName="gear1dstNode" presStyleLbl="node1" presStyleIdx="0" presStyleCnt="3"/>
      <dgm:spPr/>
    </dgm:pt>
    <dgm:pt modelId="{303FD656-967F-854E-B5A8-D102F341DFAB}" type="pres">
      <dgm:prSet presAssocID="{4BCD288B-5717-794B-B0C2-76E0A454855B}" presName="gear2" presStyleLbl="node1" presStyleIdx="1" presStyleCnt="3">
        <dgm:presLayoutVars>
          <dgm:chMax val="1"/>
          <dgm:bulletEnabled val="1"/>
        </dgm:presLayoutVars>
      </dgm:prSet>
      <dgm:spPr/>
    </dgm:pt>
    <dgm:pt modelId="{2449D60F-5C04-024D-91A9-37A0FDB6A4FA}" type="pres">
      <dgm:prSet presAssocID="{4BCD288B-5717-794B-B0C2-76E0A454855B}" presName="gear2srcNode" presStyleLbl="node1" presStyleIdx="1" presStyleCnt="3"/>
      <dgm:spPr/>
    </dgm:pt>
    <dgm:pt modelId="{F7BC4880-7B1B-0545-9DC3-83B06D7E9D8C}" type="pres">
      <dgm:prSet presAssocID="{4BCD288B-5717-794B-B0C2-76E0A454855B}" presName="gear2dstNode" presStyleLbl="node1" presStyleIdx="1" presStyleCnt="3"/>
      <dgm:spPr/>
    </dgm:pt>
    <dgm:pt modelId="{3E319EC4-1EC6-AE4C-BEF1-42B6A9D0B76A}" type="pres">
      <dgm:prSet presAssocID="{C9085078-B918-2943-9126-87C2A60A690A}" presName="gear3" presStyleLbl="node1" presStyleIdx="2" presStyleCnt="3"/>
      <dgm:spPr/>
    </dgm:pt>
    <dgm:pt modelId="{743CC99E-3FD8-E543-80AA-307534BA84A8}" type="pres">
      <dgm:prSet presAssocID="{C9085078-B918-2943-9126-87C2A60A690A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7E809854-913B-C843-BE41-E49D07F3E224}" type="pres">
      <dgm:prSet presAssocID="{C9085078-B918-2943-9126-87C2A60A690A}" presName="gear3srcNode" presStyleLbl="node1" presStyleIdx="2" presStyleCnt="3"/>
      <dgm:spPr/>
    </dgm:pt>
    <dgm:pt modelId="{C6288F65-BB33-F649-A48A-7823E60F6880}" type="pres">
      <dgm:prSet presAssocID="{C9085078-B918-2943-9126-87C2A60A690A}" presName="gear3dstNode" presStyleLbl="node1" presStyleIdx="2" presStyleCnt="3"/>
      <dgm:spPr/>
    </dgm:pt>
    <dgm:pt modelId="{CAE985D1-D6DA-BC44-80CB-797B07E931B0}" type="pres">
      <dgm:prSet presAssocID="{4DF0C73E-B007-9540-BD01-3330FE372993}" presName="connector1" presStyleLbl="sibTrans2D1" presStyleIdx="0" presStyleCnt="3"/>
      <dgm:spPr/>
    </dgm:pt>
    <dgm:pt modelId="{6D4D20C7-CD0B-4F4E-BAE8-C0F98565AAB9}" type="pres">
      <dgm:prSet presAssocID="{274A7612-5EEB-214A-A4B0-E1A1A92E9313}" presName="connector2" presStyleLbl="sibTrans2D1" presStyleIdx="1" presStyleCnt="3"/>
      <dgm:spPr/>
    </dgm:pt>
    <dgm:pt modelId="{032487C3-04FB-DA4B-BAC0-5A99EF18E56F}" type="pres">
      <dgm:prSet presAssocID="{FEF02C3C-7D08-594B-A466-3F95CCDCE3E1}" presName="connector3" presStyleLbl="sibTrans2D1" presStyleIdx="2" presStyleCnt="3"/>
      <dgm:spPr/>
    </dgm:pt>
  </dgm:ptLst>
  <dgm:cxnLst>
    <dgm:cxn modelId="{D801ED0F-34B1-CC45-82DB-6966B13A0995}" type="presOf" srcId="{FEF02C3C-7D08-594B-A466-3F95CCDCE3E1}" destId="{032487C3-04FB-DA4B-BAC0-5A99EF18E56F}" srcOrd="0" destOrd="0" presId="urn:microsoft.com/office/officeart/2005/8/layout/gear1"/>
    <dgm:cxn modelId="{6AA5A71C-4308-4746-BBB1-1FF5494782F0}" type="presOf" srcId="{C9085078-B918-2943-9126-87C2A60A690A}" destId="{C6288F65-BB33-F649-A48A-7823E60F6880}" srcOrd="3" destOrd="0" presId="urn:microsoft.com/office/officeart/2005/8/layout/gear1"/>
    <dgm:cxn modelId="{49E6123D-9FBE-3F4C-8EAE-80E3F231EE87}" type="presOf" srcId="{4BCD288B-5717-794B-B0C2-76E0A454855B}" destId="{303FD656-967F-854E-B5A8-D102F341DFAB}" srcOrd="0" destOrd="0" presId="urn:microsoft.com/office/officeart/2005/8/layout/gear1"/>
    <dgm:cxn modelId="{C061B758-1BDB-C34D-BDC7-2E873D94BEDA}" srcId="{308189D0-A2CB-E242-A73C-0930E6AF2C59}" destId="{BA847F89-5727-7842-93AA-E320CD65ED30}" srcOrd="0" destOrd="0" parTransId="{0C55C01D-DB42-E44A-99F0-EB5558D7AAC2}" sibTransId="{4DF0C73E-B007-9540-BD01-3330FE372993}"/>
    <dgm:cxn modelId="{FC151559-0E90-C341-B04F-E631EEE21F51}" type="presOf" srcId="{308189D0-A2CB-E242-A73C-0930E6AF2C59}" destId="{1E6ECC99-BA8D-7E4B-A010-BDC59081AE8F}" srcOrd="0" destOrd="0" presId="urn:microsoft.com/office/officeart/2005/8/layout/gear1"/>
    <dgm:cxn modelId="{DED1E75D-9781-B143-9F9B-925DF1850A4A}" type="presOf" srcId="{BA847F89-5727-7842-93AA-E320CD65ED30}" destId="{65A305FE-E0B3-F041-9D6F-7384F2E5AF96}" srcOrd="1" destOrd="0" presId="urn:microsoft.com/office/officeart/2005/8/layout/gear1"/>
    <dgm:cxn modelId="{C22AE861-5101-F345-94A2-2CC219A3E9B6}" type="presOf" srcId="{C9085078-B918-2943-9126-87C2A60A690A}" destId="{743CC99E-3FD8-E543-80AA-307534BA84A8}" srcOrd="1" destOrd="0" presId="urn:microsoft.com/office/officeart/2005/8/layout/gear1"/>
    <dgm:cxn modelId="{78D6976B-FAE9-CB4B-BA5C-C9B35F211EA3}" type="presOf" srcId="{C9085078-B918-2943-9126-87C2A60A690A}" destId="{7E809854-913B-C843-BE41-E49D07F3E224}" srcOrd="2" destOrd="0" presId="urn:microsoft.com/office/officeart/2005/8/layout/gear1"/>
    <dgm:cxn modelId="{AF8D7172-5346-2846-9C86-FA78D9FCC990}" type="presOf" srcId="{BA847F89-5727-7842-93AA-E320CD65ED30}" destId="{AEED3012-1830-714A-A904-602A3506058A}" srcOrd="0" destOrd="0" presId="urn:microsoft.com/office/officeart/2005/8/layout/gear1"/>
    <dgm:cxn modelId="{06137A85-28AD-454B-8ACE-9545D1CD322D}" type="presOf" srcId="{4DF0C73E-B007-9540-BD01-3330FE372993}" destId="{CAE985D1-D6DA-BC44-80CB-797B07E931B0}" srcOrd="0" destOrd="0" presId="urn:microsoft.com/office/officeart/2005/8/layout/gear1"/>
    <dgm:cxn modelId="{A721C586-FF10-F542-B70A-0DCCE440F382}" type="presOf" srcId="{274A7612-5EEB-214A-A4B0-E1A1A92E9313}" destId="{6D4D20C7-CD0B-4F4E-BAE8-C0F98565AAB9}" srcOrd="0" destOrd="0" presId="urn:microsoft.com/office/officeart/2005/8/layout/gear1"/>
    <dgm:cxn modelId="{F57BF2A0-EDF7-9E4B-BDE4-E62170037B9E}" type="presOf" srcId="{4BCD288B-5717-794B-B0C2-76E0A454855B}" destId="{2449D60F-5C04-024D-91A9-37A0FDB6A4FA}" srcOrd="1" destOrd="0" presId="urn:microsoft.com/office/officeart/2005/8/layout/gear1"/>
    <dgm:cxn modelId="{612BE4AA-4053-794B-929C-3C5408A281C6}" type="presOf" srcId="{C9085078-B918-2943-9126-87C2A60A690A}" destId="{3E319EC4-1EC6-AE4C-BEF1-42B6A9D0B76A}" srcOrd="0" destOrd="0" presId="urn:microsoft.com/office/officeart/2005/8/layout/gear1"/>
    <dgm:cxn modelId="{9482AABE-8D82-CD4D-8691-0F1D87809E8F}" type="presOf" srcId="{4BCD288B-5717-794B-B0C2-76E0A454855B}" destId="{F7BC4880-7B1B-0545-9DC3-83B06D7E9D8C}" srcOrd="2" destOrd="0" presId="urn:microsoft.com/office/officeart/2005/8/layout/gear1"/>
    <dgm:cxn modelId="{A78AD9E7-1F10-064A-91B0-C6A3FCD295E4}" srcId="{308189D0-A2CB-E242-A73C-0930E6AF2C59}" destId="{4BCD288B-5717-794B-B0C2-76E0A454855B}" srcOrd="1" destOrd="0" parTransId="{43F949B9-122F-1946-9D66-316FB8512F3E}" sibTransId="{274A7612-5EEB-214A-A4B0-E1A1A92E9313}"/>
    <dgm:cxn modelId="{A056E8F2-7562-544E-8311-6923E7EDB829}" type="presOf" srcId="{BA847F89-5727-7842-93AA-E320CD65ED30}" destId="{CBC55779-6D1B-7C44-A6D8-DA76C875FEF2}" srcOrd="2" destOrd="0" presId="urn:microsoft.com/office/officeart/2005/8/layout/gear1"/>
    <dgm:cxn modelId="{1C0977FC-85DF-EB45-B471-F949D9ABB82A}" srcId="{308189D0-A2CB-E242-A73C-0930E6AF2C59}" destId="{C9085078-B918-2943-9126-87C2A60A690A}" srcOrd="2" destOrd="0" parTransId="{1822054B-90F3-7F4C-8F8F-964F96180208}" sibTransId="{FEF02C3C-7D08-594B-A466-3F95CCDCE3E1}"/>
    <dgm:cxn modelId="{8E355E5F-1366-2A4D-9F85-A1723497A3DE}" type="presParOf" srcId="{1E6ECC99-BA8D-7E4B-A010-BDC59081AE8F}" destId="{AEED3012-1830-714A-A904-602A3506058A}" srcOrd="0" destOrd="0" presId="urn:microsoft.com/office/officeart/2005/8/layout/gear1"/>
    <dgm:cxn modelId="{F6B22820-DAE5-EC48-9558-8FB1C156E300}" type="presParOf" srcId="{1E6ECC99-BA8D-7E4B-A010-BDC59081AE8F}" destId="{65A305FE-E0B3-F041-9D6F-7384F2E5AF96}" srcOrd="1" destOrd="0" presId="urn:microsoft.com/office/officeart/2005/8/layout/gear1"/>
    <dgm:cxn modelId="{25D3D52C-1D4A-1D43-AAD1-16826981ABA3}" type="presParOf" srcId="{1E6ECC99-BA8D-7E4B-A010-BDC59081AE8F}" destId="{CBC55779-6D1B-7C44-A6D8-DA76C875FEF2}" srcOrd="2" destOrd="0" presId="urn:microsoft.com/office/officeart/2005/8/layout/gear1"/>
    <dgm:cxn modelId="{027A0368-6938-AC40-A674-0848F3541138}" type="presParOf" srcId="{1E6ECC99-BA8D-7E4B-A010-BDC59081AE8F}" destId="{303FD656-967F-854E-B5A8-D102F341DFAB}" srcOrd="3" destOrd="0" presId="urn:microsoft.com/office/officeart/2005/8/layout/gear1"/>
    <dgm:cxn modelId="{B83FE3CD-86EE-0A4F-86E8-5A2BDF259B68}" type="presParOf" srcId="{1E6ECC99-BA8D-7E4B-A010-BDC59081AE8F}" destId="{2449D60F-5C04-024D-91A9-37A0FDB6A4FA}" srcOrd="4" destOrd="0" presId="urn:microsoft.com/office/officeart/2005/8/layout/gear1"/>
    <dgm:cxn modelId="{64DB89FA-4A6E-3A41-B14E-22DA391ABE86}" type="presParOf" srcId="{1E6ECC99-BA8D-7E4B-A010-BDC59081AE8F}" destId="{F7BC4880-7B1B-0545-9DC3-83B06D7E9D8C}" srcOrd="5" destOrd="0" presId="urn:microsoft.com/office/officeart/2005/8/layout/gear1"/>
    <dgm:cxn modelId="{33C05974-47B6-3C44-829C-7CBAE2A57668}" type="presParOf" srcId="{1E6ECC99-BA8D-7E4B-A010-BDC59081AE8F}" destId="{3E319EC4-1EC6-AE4C-BEF1-42B6A9D0B76A}" srcOrd="6" destOrd="0" presId="urn:microsoft.com/office/officeart/2005/8/layout/gear1"/>
    <dgm:cxn modelId="{0EC7E82E-F266-564B-A191-036E1CCDD1AA}" type="presParOf" srcId="{1E6ECC99-BA8D-7E4B-A010-BDC59081AE8F}" destId="{743CC99E-3FD8-E543-80AA-307534BA84A8}" srcOrd="7" destOrd="0" presId="urn:microsoft.com/office/officeart/2005/8/layout/gear1"/>
    <dgm:cxn modelId="{7C0AB2D4-786C-F846-B161-75CC16E38799}" type="presParOf" srcId="{1E6ECC99-BA8D-7E4B-A010-BDC59081AE8F}" destId="{7E809854-913B-C843-BE41-E49D07F3E224}" srcOrd="8" destOrd="0" presId="urn:microsoft.com/office/officeart/2005/8/layout/gear1"/>
    <dgm:cxn modelId="{B20568BC-DB6D-0C45-BF7B-31533AC38871}" type="presParOf" srcId="{1E6ECC99-BA8D-7E4B-A010-BDC59081AE8F}" destId="{C6288F65-BB33-F649-A48A-7823E60F6880}" srcOrd="9" destOrd="0" presId="urn:microsoft.com/office/officeart/2005/8/layout/gear1"/>
    <dgm:cxn modelId="{2FDBC818-6E4E-2948-85C3-72963CEA7C63}" type="presParOf" srcId="{1E6ECC99-BA8D-7E4B-A010-BDC59081AE8F}" destId="{CAE985D1-D6DA-BC44-80CB-797B07E931B0}" srcOrd="10" destOrd="0" presId="urn:microsoft.com/office/officeart/2005/8/layout/gear1"/>
    <dgm:cxn modelId="{7A1053D7-1E25-E347-B578-8292D03C8B28}" type="presParOf" srcId="{1E6ECC99-BA8D-7E4B-A010-BDC59081AE8F}" destId="{6D4D20C7-CD0B-4F4E-BAE8-C0F98565AAB9}" srcOrd="11" destOrd="0" presId="urn:microsoft.com/office/officeart/2005/8/layout/gear1"/>
    <dgm:cxn modelId="{A80446F7-46C9-074C-BF0A-B839FC0E6BA0}" type="presParOf" srcId="{1E6ECC99-BA8D-7E4B-A010-BDC59081AE8F}" destId="{032487C3-04FB-DA4B-BAC0-5A99EF18E56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EBF12C-C1EB-7F4A-B00D-6191954C8208}" type="doc">
      <dgm:prSet loTypeId="urn:microsoft.com/office/officeart/2005/8/layout/pList2" loCatId="" qsTypeId="urn:microsoft.com/office/officeart/2005/8/quickstyle/simple1" qsCatId="simple" csTypeId="urn:microsoft.com/office/officeart/2005/8/colors/accent1_2" csCatId="accent1" phldr="1"/>
      <dgm:spPr/>
    </dgm:pt>
    <dgm:pt modelId="{EF3F0015-278F-F14C-B084-90C72FD56C5E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600" b="1" dirty="0">
              <a:solidFill>
                <a:srgbClr val="BED730"/>
              </a:solidFill>
            </a:rPr>
            <a:t>PAID</a:t>
          </a:r>
          <a:endParaRPr lang="en-GB" sz="1800" b="1" dirty="0">
            <a:solidFill>
              <a:srgbClr val="BED730"/>
            </a:solidFill>
          </a:endParaRPr>
        </a:p>
      </dgm:t>
    </dgm:pt>
    <dgm:pt modelId="{9714A798-6AD4-8449-9014-BD7CEE5C6377}" type="parTrans" cxnId="{6D35B5C9-931E-BA46-B581-5A9EFBB22384}">
      <dgm:prSet/>
      <dgm:spPr/>
      <dgm:t>
        <a:bodyPr/>
        <a:lstStyle/>
        <a:p>
          <a:endParaRPr lang="en-GB" sz="1050"/>
        </a:p>
      </dgm:t>
    </dgm:pt>
    <dgm:pt modelId="{3315DC91-A096-C244-889D-F0700CBC2547}" type="sibTrans" cxnId="{6D35B5C9-931E-BA46-B581-5A9EFBB22384}">
      <dgm:prSet/>
      <dgm:spPr/>
      <dgm:t>
        <a:bodyPr/>
        <a:lstStyle/>
        <a:p>
          <a:endParaRPr lang="en-GB" sz="1050"/>
        </a:p>
      </dgm:t>
    </dgm:pt>
    <dgm:pt modelId="{BB30CE93-08C8-FA45-909A-87C33275A85C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600" b="1" dirty="0">
              <a:solidFill>
                <a:srgbClr val="BED730"/>
              </a:solidFill>
            </a:rPr>
            <a:t>OWNED</a:t>
          </a:r>
          <a:endParaRPr lang="en-GB" sz="1800" b="1" dirty="0">
            <a:solidFill>
              <a:srgbClr val="BED730"/>
            </a:solidFill>
          </a:endParaRPr>
        </a:p>
      </dgm:t>
    </dgm:pt>
    <dgm:pt modelId="{6CAFB919-BCB0-4443-9323-47337A5C5A95}" type="parTrans" cxnId="{0EC1AFE5-1413-E447-A66A-453EB218F77E}">
      <dgm:prSet/>
      <dgm:spPr/>
      <dgm:t>
        <a:bodyPr/>
        <a:lstStyle/>
        <a:p>
          <a:endParaRPr lang="en-GB" sz="1050"/>
        </a:p>
      </dgm:t>
    </dgm:pt>
    <dgm:pt modelId="{BCB9009F-379B-FA41-8A1C-F716FAFF22F1}" type="sibTrans" cxnId="{0EC1AFE5-1413-E447-A66A-453EB218F77E}">
      <dgm:prSet/>
      <dgm:spPr/>
      <dgm:t>
        <a:bodyPr/>
        <a:lstStyle/>
        <a:p>
          <a:endParaRPr lang="en-GB" sz="1050"/>
        </a:p>
      </dgm:t>
    </dgm:pt>
    <dgm:pt modelId="{1D925F21-DF81-DF40-8762-EB4E570BF4A8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600" b="1" dirty="0">
              <a:solidFill>
                <a:srgbClr val="BED730"/>
              </a:solidFill>
            </a:rPr>
            <a:t>EARNED</a:t>
          </a:r>
          <a:endParaRPr lang="en-GB" sz="1800" b="1" dirty="0">
            <a:solidFill>
              <a:srgbClr val="BED730"/>
            </a:solidFill>
          </a:endParaRPr>
        </a:p>
      </dgm:t>
    </dgm:pt>
    <dgm:pt modelId="{F82A260A-B51B-D94A-868A-1B0A1FBB6112}" type="parTrans" cxnId="{E6DA679B-3B96-4040-A954-89B07A03CAD6}">
      <dgm:prSet/>
      <dgm:spPr/>
      <dgm:t>
        <a:bodyPr/>
        <a:lstStyle/>
        <a:p>
          <a:endParaRPr lang="en-GB" sz="1050"/>
        </a:p>
      </dgm:t>
    </dgm:pt>
    <dgm:pt modelId="{F97A749C-BE62-7F40-889F-329DD2D38C1A}" type="sibTrans" cxnId="{E6DA679B-3B96-4040-A954-89B07A03CAD6}">
      <dgm:prSet/>
      <dgm:spPr/>
      <dgm:t>
        <a:bodyPr/>
        <a:lstStyle/>
        <a:p>
          <a:endParaRPr lang="en-GB" sz="1050"/>
        </a:p>
      </dgm:t>
    </dgm:pt>
    <dgm:pt modelId="{A282D88D-BEFE-9D48-9D47-045289C362FB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sz="1600" dirty="0">
              <a:solidFill>
                <a:srgbClr val="BED730"/>
              </a:solidFill>
            </a:rPr>
            <a:t>EVENTS</a:t>
          </a:r>
          <a:endParaRPr lang="en-GB" sz="1800" dirty="0">
            <a:solidFill>
              <a:srgbClr val="BED730"/>
            </a:solidFill>
          </a:endParaRPr>
        </a:p>
      </dgm:t>
    </dgm:pt>
    <dgm:pt modelId="{94FACB3C-9D45-B942-B44B-4392839C0318}" type="parTrans" cxnId="{A042AE7C-2EFB-184C-B95E-ECD564918BD8}">
      <dgm:prSet/>
      <dgm:spPr/>
      <dgm:t>
        <a:bodyPr/>
        <a:lstStyle/>
        <a:p>
          <a:endParaRPr lang="en-GB" sz="1050"/>
        </a:p>
      </dgm:t>
    </dgm:pt>
    <dgm:pt modelId="{D5DA6F67-61B8-DA4B-B62D-CAE9B4CC6197}" type="sibTrans" cxnId="{A042AE7C-2EFB-184C-B95E-ECD564918BD8}">
      <dgm:prSet/>
      <dgm:spPr/>
      <dgm:t>
        <a:bodyPr/>
        <a:lstStyle/>
        <a:p>
          <a:endParaRPr lang="en-GB" sz="1050"/>
        </a:p>
      </dgm:t>
    </dgm:pt>
    <dgm:pt modelId="{91ADFD48-2027-AC4F-822E-9E736EA9E6B4}" type="pres">
      <dgm:prSet presAssocID="{8CEBF12C-C1EB-7F4A-B00D-6191954C8208}" presName="Name0" presStyleCnt="0">
        <dgm:presLayoutVars>
          <dgm:dir/>
          <dgm:resizeHandles val="exact"/>
        </dgm:presLayoutVars>
      </dgm:prSet>
      <dgm:spPr/>
    </dgm:pt>
    <dgm:pt modelId="{665F21F2-28D9-DF43-BCB1-F85309F48191}" type="pres">
      <dgm:prSet presAssocID="{8CEBF12C-C1EB-7F4A-B00D-6191954C8208}" presName="bkgdShp" presStyleLbl="alignAccFollowNode1" presStyleIdx="0" presStyleCnt="1" custLinFactNeighborX="-7895" custLinFactNeighborY="17368"/>
      <dgm:spPr>
        <a:solidFill>
          <a:schemeClr val="accent3">
            <a:lumMod val="20000"/>
            <a:lumOff val="80000"/>
            <a:alpha val="90000"/>
          </a:schemeClr>
        </a:solidFill>
      </dgm:spPr>
    </dgm:pt>
    <dgm:pt modelId="{A05F85A8-7543-AA4F-9038-0F3118796BC4}" type="pres">
      <dgm:prSet presAssocID="{8CEBF12C-C1EB-7F4A-B00D-6191954C8208}" presName="linComp" presStyleCnt="0"/>
      <dgm:spPr/>
    </dgm:pt>
    <dgm:pt modelId="{CC5DDF1C-B9CE-C746-AAD7-6E0CAB5B150E}" type="pres">
      <dgm:prSet presAssocID="{EF3F0015-278F-F14C-B084-90C72FD56C5E}" presName="compNode" presStyleCnt="0"/>
      <dgm:spPr/>
    </dgm:pt>
    <dgm:pt modelId="{9FBEDEEF-013D-5445-A011-920223006ACD}" type="pres">
      <dgm:prSet presAssocID="{EF3F0015-278F-F14C-B084-90C72FD56C5E}" presName="node" presStyleLbl="node1" presStyleIdx="0" presStyleCnt="4">
        <dgm:presLayoutVars>
          <dgm:bulletEnabled val="1"/>
        </dgm:presLayoutVars>
      </dgm:prSet>
      <dgm:spPr/>
    </dgm:pt>
    <dgm:pt modelId="{C59E9E2D-F1FF-424A-A0D3-1922396DC041}" type="pres">
      <dgm:prSet presAssocID="{EF3F0015-278F-F14C-B084-90C72FD56C5E}" presName="invisiNode" presStyleLbl="node1" presStyleIdx="0" presStyleCnt="4"/>
      <dgm:spPr/>
    </dgm:pt>
    <dgm:pt modelId="{EDB5C700-0016-2F4A-9A06-889BD75BC27A}" type="pres">
      <dgm:prSet presAssocID="{EF3F0015-278F-F14C-B084-90C72FD56C5E}" presName="imagNode" presStyleLbl="fgImgPlace1" presStyleIdx="0" presStyleCnt="4" custLinFactNeighborY="1264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C528AE1E-CAF7-144B-8782-0C496A417AF6}" type="pres">
      <dgm:prSet presAssocID="{3315DC91-A096-C244-889D-F0700CBC2547}" presName="sibTrans" presStyleLbl="sibTrans2D1" presStyleIdx="0" presStyleCnt="0"/>
      <dgm:spPr/>
    </dgm:pt>
    <dgm:pt modelId="{BD729693-2371-354E-924A-92D0B591BA0B}" type="pres">
      <dgm:prSet presAssocID="{BB30CE93-08C8-FA45-909A-87C33275A85C}" presName="compNode" presStyleCnt="0"/>
      <dgm:spPr/>
    </dgm:pt>
    <dgm:pt modelId="{AEEA4DB0-C03F-D740-98D0-4C88807C53AD}" type="pres">
      <dgm:prSet presAssocID="{BB30CE93-08C8-FA45-909A-87C33275A85C}" presName="node" presStyleLbl="node1" presStyleIdx="1" presStyleCnt="4">
        <dgm:presLayoutVars>
          <dgm:bulletEnabled val="1"/>
        </dgm:presLayoutVars>
      </dgm:prSet>
      <dgm:spPr/>
    </dgm:pt>
    <dgm:pt modelId="{0E668A5A-2F1D-1042-9AA5-D91B02DD5CCB}" type="pres">
      <dgm:prSet presAssocID="{BB30CE93-08C8-FA45-909A-87C33275A85C}" presName="invisiNode" presStyleLbl="node1" presStyleIdx="1" presStyleCnt="4"/>
      <dgm:spPr/>
    </dgm:pt>
    <dgm:pt modelId="{44D585C0-C122-DA40-BAB9-A8159E826046}" type="pres">
      <dgm:prSet presAssocID="{BB30CE93-08C8-FA45-909A-87C33275A85C}" presName="imagNode" presStyleLbl="fgImgPlace1" presStyleIdx="1" presStyleCnt="4" custLinFactNeighborY="12643"/>
      <dgm:spPr>
        <a:blipFill rotWithShape="1">
          <a:blip xmlns:r="http://schemas.openxmlformats.org/officeDocument/2006/relationships" r:embed="rId2"/>
          <a:srcRect/>
          <a:stretch>
            <a:fillRect l="-2000" r="-2000"/>
          </a:stretch>
        </a:blipFill>
      </dgm:spPr>
    </dgm:pt>
    <dgm:pt modelId="{ED77D39C-8BEF-C141-B962-18CFDC810BD3}" type="pres">
      <dgm:prSet presAssocID="{BCB9009F-379B-FA41-8A1C-F716FAFF22F1}" presName="sibTrans" presStyleLbl="sibTrans2D1" presStyleIdx="0" presStyleCnt="0"/>
      <dgm:spPr/>
    </dgm:pt>
    <dgm:pt modelId="{6AE3FFF9-8EA4-1944-AD85-73DAEA23C706}" type="pres">
      <dgm:prSet presAssocID="{1D925F21-DF81-DF40-8762-EB4E570BF4A8}" presName="compNode" presStyleCnt="0"/>
      <dgm:spPr/>
    </dgm:pt>
    <dgm:pt modelId="{E8C376F0-5A6A-D94F-8E98-9C7963025339}" type="pres">
      <dgm:prSet presAssocID="{1D925F21-DF81-DF40-8762-EB4E570BF4A8}" presName="node" presStyleLbl="node1" presStyleIdx="2" presStyleCnt="4">
        <dgm:presLayoutVars>
          <dgm:bulletEnabled val="1"/>
        </dgm:presLayoutVars>
      </dgm:prSet>
      <dgm:spPr/>
    </dgm:pt>
    <dgm:pt modelId="{217751C1-DE93-5941-A17E-6415591B103A}" type="pres">
      <dgm:prSet presAssocID="{1D925F21-DF81-DF40-8762-EB4E570BF4A8}" presName="invisiNode" presStyleLbl="node1" presStyleIdx="2" presStyleCnt="4"/>
      <dgm:spPr/>
    </dgm:pt>
    <dgm:pt modelId="{B039773B-EB6E-BD4F-BC08-BE7F48569641}" type="pres">
      <dgm:prSet presAssocID="{1D925F21-DF81-DF40-8762-EB4E570BF4A8}" presName="imagNode" presStyleLbl="fgImgPlace1" presStyleIdx="2" presStyleCnt="4" custLinFactNeighborY="12643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AC846C8F-E3C4-EE4C-8EE9-6A514910F574}" type="pres">
      <dgm:prSet presAssocID="{F97A749C-BE62-7F40-889F-329DD2D38C1A}" presName="sibTrans" presStyleLbl="sibTrans2D1" presStyleIdx="0" presStyleCnt="0"/>
      <dgm:spPr/>
    </dgm:pt>
    <dgm:pt modelId="{19EE079E-7157-A341-915C-19779BC18EB2}" type="pres">
      <dgm:prSet presAssocID="{A282D88D-BEFE-9D48-9D47-045289C362FB}" presName="compNode" presStyleCnt="0"/>
      <dgm:spPr/>
    </dgm:pt>
    <dgm:pt modelId="{938C64BB-1928-B046-8E92-D62B75E27C97}" type="pres">
      <dgm:prSet presAssocID="{A282D88D-BEFE-9D48-9D47-045289C362FB}" presName="node" presStyleLbl="node1" presStyleIdx="3" presStyleCnt="4" custLinFactNeighborX="1026" custLinFactNeighborY="574">
        <dgm:presLayoutVars>
          <dgm:bulletEnabled val="1"/>
        </dgm:presLayoutVars>
      </dgm:prSet>
      <dgm:spPr/>
    </dgm:pt>
    <dgm:pt modelId="{6E94EAD8-B924-CF4A-BD27-1974D0524EEB}" type="pres">
      <dgm:prSet presAssocID="{A282D88D-BEFE-9D48-9D47-045289C362FB}" presName="invisiNode" presStyleLbl="node1" presStyleIdx="3" presStyleCnt="4"/>
      <dgm:spPr/>
    </dgm:pt>
    <dgm:pt modelId="{CC0A769E-E6DC-B648-B6C3-68C79040E580}" type="pres">
      <dgm:prSet presAssocID="{A282D88D-BEFE-9D48-9D47-045289C362FB}" presName="imagNode" presStyleLbl="fgImgPlace1" presStyleIdx="3" presStyleCnt="4" custLinFactNeighborY="1264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</dgm:spPr>
    </dgm:pt>
  </dgm:ptLst>
  <dgm:cxnLst>
    <dgm:cxn modelId="{6A0FCD0F-F4AA-634D-8327-F70EF894C3F8}" type="presOf" srcId="{3315DC91-A096-C244-889D-F0700CBC2547}" destId="{C528AE1E-CAF7-144B-8782-0C496A417AF6}" srcOrd="0" destOrd="0" presId="urn:microsoft.com/office/officeart/2005/8/layout/pList2"/>
    <dgm:cxn modelId="{35B1D315-E609-1344-BE6E-A0DA0E38BEC7}" type="presOf" srcId="{A282D88D-BEFE-9D48-9D47-045289C362FB}" destId="{938C64BB-1928-B046-8E92-D62B75E27C97}" srcOrd="0" destOrd="0" presId="urn:microsoft.com/office/officeart/2005/8/layout/pList2"/>
    <dgm:cxn modelId="{3B255916-E780-A54A-B6A9-B86F6D4B3354}" type="presOf" srcId="{1D925F21-DF81-DF40-8762-EB4E570BF4A8}" destId="{E8C376F0-5A6A-D94F-8E98-9C7963025339}" srcOrd="0" destOrd="0" presId="urn:microsoft.com/office/officeart/2005/8/layout/pList2"/>
    <dgm:cxn modelId="{DD64EB16-835E-7943-8753-EC3677A371D1}" type="presOf" srcId="{F97A749C-BE62-7F40-889F-329DD2D38C1A}" destId="{AC846C8F-E3C4-EE4C-8EE9-6A514910F574}" srcOrd="0" destOrd="0" presId="urn:microsoft.com/office/officeart/2005/8/layout/pList2"/>
    <dgm:cxn modelId="{B5B4E138-8976-BE47-AF72-B5B5D9BBBC91}" type="presOf" srcId="{BCB9009F-379B-FA41-8A1C-F716FAFF22F1}" destId="{ED77D39C-8BEF-C141-B962-18CFDC810BD3}" srcOrd="0" destOrd="0" presId="urn:microsoft.com/office/officeart/2005/8/layout/pList2"/>
    <dgm:cxn modelId="{40610552-06B4-734C-AFC6-32AE9BD91D21}" type="presOf" srcId="{BB30CE93-08C8-FA45-909A-87C33275A85C}" destId="{AEEA4DB0-C03F-D740-98D0-4C88807C53AD}" srcOrd="0" destOrd="0" presId="urn:microsoft.com/office/officeart/2005/8/layout/pList2"/>
    <dgm:cxn modelId="{13695E73-E2C4-AE42-BE01-D74F1A8CB356}" type="presOf" srcId="{8CEBF12C-C1EB-7F4A-B00D-6191954C8208}" destId="{91ADFD48-2027-AC4F-822E-9E736EA9E6B4}" srcOrd="0" destOrd="0" presId="urn:microsoft.com/office/officeart/2005/8/layout/pList2"/>
    <dgm:cxn modelId="{A042AE7C-2EFB-184C-B95E-ECD564918BD8}" srcId="{8CEBF12C-C1EB-7F4A-B00D-6191954C8208}" destId="{A282D88D-BEFE-9D48-9D47-045289C362FB}" srcOrd="3" destOrd="0" parTransId="{94FACB3C-9D45-B942-B44B-4392839C0318}" sibTransId="{D5DA6F67-61B8-DA4B-B62D-CAE9B4CC6197}"/>
    <dgm:cxn modelId="{E6DA679B-3B96-4040-A954-89B07A03CAD6}" srcId="{8CEBF12C-C1EB-7F4A-B00D-6191954C8208}" destId="{1D925F21-DF81-DF40-8762-EB4E570BF4A8}" srcOrd="2" destOrd="0" parTransId="{F82A260A-B51B-D94A-868A-1B0A1FBB6112}" sibTransId="{F97A749C-BE62-7F40-889F-329DD2D38C1A}"/>
    <dgm:cxn modelId="{6D35B5C9-931E-BA46-B581-5A9EFBB22384}" srcId="{8CEBF12C-C1EB-7F4A-B00D-6191954C8208}" destId="{EF3F0015-278F-F14C-B084-90C72FD56C5E}" srcOrd="0" destOrd="0" parTransId="{9714A798-6AD4-8449-9014-BD7CEE5C6377}" sibTransId="{3315DC91-A096-C244-889D-F0700CBC2547}"/>
    <dgm:cxn modelId="{0EC1AFE5-1413-E447-A66A-453EB218F77E}" srcId="{8CEBF12C-C1EB-7F4A-B00D-6191954C8208}" destId="{BB30CE93-08C8-FA45-909A-87C33275A85C}" srcOrd="1" destOrd="0" parTransId="{6CAFB919-BCB0-4443-9323-47337A5C5A95}" sibTransId="{BCB9009F-379B-FA41-8A1C-F716FAFF22F1}"/>
    <dgm:cxn modelId="{5D8A13E7-C7D0-4B40-8B40-A72DBC8F5B48}" type="presOf" srcId="{EF3F0015-278F-F14C-B084-90C72FD56C5E}" destId="{9FBEDEEF-013D-5445-A011-920223006ACD}" srcOrd="0" destOrd="0" presId="urn:microsoft.com/office/officeart/2005/8/layout/pList2"/>
    <dgm:cxn modelId="{02598BA2-C0D3-E640-9B7F-44430E912B33}" type="presParOf" srcId="{91ADFD48-2027-AC4F-822E-9E736EA9E6B4}" destId="{665F21F2-28D9-DF43-BCB1-F85309F48191}" srcOrd="0" destOrd="0" presId="urn:microsoft.com/office/officeart/2005/8/layout/pList2"/>
    <dgm:cxn modelId="{081BDE0A-3D17-B34B-9850-8B28D5CF9DA6}" type="presParOf" srcId="{91ADFD48-2027-AC4F-822E-9E736EA9E6B4}" destId="{A05F85A8-7543-AA4F-9038-0F3118796BC4}" srcOrd="1" destOrd="0" presId="urn:microsoft.com/office/officeart/2005/8/layout/pList2"/>
    <dgm:cxn modelId="{95013559-9725-784F-BC82-438CC211B078}" type="presParOf" srcId="{A05F85A8-7543-AA4F-9038-0F3118796BC4}" destId="{CC5DDF1C-B9CE-C746-AAD7-6E0CAB5B150E}" srcOrd="0" destOrd="0" presId="urn:microsoft.com/office/officeart/2005/8/layout/pList2"/>
    <dgm:cxn modelId="{478606F5-2980-7F43-B9D3-E6689C1F79B7}" type="presParOf" srcId="{CC5DDF1C-B9CE-C746-AAD7-6E0CAB5B150E}" destId="{9FBEDEEF-013D-5445-A011-920223006ACD}" srcOrd="0" destOrd="0" presId="urn:microsoft.com/office/officeart/2005/8/layout/pList2"/>
    <dgm:cxn modelId="{9CC19967-463A-1F4E-BC1D-F9AC06DB8771}" type="presParOf" srcId="{CC5DDF1C-B9CE-C746-AAD7-6E0CAB5B150E}" destId="{C59E9E2D-F1FF-424A-A0D3-1922396DC041}" srcOrd="1" destOrd="0" presId="urn:microsoft.com/office/officeart/2005/8/layout/pList2"/>
    <dgm:cxn modelId="{E692F8E7-8807-C74A-AB56-D51AF3AB4D9F}" type="presParOf" srcId="{CC5DDF1C-B9CE-C746-AAD7-6E0CAB5B150E}" destId="{EDB5C700-0016-2F4A-9A06-889BD75BC27A}" srcOrd="2" destOrd="0" presId="urn:microsoft.com/office/officeart/2005/8/layout/pList2"/>
    <dgm:cxn modelId="{1EBB680F-D1FB-9348-9617-B4F9B753C6F4}" type="presParOf" srcId="{A05F85A8-7543-AA4F-9038-0F3118796BC4}" destId="{C528AE1E-CAF7-144B-8782-0C496A417AF6}" srcOrd="1" destOrd="0" presId="urn:microsoft.com/office/officeart/2005/8/layout/pList2"/>
    <dgm:cxn modelId="{8D45A501-BB85-4948-AB2F-A2582DDF1746}" type="presParOf" srcId="{A05F85A8-7543-AA4F-9038-0F3118796BC4}" destId="{BD729693-2371-354E-924A-92D0B591BA0B}" srcOrd="2" destOrd="0" presId="urn:microsoft.com/office/officeart/2005/8/layout/pList2"/>
    <dgm:cxn modelId="{E3F12831-6A4D-6B46-890A-79F5852C2BA0}" type="presParOf" srcId="{BD729693-2371-354E-924A-92D0B591BA0B}" destId="{AEEA4DB0-C03F-D740-98D0-4C88807C53AD}" srcOrd="0" destOrd="0" presId="urn:microsoft.com/office/officeart/2005/8/layout/pList2"/>
    <dgm:cxn modelId="{11692A93-7EE9-CC44-9EF3-ADD3A1031455}" type="presParOf" srcId="{BD729693-2371-354E-924A-92D0B591BA0B}" destId="{0E668A5A-2F1D-1042-9AA5-D91B02DD5CCB}" srcOrd="1" destOrd="0" presId="urn:microsoft.com/office/officeart/2005/8/layout/pList2"/>
    <dgm:cxn modelId="{96165552-4EC9-C04F-91A6-558DD8F57E02}" type="presParOf" srcId="{BD729693-2371-354E-924A-92D0B591BA0B}" destId="{44D585C0-C122-DA40-BAB9-A8159E826046}" srcOrd="2" destOrd="0" presId="urn:microsoft.com/office/officeart/2005/8/layout/pList2"/>
    <dgm:cxn modelId="{3D5039C7-9AF4-8A48-ADF7-7F566C7802B3}" type="presParOf" srcId="{A05F85A8-7543-AA4F-9038-0F3118796BC4}" destId="{ED77D39C-8BEF-C141-B962-18CFDC810BD3}" srcOrd="3" destOrd="0" presId="urn:microsoft.com/office/officeart/2005/8/layout/pList2"/>
    <dgm:cxn modelId="{0B49051C-8586-2040-816F-AF76AFA94AC9}" type="presParOf" srcId="{A05F85A8-7543-AA4F-9038-0F3118796BC4}" destId="{6AE3FFF9-8EA4-1944-AD85-73DAEA23C706}" srcOrd="4" destOrd="0" presId="urn:microsoft.com/office/officeart/2005/8/layout/pList2"/>
    <dgm:cxn modelId="{C96E5FBC-B24A-AE42-9FEA-54A21A95C67B}" type="presParOf" srcId="{6AE3FFF9-8EA4-1944-AD85-73DAEA23C706}" destId="{E8C376F0-5A6A-D94F-8E98-9C7963025339}" srcOrd="0" destOrd="0" presId="urn:microsoft.com/office/officeart/2005/8/layout/pList2"/>
    <dgm:cxn modelId="{C863C312-29F5-F44D-AD60-12BBC8140E82}" type="presParOf" srcId="{6AE3FFF9-8EA4-1944-AD85-73DAEA23C706}" destId="{217751C1-DE93-5941-A17E-6415591B103A}" srcOrd="1" destOrd="0" presId="urn:microsoft.com/office/officeart/2005/8/layout/pList2"/>
    <dgm:cxn modelId="{0B54F3FE-B545-E949-8F6D-C5503B9A92A8}" type="presParOf" srcId="{6AE3FFF9-8EA4-1944-AD85-73DAEA23C706}" destId="{B039773B-EB6E-BD4F-BC08-BE7F48569641}" srcOrd="2" destOrd="0" presId="urn:microsoft.com/office/officeart/2005/8/layout/pList2"/>
    <dgm:cxn modelId="{129EBC41-3652-654B-87E5-3B3ABAF00F1C}" type="presParOf" srcId="{A05F85A8-7543-AA4F-9038-0F3118796BC4}" destId="{AC846C8F-E3C4-EE4C-8EE9-6A514910F574}" srcOrd="5" destOrd="0" presId="urn:microsoft.com/office/officeart/2005/8/layout/pList2"/>
    <dgm:cxn modelId="{9C912B11-51CF-634A-BCA0-9B9A6F908C91}" type="presParOf" srcId="{A05F85A8-7543-AA4F-9038-0F3118796BC4}" destId="{19EE079E-7157-A341-915C-19779BC18EB2}" srcOrd="6" destOrd="0" presId="urn:microsoft.com/office/officeart/2005/8/layout/pList2"/>
    <dgm:cxn modelId="{D75B1734-99D9-9447-9B44-F3C07E0C49EE}" type="presParOf" srcId="{19EE079E-7157-A341-915C-19779BC18EB2}" destId="{938C64BB-1928-B046-8E92-D62B75E27C97}" srcOrd="0" destOrd="0" presId="urn:microsoft.com/office/officeart/2005/8/layout/pList2"/>
    <dgm:cxn modelId="{5B7783C2-0BAE-3A49-9693-AFA46D12C660}" type="presParOf" srcId="{19EE079E-7157-A341-915C-19779BC18EB2}" destId="{6E94EAD8-B924-CF4A-BD27-1974D0524EEB}" srcOrd="1" destOrd="0" presId="urn:microsoft.com/office/officeart/2005/8/layout/pList2"/>
    <dgm:cxn modelId="{3B484840-22C1-704B-A003-2005BB2E16B3}" type="presParOf" srcId="{19EE079E-7157-A341-915C-19779BC18EB2}" destId="{CC0A769E-E6DC-B648-B6C3-68C79040E580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E4AFBE-0BCE-4B43-A26F-898F6CBBCB4F}" type="doc">
      <dgm:prSet loTypeId="urn:microsoft.com/office/officeart/2005/8/layout/hChevron3" loCatId="" qsTypeId="urn:microsoft.com/office/officeart/2005/8/quickstyle/simple4" qsCatId="simple" csTypeId="urn:microsoft.com/office/officeart/2005/8/colors/colorful4" csCatId="colorful" phldr="1"/>
      <dgm:spPr/>
    </dgm:pt>
    <dgm:pt modelId="{61AD0E0C-E671-0B44-BBC3-34665ADA956A}">
      <dgm:prSet phldrT="[Text]" custT="1"/>
      <dgm:spPr>
        <a:xfrm>
          <a:off x="1424" y="0"/>
          <a:ext cx="2777739" cy="304849"/>
        </a:xfrm>
        <a:prstGeom prst="homePlate">
          <a:avLst/>
        </a:prstGeom>
        <a:solidFill>
          <a:srgbClr val="10253F">
            <a:alpha val="80000"/>
          </a:srgb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sz="1200" b="1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Audit</a:t>
          </a:r>
        </a:p>
      </dgm:t>
    </dgm:pt>
    <dgm:pt modelId="{6C2CBDD0-4F88-B84E-85C6-EE70229F9AB7}" type="parTrans" cxnId="{9857B697-7A33-6141-9479-D1922430C0AB}">
      <dgm:prSet/>
      <dgm:spPr/>
      <dgm:t>
        <a:bodyPr/>
        <a:lstStyle/>
        <a:p>
          <a:endParaRPr lang="en-GB" sz="1050" b="1"/>
        </a:p>
      </dgm:t>
    </dgm:pt>
    <dgm:pt modelId="{1BBBE001-BF9D-5D4D-9F37-6FBA2483F848}" type="sibTrans" cxnId="{9857B697-7A33-6141-9479-D1922430C0AB}">
      <dgm:prSet/>
      <dgm:spPr/>
      <dgm:t>
        <a:bodyPr/>
        <a:lstStyle/>
        <a:p>
          <a:endParaRPr lang="en-GB" sz="1050" b="1"/>
        </a:p>
      </dgm:t>
    </dgm:pt>
    <dgm:pt modelId="{DC709AE6-6831-BC47-ADEB-21626CE1D511}">
      <dgm:prSet phldrT="[Text]" custT="1"/>
      <dgm:spPr>
        <a:xfrm>
          <a:off x="2223616" y="0"/>
          <a:ext cx="2777739" cy="304849"/>
        </a:xfrm>
        <a:prstGeom prst="chevron">
          <a:avLst/>
        </a:prstGeom>
        <a:solidFill>
          <a:schemeClr val="tx2">
            <a:lumMod val="75000"/>
            <a:alpha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sz="1200" b="1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Creation</a:t>
          </a:r>
        </a:p>
      </dgm:t>
    </dgm:pt>
    <dgm:pt modelId="{56251BAD-00C5-C444-A215-99F771284180}" type="parTrans" cxnId="{877126A5-4B0A-554F-ACFB-DB42538CDECA}">
      <dgm:prSet/>
      <dgm:spPr/>
      <dgm:t>
        <a:bodyPr/>
        <a:lstStyle/>
        <a:p>
          <a:endParaRPr lang="en-GB" sz="1050" b="1"/>
        </a:p>
      </dgm:t>
    </dgm:pt>
    <dgm:pt modelId="{89123681-C4C5-5342-BF49-C61B015D53E7}" type="sibTrans" cxnId="{877126A5-4B0A-554F-ACFB-DB42538CDECA}">
      <dgm:prSet/>
      <dgm:spPr/>
      <dgm:t>
        <a:bodyPr/>
        <a:lstStyle/>
        <a:p>
          <a:endParaRPr lang="en-GB" sz="1050" b="1"/>
        </a:p>
      </dgm:t>
    </dgm:pt>
    <dgm:pt modelId="{81099077-ED35-1A40-AF09-A00D583C3B56}">
      <dgm:prSet custT="1"/>
      <dgm:spPr>
        <a:xfrm>
          <a:off x="6667999" y="0"/>
          <a:ext cx="2777739" cy="304849"/>
        </a:xfrm>
        <a:prstGeom prst="chevron">
          <a:avLst/>
        </a:prstGeom>
        <a:solidFill>
          <a:srgbClr val="10253F">
            <a:alpha val="80000"/>
          </a:srgb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sz="1200" b="1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Amplification</a:t>
          </a:r>
        </a:p>
      </dgm:t>
    </dgm:pt>
    <dgm:pt modelId="{ECA97524-A4CC-7D44-BAC4-4E3DA8ADD309}" type="parTrans" cxnId="{B019E5D6-06E8-F34B-AC79-1FCE5C0B2F17}">
      <dgm:prSet/>
      <dgm:spPr/>
      <dgm:t>
        <a:bodyPr/>
        <a:lstStyle/>
        <a:p>
          <a:endParaRPr lang="en-GB" sz="1050" b="1"/>
        </a:p>
      </dgm:t>
    </dgm:pt>
    <dgm:pt modelId="{9B7D15E7-6423-FC4D-A9CD-F0A6000325D0}" type="sibTrans" cxnId="{B019E5D6-06E8-F34B-AC79-1FCE5C0B2F17}">
      <dgm:prSet/>
      <dgm:spPr/>
      <dgm:t>
        <a:bodyPr/>
        <a:lstStyle/>
        <a:p>
          <a:endParaRPr lang="en-GB" sz="1050" b="1"/>
        </a:p>
      </dgm:t>
    </dgm:pt>
    <dgm:pt modelId="{0C8ED938-ACF8-AC4D-B5A7-3C01053486CC}">
      <dgm:prSet custT="1"/>
      <dgm:spPr>
        <a:xfrm>
          <a:off x="8890190" y="0"/>
          <a:ext cx="2777739" cy="304849"/>
        </a:xfrm>
        <a:prstGeom prst="chevron">
          <a:avLst/>
        </a:prstGeom>
        <a:solidFill>
          <a:schemeClr val="tx2">
            <a:lumMod val="75000"/>
            <a:alpha val="80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buNone/>
          </a:pPr>
          <a:r>
            <a:rPr lang="en-GB" sz="1200" b="1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Performance</a:t>
          </a:r>
        </a:p>
      </dgm:t>
    </dgm:pt>
    <dgm:pt modelId="{E262C504-A1B9-414C-966A-921C364D6784}" type="parTrans" cxnId="{530854E0-882E-D142-8B84-47D476169AED}">
      <dgm:prSet/>
      <dgm:spPr/>
      <dgm:t>
        <a:bodyPr/>
        <a:lstStyle/>
        <a:p>
          <a:endParaRPr lang="en-GB" sz="1050" b="1"/>
        </a:p>
      </dgm:t>
    </dgm:pt>
    <dgm:pt modelId="{B2C99C65-7DF2-134A-B9E5-A73273DBE64E}" type="sibTrans" cxnId="{530854E0-882E-D142-8B84-47D476169AED}">
      <dgm:prSet/>
      <dgm:spPr/>
      <dgm:t>
        <a:bodyPr/>
        <a:lstStyle/>
        <a:p>
          <a:endParaRPr lang="en-GB" sz="1050" b="1"/>
        </a:p>
      </dgm:t>
    </dgm:pt>
    <dgm:pt modelId="{8319D574-B96B-EA43-BBDA-E2E2BD28B539}" type="pres">
      <dgm:prSet presAssocID="{93E4AFBE-0BCE-4B43-A26F-898F6CBBCB4F}" presName="Name0" presStyleCnt="0">
        <dgm:presLayoutVars>
          <dgm:dir/>
          <dgm:resizeHandles val="exact"/>
        </dgm:presLayoutVars>
      </dgm:prSet>
      <dgm:spPr/>
    </dgm:pt>
    <dgm:pt modelId="{6BE26ABE-25A7-6A46-8680-A69194067B94}" type="pres">
      <dgm:prSet presAssocID="{61AD0E0C-E671-0B44-BBC3-34665ADA956A}" presName="parTxOnly" presStyleLbl="node1" presStyleIdx="0" presStyleCnt="4">
        <dgm:presLayoutVars>
          <dgm:bulletEnabled val="1"/>
        </dgm:presLayoutVars>
      </dgm:prSet>
      <dgm:spPr/>
    </dgm:pt>
    <dgm:pt modelId="{A5949D5F-5340-A14D-B518-82FF91F30050}" type="pres">
      <dgm:prSet presAssocID="{1BBBE001-BF9D-5D4D-9F37-6FBA2483F848}" presName="parSpace" presStyleCnt="0"/>
      <dgm:spPr/>
    </dgm:pt>
    <dgm:pt modelId="{EBD64438-5F35-D74D-9D51-D1396F2233F8}" type="pres">
      <dgm:prSet presAssocID="{DC709AE6-6831-BC47-ADEB-21626CE1D511}" presName="parTxOnly" presStyleLbl="node1" presStyleIdx="1" presStyleCnt="4">
        <dgm:presLayoutVars>
          <dgm:bulletEnabled val="1"/>
        </dgm:presLayoutVars>
      </dgm:prSet>
      <dgm:spPr/>
    </dgm:pt>
    <dgm:pt modelId="{AB607330-5C26-5144-8504-95BCC6A52E40}" type="pres">
      <dgm:prSet presAssocID="{89123681-C4C5-5342-BF49-C61B015D53E7}" presName="parSpace" presStyleCnt="0"/>
      <dgm:spPr/>
    </dgm:pt>
    <dgm:pt modelId="{3FBCA726-9247-1747-B26B-1C1B310AD5FA}" type="pres">
      <dgm:prSet presAssocID="{81099077-ED35-1A40-AF09-A00D583C3B56}" presName="parTxOnly" presStyleLbl="node1" presStyleIdx="2" presStyleCnt="4">
        <dgm:presLayoutVars>
          <dgm:bulletEnabled val="1"/>
        </dgm:presLayoutVars>
      </dgm:prSet>
      <dgm:spPr/>
    </dgm:pt>
    <dgm:pt modelId="{3BFD2B40-2F88-A140-90F6-27DFA0928333}" type="pres">
      <dgm:prSet presAssocID="{9B7D15E7-6423-FC4D-A9CD-F0A6000325D0}" presName="parSpace" presStyleCnt="0"/>
      <dgm:spPr/>
    </dgm:pt>
    <dgm:pt modelId="{644FC29C-7CB0-DE48-87C9-2DB2FBB4B16B}" type="pres">
      <dgm:prSet presAssocID="{0C8ED938-ACF8-AC4D-B5A7-3C01053486CC}" presName="parTxOnly" presStyleLbl="node1" presStyleIdx="3" presStyleCnt="4">
        <dgm:presLayoutVars>
          <dgm:bulletEnabled val="1"/>
        </dgm:presLayoutVars>
      </dgm:prSet>
      <dgm:spPr/>
    </dgm:pt>
  </dgm:ptLst>
  <dgm:cxnLst>
    <dgm:cxn modelId="{A54AC870-3E59-2542-9414-A724116FB6AB}" type="presOf" srcId="{0C8ED938-ACF8-AC4D-B5A7-3C01053486CC}" destId="{644FC29C-7CB0-DE48-87C9-2DB2FBB4B16B}" srcOrd="0" destOrd="0" presId="urn:microsoft.com/office/officeart/2005/8/layout/hChevron3"/>
    <dgm:cxn modelId="{32E9F772-2C23-6947-8454-C73817FA179B}" type="presOf" srcId="{81099077-ED35-1A40-AF09-A00D583C3B56}" destId="{3FBCA726-9247-1747-B26B-1C1B310AD5FA}" srcOrd="0" destOrd="0" presId="urn:microsoft.com/office/officeart/2005/8/layout/hChevron3"/>
    <dgm:cxn modelId="{5918AE75-37DB-084C-AC06-23F36BD97A1B}" type="presOf" srcId="{93E4AFBE-0BCE-4B43-A26F-898F6CBBCB4F}" destId="{8319D574-B96B-EA43-BBDA-E2E2BD28B539}" srcOrd="0" destOrd="0" presId="urn:microsoft.com/office/officeart/2005/8/layout/hChevron3"/>
    <dgm:cxn modelId="{9857B697-7A33-6141-9479-D1922430C0AB}" srcId="{93E4AFBE-0BCE-4B43-A26F-898F6CBBCB4F}" destId="{61AD0E0C-E671-0B44-BBC3-34665ADA956A}" srcOrd="0" destOrd="0" parTransId="{6C2CBDD0-4F88-B84E-85C6-EE70229F9AB7}" sibTransId="{1BBBE001-BF9D-5D4D-9F37-6FBA2483F848}"/>
    <dgm:cxn modelId="{877126A5-4B0A-554F-ACFB-DB42538CDECA}" srcId="{93E4AFBE-0BCE-4B43-A26F-898F6CBBCB4F}" destId="{DC709AE6-6831-BC47-ADEB-21626CE1D511}" srcOrd="1" destOrd="0" parTransId="{56251BAD-00C5-C444-A215-99F771284180}" sibTransId="{89123681-C4C5-5342-BF49-C61B015D53E7}"/>
    <dgm:cxn modelId="{9F9A5ABE-0D63-B641-BEA6-EF5C46284F36}" type="presOf" srcId="{61AD0E0C-E671-0B44-BBC3-34665ADA956A}" destId="{6BE26ABE-25A7-6A46-8680-A69194067B94}" srcOrd="0" destOrd="0" presId="urn:microsoft.com/office/officeart/2005/8/layout/hChevron3"/>
    <dgm:cxn modelId="{B019E5D6-06E8-F34B-AC79-1FCE5C0B2F17}" srcId="{93E4AFBE-0BCE-4B43-A26F-898F6CBBCB4F}" destId="{81099077-ED35-1A40-AF09-A00D583C3B56}" srcOrd="2" destOrd="0" parTransId="{ECA97524-A4CC-7D44-BAC4-4E3DA8ADD309}" sibTransId="{9B7D15E7-6423-FC4D-A9CD-F0A6000325D0}"/>
    <dgm:cxn modelId="{530854E0-882E-D142-8B84-47D476169AED}" srcId="{93E4AFBE-0BCE-4B43-A26F-898F6CBBCB4F}" destId="{0C8ED938-ACF8-AC4D-B5A7-3C01053486CC}" srcOrd="3" destOrd="0" parTransId="{E262C504-A1B9-414C-966A-921C364D6784}" sibTransId="{B2C99C65-7DF2-134A-B9E5-A73273DBE64E}"/>
    <dgm:cxn modelId="{64D67FF9-E631-5F4C-B032-02B2C55F7EF5}" type="presOf" srcId="{DC709AE6-6831-BC47-ADEB-21626CE1D511}" destId="{EBD64438-5F35-D74D-9D51-D1396F2233F8}" srcOrd="0" destOrd="0" presId="urn:microsoft.com/office/officeart/2005/8/layout/hChevron3"/>
    <dgm:cxn modelId="{521BCAC0-A013-6648-8419-A9779F884952}" type="presParOf" srcId="{8319D574-B96B-EA43-BBDA-E2E2BD28B539}" destId="{6BE26ABE-25A7-6A46-8680-A69194067B94}" srcOrd="0" destOrd="0" presId="urn:microsoft.com/office/officeart/2005/8/layout/hChevron3"/>
    <dgm:cxn modelId="{9C9BEF6C-4F7A-3B4D-A555-6D4F00654602}" type="presParOf" srcId="{8319D574-B96B-EA43-BBDA-E2E2BD28B539}" destId="{A5949D5F-5340-A14D-B518-82FF91F30050}" srcOrd="1" destOrd="0" presId="urn:microsoft.com/office/officeart/2005/8/layout/hChevron3"/>
    <dgm:cxn modelId="{836E9416-9AE9-1442-81A2-5A819EEC97E5}" type="presParOf" srcId="{8319D574-B96B-EA43-BBDA-E2E2BD28B539}" destId="{EBD64438-5F35-D74D-9D51-D1396F2233F8}" srcOrd="2" destOrd="0" presId="urn:microsoft.com/office/officeart/2005/8/layout/hChevron3"/>
    <dgm:cxn modelId="{E77D314D-53E7-EE44-8E5B-1C5EF6CBACDE}" type="presParOf" srcId="{8319D574-B96B-EA43-BBDA-E2E2BD28B539}" destId="{AB607330-5C26-5144-8504-95BCC6A52E40}" srcOrd="3" destOrd="0" presId="urn:microsoft.com/office/officeart/2005/8/layout/hChevron3"/>
    <dgm:cxn modelId="{D7DD6D78-B7CA-7D48-8B30-D1E38A85BADE}" type="presParOf" srcId="{8319D574-B96B-EA43-BBDA-E2E2BD28B539}" destId="{3FBCA726-9247-1747-B26B-1C1B310AD5FA}" srcOrd="4" destOrd="0" presId="urn:microsoft.com/office/officeart/2005/8/layout/hChevron3"/>
    <dgm:cxn modelId="{2E0C7B9E-5A10-AF42-841D-AE91D7F57F62}" type="presParOf" srcId="{8319D574-B96B-EA43-BBDA-E2E2BD28B539}" destId="{3BFD2B40-2F88-A140-90F6-27DFA0928333}" srcOrd="5" destOrd="0" presId="urn:microsoft.com/office/officeart/2005/8/layout/hChevron3"/>
    <dgm:cxn modelId="{C9D06440-7C50-A443-B96D-D1DD4D85ABE5}" type="presParOf" srcId="{8319D574-B96B-EA43-BBDA-E2E2BD28B539}" destId="{644FC29C-7CB0-DE48-87C9-2DB2FBB4B16B}" srcOrd="6" destOrd="0" presId="urn:microsoft.com/office/officeart/2005/8/layout/hChevron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089542-9E4A-B54F-A4D3-54C11C58CA94}">
      <dsp:nvSpPr>
        <dsp:cNvPr id="0" name=""/>
        <dsp:cNvSpPr/>
      </dsp:nvSpPr>
      <dsp:spPr>
        <a:xfrm>
          <a:off x="44" y="46891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Brand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Revitalization</a:t>
          </a:r>
          <a:endParaRPr lang="en-IN" sz="1400" kern="1200" dirty="0"/>
        </a:p>
      </dsp:txBody>
      <dsp:txXfrm>
        <a:off x="66824" y="113671"/>
        <a:ext cx="1846433" cy="1234441"/>
      </dsp:txXfrm>
    </dsp:sp>
    <dsp:sp modelId="{63896A7C-AC64-3C4D-9F15-37299E0D9E32}">
      <dsp:nvSpPr>
        <dsp:cNvPr id="0" name=""/>
        <dsp:cNvSpPr/>
      </dsp:nvSpPr>
      <dsp:spPr>
        <a:xfrm>
          <a:off x="2172117" y="46891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Demand or Lead Generation Actions</a:t>
          </a:r>
          <a:endParaRPr lang="en-IN" sz="1400" kern="1200" dirty="0"/>
        </a:p>
      </dsp:txBody>
      <dsp:txXfrm>
        <a:off x="2238897" y="113671"/>
        <a:ext cx="1846433" cy="1234441"/>
      </dsp:txXfrm>
    </dsp:sp>
    <dsp:sp modelId="{2B3E3B5B-E0F8-5D4D-A20F-C39ABCFF68B5}">
      <dsp:nvSpPr>
        <dsp:cNvPr id="0" name=""/>
        <dsp:cNvSpPr/>
      </dsp:nvSpPr>
      <dsp:spPr>
        <a:xfrm>
          <a:off x="4344189" y="46891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Account Based Marketing</a:t>
          </a:r>
          <a:endParaRPr lang="en-IN" sz="1400" kern="1200" dirty="0"/>
        </a:p>
      </dsp:txBody>
      <dsp:txXfrm>
        <a:off x="4410969" y="113671"/>
        <a:ext cx="1846433" cy="1234441"/>
      </dsp:txXfrm>
    </dsp:sp>
    <dsp:sp modelId="{6ADDE784-60E0-BC4B-A38A-3DED1CBFF9B0}">
      <dsp:nvSpPr>
        <dsp:cNvPr id="0" name=""/>
        <dsp:cNvSpPr/>
      </dsp:nvSpPr>
      <dsp:spPr>
        <a:xfrm>
          <a:off x="6516262" y="46891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Strengthening Technology Partnerships</a:t>
          </a:r>
          <a:endParaRPr lang="en-IN" sz="1400" kern="1200" dirty="0"/>
        </a:p>
      </dsp:txBody>
      <dsp:txXfrm>
        <a:off x="6583042" y="113671"/>
        <a:ext cx="1846433" cy="1234441"/>
      </dsp:txXfrm>
    </dsp:sp>
    <dsp:sp modelId="{D394ABC3-7551-0C48-91D4-5CD1A5F80430}">
      <dsp:nvSpPr>
        <dsp:cNvPr id="0" name=""/>
        <dsp:cNvSpPr/>
      </dsp:nvSpPr>
      <dsp:spPr>
        <a:xfrm>
          <a:off x="44" y="1606972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Build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Channel Strength</a:t>
          </a:r>
          <a:endParaRPr lang="en-IN" sz="1400" kern="1200" dirty="0"/>
        </a:p>
      </dsp:txBody>
      <dsp:txXfrm>
        <a:off x="66824" y="1673752"/>
        <a:ext cx="1846433" cy="1234441"/>
      </dsp:txXfrm>
    </dsp:sp>
    <dsp:sp modelId="{ECF56345-0533-DF4E-9B51-4D6EA9A5B829}">
      <dsp:nvSpPr>
        <dsp:cNvPr id="0" name=""/>
        <dsp:cNvSpPr/>
      </dsp:nvSpPr>
      <dsp:spPr>
        <a:xfrm>
          <a:off x="2172117" y="1606972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Media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Relations</a:t>
          </a:r>
          <a:endParaRPr lang="en-IN" sz="1400" kern="1200" dirty="0"/>
        </a:p>
      </dsp:txBody>
      <dsp:txXfrm>
        <a:off x="2238897" y="1673752"/>
        <a:ext cx="1846433" cy="1234441"/>
      </dsp:txXfrm>
    </dsp:sp>
    <dsp:sp modelId="{C66A3B0D-095F-F947-9B82-03DB10CC6D8C}">
      <dsp:nvSpPr>
        <dsp:cNvPr id="0" name=""/>
        <dsp:cNvSpPr/>
      </dsp:nvSpPr>
      <dsp:spPr>
        <a:xfrm>
          <a:off x="4344189" y="1606972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Analyst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Relations</a:t>
          </a:r>
          <a:endParaRPr lang="en-IN" sz="1400" kern="1200" dirty="0"/>
        </a:p>
      </dsp:txBody>
      <dsp:txXfrm>
        <a:off x="4410969" y="1673752"/>
        <a:ext cx="1846433" cy="1234441"/>
      </dsp:txXfrm>
    </dsp:sp>
    <dsp:sp modelId="{EEB8A010-9358-3E4C-A975-BEA91023C10F}">
      <dsp:nvSpPr>
        <dsp:cNvPr id="0" name=""/>
        <dsp:cNvSpPr/>
      </dsp:nvSpPr>
      <dsp:spPr>
        <a:xfrm>
          <a:off x="6516262" y="1606972"/>
          <a:ext cx="1979993" cy="136800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Relevant marketing, sales, business development content</a:t>
          </a:r>
          <a:endParaRPr lang="en-IN" sz="1400" kern="1200" dirty="0"/>
        </a:p>
      </dsp:txBody>
      <dsp:txXfrm>
        <a:off x="6583042" y="1673752"/>
        <a:ext cx="1846433" cy="12344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ED3012-1830-714A-A904-602A3506058A}">
      <dsp:nvSpPr>
        <dsp:cNvPr id="0" name=""/>
        <dsp:cNvSpPr/>
      </dsp:nvSpPr>
      <dsp:spPr>
        <a:xfrm>
          <a:off x="1740308" y="1548092"/>
          <a:ext cx="1892112" cy="1892112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Micro Segments</a:t>
          </a:r>
        </a:p>
      </dsp:txBody>
      <dsp:txXfrm>
        <a:off x="2120707" y="1991310"/>
        <a:ext cx="1131314" cy="972585"/>
      </dsp:txXfrm>
    </dsp:sp>
    <dsp:sp modelId="{303FD656-967F-854E-B5A8-D102F341DFAB}">
      <dsp:nvSpPr>
        <dsp:cNvPr id="0" name=""/>
        <dsp:cNvSpPr/>
      </dsp:nvSpPr>
      <dsp:spPr>
        <a:xfrm>
          <a:off x="639443" y="1100865"/>
          <a:ext cx="1376082" cy="137608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8 Platforms</a:t>
          </a:r>
        </a:p>
      </dsp:txBody>
      <dsp:txXfrm>
        <a:off x="985876" y="1449392"/>
        <a:ext cx="683216" cy="679028"/>
      </dsp:txXfrm>
    </dsp:sp>
    <dsp:sp modelId="{3E319EC4-1EC6-AE4C-BEF1-42B6A9D0B76A}">
      <dsp:nvSpPr>
        <dsp:cNvPr id="0" name=""/>
        <dsp:cNvSpPr/>
      </dsp:nvSpPr>
      <dsp:spPr>
        <a:xfrm rot="20700000">
          <a:off x="1410189" y="151509"/>
          <a:ext cx="1348279" cy="134827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kern="1200" dirty="0"/>
            <a:t>Regional Focus</a:t>
          </a:r>
        </a:p>
      </dsp:txBody>
      <dsp:txXfrm rot="-20700000">
        <a:off x="1705906" y="447226"/>
        <a:ext cx="756845" cy="756845"/>
      </dsp:txXfrm>
    </dsp:sp>
    <dsp:sp modelId="{CAE985D1-D6DA-BC44-80CB-797B07E931B0}">
      <dsp:nvSpPr>
        <dsp:cNvPr id="0" name=""/>
        <dsp:cNvSpPr/>
      </dsp:nvSpPr>
      <dsp:spPr>
        <a:xfrm>
          <a:off x="1586715" y="1267155"/>
          <a:ext cx="2421904" cy="2421904"/>
        </a:xfrm>
        <a:prstGeom prst="circularArrow">
          <a:avLst>
            <a:gd name="adj1" fmla="val 4688"/>
            <a:gd name="adj2" fmla="val 299029"/>
            <a:gd name="adj3" fmla="val 2495132"/>
            <a:gd name="adj4" fmla="val 15907355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D20C7-CD0B-4F4E-BAE8-C0F98565AAB9}">
      <dsp:nvSpPr>
        <dsp:cNvPr id="0" name=""/>
        <dsp:cNvSpPr/>
      </dsp:nvSpPr>
      <dsp:spPr>
        <a:xfrm>
          <a:off x="395741" y="799626"/>
          <a:ext cx="1759664" cy="175966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2487C3-04FB-DA4B-BAC0-5A99EF18E56F}">
      <dsp:nvSpPr>
        <dsp:cNvPr id="0" name=""/>
        <dsp:cNvSpPr/>
      </dsp:nvSpPr>
      <dsp:spPr>
        <a:xfrm>
          <a:off x="1098318" y="-140578"/>
          <a:ext cx="1897273" cy="189727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F21F2-28D9-DF43-BCB1-F85309F48191}">
      <dsp:nvSpPr>
        <dsp:cNvPr id="0" name=""/>
        <dsp:cNvSpPr/>
      </dsp:nvSpPr>
      <dsp:spPr>
        <a:xfrm>
          <a:off x="0" y="275813"/>
          <a:ext cx="8496301" cy="1588055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B5C700-0016-2F4A-9A06-889BD75BC27A}">
      <dsp:nvSpPr>
        <dsp:cNvPr id="0" name=""/>
        <dsp:cNvSpPr/>
      </dsp:nvSpPr>
      <dsp:spPr>
        <a:xfrm>
          <a:off x="257228" y="358977"/>
          <a:ext cx="1856242" cy="116457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EDEEF-013D-5445-A011-920223006ACD}">
      <dsp:nvSpPr>
        <dsp:cNvPr id="0" name=""/>
        <dsp:cNvSpPr/>
      </dsp:nvSpPr>
      <dsp:spPr>
        <a:xfrm rot="10800000">
          <a:off x="257228" y="1588055"/>
          <a:ext cx="1856242" cy="1940957"/>
        </a:xfrm>
        <a:prstGeom prst="round2SameRect">
          <a:avLst>
            <a:gd name="adj1" fmla="val 10500"/>
            <a:gd name="adj2" fmla="val 0"/>
          </a:avLst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600" b="1" kern="1200" dirty="0">
              <a:solidFill>
                <a:srgbClr val="BED730"/>
              </a:solidFill>
            </a:rPr>
            <a:t>PAID</a:t>
          </a:r>
          <a:endParaRPr lang="en-GB" sz="1800" b="1" kern="1200" dirty="0">
            <a:solidFill>
              <a:srgbClr val="BED730"/>
            </a:solidFill>
          </a:endParaRPr>
        </a:p>
      </dsp:txBody>
      <dsp:txXfrm rot="10800000">
        <a:off x="314314" y="1588055"/>
        <a:ext cx="1742070" cy="1883871"/>
      </dsp:txXfrm>
    </dsp:sp>
    <dsp:sp modelId="{44D585C0-C122-DA40-BAB9-A8159E826046}">
      <dsp:nvSpPr>
        <dsp:cNvPr id="0" name=""/>
        <dsp:cNvSpPr/>
      </dsp:nvSpPr>
      <dsp:spPr>
        <a:xfrm>
          <a:off x="2299095" y="358977"/>
          <a:ext cx="1856242" cy="116457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EA4DB0-C03F-D740-98D0-4C88807C53AD}">
      <dsp:nvSpPr>
        <dsp:cNvPr id="0" name=""/>
        <dsp:cNvSpPr/>
      </dsp:nvSpPr>
      <dsp:spPr>
        <a:xfrm rot="10800000">
          <a:off x="2299095" y="1588055"/>
          <a:ext cx="1856242" cy="1940957"/>
        </a:xfrm>
        <a:prstGeom prst="round2SameRect">
          <a:avLst>
            <a:gd name="adj1" fmla="val 10500"/>
            <a:gd name="adj2" fmla="val 0"/>
          </a:avLst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600" b="1" kern="1200" dirty="0">
              <a:solidFill>
                <a:srgbClr val="BED730"/>
              </a:solidFill>
            </a:rPr>
            <a:t>OWNED</a:t>
          </a:r>
          <a:endParaRPr lang="en-GB" sz="1800" b="1" kern="1200" dirty="0">
            <a:solidFill>
              <a:srgbClr val="BED730"/>
            </a:solidFill>
          </a:endParaRPr>
        </a:p>
      </dsp:txBody>
      <dsp:txXfrm rot="10800000">
        <a:off x="2356181" y="1588055"/>
        <a:ext cx="1742070" cy="1883871"/>
      </dsp:txXfrm>
    </dsp:sp>
    <dsp:sp modelId="{B039773B-EB6E-BD4F-BC08-BE7F48569641}">
      <dsp:nvSpPr>
        <dsp:cNvPr id="0" name=""/>
        <dsp:cNvSpPr/>
      </dsp:nvSpPr>
      <dsp:spPr>
        <a:xfrm>
          <a:off x="4340962" y="358977"/>
          <a:ext cx="1856242" cy="116457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376F0-5A6A-D94F-8E98-9C7963025339}">
      <dsp:nvSpPr>
        <dsp:cNvPr id="0" name=""/>
        <dsp:cNvSpPr/>
      </dsp:nvSpPr>
      <dsp:spPr>
        <a:xfrm rot="10800000">
          <a:off x="4340962" y="1588055"/>
          <a:ext cx="1856242" cy="1940957"/>
        </a:xfrm>
        <a:prstGeom prst="round2SameRect">
          <a:avLst>
            <a:gd name="adj1" fmla="val 10500"/>
            <a:gd name="adj2" fmla="val 0"/>
          </a:avLst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600" b="1" kern="1200" dirty="0">
              <a:solidFill>
                <a:srgbClr val="BED730"/>
              </a:solidFill>
            </a:rPr>
            <a:t>EARNED</a:t>
          </a:r>
          <a:endParaRPr lang="en-GB" sz="1800" b="1" kern="1200" dirty="0">
            <a:solidFill>
              <a:srgbClr val="BED730"/>
            </a:solidFill>
          </a:endParaRPr>
        </a:p>
      </dsp:txBody>
      <dsp:txXfrm rot="10800000">
        <a:off x="4398048" y="1588055"/>
        <a:ext cx="1742070" cy="1883871"/>
      </dsp:txXfrm>
    </dsp:sp>
    <dsp:sp modelId="{CC0A769E-E6DC-B648-B6C3-68C79040E580}">
      <dsp:nvSpPr>
        <dsp:cNvPr id="0" name=""/>
        <dsp:cNvSpPr/>
      </dsp:nvSpPr>
      <dsp:spPr>
        <a:xfrm>
          <a:off x="6382829" y="358977"/>
          <a:ext cx="1856242" cy="116457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3000" b="-1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8C64BB-1928-B046-8E92-D62B75E27C97}">
      <dsp:nvSpPr>
        <dsp:cNvPr id="0" name=""/>
        <dsp:cNvSpPr/>
      </dsp:nvSpPr>
      <dsp:spPr>
        <a:xfrm rot="10800000">
          <a:off x="6401874" y="1588055"/>
          <a:ext cx="1856242" cy="1940957"/>
        </a:xfrm>
        <a:prstGeom prst="round2SameRect">
          <a:avLst>
            <a:gd name="adj1" fmla="val 10500"/>
            <a:gd name="adj2" fmla="val 0"/>
          </a:avLst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GB" sz="1600" kern="1200" dirty="0">
              <a:solidFill>
                <a:srgbClr val="BED730"/>
              </a:solidFill>
            </a:rPr>
            <a:t>EVENTS</a:t>
          </a:r>
          <a:endParaRPr lang="en-GB" sz="1800" kern="1200" dirty="0">
            <a:solidFill>
              <a:srgbClr val="BED730"/>
            </a:solidFill>
          </a:endParaRPr>
        </a:p>
      </dsp:txBody>
      <dsp:txXfrm rot="10800000">
        <a:off x="6458960" y="1588055"/>
        <a:ext cx="1742070" cy="18838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26ABE-25A7-6A46-8680-A69194067B94}">
      <dsp:nvSpPr>
        <dsp:cNvPr id="0" name=""/>
        <dsp:cNvSpPr/>
      </dsp:nvSpPr>
      <dsp:spPr>
        <a:xfrm>
          <a:off x="2481" y="0"/>
          <a:ext cx="2490017" cy="424205"/>
        </a:xfrm>
        <a:prstGeom prst="homePlate">
          <a:avLst/>
        </a:prstGeom>
        <a:solidFill>
          <a:srgbClr val="10253F">
            <a:alpha val="80000"/>
          </a:srgbClr>
        </a:solidFill>
        <a:ln>
          <a:solidFill>
            <a:schemeClr val="accent1">
              <a:lumMod val="7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Audit</a:t>
          </a:r>
        </a:p>
      </dsp:txBody>
      <dsp:txXfrm>
        <a:off x="2481" y="0"/>
        <a:ext cx="2383966" cy="424205"/>
      </dsp:txXfrm>
    </dsp:sp>
    <dsp:sp modelId="{EBD64438-5F35-D74D-9D51-D1396F2233F8}">
      <dsp:nvSpPr>
        <dsp:cNvPr id="0" name=""/>
        <dsp:cNvSpPr/>
      </dsp:nvSpPr>
      <dsp:spPr>
        <a:xfrm>
          <a:off x="1994495" y="0"/>
          <a:ext cx="2490017" cy="424205"/>
        </a:xfrm>
        <a:prstGeom prst="chevron">
          <a:avLst/>
        </a:prstGeom>
        <a:solidFill>
          <a:schemeClr val="tx2">
            <a:lumMod val="75000"/>
            <a:alpha val="80000"/>
          </a:schemeClr>
        </a:solidFill>
        <a:ln>
          <a:solidFill>
            <a:schemeClr val="accent1">
              <a:lumMod val="7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Creation</a:t>
          </a:r>
        </a:p>
      </dsp:txBody>
      <dsp:txXfrm>
        <a:off x="2206598" y="0"/>
        <a:ext cx="2065812" cy="424205"/>
      </dsp:txXfrm>
    </dsp:sp>
    <dsp:sp modelId="{3FBCA726-9247-1747-B26B-1C1B310AD5FA}">
      <dsp:nvSpPr>
        <dsp:cNvPr id="0" name=""/>
        <dsp:cNvSpPr/>
      </dsp:nvSpPr>
      <dsp:spPr>
        <a:xfrm>
          <a:off x="3986509" y="0"/>
          <a:ext cx="2490017" cy="424205"/>
        </a:xfrm>
        <a:prstGeom prst="chevron">
          <a:avLst/>
        </a:prstGeom>
        <a:solidFill>
          <a:srgbClr val="10253F">
            <a:alpha val="80000"/>
          </a:srgbClr>
        </a:solidFill>
        <a:ln>
          <a:solidFill>
            <a:schemeClr val="accent1">
              <a:lumMod val="7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Amplification</a:t>
          </a:r>
        </a:p>
      </dsp:txBody>
      <dsp:txXfrm>
        <a:off x="4198612" y="0"/>
        <a:ext cx="2065812" cy="424205"/>
      </dsp:txXfrm>
    </dsp:sp>
    <dsp:sp modelId="{644FC29C-7CB0-DE48-87C9-2DB2FBB4B16B}">
      <dsp:nvSpPr>
        <dsp:cNvPr id="0" name=""/>
        <dsp:cNvSpPr/>
      </dsp:nvSpPr>
      <dsp:spPr>
        <a:xfrm>
          <a:off x="5978523" y="0"/>
          <a:ext cx="2490017" cy="424205"/>
        </a:xfrm>
        <a:prstGeom prst="chevron">
          <a:avLst/>
        </a:prstGeom>
        <a:solidFill>
          <a:schemeClr val="tx2">
            <a:lumMod val="75000"/>
            <a:alpha val="80000"/>
          </a:schemeClr>
        </a:solidFill>
        <a:ln>
          <a:solidFill>
            <a:schemeClr val="accent1">
              <a:lumMod val="75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32004" rIns="16002" bIns="3200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Content Performance</a:t>
          </a:r>
        </a:p>
      </dsp:txBody>
      <dsp:txXfrm>
        <a:off x="6190626" y="0"/>
        <a:ext cx="2065812" cy="4242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58456-C41B-40D1-8F1E-3E01E3ED8636}" type="datetimeFigureOut">
              <a:rPr lang="en-US" smtClean="0"/>
              <a:pPr/>
              <a:t>4/15/24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02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C0C7FB-05A3-4118-86D5-E4ADFF43D7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820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9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72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15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57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01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500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942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603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945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00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4944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736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have had three big takeaways from what Chairman spoke about and then Kamal…. And that is the need for Growth</a:t>
            </a:r>
          </a:p>
          <a:p>
            <a:endParaRPr lang="en-US" dirty="0"/>
          </a:p>
          <a:p>
            <a:r>
              <a:rPr lang="en-US" dirty="0"/>
              <a:t>So before anything – I would like to take a step back and tell you what marketing’s role 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547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borrowed a Tom Fishbourne cartoon to restate what the purpose of marketing is. </a:t>
            </a:r>
          </a:p>
          <a:p>
            <a:r>
              <a:rPr lang="en-US" dirty="0"/>
              <a:t>We ofcourse manage the brand – we work with digital – we create experiences –  we work on the company’s purpose – but our single point agenda and objective is GROWTH.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824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the AOP discussions last week – planning sessions, Aman and his team coined a very interesting purpose for the business team – this will be THE year of Business Development.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018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how will we achieve this growth? What all do we need to do to achieve this growth.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very importantly – we have a very data driven approach - we use data to make informed decisions for marketing. We do not blindly follow asks – likes/ dislikes. We use data to decide what to do and how to do it.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648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45% </a:t>
            </a:r>
            <a:r>
              <a:rPr lang="en-US" sz="1200" dirty="0"/>
              <a:t>Increase in Views – 17K views last year to 25 k views this year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2. 88% </a:t>
            </a:r>
            <a:r>
              <a:rPr lang="en-US" sz="1200" dirty="0"/>
              <a:t>Increase in Users – 7.5K to 14K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3. </a:t>
            </a:r>
            <a:r>
              <a:rPr lang="en-US" dirty="0"/>
              <a:t>2.05% </a:t>
            </a:r>
            <a:r>
              <a:rPr lang="en-US" sz="1200" dirty="0"/>
              <a:t>Increase in engaged users – 6.02 K to 6.2 K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Our goals for 2024-25 are big hairy audacious goals – but we have the basic infra in placethis year and the learnings from this to be able to drive these audiecious goals and achieve them.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683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we will stay in step or even do better than competition. One such idea being driven by the digital team run by Arun Rajamani and a lot of other teams supporting him – is the Sify Marketplace. We will work with those teams who own and run the platform, to market it and help grow our customer base within this marketplace</a:t>
            </a:r>
          </a:p>
          <a:p>
            <a:endParaRPr lang="en-US" dirty="0"/>
          </a:p>
          <a:p>
            <a:r>
              <a:rPr lang="en-US" dirty="0"/>
              <a:t>Marketplace is a </a:t>
            </a:r>
            <a:r>
              <a:rPr lang="en-US" sz="12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revolutionary platform where customers can seamlessly discover, customize, and procure enterprise-grade solutions tailored to their unique needs. </a:t>
            </a:r>
          </a:p>
          <a:p>
            <a:endParaRPr lang="en-US" sz="1200" dirty="0">
              <a:solidFill>
                <a:schemeClr val="bg1"/>
              </a:solidFill>
              <a:effectLst/>
              <a:latin typeface="Trebuchet MS" panose="020B070302020209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Sify Marketplace, we're not just facilitating transactions; we're empowering businesses to thrive in the digital age</a:t>
            </a:r>
            <a:r>
              <a:rPr lang="en-IN" sz="12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IF you have not seen it – its important to visit the website and engage with it</a:t>
            </a:r>
            <a:endParaRPr lang="en-IN" sz="1200" dirty="0">
              <a:solidFill>
                <a:schemeClr val="bg1"/>
              </a:solidFill>
              <a:effectLst/>
              <a:latin typeface="Trebuchet MS" panose="020B070302020209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703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11% </a:t>
            </a:r>
            <a:r>
              <a:rPr lang="en-US" sz="1200" dirty="0"/>
              <a:t>Increase in followers – 12.1 K to 13.4 K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53% </a:t>
            </a:r>
            <a:r>
              <a:rPr lang="en-US" sz="1200" dirty="0"/>
              <a:t>Increase in Page views – 1.57 lakh to 2.41 lakh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50% </a:t>
            </a:r>
            <a:r>
              <a:rPr lang="en-US" sz="1200" dirty="0"/>
              <a:t>Increase in unique visitors – 49K to 74K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8% </a:t>
            </a:r>
            <a:r>
              <a:rPr lang="en-US" sz="1200" dirty="0"/>
              <a:t>Increase in reactions – 31K to 33.4K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dirty="0"/>
              <a:t>12.6% </a:t>
            </a:r>
            <a:r>
              <a:rPr lang="en-US" sz="1200" dirty="0"/>
              <a:t>Increase in comments – 414 to 416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dirty="0"/>
              <a:t>2.8% reduction in reposts from 1008 to 980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3365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To represent a demand generation plan focusing on multiple offerings, regions, and varied industry segments, you can follow these steps:</a:t>
            </a:r>
          </a:p>
          <a:p>
            <a:endParaRPr lang="en-US" dirty="0"/>
          </a:p>
          <a:p>
            <a:r>
              <a:rPr lang="en-US" dirty="0"/>
              <a:t>1. **Segmentation and Targeting:**</a:t>
            </a:r>
          </a:p>
          <a:p>
            <a:r>
              <a:rPr lang="en-US" dirty="0"/>
              <a:t>   - Identify and segment your target audience based on industry segments, geographic regions, and buyer personas.</a:t>
            </a:r>
          </a:p>
          <a:p>
            <a:r>
              <a:rPr lang="en-US" dirty="0"/>
              <a:t>   - Develop a clear understanding of each segment's needs, pain points, and buying behaviors.</a:t>
            </a:r>
          </a:p>
          <a:p>
            <a:endParaRPr lang="en-US" dirty="0"/>
          </a:p>
          <a:p>
            <a:r>
              <a:rPr lang="en-US" dirty="0"/>
              <a:t>2. **Offering Alignment:**</a:t>
            </a:r>
          </a:p>
          <a:p>
            <a:r>
              <a:rPr lang="en-US" dirty="0"/>
              <a:t>   - Map your offerings to specific segments based on their relevance and value proposition.</a:t>
            </a:r>
          </a:p>
          <a:p>
            <a:r>
              <a:rPr lang="en-US" dirty="0"/>
              <a:t>   - Tailor your messaging and content to address the unique needs and challenges of each segment.</a:t>
            </a:r>
          </a:p>
          <a:p>
            <a:endParaRPr lang="en-US" dirty="0"/>
          </a:p>
          <a:p>
            <a:r>
              <a:rPr lang="en-US" dirty="0"/>
              <a:t>3. **Channel Strategy:**</a:t>
            </a:r>
          </a:p>
          <a:p>
            <a:r>
              <a:rPr lang="en-US" dirty="0"/>
              <a:t>   - Determine the most effective channels to reach each segment, considering factors like digital platforms, events, social media, and partnerships.</a:t>
            </a:r>
          </a:p>
          <a:p>
            <a:r>
              <a:rPr lang="en-US" dirty="0"/>
              <a:t>   - Allocate resources and budget based on the channel's impact and reach within each segment.</a:t>
            </a:r>
          </a:p>
          <a:p>
            <a:endParaRPr lang="en-US" dirty="0"/>
          </a:p>
          <a:p>
            <a:r>
              <a:rPr lang="en-US" dirty="0"/>
              <a:t>4. **Content Creation:**</a:t>
            </a:r>
          </a:p>
          <a:p>
            <a:r>
              <a:rPr lang="en-US" dirty="0"/>
              <a:t>   - Develop high-quality content that resonates with each segment, showcasing how your offerings solve their problems or fulfill their needs.</a:t>
            </a:r>
          </a:p>
          <a:p>
            <a:r>
              <a:rPr lang="en-US" dirty="0"/>
              <a:t>   - Use a mix of formats such as blogs, videos, webinars, case studies, and whitepapers tailored to each segment's preferences.</a:t>
            </a:r>
          </a:p>
          <a:p>
            <a:endParaRPr lang="en-US" dirty="0"/>
          </a:p>
          <a:p>
            <a:r>
              <a:rPr lang="en-US" dirty="0"/>
              <a:t>5. **Lead Generation Tactics:**</a:t>
            </a:r>
          </a:p>
          <a:p>
            <a:r>
              <a:rPr lang="en-US" dirty="0"/>
              <a:t>   - Implement lead generation tactics such as inbound marketing, SEO optimization, email campaigns, and social media advertising.</a:t>
            </a:r>
          </a:p>
          <a:p>
            <a:r>
              <a:rPr lang="en-US" dirty="0"/>
              <a:t>   - Leverage marketing automation tools to streamline lead nurturing and scoring processes.</a:t>
            </a:r>
          </a:p>
          <a:p>
            <a:endParaRPr lang="en-US" dirty="0"/>
          </a:p>
          <a:p>
            <a:r>
              <a:rPr lang="en-US" dirty="0"/>
              <a:t>6. **Measurement and Optimization:**</a:t>
            </a:r>
          </a:p>
          <a:p>
            <a:r>
              <a:rPr lang="en-US" dirty="0"/>
              <a:t>   - Set clear KPIs for each segment and offering, such as lead conversion rates, ROI, customer acquisition cost, and customer lifetime value.</a:t>
            </a:r>
          </a:p>
          <a:p>
            <a:r>
              <a:rPr lang="en-US" dirty="0"/>
              <a:t>   - Continuously monitor and analyze performance data to identify areas for improvement and optimize your demand generation efforts.</a:t>
            </a:r>
          </a:p>
          <a:p>
            <a:endParaRPr lang="en-US" dirty="0"/>
          </a:p>
          <a:p>
            <a:r>
              <a:rPr lang="en-US" dirty="0"/>
              <a:t>7. **Collaboration and Alignment:**</a:t>
            </a:r>
          </a:p>
          <a:p>
            <a:r>
              <a:rPr lang="en-US" dirty="0"/>
              <a:t>   - Foster collaboration between sales, marketing, and product teams to ensure alignment on target segments, messaging, and goals.</a:t>
            </a:r>
          </a:p>
          <a:p>
            <a:r>
              <a:rPr lang="en-US" dirty="0"/>
              <a:t>   - Regularly communicate and update stakeholders on the progress and results of the demand generation plan.</a:t>
            </a:r>
          </a:p>
          <a:p>
            <a:endParaRPr lang="en-US" dirty="0"/>
          </a:p>
          <a:p>
            <a:r>
              <a:rPr lang="en-US" dirty="0"/>
              <a:t>By following these steps, you can effectively represent a demand generation plan that caters to multiple offerings, regions, and industry segments, leading to increased engagement, conversions, and revenue growth.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C0C7FB-05A3-4118-86D5-E4ADFF43D7F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01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g"/><Relationship Id="rId16" Type="http://schemas.microsoft.com/office/2007/relationships/hdphoto" Target="../media/hdphoto1.wdp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8" y="1658801"/>
            <a:ext cx="8475803" cy="416266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805989"/>
            <a:ext cx="4058514" cy="282024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3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 dirty="0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15EEE4CA-D7F5-E9BD-7A10-A0D7937749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4098" y="2024981"/>
            <a:ext cx="8475803" cy="358108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1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4CA1C50F-6394-D120-C21B-B496DB4094E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4099" y="3062446"/>
            <a:ext cx="4058514" cy="282024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 b="0" cap="none" baseline="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</p:spTree>
    <p:extLst>
      <p:ext uri="{BB962C8B-B14F-4D97-AF65-F5344CB8AC3E}">
        <p14:creationId xmlns:p14="http://schemas.microsoft.com/office/powerpoint/2010/main" val="232928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-232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0" y="165408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F2A3D-271D-C6D4-F99E-2C1C6C51B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F68453D2-DABA-E1DF-3231-02FF8861F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C3E3B0-F051-A2D1-80E6-F7FB2ABE2BEA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304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0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CD2564-24FC-1333-E767-A9B7D7E255B7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3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03354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629BF09F-9F6D-3433-3F41-A6FB6DAD2A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2" y="2015775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pic>
        <p:nvPicPr>
          <p:cNvPr id="7" name="Picture 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7BF11300-14E2-BE39-0A28-077D52B932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B4621-0AA6-A57E-D0C5-EAFAF66EC836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7B09F-D6D3-FD14-5059-2C571D461149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6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86F4550-5E6D-526C-2F2F-6E2CDEB1EC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3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31444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C9276E-EC44-DAE9-B5DB-16B542DDB587}"/>
              </a:ext>
            </a:extLst>
          </p:cNvPr>
          <p:cNvSpPr/>
          <p:nvPr userDrawn="1"/>
        </p:nvSpPr>
        <p:spPr>
          <a:xfrm>
            <a:off x="-2323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D6215-D645-7822-5959-113D2FD8B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16916-5F96-3A6F-82AA-A68B1A993C70}"/>
              </a:ext>
            </a:extLst>
          </p:cNvPr>
          <p:cNvSpPr txBox="1"/>
          <p:nvPr userDrawn="1"/>
        </p:nvSpPr>
        <p:spPr>
          <a:xfrm>
            <a:off x="6626180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74961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2" y="-156754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3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7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E217FAA8-7903-790F-C8AF-A654546B8EE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923753" y="244322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C278B4-91F7-1397-FF2D-04C038E41577}"/>
              </a:ext>
            </a:extLst>
          </p:cNvPr>
          <p:cNvSpPr txBox="1"/>
          <p:nvPr userDrawn="1"/>
        </p:nvSpPr>
        <p:spPr>
          <a:xfrm>
            <a:off x="609404" y="3024738"/>
            <a:ext cx="11330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Infra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B180DF8B-8246-7BBB-1D51-0A7997F9CA64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821464" y="245813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C2D28-0D54-251E-1D85-B8C121038C5A}"/>
              </a:ext>
            </a:extLst>
          </p:cNvPr>
          <p:cNvSpPr txBox="1"/>
          <p:nvPr userDrawn="1"/>
        </p:nvSpPr>
        <p:spPr>
          <a:xfrm>
            <a:off x="1418398" y="301957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Colo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D1DEF801-78D7-8DFC-0C38-272A8D98EF7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658286" y="246790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C2D12-B199-C442-790C-823302A66B0C}"/>
              </a:ext>
            </a:extLst>
          </p:cNvPr>
          <p:cNvSpPr txBox="1"/>
          <p:nvPr userDrawn="1"/>
        </p:nvSpPr>
        <p:spPr>
          <a:xfrm>
            <a:off x="3306386" y="3024738"/>
            <a:ext cx="12419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3E55518-8652-B520-19AB-CDFACF181A7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34985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C430B1-3B83-EFB6-3F1D-2012E266974A}"/>
              </a:ext>
            </a:extLst>
          </p:cNvPr>
          <p:cNvSpPr txBox="1"/>
          <p:nvPr userDrawn="1"/>
        </p:nvSpPr>
        <p:spPr>
          <a:xfrm>
            <a:off x="4274045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6903430-A5C6-2F4B-929D-91B4A5CDCC5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636939" y="247535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233261-5F6C-636F-31BF-D14D8B6C8E10}"/>
              </a:ext>
            </a:extLst>
          </p:cNvPr>
          <p:cNvSpPr txBox="1"/>
          <p:nvPr userDrawn="1"/>
        </p:nvSpPr>
        <p:spPr>
          <a:xfrm>
            <a:off x="5249081" y="3024738"/>
            <a:ext cx="1318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EA112DF0-B262-786E-98C3-AFAC8571B6E5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628955" y="2450682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AF911-1D1E-E3D3-DBFE-BAF04E419C52}"/>
              </a:ext>
            </a:extLst>
          </p:cNvPr>
          <p:cNvSpPr txBox="1"/>
          <p:nvPr userDrawn="1"/>
        </p:nvSpPr>
        <p:spPr>
          <a:xfrm>
            <a:off x="6235119" y="3035126"/>
            <a:ext cx="12806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C2984C21-A098-4F6A-0C5C-69A11A01F7E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635901" y="245068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42BF6-F898-468C-F075-7098579A5791}"/>
              </a:ext>
            </a:extLst>
          </p:cNvPr>
          <p:cNvSpPr txBox="1"/>
          <p:nvPr userDrawn="1"/>
        </p:nvSpPr>
        <p:spPr>
          <a:xfrm>
            <a:off x="7288115" y="3042094"/>
            <a:ext cx="1328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338728-2DC8-66B8-DD1E-39B7B8EF2A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3250" y="2552907"/>
            <a:ext cx="410045" cy="3743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CF5E2255-BE2B-0B6F-3530-A93459144B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8689" y="2590199"/>
            <a:ext cx="251389" cy="33464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3B1AB72-670A-F637-35D9-5F5B0180E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0448" y="2551074"/>
            <a:ext cx="296267" cy="33464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25DAF83-E320-A602-5BD3-5FD43E48B82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20225" y="2558528"/>
            <a:ext cx="332707" cy="334642"/>
          </a:xfrm>
          <a:prstGeom prst="rect">
            <a:avLst/>
          </a:prstGeom>
        </p:spPr>
      </p:pic>
      <p:pic>
        <p:nvPicPr>
          <p:cNvPr id="43" name="Picture 42" descr="A logo with text on it&#10;&#10;Description automatically generated">
            <a:extLst>
              <a:ext uri="{FF2B5EF4-FFF2-40B4-BE49-F238E27FC236}">
                <a16:creationId xmlns:a16="http://schemas.microsoft.com/office/drawing/2014/main" id="{48DDC583-E728-1A32-193A-E480084C49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1"/>
            <a:ext cx="2793678" cy="1492175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87873065-4753-3C66-0452-C6C1CC4565CF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706442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28BF29-7E3A-69BC-5756-28F62F6C1CF9}"/>
              </a:ext>
            </a:extLst>
          </p:cNvPr>
          <p:cNvSpPr txBox="1"/>
          <p:nvPr userDrawn="1"/>
        </p:nvSpPr>
        <p:spPr>
          <a:xfrm>
            <a:off x="2324874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Ent Cloud Infra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40E80F-D35B-3E6B-7D1C-8F9B8734812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81" y="2573334"/>
            <a:ext cx="404697" cy="346379"/>
          </a:xfrm>
          <a:prstGeom prst="rect">
            <a:avLst/>
          </a:prstGeom>
        </p:spPr>
      </p:pic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AAA699B-A95F-310B-7182-AFB2A3CD2D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00" y="2535749"/>
            <a:ext cx="384392" cy="369318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F44C8E-F398-3A14-81BA-584A148DD3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72" y="2525958"/>
            <a:ext cx="342065" cy="3566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FF288F-82AC-672C-B624-FA08F766561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2066" y="2583469"/>
            <a:ext cx="404178" cy="254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CFBD6-7D4E-7356-2005-8B476C6753E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3954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CC9D3-CCA6-039B-4E93-B2B7EDE0D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4F0B1F-E6C8-FEEA-A7BC-EB9C83983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36911-E559-3418-9ACC-6220065D7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F6ECB-264E-4B8C-8C14-672B4871737D}" type="datetimeFigureOut">
              <a:rPr lang="en-IN" smtClean="0"/>
              <a:t>15/04/24</a:t>
            </a:fld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737AF-3E03-3E21-AE9F-4AC695BFC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8D74E-8C29-C0ED-16BD-D8290EBA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8B57B-7F24-4D9A-B92A-2E647B46E7EF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32632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529012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1"/>
            <a:ext cx="8496150" cy="36933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8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CEA614A-EFC1-1B49-BB8B-49C4D6D2B303}"/>
              </a:ext>
            </a:extLst>
          </p:cNvPr>
          <p:cNvSpPr/>
          <p:nvPr userDrawn="1"/>
        </p:nvSpPr>
        <p:spPr>
          <a:xfrm rot="5400000">
            <a:off x="71850" y="4768491"/>
            <a:ext cx="180000" cy="3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56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33EC4-9620-6C44-23C1-6D6ED64FD454}"/>
              </a:ext>
            </a:extLst>
          </p:cNvPr>
          <p:cNvSpPr txBox="1"/>
          <p:nvPr userDrawn="1"/>
        </p:nvSpPr>
        <p:spPr>
          <a:xfrm>
            <a:off x="-150" y="4822769"/>
            <a:ext cx="323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6AB342A-830E-438F-A6A8-BEDF509AB0A8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3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819" r:id="rId2"/>
    <p:sldLayoutId id="2147483790" r:id="rId3"/>
    <p:sldLayoutId id="2147483827" r:id="rId4"/>
    <p:sldLayoutId id="2147483810" r:id="rId5"/>
    <p:sldLayoutId id="2147483826" r:id="rId6"/>
    <p:sldLayoutId id="2147483866" r:id="rId7"/>
    <p:sldLayoutId id="2147483865" r:id="rId8"/>
  </p:sldLayoutIdLst>
  <p:txStyles>
    <p:titleStyle>
      <a:lvl1pPr algn="l" defTabSz="914286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72" indent="-226772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29" indent="-285714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57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600000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143" indent="-228571" algn="l" defTabSz="914286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86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29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72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15" indent="-228571" algn="l" defTabSz="91428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6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9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2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15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57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1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43" algn="l" defTabSz="9142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  <p15:guide id="3" pos="2767">
          <p15:clr>
            <a:srgbClr val="F26B43"/>
          </p15:clr>
        </p15:guide>
        <p15:guide id="4" pos="2993">
          <p15:clr>
            <a:srgbClr val="F26B43"/>
          </p15:clr>
        </p15:guide>
        <p15:guide id="5" pos="204">
          <p15:clr>
            <a:srgbClr val="F26B43"/>
          </p15:clr>
        </p15:guide>
        <p15:guide id="6" pos="5556">
          <p15:clr>
            <a:srgbClr val="F26B43"/>
          </p15:clr>
        </p15:guide>
        <p15:guide id="7" orient="horz" pos="2845" userDrawn="1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39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46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3.png"/><Relationship Id="rId21" Type="http://schemas.openxmlformats.org/officeDocument/2006/relationships/image" Target="../media/image68.png"/><Relationship Id="rId42" Type="http://schemas.openxmlformats.org/officeDocument/2006/relationships/image" Target="../media/image89.jpeg"/><Relationship Id="rId47" Type="http://schemas.openxmlformats.org/officeDocument/2006/relationships/image" Target="../media/image94.jpeg"/><Relationship Id="rId63" Type="http://schemas.openxmlformats.org/officeDocument/2006/relationships/image" Target="../media/image110.png"/><Relationship Id="rId68" Type="http://schemas.openxmlformats.org/officeDocument/2006/relationships/image" Target="../media/image115.png"/><Relationship Id="rId84" Type="http://schemas.openxmlformats.org/officeDocument/2006/relationships/image" Target="../media/image131.png"/><Relationship Id="rId89" Type="http://schemas.openxmlformats.org/officeDocument/2006/relationships/image" Target="../media/image136.jpeg"/><Relationship Id="rId16" Type="http://schemas.openxmlformats.org/officeDocument/2006/relationships/image" Target="../media/image63.jpeg"/><Relationship Id="rId11" Type="http://schemas.openxmlformats.org/officeDocument/2006/relationships/image" Target="../media/image58.png"/><Relationship Id="rId32" Type="http://schemas.openxmlformats.org/officeDocument/2006/relationships/image" Target="../media/image79.png"/><Relationship Id="rId37" Type="http://schemas.openxmlformats.org/officeDocument/2006/relationships/image" Target="../media/image84.jpeg"/><Relationship Id="rId53" Type="http://schemas.openxmlformats.org/officeDocument/2006/relationships/image" Target="../media/image100.jpeg"/><Relationship Id="rId58" Type="http://schemas.openxmlformats.org/officeDocument/2006/relationships/image" Target="../media/image105.png"/><Relationship Id="rId74" Type="http://schemas.openxmlformats.org/officeDocument/2006/relationships/image" Target="../media/image121.png"/><Relationship Id="rId79" Type="http://schemas.openxmlformats.org/officeDocument/2006/relationships/image" Target="../media/image126.jpeg"/><Relationship Id="rId5" Type="http://schemas.openxmlformats.org/officeDocument/2006/relationships/image" Target="../media/image52.png"/><Relationship Id="rId90" Type="http://schemas.openxmlformats.org/officeDocument/2006/relationships/image" Target="../media/image137.png"/><Relationship Id="rId14" Type="http://schemas.openxmlformats.org/officeDocument/2006/relationships/image" Target="../media/image61.jpeg"/><Relationship Id="rId22" Type="http://schemas.openxmlformats.org/officeDocument/2006/relationships/image" Target="../media/image69.png"/><Relationship Id="rId27" Type="http://schemas.openxmlformats.org/officeDocument/2006/relationships/image" Target="../media/image74.png"/><Relationship Id="rId30" Type="http://schemas.openxmlformats.org/officeDocument/2006/relationships/image" Target="../media/image77.png"/><Relationship Id="rId35" Type="http://schemas.openxmlformats.org/officeDocument/2006/relationships/image" Target="../media/image82.png"/><Relationship Id="rId43" Type="http://schemas.openxmlformats.org/officeDocument/2006/relationships/image" Target="../media/image90.jpeg"/><Relationship Id="rId48" Type="http://schemas.openxmlformats.org/officeDocument/2006/relationships/image" Target="../media/image95.png"/><Relationship Id="rId56" Type="http://schemas.openxmlformats.org/officeDocument/2006/relationships/image" Target="../media/image103.jpeg"/><Relationship Id="rId64" Type="http://schemas.openxmlformats.org/officeDocument/2006/relationships/image" Target="../media/image111.jpeg"/><Relationship Id="rId69" Type="http://schemas.openxmlformats.org/officeDocument/2006/relationships/image" Target="../media/image116.png"/><Relationship Id="rId77" Type="http://schemas.openxmlformats.org/officeDocument/2006/relationships/image" Target="../media/image124.png"/><Relationship Id="rId8" Type="http://schemas.openxmlformats.org/officeDocument/2006/relationships/image" Target="../media/image55.png"/><Relationship Id="rId51" Type="http://schemas.openxmlformats.org/officeDocument/2006/relationships/image" Target="../media/image98.png"/><Relationship Id="rId72" Type="http://schemas.openxmlformats.org/officeDocument/2006/relationships/image" Target="../media/image119.png"/><Relationship Id="rId80" Type="http://schemas.openxmlformats.org/officeDocument/2006/relationships/image" Target="../media/image127.png"/><Relationship Id="rId85" Type="http://schemas.openxmlformats.org/officeDocument/2006/relationships/image" Target="../media/image132.png"/><Relationship Id="rId3" Type="http://schemas.openxmlformats.org/officeDocument/2006/relationships/image" Target="../media/image50.png"/><Relationship Id="rId12" Type="http://schemas.openxmlformats.org/officeDocument/2006/relationships/image" Target="../media/image59.png"/><Relationship Id="rId17" Type="http://schemas.openxmlformats.org/officeDocument/2006/relationships/image" Target="../media/image64.jpeg"/><Relationship Id="rId25" Type="http://schemas.openxmlformats.org/officeDocument/2006/relationships/image" Target="../media/image72.png"/><Relationship Id="rId33" Type="http://schemas.openxmlformats.org/officeDocument/2006/relationships/image" Target="../media/image80.png"/><Relationship Id="rId38" Type="http://schemas.openxmlformats.org/officeDocument/2006/relationships/image" Target="../media/image85.png"/><Relationship Id="rId46" Type="http://schemas.openxmlformats.org/officeDocument/2006/relationships/image" Target="../media/image93.png"/><Relationship Id="rId59" Type="http://schemas.openxmlformats.org/officeDocument/2006/relationships/image" Target="../media/image106.png"/><Relationship Id="rId67" Type="http://schemas.openxmlformats.org/officeDocument/2006/relationships/image" Target="../media/image114.jpeg"/><Relationship Id="rId20" Type="http://schemas.openxmlformats.org/officeDocument/2006/relationships/image" Target="../media/image67.png"/><Relationship Id="rId41" Type="http://schemas.openxmlformats.org/officeDocument/2006/relationships/image" Target="../media/image88.jpeg"/><Relationship Id="rId54" Type="http://schemas.openxmlformats.org/officeDocument/2006/relationships/image" Target="../media/image101.png"/><Relationship Id="rId62" Type="http://schemas.openxmlformats.org/officeDocument/2006/relationships/image" Target="../media/image109.png"/><Relationship Id="rId70" Type="http://schemas.openxmlformats.org/officeDocument/2006/relationships/image" Target="../media/image117.png"/><Relationship Id="rId75" Type="http://schemas.openxmlformats.org/officeDocument/2006/relationships/image" Target="../media/image122.png"/><Relationship Id="rId83" Type="http://schemas.openxmlformats.org/officeDocument/2006/relationships/image" Target="../media/image130.png"/><Relationship Id="rId88" Type="http://schemas.openxmlformats.org/officeDocument/2006/relationships/image" Target="../media/image135.jpeg"/><Relationship Id="rId91" Type="http://schemas.openxmlformats.org/officeDocument/2006/relationships/image" Target="../media/image13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jpeg"/><Relationship Id="rId15" Type="http://schemas.openxmlformats.org/officeDocument/2006/relationships/image" Target="../media/image62.jpeg"/><Relationship Id="rId23" Type="http://schemas.openxmlformats.org/officeDocument/2006/relationships/image" Target="../media/image70.jpeg"/><Relationship Id="rId28" Type="http://schemas.openxmlformats.org/officeDocument/2006/relationships/image" Target="../media/image75.png"/><Relationship Id="rId36" Type="http://schemas.openxmlformats.org/officeDocument/2006/relationships/image" Target="../media/image83.png"/><Relationship Id="rId49" Type="http://schemas.openxmlformats.org/officeDocument/2006/relationships/image" Target="../media/image96.png"/><Relationship Id="rId57" Type="http://schemas.openxmlformats.org/officeDocument/2006/relationships/image" Target="../media/image104.png"/><Relationship Id="rId10" Type="http://schemas.openxmlformats.org/officeDocument/2006/relationships/image" Target="../media/image57.png"/><Relationship Id="rId31" Type="http://schemas.openxmlformats.org/officeDocument/2006/relationships/image" Target="../media/image78.jpeg"/><Relationship Id="rId44" Type="http://schemas.openxmlformats.org/officeDocument/2006/relationships/image" Target="../media/image91.jpeg"/><Relationship Id="rId52" Type="http://schemas.openxmlformats.org/officeDocument/2006/relationships/image" Target="../media/image99.jpeg"/><Relationship Id="rId60" Type="http://schemas.openxmlformats.org/officeDocument/2006/relationships/image" Target="../media/image107.png"/><Relationship Id="rId65" Type="http://schemas.openxmlformats.org/officeDocument/2006/relationships/image" Target="../media/image112.jpeg"/><Relationship Id="rId73" Type="http://schemas.openxmlformats.org/officeDocument/2006/relationships/image" Target="../media/image120.png"/><Relationship Id="rId78" Type="http://schemas.openxmlformats.org/officeDocument/2006/relationships/image" Target="../media/image125.jpeg"/><Relationship Id="rId81" Type="http://schemas.openxmlformats.org/officeDocument/2006/relationships/image" Target="../media/image128.jpeg"/><Relationship Id="rId86" Type="http://schemas.openxmlformats.org/officeDocument/2006/relationships/image" Target="../media/image133.jpeg"/><Relationship Id="rId4" Type="http://schemas.openxmlformats.org/officeDocument/2006/relationships/image" Target="../media/image51.jpeg"/><Relationship Id="rId9" Type="http://schemas.openxmlformats.org/officeDocument/2006/relationships/image" Target="../media/image56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9" Type="http://schemas.openxmlformats.org/officeDocument/2006/relationships/image" Target="../media/image86.png"/><Relationship Id="rId34" Type="http://schemas.openxmlformats.org/officeDocument/2006/relationships/image" Target="../media/image81.png"/><Relationship Id="rId50" Type="http://schemas.openxmlformats.org/officeDocument/2006/relationships/image" Target="../media/image97.png"/><Relationship Id="rId55" Type="http://schemas.openxmlformats.org/officeDocument/2006/relationships/image" Target="../media/image102.jpeg"/><Relationship Id="rId76" Type="http://schemas.openxmlformats.org/officeDocument/2006/relationships/image" Target="../media/image123.png"/><Relationship Id="rId7" Type="http://schemas.openxmlformats.org/officeDocument/2006/relationships/image" Target="../media/image54.png"/><Relationship Id="rId71" Type="http://schemas.openxmlformats.org/officeDocument/2006/relationships/image" Target="../media/image118.png"/><Relationship Id="rId2" Type="http://schemas.openxmlformats.org/officeDocument/2006/relationships/image" Target="../media/image49.png"/><Relationship Id="rId29" Type="http://schemas.openxmlformats.org/officeDocument/2006/relationships/image" Target="../media/image76.png"/><Relationship Id="rId24" Type="http://schemas.openxmlformats.org/officeDocument/2006/relationships/image" Target="../media/image71.jpeg"/><Relationship Id="rId40" Type="http://schemas.openxmlformats.org/officeDocument/2006/relationships/image" Target="../media/image87.jpeg"/><Relationship Id="rId45" Type="http://schemas.openxmlformats.org/officeDocument/2006/relationships/image" Target="../media/image92.jpeg"/><Relationship Id="rId66" Type="http://schemas.openxmlformats.org/officeDocument/2006/relationships/image" Target="../media/image113.jpeg"/><Relationship Id="rId87" Type="http://schemas.openxmlformats.org/officeDocument/2006/relationships/image" Target="../media/image134.jpeg"/><Relationship Id="rId61" Type="http://schemas.openxmlformats.org/officeDocument/2006/relationships/image" Target="../media/image108.jpeg"/><Relationship Id="rId82" Type="http://schemas.openxmlformats.org/officeDocument/2006/relationships/image" Target="../media/image129.png"/><Relationship Id="rId19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52.png"/><Relationship Id="rId18" Type="http://schemas.openxmlformats.org/officeDocument/2006/relationships/image" Target="../media/image157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12" Type="http://schemas.openxmlformats.org/officeDocument/2006/relationships/image" Target="../media/image151.png"/><Relationship Id="rId17" Type="http://schemas.openxmlformats.org/officeDocument/2006/relationships/image" Target="../media/image15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55.jpeg"/><Relationship Id="rId20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5.pn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5" Type="http://schemas.openxmlformats.org/officeDocument/2006/relationships/image" Target="../media/image154.png"/><Relationship Id="rId10" Type="http://schemas.openxmlformats.org/officeDocument/2006/relationships/image" Target="../media/image149.png"/><Relationship Id="rId19" Type="http://schemas.openxmlformats.org/officeDocument/2006/relationships/image" Target="../media/image158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Relationship Id="rId14" Type="http://schemas.openxmlformats.org/officeDocument/2006/relationships/image" Target="../media/image1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jpeg"/><Relationship Id="rId13" Type="http://schemas.openxmlformats.org/officeDocument/2006/relationships/image" Target="../media/image171.png"/><Relationship Id="rId3" Type="http://schemas.openxmlformats.org/officeDocument/2006/relationships/image" Target="../media/image161.png"/><Relationship Id="rId7" Type="http://schemas.openxmlformats.org/officeDocument/2006/relationships/image" Target="../media/image165.jpeg"/><Relationship Id="rId12" Type="http://schemas.openxmlformats.org/officeDocument/2006/relationships/image" Target="../media/image170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jpeg"/><Relationship Id="rId11" Type="http://schemas.openxmlformats.org/officeDocument/2006/relationships/image" Target="../media/image169.png"/><Relationship Id="rId5" Type="http://schemas.openxmlformats.org/officeDocument/2006/relationships/image" Target="../media/image163.jpeg"/><Relationship Id="rId15" Type="http://schemas.openxmlformats.org/officeDocument/2006/relationships/image" Target="../media/image173.png"/><Relationship Id="rId10" Type="http://schemas.openxmlformats.org/officeDocument/2006/relationships/image" Target="../media/image168.jpeg"/><Relationship Id="rId4" Type="http://schemas.openxmlformats.org/officeDocument/2006/relationships/image" Target="../media/image162.jpeg"/><Relationship Id="rId9" Type="http://schemas.openxmlformats.org/officeDocument/2006/relationships/image" Target="../media/image167.jpeg"/><Relationship Id="rId14" Type="http://schemas.openxmlformats.org/officeDocument/2006/relationships/image" Target="../media/image17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13" Type="http://schemas.openxmlformats.org/officeDocument/2006/relationships/image" Target="../media/image18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77.jpeg"/><Relationship Id="rId12" Type="http://schemas.openxmlformats.org/officeDocument/2006/relationships/image" Target="../media/image18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hdphoto" Target="../media/hdphoto3.wdp"/><Relationship Id="rId5" Type="http://schemas.openxmlformats.org/officeDocument/2006/relationships/diagramColors" Target="../diagrams/colors4.xml"/><Relationship Id="rId15" Type="http://schemas.openxmlformats.org/officeDocument/2006/relationships/image" Target="../media/image183.png"/><Relationship Id="rId10" Type="http://schemas.openxmlformats.org/officeDocument/2006/relationships/image" Target="../media/image179.png"/><Relationship Id="rId4" Type="http://schemas.openxmlformats.org/officeDocument/2006/relationships/diagramQuickStyle" Target="../diagrams/quickStyle4.xml"/><Relationship Id="rId9" Type="http://schemas.microsoft.com/office/2007/relationships/hdphoto" Target="../media/hdphoto2.wdp"/><Relationship Id="rId14" Type="http://schemas.openxmlformats.org/officeDocument/2006/relationships/image" Target="../media/image18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7BCCEA-D5D2-480E-9EF6-5C421A4C57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098" y="1658801"/>
            <a:ext cx="8475803" cy="416266"/>
          </a:xfrm>
        </p:spPr>
        <p:txBody>
          <a:bodyPr/>
          <a:lstStyle/>
          <a:p>
            <a:r>
              <a:rPr lang="en-IN" dirty="0"/>
              <a:t>Swinging for Success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C062683-999C-4FB2-9C42-29C1BFDE76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099" y="2805989"/>
            <a:ext cx="4058514" cy="282024"/>
          </a:xfrm>
        </p:spPr>
        <p:txBody>
          <a:bodyPr/>
          <a:lstStyle/>
          <a:p>
            <a:r>
              <a:rPr lang="en-US" dirty="0"/>
              <a:t>Anjali Gupta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56ED0-AA56-8F12-59A1-C7DBD5F7C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100" y="4449323"/>
            <a:ext cx="4058514" cy="277103"/>
          </a:xfrm>
        </p:spPr>
        <p:txBody>
          <a:bodyPr/>
          <a:lstStyle/>
          <a:p>
            <a:r>
              <a:rPr lang="en-US" dirty="0"/>
              <a:t>01/04/24</a:t>
            </a:r>
            <a:endParaRPr lang="en-IN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FB4D147-8D78-3EF8-6C80-834E8B7EFA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098" y="2024981"/>
            <a:ext cx="8475803" cy="358108"/>
          </a:xfrm>
        </p:spPr>
        <p:txBody>
          <a:bodyPr/>
          <a:lstStyle/>
          <a:p>
            <a:r>
              <a:rPr lang="en-IN" dirty="0"/>
              <a:t>Playing our Marketing Innings to Score Big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17B5DC70-1B47-0AFA-8451-71867A59535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4099" y="3062446"/>
            <a:ext cx="4058514" cy="282024"/>
          </a:xfrm>
        </p:spPr>
        <p:txBody>
          <a:bodyPr/>
          <a:lstStyle/>
          <a:p>
            <a:r>
              <a:rPr lang="en-US" dirty="0"/>
              <a:t>Head of Marketing</a:t>
            </a:r>
          </a:p>
        </p:txBody>
      </p:sp>
    </p:spTree>
    <p:extLst>
      <p:ext uri="{BB962C8B-B14F-4D97-AF65-F5344CB8AC3E}">
        <p14:creationId xmlns:p14="http://schemas.microsoft.com/office/powerpoint/2010/main" val="167217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93A89-1C71-4837-E196-3BD53C540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Internal branding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412CFF9-6950-D02A-DCDF-F868D9C62146}"/>
              </a:ext>
            </a:extLst>
          </p:cNvPr>
          <p:cNvCxnSpPr/>
          <p:nvPr/>
        </p:nvCxnSpPr>
        <p:spPr>
          <a:xfrm>
            <a:off x="4890407" y="787922"/>
            <a:ext cx="0" cy="41238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11F070F-3BBC-8B5F-F1AB-626493359C16}"/>
              </a:ext>
            </a:extLst>
          </p:cNvPr>
          <p:cNvSpPr txBox="1"/>
          <p:nvPr/>
        </p:nvSpPr>
        <p:spPr>
          <a:xfrm>
            <a:off x="4751387" y="755116"/>
            <a:ext cx="1726905" cy="253916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/>
              <a:t>Plan for FY 2024-25</a:t>
            </a:r>
            <a:endParaRPr lang="en-IN" sz="105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32A408-2F2B-57D8-21A0-F4F2C0C31732}"/>
              </a:ext>
            </a:extLst>
          </p:cNvPr>
          <p:cNvSpPr txBox="1"/>
          <p:nvPr/>
        </p:nvSpPr>
        <p:spPr>
          <a:xfrm>
            <a:off x="339687" y="755116"/>
            <a:ext cx="2259596" cy="253916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/>
              <a:t>Sify Office Internal Branding</a:t>
            </a:r>
            <a:endParaRPr lang="en-IN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4F81D1-88DC-E313-8132-918B0F21296E}"/>
              </a:ext>
            </a:extLst>
          </p:cNvPr>
          <p:cNvSpPr txBox="1"/>
          <p:nvPr/>
        </p:nvSpPr>
        <p:spPr>
          <a:xfrm>
            <a:off x="323850" y="1162872"/>
            <a:ext cx="40687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latin typeface="+mj-lt"/>
              </a:rPr>
              <a:t>The Sify Code for Success – implement in 2</a:t>
            </a:r>
            <a:r>
              <a:rPr lang="en-US" sz="1100" baseline="30000" dirty="0">
                <a:solidFill>
                  <a:schemeClr val="bg1"/>
                </a:solidFill>
                <a:latin typeface="+mj-lt"/>
              </a:rPr>
              <a:t>nd</a:t>
            </a:r>
            <a:r>
              <a:rPr lang="en-US" sz="1100" dirty="0">
                <a:solidFill>
                  <a:schemeClr val="bg1"/>
                </a:solidFill>
                <a:latin typeface="+mj-lt"/>
              </a:rPr>
              <a:t> &amp; 3</a:t>
            </a:r>
            <a:r>
              <a:rPr lang="en-US" sz="1100" baseline="30000" dirty="0">
                <a:solidFill>
                  <a:schemeClr val="bg1"/>
                </a:solidFill>
                <a:latin typeface="+mj-lt"/>
              </a:rPr>
              <a:t>rd</a:t>
            </a:r>
            <a:r>
              <a:rPr lang="en-US" sz="1100" dirty="0">
                <a:solidFill>
                  <a:schemeClr val="bg1"/>
                </a:solidFill>
                <a:latin typeface="+mj-lt"/>
              </a:rPr>
              <a:t> floor of Vile Parle office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B68E8B-1F7D-12F3-FB27-0340430EFDB7}"/>
              </a:ext>
            </a:extLst>
          </p:cNvPr>
          <p:cNvSpPr txBox="1"/>
          <p:nvPr/>
        </p:nvSpPr>
        <p:spPr>
          <a:xfrm>
            <a:off x="323851" y="3355316"/>
            <a:ext cx="3628218" cy="253916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/>
              <a:t>Sify Brand Central – Internal Marketing Repository</a:t>
            </a:r>
            <a:endParaRPr lang="en-IN" sz="1050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D97512F-D775-8691-D559-0C36F4C7C052}"/>
              </a:ext>
            </a:extLst>
          </p:cNvPr>
          <p:cNvGrpSpPr/>
          <p:nvPr/>
        </p:nvGrpSpPr>
        <p:grpSpPr>
          <a:xfrm>
            <a:off x="323850" y="1735346"/>
            <a:ext cx="4068764" cy="1352921"/>
            <a:chOff x="200753" y="820578"/>
            <a:chExt cx="7066816" cy="234981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92871FC-4A05-9475-7244-5876C9767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02996" y="831611"/>
              <a:ext cx="1665210" cy="11159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3FA3F2E-F70C-BEB1-2D52-9F4C79D7BF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753" y="820578"/>
              <a:ext cx="1661696" cy="111183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332FF6-F367-5337-1199-40F5AC036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05976" y="820578"/>
              <a:ext cx="1653493" cy="11173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CA480B5-C797-4198-B0DD-5D568E1F5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1601" y="2048614"/>
              <a:ext cx="1662867" cy="11132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949CCEB-B4BF-F5A0-B007-6D9BFE9D4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11733" y="820578"/>
              <a:ext cx="1655836" cy="110226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7ACB2A-2494-53EA-0031-56FC60491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851487" y="2053084"/>
              <a:ext cx="1664038" cy="111730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90D4042-0FFA-CE14-BF16-C76A68015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59811" y="2057187"/>
              <a:ext cx="1668725" cy="11132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2ED07D1-FF1E-3972-252E-91AEF8D3CA46}"/>
              </a:ext>
            </a:extLst>
          </p:cNvPr>
          <p:cNvSpPr txBox="1"/>
          <p:nvPr/>
        </p:nvSpPr>
        <p:spPr>
          <a:xfrm>
            <a:off x="312682" y="3733639"/>
            <a:ext cx="1106905" cy="53860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~300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downloads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6BAF6BD-2614-38EB-4A2E-1FFF3708CE00}"/>
              </a:ext>
            </a:extLst>
          </p:cNvPr>
          <p:cNvGrpSpPr/>
          <p:nvPr/>
        </p:nvGrpSpPr>
        <p:grpSpPr>
          <a:xfrm>
            <a:off x="6841876" y="3378518"/>
            <a:ext cx="1989442" cy="1080000"/>
            <a:chOff x="7069416" y="3432480"/>
            <a:chExt cx="1989442" cy="1525944"/>
          </a:xfrm>
        </p:grpSpPr>
        <p:pic>
          <p:nvPicPr>
            <p:cNvPr id="20" name="Picture 2" descr="Sandy Springs Modern Podcast Studio Photo 5">
              <a:extLst>
                <a:ext uri="{FF2B5EF4-FFF2-40B4-BE49-F238E27FC236}">
                  <a16:creationId xmlns:a16="http://schemas.microsoft.com/office/drawing/2014/main" id="{09B9D6DD-62A4-CF39-D858-B832E87AC85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409" b="23457"/>
            <a:stretch/>
          </p:blipFill>
          <p:spPr bwMode="auto">
            <a:xfrm>
              <a:off x="7069416" y="3432480"/>
              <a:ext cx="1989442" cy="1525944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77CD0275-7E6C-36D2-C373-50CE4BCEC4DD}"/>
                </a:ext>
              </a:extLst>
            </p:cNvPr>
            <p:cNvSpPr/>
            <p:nvPr/>
          </p:nvSpPr>
          <p:spPr>
            <a:xfrm>
              <a:off x="7865480" y="3629720"/>
              <a:ext cx="554163" cy="368897"/>
            </a:xfrm>
            <a:custGeom>
              <a:avLst/>
              <a:gdLst>
                <a:gd name="connsiteX0" fmla="*/ 0 w 678512"/>
                <a:gd name="connsiteY0" fmla="*/ 0 h 233238"/>
                <a:gd name="connsiteX1" fmla="*/ 678512 w 678512"/>
                <a:gd name="connsiteY1" fmla="*/ 0 h 233238"/>
                <a:gd name="connsiteX2" fmla="*/ 678512 w 678512"/>
                <a:gd name="connsiteY2" fmla="*/ 233238 h 233238"/>
                <a:gd name="connsiteX3" fmla="*/ 0 w 678512"/>
                <a:gd name="connsiteY3" fmla="*/ 233238 h 233238"/>
                <a:gd name="connsiteX4" fmla="*/ 0 w 678512"/>
                <a:gd name="connsiteY4" fmla="*/ 0 h 233238"/>
                <a:gd name="connsiteX0" fmla="*/ 39687 w 678512"/>
                <a:gd name="connsiteY0" fmla="*/ 0 h 284038"/>
                <a:gd name="connsiteX1" fmla="*/ 678512 w 678512"/>
                <a:gd name="connsiteY1" fmla="*/ 50800 h 284038"/>
                <a:gd name="connsiteX2" fmla="*/ 678512 w 678512"/>
                <a:gd name="connsiteY2" fmla="*/ 284038 h 284038"/>
                <a:gd name="connsiteX3" fmla="*/ 0 w 678512"/>
                <a:gd name="connsiteY3" fmla="*/ 284038 h 284038"/>
                <a:gd name="connsiteX4" fmla="*/ 39687 w 678512"/>
                <a:gd name="connsiteY4" fmla="*/ 0 h 284038"/>
                <a:gd name="connsiteX0" fmla="*/ 39687 w 678512"/>
                <a:gd name="connsiteY0" fmla="*/ 60325 h 344363"/>
                <a:gd name="connsiteX1" fmla="*/ 654699 w 678512"/>
                <a:gd name="connsiteY1" fmla="*/ 0 h 344363"/>
                <a:gd name="connsiteX2" fmla="*/ 678512 w 678512"/>
                <a:gd name="connsiteY2" fmla="*/ 344363 h 344363"/>
                <a:gd name="connsiteX3" fmla="*/ 0 w 678512"/>
                <a:gd name="connsiteY3" fmla="*/ 344363 h 344363"/>
                <a:gd name="connsiteX4" fmla="*/ 39687 w 678512"/>
                <a:gd name="connsiteY4" fmla="*/ 60325 h 344363"/>
                <a:gd name="connsiteX0" fmla="*/ 39687 w 654699"/>
                <a:gd name="connsiteY0" fmla="*/ 60325 h 407863"/>
                <a:gd name="connsiteX1" fmla="*/ 654699 w 654699"/>
                <a:gd name="connsiteY1" fmla="*/ 0 h 407863"/>
                <a:gd name="connsiteX2" fmla="*/ 645175 w 654699"/>
                <a:gd name="connsiteY2" fmla="*/ 407863 h 407863"/>
                <a:gd name="connsiteX3" fmla="*/ 0 w 654699"/>
                <a:gd name="connsiteY3" fmla="*/ 344363 h 407863"/>
                <a:gd name="connsiteX4" fmla="*/ 39687 w 654699"/>
                <a:gd name="connsiteY4" fmla="*/ 60325 h 407863"/>
                <a:gd name="connsiteX0" fmla="*/ 1587 w 616599"/>
                <a:gd name="connsiteY0" fmla="*/ 60325 h 414213"/>
                <a:gd name="connsiteX1" fmla="*/ 616599 w 616599"/>
                <a:gd name="connsiteY1" fmla="*/ 0 h 414213"/>
                <a:gd name="connsiteX2" fmla="*/ 607075 w 616599"/>
                <a:gd name="connsiteY2" fmla="*/ 407863 h 414213"/>
                <a:gd name="connsiteX3" fmla="*/ 0 w 616599"/>
                <a:gd name="connsiteY3" fmla="*/ 414213 h 414213"/>
                <a:gd name="connsiteX4" fmla="*/ 1587 w 616599"/>
                <a:gd name="connsiteY4" fmla="*/ 60325 h 414213"/>
                <a:gd name="connsiteX0" fmla="*/ 1587 w 616599"/>
                <a:gd name="connsiteY0" fmla="*/ 60325 h 414213"/>
                <a:gd name="connsiteX1" fmla="*/ 616599 w 616599"/>
                <a:gd name="connsiteY1" fmla="*/ 0 h 414213"/>
                <a:gd name="connsiteX2" fmla="*/ 615013 w 616599"/>
                <a:gd name="connsiteY2" fmla="*/ 398338 h 414213"/>
                <a:gd name="connsiteX3" fmla="*/ 0 w 616599"/>
                <a:gd name="connsiteY3" fmla="*/ 414213 h 414213"/>
                <a:gd name="connsiteX4" fmla="*/ 1587 w 616599"/>
                <a:gd name="connsiteY4" fmla="*/ 60325 h 414213"/>
                <a:gd name="connsiteX0" fmla="*/ 1587 w 615047"/>
                <a:gd name="connsiteY0" fmla="*/ 11112 h 365000"/>
                <a:gd name="connsiteX1" fmla="*/ 610249 w 615047"/>
                <a:gd name="connsiteY1" fmla="*/ 0 h 365000"/>
                <a:gd name="connsiteX2" fmla="*/ 615013 w 615047"/>
                <a:gd name="connsiteY2" fmla="*/ 349125 h 365000"/>
                <a:gd name="connsiteX3" fmla="*/ 0 w 615047"/>
                <a:gd name="connsiteY3" fmla="*/ 365000 h 365000"/>
                <a:gd name="connsiteX4" fmla="*/ 1587 w 615047"/>
                <a:gd name="connsiteY4" fmla="*/ 11112 h 365000"/>
                <a:gd name="connsiteX0" fmla="*/ 1587 w 615083"/>
                <a:gd name="connsiteY0" fmla="*/ 55562 h 409450"/>
                <a:gd name="connsiteX1" fmla="*/ 613424 w 615083"/>
                <a:gd name="connsiteY1" fmla="*/ 0 h 409450"/>
                <a:gd name="connsiteX2" fmla="*/ 615013 w 615083"/>
                <a:gd name="connsiteY2" fmla="*/ 393575 h 409450"/>
                <a:gd name="connsiteX3" fmla="*/ 0 w 615083"/>
                <a:gd name="connsiteY3" fmla="*/ 409450 h 409450"/>
                <a:gd name="connsiteX4" fmla="*/ 1587 w 615083"/>
                <a:gd name="connsiteY4" fmla="*/ 55562 h 409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5083" h="409450">
                  <a:moveTo>
                    <a:pt x="1587" y="55562"/>
                  </a:moveTo>
                  <a:lnTo>
                    <a:pt x="613424" y="0"/>
                  </a:lnTo>
                  <a:cubicBezTo>
                    <a:pt x="612895" y="132779"/>
                    <a:pt x="615542" y="260796"/>
                    <a:pt x="615013" y="393575"/>
                  </a:cubicBezTo>
                  <a:lnTo>
                    <a:pt x="0" y="409450"/>
                  </a:lnTo>
                  <a:lnTo>
                    <a:pt x="1587" y="55562"/>
                  </a:lnTo>
                  <a:close/>
                </a:path>
              </a:pathLst>
            </a:custGeom>
            <a:solidFill>
              <a:srgbClr val="07070C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bg1"/>
                </a:solidFill>
              </a:endParaRPr>
            </a:p>
          </p:txBody>
        </p:sp>
      </p:grpSp>
      <p:pic>
        <p:nvPicPr>
          <p:cNvPr id="22" name="Picture 21" descr="A green and black logo&#10;&#10;Description automatically generated">
            <a:extLst>
              <a:ext uri="{FF2B5EF4-FFF2-40B4-BE49-F238E27FC236}">
                <a16:creationId xmlns:a16="http://schemas.microsoft.com/office/drawing/2014/main" id="{59CCD8DE-EE84-3BD6-DEC5-99F3C99C38FE}"/>
              </a:ext>
            </a:extLst>
          </p:cNvPr>
          <p:cNvPicPr preferRelativeResize="0"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48" y="3468870"/>
            <a:ext cx="291138" cy="157163"/>
          </a:xfrm>
          <a:prstGeom prst="rect">
            <a:avLst/>
          </a:prstGeom>
          <a:scene3d>
            <a:camera prst="orthographicFront">
              <a:rot lat="369354" lon="27231" rev="193810"/>
            </a:camera>
            <a:lightRig rig="threePt" dir="t"/>
          </a:scene3d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0CD1AC1C-9C59-44D6-3209-8B6049FB9734}"/>
              </a:ext>
            </a:extLst>
          </p:cNvPr>
          <p:cNvGrpSpPr/>
          <p:nvPr/>
        </p:nvGrpSpPr>
        <p:grpSpPr>
          <a:xfrm>
            <a:off x="4746014" y="1262608"/>
            <a:ext cx="2048156" cy="581253"/>
            <a:chOff x="4995271" y="1556959"/>
            <a:chExt cx="2048156" cy="58125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1D8286E-3FED-400A-639D-D5862E2173DD}"/>
                </a:ext>
              </a:extLst>
            </p:cNvPr>
            <p:cNvSpPr txBox="1"/>
            <p:nvPr/>
          </p:nvSpPr>
          <p:spPr>
            <a:xfrm>
              <a:off x="5002214" y="1678512"/>
              <a:ext cx="2036447" cy="459700"/>
            </a:xfrm>
            <a:prstGeom prst="roundRect">
              <a:avLst/>
            </a:prstGeom>
            <a:noFill/>
            <a:ln>
              <a:solidFill>
                <a:srgbClr val="6553A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IN" sz="700" dirty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IN" sz="700" dirty="0">
                  <a:solidFill>
                    <a:schemeClr val="bg1"/>
                  </a:solidFill>
                  <a:latin typeface="+mj-lt"/>
                </a:rPr>
                <a:t>Rabale T5, Noida, Hyderabad, Bangalore, Chennai, Kolkata</a:t>
              </a:r>
            </a:p>
          </p:txBody>
        </p:sp>
        <p:sp>
          <p:nvSpPr>
            <p:cNvPr id="25" name="Rectangle: Rounded Corners 13">
              <a:extLst>
                <a:ext uri="{FF2B5EF4-FFF2-40B4-BE49-F238E27FC236}">
                  <a16:creationId xmlns:a16="http://schemas.microsoft.com/office/drawing/2014/main" id="{E85CCB90-58D1-4E45-50FB-A96BA493BAC7}"/>
                </a:ext>
              </a:extLst>
            </p:cNvPr>
            <p:cNvSpPr/>
            <p:nvPr/>
          </p:nvSpPr>
          <p:spPr>
            <a:xfrm rot="5400000">
              <a:off x="5897995" y="654235"/>
              <a:ext cx="242707" cy="2048156"/>
            </a:xfrm>
            <a:prstGeom prst="roundRect">
              <a:avLst/>
            </a:prstGeom>
            <a:solidFill>
              <a:srgbClr val="6553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Sify Office Internal Branding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5191F776-0B34-18E1-6F01-03BBE4B9EC4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7707" y="2159206"/>
            <a:ext cx="1973483" cy="1080000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pic>
        <p:nvPicPr>
          <p:cNvPr id="27" name="Picture 26" descr="A bridge with a bridge in the background&#10;&#10;Description automatically generated with medium confidence">
            <a:extLst>
              <a:ext uri="{FF2B5EF4-FFF2-40B4-BE49-F238E27FC236}">
                <a16:creationId xmlns:a16="http://schemas.microsoft.com/office/drawing/2014/main" id="{6629DCBB-20BA-DEFD-65F6-734064A7839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666" y="979243"/>
            <a:ext cx="1973484" cy="1080000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3C06E22A-AF7A-1EBD-A646-31177A0028D9}"/>
              </a:ext>
            </a:extLst>
          </p:cNvPr>
          <p:cNvGrpSpPr/>
          <p:nvPr/>
        </p:nvGrpSpPr>
        <p:grpSpPr>
          <a:xfrm>
            <a:off x="4746014" y="2544162"/>
            <a:ext cx="2048156" cy="465783"/>
            <a:chOff x="4995271" y="2955826"/>
            <a:chExt cx="2048156" cy="46578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F03AE76-A45B-CA3E-C2A7-8BFD10CAA9A0}"/>
                </a:ext>
              </a:extLst>
            </p:cNvPr>
            <p:cNvSpPr txBox="1"/>
            <p:nvPr/>
          </p:nvSpPr>
          <p:spPr>
            <a:xfrm>
              <a:off x="5000096" y="3081090"/>
              <a:ext cx="2037291" cy="340519"/>
            </a:xfrm>
            <a:prstGeom prst="roundRect">
              <a:avLst/>
            </a:prstGeom>
            <a:noFill/>
            <a:ln>
              <a:solidFill>
                <a:srgbClr val="6553A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IN" sz="700" dirty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IN" sz="700" dirty="0">
                  <a:solidFill>
                    <a:schemeClr val="bg1"/>
                  </a:solidFill>
                  <a:latin typeface="+mj-lt"/>
                </a:rPr>
                <a:t>Vile Parle, Mumbai</a:t>
              </a:r>
            </a:p>
          </p:txBody>
        </p:sp>
        <p:sp>
          <p:nvSpPr>
            <p:cNvPr id="30" name="Rectangle: Rounded Corners 24">
              <a:extLst>
                <a:ext uri="{FF2B5EF4-FFF2-40B4-BE49-F238E27FC236}">
                  <a16:creationId xmlns:a16="http://schemas.microsoft.com/office/drawing/2014/main" id="{00701023-4FB3-E14A-23D0-CE264E20960C}"/>
                </a:ext>
              </a:extLst>
            </p:cNvPr>
            <p:cNvSpPr/>
            <p:nvPr/>
          </p:nvSpPr>
          <p:spPr>
            <a:xfrm rot="5400000">
              <a:off x="5897995" y="2053102"/>
              <a:ext cx="242707" cy="2048156"/>
            </a:xfrm>
            <a:prstGeom prst="roundRect">
              <a:avLst/>
            </a:prstGeom>
            <a:solidFill>
              <a:srgbClr val="6553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Client Experience Center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DE17431-AD5D-9459-535B-66C2B84162D9}"/>
              </a:ext>
            </a:extLst>
          </p:cNvPr>
          <p:cNvGrpSpPr/>
          <p:nvPr/>
        </p:nvGrpSpPr>
        <p:grpSpPr>
          <a:xfrm>
            <a:off x="4746014" y="3710246"/>
            <a:ext cx="2048156" cy="460494"/>
            <a:chOff x="4995271" y="4222895"/>
            <a:chExt cx="2048156" cy="46049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5FBEDC4-14E6-6FC3-2C12-3E4770BADF0D}"/>
                </a:ext>
              </a:extLst>
            </p:cNvPr>
            <p:cNvSpPr txBox="1"/>
            <p:nvPr/>
          </p:nvSpPr>
          <p:spPr>
            <a:xfrm>
              <a:off x="5002214" y="4342870"/>
              <a:ext cx="2035165" cy="340519"/>
            </a:xfrm>
            <a:prstGeom prst="roundRect">
              <a:avLst/>
            </a:prstGeom>
            <a:noFill/>
            <a:ln>
              <a:solidFill>
                <a:srgbClr val="6553A2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en-IN" sz="700" dirty="0">
                <a:solidFill>
                  <a:schemeClr val="bg1"/>
                </a:solidFill>
                <a:latin typeface="+mj-lt"/>
              </a:endParaRPr>
            </a:p>
            <a:p>
              <a:pPr algn="ctr"/>
              <a:r>
                <a:rPr lang="en-IN" sz="700" dirty="0">
                  <a:solidFill>
                    <a:schemeClr val="bg1"/>
                  </a:solidFill>
                  <a:latin typeface="+mj-lt"/>
                </a:rPr>
                <a:t>Noida</a:t>
              </a:r>
            </a:p>
          </p:txBody>
        </p:sp>
        <p:sp>
          <p:nvSpPr>
            <p:cNvPr id="33" name="Rectangle: Rounded Corners 27">
              <a:extLst>
                <a:ext uri="{FF2B5EF4-FFF2-40B4-BE49-F238E27FC236}">
                  <a16:creationId xmlns:a16="http://schemas.microsoft.com/office/drawing/2014/main" id="{A8DFF2C0-F33A-3E64-FEC6-17453CA77044}"/>
                </a:ext>
              </a:extLst>
            </p:cNvPr>
            <p:cNvSpPr/>
            <p:nvPr/>
          </p:nvSpPr>
          <p:spPr>
            <a:xfrm rot="5400000">
              <a:off x="5897995" y="3320171"/>
              <a:ext cx="242707" cy="2048156"/>
            </a:xfrm>
            <a:prstGeom prst="roundRect">
              <a:avLst/>
            </a:prstGeom>
            <a:solidFill>
              <a:srgbClr val="6553A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sz="1100" b="1" dirty="0">
                  <a:solidFill>
                    <a:schemeClr val="bg1"/>
                  </a:solidFill>
                </a:rPr>
                <a:t>Sify Podcast Studio</a:t>
              </a:r>
            </a:p>
          </p:txBody>
        </p:sp>
      </p:grp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854168A8-555B-5D44-2FF7-C2C4FFD23765}"/>
              </a:ext>
            </a:extLst>
          </p:cNvPr>
          <p:cNvCxnSpPr/>
          <p:nvPr/>
        </p:nvCxnSpPr>
        <p:spPr>
          <a:xfrm>
            <a:off x="1562312" y="4029442"/>
            <a:ext cx="9251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3608475-0751-4FB1-26CE-1B6C64F250A8}"/>
              </a:ext>
            </a:extLst>
          </p:cNvPr>
          <p:cNvSpPr txBox="1"/>
          <p:nvPr/>
        </p:nvSpPr>
        <p:spPr>
          <a:xfrm>
            <a:off x="2599283" y="3763072"/>
            <a:ext cx="1793331" cy="60016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Corporate Deck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Email Signatures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Capability Decks</a:t>
            </a:r>
          </a:p>
        </p:txBody>
      </p:sp>
    </p:spTree>
    <p:extLst>
      <p:ext uri="{BB962C8B-B14F-4D97-AF65-F5344CB8AC3E}">
        <p14:creationId xmlns:p14="http://schemas.microsoft.com/office/powerpoint/2010/main" val="213482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18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Demand Generation Actions</a:t>
            </a:r>
          </a:p>
        </p:txBody>
      </p:sp>
    </p:spTree>
    <p:extLst>
      <p:ext uri="{BB962C8B-B14F-4D97-AF65-F5344CB8AC3E}">
        <p14:creationId xmlns:p14="http://schemas.microsoft.com/office/powerpoint/2010/main" val="4118637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A7C64-6A98-9279-C302-589FCB20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Strategy &amp; Approach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67DBA7A-60C4-4113-40BA-F9C80F3828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7186386"/>
              </p:ext>
            </p:extLst>
          </p:nvPr>
        </p:nvGraphicFramePr>
        <p:xfrm>
          <a:off x="70531" y="1076233"/>
          <a:ext cx="3824638" cy="3440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60D3169-6747-85C3-D910-3DBD58043D69}"/>
              </a:ext>
            </a:extLst>
          </p:cNvPr>
          <p:cNvSpPr/>
          <p:nvPr/>
        </p:nvSpPr>
        <p:spPr>
          <a:xfrm>
            <a:off x="4170549" y="1363434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Segmentation &amp; Targeting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6A0111E-5B09-7BC8-E613-1A8633F855A3}"/>
              </a:ext>
            </a:extLst>
          </p:cNvPr>
          <p:cNvSpPr/>
          <p:nvPr/>
        </p:nvSpPr>
        <p:spPr>
          <a:xfrm>
            <a:off x="5753721" y="1363433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Offering Alignment 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1893886-B0A6-F99C-21A4-301BACF5C620}"/>
              </a:ext>
            </a:extLst>
          </p:cNvPr>
          <p:cNvSpPr/>
          <p:nvPr/>
        </p:nvSpPr>
        <p:spPr>
          <a:xfrm>
            <a:off x="7336893" y="1363433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Channel Strategy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570F035-2C9C-9FA7-17EA-4EACEEFC73F8}"/>
              </a:ext>
            </a:extLst>
          </p:cNvPr>
          <p:cNvSpPr/>
          <p:nvPr/>
        </p:nvSpPr>
        <p:spPr>
          <a:xfrm>
            <a:off x="4170549" y="2332262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Content Creation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8A66EDF-723B-85D9-AA1F-5D8711E390AB}"/>
              </a:ext>
            </a:extLst>
          </p:cNvPr>
          <p:cNvSpPr/>
          <p:nvPr/>
        </p:nvSpPr>
        <p:spPr>
          <a:xfrm>
            <a:off x="5787313" y="2329539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Measurement &amp; Optimization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CC3FBD6-0A17-ABED-C00C-CEF0184B65E5}"/>
              </a:ext>
            </a:extLst>
          </p:cNvPr>
          <p:cNvSpPr/>
          <p:nvPr/>
        </p:nvSpPr>
        <p:spPr>
          <a:xfrm>
            <a:off x="7404077" y="2329540"/>
            <a:ext cx="1226044" cy="70212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Collaboration &amp; Alignment</a:t>
            </a:r>
          </a:p>
        </p:txBody>
      </p:sp>
      <p:pic>
        <p:nvPicPr>
          <p:cNvPr id="12" name="Graphic 11" descr="Add with solid fill">
            <a:extLst>
              <a:ext uri="{FF2B5EF4-FFF2-40B4-BE49-F238E27FC236}">
                <a16:creationId xmlns:a16="http://schemas.microsoft.com/office/drawing/2014/main" id="{EA41FA0E-F229-EB04-5EB7-48DAE82504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82721" y="2114550"/>
            <a:ext cx="214989" cy="214989"/>
          </a:xfrm>
          <a:prstGeom prst="rect">
            <a:avLst/>
          </a:prstGeom>
        </p:spPr>
      </p:pic>
      <p:pic>
        <p:nvPicPr>
          <p:cNvPr id="13" name="Graphic 12" descr="Add with solid fill">
            <a:extLst>
              <a:ext uri="{FF2B5EF4-FFF2-40B4-BE49-F238E27FC236}">
                <a16:creationId xmlns:a16="http://schemas.microsoft.com/office/drawing/2014/main" id="{B2B30A22-EAAB-8A65-7030-EB38EAC16C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21904" y="2114550"/>
            <a:ext cx="214989" cy="2149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B42E343-D192-A89E-BF2A-2339F2B69A51}"/>
              </a:ext>
            </a:extLst>
          </p:cNvPr>
          <p:cNvSpPr txBox="1"/>
          <p:nvPr/>
        </p:nvSpPr>
        <p:spPr>
          <a:xfrm>
            <a:off x="6185031" y="3073469"/>
            <a:ext cx="430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FB587818-9B85-08C6-92AA-53C9E0080424}"/>
              </a:ext>
            </a:extLst>
          </p:cNvPr>
          <p:cNvSpPr/>
          <p:nvPr/>
        </p:nvSpPr>
        <p:spPr>
          <a:xfrm>
            <a:off x="4751388" y="3553050"/>
            <a:ext cx="3265561" cy="369322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Healthy </a:t>
            </a:r>
            <a:r>
              <a:rPr lang="en-US" sz="1400" b="1" dirty="0"/>
              <a:t>Funnel</a:t>
            </a:r>
            <a:r>
              <a:rPr lang="en-US" sz="1400" dirty="0"/>
              <a:t> Development</a:t>
            </a:r>
          </a:p>
        </p:txBody>
      </p:sp>
    </p:spTree>
    <p:extLst>
      <p:ext uri="{BB962C8B-B14F-4D97-AF65-F5344CB8AC3E}">
        <p14:creationId xmlns:p14="http://schemas.microsoft.com/office/powerpoint/2010/main" val="255639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5AF9E-564B-CB26-C000-890D15ED6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2024-25 CAMPAIGNS aligned to our 8 platforms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363B8E6-3B28-07CD-BB94-80EADD074E0F}"/>
              </a:ext>
            </a:extLst>
          </p:cNvPr>
          <p:cNvSpPr/>
          <p:nvPr/>
        </p:nvSpPr>
        <p:spPr>
          <a:xfrm>
            <a:off x="612389" y="2247987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CloudInfinit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Enterprise Cloud Infra Services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00A6DC4-5F49-7210-5B0B-90AB2625A80C}"/>
              </a:ext>
            </a:extLst>
          </p:cNvPr>
          <p:cNvSpPr/>
          <p:nvPr/>
        </p:nvSpPr>
        <p:spPr>
          <a:xfrm>
            <a:off x="612389" y="3328364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Security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Managed Services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28E1549-EFEC-F293-ECFE-59ED995BB049}"/>
              </a:ext>
            </a:extLst>
          </p:cNvPr>
          <p:cNvSpPr/>
          <p:nvPr/>
        </p:nvSpPr>
        <p:spPr>
          <a:xfrm>
            <a:off x="6011611" y="3343330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Industry Application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Managed Services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DFC6DB1-F0E6-940A-958C-A5EF1EAE822D}"/>
              </a:ext>
            </a:extLst>
          </p:cNvPr>
          <p:cNvSpPr/>
          <p:nvPr/>
        </p:nvSpPr>
        <p:spPr>
          <a:xfrm>
            <a:off x="3312000" y="3380068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Digital Application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Managed Services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2CCB697-192F-A35D-3BCF-468705093E92}"/>
              </a:ext>
            </a:extLst>
          </p:cNvPr>
          <p:cNvSpPr/>
          <p:nvPr/>
        </p:nvSpPr>
        <p:spPr>
          <a:xfrm>
            <a:off x="3312000" y="2247987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Network Digital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Managed Services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3BF03B1-0C49-1D10-F123-2F14D12A976C}"/>
              </a:ext>
            </a:extLst>
          </p:cNvPr>
          <p:cNvSpPr/>
          <p:nvPr/>
        </p:nvSpPr>
        <p:spPr>
          <a:xfrm>
            <a:off x="6015694" y="2247987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Cloud &amp; IT </a:t>
            </a:r>
          </a:p>
          <a:p>
            <a:pPr algn="ctr"/>
            <a:r>
              <a:rPr lang="en-US" sz="1400" b="1" dirty="0">
                <a:solidFill>
                  <a:srgbClr val="BED730"/>
                </a:solidFill>
              </a:rPr>
              <a:t>Managed Services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25055E0C-AC23-0C14-7BB6-DA3508DA5AE5}"/>
              </a:ext>
            </a:extLst>
          </p:cNvPr>
          <p:cNvSpPr/>
          <p:nvPr/>
        </p:nvSpPr>
        <p:spPr>
          <a:xfrm>
            <a:off x="588956" y="1167610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Cross Brand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0274BFF5-176D-8D73-0DE6-7FAC62FD50EB}"/>
              </a:ext>
            </a:extLst>
          </p:cNvPr>
          <p:cNvSpPr/>
          <p:nvPr/>
        </p:nvSpPr>
        <p:spPr>
          <a:xfrm>
            <a:off x="3312000" y="1167610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Network Infra Services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4EDD4CCA-BAEC-2549-59B1-6622F51F664F}"/>
              </a:ext>
            </a:extLst>
          </p:cNvPr>
          <p:cNvSpPr/>
          <p:nvPr/>
        </p:nvSpPr>
        <p:spPr>
          <a:xfrm>
            <a:off x="6035044" y="1134211"/>
            <a:ext cx="2520000" cy="900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BED730"/>
                </a:solidFill>
              </a:rPr>
              <a:t>Datacenter Colocation Services</a:t>
            </a:r>
          </a:p>
        </p:txBody>
      </p:sp>
    </p:spTree>
    <p:extLst>
      <p:ext uri="{BB962C8B-B14F-4D97-AF65-F5344CB8AC3E}">
        <p14:creationId xmlns:p14="http://schemas.microsoft.com/office/powerpoint/2010/main" val="30215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5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794FA-3AD5-C084-73CA-B0D1BAA12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Overall campaign approach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C1EBC6B-57BC-F442-48F3-E876847C19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9705929"/>
              </p:ext>
            </p:extLst>
          </p:nvPr>
        </p:nvGraphicFramePr>
        <p:xfrm>
          <a:off x="323849" y="807243"/>
          <a:ext cx="8496301" cy="3529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4F16762-67DF-7CE8-1F40-DF85E0A83308}"/>
              </a:ext>
            </a:extLst>
          </p:cNvPr>
          <p:cNvSpPr txBox="1"/>
          <p:nvPr/>
        </p:nvSpPr>
        <p:spPr>
          <a:xfrm>
            <a:off x="666427" y="2806342"/>
            <a:ext cx="17004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Print Advertising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Outdoor Advertising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LinkedIn Campaigns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Webinars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Content Syndication/Sponsored Content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Lead Generation Campaigns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2F3331-A061-897D-2058-A1580890D9F9}"/>
              </a:ext>
            </a:extLst>
          </p:cNvPr>
          <p:cNvSpPr txBox="1"/>
          <p:nvPr/>
        </p:nvSpPr>
        <p:spPr>
          <a:xfrm>
            <a:off x="2725623" y="2806342"/>
            <a:ext cx="16831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 pages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Blogs/Audio/Video podcasts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Search Optimization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Inside Sales Tele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Employee Stories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</a:endParaRPr>
          </a:p>
          <a:p>
            <a:pPr marL="184150" indent="-1841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9E4084-5418-06D1-31B6-CB1C95ABCAF5}"/>
              </a:ext>
            </a:extLst>
          </p:cNvPr>
          <p:cNvSpPr txBox="1"/>
          <p:nvPr/>
        </p:nvSpPr>
        <p:spPr>
          <a:xfrm>
            <a:off x="4751388" y="2806342"/>
            <a:ext cx="16184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Media Relations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Influencer/ Analyst Relations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Social Cards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Published Blogs/ Articles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Client Testimonials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4A8163-8E60-A3CD-BE04-69933F501D28}"/>
              </a:ext>
            </a:extLst>
          </p:cNvPr>
          <p:cNvSpPr txBox="1"/>
          <p:nvPr/>
        </p:nvSpPr>
        <p:spPr>
          <a:xfrm>
            <a:off x="6859157" y="2806342"/>
            <a:ext cx="16184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Large Sponsorships (Eg: Gartner Symposium)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Roundtables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IT Associations</a:t>
            </a:r>
          </a:p>
          <a:p>
            <a:pPr marL="184150" indent="-1841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Sify Hosted Events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1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EB8727-E02D-21CD-52DA-6DC47AB559C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0978" y="2507371"/>
            <a:ext cx="1282625" cy="20090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FB94EA0-95E1-8000-9A20-9B94FF89CC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3503" y="1720243"/>
            <a:ext cx="2079139" cy="81042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331A5C2-2E23-F21D-E249-D213F862CA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4315" y="1558366"/>
            <a:ext cx="1850846" cy="844073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9FF988F-02D7-9660-E916-DD0327C5E17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318" y="1695929"/>
            <a:ext cx="1940891" cy="90131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C2F5C14-DE78-16A6-930B-2ED9B23CE3E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092" y="152475"/>
            <a:ext cx="1010348" cy="13783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31348E-BAA9-6050-BF1E-6DE35BA9CC7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202" y="152475"/>
            <a:ext cx="989562" cy="137832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A60171-29CE-F875-B1F2-B1766FE40DB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6768" y="152475"/>
            <a:ext cx="982698" cy="13783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B5EF43-D777-AEF2-7138-8AB196C322A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794" y="152475"/>
            <a:ext cx="926716" cy="13783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954B74-0722-1CF8-7E91-AB90CD39F71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1604" y="2720108"/>
            <a:ext cx="2079139" cy="89259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0BB2590-3F41-350A-EBC4-E2F2D1CA610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2172" y="2670234"/>
            <a:ext cx="2132539" cy="99728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6DDB972-CD80-74F2-809A-2D79AFA2AE5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798" y="3749326"/>
            <a:ext cx="2079139" cy="98207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BEBE48-1C60-CCF9-467B-B27EB1D62F4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0706" y="3758411"/>
            <a:ext cx="2017736" cy="996527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581B93A-0F10-A471-CFCD-9F80D26E15A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306" y="719966"/>
            <a:ext cx="1002844" cy="1250708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1E5F8E2-F259-84FC-9EBB-B58E9BBA4DC8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0671" y="152475"/>
            <a:ext cx="970307" cy="1250708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58841ED-529C-4813-0710-0EFF7F3EC0C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8838" y="152475"/>
            <a:ext cx="945505" cy="1250708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7B5A038-D55C-8A3B-B718-AC00C6CEE793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1300" y="2505730"/>
            <a:ext cx="1386950" cy="208807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32D5A2-3229-9585-5747-36E2549F646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2665" y="425174"/>
            <a:ext cx="2444657" cy="1606256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C15161-BF8E-FAE6-773E-F678C5618EE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448525" y="2109968"/>
            <a:ext cx="2109116" cy="110661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23DC9D-755B-3BED-0C3C-35CFE594BE5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75677" y="494719"/>
            <a:ext cx="3345566" cy="146716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539404-EDA1-99AB-139C-D364E6790644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057511" y="438544"/>
            <a:ext cx="2178287" cy="162785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C9517F-3B4A-C6EF-604C-A3DC012171B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2665" y="2109968"/>
            <a:ext cx="2444657" cy="174056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8" name="Picture 7" descr="A person holding a computer in a server room&#10;&#10;Description automatically generated">
            <a:extLst>
              <a:ext uri="{FF2B5EF4-FFF2-40B4-BE49-F238E27FC236}">
                <a16:creationId xmlns:a16="http://schemas.microsoft.com/office/drawing/2014/main" id="{C88E48CA-DA08-7F2E-5C47-1ACC49ED086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511" y="2114941"/>
            <a:ext cx="2124127" cy="1111626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9" name="Picture 8" descr="A person holding a tablet&#10;&#10;Description automatically generated">
            <a:extLst>
              <a:ext uri="{FF2B5EF4-FFF2-40B4-BE49-F238E27FC236}">
                <a16:creationId xmlns:a16="http://schemas.microsoft.com/office/drawing/2014/main" id="{97698FE2-6AD6-A38A-6F24-21B87A139F36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860" y="3404811"/>
            <a:ext cx="2124127" cy="111162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1987B85-40DF-FD47-F7D0-8C4726CE73D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715292" y="1234856"/>
            <a:ext cx="2367817" cy="122639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C09BAE5-A86E-8458-A21F-6132314A290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761661" y="2641599"/>
            <a:ext cx="1972975" cy="1956227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16AC969-6D45-EAA0-9286-D46BF90F5E1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8197" y="1889938"/>
            <a:ext cx="1972974" cy="1310129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6CE1F89-A47F-8E40-78E2-49B2660E1FF5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87700" y="211847"/>
            <a:ext cx="2354375" cy="840526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F393DE8-5B4E-28BD-2A05-9FFC8DACF6EB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9787" y="216397"/>
            <a:ext cx="2354375" cy="1498238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2F77E2F-6A09-B43F-89CC-A6D2E18B31B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11721" y="3428865"/>
            <a:ext cx="2367817" cy="117230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1" name="Picture 30" descr="A blue and white cover with a purple and white circle with text&#10;&#10;Description automatically generated">
            <a:extLst>
              <a:ext uri="{FF2B5EF4-FFF2-40B4-BE49-F238E27FC236}">
                <a16:creationId xmlns:a16="http://schemas.microsoft.com/office/drawing/2014/main" id="{93BE01BB-DD84-EE1A-F54D-A5C521FA76AA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0"/>
          <a:stretch/>
        </p:blipFill>
        <p:spPr>
          <a:xfrm>
            <a:off x="4907788" y="169327"/>
            <a:ext cx="1394029" cy="1258464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2" name="Picture 2" descr="Image preview">
            <a:extLst>
              <a:ext uri="{FF2B5EF4-FFF2-40B4-BE49-F238E27FC236}">
                <a16:creationId xmlns:a16="http://schemas.microsoft.com/office/drawing/2014/main" id="{F4B3DCD4-26CA-3167-FB65-CDB4F73FE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237" y="2571750"/>
            <a:ext cx="2526846" cy="168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Image preview">
            <a:extLst>
              <a:ext uri="{FF2B5EF4-FFF2-40B4-BE49-F238E27FC236}">
                <a16:creationId xmlns:a16="http://schemas.microsoft.com/office/drawing/2014/main" id="{E25AAFE5-96E6-07F0-BF4B-7E0ABBE28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53" y="171652"/>
            <a:ext cx="2514602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A blue and white cover with text and images of a robot&#10;&#10;Description automatically generated">
            <a:extLst>
              <a:ext uri="{FF2B5EF4-FFF2-40B4-BE49-F238E27FC236}">
                <a16:creationId xmlns:a16="http://schemas.microsoft.com/office/drawing/2014/main" id="{9CA0E96A-209E-CA02-8437-2D2FE6FDE484}"/>
              </a:ext>
            </a:extLst>
          </p:cNvPr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37"/>
          <a:stretch/>
        </p:blipFill>
        <p:spPr>
          <a:xfrm>
            <a:off x="5165127" y="1719994"/>
            <a:ext cx="1394030" cy="1181628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BB38EED-95DC-A3B1-2667-9BBC6767E79E}"/>
              </a:ext>
            </a:extLst>
          </p:cNvPr>
          <p:cNvPicPr>
            <a:picLocks noChangeAspect="1"/>
          </p:cNvPicPr>
          <p:nvPr/>
        </p:nvPicPr>
        <p:blipFill rotWithShape="1">
          <a:blip r:embed="rId35"/>
          <a:srcRect b="25844"/>
          <a:stretch/>
        </p:blipFill>
        <p:spPr>
          <a:xfrm>
            <a:off x="4907788" y="3228429"/>
            <a:ext cx="2354374" cy="122153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36" name="Picture 2" descr="A group of people on a stage&#10;&#10;Description automatically generated">
            <a:extLst>
              <a:ext uri="{FF2B5EF4-FFF2-40B4-BE49-F238E27FC236}">
                <a16:creationId xmlns:a16="http://schemas.microsoft.com/office/drawing/2014/main" id="{478B4F95-102A-D926-2937-BEFDE7096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993" y="149356"/>
            <a:ext cx="2045382" cy="153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Image preview">
            <a:extLst>
              <a:ext uri="{FF2B5EF4-FFF2-40B4-BE49-F238E27FC236}">
                <a16:creationId xmlns:a16="http://schemas.microsoft.com/office/drawing/2014/main" id="{EF0831DB-018E-52A8-B3F9-4DEFC7890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4" y="147179"/>
            <a:ext cx="2045382" cy="153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2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828C844F-0125-C942-53F9-2BBD9C930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066" y="219116"/>
            <a:ext cx="2094760" cy="139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A group of people sitting in a room&#10;&#10;Description automatically generated with low confidence">
            <a:extLst>
              <a:ext uri="{FF2B5EF4-FFF2-40B4-BE49-F238E27FC236}">
                <a16:creationId xmlns:a16="http://schemas.microsoft.com/office/drawing/2014/main" id="{EC773AF0-6BB8-F4CE-1F0B-BABCDB032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788" y="147178"/>
            <a:ext cx="2122715" cy="153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A group of men standing in front of a black board&#10;&#10;Description automatically generated">
            <a:extLst>
              <a:ext uri="{FF2B5EF4-FFF2-40B4-BE49-F238E27FC236}">
                <a16:creationId xmlns:a16="http://schemas.microsoft.com/office/drawing/2014/main" id="{A5596F65-A2EB-C636-C4D7-80751C66F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54" y="1835525"/>
            <a:ext cx="2578155" cy="145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A group of people standing in front of a podium&#10;&#10;Description automatically generated">
            <a:extLst>
              <a:ext uri="{FF2B5EF4-FFF2-40B4-BE49-F238E27FC236}">
                <a16:creationId xmlns:a16="http://schemas.microsoft.com/office/drawing/2014/main" id="{CF908F3F-AAB1-9907-EE1B-9C98C4B935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2" t="25555" b="16826"/>
          <a:stretch/>
        </p:blipFill>
        <p:spPr bwMode="auto">
          <a:xfrm>
            <a:off x="3075727" y="1815884"/>
            <a:ext cx="2193883" cy="145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graphical user interface, website">
            <a:extLst>
              <a:ext uri="{FF2B5EF4-FFF2-40B4-BE49-F238E27FC236}">
                <a16:creationId xmlns:a16="http://schemas.microsoft.com/office/drawing/2014/main" id="{B3BB395B-4E1A-B2F8-A0A1-EEB62A9F7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74786"/>
            <a:ext cx="2829567" cy="15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A person standing in front of a group of people sitting at tables&#10;&#10;Description automatically generated">
            <a:extLst>
              <a:ext uri="{FF2B5EF4-FFF2-40B4-BE49-F238E27FC236}">
                <a16:creationId xmlns:a16="http://schemas.microsoft.com/office/drawing/2014/main" id="{9F172BC3-8701-0ACE-3A00-01B1C1168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28" y="1538680"/>
            <a:ext cx="2030482" cy="152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A group of people sitting at tables in a room&#10;&#10;Description automatically generated">
            <a:extLst>
              <a:ext uri="{FF2B5EF4-FFF2-40B4-BE49-F238E27FC236}">
                <a16:creationId xmlns:a16="http://schemas.microsoft.com/office/drawing/2014/main" id="{DB970DEF-63E2-2ACB-A0BE-CDCA7D2629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9" b="11587"/>
          <a:stretch/>
        </p:blipFill>
        <p:spPr bwMode="auto">
          <a:xfrm>
            <a:off x="3363424" y="3189101"/>
            <a:ext cx="3485569" cy="152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Image preview">
            <a:extLst>
              <a:ext uri="{FF2B5EF4-FFF2-40B4-BE49-F238E27FC236}">
                <a16:creationId xmlns:a16="http://schemas.microsoft.com/office/drawing/2014/main" id="{E0465538-8A3F-2F69-24F2-80512175C9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97" t="31587" r="7400" b="4889"/>
          <a:stretch/>
        </p:blipFill>
        <p:spPr bwMode="auto">
          <a:xfrm>
            <a:off x="6698763" y="2684037"/>
            <a:ext cx="2126584" cy="153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A group of men holding a plaque&#10;&#10;Description automatically generated with medium confidence">
            <a:extLst>
              <a:ext uri="{FF2B5EF4-FFF2-40B4-BE49-F238E27FC236}">
                <a16:creationId xmlns:a16="http://schemas.microsoft.com/office/drawing/2014/main" id="{41695C14-0C82-8296-FC17-8A4DF848E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245" y="784428"/>
            <a:ext cx="2379258" cy="158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Website&#10;&#10;Description automatically generated">
            <a:extLst>
              <a:ext uri="{FF2B5EF4-FFF2-40B4-BE49-F238E27FC236}">
                <a16:creationId xmlns:a16="http://schemas.microsoft.com/office/drawing/2014/main" id="{28504193-0667-13F8-C9D7-FBA500CAF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98" y="143957"/>
            <a:ext cx="1589957" cy="158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571D89A3-8B1F-ECD6-328E-AEE0324E9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982" y="195286"/>
            <a:ext cx="2370481" cy="158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6">
            <a:extLst>
              <a:ext uri="{FF2B5EF4-FFF2-40B4-BE49-F238E27FC236}">
                <a16:creationId xmlns:a16="http://schemas.microsoft.com/office/drawing/2014/main" id="{F0263A54-AAB3-64F1-7531-6AB26D716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75496"/>
            <a:ext cx="2541769" cy="169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id="{65F6CD6A-647F-7E7E-52FB-8E58D55FA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407" y="195286"/>
            <a:ext cx="1212015" cy="158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" descr="A group of men standing together holding a blue guitar&#10;&#10;Description automatically generated">
            <a:extLst>
              <a:ext uri="{FF2B5EF4-FFF2-40B4-BE49-F238E27FC236}">
                <a16:creationId xmlns:a16="http://schemas.microsoft.com/office/drawing/2014/main" id="{D9865CB3-F310-F450-D267-787809AFD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170" y="2662324"/>
            <a:ext cx="2530368" cy="169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2">
            <a:extLst>
              <a:ext uri="{FF2B5EF4-FFF2-40B4-BE49-F238E27FC236}">
                <a16:creationId xmlns:a16="http://schemas.microsoft.com/office/drawing/2014/main" id="{9007E205-2916-83B9-F592-37DF4DC68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514" y="2167259"/>
            <a:ext cx="2467636" cy="169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No alternative text description for this image">
            <a:extLst>
              <a:ext uri="{FF2B5EF4-FFF2-40B4-BE49-F238E27FC236}">
                <a16:creationId xmlns:a16="http://schemas.microsoft.com/office/drawing/2014/main" id="{B4F6E1FB-F4FA-E683-1282-F401A0C10F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953" y="218097"/>
            <a:ext cx="2646197" cy="138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6" descr="Image preview">
            <a:extLst>
              <a:ext uri="{FF2B5EF4-FFF2-40B4-BE49-F238E27FC236}">
                <a16:creationId xmlns:a16="http://schemas.microsoft.com/office/drawing/2014/main" id="{C1619321-EE3C-7E8E-E612-FCFE1451F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652"/>
            <a:ext cx="1556708" cy="155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>
            <a:extLst>
              <a:ext uri="{FF2B5EF4-FFF2-40B4-BE49-F238E27FC236}">
                <a16:creationId xmlns:a16="http://schemas.microsoft.com/office/drawing/2014/main" id="{AAA5486E-E28B-CE96-5D9F-83613117E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90" y="1817024"/>
            <a:ext cx="2642063" cy="138925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0">
            <a:extLst>
              <a:ext uri="{FF2B5EF4-FFF2-40B4-BE49-F238E27FC236}">
                <a16:creationId xmlns:a16="http://schemas.microsoft.com/office/drawing/2014/main" id="{5426FB3E-0A13-12F6-940D-696CE5BA2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39" y="247112"/>
            <a:ext cx="3594833" cy="138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2">
            <a:extLst>
              <a:ext uri="{FF2B5EF4-FFF2-40B4-BE49-F238E27FC236}">
                <a16:creationId xmlns:a16="http://schemas.microsoft.com/office/drawing/2014/main" id="{850ACD31-1C09-F6D5-7716-218ACD018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146" y="1767738"/>
            <a:ext cx="2663722" cy="122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57" descr="A green and yellow lock on a dark background&#10;&#10;Description automatically generated">
            <a:extLst>
              <a:ext uri="{FF2B5EF4-FFF2-40B4-BE49-F238E27FC236}">
                <a16:creationId xmlns:a16="http://schemas.microsoft.com/office/drawing/2014/main" id="{A2308821-8DF7-E887-CD93-AA40B36D8010}"/>
              </a:ext>
            </a:extLst>
          </p:cNvPr>
          <p:cNvPicPr>
            <a:picLocks noChangeAspect="1"/>
          </p:cNvPicPr>
          <p:nvPr/>
        </p:nvPicPr>
        <p:blipFill rotWithShape="1">
          <a:blip r:embed="rId58"/>
          <a:srcRect l="4027" t="2591" r="854"/>
          <a:stretch/>
        </p:blipFill>
        <p:spPr>
          <a:xfrm>
            <a:off x="6901156" y="1817024"/>
            <a:ext cx="1918994" cy="2748504"/>
          </a:xfrm>
          <a:prstGeom prst="rect">
            <a:avLst/>
          </a:prstGeom>
        </p:spPr>
      </p:pic>
      <p:pic>
        <p:nvPicPr>
          <p:cNvPr id="59" name="Picture 58" descr="A group of people walking up a path to a keyhole&#10;&#10;Description automatically generated">
            <a:extLst>
              <a:ext uri="{FF2B5EF4-FFF2-40B4-BE49-F238E27FC236}">
                <a16:creationId xmlns:a16="http://schemas.microsoft.com/office/drawing/2014/main" id="{F725CD74-C05B-52FA-945B-B763F77A1550}"/>
              </a:ext>
            </a:extLst>
          </p:cNvPr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3266642"/>
            <a:ext cx="2642063" cy="143307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7AD15B49-29A7-BA04-0199-0986AFFE7BC5}"/>
              </a:ext>
            </a:extLst>
          </p:cNvPr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3457660" y="3152941"/>
            <a:ext cx="2872888" cy="1412587"/>
          </a:xfrm>
          <a:prstGeom prst="rect">
            <a:avLst/>
          </a:prstGeom>
        </p:spPr>
      </p:pic>
      <p:pic>
        <p:nvPicPr>
          <p:cNvPr id="61" name="Picture 60" descr="A finger pointing at a glowing light&#10;&#10;Description automatically generated">
            <a:extLst>
              <a:ext uri="{FF2B5EF4-FFF2-40B4-BE49-F238E27FC236}">
                <a16:creationId xmlns:a16="http://schemas.microsoft.com/office/drawing/2014/main" id="{2D50D965-4DB8-CE8E-2F63-F12DDC910BB4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308058" y="321164"/>
            <a:ext cx="3155198" cy="1558279"/>
          </a:xfrm>
          <a:prstGeom prst="rect">
            <a:avLst/>
          </a:prstGeom>
        </p:spPr>
      </p:pic>
      <p:pic>
        <p:nvPicPr>
          <p:cNvPr id="62" name="Picture 61" descr="A person pointing at something&#10;&#10;Description automatically generated">
            <a:extLst>
              <a:ext uri="{FF2B5EF4-FFF2-40B4-BE49-F238E27FC236}">
                <a16:creationId xmlns:a16="http://schemas.microsoft.com/office/drawing/2014/main" id="{AC945ED1-EE2D-0CD5-F754-130C7BEBA4F3}"/>
              </a:ext>
            </a:extLst>
          </p:cNvPr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823258" y="1879443"/>
            <a:ext cx="2548365" cy="1342361"/>
          </a:xfrm>
          <a:prstGeom prst="rect">
            <a:avLst/>
          </a:prstGeom>
        </p:spPr>
      </p:pic>
      <p:pic>
        <p:nvPicPr>
          <p:cNvPr id="63" name="Picture 62" descr="A person sitting in a chair in front of a computer&#10;&#10;Description automatically generated">
            <a:extLst>
              <a:ext uri="{FF2B5EF4-FFF2-40B4-BE49-F238E27FC236}">
                <a16:creationId xmlns:a16="http://schemas.microsoft.com/office/drawing/2014/main" id="{9A128196-824D-684E-9ADC-81459D825F38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327301" y="3241910"/>
            <a:ext cx="3532766" cy="1439602"/>
          </a:xfrm>
          <a:prstGeom prst="rect">
            <a:avLst/>
          </a:prstGeom>
        </p:spPr>
      </p:pic>
      <p:pic>
        <p:nvPicPr>
          <p:cNvPr id="64" name="Picture 63" descr="A screenshot of a phone&#10;&#10;Description automatically generated">
            <a:extLst>
              <a:ext uri="{FF2B5EF4-FFF2-40B4-BE49-F238E27FC236}">
                <a16:creationId xmlns:a16="http://schemas.microsoft.com/office/drawing/2014/main" id="{582C09D4-74A6-6CD7-13A0-1B20F68282A8}"/>
              </a:ext>
            </a:extLst>
          </p:cNvPr>
          <p:cNvPicPr>
            <a:picLocks noChangeAspect="1"/>
          </p:cNvPicPr>
          <p:nvPr/>
        </p:nvPicPr>
        <p:blipFill rotWithShape="1">
          <a:blip r:embed="rId64"/>
          <a:srcRect r="1719" b="19020"/>
          <a:stretch/>
        </p:blipFill>
        <p:spPr>
          <a:xfrm>
            <a:off x="4572000" y="187879"/>
            <a:ext cx="2176315" cy="3590952"/>
          </a:xfrm>
          <a:prstGeom prst="rect">
            <a:avLst/>
          </a:prstGeom>
        </p:spPr>
      </p:pic>
      <p:pic>
        <p:nvPicPr>
          <p:cNvPr id="65" name="Picture 64" descr="A poster of a cloud with text&#10;&#10;Description automatically generated with medium confidence">
            <a:extLst>
              <a:ext uri="{FF2B5EF4-FFF2-40B4-BE49-F238E27FC236}">
                <a16:creationId xmlns:a16="http://schemas.microsoft.com/office/drawing/2014/main" id="{F68F650B-0F05-F052-C811-74B070CB9CD8}"/>
              </a:ext>
            </a:extLst>
          </p:cNvPr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01" y="807243"/>
            <a:ext cx="1887249" cy="3529013"/>
          </a:xfrm>
          <a:prstGeom prst="rect">
            <a:avLst/>
          </a:prstGeom>
        </p:spPr>
      </p:pic>
      <p:pic>
        <p:nvPicPr>
          <p:cNvPr id="66" name="Picture 65" descr="A close-up of a website&#10;&#10;Description automatically generated">
            <a:extLst>
              <a:ext uri="{FF2B5EF4-FFF2-40B4-BE49-F238E27FC236}">
                <a16:creationId xmlns:a16="http://schemas.microsoft.com/office/drawing/2014/main" id="{94E809FB-04F4-95A1-65F5-1F4BC7017AD3}"/>
              </a:ext>
            </a:extLst>
          </p:cNvPr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83" y="265082"/>
            <a:ext cx="1304144" cy="2000121"/>
          </a:xfrm>
          <a:prstGeom prst="rect">
            <a:avLst/>
          </a:prstGeom>
        </p:spPr>
      </p:pic>
      <p:pic>
        <p:nvPicPr>
          <p:cNvPr id="67" name="Picture 66" descr="A screenshot of a web page&#10;&#10;Description automatically generated">
            <a:extLst>
              <a:ext uri="{FF2B5EF4-FFF2-40B4-BE49-F238E27FC236}">
                <a16:creationId xmlns:a16="http://schemas.microsoft.com/office/drawing/2014/main" id="{2FEFE5FA-A00C-278D-C7C6-CF198A9BD52A}"/>
              </a:ext>
            </a:extLst>
          </p:cNvPr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338" b="56388"/>
          <a:stretch/>
        </p:blipFill>
        <p:spPr>
          <a:xfrm>
            <a:off x="1804290" y="171451"/>
            <a:ext cx="2176315" cy="1986134"/>
          </a:xfrm>
          <a:prstGeom prst="rect">
            <a:avLst/>
          </a:prstGeom>
        </p:spPr>
      </p:pic>
      <p:pic>
        <p:nvPicPr>
          <p:cNvPr id="68" name="Picture 67" descr="A group of people sitting at a desk&#10;&#10;Description automatically generated">
            <a:extLst>
              <a:ext uri="{FF2B5EF4-FFF2-40B4-BE49-F238E27FC236}">
                <a16:creationId xmlns:a16="http://schemas.microsoft.com/office/drawing/2014/main" id="{B3A40BC0-AE2A-99C5-4132-28D470DF6B62}"/>
              </a:ext>
            </a:extLst>
          </p:cNvPr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4029670" y="254538"/>
            <a:ext cx="1509713" cy="1527572"/>
          </a:xfrm>
          <a:prstGeom prst="rect">
            <a:avLst/>
          </a:prstGeom>
        </p:spPr>
      </p:pic>
      <p:pic>
        <p:nvPicPr>
          <p:cNvPr id="69" name="Picture 68" descr="A hand holding a cell phone&#10;&#10;Description automatically generated">
            <a:extLst>
              <a:ext uri="{FF2B5EF4-FFF2-40B4-BE49-F238E27FC236}">
                <a16:creationId xmlns:a16="http://schemas.microsoft.com/office/drawing/2014/main" id="{DA9BC935-D799-B88C-7F70-92FD41875BF6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4150361" y="1914467"/>
            <a:ext cx="2020534" cy="2849144"/>
          </a:xfrm>
          <a:prstGeom prst="rect">
            <a:avLst/>
          </a:prstGeom>
        </p:spPr>
      </p:pic>
      <p:pic>
        <p:nvPicPr>
          <p:cNvPr id="70" name="Picture 69" descr="A group of action figures&#10;&#10;Description automatically generated">
            <a:extLst>
              <a:ext uri="{FF2B5EF4-FFF2-40B4-BE49-F238E27FC236}">
                <a16:creationId xmlns:a16="http://schemas.microsoft.com/office/drawing/2014/main" id="{0D73C26C-6A23-F401-5644-EE534C20F4EF}"/>
              </a:ext>
            </a:extLst>
          </p:cNvPr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5588448" y="225963"/>
            <a:ext cx="3253979" cy="1556147"/>
          </a:xfrm>
          <a:prstGeom prst="rect">
            <a:avLst/>
          </a:prstGeom>
        </p:spPr>
      </p:pic>
      <p:pic>
        <p:nvPicPr>
          <p:cNvPr id="71" name="Picture 70" descr="A blue and white advertisement&#10;&#10;Description automatically generated">
            <a:extLst>
              <a:ext uri="{FF2B5EF4-FFF2-40B4-BE49-F238E27FC236}">
                <a16:creationId xmlns:a16="http://schemas.microsoft.com/office/drawing/2014/main" id="{6FAF8E73-C039-AB8D-382D-21B37F353C9A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323850" y="2819552"/>
            <a:ext cx="1682348" cy="1696886"/>
          </a:xfrm>
          <a:prstGeom prst="rect">
            <a:avLst/>
          </a:prstGeom>
        </p:spPr>
      </p:pic>
      <p:pic>
        <p:nvPicPr>
          <p:cNvPr id="72" name="Picture 71" descr="A person holding a tablet&#10;&#10;Description automatically generated">
            <a:extLst>
              <a:ext uri="{FF2B5EF4-FFF2-40B4-BE49-F238E27FC236}">
                <a16:creationId xmlns:a16="http://schemas.microsoft.com/office/drawing/2014/main" id="{2AAC5D63-69B2-196F-FE8F-E3ABAFD28F72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6419982" y="2354827"/>
            <a:ext cx="2422445" cy="2147303"/>
          </a:xfrm>
          <a:prstGeom prst="rect">
            <a:avLst/>
          </a:prstGeom>
        </p:spPr>
      </p:pic>
      <p:pic>
        <p:nvPicPr>
          <p:cNvPr id="73" name="Picture 72" descr="A yellow and blue advertisement&#10;&#10;Description automatically generated">
            <a:extLst>
              <a:ext uri="{FF2B5EF4-FFF2-40B4-BE49-F238E27FC236}">
                <a16:creationId xmlns:a16="http://schemas.microsoft.com/office/drawing/2014/main" id="{0447BB2F-51A6-9AD3-D30C-AC7E87E25F38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2255285" y="2465701"/>
            <a:ext cx="1596153" cy="1589922"/>
          </a:xfrm>
          <a:prstGeom prst="rect">
            <a:avLst/>
          </a:prstGeom>
        </p:spPr>
      </p:pic>
      <p:pic>
        <p:nvPicPr>
          <p:cNvPr id="74" name="Picture 73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D32E315A-DEB0-BF73-91CA-F036DE74FE60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4108738" y="233813"/>
            <a:ext cx="4689736" cy="1425969"/>
          </a:xfrm>
          <a:prstGeom prst="rect">
            <a:avLst/>
          </a:prstGeom>
        </p:spPr>
      </p:pic>
      <p:pic>
        <p:nvPicPr>
          <p:cNvPr id="75" name="Picture 74" descr="A person looking at a graph&#10;&#10;Description automatically generated">
            <a:extLst>
              <a:ext uri="{FF2B5EF4-FFF2-40B4-BE49-F238E27FC236}">
                <a16:creationId xmlns:a16="http://schemas.microsoft.com/office/drawing/2014/main" id="{6254BC85-D59E-20E1-0377-C915BF16A3C8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302633" y="2176539"/>
            <a:ext cx="2995738" cy="967888"/>
          </a:xfrm>
          <a:prstGeom prst="rect">
            <a:avLst/>
          </a:prstGeom>
        </p:spPr>
      </p:pic>
      <p:pic>
        <p:nvPicPr>
          <p:cNvPr id="76" name="Picture 75" descr="A screenshot of a computer&#10;&#10;Description automatically generated">
            <a:extLst>
              <a:ext uri="{FF2B5EF4-FFF2-40B4-BE49-F238E27FC236}">
                <a16:creationId xmlns:a16="http://schemas.microsoft.com/office/drawing/2014/main" id="{2FA3FB1B-15AE-7F82-0BD8-0808BCD15EAE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2271568" y="267097"/>
            <a:ext cx="1596153" cy="159823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7772577-11F1-372F-3753-FD56F93FC0DE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323850" y="263052"/>
            <a:ext cx="1706701" cy="1655893"/>
          </a:xfrm>
          <a:prstGeom prst="rect">
            <a:avLst/>
          </a:prstGeom>
        </p:spPr>
      </p:pic>
      <p:pic>
        <p:nvPicPr>
          <p:cNvPr id="78" name="Picture 77" descr="A black and green advertisement&#10;&#10;Description automatically generated">
            <a:extLst>
              <a:ext uri="{FF2B5EF4-FFF2-40B4-BE49-F238E27FC236}">
                <a16:creationId xmlns:a16="http://schemas.microsoft.com/office/drawing/2014/main" id="{D029906C-E2B3-3F27-0611-DBF47984B1A8}"/>
              </a:ext>
            </a:extLst>
          </p:cNvPr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443" y="3144427"/>
            <a:ext cx="2579436" cy="1454080"/>
          </a:xfrm>
          <a:prstGeom prst="rect">
            <a:avLst/>
          </a:prstGeom>
        </p:spPr>
      </p:pic>
      <p:pic>
        <p:nvPicPr>
          <p:cNvPr id="79" name="Picture 78" descr="A puzzle pieces with text above&#10;&#10;Description automatically generated">
            <a:extLst>
              <a:ext uri="{FF2B5EF4-FFF2-40B4-BE49-F238E27FC236}">
                <a16:creationId xmlns:a16="http://schemas.microsoft.com/office/drawing/2014/main" id="{F4AA17C8-7BFB-95DA-53F0-8ED7B6CFDB6E}"/>
              </a:ext>
            </a:extLst>
          </p:cNvPr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832" y="1988845"/>
            <a:ext cx="2077578" cy="1083758"/>
          </a:xfrm>
          <a:prstGeom prst="rect">
            <a:avLst/>
          </a:prstGeom>
        </p:spPr>
      </p:pic>
      <p:pic>
        <p:nvPicPr>
          <p:cNvPr id="80" name="Picture 79" descr="A blue and green advertisement&#10;&#10;Description automatically generated">
            <a:extLst>
              <a:ext uri="{FF2B5EF4-FFF2-40B4-BE49-F238E27FC236}">
                <a16:creationId xmlns:a16="http://schemas.microsoft.com/office/drawing/2014/main" id="{E3DC87C4-DB84-91A9-3796-64181FB179DB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348" y="2113139"/>
            <a:ext cx="1089164" cy="2302530"/>
          </a:xfrm>
          <a:prstGeom prst="rect">
            <a:avLst/>
          </a:prstGeom>
        </p:spPr>
      </p:pic>
      <p:pic>
        <p:nvPicPr>
          <p:cNvPr id="81" name="Picture 80" descr="A blue and white banner with text&#10;&#10;Description automatically generated">
            <a:extLst>
              <a:ext uri="{FF2B5EF4-FFF2-40B4-BE49-F238E27FC236}">
                <a16:creationId xmlns:a16="http://schemas.microsoft.com/office/drawing/2014/main" id="{017E6067-9225-7B5C-F951-916309693CD4}"/>
              </a:ext>
            </a:extLst>
          </p:cNvPr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25" y="2122144"/>
            <a:ext cx="1599553" cy="1279643"/>
          </a:xfrm>
          <a:prstGeom prst="rect">
            <a:avLst/>
          </a:prstGeom>
        </p:spPr>
      </p:pic>
      <p:pic>
        <p:nvPicPr>
          <p:cNvPr id="82" name="Picture 81" descr="A blue and black background with text&#10;&#10;Description automatically generated">
            <a:extLst>
              <a:ext uri="{FF2B5EF4-FFF2-40B4-BE49-F238E27FC236}">
                <a16:creationId xmlns:a16="http://schemas.microsoft.com/office/drawing/2014/main" id="{BA1CBCF7-40FB-85C8-6D23-7B5EA938AD02}"/>
              </a:ext>
            </a:extLst>
          </p:cNvPr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180" y="3509258"/>
            <a:ext cx="1899554" cy="1068810"/>
          </a:xfrm>
          <a:prstGeom prst="rect">
            <a:avLst/>
          </a:prstGeom>
        </p:spPr>
      </p:pic>
      <p:pic>
        <p:nvPicPr>
          <p:cNvPr id="83" name="Picture 82" descr="A blue and white background with buildings and text&#10;&#10;Description automatically generated">
            <a:extLst>
              <a:ext uri="{FF2B5EF4-FFF2-40B4-BE49-F238E27FC236}">
                <a16:creationId xmlns:a16="http://schemas.microsoft.com/office/drawing/2014/main" id="{58FDB41B-B5DF-E2EE-F725-77BB0A4721CF}"/>
              </a:ext>
            </a:extLst>
          </p:cNvPr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85" y="3455639"/>
            <a:ext cx="2348418" cy="1122429"/>
          </a:xfrm>
          <a:prstGeom prst="rect">
            <a:avLst/>
          </a:prstGeom>
        </p:spPr>
      </p:pic>
      <p:pic>
        <p:nvPicPr>
          <p:cNvPr id="84" name="Picture 83" descr="A cityscape with lights and lines&#10;&#10;Description automatically generated">
            <a:extLst>
              <a:ext uri="{FF2B5EF4-FFF2-40B4-BE49-F238E27FC236}">
                <a16:creationId xmlns:a16="http://schemas.microsoft.com/office/drawing/2014/main" id="{1896B34A-6BF6-9C0A-9221-66E53100993F}"/>
              </a:ext>
            </a:extLst>
          </p:cNvPr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67" y="3319123"/>
            <a:ext cx="2924447" cy="128435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335031D3-ED81-2EA7-6BE0-0E6EA5076B7E}"/>
              </a:ext>
            </a:extLst>
          </p:cNvPr>
          <p:cNvPicPr>
            <a:picLocks noChangeAspect="1"/>
          </p:cNvPicPr>
          <p:nvPr/>
        </p:nvPicPr>
        <p:blipFill rotWithShape="1">
          <a:blip r:embed="rId85"/>
          <a:srcRect l="31693" t="2746" r="31060" b="2910"/>
          <a:stretch/>
        </p:blipFill>
        <p:spPr>
          <a:xfrm>
            <a:off x="5488676" y="687030"/>
            <a:ext cx="1213238" cy="1728000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AFD05829-8D0A-F93E-CEA5-A41613F085BE}"/>
              </a:ext>
            </a:extLst>
          </p:cNvPr>
          <p:cNvPicPr>
            <a:picLocks noChangeAspect="1"/>
          </p:cNvPicPr>
          <p:nvPr/>
        </p:nvPicPr>
        <p:blipFill rotWithShape="1"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" t="2871" r="4833" b="2785"/>
          <a:stretch/>
        </p:blipFill>
        <p:spPr>
          <a:xfrm>
            <a:off x="7109391" y="151973"/>
            <a:ext cx="1554303" cy="2189511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C57CCC6F-913A-8805-9651-EC53FBFC0E8F}"/>
              </a:ext>
            </a:extLst>
          </p:cNvPr>
          <p:cNvPicPr>
            <a:picLocks noChangeAspect="1"/>
          </p:cNvPicPr>
          <p:nvPr/>
        </p:nvPicPr>
        <p:blipFill rotWithShape="1"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2" t="2237" r="3266" b="4129"/>
          <a:stretch/>
        </p:blipFill>
        <p:spPr>
          <a:xfrm>
            <a:off x="6938674" y="2571750"/>
            <a:ext cx="1376677" cy="1883686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5A82DFA5-4361-BFEC-F724-2D27DDE5FC43}"/>
              </a:ext>
            </a:extLst>
          </p:cNvPr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3" t="4774" r="6368" b="4933"/>
          <a:stretch/>
        </p:blipFill>
        <p:spPr>
          <a:xfrm>
            <a:off x="3393643" y="191428"/>
            <a:ext cx="1566519" cy="2110599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89" name="Picture 88" descr="A brochure of a company&#10;&#10;Description automatically generated">
            <a:extLst>
              <a:ext uri="{FF2B5EF4-FFF2-40B4-BE49-F238E27FC236}">
                <a16:creationId xmlns:a16="http://schemas.microsoft.com/office/drawing/2014/main" id="{08F45517-70E4-3200-9EFE-A31E0FAEE463}"/>
              </a:ext>
            </a:extLst>
          </p:cNvPr>
          <p:cNvPicPr>
            <a:picLocks noChangeAspect="1"/>
          </p:cNvPicPr>
          <p:nvPr/>
        </p:nvPicPr>
        <p:blipFill rotWithShape="1"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" t="3509" r="4467" b="3392"/>
          <a:stretch/>
        </p:blipFill>
        <p:spPr>
          <a:xfrm>
            <a:off x="943469" y="209147"/>
            <a:ext cx="1685207" cy="2304999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90" name="Picture 89" descr="A black and blue advertisement&#10;&#10;Description automatically generated with medium confidence">
            <a:extLst>
              <a:ext uri="{FF2B5EF4-FFF2-40B4-BE49-F238E27FC236}">
                <a16:creationId xmlns:a16="http://schemas.microsoft.com/office/drawing/2014/main" id="{70862622-D3AD-FAE7-8DF5-BDF208AFB4E8}"/>
              </a:ext>
            </a:extLst>
          </p:cNvPr>
          <p:cNvPicPr>
            <a:picLocks noChangeAspect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081" y="2978274"/>
            <a:ext cx="3157084" cy="1402403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55C849E8-9DF1-F129-4179-62976C643CC9}"/>
              </a:ext>
            </a:extLst>
          </p:cNvPr>
          <p:cNvPicPr>
            <a:picLocks noChangeAspect="1"/>
          </p:cNvPicPr>
          <p:nvPr/>
        </p:nvPicPr>
        <p:blipFill rotWithShape="1">
          <a:blip r:embed="rId91"/>
          <a:srcRect l="1" r="949" b="915"/>
          <a:stretch/>
        </p:blipFill>
        <p:spPr>
          <a:xfrm>
            <a:off x="3229043" y="34711"/>
            <a:ext cx="2860142" cy="4760638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594984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992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8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1500"/>
                            </p:stCondLst>
                            <p:childTnLst>
                              <p:par>
                                <p:cTn id="2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2500"/>
                            </p:stCondLst>
                            <p:childTnLst>
                              <p:par>
                                <p:cTn id="2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3500"/>
                            </p:stCondLst>
                            <p:childTnLst>
                              <p:par>
                                <p:cTn id="2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2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500"/>
                            </p:stCondLst>
                            <p:childTnLst>
                              <p:par>
                                <p:cTn id="2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6000"/>
                            </p:stCondLst>
                            <p:childTnLst>
                              <p:par>
                                <p:cTn id="2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26500"/>
                            </p:stCondLst>
                            <p:childTnLst>
                              <p:par>
                                <p:cTn id="27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7500"/>
                            </p:stCondLst>
                            <p:childTnLst>
                              <p:par>
                                <p:cTn id="28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8500"/>
                            </p:stCondLst>
                            <p:childTnLst>
                              <p:par>
                                <p:cTn id="2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29000"/>
                            </p:stCondLst>
                            <p:childTnLst>
                              <p:par>
                                <p:cTn id="29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9500"/>
                            </p:stCondLst>
                            <p:childTnLst>
                              <p:par>
                                <p:cTn id="30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0500"/>
                            </p:stCondLst>
                            <p:childTnLst>
                              <p:par>
                                <p:cTn id="3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1000"/>
                            </p:stCondLst>
                            <p:childTnLst>
                              <p:par>
                                <p:cTn id="3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31500"/>
                            </p:stCondLst>
                            <p:childTnLst>
                              <p:par>
                                <p:cTn id="3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2000"/>
                            </p:stCondLst>
                            <p:childTnLst>
                              <p:par>
                                <p:cTn id="3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2500"/>
                            </p:stCondLst>
                            <p:childTnLst>
                              <p:par>
                                <p:cTn id="3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3000"/>
                            </p:stCondLst>
                            <p:childTnLst>
                              <p:par>
                                <p:cTn id="3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33500"/>
                            </p:stCondLst>
                            <p:childTnLst>
                              <p:par>
                                <p:cTn id="3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34500"/>
                            </p:stCondLst>
                            <p:childTnLst>
                              <p:par>
                                <p:cTn id="3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35500"/>
                            </p:stCondLst>
                            <p:childTnLst>
                              <p:par>
                                <p:cTn id="3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36000"/>
                            </p:stCondLst>
                            <p:childTnLst>
                              <p:par>
                                <p:cTn id="3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36500"/>
                            </p:stCondLst>
                            <p:childTnLst>
                              <p:par>
                                <p:cTn id="37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37500"/>
                            </p:stCondLst>
                            <p:childTnLst>
                              <p:par>
                                <p:cTn id="38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38000"/>
                            </p:stCondLst>
                            <p:childTnLst>
                              <p:par>
                                <p:cTn id="38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38500"/>
                            </p:stCondLst>
                            <p:childTnLst>
                              <p:par>
                                <p:cTn id="39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39000"/>
                            </p:stCondLst>
                            <p:childTnLst>
                              <p:par>
                                <p:cTn id="39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39500"/>
                            </p:stCondLst>
                            <p:childTnLst>
                              <p:par>
                                <p:cTn id="40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40500"/>
                            </p:stCondLst>
                            <p:childTnLst>
                              <p:par>
                                <p:cTn id="41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41000"/>
                            </p:stCondLst>
                            <p:childTnLst>
                              <p:par>
                                <p:cTn id="4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41500"/>
                            </p:stCondLst>
                            <p:childTnLst>
                              <p:par>
                                <p:cTn id="42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42000"/>
                            </p:stCondLst>
                            <p:childTnLst>
                              <p:par>
                                <p:cTn id="42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42500"/>
                            </p:stCondLst>
                            <p:childTnLst>
                              <p:par>
                                <p:cTn id="4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43000"/>
                            </p:stCondLst>
                            <p:childTnLst>
                              <p:par>
                                <p:cTn id="4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43500"/>
                            </p:stCondLst>
                            <p:childTnLst>
                              <p:par>
                                <p:cTn id="4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44000"/>
                            </p:stCondLst>
                            <p:childTnLst>
                              <p:par>
                                <p:cTn id="4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44500"/>
                            </p:stCondLst>
                            <p:childTnLst>
                              <p:par>
                                <p:cTn id="4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9A2FB-236E-67A1-03D3-4267BE282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Inside sales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CB4B25-8ABC-113E-9809-CE6333BD92C0}"/>
              </a:ext>
            </a:extLst>
          </p:cNvPr>
          <p:cNvSpPr txBox="1"/>
          <p:nvPr/>
        </p:nvSpPr>
        <p:spPr>
          <a:xfrm>
            <a:off x="323851" y="987425"/>
            <a:ext cx="6025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Launched February 2024</a:t>
            </a:r>
          </a:p>
          <a:p>
            <a:endParaRPr lang="en-US" sz="1050" i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algn="l" fontAlgn="base"/>
            <a:r>
              <a:rPr lang="en-IN" sz="1050" b="0" i="1" dirty="0">
                <a:solidFill>
                  <a:schemeClr val="bg1"/>
                </a:solidFill>
                <a:effectLst/>
                <a:latin typeface="Trebuchet MS" panose="020B0703020202090204" pitchFamily="34" charset="0"/>
              </a:rPr>
              <a:t>Inside sales refers to sales activities that happen from office premises. </a:t>
            </a:r>
          </a:p>
          <a:p>
            <a:pPr algn="l" fontAlgn="base"/>
            <a:r>
              <a:rPr lang="en-IN" sz="1050" b="0" i="1" dirty="0">
                <a:solidFill>
                  <a:schemeClr val="bg1"/>
                </a:solidFill>
                <a:effectLst/>
                <a:latin typeface="Trebuchet MS" panose="020B0703020202090204" pitchFamily="34" charset="0"/>
              </a:rPr>
              <a:t>Unlike field sales or direct sales, inside sales reps don’t need to travel to meet prospects and close deals. </a:t>
            </a:r>
          </a:p>
          <a:p>
            <a:pPr algn="l" fontAlgn="base"/>
            <a:endParaRPr lang="en-IN" sz="1100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algn="l" fontAlgn="base"/>
            <a:r>
              <a:rPr lang="en-IN" sz="1100" b="1" dirty="0">
                <a:solidFill>
                  <a:schemeClr val="bg1"/>
                </a:solidFill>
                <a:latin typeface="Trebuchet MS" panose="020B0703020202090204" pitchFamily="34" charset="0"/>
              </a:rPr>
              <a:t>The primary objective of Inside Sales Reps is to </a:t>
            </a:r>
            <a:r>
              <a:rPr lang="en-IN" sz="1100" b="1" i="0" dirty="0">
                <a:solidFill>
                  <a:schemeClr val="bg1"/>
                </a:solidFill>
                <a:effectLst/>
                <a:latin typeface="Trebuchet MS" panose="020B0703020202090204" pitchFamily="34" charset="0"/>
              </a:rPr>
              <a:t>prospect &amp; generate validated leads for direct sales/ channel teams. </a:t>
            </a:r>
            <a:r>
              <a:rPr lang="en-IN" sz="1100" b="1" dirty="0">
                <a:solidFill>
                  <a:schemeClr val="bg1"/>
                </a:solidFill>
                <a:latin typeface="Trebuchet MS" panose="020B0703020202090204" pitchFamily="34" charset="0"/>
              </a:rPr>
              <a:t>They do this </a:t>
            </a:r>
            <a:r>
              <a:rPr lang="en-IN" sz="1100" b="1" i="0" dirty="0">
                <a:solidFill>
                  <a:schemeClr val="bg1"/>
                </a:solidFill>
                <a:effectLst/>
                <a:latin typeface="Trebuchet MS" panose="020B0703020202090204" pitchFamily="34" charset="0"/>
              </a:rPr>
              <a:t> through phone calls, emails, text messages, video calls and LinkedIn.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0DF5766-8B0E-1118-4565-C76474D478A0}"/>
              </a:ext>
            </a:extLst>
          </p:cNvPr>
          <p:cNvSpPr/>
          <p:nvPr/>
        </p:nvSpPr>
        <p:spPr>
          <a:xfrm>
            <a:off x="305226" y="3030833"/>
            <a:ext cx="1764000" cy="821545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Trebuchet MS" panose="020B0703020202090204" pitchFamily="34" charset="0"/>
              </a:rPr>
              <a:t>Calls Made </a:t>
            </a:r>
          </a:p>
          <a:p>
            <a:pPr algn="ctr"/>
            <a:r>
              <a:rPr lang="en-US" dirty="0">
                <a:solidFill>
                  <a:srgbClr val="BED730"/>
                </a:solidFill>
                <a:latin typeface="Trebuchet MS" panose="020B0703020202090204" pitchFamily="34" charset="0"/>
              </a:rPr>
              <a:t>1200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F8D4D87-EACA-2AEC-8A8C-A631BF3AEC8F}"/>
              </a:ext>
            </a:extLst>
          </p:cNvPr>
          <p:cNvSpPr/>
          <p:nvPr/>
        </p:nvSpPr>
        <p:spPr>
          <a:xfrm>
            <a:off x="2307541" y="3030833"/>
            <a:ext cx="1764000" cy="821545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Trebuchet MS" panose="020B0703020202090204" pitchFamily="34" charset="0"/>
              </a:rPr>
              <a:t>Validated</a:t>
            </a:r>
          </a:p>
          <a:p>
            <a:pPr algn="ctr"/>
            <a:r>
              <a:rPr lang="en-US" dirty="0">
                <a:solidFill>
                  <a:srgbClr val="BED730"/>
                </a:solidFill>
                <a:latin typeface="Trebuchet MS" panose="020B0703020202090204" pitchFamily="34" charset="0"/>
              </a:rPr>
              <a:t>72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B0DB6A0-F196-E5B3-26EB-7D7DB7D92579}"/>
              </a:ext>
            </a:extLst>
          </p:cNvPr>
          <p:cNvSpPr/>
          <p:nvPr/>
        </p:nvSpPr>
        <p:spPr>
          <a:xfrm>
            <a:off x="4309855" y="3030833"/>
            <a:ext cx="1764000" cy="821545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Trebuchet MS" panose="020B0703020202090204" pitchFamily="34" charset="0"/>
              </a:rPr>
              <a:t>Lead Status</a:t>
            </a:r>
          </a:p>
          <a:p>
            <a:pPr algn="ctr"/>
            <a:r>
              <a:rPr lang="en-US" dirty="0">
                <a:solidFill>
                  <a:srgbClr val="BED730"/>
                </a:solidFill>
                <a:latin typeface="Trebuchet MS" panose="020B0703020202090204" pitchFamily="34" charset="0"/>
              </a:rPr>
              <a:t>46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C3FD3A-664D-8015-7DD4-40C70DF8D78A}"/>
              </a:ext>
            </a:extLst>
          </p:cNvPr>
          <p:cNvSpPr txBox="1"/>
          <p:nvPr/>
        </p:nvSpPr>
        <p:spPr>
          <a:xfrm>
            <a:off x="6439335" y="2771081"/>
            <a:ext cx="248328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Next Steps</a:t>
            </a:r>
          </a:p>
          <a:p>
            <a:endParaRPr lang="en-US" sz="1200" b="1" dirty="0">
              <a:solidFill>
                <a:srgbClr val="BED730"/>
              </a:solidFill>
              <a:latin typeface="Trebuchet MS" panose="020B0703020202090204" pitchFamily="34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Relevant training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Grow the team aligned to region/ micro segment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703020202090204" pitchFamily="34" charset="0"/>
              </a:rPr>
              <a:t>Direct scheduling of meetings using automation</a:t>
            </a:r>
          </a:p>
        </p:txBody>
      </p:sp>
      <p:pic>
        <p:nvPicPr>
          <p:cNvPr id="13314" name="Picture 2" descr="Making Inside Sales an Integral Part of the Sales and Marketing Machine |  3D2B">
            <a:extLst>
              <a:ext uri="{FF2B5EF4-FFF2-40B4-BE49-F238E27FC236}">
                <a16:creationId xmlns:a16="http://schemas.microsoft.com/office/drawing/2014/main" id="{CA9CF186-D7A9-20DE-A5B9-171825180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335" y="987424"/>
            <a:ext cx="2380816" cy="158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91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Account Based Marketing</a:t>
            </a:r>
          </a:p>
        </p:txBody>
      </p:sp>
    </p:spTree>
    <p:extLst>
      <p:ext uri="{BB962C8B-B14F-4D97-AF65-F5344CB8AC3E}">
        <p14:creationId xmlns:p14="http://schemas.microsoft.com/office/powerpoint/2010/main" val="358526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map of india with different states&#10;&#10;Description automatically generated">
            <a:extLst>
              <a:ext uri="{FF2B5EF4-FFF2-40B4-BE49-F238E27FC236}">
                <a16:creationId xmlns:a16="http://schemas.microsoft.com/office/drawing/2014/main" id="{8D15010B-ED6F-C5C8-3F30-B1B10FFF49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7" t="11432" r="12811" b="11984"/>
          <a:stretch/>
        </p:blipFill>
        <p:spPr>
          <a:xfrm>
            <a:off x="2128808" y="82704"/>
            <a:ext cx="5026888" cy="49780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28F86D-803B-7114-A6E4-105618523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Aligning marketing to our account Plans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3802165-5B6B-ED2D-0EAD-792661BFAB4B}"/>
              </a:ext>
            </a:extLst>
          </p:cNvPr>
          <p:cNvSpPr/>
          <p:nvPr/>
        </p:nvSpPr>
        <p:spPr>
          <a:xfrm>
            <a:off x="323851" y="2687055"/>
            <a:ext cx="3247274" cy="605784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Trebuchet MS" panose="020B0703020202090204" pitchFamily="34" charset="0"/>
              </a:rPr>
              <a:t>Farming - Covered</a:t>
            </a:r>
          </a:p>
          <a:p>
            <a:pPr algn="ctr"/>
            <a:r>
              <a:rPr lang="en-US" sz="1600" dirty="0">
                <a:solidFill>
                  <a:srgbClr val="BED730"/>
                </a:solidFill>
                <a:latin typeface="Trebuchet MS" panose="020B0703020202090204" pitchFamily="34" charset="0"/>
              </a:rPr>
              <a:t>~171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FA1F84B-8BE5-6E29-E448-28F21EBCE169}"/>
              </a:ext>
            </a:extLst>
          </p:cNvPr>
          <p:cNvSpPr/>
          <p:nvPr/>
        </p:nvSpPr>
        <p:spPr>
          <a:xfrm>
            <a:off x="323851" y="4071063"/>
            <a:ext cx="3247274" cy="590549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Trebuchet MS" panose="020B0703020202090204" pitchFamily="34" charset="0"/>
              </a:rPr>
              <a:t>Hunting</a:t>
            </a:r>
          </a:p>
          <a:p>
            <a:pPr algn="ctr"/>
            <a:r>
              <a:rPr lang="en-US" sz="1400" dirty="0">
                <a:solidFill>
                  <a:srgbClr val="BED730"/>
                </a:solidFill>
                <a:latin typeface="Trebuchet MS" panose="020B0703020202090204" pitchFamily="34" charset="0"/>
              </a:rPr>
              <a:t>~1227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AEE494-87E7-623C-CCAC-0AB9C9148D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3263" y="976870"/>
            <a:ext cx="5026887" cy="1693108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EB0DC3E-BE6A-E57E-F638-0648F879F094}"/>
              </a:ext>
            </a:extLst>
          </p:cNvPr>
          <p:cNvSpPr/>
          <p:nvPr/>
        </p:nvSpPr>
        <p:spPr>
          <a:xfrm>
            <a:off x="323850" y="987425"/>
            <a:ext cx="3247275" cy="145941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Trebuchet MS" panose="020B070302020209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ED2895-9319-6FC8-6B00-C031472453DC}"/>
              </a:ext>
            </a:extLst>
          </p:cNvPr>
          <p:cNvSpPr txBox="1"/>
          <p:nvPr/>
        </p:nvSpPr>
        <p:spPr>
          <a:xfrm>
            <a:off x="504075" y="1058089"/>
            <a:ext cx="28673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200" b="1" dirty="0">
                <a:solidFill>
                  <a:srgbClr val="BED730"/>
                </a:solidFill>
                <a:latin typeface="Trebuchet MS" panose="020B0703020202090204" pitchFamily="34" charset="0"/>
              </a:rPr>
              <a:t>Impact of ABM: </a:t>
            </a:r>
          </a:p>
          <a:p>
            <a:pPr defTabSz="685800"/>
            <a:r>
              <a:rPr lang="en-US" sz="1200" b="1" dirty="0">
                <a:solidFill>
                  <a:srgbClr val="BED730"/>
                </a:solidFill>
                <a:latin typeface="Trebuchet MS" panose="020B0703020202090204" pitchFamily="34" charset="0"/>
              </a:rPr>
              <a:t>Measurable business improvement on</a:t>
            </a:r>
          </a:p>
          <a:p>
            <a:pPr defTabSz="685800"/>
            <a:endParaRPr lang="en-US" sz="14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  <a:p>
            <a:pPr marL="128588" indent="-128588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Trebuchet MS" panose="020B0703020202090204" pitchFamily="34" charset="0"/>
              </a:rPr>
              <a:t>Relationships </a:t>
            </a:r>
          </a:p>
          <a:p>
            <a:pPr marL="128588" indent="-128588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Trebuchet MS" panose="020B0703020202090204" pitchFamily="34" charset="0"/>
              </a:rPr>
              <a:t>Revenue</a:t>
            </a:r>
          </a:p>
          <a:p>
            <a:pPr marL="128588" indent="-128588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Trebuchet MS" panose="020B0703020202090204" pitchFamily="34" charset="0"/>
              </a:rPr>
              <a:t>Reputation 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7693BD9-1245-074C-24CA-194F3B1437ED}"/>
              </a:ext>
            </a:extLst>
          </p:cNvPr>
          <p:cNvSpPr/>
          <p:nvPr/>
        </p:nvSpPr>
        <p:spPr>
          <a:xfrm>
            <a:off x="323851" y="3379059"/>
            <a:ext cx="3247274" cy="605784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Trebuchet MS" panose="020B0703020202090204" pitchFamily="34" charset="0"/>
              </a:rPr>
              <a:t>Farming – Under covered</a:t>
            </a:r>
          </a:p>
          <a:p>
            <a:pPr algn="ctr"/>
            <a:r>
              <a:rPr lang="en-US" sz="1600" dirty="0">
                <a:solidFill>
                  <a:srgbClr val="BED730"/>
                </a:solidFill>
                <a:latin typeface="Trebuchet MS" panose="020B0703020202090204" pitchFamily="34" charset="0"/>
              </a:rPr>
              <a:t>~407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E98136-E1EF-0728-324D-8D05BCD41BA9}"/>
              </a:ext>
            </a:extLst>
          </p:cNvPr>
          <p:cNvSpPr txBox="1"/>
          <p:nvPr/>
        </p:nvSpPr>
        <p:spPr>
          <a:xfrm>
            <a:off x="3793263" y="2720221"/>
            <a:ext cx="5026886" cy="646331"/>
          </a:xfrm>
          <a:prstGeom prst="rect">
            <a:avLst/>
          </a:prstGeom>
          <a:solidFill>
            <a:srgbClr val="17375E">
              <a:alpha val="69804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Deep dive account  research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Highly customized &amp; personalized campaigns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Integrate with acc plans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Build deeper relationship | Customer References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5676D0-1CA7-DD5D-440A-587906CDE5D3}"/>
              </a:ext>
            </a:extLst>
          </p:cNvPr>
          <p:cNvSpPr txBox="1"/>
          <p:nvPr/>
        </p:nvSpPr>
        <p:spPr>
          <a:xfrm>
            <a:off x="3793262" y="3474460"/>
            <a:ext cx="5026887" cy="507831"/>
          </a:xfrm>
          <a:prstGeom prst="rect">
            <a:avLst/>
          </a:prstGeom>
          <a:solidFill>
            <a:srgbClr val="17375E">
              <a:alpha val="69804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Focus on acc with similar issues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Highly focused programs with modest personalization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Engage consistently &amp; drive deeper penetration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7BD586-797A-5A99-9F45-4C62463469BB}"/>
              </a:ext>
            </a:extLst>
          </p:cNvPr>
          <p:cNvSpPr txBox="1"/>
          <p:nvPr/>
        </p:nvSpPr>
        <p:spPr>
          <a:xfrm>
            <a:off x="3793263" y="4090199"/>
            <a:ext cx="5026888" cy="507831"/>
          </a:xfrm>
          <a:prstGeom prst="rect">
            <a:avLst/>
          </a:prstGeom>
          <a:solidFill>
            <a:srgbClr val="17375E">
              <a:alpha val="69804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Focus on building brand 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Programs with light personalization &amp; micro segmented content</a:t>
            </a:r>
          </a:p>
          <a:p>
            <a:pPr marL="171450" indent="-171450" defTabSz="68580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Drive new connects &amp; opportunities to engage</a:t>
            </a:r>
          </a:p>
        </p:txBody>
      </p:sp>
    </p:spTree>
    <p:extLst>
      <p:ext uri="{BB962C8B-B14F-4D97-AF65-F5344CB8AC3E}">
        <p14:creationId xmlns:p14="http://schemas.microsoft.com/office/powerpoint/2010/main" val="239506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Strengthening Technology partnerships</a:t>
            </a:r>
          </a:p>
        </p:txBody>
      </p:sp>
    </p:spTree>
    <p:extLst>
      <p:ext uri="{BB962C8B-B14F-4D97-AF65-F5344CB8AC3E}">
        <p14:creationId xmlns:p14="http://schemas.microsoft.com/office/powerpoint/2010/main" val="380951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Buffering Vector Art, Icons, and Graphics for Free Download">
            <a:extLst>
              <a:ext uri="{FF2B5EF4-FFF2-40B4-BE49-F238E27FC236}">
                <a16:creationId xmlns:a16="http://schemas.microsoft.com/office/drawing/2014/main" id="{8ABCAA89-BB19-5ED0-52E3-C798F21604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0" y="1301750"/>
            <a:ext cx="254000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03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0A7BF37-1A5F-FC73-A18F-507E3FFAEA63}"/>
              </a:ext>
            </a:extLst>
          </p:cNvPr>
          <p:cNvSpPr/>
          <p:nvPr/>
        </p:nvSpPr>
        <p:spPr>
          <a:xfrm>
            <a:off x="323850" y="1849182"/>
            <a:ext cx="8500915" cy="74717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D9395F3-5667-2DFD-6B74-71391BBE940F}"/>
              </a:ext>
            </a:extLst>
          </p:cNvPr>
          <p:cNvSpPr/>
          <p:nvPr/>
        </p:nvSpPr>
        <p:spPr>
          <a:xfrm>
            <a:off x="323850" y="987425"/>
            <a:ext cx="8500915" cy="74717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424D62-2AAB-203F-4753-BD01C750E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strategic partnerships</a:t>
            </a:r>
          </a:p>
        </p:txBody>
      </p:sp>
      <p:pic>
        <p:nvPicPr>
          <p:cNvPr id="3" name="Picture 6" descr="Hitachi Logo PNG Transparent – Brands Logos">
            <a:extLst>
              <a:ext uri="{FF2B5EF4-FFF2-40B4-BE49-F238E27FC236}">
                <a16:creationId xmlns:a16="http://schemas.microsoft.com/office/drawing/2014/main" id="{CC4B184F-685E-57D7-108B-BCBA4D0E05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0" b="37087"/>
          <a:stretch/>
        </p:blipFill>
        <p:spPr bwMode="auto">
          <a:xfrm>
            <a:off x="4903535" y="1168322"/>
            <a:ext cx="1350539" cy="335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isco Logo PNG Transparent &amp; SVG Vector - Freebie Supply">
            <a:extLst>
              <a:ext uri="{FF2B5EF4-FFF2-40B4-BE49-F238E27FC236}">
                <a16:creationId xmlns:a16="http://schemas.microsoft.com/office/drawing/2014/main" id="{B47DC4F5-B51C-97FF-D10A-037F7DAAC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39" y="1092755"/>
            <a:ext cx="887569" cy="48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AE130F-5987-9404-0CF0-198BC9C60F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7932" y="1110146"/>
            <a:ext cx="1217800" cy="5088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C4A2D-701A-B757-25DB-99395EB201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2930" y="1251446"/>
            <a:ext cx="1557062" cy="1868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D23064-7C0A-F87C-EF81-7C9AB0C31C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6115" y="1211834"/>
            <a:ext cx="1377758" cy="2483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DB4F389-4F17-2163-255B-71066C241C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774" y="2032059"/>
            <a:ext cx="1724025" cy="3814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EE1F87-A677-6ABB-441B-B9E2FF67A8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3747" y="2049783"/>
            <a:ext cx="1007690" cy="3459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DEFA75-2238-2974-73F4-724CEFDED98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48297" y="2104829"/>
            <a:ext cx="1255712" cy="2358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4E2B57-3C81-44CA-AA79-6095F84A0D5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34493" b="24644"/>
          <a:stretch/>
        </p:blipFill>
        <p:spPr>
          <a:xfrm>
            <a:off x="6854922" y="2065718"/>
            <a:ext cx="1281114" cy="31410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05695A5-9D71-058D-9A17-01B9ABBAEE0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20869" y="2107736"/>
            <a:ext cx="1281113" cy="230067"/>
          </a:xfrm>
          <a:prstGeom prst="rect">
            <a:avLst/>
          </a:prstGeom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22BBC78-8626-BA47-BF0A-84C8B6ECC208}"/>
              </a:ext>
            </a:extLst>
          </p:cNvPr>
          <p:cNvSpPr/>
          <p:nvPr/>
        </p:nvSpPr>
        <p:spPr>
          <a:xfrm>
            <a:off x="323850" y="2726562"/>
            <a:ext cx="8500915" cy="74717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FADCE830-7C2A-7B3A-F6B8-C23BAB7D1E39}"/>
              </a:ext>
            </a:extLst>
          </p:cNvPr>
          <p:cNvSpPr/>
          <p:nvPr/>
        </p:nvSpPr>
        <p:spPr>
          <a:xfrm>
            <a:off x="323850" y="3576969"/>
            <a:ext cx="8500915" cy="74717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 descr="Download Microsoft Logo PNG Image for Free">
            <a:extLst>
              <a:ext uri="{FF2B5EF4-FFF2-40B4-BE49-F238E27FC236}">
                <a16:creationId xmlns:a16="http://schemas.microsoft.com/office/drawing/2014/main" id="{2254EDAF-7919-D206-AB51-DA982423E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73" y="2922095"/>
            <a:ext cx="1405523" cy="35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WS icon PNG and SVG Vector Free Download">
            <a:extLst>
              <a:ext uri="{FF2B5EF4-FFF2-40B4-BE49-F238E27FC236}">
                <a16:creationId xmlns:a16="http://schemas.microsoft.com/office/drawing/2014/main" id="{F8FB55B3-1812-819C-35A7-D4D41F58C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700" y="2909678"/>
            <a:ext cx="634905" cy="3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oogle Cloud Logo, symbol, meaning ...">
            <a:extLst>
              <a:ext uri="{FF2B5EF4-FFF2-40B4-BE49-F238E27FC236}">
                <a16:creationId xmlns:a16="http://schemas.microsoft.com/office/drawing/2014/main" id="{D21F5806-C868-CAA2-C1E7-7FBE8809DE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95" b="32995"/>
          <a:stretch/>
        </p:blipFill>
        <p:spPr bwMode="auto">
          <a:xfrm>
            <a:off x="3210749" y="2946297"/>
            <a:ext cx="1615582" cy="30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AP icon PNG and SVG Vector Free Download">
            <a:extLst>
              <a:ext uri="{FF2B5EF4-FFF2-40B4-BE49-F238E27FC236}">
                <a16:creationId xmlns:a16="http://schemas.microsoft.com/office/drawing/2014/main" id="{0A4D2993-B271-8C2B-7F88-02EF884C6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475" y="2893106"/>
            <a:ext cx="843998" cy="41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Oracle icon - Free download on Iconfinder">
            <a:extLst>
              <a:ext uri="{FF2B5EF4-FFF2-40B4-BE49-F238E27FC236}">
                <a16:creationId xmlns:a16="http://schemas.microsoft.com/office/drawing/2014/main" id="{F12D03AB-CF46-422F-865E-B9B7C350F6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76" b="42176"/>
          <a:stretch/>
        </p:blipFill>
        <p:spPr bwMode="auto">
          <a:xfrm>
            <a:off x="6168139" y="2971382"/>
            <a:ext cx="1645734" cy="25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F354B9EE-8E58-0A16-043B-2B7A5FA4D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20" y="3892054"/>
            <a:ext cx="1199667" cy="25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FB7E8EAC-1BA1-BC96-EB51-083D6C71B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946" y="3703965"/>
            <a:ext cx="580793" cy="446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72,366 Ey Icons - Free in SVG, PNG, ICO ...">
            <a:extLst>
              <a:ext uri="{FF2B5EF4-FFF2-40B4-BE49-F238E27FC236}">
                <a16:creationId xmlns:a16="http://schemas.microsoft.com/office/drawing/2014/main" id="{26F9BC1D-3544-E2E2-20B2-10FE4A495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662" y="3640281"/>
            <a:ext cx="526763" cy="526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8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F661B3B-B4B6-8507-25EA-BE4CEE50A4F9}"/>
              </a:ext>
            </a:extLst>
          </p:cNvPr>
          <p:cNvSpPr/>
          <p:nvPr/>
        </p:nvSpPr>
        <p:spPr>
          <a:xfrm>
            <a:off x="573394" y="1176547"/>
            <a:ext cx="2520000" cy="3312000"/>
          </a:xfrm>
          <a:prstGeom prst="roundRect">
            <a:avLst>
              <a:gd name="adj" fmla="val 8433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E5F50D52-4984-FE36-33AE-829FE4DDB47D}"/>
              </a:ext>
            </a:extLst>
          </p:cNvPr>
          <p:cNvSpPr/>
          <p:nvPr/>
        </p:nvSpPr>
        <p:spPr>
          <a:xfrm>
            <a:off x="3312000" y="1176547"/>
            <a:ext cx="2520000" cy="3312000"/>
          </a:xfrm>
          <a:prstGeom prst="roundRect">
            <a:avLst>
              <a:gd name="adj" fmla="val 8433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46FF308-AB1B-2A32-409F-FA0F84382723}"/>
              </a:ext>
            </a:extLst>
          </p:cNvPr>
          <p:cNvSpPr/>
          <p:nvPr/>
        </p:nvSpPr>
        <p:spPr>
          <a:xfrm>
            <a:off x="6050606" y="1176547"/>
            <a:ext cx="2520000" cy="3312000"/>
          </a:xfrm>
          <a:prstGeom prst="roundRect">
            <a:avLst>
              <a:gd name="adj" fmla="val 8433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  <a:p>
            <a:pPr algn="ctr"/>
            <a:endParaRPr lang="en-US" sz="1200" dirty="0">
              <a:solidFill>
                <a:schemeClr val="lt1"/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9398C1-A396-3073-E10E-3E719FCFC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CO-MARKETING PLANS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B27C62-323C-F985-608C-97F7A337A8F2}"/>
              </a:ext>
            </a:extLst>
          </p:cNvPr>
          <p:cNvSpPr txBox="1"/>
          <p:nvPr/>
        </p:nvSpPr>
        <p:spPr>
          <a:xfrm>
            <a:off x="698536" y="2046320"/>
            <a:ext cx="2304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Security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SASE + SD-WAN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FSO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6A3F1-354C-7864-9EE0-F8884AC82B0B}"/>
              </a:ext>
            </a:extLst>
          </p:cNvPr>
          <p:cNvSpPr txBox="1"/>
          <p:nvPr/>
        </p:nvSpPr>
        <p:spPr>
          <a:xfrm>
            <a:off x="698536" y="3264599"/>
            <a:ext cx="23048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Webpage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Webinars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Emailers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Regional Roundtables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Tele Engine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41565F-0923-5CD2-48B2-F7682FB3111B}"/>
              </a:ext>
            </a:extLst>
          </p:cNvPr>
          <p:cNvSpPr txBox="1"/>
          <p:nvPr/>
        </p:nvSpPr>
        <p:spPr>
          <a:xfrm>
            <a:off x="3546859" y="2046320"/>
            <a:ext cx="2304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SD-WAN + SASE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SecOps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E9CDC7-E109-DD78-FE8D-7FC89C3D77E5}"/>
              </a:ext>
            </a:extLst>
          </p:cNvPr>
          <p:cNvSpPr txBox="1"/>
          <p:nvPr/>
        </p:nvSpPr>
        <p:spPr>
          <a:xfrm>
            <a:off x="3546859" y="3264599"/>
            <a:ext cx="2304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Webpage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Webinars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Regional Roundtables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Tele Engine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F82ECC1-749B-3448-1F55-23C2EA0EBDAB}"/>
              </a:ext>
            </a:extLst>
          </p:cNvPr>
          <p:cNvSpPr txBox="1"/>
          <p:nvPr/>
        </p:nvSpPr>
        <p:spPr>
          <a:xfrm>
            <a:off x="6265707" y="2046320"/>
            <a:ext cx="23048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CloudInfinit powered by GreenLake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D76DD9-E297-69DE-7908-168CD80D71C6}"/>
              </a:ext>
            </a:extLst>
          </p:cNvPr>
          <p:cNvSpPr txBox="1"/>
          <p:nvPr/>
        </p:nvSpPr>
        <p:spPr>
          <a:xfrm>
            <a:off x="6265707" y="3264599"/>
            <a:ext cx="2304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Emailers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Co-sponsored events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Digital Lead Gen Campaigns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762277-3E12-34B8-F22C-C88CCFD4EC1C}"/>
              </a:ext>
            </a:extLst>
          </p:cNvPr>
          <p:cNvSpPr/>
          <p:nvPr/>
        </p:nvSpPr>
        <p:spPr>
          <a:xfrm>
            <a:off x="949440" y="980933"/>
            <a:ext cx="1767908" cy="549484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4" descr="Cisco Logo PNG Transparent &amp; SVG Vector - Freebie Supply">
            <a:extLst>
              <a:ext uri="{FF2B5EF4-FFF2-40B4-BE49-F238E27FC236}">
                <a16:creationId xmlns:a16="http://schemas.microsoft.com/office/drawing/2014/main" id="{6B133D26-72A8-F371-35D6-F99E46310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0" y="1079636"/>
            <a:ext cx="718329" cy="39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08BC3ABC-FDAF-D9D1-867E-77EDDAFB4AC5}"/>
              </a:ext>
            </a:extLst>
          </p:cNvPr>
          <p:cNvSpPr/>
          <p:nvPr/>
        </p:nvSpPr>
        <p:spPr>
          <a:xfrm>
            <a:off x="3688046" y="980933"/>
            <a:ext cx="1767908" cy="549484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AEC30F-DE5D-5D6C-BCC3-3EDC51D93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05" y="1147555"/>
            <a:ext cx="1238390" cy="190037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2BEA3C1-1F71-0A0A-EEFB-679AE98B6D51}"/>
              </a:ext>
            </a:extLst>
          </p:cNvPr>
          <p:cNvSpPr/>
          <p:nvPr/>
        </p:nvSpPr>
        <p:spPr>
          <a:xfrm>
            <a:off x="6426652" y="980933"/>
            <a:ext cx="1767908" cy="549484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E051D4-E33F-1BEA-8E1F-1C8CDC9A6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975" y="1048485"/>
            <a:ext cx="993263" cy="41505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950DE0B-75AD-707B-D652-1006FCD4083F}"/>
              </a:ext>
            </a:extLst>
          </p:cNvPr>
          <p:cNvSpPr txBox="1"/>
          <p:nvPr/>
        </p:nvSpPr>
        <p:spPr>
          <a:xfrm>
            <a:off x="698536" y="1720675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Focus on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0BD7D2-C6E4-3C74-7551-DF6502A27784}"/>
              </a:ext>
            </a:extLst>
          </p:cNvPr>
          <p:cNvSpPr txBox="1"/>
          <p:nvPr/>
        </p:nvSpPr>
        <p:spPr>
          <a:xfrm>
            <a:off x="698536" y="2965374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Marketing Actions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4185F9F-FDC2-9CCB-9F50-7D8848E99BB6}"/>
              </a:ext>
            </a:extLst>
          </p:cNvPr>
          <p:cNvSpPr txBox="1"/>
          <p:nvPr/>
        </p:nvSpPr>
        <p:spPr>
          <a:xfrm>
            <a:off x="3419550" y="1720675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Focus on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2C58F2-91B7-9262-DE1F-73B05347BE4D}"/>
              </a:ext>
            </a:extLst>
          </p:cNvPr>
          <p:cNvSpPr txBox="1"/>
          <p:nvPr/>
        </p:nvSpPr>
        <p:spPr>
          <a:xfrm>
            <a:off x="3419550" y="2965374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Marketing Actions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71B15D7-9AA5-0044-767E-6B09F48DD21E}"/>
              </a:ext>
            </a:extLst>
          </p:cNvPr>
          <p:cNvSpPr txBox="1"/>
          <p:nvPr/>
        </p:nvSpPr>
        <p:spPr>
          <a:xfrm>
            <a:off x="6149191" y="1720675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Focus on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AF6E61-FFD8-F38B-7A2A-57EFA34DCDCE}"/>
              </a:ext>
            </a:extLst>
          </p:cNvPr>
          <p:cNvSpPr txBox="1"/>
          <p:nvPr/>
        </p:nvSpPr>
        <p:spPr>
          <a:xfrm>
            <a:off x="6149191" y="2965374"/>
            <a:ext cx="2304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Marketing Actions</a:t>
            </a:r>
          </a:p>
        </p:txBody>
      </p:sp>
    </p:spTree>
    <p:extLst>
      <p:ext uri="{BB962C8B-B14F-4D97-AF65-F5344CB8AC3E}">
        <p14:creationId xmlns:p14="http://schemas.microsoft.com/office/powerpoint/2010/main" val="294158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Building channel strength</a:t>
            </a:r>
          </a:p>
        </p:txBody>
      </p:sp>
    </p:spTree>
    <p:extLst>
      <p:ext uri="{BB962C8B-B14F-4D97-AF65-F5344CB8AC3E}">
        <p14:creationId xmlns:p14="http://schemas.microsoft.com/office/powerpoint/2010/main" val="326586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>
            <a:extLst>
              <a:ext uri="{FF2B5EF4-FFF2-40B4-BE49-F238E27FC236}">
                <a16:creationId xmlns:a16="http://schemas.microsoft.com/office/drawing/2014/main" id="{44225A4C-6826-3863-A5EB-AA485C3CB0CA}"/>
              </a:ext>
            </a:extLst>
          </p:cNvPr>
          <p:cNvSpPr/>
          <p:nvPr/>
        </p:nvSpPr>
        <p:spPr>
          <a:xfrm>
            <a:off x="-1" y="2291621"/>
            <a:ext cx="9074989" cy="1413833"/>
          </a:xfrm>
          <a:prstGeom prst="rightArrow">
            <a:avLst>
              <a:gd name="adj1" fmla="val 50000"/>
              <a:gd name="adj2" fmla="val 38407"/>
            </a:avLst>
          </a:prstGeom>
          <a:solidFill>
            <a:srgbClr val="BED730">
              <a:alpha val="44244"/>
            </a:srgbClr>
          </a:solidFill>
          <a:ln>
            <a:noFill/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3BC44F-0AB7-2866-4F4E-3BECC7A84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National Channel Strategy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6978967-CA9A-49DD-6A36-60833434413B}"/>
              </a:ext>
            </a:extLst>
          </p:cNvPr>
          <p:cNvSpPr>
            <a:spLocks/>
          </p:cNvSpPr>
          <p:nvPr/>
        </p:nvSpPr>
        <p:spPr>
          <a:xfrm>
            <a:off x="3196694" y="1798209"/>
            <a:ext cx="1080000" cy="762428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Relationship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BDB44D9-394D-D865-4E59-E3502BB589D2}"/>
              </a:ext>
            </a:extLst>
          </p:cNvPr>
          <p:cNvSpPr>
            <a:spLocks/>
          </p:cNvSpPr>
          <p:nvPr/>
        </p:nvSpPr>
        <p:spPr>
          <a:xfrm>
            <a:off x="4392613" y="2218789"/>
            <a:ext cx="1080000" cy="762428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Partner Programs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2EAAE56-3A39-F053-8357-B5DF5548B70F}"/>
              </a:ext>
            </a:extLst>
          </p:cNvPr>
          <p:cNvSpPr>
            <a:spLocks/>
          </p:cNvSpPr>
          <p:nvPr/>
        </p:nvSpPr>
        <p:spPr>
          <a:xfrm>
            <a:off x="4392613" y="3043032"/>
            <a:ext cx="1080000" cy="762428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Social Media Training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00B80F56-62C0-5C89-0E84-6C66468E9BBF}"/>
              </a:ext>
            </a:extLst>
          </p:cNvPr>
          <p:cNvSpPr>
            <a:spLocks/>
          </p:cNvSpPr>
          <p:nvPr/>
        </p:nvSpPr>
        <p:spPr>
          <a:xfrm>
            <a:off x="3196694" y="3472063"/>
            <a:ext cx="1080000" cy="762428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6350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Rewards &amp; Recognition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F2441A7-41BE-1CA3-89BC-28426C596E39}"/>
              </a:ext>
            </a:extLst>
          </p:cNvPr>
          <p:cNvGrpSpPr/>
          <p:nvPr/>
        </p:nvGrpSpPr>
        <p:grpSpPr>
          <a:xfrm>
            <a:off x="339709" y="1490816"/>
            <a:ext cx="2652880" cy="3015442"/>
            <a:chOff x="339709" y="1490816"/>
            <a:chExt cx="2652880" cy="301544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6402AA0A-34CE-1EE3-27FA-5356E93731E0}"/>
                </a:ext>
              </a:extLst>
            </p:cNvPr>
            <p:cNvSpPr/>
            <p:nvPr/>
          </p:nvSpPr>
          <p:spPr>
            <a:xfrm>
              <a:off x="339709" y="1490816"/>
              <a:ext cx="2652880" cy="3015442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200" b="1" u="sng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AD318D9-B9CC-7C80-2733-971802A9A37A}"/>
                </a:ext>
              </a:extLst>
            </p:cNvPr>
            <p:cNvSpPr txBox="1"/>
            <p:nvPr/>
          </p:nvSpPr>
          <p:spPr>
            <a:xfrm>
              <a:off x="556948" y="1798209"/>
              <a:ext cx="2218402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u="sng" dirty="0">
                  <a:solidFill>
                    <a:srgbClr val="BED730"/>
                  </a:solidFill>
                </a:rPr>
                <a:t>Key Elements</a:t>
              </a:r>
            </a:p>
            <a:p>
              <a:pPr algn="ctr"/>
              <a:endParaRPr lang="en-US" sz="1400" b="1" u="sng" dirty="0">
                <a:solidFill>
                  <a:srgbClr val="BED730"/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Regional Partner Conclaves</a:t>
              </a:r>
            </a:p>
            <a:p>
              <a:pPr marL="628593" lvl="1" indent="-171450"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schemeClr val="bg1"/>
                  </a:solidFill>
                </a:rPr>
                <a:t>Reward &amp; Recognition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Partner Programs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Co Marketing Programs</a:t>
              </a:r>
            </a:p>
            <a:p>
              <a:pPr marL="628593" lvl="1" indent="-171450"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schemeClr val="bg1"/>
                  </a:solidFill>
                </a:rPr>
                <a:t>Events </a:t>
              </a:r>
            </a:p>
            <a:p>
              <a:pPr marL="628593" lvl="1" indent="-171450"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schemeClr val="bg1"/>
                  </a:solidFill>
                </a:rPr>
                <a:t>Webinars</a:t>
              </a:r>
            </a:p>
            <a:p>
              <a:pPr marL="628593" lvl="1" indent="-171450"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schemeClr val="bg1"/>
                  </a:solidFill>
                </a:rPr>
                <a:t>Email Campaigns</a:t>
              </a:r>
            </a:p>
            <a:p>
              <a:pPr marL="628593" lvl="1" indent="-171450">
                <a:buFont typeface="Courier New" panose="02070309020205020404" pitchFamily="49" charset="0"/>
                <a:buChar char="o"/>
              </a:pPr>
              <a:r>
                <a:rPr lang="en-US" sz="1100" dirty="0">
                  <a:solidFill>
                    <a:schemeClr val="bg1"/>
                  </a:solidFill>
                </a:rPr>
                <a:t>Telecalling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Market Development Funds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Content Support</a:t>
              </a:r>
            </a:p>
            <a:p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Left-right Arrow 5">
            <a:extLst>
              <a:ext uri="{FF2B5EF4-FFF2-40B4-BE49-F238E27FC236}">
                <a16:creationId xmlns:a16="http://schemas.microsoft.com/office/drawing/2014/main" id="{BAF5752F-C6B1-E4DE-0C62-2663E2992AAB}"/>
              </a:ext>
            </a:extLst>
          </p:cNvPr>
          <p:cNvSpPr/>
          <p:nvPr/>
        </p:nvSpPr>
        <p:spPr>
          <a:xfrm>
            <a:off x="323850" y="763107"/>
            <a:ext cx="8496300" cy="617088"/>
          </a:xfrm>
          <a:prstGeom prst="leftRightArrow">
            <a:avLst>
              <a:gd name="adj1" fmla="val 61183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  <a:ln w="15875" cap="flat" cmpd="sng" algn="ctr">
            <a:solidFill>
              <a:srgbClr val="96AB75">
                <a:lumMod val="60000"/>
                <a:lumOff val="40000"/>
              </a:srgbClr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93B21"/>
                </a:solidFill>
                <a:effectLst/>
                <a:uLnTx/>
                <a:uFillTx/>
                <a:latin typeface="Trebuchet MS" panose="020B0703020202090204" pitchFamily="34" charset="0"/>
              </a:rPr>
              <a:t>Channel Transformation @ Sify ; Creating long-term, affiliate relationships in the channel; through the channel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1" u="none" strike="noStrike" kern="0" cap="none" spc="0" normalizeH="0" baseline="0" noProof="0" dirty="0">
                <a:ln>
                  <a:noFill/>
                </a:ln>
                <a:solidFill>
                  <a:srgbClr val="293B21"/>
                </a:solidFill>
                <a:effectLst/>
                <a:uLnTx/>
                <a:uFillTx/>
                <a:latin typeface="Trebuchet MS" panose="020B0703020202090204" pitchFamily="34" charset="0"/>
              </a:rPr>
              <a:t>Focus on Metro, Tier 1 &amp; Tier 2 partners  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93DF8D8-484C-B24B-78D4-62E62EE92DE4}"/>
              </a:ext>
            </a:extLst>
          </p:cNvPr>
          <p:cNvGrpSpPr/>
          <p:nvPr/>
        </p:nvGrpSpPr>
        <p:grpSpPr>
          <a:xfrm>
            <a:off x="426785" y="2269027"/>
            <a:ext cx="2348565" cy="1661095"/>
            <a:chOff x="5909912" y="2167990"/>
            <a:chExt cx="2348565" cy="1661095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A01083D7-718C-E38F-DD6C-1B25D7F81CF5}"/>
                </a:ext>
              </a:extLst>
            </p:cNvPr>
            <p:cNvSpPr/>
            <p:nvPr/>
          </p:nvSpPr>
          <p:spPr>
            <a:xfrm>
              <a:off x="5909912" y="2167990"/>
              <a:ext cx="2348565" cy="1661095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endParaRPr lang="en-US" sz="1200" b="1" u="sng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AB3BD93-7A60-4BB1-6803-DFE667ABF0AF}"/>
                </a:ext>
              </a:extLst>
            </p:cNvPr>
            <p:cNvSpPr txBox="1"/>
            <p:nvPr/>
          </p:nvSpPr>
          <p:spPr>
            <a:xfrm>
              <a:off x="6062069" y="2329123"/>
              <a:ext cx="2044250" cy="100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u="sng" dirty="0">
                  <a:solidFill>
                    <a:srgbClr val="BED730"/>
                  </a:solidFill>
                </a:rPr>
                <a:t>Objective</a:t>
              </a:r>
            </a:p>
            <a:p>
              <a:pPr algn="ctr"/>
              <a:endParaRPr lang="en-US" sz="1200" b="1" u="sng" dirty="0">
                <a:solidFill>
                  <a:schemeClr val="bg1"/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30% contribution to business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100" dirty="0">
                  <a:solidFill>
                    <a:schemeClr val="bg1"/>
                  </a:solidFill>
                </a:rPr>
                <a:t>Add New Channel Partners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917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8.64198E-7 L 0.60799 8.64198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Media Relations</a:t>
            </a:r>
          </a:p>
        </p:txBody>
      </p:sp>
    </p:spTree>
    <p:extLst>
      <p:ext uri="{BB962C8B-B14F-4D97-AF65-F5344CB8AC3E}">
        <p14:creationId xmlns:p14="http://schemas.microsoft.com/office/powerpoint/2010/main" val="120635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324AF-B8A6-9BE7-0B7E-087C27F3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relations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FE302F3-7900-8D2E-6551-5AF457E1CFC5}"/>
              </a:ext>
            </a:extLst>
          </p:cNvPr>
          <p:cNvSpPr/>
          <p:nvPr/>
        </p:nvSpPr>
        <p:spPr>
          <a:xfrm>
            <a:off x="318438" y="1001863"/>
            <a:ext cx="2698663" cy="792000"/>
          </a:xfrm>
          <a:prstGeom prst="roundRect">
            <a:avLst/>
          </a:prstGeom>
          <a:solidFill>
            <a:srgbClr val="BED730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  <a:t>Business &amp; </a:t>
            </a:r>
            <a:b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</a:br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  <a:t>Thought Leadership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A6F1644-16F7-12D3-7274-4EC2F3BDD839}"/>
              </a:ext>
            </a:extLst>
          </p:cNvPr>
          <p:cNvSpPr/>
          <p:nvPr/>
        </p:nvSpPr>
        <p:spPr>
          <a:xfrm>
            <a:off x="3219962" y="1001863"/>
            <a:ext cx="2698663" cy="792000"/>
          </a:xfrm>
          <a:prstGeom prst="roundRect">
            <a:avLst/>
          </a:prstGeom>
          <a:solidFill>
            <a:srgbClr val="BED730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  <a:t>Our 8 Platforms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AC71E1A-9C2C-37E0-8460-5F649923D3D8}"/>
              </a:ext>
            </a:extLst>
          </p:cNvPr>
          <p:cNvSpPr/>
          <p:nvPr/>
        </p:nvSpPr>
        <p:spPr>
          <a:xfrm>
            <a:off x="6121487" y="1001863"/>
            <a:ext cx="2698663" cy="792000"/>
          </a:xfrm>
          <a:prstGeom prst="roundRect">
            <a:avLst/>
          </a:prstGeom>
          <a:solidFill>
            <a:srgbClr val="BED730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  <a:t>Talent &amp; Diversity: </a:t>
            </a:r>
            <a:b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</a:br>
            <a:r>
              <a:rPr lang="en-US" sz="1400" b="1" dirty="0">
                <a:solidFill>
                  <a:schemeClr val="tx1"/>
                </a:solidFill>
                <a:latin typeface="Trebuchet MS" panose="020B0703020202090204" pitchFamily="34" charset="0"/>
              </a:rPr>
              <a:t>The People Stories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9D9B87-A388-7B5D-CF57-A2E530D25136}"/>
              </a:ext>
            </a:extLst>
          </p:cNvPr>
          <p:cNvSpPr txBox="1"/>
          <p:nvPr/>
        </p:nvSpPr>
        <p:spPr>
          <a:xfrm>
            <a:off x="324000" y="2090002"/>
            <a:ext cx="26875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/>
                </a:solidFill>
              </a:rPr>
              <a:t>Business Media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CBBD65-06A5-31BB-A9A3-B339275B0B2D}"/>
              </a:ext>
            </a:extLst>
          </p:cNvPr>
          <p:cNvSpPr txBox="1"/>
          <p:nvPr/>
        </p:nvSpPr>
        <p:spPr>
          <a:xfrm>
            <a:off x="3228229" y="2106208"/>
            <a:ext cx="26875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Technology Media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C8D70F-6D10-AB72-EDCA-4F7CE4738649}"/>
              </a:ext>
            </a:extLst>
          </p:cNvPr>
          <p:cNvSpPr txBox="1"/>
          <p:nvPr/>
        </p:nvSpPr>
        <p:spPr>
          <a:xfrm>
            <a:off x="6132458" y="2106208"/>
            <a:ext cx="26875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Theme based/ Role based publications</a:t>
            </a:r>
          </a:p>
        </p:txBody>
      </p:sp>
      <p:pic>
        <p:nvPicPr>
          <p:cNvPr id="1026" name="Picture 2" descr="The Times of India epaper, Economic ...">
            <a:extLst>
              <a:ext uri="{FF2B5EF4-FFF2-40B4-BE49-F238E27FC236}">
                <a16:creationId xmlns:a16="http://schemas.microsoft.com/office/drawing/2014/main" id="{C88F8019-4D81-9136-762B-ABA6455815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86" y="2520494"/>
            <a:ext cx="1377472" cy="1574254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Economic Times - Wikipedia">
            <a:extLst>
              <a:ext uri="{FF2B5EF4-FFF2-40B4-BE49-F238E27FC236}">
                <a16:creationId xmlns:a16="http://schemas.microsoft.com/office/drawing/2014/main" id="{D96E557F-501C-3E84-DA25-6851EB18D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21" y="2828993"/>
            <a:ext cx="1059442" cy="1624478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ndia's Mint: Six years later, it's India's “best financial newspaper” |  García Media">
            <a:extLst>
              <a:ext uri="{FF2B5EF4-FFF2-40B4-BE49-F238E27FC236}">
                <a16:creationId xmlns:a16="http://schemas.microsoft.com/office/drawing/2014/main" id="{91F0A796-897C-668B-9AF0-FC04CB43B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67" y="3028894"/>
            <a:ext cx="1095908" cy="163195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usiness Today Magazine: Top Business ...">
            <a:extLst>
              <a:ext uri="{FF2B5EF4-FFF2-40B4-BE49-F238E27FC236}">
                <a16:creationId xmlns:a16="http://schemas.microsoft.com/office/drawing/2014/main" id="{C1935C8C-3950-D3CD-3385-65AE123A3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276" y="2571750"/>
            <a:ext cx="1051563" cy="145347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Get your digital copy of BW Businessworld-22 April 2023 issue">
            <a:extLst>
              <a:ext uri="{FF2B5EF4-FFF2-40B4-BE49-F238E27FC236}">
                <a16:creationId xmlns:a16="http://schemas.microsoft.com/office/drawing/2014/main" id="{AFFE5B48-478C-D11F-9A6F-3A45EBEAE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239" y="2821881"/>
            <a:ext cx="1029864" cy="1423477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orbes India Magazine - Get your ...">
            <a:extLst>
              <a:ext uri="{FF2B5EF4-FFF2-40B4-BE49-F238E27FC236}">
                <a16:creationId xmlns:a16="http://schemas.microsoft.com/office/drawing/2014/main" id="{3E2707B1-7F28-1797-28F3-6039C61A61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757" y="3035244"/>
            <a:ext cx="1250950" cy="16256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Get your digital copy of DQ Channels-February 2020 issue">
            <a:extLst>
              <a:ext uri="{FF2B5EF4-FFF2-40B4-BE49-F238E27FC236}">
                <a16:creationId xmlns:a16="http://schemas.microsoft.com/office/drawing/2014/main" id="{5897BDCA-881D-CE72-8FF8-FD499D266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784" y="2490696"/>
            <a:ext cx="1190759" cy="1685478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E-Magazine September Issue 2023">
            <a:extLst>
              <a:ext uri="{FF2B5EF4-FFF2-40B4-BE49-F238E27FC236}">
                <a16:creationId xmlns:a16="http://schemas.microsoft.com/office/drawing/2014/main" id="{BA0B3E03-A81E-5BBC-E18B-FBA1FB7E7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833" y="2815889"/>
            <a:ext cx="1190759" cy="1760865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Get your digital copy of DataQuest-August 2021 issue">
            <a:extLst>
              <a:ext uri="{FF2B5EF4-FFF2-40B4-BE49-F238E27FC236}">
                <a16:creationId xmlns:a16="http://schemas.microsoft.com/office/drawing/2014/main" id="{0103BC4D-8672-DD3E-A29A-2F27A1C05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73" y="3149267"/>
            <a:ext cx="1168168" cy="1585615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BW Businessworld: Events covering Latest Topics &amp; Leadership">
            <a:extLst>
              <a:ext uri="{FF2B5EF4-FFF2-40B4-BE49-F238E27FC236}">
                <a16:creationId xmlns:a16="http://schemas.microsoft.com/office/drawing/2014/main" id="{6332F158-5B9D-9513-81D1-987383F5C7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7" t="27893" r="14303" b="28136"/>
          <a:stretch/>
        </p:blipFill>
        <p:spPr bwMode="auto">
          <a:xfrm>
            <a:off x="6410336" y="2553198"/>
            <a:ext cx="948850" cy="6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Times Ascent - Read Ascent in today's Times of India to... | Facebook">
            <a:extLst>
              <a:ext uri="{FF2B5EF4-FFF2-40B4-BE49-F238E27FC236}">
                <a16:creationId xmlns:a16="http://schemas.microsoft.com/office/drawing/2014/main" id="{CF40F241-C838-0834-15D3-AFD64B797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730" y="3641232"/>
            <a:ext cx="1080215" cy="81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YourStory reports impressive revenue ...">
            <a:extLst>
              <a:ext uri="{FF2B5EF4-FFF2-40B4-BE49-F238E27FC236}">
                <a16:creationId xmlns:a16="http://schemas.microsoft.com/office/drawing/2014/main" id="{A7F0383A-DE0B-EF5D-3FCF-FED6AB870F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6" t="21123" r="3335" b="27540"/>
          <a:stretch/>
        </p:blipFill>
        <p:spPr bwMode="auto">
          <a:xfrm>
            <a:off x="7627435" y="3625440"/>
            <a:ext cx="1036744" cy="434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308B02-DDC2-AA4B-029D-6986FA35D20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61797" y="2497822"/>
            <a:ext cx="636133" cy="6361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7D52D79-020B-C7C2-1A08-D8C71B85EDB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7730" y="3225776"/>
            <a:ext cx="1539219" cy="30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2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392D3E-6CC3-2DB1-B5AC-33D2322485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Analyst Relations</a:t>
            </a:r>
          </a:p>
        </p:txBody>
      </p:sp>
    </p:spTree>
    <p:extLst>
      <p:ext uri="{BB962C8B-B14F-4D97-AF65-F5344CB8AC3E}">
        <p14:creationId xmlns:p14="http://schemas.microsoft.com/office/powerpoint/2010/main" val="243412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5CEE1-BADB-E41F-9A58-68038D240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ANALYST relations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F31ECC-BB0B-FD1F-6648-EB38841FA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9199" y="1041990"/>
            <a:ext cx="1425601" cy="432000"/>
          </a:xfrm>
          <a:prstGeom prst="rect">
            <a:avLst/>
          </a:prstGeom>
        </p:spPr>
      </p:pic>
      <p:pic>
        <p:nvPicPr>
          <p:cNvPr id="8210" name="Picture 18" descr="BigID Alternative | Compare BigID vs. Ketch for Data Discovery">
            <a:extLst>
              <a:ext uri="{FF2B5EF4-FFF2-40B4-BE49-F238E27FC236}">
                <a16:creationId xmlns:a16="http://schemas.microsoft.com/office/drawing/2014/main" id="{8E0FF8E5-B0B0-5634-8E0E-29594097D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057" y="1041990"/>
            <a:ext cx="992944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0" descr="Forrester Reviews">
            <a:extLst>
              <a:ext uri="{FF2B5EF4-FFF2-40B4-BE49-F238E27FC236}">
                <a16:creationId xmlns:a16="http://schemas.microsoft.com/office/drawing/2014/main" id="{579FFBF5-C9F5-3480-EB94-0BCA4E7DF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998" y="1041990"/>
            <a:ext cx="13104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2872D70-6672-64F5-F8D4-C9A447D4D3FA}"/>
              </a:ext>
            </a:extLst>
          </p:cNvPr>
          <p:cNvSpPr/>
          <p:nvPr/>
        </p:nvSpPr>
        <p:spPr>
          <a:xfrm>
            <a:off x="819198" y="1888917"/>
            <a:ext cx="3051543" cy="797442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lt1"/>
                </a:solidFill>
                <a:latin typeface="Trebuchet MS" panose="020B0703020202090204" pitchFamily="34" charset="0"/>
              </a:rPr>
              <a:t>Participate in Research &amp; Ranking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3D2DF95-AA1D-ABBB-E228-E21AAF689D84}"/>
              </a:ext>
            </a:extLst>
          </p:cNvPr>
          <p:cNvSpPr/>
          <p:nvPr/>
        </p:nvSpPr>
        <p:spPr>
          <a:xfrm>
            <a:off x="5157281" y="1888917"/>
            <a:ext cx="3051543" cy="797442"/>
          </a:xfrm>
          <a:prstGeom prst="roundRect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lt1"/>
                </a:solidFill>
                <a:latin typeface="Trebuchet MS" panose="020B0703020202090204" pitchFamily="34" charset="0"/>
              </a:rPr>
              <a:t>Provide Strategy Updates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3282478-8FD4-AD71-A849-8E42EF87F826}"/>
              </a:ext>
            </a:extLst>
          </p:cNvPr>
          <p:cNvSpPr/>
          <p:nvPr/>
        </p:nvSpPr>
        <p:spPr>
          <a:xfrm>
            <a:off x="819197" y="2992728"/>
            <a:ext cx="3051543" cy="797442"/>
          </a:xfrm>
          <a:prstGeom prst="roundRect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lt1"/>
                </a:solidFill>
                <a:latin typeface="Trebuchet MS" panose="020B0703020202090204" pitchFamily="34" charset="0"/>
              </a:rPr>
              <a:t>Designate Spokespersons/ </a:t>
            </a:r>
          </a:p>
          <a:p>
            <a:pPr algn="ctr"/>
            <a:r>
              <a:rPr lang="en-US" sz="1200" dirty="0">
                <a:solidFill>
                  <a:schemeClr val="lt1"/>
                </a:solidFill>
                <a:latin typeface="Trebuchet MS" panose="020B0703020202090204" pitchFamily="34" charset="0"/>
              </a:rPr>
              <a:t>Analyst Pairings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9D70A63-3F59-1FF3-9452-4FAD675691F2}"/>
              </a:ext>
            </a:extLst>
          </p:cNvPr>
          <p:cNvSpPr/>
          <p:nvPr/>
        </p:nvSpPr>
        <p:spPr>
          <a:xfrm>
            <a:off x="5157280" y="2992728"/>
            <a:ext cx="3051543" cy="797442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lt1"/>
                </a:solidFill>
                <a:latin typeface="Trebuchet MS" panose="020B0703020202090204" pitchFamily="34" charset="0"/>
              </a:rPr>
              <a:t>Regular Outreach Programs</a:t>
            </a:r>
          </a:p>
        </p:txBody>
      </p:sp>
    </p:spTree>
    <p:extLst>
      <p:ext uri="{BB962C8B-B14F-4D97-AF65-F5344CB8AC3E}">
        <p14:creationId xmlns:p14="http://schemas.microsoft.com/office/powerpoint/2010/main" val="206233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DEVELOPING SALES &amp; MARKETING CONTENT</a:t>
            </a:r>
          </a:p>
        </p:txBody>
      </p:sp>
    </p:spTree>
    <p:extLst>
      <p:ext uri="{BB962C8B-B14F-4D97-AF65-F5344CB8AC3E}">
        <p14:creationId xmlns:p14="http://schemas.microsoft.com/office/powerpoint/2010/main" val="328034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DEC23-569D-44D8-6B40-E87099427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Content strategy</a:t>
            </a:r>
          </a:p>
        </p:txBody>
      </p:sp>
      <p:sp>
        <p:nvSpPr>
          <p:cNvPr id="3" name="Left-right Arrow 2">
            <a:extLst>
              <a:ext uri="{FF2B5EF4-FFF2-40B4-BE49-F238E27FC236}">
                <a16:creationId xmlns:a16="http://schemas.microsoft.com/office/drawing/2014/main" id="{4583E972-187E-4E92-BAAE-60CF9C17559E}"/>
              </a:ext>
            </a:extLst>
          </p:cNvPr>
          <p:cNvSpPr/>
          <p:nvPr/>
        </p:nvSpPr>
        <p:spPr>
          <a:xfrm>
            <a:off x="303657" y="748424"/>
            <a:ext cx="8536686" cy="935733"/>
          </a:xfrm>
          <a:prstGeom prst="leftRightArrow">
            <a:avLst/>
          </a:prstGeom>
          <a:solidFill>
            <a:schemeClr val="accent3">
              <a:lumMod val="20000"/>
              <a:lumOff val="80000"/>
            </a:schemeClr>
          </a:solidFill>
          <a:ln w="15875" cap="flat" cmpd="sng" algn="ctr">
            <a:solidFill>
              <a:srgbClr val="96AB75">
                <a:lumMod val="60000"/>
                <a:lumOff val="40000"/>
              </a:srgbClr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685800"/>
            <a:r>
              <a:rPr lang="en-US" sz="1000" b="1" kern="0" dirty="0">
                <a:solidFill>
                  <a:srgbClr val="293B21"/>
                </a:solidFill>
                <a:latin typeface="Trebuchet MS" panose="020B0703020202090204" pitchFamily="34" charset="0"/>
              </a:rPr>
              <a:t>Change the customers’ perception of Sify by modernizing the brand &amp; adapting it to the changing customer need</a:t>
            </a:r>
          </a:p>
          <a:p>
            <a:pPr algn="ctr" defTabSz="685800"/>
            <a:r>
              <a:rPr lang="en-US" sz="1000" b="1" kern="0" dirty="0">
                <a:solidFill>
                  <a:srgbClr val="293B21"/>
                </a:solidFill>
                <a:latin typeface="Trebuchet MS" panose="020B0703020202090204" pitchFamily="34" charset="0"/>
              </a:rPr>
              <a:t>Creating a memorable brand experience of Sify by focusing on great content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CAF4D62-7C07-80CE-3C0D-6C87D240DC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3683196"/>
              </p:ext>
            </p:extLst>
          </p:nvPr>
        </p:nvGraphicFramePr>
        <p:xfrm>
          <a:off x="349129" y="1821965"/>
          <a:ext cx="8471022" cy="424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5DF76C-460E-B4CB-C828-05710578A565}"/>
              </a:ext>
            </a:extLst>
          </p:cNvPr>
          <p:cNvSpPr txBox="1"/>
          <p:nvPr/>
        </p:nvSpPr>
        <p:spPr>
          <a:xfrm>
            <a:off x="369434" y="2306352"/>
            <a:ext cx="1925191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Inventory of all the content that business teams can use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Presentations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Whitepapers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Creatives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5D15A-5064-60B7-41C2-0EC1AB8C8210}"/>
              </a:ext>
            </a:extLst>
          </p:cNvPr>
          <p:cNvSpPr txBox="1"/>
          <p:nvPr/>
        </p:nvSpPr>
        <p:spPr>
          <a:xfrm>
            <a:off x="2586167" y="2306352"/>
            <a:ext cx="181663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Creating content that is compelling 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written 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audio-visual</a:t>
            </a:r>
          </a:p>
          <a:p>
            <a:pPr marL="171450" indent="-171450" defTabSz="914400"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Interactive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4E136-50AE-8156-9F60-FD99AE7116C2}"/>
              </a:ext>
            </a:extLst>
          </p:cNvPr>
          <p:cNvSpPr txBox="1"/>
          <p:nvPr/>
        </p:nvSpPr>
        <p:spPr>
          <a:xfrm>
            <a:off x="4694345" y="2306352"/>
            <a:ext cx="17152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A combination of paid, owned &amp; earned strategy to amplify &amp; promote the content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794B0C-B581-BEED-3160-813A646D3F6F}"/>
              </a:ext>
            </a:extLst>
          </p:cNvPr>
          <p:cNvSpPr txBox="1"/>
          <p:nvPr/>
        </p:nvSpPr>
        <p:spPr>
          <a:xfrm>
            <a:off x="6701165" y="2306352"/>
            <a:ext cx="17824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050" dirty="0">
                <a:solidFill>
                  <a:schemeClr val="bg1"/>
                </a:solidFill>
                <a:latin typeface="Trebuchet MS" panose="020B0703020202090204" pitchFamily="34" charset="0"/>
              </a:rPr>
              <a:t>A systematic &amp; analytical way to measure and optimize content performance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96315E4-348D-D101-E9B5-44AC3813634F}"/>
              </a:ext>
            </a:extLst>
          </p:cNvPr>
          <p:cNvGrpSpPr/>
          <p:nvPr/>
        </p:nvGrpSpPr>
        <p:grpSpPr>
          <a:xfrm>
            <a:off x="2562481" y="3554903"/>
            <a:ext cx="1514552" cy="957731"/>
            <a:chOff x="2371649" y="3536239"/>
            <a:chExt cx="1514552" cy="957731"/>
          </a:xfrm>
        </p:grpSpPr>
        <p:pic>
          <p:nvPicPr>
            <p:cNvPr id="38" name="Picture 2" descr="Laptop With Blank Screen On White Stock Photo - Download Image Now - Laptop,  White Background, Computer - iStock">
              <a:extLst>
                <a:ext uri="{FF2B5EF4-FFF2-40B4-BE49-F238E27FC236}">
                  <a16:creationId xmlns:a16="http://schemas.microsoft.com/office/drawing/2014/main" id="{6CA73CBA-6315-12D8-35E3-7B9944ED8C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1649" y="3536239"/>
              <a:ext cx="1514552" cy="957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4" descr="mail&quot; Icon - Download for free – Iconduck">
              <a:extLst>
                <a:ext uri="{FF2B5EF4-FFF2-40B4-BE49-F238E27FC236}">
                  <a16:creationId xmlns:a16="http://schemas.microsoft.com/office/drawing/2014/main" id="{69720FC8-9CC8-5601-6FE6-82E4551B53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3038" y="3838060"/>
              <a:ext cx="229115" cy="229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Speech Bubble: Oval 30">
              <a:extLst>
                <a:ext uri="{FF2B5EF4-FFF2-40B4-BE49-F238E27FC236}">
                  <a16:creationId xmlns:a16="http://schemas.microsoft.com/office/drawing/2014/main" id="{D6517896-156B-AD0C-14F7-EBBC7E162834}"/>
                </a:ext>
              </a:extLst>
            </p:cNvPr>
            <p:cNvSpPr/>
            <p:nvPr/>
          </p:nvSpPr>
          <p:spPr>
            <a:xfrm>
              <a:off x="3003550" y="3838060"/>
              <a:ext cx="229115" cy="229115"/>
            </a:xfrm>
            <a:prstGeom prst="wedgeEllipse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IN" sz="100" dirty="0">
                <a:latin typeface="Trebuchet MS" panose="020B070302020209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37A3594-D497-4188-4224-F464A2ABFB58}"/>
                </a:ext>
              </a:extLst>
            </p:cNvPr>
            <p:cNvSpPr txBox="1"/>
            <p:nvPr/>
          </p:nvSpPr>
          <p:spPr>
            <a:xfrm>
              <a:off x="2948888" y="3860284"/>
              <a:ext cx="335261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SOCIAL MEDIA</a:t>
              </a:r>
              <a:endParaRPr lang="en-IN" sz="300" b="1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34E1448F-A5B4-9FB1-2A30-C85489595850}"/>
                </a:ext>
              </a:extLst>
            </p:cNvPr>
            <p:cNvSpPr/>
            <p:nvPr/>
          </p:nvSpPr>
          <p:spPr>
            <a:xfrm>
              <a:off x="3294859" y="3843120"/>
              <a:ext cx="229115" cy="22911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  <p:pic>
          <p:nvPicPr>
            <p:cNvPr id="43" name="Picture 8" descr="Book Logo Icon Vector PNG Images, Book Icons, Logo Icons, Logo PNG  Transparent Background - Pngtree | Book logo, Book icons, Logo icons">
              <a:extLst>
                <a:ext uri="{FF2B5EF4-FFF2-40B4-BE49-F238E27FC236}">
                  <a16:creationId xmlns:a16="http://schemas.microsoft.com/office/drawing/2014/main" id="{AC91DFD2-7907-2A1A-C168-F458859B7D8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0" cstate="print">
              <a:biLevel thresh="50000"/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1094" b="68594" l="30000" r="69844">
                          <a14:foregroundMark x1="34844" y1="36563" x2="34688" y2="57500"/>
                          <a14:foregroundMark x1="34688" y1="57500" x2="45625" y2="66094"/>
                          <a14:foregroundMark x1="29688" y1="40781" x2="30156" y2="63906"/>
                          <a14:foregroundMark x1="30156" y1="63906" x2="40156" y2="67031"/>
                          <a14:foregroundMark x1="39844" y1="31719" x2="39844" y2="31719"/>
                          <a14:foregroundMark x1="60469" y1="31250" x2="60469" y2="31250"/>
                          <a14:foregroundMark x1="39375" y1="31094" x2="39375" y2="31094"/>
                          <a14:foregroundMark x1="65313" y1="46250" x2="65313" y2="46250"/>
                          <a14:foregroundMark x1="69844" y1="49844" x2="69844" y2="49844"/>
                          <a14:foregroundMark x1="56563" y1="68594" x2="56563" y2="685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09" t="28254" r="25238" b="28143"/>
            <a:stretch/>
          </p:blipFill>
          <p:spPr bwMode="auto">
            <a:xfrm>
              <a:off x="3324106" y="3875598"/>
              <a:ext cx="182998" cy="165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B64742-5C5D-5E7B-FBFF-46936BFD0F30}"/>
              </a:ext>
            </a:extLst>
          </p:cNvPr>
          <p:cNvGrpSpPr/>
          <p:nvPr/>
        </p:nvGrpSpPr>
        <p:grpSpPr>
          <a:xfrm>
            <a:off x="3705972" y="3340161"/>
            <a:ext cx="544427" cy="1033125"/>
            <a:chOff x="3670713" y="3373333"/>
            <a:chExt cx="544427" cy="1033125"/>
          </a:xfrm>
        </p:grpSpPr>
        <p:sp>
          <p:nvSpPr>
            <p:cNvPr id="45" name="Rectangle: Rounded Corners 23">
              <a:extLst>
                <a:ext uri="{FF2B5EF4-FFF2-40B4-BE49-F238E27FC236}">
                  <a16:creationId xmlns:a16="http://schemas.microsoft.com/office/drawing/2014/main" id="{40D2E239-F1AB-1BE4-035D-B9CFE8EEB355}"/>
                </a:ext>
              </a:extLst>
            </p:cNvPr>
            <p:cNvSpPr/>
            <p:nvPr/>
          </p:nvSpPr>
          <p:spPr>
            <a:xfrm>
              <a:off x="3671888" y="3373333"/>
              <a:ext cx="543252" cy="6428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  <p:sp>
          <p:nvSpPr>
            <p:cNvPr id="46" name="Rectangle: Rounded Corners 26">
              <a:extLst>
                <a:ext uri="{FF2B5EF4-FFF2-40B4-BE49-F238E27FC236}">
                  <a16:creationId xmlns:a16="http://schemas.microsoft.com/office/drawing/2014/main" id="{4762C473-E1DF-CD92-C652-AF10BBBDDBF9}"/>
                </a:ext>
              </a:extLst>
            </p:cNvPr>
            <p:cNvSpPr/>
            <p:nvPr/>
          </p:nvSpPr>
          <p:spPr>
            <a:xfrm>
              <a:off x="3670713" y="4342170"/>
              <a:ext cx="543253" cy="64288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  <p:pic>
          <p:nvPicPr>
            <p:cNvPr id="47" name="Picture 46" descr="A black and green advertisement&#10;&#10;Description automatically generated">
              <a:extLst>
                <a:ext uri="{FF2B5EF4-FFF2-40B4-BE49-F238E27FC236}">
                  <a16:creationId xmlns:a16="http://schemas.microsoft.com/office/drawing/2014/main" id="{CF7391CA-43D9-26D7-6EB3-51E51CF3DA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2316" y="3422714"/>
              <a:ext cx="458939" cy="917878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</p:pic>
        <p:sp>
          <p:nvSpPr>
            <p:cNvPr id="48" name="Rectangle: Rounded Corners 24">
              <a:extLst>
                <a:ext uri="{FF2B5EF4-FFF2-40B4-BE49-F238E27FC236}">
                  <a16:creationId xmlns:a16="http://schemas.microsoft.com/office/drawing/2014/main" id="{898E80FD-FBEB-1539-A9FA-67BFD683FBB6}"/>
                </a:ext>
              </a:extLst>
            </p:cNvPr>
            <p:cNvSpPr/>
            <p:nvPr/>
          </p:nvSpPr>
          <p:spPr>
            <a:xfrm>
              <a:off x="3712316" y="3384463"/>
              <a:ext cx="460112" cy="642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  <p:sp>
          <p:nvSpPr>
            <p:cNvPr id="49" name="Rectangle: Rounded Corners 27">
              <a:extLst>
                <a:ext uri="{FF2B5EF4-FFF2-40B4-BE49-F238E27FC236}">
                  <a16:creationId xmlns:a16="http://schemas.microsoft.com/office/drawing/2014/main" id="{E6F16214-666E-EC3E-0D50-522A1A94E7A7}"/>
                </a:ext>
              </a:extLst>
            </p:cNvPr>
            <p:cNvSpPr/>
            <p:nvPr/>
          </p:nvSpPr>
          <p:spPr>
            <a:xfrm>
              <a:off x="3711143" y="4321547"/>
              <a:ext cx="460112" cy="6428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ECB32541-CFA9-B7DA-6018-897410368818}"/>
              </a:ext>
            </a:extLst>
          </p:cNvPr>
          <p:cNvGrpSpPr/>
          <p:nvPr/>
        </p:nvGrpSpPr>
        <p:grpSpPr>
          <a:xfrm>
            <a:off x="4731775" y="3310405"/>
            <a:ext cx="1278389" cy="1190929"/>
            <a:chOff x="5013128" y="3346547"/>
            <a:chExt cx="1278389" cy="1190929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5800BE22-38BB-23E9-EF8C-1609E222DAB6}"/>
                </a:ext>
              </a:extLst>
            </p:cNvPr>
            <p:cNvSpPr/>
            <p:nvPr/>
          </p:nvSpPr>
          <p:spPr>
            <a:xfrm>
              <a:off x="5013128" y="3346547"/>
              <a:ext cx="714232" cy="714232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latin typeface="Trebuchet MS" panose="020B0703020202090204" pitchFamily="34" charset="0"/>
                </a:rPr>
                <a:t>Paid Media</a:t>
              </a:r>
              <a:endParaRPr lang="en-IN" sz="800" dirty="0">
                <a:latin typeface="Trebuchet MS" panose="020B0703020202090204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85DAF4C6-DCAA-0A9D-85A9-E5E49ACA7A7E}"/>
                </a:ext>
              </a:extLst>
            </p:cNvPr>
            <p:cNvSpPr/>
            <p:nvPr/>
          </p:nvSpPr>
          <p:spPr>
            <a:xfrm>
              <a:off x="5577285" y="3352943"/>
              <a:ext cx="714232" cy="714232"/>
            </a:xfrm>
            <a:prstGeom prst="ellipse">
              <a:avLst/>
            </a:prstGeom>
            <a:solidFill>
              <a:srgbClr val="32A0A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latin typeface="Trebuchet MS" panose="020B0703020202090204" pitchFamily="34" charset="0"/>
                </a:rPr>
                <a:t>Earned Media</a:t>
              </a:r>
              <a:endParaRPr lang="en-IN" sz="800" dirty="0">
                <a:latin typeface="Trebuchet MS" panose="020B0703020202090204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A0B63DA-B7A3-44AE-341C-EFC23C4F3327}"/>
                </a:ext>
              </a:extLst>
            </p:cNvPr>
            <p:cNvSpPr/>
            <p:nvPr/>
          </p:nvSpPr>
          <p:spPr>
            <a:xfrm>
              <a:off x="5288352" y="3823244"/>
              <a:ext cx="714232" cy="71423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latin typeface="Trebuchet MS" panose="020B0703020202090204" pitchFamily="34" charset="0"/>
                </a:rPr>
                <a:t>Owned Media</a:t>
              </a:r>
              <a:endParaRPr lang="en-IN" sz="8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7DA331C-E45E-2F3A-AC4C-D957F89050F2}"/>
              </a:ext>
            </a:extLst>
          </p:cNvPr>
          <p:cNvGrpSpPr/>
          <p:nvPr/>
        </p:nvGrpSpPr>
        <p:grpSpPr>
          <a:xfrm>
            <a:off x="459357" y="3350876"/>
            <a:ext cx="1640489" cy="1165374"/>
            <a:chOff x="510079" y="3352943"/>
            <a:chExt cx="1640489" cy="1165374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9E999075-1BEE-B482-1C31-516FBA0F16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18840" t="8370" r="17775"/>
            <a:stretch/>
          </p:blipFill>
          <p:spPr>
            <a:xfrm>
              <a:off x="510079" y="3352943"/>
              <a:ext cx="1640489" cy="1165374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F3E006E8-B243-29DD-3940-E450D00CE4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72357" t="25693" r="17775" b="61808"/>
            <a:stretch/>
          </p:blipFill>
          <p:spPr>
            <a:xfrm>
              <a:off x="687842" y="3536240"/>
              <a:ext cx="1301775" cy="173818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05CCD894-C6F8-FDA7-48BF-0B0D5EB69D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26759" t="28389" r="54472" b="63538"/>
            <a:stretch/>
          </p:blipFill>
          <p:spPr>
            <a:xfrm>
              <a:off x="798807" y="3609407"/>
              <a:ext cx="485775" cy="102656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C55B33A8-9C76-D694-F6FD-33C564E43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/>
            <a:srcRect l="50979" t="27872" r="27061" b="63555"/>
            <a:stretch/>
          </p:blipFill>
          <p:spPr>
            <a:xfrm>
              <a:off x="1261511" y="3606225"/>
              <a:ext cx="568358" cy="109021"/>
            </a:xfrm>
            <a:prstGeom prst="rect">
              <a:avLst/>
            </a:prstGeom>
            <a:ln w="3175">
              <a:noFill/>
            </a:ln>
          </p:spPr>
        </p:pic>
        <p:pic>
          <p:nvPicPr>
            <p:cNvPr id="59" name="Picture 58" descr="A green and black logo&#10;&#10;Description automatically generated">
              <a:extLst>
                <a:ext uri="{FF2B5EF4-FFF2-40B4-BE49-F238E27FC236}">
                  <a16:creationId xmlns:a16="http://schemas.microsoft.com/office/drawing/2014/main" id="{2FC41B65-A08E-C49A-731A-C5E0E8E9D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5950" y="3431541"/>
              <a:ext cx="248746" cy="131652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15E49F7-7EDC-BCC1-0B30-EEE55C4CC4AB}"/>
              </a:ext>
            </a:extLst>
          </p:cNvPr>
          <p:cNvGrpSpPr/>
          <p:nvPr/>
        </p:nvGrpSpPr>
        <p:grpSpPr>
          <a:xfrm>
            <a:off x="6701166" y="3321535"/>
            <a:ext cx="1694749" cy="1694749"/>
            <a:chOff x="7033815" y="3448751"/>
            <a:chExt cx="1694749" cy="1694749"/>
          </a:xfrm>
        </p:grpSpPr>
        <p:sp>
          <p:nvSpPr>
            <p:cNvPr id="61" name="Block Arc 60">
              <a:extLst>
                <a:ext uri="{FF2B5EF4-FFF2-40B4-BE49-F238E27FC236}">
                  <a16:creationId xmlns:a16="http://schemas.microsoft.com/office/drawing/2014/main" id="{DEFF9EB8-F43E-D20E-434A-C9AAFD694298}"/>
                </a:ext>
              </a:extLst>
            </p:cNvPr>
            <p:cNvSpPr/>
            <p:nvPr/>
          </p:nvSpPr>
          <p:spPr>
            <a:xfrm>
              <a:off x="7033815" y="3448751"/>
              <a:ext cx="1694749" cy="1694749"/>
            </a:xfrm>
            <a:prstGeom prst="blockArc">
              <a:avLst/>
            </a:prstGeom>
            <a:blipFill dpi="0" rotWithShape="1">
              <a:blip r:embed="rId15">
                <a:alphaModFix amt="9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tx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2" name="Isosceles Triangle 50">
              <a:extLst>
                <a:ext uri="{FF2B5EF4-FFF2-40B4-BE49-F238E27FC236}">
                  <a16:creationId xmlns:a16="http://schemas.microsoft.com/office/drawing/2014/main" id="{25909783-A0B1-E5AB-88FE-374C24457385}"/>
                </a:ext>
              </a:extLst>
            </p:cNvPr>
            <p:cNvSpPr/>
            <p:nvPr/>
          </p:nvSpPr>
          <p:spPr>
            <a:xfrm rot="1556584">
              <a:off x="7985007" y="3541550"/>
              <a:ext cx="86482" cy="80500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767D4B89-CBBF-85AE-9CE2-E75239D7B792}"/>
                </a:ext>
              </a:extLst>
            </p:cNvPr>
            <p:cNvSpPr/>
            <p:nvPr/>
          </p:nvSpPr>
          <p:spPr>
            <a:xfrm>
              <a:off x="7845823" y="4250692"/>
              <a:ext cx="45719" cy="4571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70302020209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482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Graphic spid="4" grpId="0">
        <p:bldAsOne/>
      </p:bldGraphic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576D1F7-9C0C-30F9-FD96-6911D018A345}"/>
              </a:ext>
            </a:extLst>
          </p:cNvPr>
          <p:cNvGrpSpPr/>
          <p:nvPr/>
        </p:nvGrpSpPr>
        <p:grpSpPr>
          <a:xfrm>
            <a:off x="0" y="1"/>
            <a:ext cx="9144000" cy="4516438"/>
            <a:chOff x="-51210" y="179387"/>
            <a:chExt cx="9144000" cy="478472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A976BDB-F5A4-AB79-A1F2-828A987A93B6}"/>
                </a:ext>
              </a:extLst>
            </p:cNvPr>
            <p:cNvGrpSpPr/>
            <p:nvPr/>
          </p:nvGrpSpPr>
          <p:grpSpPr>
            <a:xfrm>
              <a:off x="-51210" y="179387"/>
              <a:ext cx="9144000" cy="4784725"/>
              <a:chOff x="0" y="179388"/>
              <a:chExt cx="9144000" cy="4784725"/>
            </a:xfrm>
          </p:grpSpPr>
          <p:pic>
            <p:nvPicPr>
              <p:cNvPr id="3" name="Picture 2" descr="Chief Marketing Officer cartoon">
                <a:extLst>
                  <a:ext uri="{FF2B5EF4-FFF2-40B4-BE49-F238E27FC236}">
                    <a16:creationId xmlns:a16="http://schemas.microsoft.com/office/drawing/2014/main" id="{078DECB6-C7DD-3585-CBC9-3649B55531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79388"/>
                <a:ext cx="9144000" cy="4784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F8A608CB-7085-F3E2-8342-45764D392177}"/>
                  </a:ext>
                </a:extLst>
              </p:cNvPr>
              <p:cNvSpPr/>
              <p:nvPr/>
            </p:nvSpPr>
            <p:spPr>
              <a:xfrm>
                <a:off x="3581974" y="2619876"/>
                <a:ext cx="1354412" cy="59083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5E3212-94BE-7347-E8FB-6BCCB824BCDF}"/>
                </a:ext>
              </a:extLst>
            </p:cNvPr>
            <p:cNvSpPr txBox="1"/>
            <p:nvPr/>
          </p:nvSpPr>
          <p:spPr>
            <a:xfrm>
              <a:off x="3513667" y="2619876"/>
              <a:ext cx="1422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Chalkduster" panose="03050602040202020205" pitchFamily="66" charset="77"/>
                  <a:ea typeface="Ayuthaya" pitchFamily="2" charset="-34"/>
                  <a:cs typeface="Baloo Bhai 2" panose="03080502040302020200" pitchFamily="66" charset="77"/>
                </a:rPr>
                <a:t>GROWTH</a:t>
              </a:r>
            </a:p>
          </p:txBody>
        </p:sp>
        <p:pic>
          <p:nvPicPr>
            <p:cNvPr id="7" name="Graphic 6" descr="Tick with solid fill">
              <a:extLst>
                <a:ext uri="{FF2B5EF4-FFF2-40B4-BE49-F238E27FC236}">
                  <a16:creationId xmlns:a16="http://schemas.microsoft.com/office/drawing/2014/main" id="{18EB494D-C041-7A5F-9D7B-B1EACB56F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92382" y="2590208"/>
              <a:ext cx="305858" cy="30585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AFBE272-0F97-7008-1F7F-4B8EEC1D7157}"/>
                </a:ext>
              </a:extLst>
            </p:cNvPr>
            <p:cNvSpPr/>
            <p:nvPr/>
          </p:nvSpPr>
          <p:spPr>
            <a:xfrm>
              <a:off x="2011099" y="1721795"/>
              <a:ext cx="1381283" cy="56096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DB05A73-88BD-433B-BB2B-B7B5B2356FFB}"/>
                </a:ext>
              </a:extLst>
            </p:cNvPr>
            <p:cNvSpPr/>
            <p:nvPr/>
          </p:nvSpPr>
          <p:spPr>
            <a:xfrm>
              <a:off x="2253575" y="2117387"/>
              <a:ext cx="966280" cy="1653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DE4F8BF-5592-C1F2-63B3-86D31A138FD2}"/>
                </a:ext>
              </a:extLst>
            </p:cNvPr>
            <p:cNvSpPr txBox="1"/>
            <p:nvPr/>
          </p:nvSpPr>
          <p:spPr>
            <a:xfrm>
              <a:off x="5212787" y="255897"/>
              <a:ext cx="3415647" cy="166199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en-US" sz="1000" b="1" dirty="0">
                <a:latin typeface="Chalkduster" panose="03050602040202020205" pitchFamily="66" charset="77"/>
                <a:ea typeface="Ayuthaya" pitchFamily="2" charset="-34"/>
                <a:cs typeface="Baloo Bhai 2" panose="03080502040302020200" pitchFamily="66" charset="77"/>
              </a:endParaRPr>
            </a:p>
            <a:p>
              <a:pPr algn="ctr"/>
              <a:r>
                <a:rPr lang="en-US" sz="2400" b="1" dirty="0">
                  <a:latin typeface="Chalkduster" panose="03050602040202020205" pitchFamily="66" charset="77"/>
                  <a:ea typeface="Ayuthaya" pitchFamily="2" charset="-34"/>
                  <a:cs typeface="Baloo Bhai 2" panose="03080502040302020200" pitchFamily="66" charset="77"/>
                </a:rPr>
                <a:t>What is the only word that defines our purpose??</a:t>
              </a:r>
            </a:p>
            <a:p>
              <a:pPr algn="ctr"/>
              <a:endParaRPr lang="en-US" b="1" dirty="0">
                <a:latin typeface="Chalkduster" panose="03050602040202020205" pitchFamily="66" charset="77"/>
                <a:ea typeface="Ayuthaya" pitchFamily="2" charset="-34"/>
                <a:cs typeface="Baloo Bhai 2" panose="03080502040302020200" pitchFamily="66" charset="77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5A85FC6-8CE0-43D9-40CA-79E6F2DB655D}"/>
              </a:ext>
            </a:extLst>
          </p:cNvPr>
          <p:cNvSpPr txBox="1"/>
          <p:nvPr/>
        </p:nvSpPr>
        <p:spPr>
          <a:xfrm>
            <a:off x="2020873" y="1590275"/>
            <a:ext cx="1544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Chalkduster" panose="03050602040202020205" pitchFamily="66" charset="77"/>
                <a:ea typeface="Ayuthaya" pitchFamily="2" charset="-34"/>
                <a:cs typeface="Baloo Bhai 2" panose="03080502040302020200" pitchFamily="66" charset="77"/>
              </a:rPr>
              <a:t>MARKETING</a:t>
            </a:r>
          </a:p>
        </p:txBody>
      </p:sp>
    </p:spTree>
    <p:extLst>
      <p:ext uri="{BB962C8B-B14F-4D97-AF65-F5344CB8AC3E}">
        <p14:creationId xmlns:p14="http://schemas.microsoft.com/office/powerpoint/2010/main" val="389609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74A077-7932-AB6E-FD76-63E6785EAA95}"/>
              </a:ext>
            </a:extLst>
          </p:cNvPr>
          <p:cNvSpPr txBox="1"/>
          <p:nvPr/>
        </p:nvSpPr>
        <p:spPr>
          <a:xfrm>
            <a:off x="350061" y="1547639"/>
            <a:ext cx="84700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How can you help???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281B4F-BAA3-AA26-2912-B87ABC471E2A}"/>
              </a:ext>
            </a:extLst>
          </p:cNvPr>
          <p:cNvSpPr txBox="1"/>
          <p:nvPr/>
        </p:nvSpPr>
        <p:spPr>
          <a:xfrm>
            <a:off x="323850" y="2255525"/>
            <a:ext cx="849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Become </a:t>
            </a:r>
            <a:r>
              <a:rPr lang="en-US" b="1" dirty="0">
                <a:solidFill>
                  <a:srgbClr val="BED730"/>
                </a:solidFill>
              </a:rPr>
              <a:t>advocates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 for our brand!  </a:t>
            </a:r>
          </a:p>
        </p:txBody>
      </p:sp>
      <p:pic>
        <p:nvPicPr>
          <p:cNvPr id="6" name="Picture 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68BCA11-0830-F2CD-D47D-FE02816E9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158" y="3113307"/>
            <a:ext cx="216000" cy="216000"/>
          </a:xfrm>
          <a:prstGeom prst="rect">
            <a:avLst/>
          </a:prstGeom>
        </p:spPr>
      </p:pic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772E03A-E3B9-07D9-1C6C-D011F48D8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094" y="3113307"/>
            <a:ext cx="216000" cy="216000"/>
          </a:xfrm>
          <a:prstGeom prst="rect">
            <a:avLst/>
          </a:prstGeom>
        </p:spPr>
      </p:pic>
      <p:pic>
        <p:nvPicPr>
          <p:cNvPr id="10" name="Picture 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CE1897A-69E0-3C84-29CA-26E2391814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030" y="3113307"/>
            <a:ext cx="230904" cy="216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D56A53-D7A9-EE4E-2B05-DFFD08BA91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68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41" b="14141"/>
          <a:stretch/>
        </p:blipFill>
        <p:spPr>
          <a:xfrm>
            <a:off x="5101870" y="3113307"/>
            <a:ext cx="301182" cy="2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8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BB5208-4C58-B40F-A5CD-508EBBC82EB6}"/>
              </a:ext>
            </a:extLst>
          </p:cNvPr>
          <p:cNvSpPr txBox="1"/>
          <p:nvPr/>
        </p:nvSpPr>
        <p:spPr>
          <a:xfrm>
            <a:off x="323851" y="3900764"/>
            <a:ext cx="849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32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05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74A077-7932-AB6E-FD76-63E6785EAA95}"/>
              </a:ext>
            </a:extLst>
          </p:cNvPr>
          <p:cNvSpPr txBox="1"/>
          <p:nvPr/>
        </p:nvSpPr>
        <p:spPr>
          <a:xfrm>
            <a:off x="350061" y="974113"/>
            <a:ext cx="847008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"If this is the </a:t>
            </a:r>
          </a:p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year of business development, </a:t>
            </a:r>
          </a:p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marketing is the </a:t>
            </a:r>
          </a:p>
          <a:p>
            <a:r>
              <a:rPr lang="en-US" sz="4000" dirty="0">
                <a:solidFill>
                  <a:schemeClr val="bg1">
                    <a:lumMod val="85000"/>
                  </a:schemeClr>
                </a:solidFill>
              </a:rPr>
              <a:t>turbocharged growth engine propelling us forward!"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BA250E-A9AD-BB79-70DA-47AD8F934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21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B61D1-3717-6678-5D69-6F258A94E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What will contribute to the growth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BFDB6FDA-F4FA-2385-50A8-573792A073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1729"/>
              </p:ext>
            </p:extLst>
          </p:nvPr>
        </p:nvGraphicFramePr>
        <p:xfrm>
          <a:off x="323850" y="987426"/>
          <a:ext cx="8496300" cy="3021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C796C5F-359D-05D9-EC9D-1D5A2744AFD3}"/>
              </a:ext>
            </a:extLst>
          </p:cNvPr>
          <p:cNvSpPr txBox="1"/>
          <p:nvPr/>
        </p:nvSpPr>
        <p:spPr>
          <a:xfrm>
            <a:off x="323850" y="4251467"/>
            <a:ext cx="84961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BED730"/>
                </a:solidFill>
              </a:rPr>
              <a:t>DATA-DRIVEN APPROACHES FOR INFORMED DECISION MAKING IN MARKETING </a:t>
            </a:r>
          </a:p>
        </p:txBody>
      </p:sp>
    </p:spTree>
    <p:extLst>
      <p:ext uri="{BB962C8B-B14F-4D97-AF65-F5344CB8AC3E}">
        <p14:creationId xmlns:p14="http://schemas.microsoft.com/office/powerpoint/2010/main" val="151808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8089542-9E4A-B54F-A4D3-54C11C58C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88089542-9E4A-B54F-A4D3-54C11C58C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88089542-9E4A-B54F-A4D3-54C11C58C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896A7C-AC64-3C4D-9F15-37299E0D9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63896A7C-AC64-3C4D-9F15-37299E0D9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63896A7C-AC64-3C4D-9F15-37299E0D9E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B3E3B5B-E0F8-5D4D-A20F-C39ABCFF6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dgm id="{2B3E3B5B-E0F8-5D4D-A20F-C39ABCFF6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dgm id="{2B3E3B5B-E0F8-5D4D-A20F-C39ABCFF6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ADDE784-60E0-BC4B-A38A-3DED1CBFF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6ADDE784-60E0-BC4B-A38A-3DED1CBFF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6ADDE784-60E0-BC4B-A38A-3DED1CBFF9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94ABC3-7551-0C48-91D4-5CD1A5F80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D394ABC3-7551-0C48-91D4-5CD1A5F80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D394ABC3-7551-0C48-91D4-5CD1A5F804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CF56345-0533-DF4E-9B51-4D6EA9A5B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ECF56345-0533-DF4E-9B51-4D6EA9A5B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ECF56345-0533-DF4E-9B51-4D6EA9A5B8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66A3B0D-095F-F947-9B82-03DB10CC6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C66A3B0D-095F-F947-9B82-03DB10CC6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C66A3B0D-095F-F947-9B82-03DB10CC6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EB8A010-9358-3E4C-A975-BEA91023C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EEB8A010-9358-3E4C-A975-BEA91023C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EEB8A010-9358-3E4C-A975-BEA91023C1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318E1B8-47C9-8C8B-E676-E2A807A4E7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3" y="3282826"/>
            <a:ext cx="8499553" cy="765050"/>
          </a:xfrm>
        </p:spPr>
        <p:txBody>
          <a:bodyPr/>
          <a:lstStyle/>
          <a:p>
            <a:r>
              <a:rPr lang="en-US" dirty="0"/>
              <a:t>BRAND REVITALIZATION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4750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B61D1-3717-6678-5D69-6F258A94E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www.sifytechnologies.com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9ADC2C1-5F15-0FD9-52E9-826C2A7BB6F6}"/>
              </a:ext>
            </a:extLst>
          </p:cNvPr>
          <p:cNvSpPr txBox="1">
            <a:spLocks/>
          </p:cNvSpPr>
          <p:nvPr/>
        </p:nvSpPr>
        <p:spPr>
          <a:xfrm>
            <a:off x="323999" y="906651"/>
            <a:ext cx="4104000" cy="260657"/>
          </a:xfrm>
          <a:prstGeom prst="rect">
            <a:avLst/>
          </a:prstGeom>
        </p:spPr>
        <p:txBody>
          <a:bodyPr/>
          <a:lstStyle>
            <a:lvl1pPr marL="226772" indent="-226772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1pPr>
            <a:lvl2pPr marL="568729" indent="-285714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2pPr>
            <a:lvl3pPr marL="1142857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2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600000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4pPr>
            <a:lvl5pPr marL="2057143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»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514286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29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72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15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rgbClr val="BED730"/>
                </a:solidFill>
              </a:rPr>
              <a:t>2023-24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D379B0B-0A33-41DD-80FF-FB46970F3533}"/>
              </a:ext>
            </a:extLst>
          </p:cNvPr>
          <p:cNvSpPr txBox="1">
            <a:spLocks/>
          </p:cNvSpPr>
          <p:nvPr/>
        </p:nvSpPr>
        <p:spPr>
          <a:xfrm>
            <a:off x="4735513" y="904820"/>
            <a:ext cx="4086000" cy="289620"/>
          </a:xfrm>
          <a:prstGeom prst="rect">
            <a:avLst/>
          </a:prstGeom>
        </p:spPr>
        <p:txBody>
          <a:bodyPr/>
          <a:lstStyle>
            <a:lvl1pPr marL="226772" indent="-226772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1pPr>
            <a:lvl2pPr marL="568729" indent="-285714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rgbClr val="595959"/>
                </a:solidFill>
                <a:latin typeface="TheSansOffice" panose="020B0503040302060204" pitchFamily="34" charset="0"/>
                <a:ea typeface="+mn-ea"/>
                <a:cs typeface="+mn-cs"/>
              </a:defRPr>
            </a:lvl2pPr>
            <a:lvl3pPr marL="1142857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2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3pPr>
            <a:lvl4pPr marL="1600000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4pPr>
            <a:lvl5pPr marL="2057143" indent="-228571" algn="l" defTabSz="914286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»"/>
              <a:defRPr sz="1100" kern="1200">
                <a:solidFill>
                  <a:srgbClr val="595959"/>
                </a:solidFill>
                <a:latin typeface="Trebuchet MS" pitchFamily="34" charset="0"/>
                <a:ea typeface="+mn-ea"/>
                <a:cs typeface="+mn-cs"/>
              </a:defRPr>
            </a:lvl5pPr>
            <a:lvl6pPr marL="2514286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29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72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15" indent="-228571" algn="l" defTabSz="91428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>
                <a:solidFill>
                  <a:srgbClr val="BED730"/>
                </a:solidFill>
              </a:rPr>
              <a:t>2024-25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4A3163-7256-91C0-85A0-DD126633E4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643"/>
          <a:stretch/>
        </p:blipFill>
        <p:spPr>
          <a:xfrm>
            <a:off x="322487" y="1214499"/>
            <a:ext cx="2058491" cy="965800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89819E-B24E-6FD3-C4EF-2C7174E1F8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244"/>
          <a:stretch/>
        </p:blipFill>
        <p:spPr>
          <a:xfrm>
            <a:off x="2414351" y="1218334"/>
            <a:ext cx="1972772" cy="961966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F1B44EF-A909-77AA-1D11-34840C067325}"/>
              </a:ext>
            </a:extLst>
          </p:cNvPr>
          <p:cNvSpPr txBox="1"/>
          <p:nvPr/>
        </p:nvSpPr>
        <p:spPr>
          <a:xfrm>
            <a:off x="460638" y="2285526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45% </a:t>
            </a:r>
            <a:r>
              <a:rPr lang="en-US" sz="1100" dirty="0">
                <a:solidFill>
                  <a:schemeClr val="bg1"/>
                </a:solidFill>
              </a:rPr>
              <a:t>Increase in Views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067903-5660-9BEF-AB1B-B4707DB207D0}"/>
              </a:ext>
            </a:extLst>
          </p:cNvPr>
          <p:cNvSpPr txBox="1"/>
          <p:nvPr/>
        </p:nvSpPr>
        <p:spPr>
          <a:xfrm>
            <a:off x="1733694" y="2285526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88% </a:t>
            </a:r>
            <a:r>
              <a:rPr lang="en-US" sz="1100" dirty="0">
                <a:solidFill>
                  <a:schemeClr val="bg1"/>
                </a:solidFill>
              </a:rPr>
              <a:t>Increase in Users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A6A05-E3B2-E6D9-046F-CAD7FC29ED8F}"/>
              </a:ext>
            </a:extLst>
          </p:cNvPr>
          <p:cNvSpPr txBox="1"/>
          <p:nvPr/>
        </p:nvSpPr>
        <p:spPr>
          <a:xfrm>
            <a:off x="3006750" y="2285526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2.05% </a:t>
            </a:r>
            <a:r>
              <a:rPr lang="en-US" sz="1100" dirty="0">
                <a:solidFill>
                  <a:schemeClr val="bg1"/>
                </a:solidFill>
              </a:rPr>
              <a:t>Increase in engaged users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0B6169-22E5-7D37-3B95-3BC1F24A5539}"/>
              </a:ext>
            </a:extLst>
          </p:cNvPr>
          <p:cNvSpPr txBox="1"/>
          <p:nvPr/>
        </p:nvSpPr>
        <p:spPr>
          <a:xfrm>
            <a:off x="2296313" y="3105073"/>
            <a:ext cx="1815046" cy="53860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1463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Form fills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D2CA26-BAD4-B903-A2F8-31D62022E58C}"/>
              </a:ext>
            </a:extLst>
          </p:cNvPr>
          <p:cNvSpPr txBox="1"/>
          <p:nvPr/>
        </p:nvSpPr>
        <p:spPr>
          <a:xfrm>
            <a:off x="460638" y="3105073"/>
            <a:ext cx="1760048" cy="538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27.5% 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average session duration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50033D-2692-F9B3-C515-72D375CF4B1D}"/>
              </a:ext>
            </a:extLst>
          </p:cNvPr>
          <p:cNvSpPr txBox="1"/>
          <p:nvPr/>
        </p:nvSpPr>
        <p:spPr>
          <a:xfrm>
            <a:off x="394354" y="3681275"/>
            <a:ext cx="4029887" cy="8156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Observations:</a:t>
            </a:r>
            <a:endParaRPr lang="en-US" sz="1100" dirty="0">
              <a:solidFill>
                <a:schemeClr val="bg1"/>
              </a:solidFill>
            </a:endParaRPr>
          </a:p>
          <a:p>
            <a:pPr marL="228600" indent="-228600" rtl="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  <a:effectLst/>
              </a:rPr>
              <a:t>Google search visibility up by 4x on targeted keywords.</a:t>
            </a:r>
          </a:p>
          <a:p>
            <a:pPr marL="228600" indent="-228600" rtl="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  <a:effectLst/>
              </a:rPr>
              <a:t>Pages ranked in Top 10 increased 4x</a:t>
            </a:r>
          </a:p>
          <a:p>
            <a:pPr marL="228600" indent="-228600" rtl="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  <a:effectLst/>
              </a:rPr>
              <a:t>Overall site health improved by 24 points with site loading speed stable at 4.8s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DABEAD2-8078-7491-0E92-8A3995741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5511" y="1214499"/>
            <a:ext cx="1972772" cy="965800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FAAAADC-0AFA-BF5C-F1E5-5EB1BF45EF2C}"/>
              </a:ext>
            </a:extLst>
          </p:cNvPr>
          <p:cNvSpPr txBox="1"/>
          <p:nvPr/>
        </p:nvSpPr>
        <p:spPr>
          <a:xfrm>
            <a:off x="4769381" y="2295009"/>
            <a:ext cx="4050622" cy="369332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25% </a:t>
            </a:r>
            <a:r>
              <a:rPr lang="en-US" sz="1100" dirty="0">
                <a:solidFill>
                  <a:schemeClr val="bg1"/>
                </a:solidFill>
              </a:rPr>
              <a:t>Increase in engaged users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0B312F2-3DF9-1189-F80E-118443F76AFD}"/>
              </a:ext>
            </a:extLst>
          </p:cNvPr>
          <p:cNvSpPr txBox="1"/>
          <p:nvPr/>
        </p:nvSpPr>
        <p:spPr>
          <a:xfrm>
            <a:off x="4769381" y="2803476"/>
            <a:ext cx="4050622" cy="369332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30% </a:t>
            </a:r>
            <a:r>
              <a:rPr lang="en-US" sz="1100" dirty="0">
                <a:solidFill>
                  <a:schemeClr val="bg1"/>
                </a:solidFill>
              </a:rPr>
              <a:t>Increase in users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B52E7BF-8BD2-3AAC-9C8E-2B5FA96FB3A1}"/>
              </a:ext>
            </a:extLst>
          </p:cNvPr>
          <p:cNvSpPr txBox="1"/>
          <p:nvPr/>
        </p:nvSpPr>
        <p:spPr>
          <a:xfrm>
            <a:off x="4769380" y="3311943"/>
            <a:ext cx="4050622" cy="369332"/>
          </a:xfrm>
          <a:prstGeom prst="rect">
            <a:avLst/>
          </a:prstGeom>
          <a:noFill/>
          <a:ln w="9525">
            <a:solidFill>
              <a:schemeClr val="accent3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2.2x </a:t>
            </a:r>
            <a:r>
              <a:rPr lang="en-US" sz="1100" dirty="0">
                <a:solidFill>
                  <a:schemeClr val="bg1"/>
                </a:solidFill>
              </a:rPr>
              <a:t>Increase in form fills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4F2339-AEBF-4E31-9A06-625E68699F1B}"/>
              </a:ext>
            </a:extLst>
          </p:cNvPr>
          <p:cNvSpPr txBox="1"/>
          <p:nvPr/>
        </p:nvSpPr>
        <p:spPr>
          <a:xfrm>
            <a:off x="4755454" y="3681275"/>
            <a:ext cx="402988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Observations:</a:t>
            </a:r>
            <a:endParaRPr lang="en-US" sz="1100" dirty="0">
              <a:solidFill>
                <a:schemeClr val="bg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</a:rPr>
              <a:t>Will need more engaging content to retain site visitors</a:t>
            </a:r>
          </a:p>
          <a:p>
            <a:pPr marL="228600" indent="-22860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</a:rPr>
              <a:t>Learn from top global websites</a:t>
            </a:r>
          </a:p>
          <a:p>
            <a:pPr marL="228600" indent="-228600">
              <a:buFont typeface="+mj-lt"/>
              <a:buAutoNum type="arabicPeriod"/>
            </a:pPr>
            <a:r>
              <a:rPr lang="en-IN" sz="900" dirty="0">
                <a:solidFill>
                  <a:schemeClr val="bg1">
                    <a:lumMod val="85000"/>
                  </a:schemeClr>
                </a:solidFill>
              </a:rPr>
              <a:t>Grow a subscriber base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8E7BD1D-60F9-2FEC-30E8-1CD4CE5D14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994" b="6138"/>
          <a:stretch/>
        </p:blipFill>
        <p:spPr>
          <a:xfrm>
            <a:off x="6770398" y="1214499"/>
            <a:ext cx="2049603" cy="967536"/>
          </a:xfrm>
          <a:prstGeom prst="rect">
            <a:avLst/>
          </a:prstGeom>
          <a:ln w="31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02776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6" grpId="0" animBg="1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860B62-6E93-2D17-81AE-ED2613410D4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8802" y="985284"/>
            <a:ext cx="6071348" cy="340848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0BBD8D3-1174-A94A-10F1-564DC234F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408"/>
            <a:ext cx="7693099" cy="461655"/>
          </a:xfrm>
        </p:spPr>
        <p:txBody>
          <a:bodyPr/>
          <a:lstStyle/>
          <a:p>
            <a:r>
              <a:rPr lang="en-US" dirty="0"/>
              <a:t>SIFY MARKETPLACE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78B4B6-A591-5E43-0B9F-1D5560BB567A}"/>
              </a:ext>
            </a:extLst>
          </p:cNvPr>
          <p:cNvSpPr txBox="1"/>
          <p:nvPr/>
        </p:nvSpPr>
        <p:spPr>
          <a:xfrm>
            <a:off x="323850" y="987425"/>
            <a:ext cx="219462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revolutionary platform where customers can seamlessly discover, customize, and procure enterprise-grade solutions tailored to their unique needs. </a:t>
            </a:r>
          </a:p>
          <a:p>
            <a:endParaRPr lang="en-US" sz="1400" dirty="0">
              <a:solidFill>
                <a:schemeClr val="bg1"/>
              </a:solidFill>
              <a:effectLst/>
              <a:latin typeface="Trebuchet MS" panose="020B070302020209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Sify Marketplace, we're not just facilitating transactions; we're empowering businesses to thrive in the digital age</a:t>
            </a:r>
            <a:r>
              <a:rPr lang="en-IN" sz="1400" dirty="0">
                <a:solidFill>
                  <a:schemeClr val="bg1"/>
                </a:solidFill>
                <a:latin typeface="Trebuchet MS" panose="020B070302020209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IN" sz="1400" dirty="0">
              <a:solidFill>
                <a:schemeClr val="bg1"/>
              </a:solidFill>
              <a:effectLst/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72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0930D-0762-79CD-B300-B9DFCAC9C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100"/>
            <a:ext cx="7805011" cy="461963"/>
          </a:xfrm>
        </p:spPr>
        <p:txBody>
          <a:bodyPr/>
          <a:lstStyle/>
          <a:p>
            <a:r>
              <a:rPr lang="en-US" dirty="0"/>
              <a:t>social media presence – our path to brand growth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D3D830-E2B8-C299-C9D6-752A6C0689DF}"/>
              </a:ext>
            </a:extLst>
          </p:cNvPr>
          <p:cNvSpPr txBox="1"/>
          <p:nvPr/>
        </p:nvSpPr>
        <p:spPr>
          <a:xfrm>
            <a:off x="323850" y="1903737"/>
            <a:ext cx="4068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BED730"/>
                </a:solidFill>
              </a:rPr>
              <a:t>2023-24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8F4336-4FBE-9B04-E159-F1B60CA703D1}"/>
              </a:ext>
            </a:extLst>
          </p:cNvPr>
          <p:cNvSpPr txBox="1"/>
          <p:nvPr/>
        </p:nvSpPr>
        <p:spPr>
          <a:xfrm>
            <a:off x="4773454" y="1921455"/>
            <a:ext cx="4025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BED730"/>
                </a:solidFill>
              </a:rPr>
              <a:t>2024-25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CFB53A-2DD4-8BF2-E284-C42F2AB24F6E}"/>
              </a:ext>
            </a:extLst>
          </p:cNvPr>
          <p:cNvSpPr txBox="1"/>
          <p:nvPr/>
        </p:nvSpPr>
        <p:spPr>
          <a:xfrm>
            <a:off x="456624" y="2526025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11.34%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followers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8246F1-914F-EC0B-576C-31BEA71C7B4D}"/>
              </a:ext>
            </a:extLst>
          </p:cNvPr>
          <p:cNvSpPr txBox="1"/>
          <p:nvPr/>
        </p:nvSpPr>
        <p:spPr>
          <a:xfrm>
            <a:off x="1729680" y="2526025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53%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Page views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75615A-CDE9-A596-847A-5111C011924C}"/>
              </a:ext>
            </a:extLst>
          </p:cNvPr>
          <p:cNvSpPr txBox="1"/>
          <p:nvPr/>
        </p:nvSpPr>
        <p:spPr>
          <a:xfrm>
            <a:off x="3002736" y="2526025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50%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unique visitors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044A60-5C86-BCD4-2008-911E9FB503DA}"/>
              </a:ext>
            </a:extLst>
          </p:cNvPr>
          <p:cNvSpPr txBox="1"/>
          <p:nvPr/>
        </p:nvSpPr>
        <p:spPr>
          <a:xfrm>
            <a:off x="3000439" y="3340843"/>
            <a:ext cx="1106905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-2.8%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Decrease in reposts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4A3ECE-2428-A126-7ACD-5074D002C0D7}"/>
              </a:ext>
            </a:extLst>
          </p:cNvPr>
          <p:cNvSpPr txBox="1"/>
          <p:nvPr/>
        </p:nvSpPr>
        <p:spPr>
          <a:xfrm>
            <a:off x="456624" y="3340843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8.2%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reactions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E4A1DF-F5BE-E2DC-4832-B34F07FFBD8F}"/>
              </a:ext>
            </a:extLst>
          </p:cNvPr>
          <p:cNvSpPr txBox="1"/>
          <p:nvPr/>
        </p:nvSpPr>
        <p:spPr>
          <a:xfrm>
            <a:off x="1728531" y="3346582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12.6%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comments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E1FEFB-109E-6A06-C92F-9B1C0FB5D594}"/>
              </a:ext>
            </a:extLst>
          </p:cNvPr>
          <p:cNvSpPr txBox="1"/>
          <p:nvPr/>
        </p:nvSpPr>
        <p:spPr>
          <a:xfrm>
            <a:off x="456624" y="4076054"/>
            <a:ext cx="365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Observations: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Employee engagement, Leadership Features and Awards &amp; Recognition posts performed better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Templatized creatives garnered higher interactions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CB72075-6D64-B33E-D805-5A124E97D9EE}"/>
              </a:ext>
            </a:extLst>
          </p:cNvPr>
          <p:cNvSpPr/>
          <p:nvPr/>
        </p:nvSpPr>
        <p:spPr>
          <a:xfrm>
            <a:off x="323850" y="2242184"/>
            <a:ext cx="4068763" cy="237800"/>
          </a:xfrm>
          <a:prstGeom prst="rect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bg1">
                    <a:lumMod val="95000"/>
                  </a:schemeClr>
                </a:solidFill>
              </a:rPr>
              <a:t>267 posts 39 lakh Impressions</a:t>
            </a:r>
            <a:endParaRPr 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DB7CEF-BECB-7008-226A-BB944088A414}"/>
              </a:ext>
            </a:extLst>
          </p:cNvPr>
          <p:cNvSpPr txBox="1"/>
          <p:nvPr/>
        </p:nvSpPr>
        <p:spPr>
          <a:xfrm>
            <a:off x="4819116" y="2526025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30%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followers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B1A620-FF6B-0D10-E2FE-B170FF6636C1}"/>
              </a:ext>
            </a:extLst>
          </p:cNvPr>
          <p:cNvSpPr txBox="1"/>
          <p:nvPr/>
        </p:nvSpPr>
        <p:spPr>
          <a:xfrm>
            <a:off x="7364080" y="2526025"/>
            <a:ext cx="1106905" cy="707886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12%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reposts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81EDC5-0EAB-1DB6-399D-BE6C3F1E9DB3}"/>
              </a:ext>
            </a:extLst>
          </p:cNvPr>
          <p:cNvSpPr txBox="1"/>
          <p:nvPr/>
        </p:nvSpPr>
        <p:spPr>
          <a:xfrm>
            <a:off x="6092172" y="2526025"/>
            <a:ext cx="1106905" cy="707886"/>
          </a:xfrm>
          <a:prstGeom prst="rect">
            <a:avLst/>
          </a:prstGeom>
          <a:noFill/>
          <a:ln>
            <a:solidFill>
              <a:srgbClr val="BED73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60%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Increase in </a:t>
            </a:r>
          </a:p>
          <a:p>
            <a:pPr algn="ctr"/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engagement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4FDBCA-4D64-D8D1-E917-057FE010EBD8}"/>
              </a:ext>
            </a:extLst>
          </p:cNvPr>
          <p:cNvSpPr/>
          <p:nvPr/>
        </p:nvSpPr>
        <p:spPr>
          <a:xfrm>
            <a:off x="4751388" y="2241631"/>
            <a:ext cx="4068762" cy="25706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solidFill>
                  <a:schemeClr val="bg1">
                    <a:lumMod val="95000"/>
                  </a:schemeClr>
                </a:solidFill>
              </a:rPr>
              <a:t>300 posts 2.2cr Impressions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A05654-E051-B127-51E9-A09BD454F421}"/>
              </a:ext>
            </a:extLst>
          </p:cNvPr>
          <p:cNvSpPr txBox="1"/>
          <p:nvPr/>
        </p:nvSpPr>
        <p:spPr>
          <a:xfrm>
            <a:off x="4809476" y="3340843"/>
            <a:ext cx="36507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BED730"/>
                </a:solidFill>
              </a:rPr>
              <a:t>Actions: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Building and Promoting our YouTube channel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Leadership Positioning approach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Templates for creatives and hashtags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New people campaign: #lifeatsify #Techfactswithsify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In-house Podcasts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DC focused: 3-4 posts/week on DC</a:t>
            </a:r>
          </a:p>
        </p:txBody>
      </p:sp>
      <p:pic>
        <p:nvPicPr>
          <p:cNvPr id="18" name="Picture 12" descr="Image preview">
            <a:extLst>
              <a:ext uri="{FF2B5EF4-FFF2-40B4-BE49-F238E27FC236}">
                <a16:creationId xmlns:a16="http://schemas.microsoft.com/office/drawing/2014/main" id="{D13B1166-84C0-E534-E62E-2DEB5274C6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r="10149"/>
          <a:stretch/>
        </p:blipFill>
        <p:spPr bwMode="auto">
          <a:xfrm>
            <a:off x="2523177" y="770078"/>
            <a:ext cx="1272873" cy="1100923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mage preview">
            <a:extLst>
              <a:ext uri="{FF2B5EF4-FFF2-40B4-BE49-F238E27FC236}">
                <a16:creationId xmlns:a16="http://schemas.microsoft.com/office/drawing/2014/main" id="{E35BEF32-F52E-FD36-D8A6-A063BF760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37" y="768521"/>
            <a:ext cx="1106905" cy="1106905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5BA0D10-DEFD-71D2-73B8-EAA06EE0EF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7404" y="770078"/>
            <a:ext cx="1806099" cy="1100923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pic>
        <p:nvPicPr>
          <p:cNvPr id="22" name="Picture 14" descr="Image preview">
            <a:extLst>
              <a:ext uri="{FF2B5EF4-FFF2-40B4-BE49-F238E27FC236}">
                <a16:creationId xmlns:a16="http://schemas.microsoft.com/office/drawing/2014/main" id="{24865A94-FDD6-4030-63ED-9F3AF834B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57" y="767446"/>
            <a:ext cx="2108494" cy="1102480"/>
          </a:xfrm>
          <a:prstGeom prst="rect">
            <a:avLst/>
          </a:prstGeom>
          <a:noFill/>
          <a:ln w="3175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71CB3D2-8E9C-8A78-BF81-A1DD9E075B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6998" y="759240"/>
            <a:ext cx="1901711" cy="1100923"/>
          </a:xfrm>
          <a:prstGeom prst="rect">
            <a:avLst/>
          </a:prstGeom>
          <a:ln w="31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9852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10511E76691246B418C90BE1F4D8C6" ma:contentTypeVersion="15" ma:contentTypeDescription="Create a new document." ma:contentTypeScope="" ma:versionID="97cd5a5616a8d07bb42a5e0803793c02">
  <xsd:schema xmlns:xsd="http://www.w3.org/2001/XMLSchema" xmlns:xs="http://www.w3.org/2001/XMLSchema" xmlns:p="http://schemas.microsoft.com/office/2006/metadata/properties" xmlns:ns3="686c498e-8a2a-49ed-92f5-9aa1891de000" xmlns:ns4="eb2ba374-9f5f-4dc1-957b-15688bc0f218" targetNamespace="http://schemas.microsoft.com/office/2006/metadata/properties" ma:root="true" ma:fieldsID="26a30304a3e14062dfc101570fbf6cb5" ns3:_="" ns4:_="">
    <xsd:import namespace="686c498e-8a2a-49ed-92f5-9aa1891de000"/>
    <xsd:import namespace="eb2ba374-9f5f-4dc1-957b-15688bc0f21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6c498e-8a2a-49ed-92f5-9aa1891de0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2ba374-9f5f-4dc1-957b-15688bc0f21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86c498e-8a2a-49ed-92f5-9aa1891de000" xsi:nil="true"/>
  </documentManagement>
</p:properties>
</file>

<file path=customXml/itemProps1.xml><?xml version="1.0" encoding="utf-8"?>
<ds:datastoreItem xmlns:ds="http://schemas.openxmlformats.org/officeDocument/2006/customXml" ds:itemID="{3B7F6265-3E98-4CB0-9292-A993B4F4BC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C11B37-23C1-4E6D-9D9B-A20729A165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6c498e-8a2a-49ed-92f5-9aa1891de000"/>
    <ds:schemaRef ds:uri="eb2ba374-9f5f-4dc1-957b-15688bc0f2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A813CF3-0982-407B-8BA0-3F2BC288FB36}">
  <ds:schemaRefs>
    <ds:schemaRef ds:uri="http://www.w3.org/XML/1998/namespace"/>
    <ds:schemaRef ds:uri="http://purl.org/dc/terms/"/>
    <ds:schemaRef ds:uri="eb2ba374-9f5f-4dc1-957b-15688bc0f218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686c498e-8a2a-49ed-92f5-9aa1891de000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8403</TotalTime>
  <Words>1909</Words>
  <Application>Microsoft Macintosh PowerPoint</Application>
  <PresentationFormat>On-screen Show (16:9)</PresentationFormat>
  <Paragraphs>368</Paragraphs>
  <Slides>31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Chalkduster</vt:lpstr>
      <vt:lpstr>Courier New</vt:lpstr>
      <vt:lpstr>TheSansOffice</vt:lpstr>
      <vt:lpstr>Trebuchet MS</vt:lpstr>
      <vt:lpstr>Sify Theme Nov20</vt:lpstr>
      <vt:lpstr>PowerPoint Presentation</vt:lpstr>
      <vt:lpstr>PowerPoint Presentation</vt:lpstr>
      <vt:lpstr>PowerPoint Presentation</vt:lpstr>
      <vt:lpstr>PowerPoint Presentation</vt:lpstr>
      <vt:lpstr>What will contribute to the growth</vt:lpstr>
      <vt:lpstr>PowerPoint Presentation</vt:lpstr>
      <vt:lpstr>www.sifytechnologies.com</vt:lpstr>
      <vt:lpstr>SIFY MARKETPLACE</vt:lpstr>
      <vt:lpstr>social media presence – our path to brand growth</vt:lpstr>
      <vt:lpstr>Internal branding </vt:lpstr>
      <vt:lpstr>PowerPoint Presentation</vt:lpstr>
      <vt:lpstr>Strategy &amp; Approach</vt:lpstr>
      <vt:lpstr>2024-25 CAMPAIGNS aligned to our 8 platforms</vt:lpstr>
      <vt:lpstr>Overall campaign approach</vt:lpstr>
      <vt:lpstr>PowerPoint Presentation</vt:lpstr>
      <vt:lpstr>Inside sales</vt:lpstr>
      <vt:lpstr>PowerPoint Presentation</vt:lpstr>
      <vt:lpstr>Aligning marketing to our account Plans</vt:lpstr>
      <vt:lpstr>PowerPoint Presentation</vt:lpstr>
      <vt:lpstr>OUR strategic partnerships</vt:lpstr>
      <vt:lpstr>CO-MARKETING PLANS</vt:lpstr>
      <vt:lpstr>PowerPoint Presentation</vt:lpstr>
      <vt:lpstr>National Channel Strategy</vt:lpstr>
      <vt:lpstr>PowerPoint Presentation</vt:lpstr>
      <vt:lpstr>Media relations</vt:lpstr>
      <vt:lpstr>PowerPoint Presentation</vt:lpstr>
      <vt:lpstr>ANALYST relations</vt:lpstr>
      <vt:lpstr>PowerPoint Presentation</vt:lpstr>
      <vt:lpstr>Content strategy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Shanker Sareen</dc:creator>
  <cp:lastModifiedBy>Nizar Ahamed A R</cp:lastModifiedBy>
  <cp:revision>149</cp:revision>
  <cp:lastPrinted>2020-02-03T07:18:41Z</cp:lastPrinted>
  <dcterms:created xsi:type="dcterms:W3CDTF">2018-05-30T06:38:40Z</dcterms:created>
  <dcterms:modified xsi:type="dcterms:W3CDTF">2024-04-15T06:24:25Z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0x0101002710511E76691246B418C90BE1F4D8C6</vt:lpwstr>
  </property>
</Properties>
</file>