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9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10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47"/>
  </p:notesMasterIdLst>
  <p:sldIdLst>
    <p:sldId id="339" r:id="rId2"/>
    <p:sldId id="335" r:id="rId3"/>
    <p:sldId id="257" r:id="rId4"/>
    <p:sldId id="256" r:id="rId5"/>
    <p:sldId id="258" r:id="rId6"/>
    <p:sldId id="259" r:id="rId7"/>
    <p:sldId id="336" r:id="rId8"/>
    <p:sldId id="340" r:id="rId9"/>
    <p:sldId id="2147473249" r:id="rId10"/>
    <p:sldId id="2147473248" r:id="rId11"/>
    <p:sldId id="2147473250" r:id="rId12"/>
    <p:sldId id="2147473169" r:id="rId13"/>
    <p:sldId id="2147473167" r:id="rId14"/>
    <p:sldId id="2147473251" r:id="rId15"/>
    <p:sldId id="2147473234" r:id="rId16"/>
    <p:sldId id="2147473243" r:id="rId17"/>
    <p:sldId id="2147473264" r:id="rId18"/>
    <p:sldId id="2147473222" r:id="rId19"/>
    <p:sldId id="2147473227" r:id="rId20"/>
    <p:sldId id="2147473223" r:id="rId21"/>
    <p:sldId id="2147473265" r:id="rId22"/>
    <p:sldId id="2147311219" r:id="rId23"/>
    <p:sldId id="2147473266" r:id="rId24"/>
    <p:sldId id="2147473241" r:id="rId25"/>
    <p:sldId id="2147473240" r:id="rId26"/>
    <p:sldId id="2147473255" r:id="rId27"/>
    <p:sldId id="2147473242" r:id="rId28"/>
    <p:sldId id="2147311462" r:id="rId29"/>
    <p:sldId id="2147311452" r:id="rId30"/>
    <p:sldId id="2147473256" r:id="rId31"/>
    <p:sldId id="2147311120" r:id="rId32"/>
    <p:sldId id="2147311429" r:id="rId33"/>
    <p:sldId id="2147311430" r:id="rId34"/>
    <p:sldId id="2147311405" r:id="rId35"/>
    <p:sldId id="2147311431" r:id="rId36"/>
    <p:sldId id="2147473257" r:id="rId37"/>
    <p:sldId id="2147311278" r:id="rId38"/>
    <p:sldId id="2147311229" r:id="rId39"/>
    <p:sldId id="2147311396" r:id="rId40"/>
    <p:sldId id="338" r:id="rId41"/>
    <p:sldId id="2147473258" r:id="rId42"/>
    <p:sldId id="2147473259" r:id="rId43"/>
    <p:sldId id="2147473262" r:id="rId44"/>
    <p:sldId id="2147473263" r:id="rId45"/>
    <p:sldId id="260" r:id="rId46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6677"/>
    <a:srgbClr val="BDD62F"/>
    <a:srgbClr val="BED730"/>
    <a:srgbClr val="BED731"/>
    <a:srgbClr val="E45F24"/>
    <a:srgbClr val="D6541A"/>
    <a:srgbClr val="511711"/>
    <a:srgbClr val="DD5D1E"/>
    <a:srgbClr val="C65223"/>
    <a:srgbClr val="010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64" autoAdjust="0"/>
    <p:restoredTop sz="94660"/>
  </p:normalViewPr>
  <p:slideViewPr>
    <p:cSldViewPr snapToGrid="0">
      <p:cViewPr varScale="1">
        <p:scale>
          <a:sx n="165" d="100"/>
          <a:sy n="165" d="100"/>
        </p:scale>
        <p:origin x="52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_rels/data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svg"/><Relationship Id="rId3" Type="http://schemas.openxmlformats.org/officeDocument/2006/relationships/image" Target="../media/image175.png"/><Relationship Id="rId7" Type="http://schemas.openxmlformats.org/officeDocument/2006/relationships/image" Target="../media/image179.png"/><Relationship Id="rId12" Type="http://schemas.openxmlformats.org/officeDocument/2006/relationships/image" Target="../media/image183.svg"/><Relationship Id="rId2" Type="http://schemas.openxmlformats.org/officeDocument/2006/relationships/image" Target="../media/image174.svg"/><Relationship Id="rId1" Type="http://schemas.openxmlformats.org/officeDocument/2006/relationships/image" Target="../media/image173.png"/><Relationship Id="rId6" Type="http://schemas.openxmlformats.org/officeDocument/2006/relationships/image" Target="../media/image178.svg"/><Relationship Id="rId11" Type="http://schemas.openxmlformats.org/officeDocument/2006/relationships/image" Target="../media/image149.png"/><Relationship Id="rId5" Type="http://schemas.openxmlformats.org/officeDocument/2006/relationships/image" Target="../media/image177.png"/><Relationship Id="rId10" Type="http://schemas.openxmlformats.org/officeDocument/2006/relationships/image" Target="../media/image182.svg"/><Relationship Id="rId4" Type="http://schemas.openxmlformats.org/officeDocument/2006/relationships/image" Target="../media/image176.svg"/><Relationship Id="rId9" Type="http://schemas.openxmlformats.org/officeDocument/2006/relationships/image" Target="../media/image181.png"/></Relationships>
</file>

<file path=ppt/diagrams/_rels/data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1.svg"/><Relationship Id="rId3" Type="http://schemas.openxmlformats.org/officeDocument/2006/relationships/image" Target="../media/image186.png"/><Relationship Id="rId7" Type="http://schemas.openxmlformats.org/officeDocument/2006/relationships/image" Target="../media/image190.png"/><Relationship Id="rId2" Type="http://schemas.openxmlformats.org/officeDocument/2006/relationships/image" Target="../media/image185.svg"/><Relationship Id="rId1" Type="http://schemas.openxmlformats.org/officeDocument/2006/relationships/image" Target="../media/image184.png"/><Relationship Id="rId6" Type="http://schemas.openxmlformats.org/officeDocument/2006/relationships/image" Target="../media/image189.svg"/><Relationship Id="rId5" Type="http://schemas.openxmlformats.org/officeDocument/2006/relationships/image" Target="../media/image188.png"/><Relationship Id="rId10" Type="http://schemas.openxmlformats.org/officeDocument/2006/relationships/image" Target="../media/image193.svg"/><Relationship Id="rId4" Type="http://schemas.openxmlformats.org/officeDocument/2006/relationships/image" Target="../media/image187.svg"/><Relationship Id="rId9" Type="http://schemas.openxmlformats.org/officeDocument/2006/relationships/image" Target="../media/image192.png"/></Relationships>
</file>

<file path=ppt/diagrams/_rels/data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svg"/><Relationship Id="rId3" Type="http://schemas.openxmlformats.org/officeDocument/2006/relationships/image" Target="../media/image145.png"/><Relationship Id="rId7" Type="http://schemas.openxmlformats.org/officeDocument/2006/relationships/image" Target="../media/image149.png"/><Relationship Id="rId12" Type="http://schemas.openxmlformats.org/officeDocument/2006/relationships/image" Target="../media/image154.svg"/><Relationship Id="rId2" Type="http://schemas.openxmlformats.org/officeDocument/2006/relationships/image" Target="../media/image144.svg"/><Relationship Id="rId1" Type="http://schemas.openxmlformats.org/officeDocument/2006/relationships/image" Target="../media/image143.png"/><Relationship Id="rId6" Type="http://schemas.openxmlformats.org/officeDocument/2006/relationships/image" Target="../media/image148.svg"/><Relationship Id="rId11" Type="http://schemas.openxmlformats.org/officeDocument/2006/relationships/image" Target="../media/image153.png"/><Relationship Id="rId5" Type="http://schemas.openxmlformats.org/officeDocument/2006/relationships/image" Target="../media/image147.png"/><Relationship Id="rId10" Type="http://schemas.openxmlformats.org/officeDocument/2006/relationships/image" Target="../media/image152.svg"/><Relationship Id="rId4" Type="http://schemas.openxmlformats.org/officeDocument/2006/relationships/image" Target="../media/image146.svg"/><Relationship Id="rId9" Type="http://schemas.openxmlformats.org/officeDocument/2006/relationships/image" Target="../media/image151.png"/></Relationships>
</file>

<file path=ppt/diagrams/_rels/drawing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svg"/><Relationship Id="rId3" Type="http://schemas.openxmlformats.org/officeDocument/2006/relationships/image" Target="../media/image175.png"/><Relationship Id="rId7" Type="http://schemas.openxmlformats.org/officeDocument/2006/relationships/image" Target="../media/image179.png"/><Relationship Id="rId12" Type="http://schemas.openxmlformats.org/officeDocument/2006/relationships/image" Target="../media/image183.svg"/><Relationship Id="rId2" Type="http://schemas.openxmlformats.org/officeDocument/2006/relationships/image" Target="../media/image174.svg"/><Relationship Id="rId1" Type="http://schemas.openxmlformats.org/officeDocument/2006/relationships/image" Target="../media/image173.png"/><Relationship Id="rId6" Type="http://schemas.openxmlformats.org/officeDocument/2006/relationships/image" Target="../media/image178.svg"/><Relationship Id="rId11" Type="http://schemas.openxmlformats.org/officeDocument/2006/relationships/image" Target="../media/image149.png"/><Relationship Id="rId5" Type="http://schemas.openxmlformats.org/officeDocument/2006/relationships/image" Target="../media/image177.png"/><Relationship Id="rId10" Type="http://schemas.openxmlformats.org/officeDocument/2006/relationships/image" Target="../media/image182.svg"/><Relationship Id="rId4" Type="http://schemas.openxmlformats.org/officeDocument/2006/relationships/image" Target="../media/image176.svg"/><Relationship Id="rId9" Type="http://schemas.openxmlformats.org/officeDocument/2006/relationships/image" Target="../media/image181.png"/></Relationships>
</file>

<file path=ppt/diagrams/_rels/drawing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1.svg"/><Relationship Id="rId3" Type="http://schemas.openxmlformats.org/officeDocument/2006/relationships/image" Target="../media/image186.png"/><Relationship Id="rId7" Type="http://schemas.openxmlformats.org/officeDocument/2006/relationships/image" Target="../media/image190.png"/><Relationship Id="rId2" Type="http://schemas.openxmlformats.org/officeDocument/2006/relationships/image" Target="../media/image185.svg"/><Relationship Id="rId1" Type="http://schemas.openxmlformats.org/officeDocument/2006/relationships/image" Target="../media/image184.png"/><Relationship Id="rId6" Type="http://schemas.openxmlformats.org/officeDocument/2006/relationships/image" Target="../media/image189.svg"/><Relationship Id="rId5" Type="http://schemas.openxmlformats.org/officeDocument/2006/relationships/image" Target="../media/image188.png"/><Relationship Id="rId10" Type="http://schemas.openxmlformats.org/officeDocument/2006/relationships/image" Target="../media/image193.svg"/><Relationship Id="rId4" Type="http://schemas.openxmlformats.org/officeDocument/2006/relationships/image" Target="../media/image187.svg"/><Relationship Id="rId9" Type="http://schemas.openxmlformats.org/officeDocument/2006/relationships/image" Target="../media/image192.png"/></Relationships>
</file>

<file path=ppt/diagrams/_rels/drawing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svg"/><Relationship Id="rId3" Type="http://schemas.openxmlformats.org/officeDocument/2006/relationships/image" Target="../media/image145.png"/><Relationship Id="rId7" Type="http://schemas.openxmlformats.org/officeDocument/2006/relationships/image" Target="../media/image149.png"/><Relationship Id="rId12" Type="http://schemas.openxmlformats.org/officeDocument/2006/relationships/image" Target="../media/image154.svg"/><Relationship Id="rId2" Type="http://schemas.openxmlformats.org/officeDocument/2006/relationships/image" Target="../media/image144.svg"/><Relationship Id="rId1" Type="http://schemas.openxmlformats.org/officeDocument/2006/relationships/image" Target="../media/image143.png"/><Relationship Id="rId6" Type="http://schemas.openxmlformats.org/officeDocument/2006/relationships/image" Target="../media/image148.svg"/><Relationship Id="rId11" Type="http://schemas.openxmlformats.org/officeDocument/2006/relationships/image" Target="../media/image153.png"/><Relationship Id="rId5" Type="http://schemas.openxmlformats.org/officeDocument/2006/relationships/image" Target="../media/image147.png"/><Relationship Id="rId10" Type="http://schemas.openxmlformats.org/officeDocument/2006/relationships/image" Target="../media/image152.svg"/><Relationship Id="rId4" Type="http://schemas.openxmlformats.org/officeDocument/2006/relationships/image" Target="../media/image146.svg"/><Relationship Id="rId9" Type="http://schemas.openxmlformats.org/officeDocument/2006/relationships/image" Target="../media/image15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D94AE5-81EF-BF4E-9400-39BD7C435939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22A5713-10AB-B04C-A0EB-D413F12F9ABA}">
      <dgm:prSet custT="1"/>
      <dgm:spPr>
        <a:solidFill>
          <a:schemeClr val="tx2">
            <a:lumMod val="50000"/>
            <a:alpha val="80000"/>
          </a:schemeClr>
        </a:solidFill>
        <a:ln w="6350">
          <a:solidFill>
            <a:schemeClr val="accent1">
              <a:lumMod val="75000"/>
            </a:schemeClr>
          </a:solidFill>
          <a:prstDash val="sysDot"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200" dirty="0"/>
            <a:t>Hyper Reach – Many Sites, Ideal for branch expansion</a:t>
          </a:r>
          <a:endParaRPr lang="en-IN" sz="1200" dirty="0"/>
        </a:p>
      </dgm:t>
    </dgm:pt>
    <dgm:pt modelId="{E4553D26-E3B5-2B4E-B59B-FEFE66714271}" type="parTrans" cxnId="{CB89AC46-4D8E-3843-BE30-447C9D5B5445}">
      <dgm:prSet/>
      <dgm:spPr/>
      <dgm:t>
        <a:bodyPr/>
        <a:lstStyle/>
        <a:p>
          <a:endParaRPr lang="en-US"/>
        </a:p>
      </dgm:t>
    </dgm:pt>
    <dgm:pt modelId="{25B591B0-337D-DF47-9757-4C2B6F579E7D}" type="sibTrans" cxnId="{CB89AC46-4D8E-3843-BE30-447C9D5B5445}">
      <dgm:prSet/>
      <dgm:spPr/>
      <dgm:t>
        <a:bodyPr/>
        <a:lstStyle/>
        <a:p>
          <a:endParaRPr lang="en-US"/>
        </a:p>
      </dgm:t>
    </dgm:pt>
    <dgm:pt modelId="{2605B723-0B06-E24A-B235-0102D8996353}">
      <dgm:prSet custT="1"/>
      <dgm:spPr>
        <a:solidFill>
          <a:schemeClr val="tx2">
            <a:lumMod val="75000"/>
            <a:alpha val="80000"/>
          </a:schemeClr>
        </a:solidFill>
        <a:ln w="6350">
          <a:solidFill>
            <a:schemeClr val="accent1">
              <a:lumMod val="75000"/>
            </a:schemeClr>
          </a:solidFill>
          <a:prstDash val="sysDot"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200" dirty="0"/>
            <a:t>Focused on enterprises participating in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200" dirty="0"/>
            <a:t>domestic consumption</a:t>
          </a:r>
          <a:endParaRPr lang="en-IN" sz="1200" dirty="0"/>
        </a:p>
      </dgm:t>
    </dgm:pt>
    <dgm:pt modelId="{C1D514C3-C9E7-3045-96DC-18EC1D8C6FAA}" type="parTrans" cxnId="{39E106A7-A568-794E-90A2-90B0163A2F5C}">
      <dgm:prSet/>
      <dgm:spPr/>
      <dgm:t>
        <a:bodyPr/>
        <a:lstStyle/>
        <a:p>
          <a:endParaRPr lang="en-US"/>
        </a:p>
      </dgm:t>
    </dgm:pt>
    <dgm:pt modelId="{9819CABF-1F89-D348-A2B1-431E0B693EBD}" type="sibTrans" cxnId="{39E106A7-A568-794E-90A2-90B0163A2F5C}">
      <dgm:prSet/>
      <dgm:spPr/>
      <dgm:t>
        <a:bodyPr/>
        <a:lstStyle/>
        <a:p>
          <a:endParaRPr lang="en-US"/>
        </a:p>
      </dgm:t>
    </dgm:pt>
    <dgm:pt modelId="{1D862F9B-4F44-F445-8849-B1776F1413D9}">
      <dgm:prSet custT="1"/>
      <dgm:spPr>
        <a:solidFill>
          <a:schemeClr val="tx2">
            <a:lumMod val="50000"/>
            <a:alpha val="80000"/>
          </a:schemeClr>
        </a:solidFill>
        <a:ln w="6350">
          <a:solidFill>
            <a:schemeClr val="accent1">
              <a:lumMod val="75000"/>
            </a:schemeClr>
          </a:solidFill>
          <a:prstDash val="sysDot"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200" dirty="0"/>
            <a:t>Largest fixed wireless network deployment in India </a:t>
          </a:r>
          <a:br>
            <a:rPr lang="en-US" sz="1200" dirty="0"/>
          </a:br>
          <a:r>
            <a:rPr lang="en-US" sz="1200" dirty="0"/>
            <a:t>focused on enterprise consumption</a:t>
          </a:r>
          <a:endParaRPr lang="en-IN" sz="1200" dirty="0"/>
        </a:p>
      </dgm:t>
    </dgm:pt>
    <dgm:pt modelId="{329E07A4-3DC4-2D4E-901C-7A6B03909285}" type="parTrans" cxnId="{35F781FD-3B4B-EE4F-9509-90F7651C3F72}">
      <dgm:prSet/>
      <dgm:spPr/>
      <dgm:t>
        <a:bodyPr/>
        <a:lstStyle/>
        <a:p>
          <a:endParaRPr lang="en-US"/>
        </a:p>
      </dgm:t>
    </dgm:pt>
    <dgm:pt modelId="{C5091421-B368-B84E-A0CD-B53CA8697C0D}" type="sibTrans" cxnId="{35F781FD-3B4B-EE4F-9509-90F7651C3F72}">
      <dgm:prSet/>
      <dgm:spPr/>
      <dgm:t>
        <a:bodyPr/>
        <a:lstStyle/>
        <a:p>
          <a:endParaRPr lang="en-US"/>
        </a:p>
      </dgm:t>
    </dgm:pt>
    <dgm:pt modelId="{0E786F1B-5B41-044F-8DB4-66B0035EC2CF}">
      <dgm:prSet custT="1"/>
      <dgm:spPr>
        <a:solidFill>
          <a:schemeClr val="tx2">
            <a:lumMod val="75000"/>
            <a:alpha val="80000"/>
          </a:schemeClr>
        </a:solidFill>
        <a:ln w="6350">
          <a:solidFill>
            <a:schemeClr val="accent1">
              <a:lumMod val="75000"/>
            </a:schemeClr>
          </a:solidFill>
          <a:prstDash val="sysDot"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200" dirty="0"/>
            <a:t>Easy &amp; quick adoption to newer technologies like 5G</a:t>
          </a:r>
          <a:endParaRPr lang="en-IN" sz="1200" dirty="0"/>
        </a:p>
      </dgm:t>
    </dgm:pt>
    <dgm:pt modelId="{B5A40042-F914-D74D-B18A-843B5AA0FD49}" type="parTrans" cxnId="{C57BFBE6-6733-3143-9200-9B8F26E8A71F}">
      <dgm:prSet/>
      <dgm:spPr/>
      <dgm:t>
        <a:bodyPr/>
        <a:lstStyle/>
        <a:p>
          <a:endParaRPr lang="en-US"/>
        </a:p>
      </dgm:t>
    </dgm:pt>
    <dgm:pt modelId="{CDA889BA-08E6-F947-8383-B36C2B5A7F44}" type="sibTrans" cxnId="{C57BFBE6-6733-3143-9200-9B8F26E8A71F}">
      <dgm:prSet/>
      <dgm:spPr/>
      <dgm:t>
        <a:bodyPr/>
        <a:lstStyle/>
        <a:p>
          <a:endParaRPr lang="en-US"/>
        </a:p>
      </dgm:t>
    </dgm:pt>
    <dgm:pt modelId="{6B8E83A7-134F-6647-9C8E-CB12E3016B7E}" type="pres">
      <dgm:prSet presAssocID="{8BD94AE5-81EF-BF4E-9400-39BD7C435939}" presName="diagram" presStyleCnt="0">
        <dgm:presLayoutVars>
          <dgm:dir/>
          <dgm:resizeHandles val="exact"/>
        </dgm:presLayoutVars>
      </dgm:prSet>
      <dgm:spPr/>
    </dgm:pt>
    <dgm:pt modelId="{04D251BB-A98E-0849-9A0E-A4E4E1BA9DE4}" type="pres">
      <dgm:prSet presAssocID="{822A5713-10AB-B04C-A0EB-D413F12F9ABA}" presName="node" presStyleLbl="node1" presStyleIdx="0" presStyleCnt="4" custScaleX="662785" custScaleY="125894" custLinFactX="307976" custLinFactNeighborX="400000">
        <dgm:presLayoutVars>
          <dgm:bulletEnabled val="1"/>
        </dgm:presLayoutVars>
      </dgm:prSet>
      <dgm:spPr>
        <a:prstGeom prst="roundRect">
          <a:avLst/>
        </a:prstGeom>
      </dgm:spPr>
    </dgm:pt>
    <dgm:pt modelId="{7EAA0717-6889-B042-8537-789A9D94CD78}" type="pres">
      <dgm:prSet presAssocID="{25B591B0-337D-DF47-9757-4C2B6F579E7D}" presName="sibTrans" presStyleCnt="0"/>
      <dgm:spPr/>
    </dgm:pt>
    <dgm:pt modelId="{DF936F5B-C3E1-5548-8B84-D52AD8E9B602}" type="pres">
      <dgm:prSet presAssocID="{2605B723-0B06-E24A-B235-0102D8996353}" presName="node" presStyleLbl="node1" presStyleIdx="1" presStyleCnt="4" custScaleX="662785" custScaleY="125894" custLinFactX="307976" custLinFactNeighborX="400000">
        <dgm:presLayoutVars>
          <dgm:bulletEnabled val="1"/>
        </dgm:presLayoutVars>
      </dgm:prSet>
      <dgm:spPr>
        <a:prstGeom prst="roundRect">
          <a:avLst/>
        </a:prstGeom>
      </dgm:spPr>
    </dgm:pt>
    <dgm:pt modelId="{29CDFB97-E615-894D-B8AE-53A3481EB5B7}" type="pres">
      <dgm:prSet presAssocID="{9819CABF-1F89-D348-A2B1-431E0B693EBD}" presName="sibTrans" presStyleCnt="0"/>
      <dgm:spPr/>
    </dgm:pt>
    <dgm:pt modelId="{F7E6B142-5C4A-BE4F-A938-BA933C8C9FB9}" type="pres">
      <dgm:prSet presAssocID="{1D862F9B-4F44-F445-8849-B1776F1413D9}" presName="node" presStyleLbl="node1" presStyleIdx="2" presStyleCnt="4" custScaleX="662785" custScaleY="125894" custLinFactX="307976" custLinFactNeighborX="400000">
        <dgm:presLayoutVars>
          <dgm:bulletEnabled val="1"/>
        </dgm:presLayoutVars>
      </dgm:prSet>
      <dgm:spPr>
        <a:prstGeom prst="roundRect">
          <a:avLst/>
        </a:prstGeom>
      </dgm:spPr>
    </dgm:pt>
    <dgm:pt modelId="{24B59E06-A707-6A49-9F79-266C764FF9D7}" type="pres">
      <dgm:prSet presAssocID="{C5091421-B368-B84E-A0CD-B53CA8697C0D}" presName="sibTrans" presStyleCnt="0"/>
      <dgm:spPr/>
    </dgm:pt>
    <dgm:pt modelId="{68485AA1-BC3A-CB48-9033-746D901D5C89}" type="pres">
      <dgm:prSet presAssocID="{0E786F1B-5B41-044F-8DB4-66B0035EC2CF}" presName="node" presStyleLbl="node1" presStyleIdx="3" presStyleCnt="4" custScaleX="662785" custScaleY="125894" custLinFactX="307976" custLinFactNeighborX="400000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2458CB2F-F7D7-EC45-A59A-CBA7F5C5C395}" type="presOf" srcId="{8BD94AE5-81EF-BF4E-9400-39BD7C435939}" destId="{6B8E83A7-134F-6647-9C8E-CB12E3016B7E}" srcOrd="0" destOrd="0" presId="urn:microsoft.com/office/officeart/2005/8/layout/default"/>
    <dgm:cxn modelId="{CB89AC46-4D8E-3843-BE30-447C9D5B5445}" srcId="{8BD94AE5-81EF-BF4E-9400-39BD7C435939}" destId="{822A5713-10AB-B04C-A0EB-D413F12F9ABA}" srcOrd="0" destOrd="0" parTransId="{E4553D26-E3B5-2B4E-B59B-FEFE66714271}" sibTransId="{25B591B0-337D-DF47-9757-4C2B6F579E7D}"/>
    <dgm:cxn modelId="{150A154A-A4AF-9147-AA6C-A2D4C87D968B}" type="presOf" srcId="{2605B723-0B06-E24A-B235-0102D8996353}" destId="{DF936F5B-C3E1-5548-8B84-D52AD8E9B602}" srcOrd="0" destOrd="0" presId="urn:microsoft.com/office/officeart/2005/8/layout/default"/>
    <dgm:cxn modelId="{341E6053-6737-2341-B153-F56AE1FCB20F}" type="presOf" srcId="{1D862F9B-4F44-F445-8849-B1776F1413D9}" destId="{F7E6B142-5C4A-BE4F-A938-BA933C8C9FB9}" srcOrd="0" destOrd="0" presId="urn:microsoft.com/office/officeart/2005/8/layout/default"/>
    <dgm:cxn modelId="{39E106A7-A568-794E-90A2-90B0163A2F5C}" srcId="{8BD94AE5-81EF-BF4E-9400-39BD7C435939}" destId="{2605B723-0B06-E24A-B235-0102D8996353}" srcOrd="1" destOrd="0" parTransId="{C1D514C3-C9E7-3045-96DC-18EC1D8C6FAA}" sibTransId="{9819CABF-1F89-D348-A2B1-431E0B693EBD}"/>
    <dgm:cxn modelId="{1AF4E2B0-26A5-D34A-BDD6-C2A9A3E19070}" type="presOf" srcId="{822A5713-10AB-B04C-A0EB-D413F12F9ABA}" destId="{04D251BB-A98E-0849-9A0E-A4E4E1BA9DE4}" srcOrd="0" destOrd="0" presId="urn:microsoft.com/office/officeart/2005/8/layout/default"/>
    <dgm:cxn modelId="{C57BFBE6-6733-3143-9200-9B8F26E8A71F}" srcId="{8BD94AE5-81EF-BF4E-9400-39BD7C435939}" destId="{0E786F1B-5B41-044F-8DB4-66B0035EC2CF}" srcOrd="3" destOrd="0" parTransId="{B5A40042-F914-D74D-B18A-843B5AA0FD49}" sibTransId="{CDA889BA-08E6-F947-8383-B36C2B5A7F44}"/>
    <dgm:cxn modelId="{7F3A8AEF-4595-714C-AC31-60735BF5CE96}" type="presOf" srcId="{0E786F1B-5B41-044F-8DB4-66B0035EC2CF}" destId="{68485AA1-BC3A-CB48-9033-746D901D5C89}" srcOrd="0" destOrd="0" presId="urn:microsoft.com/office/officeart/2005/8/layout/default"/>
    <dgm:cxn modelId="{35F781FD-3B4B-EE4F-9509-90F7651C3F72}" srcId="{8BD94AE5-81EF-BF4E-9400-39BD7C435939}" destId="{1D862F9B-4F44-F445-8849-B1776F1413D9}" srcOrd="2" destOrd="0" parTransId="{329E07A4-3DC4-2D4E-901C-7A6B03909285}" sibTransId="{C5091421-B368-B84E-A0CD-B53CA8697C0D}"/>
    <dgm:cxn modelId="{0BB88A10-257C-7F4B-8BA4-EBF7045D168F}" type="presParOf" srcId="{6B8E83A7-134F-6647-9C8E-CB12E3016B7E}" destId="{04D251BB-A98E-0849-9A0E-A4E4E1BA9DE4}" srcOrd="0" destOrd="0" presId="urn:microsoft.com/office/officeart/2005/8/layout/default"/>
    <dgm:cxn modelId="{D3520607-738F-D74F-9465-07211E05A2F9}" type="presParOf" srcId="{6B8E83A7-134F-6647-9C8E-CB12E3016B7E}" destId="{7EAA0717-6889-B042-8537-789A9D94CD78}" srcOrd="1" destOrd="0" presId="urn:microsoft.com/office/officeart/2005/8/layout/default"/>
    <dgm:cxn modelId="{32034CD8-0DFB-E345-845A-A9058CBA6C56}" type="presParOf" srcId="{6B8E83A7-134F-6647-9C8E-CB12E3016B7E}" destId="{DF936F5B-C3E1-5548-8B84-D52AD8E9B602}" srcOrd="2" destOrd="0" presId="urn:microsoft.com/office/officeart/2005/8/layout/default"/>
    <dgm:cxn modelId="{A3AE957A-43D5-B44A-9F5F-5CDA2ED6E7B0}" type="presParOf" srcId="{6B8E83A7-134F-6647-9C8E-CB12E3016B7E}" destId="{29CDFB97-E615-894D-B8AE-53A3481EB5B7}" srcOrd="3" destOrd="0" presId="urn:microsoft.com/office/officeart/2005/8/layout/default"/>
    <dgm:cxn modelId="{2F113E73-AC5A-AB47-B90B-9F3FB9B5455C}" type="presParOf" srcId="{6B8E83A7-134F-6647-9C8E-CB12E3016B7E}" destId="{F7E6B142-5C4A-BE4F-A938-BA933C8C9FB9}" srcOrd="4" destOrd="0" presId="urn:microsoft.com/office/officeart/2005/8/layout/default"/>
    <dgm:cxn modelId="{390C9197-3396-2D41-8504-A20E695FE71B}" type="presParOf" srcId="{6B8E83A7-134F-6647-9C8E-CB12E3016B7E}" destId="{24B59E06-A707-6A49-9F79-266C764FF9D7}" srcOrd="5" destOrd="0" presId="urn:microsoft.com/office/officeart/2005/8/layout/default"/>
    <dgm:cxn modelId="{6CF3BF7F-2852-EB48-AAC0-18E80D641E1D}" type="presParOf" srcId="{6B8E83A7-134F-6647-9C8E-CB12E3016B7E}" destId="{68485AA1-BC3A-CB48-9033-746D901D5C89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CF370D8-0653-D447-AD2E-952C2B59C0D9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70F6914-EC43-EA44-8ACD-E42373BB6D14}">
      <dgm:prSet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>
              <a:solidFill>
                <a:schemeClr val="bg1">
                  <a:lumMod val="95000"/>
                </a:schemeClr>
              </a:solidFill>
            </a:rPr>
            <a:t>Digital Enterprise Stack </a:t>
          </a:r>
          <a:endParaRPr lang="en-IN" dirty="0">
            <a:solidFill>
              <a:schemeClr val="bg1">
                <a:lumMod val="95000"/>
              </a:schemeClr>
            </a:solidFill>
          </a:endParaRPr>
        </a:p>
      </dgm:t>
    </dgm:pt>
    <dgm:pt modelId="{67A2761D-1FC3-324D-80DC-C9AA13E52134}" type="parTrans" cxnId="{A1235EFD-BB96-B04E-98AE-8F5C64437332}">
      <dgm:prSet/>
      <dgm:spPr/>
      <dgm:t>
        <a:bodyPr/>
        <a:lstStyle/>
        <a:p>
          <a:endParaRPr lang="en-US"/>
        </a:p>
      </dgm:t>
    </dgm:pt>
    <dgm:pt modelId="{97824A77-9E72-A74C-946C-2FF947A67FA8}" type="sibTrans" cxnId="{A1235EFD-BB96-B04E-98AE-8F5C64437332}">
      <dgm:prSet/>
      <dgm:spPr/>
      <dgm:t>
        <a:bodyPr/>
        <a:lstStyle/>
        <a:p>
          <a:endParaRPr lang="en-US"/>
        </a:p>
      </dgm:t>
    </dgm:pt>
    <dgm:pt modelId="{D3CBC0A7-93BF-7E46-8AC8-A83DD76DC468}">
      <dgm:prSet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>
              <a:solidFill>
                <a:schemeClr val="bg1">
                  <a:lumMod val="95000"/>
                </a:schemeClr>
              </a:solidFill>
            </a:rPr>
            <a:t>Digital Asset Management</a:t>
          </a:r>
          <a:endParaRPr lang="en-IN" dirty="0">
            <a:solidFill>
              <a:schemeClr val="bg1">
                <a:lumMod val="95000"/>
              </a:schemeClr>
            </a:solidFill>
          </a:endParaRPr>
        </a:p>
      </dgm:t>
    </dgm:pt>
    <dgm:pt modelId="{0705CCAF-EA73-2345-A779-9F5A9A5EBA02}" type="parTrans" cxnId="{B2F4A354-0FFE-7347-BA3B-FD4C97B3A008}">
      <dgm:prSet/>
      <dgm:spPr/>
      <dgm:t>
        <a:bodyPr/>
        <a:lstStyle/>
        <a:p>
          <a:endParaRPr lang="en-US"/>
        </a:p>
      </dgm:t>
    </dgm:pt>
    <dgm:pt modelId="{DA73FEB7-93C7-6949-995F-822B416871D6}" type="sibTrans" cxnId="{B2F4A354-0FFE-7347-BA3B-FD4C97B3A008}">
      <dgm:prSet/>
      <dgm:spPr/>
      <dgm:t>
        <a:bodyPr/>
        <a:lstStyle/>
        <a:p>
          <a:endParaRPr lang="en-US"/>
        </a:p>
      </dgm:t>
    </dgm:pt>
    <dgm:pt modelId="{78AF945A-37C5-C744-A523-096D9CAC8219}" type="pres">
      <dgm:prSet presAssocID="{FCF370D8-0653-D447-AD2E-952C2B59C0D9}" presName="diagram" presStyleCnt="0">
        <dgm:presLayoutVars>
          <dgm:dir/>
          <dgm:resizeHandles val="exact"/>
        </dgm:presLayoutVars>
      </dgm:prSet>
      <dgm:spPr/>
    </dgm:pt>
    <dgm:pt modelId="{0D8E7C18-0400-3B43-B0CC-D95D117D8ADE}" type="pres">
      <dgm:prSet presAssocID="{770F6914-EC43-EA44-8ACD-E42373BB6D14}" presName="node" presStyleLbl="node1" presStyleIdx="0" presStyleCnt="2" custScaleX="434626">
        <dgm:presLayoutVars>
          <dgm:bulletEnabled val="1"/>
        </dgm:presLayoutVars>
      </dgm:prSet>
      <dgm:spPr>
        <a:prstGeom prst="roundRect">
          <a:avLst/>
        </a:prstGeom>
      </dgm:spPr>
    </dgm:pt>
    <dgm:pt modelId="{4C9F0BE3-50EA-D340-A24A-9E595C758C5B}" type="pres">
      <dgm:prSet presAssocID="{97824A77-9E72-A74C-946C-2FF947A67FA8}" presName="sibTrans" presStyleCnt="0"/>
      <dgm:spPr/>
    </dgm:pt>
    <dgm:pt modelId="{329D5FA1-8CB6-5443-8C5E-0338223484E5}" type="pres">
      <dgm:prSet presAssocID="{D3CBC0A7-93BF-7E46-8AC8-A83DD76DC468}" presName="node" presStyleLbl="node1" presStyleIdx="1" presStyleCnt="2" custScaleX="434626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B2F4A354-0FFE-7347-BA3B-FD4C97B3A008}" srcId="{FCF370D8-0653-D447-AD2E-952C2B59C0D9}" destId="{D3CBC0A7-93BF-7E46-8AC8-A83DD76DC468}" srcOrd="1" destOrd="0" parTransId="{0705CCAF-EA73-2345-A779-9F5A9A5EBA02}" sibTransId="{DA73FEB7-93C7-6949-995F-822B416871D6}"/>
    <dgm:cxn modelId="{76678BA0-6002-FB48-899D-3B6D09193525}" type="presOf" srcId="{D3CBC0A7-93BF-7E46-8AC8-A83DD76DC468}" destId="{329D5FA1-8CB6-5443-8C5E-0338223484E5}" srcOrd="0" destOrd="0" presId="urn:microsoft.com/office/officeart/2005/8/layout/default"/>
    <dgm:cxn modelId="{936708B3-2D10-1B4B-BD32-3A6E7DF362AB}" type="presOf" srcId="{770F6914-EC43-EA44-8ACD-E42373BB6D14}" destId="{0D8E7C18-0400-3B43-B0CC-D95D117D8ADE}" srcOrd="0" destOrd="0" presId="urn:microsoft.com/office/officeart/2005/8/layout/default"/>
    <dgm:cxn modelId="{9EDA7BFB-23FC-2C47-8847-BBCCB3B37097}" type="presOf" srcId="{FCF370D8-0653-D447-AD2E-952C2B59C0D9}" destId="{78AF945A-37C5-C744-A523-096D9CAC8219}" srcOrd="0" destOrd="0" presId="urn:microsoft.com/office/officeart/2005/8/layout/default"/>
    <dgm:cxn modelId="{A1235EFD-BB96-B04E-98AE-8F5C64437332}" srcId="{FCF370D8-0653-D447-AD2E-952C2B59C0D9}" destId="{770F6914-EC43-EA44-8ACD-E42373BB6D14}" srcOrd="0" destOrd="0" parTransId="{67A2761D-1FC3-324D-80DC-C9AA13E52134}" sibTransId="{97824A77-9E72-A74C-946C-2FF947A67FA8}"/>
    <dgm:cxn modelId="{1F789D2E-0FE3-204F-BB28-699BD792469C}" type="presParOf" srcId="{78AF945A-37C5-C744-A523-096D9CAC8219}" destId="{0D8E7C18-0400-3B43-B0CC-D95D117D8ADE}" srcOrd="0" destOrd="0" presId="urn:microsoft.com/office/officeart/2005/8/layout/default"/>
    <dgm:cxn modelId="{41C9547A-4B9C-2142-9791-EE88AD46E43D}" type="presParOf" srcId="{78AF945A-37C5-C744-A523-096D9CAC8219}" destId="{4C9F0BE3-50EA-D340-A24A-9E595C758C5B}" srcOrd="1" destOrd="0" presId="urn:microsoft.com/office/officeart/2005/8/layout/default"/>
    <dgm:cxn modelId="{ADC93D7C-5D15-1B4C-8546-4C99A1DDCBF8}" type="presParOf" srcId="{78AF945A-37C5-C744-A523-096D9CAC8219}" destId="{329D5FA1-8CB6-5443-8C5E-0338223484E5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CF370D8-0653-D447-AD2E-952C2B59C0D9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70F6914-EC43-EA44-8ACD-E42373BB6D14}">
      <dgm:prSet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>
              <a:solidFill>
                <a:schemeClr val="bg1">
                  <a:lumMod val="95000"/>
                </a:schemeClr>
              </a:solidFill>
            </a:rPr>
            <a:t>Full Stack Observability</a:t>
          </a:r>
          <a:endParaRPr lang="en-IN" dirty="0">
            <a:solidFill>
              <a:schemeClr val="bg1">
                <a:lumMod val="95000"/>
              </a:schemeClr>
            </a:solidFill>
          </a:endParaRPr>
        </a:p>
      </dgm:t>
    </dgm:pt>
    <dgm:pt modelId="{67A2761D-1FC3-324D-80DC-C9AA13E52134}" type="parTrans" cxnId="{A1235EFD-BB96-B04E-98AE-8F5C64437332}">
      <dgm:prSet/>
      <dgm:spPr/>
      <dgm:t>
        <a:bodyPr/>
        <a:lstStyle/>
        <a:p>
          <a:endParaRPr lang="en-US"/>
        </a:p>
      </dgm:t>
    </dgm:pt>
    <dgm:pt modelId="{97824A77-9E72-A74C-946C-2FF947A67FA8}" type="sibTrans" cxnId="{A1235EFD-BB96-B04E-98AE-8F5C64437332}">
      <dgm:prSet/>
      <dgm:spPr/>
      <dgm:t>
        <a:bodyPr/>
        <a:lstStyle/>
        <a:p>
          <a:endParaRPr lang="en-US"/>
        </a:p>
      </dgm:t>
    </dgm:pt>
    <dgm:pt modelId="{D3CBC0A7-93BF-7E46-8AC8-A83DD76DC468}">
      <dgm:prSet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>
              <a:solidFill>
                <a:schemeClr val="bg1">
                  <a:lumMod val="95000"/>
                </a:schemeClr>
              </a:solidFill>
            </a:rPr>
            <a:t>SAP, Oracle, Microsoft</a:t>
          </a:r>
          <a:endParaRPr lang="en-IN" dirty="0">
            <a:solidFill>
              <a:schemeClr val="bg1">
                <a:lumMod val="95000"/>
              </a:schemeClr>
            </a:solidFill>
          </a:endParaRPr>
        </a:p>
      </dgm:t>
    </dgm:pt>
    <dgm:pt modelId="{0705CCAF-EA73-2345-A779-9F5A9A5EBA02}" type="parTrans" cxnId="{B2F4A354-0FFE-7347-BA3B-FD4C97B3A008}">
      <dgm:prSet/>
      <dgm:spPr/>
      <dgm:t>
        <a:bodyPr/>
        <a:lstStyle/>
        <a:p>
          <a:endParaRPr lang="en-US"/>
        </a:p>
      </dgm:t>
    </dgm:pt>
    <dgm:pt modelId="{DA73FEB7-93C7-6949-995F-822B416871D6}" type="sibTrans" cxnId="{B2F4A354-0FFE-7347-BA3B-FD4C97B3A008}">
      <dgm:prSet/>
      <dgm:spPr/>
      <dgm:t>
        <a:bodyPr/>
        <a:lstStyle/>
        <a:p>
          <a:endParaRPr lang="en-US"/>
        </a:p>
      </dgm:t>
    </dgm:pt>
    <dgm:pt modelId="{78AF945A-37C5-C744-A523-096D9CAC8219}" type="pres">
      <dgm:prSet presAssocID="{FCF370D8-0653-D447-AD2E-952C2B59C0D9}" presName="diagram" presStyleCnt="0">
        <dgm:presLayoutVars>
          <dgm:dir/>
          <dgm:resizeHandles val="exact"/>
        </dgm:presLayoutVars>
      </dgm:prSet>
      <dgm:spPr/>
    </dgm:pt>
    <dgm:pt modelId="{0D8E7C18-0400-3B43-B0CC-D95D117D8ADE}" type="pres">
      <dgm:prSet presAssocID="{770F6914-EC43-EA44-8ACD-E42373BB6D14}" presName="node" presStyleLbl="node1" presStyleIdx="0" presStyleCnt="2" custScaleX="434626">
        <dgm:presLayoutVars>
          <dgm:bulletEnabled val="1"/>
        </dgm:presLayoutVars>
      </dgm:prSet>
      <dgm:spPr>
        <a:prstGeom prst="roundRect">
          <a:avLst/>
        </a:prstGeom>
      </dgm:spPr>
    </dgm:pt>
    <dgm:pt modelId="{4C9F0BE3-50EA-D340-A24A-9E595C758C5B}" type="pres">
      <dgm:prSet presAssocID="{97824A77-9E72-A74C-946C-2FF947A67FA8}" presName="sibTrans" presStyleCnt="0"/>
      <dgm:spPr/>
    </dgm:pt>
    <dgm:pt modelId="{329D5FA1-8CB6-5443-8C5E-0338223484E5}" type="pres">
      <dgm:prSet presAssocID="{D3CBC0A7-93BF-7E46-8AC8-A83DD76DC468}" presName="node" presStyleLbl="node1" presStyleIdx="1" presStyleCnt="2" custScaleX="434626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B2F4A354-0FFE-7347-BA3B-FD4C97B3A008}" srcId="{FCF370D8-0653-D447-AD2E-952C2B59C0D9}" destId="{D3CBC0A7-93BF-7E46-8AC8-A83DD76DC468}" srcOrd="1" destOrd="0" parTransId="{0705CCAF-EA73-2345-A779-9F5A9A5EBA02}" sibTransId="{DA73FEB7-93C7-6949-995F-822B416871D6}"/>
    <dgm:cxn modelId="{76678BA0-6002-FB48-899D-3B6D09193525}" type="presOf" srcId="{D3CBC0A7-93BF-7E46-8AC8-A83DD76DC468}" destId="{329D5FA1-8CB6-5443-8C5E-0338223484E5}" srcOrd="0" destOrd="0" presId="urn:microsoft.com/office/officeart/2005/8/layout/default"/>
    <dgm:cxn modelId="{936708B3-2D10-1B4B-BD32-3A6E7DF362AB}" type="presOf" srcId="{770F6914-EC43-EA44-8ACD-E42373BB6D14}" destId="{0D8E7C18-0400-3B43-B0CC-D95D117D8ADE}" srcOrd="0" destOrd="0" presId="urn:microsoft.com/office/officeart/2005/8/layout/default"/>
    <dgm:cxn modelId="{9EDA7BFB-23FC-2C47-8847-BBCCB3B37097}" type="presOf" srcId="{FCF370D8-0653-D447-AD2E-952C2B59C0D9}" destId="{78AF945A-37C5-C744-A523-096D9CAC8219}" srcOrd="0" destOrd="0" presId="urn:microsoft.com/office/officeart/2005/8/layout/default"/>
    <dgm:cxn modelId="{A1235EFD-BB96-B04E-98AE-8F5C64437332}" srcId="{FCF370D8-0653-D447-AD2E-952C2B59C0D9}" destId="{770F6914-EC43-EA44-8ACD-E42373BB6D14}" srcOrd="0" destOrd="0" parTransId="{67A2761D-1FC3-324D-80DC-C9AA13E52134}" sibTransId="{97824A77-9E72-A74C-946C-2FF947A67FA8}"/>
    <dgm:cxn modelId="{1F789D2E-0FE3-204F-BB28-699BD792469C}" type="presParOf" srcId="{78AF945A-37C5-C744-A523-096D9CAC8219}" destId="{0D8E7C18-0400-3B43-B0CC-D95D117D8ADE}" srcOrd="0" destOrd="0" presId="urn:microsoft.com/office/officeart/2005/8/layout/default"/>
    <dgm:cxn modelId="{41C9547A-4B9C-2142-9791-EE88AD46E43D}" type="presParOf" srcId="{78AF945A-37C5-C744-A523-096D9CAC8219}" destId="{4C9F0BE3-50EA-D340-A24A-9E595C758C5B}" srcOrd="1" destOrd="0" presId="urn:microsoft.com/office/officeart/2005/8/layout/default"/>
    <dgm:cxn modelId="{ADC93D7C-5D15-1B4C-8546-4C99A1DDCBF8}" type="presParOf" srcId="{78AF945A-37C5-C744-A523-096D9CAC8219}" destId="{329D5FA1-8CB6-5443-8C5E-0338223484E5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24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CF370D8-0653-D447-AD2E-952C2B59C0D9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70F6914-EC43-EA44-8ACD-E42373BB6D14}">
      <dgm:prSet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>
              <a:solidFill>
                <a:schemeClr val="bg1">
                  <a:lumMod val="95000"/>
                </a:schemeClr>
              </a:solidFill>
            </a:rPr>
            <a:t>Digital Learning</a:t>
          </a:r>
          <a:endParaRPr lang="en-IN" dirty="0">
            <a:solidFill>
              <a:schemeClr val="bg1">
                <a:lumMod val="95000"/>
              </a:schemeClr>
            </a:solidFill>
          </a:endParaRPr>
        </a:p>
      </dgm:t>
    </dgm:pt>
    <dgm:pt modelId="{67A2761D-1FC3-324D-80DC-C9AA13E52134}" type="parTrans" cxnId="{A1235EFD-BB96-B04E-98AE-8F5C64437332}">
      <dgm:prSet/>
      <dgm:spPr/>
      <dgm:t>
        <a:bodyPr/>
        <a:lstStyle/>
        <a:p>
          <a:endParaRPr lang="en-US"/>
        </a:p>
      </dgm:t>
    </dgm:pt>
    <dgm:pt modelId="{97824A77-9E72-A74C-946C-2FF947A67FA8}" type="sibTrans" cxnId="{A1235EFD-BB96-B04E-98AE-8F5C64437332}">
      <dgm:prSet/>
      <dgm:spPr/>
      <dgm:t>
        <a:bodyPr/>
        <a:lstStyle/>
        <a:p>
          <a:endParaRPr lang="en-US"/>
        </a:p>
      </dgm:t>
    </dgm:pt>
    <dgm:pt modelId="{D3CBC0A7-93BF-7E46-8AC8-A83DD76DC468}">
      <dgm:prSet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>
              <a:solidFill>
                <a:schemeClr val="bg1">
                  <a:lumMod val="95000"/>
                </a:schemeClr>
              </a:solidFill>
            </a:rPr>
            <a:t>Digital Assessment</a:t>
          </a:r>
          <a:endParaRPr lang="en-IN" dirty="0">
            <a:solidFill>
              <a:schemeClr val="bg1">
                <a:lumMod val="95000"/>
              </a:schemeClr>
            </a:solidFill>
          </a:endParaRPr>
        </a:p>
      </dgm:t>
    </dgm:pt>
    <dgm:pt modelId="{0705CCAF-EA73-2345-A779-9F5A9A5EBA02}" type="parTrans" cxnId="{B2F4A354-0FFE-7347-BA3B-FD4C97B3A008}">
      <dgm:prSet/>
      <dgm:spPr/>
      <dgm:t>
        <a:bodyPr/>
        <a:lstStyle/>
        <a:p>
          <a:endParaRPr lang="en-US"/>
        </a:p>
      </dgm:t>
    </dgm:pt>
    <dgm:pt modelId="{DA73FEB7-93C7-6949-995F-822B416871D6}" type="sibTrans" cxnId="{B2F4A354-0FFE-7347-BA3B-FD4C97B3A008}">
      <dgm:prSet/>
      <dgm:spPr/>
      <dgm:t>
        <a:bodyPr/>
        <a:lstStyle/>
        <a:p>
          <a:endParaRPr lang="en-US"/>
        </a:p>
      </dgm:t>
    </dgm:pt>
    <dgm:pt modelId="{78AF945A-37C5-C744-A523-096D9CAC8219}" type="pres">
      <dgm:prSet presAssocID="{FCF370D8-0653-D447-AD2E-952C2B59C0D9}" presName="diagram" presStyleCnt="0">
        <dgm:presLayoutVars>
          <dgm:dir/>
          <dgm:resizeHandles val="exact"/>
        </dgm:presLayoutVars>
      </dgm:prSet>
      <dgm:spPr/>
    </dgm:pt>
    <dgm:pt modelId="{0D8E7C18-0400-3B43-B0CC-D95D117D8ADE}" type="pres">
      <dgm:prSet presAssocID="{770F6914-EC43-EA44-8ACD-E42373BB6D14}" presName="node" presStyleLbl="node1" presStyleIdx="0" presStyleCnt="2" custScaleX="434626">
        <dgm:presLayoutVars>
          <dgm:bulletEnabled val="1"/>
        </dgm:presLayoutVars>
      </dgm:prSet>
      <dgm:spPr>
        <a:prstGeom prst="roundRect">
          <a:avLst/>
        </a:prstGeom>
      </dgm:spPr>
    </dgm:pt>
    <dgm:pt modelId="{4C9F0BE3-50EA-D340-A24A-9E595C758C5B}" type="pres">
      <dgm:prSet presAssocID="{97824A77-9E72-A74C-946C-2FF947A67FA8}" presName="sibTrans" presStyleCnt="0"/>
      <dgm:spPr/>
    </dgm:pt>
    <dgm:pt modelId="{329D5FA1-8CB6-5443-8C5E-0338223484E5}" type="pres">
      <dgm:prSet presAssocID="{D3CBC0A7-93BF-7E46-8AC8-A83DD76DC468}" presName="node" presStyleLbl="node1" presStyleIdx="1" presStyleCnt="2" custScaleX="434626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B2F4A354-0FFE-7347-BA3B-FD4C97B3A008}" srcId="{FCF370D8-0653-D447-AD2E-952C2B59C0D9}" destId="{D3CBC0A7-93BF-7E46-8AC8-A83DD76DC468}" srcOrd="1" destOrd="0" parTransId="{0705CCAF-EA73-2345-A779-9F5A9A5EBA02}" sibTransId="{DA73FEB7-93C7-6949-995F-822B416871D6}"/>
    <dgm:cxn modelId="{76678BA0-6002-FB48-899D-3B6D09193525}" type="presOf" srcId="{D3CBC0A7-93BF-7E46-8AC8-A83DD76DC468}" destId="{329D5FA1-8CB6-5443-8C5E-0338223484E5}" srcOrd="0" destOrd="0" presId="urn:microsoft.com/office/officeart/2005/8/layout/default"/>
    <dgm:cxn modelId="{936708B3-2D10-1B4B-BD32-3A6E7DF362AB}" type="presOf" srcId="{770F6914-EC43-EA44-8ACD-E42373BB6D14}" destId="{0D8E7C18-0400-3B43-B0CC-D95D117D8ADE}" srcOrd="0" destOrd="0" presId="urn:microsoft.com/office/officeart/2005/8/layout/default"/>
    <dgm:cxn modelId="{9EDA7BFB-23FC-2C47-8847-BBCCB3B37097}" type="presOf" srcId="{FCF370D8-0653-D447-AD2E-952C2B59C0D9}" destId="{78AF945A-37C5-C744-A523-096D9CAC8219}" srcOrd="0" destOrd="0" presId="urn:microsoft.com/office/officeart/2005/8/layout/default"/>
    <dgm:cxn modelId="{A1235EFD-BB96-B04E-98AE-8F5C64437332}" srcId="{FCF370D8-0653-D447-AD2E-952C2B59C0D9}" destId="{770F6914-EC43-EA44-8ACD-E42373BB6D14}" srcOrd="0" destOrd="0" parTransId="{67A2761D-1FC3-324D-80DC-C9AA13E52134}" sibTransId="{97824A77-9E72-A74C-946C-2FF947A67FA8}"/>
    <dgm:cxn modelId="{1F789D2E-0FE3-204F-BB28-699BD792469C}" type="presParOf" srcId="{78AF945A-37C5-C744-A523-096D9CAC8219}" destId="{0D8E7C18-0400-3B43-B0CC-D95D117D8ADE}" srcOrd="0" destOrd="0" presId="urn:microsoft.com/office/officeart/2005/8/layout/default"/>
    <dgm:cxn modelId="{41C9547A-4B9C-2142-9791-EE88AD46E43D}" type="presParOf" srcId="{78AF945A-37C5-C744-A523-096D9CAC8219}" destId="{4C9F0BE3-50EA-D340-A24A-9E595C758C5B}" srcOrd="1" destOrd="0" presId="urn:microsoft.com/office/officeart/2005/8/layout/default"/>
    <dgm:cxn modelId="{ADC93D7C-5D15-1B4C-8546-4C99A1DDCBF8}" type="presParOf" srcId="{78AF945A-37C5-C744-A523-096D9CAC8219}" destId="{329D5FA1-8CB6-5443-8C5E-0338223484E5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29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DF07703-3F44-594E-8CB7-D346C0CB56C8}" type="doc">
      <dgm:prSet loTypeId="urn:microsoft.com/office/officeart/2005/8/layout/default" loCatId="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6D9EF03B-5877-AC44-9C07-4076E5C34FF2}">
      <dgm:prSet phldrT="[Text]" custT="1"/>
      <dgm:spPr>
        <a:solidFill>
          <a:schemeClr val="tx2">
            <a:lumMod val="20000"/>
            <a:lumOff val="80000"/>
          </a:schemeClr>
        </a:solidFill>
        <a:ln w="6350"/>
      </dgm:spPr>
      <dgm:t>
        <a:bodyPr/>
        <a:lstStyle/>
        <a:p>
          <a:r>
            <a:rPr lang="en-US" sz="1000" dirty="0">
              <a:latin typeface="TheSansOffice" panose="020B0503040302060204" pitchFamily="34" charset="77"/>
            </a:rPr>
            <a:t>Network Performance</a:t>
          </a:r>
        </a:p>
      </dgm:t>
    </dgm:pt>
    <dgm:pt modelId="{1412EEBD-718F-7243-B71B-AC219FE8D925}" type="parTrans" cxnId="{B4668068-6689-A343-87A0-6E4F83B34B65}">
      <dgm:prSet/>
      <dgm:spPr/>
      <dgm:t>
        <a:bodyPr/>
        <a:lstStyle/>
        <a:p>
          <a:endParaRPr lang="en-US" sz="1100">
            <a:latin typeface="TheSansOffice" panose="020B0503040302060204" pitchFamily="34" charset="77"/>
          </a:endParaRPr>
        </a:p>
      </dgm:t>
    </dgm:pt>
    <dgm:pt modelId="{C9191C44-6CC5-2C43-B8C0-A289672EEF84}" type="sibTrans" cxnId="{B4668068-6689-A343-87A0-6E4F83B34B65}">
      <dgm:prSet/>
      <dgm:spPr/>
      <dgm:t>
        <a:bodyPr/>
        <a:lstStyle/>
        <a:p>
          <a:endParaRPr lang="en-US" sz="1100">
            <a:latin typeface="TheSansOffice" panose="020B0503040302060204" pitchFamily="34" charset="77"/>
          </a:endParaRPr>
        </a:p>
      </dgm:t>
    </dgm:pt>
    <dgm:pt modelId="{A1E2F98B-6EC0-8241-B817-E71DF44B55CC}">
      <dgm:prSet phldrT="[Text]" custT="1"/>
      <dgm:spPr>
        <a:solidFill>
          <a:schemeClr val="accent3">
            <a:lumMod val="40000"/>
            <a:lumOff val="60000"/>
          </a:schemeClr>
        </a:solidFill>
        <a:ln w="6350"/>
      </dgm:spPr>
      <dgm:t>
        <a:bodyPr/>
        <a:lstStyle/>
        <a:p>
          <a:r>
            <a:rPr lang="en-US" sz="1000" dirty="0">
              <a:latin typeface="TheSansOffice" panose="020B0503040302060204" pitchFamily="34" charset="77"/>
            </a:rPr>
            <a:t>Multi Cloud FinOps </a:t>
          </a:r>
        </a:p>
      </dgm:t>
    </dgm:pt>
    <dgm:pt modelId="{AB24ADF6-8DF3-FD44-A4EC-279A760F857E}" type="parTrans" cxnId="{CC8B1368-B9D1-0C41-B1DB-592475A178E4}">
      <dgm:prSet/>
      <dgm:spPr/>
      <dgm:t>
        <a:bodyPr/>
        <a:lstStyle/>
        <a:p>
          <a:endParaRPr lang="en-US" sz="1100">
            <a:latin typeface="TheSansOffice" panose="020B0503040302060204" pitchFamily="34" charset="77"/>
          </a:endParaRPr>
        </a:p>
      </dgm:t>
    </dgm:pt>
    <dgm:pt modelId="{D0971E30-BC02-134A-8818-0BEBDBDE3B78}" type="sibTrans" cxnId="{CC8B1368-B9D1-0C41-B1DB-592475A178E4}">
      <dgm:prSet/>
      <dgm:spPr/>
      <dgm:t>
        <a:bodyPr/>
        <a:lstStyle/>
        <a:p>
          <a:endParaRPr lang="en-US" sz="1100">
            <a:latin typeface="TheSansOffice" panose="020B0503040302060204" pitchFamily="34" charset="77"/>
          </a:endParaRPr>
        </a:p>
      </dgm:t>
    </dgm:pt>
    <dgm:pt modelId="{5CB94D2C-2E61-8042-99B5-1DDB8842A239}">
      <dgm:prSet phldrT="[Text]" custT="1"/>
      <dgm:spPr>
        <a:solidFill>
          <a:schemeClr val="accent6">
            <a:lumMod val="60000"/>
            <a:lumOff val="40000"/>
          </a:schemeClr>
        </a:solidFill>
        <a:ln w="6350"/>
      </dgm:spPr>
      <dgm:t>
        <a:bodyPr/>
        <a:lstStyle/>
        <a:p>
          <a:r>
            <a:rPr lang="en-US" sz="1000" dirty="0">
              <a:latin typeface="TheSansOffice" panose="020B0503040302060204" pitchFamily="34" charset="77"/>
            </a:rPr>
            <a:t>App Security Services</a:t>
          </a:r>
        </a:p>
      </dgm:t>
    </dgm:pt>
    <dgm:pt modelId="{A80148FE-83EE-5D41-9F1C-1C90B260CD22}" type="parTrans" cxnId="{68D09B64-559B-DE40-8AFD-B63136804397}">
      <dgm:prSet/>
      <dgm:spPr/>
      <dgm:t>
        <a:bodyPr/>
        <a:lstStyle/>
        <a:p>
          <a:endParaRPr lang="en-US" sz="1100">
            <a:latin typeface="TheSansOffice" panose="020B0503040302060204" pitchFamily="34" charset="77"/>
          </a:endParaRPr>
        </a:p>
      </dgm:t>
    </dgm:pt>
    <dgm:pt modelId="{32AEDBAF-3370-D842-9E3D-A8BB7A59BE0E}" type="sibTrans" cxnId="{68D09B64-559B-DE40-8AFD-B63136804397}">
      <dgm:prSet/>
      <dgm:spPr/>
      <dgm:t>
        <a:bodyPr/>
        <a:lstStyle/>
        <a:p>
          <a:endParaRPr lang="en-US" sz="1100">
            <a:latin typeface="TheSansOffice" panose="020B0503040302060204" pitchFamily="34" charset="77"/>
          </a:endParaRPr>
        </a:p>
      </dgm:t>
    </dgm:pt>
    <dgm:pt modelId="{2B9B5930-13A6-114A-B3B9-F823034C8C57}">
      <dgm:prSet phldrT="[Text]" custT="1"/>
      <dgm:spPr>
        <a:solidFill>
          <a:schemeClr val="accent4">
            <a:lumMod val="40000"/>
            <a:lumOff val="60000"/>
          </a:schemeClr>
        </a:solidFill>
        <a:ln w="6350"/>
      </dgm:spPr>
      <dgm:t>
        <a:bodyPr/>
        <a:lstStyle/>
        <a:p>
          <a:r>
            <a:rPr lang="en-US" sz="1000" dirty="0">
              <a:latin typeface="TheSansOffice" panose="020B0503040302060204" pitchFamily="34" charset="77"/>
            </a:rPr>
            <a:t>App Performance </a:t>
          </a:r>
        </a:p>
      </dgm:t>
    </dgm:pt>
    <dgm:pt modelId="{161E9521-DCF1-5E4C-904F-97924236EB32}" type="parTrans" cxnId="{A7DF8010-5504-C749-93FF-B6FAF0E1B43D}">
      <dgm:prSet/>
      <dgm:spPr/>
      <dgm:t>
        <a:bodyPr/>
        <a:lstStyle/>
        <a:p>
          <a:endParaRPr lang="en-US" sz="1100">
            <a:latin typeface="TheSansOffice" panose="020B0503040302060204" pitchFamily="34" charset="77"/>
          </a:endParaRPr>
        </a:p>
      </dgm:t>
    </dgm:pt>
    <dgm:pt modelId="{C39CF68D-2825-A246-AEFE-9DB02A52F12D}" type="sibTrans" cxnId="{A7DF8010-5504-C749-93FF-B6FAF0E1B43D}">
      <dgm:prSet/>
      <dgm:spPr/>
      <dgm:t>
        <a:bodyPr/>
        <a:lstStyle/>
        <a:p>
          <a:endParaRPr lang="en-US" sz="1100">
            <a:latin typeface="TheSansOffice" panose="020B0503040302060204" pitchFamily="34" charset="77"/>
          </a:endParaRPr>
        </a:p>
      </dgm:t>
    </dgm:pt>
    <dgm:pt modelId="{FDD93635-05A0-F749-A0BC-1202A8B82B80}">
      <dgm:prSet phldrT="[Text]" custT="1"/>
      <dgm:spPr>
        <a:solidFill>
          <a:schemeClr val="accent4">
            <a:lumMod val="40000"/>
            <a:lumOff val="60000"/>
          </a:schemeClr>
        </a:solidFill>
        <a:ln w="6350"/>
      </dgm:spPr>
      <dgm:t>
        <a:bodyPr/>
        <a:lstStyle/>
        <a:p>
          <a:r>
            <a:rPr lang="en-US" sz="1000" dirty="0">
              <a:latin typeface="TheSansOffice" panose="020B0503040302060204" pitchFamily="34" charset="77"/>
            </a:rPr>
            <a:t>App Resource Optimization</a:t>
          </a:r>
        </a:p>
      </dgm:t>
    </dgm:pt>
    <dgm:pt modelId="{F0238EC2-7E85-D743-A547-D6F98267A280}" type="parTrans" cxnId="{958FD6CB-1BFA-9E45-BD8A-48D20EE2F666}">
      <dgm:prSet/>
      <dgm:spPr/>
      <dgm:t>
        <a:bodyPr/>
        <a:lstStyle/>
        <a:p>
          <a:endParaRPr lang="en-US" sz="1100">
            <a:latin typeface="TheSansOffice" panose="020B0503040302060204" pitchFamily="34" charset="77"/>
          </a:endParaRPr>
        </a:p>
      </dgm:t>
    </dgm:pt>
    <dgm:pt modelId="{9C1C31BA-2D58-8D4B-A4EB-48322AA940F3}" type="sibTrans" cxnId="{958FD6CB-1BFA-9E45-BD8A-48D20EE2F666}">
      <dgm:prSet/>
      <dgm:spPr/>
      <dgm:t>
        <a:bodyPr/>
        <a:lstStyle/>
        <a:p>
          <a:endParaRPr lang="en-US" sz="1100">
            <a:latin typeface="TheSansOffice" panose="020B0503040302060204" pitchFamily="34" charset="77"/>
          </a:endParaRPr>
        </a:p>
      </dgm:t>
    </dgm:pt>
    <dgm:pt modelId="{F94B6E91-EDF4-1F4C-A0D3-CAAC895A91D9}">
      <dgm:prSet/>
      <dgm:spPr>
        <a:solidFill>
          <a:schemeClr val="accent6">
            <a:lumMod val="20000"/>
            <a:lumOff val="80000"/>
          </a:schemeClr>
        </a:solidFill>
        <a:ln w="6350"/>
      </dgm:spPr>
      <dgm:t>
        <a:bodyPr/>
        <a:lstStyle/>
        <a:p>
          <a:r>
            <a:rPr lang="en-US" dirty="0">
              <a:latin typeface="TheSansOffice" panose="020B0503040302060204" pitchFamily="34" charset="77"/>
            </a:rPr>
            <a:t>...</a:t>
          </a:r>
        </a:p>
      </dgm:t>
    </dgm:pt>
    <dgm:pt modelId="{F24E1224-D659-F047-B4E0-DAB47418672B}" type="parTrans" cxnId="{490294CB-EADB-0149-A6E2-4A9D992E806C}">
      <dgm:prSet/>
      <dgm:spPr/>
      <dgm:t>
        <a:bodyPr/>
        <a:lstStyle/>
        <a:p>
          <a:endParaRPr lang="en-US">
            <a:latin typeface="TheSansOffice" panose="020B0503040302060204" pitchFamily="34" charset="77"/>
          </a:endParaRPr>
        </a:p>
      </dgm:t>
    </dgm:pt>
    <dgm:pt modelId="{44BA702C-2B4F-AA4F-9B84-ADAC0D2F09F0}" type="sibTrans" cxnId="{490294CB-EADB-0149-A6E2-4A9D992E806C}">
      <dgm:prSet/>
      <dgm:spPr/>
      <dgm:t>
        <a:bodyPr/>
        <a:lstStyle/>
        <a:p>
          <a:endParaRPr lang="en-US">
            <a:latin typeface="TheSansOffice" panose="020B0503040302060204" pitchFamily="34" charset="77"/>
          </a:endParaRPr>
        </a:p>
      </dgm:t>
    </dgm:pt>
    <dgm:pt modelId="{0F8493B2-AEB6-BF45-AE37-70978CB601F7}" type="pres">
      <dgm:prSet presAssocID="{8DF07703-3F44-594E-8CB7-D346C0CB56C8}" presName="diagram" presStyleCnt="0">
        <dgm:presLayoutVars>
          <dgm:dir/>
          <dgm:resizeHandles val="exact"/>
        </dgm:presLayoutVars>
      </dgm:prSet>
      <dgm:spPr/>
    </dgm:pt>
    <dgm:pt modelId="{F9D526A1-5F0B-4841-A6D6-B268F4BDF9EC}" type="pres">
      <dgm:prSet presAssocID="{6D9EF03B-5877-AC44-9C07-4076E5C34FF2}" presName="node" presStyleLbl="node1" presStyleIdx="0" presStyleCnt="6" custScaleX="148433" custLinFactNeighborX="-1489" custLinFactNeighborY="-17">
        <dgm:presLayoutVars>
          <dgm:bulletEnabled val="1"/>
        </dgm:presLayoutVars>
      </dgm:prSet>
      <dgm:spPr>
        <a:prstGeom prst="roundRect">
          <a:avLst/>
        </a:prstGeom>
      </dgm:spPr>
    </dgm:pt>
    <dgm:pt modelId="{2CD9F979-91EA-2047-94A7-824C881DD732}" type="pres">
      <dgm:prSet presAssocID="{C9191C44-6CC5-2C43-B8C0-A289672EEF84}" presName="sibTrans" presStyleCnt="0"/>
      <dgm:spPr/>
    </dgm:pt>
    <dgm:pt modelId="{70A29701-8958-434A-862C-1F4DE9AA55D8}" type="pres">
      <dgm:prSet presAssocID="{5CB94D2C-2E61-8042-99B5-1DDB8842A239}" presName="node" presStyleLbl="node1" presStyleIdx="1" presStyleCnt="6" custScaleX="148433" custLinFactNeighborX="-2156">
        <dgm:presLayoutVars>
          <dgm:bulletEnabled val="1"/>
        </dgm:presLayoutVars>
      </dgm:prSet>
      <dgm:spPr>
        <a:prstGeom prst="roundRect">
          <a:avLst/>
        </a:prstGeom>
      </dgm:spPr>
    </dgm:pt>
    <dgm:pt modelId="{B4AEA6BD-AEFC-424D-8B32-B32C348907AB}" type="pres">
      <dgm:prSet presAssocID="{32AEDBAF-3370-D842-9E3D-A8BB7A59BE0E}" presName="sibTrans" presStyleCnt="0"/>
      <dgm:spPr/>
    </dgm:pt>
    <dgm:pt modelId="{416E7BA2-D2E8-A14A-BCFD-5F875657A629}" type="pres">
      <dgm:prSet presAssocID="{2B9B5930-13A6-114A-B3B9-F823034C8C57}" presName="node" presStyleLbl="node1" presStyleIdx="2" presStyleCnt="6" custScaleX="148433" custLinFactNeighborX="-2824">
        <dgm:presLayoutVars>
          <dgm:bulletEnabled val="1"/>
        </dgm:presLayoutVars>
      </dgm:prSet>
      <dgm:spPr>
        <a:prstGeom prst="roundRect">
          <a:avLst/>
        </a:prstGeom>
      </dgm:spPr>
    </dgm:pt>
    <dgm:pt modelId="{3962DE13-6314-7E41-BDC1-6BE2B438B8FD}" type="pres">
      <dgm:prSet presAssocID="{C39CF68D-2825-A246-AEFE-9DB02A52F12D}" presName="sibTrans" presStyleCnt="0"/>
      <dgm:spPr/>
    </dgm:pt>
    <dgm:pt modelId="{3DB0122C-7AC9-644B-92B8-DC47721BDF25}" type="pres">
      <dgm:prSet presAssocID="{FDD93635-05A0-F749-A0BC-1202A8B82B80}" presName="node" presStyleLbl="node1" presStyleIdx="3" presStyleCnt="6" custScaleX="148433" custLinFactNeighborX="-3491">
        <dgm:presLayoutVars>
          <dgm:bulletEnabled val="1"/>
        </dgm:presLayoutVars>
      </dgm:prSet>
      <dgm:spPr>
        <a:prstGeom prst="roundRect">
          <a:avLst/>
        </a:prstGeom>
      </dgm:spPr>
    </dgm:pt>
    <dgm:pt modelId="{37BC9D62-AEAA-234C-BB22-BB1D100C3A0E}" type="pres">
      <dgm:prSet presAssocID="{9C1C31BA-2D58-8D4B-A4EB-48322AA940F3}" presName="sibTrans" presStyleCnt="0"/>
      <dgm:spPr/>
    </dgm:pt>
    <dgm:pt modelId="{29CF0CFC-6087-CB4F-BFF1-9D048ED787C0}" type="pres">
      <dgm:prSet presAssocID="{A1E2F98B-6EC0-8241-B817-E71DF44B55CC}" presName="node" presStyleLbl="node1" presStyleIdx="4" presStyleCnt="6" custScaleX="148433" custLinFactNeighborX="-5178">
        <dgm:presLayoutVars>
          <dgm:bulletEnabled val="1"/>
        </dgm:presLayoutVars>
      </dgm:prSet>
      <dgm:spPr>
        <a:prstGeom prst="roundRect">
          <a:avLst/>
        </a:prstGeom>
      </dgm:spPr>
    </dgm:pt>
    <dgm:pt modelId="{169FB838-1AB6-9E4A-BFB0-68F8E23E9319}" type="pres">
      <dgm:prSet presAssocID="{D0971E30-BC02-134A-8818-0BEBDBDE3B78}" presName="sibTrans" presStyleCnt="0"/>
      <dgm:spPr/>
    </dgm:pt>
    <dgm:pt modelId="{A365FFF6-D70A-B947-A016-BA973E69157D}" type="pres">
      <dgm:prSet presAssocID="{F94B6E91-EDF4-1F4C-A0D3-CAAC895A91D9}" presName="node" presStyleLbl="node1" presStyleIdx="5" presStyleCnt="6" custScaleX="51453">
        <dgm:presLayoutVars>
          <dgm:bulletEnabled val="1"/>
        </dgm:presLayoutVars>
      </dgm:prSet>
      <dgm:spPr/>
    </dgm:pt>
  </dgm:ptLst>
  <dgm:cxnLst>
    <dgm:cxn modelId="{A7DF8010-5504-C749-93FF-B6FAF0E1B43D}" srcId="{8DF07703-3F44-594E-8CB7-D346C0CB56C8}" destId="{2B9B5930-13A6-114A-B3B9-F823034C8C57}" srcOrd="2" destOrd="0" parTransId="{161E9521-DCF1-5E4C-904F-97924236EB32}" sibTransId="{C39CF68D-2825-A246-AEFE-9DB02A52F12D}"/>
    <dgm:cxn modelId="{17E1E23C-4840-3244-A920-D77EEC9DF0FB}" type="presOf" srcId="{8DF07703-3F44-594E-8CB7-D346C0CB56C8}" destId="{0F8493B2-AEB6-BF45-AE37-70978CB601F7}" srcOrd="0" destOrd="0" presId="urn:microsoft.com/office/officeart/2005/8/layout/default"/>
    <dgm:cxn modelId="{C3D07750-4964-744B-A873-4CAE382BD912}" type="presOf" srcId="{6D9EF03B-5877-AC44-9C07-4076E5C34FF2}" destId="{F9D526A1-5F0B-4841-A6D6-B268F4BDF9EC}" srcOrd="0" destOrd="0" presId="urn:microsoft.com/office/officeart/2005/8/layout/default"/>
    <dgm:cxn modelId="{2B5F0C58-D518-094B-AAFB-4571043ED3C5}" type="presOf" srcId="{F94B6E91-EDF4-1F4C-A0D3-CAAC895A91D9}" destId="{A365FFF6-D70A-B947-A016-BA973E69157D}" srcOrd="0" destOrd="0" presId="urn:microsoft.com/office/officeart/2005/8/layout/default"/>
    <dgm:cxn modelId="{68D09B64-559B-DE40-8AFD-B63136804397}" srcId="{8DF07703-3F44-594E-8CB7-D346C0CB56C8}" destId="{5CB94D2C-2E61-8042-99B5-1DDB8842A239}" srcOrd="1" destOrd="0" parTransId="{A80148FE-83EE-5D41-9F1C-1C90B260CD22}" sibTransId="{32AEDBAF-3370-D842-9E3D-A8BB7A59BE0E}"/>
    <dgm:cxn modelId="{CC8B1368-B9D1-0C41-B1DB-592475A178E4}" srcId="{8DF07703-3F44-594E-8CB7-D346C0CB56C8}" destId="{A1E2F98B-6EC0-8241-B817-E71DF44B55CC}" srcOrd="4" destOrd="0" parTransId="{AB24ADF6-8DF3-FD44-A4EC-279A760F857E}" sibTransId="{D0971E30-BC02-134A-8818-0BEBDBDE3B78}"/>
    <dgm:cxn modelId="{B4668068-6689-A343-87A0-6E4F83B34B65}" srcId="{8DF07703-3F44-594E-8CB7-D346C0CB56C8}" destId="{6D9EF03B-5877-AC44-9C07-4076E5C34FF2}" srcOrd="0" destOrd="0" parTransId="{1412EEBD-718F-7243-B71B-AC219FE8D925}" sibTransId="{C9191C44-6CC5-2C43-B8C0-A289672EEF84}"/>
    <dgm:cxn modelId="{83B3519E-F9EA-814E-AEDC-4D532DD6A619}" type="presOf" srcId="{A1E2F98B-6EC0-8241-B817-E71DF44B55CC}" destId="{29CF0CFC-6087-CB4F-BFF1-9D048ED787C0}" srcOrd="0" destOrd="0" presId="urn:microsoft.com/office/officeart/2005/8/layout/default"/>
    <dgm:cxn modelId="{DEF932C0-1639-F047-9788-0DAA44F78CF9}" type="presOf" srcId="{FDD93635-05A0-F749-A0BC-1202A8B82B80}" destId="{3DB0122C-7AC9-644B-92B8-DC47721BDF25}" srcOrd="0" destOrd="0" presId="urn:microsoft.com/office/officeart/2005/8/layout/default"/>
    <dgm:cxn modelId="{490294CB-EADB-0149-A6E2-4A9D992E806C}" srcId="{8DF07703-3F44-594E-8CB7-D346C0CB56C8}" destId="{F94B6E91-EDF4-1F4C-A0D3-CAAC895A91D9}" srcOrd="5" destOrd="0" parTransId="{F24E1224-D659-F047-B4E0-DAB47418672B}" sibTransId="{44BA702C-2B4F-AA4F-9B84-ADAC0D2F09F0}"/>
    <dgm:cxn modelId="{958FD6CB-1BFA-9E45-BD8A-48D20EE2F666}" srcId="{8DF07703-3F44-594E-8CB7-D346C0CB56C8}" destId="{FDD93635-05A0-F749-A0BC-1202A8B82B80}" srcOrd="3" destOrd="0" parTransId="{F0238EC2-7E85-D743-A547-D6F98267A280}" sibTransId="{9C1C31BA-2D58-8D4B-A4EB-48322AA940F3}"/>
    <dgm:cxn modelId="{4F3ABCDA-35C8-6F49-8D2B-2BA149D0A1F0}" type="presOf" srcId="{2B9B5930-13A6-114A-B3B9-F823034C8C57}" destId="{416E7BA2-D2E8-A14A-BCFD-5F875657A629}" srcOrd="0" destOrd="0" presId="urn:microsoft.com/office/officeart/2005/8/layout/default"/>
    <dgm:cxn modelId="{D99C8AE3-1C0D-F34D-9F27-2A56CA592EA2}" type="presOf" srcId="{5CB94D2C-2E61-8042-99B5-1DDB8842A239}" destId="{70A29701-8958-434A-862C-1F4DE9AA55D8}" srcOrd="0" destOrd="0" presId="urn:microsoft.com/office/officeart/2005/8/layout/default"/>
    <dgm:cxn modelId="{F0DBBAB2-5400-CD4C-8378-4AA16CAD5DA1}" type="presParOf" srcId="{0F8493B2-AEB6-BF45-AE37-70978CB601F7}" destId="{F9D526A1-5F0B-4841-A6D6-B268F4BDF9EC}" srcOrd="0" destOrd="0" presId="urn:microsoft.com/office/officeart/2005/8/layout/default"/>
    <dgm:cxn modelId="{0129205B-9685-9D43-844E-E075FACFB669}" type="presParOf" srcId="{0F8493B2-AEB6-BF45-AE37-70978CB601F7}" destId="{2CD9F979-91EA-2047-94A7-824C881DD732}" srcOrd="1" destOrd="0" presId="urn:microsoft.com/office/officeart/2005/8/layout/default"/>
    <dgm:cxn modelId="{EBF28753-4C33-FA44-9055-6DBED609367F}" type="presParOf" srcId="{0F8493B2-AEB6-BF45-AE37-70978CB601F7}" destId="{70A29701-8958-434A-862C-1F4DE9AA55D8}" srcOrd="2" destOrd="0" presId="urn:microsoft.com/office/officeart/2005/8/layout/default"/>
    <dgm:cxn modelId="{0328457D-13C2-9444-ADFF-436E35D37641}" type="presParOf" srcId="{0F8493B2-AEB6-BF45-AE37-70978CB601F7}" destId="{B4AEA6BD-AEFC-424D-8B32-B32C348907AB}" srcOrd="3" destOrd="0" presId="urn:microsoft.com/office/officeart/2005/8/layout/default"/>
    <dgm:cxn modelId="{9BEE310C-A645-3E42-83A5-665CB878033B}" type="presParOf" srcId="{0F8493B2-AEB6-BF45-AE37-70978CB601F7}" destId="{416E7BA2-D2E8-A14A-BCFD-5F875657A629}" srcOrd="4" destOrd="0" presId="urn:microsoft.com/office/officeart/2005/8/layout/default"/>
    <dgm:cxn modelId="{D7CB0B2C-971E-FA41-89CC-4E7DD59021AA}" type="presParOf" srcId="{0F8493B2-AEB6-BF45-AE37-70978CB601F7}" destId="{3962DE13-6314-7E41-BDC1-6BE2B438B8FD}" srcOrd="5" destOrd="0" presId="urn:microsoft.com/office/officeart/2005/8/layout/default"/>
    <dgm:cxn modelId="{BCB691F5-F9E9-2044-8FCF-C7487A957EE0}" type="presParOf" srcId="{0F8493B2-AEB6-BF45-AE37-70978CB601F7}" destId="{3DB0122C-7AC9-644B-92B8-DC47721BDF25}" srcOrd="6" destOrd="0" presId="urn:microsoft.com/office/officeart/2005/8/layout/default"/>
    <dgm:cxn modelId="{CA6102E9-1CC4-D442-81DC-D9470A130890}" type="presParOf" srcId="{0F8493B2-AEB6-BF45-AE37-70978CB601F7}" destId="{37BC9D62-AEAA-234C-BB22-BB1D100C3A0E}" srcOrd="7" destOrd="0" presId="urn:microsoft.com/office/officeart/2005/8/layout/default"/>
    <dgm:cxn modelId="{8A19D900-27BF-E446-9A51-80F0A9D4EB0F}" type="presParOf" srcId="{0F8493B2-AEB6-BF45-AE37-70978CB601F7}" destId="{29CF0CFC-6087-CB4F-BFF1-9D048ED787C0}" srcOrd="8" destOrd="0" presId="urn:microsoft.com/office/officeart/2005/8/layout/default"/>
    <dgm:cxn modelId="{B0D1EBF2-354C-BC48-9F31-1BA08785168C}" type="presParOf" srcId="{0F8493B2-AEB6-BF45-AE37-70978CB601F7}" destId="{169FB838-1AB6-9E4A-BFB0-68F8E23E9319}" srcOrd="9" destOrd="0" presId="urn:microsoft.com/office/officeart/2005/8/layout/default"/>
    <dgm:cxn modelId="{6E3364E1-CF2C-1743-AEFF-74157ACDDF8C}" type="presParOf" srcId="{0F8493B2-AEB6-BF45-AE37-70978CB601F7}" destId="{A365FFF6-D70A-B947-A016-BA973E69157D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DF07703-3F44-594E-8CB7-D346C0CB56C8}" type="doc">
      <dgm:prSet loTypeId="urn:microsoft.com/office/officeart/2005/8/layout/default" loCatId="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6D9EF03B-5877-AC44-9C07-4076E5C34FF2}">
      <dgm:prSet phldrT="[Text]" custT="1"/>
      <dgm:spPr>
        <a:solidFill>
          <a:srgbClr val="BFD72F"/>
        </a:solidFill>
        <a:ln>
          <a:noFill/>
        </a:ln>
      </dgm:spPr>
      <dgm:t>
        <a:bodyPr/>
        <a:lstStyle/>
        <a:p>
          <a:r>
            <a:rPr lang="en-US" sz="1000" dirty="0">
              <a:solidFill>
                <a:srgbClr val="002060"/>
              </a:solidFill>
            </a:rPr>
            <a:t>Prediction, Prevention, and Remediation of </a:t>
          </a:r>
          <a:br>
            <a:rPr lang="en-US" sz="1000" dirty="0">
              <a:solidFill>
                <a:srgbClr val="002060"/>
              </a:solidFill>
            </a:rPr>
          </a:br>
          <a:r>
            <a:rPr lang="en-US" sz="1000" dirty="0">
              <a:solidFill>
                <a:srgbClr val="C00000"/>
              </a:solidFill>
            </a:rPr>
            <a:t>Business Service </a:t>
          </a:r>
          <a:r>
            <a:rPr lang="en-US" sz="1000" dirty="0">
              <a:solidFill>
                <a:srgbClr val="002060"/>
              </a:solidFill>
            </a:rPr>
            <a:t>Availability and Performance Issues</a:t>
          </a:r>
        </a:p>
      </dgm:t>
    </dgm:pt>
    <dgm:pt modelId="{1412EEBD-718F-7243-B71B-AC219FE8D925}" type="parTrans" cxnId="{B4668068-6689-A343-87A0-6E4F83B34B65}">
      <dgm:prSet/>
      <dgm:spPr/>
      <dgm:t>
        <a:bodyPr/>
        <a:lstStyle/>
        <a:p>
          <a:endParaRPr lang="en-US" sz="1100"/>
        </a:p>
      </dgm:t>
    </dgm:pt>
    <dgm:pt modelId="{C9191C44-6CC5-2C43-B8C0-A289672EEF84}" type="sibTrans" cxnId="{B4668068-6689-A343-87A0-6E4F83B34B65}">
      <dgm:prSet/>
      <dgm:spPr/>
      <dgm:t>
        <a:bodyPr/>
        <a:lstStyle/>
        <a:p>
          <a:endParaRPr lang="en-US" sz="1100"/>
        </a:p>
      </dgm:t>
    </dgm:pt>
    <dgm:pt modelId="{0F8493B2-AEB6-BF45-AE37-70978CB601F7}" type="pres">
      <dgm:prSet presAssocID="{8DF07703-3F44-594E-8CB7-D346C0CB56C8}" presName="diagram" presStyleCnt="0">
        <dgm:presLayoutVars>
          <dgm:dir/>
          <dgm:resizeHandles val="exact"/>
        </dgm:presLayoutVars>
      </dgm:prSet>
      <dgm:spPr/>
    </dgm:pt>
    <dgm:pt modelId="{F9D526A1-5F0B-4841-A6D6-B268F4BDF9EC}" type="pres">
      <dgm:prSet presAssocID="{6D9EF03B-5877-AC44-9C07-4076E5C34FF2}" presName="node" presStyleLbl="node1" presStyleIdx="0" presStyleCnt="1" custScaleX="512304" custLinFactNeighborX="-1489" custLinFactNeighborY="-17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17E1E23C-4840-3244-A920-D77EEC9DF0FB}" type="presOf" srcId="{8DF07703-3F44-594E-8CB7-D346C0CB56C8}" destId="{0F8493B2-AEB6-BF45-AE37-70978CB601F7}" srcOrd="0" destOrd="0" presId="urn:microsoft.com/office/officeart/2005/8/layout/default"/>
    <dgm:cxn modelId="{C3D07750-4964-744B-A873-4CAE382BD912}" type="presOf" srcId="{6D9EF03B-5877-AC44-9C07-4076E5C34FF2}" destId="{F9D526A1-5F0B-4841-A6D6-B268F4BDF9EC}" srcOrd="0" destOrd="0" presId="urn:microsoft.com/office/officeart/2005/8/layout/default"/>
    <dgm:cxn modelId="{B4668068-6689-A343-87A0-6E4F83B34B65}" srcId="{8DF07703-3F44-594E-8CB7-D346C0CB56C8}" destId="{6D9EF03B-5877-AC44-9C07-4076E5C34FF2}" srcOrd="0" destOrd="0" parTransId="{1412EEBD-718F-7243-B71B-AC219FE8D925}" sibTransId="{C9191C44-6CC5-2C43-B8C0-A289672EEF84}"/>
    <dgm:cxn modelId="{F0DBBAB2-5400-CD4C-8378-4AA16CAD5DA1}" type="presParOf" srcId="{0F8493B2-AEB6-BF45-AE37-70978CB601F7}" destId="{F9D526A1-5F0B-4841-A6D6-B268F4BDF9EC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9A9DB107-F71C-4AC7-A4BC-49F97FB3F7A7}" type="doc">
      <dgm:prSet loTypeId="urn:microsoft.com/office/officeart/2018/2/layout/IconCircleList" loCatId="icon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09CE3158-9D31-48EB-8E2C-199D7B684DED}">
      <dgm:prSet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>
              <a:solidFill>
                <a:schemeClr val="bg1"/>
              </a:solidFill>
              <a:latin typeface="Trebuchet MS" panose="020B0703020202090204" pitchFamily="34" charset="0"/>
            </a:rPr>
            <a:t>Intelligent Event correlation for root cause sequence</a:t>
          </a:r>
        </a:p>
      </dgm:t>
    </dgm:pt>
    <dgm:pt modelId="{FADC019B-5D76-46A8-A73D-1710EC40ABB0}" type="parTrans" cxnId="{CF31C721-1CDA-439E-8D5A-163A869D9C58}">
      <dgm:prSet/>
      <dgm:spPr/>
      <dgm:t>
        <a:bodyPr/>
        <a:lstStyle/>
        <a:p>
          <a:endParaRPr lang="en-US">
            <a:solidFill>
              <a:schemeClr val="bg1"/>
            </a:solidFill>
            <a:latin typeface="TheSansOffice" panose="020B0503040302060204" pitchFamily="34" charset="77"/>
          </a:endParaRPr>
        </a:p>
      </dgm:t>
    </dgm:pt>
    <dgm:pt modelId="{D945DF2D-2B22-4BEC-9BF7-3D9D859ED9FA}" type="sibTrans" cxnId="{CF31C721-1CDA-439E-8D5A-163A869D9C58}">
      <dgm:prSet/>
      <dgm:spPr/>
      <dgm:t>
        <a:bodyPr/>
        <a:lstStyle/>
        <a:p>
          <a:pPr>
            <a:lnSpc>
              <a:spcPct val="100000"/>
            </a:lnSpc>
          </a:pPr>
          <a:endParaRPr lang="en-US">
            <a:solidFill>
              <a:schemeClr val="bg1"/>
            </a:solidFill>
            <a:latin typeface="TheSansOffice" panose="020B0503040302060204" pitchFamily="34" charset="77"/>
          </a:endParaRPr>
        </a:p>
      </dgm:t>
    </dgm:pt>
    <dgm:pt modelId="{4E21BE1D-2401-4C47-BDBA-54A93EA64CE2}">
      <dgm:prSet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>
              <a:solidFill>
                <a:schemeClr val="bg1"/>
              </a:solidFill>
              <a:latin typeface="Trebuchet MS" panose="020B0703020202090204" pitchFamily="34" charset="0"/>
            </a:rPr>
            <a:t>Generate Asset Maps with rich contextual information.</a:t>
          </a:r>
        </a:p>
      </dgm:t>
    </dgm:pt>
    <dgm:pt modelId="{4520C6F1-3658-44EF-A8AB-B0B7137F2ED3}" type="parTrans" cxnId="{AFF06BA7-840F-40A6-9913-98837A06603A}">
      <dgm:prSet/>
      <dgm:spPr/>
      <dgm:t>
        <a:bodyPr/>
        <a:lstStyle/>
        <a:p>
          <a:endParaRPr lang="en-US">
            <a:solidFill>
              <a:schemeClr val="bg1"/>
            </a:solidFill>
            <a:latin typeface="TheSansOffice" panose="020B0503040302060204" pitchFamily="34" charset="77"/>
          </a:endParaRPr>
        </a:p>
      </dgm:t>
    </dgm:pt>
    <dgm:pt modelId="{C58022ED-830E-4F9D-AD1E-47D0D00CF9EB}" type="sibTrans" cxnId="{AFF06BA7-840F-40A6-9913-98837A06603A}">
      <dgm:prSet/>
      <dgm:spPr/>
      <dgm:t>
        <a:bodyPr/>
        <a:lstStyle/>
        <a:p>
          <a:pPr>
            <a:lnSpc>
              <a:spcPct val="100000"/>
            </a:lnSpc>
          </a:pPr>
          <a:endParaRPr lang="en-US">
            <a:solidFill>
              <a:schemeClr val="bg1"/>
            </a:solidFill>
            <a:latin typeface="TheSansOffice" panose="020B0503040302060204" pitchFamily="34" charset="77"/>
          </a:endParaRPr>
        </a:p>
      </dgm:t>
    </dgm:pt>
    <dgm:pt modelId="{8B9A0A1B-15E9-4AFB-B6B2-6CC6AE5FAF80}">
      <dgm:prSet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>
              <a:solidFill>
                <a:schemeClr val="bg1"/>
              </a:solidFill>
              <a:latin typeface="Trebuchet MS" panose="020B0703020202090204" pitchFamily="34" charset="0"/>
            </a:rPr>
            <a:t>Offline feature store for swift retrieval of prior learnings.</a:t>
          </a:r>
        </a:p>
      </dgm:t>
    </dgm:pt>
    <dgm:pt modelId="{593F4EE5-4D30-4836-B385-2AA223225D2B}" type="parTrans" cxnId="{64695B58-EBDA-4557-9751-CC5C84843547}">
      <dgm:prSet/>
      <dgm:spPr/>
      <dgm:t>
        <a:bodyPr/>
        <a:lstStyle/>
        <a:p>
          <a:endParaRPr lang="en-US">
            <a:solidFill>
              <a:schemeClr val="bg1"/>
            </a:solidFill>
            <a:latin typeface="TheSansOffice" panose="020B0503040302060204" pitchFamily="34" charset="77"/>
          </a:endParaRPr>
        </a:p>
      </dgm:t>
    </dgm:pt>
    <dgm:pt modelId="{03103EEE-A73F-4786-B914-A29D8724BB4F}" type="sibTrans" cxnId="{64695B58-EBDA-4557-9751-CC5C84843547}">
      <dgm:prSet/>
      <dgm:spPr/>
      <dgm:t>
        <a:bodyPr/>
        <a:lstStyle/>
        <a:p>
          <a:pPr>
            <a:lnSpc>
              <a:spcPct val="100000"/>
            </a:lnSpc>
          </a:pPr>
          <a:endParaRPr lang="en-US">
            <a:solidFill>
              <a:schemeClr val="bg1"/>
            </a:solidFill>
            <a:latin typeface="TheSansOffice" panose="020B0503040302060204" pitchFamily="34" charset="77"/>
          </a:endParaRPr>
        </a:p>
      </dgm:t>
    </dgm:pt>
    <dgm:pt modelId="{47BA7FA5-DB3B-4566-B0C3-28860B505909}">
      <dgm:prSet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>
              <a:solidFill>
                <a:schemeClr val="bg1"/>
              </a:solidFill>
              <a:latin typeface="Trebuchet MS" panose="020B0703020202090204" pitchFamily="34" charset="0"/>
            </a:rPr>
            <a:t>AI/ML model training with batch and streaming data.</a:t>
          </a:r>
        </a:p>
      </dgm:t>
    </dgm:pt>
    <dgm:pt modelId="{02F05286-4BDC-40CC-B9FE-509982E638C4}" type="parTrans" cxnId="{1849AAED-1DBF-4BCE-A477-38B67E85F211}">
      <dgm:prSet/>
      <dgm:spPr/>
      <dgm:t>
        <a:bodyPr/>
        <a:lstStyle/>
        <a:p>
          <a:endParaRPr lang="en-US">
            <a:solidFill>
              <a:schemeClr val="bg1"/>
            </a:solidFill>
            <a:latin typeface="TheSansOffice" panose="020B0503040302060204" pitchFamily="34" charset="77"/>
          </a:endParaRPr>
        </a:p>
      </dgm:t>
    </dgm:pt>
    <dgm:pt modelId="{E26DED8B-CBFE-4DA2-AA83-A88625D1650D}" type="sibTrans" cxnId="{1849AAED-1DBF-4BCE-A477-38B67E85F211}">
      <dgm:prSet/>
      <dgm:spPr/>
      <dgm:t>
        <a:bodyPr/>
        <a:lstStyle/>
        <a:p>
          <a:pPr>
            <a:lnSpc>
              <a:spcPct val="100000"/>
            </a:lnSpc>
          </a:pPr>
          <a:endParaRPr lang="en-US">
            <a:solidFill>
              <a:schemeClr val="bg1"/>
            </a:solidFill>
            <a:latin typeface="TheSansOffice" panose="020B0503040302060204" pitchFamily="34" charset="77"/>
          </a:endParaRPr>
        </a:p>
      </dgm:t>
    </dgm:pt>
    <dgm:pt modelId="{A9B2619A-1DC7-FF44-B275-6845DF26CB4D}">
      <dgm:prSet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>
              <a:solidFill>
                <a:schemeClr val="bg1"/>
              </a:solidFill>
              <a:latin typeface="Trebuchet MS" panose="020B0703020202090204" pitchFamily="34" charset="0"/>
            </a:rPr>
            <a:t>Ability to aggregate multidomain X-MELT telemetry data</a:t>
          </a:r>
        </a:p>
      </dgm:t>
    </dgm:pt>
    <dgm:pt modelId="{CD73A81A-2654-F046-B87B-8C9560E72750}" type="parTrans" cxnId="{5046BEC1-3428-2645-9BB3-21F162BA2199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62BCAB38-B097-3740-960C-0E0D8BA17395}" type="sibTrans" cxnId="{5046BEC1-3428-2645-9BB3-21F162BA2199}">
      <dgm:prSet/>
      <dgm:spPr/>
      <dgm:t>
        <a:bodyPr/>
        <a:lstStyle/>
        <a:p>
          <a:pPr>
            <a:lnSpc>
              <a:spcPct val="100000"/>
            </a:lnSpc>
          </a:pPr>
          <a:endParaRPr lang="en-US">
            <a:solidFill>
              <a:schemeClr val="bg1"/>
            </a:solidFill>
          </a:endParaRPr>
        </a:p>
      </dgm:t>
    </dgm:pt>
    <dgm:pt modelId="{A771BA09-B24F-AD41-A08B-EDDE447CA13D}">
      <dgm:prSet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>
              <a:solidFill>
                <a:schemeClr val="bg1"/>
              </a:solidFill>
              <a:latin typeface="Trebuchet MS" panose="020B0703020202090204" pitchFamily="34" charset="0"/>
            </a:rPr>
            <a:t>Service assurance with real-time prediction and prevention of problems</a:t>
          </a:r>
        </a:p>
      </dgm:t>
    </dgm:pt>
    <dgm:pt modelId="{14282AE6-DA12-8A40-9553-6D822B4FCEF4}" type="parTrans" cxnId="{6E8CCF3D-FF21-164E-AB99-581DF541A1A5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83D1DB7C-5995-F14D-9719-5AD922311230}" type="sibTrans" cxnId="{6E8CCF3D-FF21-164E-AB99-581DF541A1A5}">
      <dgm:prSet/>
      <dgm:spPr/>
      <dgm:t>
        <a:bodyPr/>
        <a:lstStyle/>
        <a:p>
          <a:endParaRPr lang="en-US">
            <a:solidFill>
              <a:schemeClr val="bg1"/>
            </a:solidFill>
          </a:endParaRPr>
        </a:p>
      </dgm:t>
    </dgm:pt>
    <dgm:pt modelId="{5EF488E5-9FDA-44A6-95A7-85858F138725}" type="pres">
      <dgm:prSet presAssocID="{9A9DB107-F71C-4AC7-A4BC-49F97FB3F7A7}" presName="root" presStyleCnt="0">
        <dgm:presLayoutVars>
          <dgm:dir/>
          <dgm:resizeHandles val="exact"/>
        </dgm:presLayoutVars>
      </dgm:prSet>
      <dgm:spPr/>
    </dgm:pt>
    <dgm:pt modelId="{29AE7602-1792-4B74-A2E4-DED635E71713}" type="pres">
      <dgm:prSet presAssocID="{9A9DB107-F71C-4AC7-A4BC-49F97FB3F7A7}" presName="container" presStyleCnt="0">
        <dgm:presLayoutVars>
          <dgm:dir/>
          <dgm:resizeHandles val="exact"/>
        </dgm:presLayoutVars>
      </dgm:prSet>
      <dgm:spPr/>
    </dgm:pt>
    <dgm:pt modelId="{10B01ECF-7466-144E-B59E-4EDA53E9D0C7}" type="pres">
      <dgm:prSet presAssocID="{A9B2619A-1DC7-FF44-B275-6845DF26CB4D}" presName="compNode" presStyleCnt="0"/>
      <dgm:spPr/>
    </dgm:pt>
    <dgm:pt modelId="{1A6BB3C3-47E0-5642-ADE0-E86C25EBB999}" type="pres">
      <dgm:prSet presAssocID="{A9B2619A-1DC7-FF44-B275-6845DF26CB4D}" presName="iconBgRect" presStyleLbl="bgShp" presStyleIdx="0" presStyleCnt="6"/>
      <dgm:spPr>
        <a:noFill/>
      </dgm:spPr>
    </dgm:pt>
    <dgm:pt modelId="{CAA65C8E-3E56-E748-9CA8-6B7351920A32}" type="pres">
      <dgm:prSet presAssocID="{A9B2619A-1DC7-FF44-B275-6845DF26CB4D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A396C5E5-37C6-EA42-984D-35AAC46B9C13}" type="pres">
      <dgm:prSet presAssocID="{A9B2619A-1DC7-FF44-B275-6845DF26CB4D}" presName="spaceRect" presStyleCnt="0"/>
      <dgm:spPr/>
    </dgm:pt>
    <dgm:pt modelId="{79623774-92FD-E84B-92B4-1E2E496A0A07}" type="pres">
      <dgm:prSet presAssocID="{A9B2619A-1DC7-FF44-B275-6845DF26CB4D}" presName="textRect" presStyleLbl="revTx" presStyleIdx="0" presStyleCnt="6" custScaleX="101982" custScaleY="104970">
        <dgm:presLayoutVars>
          <dgm:chMax val="1"/>
          <dgm:chPref val="1"/>
        </dgm:presLayoutVars>
      </dgm:prSet>
      <dgm:spPr/>
    </dgm:pt>
    <dgm:pt modelId="{9C54D20A-EAA6-174E-834F-9C6CD4E07E4A}" type="pres">
      <dgm:prSet presAssocID="{62BCAB38-B097-3740-960C-0E0D8BA17395}" presName="sibTrans" presStyleLbl="sibTrans2D1" presStyleIdx="0" presStyleCnt="0"/>
      <dgm:spPr/>
    </dgm:pt>
    <dgm:pt modelId="{1E6EF0DE-1E5E-47BD-8343-A802D77B4776}" type="pres">
      <dgm:prSet presAssocID="{4E21BE1D-2401-4C47-BDBA-54A93EA64CE2}" presName="compNode" presStyleCnt="0"/>
      <dgm:spPr/>
    </dgm:pt>
    <dgm:pt modelId="{A19B0C66-982D-42A1-A78C-68C2179B97ED}" type="pres">
      <dgm:prSet presAssocID="{4E21BE1D-2401-4C47-BDBA-54A93EA64CE2}" presName="iconBgRect" presStyleLbl="bgShp" presStyleIdx="1" presStyleCnt="6"/>
      <dgm:spPr>
        <a:noFill/>
      </dgm:spPr>
    </dgm:pt>
    <dgm:pt modelId="{4D9B36F3-4B19-423A-9983-B2A756BCCE81}" type="pres">
      <dgm:prSet presAssocID="{4E21BE1D-2401-4C47-BDBA-54A93EA64CE2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40C7021F-6556-4F81-A1C2-E04B406E5D27}" type="pres">
      <dgm:prSet presAssocID="{4E21BE1D-2401-4C47-BDBA-54A93EA64CE2}" presName="spaceRect" presStyleCnt="0"/>
      <dgm:spPr/>
    </dgm:pt>
    <dgm:pt modelId="{407DF9B5-6030-4287-9BD0-6B538BFF0794}" type="pres">
      <dgm:prSet presAssocID="{4E21BE1D-2401-4C47-BDBA-54A93EA64CE2}" presName="textRect" presStyleLbl="revTx" presStyleIdx="1" presStyleCnt="6" custScaleX="104314" custScaleY="104970">
        <dgm:presLayoutVars>
          <dgm:chMax val="1"/>
          <dgm:chPref val="1"/>
        </dgm:presLayoutVars>
      </dgm:prSet>
      <dgm:spPr/>
    </dgm:pt>
    <dgm:pt modelId="{4532D1C5-C49D-491B-97BF-C7D5491C2909}" type="pres">
      <dgm:prSet presAssocID="{C58022ED-830E-4F9D-AD1E-47D0D00CF9EB}" presName="sibTrans" presStyleLbl="sibTrans2D1" presStyleIdx="0" presStyleCnt="0"/>
      <dgm:spPr/>
    </dgm:pt>
    <dgm:pt modelId="{55B89596-6D8E-4776-A06C-76091629104B}" type="pres">
      <dgm:prSet presAssocID="{09CE3158-9D31-48EB-8E2C-199D7B684DED}" presName="compNode" presStyleCnt="0"/>
      <dgm:spPr/>
    </dgm:pt>
    <dgm:pt modelId="{00EB015E-22D9-475B-B1A8-9344EA346C8F}" type="pres">
      <dgm:prSet presAssocID="{09CE3158-9D31-48EB-8E2C-199D7B684DED}" presName="iconBgRect" presStyleLbl="bgShp" presStyleIdx="2" presStyleCnt="6"/>
      <dgm:spPr>
        <a:noFill/>
      </dgm:spPr>
    </dgm:pt>
    <dgm:pt modelId="{6BD4E7C3-FA2A-4505-B2B1-1E8D06C0B1D6}" type="pres">
      <dgm:prSet presAssocID="{09CE3158-9D31-48EB-8E2C-199D7B684DED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E5537122-7D0C-4A69-B940-CFFB053987EA}" type="pres">
      <dgm:prSet presAssocID="{09CE3158-9D31-48EB-8E2C-199D7B684DED}" presName="spaceRect" presStyleCnt="0"/>
      <dgm:spPr/>
    </dgm:pt>
    <dgm:pt modelId="{B04EA686-20F7-4A77-8582-E12E4E3570D2}" type="pres">
      <dgm:prSet presAssocID="{09CE3158-9D31-48EB-8E2C-199D7B684DED}" presName="textRect" presStyleLbl="revTx" presStyleIdx="2" presStyleCnt="6" custScaleY="104970">
        <dgm:presLayoutVars>
          <dgm:chMax val="1"/>
          <dgm:chPref val="1"/>
        </dgm:presLayoutVars>
      </dgm:prSet>
      <dgm:spPr/>
    </dgm:pt>
    <dgm:pt modelId="{AF164E89-6A10-4E5A-929E-EB1CB2652128}" type="pres">
      <dgm:prSet presAssocID="{D945DF2D-2B22-4BEC-9BF7-3D9D859ED9FA}" presName="sibTrans" presStyleLbl="sibTrans2D1" presStyleIdx="0" presStyleCnt="0"/>
      <dgm:spPr/>
    </dgm:pt>
    <dgm:pt modelId="{5AF76D24-59E5-4665-A5EE-1F379CE1151C}" type="pres">
      <dgm:prSet presAssocID="{8B9A0A1B-15E9-4AFB-B6B2-6CC6AE5FAF80}" presName="compNode" presStyleCnt="0"/>
      <dgm:spPr/>
    </dgm:pt>
    <dgm:pt modelId="{88DEFE9D-5213-469B-B1AE-CB4E1CD85636}" type="pres">
      <dgm:prSet presAssocID="{8B9A0A1B-15E9-4AFB-B6B2-6CC6AE5FAF80}" presName="iconBgRect" presStyleLbl="bgShp" presStyleIdx="3" presStyleCnt="6"/>
      <dgm:spPr>
        <a:noFill/>
      </dgm:spPr>
    </dgm:pt>
    <dgm:pt modelId="{1F0D443D-D4D9-4A46-9642-A1F90EA6EBA5}" type="pres">
      <dgm:prSet presAssocID="{8B9A0A1B-15E9-4AFB-B6B2-6CC6AE5FAF80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arcode"/>
        </a:ext>
      </dgm:extLst>
    </dgm:pt>
    <dgm:pt modelId="{71A1AF47-4747-4BD5-8882-368B5CF2365A}" type="pres">
      <dgm:prSet presAssocID="{8B9A0A1B-15E9-4AFB-B6B2-6CC6AE5FAF80}" presName="spaceRect" presStyleCnt="0"/>
      <dgm:spPr/>
    </dgm:pt>
    <dgm:pt modelId="{F2700F32-9009-4AA6-8BA5-EBBC3E4A4585}" type="pres">
      <dgm:prSet presAssocID="{8B9A0A1B-15E9-4AFB-B6B2-6CC6AE5FAF80}" presName="textRect" presStyleLbl="revTx" presStyleIdx="3" presStyleCnt="6" custScaleY="104970">
        <dgm:presLayoutVars>
          <dgm:chMax val="1"/>
          <dgm:chPref val="1"/>
        </dgm:presLayoutVars>
      </dgm:prSet>
      <dgm:spPr/>
    </dgm:pt>
    <dgm:pt modelId="{DEE0C009-3154-4361-BFD9-C38B65987645}" type="pres">
      <dgm:prSet presAssocID="{03103EEE-A73F-4786-B914-A29D8724BB4F}" presName="sibTrans" presStyleLbl="sibTrans2D1" presStyleIdx="0" presStyleCnt="0"/>
      <dgm:spPr/>
    </dgm:pt>
    <dgm:pt modelId="{396BD4BA-0B26-4CDF-AB47-019DF61CCF5C}" type="pres">
      <dgm:prSet presAssocID="{47BA7FA5-DB3B-4566-B0C3-28860B505909}" presName="compNode" presStyleCnt="0"/>
      <dgm:spPr/>
    </dgm:pt>
    <dgm:pt modelId="{4EAE1BC6-3B5D-48EF-B6B5-976E354F8A3E}" type="pres">
      <dgm:prSet presAssocID="{47BA7FA5-DB3B-4566-B0C3-28860B505909}" presName="iconBgRect" presStyleLbl="bgShp" presStyleIdx="4" presStyleCnt="6"/>
      <dgm:spPr>
        <a:noFill/>
      </dgm:spPr>
    </dgm:pt>
    <dgm:pt modelId="{C0D40756-6610-4ABF-8F8B-0D1CCFBE0C86}" type="pres">
      <dgm:prSet presAssocID="{47BA7FA5-DB3B-4566-B0C3-28860B505909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744690AB-BC86-4E26-93A1-D4F54B6D6637}" type="pres">
      <dgm:prSet presAssocID="{47BA7FA5-DB3B-4566-B0C3-28860B505909}" presName="spaceRect" presStyleCnt="0"/>
      <dgm:spPr/>
    </dgm:pt>
    <dgm:pt modelId="{4095AD2B-CC7B-4EC5-9571-37E85B7501AA}" type="pres">
      <dgm:prSet presAssocID="{47BA7FA5-DB3B-4566-B0C3-28860B505909}" presName="textRect" presStyleLbl="revTx" presStyleIdx="4" presStyleCnt="6" custScaleX="113009" custScaleY="104970">
        <dgm:presLayoutVars>
          <dgm:chMax val="1"/>
          <dgm:chPref val="1"/>
        </dgm:presLayoutVars>
      </dgm:prSet>
      <dgm:spPr/>
    </dgm:pt>
    <dgm:pt modelId="{7F773D8B-43E6-5F4E-8823-41F1FA11E3F0}" type="pres">
      <dgm:prSet presAssocID="{E26DED8B-CBFE-4DA2-AA83-A88625D1650D}" presName="sibTrans" presStyleLbl="sibTrans2D1" presStyleIdx="0" presStyleCnt="0"/>
      <dgm:spPr/>
    </dgm:pt>
    <dgm:pt modelId="{6F0384E9-CDEC-D84A-80F3-01ED3A790B8D}" type="pres">
      <dgm:prSet presAssocID="{A771BA09-B24F-AD41-A08B-EDDE447CA13D}" presName="compNode" presStyleCnt="0"/>
      <dgm:spPr/>
    </dgm:pt>
    <dgm:pt modelId="{8CC9796F-F992-2649-9736-E1F559B94C5E}" type="pres">
      <dgm:prSet presAssocID="{A771BA09-B24F-AD41-A08B-EDDE447CA13D}" presName="iconBgRect" presStyleLbl="bgShp" presStyleIdx="5" presStyleCnt="6"/>
      <dgm:spPr>
        <a:noFill/>
      </dgm:spPr>
    </dgm:pt>
    <dgm:pt modelId="{92136B37-72E0-1D4F-B7E3-5F3A47DA1D56}" type="pres">
      <dgm:prSet presAssocID="{A771BA09-B24F-AD41-A08B-EDDE447CA13D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742F163A-B2BB-8741-9C94-3599F67CA6C0}" type="pres">
      <dgm:prSet presAssocID="{A771BA09-B24F-AD41-A08B-EDDE447CA13D}" presName="spaceRect" presStyleCnt="0"/>
      <dgm:spPr/>
    </dgm:pt>
    <dgm:pt modelId="{5049B185-BB27-1046-9A97-35F613A0219F}" type="pres">
      <dgm:prSet presAssocID="{A771BA09-B24F-AD41-A08B-EDDE447CA13D}" presName="textRect" presStyleLbl="revTx" presStyleIdx="5" presStyleCnt="6" custScaleX="124085" custScaleY="104970">
        <dgm:presLayoutVars>
          <dgm:chMax val="1"/>
          <dgm:chPref val="1"/>
        </dgm:presLayoutVars>
      </dgm:prSet>
      <dgm:spPr/>
    </dgm:pt>
  </dgm:ptLst>
  <dgm:cxnLst>
    <dgm:cxn modelId="{B675A510-B889-B74C-9659-0E50E7257B52}" type="presOf" srcId="{A9B2619A-1DC7-FF44-B275-6845DF26CB4D}" destId="{79623774-92FD-E84B-92B4-1E2E496A0A07}" srcOrd="0" destOrd="0" presId="urn:microsoft.com/office/officeart/2018/2/layout/IconCircleList"/>
    <dgm:cxn modelId="{1D672918-E721-3646-9CD1-D700B2C89153}" type="presOf" srcId="{03103EEE-A73F-4786-B914-A29D8724BB4F}" destId="{DEE0C009-3154-4361-BFD9-C38B65987645}" srcOrd="0" destOrd="0" presId="urn:microsoft.com/office/officeart/2018/2/layout/IconCircleList"/>
    <dgm:cxn modelId="{3F024321-FE66-094D-94A0-C51F55D82ED2}" type="presOf" srcId="{4E21BE1D-2401-4C47-BDBA-54A93EA64CE2}" destId="{407DF9B5-6030-4287-9BD0-6B538BFF0794}" srcOrd="0" destOrd="0" presId="urn:microsoft.com/office/officeart/2018/2/layout/IconCircleList"/>
    <dgm:cxn modelId="{CF31C721-1CDA-439E-8D5A-163A869D9C58}" srcId="{9A9DB107-F71C-4AC7-A4BC-49F97FB3F7A7}" destId="{09CE3158-9D31-48EB-8E2C-199D7B684DED}" srcOrd="2" destOrd="0" parTransId="{FADC019B-5D76-46A8-A73D-1710EC40ABB0}" sibTransId="{D945DF2D-2B22-4BEC-9BF7-3D9D859ED9FA}"/>
    <dgm:cxn modelId="{0A0F502A-404D-6847-89BC-CB11B3A5FF0E}" type="presOf" srcId="{47BA7FA5-DB3B-4566-B0C3-28860B505909}" destId="{4095AD2B-CC7B-4EC5-9571-37E85B7501AA}" srcOrd="0" destOrd="0" presId="urn:microsoft.com/office/officeart/2018/2/layout/IconCircleList"/>
    <dgm:cxn modelId="{6E8CCF3D-FF21-164E-AB99-581DF541A1A5}" srcId="{9A9DB107-F71C-4AC7-A4BC-49F97FB3F7A7}" destId="{A771BA09-B24F-AD41-A08B-EDDE447CA13D}" srcOrd="5" destOrd="0" parTransId="{14282AE6-DA12-8A40-9553-6D822B4FCEF4}" sibTransId="{83D1DB7C-5995-F14D-9719-5AD922311230}"/>
    <dgm:cxn modelId="{73D9203F-653F-634B-9618-E4E641C4E4E4}" type="presOf" srcId="{09CE3158-9D31-48EB-8E2C-199D7B684DED}" destId="{B04EA686-20F7-4A77-8582-E12E4E3570D2}" srcOrd="0" destOrd="0" presId="urn:microsoft.com/office/officeart/2018/2/layout/IconCircleList"/>
    <dgm:cxn modelId="{64695B58-EBDA-4557-9751-CC5C84843547}" srcId="{9A9DB107-F71C-4AC7-A4BC-49F97FB3F7A7}" destId="{8B9A0A1B-15E9-4AFB-B6B2-6CC6AE5FAF80}" srcOrd="3" destOrd="0" parTransId="{593F4EE5-4D30-4836-B385-2AA223225D2B}" sibTransId="{03103EEE-A73F-4786-B914-A29D8724BB4F}"/>
    <dgm:cxn modelId="{8C6BEE88-AE40-455C-8C39-147647695574}" type="presOf" srcId="{9A9DB107-F71C-4AC7-A4BC-49F97FB3F7A7}" destId="{5EF488E5-9FDA-44A6-95A7-85858F138725}" srcOrd="0" destOrd="0" presId="urn:microsoft.com/office/officeart/2018/2/layout/IconCircleList"/>
    <dgm:cxn modelId="{06F6BFA0-5A3B-C149-AFC7-7AB0BE0E9024}" type="presOf" srcId="{8B9A0A1B-15E9-4AFB-B6B2-6CC6AE5FAF80}" destId="{F2700F32-9009-4AA6-8BA5-EBBC3E4A4585}" srcOrd="0" destOrd="0" presId="urn:microsoft.com/office/officeart/2018/2/layout/IconCircleList"/>
    <dgm:cxn modelId="{EA3647A5-F10F-EC48-864F-DF8EAF2B95CE}" type="presOf" srcId="{C58022ED-830E-4F9D-AD1E-47D0D00CF9EB}" destId="{4532D1C5-C49D-491B-97BF-C7D5491C2909}" srcOrd="0" destOrd="0" presId="urn:microsoft.com/office/officeart/2018/2/layout/IconCircleList"/>
    <dgm:cxn modelId="{AFF06BA7-840F-40A6-9913-98837A06603A}" srcId="{9A9DB107-F71C-4AC7-A4BC-49F97FB3F7A7}" destId="{4E21BE1D-2401-4C47-BDBA-54A93EA64CE2}" srcOrd="1" destOrd="0" parTransId="{4520C6F1-3658-44EF-A8AB-B0B7137F2ED3}" sibTransId="{C58022ED-830E-4F9D-AD1E-47D0D00CF9EB}"/>
    <dgm:cxn modelId="{FE1E7FA7-9CCE-A649-99D8-AB3F82323374}" type="presOf" srcId="{62BCAB38-B097-3740-960C-0E0D8BA17395}" destId="{9C54D20A-EAA6-174E-834F-9C6CD4E07E4A}" srcOrd="0" destOrd="0" presId="urn:microsoft.com/office/officeart/2018/2/layout/IconCircleList"/>
    <dgm:cxn modelId="{FA4FD5B4-D812-BF42-A696-82C81092583D}" type="presOf" srcId="{E26DED8B-CBFE-4DA2-AA83-A88625D1650D}" destId="{7F773D8B-43E6-5F4E-8823-41F1FA11E3F0}" srcOrd="0" destOrd="0" presId="urn:microsoft.com/office/officeart/2018/2/layout/IconCircleList"/>
    <dgm:cxn modelId="{C39524B8-D2CC-604B-8D56-F33CAB576D50}" type="presOf" srcId="{D945DF2D-2B22-4BEC-9BF7-3D9D859ED9FA}" destId="{AF164E89-6A10-4E5A-929E-EB1CB2652128}" srcOrd="0" destOrd="0" presId="urn:microsoft.com/office/officeart/2018/2/layout/IconCircleList"/>
    <dgm:cxn modelId="{5046BEC1-3428-2645-9BB3-21F162BA2199}" srcId="{9A9DB107-F71C-4AC7-A4BC-49F97FB3F7A7}" destId="{A9B2619A-1DC7-FF44-B275-6845DF26CB4D}" srcOrd="0" destOrd="0" parTransId="{CD73A81A-2654-F046-B87B-8C9560E72750}" sibTransId="{62BCAB38-B097-3740-960C-0E0D8BA17395}"/>
    <dgm:cxn modelId="{1849AAED-1DBF-4BCE-A477-38B67E85F211}" srcId="{9A9DB107-F71C-4AC7-A4BC-49F97FB3F7A7}" destId="{47BA7FA5-DB3B-4566-B0C3-28860B505909}" srcOrd="4" destOrd="0" parTransId="{02F05286-4BDC-40CC-B9FE-509982E638C4}" sibTransId="{E26DED8B-CBFE-4DA2-AA83-A88625D1650D}"/>
    <dgm:cxn modelId="{76FC0BFF-EA3B-0E4D-9CBD-53DE0F742E2E}" type="presOf" srcId="{A771BA09-B24F-AD41-A08B-EDDE447CA13D}" destId="{5049B185-BB27-1046-9A97-35F613A0219F}" srcOrd="0" destOrd="0" presId="urn:microsoft.com/office/officeart/2018/2/layout/IconCircleList"/>
    <dgm:cxn modelId="{C9B91EC2-FBA0-FE4D-AAEA-B27AB44F1E36}" type="presParOf" srcId="{5EF488E5-9FDA-44A6-95A7-85858F138725}" destId="{29AE7602-1792-4B74-A2E4-DED635E71713}" srcOrd="0" destOrd="0" presId="urn:microsoft.com/office/officeart/2018/2/layout/IconCircleList"/>
    <dgm:cxn modelId="{0EB5D500-16DD-694D-BA2A-6C26A8046E9D}" type="presParOf" srcId="{29AE7602-1792-4B74-A2E4-DED635E71713}" destId="{10B01ECF-7466-144E-B59E-4EDA53E9D0C7}" srcOrd="0" destOrd="0" presId="urn:microsoft.com/office/officeart/2018/2/layout/IconCircleList"/>
    <dgm:cxn modelId="{37EA5035-23D3-A248-A6F0-8632870A8D43}" type="presParOf" srcId="{10B01ECF-7466-144E-B59E-4EDA53E9D0C7}" destId="{1A6BB3C3-47E0-5642-ADE0-E86C25EBB999}" srcOrd="0" destOrd="0" presId="urn:microsoft.com/office/officeart/2018/2/layout/IconCircleList"/>
    <dgm:cxn modelId="{65AB9314-96B5-AF42-97D5-8DC20D8115AD}" type="presParOf" srcId="{10B01ECF-7466-144E-B59E-4EDA53E9D0C7}" destId="{CAA65C8E-3E56-E748-9CA8-6B7351920A32}" srcOrd="1" destOrd="0" presId="urn:microsoft.com/office/officeart/2018/2/layout/IconCircleList"/>
    <dgm:cxn modelId="{C22207C6-C7A5-7641-AC5E-5DD2B8D6805C}" type="presParOf" srcId="{10B01ECF-7466-144E-B59E-4EDA53E9D0C7}" destId="{A396C5E5-37C6-EA42-984D-35AAC46B9C13}" srcOrd="2" destOrd="0" presId="urn:microsoft.com/office/officeart/2018/2/layout/IconCircleList"/>
    <dgm:cxn modelId="{6671A548-8FB3-3D45-8F51-CCC0C8E2AFB9}" type="presParOf" srcId="{10B01ECF-7466-144E-B59E-4EDA53E9D0C7}" destId="{79623774-92FD-E84B-92B4-1E2E496A0A07}" srcOrd="3" destOrd="0" presId="urn:microsoft.com/office/officeart/2018/2/layout/IconCircleList"/>
    <dgm:cxn modelId="{7697F53B-F7B2-8F4D-AD4C-B5C7F80FE2B2}" type="presParOf" srcId="{29AE7602-1792-4B74-A2E4-DED635E71713}" destId="{9C54D20A-EAA6-174E-834F-9C6CD4E07E4A}" srcOrd="1" destOrd="0" presId="urn:microsoft.com/office/officeart/2018/2/layout/IconCircleList"/>
    <dgm:cxn modelId="{5F1752BC-12D4-8F47-BA08-B9F0A1478FAB}" type="presParOf" srcId="{29AE7602-1792-4B74-A2E4-DED635E71713}" destId="{1E6EF0DE-1E5E-47BD-8343-A802D77B4776}" srcOrd="2" destOrd="0" presId="urn:microsoft.com/office/officeart/2018/2/layout/IconCircleList"/>
    <dgm:cxn modelId="{7C32FD16-9038-6B46-A58A-FA1EF92CD9A9}" type="presParOf" srcId="{1E6EF0DE-1E5E-47BD-8343-A802D77B4776}" destId="{A19B0C66-982D-42A1-A78C-68C2179B97ED}" srcOrd="0" destOrd="0" presId="urn:microsoft.com/office/officeart/2018/2/layout/IconCircleList"/>
    <dgm:cxn modelId="{3D9D7A92-C030-5247-84AA-8DA6F5D6CE35}" type="presParOf" srcId="{1E6EF0DE-1E5E-47BD-8343-A802D77B4776}" destId="{4D9B36F3-4B19-423A-9983-B2A756BCCE81}" srcOrd="1" destOrd="0" presId="urn:microsoft.com/office/officeart/2018/2/layout/IconCircleList"/>
    <dgm:cxn modelId="{0B30BC7C-0D48-7944-BB62-13701B6770BA}" type="presParOf" srcId="{1E6EF0DE-1E5E-47BD-8343-A802D77B4776}" destId="{40C7021F-6556-4F81-A1C2-E04B406E5D27}" srcOrd="2" destOrd="0" presId="urn:microsoft.com/office/officeart/2018/2/layout/IconCircleList"/>
    <dgm:cxn modelId="{BF87774F-79A7-5141-A287-2EFA381EF5EB}" type="presParOf" srcId="{1E6EF0DE-1E5E-47BD-8343-A802D77B4776}" destId="{407DF9B5-6030-4287-9BD0-6B538BFF0794}" srcOrd="3" destOrd="0" presId="urn:microsoft.com/office/officeart/2018/2/layout/IconCircleList"/>
    <dgm:cxn modelId="{6CA36028-2BE2-554E-8862-7B76D08E3FD2}" type="presParOf" srcId="{29AE7602-1792-4B74-A2E4-DED635E71713}" destId="{4532D1C5-C49D-491B-97BF-C7D5491C2909}" srcOrd="3" destOrd="0" presId="urn:microsoft.com/office/officeart/2018/2/layout/IconCircleList"/>
    <dgm:cxn modelId="{07A9CCD5-481A-204A-90D4-9040739BBC6C}" type="presParOf" srcId="{29AE7602-1792-4B74-A2E4-DED635E71713}" destId="{55B89596-6D8E-4776-A06C-76091629104B}" srcOrd="4" destOrd="0" presId="urn:microsoft.com/office/officeart/2018/2/layout/IconCircleList"/>
    <dgm:cxn modelId="{6F8CDE59-DB9C-974D-A107-5ACA6DE1BB0D}" type="presParOf" srcId="{55B89596-6D8E-4776-A06C-76091629104B}" destId="{00EB015E-22D9-475B-B1A8-9344EA346C8F}" srcOrd="0" destOrd="0" presId="urn:microsoft.com/office/officeart/2018/2/layout/IconCircleList"/>
    <dgm:cxn modelId="{4F4A4A60-3410-C54D-9733-E8F5F031688D}" type="presParOf" srcId="{55B89596-6D8E-4776-A06C-76091629104B}" destId="{6BD4E7C3-FA2A-4505-B2B1-1E8D06C0B1D6}" srcOrd="1" destOrd="0" presId="urn:microsoft.com/office/officeart/2018/2/layout/IconCircleList"/>
    <dgm:cxn modelId="{58D2C301-43C9-6242-B522-05903E530E5D}" type="presParOf" srcId="{55B89596-6D8E-4776-A06C-76091629104B}" destId="{E5537122-7D0C-4A69-B940-CFFB053987EA}" srcOrd="2" destOrd="0" presId="urn:microsoft.com/office/officeart/2018/2/layout/IconCircleList"/>
    <dgm:cxn modelId="{1AAFB447-B870-B44F-903F-7357CE749CC0}" type="presParOf" srcId="{55B89596-6D8E-4776-A06C-76091629104B}" destId="{B04EA686-20F7-4A77-8582-E12E4E3570D2}" srcOrd="3" destOrd="0" presId="urn:microsoft.com/office/officeart/2018/2/layout/IconCircleList"/>
    <dgm:cxn modelId="{A1B93FA2-22B3-5E4E-B157-A708D39F0C4F}" type="presParOf" srcId="{29AE7602-1792-4B74-A2E4-DED635E71713}" destId="{AF164E89-6A10-4E5A-929E-EB1CB2652128}" srcOrd="5" destOrd="0" presId="urn:microsoft.com/office/officeart/2018/2/layout/IconCircleList"/>
    <dgm:cxn modelId="{66CAC1A8-976E-5344-B86F-E2DEC2527359}" type="presParOf" srcId="{29AE7602-1792-4B74-A2E4-DED635E71713}" destId="{5AF76D24-59E5-4665-A5EE-1F379CE1151C}" srcOrd="6" destOrd="0" presId="urn:microsoft.com/office/officeart/2018/2/layout/IconCircleList"/>
    <dgm:cxn modelId="{D84693BC-9F38-A249-8F36-C30886E73C59}" type="presParOf" srcId="{5AF76D24-59E5-4665-A5EE-1F379CE1151C}" destId="{88DEFE9D-5213-469B-B1AE-CB4E1CD85636}" srcOrd="0" destOrd="0" presId="urn:microsoft.com/office/officeart/2018/2/layout/IconCircleList"/>
    <dgm:cxn modelId="{8CD3E32C-71A2-B44D-9B63-8F0F28AA2A41}" type="presParOf" srcId="{5AF76D24-59E5-4665-A5EE-1F379CE1151C}" destId="{1F0D443D-D4D9-4A46-9642-A1F90EA6EBA5}" srcOrd="1" destOrd="0" presId="urn:microsoft.com/office/officeart/2018/2/layout/IconCircleList"/>
    <dgm:cxn modelId="{DACDD685-53EC-8043-B5C4-8E1CB1A0ACA6}" type="presParOf" srcId="{5AF76D24-59E5-4665-A5EE-1F379CE1151C}" destId="{71A1AF47-4747-4BD5-8882-368B5CF2365A}" srcOrd="2" destOrd="0" presId="urn:microsoft.com/office/officeart/2018/2/layout/IconCircleList"/>
    <dgm:cxn modelId="{B3DB3379-7908-BA45-BE87-F955875111AE}" type="presParOf" srcId="{5AF76D24-59E5-4665-A5EE-1F379CE1151C}" destId="{F2700F32-9009-4AA6-8BA5-EBBC3E4A4585}" srcOrd="3" destOrd="0" presId="urn:microsoft.com/office/officeart/2018/2/layout/IconCircleList"/>
    <dgm:cxn modelId="{6CF06662-1214-7A4C-AEC6-DBD2BF697395}" type="presParOf" srcId="{29AE7602-1792-4B74-A2E4-DED635E71713}" destId="{DEE0C009-3154-4361-BFD9-C38B65987645}" srcOrd="7" destOrd="0" presId="urn:microsoft.com/office/officeart/2018/2/layout/IconCircleList"/>
    <dgm:cxn modelId="{E3787A98-2D2A-8C40-B23F-A62BFEC1D5FA}" type="presParOf" srcId="{29AE7602-1792-4B74-A2E4-DED635E71713}" destId="{396BD4BA-0B26-4CDF-AB47-019DF61CCF5C}" srcOrd="8" destOrd="0" presId="urn:microsoft.com/office/officeart/2018/2/layout/IconCircleList"/>
    <dgm:cxn modelId="{0EF6550E-FA3C-2C41-94C4-5E2EE60BBC72}" type="presParOf" srcId="{396BD4BA-0B26-4CDF-AB47-019DF61CCF5C}" destId="{4EAE1BC6-3B5D-48EF-B6B5-976E354F8A3E}" srcOrd="0" destOrd="0" presId="urn:microsoft.com/office/officeart/2018/2/layout/IconCircleList"/>
    <dgm:cxn modelId="{0BCEB855-0A9F-A141-80F5-442C90DE3590}" type="presParOf" srcId="{396BD4BA-0B26-4CDF-AB47-019DF61CCF5C}" destId="{C0D40756-6610-4ABF-8F8B-0D1CCFBE0C86}" srcOrd="1" destOrd="0" presId="urn:microsoft.com/office/officeart/2018/2/layout/IconCircleList"/>
    <dgm:cxn modelId="{C9F78303-FD1D-514B-A7AC-593D17E4ECB4}" type="presParOf" srcId="{396BD4BA-0B26-4CDF-AB47-019DF61CCF5C}" destId="{744690AB-BC86-4E26-93A1-D4F54B6D6637}" srcOrd="2" destOrd="0" presId="urn:microsoft.com/office/officeart/2018/2/layout/IconCircleList"/>
    <dgm:cxn modelId="{0113E1B4-56DB-734E-8600-8509D2530824}" type="presParOf" srcId="{396BD4BA-0B26-4CDF-AB47-019DF61CCF5C}" destId="{4095AD2B-CC7B-4EC5-9571-37E85B7501AA}" srcOrd="3" destOrd="0" presId="urn:microsoft.com/office/officeart/2018/2/layout/IconCircleList"/>
    <dgm:cxn modelId="{3E201D2E-05F6-2E40-BB8B-125A80204B8B}" type="presParOf" srcId="{29AE7602-1792-4B74-A2E4-DED635E71713}" destId="{7F773D8B-43E6-5F4E-8823-41F1FA11E3F0}" srcOrd="9" destOrd="0" presId="urn:microsoft.com/office/officeart/2018/2/layout/IconCircleList"/>
    <dgm:cxn modelId="{18B1E2CD-5906-F146-A661-D7C43F991CBC}" type="presParOf" srcId="{29AE7602-1792-4B74-A2E4-DED635E71713}" destId="{6F0384E9-CDEC-D84A-80F3-01ED3A790B8D}" srcOrd="10" destOrd="0" presId="urn:microsoft.com/office/officeart/2018/2/layout/IconCircleList"/>
    <dgm:cxn modelId="{EE6F70D5-F3C7-C94C-8FE6-507E428AC61B}" type="presParOf" srcId="{6F0384E9-CDEC-D84A-80F3-01ED3A790B8D}" destId="{8CC9796F-F992-2649-9736-E1F559B94C5E}" srcOrd="0" destOrd="0" presId="urn:microsoft.com/office/officeart/2018/2/layout/IconCircleList"/>
    <dgm:cxn modelId="{502A691B-CEC4-4547-A1BC-26DD5F7C78BE}" type="presParOf" srcId="{6F0384E9-CDEC-D84A-80F3-01ED3A790B8D}" destId="{92136B37-72E0-1D4F-B7E3-5F3A47DA1D56}" srcOrd="1" destOrd="0" presId="urn:microsoft.com/office/officeart/2018/2/layout/IconCircleList"/>
    <dgm:cxn modelId="{6D33B6F1-77F7-1A46-9381-07B9594014BF}" type="presParOf" srcId="{6F0384E9-CDEC-D84A-80F3-01ED3A790B8D}" destId="{742F163A-B2BB-8741-9C94-3599F67CA6C0}" srcOrd="2" destOrd="0" presId="urn:microsoft.com/office/officeart/2018/2/layout/IconCircleList"/>
    <dgm:cxn modelId="{C0D8D015-7FFB-1049-A257-8C0C786D85B4}" type="presParOf" srcId="{6F0384E9-CDEC-D84A-80F3-01ED3A790B8D}" destId="{5049B185-BB27-1046-9A97-35F613A0219F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AD98AFF9-5237-49D2-B043-0F0E906C0921}" type="doc">
      <dgm:prSet loTypeId="urn:microsoft.com/office/officeart/2018/2/layout/IconVerticalSolidList" loCatId="icon" qsTypeId="urn:microsoft.com/office/officeart/2005/8/quickstyle/simple3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409C89AE-B620-40DB-9497-99EECBC85209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100" dirty="0">
              <a:solidFill>
                <a:schemeClr val="bg1"/>
              </a:solidFill>
              <a:latin typeface="TheSansOffice" panose="020B0503040302060204" pitchFamily="34" charset="77"/>
            </a:rPr>
            <a:t>Low code AI/ML pipelines with simple declarative SQL statements</a:t>
          </a:r>
        </a:p>
      </dgm:t>
    </dgm:pt>
    <dgm:pt modelId="{A761F25A-0D56-4771-BE03-DC923CE5A84A}" type="parTrans" cxnId="{B569EB21-D4AF-4BB0-AAFC-46E9E17F3F11}">
      <dgm:prSet/>
      <dgm:spPr/>
      <dgm:t>
        <a:bodyPr/>
        <a:lstStyle/>
        <a:p>
          <a:endParaRPr lang="en-US" sz="1200">
            <a:solidFill>
              <a:schemeClr val="bg1"/>
            </a:solidFill>
            <a:latin typeface="TheSansOffice" panose="020B0503040302060204" pitchFamily="34" charset="77"/>
          </a:endParaRPr>
        </a:p>
      </dgm:t>
    </dgm:pt>
    <dgm:pt modelId="{468F47DC-5A0F-4161-824A-555074C56209}" type="sibTrans" cxnId="{B569EB21-D4AF-4BB0-AAFC-46E9E17F3F11}">
      <dgm:prSet/>
      <dgm:spPr/>
      <dgm:t>
        <a:bodyPr/>
        <a:lstStyle/>
        <a:p>
          <a:endParaRPr lang="en-US" sz="1200">
            <a:solidFill>
              <a:schemeClr val="bg1"/>
            </a:solidFill>
            <a:latin typeface="TheSansOffice" panose="020B0503040302060204" pitchFamily="34" charset="77"/>
          </a:endParaRPr>
        </a:p>
      </dgm:t>
    </dgm:pt>
    <dgm:pt modelId="{2E2F5202-104A-4BA2-8F21-D8DEDDCCEB89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100" dirty="0">
              <a:solidFill>
                <a:schemeClr val="bg1"/>
              </a:solidFill>
              <a:latin typeface="TheSansOffice" panose="020B0503040302060204" pitchFamily="34" charset="77"/>
            </a:rPr>
            <a:t>Streamline every aspect of data preparation and feature engineering</a:t>
          </a:r>
        </a:p>
      </dgm:t>
    </dgm:pt>
    <dgm:pt modelId="{0E5C9752-B00E-4CB2-9D21-E5DC982A746C}" type="parTrans" cxnId="{D5D6B289-5BDB-4299-BE85-7EB037A2E003}">
      <dgm:prSet/>
      <dgm:spPr/>
      <dgm:t>
        <a:bodyPr/>
        <a:lstStyle/>
        <a:p>
          <a:endParaRPr lang="en-US" sz="1200">
            <a:solidFill>
              <a:schemeClr val="bg1"/>
            </a:solidFill>
            <a:latin typeface="TheSansOffice" panose="020B0503040302060204" pitchFamily="34" charset="77"/>
          </a:endParaRPr>
        </a:p>
      </dgm:t>
    </dgm:pt>
    <dgm:pt modelId="{9EADCE11-D462-4650-8BD2-6C284784C639}" type="sibTrans" cxnId="{D5D6B289-5BDB-4299-BE85-7EB037A2E003}">
      <dgm:prSet/>
      <dgm:spPr/>
      <dgm:t>
        <a:bodyPr/>
        <a:lstStyle/>
        <a:p>
          <a:endParaRPr lang="en-US" sz="1200">
            <a:solidFill>
              <a:schemeClr val="bg1"/>
            </a:solidFill>
            <a:latin typeface="TheSansOffice" panose="020B0503040302060204" pitchFamily="34" charset="77"/>
          </a:endParaRPr>
        </a:p>
      </dgm:t>
    </dgm:pt>
    <dgm:pt modelId="{68D71C32-EF62-405D-B4FD-9C84E67FACAD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100" dirty="0">
              <a:solidFill>
                <a:schemeClr val="bg1"/>
              </a:solidFill>
              <a:latin typeface="TheSansOffice" panose="020B0503040302060204" pitchFamily="34" charset="77"/>
            </a:rPr>
            <a:t>In built aggregations, point in time joins and time travel for predictions</a:t>
          </a:r>
        </a:p>
      </dgm:t>
    </dgm:pt>
    <dgm:pt modelId="{35583098-AC4E-4830-98A5-755349A1D56D}" type="parTrans" cxnId="{0E2F7C48-6FC8-40FB-A8FD-3E6BBD8C1A7C}">
      <dgm:prSet/>
      <dgm:spPr/>
      <dgm:t>
        <a:bodyPr/>
        <a:lstStyle/>
        <a:p>
          <a:endParaRPr lang="en-US" sz="1200">
            <a:solidFill>
              <a:schemeClr val="bg1"/>
            </a:solidFill>
            <a:latin typeface="TheSansOffice" panose="020B0503040302060204" pitchFamily="34" charset="77"/>
          </a:endParaRPr>
        </a:p>
      </dgm:t>
    </dgm:pt>
    <dgm:pt modelId="{9E884532-DBA2-46CE-B55B-1A66C71E8269}" type="sibTrans" cxnId="{0E2F7C48-6FC8-40FB-A8FD-3E6BBD8C1A7C}">
      <dgm:prSet/>
      <dgm:spPr/>
      <dgm:t>
        <a:bodyPr/>
        <a:lstStyle/>
        <a:p>
          <a:endParaRPr lang="en-US" sz="1200">
            <a:solidFill>
              <a:schemeClr val="bg1"/>
            </a:solidFill>
            <a:latin typeface="TheSansOffice" panose="020B0503040302060204" pitchFamily="34" charset="77"/>
          </a:endParaRPr>
        </a:p>
      </dgm:t>
    </dgm:pt>
    <dgm:pt modelId="{024F21EE-E583-453C-9F5C-6E7A57AEECC1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100" dirty="0">
              <a:solidFill>
                <a:schemeClr val="bg1"/>
              </a:solidFill>
              <a:latin typeface="TheSansOffice" panose="020B0503040302060204" pitchFamily="34" charset="77"/>
            </a:rPr>
            <a:t>High performance and Highly available feature store for all stages of AI pipelines</a:t>
          </a:r>
        </a:p>
      </dgm:t>
    </dgm:pt>
    <dgm:pt modelId="{9A3B7349-04D2-443E-B988-0001755C10D9}" type="parTrans" cxnId="{E4635037-8BA4-4DB4-82C0-93A48314A55F}">
      <dgm:prSet/>
      <dgm:spPr/>
      <dgm:t>
        <a:bodyPr/>
        <a:lstStyle/>
        <a:p>
          <a:endParaRPr lang="en-US" sz="1200">
            <a:solidFill>
              <a:schemeClr val="bg1"/>
            </a:solidFill>
            <a:latin typeface="TheSansOffice" panose="020B0503040302060204" pitchFamily="34" charset="77"/>
          </a:endParaRPr>
        </a:p>
      </dgm:t>
    </dgm:pt>
    <dgm:pt modelId="{32A0579C-0D45-454A-ABCA-11F51D0FEEA3}" type="sibTrans" cxnId="{E4635037-8BA4-4DB4-82C0-93A48314A55F}">
      <dgm:prSet/>
      <dgm:spPr/>
      <dgm:t>
        <a:bodyPr/>
        <a:lstStyle/>
        <a:p>
          <a:endParaRPr lang="en-US" sz="1200">
            <a:solidFill>
              <a:schemeClr val="bg1"/>
            </a:solidFill>
            <a:latin typeface="TheSansOffice" panose="020B0503040302060204" pitchFamily="34" charset="77"/>
          </a:endParaRPr>
        </a:p>
      </dgm:t>
    </dgm:pt>
    <dgm:pt modelId="{ED7DF278-56DE-4B30-B37E-B19FF525DAAB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100" dirty="0">
              <a:solidFill>
                <a:schemeClr val="bg1"/>
              </a:solidFill>
              <a:latin typeface="TheSansOffice" panose="020B0503040302060204" pitchFamily="34" charset="77"/>
            </a:rPr>
            <a:t>Auto detect data drift and alerts to maintain model quality</a:t>
          </a:r>
        </a:p>
      </dgm:t>
    </dgm:pt>
    <dgm:pt modelId="{84180B45-6CAD-4218-9A97-C3E4D2551837}" type="parTrans" cxnId="{DA5AF29C-8E73-44AC-9E36-417FE1CF44A1}">
      <dgm:prSet/>
      <dgm:spPr/>
      <dgm:t>
        <a:bodyPr/>
        <a:lstStyle/>
        <a:p>
          <a:endParaRPr lang="en-US" sz="1200">
            <a:solidFill>
              <a:schemeClr val="bg1"/>
            </a:solidFill>
            <a:latin typeface="TheSansOffice" panose="020B0503040302060204" pitchFamily="34" charset="77"/>
          </a:endParaRPr>
        </a:p>
      </dgm:t>
    </dgm:pt>
    <dgm:pt modelId="{3FBC1D61-E058-4D39-8B06-04EF4148F06D}" type="sibTrans" cxnId="{DA5AF29C-8E73-44AC-9E36-417FE1CF44A1}">
      <dgm:prSet/>
      <dgm:spPr/>
      <dgm:t>
        <a:bodyPr/>
        <a:lstStyle/>
        <a:p>
          <a:endParaRPr lang="en-US" sz="1200">
            <a:solidFill>
              <a:schemeClr val="bg1"/>
            </a:solidFill>
            <a:latin typeface="TheSansOffice" panose="020B0503040302060204" pitchFamily="34" charset="77"/>
          </a:endParaRPr>
        </a:p>
      </dgm:t>
    </dgm:pt>
    <dgm:pt modelId="{76387EB0-20B2-47EB-92EC-D51C9D9B1927}" type="pres">
      <dgm:prSet presAssocID="{AD98AFF9-5237-49D2-B043-0F0E906C0921}" presName="root" presStyleCnt="0">
        <dgm:presLayoutVars>
          <dgm:dir/>
          <dgm:resizeHandles val="exact"/>
        </dgm:presLayoutVars>
      </dgm:prSet>
      <dgm:spPr/>
    </dgm:pt>
    <dgm:pt modelId="{48AF7D59-E16C-42EF-B4F5-93ACB7D4ED02}" type="pres">
      <dgm:prSet presAssocID="{409C89AE-B620-40DB-9497-99EECBC85209}" presName="compNode" presStyleCnt="0"/>
      <dgm:spPr/>
    </dgm:pt>
    <dgm:pt modelId="{89B9408B-8EEB-42D6-BD8F-7C12B728E19F}" type="pres">
      <dgm:prSet presAssocID="{409C89AE-B620-40DB-9497-99EECBC85209}" presName="bgRect" presStyleLbl="bgShp" presStyleIdx="0" presStyleCnt="5"/>
      <dgm:spPr>
        <a:noFill/>
      </dgm:spPr>
    </dgm:pt>
    <dgm:pt modelId="{4CCB4380-1390-4C8E-8612-2B9DD39DD4BB}" type="pres">
      <dgm:prSet presAssocID="{409C89AE-B620-40DB-9497-99EECBC85209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Workflow outline"/>
        </a:ext>
      </dgm:extLst>
    </dgm:pt>
    <dgm:pt modelId="{9DC8F717-C8B5-4227-B6C7-2BAABD603FA2}" type="pres">
      <dgm:prSet presAssocID="{409C89AE-B620-40DB-9497-99EECBC85209}" presName="spaceRect" presStyleCnt="0"/>
      <dgm:spPr/>
    </dgm:pt>
    <dgm:pt modelId="{8678CECB-5B14-42DE-88E4-56AA3B15F8AB}" type="pres">
      <dgm:prSet presAssocID="{409C89AE-B620-40DB-9497-99EECBC85209}" presName="parTx" presStyleLbl="revTx" presStyleIdx="0" presStyleCnt="5" custScaleY="128397">
        <dgm:presLayoutVars>
          <dgm:chMax val="0"/>
          <dgm:chPref val="0"/>
        </dgm:presLayoutVars>
      </dgm:prSet>
      <dgm:spPr/>
    </dgm:pt>
    <dgm:pt modelId="{9F39F65F-133A-4AB0-9DED-D09B23FB4BE4}" type="pres">
      <dgm:prSet presAssocID="{468F47DC-5A0F-4161-824A-555074C56209}" presName="sibTrans" presStyleCnt="0"/>
      <dgm:spPr/>
    </dgm:pt>
    <dgm:pt modelId="{3EEB9026-6D3C-4AAB-8169-7131F0A70F80}" type="pres">
      <dgm:prSet presAssocID="{2E2F5202-104A-4BA2-8F21-D8DEDDCCEB89}" presName="compNode" presStyleCnt="0"/>
      <dgm:spPr/>
    </dgm:pt>
    <dgm:pt modelId="{D762DFF9-CBD5-42AF-912F-8F622E744BF9}" type="pres">
      <dgm:prSet presAssocID="{2E2F5202-104A-4BA2-8F21-D8DEDDCCEB89}" presName="bgRect" presStyleLbl="bgShp" presStyleIdx="1" presStyleCnt="5"/>
      <dgm:spPr>
        <a:noFill/>
      </dgm:spPr>
    </dgm:pt>
    <dgm:pt modelId="{EC6795B7-1AC8-4523-95B8-AA11C1A02115}" type="pres">
      <dgm:prSet presAssocID="{2E2F5202-104A-4BA2-8F21-D8DEDDCCEB89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32A67F3B-9DA0-47F5-9D7B-A5C78E03D4E8}" type="pres">
      <dgm:prSet presAssocID="{2E2F5202-104A-4BA2-8F21-D8DEDDCCEB89}" presName="spaceRect" presStyleCnt="0"/>
      <dgm:spPr/>
    </dgm:pt>
    <dgm:pt modelId="{2276E772-5201-4CB1-8755-AFBFB2C8B9AD}" type="pres">
      <dgm:prSet presAssocID="{2E2F5202-104A-4BA2-8F21-D8DEDDCCEB89}" presName="parTx" presStyleLbl="revTx" presStyleIdx="1" presStyleCnt="5" custScaleY="128397">
        <dgm:presLayoutVars>
          <dgm:chMax val="0"/>
          <dgm:chPref val="0"/>
        </dgm:presLayoutVars>
      </dgm:prSet>
      <dgm:spPr/>
    </dgm:pt>
    <dgm:pt modelId="{B24BA203-E8D8-4054-96BD-C01043B5DC2B}" type="pres">
      <dgm:prSet presAssocID="{9EADCE11-D462-4650-8BD2-6C284784C639}" presName="sibTrans" presStyleCnt="0"/>
      <dgm:spPr/>
    </dgm:pt>
    <dgm:pt modelId="{D0ED036D-D05D-474C-9FA2-DDA5B5C807C8}" type="pres">
      <dgm:prSet presAssocID="{68D71C32-EF62-405D-B4FD-9C84E67FACAD}" presName="compNode" presStyleCnt="0"/>
      <dgm:spPr/>
    </dgm:pt>
    <dgm:pt modelId="{412F9B03-A9BA-4615-94D9-5282CA7F050C}" type="pres">
      <dgm:prSet presAssocID="{68D71C32-EF62-405D-B4FD-9C84E67FACAD}" presName="bgRect" presStyleLbl="bgShp" presStyleIdx="2" presStyleCnt="5"/>
      <dgm:spPr>
        <a:noFill/>
      </dgm:spPr>
    </dgm:pt>
    <dgm:pt modelId="{FB81CBF8-2F2F-41C5-A4E0-4545E21D6781}" type="pres">
      <dgm:prSet presAssocID="{68D71C32-EF62-405D-B4FD-9C84E67FACAD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C19EA355-7FCF-44AD-BB2E-21D2F6D35EBD}" type="pres">
      <dgm:prSet presAssocID="{68D71C32-EF62-405D-B4FD-9C84E67FACAD}" presName="spaceRect" presStyleCnt="0"/>
      <dgm:spPr/>
    </dgm:pt>
    <dgm:pt modelId="{2DE08027-2407-4A19-9450-B34435924C1E}" type="pres">
      <dgm:prSet presAssocID="{68D71C32-EF62-405D-B4FD-9C84E67FACAD}" presName="parTx" presStyleLbl="revTx" presStyleIdx="2" presStyleCnt="5" custScaleY="128397">
        <dgm:presLayoutVars>
          <dgm:chMax val="0"/>
          <dgm:chPref val="0"/>
        </dgm:presLayoutVars>
      </dgm:prSet>
      <dgm:spPr/>
    </dgm:pt>
    <dgm:pt modelId="{BDF8E062-E6C1-4D36-B156-07CDFB3A89BD}" type="pres">
      <dgm:prSet presAssocID="{9E884532-DBA2-46CE-B55B-1A66C71E8269}" presName="sibTrans" presStyleCnt="0"/>
      <dgm:spPr/>
    </dgm:pt>
    <dgm:pt modelId="{9AFCB42B-39F5-4DE1-A258-047B5FDB7FFF}" type="pres">
      <dgm:prSet presAssocID="{024F21EE-E583-453C-9F5C-6E7A57AEECC1}" presName="compNode" presStyleCnt="0"/>
      <dgm:spPr/>
    </dgm:pt>
    <dgm:pt modelId="{B0138D9A-1E5B-4186-9F82-196B757DBB5B}" type="pres">
      <dgm:prSet presAssocID="{024F21EE-E583-453C-9F5C-6E7A57AEECC1}" presName="bgRect" presStyleLbl="bgShp" presStyleIdx="3" presStyleCnt="5"/>
      <dgm:spPr>
        <a:noFill/>
      </dgm:spPr>
    </dgm:pt>
    <dgm:pt modelId="{FC1A4C7D-D1E8-4E6D-8DBE-C49BB43E8C56}" type="pres">
      <dgm:prSet presAssocID="{024F21EE-E583-453C-9F5C-6E7A57AEECC1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ar chart"/>
        </a:ext>
      </dgm:extLst>
    </dgm:pt>
    <dgm:pt modelId="{F17F9060-05C1-4235-B682-0578BFFEB720}" type="pres">
      <dgm:prSet presAssocID="{024F21EE-E583-453C-9F5C-6E7A57AEECC1}" presName="spaceRect" presStyleCnt="0"/>
      <dgm:spPr/>
    </dgm:pt>
    <dgm:pt modelId="{64CBC928-287C-410E-9944-41A8304F683D}" type="pres">
      <dgm:prSet presAssocID="{024F21EE-E583-453C-9F5C-6E7A57AEECC1}" presName="parTx" presStyleLbl="revTx" presStyleIdx="3" presStyleCnt="5" custScaleY="128397">
        <dgm:presLayoutVars>
          <dgm:chMax val="0"/>
          <dgm:chPref val="0"/>
        </dgm:presLayoutVars>
      </dgm:prSet>
      <dgm:spPr/>
    </dgm:pt>
    <dgm:pt modelId="{46225EC9-D888-4E33-8B07-BF518E95BB52}" type="pres">
      <dgm:prSet presAssocID="{32A0579C-0D45-454A-ABCA-11F51D0FEEA3}" presName="sibTrans" presStyleCnt="0"/>
      <dgm:spPr/>
    </dgm:pt>
    <dgm:pt modelId="{DA012271-93F2-41E8-A02B-896A655AE7FD}" type="pres">
      <dgm:prSet presAssocID="{ED7DF278-56DE-4B30-B37E-B19FF525DAAB}" presName="compNode" presStyleCnt="0"/>
      <dgm:spPr/>
    </dgm:pt>
    <dgm:pt modelId="{E3DE496C-4188-43CC-9DE3-D37473648F84}" type="pres">
      <dgm:prSet presAssocID="{ED7DF278-56DE-4B30-B37E-B19FF525DAAB}" presName="bgRect" presStyleLbl="bgShp" presStyleIdx="4" presStyleCnt="5"/>
      <dgm:spPr>
        <a:noFill/>
      </dgm:spPr>
    </dgm:pt>
    <dgm:pt modelId="{6C5AE87F-AB3A-4809-92A8-C1B06ABF63C5}" type="pres">
      <dgm:prSet presAssocID="{ED7DF278-56DE-4B30-B37E-B19FF525DAAB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auge"/>
        </a:ext>
      </dgm:extLst>
    </dgm:pt>
    <dgm:pt modelId="{B4ADFD92-88C5-4307-9C50-C36FA629C681}" type="pres">
      <dgm:prSet presAssocID="{ED7DF278-56DE-4B30-B37E-B19FF525DAAB}" presName="spaceRect" presStyleCnt="0"/>
      <dgm:spPr/>
    </dgm:pt>
    <dgm:pt modelId="{AE9C654B-AA53-4571-B7CE-D27A8940876C}" type="pres">
      <dgm:prSet presAssocID="{ED7DF278-56DE-4B30-B37E-B19FF525DAAB}" presName="parTx" presStyleLbl="revTx" presStyleIdx="4" presStyleCnt="5" custScaleY="128397">
        <dgm:presLayoutVars>
          <dgm:chMax val="0"/>
          <dgm:chPref val="0"/>
        </dgm:presLayoutVars>
      </dgm:prSet>
      <dgm:spPr/>
    </dgm:pt>
  </dgm:ptLst>
  <dgm:cxnLst>
    <dgm:cxn modelId="{7A3CDF07-3833-4C13-AADE-D438E15DDED0}" type="presOf" srcId="{ED7DF278-56DE-4B30-B37E-B19FF525DAAB}" destId="{AE9C654B-AA53-4571-B7CE-D27A8940876C}" srcOrd="0" destOrd="0" presId="urn:microsoft.com/office/officeart/2018/2/layout/IconVerticalSolidList"/>
    <dgm:cxn modelId="{995CF50E-3EB5-401F-A496-1E02DD17E4F5}" type="presOf" srcId="{409C89AE-B620-40DB-9497-99EECBC85209}" destId="{8678CECB-5B14-42DE-88E4-56AA3B15F8AB}" srcOrd="0" destOrd="0" presId="urn:microsoft.com/office/officeart/2018/2/layout/IconVerticalSolidList"/>
    <dgm:cxn modelId="{FEF4621A-3BF0-4A47-AAF7-25CE94C897AF}" type="presOf" srcId="{68D71C32-EF62-405D-B4FD-9C84E67FACAD}" destId="{2DE08027-2407-4A19-9450-B34435924C1E}" srcOrd="0" destOrd="0" presId="urn:microsoft.com/office/officeart/2018/2/layout/IconVerticalSolidList"/>
    <dgm:cxn modelId="{B569EB21-D4AF-4BB0-AAFC-46E9E17F3F11}" srcId="{AD98AFF9-5237-49D2-B043-0F0E906C0921}" destId="{409C89AE-B620-40DB-9497-99EECBC85209}" srcOrd="0" destOrd="0" parTransId="{A761F25A-0D56-4771-BE03-DC923CE5A84A}" sibTransId="{468F47DC-5A0F-4161-824A-555074C56209}"/>
    <dgm:cxn modelId="{5AD58D35-4086-430F-9BD5-0D07D9E5065B}" type="presOf" srcId="{024F21EE-E583-453C-9F5C-6E7A57AEECC1}" destId="{64CBC928-287C-410E-9944-41A8304F683D}" srcOrd="0" destOrd="0" presId="urn:microsoft.com/office/officeart/2018/2/layout/IconVerticalSolidList"/>
    <dgm:cxn modelId="{E4635037-8BA4-4DB4-82C0-93A48314A55F}" srcId="{AD98AFF9-5237-49D2-B043-0F0E906C0921}" destId="{024F21EE-E583-453C-9F5C-6E7A57AEECC1}" srcOrd="3" destOrd="0" parTransId="{9A3B7349-04D2-443E-B988-0001755C10D9}" sibTransId="{32A0579C-0D45-454A-ABCA-11F51D0FEEA3}"/>
    <dgm:cxn modelId="{0E2F7C48-6FC8-40FB-A8FD-3E6BBD8C1A7C}" srcId="{AD98AFF9-5237-49D2-B043-0F0E906C0921}" destId="{68D71C32-EF62-405D-B4FD-9C84E67FACAD}" srcOrd="2" destOrd="0" parTransId="{35583098-AC4E-4830-98A5-755349A1D56D}" sibTransId="{9E884532-DBA2-46CE-B55B-1A66C71E8269}"/>
    <dgm:cxn modelId="{4DC03F52-8D6A-4D47-90DA-3113BCDBB150}" type="presOf" srcId="{AD98AFF9-5237-49D2-B043-0F0E906C0921}" destId="{76387EB0-20B2-47EB-92EC-D51C9D9B1927}" srcOrd="0" destOrd="0" presId="urn:microsoft.com/office/officeart/2018/2/layout/IconVerticalSolidList"/>
    <dgm:cxn modelId="{D2A0B279-8948-41BA-AAEB-8DD338D88D42}" type="presOf" srcId="{2E2F5202-104A-4BA2-8F21-D8DEDDCCEB89}" destId="{2276E772-5201-4CB1-8755-AFBFB2C8B9AD}" srcOrd="0" destOrd="0" presId="urn:microsoft.com/office/officeart/2018/2/layout/IconVerticalSolidList"/>
    <dgm:cxn modelId="{D5D6B289-5BDB-4299-BE85-7EB037A2E003}" srcId="{AD98AFF9-5237-49D2-B043-0F0E906C0921}" destId="{2E2F5202-104A-4BA2-8F21-D8DEDDCCEB89}" srcOrd="1" destOrd="0" parTransId="{0E5C9752-B00E-4CB2-9D21-E5DC982A746C}" sibTransId="{9EADCE11-D462-4650-8BD2-6C284784C639}"/>
    <dgm:cxn modelId="{DA5AF29C-8E73-44AC-9E36-417FE1CF44A1}" srcId="{AD98AFF9-5237-49D2-B043-0F0E906C0921}" destId="{ED7DF278-56DE-4B30-B37E-B19FF525DAAB}" srcOrd="4" destOrd="0" parTransId="{84180B45-6CAD-4218-9A97-C3E4D2551837}" sibTransId="{3FBC1D61-E058-4D39-8B06-04EF4148F06D}"/>
    <dgm:cxn modelId="{7EB378D3-35A7-4C17-9F83-DC0F5BA7403F}" type="presParOf" srcId="{76387EB0-20B2-47EB-92EC-D51C9D9B1927}" destId="{48AF7D59-E16C-42EF-B4F5-93ACB7D4ED02}" srcOrd="0" destOrd="0" presId="urn:microsoft.com/office/officeart/2018/2/layout/IconVerticalSolidList"/>
    <dgm:cxn modelId="{FDB73F60-4C52-4C47-B922-FD7D393FB17F}" type="presParOf" srcId="{48AF7D59-E16C-42EF-B4F5-93ACB7D4ED02}" destId="{89B9408B-8EEB-42D6-BD8F-7C12B728E19F}" srcOrd="0" destOrd="0" presId="urn:microsoft.com/office/officeart/2018/2/layout/IconVerticalSolidList"/>
    <dgm:cxn modelId="{2FB5E280-60B6-4324-A7A7-D69417751753}" type="presParOf" srcId="{48AF7D59-E16C-42EF-B4F5-93ACB7D4ED02}" destId="{4CCB4380-1390-4C8E-8612-2B9DD39DD4BB}" srcOrd="1" destOrd="0" presId="urn:microsoft.com/office/officeart/2018/2/layout/IconVerticalSolidList"/>
    <dgm:cxn modelId="{F612A04C-1359-4A0A-BAEF-A9CE22CD4815}" type="presParOf" srcId="{48AF7D59-E16C-42EF-B4F5-93ACB7D4ED02}" destId="{9DC8F717-C8B5-4227-B6C7-2BAABD603FA2}" srcOrd="2" destOrd="0" presId="urn:microsoft.com/office/officeart/2018/2/layout/IconVerticalSolidList"/>
    <dgm:cxn modelId="{0EC5DB5E-2D4B-498D-91CC-3398465606CE}" type="presParOf" srcId="{48AF7D59-E16C-42EF-B4F5-93ACB7D4ED02}" destId="{8678CECB-5B14-42DE-88E4-56AA3B15F8AB}" srcOrd="3" destOrd="0" presId="urn:microsoft.com/office/officeart/2018/2/layout/IconVerticalSolidList"/>
    <dgm:cxn modelId="{BBA290F5-4FAB-488D-A21B-A01B336C2591}" type="presParOf" srcId="{76387EB0-20B2-47EB-92EC-D51C9D9B1927}" destId="{9F39F65F-133A-4AB0-9DED-D09B23FB4BE4}" srcOrd="1" destOrd="0" presId="urn:microsoft.com/office/officeart/2018/2/layout/IconVerticalSolidList"/>
    <dgm:cxn modelId="{ADCAE83A-65A4-4770-BA64-464BC1B6EF64}" type="presParOf" srcId="{76387EB0-20B2-47EB-92EC-D51C9D9B1927}" destId="{3EEB9026-6D3C-4AAB-8169-7131F0A70F80}" srcOrd="2" destOrd="0" presId="urn:microsoft.com/office/officeart/2018/2/layout/IconVerticalSolidList"/>
    <dgm:cxn modelId="{6644F1F2-ED57-4F91-9E2B-6DFCBD637FAD}" type="presParOf" srcId="{3EEB9026-6D3C-4AAB-8169-7131F0A70F80}" destId="{D762DFF9-CBD5-42AF-912F-8F622E744BF9}" srcOrd="0" destOrd="0" presId="urn:microsoft.com/office/officeart/2018/2/layout/IconVerticalSolidList"/>
    <dgm:cxn modelId="{7686F889-0A73-4494-B23E-6E278A83C452}" type="presParOf" srcId="{3EEB9026-6D3C-4AAB-8169-7131F0A70F80}" destId="{EC6795B7-1AC8-4523-95B8-AA11C1A02115}" srcOrd="1" destOrd="0" presId="urn:microsoft.com/office/officeart/2018/2/layout/IconVerticalSolidList"/>
    <dgm:cxn modelId="{EF85CAA4-1734-446A-A6CF-248F2A359B78}" type="presParOf" srcId="{3EEB9026-6D3C-4AAB-8169-7131F0A70F80}" destId="{32A67F3B-9DA0-47F5-9D7B-A5C78E03D4E8}" srcOrd="2" destOrd="0" presId="urn:microsoft.com/office/officeart/2018/2/layout/IconVerticalSolidList"/>
    <dgm:cxn modelId="{45EA603B-EE6C-42CE-98F7-568DC49B1D95}" type="presParOf" srcId="{3EEB9026-6D3C-4AAB-8169-7131F0A70F80}" destId="{2276E772-5201-4CB1-8755-AFBFB2C8B9AD}" srcOrd="3" destOrd="0" presId="urn:microsoft.com/office/officeart/2018/2/layout/IconVerticalSolidList"/>
    <dgm:cxn modelId="{29002106-2058-4FC5-9C03-649DE36AFA60}" type="presParOf" srcId="{76387EB0-20B2-47EB-92EC-D51C9D9B1927}" destId="{B24BA203-E8D8-4054-96BD-C01043B5DC2B}" srcOrd="3" destOrd="0" presId="urn:microsoft.com/office/officeart/2018/2/layout/IconVerticalSolidList"/>
    <dgm:cxn modelId="{59F0B035-F753-4C81-A0C9-125EEE0CD2AC}" type="presParOf" srcId="{76387EB0-20B2-47EB-92EC-D51C9D9B1927}" destId="{D0ED036D-D05D-474C-9FA2-DDA5B5C807C8}" srcOrd="4" destOrd="0" presId="urn:microsoft.com/office/officeart/2018/2/layout/IconVerticalSolidList"/>
    <dgm:cxn modelId="{315DA9B4-96EF-4C55-B4DD-76E024A32444}" type="presParOf" srcId="{D0ED036D-D05D-474C-9FA2-DDA5B5C807C8}" destId="{412F9B03-A9BA-4615-94D9-5282CA7F050C}" srcOrd="0" destOrd="0" presId="urn:microsoft.com/office/officeart/2018/2/layout/IconVerticalSolidList"/>
    <dgm:cxn modelId="{36168F28-7C97-4499-9AED-C7DC0AE4CFA9}" type="presParOf" srcId="{D0ED036D-D05D-474C-9FA2-DDA5B5C807C8}" destId="{FB81CBF8-2F2F-41C5-A4E0-4545E21D6781}" srcOrd="1" destOrd="0" presId="urn:microsoft.com/office/officeart/2018/2/layout/IconVerticalSolidList"/>
    <dgm:cxn modelId="{10FB9E10-8259-4DA9-BA03-57286D639763}" type="presParOf" srcId="{D0ED036D-D05D-474C-9FA2-DDA5B5C807C8}" destId="{C19EA355-7FCF-44AD-BB2E-21D2F6D35EBD}" srcOrd="2" destOrd="0" presId="urn:microsoft.com/office/officeart/2018/2/layout/IconVerticalSolidList"/>
    <dgm:cxn modelId="{37248318-36F2-4CBD-9A42-D1C2C2058C3C}" type="presParOf" srcId="{D0ED036D-D05D-474C-9FA2-DDA5B5C807C8}" destId="{2DE08027-2407-4A19-9450-B34435924C1E}" srcOrd="3" destOrd="0" presId="urn:microsoft.com/office/officeart/2018/2/layout/IconVerticalSolidList"/>
    <dgm:cxn modelId="{0A626AE9-95D4-42D3-BFAB-9FE8A320D20F}" type="presParOf" srcId="{76387EB0-20B2-47EB-92EC-D51C9D9B1927}" destId="{BDF8E062-E6C1-4D36-B156-07CDFB3A89BD}" srcOrd="5" destOrd="0" presId="urn:microsoft.com/office/officeart/2018/2/layout/IconVerticalSolidList"/>
    <dgm:cxn modelId="{89E97632-75F7-42AD-898C-D445539EB8E3}" type="presParOf" srcId="{76387EB0-20B2-47EB-92EC-D51C9D9B1927}" destId="{9AFCB42B-39F5-4DE1-A258-047B5FDB7FFF}" srcOrd="6" destOrd="0" presId="urn:microsoft.com/office/officeart/2018/2/layout/IconVerticalSolidList"/>
    <dgm:cxn modelId="{9B134EBD-196B-4B66-ACF7-9467332843F1}" type="presParOf" srcId="{9AFCB42B-39F5-4DE1-A258-047B5FDB7FFF}" destId="{B0138D9A-1E5B-4186-9F82-196B757DBB5B}" srcOrd="0" destOrd="0" presId="urn:microsoft.com/office/officeart/2018/2/layout/IconVerticalSolidList"/>
    <dgm:cxn modelId="{B4DC8B00-E9DD-444D-8E4D-18E4701BE5FC}" type="presParOf" srcId="{9AFCB42B-39F5-4DE1-A258-047B5FDB7FFF}" destId="{FC1A4C7D-D1E8-4E6D-8DBE-C49BB43E8C56}" srcOrd="1" destOrd="0" presId="urn:microsoft.com/office/officeart/2018/2/layout/IconVerticalSolidList"/>
    <dgm:cxn modelId="{BFA01DC9-3677-413E-9F1E-478A7344D620}" type="presParOf" srcId="{9AFCB42B-39F5-4DE1-A258-047B5FDB7FFF}" destId="{F17F9060-05C1-4235-B682-0578BFFEB720}" srcOrd="2" destOrd="0" presId="urn:microsoft.com/office/officeart/2018/2/layout/IconVerticalSolidList"/>
    <dgm:cxn modelId="{E7898E2A-941B-4E12-BAEE-884D128569C0}" type="presParOf" srcId="{9AFCB42B-39F5-4DE1-A258-047B5FDB7FFF}" destId="{64CBC928-287C-410E-9944-41A8304F683D}" srcOrd="3" destOrd="0" presId="urn:microsoft.com/office/officeart/2018/2/layout/IconVerticalSolidList"/>
    <dgm:cxn modelId="{5FD5B98B-D691-47A1-842B-33FF67EAC577}" type="presParOf" srcId="{76387EB0-20B2-47EB-92EC-D51C9D9B1927}" destId="{46225EC9-D888-4E33-8B07-BF518E95BB52}" srcOrd="7" destOrd="0" presId="urn:microsoft.com/office/officeart/2018/2/layout/IconVerticalSolidList"/>
    <dgm:cxn modelId="{440FEE63-77CF-44D5-BAF4-B780EB326586}" type="presParOf" srcId="{76387EB0-20B2-47EB-92EC-D51C9D9B1927}" destId="{DA012271-93F2-41E8-A02B-896A655AE7FD}" srcOrd="8" destOrd="0" presId="urn:microsoft.com/office/officeart/2018/2/layout/IconVerticalSolidList"/>
    <dgm:cxn modelId="{A87DC8C7-BA73-4423-84F4-D49973CB9AD2}" type="presParOf" srcId="{DA012271-93F2-41E8-A02B-896A655AE7FD}" destId="{E3DE496C-4188-43CC-9DE3-D37473648F84}" srcOrd="0" destOrd="0" presId="urn:microsoft.com/office/officeart/2018/2/layout/IconVerticalSolidList"/>
    <dgm:cxn modelId="{29356FB6-1B40-4717-AA6C-54BA13C90EBD}" type="presParOf" srcId="{DA012271-93F2-41E8-A02B-896A655AE7FD}" destId="{6C5AE87F-AB3A-4809-92A8-C1B06ABF63C5}" srcOrd="1" destOrd="0" presId="urn:microsoft.com/office/officeart/2018/2/layout/IconVerticalSolidList"/>
    <dgm:cxn modelId="{A3EC3109-4036-4DFA-A528-134079830865}" type="presParOf" srcId="{DA012271-93F2-41E8-A02B-896A655AE7FD}" destId="{B4ADFD92-88C5-4307-9C50-C36FA629C681}" srcOrd="2" destOrd="0" presId="urn:microsoft.com/office/officeart/2018/2/layout/IconVerticalSolidList"/>
    <dgm:cxn modelId="{D8B0E9A6-E1A1-467B-837D-78214BC755F0}" type="presParOf" srcId="{DA012271-93F2-41E8-A02B-896A655AE7FD}" destId="{AE9C654B-AA53-4571-B7CE-D27A8940876C}" srcOrd="3" destOrd="0" presId="urn:microsoft.com/office/officeart/2018/2/layout/IconVerticalSolidList"/>
  </dgm:cxnLst>
  <dgm:bg>
    <a:noFill/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D094F442-80CC-4D67-8FF5-D3936C843020}" type="doc">
      <dgm:prSet loTypeId="urn:microsoft.com/office/officeart/2008/layout/RadialCluster" loCatId="cycle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IN"/>
        </a:p>
      </dgm:t>
    </dgm:pt>
    <dgm:pt modelId="{9CF8BB00-05D6-4ABA-96C3-248CE25797B0}">
      <dgm:prSet phldrT="[Text]" custT="1"/>
      <dgm:spPr>
        <a:solidFill>
          <a:schemeClr val="accent6"/>
        </a:solidFill>
        <a:ln w="9525"/>
      </dgm:spPr>
      <dgm:t>
        <a:bodyPr vert="horz" wrap="square" lIns="91440" tIns="45720" rIns="91440" bIns="45720" numCol="1" anchor="ctr" anchorCtr="0" compatLnSpc="1">
          <a:prstTxWarp prst="textNoShape">
            <a:avLst/>
          </a:prstTxWarp>
        </a:bodyPr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en-US" sz="800" b="1" dirty="0"/>
            <a:t>Production </a:t>
          </a:r>
          <a:r>
            <a:rPr lang="en-US" sz="800" b="1" i="0" u="none" strike="noStrike" cap="none" dirty="0">
              <a:latin typeface="Arial"/>
              <a:ea typeface="Arial"/>
              <a:cs typeface="Arial"/>
              <a:sym typeface="Arial"/>
              <a:rtl val="0"/>
            </a:rPr>
            <a:t>Support</a:t>
          </a:r>
          <a:endParaRPr lang="en-IN" sz="800" b="1" dirty="0"/>
        </a:p>
      </dgm:t>
    </dgm:pt>
    <dgm:pt modelId="{71A0CF18-F712-4B6F-9395-80D7B6929954}" type="parTrans" cxnId="{AD047844-CE07-48A6-8217-431E8BDD3575}">
      <dgm:prSet custT="1"/>
      <dgm:spPr/>
      <dgm:t>
        <a:bodyPr/>
        <a:lstStyle/>
        <a:p>
          <a:endParaRPr lang="en-IN" sz="800" dirty="0"/>
        </a:p>
      </dgm:t>
    </dgm:pt>
    <dgm:pt modelId="{E888CF48-182D-4D59-B3BB-86FFB0A611CA}" type="sibTrans" cxnId="{AD047844-CE07-48A6-8217-431E8BDD3575}">
      <dgm:prSet/>
      <dgm:spPr/>
      <dgm:t>
        <a:bodyPr/>
        <a:lstStyle/>
        <a:p>
          <a:endParaRPr lang="en-IN" sz="800"/>
        </a:p>
      </dgm:t>
    </dgm:pt>
    <dgm:pt modelId="{2EF9517F-D525-47D4-8BA2-381C9A0A10D5}">
      <dgm:prSet phldrT="[Text]" custT="1"/>
      <dgm:spPr>
        <a:solidFill>
          <a:schemeClr val="accent5"/>
        </a:solidFill>
        <a:ln w="9525"/>
      </dgm:spPr>
      <dgm:t>
        <a:bodyPr vert="horz" wrap="square" lIns="91440" tIns="45720" rIns="91440" bIns="45720" numCol="1" anchor="ctr" anchorCtr="0" compatLnSpc="1">
          <a:prstTxWarp prst="textNoShape">
            <a:avLst/>
          </a:prstTxWarp>
        </a:bodyPr>
        <a:lstStyle/>
        <a:p>
          <a:pPr marR="0" algn="ctr" rtl="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en-US" sz="800" b="0" i="0" u="none" strike="noStrike" cap="none" dirty="0">
              <a:latin typeface="Arial"/>
              <a:ea typeface="Arial"/>
              <a:cs typeface="Arial"/>
              <a:sym typeface="Arial"/>
              <a:rtl val="0"/>
            </a:rPr>
            <a:t>Configuration Support</a:t>
          </a:r>
          <a:endParaRPr lang="en-IN" sz="800" b="0" i="0" u="none" strike="noStrike" cap="none" dirty="0">
            <a:latin typeface="Arial"/>
            <a:ea typeface="Arial"/>
            <a:cs typeface="Arial"/>
            <a:sym typeface="Arial"/>
            <a:rtl val="0"/>
          </a:endParaRPr>
        </a:p>
      </dgm:t>
    </dgm:pt>
    <dgm:pt modelId="{C2E6E466-407D-4FF0-9D77-954DCAE33A9E}" type="parTrans" cxnId="{EE5B0A0B-7A9A-404D-8AB9-1E72543A97F3}">
      <dgm:prSet custT="1"/>
      <dgm:spPr/>
      <dgm:t>
        <a:bodyPr/>
        <a:lstStyle/>
        <a:p>
          <a:endParaRPr lang="en-IN" sz="800" dirty="0"/>
        </a:p>
      </dgm:t>
    </dgm:pt>
    <dgm:pt modelId="{45BBB975-96B1-4C1F-9078-21A57AF4B0A9}" type="sibTrans" cxnId="{EE5B0A0B-7A9A-404D-8AB9-1E72543A97F3}">
      <dgm:prSet/>
      <dgm:spPr/>
      <dgm:t>
        <a:bodyPr/>
        <a:lstStyle/>
        <a:p>
          <a:endParaRPr lang="en-IN" sz="800"/>
        </a:p>
      </dgm:t>
    </dgm:pt>
    <dgm:pt modelId="{EE19BED4-F9F7-45A6-ACAF-2BEEE12E2844}">
      <dgm:prSet phldrT="[Text]" custT="1"/>
      <dgm:spPr>
        <a:solidFill>
          <a:schemeClr val="accent4"/>
        </a:solidFill>
        <a:ln w="9525"/>
      </dgm:spPr>
      <dgm:t>
        <a:bodyPr spcFirstLastPara="0" vert="horz" wrap="square" lIns="91440" tIns="45720" rIns="91440" bIns="45720" numCol="1" spcCol="1270" anchor="ctr" anchorCtr="0" compatLnSpc="1">
          <a:prstTxWarp prst="textNoShape">
            <a:avLst/>
          </a:prstTxWarp>
        </a:bodyPr>
        <a:lstStyle/>
        <a:p>
          <a:pPr marR="0" algn="ctr" rtl="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en-US" sz="800" b="0" i="0" u="none" strike="noStrike" cap="none" dirty="0">
              <a:latin typeface="Arial"/>
              <a:ea typeface="Arial"/>
              <a:cs typeface="Arial"/>
              <a:sym typeface="Arial"/>
              <a:rtl val="0"/>
            </a:rPr>
            <a:t>Customization Support</a:t>
          </a:r>
          <a:endParaRPr lang="en-IN" sz="800" b="0" i="0" u="none" strike="noStrike" cap="none" dirty="0">
            <a:latin typeface="Arial"/>
            <a:ea typeface="Arial"/>
            <a:cs typeface="Arial"/>
            <a:sym typeface="Arial"/>
            <a:rtl val="0"/>
          </a:endParaRPr>
        </a:p>
      </dgm:t>
    </dgm:pt>
    <dgm:pt modelId="{7828031E-8315-4DCD-84B0-D5D420AED5EB}" type="parTrans" cxnId="{C44DB9C8-BC88-4499-9DB2-ABE8D790F408}">
      <dgm:prSet custT="1"/>
      <dgm:spPr/>
      <dgm:t>
        <a:bodyPr/>
        <a:lstStyle/>
        <a:p>
          <a:endParaRPr lang="en-IN" sz="800" dirty="0"/>
        </a:p>
      </dgm:t>
    </dgm:pt>
    <dgm:pt modelId="{9C780D2B-E75D-466A-BA7C-F35F9B3CAE28}" type="sibTrans" cxnId="{C44DB9C8-BC88-4499-9DB2-ABE8D790F408}">
      <dgm:prSet/>
      <dgm:spPr/>
      <dgm:t>
        <a:bodyPr/>
        <a:lstStyle/>
        <a:p>
          <a:endParaRPr lang="en-IN" sz="800"/>
        </a:p>
      </dgm:t>
    </dgm:pt>
    <dgm:pt modelId="{E7F7A922-2B74-4953-938B-E6B4E818188F}">
      <dgm:prSet phldrT="[Text]" custT="1"/>
      <dgm:spPr>
        <a:solidFill>
          <a:schemeClr val="accent3"/>
        </a:solidFill>
        <a:ln w="9525"/>
      </dgm:spPr>
      <dgm:t>
        <a:bodyPr spcFirstLastPara="0" vert="horz" wrap="square" lIns="91440" tIns="45720" rIns="91440" bIns="45720" numCol="1" spcCol="1270" anchor="ctr" anchorCtr="0" compatLnSpc="1">
          <a:prstTxWarp prst="textNoShape">
            <a:avLst/>
          </a:prstTxWarp>
        </a:bodyPr>
        <a:lstStyle/>
        <a:p>
          <a:pPr marL="0" marR="0" lvl="0" indent="0" algn="ctr" defTabSz="488950" rtl="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en-US" sz="800" b="0" i="0" u="none" strike="noStrike" kern="1200" cap="none" dirty="0">
              <a:latin typeface="Arial"/>
              <a:ea typeface="Arial"/>
              <a:cs typeface="Arial"/>
              <a:rtl val="0"/>
            </a:rPr>
            <a:t>Proactive Monitoring &amp; Alert</a:t>
          </a:r>
          <a:endParaRPr lang="en-IN" sz="800" b="0" i="0" u="none" strike="noStrike" kern="1200" cap="none" dirty="0">
            <a:latin typeface="Arial"/>
            <a:ea typeface="Arial"/>
            <a:cs typeface="Arial"/>
            <a:rtl val="0"/>
          </a:endParaRPr>
        </a:p>
      </dgm:t>
    </dgm:pt>
    <dgm:pt modelId="{A11B7BF8-0ED2-459B-B0C7-4E1B33CFFF0B}" type="parTrans" cxnId="{A035C51B-9CF3-47AD-91A2-A748A48E2D55}">
      <dgm:prSet custT="1"/>
      <dgm:spPr/>
      <dgm:t>
        <a:bodyPr/>
        <a:lstStyle/>
        <a:p>
          <a:endParaRPr lang="en-IN" sz="800" dirty="0"/>
        </a:p>
      </dgm:t>
    </dgm:pt>
    <dgm:pt modelId="{40966327-B9B4-4074-B294-91949EF0D2C0}" type="sibTrans" cxnId="{A035C51B-9CF3-47AD-91A2-A748A48E2D55}">
      <dgm:prSet/>
      <dgm:spPr/>
      <dgm:t>
        <a:bodyPr/>
        <a:lstStyle/>
        <a:p>
          <a:endParaRPr lang="en-IN" sz="800"/>
        </a:p>
      </dgm:t>
    </dgm:pt>
    <dgm:pt modelId="{DD500A4A-CA26-4A27-A68F-55844326C601}">
      <dgm:prSet phldrT="[Text]" custT="1"/>
      <dgm:spPr>
        <a:solidFill>
          <a:schemeClr val="accent2"/>
        </a:solidFill>
        <a:ln w="9525"/>
      </dgm:spPr>
      <dgm:t>
        <a:bodyPr spcFirstLastPara="0" vert="horz" wrap="square" lIns="91440" tIns="45720" rIns="91440" bIns="45720" numCol="1" spcCol="1270" anchor="ctr" anchorCtr="0" compatLnSpc="1">
          <a:prstTxWarp prst="textNoShape">
            <a:avLst/>
          </a:prstTxWarp>
        </a:bodyPr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en-US" sz="800" b="0" i="0" u="none" strike="noStrike" kern="1200" cap="none" dirty="0">
              <a:latin typeface="Arial"/>
              <a:ea typeface="Arial"/>
              <a:cs typeface="Arial"/>
              <a:rtl val="0"/>
            </a:rPr>
            <a:t>SRs</a:t>
          </a:r>
          <a:r>
            <a:rPr lang="en-US" sz="800" kern="1200" dirty="0"/>
            <a:t> &amp; Patch Testing</a:t>
          </a:r>
          <a:endParaRPr lang="en-IN" sz="800" kern="1200" dirty="0"/>
        </a:p>
      </dgm:t>
    </dgm:pt>
    <dgm:pt modelId="{D7812846-1A71-478B-A41C-2D53C0F98065}" type="parTrans" cxnId="{86026EE3-A6D0-46D3-9263-5CBFBAA03284}">
      <dgm:prSet custT="1"/>
      <dgm:spPr/>
      <dgm:t>
        <a:bodyPr/>
        <a:lstStyle/>
        <a:p>
          <a:endParaRPr lang="en-IN" sz="800" dirty="0"/>
        </a:p>
      </dgm:t>
    </dgm:pt>
    <dgm:pt modelId="{A0001A9C-635F-4982-9E7C-9271AA954DC3}" type="sibTrans" cxnId="{86026EE3-A6D0-46D3-9263-5CBFBAA03284}">
      <dgm:prSet/>
      <dgm:spPr/>
      <dgm:t>
        <a:bodyPr/>
        <a:lstStyle/>
        <a:p>
          <a:endParaRPr lang="en-IN" sz="800"/>
        </a:p>
      </dgm:t>
    </dgm:pt>
    <dgm:pt modelId="{DAD88612-92E8-49C1-8ECA-996442E9627E}">
      <dgm:prSet phldrT="[Text]" custT="1"/>
      <dgm:spPr>
        <a:solidFill>
          <a:schemeClr val="accent1"/>
        </a:solidFill>
        <a:ln w="9525"/>
      </dgm:spPr>
      <dgm:t>
        <a:bodyPr spcFirstLastPara="0" vert="horz" wrap="square" lIns="91440" tIns="45720" rIns="91440" bIns="45720" numCol="1" spcCol="1270" anchor="ctr" anchorCtr="0" compatLnSpc="1">
          <a:prstTxWarp prst="textNoShape">
            <a:avLst/>
          </a:prstTxWarp>
        </a:bodyPr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en-US" sz="800" kern="1200" dirty="0"/>
            <a:t>Interface &amp; </a:t>
          </a:r>
          <a:r>
            <a:rPr lang="en-US" sz="800" b="1" kern="1200" dirty="0">
              <a:latin typeface="Calibri" panose="020F0502020204030204"/>
              <a:ea typeface="+mn-ea"/>
              <a:cs typeface="+mn-cs"/>
            </a:rPr>
            <a:t>Integration</a:t>
          </a:r>
          <a:r>
            <a:rPr lang="en-US" sz="800" kern="1200" dirty="0"/>
            <a:t> Support</a:t>
          </a:r>
          <a:endParaRPr lang="en-IN" sz="800" kern="1200" dirty="0"/>
        </a:p>
      </dgm:t>
    </dgm:pt>
    <dgm:pt modelId="{33CCF118-528F-4B60-B092-67D652FBFB7A}" type="parTrans" cxnId="{BF58F159-FA6A-4834-A2D6-9F2A5522F870}">
      <dgm:prSet custT="1"/>
      <dgm:spPr/>
      <dgm:t>
        <a:bodyPr/>
        <a:lstStyle/>
        <a:p>
          <a:endParaRPr lang="en-IN" sz="800" dirty="0"/>
        </a:p>
      </dgm:t>
    </dgm:pt>
    <dgm:pt modelId="{8A06C9FC-F1D9-4B69-979B-C54E8957ECBA}" type="sibTrans" cxnId="{BF58F159-FA6A-4834-A2D6-9F2A5522F870}">
      <dgm:prSet/>
      <dgm:spPr/>
      <dgm:t>
        <a:bodyPr/>
        <a:lstStyle/>
        <a:p>
          <a:endParaRPr lang="en-IN" sz="800"/>
        </a:p>
      </dgm:t>
    </dgm:pt>
    <dgm:pt modelId="{4B6285CD-A8E1-4317-9DA3-C7BF5EE8A2BD}">
      <dgm:prSet phldrT="[Text]" custT="1"/>
      <dgm:spPr>
        <a:solidFill>
          <a:schemeClr val="tx2"/>
        </a:solidFill>
        <a:ln w="9525"/>
      </dgm:spPr>
      <dgm:t>
        <a:bodyPr spcFirstLastPara="0" vert="horz" wrap="square" lIns="91440" tIns="45720" rIns="91440" bIns="45720" numCol="1" spcCol="1270" anchor="ctr" anchorCtr="0" compatLnSpc="1">
          <a:prstTxWarp prst="textNoShape">
            <a:avLst/>
          </a:prstTxWarp>
        </a:bodyPr>
        <a:lstStyle/>
        <a:p>
          <a:pPr marL="0" marR="0" lvl="0" indent="0" algn="ctr" defTabSz="488950" rtl="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en-US" sz="800" b="0" i="0" u="none" strike="noStrike" kern="1200" cap="none" dirty="0">
              <a:latin typeface="Arial"/>
              <a:ea typeface="Arial"/>
              <a:cs typeface="Arial"/>
              <a:rtl val="0"/>
            </a:rPr>
            <a:t>End User Education</a:t>
          </a:r>
          <a:endParaRPr lang="en-IN" sz="800" b="0" i="0" u="none" strike="noStrike" kern="1200" cap="none" dirty="0">
            <a:latin typeface="Arial"/>
            <a:ea typeface="Arial"/>
            <a:cs typeface="Arial"/>
            <a:rtl val="0"/>
          </a:endParaRPr>
        </a:p>
      </dgm:t>
    </dgm:pt>
    <dgm:pt modelId="{B8FE109B-C69E-4DB8-A868-BD44AB8B14C3}" type="parTrans" cxnId="{6F5AD431-70A9-4544-B709-C599DBA439AB}">
      <dgm:prSet custT="1"/>
      <dgm:spPr/>
      <dgm:t>
        <a:bodyPr/>
        <a:lstStyle/>
        <a:p>
          <a:endParaRPr lang="en-IN" sz="800" dirty="0"/>
        </a:p>
      </dgm:t>
    </dgm:pt>
    <dgm:pt modelId="{865CD658-BF8F-40FB-9A15-CCB27D9424FB}" type="sibTrans" cxnId="{6F5AD431-70A9-4544-B709-C599DBA439AB}">
      <dgm:prSet/>
      <dgm:spPr/>
      <dgm:t>
        <a:bodyPr/>
        <a:lstStyle/>
        <a:p>
          <a:endParaRPr lang="en-IN" sz="800"/>
        </a:p>
      </dgm:t>
    </dgm:pt>
    <dgm:pt modelId="{AE1A9AA6-292B-574A-9074-072A17C0CB1A}">
      <dgm:prSet phldrT="[Text]" custT="1"/>
      <dgm:spPr>
        <a:solidFill>
          <a:srgbClr val="BED730"/>
        </a:solidFill>
      </dgm:spPr>
      <dgm:t>
        <a:bodyPr vert="horz" wrap="square" lIns="91440" tIns="45720" rIns="91440" bIns="45720" numCol="1" anchor="ctr" anchorCtr="0" compatLnSpc="1">
          <a:prstTxWarp prst="textNoShape">
            <a:avLst/>
          </a:prstTxWarp>
        </a:bodyPr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en-IN" sz="1100" b="1" dirty="0">
              <a:solidFill>
                <a:schemeClr val="tx1"/>
              </a:solidFill>
            </a:rPr>
            <a:t>AMS Support</a:t>
          </a:r>
        </a:p>
      </dgm:t>
    </dgm:pt>
    <dgm:pt modelId="{88598479-E8EC-7A41-815D-0C8D64FA5004}" type="parTrans" cxnId="{19EE3680-C9B8-3446-93C5-8244267FEA31}">
      <dgm:prSet/>
      <dgm:spPr/>
      <dgm:t>
        <a:bodyPr/>
        <a:lstStyle/>
        <a:p>
          <a:endParaRPr lang="en-GB" sz="800"/>
        </a:p>
      </dgm:t>
    </dgm:pt>
    <dgm:pt modelId="{158536AC-81E3-8045-90B1-E69AA62A1661}" type="sibTrans" cxnId="{19EE3680-C9B8-3446-93C5-8244267FEA31}">
      <dgm:prSet/>
      <dgm:spPr/>
      <dgm:t>
        <a:bodyPr/>
        <a:lstStyle/>
        <a:p>
          <a:endParaRPr lang="en-GB" sz="800"/>
        </a:p>
      </dgm:t>
    </dgm:pt>
    <dgm:pt modelId="{DE17663D-54EA-422B-9E41-977ACA2C7884}" type="pres">
      <dgm:prSet presAssocID="{D094F442-80CC-4D67-8FF5-D3936C84302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F60758FF-784A-4776-BFE5-43E3FFAC69CA}" type="pres">
      <dgm:prSet presAssocID="{AE1A9AA6-292B-574A-9074-072A17C0CB1A}" presName="singleCycle" presStyleCnt="0"/>
      <dgm:spPr/>
    </dgm:pt>
    <dgm:pt modelId="{EE4D5DDB-367E-44D9-8ECB-A35A8794FFC7}" type="pres">
      <dgm:prSet presAssocID="{AE1A9AA6-292B-574A-9074-072A17C0CB1A}" presName="singleCenter" presStyleLbl="node1" presStyleIdx="0" presStyleCnt="8" custScaleX="107880">
        <dgm:presLayoutVars>
          <dgm:chMax val="7"/>
          <dgm:chPref val="7"/>
        </dgm:presLayoutVars>
      </dgm:prSet>
      <dgm:spPr/>
    </dgm:pt>
    <dgm:pt modelId="{0A28D129-DD51-4E40-AA35-46824498F131}" type="pres">
      <dgm:prSet presAssocID="{71A0CF18-F712-4B6F-9395-80D7B6929954}" presName="Name56" presStyleLbl="parChTrans1D2" presStyleIdx="0" presStyleCnt="7"/>
      <dgm:spPr/>
    </dgm:pt>
    <dgm:pt modelId="{03CD55E2-FEA4-4D9E-B3A5-663AF1DFABC8}" type="pres">
      <dgm:prSet presAssocID="{9CF8BB00-05D6-4ABA-96C3-248CE25797B0}" presName="text0" presStyleLbl="node1" presStyleIdx="1" presStyleCnt="8" custScaleX="154014">
        <dgm:presLayoutVars>
          <dgm:bulletEnabled val="1"/>
        </dgm:presLayoutVars>
      </dgm:prSet>
      <dgm:spPr/>
    </dgm:pt>
    <dgm:pt modelId="{10020992-98E2-4396-BB39-5A08627FE891}" type="pres">
      <dgm:prSet presAssocID="{C2E6E466-407D-4FF0-9D77-954DCAE33A9E}" presName="Name56" presStyleLbl="parChTrans1D2" presStyleIdx="1" presStyleCnt="7"/>
      <dgm:spPr/>
    </dgm:pt>
    <dgm:pt modelId="{9BBF9337-5E9B-4074-9CE7-DF4244B9A285}" type="pres">
      <dgm:prSet presAssocID="{2EF9517F-D525-47D4-8BA2-381C9A0A10D5}" presName="text0" presStyleLbl="node1" presStyleIdx="2" presStyleCnt="8" custScaleX="154014">
        <dgm:presLayoutVars>
          <dgm:bulletEnabled val="1"/>
        </dgm:presLayoutVars>
      </dgm:prSet>
      <dgm:spPr/>
    </dgm:pt>
    <dgm:pt modelId="{EDEDBB63-A82F-47ED-BC76-84941001FCFA}" type="pres">
      <dgm:prSet presAssocID="{7828031E-8315-4DCD-84B0-D5D420AED5EB}" presName="Name56" presStyleLbl="parChTrans1D2" presStyleIdx="2" presStyleCnt="7"/>
      <dgm:spPr/>
    </dgm:pt>
    <dgm:pt modelId="{4F525A0F-E6DC-40FB-8428-62B52AD9508C}" type="pres">
      <dgm:prSet presAssocID="{EE19BED4-F9F7-45A6-ACAF-2BEEE12E2844}" presName="text0" presStyleLbl="node1" presStyleIdx="3" presStyleCnt="8" custScaleX="154014">
        <dgm:presLayoutVars>
          <dgm:bulletEnabled val="1"/>
        </dgm:presLayoutVars>
      </dgm:prSet>
      <dgm:spPr/>
    </dgm:pt>
    <dgm:pt modelId="{2E3D943F-0CE6-4902-B593-306C77E9CE26}" type="pres">
      <dgm:prSet presAssocID="{A11B7BF8-0ED2-459B-B0C7-4E1B33CFFF0B}" presName="Name56" presStyleLbl="parChTrans1D2" presStyleIdx="3" presStyleCnt="7"/>
      <dgm:spPr/>
    </dgm:pt>
    <dgm:pt modelId="{89AA8393-6E9D-49C5-9AE7-227C69091E0E}" type="pres">
      <dgm:prSet presAssocID="{E7F7A922-2B74-4953-938B-E6B4E818188F}" presName="text0" presStyleLbl="node1" presStyleIdx="4" presStyleCnt="8" custScaleX="154014">
        <dgm:presLayoutVars>
          <dgm:bulletEnabled val="1"/>
        </dgm:presLayoutVars>
      </dgm:prSet>
      <dgm:spPr/>
    </dgm:pt>
    <dgm:pt modelId="{09CEA722-711E-4E0F-BDE2-F43EDFCB7C4A}" type="pres">
      <dgm:prSet presAssocID="{D7812846-1A71-478B-A41C-2D53C0F98065}" presName="Name56" presStyleLbl="parChTrans1D2" presStyleIdx="4" presStyleCnt="7"/>
      <dgm:spPr/>
    </dgm:pt>
    <dgm:pt modelId="{EA9B9EB8-9CE2-484A-A35F-6A81367D446C}" type="pres">
      <dgm:prSet presAssocID="{DD500A4A-CA26-4A27-A68F-55844326C601}" presName="text0" presStyleLbl="node1" presStyleIdx="5" presStyleCnt="8" custScaleX="154014">
        <dgm:presLayoutVars>
          <dgm:bulletEnabled val="1"/>
        </dgm:presLayoutVars>
      </dgm:prSet>
      <dgm:spPr/>
    </dgm:pt>
    <dgm:pt modelId="{E3CFB1E3-E405-4C12-AE25-4122F1AD1FFE}" type="pres">
      <dgm:prSet presAssocID="{33CCF118-528F-4B60-B092-67D652FBFB7A}" presName="Name56" presStyleLbl="parChTrans1D2" presStyleIdx="5" presStyleCnt="7"/>
      <dgm:spPr/>
    </dgm:pt>
    <dgm:pt modelId="{9BA77A5B-02FC-4AC3-8128-D68E6EC20010}" type="pres">
      <dgm:prSet presAssocID="{DAD88612-92E8-49C1-8ECA-996442E9627E}" presName="text0" presStyleLbl="node1" presStyleIdx="6" presStyleCnt="8" custScaleX="154014">
        <dgm:presLayoutVars>
          <dgm:bulletEnabled val="1"/>
        </dgm:presLayoutVars>
      </dgm:prSet>
      <dgm:spPr/>
    </dgm:pt>
    <dgm:pt modelId="{A5C4D91C-856E-4D6F-A023-CEC5382C4F35}" type="pres">
      <dgm:prSet presAssocID="{B8FE109B-C69E-4DB8-A868-BD44AB8B14C3}" presName="Name56" presStyleLbl="parChTrans1D2" presStyleIdx="6" presStyleCnt="7"/>
      <dgm:spPr/>
    </dgm:pt>
    <dgm:pt modelId="{14E14E78-0EAC-4986-BC39-070985F95103}" type="pres">
      <dgm:prSet presAssocID="{4B6285CD-A8E1-4317-9DA3-C7BF5EE8A2BD}" presName="text0" presStyleLbl="node1" presStyleIdx="7" presStyleCnt="8" custScaleX="154014">
        <dgm:presLayoutVars>
          <dgm:bulletEnabled val="1"/>
        </dgm:presLayoutVars>
      </dgm:prSet>
      <dgm:spPr/>
    </dgm:pt>
  </dgm:ptLst>
  <dgm:cxnLst>
    <dgm:cxn modelId="{EE5B0A0B-7A9A-404D-8AB9-1E72543A97F3}" srcId="{AE1A9AA6-292B-574A-9074-072A17C0CB1A}" destId="{2EF9517F-D525-47D4-8BA2-381C9A0A10D5}" srcOrd="1" destOrd="0" parTransId="{C2E6E466-407D-4FF0-9D77-954DCAE33A9E}" sibTransId="{45BBB975-96B1-4C1F-9078-21A57AF4B0A9}"/>
    <dgm:cxn modelId="{C15CFC11-D887-4001-AE57-D27733A83188}" type="presOf" srcId="{33CCF118-528F-4B60-B092-67D652FBFB7A}" destId="{E3CFB1E3-E405-4C12-AE25-4122F1AD1FFE}" srcOrd="0" destOrd="0" presId="urn:microsoft.com/office/officeart/2008/layout/RadialCluster"/>
    <dgm:cxn modelId="{D91BEA13-2EFA-4C80-BC1E-B2549B6DF821}" type="presOf" srcId="{71A0CF18-F712-4B6F-9395-80D7B6929954}" destId="{0A28D129-DD51-4E40-AA35-46824498F131}" srcOrd="0" destOrd="0" presId="urn:microsoft.com/office/officeart/2008/layout/RadialCluster"/>
    <dgm:cxn modelId="{2B7DE218-0D47-42BB-9638-C04A02E8A99F}" type="presOf" srcId="{A11B7BF8-0ED2-459B-B0C7-4E1B33CFFF0B}" destId="{2E3D943F-0CE6-4902-B593-306C77E9CE26}" srcOrd="0" destOrd="0" presId="urn:microsoft.com/office/officeart/2008/layout/RadialCluster"/>
    <dgm:cxn modelId="{A035C51B-9CF3-47AD-91A2-A748A48E2D55}" srcId="{AE1A9AA6-292B-574A-9074-072A17C0CB1A}" destId="{E7F7A922-2B74-4953-938B-E6B4E818188F}" srcOrd="3" destOrd="0" parTransId="{A11B7BF8-0ED2-459B-B0C7-4E1B33CFFF0B}" sibTransId="{40966327-B9B4-4074-B294-91949EF0D2C0}"/>
    <dgm:cxn modelId="{01004C1E-46A1-4F7D-B057-DC5F605EC415}" type="presOf" srcId="{DAD88612-92E8-49C1-8ECA-996442E9627E}" destId="{9BA77A5B-02FC-4AC3-8128-D68E6EC20010}" srcOrd="0" destOrd="0" presId="urn:microsoft.com/office/officeart/2008/layout/RadialCluster"/>
    <dgm:cxn modelId="{6F5AD431-70A9-4544-B709-C599DBA439AB}" srcId="{AE1A9AA6-292B-574A-9074-072A17C0CB1A}" destId="{4B6285CD-A8E1-4317-9DA3-C7BF5EE8A2BD}" srcOrd="6" destOrd="0" parTransId="{B8FE109B-C69E-4DB8-A868-BD44AB8B14C3}" sibTransId="{865CD658-BF8F-40FB-9A15-CCB27D9424FB}"/>
    <dgm:cxn modelId="{B34C1E34-A235-4EED-88F9-202762233449}" type="presOf" srcId="{7828031E-8315-4DCD-84B0-D5D420AED5EB}" destId="{EDEDBB63-A82F-47ED-BC76-84941001FCFA}" srcOrd="0" destOrd="0" presId="urn:microsoft.com/office/officeart/2008/layout/RadialCluster"/>
    <dgm:cxn modelId="{35FE5D34-A581-4355-A135-6BAE4CBE65CC}" type="presOf" srcId="{D7812846-1A71-478B-A41C-2D53C0F98065}" destId="{09CEA722-711E-4E0F-BDE2-F43EDFCB7C4A}" srcOrd="0" destOrd="0" presId="urn:microsoft.com/office/officeart/2008/layout/RadialCluster"/>
    <dgm:cxn modelId="{088E9C43-AD73-40F2-B527-23FD037A6E6B}" type="presOf" srcId="{E7F7A922-2B74-4953-938B-E6B4E818188F}" destId="{89AA8393-6E9D-49C5-9AE7-227C69091E0E}" srcOrd="0" destOrd="0" presId="urn:microsoft.com/office/officeart/2008/layout/RadialCluster"/>
    <dgm:cxn modelId="{AD047844-CE07-48A6-8217-431E8BDD3575}" srcId="{AE1A9AA6-292B-574A-9074-072A17C0CB1A}" destId="{9CF8BB00-05D6-4ABA-96C3-248CE25797B0}" srcOrd="0" destOrd="0" parTransId="{71A0CF18-F712-4B6F-9395-80D7B6929954}" sibTransId="{E888CF48-182D-4D59-B3BB-86FFB0A611CA}"/>
    <dgm:cxn modelId="{CC21B748-7985-4BFB-B50C-35F8F25FA4E3}" type="presOf" srcId="{EE19BED4-F9F7-45A6-ACAF-2BEEE12E2844}" destId="{4F525A0F-E6DC-40FB-8428-62B52AD9508C}" srcOrd="0" destOrd="0" presId="urn:microsoft.com/office/officeart/2008/layout/RadialCluster"/>
    <dgm:cxn modelId="{3AB9EB58-7543-4B81-8BF0-B6F48B641318}" type="presOf" srcId="{C2E6E466-407D-4FF0-9D77-954DCAE33A9E}" destId="{10020992-98E2-4396-BB39-5A08627FE891}" srcOrd="0" destOrd="0" presId="urn:microsoft.com/office/officeart/2008/layout/RadialCluster"/>
    <dgm:cxn modelId="{BF58F159-FA6A-4834-A2D6-9F2A5522F870}" srcId="{AE1A9AA6-292B-574A-9074-072A17C0CB1A}" destId="{DAD88612-92E8-49C1-8ECA-996442E9627E}" srcOrd="5" destOrd="0" parTransId="{33CCF118-528F-4B60-B092-67D652FBFB7A}" sibTransId="{8A06C9FC-F1D9-4B69-979B-C54E8957ECBA}"/>
    <dgm:cxn modelId="{65BAD45B-8B2D-474C-A006-1CF13430CEEF}" type="presOf" srcId="{B8FE109B-C69E-4DB8-A868-BD44AB8B14C3}" destId="{A5C4D91C-856E-4D6F-A023-CEC5382C4F35}" srcOrd="0" destOrd="0" presId="urn:microsoft.com/office/officeart/2008/layout/RadialCluster"/>
    <dgm:cxn modelId="{17BF216D-0059-457C-905C-C251FF84563E}" type="presOf" srcId="{D094F442-80CC-4D67-8FF5-D3936C843020}" destId="{DE17663D-54EA-422B-9E41-977ACA2C7884}" srcOrd="0" destOrd="0" presId="urn:microsoft.com/office/officeart/2008/layout/RadialCluster"/>
    <dgm:cxn modelId="{19EE3680-C9B8-3446-93C5-8244267FEA31}" srcId="{D094F442-80CC-4D67-8FF5-D3936C843020}" destId="{AE1A9AA6-292B-574A-9074-072A17C0CB1A}" srcOrd="0" destOrd="0" parTransId="{88598479-E8EC-7A41-815D-0C8D64FA5004}" sibTransId="{158536AC-81E3-8045-90B1-E69AA62A1661}"/>
    <dgm:cxn modelId="{EAC71692-A22A-4003-BD13-1D35DE192773}" type="presOf" srcId="{DD500A4A-CA26-4A27-A68F-55844326C601}" destId="{EA9B9EB8-9CE2-484A-A35F-6A81367D446C}" srcOrd="0" destOrd="0" presId="urn:microsoft.com/office/officeart/2008/layout/RadialCluster"/>
    <dgm:cxn modelId="{03B86CC3-78FC-4EAD-B797-CB6E9CC8EB54}" type="presOf" srcId="{AE1A9AA6-292B-574A-9074-072A17C0CB1A}" destId="{EE4D5DDB-367E-44D9-8ECB-A35A8794FFC7}" srcOrd="0" destOrd="0" presId="urn:microsoft.com/office/officeart/2008/layout/RadialCluster"/>
    <dgm:cxn modelId="{C44DB9C8-BC88-4499-9DB2-ABE8D790F408}" srcId="{AE1A9AA6-292B-574A-9074-072A17C0CB1A}" destId="{EE19BED4-F9F7-45A6-ACAF-2BEEE12E2844}" srcOrd="2" destOrd="0" parTransId="{7828031E-8315-4DCD-84B0-D5D420AED5EB}" sibTransId="{9C780D2B-E75D-466A-BA7C-F35F9B3CAE28}"/>
    <dgm:cxn modelId="{22EF66DA-6BA9-44A9-B0D2-DBD7CFC0C759}" type="presOf" srcId="{2EF9517F-D525-47D4-8BA2-381C9A0A10D5}" destId="{9BBF9337-5E9B-4074-9CE7-DF4244B9A285}" srcOrd="0" destOrd="0" presId="urn:microsoft.com/office/officeart/2008/layout/RadialCluster"/>
    <dgm:cxn modelId="{86026EE3-A6D0-46D3-9263-5CBFBAA03284}" srcId="{AE1A9AA6-292B-574A-9074-072A17C0CB1A}" destId="{DD500A4A-CA26-4A27-A68F-55844326C601}" srcOrd="4" destOrd="0" parTransId="{D7812846-1A71-478B-A41C-2D53C0F98065}" sibTransId="{A0001A9C-635F-4982-9E7C-9271AA954DC3}"/>
    <dgm:cxn modelId="{33346DEC-8D18-44AB-A83F-9095FA153E97}" type="presOf" srcId="{9CF8BB00-05D6-4ABA-96C3-248CE25797B0}" destId="{03CD55E2-FEA4-4D9E-B3A5-663AF1DFABC8}" srcOrd="0" destOrd="0" presId="urn:microsoft.com/office/officeart/2008/layout/RadialCluster"/>
    <dgm:cxn modelId="{A79A21F8-8F31-47B7-AD57-BE27AB1EB21F}" type="presOf" srcId="{4B6285CD-A8E1-4317-9DA3-C7BF5EE8A2BD}" destId="{14E14E78-0EAC-4986-BC39-070985F95103}" srcOrd="0" destOrd="0" presId="urn:microsoft.com/office/officeart/2008/layout/RadialCluster"/>
    <dgm:cxn modelId="{B499D58A-8650-41FA-9936-6E34242CB59E}" type="presParOf" srcId="{DE17663D-54EA-422B-9E41-977ACA2C7884}" destId="{F60758FF-784A-4776-BFE5-43E3FFAC69CA}" srcOrd="0" destOrd="0" presId="urn:microsoft.com/office/officeart/2008/layout/RadialCluster"/>
    <dgm:cxn modelId="{BC4DAD1A-2BD5-4723-B6F4-5B0BD2290D1D}" type="presParOf" srcId="{F60758FF-784A-4776-BFE5-43E3FFAC69CA}" destId="{EE4D5DDB-367E-44D9-8ECB-A35A8794FFC7}" srcOrd="0" destOrd="0" presId="urn:microsoft.com/office/officeart/2008/layout/RadialCluster"/>
    <dgm:cxn modelId="{6AD6F690-4BD7-4A19-81AA-7F3F4517D7DC}" type="presParOf" srcId="{F60758FF-784A-4776-BFE5-43E3FFAC69CA}" destId="{0A28D129-DD51-4E40-AA35-46824498F131}" srcOrd="1" destOrd="0" presId="urn:microsoft.com/office/officeart/2008/layout/RadialCluster"/>
    <dgm:cxn modelId="{5F5DD70C-86D1-477D-863E-0091AE5B73EB}" type="presParOf" srcId="{F60758FF-784A-4776-BFE5-43E3FFAC69CA}" destId="{03CD55E2-FEA4-4D9E-B3A5-663AF1DFABC8}" srcOrd="2" destOrd="0" presId="urn:microsoft.com/office/officeart/2008/layout/RadialCluster"/>
    <dgm:cxn modelId="{26C2FCA0-D105-430F-A2B9-1656D910511A}" type="presParOf" srcId="{F60758FF-784A-4776-BFE5-43E3FFAC69CA}" destId="{10020992-98E2-4396-BB39-5A08627FE891}" srcOrd="3" destOrd="0" presId="urn:microsoft.com/office/officeart/2008/layout/RadialCluster"/>
    <dgm:cxn modelId="{75AAB02B-7CEE-4C81-BB3D-3F844185A859}" type="presParOf" srcId="{F60758FF-784A-4776-BFE5-43E3FFAC69CA}" destId="{9BBF9337-5E9B-4074-9CE7-DF4244B9A285}" srcOrd="4" destOrd="0" presId="urn:microsoft.com/office/officeart/2008/layout/RadialCluster"/>
    <dgm:cxn modelId="{FB49A4D6-5E5D-44F7-839B-664A9F6E8982}" type="presParOf" srcId="{F60758FF-784A-4776-BFE5-43E3FFAC69CA}" destId="{EDEDBB63-A82F-47ED-BC76-84941001FCFA}" srcOrd="5" destOrd="0" presId="urn:microsoft.com/office/officeart/2008/layout/RadialCluster"/>
    <dgm:cxn modelId="{3903663A-DD30-46ED-909C-62B3C2AB93D6}" type="presParOf" srcId="{F60758FF-784A-4776-BFE5-43E3FFAC69CA}" destId="{4F525A0F-E6DC-40FB-8428-62B52AD9508C}" srcOrd="6" destOrd="0" presId="urn:microsoft.com/office/officeart/2008/layout/RadialCluster"/>
    <dgm:cxn modelId="{838ECA8D-E942-4510-84AC-EB25F622EA94}" type="presParOf" srcId="{F60758FF-784A-4776-BFE5-43E3FFAC69CA}" destId="{2E3D943F-0CE6-4902-B593-306C77E9CE26}" srcOrd="7" destOrd="0" presId="urn:microsoft.com/office/officeart/2008/layout/RadialCluster"/>
    <dgm:cxn modelId="{AAB524B8-A1CD-44B1-99F5-7CC1C80BA9F4}" type="presParOf" srcId="{F60758FF-784A-4776-BFE5-43E3FFAC69CA}" destId="{89AA8393-6E9D-49C5-9AE7-227C69091E0E}" srcOrd="8" destOrd="0" presId="urn:microsoft.com/office/officeart/2008/layout/RadialCluster"/>
    <dgm:cxn modelId="{6C21A76E-E10B-44BF-817F-F24E1DE95977}" type="presParOf" srcId="{F60758FF-784A-4776-BFE5-43E3FFAC69CA}" destId="{09CEA722-711E-4E0F-BDE2-F43EDFCB7C4A}" srcOrd="9" destOrd="0" presId="urn:microsoft.com/office/officeart/2008/layout/RadialCluster"/>
    <dgm:cxn modelId="{C6C32382-4ED2-42A7-8432-A8163C57C598}" type="presParOf" srcId="{F60758FF-784A-4776-BFE5-43E3FFAC69CA}" destId="{EA9B9EB8-9CE2-484A-A35F-6A81367D446C}" srcOrd="10" destOrd="0" presId="urn:microsoft.com/office/officeart/2008/layout/RadialCluster"/>
    <dgm:cxn modelId="{11D53D24-FB67-483D-9EA9-29EDCB034930}" type="presParOf" srcId="{F60758FF-784A-4776-BFE5-43E3FFAC69CA}" destId="{E3CFB1E3-E405-4C12-AE25-4122F1AD1FFE}" srcOrd="11" destOrd="0" presId="urn:microsoft.com/office/officeart/2008/layout/RadialCluster"/>
    <dgm:cxn modelId="{9BD5DA81-31C3-43FB-8E74-40C0B6AF79B3}" type="presParOf" srcId="{F60758FF-784A-4776-BFE5-43E3FFAC69CA}" destId="{9BA77A5B-02FC-4AC3-8128-D68E6EC20010}" srcOrd="12" destOrd="0" presId="urn:microsoft.com/office/officeart/2008/layout/RadialCluster"/>
    <dgm:cxn modelId="{B414DC8B-FEF2-4AFD-866F-564EE5006319}" type="presParOf" srcId="{F60758FF-784A-4776-BFE5-43E3FFAC69CA}" destId="{A5C4D91C-856E-4D6F-A023-CEC5382C4F35}" srcOrd="13" destOrd="0" presId="urn:microsoft.com/office/officeart/2008/layout/RadialCluster"/>
    <dgm:cxn modelId="{858381F6-01C3-46D0-B368-6CAD75BDBDBE}" type="presParOf" srcId="{F60758FF-784A-4776-BFE5-43E3FFAC69CA}" destId="{14E14E78-0EAC-4986-BC39-070985F95103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907A8B12-20A5-B04A-9F27-AB1AEDE91273}" type="doc">
      <dgm:prSet loTypeId="urn:microsoft.com/office/officeart/2005/8/layout/default" loCatId="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GB"/>
        </a:p>
      </dgm:t>
    </dgm:pt>
    <dgm:pt modelId="{8C198D23-1C5A-AF4C-8933-3BBAD9DC0401}">
      <dgm:prSet phldrT="[Text]"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050" dirty="0"/>
            <a:t>L2 and L3 Support</a:t>
          </a:r>
          <a:endParaRPr lang="en-GB" sz="1050" dirty="0"/>
        </a:p>
      </dgm:t>
    </dgm:pt>
    <dgm:pt modelId="{2F8D5C85-FCCC-1E45-B4C6-AE9937287778}" type="parTrans" cxnId="{3FB9A3FB-B9C6-3346-B147-75E06A628EE6}">
      <dgm:prSet/>
      <dgm:spPr/>
      <dgm:t>
        <a:bodyPr/>
        <a:lstStyle/>
        <a:p>
          <a:endParaRPr lang="en-GB"/>
        </a:p>
      </dgm:t>
    </dgm:pt>
    <dgm:pt modelId="{18340B5F-B2A9-DB44-B8A9-847F6E66BED0}" type="sibTrans" cxnId="{3FB9A3FB-B9C6-3346-B147-75E06A628EE6}">
      <dgm:prSet/>
      <dgm:spPr/>
      <dgm:t>
        <a:bodyPr/>
        <a:lstStyle/>
        <a:p>
          <a:endParaRPr lang="en-GB"/>
        </a:p>
      </dgm:t>
    </dgm:pt>
    <dgm:pt modelId="{54DD3FD4-3E82-E04D-8446-378AEC6F1C93}">
      <dgm:prSet custT="1"/>
      <dgm:spPr>
        <a:solidFill>
          <a:schemeClr val="tx2">
            <a:lumMod val="75000"/>
            <a:alpha val="80000"/>
          </a:scheme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050" dirty="0"/>
            <a:t>24x7 Support</a:t>
          </a:r>
        </a:p>
      </dgm:t>
    </dgm:pt>
    <dgm:pt modelId="{26BB4571-591D-0142-B62D-5F446A74E4FC}" type="parTrans" cxnId="{548204E2-A0A7-3D4D-B870-F28C3D18B356}">
      <dgm:prSet/>
      <dgm:spPr/>
      <dgm:t>
        <a:bodyPr/>
        <a:lstStyle/>
        <a:p>
          <a:endParaRPr lang="en-GB"/>
        </a:p>
      </dgm:t>
    </dgm:pt>
    <dgm:pt modelId="{C2C904A4-9E70-9B47-824E-01FE830429E2}" type="sibTrans" cxnId="{548204E2-A0A7-3D4D-B870-F28C3D18B356}">
      <dgm:prSet/>
      <dgm:spPr/>
      <dgm:t>
        <a:bodyPr/>
        <a:lstStyle/>
        <a:p>
          <a:endParaRPr lang="en-GB"/>
        </a:p>
      </dgm:t>
    </dgm:pt>
    <dgm:pt modelId="{E0C78980-8C6F-1446-AEE0-93D197647669}">
      <dgm:prSet custT="1"/>
      <dgm:spPr>
        <a:solidFill>
          <a:schemeClr val="tx2">
            <a:lumMod val="75000"/>
            <a:alpha val="80000"/>
          </a:scheme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050" dirty="0"/>
            <a:t>Problem Management</a:t>
          </a:r>
        </a:p>
      </dgm:t>
    </dgm:pt>
    <dgm:pt modelId="{63F5841D-6357-394B-9B07-5800E0FA290B}" type="parTrans" cxnId="{83666A16-D253-E243-BB6A-68FF8339CB76}">
      <dgm:prSet/>
      <dgm:spPr/>
      <dgm:t>
        <a:bodyPr/>
        <a:lstStyle/>
        <a:p>
          <a:endParaRPr lang="en-GB"/>
        </a:p>
      </dgm:t>
    </dgm:pt>
    <dgm:pt modelId="{5F365BA5-D454-C841-8B92-F1CABE6AA7A4}" type="sibTrans" cxnId="{83666A16-D253-E243-BB6A-68FF8339CB76}">
      <dgm:prSet/>
      <dgm:spPr/>
      <dgm:t>
        <a:bodyPr/>
        <a:lstStyle/>
        <a:p>
          <a:endParaRPr lang="en-GB"/>
        </a:p>
      </dgm:t>
    </dgm:pt>
    <dgm:pt modelId="{F2170ED3-020B-9B42-88E5-D5F24372BE20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050" dirty="0"/>
            <a:t>Service Request</a:t>
          </a:r>
        </a:p>
      </dgm:t>
    </dgm:pt>
    <dgm:pt modelId="{D33C2595-E895-1043-B5FA-32724DE94627}" type="parTrans" cxnId="{494239DF-C1D8-7941-9813-B35BA74FCBC8}">
      <dgm:prSet/>
      <dgm:spPr/>
      <dgm:t>
        <a:bodyPr/>
        <a:lstStyle/>
        <a:p>
          <a:endParaRPr lang="en-GB"/>
        </a:p>
      </dgm:t>
    </dgm:pt>
    <dgm:pt modelId="{FDC2D66D-DD1F-0946-9BC4-69EED98DD964}" type="sibTrans" cxnId="{494239DF-C1D8-7941-9813-B35BA74FCBC8}">
      <dgm:prSet/>
      <dgm:spPr/>
      <dgm:t>
        <a:bodyPr/>
        <a:lstStyle/>
        <a:p>
          <a:endParaRPr lang="en-GB"/>
        </a:p>
      </dgm:t>
    </dgm:pt>
    <dgm:pt modelId="{3FC6B905-87AF-4E4A-81B1-F9104F866DCE}">
      <dgm:prSet custT="1"/>
      <dgm:spPr>
        <a:solidFill>
          <a:schemeClr val="tx2">
            <a:lumMod val="75000"/>
            <a:alpha val="80000"/>
          </a:scheme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050" dirty="0"/>
            <a:t>Incident Resolution</a:t>
          </a:r>
        </a:p>
      </dgm:t>
    </dgm:pt>
    <dgm:pt modelId="{59214203-CFA4-1B47-AEBA-9D9A8E48995D}" type="parTrans" cxnId="{A7B05CF2-C0D7-764E-A035-7769AE784B09}">
      <dgm:prSet/>
      <dgm:spPr/>
      <dgm:t>
        <a:bodyPr/>
        <a:lstStyle/>
        <a:p>
          <a:endParaRPr lang="en-GB"/>
        </a:p>
      </dgm:t>
    </dgm:pt>
    <dgm:pt modelId="{01B4B55B-D725-1147-AE8C-273C6C040722}" type="sibTrans" cxnId="{A7B05CF2-C0D7-764E-A035-7769AE784B09}">
      <dgm:prSet/>
      <dgm:spPr/>
      <dgm:t>
        <a:bodyPr/>
        <a:lstStyle/>
        <a:p>
          <a:endParaRPr lang="en-GB"/>
        </a:p>
      </dgm:t>
    </dgm:pt>
    <dgm:pt modelId="{63667158-D882-FA41-8D63-E92E31EA7151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050" dirty="0"/>
            <a:t>Proactive Monitoring</a:t>
          </a:r>
        </a:p>
      </dgm:t>
    </dgm:pt>
    <dgm:pt modelId="{48CEA933-1E7E-2E40-BDA3-AD16374576EE}" type="parTrans" cxnId="{C2C3B18F-4777-1446-BE7A-742F581CE778}">
      <dgm:prSet/>
      <dgm:spPr/>
      <dgm:t>
        <a:bodyPr/>
        <a:lstStyle/>
        <a:p>
          <a:endParaRPr lang="en-GB"/>
        </a:p>
      </dgm:t>
    </dgm:pt>
    <dgm:pt modelId="{2C1D192C-28D9-6049-823A-2A90267144F0}" type="sibTrans" cxnId="{C2C3B18F-4777-1446-BE7A-742F581CE778}">
      <dgm:prSet/>
      <dgm:spPr/>
      <dgm:t>
        <a:bodyPr/>
        <a:lstStyle/>
        <a:p>
          <a:endParaRPr lang="en-GB"/>
        </a:p>
      </dgm:t>
    </dgm:pt>
    <dgm:pt modelId="{30C0179B-80B5-1243-8E0F-348F32C44A18}" type="pres">
      <dgm:prSet presAssocID="{907A8B12-20A5-B04A-9F27-AB1AEDE91273}" presName="diagram" presStyleCnt="0">
        <dgm:presLayoutVars>
          <dgm:dir/>
          <dgm:resizeHandles val="exact"/>
        </dgm:presLayoutVars>
      </dgm:prSet>
      <dgm:spPr/>
    </dgm:pt>
    <dgm:pt modelId="{F45FB2D5-47D2-F64D-B863-174479D35447}" type="pres">
      <dgm:prSet presAssocID="{8C198D23-1C5A-AF4C-8933-3BBAD9DC0401}" presName="node" presStyleLbl="node1" presStyleIdx="0" presStyleCnt="6" custScaleX="225209">
        <dgm:presLayoutVars>
          <dgm:bulletEnabled val="1"/>
        </dgm:presLayoutVars>
      </dgm:prSet>
      <dgm:spPr>
        <a:prstGeom prst="roundRect">
          <a:avLst/>
        </a:prstGeom>
      </dgm:spPr>
    </dgm:pt>
    <dgm:pt modelId="{39CE4A3D-5827-2B42-ABA3-979BC0980B1C}" type="pres">
      <dgm:prSet presAssocID="{18340B5F-B2A9-DB44-B8A9-847F6E66BED0}" presName="sibTrans" presStyleCnt="0"/>
      <dgm:spPr/>
    </dgm:pt>
    <dgm:pt modelId="{897C3858-8701-CF41-A01D-618ABB3C6DE1}" type="pres">
      <dgm:prSet presAssocID="{54DD3FD4-3E82-E04D-8446-378AEC6F1C93}" presName="node" presStyleLbl="node1" presStyleIdx="1" presStyleCnt="6" custScaleX="225209">
        <dgm:presLayoutVars>
          <dgm:bulletEnabled val="1"/>
        </dgm:presLayoutVars>
      </dgm:prSet>
      <dgm:spPr>
        <a:prstGeom prst="roundRect">
          <a:avLst/>
        </a:prstGeom>
      </dgm:spPr>
    </dgm:pt>
    <dgm:pt modelId="{3E9C152E-2F55-F142-ABD6-6F5CDEC8BFB5}" type="pres">
      <dgm:prSet presAssocID="{C2C904A4-9E70-9B47-824E-01FE830429E2}" presName="sibTrans" presStyleCnt="0"/>
      <dgm:spPr/>
    </dgm:pt>
    <dgm:pt modelId="{9DF29E7F-D19D-7745-AD18-39B2701C83E2}" type="pres">
      <dgm:prSet presAssocID="{E0C78980-8C6F-1446-AEE0-93D197647669}" presName="node" presStyleLbl="node1" presStyleIdx="2" presStyleCnt="6" custScaleX="225209">
        <dgm:presLayoutVars>
          <dgm:bulletEnabled val="1"/>
        </dgm:presLayoutVars>
      </dgm:prSet>
      <dgm:spPr>
        <a:prstGeom prst="roundRect">
          <a:avLst/>
        </a:prstGeom>
      </dgm:spPr>
    </dgm:pt>
    <dgm:pt modelId="{E05DC7CC-F5D4-0746-8DD4-839A7D9C20FA}" type="pres">
      <dgm:prSet presAssocID="{5F365BA5-D454-C841-8B92-F1CABE6AA7A4}" presName="sibTrans" presStyleCnt="0"/>
      <dgm:spPr/>
    </dgm:pt>
    <dgm:pt modelId="{576BCD0B-AA5B-E142-8508-099FAF501F60}" type="pres">
      <dgm:prSet presAssocID="{F2170ED3-020B-9B42-88E5-D5F24372BE20}" presName="node" presStyleLbl="node1" presStyleIdx="3" presStyleCnt="6" custScaleX="225209">
        <dgm:presLayoutVars>
          <dgm:bulletEnabled val="1"/>
        </dgm:presLayoutVars>
      </dgm:prSet>
      <dgm:spPr>
        <a:prstGeom prst="roundRect">
          <a:avLst/>
        </a:prstGeom>
      </dgm:spPr>
    </dgm:pt>
    <dgm:pt modelId="{8CCC2275-1E1F-5340-ACFA-F4684F7E73B0}" type="pres">
      <dgm:prSet presAssocID="{FDC2D66D-DD1F-0946-9BC4-69EED98DD964}" presName="sibTrans" presStyleCnt="0"/>
      <dgm:spPr/>
    </dgm:pt>
    <dgm:pt modelId="{23FDF0E8-34D3-F545-8DB3-9B070CB43A56}" type="pres">
      <dgm:prSet presAssocID="{3FC6B905-87AF-4E4A-81B1-F9104F866DCE}" presName="node" presStyleLbl="node1" presStyleIdx="4" presStyleCnt="6" custScaleX="225209">
        <dgm:presLayoutVars>
          <dgm:bulletEnabled val="1"/>
        </dgm:presLayoutVars>
      </dgm:prSet>
      <dgm:spPr>
        <a:prstGeom prst="roundRect">
          <a:avLst/>
        </a:prstGeom>
      </dgm:spPr>
    </dgm:pt>
    <dgm:pt modelId="{31766BE1-11DA-6B40-A54D-467DDD3F21E4}" type="pres">
      <dgm:prSet presAssocID="{01B4B55B-D725-1147-AE8C-273C6C040722}" presName="sibTrans" presStyleCnt="0"/>
      <dgm:spPr/>
    </dgm:pt>
    <dgm:pt modelId="{30BE945C-7382-CE47-9230-E6B4036D81EE}" type="pres">
      <dgm:prSet presAssocID="{63667158-D882-FA41-8D63-E92E31EA7151}" presName="node" presStyleLbl="node1" presStyleIdx="5" presStyleCnt="6" custScaleX="225209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83666A16-D253-E243-BB6A-68FF8339CB76}" srcId="{907A8B12-20A5-B04A-9F27-AB1AEDE91273}" destId="{E0C78980-8C6F-1446-AEE0-93D197647669}" srcOrd="2" destOrd="0" parTransId="{63F5841D-6357-394B-9B07-5800E0FA290B}" sibTransId="{5F365BA5-D454-C841-8B92-F1CABE6AA7A4}"/>
    <dgm:cxn modelId="{808C6629-B792-5F49-A9C7-168BFD641967}" type="presOf" srcId="{E0C78980-8C6F-1446-AEE0-93D197647669}" destId="{9DF29E7F-D19D-7745-AD18-39B2701C83E2}" srcOrd="0" destOrd="0" presId="urn:microsoft.com/office/officeart/2005/8/layout/default"/>
    <dgm:cxn modelId="{5C66B62B-20DD-5B48-82FE-C911208D02C7}" type="presOf" srcId="{907A8B12-20A5-B04A-9F27-AB1AEDE91273}" destId="{30C0179B-80B5-1243-8E0F-348F32C44A18}" srcOrd="0" destOrd="0" presId="urn:microsoft.com/office/officeart/2005/8/layout/default"/>
    <dgm:cxn modelId="{F474F264-6A20-E34E-AEBF-B5A6F74B935E}" type="presOf" srcId="{63667158-D882-FA41-8D63-E92E31EA7151}" destId="{30BE945C-7382-CE47-9230-E6B4036D81EE}" srcOrd="0" destOrd="0" presId="urn:microsoft.com/office/officeart/2005/8/layout/default"/>
    <dgm:cxn modelId="{C2C3B18F-4777-1446-BE7A-742F581CE778}" srcId="{907A8B12-20A5-B04A-9F27-AB1AEDE91273}" destId="{63667158-D882-FA41-8D63-E92E31EA7151}" srcOrd="5" destOrd="0" parTransId="{48CEA933-1E7E-2E40-BDA3-AD16374576EE}" sibTransId="{2C1D192C-28D9-6049-823A-2A90267144F0}"/>
    <dgm:cxn modelId="{0C5D58A3-2CD5-3C4E-989B-16B802816315}" type="presOf" srcId="{8C198D23-1C5A-AF4C-8933-3BBAD9DC0401}" destId="{F45FB2D5-47D2-F64D-B863-174479D35447}" srcOrd="0" destOrd="0" presId="urn:microsoft.com/office/officeart/2005/8/layout/default"/>
    <dgm:cxn modelId="{250F65B0-FFAB-CA45-A774-A9D521EF75F4}" type="presOf" srcId="{54DD3FD4-3E82-E04D-8446-378AEC6F1C93}" destId="{897C3858-8701-CF41-A01D-618ABB3C6DE1}" srcOrd="0" destOrd="0" presId="urn:microsoft.com/office/officeart/2005/8/layout/default"/>
    <dgm:cxn modelId="{EAB89FB0-24C2-654B-B834-ADD308BA428F}" type="presOf" srcId="{3FC6B905-87AF-4E4A-81B1-F9104F866DCE}" destId="{23FDF0E8-34D3-F545-8DB3-9B070CB43A56}" srcOrd="0" destOrd="0" presId="urn:microsoft.com/office/officeart/2005/8/layout/default"/>
    <dgm:cxn modelId="{903119C3-A147-0E44-B2F3-2ACB5B6D8223}" type="presOf" srcId="{F2170ED3-020B-9B42-88E5-D5F24372BE20}" destId="{576BCD0B-AA5B-E142-8508-099FAF501F60}" srcOrd="0" destOrd="0" presId="urn:microsoft.com/office/officeart/2005/8/layout/default"/>
    <dgm:cxn modelId="{494239DF-C1D8-7941-9813-B35BA74FCBC8}" srcId="{907A8B12-20A5-B04A-9F27-AB1AEDE91273}" destId="{F2170ED3-020B-9B42-88E5-D5F24372BE20}" srcOrd="3" destOrd="0" parTransId="{D33C2595-E895-1043-B5FA-32724DE94627}" sibTransId="{FDC2D66D-DD1F-0946-9BC4-69EED98DD964}"/>
    <dgm:cxn modelId="{548204E2-A0A7-3D4D-B870-F28C3D18B356}" srcId="{907A8B12-20A5-B04A-9F27-AB1AEDE91273}" destId="{54DD3FD4-3E82-E04D-8446-378AEC6F1C93}" srcOrd="1" destOrd="0" parTransId="{26BB4571-591D-0142-B62D-5F446A74E4FC}" sibTransId="{C2C904A4-9E70-9B47-824E-01FE830429E2}"/>
    <dgm:cxn modelId="{A7B05CF2-C0D7-764E-A035-7769AE784B09}" srcId="{907A8B12-20A5-B04A-9F27-AB1AEDE91273}" destId="{3FC6B905-87AF-4E4A-81B1-F9104F866DCE}" srcOrd="4" destOrd="0" parTransId="{59214203-CFA4-1B47-AEBA-9D9A8E48995D}" sibTransId="{01B4B55B-D725-1147-AE8C-273C6C040722}"/>
    <dgm:cxn modelId="{3FB9A3FB-B9C6-3346-B147-75E06A628EE6}" srcId="{907A8B12-20A5-B04A-9F27-AB1AEDE91273}" destId="{8C198D23-1C5A-AF4C-8933-3BBAD9DC0401}" srcOrd="0" destOrd="0" parTransId="{2F8D5C85-FCCC-1E45-B4C6-AE9937287778}" sibTransId="{18340B5F-B2A9-DB44-B8A9-847F6E66BED0}"/>
    <dgm:cxn modelId="{D0A60B4C-7DE0-D14D-A561-29C9A2146E12}" type="presParOf" srcId="{30C0179B-80B5-1243-8E0F-348F32C44A18}" destId="{F45FB2D5-47D2-F64D-B863-174479D35447}" srcOrd="0" destOrd="0" presId="urn:microsoft.com/office/officeart/2005/8/layout/default"/>
    <dgm:cxn modelId="{872D70F4-AC65-C840-97A8-45535447CBA9}" type="presParOf" srcId="{30C0179B-80B5-1243-8E0F-348F32C44A18}" destId="{39CE4A3D-5827-2B42-ABA3-979BC0980B1C}" srcOrd="1" destOrd="0" presId="urn:microsoft.com/office/officeart/2005/8/layout/default"/>
    <dgm:cxn modelId="{CD04ACF5-DEA2-134C-93EE-79D4D7A83EA9}" type="presParOf" srcId="{30C0179B-80B5-1243-8E0F-348F32C44A18}" destId="{897C3858-8701-CF41-A01D-618ABB3C6DE1}" srcOrd="2" destOrd="0" presId="urn:microsoft.com/office/officeart/2005/8/layout/default"/>
    <dgm:cxn modelId="{83ABFEC2-02E7-544C-9324-A211782CCCF5}" type="presParOf" srcId="{30C0179B-80B5-1243-8E0F-348F32C44A18}" destId="{3E9C152E-2F55-F142-ABD6-6F5CDEC8BFB5}" srcOrd="3" destOrd="0" presId="urn:microsoft.com/office/officeart/2005/8/layout/default"/>
    <dgm:cxn modelId="{3E7D91CC-0123-6641-AC32-738950EC90EC}" type="presParOf" srcId="{30C0179B-80B5-1243-8E0F-348F32C44A18}" destId="{9DF29E7F-D19D-7745-AD18-39B2701C83E2}" srcOrd="4" destOrd="0" presId="urn:microsoft.com/office/officeart/2005/8/layout/default"/>
    <dgm:cxn modelId="{8208BF6C-271F-384E-979A-BD540306BEA9}" type="presParOf" srcId="{30C0179B-80B5-1243-8E0F-348F32C44A18}" destId="{E05DC7CC-F5D4-0746-8DD4-839A7D9C20FA}" srcOrd="5" destOrd="0" presId="urn:microsoft.com/office/officeart/2005/8/layout/default"/>
    <dgm:cxn modelId="{218E9CF3-816C-E848-86F0-115F0FB191EE}" type="presParOf" srcId="{30C0179B-80B5-1243-8E0F-348F32C44A18}" destId="{576BCD0B-AA5B-E142-8508-099FAF501F60}" srcOrd="6" destOrd="0" presId="urn:microsoft.com/office/officeart/2005/8/layout/default"/>
    <dgm:cxn modelId="{1ACA6D3F-E6BE-854C-A984-10F472857FAE}" type="presParOf" srcId="{30C0179B-80B5-1243-8E0F-348F32C44A18}" destId="{8CCC2275-1E1F-5340-ACFA-F4684F7E73B0}" srcOrd="7" destOrd="0" presId="urn:microsoft.com/office/officeart/2005/8/layout/default"/>
    <dgm:cxn modelId="{8B023445-6C06-4C4A-9601-CB35A89300F2}" type="presParOf" srcId="{30C0179B-80B5-1243-8E0F-348F32C44A18}" destId="{23FDF0E8-34D3-F545-8DB3-9B070CB43A56}" srcOrd="8" destOrd="0" presId="urn:microsoft.com/office/officeart/2005/8/layout/default"/>
    <dgm:cxn modelId="{18BBF3F7-2903-6A4B-997E-6FDEA8097315}" type="presParOf" srcId="{30C0179B-80B5-1243-8E0F-348F32C44A18}" destId="{31766BE1-11DA-6B40-A54D-467DDD3F21E4}" srcOrd="9" destOrd="0" presId="urn:microsoft.com/office/officeart/2005/8/layout/default"/>
    <dgm:cxn modelId="{BA14578D-75E6-7C4C-B5AA-E453EBE5CBFC}" type="presParOf" srcId="{30C0179B-80B5-1243-8E0F-348F32C44A18}" destId="{30BE945C-7382-CE47-9230-E6B4036D81EE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6928AE25-1331-5C40-A5B1-E20262969484}" type="doc">
      <dgm:prSet loTypeId="urn:microsoft.com/office/officeart/2005/8/layout/pyramid2" loCatId="" qsTypeId="urn:microsoft.com/office/officeart/2005/8/quickstyle/simple1" qsCatId="simple" csTypeId="urn:microsoft.com/office/officeart/2005/8/colors/colorful3" csCatId="colorful" phldr="1"/>
      <dgm:spPr/>
    </dgm:pt>
    <dgm:pt modelId="{27793209-B0EA-9543-ADFC-A0FC52473DF3}">
      <dgm:prSet phldrT="[Text]" custT="1"/>
      <dgm:spPr>
        <a:solidFill>
          <a:schemeClr val="bg1">
            <a:lumMod val="95000"/>
            <a:alpha val="90000"/>
          </a:schemeClr>
        </a:solidFill>
        <a:ln w="6350">
          <a:solidFill>
            <a:srgbClr val="BED730"/>
          </a:solidFill>
        </a:ln>
      </dgm:spPr>
      <dgm:t>
        <a:bodyPr/>
        <a:lstStyle/>
        <a:p>
          <a:r>
            <a:rPr lang="en-IN" sz="1100" dirty="0"/>
            <a:t>Apps Functional Support</a:t>
          </a:r>
          <a:endParaRPr lang="en-GB" sz="1100" dirty="0">
            <a:solidFill>
              <a:schemeClr val="tx1"/>
            </a:solidFill>
          </a:endParaRPr>
        </a:p>
      </dgm:t>
    </dgm:pt>
    <dgm:pt modelId="{712ABDDB-0D7E-5F41-87B8-37A439644668}" type="parTrans" cxnId="{3FF26958-A802-DF42-9A78-175906DD38AD}">
      <dgm:prSet/>
      <dgm:spPr/>
      <dgm:t>
        <a:bodyPr/>
        <a:lstStyle/>
        <a:p>
          <a:endParaRPr lang="en-GB"/>
        </a:p>
      </dgm:t>
    </dgm:pt>
    <dgm:pt modelId="{5637EAEF-1DC2-1645-AE54-F4154ED8BC81}" type="sibTrans" cxnId="{3FF26958-A802-DF42-9A78-175906DD38AD}">
      <dgm:prSet/>
      <dgm:spPr/>
      <dgm:t>
        <a:bodyPr/>
        <a:lstStyle/>
        <a:p>
          <a:endParaRPr lang="en-GB"/>
        </a:p>
      </dgm:t>
    </dgm:pt>
    <dgm:pt modelId="{B44C8B30-C5E2-4868-90B0-BDCA0DE0C09E}">
      <dgm:prSet custT="1"/>
      <dgm:spPr>
        <a:solidFill>
          <a:prstClr val="white">
            <a:lumMod val="95000"/>
            <a:alpha val="90000"/>
          </a:prstClr>
        </a:solidFill>
        <a:ln w="6350" cap="flat" cmpd="sng" algn="ctr">
          <a:solidFill>
            <a:srgbClr val="BED730"/>
          </a:solidFill>
          <a:prstDash val="solid"/>
        </a:ln>
        <a:effectLst/>
      </dgm:spPr>
      <dgm:t>
        <a:bodyPr spcFirstLastPara="0" vert="horz" wrap="square" lIns="45720" tIns="45720" rIns="45720" bIns="45720" numCol="1" spcCol="1270" anchor="ctr" anchorCtr="0"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1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rebuchet MS"/>
              <a:ea typeface="+mn-ea"/>
              <a:cs typeface="+mn-cs"/>
            </a:rPr>
            <a:t>Apps Technical Support</a:t>
          </a:r>
          <a:endParaRPr lang="en-GB" sz="11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rebuchet MS"/>
            <a:ea typeface="+mn-ea"/>
            <a:cs typeface="+mn-cs"/>
          </a:endParaRPr>
        </a:p>
      </dgm:t>
    </dgm:pt>
    <dgm:pt modelId="{725FDC1C-C421-4899-85BD-56FF11B71CF7}" type="parTrans" cxnId="{B42B6140-0482-4E62-8920-784FFB77E63A}">
      <dgm:prSet/>
      <dgm:spPr/>
      <dgm:t>
        <a:bodyPr/>
        <a:lstStyle/>
        <a:p>
          <a:endParaRPr lang="en-IN"/>
        </a:p>
      </dgm:t>
    </dgm:pt>
    <dgm:pt modelId="{C3AB5E4A-1820-4BFA-B420-582A6007B525}" type="sibTrans" cxnId="{B42B6140-0482-4E62-8920-784FFB77E63A}">
      <dgm:prSet/>
      <dgm:spPr/>
      <dgm:t>
        <a:bodyPr/>
        <a:lstStyle/>
        <a:p>
          <a:endParaRPr lang="en-IN"/>
        </a:p>
      </dgm:t>
    </dgm:pt>
    <dgm:pt modelId="{BE055AA9-B2A7-4F6C-A8DE-E6E2F4B97197}">
      <dgm:prSet custT="1"/>
      <dgm:spPr>
        <a:solidFill>
          <a:prstClr val="white">
            <a:lumMod val="95000"/>
            <a:alpha val="90000"/>
          </a:prstClr>
        </a:solidFill>
        <a:ln w="6350" cap="flat" cmpd="sng" algn="ctr">
          <a:solidFill>
            <a:srgbClr val="BED730"/>
          </a:solidFill>
          <a:prstDash val="solid"/>
        </a:ln>
        <a:effectLst/>
      </dgm:spPr>
      <dgm:t>
        <a:bodyPr spcFirstLastPara="0" vert="horz" wrap="square" lIns="45720" tIns="45720" rIns="45720" bIns="45720" numCol="1" spcCol="1270" anchor="ctr" anchorCtr="0"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rebuchet MS"/>
              <a:ea typeface="+mn-ea"/>
              <a:cs typeface="+mn-cs"/>
            </a:rPr>
            <a:t>Middleware Support</a:t>
          </a:r>
        </a:p>
      </dgm:t>
    </dgm:pt>
    <dgm:pt modelId="{A03439B6-EC3B-477D-98CA-F59BBE0F240A}" type="parTrans" cxnId="{D8CAEBB6-FBD4-4C0F-9CE3-8BDFCE374ACC}">
      <dgm:prSet/>
      <dgm:spPr/>
      <dgm:t>
        <a:bodyPr/>
        <a:lstStyle/>
        <a:p>
          <a:endParaRPr lang="en-IN"/>
        </a:p>
      </dgm:t>
    </dgm:pt>
    <dgm:pt modelId="{D9F136FD-1EC2-4ACA-9DA0-E2DCE1F82D47}" type="sibTrans" cxnId="{D8CAEBB6-FBD4-4C0F-9CE3-8BDFCE374ACC}">
      <dgm:prSet/>
      <dgm:spPr/>
      <dgm:t>
        <a:bodyPr/>
        <a:lstStyle/>
        <a:p>
          <a:endParaRPr lang="en-IN"/>
        </a:p>
      </dgm:t>
    </dgm:pt>
    <dgm:pt modelId="{7A3F77CB-B00D-4695-BB8B-13A7DF2A3254}">
      <dgm:prSet custT="1"/>
      <dgm:spPr>
        <a:solidFill>
          <a:prstClr val="white">
            <a:lumMod val="95000"/>
            <a:alpha val="90000"/>
          </a:prstClr>
        </a:solidFill>
        <a:ln w="6350" cap="flat" cmpd="sng" algn="ctr">
          <a:solidFill>
            <a:srgbClr val="BED730"/>
          </a:solidFill>
          <a:prstDash val="solid"/>
        </a:ln>
        <a:effectLst/>
      </dgm:spPr>
      <dgm:t>
        <a:bodyPr spcFirstLastPara="0" vert="horz" wrap="square" lIns="45720" tIns="45720" rIns="45720" bIns="45720" numCol="1" spcCol="1270" anchor="ctr" anchorCtr="0"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1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rebuchet MS"/>
              <a:ea typeface="+mn-ea"/>
              <a:cs typeface="+mn-cs"/>
            </a:rPr>
            <a:t>DBA Support</a:t>
          </a:r>
        </a:p>
      </dgm:t>
    </dgm:pt>
    <dgm:pt modelId="{B180B27C-ACCD-401A-8444-B8DEE48B2851}" type="parTrans" cxnId="{B97DBBF5-FCFC-4127-87DF-E520D2F4F777}">
      <dgm:prSet/>
      <dgm:spPr/>
      <dgm:t>
        <a:bodyPr/>
        <a:lstStyle/>
        <a:p>
          <a:endParaRPr lang="en-IN"/>
        </a:p>
      </dgm:t>
    </dgm:pt>
    <dgm:pt modelId="{41FA0102-3EF1-4903-9DC1-CC32381F48D7}" type="sibTrans" cxnId="{B97DBBF5-FCFC-4127-87DF-E520D2F4F777}">
      <dgm:prSet/>
      <dgm:spPr/>
      <dgm:t>
        <a:bodyPr/>
        <a:lstStyle/>
        <a:p>
          <a:endParaRPr lang="en-IN"/>
        </a:p>
      </dgm:t>
    </dgm:pt>
    <dgm:pt modelId="{C5DDC38A-F5D6-964F-9279-7B92F59F4E95}" type="pres">
      <dgm:prSet presAssocID="{6928AE25-1331-5C40-A5B1-E20262969484}" presName="compositeShape" presStyleCnt="0">
        <dgm:presLayoutVars>
          <dgm:dir/>
          <dgm:resizeHandles/>
        </dgm:presLayoutVars>
      </dgm:prSet>
      <dgm:spPr/>
    </dgm:pt>
    <dgm:pt modelId="{268E3E58-9D4B-5641-AAFF-7AABA29E5707}" type="pres">
      <dgm:prSet presAssocID="{6928AE25-1331-5C40-A5B1-E20262969484}" presName="pyramid" presStyleLbl="node1" presStyleIdx="0" presStyleCnt="1" custLinFactNeighborY="-365"/>
      <dgm:spPr>
        <a:solidFill>
          <a:srgbClr val="10253F">
            <a:alpha val="80000"/>
          </a:srgbClr>
        </a:solidFill>
        <a:ln w="9525">
          <a:solidFill>
            <a:schemeClr val="accent1">
              <a:lumMod val="75000"/>
            </a:schemeClr>
          </a:solidFill>
        </a:ln>
      </dgm:spPr>
    </dgm:pt>
    <dgm:pt modelId="{C4CF773E-00C0-3E4E-B98D-3888161520FE}" type="pres">
      <dgm:prSet presAssocID="{6928AE25-1331-5C40-A5B1-E20262969484}" presName="theList" presStyleCnt="0"/>
      <dgm:spPr/>
    </dgm:pt>
    <dgm:pt modelId="{453971C8-D2CC-0647-8B22-7A6777F3178D}" type="pres">
      <dgm:prSet presAssocID="{27793209-B0EA-9543-ADFC-A0FC52473DF3}" presName="aNode" presStyleLbl="fgAcc1" presStyleIdx="0" presStyleCnt="4">
        <dgm:presLayoutVars>
          <dgm:bulletEnabled val="1"/>
        </dgm:presLayoutVars>
      </dgm:prSet>
      <dgm:spPr/>
    </dgm:pt>
    <dgm:pt modelId="{5EB12B16-5B64-1D4A-B651-1480250E9B04}" type="pres">
      <dgm:prSet presAssocID="{27793209-B0EA-9543-ADFC-A0FC52473DF3}" presName="aSpace" presStyleCnt="0"/>
      <dgm:spPr/>
    </dgm:pt>
    <dgm:pt modelId="{7D435760-6DAD-4547-9B28-5065CADE482A}" type="pres">
      <dgm:prSet presAssocID="{B44C8B30-C5E2-4868-90B0-BDCA0DE0C09E}" presName="aNode" presStyleLbl="fgAcc1" presStyleIdx="1" presStyleCnt="4">
        <dgm:presLayoutVars>
          <dgm:bulletEnabled val="1"/>
        </dgm:presLayoutVars>
      </dgm:prSet>
      <dgm:spPr>
        <a:xfrm>
          <a:off x="1260781" y="914852"/>
          <a:ext cx="1639015" cy="541914"/>
        </a:xfrm>
        <a:prstGeom prst="roundRect">
          <a:avLst/>
        </a:prstGeom>
      </dgm:spPr>
    </dgm:pt>
    <dgm:pt modelId="{0426A2AA-FC12-43D4-9A40-04BF285C07CB}" type="pres">
      <dgm:prSet presAssocID="{B44C8B30-C5E2-4868-90B0-BDCA0DE0C09E}" presName="aSpace" presStyleCnt="0"/>
      <dgm:spPr/>
    </dgm:pt>
    <dgm:pt modelId="{48FB6B66-94E8-4D85-8BDC-93D5B6F945C6}" type="pres">
      <dgm:prSet presAssocID="{BE055AA9-B2A7-4F6C-A8DE-E6E2F4B97197}" presName="aNode" presStyleLbl="fgAcc1" presStyleIdx="2" presStyleCnt="4">
        <dgm:presLayoutVars>
          <dgm:bulletEnabled val="1"/>
        </dgm:presLayoutVars>
      </dgm:prSet>
      <dgm:spPr>
        <a:xfrm>
          <a:off x="1260781" y="1524506"/>
          <a:ext cx="1639015" cy="541914"/>
        </a:xfrm>
        <a:prstGeom prst="roundRect">
          <a:avLst/>
        </a:prstGeom>
      </dgm:spPr>
    </dgm:pt>
    <dgm:pt modelId="{304D0064-5B06-452F-B924-9AE2F81F136D}" type="pres">
      <dgm:prSet presAssocID="{BE055AA9-B2A7-4F6C-A8DE-E6E2F4B97197}" presName="aSpace" presStyleCnt="0"/>
      <dgm:spPr/>
    </dgm:pt>
    <dgm:pt modelId="{73926B9A-60CA-49FE-8B9E-8BB93AC7E4E1}" type="pres">
      <dgm:prSet presAssocID="{7A3F77CB-B00D-4695-BB8B-13A7DF2A3254}" presName="aNode" presStyleLbl="fgAcc1" presStyleIdx="3" presStyleCnt="4">
        <dgm:presLayoutVars>
          <dgm:bulletEnabled val="1"/>
        </dgm:presLayoutVars>
      </dgm:prSet>
      <dgm:spPr>
        <a:xfrm>
          <a:off x="1260781" y="2134159"/>
          <a:ext cx="1639015" cy="541914"/>
        </a:xfrm>
        <a:prstGeom prst="roundRect">
          <a:avLst/>
        </a:prstGeom>
      </dgm:spPr>
    </dgm:pt>
    <dgm:pt modelId="{A04F12F6-5679-4E22-8B32-B3DA7367A97B}" type="pres">
      <dgm:prSet presAssocID="{7A3F77CB-B00D-4695-BB8B-13A7DF2A3254}" presName="aSpace" presStyleCnt="0"/>
      <dgm:spPr/>
    </dgm:pt>
  </dgm:ptLst>
  <dgm:cxnLst>
    <dgm:cxn modelId="{5A28DE35-47C7-4EE8-B46A-AAE75EF683EE}" type="presOf" srcId="{B44C8B30-C5E2-4868-90B0-BDCA0DE0C09E}" destId="{7D435760-6DAD-4547-9B28-5065CADE482A}" srcOrd="0" destOrd="0" presId="urn:microsoft.com/office/officeart/2005/8/layout/pyramid2"/>
    <dgm:cxn modelId="{B42B6140-0482-4E62-8920-784FFB77E63A}" srcId="{6928AE25-1331-5C40-A5B1-E20262969484}" destId="{B44C8B30-C5E2-4868-90B0-BDCA0DE0C09E}" srcOrd="1" destOrd="0" parTransId="{725FDC1C-C421-4899-85BD-56FF11B71CF7}" sibTransId="{C3AB5E4A-1820-4BFA-B420-582A6007B525}"/>
    <dgm:cxn modelId="{1DCA7E4D-BA82-4665-BB2D-CB1E9516C39B}" type="presOf" srcId="{BE055AA9-B2A7-4F6C-A8DE-E6E2F4B97197}" destId="{48FB6B66-94E8-4D85-8BDC-93D5B6F945C6}" srcOrd="0" destOrd="0" presId="urn:microsoft.com/office/officeart/2005/8/layout/pyramid2"/>
    <dgm:cxn modelId="{3FF26958-A802-DF42-9A78-175906DD38AD}" srcId="{6928AE25-1331-5C40-A5B1-E20262969484}" destId="{27793209-B0EA-9543-ADFC-A0FC52473DF3}" srcOrd="0" destOrd="0" parTransId="{712ABDDB-0D7E-5F41-87B8-37A439644668}" sibTransId="{5637EAEF-1DC2-1645-AE54-F4154ED8BC81}"/>
    <dgm:cxn modelId="{4F5F1B6E-E482-48E9-8411-3D08D36CC51A}" type="presOf" srcId="{7A3F77CB-B00D-4695-BB8B-13A7DF2A3254}" destId="{73926B9A-60CA-49FE-8B9E-8BB93AC7E4E1}" srcOrd="0" destOrd="0" presId="urn:microsoft.com/office/officeart/2005/8/layout/pyramid2"/>
    <dgm:cxn modelId="{EA59377C-A112-214D-AB71-DD5BD3DBCACF}" type="presOf" srcId="{6928AE25-1331-5C40-A5B1-E20262969484}" destId="{C5DDC38A-F5D6-964F-9279-7B92F59F4E95}" srcOrd="0" destOrd="0" presId="urn:microsoft.com/office/officeart/2005/8/layout/pyramid2"/>
    <dgm:cxn modelId="{D8CAEBB6-FBD4-4C0F-9CE3-8BDFCE374ACC}" srcId="{6928AE25-1331-5C40-A5B1-E20262969484}" destId="{BE055AA9-B2A7-4F6C-A8DE-E6E2F4B97197}" srcOrd="2" destOrd="0" parTransId="{A03439B6-EC3B-477D-98CA-F59BBE0F240A}" sibTransId="{D9F136FD-1EC2-4ACA-9DA0-E2DCE1F82D47}"/>
    <dgm:cxn modelId="{BAEF0CD3-DAB9-8149-A551-0C8C56A3227C}" type="presOf" srcId="{27793209-B0EA-9543-ADFC-A0FC52473DF3}" destId="{453971C8-D2CC-0647-8B22-7A6777F3178D}" srcOrd="0" destOrd="0" presId="urn:microsoft.com/office/officeart/2005/8/layout/pyramid2"/>
    <dgm:cxn modelId="{B97DBBF5-FCFC-4127-87DF-E520D2F4F777}" srcId="{6928AE25-1331-5C40-A5B1-E20262969484}" destId="{7A3F77CB-B00D-4695-BB8B-13A7DF2A3254}" srcOrd="3" destOrd="0" parTransId="{B180B27C-ACCD-401A-8444-B8DEE48B2851}" sibTransId="{41FA0102-3EF1-4903-9DC1-CC32381F48D7}"/>
    <dgm:cxn modelId="{1008F8CF-7EC7-0448-9684-E998288836A2}" type="presParOf" srcId="{C5DDC38A-F5D6-964F-9279-7B92F59F4E95}" destId="{268E3E58-9D4B-5641-AAFF-7AABA29E5707}" srcOrd="0" destOrd="0" presId="urn:microsoft.com/office/officeart/2005/8/layout/pyramid2"/>
    <dgm:cxn modelId="{6CBDC56A-5ECF-CF4F-A4D0-BC586ADDD803}" type="presParOf" srcId="{C5DDC38A-F5D6-964F-9279-7B92F59F4E95}" destId="{C4CF773E-00C0-3E4E-B98D-3888161520FE}" srcOrd="1" destOrd="0" presId="urn:microsoft.com/office/officeart/2005/8/layout/pyramid2"/>
    <dgm:cxn modelId="{0C982C3D-A608-6344-9D5E-CB5BA53CC243}" type="presParOf" srcId="{C4CF773E-00C0-3E4E-B98D-3888161520FE}" destId="{453971C8-D2CC-0647-8B22-7A6777F3178D}" srcOrd="0" destOrd="0" presId="urn:microsoft.com/office/officeart/2005/8/layout/pyramid2"/>
    <dgm:cxn modelId="{159FA311-06D0-DF44-A4D0-95AC1CB4C2BC}" type="presParOf" srcId="{C4CF773E-00C0-3E4E-B98D-3888161520FE}" destId="{5EB12B16-5B64-1D4A-B651-1480250E9B04}" srcOrd="1" destOrd="0" presId="urn:microsoft.com/office/officeart/2005/8/layout/pyramid2"/>
    <dgm:cxn modelId="{25546BFA-A095-43C1-B10F-FB388988F754}" type="presParOf" srcId="{C4CF773E-00C0-3E4E-B98D-3888161520FE}" destId="{7D435760-6DAD-4547-9B28-5065CADE482A}" srcOrd="2" destOrd="0" presId="urn:microsoft.com/office/officeart/2005/8/layout/pyramid2"/>
    <dgm:cxn modelId="{25CB667F-41C9-4FAE-9762-B79366F01675}" type="presParOf" srcId="{C4CF773E-00C0-3E4E-B98D-3888161520FE}" destId="{0426A2AA-FC12-43D4-9A40-04BF285C07CB}" srcOrd="3" destOrd="0" presId="urn:microsoft.com/office/officeart/2005/8/layout/pyramid2"/>
    <dgm:cxn modelId="{7693FBF0-1CB0-4B97-9C22-E77236260B90}" type="presParOf" srcId="{C4CF773E-00C0-3E4E-B98D-3888161520FE}" destId="{48FB6B66-94E8-4D85-8BDC-93D5B6F945C6}" srcOrd="4" destOrd="0" presId="urn:microsoft.com/office/officeart/2005/8/layout/pyramid2"/>
    <dgm:cxn modelId="{333BCDCB-EEE3-4824-9378-A090CDAC2326}" type="presParOf" srcId="{C4CF773E-00C0-3E4E-B98D-3888161520FE}" destId="{304D0064-5B06-452F-B924-9AE2F81F136D}" srcOrd="5" destOrd="0" presId="urn:microsoft.com/office/officeart/2005/8/layout/pyramid2"/>
    <dgm:cxn modelId="{F0A79822-C23C-4A39-8A1F-571EBCDB93C1}" type="presParOf" srcId="{C4CF773E-00C0-3E4E-B98D-3888161520FE}" destId="{73926B9A-60CA-49FE-8B9E-8BB93AC7E4E1}" srcOrd="6" destOrd="0" presId="urn:microsoft.com/office/officeart/2005/8/layout/pyramid2"/>
    <dgm:cxn modelId="{91972E70-4B2B-4733-8C66-E3D0BFF8EE50}" type="presParOf" srcId="{C4CF773E-00C0-3E4E-B98D-3888161520FE}" destId="{A04F12F6-5679-4E22-8B32-B3DA7367A97B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BD94AE5-81EF-BF4E-9400-39BD7C435939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22A5713-10AB-B04C-A0EB-D413F12F9ABA}">
      <dgm:prSet custT="1"/>
      <dgm:spPr>
        <a:solidFill>
          <a:schemeClr val="tx2">
            <a:lumMod val="50000"/>
            <a:alpha val="80000"/>
          </a:schemeClr>
        </a:solidFill>
        <a:ln w="6350">
          <a:solidFill>
            <a:schemeClr val="accent1">
              <a:lumMod val="75000"/>
            </a:schemeClr>
          </a:solidFill>
          <a:prstDash val="sysDot"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200" b="0" dirty="0">
              <a:latin typeface="Trebuchet MS" panose="020B0703020202090204" pitchFamily="34" charset="0"/>
              <a:ea typeface="Calibri" panose="020F0502020204030204" pitchFamily="34" charset="0"/>
              <a:cs typeface="Calibri" panose="020F0502020204030204" pitchFamily="34" charset="0"/>
            </a:rPr>
            <a:t>Hyper Scale – Few sites with high bandwidth. </a:t>
          </a:r>
          <a:br>
            <a:rPr lang="en-US" sz="1200" b="0" dirty="0">
              <a:latin typeface="Trebuchet MS" panose="020B0703020202090204" pitchFamily="34" charset="0"/>
              <a:ea typeface="Calibri" panose="020F0502020204030204" pitchFamily="34" charset="0"/>
              <a:cs typeface="Calibri" panose="020F0502020204030204" pitchFamily="34" charset="0"/>
            </a:rPr>
          </a:br>
          <a:r>
            <a:rPr lang="en-US" sz="1200" b="0" dirty="0">
              <a:latin typeface="Trebuchet MS" panose="020B0703020202090204" pitchFamily="34" charset="0"/>
              <a:ea typeface="Calibri" panose="020F0502020204030204" pitchFamily="34" charset="0"/>
              <a:cs typeface="Calibri" panose="020F0502020204030204" pitchFamily="34" charset="0"/>
            </a:rPr>
            <a:t>Ideal for DC to Cloud/DC to DC traffic</a:t>
          </a:r>
          <a:endParaRPr lang="en-IN" sz="1200" b="0" dirty="0"/>
        </a:p>
      </dgm:t>
    </dgm:pt>
    <dgm:pt modelId="{E4553D26-E3B5-2B4E-B59B-FEFE66714271}" type="parTrans" cxnId="{CB89AC46-4D8E-3843-BE30-447C9D5B5445}">
      <dgm:prSet/>
      <dgm:spPr/>
      <dgm:t>
        <a:bodyPr/>
        <a:lstStyle/>
        <a:p>
          <a:endParaRPr lang="en-US"/>
        </a:p>
      </dgm:t>
    </dgm:pt>
    <dgm:pt modelId="{25B591B0-337D-DF47-9757-4C2B6F579E7D}" type="sibTrans" cxnId="{CB89AC46-4D8E-3843-BE30-447C9D5B5445}">
      <dgm:prSet/>
      <dgm:spPr/>
      <dgm:t>
        <a:bodyPr/>
        <a:lstStyle/>
        <a:p>
          <a:endParaRPr lang="en-US"/>
        </a:p>
      </dgm:t>
    </dgm:pt>
    <dgm:pt modelId="{2605B723-0B06-E24A-B235-0102D8996353}">
      <dgm:prSet custT="1"/>
      <dgm:spPr>
        <a:solidFill>
          <a:schemeClr val="tx2">
            <a:lumMod val="75000"/>
            <a:alpha val="80000"/>
          </a:schemeClr>
        </a:solidFill>
        <a:ln w="6350">
          <a:solidFill>
            <a:schemeClr val="accent1">
              <a:lumMod val="75000"/>
            </a:schemeClr>
          </a:solidFill>
          <a:prstDash val="sysDot"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200" b="0" dirty="0">
              <a:latin typeface="Trebuchet MS" panose="020B0703020202090204" pitchFamily="34" charset="0"/>
              <a:ea typeface="Calibri" panose="020F0502020204030204" pitchFamily="34" charset="0"/>
              <a:cs typeface="Calibri" panose="020F0502020204030204" pitchFamily="34" charset="0"/>
            </a:rPr>
            <a:t>Focused on enterprise participation in </a:t>
          </a:r>
          <a:br>
            <a:rPr lang="en-US" sz="1200" b="0" dirty="0">
              <a:latin typeface="Trebuchet MS" panose="020B0703020202090204" pitchFamily="34" charset="0"/>
              <a:ea typeface="Calibri" panose="020F0502020204030204" pitchFamily="34" charset="0"/>
              <a:cs typeface="Calibri" panose="020F0502020204030204" pitchFamily="34" charset="0"/>
            </a:rPr>
          </a:br>
          <a:r>
            <a:rPr lang="en-US" sz="1200" b="0" dirty="0">
              <a:latin typeface="Trebuchet MS" panose="020B0703020202090204" pitchFamily="34" charset="0"/>
              <a:ea typeface="Calibri" panose="020F0502020204030204" pitchFamily="34" charset="0"/>
              <a:cs typeface="Calibri" panose="020F0502020204030204" pitchFamily="34" charset="0"/>
            </a:rPr>
            <a:t>Digital Transformation</a:t>
          </a:r>
          <a:endParaRPr lang="en-IN" sz="1200" b="0" dirty="0"/>
        </a:p>
      </dgm:t>
    </dgm:pt>
    <dgm:pt modelId="{C1D514C3-C9E7-3045-96DC-18EC1D8C6FAA}" type="parTrans" cxnId="{39E106A7-A568-794E-90A2-90B0163A2F5C}">
      <dgm:prSet/>
      <dgm:spPr/>
      <dgm:t>
        <a:bodyPr/>
        <a:lstStyle/>
        <a:p>
          <a:endParaRPr lang="en-US"/>
        </a:p>
      </dgm:t>
    </dgm:pt>
    <dgm:pt modelId="{9819CABF-1F89-D348-A2B1-431E0B693EBD}" type="sibTrans" cxnId="{39E106A7-A568-794E-90A2-90B0163A2F5C}">
      <dgm:prSet/>
      <dgm:spPr/>
      <dgm:t>
        <a:bodyPr/>
        <a:lstStyle/>
        <a:p>
          <a:endParaRPr lang="en-US"/>
        </a:p>
      </dgm:t>
    </dgm:pt>
    <dgm:pt modelId="{1D862F9B-4F44-F445-8849-B1776F1413D9}">
      <dgm:prSet custT="1"/>
      <dgm:spPr>
        <a:solidFill>
          <a:schemeClr val="tx2">
            <a:lumMod val="50000"/>
            <a:alpha val="80000"/>
          </a:schemeClr>
        </a:solidFill>
        <a:ln w="6350">
          <a:solidFill>
            <a:schemeClr val="accent1">
              <a:lumMod val="75000"/>
            </a:schemeClr>
          </a:solidFill>
          <a:prstDash val="sysDot"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200" b="0" dirty="0">
              <a:latin typeface="Trebuchet MS" panose="020B0703020202090204" pitchFamily="34" charset="0"/>
              <a:ea typeface="Calibri" panose="020F0502020204030204" pitchFamily="34" charset="0"/>
              <a:cs typeface="Calibri" panose="020F0502020204030204" pitchFamily="34" charset="0"/>
            </a:rPr>
            <a:t>Hyperscale connects with all major Cloud and </a:t>
          </a:r>
          <a:br>
            <a:rPr lang="en-US" sz="1200" b="0" dirty="0">
              <a:latin typeface="Trebuchet MS" panose="020B0703020202090204" pitchFamily="34" charset="0"/>
              <a:ea typeface="Calibri" panose="020F0502020204030204" pitchFamily="34" charset="0"/>
              <a:cs typeface="Calibri" panose="020F0502020204030204" pitchFamily="34" charset="0"/>
            </a:rPr>
          </a:br>
          <a:r>
            <a:rPr lang="en-US" sz="1200" b="0" dirty="0">
              <a:latin typeface="Trebuchet MS" panose="020B0703020202090204" pitchFamily="34" charset="0"/>
              <a:ea typeface="Calibri" panose="020F0502020204030204" pitchFamily="34" charset="0"/>
              <a:cs typeface="Calibri" panose="020F0502020204030204" pitchFamily="34" charset="0"/>
            </a:rPr>
            <a:t>Content providers</a:t>
          </a:r>
          <a:endParaRPr lang="en-IN" sz="1200" b="0" dirty="0"/>
        </a:p>
      </dgm:t>
    </dgm:pt>
    <dgm:pt modelId="{329E07A4-3DC4-2D4E-901C-7A6B03909285}" type="parTrans" cxnId="{35F781FD-3B4B-EE4F-9509-90F7651C3F72}">
      <dgm:prSet/>
      <dgm:spPr/>
      <dgm:t>
        <a:bodyPr/>
        <a:lstStyle/>
        <a:p>
          <a:endParaRPr lang="en-US"/>
        </a:p>
      </dgm:t>
    </dgm:pt>
    <dgm:pt modelId="{C5091421-B368-B84E-A0CD-B53CA8697C0D}" type="sibTrans" cxnId="{35F781FD-3B4B-EE4F-9509-90F7651C3F72}">
      <dgm:prSet/>
      <dgm:spPr/>
      <dgm:t>
        <a:bodyPr/>
        <a:lstStyle/>
        <a:p>
          <a:endParaRPr lang="en-US"/>
        </a:p>
      </dgm:t>
    </dgm:pt>
    <dgm:pt modelId="{0E786F1B-5B41-044F-8DB4-66B0035EC2CF}">
      <dgm:prSet custT="1"/>
      <dgm:spPr>
        <a:solidFill>
          <a:schemeClr val="tx2">
            <a:lumMod val="75000"/>
            <a:alpha val="80000"/>
          </a:schemeClr>
        </a:solidFill>
        <a:ln w="6350">
          <a:solidFill>
            <a:schemeClr val="accent1">
              <a:lumMod val="75000"/>
            </a:schemeClr>
          </a:solidFill>
          <a:prstDash val="sysDot"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200" b="0" dirty="0">
              <a:latin typeface="Trebuchet MS" panose="020B0703020202090204" pitchFamily="34" charset="0"/>
              <a:ea typeface="Calibri" panose="020F0502020204030204" pitchFamily="34" charset="0"/>
              <a:cs typeface="Calibri" panose="020F0502020204030204" pitchFamily="34" charset="0"/>
            </a:rPr>
            <a:t>Strategy backed by significant investments in </a:t>
          </a:r>
          <a:br>
            <a:rPr lang="en-US" sz="1200" b="0" dirty="0">
              <a:latin typeface="Trebuchet MS" panose="020B0703020202090204" pitchFamily="34" charset="0"/>
              <a:ea typeface="Calibri" panose="020F0502020204030204" pitchFamily="34" charset="0"/>
              <a:cs typeface="Calibri" panose="020F0502020204030204" pitchFamily="34" charset="0"/>
            </a:rPr>
          </a:br>
          <a:r>
            <a:rPr lang="en-US" sz="1200" b="0" dirty="0">
              <a:latin typeface="Trebuchet MS" panose="020B0703020202090204" pitchFamily="34" charset="0"/>
              <a:ea typeface="Calibri" panose="020F0502020204030204" pitchFamily="34" charset="0"/>
              <a:cs typeface="Calibri" panose="020F0502020204030204" pitchFamily="34" charset="0"/>
            </a:rPr>
            <a:t>Metro networks</a:t>
          </a:r>
          <a:endParaRPr lang="en-IN" sz="1200" b="0" dirty="0"/>
        </a:p>
      </dgm:t>
    </dgm:pt>
    <dgm:pt modelId="{B5A40042-F914-D74D-B18A-843B5AA0FD49}" type="parTrans" cxnId="{C57BFBE6-6733-3143-9200-9B8F26E8A71F}">
      <dgm:prSet/>
      <dgm:spPr/>
      <dgm:t>
        <a:bodyPr/>
        <a:lstStyle/>
        <a:p>
          <a:endParaRPr lang="en-US"/>
        </a:p>
      </dgm:t>
    </dgm:pt>
    <dgm:pt modelId="{CDA889BA-08E6-F947-8383-B36C2B5A7F44}" type="sibTrans" cxnId="{C57BFBE6-6733-3143-9200-9B8F26E8A71F}">
      <dgm:prSet/>
      <dgm:spPr/>
      <dgm:t>
        <a:bodyPr/>
        <a:lstStyle/>
        <a:p>
          <a:endParaRPr lang="en-US"/>
        </a:p>
      </dgm:t>
    </dgm:pt>
    <dgm:pt modelId="{6B8E83A7-134F-6647-9C8E-CB12E3016B7E}" type="pres">
      <dgm:prSet presAssocID="{8BD94AE5-81EF-BF4E-9400-39BD7C435939}" presName="diagram" presStyleCnt="0">
        <dgm:presLayoutVars>
          <dgm:dir/>
          <dgm:resizeHandles val="exact"/>
        </dgm:presLayoutVars>
      </dgm:prSet>
      <dgm:spPr/>
    </dgm:pt>
    <dgm:pt modelId="{04D251BB-A98E-0849-9A0E-A4E4E1BA9DE4}" type="pres">
      <dgm:prSet presAssocID="{822A5713-10AB-B04C-A0EB-D413F12F9ABA}" presName="node" presStyleLbl="node1" presStyleIdx="0" presStyleCnt="4" custScaleX="662785" custScaleY="125894" custLinFactX="307976" custLinFactNeighborX="400000">
        <dgm:presLayoutVars>
          <dgm:bulletEnabled val="1"/>
        </dgm:presLayoutVars>
      </dgm:prSet>
      <dgm:spPr>
        <a:prstGeom prst="roundRect">
          <a:avLst/>
        </a:prstGeom>
      </dgm:spPr>
    </dgm:pt>
    <dgm:pt modelId="{7EAA0717-6889-B042-8537-789A9D94CD78}" type="pres">
      <dgm:prSet presAssocID="{25B591B0-337D-DF47-9757-4C2B6F579E7D}" presName="sibTrans" presStyleCnt="0"/>
      <dgm:spPr/>
    </dgm:pt>
    <dgm:pt modelId="{DF936F5B-C3E1-5548-8B84-D52AD8E9B602}" type="pres">
      <dgm:prSet presAssocID="{2605B723-0B06-E24A-B235-0102D8996353}" presName="node" presStyleLbl="node1" presStyleIdx="1" presStyleCnt="4" custScaleX="662785" custScaleY="125894" custLinFactX="307976" custLinFactNeighborX="400000">
        <dgm:presLayoutVars>
          <dgm:bulletEnabled val="1"/>
        </dgm:presLayoutVars>
      </dgm:prSet>
      <dgm:spPr>
        <a:prstGeom prst="roundRect">
          <a:avLst/>
        </a:prstGeom>
      </dgm:spPr>
    </dgm:pt>
    <dgm:pt modelId="{29CDFB97-E615-894D-B8AE-53A3481EB5B7}" type="pres">
      <dgm:prSet presAssocID="{9819CABF-1F89-D348-A2B1-431E0B693EBD}" presName="sibTrans" presStyleCnt="0"/>
      <dgm:spPr/>
    </dgm:pt>
    <dgm:pt modelId="{F7E6B142-5C4A-BE4F-A938-BA933C8C9FB9}" type="pres">
      <dgm:prSet presAssocID="{1D862F9B-4F44-F445-8849-B1776F1413D9}" presName="node" presStyleLbl="node1" presStyleIdx="2" presStyleCnt="4" custScaleX="662785" custScaleY="125894" custLinFactX="307976" custLinFactNeighborX="400000">
        <dgm:presLayoutVars>
          <dgm:bulletEnabled val="1"/>
        </dgm:presLayoutVars>
      </dgm:prSet>
      <dgm:spPr>
        <a:prstGeom prst="roundRect">
          <a:avLst/>
        </a:prstGeom>
      </dgm:spPr>
    </dgm:pt>
    <dgm:pt modelId="{24B59E06-A707-6A49-9F79-266C764FF9D7}" type="pres">
      <dgm:prSet presAssocID="{C5091421-B368-B84E-A0CD-B53CA8697C0D}" presName="sibTrans" presStyleCnt="0"/>
      <dgm:spPr/>
    </dgm:pt>
    <dgm:pt modelId="{68485AA1-BC3A-CB48-9033-746D901D5C89}" type="pres">
      <dgm:prSet presAssocID="{0E786F1B-5B41-044F-8DB4-66B0035EC2CF}" presName="node" presStyleLbl="node1" presStyleIdx="3" presStyleCnt="4" custScaleX="662785" custScaleY="125894" custLinFactX="307976" custLinFactNeighborX="400000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2458CB2F-F7D7-EC45-A59A-CBA7F5C5C395}" type="presOf" srcId="{8BD94AE5-81EF-BF4E-9400-39BD7C435939}" destId="{6B8E83A7-134F-6647-9C8E-CB12E3016B7E}" srcOrd="0" destOrd="0" presId="urn:microsoft.com/office/officeart/2005/8/layout/default"/>
    <dgm:cxn modelId="{CB89AC46-4D8E-3843-BE30-447C9D5B5445}" srcId="{8BD94AE5-81EF-BF4E-9400-39BD7C435939}" destId="{822A5713-10AB-B04C-A0EB-D413F12F9ABA}" srcOrd="0" destOrd="0" parTransId="{E4553D26-E3B5-2B4E-B59B-FEFE66714271}" sibTransId="{25B591B0-337D-DF47-9757-4C2B6F579E7D}"/>
    <dgm:cxn modelId="{150A154A-A4AF-9147-AA6C-A2D4C87D968B}" type="presOf" srcId="{2605B723-0B06-E24A-B235-0102D8996353}" destId="{DF936F5B-C3E1-5548-8B84-D52AD8E9B602}" srcOrd="0" destOrd="0" presId="urn:microsoft.com/office/officeart/2005/8/layout/default"/>
    <dgm:cxn modelId="{341E6053-6737-2341-B153-F56AE1FCB20F}" type="presOf" srcId="{1D862F9B-4F44-F445-8849-B1776F1413D9}" destId="{F7E6B142-5C4A-BE4F-A938-BA933C8C9FB9}" srcOrd="0" destOrd="0" presId="urn:microsoft.com/office/officeart/2005/8/layout/default"/>
    <dgm:cxn modelId="{39E106A7-A568-794E-90A2-90B0163A2F5C}" srcId="{8BD94AE5-81EF-BF4E-9400-39BD7C435939}" destId="{2605B723-0B06-E24A-B235-0102D8996353}" srcOrd="1" destOrd="0" parTransId="{C1D514C3-C9E7-3045-96DC-18EC1D8C6FAA}" sibTransId="{9819CABF-1F89-D348-A2B1-431E0B693EBD}"/>
    <dgm:cxn modelId="{1AF4E2B0-26A5-D34A-BDD6-C2A9A3E19070}" type="presOf" srcId="{822A5713-10AB-B04C-A0EB-D413F12F9ABA}" destId="{04D251BB-A98E-0849-9A0E-A4E4E1BA9DE4}" srcOrd="0" destOrd="0" presId="urn:microsoft.com/office/officeart/2005/8/layout/default"/>
    <dgm:cxn modelId="{C57BFBE6-6733-3143-9200-9B8F26E8A71F}" srcId="{8BD94AE5-81EF-BF4E-9400-39BD7C435939}" destId="{0E786F1B-5B41-044F-8DB4-66B0035EC2CF}" srcOrd="3" destOrd="0" parTransId="{B5A40042-F914-D74D-B18A-843B5AA0FD49}" sibTransId="{CDA889BA-08E6-F947-8383-B36C2B5A7F44}"/>
    <dgm:cxn modelId="{7F3A8AEF-4595-714C-AC31-60735BF5CE96}" type="presOf" srcId="{0E786F1B-5B41-044F-8DB4-66B0035EC2CF}" destId="{68485AA1-BC3A-CB48-9033-746D901D5C89}" srcOrd="0" destOrd="0" presId="urn:microsoft.com/office/officeart/2005/8/layout/default"/>
    <dgm:cxn modelId="{35F781FD-3B4B-EE4F-9509-90F7651C3F72}" srcId="{8BD94AE5-81EF-BF4E-9400-39BD7C435939}" destId="{1D862F9B-4F44-F445-8849-B1776F1413D9}" srcOrd="2" destOrd="0" parTransId="{329E07A4-3DC4-2D4E-901C-7A6B03909285}" sibTransId="{C5091421-B368-B84E-A0CD-B53CA8697C0D}"/>
    <dgm:cxn modelId="{0BB88A10-257C-7F4B-8BA4-EBF7045D168F}" type="presParOf" srcId="{6B8E83A7-134F-6647-9C8E-CB12E3016B7E}" destId="{04D251BB-A98E-0849-9A0E-A4E4E1BA9DE4}" srcOrd="0" destOrd="0" presId="urn:microsoft.com/office/officeart/2005/8/layout/default"/>
    <dgm:cxn modelId="{D3520607-738F-D74F-9465-07211E05A2F9}" type="presParOf" srcId="{6B8E83A7-134F-6647-9C8E-CB12E3016B7E}" destId="{7EAA0717-6889-B042-8537-789A9D94CD78}" srcOrd="1" destOrd="0" presId="urn:microsoft.com/office/officeart/2005/8/layout/default"/>
    <dgm:cxn modelId="{32034CD8-0DFB-E345-845A-A9058CBA6C56}" type="presParOf" srcId="{6B8E83A7-134F-6647-9C8E-CB12E3016B7E}" destId="{DF936F5B-C3E1-5548-8B84-D52AD8E9B602}" srcOrd="2" destOrd="0" presId="urn:microsoft.com/office/officeart/2005/8/layout/default"/>
    <dgm:cxn modelId="{A3AE957A-43D5-B44A-9F5F-5CDA2ED6E7B0}" type="presParOf" srcId="{6B8E83A7-134F-6647-9C8E-CB12E3016B7E}" destId="{29CDFB97-E615-894D-B8AE-53A3481EB5B7}" srcOrd="3" destOrd="0" presId="urn:microsoft.com/office/officeart/2005/8/layout/default"/>
    <dgm:cxn modelId="{2F113E73-AC5A-AB47-B90B-9F3FB9B5455C}" type="presParOf" srcId="{6B8E83A7-134F-6647-9C8E-CB12E3016B7E}" destId="{F7E6B142-5C4A-BE4F-A938-BA933C8C9FB9}" srcOrd="4" destOrd="0" presId="urn:microsoft.com/office/officeart/2005/8/layout/default"/>
    <dgm:cxn modelId="{390C9197-3396-2D41-8504-A20E695FE71B}" type="presParOf" srcId="{6B8E83A7-134F-6647-9C8E-CB12E3016B7E}" destId="{24B59E06-A707-6A49-9F79-266C764FF9D7}" srcOrd="5" destOrd="0" presId="urn:microsoft.com/office/officeart/2005/8/layout/default"/>
    <dgm:cxn modelId="{6CF3BF7F-2852-EB48-AAC0-18E80D641E1D}" type="presParOf" srcId="{6B8E83A7-134F-6647-9C8E-CB12E3016B7E}" destId="{68485AA1-BC3A-CB48-9033-746D901D5C89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0910D83-5FF1-AC4F-8E6F-701B8AECFC2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C243FAA-6C70-D148-BBD3-2AD5B90B903C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200" dirty="0"/>
            <a:t>Actionable Insights &amp; Analytics</a:t>
          </a:r>
          <a:endParaRPr lang="en-IN" sz="1200" dirty="0"/>
        </a:p>
      </dgm:t>
    </dgm:pt>
    <dgm:pt modelId="{B9C0304B-D363-A544-A5FA-F2B76A3C9F4C}" type="parTrans" cxnId="{66AA32BA-8C04-CF4A-8541-C959C1C0A81C}">
      <dgm:prSet/>
      <dgm:spPr/>
      <dgm:t>
        <a:bodyPr/>
        <a:lstStyle/>
        <a:p>
          <a:endParaRPr lang="en-US"/>
        </a:p>
      </dgm:t>
    </dgm:pt>
    <dgm:pt modelId="{CD4D6734-CA28-A645-8EE5-B6650D9AA132}" type="sibTrans" cxnId="{66AA32BA-8C04-CF4A-8541-C959C1C0A81C}">
      <dgm:prSet/>
      <dgm:spPr/>
      <dgm:t>
        <a:bodyPr/>
        <a:lstStyle/>
        <a:p>
          <a:endParaRPr lang="en-US"/>
        </a:p>
      </dgm:t>
    </dgm:pt>
    <dgm:pt modelId="{4359C123-30FA-D64A-93DD-9A50AAD22302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200" dirty="0"/>
            <a:t>Delivery Process Automation &amp; AIOps</a:t>
          </a:r>
          <a:endParaRPr lang="en-IN" sz="1200" dirty="0"/>
        </a:p>
      </dgm:t>
    </dgm:pt>
    <dgm:pt modelId="{F0C545ED-00B2-B143-9F38-081E98030D42}" type="parTrans" cxnId="{E3340B60-CC52-9E4B-9593-FC11AAECBC5C}">
      <dgm:prSet/>
      <dgm:spPr/>
      <dgm:t>
        <a:bodyPr/>
        <a:lstStyle/>
        <a:p>
          <a:endParaRPr lang="en-US"/>
        </a:p>
      </dgm:t>
    </dgm:pt>
    <dgm:pt modelId="{C65BBC43-A616-5245-9C91-E417F4588AD0}" type="sibTrans" cxnId="{E3340B60-CC52-9E4B-9593-FC11AAECBC5C}">
      <dgm:prSet/>
      <dgm:spPr/>
      <dgm:t>
        <a:bodyPr/>
        <a:lstStyle/>
        <a:p>
          <a:endParaRPr lang="en-US"/>
        </a:p>
      </dgm:t>
    </dgm:pt>
    <dgm:pt modelId="{E1CFF482-C5EA-5049-BAC3-D01E178483AC}" type="pres">
      <dgm:prSet presAssocID="{20910D83-5FF1-AC4F-8E6F-701B8AECFC2A}" presName="diagram" presStyleCnt="0">
        <dgm:presLayoutVars>
          <dgm:dir/>
          <dgm:resizeHandles val="exact"/>
        </dgm:presLayoutVars>
      </dgm:prSet>
      <dgm:spPr/>
    </dgm:pt>
    <dgm:pt modelId="{FDE1F614-2803-4044-8A66-60772D7FEFED}" type="pres">
      <dgm:prSet presAssocID="{FC243FAA-6C70-D148-BBD3-2AD5B90B903C}" presName="node" presStyleLbl="node1" presStyleIdx="0" presStyleCnt="2" custScaleX="97784" custScaleY="16664">
        <dgm:presLayoutVars>
          <dgm:bulletEnabled val="1"/>
        </dgm:presLayoutVars>
      </dgm:prSet>
      <dgm:spPr>
        <a:prstGeom prst="roundRect">
          <a:avLst/>
        </a:prstGeom>
      </dgm:spPr>
    </dgm:pt>
    <dgm:pt modelId="{38BA2D5D-FAF3-7048-858A-090A1F001396}" type="pres">
      <dgm:prSet presAssocID="{CD4D6734-CA28-A645-8EE5-B6650D9AA132}" presName="sibTrans" presStyleCnt="0"/>
      <dgm:spPr/>
    </dgm:pt>
    <dgm:pt modelId="{BA883654-EC56-B943-9663-461D01C01299}" type="pres">
      <dgm:prSet presAssocID="{4359C123-30FA-D64A-93DD-9A50AAD22302}" presName="node" presStyleLbl="node1" presStyleIdx="1" presStyleCnt="2" custScaleX="97784" custScaleY="16664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7D1C9F50-931B-CF4C-9287-5B19C397B24D}" type="presOf" srcId="{20910D83-5FF1-AC4F-8E6F-701B8AECFC2A}" destId="{E1CFF482-C5EA-5049-BAC3-D01E178483AC}" srcOrd="0" destOrd="0" presId="urn:microsoft.com/office/officeart/2005/8/layout/default"/>
    <dgm:cxn modelId="{E3340B60-CC52-9E4B-9593-FC11AAECBC5C}" srcId="{20910D83-5FF1-AC4F-8E6F-701B8AECFC2A}" destId="{4359C123-30FA-D64A-93DD-9A50AAD22302}" srcOrd="1" destOrd="0" parTransId="{F0C545ED-00B2-B143-9F38-081E98030D42}" sibTransId="{C65BBC43-A616-5245-9C91-E417F4588AD0}"/>
    <dgm:cxn modelId="{3FFF6068-3350-724F-82AE-E772DD745BA5}" type="presOf" srcId="{FC243FAA-6C70-D148-BBD3-2AD5B90B903C}" destId="{FDE1F614-2803-4044-8A66-60772D7FEFED}" srcOrd="0" destOrd="0" presId="urn:microsoft.com/office/officeart/2005/8/layout/default"/>
    <dgm:cxn modelId="{66AA32BA-8C04-CF4A-8541-C959C1C0A81C}" srcId="{20910D83-5FF1-AC4F-8E6F-701B8AECFC2A}" destId="{FC243FAA-6C70-D148-BBD3-2AD5B90B903C}" srcOrd="0" destOrd="0" parTransId="{B9C0304B-D363-A544-A5FA-F2B76A3C9F4C}" sibTransId="{CD4D6734-CA28-A645-8EE5-B6650D9AA132}"/>
    <dgm:cxn modelId="{15C060C3-2789-0046-887D-6C000FC83789}" type="presOf" srcId="{4359C123-30FA-D64A-93DD-9A50AAD22302}" destId="{BA883654-EC56-B943-9663-461D01C01299}" srcOrd="0" destOrd="0" presId="urn:microsoft.com/office/officeart/2005/8/layout/default"/>
    <dgm:cxn modelId="{88B7E339-EF03-B649-BCD9-4B2D006E217D}" type="presParOf" srcId="{E1CFF482-C5EA-5049-BAC3-D01E178483AC}" destId="{FDE1F614-2803-4044-8A66-60772D7FEFED}" srcOrd="0" destOrd="0" presId="urn:microsoft.com/office/officeart/2005/8/layout/default"/>
    <dgm:cxn modelId="{2A09282A-AB8B-FC46-92D9-5C42D4937BD9}" type="presParOf" srcId="{E1CFF482-C5EA-5049-BAC3-D01E178483AC}" destId="{38BA2D5D-FAF3-7048-858A-090A1F001396}" srcOrd="1" destOrd="0" presId="urn:microsoft.com/office/officeart/2005/8/layout/default"/>
    <dgm:cxn modelId="{03E18135-7A43-264E-B243-1C36F6672C8C}" type="presParOf" srcId="{E1CFF482-C5EA-5049-BAC3-D01E178483AC}" destId="{BA883654-EC56-B943-9663-461D01C01299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0B7DEC6-7650-442A-8882-D8042199FBF0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F209BCA-6112-49C6-AEAA-ACD93B62895B}">
      <dgm:prSet phldrT="[Text]"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  <a:prstDash val="sysDot"/>
        </a:ln>
      </dgm:spPr>
      <dgm:t>
        <a:bodyPr/>
        <a:lstStyle/>
        <a:p>
          <a:r>
            <a:rPr lang="en-US" sz="1400" b="1" dirty="0">
              <a:solidFill>
                <a:srgbClr val="BFD72F"/>
              </a:solidFill>
            </a:rPr>
            <a:t>ADVISORY</a:t>
          </a:r>
          <a:endParaRPr lang="en-IN" sz="1400" b="1" dirty="0">
            <a:solidFill>
              <a:srgbClr val="BFD72F"/>
            </a:solidFill>
          </a:endParaRPr>
        </a:p>
      </dgm:t>
    </dgm:pt>
    <dgm:pt modelId="{4D3A5A8F-7565-4EB8-A42A-5A4461DC40FF}" type="parTrans" cxnId="{7025A1C6-BC8F-4E4E-BCCE-FC710DFDF55C}">
      <dgm:prSet/>
      <dgm:spPr/>
      <dgm:t>
        <a:bodyPr/>
        <a:lstStyle/>
        <a:p>
          <a:endParaRPr lang="en-IN" sz="1200"/>
        </a:p>
      </dgm:t>
    </dgm:pt>
    <dgm:pt modelId="{515447EF-401E-4479-897F-DF38B41C79B8}" type="sibTrans" cxnId="{7025A1C6-BC8F-4E4E-BCCE-FC710DFDF55C}">
      <dgm:prSet/>
      <dgm:spPr/>
      <dgm:t>
        <a:bodyPr/>
        <a:lstStyle/>
        <a:p>
          <a:endParaRPr lang="en-IN" sz="1200"/>
        </a:p>
      </dgm:t>
    </dgm:pt>
    <dgm:pt modelId="{5E685ACD-7EFE-48BE-A5BC-A41C4858D4E7}">
      <dgm:prSet phldrT="[Text]" custT="1"/>
      <dgm:spPr>
        <a:solidFill>
          <a:schemeClr val="bg1"/>
        </a:solidFill>
        <a:ln w="6350"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50" b="0" dirty="0">
              <a:solidFill>
                <a:schemeClr val="tx1"/>
              </a:solidFill>
            </a:rPr>
            <a:t>Drive business outcomes</a:t>
          </a:r>
          <a:endParaRPr lang="en-IN" sz="1050" b="0" dirty="0">
            <a:solidFill>
              <a:schemeClr val="tx1"/>
            </a:solidFill>
          </a:endParaRPr>
        </a:p>
      </dgm:t>
    </dgm:pt>
    <dgm:pt modelId="{41CDA208-D8E4-42DC-A903-29A23B05A0AD}" type="parTrans" cxnId="{BBAC5F64-9741-4D00-9837-754E8FAC82A5}">
      <dgm:prSet/>
      <dgm:spPr/>
      <dgm:t>
        <a:bodyPr/>
        <a:lstStyle/>
        <a:p>
          <a:endParaRPr lang="en-IN" sz="1200"/>
        </a:p>
      </dgm:t>
    </dgm:pt>
    <dgm:pt modelId="{C8B0CF01-60AA-465E-B00F-E7B76C307C92}" type="sibTrans" cxnId="{BBAC5F64-9741-4D00-9837-754E8FAC82A5}">
      <dgm:prSet/>
      <dgm:spPr/>
      <dgm:t>
        <a:bodyPr/>
        <a:lstStyle/>
        <a:p>
          <a:endParaRPr lang="en-IN" sz="1200"/>
        </a:p>
      </dgm:t>
    </dgm:pt>
    <dgm:pt modelId="{2A8D6720-F9EC-4FA3-8B03-BFFB591A7F30}">
      <dgm:prSet phldrT="[Text]" custT="1"/>
      <dgm:spPr>
        <a:solidFill>
          <a:schemeClr val="tx2">
            <a:lumMod val="75000"/>
            <a:alpha val="80000"/>
          </a:schemeClr>
        </a:solidFill>
        <a:ln w="6350">
          <a:solidFill>
            <a:schemeClr val="accent1">
              <a:lumMod val="75000"/>
            </a:schemeClr>
          </a:solidFill>
          <a:prstDash val="sysDot"/>
        </a:ln>
      </dgm:spPr>
      <dgm:t>
        <a:bodyPr/>
        <a:lstStyle/>
        <a:p>
          <a:r>
            <a:rPr lang="en-US" sz="1400" b="1" dirty="0">
              <a:solidFill>
                <a:srgbClr val="BFD72F"/>
              </a:solidFill>
            </a:rPr>
            <a:t>DELIVERY</a:t>
          </a:r>
          <a:endParaRPr lang="en-IN" sz="1400" b="1" dirty="0">
            <a:solidFill>
              <a:srgbClr val="BFD72F"/>
            </a:solidFill>
          </a:endParaRPr>
        </a:p>
      </dgm:t>
    </dgm:pt>
    <dgm:pt modelId="{8597A234-FDBD-4D8A-94A1-81F1C6AA6750}" type="parTrans" cxnId="{12F2E37C-45A7-49CB-97BE-45A5AECBD2F2}">
      <dgm:prSet/>
      <dgm:spPr/>
      <dgm:t>
        <a:bodyPr/>
        <a:lstStyle/>
        <a:p>
          <a:endParaRPr lang="en-IN" sz="1200"/>
        </a:p>
      </dgm:t>
    </dgm:pt>
    <dgm:pt modelId="{79C11CB6-851D-47DB-A49E-5B807C4955D9}" type="sibTrans" cxnId="{12F2E37C-45A7-49CB-97BE-45A5AECBD2F2}">
      <dgm:prSet/>
      <dgm:spPr/>
      <dgm:t>
        <a:bodyPr/>
        <a:lstStyle/>
        <a:p>
          <a:endParaRPr lang="en-IN" sz="1200"/>
        </a:p>
      </dgm:t>
    </dgm:pt>
    <dgm:pt modelId="{1E66FDDE-588D-4416-A32C-4F00E73DAB50}">
      <dgm:prSet phldrT="[Text]" custT="1"/>
      <dgm:spPr>
        <a:solidFill>
          <a:schemeClr val="bg1"/>
        </a:solidFill>
        <a:ln w="6350"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50" b="0" dirty="0">
              <a:solidFill>
                <a:schemeClr val="tx1"/>
              </a:solidFill>
            </a:rPr>
            <a:t>Plan, Design &amp; Implement</a:t>
          </a:r>
          <a:endParaRPr lang="en-IN" sz="1050" b="0" dirty="0">
            <a:solidFill>
              <a:schemeClr val="tx1"/>
            </a:solidFill>
          </a:endParaRPr>
        </a:p>
      </dgm:t>
    </dgm:pt>
    <dgm:pt modelId="{E485D992-5CAD-4D7D-86C2-5AADE59F61A0}" type="parTrans" cxnId="{B76B8167-D5FD-43C1-B104-4095ADD7FB43}">
      <dgm:prSet/>
      <dgm:spPr/>
      <dgm:t>
        <a:bodyPr/>
        <a:lstStyle/>
        <a:p>
          <a:endParaRPr lang="en-IN" sz="1200"/>
        </a:p>
      </dgm:t>
    </dgm:pt>
    <dgm:pt modelId="{C72C3875-9522-4EFC-8106-78600E05049D}" type="sibTrans" cxnId="{B76B8167-D5FD-43C1-B104-4095ADD7FB43}">
      <dgm:prSet/>
      <dgm:spPr/>
      <dgm:t>
        <a:bodyPr/>
        <a:lstStyle/>
        <a:p>
          <a:endParaRPr lang="en-IN" sz="1200"/>
        </a:p>
      </dgm:t>
    </dgm:pt>
    <dgm:pt modelId="{7A2435CA-2E6B-48CC-8665-471DAFE27FB7}">
      <dgm:prSet phldrT="[Text]"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  <a:prstDash val="sysDot"/>
        </a:ln>
      </dgm:spPr>
      <dgm:t>
        <a:bodyPr/>
        <a:lstStyle/>
        <a:p>
          <a:r>
            <a:rPr lang="en-US" sz="1400" b="1" dirty="0">
              <a:solidFill>
                <a:srgbClr val="BFD72F"/>
              </a:solidFill>
            </a:rPr>
            <a:t>MANAGED OPERATION</a:t>
          </a:r>
          <a:endParaRPr lang="en-IN" sz="1400" b="1" dirty="0">
            <a:solidFill>
              <a:srgbClr val="BFD72F"/>
            </a:solidFill>
          </a:endParaRPr>
        </a:p>
      </dgm:t>
    </dgm:pt>
    <dgm:pt modelId="{97BC0F51-602D-4EA7-BA9D-221D1AB5AC32}" type="parTrans" cxnId="{1154B4A9-ABAE-437F-86BE-A140A8821359}">
      <dgm:prSet/>
      <dgm:spPr/>
      <dgm:t>
        <a:bodyPr/>
        <a:lstStyle/>
        <a:p>
          <a:endParaRPr lang="en-IN" sz="1200"/>
        </a:p>
      </dgm:t>
    </dgm:pt>
    <dgm:pt modelId="{2547D3BA-A8CC-4DC6-A035-FE0DE68B8ED7}" type="sibTrans" cxnId="{1154B4A9-ABAE-437F-86BE-A140A8821359}">
      <dgm:prSet/>
      <dgm:spPr/>
      <dgm:t>
        <a:bodyPr/>
        <a:lstStyle/>
        <a:p>
          <a:endParaRPr lang="en-IN" sz="1200"/>
        </a:p>
      </dgm:t>
    </dgm:pt>
    <dgm:pt modelId="{FE63C879-DFDB-4A6E-BB03-4A93F44EB78C}">
      <dgm:prSet phldrT="[Text]" custT="1"/>
      <dgm:spPr>
        <a:solidFill>
          <a:schemeClr val="bg1"/>
        </a:solidFill>
        <a:ln w="6350"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50" b="0" dirty="0">
              <a:solidFill>
                <a:schemeClr val="tx1"/>
              </a:solidFill>
            </a:rPr>
            <a:t>Outcome Driven Operations</a:t>
          </a:r>
          <a:endParaRPr lang="en-IN" sz="1050" b="0" dirty="0">
            <a:solidFill>
              <a:schemeClr val="tx1"/>
            </a:solidFill>
          </a:endParaRPr>
        </a:p>
      </dgm:t>
    </dgm:pt>
    <dgm:pt modelId="{ECD8E6C0-4A64-42B4-A543-E47C83D0A387}" type="parTrans" cxnId="{F16F5E28-A594-428D-AE24-D114A77DE6B3}">
      <dgm:prSet/>
      <dgm:spPr/>
      <dgm:t>
        <a:bodyPr/>
        <a:lstStyle/>
        <a:p>
          <a:endParaRPr lang="en-IN" sz="1200"/>
        </a:p>
      </dgm:t>
    </dgm:pt>
    <dgm:pt modelId="{E592AE79-3BFA-49D7-9110-C680610E4A69}" type="sibTrans" cxnId="{F16F5E28-A594-428D-AE24-D114A77DE6B3}">
      <dgm:prSet/>
      <dgm:spPr/>
      <dgm:t>
        <a:bodyPr/>
        <a:lstStyle/>
        <a:p>
          <a:endParaRPr lang="en-IN" sz="1200"/>
        </a:p>
      </dgm:t>
    </dgm:pt>
    <dgm:pt modelId="{B8F005B3-7AE1-40C5-A958-2779BCAA78F3}">
      <dgm:prSet phldrT="[Text]" custT="1"/>
      <dgm:spPr>
        <a:solidFill>
          <a:schemeClr val="bg1"/>
        </a:solidFill>
        <a:ln w="6350"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50" b="0" dirty="0">
              <a:solidFill>
                <a:schemeClr val="tx1"/>
              </a:solidFill>
            </a:rPr>
            <a:t>Technology Modernization Acceleration</a:t>
          </a:r>
          <a:endParaRPr lang="en-IN" sz="1050" b="0" dirty="0">
            <a:solidFill>
              <a:schemeClr val="tx1"/>
            </a:solidFill>
          </a:endParaRPr>
        </a:p>
      </dgm:t>
    </dgm:pt>
    <dgm:pt modelId="{84BA41EA-FCCD-46FA-91C7-4841EE74B37B}" type="parTrans" cxnId="{F156D5B9-7014-4678-9B61-CB7067A70D76}">
      <dgm:prSet/>
      <dgm:spPr/>
      <dgm:t>
        <a:bodyPr/>
        <a:lstStyle/>
        <a:p>
          <a:endParaRPr lang="en-IN" sz="1200"/>
        </a:p>
      </dgm:t>
    </dgm:pt>
    <dgm:pt modelId="{B9055DF0-B47D-4BF7-A06A-C1E68E880AE5}" type="sibTrans" cxnId="{F156D5B9-7014-4678-9B61-CB7067A70D76}">
      <dgm:prSet/>
      <dgm:spPr/>
      <dgm:t>
        <a:bodyPr/>
        <a:lstStyle/>
        <a:p>
          <a:endParaRPr lang="en-IN" sz="1200"/>
        </a:p>
      </dgm:t>
    </dgm:pt>
    <dgm:pt modelId="{C927A833-C58A-4E17-811A-7C8FE6638D07}">
      <dgm:prSet phldrT="[Text]" custT="1"/>
      <dgm:spPr>
        <a:solidFill>
          <a:schemeClr val="bg1"/>
        </a:solidFill>
        <a:ln w="6350"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050" b="0" dirty="0">
              <a:solidFill>
                <a:schemeClr val="tx1"/>
              </a:solidFill>
            </a:rPr>
            <a:t>Secure Network</a:t>
          </a:r>
        </a:p>
      </dgm:t>
    </dgm:pt>
    <dgm:pt modelId="{33A0C68F-DE99-4D5B-8094-6523268BBDE7}" type="parTrans" cxnId="{0BA2C910-D314-418E-A290-5F61F606B6FC}">
      <dgm:prSet/>
      <dgm:spPr/>
      <dgm:t>
        <a:bodyPr/>
        <a:lstStyle/>
        <a:p>
          <a:endParaRPr lang="en-IN" sz="1200"/>
        </a:p>
      </dgm:t>
    </dgm:pt>
    <dgm:pt modelId="{5F006A52-D329-4AC3-99D8-1063C295D635}" type="sibTrans" cxnId="{0BA2C910-D314-418E-A290-5F61F606B6FC}">
      <dgm:prSet/>
      <dgm:spPr/>
      <dgm:t>
        <a:bodyPr/>
        <a:lstStyle/>
        <a:p>
          <a:endParaRPr lang="en-IN" sz="1200"/>
        </a:p>
      </dgm:t>
    </dgm:pt>
    <dgm:pt modelId="{F0549D70-5CC8-4043-ACAE-215B04D4A890}">
      <dgm:prSet phldrT="[Text]" custT="1"/>
      <dgm:spPr>
        <a:solidFill>
          <a:schemeClr val="bg1"/>
        </a:solidFill>
        <a:ln w="6350"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50" b="0" dirty="0">
              <a:solidFill>
                <a:schemeClr val="tx1"/>
              </a:solidFill>
            </a:rPr>
            <a:t>Lifecycle Advisory Services</a:t>
          </a:r>
          <a:endParaRPr lang="en-IN" sz="1050" b="0" dirty="0">
            <a:solidFill>
              <a:schemeClr val="tx1"/>
            </a:solidFill>
          </a:endParaRPr>
        </a:p>
      </dgm:t>
    </dgm:pt>
    <dgm:pt modelId="{8E7D65D0-9561-4350-B996-E5AFEA97C847}" type="parTrans" cxnId="{60CE9809-E6AF-484B-BAC7-152C5885D427}">
      <dgm:prSet/>
      <dgm:spPr/>
      <dgm:t>
        <a:bodyPr/>
        <a:lstStyle/>
        <a:p>
          <a:endParaRPr lang="en-IN" sz="1200"/>
        </a:p>
      </dgm:t>
    </dgm:pt>
    <dgm:pt modelId="{5C7F837E-9F6D-4A7C-BB61-8AA49222967B}" type="sibTrans" cxnId="{60CE9809-E6AF-484B-BAC7-152C5885D427}">
      <dgm:prSet/>
      <dgm:spPr/>
      <dgm:t>
        <a:bodyPr/>
        <a:lstStyle/>
        <a:p>
          <a:endParaRPr lang="en-IN" sz="1200"/>
        </a:p>
      </dgm:t>
    </dgm:pt>
    <dgm:pt modelId="{3C0B673F-4DFF-4D82-98A3-77640957D5A7}">
      <dgm:prSet phldrT="[Text]" custT="1"/>
      <dgm:spPr>
        <a:solidFill>
          <a:schemeClr val="bg1"/>
        </a:solidFill>
        <a:ln w="6350"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50" b="0" dirty="0">
              <a:solidFill>
                <a:schemeClr val="tx1"/>
              </a:solidFill>
            </a:rPr>
            <a:t>Technology adoption </a:t>
          </a:r>
          <a:endParaRPr lang="en-IN" sz="1050" b="0" dirty="0">
            <a:solidFill>
              <a:schemeClr val="tx1"/>
            </a:solidFill>
          </a:endParaRPr>
        </a:p>
      </dgm:t>
    </dgm:pt>
    <dgm:pt modelId="{8AC08286-6624-4385-9595-1ACB8E319294}" type="parTrans" cxnId="{ED935D5C-DF7E-4D83-B5E2-1B885B190F85}">
      <dgm:prSet/>
      <dgm:spPr/>
      <dgm:t>
        <a:bodyPr/>
        <a:lstStyle/>
        <a:p>
          <a:endParaRPr lang="en-IN" sz="1200"/>
        </a:p>
      </dgm:t>
    </dgm:pt>
    <dgm:pt modelId="{B803B5CD-9E77-4E83-BF00-617B0DDA1DC7}" type="sibTrans" cxnId="{ED935D5C-DF7E-4D83-B5E2-1B885B190F85}">
      <dgm:prSet/>
      <dgm:spPr/>
      <dgm:t>
        <a:bodyPr/>
        <a:lstStyle/>
        <a:p>
          <a:endParaRPr lang="en-IN" sz="1200"/>
        </a:p>
      </dgm:t>
    </dgm:pt>
    <dgm:pt modelId="{6FB10214-FCE0-4014-94CE-C3FF76E5B53B}">
      <dgm:prSet phldrT="[Text]" custT="1"/>
      <dgm:spPr>
        <a:solidFill>
          <a:schemeClr val="bg1"/>
        </a:solidFill>
        <a:ln w="6350"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50" b="0" dirty="0">
              <a:solidFill>
                <a:schemeClr val="tx1"/>
              </a:solidFill>
            </a:rPr>
            <a:t>Automation, Orchestration &amp; AI</a:t>
          </a:r>
          <a:endParaRPr lang="en-IN" sz="1050" b="0" dirty="0">
            <a:solidFill>
              <a:schemeClr val="tx1"/>
            </a:solidFill>
          </a:endParaRPr>
        </a:p>
      </dgm:t>
    </dgm:pt>
    <dgm:pt modelId="{A443A817-1073-4F97-85FC-8B0DA00DF3DA}" type="parTrans" cxnId="{37B3385C-ED57-437A-9750-B56E874E6E61}">
      <dgm:prSet/>
      <dgm:spPr/>
      <dgm:t>
        <a:bodyPr/>
        <a:lstStyle/>
        <a:p>
          <a:endParaRPr lang="en-IN" sz="1200"/>
        </a:p>
      </dgm:t>
    </dgm:pt>
    <dgm:pt modelId="{69063B20-226B-4CBD-85AE-503CC02C2986}" type="sibTrans" cxnId="{37B3385C-ED57-437A-9750-B56E874E6E61}">
      <dgm:prSet/>
      <dgm:spPr/>
      <dgm:t>
        <a:bodyPr/>
        <a:lstStyle/>
        <a:p>
          <a:endParaRPr lang="en-IN" sz="1200"/>
        </a:p>
      </dgm:t>
    </dgm:pt>
    <dgm:pt modelId="{0BED6F40-C141-DE48-9871-1ADC89588E9F}">
      <dgm:prSet phldrT="[Text]" custT="1"/>
      <dgm:spPr>
        <a:solidFill>
          <a:schemeClr val="bg1"/>
        </a:solidFill>
        <a:ln w="6350"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50" b="0" dirty="0">
              <a:solidFill>
                <a:schemeClr val="tx1"/>
              </a:solidFill>
            </a:rPr>
            <a:t>System, Process &amp; Business Integration</a:t>
          </a:r>
          <a:endParaRPr lang="en-IN" sz="1050" b="0" dirty="0">
            <a:solidFill>
              <a:schemeClr val="tx1"/>
            </a:solidFill>
          </a:endParaRPr>
        </a:p>
      </dgm:t>
    </dgm:pt>
    <dgm:pt modelId="{2E6B4F72-EF15-8A41-BD1E-1487029351FD}" type="parTrans" cxnId="{C866D37C-06C5-2548-A4A8-D109E1E5CEA8}">
      <dgm:prSet/>
      <dgm:spPr/>
      <dgm:t>
        <a:bodyPr/>
        <a:lstStyle/>
        <a:p>
          <a:endParaRPr lang="en-US"/>
        </a:p>
      </dgm:t>
    </dgm:pt>
    <dgm:pt modelId="{91140967-52A5-6B42-A786-CBA53265AB23}" type="sibTrans" cxnId="{C866D37C-06C5-2548-A4A8-D109E1E5CEA8}">
      <dgm:prSet/>
      <dgm:spPr/>
      <dgm:t>
        <a:bodyPr/>
        <a:lstStyle/>
        <a:p>
          <a:endParaRPr lang="en-US"/>
        </a:p>
      </dgm:t>
    </dgm:pt>
    <dgm:pt modelId="{30A7D5C5-92A3-A745-860A-33E7817D2E0C}">
      <dgm:prSet phldrT="[Text]" custT="1"/>
      <dgm:spPr>
        <a:solidFill>
          <a:schemeClr val="bg1"/>
        </a:solidFill>
        <a:ln w="6350"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50" b="0" dirty="0">
              <a:solidFill>
                <a:schemeClr val="tx1"/>
              </a:solidFill>
            </a:rPr>
            <a:t>End to end Manageability &amp; Observability</a:t>
          </a:r>
          <a:endParaRPr lang="en-IN" sz="1050" b="0" dirty="0">
            <a:solidFill>
              <a:schemeClr val="tx1"/>
            </a:solidFill>
          </a:endParaRPr>
        </a:p>
      </dgm:t>
    </dgm:pt>
    <dgm:pt modelId="{4409E17F-80DD-7E41-838B-13454B614E91}" type="parTrans" cxnId="{A14CCFD6-08FC-F14D-AC83-176C17A9857C}">
      <dgm:prSet/>
      <dgm:spPr/>
      <dgm:t>
        <a:bodyPr/>
        <a:lstStyle/>
        <a:p>
          <a:endParaRPr lang="en-US"/>
        </a:p>
      </dgm:t>
    </dgm:pt>
    <dgm:pt modelId="{4CA4ED1E-9236-D746-B955-5D2C352B3137}" type="sibTrans" cxnId="{A14CCFD6-08FC-F14D-AC83-176C17A9857C}">
      <dgm:prSet/>
      <dgm:spPr/>
      <dgm:t>
        <a:bodyPr/>
        <a:lstStyle/>
        <a:p>
          <a:endParaRPr lang="en-US"/>
        </a:p>
      </dgm:t>
    </dgm:pt>
    <dgm:pt modelId="{A33E465B-9AA0-594B-B17F-5AE240CE930E}">
      <dgm:prSet phldrT="[Text]" custT="1"/>
      <dgm:spPr>
        <a:solidFill>
          <a:schemeClr val="bg1"/>
        </a:solidFill>
        <a:ln w="6350"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50" b="0" dirty="0">
              <a:solidFill>
                <a:schemeClr val="tx1"/>
              </a:solidFill>
            </a:rPr>
            <a:t>Solution Support</a:t>
          </a:r>
          <a:endParaRPr lang="en-IN" sz="1050" b="0" dirty="0">
            <a:solidFill>
              <a:schemeClr val="tx1"/>
            </a:solidFill>
          </a:endParaRPr>
        </a:p>
      </dgm:t>
    </dgm:pt>
    <dgm:pt modelId="{8FB084C0-0668-1946-8B42-E74BAEC69374}" type="parTrans" cxnId="{F0920B58-0D7D-3749-B177-29BFB50A041A}">
      <dgm:prSet/>
      <dgm:spPr/>
      <dgm:t>
        <a:bodyPr/>
        <a:lstStyle/>
        <a:p>
          <a:endParaRPr lang="en-US"/>
        </a:p>
      </dgm:t>
    </dgm:pt>
    <dgm:pt modelId="{5DB943B9-A11D-BE4C-B1FF-544D89075261}" type="sibTrans" cxnId="{F0920B58-0D7D-3749-B177-29BFB50A041A}">
      <dgm:prSet/>
      <dgm:spPr/>
      <dgm:t>
        <a:bodyPr/>
        <a:lstStyle/>
        <a:p>
          <a:endParaRPr lang="en-US"/>
        </a:p>
      </dgm:t>
    </dgm:pt>
    <dgm:pt modelId="{7201746B-B1E4-4A44-9A68-032B3B5FCA89}">
      <dgm:prSet phldrT="[Text]" custT="1"/>
      <dgm:spPr>
        <a:solidFill>
          <a:schemeClr val="bg1"/>
        </a:solidFill>
        <a:ln w="6350"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050" b="0" dirty="0">
              <a:solidFill>
                <a:schemeClr val="tx1"/>
              </a:solidFill>
            </a:rPr>
            <a:t>Skill Augmentation</a:t>
          </a:r>
        </a:p>
      </dgm:t>
    </dgm:pt>
    <dgm:pt modelId="{B9108A91-B2F8-554C-9A9C-860A459185F6}" type="parTrans" cxnId="{6E290899-D76B-8944-9592-A3ECF35BC11B}">
      <dgm:prSet/>
      <dgm:spPr/>
      <dgm:t>
        <a:bodyPr/>
        <a:lstStyle/>
        <a:p>
          <a:endParaRPr lang="en-US"/>
        </a:p>
      </dgm:t>
    </dgm:pt>
    <dgm:pt modelId="{42B63162-74CF-B041-86EA-7053A5BBD587}" type="sibTrans" cxnId="{6E290899-D76B-8944-9592-A3ECF35BC11B}">
      <dgm:prSet/>
      <dgm:spPr/>
      <dgm:t>
        <a:bodyPr/>
        <a:lstStyle/>
        <a:p>
          <a:endParaRPr lang="en-US"/>
        </a:p>
      </dgm:t>
    </dgm:pt>
    <dgm:pt modelId="{4287F87D-F6C0-054F-B440-04FFD79DBF70}" type="pres">
      <dgm:prSet presAssocID="{30B7DEC6-7650-442A-8882-D8042199FBF0}" presName="theList" presStyleCnt="0">
        <dgm:presLayoutVars>
          <dgm:dir/>
          <dgm:animLvl val="lvl"/>
          <dgm:resizeHandles val="exact"/>
        </dgm:presLayoutVars>
      </dgm:prSet>
      <dgm:spPr/>
    </dgm:pt>
    <dgm:pt modelId="{C64CE1D4-6C9A-D64F-BA91-0D56F6C70E88}" type="pres">
      <dgm:prSet presAssocID="{FF209BCA-6112-49C6-AEAA-ACD93B62895B}" presName="compNode" presStyleCnt="0"/>
      <dgm:spPr/>
    </dgm:pt>
    <dgm:pt modelId="{C7AE6794-89EA-2346-A3B1-1107DE98A988}" type="pres">
      <dgm:prSet presAssocID="{FF209BCA-6112-49C6-AEAA-ACD93B62895B}" presName="aNode" presStyleLbl="bgShp" presStyleIdx="0" presStyleCnt="3" custScaleY="99963"/>
      <dgm:spPr>
        <a:prstGeom prst="roundRect">
          <a:avLst/>
        </a:prstGeom>
      </dgm:spPr>
    </dgm:pt>
    <dgm:pt modelId="{72E03ED3-81B0-2642-B765-3C951FDC452C}" type="pres">
      <dgm:prSet presAssocID="{FF209BCA-6112-49C6-AEAA-ACD93B62895B}" presName="textNode" presStyleLbl="bgShp" presStyleIdx="0" presStyleCnt="3"/>
      <dgm:spPr/>
    </dgm:pt>
    <dgm:pt modelId="{6BB5E3F9-DBA9-5B46-9A2E-9180EA47BA7B}" type="pres">
      <dgm:prSet presAssocID="{FF209BCA-6112-49C6-AEAA-ACD93B62895B}" presName="compChildNode" presStyleCnt="0"/>
      <dgm:spPr/>
    </dgm:pt>
    <dgm:pt modelId="{E1BD653D-8BC4-864E-8189-1B9AB99781F4}" type="pres">
      <dgm:prSet presAssocID="{FF209BCA-6112-49C6-AEAA-ACD93B62895B}" presName="theInnerList" presStyleCnt="0"/>
      <dgm:spPr/>
    </dgm:pt>
    <dgm:pt modelId="{1BE07FC9-C156-5040-A5C6-667EA4C3D94A}" type="pres">
      <dgm:prSet presAssocID="{5E685ACD-7EFE-48BE-A5BC-A41C4858D4E7}" presName="childNode" presStyleLbl="node1" presStyleIdx="0" presStyleCnt="12">
        <dgm:presLayoutVars>
          <dgm:bulletEnabled val="1"/>
        </dgm:presLayoutVars>
      </dgm:prSet>
      <dgm:spPr>
        <a:prstGeom prst="roundRect">
          <a:avLst/>
        </a:prstGeom>
      </dgm:spPr>
    </dgm:pt>
    <dgm:pt modelId="{5FF6F809-771D-1F4C-A053-0CE4A2B65A88}" type="pres">
      <dgm:prSet presAssocID="{5E685ACD-7EFE-48BE-A5BC-A41C4858D4E7}" presName="aSpace2" presStyleCnt="0"/>
      <dgm:spPr/>
    </dgm:pt>
    <dgm:pt modelId="{88B5F7A9-2D0B-654D-B0FE-9C097639599A}" type="pres">
      <dgm:prSet presAssocID="{B8F005B3-7AE1-40C5-A958-2779BCAA78F3}" presName="childNode" presStyleLbl="node1" presStyleIdx="1" presStyleCnt="12">
        <dgm:presLayoutVars>
          <dgm:bulletEnabled val="1"/>
        </dgm:presLayoutVars>
      </dgm:prSet>
      <dgm:spPr>
        <a:prstGeom prst="roundRect">
          <a:avLst/>
        </a:prstGeom>
      </dgm:spPr>
    </dgm:pt>
    <dgm:pt modelId="{D50A5F6B-7E3E-284C-826D-94A1DF994319}" type="pres">
      <dgm:prSet presAssocID="{B8F005B3-7AE1-40C5-A958-2779BCAA78F3}" presName="aSpace2" presStyleCnt="0"/>
      <dgm:spPr/>
    </dgm:pt>
    <dgm:pt modelId="{81D798F4-97B0-D647-908C-D1F330FA3EC5}" type="pres">
      <dgm:prSet presAssocID="{C927A833-C58A-4E17-811A-7C8FE6638D07}" presName="childNode" presStyleLbl="node1" presStyleIdx="2" presStyleCnt="12">
        <dgm:presLayoutVars>
          <dgm:bulletEnabled val="1"/>
        </dgm:presLayoutVars>
      </dgm:prSet>
      <dgm:spPr>
        <a:prstGeom prst="roundRect">
          <a:avLst/>
        </a:prstGeom>
      </dgm:spPr>
    </dgm:pt>
    <dgm:pt modelId="{042F498C-CB49-9C4A-8412-50661A6C3DA6}" type="pres">
      <dgm:prSet presAssocID="{C927A833-C58A-4E17-811A-7C8FE6638D07}" presName="aSpace2" presStyleCnt="0"/>
      <dgm:spPr/>
    </dgm:pt>
    <dgm:pt modelId="{F71E5317-CC3C-634B-AFDD-5734572F9BD8}" type="pres">
      <dgm:prSet presAssocID="{F0549D70-5CC8-4043-ACAE-215B04D4A890}" presName="childNode" presStyleLbl="node1" presStyleIdx="3" presStyleCnt="12">
        <dgm:presLayoutVars>
          <dgm:bulletEnabled val="1"/>
        </dgm:presLayoutVars>
      </dgm:prSet>
      <dgm:spPr>
        <a:prstGeom prst="roundRect">
          <a:avLst/>
        </a:prstGeom>
      </dgm:spPr>
    </dgm:pt>
    <dgm:pt modelId="{974C7E28-C673-A349-9454-228503488C5C}" type="pres">
      <dgm:prSet presAssocID="{FF209BCA-6112-49C6-AEAA-ACD93B62895B}" presName="aSpace" presStyleCnt="0"/>
      <dgm:spPr/>
    </dgm:pt>
    <dgm:pt modelId="{4E3883FA-ADC4-FD49-AFF8-5039B72EFD2E}" type="pres">
      <dgm:prSet presAssocID="{2A8D6720-F9EC-4FA3-8B03-BFFB591A7F30}" presName="compNode" presStyleCnt="0"/>
      <dgm:spPr/>
    </dgm:pt>
    <dgm:pt modelId="{665530D0-6CED-D64B-A6DB-597DECF1B8AB}" type="pres">
      <dgm:prSet presAssocID="{2A8D6720-F9EC-4FA3-8B03-BFFB591A7F30}" presName="aNode" presStyleLbl="bgShp" presStyleIdx="1" presStyleCnt="3" custScaleY="99963"/>
      <dgm:spPr>
        <a:prstGeom prst="roundRect">
          <a:avLst/>
        </a:prstGeom>
      </dgm:spPr>
    </dgm:pt>
    <dgm:pt modelId="{5D3C728D-3BB8-034C-BBB8-8B51F3831647}" type="pres">
      <dgm:prSet presAssocID="{2A8D6720-F9EC-4FA3-8B03-BFFB591A7F30}" presName="textNode" presStyleLbl="bgShp" presStyleIdx="1" presStyleCnt="3"/>
      <dgm:spPr/>
    </dgm:pt>
    <dgm:pt modelId="{C43EA56B-B8F7-D247-BED1-B486077340C1}" type="pres">
      <dgm:prSet presAssocID="{2A8D6720-F9EC-4FA3-8B03-BFFB591A7F30}" presName="compChildNode" presStyleCnt="0"/>
      <dgm:spPr/>
    </dgm:pt>
    <dgm:pt modelId="{D5A25783-5F69-184B-ADE1-9EF94C3DD97D}" type="pres">
      <dgm:prSet presAssocID="{2A8D6720-F9EC-4FA3-8B03-BFFB591A7F30}" presName="theInnerList" presStyleCnt="0"/>
      <dgm:spPr/>
    </dgm:pt>
    <dgm:pt modelId="{BD8DB3FB-9C62-C34C-B2EE-B236932479C2}" type="pres">
      <dgm:prSet presAssocID="{1E66FDDE-588D-4416-A32C-4F00E73DAB50}" presName="childNode" presStyleLbl="node1" presStyleIdx="4" presStyleCnt="12">
        <dgm:presLayoutVars>
          <dgm:bulletEnabled val="1"/>
        </dgm:presLayoutVars>
      </dgm:prSet>
      <dgm:spPr>
        <a:prstGeom prst="roundRect">
          <a:avLst/>
        </a:prstGeom>
      </dgm:spPr>
    </dgm:pt>
    <dgm:pt modelId="{8CDE9E0C-203D-1F4A-9AC6-171D63D52D75}" type="pres">
      <dgm:prSet presAssocID="{1E66FDDE-588D-4416-A32C-4F00E73DAB50}" presName="aSpace2" presStyleCnt="0"/>
      <dgm:spPr/>
    </dgm:pt>
    <dgm:pt modelId="{8D5C079D-7336-654C-A0FF-53501096D7D6}" type="pres">
      <dgm:prSet presAssocID="{3C0B673F-4DFF-4D82-98A3-77640957D5A7}" presName="childNode" presStyleLbl="node1" presStyleIdx="5" presStyleCnt="12">
        <dgm:presLayoutVars>
          <dgm:bulletEnabled val="1"/>
        </dgm:presLayoutVars>
      </dgm:prSet>
      <dgm:spPr>
        <a:prstGeom prst="roundRect">
          <a:avLst/>
        </a:prstGeom>
      </dgm:spPr>
    </dgm:pt>
    <dgm:pt modelId="{AEE743BB-7121-864E-ACF5-BFD02BDB4273}" type="pres">
      <dgm:prSet presAssocID="{3C0B673F-4DFF-4D82-98A3-77640957D5A7}" presName="aSpace2" presStyleCnt="0"/>
      <dgm:spPr/>
    </dgm:pt>
    <dgm:pt modelId="{6F7A8CDC-C4E5-B149-A109-5B6F2AB17EA3}" type="pres">
      <dgm:prSet presAssocID="{6FB10214-FCE0-4014-94CE-C3FF76E5B53B}" presName="childNode" presStyleLbl="node1" presStyleIdx="6" presStyleCnt="12">
        <dgm:presLayoutVars>
          <dgm:bulletEnabled val="1"/>
        </dgm:presLayoutVars>
      </dgm:prSet>
      <dgm:spPr>
        <a:prstGeom prst="roundRect">
          <a:avLst/>
        </a:prstGeom>
      </dgm:spPr>
    </dgm:pt>
    <dgm:pt modelId="{291D0719-EA4B-BC43-84AE-34710AEA30E2}" type="pres">
      <dgm:prSet presAssocID="{6FB10214-FCE0-4014-94CE-C3FF76E5B53B}" presName="aSpace2" presStyleCnt="0"/>
      <dgm:spPr/>
    </dgm:pt>
    <dgm:pt modelId="{76CB51EA-8B78-3C4E-A5F9-CA5F3B24839D}" type="pres">
      <dgm:prSet presAssocID="{0BED6F40-C141-DE48-9871-1ADC89588E9F}" presName="childNode" presStyleLbl="node1" presStyleIdx="7" presStyleCnt="12">
        <dgm:presLayoutVars>
          <dgm:bulletEnabled val="1"/>
        </dgm:presLayoutVars>
      </dgm:prSet>
      <dgm:spPr/>
    </dgm:pt>
    <dgm:pt modelId="{3B113366-35F9-124E-A5EE-825CAF6B3E17}" type="pres">
      <dgm:prSet presAssocID="{2A8D6720-F9EC-4FA3-8B03-BFFB591A7F30}" presName="aSpace" presStyleCnt="0"/>
      <dgm:spPr/>
    </dgm:pt>
    <dgm:pt modelId="{A9261B10-D8B5-7C42-8C9D-74898B61D7B0}" type="pres">
      <dgm:prSet presAssocID="{7A2435CA-2E6B-48CC-8665-471DAFE27FB7}" presName="compNode" presStyleCnt="0"/>
      <dgm:spPr/>
    </dgm:pt>
    <dgm:pt modelId="{41D5FCD2-18F9-FF4A-A496-710544003324}" type="pres">
      <dgm:prSet presAssocID="{7A2435CA-2E6B-48CC-8665-471DAFE27FB7}" presName="aNode" presStyleLbl="bgShp" presStyleIdx="2" presStyleCnt="3" custScaleY="99963"/>
      <dgm:spPr>
        <a:prstGeom prst="roundRect">
          <a:avLst/>
        </a:prstGeom>
      </dgm:spPr>
    </dgm:pt>
    <dgm:pt modelId="{40CADBF9-C76A-404F-8FB9-CCFAFF26CCBF}" type="pres">
      <dgm:prSet presAssocID="{7A2435CA-2E6B-48CC-8665-471DAFE27FB7}" presName="textNode" presStyleLbl="bgShp" presStyleIdx="2" presStyleCnt="3"/>
      <dgm:spPr/>
    </dgm:pt>
    <dgm:pt modelId="{271FDB97-A02C-7E4B-86E7-9C8BE89F6243}" type="pres">
      <dgm:prSet presAssocID="{7A2435CA-2E6B-48CC-8665-471DAFE27FB7}" presName="compChildNode" presStyleCnt="0"/>
      <dgm:spPr/>
    </dgm:pt>
    <dgm:pt modelId="{F0E56B90-A302-4742-9C8B-6E559F4DAA6A}" type="pres">
      <dgm:prSet presAssocID="{7A2435CA-2E6B-48CC-8665-471DAFE27FB7}" presName="theInnerList" presStyleCnt="0"/>
      <dgm:spPr/>
    </dgm:pt>
    <dgm:pt modelId="{3A189BE6-1C35-5943-A843-DF6B87F4D9A5}" type="pres">
      <dgm:prSet presAssocID="{FE63C879-DFDB-4A6E-BB03-4A93F44EB78C}" presName="childNode" presStyleLbl="node1" presStyleIdx="8" presStyleCnt="12">
        <dgm:presLayoutVars>
          <dgm:bulletEnabled val="1"/>
        </dgm:presLayoutVars>
      </dgm:prSet>
      <dgm:spPr>
        <a:prstGeom prst="roundRect">
          <a:avLst/>
        </a:prstGeom>
      </dgm:spPr>
    </dgm:pt>
    <dgm:pt modelId="{746B0C96-8579-474C-96F2-6414069F00D2}" type="pres">
      <dgm:prSet presAssocID="{FE63C879-DFDB-4A6E-BB03-4A93F44EB78C}" presName="aSpace2" presStyleCnt="0"/>
      <dgm:spPr/>
    </dgm:pt>
    <dgm:pt modelId="{D6E1F056-21BB-F94E-962F-7D0F0B96FB54}" type="pres">
      <dgm:prSet presAssocID="{30A7D5C5-92A3-A745-860A-33E7817D2E0C}" presName="childNode" presStyleLbl="node1" presStyleIdx="9" presStyleCnt="12">
        <dgm:presLayoutVars>
          <dgm:bulletEnabled val="1"/>
        </dgm:presLayoutVars>
      </dgm:prSet>
      <dgm:spPr/>
    </dgm:pt>
    <dgm:pt modelId="{F7E17000-6790-EB4C-91A8-519AD548DFBC}" type="pres">
      <dgm:prSet presAssocID="{30A7D5C5-92A3-A745-860A-33E7817D2E0C}" presName="aSpace2" presStyleCnt="0"/>
      <dgm:spPr/>
    </dgm:pt>
    <dgm:pt modelId="{3B57BA22-2BCE-E241-91D8-C648DFE2FF8A}" type="pres">
      <dgm:prSet presAssocID="{A33E465B-9AA0-594B-B17F-5AE240CE930E}" presName="childNode" presStyleLbl="node1" presStyleIdx="10" presStyleCnt="12">
        <dgm:presLayoutVars>
          <dgm:bulletEnabled val="1"/>
        </dgm:presLayoutVars>
      </dgm:prSet>
      <dgm:spPr/>
    </dgm:pt>
    <dgm:pt modelId="{E7CEAEC4-5A3C-1642-A737-891F9AA65F2B}" type="pres">
      <dgm:prSet presAssocID="{A33E465B-9AA0-594B-B17F-5AE240CE930E}" presName="aSpace2" presStyleCnt="0"/>
      <dgm:spPr/>
    </dgm:pt>
    <dgm:pt modelId="{4A016B96-787B-C64D-827F-AA3B4B441A56}" type="pres">
      <dgm:prSet presAssocID="{7201746B-B1E4-4A44-9A68-032B3B5FCA89}" presName="childNode" presStyleLbl="node1" presStyleIdx="11" presStyleCnt="12">
        <dgm:presLayoutVars>
          <dgm:bulletEnabled val="1"/>
        </dgm:presLayoutVars>
      </dgm:prSet>
      <dgm:spPr/>
    </dgm:pt>
  </dgm:ptLst>
  <dgm:cxnLst>
    <dgm:cxn modelId="{E9286605-6A26-5240-A8AB-9E96E19AC03D}" type="presOf" srcId="{FE63C879-DFDB-4A6E-BB03-4A93F44EB78C}" destId="{3A189BE6-1C35-5943-A843-DF6B87F4D9A5}" srcOrd="0" destOrd="0" presId="urn:microsoft.com/office/officeart/2005/8/layout/lProcess2"/>
    <dgm:cxn modelId="{60CE9809-E6AF-484B-BAC7-152C5885D427}" srcId="{FF209BCA-6112-49C6-AEAA-ACD93B62895B}" destId="{F0549D70-5CC8-4043-ACAE-215B04D4A890}" srcOrd="3" destOrd="0" parTransId="{8E7D65D0-9561-4350-B996-E5AFEA97C847}" sibTransId="{5C7F837E-9F6D-4A7C-BB61-8AA49222967B}"/>
    <dgm:cxn modelId="{0BA2C910-D314-418E-A290-5F61F606B6FC}" srcId="{FF209BCA-6112-49C6-AEAA-ACD93B62895B}" destId="{C927A833-C58A-4E17-811A-7C8FE6638D07}" srcOrd="2" destOrd="0" parTransId="{33A0C68F-DE99-4D5B-8094-6523268BBDE7}" sibTransId="{5F006A52-D329-4AC3-99D8-1063C295D635}"/>
    <dgm:cxn modelId="{7FB2A81F-A58F-C345-89BD-19E395DE738B}" type="presOf" srcId="{2A8D6720-F9EC-4FA3-8B03-BFFB591A7F30}" destId="{5D3C728D-3BB8-034C-BBB8-8B51F3831647}" srcOrd="1" destOrd="0" presId="urn:microsoft.com/office/officeart/2005/8/layout/lProcess2"/>
    <dgm:cxn modelId="{C3BF4C23-77B3-F24B-8007-021724BC7C68}" type="presOf" srcId="{5E685ACD-7EFE-48BE-A5BC-A41C4858D4E7}" destId="{1BE07FC9-C156-5040-A5C6-667EA4C3D94A}" srcOrd="0" destOrd="0" presId="urn:microsoft.com/office/officeart/2005/8/layout/lProcess2"/>
    <dgm:cxn modelId="{F16F5E28-A594-428D-AE24-D114A77DE6B3}" srcId="{7A2435CA-2E6B-48CC-8665-471DAFE27FB7}" destId="{FE63C879-DFDB-4A6E-BB03-4A93F44EB78C}" srcOrd="0" destOrd="0" parTransId="{ECD8E6C0-4A64-42B4-A543-E47C83D0A387}" sibTransId="{E592AE79-3BFA-49D7-9110-C680610E4A69}"/>
    <dgm:cxn modelId="{364A1236-3071-6147-91C7-37378E2906BB}" type="presOf" srcId="{3C0B673F-4DFF-4D82-98A3-77640957D5A7}" destId="{8D5C079D-7336-654C-A0FF-53501096D7D6}" srcOrd="0" destOrd="0" presId="urn:microsoft.com/office/officeart/2005/8/layout/lProcess2"/>
    <dgm:cxn modelId="{2F18393E-395A-4145-858C-395E31BD670A}" type="presOf" srcId="{F0549D70-5CC8-4043-ACAE-215B04D4A890}" destId="{F71E5317-CC3C-634B-AFDD-5734572F9BD8}" srcOrd="0" destOrd="0" presId="urn:microsoft.com/office/officeart/2005/8/layout/lProcess2"/>
    <dgm:cxn modelId="{2EBFF642-A27D-F247-9E7E-7A54D3243E8C}" type="presOf" srcId="{6FB10214-FCE0-4014-94CE-C3FF76E5B53B}" destId="{6F7A8CDC-C4E5-B149-A109-5B6F2AB17EA3}" srcOrd="0" destOrd="0" presId="urn:microsoft.com/office/officeart/2005/8/layout/lProcess2"/>
    <dgm:cxn modelId="{1E6CDE4B-9FC0-FE43-8D95-87858438E8B8}" type="presOf" srcId="{7A2435CA-2E6B-48CC-8665-471DAFE27FB7}" destId="{40CADBF9-C76A-404F-8FB9-CCFAFF26CCBF}" srcOrd="1" destOrd="0" presId="urn:microsoft.com/office/officeart/2005/8/layout/lProcess2"/>
    <dgm:cxn modelId="{F0920B58-0D7D-3749-B177-29BFB50A041A}" srcId="{7A2435CA-2E6B-48CC-8665-471DAFE27FB7}" destId="{A33E465B-9AA0-594B-B17F-5AE240CE930E}" srcOrd="2" destOrd="0" parTransId="{8FB084C0-0668-1946-8B42-E74BAEC69374}" sibTransId="{5DB943B9-A11D-BE4C-B1FF-544D89075261}"/>
    <dgm:cxn modelId="{37B3385C-ED57-437A-9750-B56E874E6E61}" srcId="{2A8D6720-F9EC-4FA3-8B03-BFFB591A7F30}" destId="{6FB10214-FCE0-4014-94CE-C3FF76E5B53B}" srcOrd="2" destOrd="0" parTransId="{A443A817-1073-4F97-85FC-8B0DA00DF3DA}" sibTransId="{69063B20-226B-4CBD-85AE-503CC02C2986}"/>
    <dgm:cxn modelId="{ED935D5C-DF7E-4D83-B5E2-1B885B190F85}" srcId="{2A8D6720-F9EC-4FA3-8B03-BFFB591A7F30}" destId="{3C0B673F-4DFF-4D82-98A3-77640957D5A7}" srcOrd="1" destOrd="0" parTransId="{8AC08286-6624-4385-9595-1ACB8E319294}" sibTransId="{B803B5CD-9E77-4E83-BF00-617B0DDA1DC7}"/>
    <dgm:cxn modelId="{BBAC5F64-9741-4D00-9837-754E8FAC82A5}" srcId="{FF209BCA-6112-49C6-AEAA-ACD93B62895B}" destId="{5E685ACD-7EFE-48BE-A5BC-A41C4858D4E7}" srcOrd="0" destOrd="0" parTransId="{41CDA208-D8E4-42DC-A903-29A23B05A0AD}" sibTransId="{C8B0CF01-60AA-465E-B00F-E7B76C307C92}"/>
    <dgm:cxn modelId="{B76B8167-D5FD-43C1-B104-4095ADD7FB43}" srcId="{2A8D6720-F9EC-4FA3-8B03-BFFB591A7F30}" destId="{1E66FDDE-588D-4416-A32C-4F00E73DAB50}" srcOrd="0" destOrd="0" parTransId="{E485D992-5CAD-4D7D-86C2-5AADE59F61A0}" sibTransId="{C72C3875-9522-4EFC-8106-78600E05049D}"/>
    <dgm:cxn modelId="{A8A9E270-9FCD-9F49-99A8-2EA6D2C897A5}" type="presOf" srcId="{7201746B-B1E4-4A44-9A68-032B3B5FCA89}" destId="{4A016B96-787B-C64D-827F-AA3B4B441A56}" srcOrd="0" destOrd="0" presId="urn:microsoft.com/office/officeart/2005/8/layout/lProcess2"/>
    <dgm:cxn modelId="{D6588F74-5CC8-BE41-8134-7D05E81BCF0D}" type="presOf" srcId="{1E66FDDE-588D-4416-A32C-4F00E73DAB50}" destId="{BD8DB3FB-9C62-C34C-B2EE-B236932479C2}" srcOrd="0" destOrd="0" presId="urn:microsoft.com/office/officeart/2005/8/layout/lProcess2"/>
    <dgm:cxn modelId="{ED63E676-12B2-8347-B232-600A50304EB2}" type="presOf" srcId="{B8F005B3-7AE1-40C5-A958-2779BCAA78F3}" destId="{88B5F7A9-2D0B-654D-B0FE-9C097639599A}" srcOrd="0" destOrd="0" presId="urn:microsoft.com/office/officeart/2005/8/layout/lProcess2"/>
    <dgm:cxn modelId="{C866D37C-06C5-2548-A4A8-D109E1E5CEA8}" srcId="{2A8D6720-F9EC-4FA3-8B03-BFFB591A7F30}" destId="{0BED6F40-C141-DE48-9871-1ADC89588E9F}" srcOrd="3" destOrd="0" parTransId="{2E6B4F72-EF15-8A41-BD1E-1487029351FD}" sibTransId="{91140967-52A5-6B42-A786-CBA53265AB23}"/>
    <dgm:cxn modelId="{12F2E37C-45A7-49CB-97BE-45A5AECBD2F2}" srcId="{30B7DEC6-7650-442A-8882-D8042199FBF0}" destId="{2A8D6720-F9EC-4FA3-8B03-BFFB591A7F30}" srcOrd="1" destOrd="0" parTransId="{8597A234-FDBD-4D8A-94A1-81F1C6AA6750}" sibTransId="{79C11CB6-851D-47DB-A49E-5B807C4955D9}"/>
    <dgm:cxn modelId="{AC3B2687-02D4-2647-A4F3-88A0615FAC94}" type="presOf" srcId="{7A2435CA-2E6B-48CC-8665-471DAFE27FB7}" destId="{41D5FCD2-18F9-FF4A-A496-710544003324}" srcOrd="0" destOrd="0" presId="urn:microsoft.com/office/officeart/2005/8/layout/lProcess2"/>
    <dgm:cxn modelId="{6E290899-D76B-8944-9592-A3ECF35BC11B}" srcId="{7A2435CA-2E6B-48CC-8665-471DAFE27FB7}" destId="{7201746B-B1E4-4A44-9A68-032B3B5FCA89}" srcOrd="3" destOrd="0" parTransId="{B9108A91-B2F8-554C-9A9C-860A459185F6}" sibTransId="{42B63162-74CF-B041-86EA-7053A5BBD587}"/>
    <dgm:cxn modelId="{92CBDA9A-E7B3-1E4D-9041-2EA3EFF7901F}" type="presOf" srcId="{2A8D6720-F9EC-4FA3-8B03-BFFB591A7F30}" destId="{665530D0-6CED-D64B-A6DB-597DECF1B8AB}" srcOrd="0" destOrd="0" presId="urn:microsoft.com/office/officeart/2005/8/layout/lProcess2"/>
    <dgm:cxn modelId="{1750F8A8-BE63-D543-AEE4-282AFFA7F0F1}" type="presOf" srcId="{30A7D5C5-92A3-A745-860A-33E7817D2E0C}" destId="{D6E1F056-21BB-F94E-962F-7D0F0B96FB54}" srcOrd="0" destOrd="0" presId="urn:microsoft.com/office/officeart/2005/8/layout/lProcess2"/>
    <dgm:cxn modelId="{1154B4A9-ABAE-437F-86BE-A140A8821359}" srcId="{30B7DEC6-7650-442A-8882-D8042199FBF0}" destId="{7A2435CA-2E6B-48CC-8665-471DAFE27FB7}" srcOrd="2" destOrd="0" parTransId="{97BC0F51-602D-4EA7-BA9D-221D1AB5AC32}" sibTransId="{2547D3BA-A8CC-4DC6-A035-FE0DE68B8ED7}"/>
    <dgm:cxn modelId="{D67A0AB3-B2DC-3847-A7B2-54BDE88FCAFE}" type="presOf" srcId="{C927A833-C58A-4E17-811A-7C8FE6638D07}" destId="{81D798F4-97B0-D647-908C-D1F330FA3EC5}" srcOrd="0" destOrd="0" presId="urn:microsoft.com/office/officeart/2005/8/layout/lProcess2"/>
    <dgm:cxn modelId="{F156D5B9-7014-4678-9B61-CB7067A70D76}" srcId="{FF209BCA-6112-49C6-AEAA-ACD93B62895B}" destId="{B8F005B3-7AE1-40C5-A958-2779BCAA78F3}" srcOrd="1" destOrd="0" parTransId="{84BA41EA-FCCD-46FA-91C7-4841EE74B37B}" sibTransId="{B9055DF0-B47D-4BF7-A06A-C1E68E880AE5}"/>
    <dgm:cxn modelId="{59B698C2-F287-444A-B93A-215539A0C4A5}" type="presOf" srcId="{FF209BCA-6112-49C6-AEAA-ACD93B62895B}" destId="{C7AE6794-89EA-2346-A3B1-1107DE98A988}" srcOrd="0" destOrd="0" presId="urn:microsoft.com/office/officeart/2005/8/layout/lProcess2"/>
    <dgm:cxn modelId="{7025A1C6-BC8F-4E4E-BCCE-FC710DFDF55C}" srcId="{30B7DEC6-7650-442A-8882-D8042199FBF0}" destId="{FF209BCA-6112-49C6-AEAA-ACD93B62895B}" srcOrd="0" destOrd="0" parTransId="{4D3A5A8F-7565-4EB8-A42A-5A4461DC40FF}" sibTransId="{515447EF-401E-4479-897F-DF38B41C79B8}"/>
    <dgm:cxn modelId="{993DD3CE-AE1D-0C42-9BE8-A3CB3EF413CE}" type="presOf" srcId="{0BED6F40-C141-DE48-9871-1ADC89588E9F}" destId="{76CB51EA-8B78-3C4E-A5F9-CA5F3B24839D}" srcOrd="0" destOrd="0" presId="urn:microsoft.com/office/officeart/2005/8/layout/lProcess2"/>
    <dgm:cxn modelId="{DF421ECF-CDAB-B64D-9C5F-C56859223CAB}" type="presOf" srcId="{A33E465B-9AA0-594B-B17F-5AE240CE930E}" destId="{3B57BA22-2BCE-E241-91D8-C648DFE2FF8A}" srcOrd="0" destOrd="0" presId="urn:microsoft.com/office/officeart/2005/8/layout/lProcess2"/>
    <dgm:cxn modelId="{A14CCFD6-08FC-F14D-AC83-176C17A9857C}" srcId="{7A2435CA-2E6B-48CC-8665-471DAFE27FB7}" destId="{30A7D5C5-92A3-A745-860A-33E7817D2E0C}" srcOrd="1" destOrd="0" parTransId="{4409E17F-80DD-7E41-838B-13454B614E91}" sibTransId="{4CA4ED1E-9236-D746-B955-5D2C352B3137}"/>
    <dgm:cxn modelId="{208BCBE0-D69E-9748-8C66-06EE5EC88B66}" type="presOf" srcId="{30B7DEC6-7650-442A-8882-D8042199FBF0}" destId="{4287F87D-F6C0-054F-B440-04FFD79DBF70}" srcOrd="0" destOrd="0" presId="urn:microsoft.com/office/officeart/2005/8/layout/lProcess2"/>
    <dgm:cxn modelId="{51973DFF-98DC-5A49-B061-F8A8E445488D}" type="presOf" srcId="{FF209BCA-6112-49C6-AEAA-ACD93B62895B}" destId="{72E03ED3-81B0-2642-B765-3C951FDC452C}" srcOrd="1" destOrd="0" presId="urn:microsoft.com/office/officeart/2005/8/layout/lProcess2"/>
    <dgm:cxn modelId="{C8BCCF99-1D14-014B-A0E8-DF061CF34BEC}" type="presParOf" srcId="{4287F87D-F6C0-054F-B440-04FFD79DBF70}" destId="{C64CE1D4-6C9A-D64F-BA91-0D56F6C70E88}" srcOrd="0" destOrd="0" presId="urn:microsoft.com/office/officeart/2005/8/layout/lProcess2"/>
    <dgm:cxn modelId="{510ECF52-EA8E-C44E-8D4A-3A63DE671184}" type="presParOf" srcId="{C64CE1D4-6C9A-D64F-BA91-0D56F6C70E88}" destId="{C7AE6794-89EA-2346-A3B1-1107DE98A988}" srcOrd="0" destOrd="0" presId="urn:microsoft.com/office/officeart/2005/8/layout/lProcess2"/>
    <dgm:cxn modelId="{E9A63132-2767-9A40-B67A-BD2095339E25}" type="presParOf" srcId="{C64CE1D4-6C9A-D64F-BA91-0D56F6C70E88}" destId="{72E03ED3-81B0-2642-B765-3C951FDC452C}" srcOrd="1" destOrd="0" presId="urn:microsoft.com/office/officeart/2005/8/layout/lProcess2"/>
    <dgm:cxn modelId="{B9037546-A41E-BE41-B1A0-52690564B462}" type="presParOf" srcId="{C64CE1D4-6C9A-D64F-BA91-0D56F6C70E88}" destId="{6BB5E3F9-DBA9-5B46-9A2E-9180EA47BA7B}" srcOrd="2" destOrd="0" presId="urn:microsoft.com/office/officeart/2005/8/layout/lProcess2"/>
    <dgm:cxn modelId="{32D2D35F-D1A9-B04D-90E5-07E560F032D6}" type="presParOf" srcId="{6BB5E3F9-DBA9-5B46-9A2E-9180EA47BA7B}" destId="{E1BD653D-8BC4-864E-8189-1B9AB99781F4}" srcOrd="0" destOrd="0" presId="urn:microsoft.com/office/officeart/2005/8/layout/lProcess2"/>
    <dgm:cxn modelId="{69989152-C16C-B64F-80B3-B2742C751B49}" type="presParOf" srcId="{E1BD653D-8BC4-864E-8189-1B9AB99781F4}" destId="{1BE07FC9-C156-5040-A5C6-667EA4C3D94A}" srcOrd="0" destOrd="0" presId="urn:microsoft.com/office/officeart/2005/8/layout/lProcess2"/>
    <dgm:cxn modelId="{B317FC35-8139-AA4F-B822-BCB8CD2D5CF2}" type="presParOf" srcId="{E1BD653D-8BC4-864E-8189-1B9AB99781F4}" destId="{5FF6F809-771D-1F4C-A053-0CE4A2B65A88}" srcOrd="1" destOrd="0" presId="urn:microsoft.com/office/officeart/2005/8/layout/lProcess2"/>
    <dgm:cxn modelId="{C5C35AA6-8761-E44A-9B3C-8CC33C561F7D}" type="presParOf" srcId="{E1BD653D-8BC4-864E-8189-1B9AB99781F4}" destId="{88B5F7A9-2D0B-654D-B0FE-9C097639599A}" srcOrd="2" destOrd="0" presId="urn:microsoft.com/office/officeart/2005/8/layout/lProcess2"/>
    <dgm:cxn modelId="{9CEADD3A-4637-614D-B15C-F92F11090AAB}" type="presParOf" srcId="{E1BD653D-8BC4-864E-8189-1B9AB99781F4}" destId="{D50A5F6B-7E3E-284C-826D-94A1DF994319}" srcOrd="3" destOrd="0" presId="urn:microsoft.com/office/officeart/2005/8/layout/lProcess2"/>
    <dgm:cxn modelId="{A4704255-E3C2-244C-87D4-322F030E42FC}" type="presParOf" srcId="{E1BD653D-8BC4-864E-8189-1B9AB99781F4}" destId="{81D798F4-97B0-D647-908C-D1F330FA3EC5}" srcOrd="4" destOrd="0" presId="urn:microsoft.com/office/officeart/2005/8/layout/lProcess2"/>
    <dgm:cxn modelId="{3122AB9D-5191-7649-8872-6DF207FEAE01}" type="presParOf" srcId="{E1BD653D-8BC4-864E-8189-1B9AB99781F4}" destId="{042F498C-CB49-9C4A-8412-50661A6C3DA6}" srcOrd="5" destOrd="0" presId="urn:microsoft.com/office/officeart/2005/8/layout/lProcess2"/>
    <dgm:cxn modelId="{DA8CDD55-AA1B-DA47-89F8-AF2CA73452BC}" type="presParOf" srcId="{E1BD653D-8BC4-864E-8189-1B9AB99781F4}" destId="{F71E5317-CC3C-634B-AFDD-5734572F9BD8}" srcOrd="6" destOrd="0" presId="urn:microsoft.com/office/officeart/2005/8/layout/lProcess2"/>
    <dgm:cxn modelId="{56197E94-0D3A-D344-8170-71B4AFF44B2D}" type="presParOf" srcId="{4287F87D-F6C0-054F-B440-04FFD79DBF70}" destId="{974C7E28-C673-A349-9454-228503488C5C}" srcOrd="1" destOrd="0" presId="urn:microsoft.com/office/officeart/2005/8/layout/lProcess2"/>
    <dgm:cxn modelId="{D6DBBC8D-71C2-AA43-BD65-395670C465BF}" type="presParOf" srcId="{4287F87D-F6C0-054F-B440-04FFD79DBF70}" destId="{4E3883FA-ADC4-FD49-AFF8-5039B72EFD2E}" srcOrd="2" destOrd="0" presId="urn:microsoft.com/office/officeart/2005/8/layout/lProcess2"/>
    <dgm:cxn modelId="{7DE67B50-5714-A04E-9D1B-280BE3B33CA5}" type="presParOf" srcId="{4E3883FA-ADC4-FD49-AFF8-5039B72EFD2E}" destId="{665530D0-6CED-D64B-A6DB-597DECF1B8AB}" srcOrd="0" destOrd="0" presId="urn:microsoft.com/office/officeart/2005/8/layout/lProcess2"/>
    <dgm:cxn modelId="{73F66D2E-0281-5446-9E0E-6FAFD25E4D80}" type="presParOf" srcId="{4E3883FA-ADC4-FD49-AFF8-5039B72EFD2E}" destId="{5D3C728D-3BB8-034C-BBB8-8B51F3831647}" srcOrd="1" destOrd="0" presId="urn:microsoft.com/office/officeart/2005/8/layout/lProcess2"/>
    <dgm:cxn modelId="{6AAFE23E-7657-5F41-8265-31033549DF47}" type="presParOf" srcId="{4E3883FA-ADC4-FD49-AFF8-5039B72EFD2E}" destId="{C43EA56B-B8F7-D247-BED1-B486077340C1}" srcOrd="2" destOrd="0" presId="urn:microsoft.com/office/officeart/2005/8/layout/lProcess2"/>
    <dgm:cxn modelId="{F10DD5A0-C803-BD41-A12B-92CFADEB51AA}" type="presParOf" srcId="{C43EA56B-B8F7-D247-BED1-B486077340C1}" destId="{D5A25783-5F69-184B-ADE1-9EF94C3DD97D}" srcOrd="0" destOrd="0" presId="urn:microsoft.com/office/officeart/2005/8/layout/lProcess2"/>
    <dgm:cxn modelId="{183EF39E-C63C-C44D-A67C-3B71B9E000C2}" type="presParOf" srcId="{D5A25783-5F69-184B-ADE1-9EF94C3DD97D}" destId="{BD8DB3FB-9C62-C34C-B2EE-B236932479C2}" srcOrd="0" destOrd="0" presId="urn:microsoft.com/office/officeart/2005/8/layout/lProcess2"/>
    <dgm:cxn modelId="{C054DD27-534A-844E-9506-A0A45E43D81E}" type="presParOf" srcId="{D5A25783-5F69-184B-ADE1-9EF94C3DD97D}" destId="{8CDE9E0C-203D-1F4A-9AC6-171D63D52D75}" srcOrd="1" destOrd="0" presId="urn:microsoft.com/office/officeart/2005/8/layout/lProcess2"/>
    <dgm:cxn modelId="{B79F3FF5-2CD4-8F43-BF3C-DD327D14AC85}" type="presParOf" srcId="{D5A25783-5F69-184B-ADE1-9EF94C3DD97D}" destId="{8D5C079D-7336-654C-A0FF-53501096D7D6}" srcOrd="2" destOrd="0" presId="urn:microsoft.com/office/officeart/2005/8/layout/lProcess2"/>
    <dgm:cxn modelId="{30B88831-11CD-9241-B595-9A2FE912538C}" type="presParOf" srcId="{D5A25783-5F69-184B-ADE1-9EF94C3DD97D}" destId="{AEE743BB-7121-864E-ACF5-BFD02BDB4273}" srcOrd="3" destOrd="0" presId="urn:microsoft.com/office/officeart/2005/8/layout/lProcess2"/>
    <dgm:cxn modelId="{CC22A1BC-FA1B-084A-92C1-BFB87359B738}" type="presParOf" srcId="{D5A25783-5F69-184B-ADE1-9EF94C3DD97D}" destId="{6F7A8CDC-C4E5-B149-A109-5B6F2AB17EA3}" srcOrd="4" destOrd="0" presId="urn:microsoft.com/office/officeart/2005/8/layout/lProcess2"/>
    <dgm:cxn modelId="{D3A0B626-6DA3-9041-AB83-01315587A9BD}" type="presParOf" srcId="{D5A25783-5F69-184B-ADE1-9EF94C3DD97D}" destId="{291D0719-EA4B-BC43-84AE-34710AEA30E2}" srcOrd="5" destOrd="0" presId="urn:microsoft.com/office/officeart/2005/8/layout/lProcess2"/>
    <dgm:cxn modelId="{FAD270A2-3D76-3A46-B7E1-BE22C9D388C0}" type="presParOf" srcId="{D5A25783-5F69-184B-ADE1-9EF94C3DD97D}" destId="{76CB51EA-8B78-3C4E-A5F9-CA5F3B24839D}" srcOrd="6" destOrd="0" presId="urn:microsoft.com/office/officeart/2005/8/layout/lProcess2"/>
    <dgm:cxn modelId="{049815BC-EDB6-0C45-BAAE-B921C363CCAE}" type="presParOf" srcId="{4287F87D-F6C0-054F-B440-04FFD79DBF70}" destId="{3B113366-35F9-124E-A5EE-825CAF6B3E17}" srcOrd="3" destOrd="0" presId="urn:microsoft.com/office/officeart/2005/8/layout/lProcess2"/>
    <dgm:cxn modelId="{DDFDB50B-AFA6-8F4C-90E1-22BF6D8E04A5}" type="presParOf" srcId="{4287F87D-F6C0-054F-B440-04FFD79DBF70}" destId="{A9261B10-D8B5-7C42-8C9D-74898B61D7B0}" srcOrd="4" destOrd="0" presId="urn:microsoft.com/office/officeart/2005/8/layout/lProcess2"/>
    <dgm:cxn modelId="{CEE5EAC3-EF8A-D347-9AFE-A7F0C02A28D8}" type="presParOf" srcId="{A9261B10-D8B5-7C42-8C9D-74898B61D7B0}" destId="{41D5FCD2-18F9-FF4A-A496-710544003324}" srcOrd="0" destOrd="0" presId="urn:microsoft.com/office/officeart/2005/8/layout/lProcess2"/>
    <dgm:cxn modelId="{66E65D3F-ACA3-C24F-A584-BF9FB82081C9}" type="presParOf" srcId="{A9261B10-D8B5-7C42-8C9D-74898B61D7B0}" destId="{40CADBF9-C76A-404F-8FB9-CCFAFF26CCBF}" srcOrd="1" destOrd="0" presId="urn:microsoft.com/office/officeart/2005/8/layout/lProcess2"/>
    <dgm:cxn modelId="{233FC395-7749-4F49-9C7E-D99F5B89A3C7}" type="presParOf" srcId="{A9261B10-D8B5-7C42-8C9D-74898B61D7B0}" destId="{271FDB97-A02C-7E4B-86E7-9C8BE89F6243}" srcOrd="2" destOrd="0" presId="urn:microsoft.com/office/officeart/2005/8/layout/lProcess2"/>
    <dgm:cxn modelId="{B07591DC-24BB-8644-90B9-EE07E2E14930}" type="presParOf" srcId="{271FDB97-A02C-7E4B-86E7-9C8BE89F6243}" destId="{F0E56B90-A302-4742-9C8B-6E559F4DAA6A}" srcOrd="0" destOrd="0" presId="urn:microsoft.com/office/officeart/2005/8/layout/lProcess2"/>
    <dgm:cxn modelId="{21B36A8A-B30F-E44C-A571-E75911B6570A}" type="presParOf" srcId="{F0E56B90-A302-4742-9C8B-6E559F4DAA6A}" destId="{3A189BE6-1C35-5943-A843-DF6B87F4D9A5}" srcOrd="0" destOrd="0" presId="urn:microsoft.com/office/officeart/2005/8/layout/lProcess2"/>
    <dgm:cxn modelId="{71BA9B62-2890-1841-A19B-C882C0283538}" type="presParOf" srcId="{F0E56B90-A302-4742-9C8B-6E559F4DAA6A}" destId="{746B0C96-8579-474C-96F2-6414069F00D2}" srcOrd="1" destOrd="0" presId="urn:microsoft.com/office/officeart/2005/8/layout/lProcess2"/>
    <dgm:cxn modelId="{2F6EBA3F-96D6-F74B-9173-2968C083282E}" type="presParOf" srcId="{F0E56B90-A302-4742-9C8B-6E559F4DAA6A}" destId="{D6E1F056-21BB-F94E-962F-7D0F0B96FB54}" srcOrd="2" destOrd="0" presId="urn:microsoft.com/office/officeart/2005/8/layout/lProcess2"/>
    <dgm:cxn modelId="{0461D4D6-249C-7E40-B2DF-7C3F6E50D1D0}" type="presParOf" srcId="{F0E56B90-A302-4742-9C8B-6E559F4DAA6A}" destId="{F7E17000-6790-EB4C-91A8-519AD548DFBC}" srcOrd="3" destOrd="0" presId="urn:microsoft.com/office/officeart/2005/8/layout/lProcess2"/>
    <dgm:cxn modelId="{F943B982-9930-C14A-A101-125A8D49ADFF}" type="presParOf" srcId="{F0E56B90-A302-4742-9C8B-6E559F4DAA6A}" destId="{3B57BA22-2BCE-E241-91D8-C648DFE2FF8A}" srcOrd="4" destOrd="0" presId="urn:microsoft.com/office/officeart/2005/8/layout/lProcess2"/>
    <dgm:cxn modelId="{EA3E6312-8024-A846-BED0-39C148B5CA72}" type="presParOf" srcId="{F0E56B90-A302-4742-9C8B-6E559F4DAA6A}" destId="{E7CEAEC4-5A3C-1642-A737-891F9AA65F2B}" srcOrd="5" destOrd="0" presId="urn:microsoft.com/office/officeart/2005/8/layout/lProcess2"/>
    <dgm:cxn modelId="{D2EF5DD7-005E-C942-A9B9-9FAFFFCE4F78}" type="presParOf" srcId="{F0E56B90-A302-4742-9C8B-6E559F4DAA6A}" destId="{4A016B96-787B-C64D-827F-AA3B4B441A56}" srcOrd="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0910D83-5FF1-AC4F-8E6F-701B8AECFC2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C243FAA-6C70-D148-BBD3-2AD5B90B903C}">
      <dgm:prSet custT="1"/>
      <dgm:spPr>
        <a:solidFill>
          <a:srgbClr val="BFD72F"/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100" dirty="0">
              <a:solidFill>
                <a:schemeClr val="tx1"/>
              </a:solidFill>
            </a:rPr>
            <a:t>Tools &amp;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100" dirty="0">
              <a:solidFill>
                <a:schemeClr val="tx1"/>
              </a:solidFill>
            </a:rPr>
            <a:t>Automation Driven </a:t>
          </a:r>
          <a:endParaRPr lang="en-IN" sz="1100" dirty="0">
            <a:solidFill>
              <a:schemeClr val="tx1"/>
            </a:solidFill>
          </a:endParaRPr>
        </a:p>
      </dgm:t>
    </dgm:pt>
    <dgm:pt modelId="{B9C0304B-D363-A544-A5FA-F2B76A3C9F4C}" type="parTrans" cxnId="{66AA32BA-8C04-CF4A-8541-C959C1C0A81C}">
      <dgm:prSet/>
      <dgm:spPr/>
      <dgm:t>
        <a:bodyPr/>
        <a:lstStyle/>
        <a:p>
          <a:endParaRPr lang="en-US"/>
        </a:p>
      </dgm:t>
    </dgm:pt>
    <dgm:pt modelId="{CD4D6734-CA28-A645-8EE5-B6650D9AA132}" type="sibTrans" cxnId="{66AA32BA-8C04-CF4A-8541-C959C1C0A81C}">
      <dgm:prSet/>
      <dgm:spPr/>
      <dgm:t>
        <a:bodyPr/>
        <a:lstStyle/>
        <a:p>
          <a:endParaRPr lang="en-US"/>
        </a:p>
      </dgm:t>
    </dgm:pt>
    <dgm:pt modelId="{4359C123-30FA-D64A-93DD-9A50AAD22302}">
      <dgm:prSet custT="1"/>
      <dgm:spPr>
        <a:solidFill>
          <a:srgbClr val="BFD72F"/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100" dirty="0">
              <a:solidFill>
                <a:schemeClr val="tx1"/>
              </a:solidFill>
            </a:rPr>
            <a:t>Reference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100" dirty="0">
              <a:solidFill>
                <a:schemeClr val="tx1"/>
              </a:solidFill>
            </a:rPr>
            <a:t>Architecture Derived</a:t>
          </a:r>
          <a:endParaRPr lang="en-IN" sz="1100" dirty="0">
            <a:solidFill>
              <a:schemeClr val="tx1"/>
            </a:solidFill>
          </a:endParaRPr>
        </a:p>
      </dgm:t>
    </dgm:pt>
    <dgm:pt modelId="{F0C545ED-00B2-B143-9F38-081E98030D42}" type="parTrans" cxnId="{E3340B60-CC52-9E4B-9593-FC11AAECBC5C}">
      <dgm:prSet/>
      <dgm:spPr/>
      <dgm:t>
        <a:bodyPr/>
        <a:lstStyle/>
        <a:p>
          <a:endParaRPr lang="en-US"/>
        </a:p>
      </dgm:t>
    </dgm:pt>
    <dgm:pt modelId="{C65BBC43-A616-5245-9C91-E417F4588AD0}" type="sibTrans" cxnId="{E3340B60-CC52-9E4B-9593-FC11AAECBC5C}">
      <dgm:prSet/>
      <dgm:spPr/>
      <dgm:t>
        <a:bodyPr/>
        <a:lstStyle/>
        <a:p>
          <a:endParaRPr lang="en-US"/>
        </a:p>
      </dgm:t>
    </dgm:pt>
    <dgm:pt modelId="{7F132101-7D59-6C4A-8176-01FFEC2E3FD1}">
      <dgm:prSet custT="1"/>
      <dgm:spPr>
        <a:solidFill>
          <a:srgbClr val="BFD72F"/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100" b="1" dirty="0">
              <a:solidFill>
                <a:schemeClr val="tx1"/>
              </a:solidFill>
            </a:rPr>
            <a:t>Skill &amp; Certification: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100" dirty="0">
              <a:solidFill>
                <a:schemeClr val="tx1"/>
              </a:solidFill>
            </a:rPr>
            <a:t>900+ certified resources across Technology provider solutions</a:t>
          </a:r>
          <a:endParaRPr lang="en-IN" sz="1100" dirty="0">
            <a:solidFill>
              <a:schemeClr val="tx1"/>
            </a:solidFill>
          </a:endParaRPr>
        </a:p>
      </dgm:t>
    </dgm:pt>
    <dgm:pt modelId="{EC9D7740-D027-2245-9322-961D03F22F29}" type="parTrans" cxnId="{47A178BF-634A-AD4D-BD02-C7299B300837}">
      <dgm:prSet/>
      <dgm:spPr/>
      <dgm:t>
        <a:bodyPr/>
        <a:lstStyle/>
        <a:p>
          <a:endParaRPr lang="en-US"/>
        </a:p>
      </dgm:t>
    </dgm:pt>
    <dgm:pt modelId="{448827D4-C44C-F04A-858A-9D06F347ED3B}" type="sibTrans" cxnId="{47A178BF-634A-AD4D-BD02-C7299B300837}">
      <dgm:prSet/>
      <dgm:spPr/>
      <dgm:t>
        <a:bodyPr/>
        <a:lstStyle/>
        <a:p>
          <a:endParaRPr lang="en-US"/>
        </a:p>
      </dgm:t>
    </dgm:pt>
    <dgm:pt modelId="{E1CFF482-C5EA-5049-BAC3-D01E178483AC}" type="pres">
      <dgm:prSet presAssocID="{20910D83-5FF1-AC4F-8E6F-701B8AECFC2A}" presName="diagram" presStyleCnt="0">
        <dgm:presLayoutVars>
          <dgm:dir/>
          <dgm:resizeHandles val="exact"/>
        </dgm:presLayoutVars>
      </dgm:prSet>
      <dgm:spPr/>
    </dgm:pt>
    <dgm:pt modelId="{FDE1F614-2803-4044-8A66-60772D7FEFED}" type="pres">
      <dgm:prSet presAssocID="{FC243FAA-6C70-D148-BBD3-2AD5B90B903C}" presName="node" presStyleLbl="node1" presStyleIdx="0" presStyleCnt="3" custScaleX="302114" custScaleY="116674">
        <dgm:presLayoutVars>
          <dgm:bulletEnabled val="1"/>
        </dgm:presLayoutVars>
      </dgm:prSet>
      <dgm:spPr>
        <a:prstGeom prst="roundRect">
          <a:avLst/>
        </a:prstGeom>
      </dgm:spPr>
    </dgm:pt>
    <dgm:pt modelId="{38BA2D5D-FAF3-7048-858A-090A1F001396}" type="pres">
      <dgm:prSet presAssocID="{CD4D6734-CA28-A645-8EE5-B6650D9AA132}" presName="sibTrans" presStyleCnt="0"/>
      <dgm:spPr/>
    </dgm:pt>
    <dgm:pt modelId="{BA883654-EC56-B943-9663-461D01C01299}" type="pres">
      <dgm:prSet presAssocID="{4359C123-30FA-D64A-93DD-9A50AAD22302}" presName="node" presStyleLbl="node1" presStyleIdx="1" presStyleCnt="3" custScaleX="302114" custScaleY="116674">
        <dgm:presLayoutVars>
          <dgm:bulletEnabled val="1"/>
        </dgm:presLayoutVars>
      </dgm:prSet>
      <dgm:spPr>
        <a:prstGeom prst="roundRect">
          <a:avLst/>
        </a:prstGeom>
      </dgm:spPr>
    </dgm:pt>
    <dgm:pt modelId="{F50325A4-56B4-D84D-B4F5-62014364EC69}" type="pres">
      <dgm:prSet presAssocID="{C65BBC43-A616-5245-9C91-E417F4588AD0}" presName="sibTrans" presStyleCnt="0"/>
      <dgm:spPr/>
    </dgm:pt>
    <dgm:pt modelId="{9E814361-6CDD-134B-A58B-4B9A9BF71FA2}" type="pres">
      <dgm:prSet presAssocID="{7F132101-7D59-6C4A-8176-01FFEC2E3FD1}" presName="node" presStyleLbl="node1" presStyleIdx="2" presStyleCnt="3" custScaleX="752550" custScaleY="116674" custLinFactNeighborX="14" custLinFactNeighborY="1846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7D1C9F50-931B-CF4C-9287-5B19C397B24D}" type="presOf" srcId="{20910D83-5FF1-AC4F-8E6F-701B8AECFC2A}" destId="{E1CFF482-C5EA-5049-BAC3-D01E178483AC}" srcOrd="0" destOrd="0" presId="urn:microsoft.com/office/officeart/2005/8/layout/default"/>
    <dgm:cxn modelId="{E3340B60-CC52-9E4B-9593-FC11AAECBC5C}" srcId="{20910D83-5FF1-AC4F-8E6F-701B8AECFC2A}" destId="{4359C123-30FA-D64A-93DD-9A50AAD22302}" srcOrd="1" destOrd="0" parTransId="{F0C545ED-00B2-B143-9F38-081E98030D42}" sibTransId="{C65BBC43-A616-5245-9C91-E417F4588AD0}"/>
    <dgm:cxn modelId="{3FFF6068-3350-724F-82AE-E772DD745BA5}" type="presOf" srcId="{FC243FAA-6C70-D148-BBD3-2AD5B90B903C}" destId="{FDE1F614-2803-4044-8A66-60772D7FEFED}" srcOrd="0" destOrd="0" presId="urn:microsoft.com/office/officeart/2005/8/layout/default"/>
    <dgm:cxn modelId="{A8835F83-AC8C-8B49-8140-BC48E05C9411}" type="presOf" srcId="{7F132101-7D59-6C4A-8176-01FFEC2E3FD1}" destId="{9E814361-6CDD-134B-A58B-4B9A9BF71FA2}" srcOrd="0" destOrd="0" presId="urn:microsoft.com/office/officeart/2005/8/layout/default"/>
    <dgm:cxn modelId="{66AA32BA-8C04-CF4A-8541-C959C1C0A81C}" srcId="{20910D83-5FF1-AC4F-8E6F-701B8AECFC2A}" destId="{FC243FAA-6C70-D148-BBD3-2AD5B90B903C}" srcOrd="0" destOrd="0" parTransId="{B9C0304B-D363-A544-A5FA-F2B76A3C9F4C}" sibTransId="{CD4D6734-CA28-A645-8EE5-B6650D9AA132}"/>
    <dgm:cxn modelId="{47A178BF-634A-AD4D-BD02-C7299B300837}" srcId="{20910D83-5FF1-AC4F-8E6F-701B8AECFC2A}" destId="{7F132101-7D59-6C4A-8176-01FFEC2E3FD1}" srcOrd="2" destOrd="0" parTransId="{EC9D7740-D027-2245-9322-961D03F22F29}" sibTransId="{448827D4-C44C-F04A-858A-9D06F347ED3B}"/>
    <dgm:cxn modelId="{15C060C3-2789-0046-887D-6C000FC83789}" type="presOf" srcId="{4359C123-30FA-D64A-93DD-9A50AAD22302}" destId="{BA883654-EC56-B943-9663-461D01C01299}" srcOrd="0" destOrd="0" presId="urn:microsoft.com/office/officeart/2005/8/layout/default"/>
    <dgm:cxn modelId="{88B7E339-EF03-B649-BCD9-4B2D006E217D}" type="presParOf" srcId="{E1CFF482-C5EA-5049-BAC3-D01E178483AC}" destId="{FDE1F614-2803-4044-8A66-60772D7FEFED}" srcOrd="0" destOrd="0" presId="urn:microsoft.com/office/officeart/2005/8/layout/default"/>
    <dgm:cxn modelId="{2A09282A-AB8B-FC46-92D9-5C42D4937BD9}" type="presParOf" srcId="{E1CFF482-C5EA-5049-BAC3-D01E178483AC}" destId="{38BA2D5D-FAF3-7048-858A-090A1F001396}" srcOrd="1" destOrd="0" presId="urn:microsoft.com/office/officeart/2005/8/layout/default"/>
    <dgm:cxn modelId="{03E18135-7A43-264E-B243-1C36F6672C8C}" type="presParOf" srcId="{E1CFF482-C5EA-5049-BAC3-D01E178483AC}" destId="{BA883654-EC56-B943-9663-461D01C01299}" srcOrd="2" destOrd="0" presId="urn:microsoft.com/office/officeart/2005/8/layout/default"/>
    <dgm:cxn modelId="{96E82E72-C18C-FA44-86AA-E0AC79240FF2}" type="presParOf" srcId="{E1CFF482-C5EA-5049-BAC3-D01E178483AC}" destId="{F50325A4-56B4-D84D-B4F5-62014364EC69}" srcOrd="3" destOrd="0" presId="urn:microsoft.com/office/officeart/2005/8/layout/default"/>
    <dgm:cxn modelId="{F3980313-AB42-9744-9CCE-D437BC0ECE8E}" type="presParOf" srcId="{E1CFF482-C5EA-5049-BAC3-D01E178483AC}" destId="{9E814361-6CDD-134B-A58B-4B9A9BF71FA2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C02D2D9-85DA-6C44-BFE2-726338043FBD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11CA3DF-46E2-5A40-9CA5-F0F880CDE53B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100" dirty="0"/>
            <a:t>Faster Root Cause Analysis</a:t>
          </a:r>
          <a:endParaRPr lang="en-IN" sz="1100" dirty="0"/>
        </a:p>
      </dgm:t>
    </dgm:pt>
    <dgm:pt modelId="{3EEC1721-898E-4B42-A9E2-52E1A8855F8B}" type="parTrans" cxnId="{BAEE81D0-D447-154F-AB91-D6CA61C729E9}">
      <dgm:prSet/>
      <dgm:spPr/>
      <dgm:t>
        <a:bodyPr/>
        <a:lstStyle/>
        <a:p>
          <a:endParaRPr lang="en-US"/>
        </a:p>
      </dgm:t>
    </dgm:pt>
    <dgm:pt modelId="{B34E5FC5-819B-CD4F-AA5E-F9536D7448A7}" type="sibTrans" cxnId="{BAEE81D0-D447-154F-AB91-D6CA61C729E9}">
      <dgm:prSet/>
      <dgm:spPr/>
      <dgm:t>
        <a:bodyPr/>
        <a:lstStyle/>
        <a:p>
          <a:endParaRPr lang="en-US"/>
        </a:p>
      </dgm:t>
    </dgm:pt>
    <dgm:pt modelId="{DD4988A3-5BCC-C84D-944C-8FD5240C4210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100" dirty="0"/>
            <a:t>Effective Event Correlation</a:t>
          </a:r>
          <a:endParaRPr lang="en-IN" sz="1100" dirty="0"/>
        </a:p>
      </dgm:t>
    </dgm:pt>
    <dgm:pt modelId="{1D41B51C-612F-FD4D-B6A0-F355BCD00109}" type="parTrans" cxnId="{B6A2330A-9A63-BC45-880F-17F8EC121AE4}">
      <dgm:prSet/>
      <dgm:spPr/>
      <dgm:t>
        <a:bodyPr/>
        <a:lstStyle/>
        <a:p>
          <a:endParaRPr lang="en-US"/>
        </a:p>
      </dgm:t>
    </dgm:pt>
    <dgm:pt modelId="{91E1DE22-1898-9149-B3DC-BE843422264C}" type="sibTrans" cxnId="{B6A2330A-9A63-BC45-880F-17F8EC121AE4}">
      <dgm:prSet/>
      <dgm:spPr/>
      <dgm:t>
        <a:bodyPr/>
        <a:lstStyle/>
        <a:p>
          <a:endParaRPr lang="en-US"/>
        </a:p>
      </dgm:t>
    </dgm:pt>
    <dgm:pt modelId="{F28DECF2-D511-B74F-B2C7-D60E3623B8B6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100" dirty="0"/>
            <a:t>Faster Anomaly Detection</a:t>
          </a:r>
          <a:endParaRPr lang="en-IN" sz="1100" dirty="0"/>
        </a:p>
      </dgm:t>
    </dgm:pt>
    <dgm:pt modelId="{6D2D49C8-9419-EF4D-B991-EEB69A89F25D}" type="parTrans" cxnId="{F5167838-0FB0-0244-8FF4-28B76D00F2A2}">
      <dgm:prSet/>
      <dgm:spPr/>
      <dgm:t>
        <a:bodyPr/>
        <a:lstStyle/>
        <a:p>
          <a:endParaRPr lang="en-US"/>
        </a:p>
      </dgm:t>
    </dgm:pt>
    <dgm:pt modelId="{BA6CD298-972B-034D-B2C5-EC04E0A01ADC}" type="sibTrans" cxnId="{F5167838-0FB0-0244-8FF4-28B76D00F2A2}">
      <dgm:prSet/>
      <dgm:spPr/>
      <dgm:t>
        <a:bodyPr/>
        <a:lstStyle/>
        <a:p>
          <a:endParaRPr lang="en-US"/>
        </a:p>
      </dgm:t>
    </dgm:pt>
    <dgm:pt modelId="{1803F8C2-2805-E846-816C-2B72896DDE49}">
      <dgm:prSet custT="1"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100" dirty="0"/>
            <a:t>Auto Remediation</a:t>
          </a:r>
          <a:endParaRPr lang="en-IN" sz="1100" dirty="0"/>
        </a:p>
      </dgm:t>
    </dgm:pt>
    <dgm:pt modelId="{FB23B894-BF58-C54F-AA98-FE50870DFD6D}" type="parTrans" cxnId="{B4ED2D16-D058-A448-9466-D37FB59B03AA}">
      <dgm:prSet/>
      <dgm:spPr/>
      <dgm:t>
        <a:bodyPr/>
        <a:lstStyle/>
        <a:p>
          <a:endParaRPr lang="en-US"/>
        </a:p>
      </dgm:t>
    </dgm:pt>
    <dgm:pt modelId="{249A547E-5618-0A45-9842-CDDF0F78353C}" type="sibTrans" cxnId="{B4ED2D16-D058-A448-9466-D37FB59B03AA}">
      <dgm:prSet/>
      <dgm:spPr/>
      <dgm:t>
        <a:bodyPr/>
        <a:lstStyle/>
        <a:p>
          <a:endParaRPr lang="en-US"/>
        </a:p>
      </dgm:t>
    </dgm:pt>
    <dgm:pt modelId="{6C3C3DD2-9A11-8547-AE15-DE076639B030}" type="pres">
      <dgm:prSet presAssocID="{3C02D2D9-85DA-6C44-BFE2-726338043FBD}" presName="diagram" presStyleCnt="0">
        <dgm:presLayoutVars>
          <dgm:dir/>
          <dgm:resizeHandles val="exact"/>
        </dgm:presLayoutVars>
      </dgm:prSet>
      <dgm:spPr/>
    </dgm:pt>
    <dgm:pt modelId="{348DD78F-B648-5547-824F-973EB5E59B31}" type="pres">
      <dgm:prSet presAssocID="{D11CA3DF-46E2-5A40-9CA5-F0F880CDE53B}" presName="node" presStyleLbl="node1" presStyleIdx="0" presStyleCnt="4" custScaleX="290310" custScaleY="194135">
        <dgm:presLayoutVars>
          <dgm:bulletEnabled val="1"/>
        </dgm:presLayoutVars>
      </dgm:prSet>
      <dgm:spPr>
        <a:prstGeom prst="roundRect">
          <a:avLst/>
        </a:prstGeom>
      </dgm:spPr>
    </dgm:pt>
    <dgm:pt modelId="{4702B016-6A82-5148-8083-C192660A7E28}" type="pres">
      <dgm:prSet presAssocID="{B34E5FC5-819B-CD4F-AA5E-F9536D7448A7}" presName="sibTrans" presStyleCnt="0"/>
      <dgm:spPr/>
    </dgm:pt>
    <dgm:pt modelId="{E9DB823B-4BE7-A04F-9451-F3566111F884}" type="pres">
      <dgm:prSet presAssocID="{DD4988A3-5BCC-C84D-944C-8FD5240C4210}" presName="node" presStyleLbl="node1" presStyleIdx="1" presStyleCnt="4" custScaleX="290310" custScaleY="194135">
        <dgm:presLayoutVars>
          <dgm:bulletEnabled val="1"/>
        </dgm:presLayoutVars>
      </dgm:prSet>
      <dgm:spPr>
        <a:prstGeom prst="roundRect">
          <a:avLst/>
        </a:prstGeom>
      </dgm:spPr>
    </dgm:pt>
    <dgm:pt modelId="{575DDE73-6878-E74C-84CB-BD1525427717}" type="pres">
      <dgm:prSet presAssocID="{91E1DE22-1898-9149-B3DC-BE843422264C}" presName="sibTrans" presStyleCnt="0"/>
      <dgm:spPr/>
    </dgm:pt>
    <dgm:pt modelId="{B3764AD2-4C15-B540-A931-362D2C1320C7}" type="pres">
      <dgm:prSet presAssocID="{F28DECF2-D511-B74F-B2C7-D60E3623B8B6}" presName="node" presStyleLbl="node1" presStyleIdx="2" presStyleCnt="4" custScaleX="290310" custScaleY="194135">
        <dgm:presLayoutVars>
          <dgm:bulletEnabled val="1"/>
        </dgm:presLayoutVars>
      </dgm:prSet>
      <dgm:spPr>
        <a:prstGeom prst="roundRect">
          <a:avLst/>
        </a:prstGeom>
      </dgm:spPr>
    </dgm:pt>
    <dgm:pt modelId="{63EA75A0-1AD4-5F47-9B4F-86D05ECCBB16}" type="pres">
      <dgm:prSet presAssocID="{BA6CD298-972B-034D-B2C5-EC04E0A01ADC}" presName="sibTrans" presStyleCnt="0"/>
      <dgm:spPr/>
    </dgm:pt>
    <dgm:pt modelId="{3A54151C-43A9-3D45-B054-8FF18C6724AA}" type="pres">
      <dgm:prSet presAssocID="{1803F8C2-2805-E846-816C-2B72896DDE49}" presName="node" presStyleLbl="node1" presStyleIdx="3" presStyleCnt="4" custScaleX="290310" custScaleY="194135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399F3A02-A7F7-774C-8E19-EB17CECFBD1F}" type="presOf" srcId="{1803F8C2-2805-E846-816C-2B72896DDE49}" destId="{3A54151C-43A9-3D45-B054-8FF18C6724AA}" srcOrd="0" destOrd="0" presId="urn:microsoft.com/office/officeart/2005/8/layout/default"/>
    <dgm:cxn modelId="{B6A2330A-9A63-BC45-880F-17F8EC121AE4}" srcId="{3C02D2D9-85DA-6C44-BFE2-726338043FBD}" destId="{DD4988A3-5BCC-C84D-944C-8FD5240C4210}" srcOrd="1" destOrd="0" parTransId="{1D41B51C-612F-FD4D-B6A0-F355BCD00109}" sibTransId="{91E1DE22-1898-9149-B3DC-BE843422264C}"/>
    <dgm:cxn modelId="{B4ED2D16-D058-A448-9466-D37FB59B03AA}" srcId="{3C02D2D9-85DA-6C44-BFE2-726338043FBD}" destId="{1803F8C2-2805-E846-816C-2B72896DDE49}" srcOrd="3" destOrd="0" parTransId="{FB23B894-BF58-C54F-AA98-FE50870DFD6D}" sibTransId="{249A547E-5618-0A45-9842-CDDF0F78353C}"/>
    <dgm:cxn modelId="{F5167838-0FB0-0244-8FF4-28B76D00F2A2}" srcId="{3C02D2D9-85DA-6C44-BFE2-726338043FBD}" destId="{F28DECF2-D511-B74F-B2C7-D60E3623B8B6}" srcOrd="2" destOrd="0" parTransId="{6D2D49C8-9419-EF4D-B991-EEB69A89F25D}" sibTransId="{BA6CD298-972B-034D-B2C5-EC04E0A01ADC}"/>
    <dgm:cxn modelId="{43D86D3E-7339-094B-91D2-2F9017092783}" type="presOf" srcId="{F28DECF2-D511-B74F-B2C7-D60E3623B8B6}" destId="{B3764AD2-4C15-B540-A931-362D2C1320C7}" srcOrd="0" destOrd="0" presId="urn:microsoft.com/office/officeart/2005/8/layout/default"/>
    <dgm:cxn modelId="{EAA9FB93-34BD-624D-8409-AD8C61DD872C}" type="presOf" srcId="{3C02D2D9-85DA-6C44-BFE2-726338043FBD}" destId="{6C3C3DD2-9A11-8547-AE15-DE076639B030}" srcOrd="0" destOrd="0" presId="urn:microsoft.com/office/officeart/2005/8/layout/default"/>
    <dgm:cxn modelId="{B28042C7-BBCB-C849-9598-729ECBCED22B}" type="presOf" srcId="{D11CA3DF-46E2-5A40-9CA5-F0F880CDE53B}" destId="{348DD78F-B648-5547-824F-973EB5E59B31}" srcOrd="0" destOrd="0" presId="urn:microsoft.com/office/officeart/2005/8/layout/default"/>
    <dgm:cxn modelId="{BAEE81D0-D447-154F-AB91-D6CA61C729E9}" srcId="{3C02D2D9-85DA-6C44-BFE2-726338043FBD}" destId="{D11CA3DF-46E2-5A40-9CA5-F0F880CDE53B}" srcOrd="0" destOrd="0" parTransId="{3EEC1721-898E-4B42-A9E2-52E1A8855F8B}" sibTransId="{B34E5FC5-819B-CD4F-AA5E-F9536D7448A7}"/>
    <dgm:cxn modelId="{26023EE5-2B04-A348-93C2-38B0DEC68537}" type="presOf" srcId="{DD4988A3-5BCC-C84D-944C-8FD5240C4210}" destId="{E9DB823B-4BE7-A04F-9451-F3566111F884}" srcOrd="0" destOrd="0" presId="urn:microsoft.com/office/officeart/2005/8/layout/default"/>
    <dgm:cxn modelId="{E8581534-6A23-D741-8028-C8ADD8288F26}" type="presParOf" srcId="{6C3C3DD2-9A11-8547-AE15-DE076639B030}" destId="{348DD78F-B648-5547-824F-973EB5E59B31}" srcOrd="0" destOrd="0" presId="urn:microsoft.com/office/officeart/2005/8/layout/default"/>
    <dgm:cxn modelId="{7DD0B290-DCC7-3040-9D64-A5FD0B87CCD6}" type="presParOf" srcId="{6C3C3DD2-9A11-8547-AE15-DE076639B030}" destId="{4702B016-6A82-5148-8083-C192660A7E28}" srcOrd="1" destOrd="0" presId="urn:microsoft.com/office/officeart/2005/8/layout/default"/>
    <dgm:cxn modelId="{1ADC5F4B-49CE-B24F-AD5E-B7F5C04F40CE}" type="presParOf" srcId="{6C3C3DD2-9A11-8547-AE15-DE076639B030}" destId="{E9DB823B-4BE7-A04F-9451-F3566111F884}" srcOrd="2" destOrd="0" presId="urn:microsoft.com/office/officeart/2005/8/layout/default"/>
    <dgm:cxn modelId="{9BBF7871-2ACA-724D-97F2-E886B6C09C8A}" type="presParOf" srcId="{6C3C3DD2-9A11-8547-AE15-DE076639B030}" destId="{575DDE73-6878-E74C-84CB-BD1525427717}" srcOrd="3" destOrd="0" presId="urn:microsoft.com/office/officeart/2005/8/layout/default"/>
    <dgm:cxn modelId="{8ACB8C0F-B155-8945-B1F2-3D5176CB64E2}" type="presParOf" srcId="{6C3C3DD2-9A11-8547-AE15-DE076639B030}" destId="{B3764AD2-4C15-B540-A931-362D2C1320C7}" srcOrd="4" destOrd="0" presId="urn:microsoft.com/office/officeart/2005/8/layout/default"/>
    <dgm:cxn modelId="{1111AE60-FC4D-4C4B-9350-8E9C5A09E616}" type="presParOf" srcId="{6C3C3DD2-9A11-8547-AE15-DE076639B030}" destId="{63EA75A0-1AD4-5F47-9B4F-86D05ECCBB16}" srcOrd="5" destOrd="0" presId="urn:microsoft.com/office/officeart/2005/8/layout/default"/>
    <dgm:cxn modelId="{48D18276-4CD2-7B4E-8E01-0B0BFFCC870D}" type="presParOf" srcId="{6C3C3DD2-9A11-8547-AE15-DE076639B030}" destId="{3A54151C-43A9-3D45-B054-8FF18C6724AA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ECE6C8C-0C85-614B-AA9B-AAD4CEFC7FD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5AC2DC2-242A-614E-BC98-F087411FE8E8}">
      <dgm:prSet custT="1"/>
      <dgm:spPr>
        <a:solidFill>
          <a:schemeClr val="tx2">
            <a:lumMod val="50000"/>
          </a:scheme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</a:pPr>
          <a:r>
            <a:rPr lang="en-US" sz="700" b="1" dirty="0">
              <a:solidFill>
                <a:srgbClr val="BFD72F"/>
              </a:solidFill>
            </a:rPr>
            <a:t>Comprehensive Managed Security Services from Edge to Cloud Deployments</a:t>
          </a:r>
          <a:endParaRPr lang="en-IN" sz="700" b="1" dirty="0">
            <a:solidFill>
              <a:srgbClr val="BFD72F"/>
            </a:solidFill>
          </a:endParaRPr>
        </a:p>
      </dgm:t>
    </dgm:pt>
    <dgm:pt modelId="{89C7DC9B-5381-6042-9EF8-747A0CE6CBDC}" type="parTrans" cxnId="{EF96737C-76A7-AA42-827A-428B9C8114A3}">
      <dgm:prSet/>
      <dgm:spPr/>
      <dgm:t>
        <a:bodyPr/>
        <a:lstStyle/>
        <a:p>
          <a:endParaRPr lang="en-US"/>
        </a:p>
      </dgm:t>
    </dgm:pt>
    <dgm:pt modelId="{4B9C80D1-4912-BA43-8382-20444C6C1803}" type="sibTrans" cxnId="{EF96737C-76A7-AA42-827A-428B9C8114A3}">
      <dgm:prSet/>
      <dgm:spPr/>
      <dgm:t>
        <a:bodyPr/>
        <a:lstStyle/>
        <a:p>
          <a:endParaRPr lang="en-US"/>
        </a:p>
      </dgm:t>
    </dgm:pt>
    <dgm:pt modelId="{F8DC1CB7-A4E7-5C40-93BC-24D3ADC865AD}">
      <dgm:prSet custT="1"/>
      <dgm:spPr>
        <a:noFill/>
        <a:ln w="3175">
          <a:solidFill>
            <a:schemeClr val="accent1">
              <a:lumMod val="60000"/>
              <a:lumOff val="40000"/>
            </a:schemeClr>
          </a:solidFill>
          <a:prstDash val="sysDot"/>
        </a:ln>
      </dgm:spPr>
      <dgm:t>
        <a:bodyPr/>
        <a:lstStyle/>
        <a:p>
          <a:pPr marL="95250" indent="-87313">
            <a:lnSpc>
              <a:spcPct val="100000"/>
            </a:lnSpc>
            <a:tabLst/>
          </a:pPr>
          <a:r>
            <a:rPr lang="en-US" sz="700" dirty="0">
              <a:solidFill>
                <a:schemeClr val="bg1">
                  <a:lumMod val="85000"/>
                </a:schemeClr>
              </a:solidFill>
            </a:rPr>
            <a:t>Single solution provider covering DC, Network, Cloud, App, Hosts and Data </a:t>
          </a:r>
          <a:endParaRPr lang="en-IN" sz="700" dirty="0">
            <a:solidFill>
              <a:schemeClr val="bg1">
                <a:lumMod val="85000"/>
              </a:schemeClr>
            </a:solidFill>
          </a:endParaRPr>
        </a:p>
      </dgm:t>
    </dgm:pt>
    <dgm:pt modelId="{616261C9-5F7A-804A-A3F7-8D55B30F5640}" type="parTrans" cxnId="{AF4C0808-2066-1E48-99C1-9283FBCB9935}">
      <dgm:prSet/>
      <dgm:spPr/>
      <dgm:t>
        <a:bodyPr/>
        <a:lstStyle/>
        <a:p>
          <a:endParaRPr lang="en-US"/>
        </a:p>
      </dgm:t>
    </dgm:pt>
    <dgm:pt modelId="{2C605E2C-CA94-084B-89B9-4B9190E7FBB1}" type="sibTrans" cxnId="{AF4C0808-2066-1E48-99C1-9283FBCB9935}">
      <dgm:prSet/>
      <dgm:spPr/>
      <dgm:t>
        <a:bodyPr/>
        <a:lstStyle/>
        <a:p>
          <a:endParaRPr lang="en-US"/>
        </a:p>
      </dgm:t>
    </dgm:pt>
    <dgm:pt modelId="{697710D3-303A-E84F-836C-F06A7AB11901}">
      <dgm:prSet custT="1"/>
      <dgm:spPr>
        <a:noFill/>
        <a:ln w="3175">
          <a:solidFill>
            <a:schemeClr val="accent1">
              <a:lumMod val="60000"/>
              <a:lumOff val="40000"/>
            </a:schemeClr>
          </a:solidFill>
          <a:prstDash val="sysDot"/>
        </a:ln>
      </dgm:spPr>
      <dgm:t>
        <a:bodyPr/>
        <a:lstStyle/>
        <a:p>
          <a:pPr marL="95250" indent="-87313">
            <a:lnSpc>
              <a:spcPct val="100000"/>
            </a:lnSpc>
            <a:tabLst/>
          </a:pPr>
          <a:r>
            <a:rPr lang="en-US" sz="700" dirty="0">
              <a:solidFill>
                <a:schemeClr val="bg1">
                  <a:lumMod val="85000"/>
                </a:schemeClr>
              </a:solidFill>
            </a:rPr>
            <a:t>Offering Shared/On site/Hybrid Services to manage diverse solution portfolio with customized support models  </a:t>
          </a:r>
          <a:endParaRPr lang="en-IN" sz="700" dirty="0">
            <a:solidFill>
              <a:schemeClr val="bg1">
                <a:lumMod val="85000"/>
              </a:schemeClr>
            </a:solidFill>
          </a:endParaRPr>
        </a:p>
      </dgm:t>
    </dgm:pt>
    <dgm:pt modelId="{C87C1E1D-6D2A-2340-A533-CA794BA5333D}" type="parTrans" cxnId="{D1397039-7C25-E441-80A8-A9DC5F8EDD9E}">
      <dgm:prSet/>
      <dgm:spPr/>
      <dgm:t>
        <a:bodyPr/>
        <a:lstStyle/>
        <a:p>
          <a:endParaRPr lang="en-US"/>
        </a:p>
      </dgm:t>
    </dgm:pt>
    <dgm:pt modelId="{F08CDD02-112E-8148-9A26-FE4CF3468C0F}" type="sibTrans" cxnId="{D1397039-7C25-E441-80A8-A9DC5F8EDD9E}">
      <dgm:prSet/>
      <dgm:spPr/>
      <dgm:t>
        <a:bodyPr/>
        <a:lstStyle/>
        <a:p>
          <a:endParaRPr lang="en-US"/>
        </a:p>
      </dgm:t>
    </dgm:pt>
    <dgm:pt modelId="{A892ECA6-3B5C-1F4D-8F56-EF6041E0D60B}">
      <dgm:prSet custT="1"/>
      <dgm:spPr>
        <a:noFill/>
        <a:ln w="3175">
          <a:solidFill>
            <a:schemeClr val="accent1">
              <a:lumMod val="60000"/>
              <a:lumOff val="40000"/>
            </a:schemeClr>
          </a:solidFill>
          <a:prstDash val="sysDot"/>
        </a:ln>
      </dgm:spPr>
      <dgm:t>
        <a:bodyPr/>
        <a:lstStyle/>
        <a:p>
          <a:pPr marL="95250" indent="-87313">
            <a:lnSpc>
              <a:spcPct val="100000"/>
            </a:lnSpc>
            <a:tabLst/>
          </a:pPr>
          <a:r>
            <a:rPr lang="en-US" sz="700" dirty="0">
              <a:solidFill>
                <a:schemeClr val="bg1">
                  <a:lumMod val="85000"/>
                </a:schemeClr>
              </a:solidFill>
            </a:rPr>
            <a:t>Integrated seamlessly with other managed services in the ITSM platform to provide a unified view with  faster ticket resolution</a:t>
          </a:r>
          <a:endParaRPr lang="en-IN" sz="700" dirty="0">
            <a:solidFill>
              <a:schemeClr val="bg1">
                <a:lumMod val="85000"/>
              </a:schemeClr>
            </a:solidFill>
          </a:endParaRPr>
        </a:p>
      </dgm:t>
    </dgm:pt>
    <dgm:pt modelId="{ABB996FE-4CAC-7F4D-821E-C1415C9F7FB2}" type="parTrans" cxnId="{9736AE8D-9E9A-4643-A8A6-C46C394136C0}">
      <dgm:prSet/>
      <dgm:spPr/>
      <dgm:t>
        <a:bodyPr/>
        <a:lstStyle/>
        <a:p>
          <a:endParaRPr lang="en-US"/>
        </a:p>
      </dgm:t>
    </dgm:pt>
    <dgm:pt modelId="{D2D90AD9-B382-F344-8885-EAC547F8AE92}" type="sibTrans" cxnId="{9736AE8D-9E9A-4643-A8A6-C46C394136C0}">
      <dgm:prSet/>
      <dgm:spPr/>
      <dgm:t>
        <a:bodyPr/>
        <a:lstStyle/>
        <a:p>
          <a:endParaRPr lang="en-US"/>
        </a:p>
      </dgm:t>
    </dgm:pt>
    <dgm:pt modelId="{A3F72ACE-C428-2349-93E1-671448DCE901}">
      <dgm:prSet custT="1"/>
      <dgm:spPr>
        <a:noFill/>
        <a:ln w="3175">
          <a:solidFill>
            <a:schemeClr val="accent1">
              <a:lumMod val="60000"/>
              <a:lumOff val="40000"/>
            </a:schemeClr>
          </a:solidFill>
          <a:prstDash val="sysDot"/>
        </a:ln>
      </dgm:spPr>
      <dgm:t>
        <a:bodyPr/>
        <a:lstStyle/>
        <a:p>
          <a:pPr marL="95250" indent="-87313">
            <a:lnSpc>
              <a:spcPct val="100000"/>
            </a:lnSpc>
            <a:tabLst/>
          </a:pPr>
          <a:r>
            <a:rPr lang="en-US" sz="700" dirty="0">
              <a:solidFill>
                <a:schemeClr val="bg1">
                  <a:lumMod val="85000"/>
                </a:schemeClr>
              </a:solidFill>
            </a:rPr>
            <a:t>SLA driven Security Services by virtue of SASE &amp; Security providers hosted in Sify DCs </a:t>
          </a:r>
          <a:endParaRPr lang="en-IN" sz="700" dirty="0">
            <a:solidFill>
              <a:schemeClr val="bg1">
                <a:lumMod val="85000"/>
              </a:schemeClr>
            </a:solidFill>
          </a:endParaRPr>
        </a:p>
      </dgm:t>
    </dgm:pt>
    <dgm:pt modelId="{84AF15A1-36C8-CF4E-9905-732B9F3A13B3}" type="parTrans" cxnId="{4C4FA00D-5883-5148-BC30-FC1A4B13ABEA}">
      <dgm:prSet/>
      <dgm:spPr/>
      <dgm:t>
        <a:bodyPr/>
        <a:lstStyle/>
        <a:p>
          <a:endParaRPr lang="en-US"/>
        </a:p>
      </dgm:t>
    </dgm:pt>
    <dgm:pt modelId="{03426F6E-FE0B-9E43-A861-36F03B5D3C82}" type="sibTrans" cxnId="{4C4FA00D-5883-5148-BC30-FC1A4B13ABEA}">
      <dgm:prSet/>
      <dgm:spPr/>
      <dgm:t>
        <a:bodyPr/>
        <a:lstStyle/>
        <a:p>
          <a:endParaRPr lang="en-US"/>
        </a:p>
      </dgm:t>
    </dgm:pt>
    <dgm:pt modelId="{E2E47053-15BC-4B46-9A9A-B3F5329DE4F5}">
      <dgm:prSet custT="1"/>
      <dgm:spPr>
        <a:solidFill>
          <a:schemeClr val="tx2">
            <a:lumMod val="50000"/>
          </a:scheme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</a:pPr>
          <a:r>
            <a:rPr lang="en-US" sz="700" b="1" dirty="0">
              <a:solidFill>
                <a:srgbClr val="BFD72F"/>
              </a:solidFill>
            </a:rPr>
            <a:t>AI/ML driven continuous Security Assurance Monitoring, &amp; Automated Incident Management</a:t>
          </a:r>
          <a:endParaRPr lang="en-IN" sz="700" b="1" dirty="0">
            <a:solidFill>
              <a:srgbClr val="BFD72F"/>
            </a:solidFill>
          </a:endParaRPr>
        </a:p>
      </dgm:t>
    </dgm:pt>
    <dgm:pt modelId="{2F4FC964-A24D-BE4C-B531-B16E1F37D1A9}" type="parTrans" cxnId="{FA4D89E7-2BC1-544B-B794-9EB52E89928D}">
      <dgm:prSet/>
      <dgm:spPr/>
      <dgm:t>
        <a:bodyPr/>
        <a:lstStyle/>
        <a:p>
          <a:endParaRPr lang="en-US"/>
        </a:p>
      </dgm:t>
    </dgm:pt>
    <dgm:pt modelId="{749397FF-AD92-7E40-9807-467991B04229}" type="sibTrans" cxnId="{FA4D89E7-2BC1-544B-B794-9EB52E89928D}">
      <dgm:prSet/>
      <dgm:spPr/>
      <dgm:t>
        <a:bodyPr/>
        <a:lstStyle/>
        <a:p>
          <a:endParaRPr lang="en-US"/>
        </a:p>
      </dgm:t>
    </dgm:pt>
    <dgm:pt modelId="{3819C97E-1263-A047-8215-4BEF7B97827F}">
      <dgm:prSet custT="1"/>
      <dgm:spPr>
        <a:noFill/>
        <a:ln w="3175">
          <a:solidFill>
            <a:schemeClr val="accent1">
              <a:lumMod val="60000"/>
              <a:lumOff val="40000"/>
            </a:schemeClr>
          </a:solidFill>
          <a:prstDash val="sysDot"/>
        </a:ln>
      </dgm:spPr>
      <dgm:t>
        <a:bodyPr/>
        <a:lstStyle/>
        <a:p>
          <a:pPr marL="95250" indent="-87313">
            <a:lnSpc>
              <a:spcPct val="100000"/>
            </a:lnSpc>
            <a:tabLst/>
          </a:pPr>
          <a:r>
            <a:rPr lang="en-US" sz="700" dirty="0">
              <a:solidFill>
                <a:schemeClr val="bg1">
                  <a:lumMod val="85000"/>
                </a:schemeClr>
              </a:solidFill>
            </a:rPr>
            <a:t>Real-time monitoring through multiple feeds, to safeguard all the systems and sensitive information</a:t>
          </a:r>
          <a:endParaRPr lang="en-IN" sz="700" dirty="0">
            <a:solidFill>
              <a:schemeClr val="bg1">
                <a:lumMod val="85000"/>
              </a:schemeClr>
            </a:solidFill>
          </a:endParaRPr>
        </a:p>
      </dgm:t>
    </dgm:pt>
    <dgm:pt modelId="{98E57DC2-05A1-0D41-8974-EB39A1727E03}" type="parTrans" cxnId="{47C3ACF5-A1B7-4543-B9F3-6A4315E17E6E}">
      <dgm:prSet/>
      <dgm:spPr/>
      <dgm:t>
        <a:bodyPr/>
        <a:lstStyle/>
        <a:p>
          <a:endParaRPr lang="en-US"/>
        </a:p>
      </dgm:t>
    </dgm:pt>
    <dgm:pt modelId="{B17761C0-3B2F-464F-8EB9-902C45EC20DB}" type="sibTrans" cxnId="{47C3ACF5-A1B7-4543-B9F3-6A4315E17E6E}">
      <dgm:prSet/>
      <dgm:spPr/>
      <dgm:t>
        <a:bodyPr/>
        <a:lstStyle/>
        <a:p>
          <a:endParaRPr lang="en-US"/>
        </a:p>
      </dgm:t>
    </dgm:pt>
    <dgm:pt modelId="{6AB6B397-9531-CE4E-AEFB-790FA4D548FD}">
      <dgm:prSet custT="1"/>
      <dgm:spPr>
        <a:noFill/>
        <a:ln w="3175">
          <a:solidFill>
            <a:schemeClr val="accent1">
              <a:lumMod val="60000"/>
              <a:lumOff val="40000"/>
            </a:schemeClr>
          </a:solidFill>
          <a:prstDash val="sysDot"/>
        </a:ln>
      </dgm:spPr>
      <dgm:t>
        <a:bodyPr/>
        <a:lstStyle/>
        <a:p>
          <a:pPr marL="95250" indent="-87313">
            <a:lnSpc>
              <a:spcPct val="100000"/>
            </a:lnSpc>
            <a:tabLst/>
          </a:pPr>
          <a:r>
            <a:rPr lang="en-US" sz="700" dirty="0">
              <a:solidFill>
                <a:schemeClr val="bg1">
                  <a:lumMod val="85000"/>
                </a:schemeClr>
              </a:solidFill>
            </a:rPr>
            <a:t>Correlate security inputs to business context and current threat insights for Auto remediation </a:t>
          </a:r>
          <a:endParaRPr lang="en-IN" sz="700" dirty="0">
            <a:solidFill>
              <a:schemeClr val="bg1">
                <a:lumMod val="85000"/>
              </a:schemeClr>
            </a:solidFill>
          </a:endParaRPr>
        </a:p>
      </dgm:t>
    </dgm:pt>
    <dgm:pt modelId="{B7D2347F-ECC5-FE42-BFDA-5964666C6C98}" type="parTrans" cxnId="{AF435F4B-EA0C-8E49-A69A-2E2A4A7B37B8}">
      <dgm:prSet/>
      <dgm:spPr/>
      <dgm:t>
        <a:bodyPr/>
        <a:lstStyle/>
        <a:p>
          <a:endParaRPr lang="en-US"/>
        </a:p>
      </dgm:t>
    </dgm:pt>
    <dgm:pt modelId="{E27110C1-FCF1-AE42-9702-D46235F14C02}" type="sibTrans" cxnId="{AF435F4B-EA0C-8E49-A69A-2E2A4A7B37B8}">
      <dgm:prSet/>
      <dgm:spPr/>
      <dgm:t>
        <a:bodyPr/>
        <a:lstStyle/>
        <a:p>
          <a:endParaRPr lang="en-US"/>
        </a:p>
      </dgm:t>
    </dgm:pt>
    <dgm:pt modelId="{A1D564B1-DE87-6447-9C8F-1E7081BF7137}">
      <dgm:prSet custT="1"/>
      <dgm:spPr>
        <a:solidFill>
          <a:schemeClr val="tx2">
            <a:lumMod val="50000"/>
          </a:scheme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</a:pPr>
          <a:r>
            <a:rPr lang="en-US" sz="700" b="1" dirty="0">
              <a:solidFill>
                <a:srgbClr val="BFD72F"/>
              </a:solidFill>
            </a:rPr>
            <a:t>Governance, Risk &amp; Compliance Assurance </a:t>
          </a:r>
          <a:endParaRPr lang="en-IN" sz="700" b="1" dirty="0">
            <a:solidFill>
              <a:srgbClr val="BFD72F"/>
            </a:solidFill>
          </a:endParaRPr>
        </a:p>
      </dgm:t>
    </dgm:pt>
    <dgm:pt modelId="{8F4AA91B-D0B4-E340-8F95-4FF9FAC5382A}" type="parTrans" cxnId="{3B4A173C-574B-DD45-8503-8B394CE01B80}">
      <dgm:prSet/>
      <dgm:spPr/>
      <dgm:t>
        <a:bodyPr/>
        <a:lstStyle/>
        <a:p>
          <a:endParaRPr lang="en-US"/>
        </a:p>
      </dgm:t>
    </dgm:pt>
    <dgm:pt modelId="{182CF2DE-B89D-5F40-9CCC-6013ED1742C9}" type="sibTrans" cxnId="{3B4A173C-574B-DD45-8503-8B394CE01B80}">
      <dgm:prSet/>
      <dgm:spPr/>
      <dgm:t>
        <a:bodyPr/>
        <a:lstStyle/>
        <a:p>
          <a:endParaRPr lang="en-US"/>
        </a:p>
      </dgm:t>
    </dgm:pt>
    <dgm:pt modelId="{2AF613FC-172C-3A4C-9F05-DB7F0E8FBFBF}">
      <dgm:prSet custT="1"/>
      <dgm:spPr>
        <a:noFill/>
        <a:ln w="3175">
          <a:solidFill>
            <a:schemeClr val="accent1">
              <a:lumMod val="60000"/>
              <a:lumOff val="40000"/>
            </a:schemeClr>
          </a:solidFill>
          <a:prstDash val="sysDot"/>
        </a:ln>
      </dgm:spPr>
      <dgm:t>
        <a:bodyPr/>
        <a:lstStyle/>
        <a:p>
          <a:pPr marL="95250" indent="-95250">
            <a:lnSpc>
              <a:spcPct val="100000"/>
            </a:lnSpc>
            <a:tabLst/>
          </a:pPr>
          <a:r>
            <a:rPr lang="en-US" sz="700" dirty="0">
              <a:solidFill>
                <a:schemeClr val="bg1">
                  <a:lumMod val="85000"/>
                </a:schemeClr>
              </a:solidFill>
            </a:rPr>
            <a:t>Identify security vulnerabilities across your digital IT infrastructure and remediate with Sify’s advanced managed services  </a:t>
          </a:r>
          <a:endParaRPr lang="en-IN" sz="700" dirty="0">
            <a:solidFill>
              <a:schemeClr val="bg1">
                <a:lumMod val="85000"/>
              </a:schemeClr>
            </a:solidFill>
          </a:endParaRPr>
        </a:p>
      </dgm:t>
    </dgm:pt>
    <dgm:pt modelId="{E1DB2FF0-F1E8-944A-869E-6DF2B4E4EA66}" type="parTrans" cxnId="{C28E5CDF-3E5F-6340-8AFF-17646A006BB9}">
      <dgm:prSet/>
      <dgm:spPr/>
      <dgm:t>
        <a:bodyPr/>
        <a:lstStyle/>
        <a:p>
          <a:endParaRPr lang="en-US"/>
        </a:p>
      </dgm:t>
    </dgm:pt>
    <dgm:pt modelId="{A15A06BA-1C89-3943-B703-29B268E70991}" type="sibTrans" cxnId="{C28E5CDF-3E5F-6340-8AFF-17646A006BB9}">
      <dgm:prSet/>
      <dgm:spPr/>
      <dgm:t>
        <a:bodyPr/>
        <a:lstStyle/>
        <a:p>
          <a:endParaRPr lang="en-US"/>
        </a:p>
      </dgm:t>
    </dgm:pt>
    <dgm:pt modelId="{664EAC29-7822-D44A-894C-BA6A8D67D7DE}">
      <dgm:prSet custT="1"/>
      <dgm:spPr>
        <a:noFill/>
        <a:ln w="3175">
          <a:solidFill>
            <a:schemeClr val="accent1">
              <a:lumMod val="60000"/>
              <a:lumOff val="40000"/>
            </a:schemeClr>
          </a:solidFill>
          <a:prstDash val="sysDot"/>
        </a:ln>
      </dgm:spPr>
      <dgm:t>
        <a:bodyPr/>
        <a:lstStyle/>
        <a:p>
          <a:pPr marL="95250" indent="-95250">
            <a:lnSpc>
              <a:spcPct val="100000"/>
            </a:lnSpc>
            <a:tabLst/>
          </a:pPr>
          <a:r>
            <a:rPr lang="en-US" sz="700" dirty="0">
              <a:solidFill>
                <a:schemeClr val="bg1">
                  <a:lumMod val="85000"/>
                </a:schemeClr>
              </a:solidFill>
            </a:rPr>
            <a:t>Enable organizations to meet regulatory and compliance requirements: SEBI, RBI, IRDA, ISO27001…</a:t>
          </a:r>
          <a:endParaRPr lang="en-IN" sz="700" dirty="0">
            <a:solidFill>
              <a:schemeClr val="bg1">
                <a:lumMod val="85000"/>
              </a:schemeClr>
            </a:solidFill>
          </a:endParaRPr>
        </a:p>
      </dgm:t>
    </dgm:pt>
    <dgm:pt modelId="{9056EB14-13D2-4146-A3F7-A4D0CCB2D8F0}" type="parTrans" cxnId="{42F9CB8B-4192-734C-B01D-CDF2441BC5E5}">
      <dgm:prSet/>
      <dgm:spPr/>
      <dgm:t>
        <a:bodyPr/>
        <a:lstStyle/>
        <a:p>
          <a:endParaRPr lang="en-US"/>
        </a:p>
      </dgm:t>
    </dgm:pt>
    <dgm:pt modelId="{EAD3C4CB-C9E4-034C-BF8A-920DEBDF515B}" type="sibTrans" cxnId="{42F9CB8B-4192-734C-B01D-CDF2441BC5E5}">
      <dgm:prSet/>
      <dgm:spPr/>
      <dgm:t>
        <a:bodyPr/>
        <a:lstStyle/>
        <a:p>
          <a:endParaRPr lang="en-US"/>
        </a:p>
      </dgm:t>
    </dgm:pt>
    <dgm:pt modelId="{84D4E503-B515-D84D-806B-03B3818B7AD6}" type="pres">
      <dgm:prSet presAssocID="{EECE6C8C-0C85-614B-AA9B-AAD4CEFC7FD3}" presName="linear" presStyleCnt="0">
        <dgm:presLayoutVars>
          <dgm:dir/>
          <dgm:animLvl val="lvl"/>
          <dgm:resizeHandles val="exact"/>
        </dgm:presLayoutVars>
      </dgm:prSet>
      <dgm:spPr/>
    </dgm:pt>
    <dgm:pt modelId="{0ECEDAF0-17F0-9E45-AD48-E3D700A45B4C}" type="pres">
      <dgm:prSet presAssocID="{15AC2DC2-242A-614E-BC98-F087411FE8E8}" presName="parentLin" presStyleCnt="0"/>
      <dgm:spPr/>
    </dgm:pt>
    <dgm:pt modelId="{0DD82E10-5D7F-5049-B371-8758C3145F90}" type="pres">
      <dgm:prSet presAssocID="{15AC2DC2-242A-614E-BC98-F087411FE8E8}" presName="parentLeftMargin" presStyleLbl="node1" presStyleIdx="0" presStyleCnt="3"/>
      <dgm:spPr/>
    </dgm:pt>
    <dgm:pt modelId="{6D9E3C04-0B58-AA48-A389-A633F08563AF}" type="pres">
      <dgm:prSet presAssocID="{15AC2DC2-242A-614E-BC98-F087411FE8E8}" presName="parentText" presStyleLbl="node1" presStyleIdx="0" presStyleCnt="3" custScaleX="121867" custScaleY="152439">
        <dgm:presLayoutVars>
          <dgm:chMax val="0"/>
          <dgm:bulletEnabled val="1"/>
        </dgm:presLayoutVars>
      </dgm:prSet>
      <dgm:spPr/>
    </dgm:pt>
    <dgm:pt modelId="{81997A32-D01D-FA4B-BF3C-C0B7970A18D5}" type="pres">
      <dgm:prSet presAssocID="{15AC2DC2-242A-614E-BC98-F087411FE8E8}" presName="negativeSpace" presStyleCnt="0"/>
      <dgm:spPr/>
    </dgm:pt>
    <dgm:pt modelId="{720ED978-48F1-1F43-A10F-A258F3D5185F}" type="pres">
      <dgm:prSet presAssocID="{15AC2DC2-242A-614E-BC98-F087411FE8E8}" presName="childText" presStyleLbl="conFgAcc1" presStyleIdx="0" presStyleCnt="3">
        <dgm:presLayoutVars>
          <dgm:bulletEnabled val="1"/>
        </dgm:presLayoutVars>
      </dgm:prSet>
      <dgm:spPr/>
    </dgm:pt>
    <dgm:pt modelId="{577B8C8E-B147-DD46-A665-404B3246092F}" type="pres">
      <dgm:prSet presAssocID="{4B9C80D1-4912-BA43-8382-20444C6C1803}" presName="spaceBetweenRectangles" presStyleCnt="0"/>
      <dgm:spPr/>
    </dgm:pt>
    <dgm:pt modelId="{EF125533-EA78-2A4B-A3C1-156E81339437}" type="pres">
      <dgm:prSet presAssocID="{E2E47053-15BC-4B46-9A9A-B3F5329DE4F5}" presName="parentLin" presStyleCnt="0"/>
      <dgm:spPr/>
    </dgm:pt>
    <dgm:pt modelId="{6EA67FB0-A386-204C-9D0F-EECBF1926D9F}" type="pres">
      <dgm:prSet presAssocID="{E2E47053-15BC-4B46-9A9A-B3F5329DE4F5}" presName="parentLeftMargin" presStyleLbl="node1" presStyleIdx="0" presStyleCnt="3"/>
      <dgm:spPr/>
    </dgm:pt>
    <dgm:pt modelId="{1A6A4D70-C82E-AD40-AA01-BBFF09F5811A}" type="pres">
      <dgm:prSet presAssocID="{E2E47053-15BC-4B46-9A9A-B3F5329DE4F5}" presName="parentText" presStyleLbl="node1" presStyleIdx="1" presStyleCnt="3" custScaleX="121867" custScaleY="152439">
        <dgm:presLayoutVars>
          <dgm:chMax val="0"/>
          <dgm:bulletEnabled val="1"/>
        </dgm:presLayoutVars>
      </dgm:prSet>
      <dgm:spPr/>
    </dgm:pt>
    <dgm:pt modelId="{08CA7B74-9C75-3647-B9CB-A4FF3E93EB48}" type="pres">
      <dgm:prSet presAssocID="{E2E47053-15BC-4B46-9A9A-B3F5329DE4F5}" presName="negativeSpace" presStyleCnt="0"/>
      <dgm:spPr/>
    </dgm:pt>
    <dgm:pt modelId="{AF1BC528-E894-1640-AC16-046501CE6E48}" type="pres">
      <dgm:prSet presAssocID="{E2E47053-15BC-4B46-9A9A-B3F5329DE4F5}" presName="childText" presStyleLbl="conFgAcc1" presStyleIdx="1" presStyleCnt="3">
        <dgm:presLayoutVars>
          <dgm:bulletEnabled val="1"/>
        </dgm:presLayoutVars>
      </dgm:prSet>
      <dgm:spPr/>
    </dgm:pt>
    <dgm:pt modelId="{FA43F762-DD07-ED40-B30F-EF23CBF6B372}" type="pres">
      <dgm:prSet presAssocID="{749397FF-AD92-7E40-9807-467991B04229}" presName="spaceBetweenRectangles" presStyleCnt="0"/>
      <dgm:spPr/>
    </dgm:pt>
    <dgm:pt modelId="{48A0858C-69B2-F54B-A8EE-7BB571F922E2}" type="pres">
      <dgm:prSet presAssocID="{A1D564B1-DE87-6447-9C8F-1E7081BF7137}" presName="parentLin" presStyleCnt="0"/>
      <dgm:spPr/>
    </dgm:pt>
    <dgm:pt modelId="{7F716E29-752E-1649-882D-0CB97DDC965A}" type="pres">
      <dgm:prSet presAssocID="{A1D564B1-DE87-6447-9C8F-1E7081BF7137}" presName="parentLeftMargin" presStyleLbl="node1" presStyleIdx="1" presStyleCnt="3"/>
      <dgm:spPr/>
    </dgm:pt>
    <dgm:pt modelId="{15D59C0A-F7ED-3544-A758-567606456B23}" type="pres">
      <dgm:prSet presAssocID="{A1D564B1-DE87-6447-9C8F-1E7081BF7137}" presName="parentText" presStyleLbl="node1" presStyleIdx="2" presStyleCnt="3" custScaleX="121867">
        <dgm:presLayoutVars>
          <dgm:chMax val="0"/>
          <dgm:bulletEnabled val="1"/>
        </dgm:presLayoutVars>
      </dgm:prSet>
      <dgm:spPr/>
    </dgm:pt>
    <dgm:pt modelId="{080015B5-9FBA-C547-B055-BC22D4AB87BE}" type="pres">
      <dgm:prSet presAssocID="{A1D564B1-DE87-6447-9C8F-1E7081BF7137}" presName="negativeSpace" presStyleCnt="0"/>
      <dgm:spPr/>
    </dgm:pt>
    <dgm:pt modelId="{5B021FD4-4E43-6243-A56D-B741DF71D9D5}" type="pres">
      <dgm:prSet presAssocID="{A1D564B1-DE87-6447-9C8F-1E7081BF713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53F0905-651A-5448-85A5-F6A01FA65263}" type="presOf" srcId="{664EAC29-7822-D44A-894C-BA6A8D67D7DE}" destId="{5B021FD4-4E43-6243-A56D-B741DF71D9D5}" srcOrd="0" destOrd="1" presId="urn:microsoft.com/office/officeart/2005/8/layout/list1"/>
    <dgm:cxn modelId="{AF4C0808-2066-1E48-99C1-9283FBCB9935}" srcId="{15AC2DC2-242A-614E-BC98-F087411FE8E8}" destId="{F8DC1CB7-A4E7-5C40-93BC-24D3ADC865AD}" srcOrd="0" destOrd="0" parTransId="{616261C9-5F7A-804A-A3F7-8D55B30F5640}" sibTransId="{2C605E2C-CA94-084B-89B9-4B9190E7FBB1}"/>
    <dgm:cxn modelId="{2E3AA10B-71F9-524D-A683-0598D467F83F}" type="presOf" srcId="{A1D564B1-DE87-6447-9C8F-1E7081BF7137}" destId="{7F716E29-752E-1649-882D-0CB97DDC965A}" srcOrd="0" destOrd="0" presId="urn:microsoft.com/office/officeart/2005/8/layout/list1"/>
    <dgm:cxn modelId="{4C4FA00D-5883-5148-BC30-FC1A4B13ABEA}" srcId="{15AC2DC2-242A-614E-BC98-F087411FE8E8}" destId="{A3F72ACE-C428-2349-93E1-671448DCE901}" srcOrd="3" destOrd="0" parTransId="{84AF15A1-36C8-CF4E-9905-732B9F3A13B3}" sibTransId="{03426F6E-FE0B-9E43-A861-36F03B5D3C82}"/>
    <dgm:cxn modelId="{4A3FFC14-10CF-074E-BA56-9C5DCB3E3ADA}" type="presOf" srcId="{2AF613FC-172C-3A4C-9F05-DB7F0E8FBFBF}" destId="{5B021FD4-4E43-6243-A56D-B741DF71D9D5}" srcOrd="0" destOrd="0" presId="urn:microsoft.com/office/officeart/2005/8/layout/list1"/>
    <dgm:cxn modelId="{F24DCB38-966B-EE49-98A8-259649562675}" type="presOf" srcId="{A3F72ACE-C428-2349-93E1-671448DCE901}" destId="{720ED978-48F1-1F43-A10F-A258F3D5185F}" srcOrd="0" destOrd="3" presId="urn:microsoft.com/office/officeart/2005/8/layout/list1"/>
    <dgm:cxn modelId="{D1397039-7C25-E441-80A8-A9DC5F8EDD9E}" srcId="{15AC2DC2-242A-614E-BC98-F087411FE8E8}" destId="{697710D3-303A-E84F-836C-F06A7AB11901}" srcOrd="1" destOrd="0" parTransId="{C87C1E1D-6D2A-2340-A533-CA794BA5333D}" sibTransId="{F08CDD02-112E-8148-9A26-FE4CF3468C0F}"/>
    <dgm:cxn modelId="{3B4A173C-574B-DD45-8503-8B394CE01B80}" srcId="{EECE6C8C-0C85-614B-AA9B-AAD4CEFC7FD3}" destId="{A1D564B1-DE87-6447-9C8F-1E7081BF7137}" srcOrd="2" destOrd="0" parTransId="{8F4AA91B-D0B4-E340-8F95-4FF9FAC5382A}" sibTransId="{182CF2DE-B89D-5F40-9CCC-6013ED1742C9}"/>
    <dgm:cxn modelId="{D7A9D34A-2F8D-BF4F-AB57-73C42DC37EB3}" type="presOf" srcId="{E2E47053-15BC-4B46-9A9A-B3F5329DE4F5}" destId="{6EA67FB0-A386-204C-9D0F-EECBF1926D9F}" srcOrd="0" destOrd="0" presId="urn:microsoft.com/office/officeart/2005/8/layout/list1"/>
    <dgm:cxn modelId="{AF435F4B-EA0C-8E49-A69A-2E2A4A7B37B8}" srcId="{E2E47053-15BC-4B46-9A9A-B3F5329DE4F5}" destId="{6AB6B397-9531-CE4E-AEFB-790FA4D548FD}" srcOrd="1" destOrd="0" parTransId="{B7D2347F-ECC5-FE42-BFDA-5964666C6C98}" sibTransId="{E27110C1-FCF1-AE42-9702-D46235F14C02}"/>
    <dgm:cxn modelId="{BA68946E-4634-B141-B77B-E92F163B70F2}" type="presOf" srcId="{15AC2DC2-242A-614E-BC98-F087411FE8E8}" destId="{6D9E3C04-0B58-AA48-A389-A633F08563AF}" srcOrd="1" destOrd="0" presId="urn:microsoft.com/office/officeart/2005/8/layout/list1"/>
    <dgm:cxn modelId="{EF96737C-76A7-AA42-827A-428B9C8114A3}" srcId="{EECE6C8C-0C85-614B-AA9B-AAD4CEFC7FD3}" destId="{15AC2DC2-242A-614E-BC98-F087411FE8E8}" srcOrd="0" destOrd="0" parTransId="{89C7DC9B-5381-6042-9EF8-747A0CE6CBDC}" sibTransId="{4B9C80D1-4912-BA43-8382-20444C6C1803}"/>
    <dgm:cxn modelId="{17B8DD84-D092-7542-AF19-727013C0E6B8}" type="presOf" srcId="{EECE6C8C-0C85-614B-AA9B-AAD4CEFC7FD3}" destId="{84D4E503-B515-D84D-806B-03B3818B7AD6}" srcOrd="0" destOrd="0" presId="urn:microsoft.com/office/officeart/2005/8/layout/list1"/>
    <dgm:cxn modelId="{42F9CB8B-4192-734C-B01D-CDF2441BC5E5}" srcId="{A1D564B1-DE87-6447-9C8F-1E7081BF7137}" destId="{664EAC29-7822-D44A-894C-BA6A8D67D7DE}" srcOrd="1" destOrd="0" parTransId="{9056EB14-13D2-4146-A3F7-A4D0CCB2D8F0}" sibTransId="{EAD3C4CB-C9E4-034C-BF8A-920DEBDF515B}"/>
    <dgm:cxn modelId="{F575538D-CB50-234E-9FDB-D0C27F1457A4}" type="presOf" srcId="{3819C97E-1263-A047-8215-4BEF7B97827F}" destId="{AF1BC528-E894-1640-AC16-046501CE6E48}" srcOrd="0" destOrd="0" presId="urn:microsoft.com/office/officeart/2005/8/layout/list1"/>
    <dgm:cxn modelId="{9736AE8D-9E9A-4643-A8A6-C46C394136C0}" srcId="{15AC2DC2-242A-614E-BC98-F087411FE8E8}" destId="{A892ECA6-3B5C-1F4D-8F56-EF6041E0D60B}" srcOrd="2" destOrd="0" parTransId="{ABB996FE-4CAC-7F4D-821E-C1415C9F7FB2}" sibTransId="{D2D90AD9-B382-F344-8885-EAC547F8AE92}"/>
    <dgm:cxn modelId="{DA7DCBA0-0EED-CE4D-9C7E-68A456B429D2}" type="presOf" srcId="{F8DC1CB7-A4E7-5C40-93BC-24D3ADC865AD}" destId="{720ED978-48F1-1F43-A10F-A258F3D5185F}" srcOrd="0" destOrd="0" presId="urn:microsoft.com/office/officeart/2005/8/layout/list1"/>
    <dgm:cxn modelId="{908A69AD-39AF-C34D-9893-19DD2514C7CF}" type="presOf" srcId="{E2E47053-15BC-4B46-9A9A-B3F5329DE4F5}" destId="{1A6A4D70-C82E-AD40-AA01-BBFF09F5811A}" srcOrd="1" destOrd="0" presId="urn:microsoft.com/office/officeart/2005/8/layout/list1"/>
    <dgm:cxn modelId="{E11F3FAE-E0F0-A047-84B1-CD7146ADF75C}" type="presOf" srcId="{6AB6B397-9531-CE4E-AEFB-790FA4D548FD}" destId="{AF1BC528-E894-1640-AC16-046501CE6E48}" srcOrd="0" destOrd="1" presId="urn:microsoft.com/office/officeart/2005/8/layout/list1"/>
    <dgm:cxn modelId="{2DA58AC5-2088-CC4B-AF78-552310213077}" type="presOf" srcId="{697710D3-303A-E84F-836C-F06A7AB11901}" destId="{720ED978-48F1-1F43-A10F-A258F3D5185F}" srcOrd="0" destOrd="1" presId="urn:microsoft.com/office/officeart/2005/8/layout/list1"/>
    <dgm:cxn modelId="{F4F1A1C6-6B67-634C-B9A7-B014F280567E}" type="presOf" srcId="{15AC2DC2-242A-614E-BC98-F087411FE8E8}" destId="{0DD82E10-5D7F-5049-B371-8758C3145F90}" srcOrd="0" destOrd="0" presId="urn:microsoft.com/office/officeart/2005/8/layout/list1"/>
    <dgm:cxn modelId="{C28E5CDF-3E5F-6340-8AFF-17646A006BB9}" srcId="{A1D564B1-DE87-6447-9C8F-1E7081BF7137}" destId="{2AF613FC-172C-3A4C-9F05-DB7F0E8FBFBF}" srcOrd="0" destOrd="0" parTransId="{E1DB2FF0-F1E8-944A-869E-6DF2B4E4EA66}" sibTransId="{A15A06BA-1C89-3943-B703-29B268E70991}"/>
    <dgm:cxn modelId="{FA4D89E7-2BC1-544B-B794-9EB52E89928D}" srcId="{EECE6C8C-0C85-614B-AA9B-AAD4CEFC7FD3}" destId="{E2E47053-15BC-4B46-9A9A-B3F5329DE4F5}" srcOrd="1" destOrd="0" parTransId="{2F4FC964-A24D-BE4C-B531-B16E1F37D1A9}" sibTransId="{749397FF-AD92-7E40-9807-467991B04229}"/>
    <dgm:cxn modelId="{5EAB0DEF-A3F5-8445-B2C2-0A094DDD2173}" type="presOf" srcId="{A892ECA6-3B5C-1F4D-8F56-EF6041E0D60B}" destId="{720ED978-48F1-1F43-A10F-A258F3D5185F}" srcOrd="0" destOrd="2" presId="urn:microsoft.com/office/officeart/2005/8/layout/list1"/>
    <dgm:cxn modelId="{A30611F4-C206-7644-9330-075E5827435E}" type="presOf" srcId="{A1D564B1-DE87-6447-9C8F-1E7081BF7137}" destId="{15D59C0A-F7ED-3544-A758-567606456B23}" srcOrd="1" destOrd="0" presId="urn:microsoft.com/office/officeart/2005/8/layout/list1"/>
    <dgm:cxn modelId="{47C3ACF5-A1B7-4543-B9F3-6A4315E17E6E}" srcId="{E2E47053-15BC-4B46-9A9A-B3F5329DE4F5}" destId="{3819C97E-1263-A047-8215-4BEF7B97827F}" srcOrd="0" destOrd="0" parTransId="{98E57DC2-05A1-0D41-8974-EB39A1727E03}" sibTransId="{B17761C0-3B2F-464F-8EB9-902C45EC20DB}"/>
    <dgm:cxn modelId="{D698F353-6653-3F43-A399-4E800F990D11}" type="presParOf" srcId="{84D4E503-B515-D84D-806B-03B3818B7AD6}" destId="{0ECEDAF0-17F0-9E45-AD48-E3D700A45B4C}" srcOrd="0" destOrd="0" presId="urn:microsoft.com/office/officeart/2005/8/layout/list1"/>
    <dgm:cxn modelId="{5AFA26D5-4D91-964C-89C7-8728BD4A0385}" type="presParOf" srcId="{0ECEDAF0-17F0-9E45-AD48-E3D700A45B4C}" destId="{0DD82E10-5D7F-5049-B371-8758C3145F90}" srcOrd="0" destOrd="0" presId="urn:microsoft.com/office/officeart/2005/8/layout/list1"/>
    <dgm:cxn modelId="{7DF48754-7F12-9B49-9CF0-ED534A4971EB}" type="presParOf" srcId="{0ECEDAF0-17F0-9E45-AD48-E3D700A45B4C}" destId="{6D9E3C04-0B58-AA48-A389-A633F08563AF}" srcOrd="1" destOrd="0" presId="urn:microsoft.com/office/officeart/2005/8/layout/list1"/>
    <dgm:cxn modelId="{9F940A58-6947-D240-A99B-D73B3B7F2A6A}" type="presParOf" srcId="{84D4E503-B515-D84D-806B-03B3818B7AD6}" destId="{81997A32-D01D-FA4B-BF3C-C0B7970A18D5}" srcOrd="1" destOrd="0" presId="urn:microsoft.com/office/officeart/2005/8/layout/list1"/>
    <dgm:cxn modelId="{6E1C7E6A-CC02-B54D-8A01-A4EA37C0956C}" type="presParOf" srcId="{84D4E503-B515-D84D-806B-03B3818B7AD6}" destId="{720ED978-48F1-1F43-A10F-A258F3D5185F}" srcOrd="2" destOrd="0" presId="urn:microsoft.com/office/officeart/2005/8/layout/list1"/>
    <dgm:cxn modelId="{F14B7F0C-FDB8-6A47-B050-A974F926A2EC}" type="presParOf" srcId="{84D4E503-B515-D84D-806B-03B3818B7AD6}" destId="{577B8C8E-B147-DD46-A665-404B3246092F}" srcOrd="3" destOrd="0" presId="urn:microsoft.com/office/officeart/2005/8/layout/list1"/>
    <dgm:cxn modelId="{64A023BC-D40A-2549-B9BF-4D7A976CF40E}" type="presParOf" srcId="{84D4E503-B515-D84D-806B-03B3818B7AD6}" destId="{EF125533-EA78-2A4B-A3C1-156E81339437}" srcOrd="4" destOrd="0" presId="urn:microsoft.com/office/officeart/2005/8/layout/list1"/>
    <dgm:cxn modelId="{BD541E72-30E4-0945-BE02-5C930394C075}" type="presParOf" srcId="{EF125533-EA78-2A4B-A3C1-156E81339437}" destId="{6EA67FB0-A386-204C-9D0F-EECBF1926D9F}" srcOrd="0" destOrd="0" presId="urn:microsoft.com/office/officeart/2005/8/layout/list1"/>
    <dgm:cxn modelId="{17A58BA2-2A95-4B40-A7F6-A69E3521EFFE}" type="presParOf" srcId="{EF125533-EA78-2A4B-A3C1-156E81339437}" destId="{1A6A4D70-C82E-AD40-AA01-BBFF09F5811A}" srcOrd="1" destOrd="0" presId="urn:microsoft.com/office/officeart/2005/8/layout/list1"/>
    <dgm:cxn modelId="{07FBD26C-30CE-B449-9FFA-B358A5BE752E}" type="presParOf" srcId="{84D4E503-B515-D84D-806B-03B3818B7AD6}" destId="{08CA7B74-9C75-3647-B9CB-A4FF3E93EB48}" srcOrd="5" destOrd="0" presId="urn:microsoft.com/office/officeart/2005/8/layout/list1"/>
    <dgm:cxn modelId="{1086897E-7CBF-BC4D-9658-7CEA6B096558}" type="presParOf" srcId="{84D4E503-B515-D84D-806B-03B3818B7AD6}" destId="{AF1BC528-E894-1640-AC16-046501CE6E48}" srcOrd="6" destOrd="0" presId="urn:microsoft.com/office/officeart/2005/8/layout/list1"/>
    <dgm:cxn modelId="{D8CBB4F4-CD2D-1F43-96F8-43BD352C2316}" type="presParOf" srcId="{84D4E503-B515-D84D-806B-03B3818B7AD6}" destId="{FA43F762-DD07-ED40-B30F-EF23CBF6B372}" srcOrd="7" destOrd="0" presId="urn:microsoft.com/office/officeart/2005/8/layout/list1"/>
    <dgm:cxn modelId="{63D25F2C-845F-F041-9A8E-9217F86153C7}" type="presParOf" srcId="{84D4E503-B515-D84D-806B-03B3818B7AD6}" destId="{48A0858C-69B2-F54B-A8EE-7BB571F922E2}" srcOrd="8" destOrd="0" presId="urn:microsoft.com/office/officeart/2005/8/layout/list1"/>
    <dgm:cxn modelId="{672A5E53-385B-BD4E-B84C-451B42345A9F}" type="presParOf" srcId="{48A0858C-69B2-F54B-A8EE-7BB571F922E2}" destId="{7F716E29-752E-1649-882D-0CB97DDC965A}" srcOrd="0" destOrd="0" presId="urn:microsoft.com/office/officeart/2005/8/layout/list1"/>
    <dgm:cxn modelId="{B8E3D6F6-F075-2B42-8B76-FF19D5A41ED4}" type="presParOf" srcId="{48A0858C-69B2-F54B-A8EE-7BB571F922E2}" destId="{15D59C0A-F7ED-3544-A758-567606456B23}" srcOrd="1" destOrd="0" presId="urn:microsoft.com/office/officeart/2005/8/layout/list1"/>
    <dgm:cxn modelId="{C12E643E-5DB2-9D48-983F-FB9457DC8E9B}" type="presParOf" srcId="{84D4E503-B515-D84D-806B-03B3818B7AD6}" destId="{080015B5-9FBA-C547-B055-BC22D4AB87BE}" srcOrd="9" destOrd="0" presId="urn:microsoft.com/office/officeart/2005/8/layout/list1"/>
    <dgm:cxn modelId="{B1186B3C-9FD8-454A-972A-4569506A100F}" type="presParOf" srcId="{84D4E503-B515-D84D-806B-03B3818B7AD6}" destId="{5B021FD4-4E43-6243-A56D-B741DF71D9D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7B2A3E6-CA12-451B-8C58-BC887C479400}" type="doc">
      <dgm:prSet loTypeId="urn:microsoft.com/office/officeart/2018/2/layout/IconLabelList" loCatId="icon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16CDCE29-F3B3-45E4-A20A-778E8D537FA7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00" dirty="0">
              <a:solidFill>
                <a:schemeClr val="bg1"/>
              </a:solidFill>
            </a:rPr>
            <a:t>Enhance Distributor engagement and performance</a:t>
          </a:r>
        </a:p>
      </dgm:t>
    </dgm:pt>
    <dgm:pt modelId="{FE5242D1-BC4B-42D0-9CDA-49830FF87559}" type="parTrans" cxnId="{BF1918B3-CDB3-450C-80E4-3A9CCE68949F}">
      <dgm:prSet/>
      <dgm:spPr/>
      <dgm:t>
        <a:bodyPr/>
        <a:lstStyle/>
        <a:p>
          <a:endParaRPr lang="en-US"/>
        </a:p>
      </dgm:t>
    </dgm:pt>
    <dgm:pt modelId="{A828BD21-84B5-45BB-BA9B-98D6BB2CB6D0}" type="sibTrans" cxnId="{BF1918B3-CDB3-450C-80E4-3A9CCE68949F}">
      <dgm:prSet/>
      <dgm:spPr/>
      <dgm:t>
        <a:bodyPr/>
        <a:lstStyle/>
        <a:p>
          <a:endParaRPr lang="en-US"/>
        </a:p>
      </dgm:t>
    </dgm:pt>
    <dgm:pt modelId="{84321DE9-BC0E-472D-80F6-ABA5DBDB82EE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00" dirty="0">
              <a:solidFill>
                <a:schemeClr val="bg1"/>
              </a:solidFill>
            </a:rPr>
            <a:t>Improve inventory management and forecasting</a:t>
          </a:r>
        </a:p>
      </dgm:t>
    </dgm:pt>
    <dgm:pt modelId="{98FF8E8E-7A95-47A0-BBB5-D42A64EA4D84}" type="parTrans" cxnId="{BD86FBBB-61E0-49A8-9135-64DAF9247DD8}">
      <dgm:prSet/>
      <dgm:spPr/>
      <dgm:t>
        <a:bodyPr/>
        <a:lstStyle/>
        <a:p>
          <a:endParaRPr lang="en-US"/>
        </a:p>
      </dgm:t>
    </dgm:pt>
    <dgm:pt modelId="{B6CE9A66-673E-437D-8CB2-F77586DAEB87}" type="sibTrans" cxnId="{BD86FBBB-61E0-49A8-9135-64DAF9247DD8}">
      <dgm:prSet/>
      <dgm:spPr/>
      <dgm:t>
        <a:bodyPr/>
        <a:lstStyle/>
        <a:p>
          <a:endParaRPr lang="en-US"/>
        </a:p>
      </dgm:t>
    </dgm:pt>
    <dgm:pt modelId="{FE7F86B1-FCB9-4413-87BC-F8BB5BC1457B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00" dirty="0">
              <a:solidFill>
                <a:schemeClr val="bg1"/>
              </a:solidFill>
            </a:rPr>
            <a:t>Streamline order processing and fulfillment</a:t>
          </a:r>
        </a:p>
      </dgm:t>
    </dgm:pt>
    <dgm:pt modelId="{5369D1D0-F18C-474C-A323-A7EA6EE8340C}" type="parTrans" cxnId="{C74AD284-6BE3-4C38-B44D-7917E36CDAAF}">
      <dgm:prSet/>
      <dgm:spPr/>
      <dgm:t>
        <a:bodyPr/>
        <a:lstStyle/>
        <a:p>
          <a:endParaRPr lang="en-US"/>
        </a:p>
      </dgm:t>
    </dgm:pt>
    <dgm:pt modelId="{011ACBB1-174D-49DA-98AA-F3646DE44728}" type="sibTrans" cxnId="{C74AD284-6BE3-4C38-B44D-7917E36CDAAF}">
      <dgm:prSet/>
      <dgm:spPr/>
      <dgm:t>
        <a:bodyPr/>
        <a:lstStyle/>
        <a:p>
          <a:endParaRPr lang="en-US"/>
        </a:p>
      </dgm:t>
    </dgm:pt>
    <dgm:pt modelId="{DB13BF3A-5994-4E35-AC98-540E64F759B9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00" dirty="0">
              <a:solidFill>
                <a:schemeClr val="bg1"/>
              </a:solidFill>
            </a:rPr>
            <a:t>Boost sales and promotional activities</a:t>
          </a:r>
        </a:p>
      </dgm:t>
    </dgm:pt>
    <dgm:pt modelId="{F98F53F7-2E13-4F1F-942E-0B0381EDE140}" type="parTrans" cxnId="{D8A13709-15A0-41D2-A4E5-0E8C28EEF55A}">
      <dgm:prSet/>
      <dgm:spPr/>
      <dgm:t>
        <a:bodyPr/>
        <a:lstStyle/>
        <a:p>
          <a:endParaRPr lang="en-US"/>
        </a:p>
      </dgm:t>
    </dgm:pt>
    <dgm:pt modelId="{519F6DC3-1E4C-4204-AAD4-ED3D0D2D6D69}" type="sibTrans" cxnId="{D8A13709-15A0-41D2-A4E5-0E8C28EEF55A}">
      <dgm:prSet/>
      <dgm:spPr/>
      <dgm:t>
        <a:bodyPr/>
        <a:lstStyle/>
        <a:p>
          <a:endParaRPr lang="en-US"/>
        </a:p>
      </dgm:t>
    </dgm:pt>
    <dgm:pt modelId="{E858C242-C3C7-49AD-94C5-CA95A4E5116A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00" dirty="0">
              <a:solidFill>
                <a:schemeClr val="bg1"/>
              </a:solidFill>
            </a:rPr>
            <a:t>Enhance system usability and reliability</a:t>
          </a:r>
        </a:p>
      </dgm:t>
    </dgm:pt>
    <dgm:pt modelId="{E1A7D337-C63C-4A39-B26F-9B1F7495CDFA}" type="parTrans" cxnId="{4A3A11B2-5051-4CA0-9834-CED399F3EAB8}">
      <dgm:prSet/>
      <dgm:spPr/>
      <dgm:t>
        <a:bodyPr/>
        <a:lstStyle/>
        <a:p>
          <a:endParaRPr lang="en-US"/>
        </a:p>
      </dgm:t>
    </dgm:pt>
    <dgm:pt modelId="{DE7EF230-E8D0-4E46-B5D0-D5A8069B9DB4}" type="sibTrans" cxnId="{4A3A11B2-5051-4CA0-9834-CED399F3EAB8}">
      <dgm:prSet/>
      <dgm:spPr/>
      <dgm:t>
        <a:bodyPr/>
        <a:lstStyle/>
        <a:p>
          <a:endParaRPr lang="en-US"/>
        </a:p>
      </dgm:t>
    </dgm:pt>
    <dgm:pt modelId="{C0806FF1-E025-4EA6-9150-FB5A96ABC5D7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00" dirty="0">
              <a:solidFill>
                <a:schemeClr val="bg1"/>
              </a:solidFill>
            </a:rPr>
            <a:t>Ensure data accuracy and compliance</a:t>
          </a:r>
        </a:p>
      </dgm:t>
    </dgm:pt>
    <dgm:pt modelId="{DAD65728-F220-4942-8AE6-B111EDA5DF67}" type="parTrans" cxnId="{83D6D0B8-00BD-4363-8420-8E3961EB3996}">
      <dgm:prSet/>
      <dgm:spPr/>
      <dgm:t>
        <a:bodyPr/>
        <a:lstStyle/>
        <a:p>
          <a:endParaRPr lang="en-US"/>
        </a:p>
      </dgm:t>
    </dgm:pt>
    <dgm:pt modelId="{4AEC56AD-701C-4D38-9474-D57E095B9F69}" type="sibTrans" cxnId="{83D6D0B8-00BD-4363-8420-8E3961EB3996}">
      <dgm:prSet/>
      <dgm:spPr/>
      <dgm:t>
        <a:bodyPr/>
        <a:lstStyle/>
        <a:p>
          <a:endParaRPr lang="en-US"/>
        </a:p>
      </dgm:t>
    </dgm:pt>
    <dgm:pt modelId="{634F17C6-6CF7-44D6-AEEB-6ECFDD99A61E}" type="pres">
      <dgm:prSet presAssocID="{E7B2A3E6-CA12-451B-8C58-BC887C479400}" presName="root" presStyleCnt="0">
        <dgm:presLayoutVars>
          <dgm:dir/>
          <dgm:resizeHandles val="exact"/>
        </dgm:presLayoutVars>
      </dgm:prSet>
      <dgm:spPr/>
    </dgm:pt>
    <dgm:pt modelId="{1D621A29-6342-425D-9F37-E57E560D290B}" type="pres">
      <dgm:prSet presAssocID="{16CDCE29-F3B3-45E4-A20A-778E8D537FA7}" presName="compNode" presStyleCnt="0"/>
      <dgm:spPr/>
    </dgm:pt>
    <dgm:pt modelId="{844E8A49-A57D-4620-8638-856A9AD17A35}" type="pres">
      <dgm:prSet presAssocID="{16CDCE29-F3B3-45E4-A20A-778E8D537FA7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pward trend"/>
        </a:ext>
      </dgm:extLst>
    </dgm:pt>
    <dgm:pt modelId="{6D25ECF7-3F51-45B2-9081-2BD6F86AC886}" type="pres">
      <dgm:prSet presAssocID="{16CDCE29-F3B3-45E4-A20A-778E8D537FA7}" presName="spaceRect" presStyleCnt="0"/>
      <dgm:spPr/>
    </dgm:pt>
    <dgm:pt modelId="{AB02FE2F-E52A-45FE-9560-34A9676A67E0}" type="pres">
      <dgm:prSet presAssocID="{16CDCE29-F3B3-45E4-A20A-778E8D537FA7}" presName="textRect" presStyleLbl="revTx" presStyleIdx="0" presStyleCnt="6" custScaleX="100000" custLinFactNeighborY="-19107">
        <dgm:presLayoutVars>
          <dgm:chMax val="1"/>
          <dgm:chPref val="1"/>
        </dgm:presLayoutVars>
      </dgm:prSet>
      <dgm:spPr/>
    </dgm:pt>
    <dgm:pt modelId="{342AD2D9-CE84-432B-8CB1-27353803521B}" type="pres">
      <dgm:prSet presAssocID="{A828BD21-84B5-45BB-BA9B-98D6BB2CB6D0}" presName="sibTrans" presStyleCnt="0"/>
      <dgm:spPr/>
    </dgm:pt>
    <dgm:pt modelId="{1CD55CDD-B255-4A3D-BB7D-6671F9590190}" type="pres">
      <dgm:prSet presAssocID="{84321DE9-BC0E-472D-80F6-ABA5DBDB82EE}" presName="compNode" presStyleCnt="0"/>
      <dgm:spPr/>
    </dgm:pt>
    <dgm:pt modelId="{2A949A70-F0F1-4AD2-8FB8-DFAA6238E71A}" type="pres">
      <dgm:prSet presAssocID="{84321DE9-BC0E-472D-80F6-ABA5DBDB82EE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chart"/>
        </a:ext>
      </dgm:extLst>
    </dgm:pt>
    <dgm:pt modelId="{E2DD5CBA-B326-4555-9367-E7C0457CE167}" type="pres">
      <dgm:prSet presAssocID="{84321DE9-BC0E-472D-80F6-ABA5DBDB82EE}" presName="spaceRect" presStyleCnt="0"/>
      <dgm:spPr/>
    </dgm:pt>
    <dgm:pt modelId="{5149E038-8839-4B07-AB73-AE5AC76B678B}" type="pres">
      <dgm:prSet presAssocID="{84321DE9-BC0E-472D-80F6-ABA5DBDB82EE}" presName="textRect" presStyleLbl="revTx" presStyleIdx="1" presStyleCnt="6" custLinFactNeighborY="-19107">
        <dgm:presLayoutVars>
          <dgm:chMax val="1"/>
          <dgm:chPref val="1"/>
        </dgm:presLayoutVars>
      </dgm:prSet>
      <dgm:spPr/>
    </dgm:pt>
    <dgm:pt modelId="{E3EAF31C-319E-46C0-BBC7-5944C08F220B}" type="pres">
      <dgm:prSet presAssocID="{B6CE9A66-673E-437D-8CB2-F77586DAEB87}" presName="sibTrans" presStyleCnt="0"/>
      <dgm:spPr/>
    </dgm:pt>
    <dgm:pt modelId="{7C8508E9-E88C-4C56-9BF1-B280535FCDA5}" type="pres">
      <dgm:prSet presAssocID="{FE7F86B1-FCB9-4413-87BC-F8BB5BC1457B}" presName="compNode" presStyleCnt="0"/>
      <dgm:spPr/>
    </dgm:pt>
    <dgm:pt modelId="{87D688E7-AB22-4AB3-9CD8-306F0468137C}" type="pres">
      <dgm:prSet presAssocID="{FE7F86B1-FCB9-4413-87BC-F8BB5BC1457B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ruck"/>
        </a:ext>
      </dgm:extLst>
    </dgm:pt>
    <dgm:pt modelId="{A078CE81-E6A4-481A-AC61-FE729011630F}" type="pres">
      <dgm:prSet presAssocID="{FE7F86B1-FCB9-4413-87BC-F8BB5BC1457B}" presName="spaceRect" presStyleCnt="0"/>
      <dgm:spPr/>
    </dgm:pt>
    <dgm:pt modelId="{916CCAD3-9C08-4026-9FF6-038AB6EC2704}" type="pres">
      <dgm:prSet presAssocID="{FE7F86B1-FCB9-4413-87BC-F8BB5BC1457B}" presName="textRect" presStyleLbl="revTx" presStyleIdx="2" presStyleCnt="6" custLinFactNeighborY="-19107">
        <dgm:presLayoutVars>
          <dgm:chMax val="1"/>
          <dgm:chPref val="1"/>
        </dgm:presLayoutVars>
      </dgm:prSet>
      <dgm:spPr/>
    </dgm:pt>
    <dgm:pt modelId="{7352E7EF-EE02-4963-BDAA-130231087DF5}" type="pres">
      <dgm:prSet presAssocID="{011ACBB1-174D-49DA-98AA-F3646DE44728}" presName="sibTrans" presStyleCnt="0"/>
      <dgm:spPr/>
    </dgm:pt>
    <dgm:pt modelId="{AEDD5128-35FA-4359-B8C0-268BFE881F7C}" type="pres">
      <dgm:prSet presAssocID="{DB13BF3A-5994-4E35-AC98-540E64F759B9}" presName="compNode" presStyleCnt="0"/>
      <dgm:spPr/>
    </dgm:pt>
    <dgm:pt modelId="{04C98017-8ED5-44CF-8D5C-42CC1B49FA71}" type="pres">
      <dgm:prSet presAssocID="{DB13BF3A-5994-4E35-AC98-540E64F759B9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CC098D18-E226-4989-9B8F-C4F1BBBA09E5}" type="pres">
      <dgm:prSet presAssocID="{DB13BF3A-5994-4E35-AC98-540E64F759B9}" presName="spaceRect" presStyleCnt="0"/>
      <dgm:spPr/>
    </dgm:pt>
    <dgm:pt modelId="{138C53DC-345F-4144-9DC3-FDC668A28D35}" type="pres">
      <dgm:prSet presAssocID="{DB13BF3A-5994-4E35-AC98-540E64F759B9}" presName="textRect" presStyleLbl="revTx" presStyleIdx="3" presStyleCnt="6" custLinFactNeighborY="-19107">
        <dgm:presLayoutVars>
          <dgm:chMax val="1"/>
          <dgm:chPref val="1"/>
        </dgm:presLayoutVars>
      </dgm:prSet>
      <dgm:spPr/>
    </dgm:pt>
    <dgm:pt modelId="{DEEBF024-9876-4B0A-B1B3-70FB522D118A}" type="pres">
      <dgm:prSet presAssocID="{519F6DC3-1E4C-4204-AAD4-ED3D0D2D6D69}" presName="sibTrans" presStyleCnt="0"/>
      <dgm:spPr/>
    </dgm:pt>
    <dgm:pt modelId="{F96F265B-F63C-4C00-AD95-40A88F31DA56}" type="pres">
      <dgm:prSet presAssocID="{E858C242-C3C7-49AD-94C5-CA95A4E5116A}" presName="compNode" presStyleCnt="0"/>
      <dgm:spPr/>
    </dgm:pt>
    <dgm:pt modelId="{CF5558B4-A3C4-48CD-9AC7-DFCDD79557D5}" type="pres">
      <dgm:prSet presAssocID="{E858C242-C3C7-49AD-94C5-CA95A4E5116A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459341DD-70C6-4B28-B417-435ACAC8E4EF}" type="pres">
      <dgm:prSet presAssocID="{E858C242-C3C7-49AD-94C5-CA95A4E5116A}" presName="spaceRect" presStyleCnt="0"/>
      <dgm:spPr/>
    </dgm:pt>
    <dgm:pt modelId="{F58EA487-7E30-4B50-91DD-E57271C1BC72}" type="pres">
      <dgm:prSet presAssocID="{E858C242-C3C7-49AD-94C5-CA95A4E5116A}" presName="textRect" presStyleLbl="revTx" presStyleIdx="4" presStyleCnt="6" custLinFactNeighborY="-19107">
        <dgm:presLayoutVars>
          <dgm:chMax val="1"/>
          <dgm:chPref val="1"/>
        </dgm:presLayoutVars>
      </dgm:prSet>
      <dgm:spPr/>
    </dgm:pt>
    <dgm:pt modelId="{91CD466D-50E6-4796-8F36-B75CB07CDE01}" type="pres">
      <dgm:prSet presAssocID="{DE7EF230-E8D0-4E46-B5D0-D5A8069B9DB4}" presName="sibTrans" presStyleCnt="0"/>
      <dgm:spPr/>
    </dgm:pt>
    <dgm:pt modelId="{198EF154-5B5E-42CB-BB8A-A9700005F489}" type="pres">
      <dgm:prSet presAssocID="{C0806FF1-E025-4EA6-9150-FB5A96ABC5D7}" presName="compNode" presStyleCnt="0"/>
      <dgm:spPr/>
    </dgm:pt>
    <dgm:pt modelId="{C99CAD23-A958-42EA-9D8C-D9D3958A38E1}" type="pres">
      <dgm:prSet presAssocID="{C0806FF1-E025-4EA6-9150-FB5A96ABC5D7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BBBA67E4-0DF1-404E-AFC0-6A80DEFD49FC}" type="pres">
      <dgm:prSet presAssocID="{C0806FF1-E025-4EA6-9150-FB5A96ABC5D7}" presName="spaceRect" presStyleCnt="0"/>
      <dgm:spPr/>
    </dgm:pt>
    <dgm:pt modelId="{E43810E1-3682-43A9-880A-80DCAA388A1C}" type="pres">
      <dgm:prSet presAssocID="{C0806FF1-E025-4EA6-9150-FB5A96ABC5D7}" presName="textRect" presStyleLbl="revTx" presStyleIdx="5" presStyleCnt="6" custLinFactNeighborY="-19107">
        <dgm:presLayoutVars>
          <dgm:chMax val="1"/>
          <dgm:chPref val="1"/>
        </dgm:presLayoutVars>
      </dgm:prSet>
      <dgm:spPr/>
    </dgm:pt>
  </dgm:ptLst>
  <dgm:cxnLst>
    <dgm:cxn modelId="{D8A13709-15A0-41D2-A4E5-0E8C28EEF55A}" srcId="{E7B2A3E6-CA12-451B-8C58-BC887C479400}" destId="{DB13BF3A-5994-4E35-AC98-540E64F759B9}" srcOrd="3" destOrd="0" parTransId="{F98F53F7-2E13-4F1F-942E-0B0381EDE140}" sibTransId="{519F6DC3-1E4C-4204-AAD4-ED3D0D2D6D69}"/>
    <dgm:cxn modelId="{3CFD750B-E8C1-4E68-AFA1-98FF013A8D81}" type="presOf" srcId="{E858C242-C3C7-49AD-94C5-CA95A4E5116A}" destId="{F58EA487-7E30-4B50-91DD-E57271C1BC72}" srcOrd="0" destOrd="0" presId="urn:microsoft.com/office/officeart/2018/2/layout/IconLabelList"/>
    <dgm:cxn modelId="{9420E353-CDC7-4552-9107-8C3A252314B1}" type="presOf" srcId="{E7B2A3E6-CA12-451B-8C58-BC887C479400}" destId="{634F17C6-6CF7-44D6-AEEB-6ECFDD99A61E}" srcOrd="0" destOrd="0" presId="urn:microsoft.com/office/officeart/2018/2/layout/IconLabelList"/>
    <dgm:cxn modelId="{C74AD284-6BE3-4C38-B44D-7917E36CDAAF}" srcId="{E7B2A3E6-CA12-451B-8C58-BC887C479400}" destId="{FE7F86B1-FCB9-4413-87BC-F8BB5BC1457B}" srcOrd="2" destOrd="0" parTransId="{5369D1D0-F18C-474C-A323-A7EA6EE8340C}" sibTransId="{011ACBB1-174D-49DA-98AA-F3646DE44728}"/>
    <dgm:cxn modelId="{D698EFAA-792C-4E12-9E19-B9503F160139}" type="presOf" srcId="{C0806FF1-E025-4EA6-9150-FB5A96ABC5D7}" destId="{E43810E1-3682-43A9-880A-80DCAA388A1C}" srcOrd="0" destOrd="0" presId="urn:microsoft.com/office/officeart/2018/2/layout/IconLabelList"/>
    <dgm:cxn modelId="{0DBE02AE-BC4D-4516-A959-9D7D0D657DEB}" type="presOf" srcId="{84321DE9-BC0E-472D-80F6-ABA5DBDB82EE}" destId="{5149E038-8839-4B07-AB73-AE5AC76B678B}" srcOrd="0" destOrd="0" presId="urn:microsoft.com/office/officeart/2018/2/layout/IconLabelList"/>
    <dgm:cxn modelId="{4A3A11B2-5051-4CA0-9834-CED399F3EAB8}" srcId="{E7B2A3E6-CA12-451B-8C58-BC887C479400}" destId="{E858C242-C3C7-49AD-94C5-CA95A4E5116A}" srcOrd="4" destOrd="0" parTransId="{E1A7D337-C63C-4A39-B26F-9B1F7495CDFA}" sibTransId="{DE7EF230-E8D0-4E46-B5D0-D5A8069B9DB4}"/>
    <dgm:cxn modelId="{BF1918B3-CDB3-450C-80E4-3A9CCE68949F}" srcId="{E7B2A3E6-CA12-451B-8C58-BC887C479400}" destId="{16CDCE29-F3B3-45E4-A20A-778E8D537FA7}" srcOrd="0" destOrd="0" parTransId="{FE5242D1-BC4B-42D0-9CDA-49830FF87559}" sibTransId="{A828BD21-84B5-45BB-BA9B-98D6BB2CB6D0}"/>
    <dgm:cxn modelId="{83D6D0B8-00BD-4363-8420-8E3961EB3996}" srcId="{E7B2A3E6-CA12-451B-8C58-BC887C479400}" destId="{C0806FF1-E025-4EA6-9150-FB5A96ABC5D7}" srcOrd="5" destOrd="0" parTransId="{DAD65728-F220-4942-8AE6-B111EDA5DF67}" sibTransId="{4AEC56AD-701C-4D38-9474-D57E095B9F69}"/>
    <dgm:cxn modelId="{BD86FBBB-61E0-49A8-9135-64DAF9247DD8}" srcId="{E7B2A3E6-CA12-451B-8C58-BC887C479400}" destId="{84321DE9-BC0E-472D-80F6-ABA5DBDB82EE}" srcOrd="1" destOrd="0" parTransId="{98FF8E8E-7A95-47A0-BBB5-D42A64EA4D84}" sibTransId="{B6CE9A66-673E-437D-8CB2-F77586DAEB87}"/>
    <dgm:cxn modelId="{582CFEC2-CEFE-40EB-BA8F-1027ED770B61}" type="presOf" srcId="{FE7F86B1-FCB9-4413-87BC-F8BB5BC1457B}" destId="{916CCAD3-9C08-4026-9FF6-038AB6EC2704}" srcOrd="0" destOrd="0" presId="urn:microsoft.com/office/officeart/2018/2/layout/IconLabelList"/>
    <dgm:cxn modelId="{AA52CDC7-A519-4E2C-A822-50E627B088C7}" type="presOf" srcId="{DB13BF3A-5994-4E35-AC98-540E64F759B9}" destId="{138C53DC-345F-4144-9DC3-FDC668A28D35}" srcOrd="0" destOrd="0" presId="urn:microsoft.com/office/officeart/2018/2/layout/IconLabelList"/>
    <dgm:cxn modelId="{16DA35EF-D4DD-499B-AAD9-A558AC6BF127}" type="presOf" srcId="{16CDCE29-F3B3-45E4-A20A-778E8D537FA7}" destId="{AB02FE2F-E52A-45FE-9560-34A9676A67E0}" srcOrd="0" destOrd="0" presId="urn:microsoft.com/office/officeart/2018/2/layout/IconLabelList"/>
    <dgm:cxn modelId="{63F0C7DF-031A-4CE7-9EBC-50BA9FB813EC}" type="presParOf" srcId="{634F17C6-6CF7-44D6-AEEB-6ECFDD99A61E}" destId="{1D621A29-6342-425D-9F37-E57E560D290B}" srcOrd="0" destOrd="0" presId="urn:microsoft.com/office/officeart/2018/2/layout/IconLabelList"/>
    <dgm:cxn modelId="{1D18F155-61F3-40D8-9866-9DA41E9E7126}" type="presParOf" srcId="{1D621A29-6342-425D-9F37-E57E560D290B}" destId="{844E8A49-A57D-4620-8638-856A9AD17A35}" srcOrd="0" destOrd="0" presId="urn:microsoft.com/office/officeart/2018/2/layout/IconLabelList"/>
    <dgm:cxn modelId="{BEDF5637-7E20-412A-AB0D-A0E4597331BC}" type="presParOf" srcId="{1D621A29-6342-425D-9F37-E57E560D290B}" destId="{6D25ECF7-3F51-45B2-9081-2BD6F86AC886}" srcOrd="1" destOrd="0" presId="urn:microsoft.com/office/officeart/2018/2/layout/IconLabelList"/>
    <dgm:cxn modelId="{723C5267-D995-4919-9B47-84DCE1D89D3C}" type="presParOf" srcId="{1D621A29-6342-425D-9F37-E57E560D290B}" destId="{AB02FE2F-E52A-45FE-9560-34A9676A67E0}" srcOrd="2" destOrd="0" presId="urn:microsoft.com/office/officeart/2018/2/layout/IconLabelList"/>
    <dgm:cxn modelId="{1256128D-BC67-41DD-8687-D84CD96D0DAC}" type="presParOf" srcId="{634F17C6-6CF7-44D6-AEEB-6ECFDD99A61E}" destId="{342AD2D9-CE84-432B-8CB1-27353803521B}" srcOrd="1" destOrd="0" presId="urn:microsoft.com/office/officeart/2018/2/layout/IconLabelList"/>
    <dgm:cxn modelId="{00CE39AD-4A3F-4165-A16A-540DF4A032CB}" type="presParOf" srcId="{634F17C6-6CF7-44D6-AEEB-6ECFDD99A61E}" destId="{1CD55CDD-B255-4A3D-BB7D-6671F9590190}" srcOrd="2" destOrd="0" presId="urn:microsoft.com/office/officeart/2018/2/layout/IconLabelList"/>
    <dgm:cxn modelId="{F69E68F6-835F-479B-BC2E-4EFF38412D88}" type="presParOf" srcId="{1CD55CDD-B255-4A3D-BB7D-6671F9590190}" destId="{2A949A70-F0F1-4AD2-8FB8-DFAA6238E71A}" srcOrd="0" destOrd="0" presId="urn:microsoft.com/office/officeart/2018/2/layout/IconLabelList"/>
    <dgm:cxn modelId="{EDEE3AA8-06DB-4E7E-AE49-FF6F0B2DF6F9}" type="presParOf" srcId="{1CD55CDD-B255-4A3D-BB7D-6671F9590190}" destId="{E2DD5CBA-B326-4555-9367-E7C0457CE167}" srcOrd="1" destOrd="0" presId="urn:microsoft.com/office/officeart/2018/2/layout/IconLabelList"/>
    <dgm:cxn modelId="{1D855C0E-DA23-4B35-B881-9C5343C2AA14}" type="presParOf" srcId="{1CD55CDD-B255-4A3D-BB7D-6671F9590190}" destId="{5149E038-8839-4B07-AB73-AE5AC76B678B}" srcOrd="2" destOrd="0" presId="urn:microsoft.com/office/officeart/2018/2/layout/IconLabelList"/>
    <dgm:cxn modelId="{77043232-36F2-404F-80E4-9803BF1C1517}" type="presParOf" srcId="{634F17C6-6CF7-44D6-AEEB-6ECFDD99A61E}" destId="{E3EAF31C-319E-46C0-BBC7-5944C08F220B}" srcOrd="3" destOrd="0" presId="urn:microsoft.com/office/officeart/2018/2/layout/IconLabelList"/>
    <dgm:cxn modelId="{E9C207D0-6193-4414-888B-8D6FA3FDCDD6}" type="presParOf" srcId="{634F17C6-6CF7-44D6-AEEB-6ECFDD99A61E}" destId="{7C8508E9-E88C-4C56-9BF1-B280535FCDA5}" srcOrd="4" destOrd="0" presId="urn:microsoft.com/office/officeart/2018/2/layout/IconLabelList"/>
    <dgm:cxn modelId="{4ACCECED-536F-46CB-8C56-BDA01CDA6D72}" type="presParOf" srcId="{7C8508E9-E88C-4C56-9BF1-B280535FCDA5}" destId="{87D688E7-AB22-4AB3-9CD8-306F0468137C}" srcOrd="0" destOrd="0" presId="urn:microsoft.com/office/officeart/2018/2/layout/IconLabelList"/>
    <dgm:cxn modelId="{7508DBC4-0C74-4A5F-9247-D82D2FDB11BF}" type="presParOf" srcId="{7C8508E9-E88C-4C56-9BF1-B280535FCDA5}" destId="{A078CE81-E6A4-481A-AC61-FE729011630F}" srcOrd="1" destOrd="0" presId="urn:microsoft.com/office/officeart/2018/2/layout/IconLabelList"/>
    <dgm:cxn modelId="{141C644A-5D14-40A0-9D99-15525B4E0780}" type="presParOf" srcId="{7C8508E9-E88C-4C56-9BF1-B280535FCDA5}" destId="{916CCAD3-9C08-4026-9FF6-038AB6EC2704}" srcOrd="2" destOrd="0" presId="urn:microsoft.com/office/officeart/2018/2/layout/IconLabelList"/>
    <dgm:cxn modelId="{32355031-D253-49E6-B152-121915729847}" type="presParOf" srcId="{634F17C6-6CF7-44D6-AEEB-6ECFDD99A61E}" destId="{7352E7EF-EE02-4963-BDAA-130231087DF5}" srcOrd="5" destOrd="0" presId="urn:microsoft.com/office/officeart/2018/2/layout/IconLabelList"/>
    <dgm:cxn modelId="{F28E2EC7-461F-4649-A3D8-1CC7B8E574C5}" type="presParOf" srcId="{634F17C6-6CF7-44D6-AEEB-6ECFDD99A61E}" destId="{AEDD5128-35FA-4359-B8C0-268BFE881F7C}" srcOrd="6" destOrd="0" presId="urn:microsoft.com/office/officeart/2018/2/layout/IconLabelList"/>
    <dgm:cxn modelId="{201B2B3E-215F-4D79-85CB-900BC923AC9D}" type="presParOf" srcId="{AEDD5128-35FA-4359-B8C0-268BFE881F7C}" destId="{04C98017-8ED5-44CF-8D5C-42CC1B49FA71}" srcOrd="0" destOrd="0" presId="urn:microsoft.com/office/officeart/2018/2/layout/IconLabelList"/>
    <dgm:cxn modelId="{381E3DE7-BFA4-4C03-8FFF-9BE285A3BCD6}" type="presParOf" srcId="{AEDD5128-35FA-4359-B8C0-268BFE881F7C}" destId="{CC098D18-E226-4989-9B8F-C4F1BBBA09E5}" srcOrd="1" destOrd="0" presId="urn:microsoft.com/office/officeart/2018/2/layout/IconLabelList"/>
    <dgm:cxn modelId="{B7498B57-11F3-46D3-B93B-6F360B58CCD1}" type="presParOf" srcId="{AEDD5128-35FA-4359-B8C0-268BFE881F7C}" destId="{138C53DC-345F-4144-9DC3-FDC668A28D35}" srcOrd="2" destOrd="0" presId="urn:microsoft.com/office/officeart/2018/2/layout/IconLabelList"/>
    <dgm:cxn modelId="{EC6AC1C7-08C7-4E7B-B828-42BF8D17E16F}" type="presParOf" srcId="{634F17C6-6CF7-44D6-AEEB-6ECFDD99A61E}" destId="{DEEBF024-9876-4B0A-B1B3-70FB522D118A}" srcOrd="7" destOrd="0" presId="urn:microsoft.com/office/officeart/2018/2/layout/IconLabelList"/>
    <dgm:cxn modelId="{FE780F9A-2FBD-45EB-9D30-FFDB05A5D312}" type="presParOf" srcId="{634F17C6-6CF7-44D6-AEEB-6ECFDD99A61E}" destId="{F96F265B-F63C-4C00-AD95-40A88F31DA56}" srcOrd="8" destOrd="0" presId="urn:microsoft.com/office/officeart/2018/2/layout/IconLabelList"/>
    <dgm:cxn modelId="{5EE59233-8BC8-4014-93EA-825EB20A94BD}" type="presParOf" srcId="{F96F265B-F63C-4C00-AD95-40A88F31DA56}" destId="{CF5558B4-A3C4-48CD-9AC7-DFCDD79557D5}" srcOrd="0" destOrd="0" presId="urn:microsoft.com/office/officeart/2018/2/layout/IconLabelList"/>
    <dgm:cxn modelId="{1766A2E6-8366-44A9-8E81-5B39C7A876EB}" type="presParOf" srcId="{F96F265B-F63C-4C00-AD95-40A88F31DA56}" destId="{459341DD-70C6-4B28-B417-435ACAC8E4EF}" srcOrd="1" destOrd="0" presId="urn:microsoft.com/office/officeart/2018/2/layout/IconLabelList"/>
    <dgm:cxn modelId="{85D7A07E-F436-4E23-979A-A16AA065BEF3}" type="presParOf" srcId="{F96F265B-F63C-4C00-AD95-40A88F31DA56}" destId="{F58EA487-7E30-4B50-91DD-E57271C1BC72}" srcOrd="2" destOrd="0" presId="urn:microsoft.com/office/officeart/2018/2/layout/IconLabelList"/>
    <dgm:cxn modelId="{1774BCED-8C6F-4D8B-BEFF-193E29B73270}" type="presParOf" srcId="{634F17C6-6CF7-44D6-AEEB-6ECFDD99A61E}" destId="{91CD466D-50E6-4796-8F36-B75CB07CDE01}" srcOrd="9" destOrd="0" presId="urn:microsoft.com/office/officeart/2018/2/layout/IconLabelList"/>
    <dgm:cxn modelId="{6DE0AC9E-1A86-4BBC-93C4-A85DBF4FE7A6}" type="presParOf" srcId="{634F17C6-6CF7-44D6-AEEB-6ECFDD99A61E}" destId="{198EF154-5B5E-42CB-BB8A-A9700005F489}" srcOrd="10" destOrd="0" presId="urn:microsoft.com/office/officeart/2018/2/layout/IconLabelList"/>
    <dgm:cxn modelId="{F57C6EAA-44BA-48E9-90AB-188DBA396AFE}" type="presParOf" srcId="{198EF154-5B5E-42CB-BB8A-A9700005F489}" destId="{C99CAD23-A958-42EA-9D8C-D9D3958A38E1}" srcOrd="0" destOrd="0" presId="urn:microsoft.com/office/officeart/2018/2/layout/IconLabelList"/>
    <dgm:cxn modelId="{D4A8CFB7-D894-40BB-BEF6-2088A39409C5}" type="presParOf" srcId="{198EF154-5B5E-42CB-BB8A-A9700005F489}" destId="{BBBA67E4-0DF1-404E-AFC0-6A80DEFD49FC}" srcOrd="1" destOrd="0" presId="urn:microsoft.com/office/officeart/2018/2/layout/IconLabelList"/>
    <dgm:cxn modelId="{C116546D-1CDF-4047-84C9-C892E53B909E}" type="presParOf" srcId="{198EF154-5B5E-42CB-BB8A-A9700005F489}" destId="{E43810E1-3682-43A9-880A-80DCAA388A1C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CF370D8-0653-D447-AD2E-952C2B59C0D9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70F6914-EC43-EA44-8ACD-E42373BB6D14}">
      <dgm:prSet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>
              <a:solidFill>
                <a:schemeClr val="bg1">
                  <a:lumMod val="95000"/>
                </a:schemeClr>
              </a:solidFill>
            </a:rPr>
            <a:t>InfinitAIML</a:t>
          </a:r>
          <a:endParaRPr lang="en-IN" dirty="0">
            <a:solidFill>
              <a:schemeClr val="bg1">
                <a:lumMod val="95000"/>
              </a:schemeClr>
            </a:solidFill>
          </a:endParaRPr>
        </a:p>
      </dgm:t>
    </dgm:pt>
    <dgm:pt modelId="{67A2761D-1FC3-324D-80DC-C9AA13E52134}" type="parTrans" cxnId="{A1235EFD-BB96-B04E-98AE-8F5C64437332}">
      <dgm:prSet/>
      <dgm:spPr/>
      <dgm:t>
        <a:bodyPr/>
        <a:lstStyle/>
        <a:p>
          <a:endParaRPr lang="en-US"/>
        </a:p>
      </dgm:t>
    </dgm:pt>
    <dgm:pt modelId="{97824A77-9E72-A74C-946C-2FF947A67FA8}" type="sibTrans" cxnId="{A1235EFD-BB96-B04E-98AE-8F5C64437332}">
      <dgm:prSet/>
      <dgm:spPr/>
      <dgm:t>
        <a:bodyPr/>
        <a:lstStyle/>
        <a:p>
          <a:endParaRPr lang="en-US"/>
        </a:p>
      </dgm:t>
    </dgm:pt>
    <dgm:pt modelId="{D3CBC0A7-93BF-7E46-8AC8-A83DD76DC468}">
      <dgm:prSet/>
      <dgm:spPr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>
              <a:solidFill>
                <a:schemeClr val="bg1">
                  <a:lumMod val="95000"/>
                </a:schemeClr>
              </a:solidFill>
            </a:rPr>
            <a:t>DevSecOps</a:t>
          </a:r>
          <a:endParaRPr lang="en-IN" dirty="0">
            <a:solidFill>
              <a:schemeClr val="bg1">
                <a:lumMod val="95000"/>
              </a:schemeClr>
            </a:solidFill>
          </a:endParaRPr>
        </a:p>
      </dgm:t>
    </dgm:pt>
    <dgm:pt modelId="{0705CCAF-EA73-2345-A779-9F5A9A5EBA02}" type="parTrans" cxnId="{B2F4A354-0FFE-7347-BA3B-FD4C97B3A008}">
      <dgm:prSet/>
      <dgm:spPr/>
      <dgm:t>
        <a:bodyPr/>
        <a:lstStyle/>
        <a:p>
          <a:endParaRPr lang="en-US"/>
        </a:p>
      </dgm:t>
    </dgm:pt>
    <dgm:pt modelId="{DA73FEB7-93C7-6949-995F-822B416871D6}" type="sibTrans" cxnId="{B2F4A354-0FFE-7347-BA3B-FD4C97B3A008}">
      <dgm:prSet/>
      <dgm:spPr/>
      <dgm:t>
        <a:bodyPr/>
        <a:lstStyle/>
        <a:p>
          <a:endParaRPr lang="en-US"/>
        </a:p>
      </dgm:t>
    </dgm:pt>
    <dgm:pt modelId="{78AF945A-37C5-C744-A523-096D9CAC8219}" type="pres">
      <dgm:prSet presAssocID="{FCF370D8-0653-D447-AD2E-952C2B59C0D9}" presName="diagram" presStyleCnt="0">
        <dgm:presLayoutVars>
          <dgm:dir/>
          <dgm:resizeHandles val="exact"/>
        </dgm:presLayoutVars>
      </dgm:prSet>
      <dgm:spPr/>
    </dgm:pt>
    <dgm:pt modelId="{0D8E7C18-0400-3B43-B0CC-D95D117D8ADE}" type="pres">
      <dgm:prSet presAssocID="{770F6914-EC43-EA44-8ACD-E42373BB6D14}" presName="node" presStyleLbl="node1" presStyleIdx="0" presStyleCnt="2" custScaleX="434626">
        <dgm:presLayoutVars>
          <dgm:bulletEnabled val="1"/>
        </dgm:presLayoutVars>
      </dgm:prSet>
      <dgm:spPr>
        <a:prstGeom prst="roundRect">
          <a:avLst/>
        </a:prstGeom>
      </dgm:spPr>
    </dgm:pt>
    <dgm:pt modelId="{4C9F0BE3-50EA-D340-A24A-9E595C758C5B}" type="pres">
      <dgm:prSet presAssocID="{97824A77-9E72-A74C-946C-2FF947A67FA8}" presName="sibTrans" presStyleCnt="0"/>
      <dgm:spPr/>
    </dgm:pt>
    <dgm:pt modelId="{329D5FA1-8CB6-5443-8C5E-0338223484E5}" type="pres">
      <dgm:prSet presAssocID="{D3CBC0A7-93BF-7E46-8AC8-A83DD76DC468}" presName="node" presStyleLbl="node1" presStyleIdx="1" presStyleCnt="2" custScaleX="434626">
        <dgm:presLayoutVars>
          <dgm:bulletEnabled val="1"/>
        </dgm:presLayoutVars>
      </dgm:prSet>
      <dgm:spPr>
        <a:prstGeom prst="roundRect">
          <a:avLst/>
        </a:prstGeom>
      </dgm:spPr>
    </dgm:pt>
  </dgm:ptLst>
  <dgm:cxnLst>
    <dgm:cxn modelId="{B2F4A354-0FFE-7347-BA3B-FD4C97B3A008}" srcId="{FCF370D8-0653-D447-AD2E-952C2B59C0D9}" destId="{D3CBC0A7-93BF-7E46-8AC8-A83DD76DC468}" srcOrd="1" destOrd="0" parTransId="{0705CCAF-EA73-2345-A779-9F5A9A5EBA02}" sibTransId="{DA73FEB7-93C7-6949-995F-822B416871D6}"/>
    <dgm:cxn modelId="{76678BA0-6002-FB48-899D-3B6D09193525}" type="presOf" srcId="{D3CBC0A7-93BF-7E46-8AC8-A83DD76DC468}" destId="{329D5FA1-8CB6-5443-8C5E-0338223484E5}" srcOrd="0" destOrd="0" presId="urn:microsoft.com/office/officeart/2005/8/layout/default"/>
    <dgm:cxn modelId="{936708B3-2D10-1B4B-BD32-3A6E7DF362AB}" type="presOf" srcId="{770F6914-EC43-EA44-8ACD-E42373BB6D14}" destId="{0D8E7C18-0400-3B43-B0CC-D95D117D8ADE}" srcOrd="0" destOrd="0" presId="urn:microsoft.com/office/officeart/2005/8/layout/default"/>
    <dgm:cxn modelId="{9EDA7BFB-23FC-2C47-8847-BBCCB3B37097}" type="presOf" srcId="{FCF370D8-0653-D447-AD2E-952C2B59C0D9}" destId="{78AF945A-37C5-C744-A523-096D9CAC8219}" srcOrd="0" destOrd="0" presId="urn:microsoft.com/office/officeart/2005/8/layout/default"/>
    <dgm:cxn modelId="{A1235EFD-BB96-B04E-98AE-8F5C64437332}" srcId="{FCF370D8-0653-D447-AD2E-952C2B59C0D9}" destId="{770F6914-EC43-EA44-8ACD-E42373BB6D14}" srcOrd="0" destOrd="0" parTransId="{67A2761D-1FC3-324D-80DC-C9AA13E52134}" sibTransId="{97824A77-9E72-A74C-946C-2FF947A67FA8}"/>
    <dgm:cxn modelId="{1F789D2E-0FE3-204F-BB28-699BD792469C}" type="presParOf" srcId="{78AF945A-37C5-C744-A523-096D9CAC8219}" destId="{0D8E7C18-0400-3B43-B0CC-D95D117D8ADE}" srcOrd="0" destOrd="0" presId="urn:microsoft.com/office/officeart/2005/8/layout/default"/>
    <dgm:cxn modelId="{41C9547A-4B9C-2142-9791-EE88AD46E43D}" type="presParOf" srcId="{78AF945A-37C5-C744-A523-096D9CAC8219}" destId="{4C9F0BE3-50EA-D340-A24A-9E595C758C5B}" srcOrd="1" destOrd="0" presId="urn:microsoft.com/office/officeart/2005/8/layout/default"/>
    <dgm:cxn modelId="{ADC93D7C-5D15-1B4C-8546-4C99A1DDCBF8}" type="presParOf" srcId="{78AF945A-37C5-C744-A523-096D9CAC8219}" destId="{329D5FA1-8CB6-5443-8C5E-0338223484E5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D251BB-A98E-0849-9A0E-A4E4E1BA9DE4}">
      <dsp:nvSpPr>
        <dsp:cNvPr id="0" name=""/>
        <dsp:cNvSpPr/>
      </dsp:nvSpPr>
      <dsp:spPr>
        <a:xfrm>
          <a:off x="6572" y="52832"/>
          <a:ext cx="4062039" cy="462943"/>
        </a:xfrm>
        <a:prstGeom prst="roundRect">
          <a:avLst/>
        </a:prstGeom>
        <a:solidFill>
          <a:schemeClr val="tx2">
            <a:lumMod val="50000"/>
            <a:alpha val="8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kern="1200" dirty="0"/>
            <a:t>Hyper Reach – Many Sites, Ideal for branch expansion</a:t>
          </a:r>
          <a:endParaRPr lang="en-IN" sz="1200" kern="1200" dirty="0"/>
        </a:p>
      </dsp:txBody>
      <dsp:txXfrm>
        <a:off x="29171" y="75431"/>
        <a:ext cx="4016841" cy="417745"/>
      </dsp:txXfrm>
    </dsp:sp>
    <dsp:sp modelId="{DF936F5B-C3E1-5548-8B84-D52AD8E9B602}">
      <dsp:nvSpPr>
        <dsp:cNvPr id="0" name=""/>
        <dsp:cNvSpPr/>
      </dsp:nvSpPr>
      <dsp:spPr>
        <a:xfrm>
          <a:off x="6572" y="577063"/>
          <a:ext cx="4062039" cy="462943"/>
        </a:xfrm>
        <a:prstGeom prst="roundRect">
          <a:avLst/>
        </a:prstGeom>
        <a:solidFill>
          <a:schemeClr val="tx2">
            <a:lumMod val="75000"/>
            <a:alpha val="8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kern="1200" dirty="0"/>
            <a:t>Focused on enterprises participating in </a:t>
          </a:r>
        </a:p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kern="1200" dirty="0"/>
            <a:t>domestic consumption</a:t>
          </a:r>
          <a:endParaRPr lang="en-IN" sz="1200" kern="1200" dirty="0"/>
        </a:p>
      </dsp:txBody>
      <dsp:txXfrm>
        <a:off x="29171" y="599662"/>
        <a:ext cx="4016841" cy="417745"/>
      </dsp:txXfrm>
    </dsp:sp>
    <dsp:sp modelId="{F7E6B142-5C4A-BE4F-A938-BA933C8C9FB9}">
      <dsp:nvSpPr>
        <dsp:cNvPr id="0" name=""/>
        <dsp:cNvSpPr/>
      </dsp:nvSpPr>
      <dsp:spPr>
        <a:xfrm>
          <a:off x="6572" y="1101293"/>
          <a:ext cx="4062039" cy="462943"/>
        </a:xfrm>
        <a:prstGeom prst="roundRect">
          <a:avLst/>
        </a:prstGeom>
        <a:solidFill>
          <a:schemeClr val="tx2">
            <a:lumMod val="50000"/>
            <a:alpha val="8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kern="1200" dirty="0"/>
            <a:t>Largest fixed wireless network deployment in India </a:t>
          </a:r>
          <a:br>
            <a:rPr lang="en-US" sz="1200" kern="1200" dirty="0"/>
          </a:br>
          <a:r>
            <a:rPr lang="en-US" sz="1200" kern="1200" dirty="0"/>
            <a:t>focused on enterprise consumption</a:t>
          </a:r>
          <a:endParaRPr lang="en-IN" sz="1200" kern="1200" dirty="0"/>
        </a:p>
      </dsp:txBody>
      <dsp:txXfrm>
        <a:off x="29171" y="1123892"/>
        <a:ext cx="4016841" cy="417745"/>
      </dsp:txXfrm>
    </dsp:sp>
    <dsp:sp modelId="{68485AA1-BC3A-CB48-9033-746D901D5C89}">
      <dsp:nvSpPr>
        <dsp:cNvPr id="0" name=""/>
        <dsp:cNvSpPr/>
      </dsp:nvSpPr>
      <dsp:spPr>
        <a:xfrm>
          <a:off x="6572" y="1625524"/>
          <a:ext cx="4062039" cy="462943"/>
        </a:xfrm>
        <a:prstGeom prst="roundRect">
          <a:avLst/>
        </a:prstGeom>
        <a:solidFill>
          <a:schemeClr val="tx2">
            <a:lumMod val="75000"/>
            <a:alpha val="8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kern="1200" dirty="0"/>
            <a:t>Easy &amp; quick adoption to newer technologies like 5G</a:t>
          </a:r>
          <a:endParaRPr lang="en-IN" sz="1200" kern="1200" dirty="0"/>
        </a:p>
      </dsp:txBody>
      <dsp:txXfrm>
        <a:off x="29171" y="1648123"/>
        <a:ext cx="4016841" cy="41774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8E7C18-0400-3B43-B0CC-D95D117D8ADE}">
      <dsp:nvSpPr>
        <dsp:cNvPr id="0" name=""/>
        <dsp:cNvSpPr/>
      </dsp:nvSpPr>
      <dsp:spPr>
        <a:xfrm>
          <a:off x="394" y="88833"/>
          <a:ext cx="1770861" cy="244466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900" kern="1200" dirty="0">
              <a:solidFill>
                <a:schemeClr val="bg1">
                  <a:lumMod val="95000"/>
                </a:schemeClr>
              </a:solidFill>
            </a:rPr>
            <a:t>Digital Enterprise Stack </a:t>
          </a:r>
          <a:endParaRPr lang="en-IN" sz="900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12328" y="100767"/>
        <a:ext cx="1746993" cy="220598"/>
      </dsp:txXfrm>
    </dsp:sp>
    <dsp:sp modelId="{329D5FA1-8CB6-5443-8C5E-0338223484E5}">
      <dsp:nvSpPr>
        <dsp:cNvPr id="0" name=""/>
        <dsp:cNvSpPr/>
      </dsp:nvSpPr>
      <dsp:spPr>
        <a:xfrm>
          <a:off x="394" y="374044"/>
          <a:ext cx="1770861" cy="244466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900" kern="1200" dirty="0">
              <a:solidFill>
                <a:schemeClr val="bg1">
                  <a:lumMod val="95000"/>
                </a:schemeClr>
              </a:solidFill>
            </a:rPr>
            <a:t>Digital Asset Management</a:t>
          </a:r>
          <a:endParaRPr lang="en-IN" sz="900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12328" y="385978"/>
        <a:ext cx="1746993" cy="22059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8E7C18-0400-3B43-B0CC-D95D117D8ADE}">
      <dsp:nvSpPr>
        <dsp:cNvPr id="0" name=""/>
        <dsp:cNvSpPr/>
      </dsp:nvSpPr>
      <dsp:spPr>
        <a:xfrm>
          <a:off x="394" y="88833"/>
          <a:ext cx="1770861" cy="244466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900" kern="1200" dirty="0">
              <a:solidFill>
                <a:schemeClr val="bg1">
                  <a:lumMod val="95000"/>
                </a:schemeClr>
              </a:solidFill>
            </a:rPr>
            <a:t>Full Stack Observability</a:t>
          </a:r>
          <a:endParaRPr lang="en-IN" sz="900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12328" y="100767"/>
        <a:ext cx="1746993" cy="220598"/>
      </dsp:txXfrm>
    </dsp:sp>
    <dsp:sp modelId="{329D5FA1-8CB6-5443-8C5E-0338223484E5}">
      <dsp:nvSpPr>
        <dsp:cNvPr id="0" name=""/>
        <dsp:cNvSpPr/>
      </dsp:nvSpPr>
      <dsp:spPr>
        <a:xfrm>
          <a:off x="394" y="374044"/>
          <a:ext cx="1770861" cy="244466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900" kern="1200" dirty="0">
              <a:solidFill>
                <a:schemeClr val="bg1">
                  <a:lumMod val="95000"/>
                </a:schemeClr>
              </a:solidFill>
            </a:rPr>
            <a:t>SAP, Oracle, Microsoft</a:t>
          </a:r>
          <a:endParaRPr lang="en-IN" sz="900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12328" y="385978"/>
        <a:ext cx="1746993" cy="22059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8E7C18-0400-3B43-B0CC-D95D117D8ADE}">
      <dsp:nvSpPr>
        <dsp:cNvPr id="0" name=""/>
        <dsp:cNvSpPr/>
      </dsp:nvSpPr>
      <dsp:spPr>
        <a:xfrm>
          <a:off x="394" y="88833"/>
          <a:ext cx="1770861" cy="244466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900" kern="1200" dirty="0">
              <a:solidFill>
                <a:schemeClr val="bg1">
                  <a:lumMod val="95000"/>
                </a:schemeClr>
              </a:solidFill>
            </a:rPr>
            <a:t>Digital Learning</a:t>
          </a:r>
          <a:endParaRPr lang="en-IN" sz="900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12328" y="100767"/>
        <a:ext cx="1746993" cy="220598"/>
      </dsp:txXfrm>
    </dsp:sp>
    <dsp:sp modelId="{329D5FA1-8CB6-5443-8C5E-0338223484E5}">
      <dsp:nvSpPr>
        <dsp:cNvPr id="0" name=""/>
        <dsp:cNvSpPr/>
      </dsp:nvSpPr>
      <dsp:spPr>
        <a:xfrm>
          <a:off x="394" y="374044"/>
          <a:ext cx="1770861" cy="244466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900" kern="1200" dirty="0">
              <a:solidFill>
                <a:schemeClr val="bg1">
                  <a:lumMod val="95000"/>
                </a:schemeClr>
              </a:solidFill>
            </a:rPr>
            <a:t>Digital Assessment</a:t>
          </a:r>
          <a:endParaRPr lang="en-IN" sz="900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12328" y="385978"/>
        <a:ext cx="1746993" cy="22059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D526A1-5F0B-4841-A6D6-B268F4BDF9EC}">
      <dsp:nvSpPr>
        <dsp:cNvPr id="0" name=""/>
        <dsp:cNvSpPr/>
      </dsp:nvSpPr>
      <dsp:spPr>
        <a:xfrm>
          <a:off x="0" y="9700"/>
          <a:ext cx="1151999" cy="465664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635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TheSansOffice" panose="020B0503040302060204" pitchFamily="34" charset="77"/>
            </a:rPr>
            <a:t>Network Performance</a:t>
          </a:r>
        </a:p>
      </dsp:txBody>
      <dsp:txXfrm>
        <a:off x="22732" y="32432"/>
        <a:ext cx="1106535" cy="420200"/>
      </dsp:txXfrm>
    </dsp:sp>
    <dsp:sp modelId="{70A29701-8958-434A-862C-1F4DE9AA55D8}">
      <dsp:nvSpPr>
        <dsp:cNvPr id="0" name=""/>
        <dsp:cNvSpPr/>
      </dsp:nvSpPr>
      <dsp:spPr>
        <a:xfrm>
          <a:off x="1213065" y="9779"/>
          <a:ext cx="1151999" cy="465664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 w="635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TheSansOffice" panose="020B0503040302060204" pitchFamily="34" charset="77"/>
            </a:rPr>
            <a:t>App Security Services</a:t>
          </a:r>
        </a:p>
      </dsp:txBody>
      <dsp:txXfrm>
        <a:off x="1235797" y="32511"/>
        <a:ext cx="1106535" cy="420200"/>
      </dsp:txXfrm>
    </dsp:sp>
    <dsp:sp modelId="{416E7BA2-D2E8-A14A-BCFD-5F875657A629}">
      <dsp:nvSpPr>
        <dsp:cNvPr id="0" name=""/>
        <dsp:cNvSpPr/>
      </dsp:nvSpPr>
      <dsp:spPr>
        <a:xfrm>
          <a:off x="2437491" y="9779"/>
          <a:ext cx="1151999" cy="465664"/>
        </a:xfrm>
        <a:prstGeom prst="roundRect">
          <a:avLst/>
        </a:prstGeom>
        <a:solidFill>
          <a:schemeClr val="accent4">
            <a:lumMod val="40000"/>
            <a:lumOff val="60000"/>
          </a:schemeClr>
        </a:solidFill>
        <a:ln w="635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TheSansOffice" panose="020B0503040302060204" pitchFamily="34" charset="77"/>
            </a:rPr>
            <a:t>App Performance </a:t>
          </a:r>
        </a:p>
      </dsp:txBody>
      <dsp:txXfrm>
        <a:off x="2460223" y="32511"/>
        <a:ext cx="1106535" cy="420200"/>
      </dsp:txXfrm>
    </dsp:sp>
    <dsp:sp modelId="{3DB0122C-7AC9-644B-92B8-DC47721BDF25}">
      <dsp:nvSpPr>
        <dsp:cNvPr id="0" name=""/>
        <dsp:cNvSpPr/>
      </dsp:nvSpPr>
      <dsp:spPr>
        <a:xfrm>
          <a:off x="3661925" y="9779"/>
          <a:ext cx="1151999" cy="465664"/>
        </a:xfrm>
        <a:prstGeom prst="roundRect">
          <a:avLst/>
        </a:prstGeom>
        <a:solidFill>
          <a:schemeClr val="accent4">
            <a:lumMod val="40000"/>
            <a:lumOff val="60000"/>
          </a:schemeClr>
        </a:solidFill>
        <a:ln w="635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TheSansOffice" panose="020B0503040302060204" pitchFamily="34" charset="77"/>
            </a:rPr>
            <a:t>App Resource Optimization</a:t>
          </a:r>
        </a:p>
      </dsp:txBody>
      <dsp:txXfrm>
        <a:off x="3684657" y="32511"/>
        <a:ext cx="1106535" cy="420200"/>
      </dsp:txXfrm>
    </dsp:sp>
    <dsp:sp modelId="{29CF0CFC-6087-CB4F-BFF1-9D048ED787C0}">
      <dsp:nvSpPr>
        <dsp:cNvPr id="0" name=""/>
        <dsp:cNvSpPr/>
      </dsp:nvSpPr>
      <dsp:spPr>
        <a:xfrm>
          <a:off x="4878442" y="9779"/>
          <a:ext cx="1151999" cy="465664"/>
        </a:xfrm>
        <a:prstGeom prst="roundRect">
          <a:avLst/>
        </a:prstGeom>
        <a:solidFill>
          <a:schemeClr val="accent3">
            <a:lumMod val="40000"/>
            <a:lumOff val="60000"/>
          </a:schemeClr>
        </a:solidFill>
        <a:ln w="635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TheSansOffice" panose="020B0503040302060204" pitchFamily="34" charset="77"/>
            </a:rPr>
            <a:t>Multi Cloud FinOps </a:t>
          </a:r>
        </a:p>
      </dsp:txBody>
      <dsp:txXfrm>
        <a:off x="4901174" y="32511"/>
        <a:ext cx="1106535" cy="420200"/>
      </dsp:txXfrm>
    </dsp:sp>
    <dsp:sp modelId="{A365FFF6-D70A-B947-A016-BA973E69157D}">
      <dsp:nvSpPr>
        <dsp:cNvPr id="0" name=""/>
        <dsp:cNvSpPr/>
      </dsp:nvSpPr>
      <dsp:spPr>
        <a:xfrm>
          <a:off x="6148239" y="9779"/>
          <a:ext cx="399330" cy="465664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>
              <a:latin typeface="TheSansOffice" panose="020B0503040302060204" pitchFamily="34" charset="77"/>
            </a:rPr>
            <a:t>...</a:t>
          </a:r>
        </a:p>
      </dsp:txBody>
      <dsp:txXfrm>
        <a:off x="6148239" y="9779"/>
        <a:ext cx="399330" cy="46566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D526A1-5F0B-4841-A6D6-B268F4BDF9EC}">
      <dsp:nvSpPr>
        <dsp:cNvPr id="0" name=""/>
        <dsp:cNvSpPr/>
      </dsp:nvSpPr>
      <dsp:spPr>
        <a:xfrm>
          <a:off x="1026471" y="167"/>
          <a:ext cx="4106837" cy="480984"/>
        </a:xfrm>
        <a:prstGeom prst="roundRect">
          <a:avLst/>
        </a:prstGeom>
        <a:solidFill>
          <a:srgbClr val="BFD72F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rgbClr val="002060"/>
              </a:solidFill>
            </a:rPr>
            <a:t>Prediction, Prevention, and Remediation of </a:t>
          </a:r>
          <a:br>
            <a:rPr lang="en-US" sz="1000" kern="1200" dirty="0">
              <a:solidFill>
                <a:srgbClr val="002060"/>
              </a:solidFill>
            </a:rPr>
          </a:br>
          <a:r>
            <a:rPr lang="en-US" sz="1000" kern="1200" dirty="0">
              <a:solidFill>
                <a:srgbClr val="C00000"/>
              </a:solidFill>
            </a:rPr>
            <a:t>Business Service </a:t>
          </a:r>
          <a:r>
            <a:rPr lang="en-US" sz="1000" kern="1200" dirty="0">
              <a:solidFill>
                <a:srgbClr val="002060"/>
              </a:solidFill>
            </a:rPr>
            <a:t>Availability and Performance Issues</a:t>
          </a:r>
        </a:p>
      </dsp:txBody>
      <dsp:txXfrm>
        <a:off x="1049951" y="23647"/>
        <a:ext cx="4059877" cy="43402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6BB3C3-47E0-5642-ADE0-E86C25EBB999}">
      <dsp:nvSpPr>
        <dsp:cNvPr id="0" name=""/>
        <dsp:cNvSpPr/>
      </dsp:nvSpPr>
      <dsp:spPr>
        <a:xfrm>
          <a:off x="257" y="470504"/>
          <a:ext cx="509118" cy="509118"/>
        </a:xfrm>
        <a:prstGeom prst="ellipse">
          <a:avLst/>
        </a:prstGeom>
        <a:noFill/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AA65C8E-3E56-E748-9CA8-6B7351920A32}">
      <dsp:nvSpPr>
        <dsp:cNvPr id="0" name=""/>
        <dsp:cNvSpPr/>
      </dsp:nvSpPr>
      <dsp:spPr>
        <a:xfrm>
          <a:off x="107172" y="577419"/>
          <a:ext cx="295288" cy="29528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9623774-92FD-E84B-92B4-1E2E496A0A07}">
      <dsp:nvSpPr>
        <dsp:cNvPr id="0" name=""/>
        <dsp:cNvSpPr/>
      </dsp:nvSpPr>
      <dsp:spPr>
        <a:xfrm>
          <a:off x="606580" y="457852"/>
          <a:ext cx="1223850" cy="534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100" kern="1200" dirty="0">
              <a:solidFill>
                <a:schemeClr val="bg1"/>
              </a:solidFill>
              <a:latin typeface="Trebuchet MS" panose="020B0703020202090204" pitchFamily="34" charset="0"/>
            </a:rPr>
            <a:t>Ability to aggregate multidomain X-MELT telemetry data</a:t>
          </a:r>
        </a:p>
      </dsp:txBody>
      <dsp:txXfrm>
        <a:off x="606580" y="457852"/>
        <a:ext cx="1223850" cy="534421"/>
      </dsp:txXfrm>
    </dsp:sp>
    <dsp:sp modelId="{A19B0C66-982D-42A1-A78C-68C2179B97ED}">
      <dsp:nvSpPr>
        <dsp:cNvPr id="0" name=""/>
        <dsp:cNvSpPr/>
      </dsp:nvSpPr>
      <dsp:spPr>
        <a:xfrm>
          <a:off x="2039534" y="470504"/>
          <a:ext cx="509118" cy="509118"/>
        </a:xfrm>
        <a:prstGeom prst="ellipse">
          <a:avLst/>
        </a:prstGeom>
        <a:noFill/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D9B36F3-4B19-423A-9983-B2A756BCCE81}">
      <dsp:nvSpPr>
        <dsp:cNvPr id="0" name=""/>
        <dsp:cNvSpPr/>
      </dsp:nvSpPr>
      <dsp:spPr>
        <a:xfrm>
          <a:off x="2146449" y="577419"/>
          <a:ext cx="295288" cy="29528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07DF9B5-6030-4287-9BD0-6B538BFF0794}">
      <dsp:nvSpPr>
        <dsp:cNvPr id="0" name=""/>
        <dsp:cNvSpPr/>
      </dsp:nvSpPr>
      <dsp:spPr>
        <a:xfrm>
          <a:off x="2631864" y="457852"/>
          <a:ext cx="1251836" cy="534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100" kern="1200" dirty="0">
              <a:solidFill>
                <a:schemeClr val="bg1"/>
              </a:solidFill>
              <a:latin typeface="Trebuchet MS" panose="020B0703020202090204" pitchFamily="34" charset="0"/>
            </a:rPr>
            <a:t>Generate Asset Maps with rich contextual information.</a:t>
          </a:r>
        </a:p>
      </dsp:txBody>
      <dsp:txXfrm>
        <a:off x="2631864" y="457852"/>
        <a:ext cx="1251836" cy="534421"/>
      </dsp:txXfrm>
    </dsp:sp>
    <dsp:sp modelId="{00EB015E-22D9-475B-B1A8-9344EA346C8F}">
      <dsp:nvSpPr>
        <dsp:cNvPr id="0" name=""/>
        <dsp:cNvSpPr/>
      </dsp:nvSpPr>
      <dsp:spPr>
        <a:xfrm>
          <a:off x="257" y="1509947"/>
          <a:ext cx="509118" cy="509118"/>
        </a:xfrm>
        <a:prstGeom prst="ellipse">
          <a:avLst/>
        </a:prstGeom>
        <a:noFill/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BD4E7C3-FA2A-4505-B2B1-1E8D06C0B1D6}">
      <dsp:nvSpPr>
        <dsp:cNvPr id="0" name=""/>
        <dsp:cNvSpPr/>
      </dsp:nvSpPr>
      <dsp:spPr>
        <a:xfrm>
          <a:off x="107172" y="1616862"/>
          <a:ext cx="295288" cy="29528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04EA686-20F7-4A77-8582-E12E4E3570D2}">
      <dsp:nvSpPr>
        <dsp:cNvPr id="0" name=""/>
        <dsp:cNvSpPr/>
      </dsp:nvSpPr>
      <dsp:spPr>
        <a:xfrm>
          <a:off x="618473" y="1497295"/>
          <a:ext cx="1200065" cy="534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100" kern="1200" dirty="0">
              <a:solidFill>
                <a:schemeClr val="bg1"/>
              </a:solidFill>
              <a:latin typeface="Trebuchet MS" panose="020B0703020202090204" pitchFamily="34" charset="0"/>
            </a:rPr>
            <a:t>Intelligent Event correlation for root cause sequence</a:t>
          </a:r>
        </a:p>
      </dsp:txBody>
      <dsp:txXfrm>
        <a:off x="618473" y="1497295"/>
        <a:ext cx="1200065" cy="534421"/>
      </dsp:txXfrm>
    </dsp:sp>
    <dsp:sp modelId="{88DEFE9D-5213-469B-B1AE-CB4E1CD85636}">
      <dsp:nvSpPr>
        <dsp:cNvPr id="0" name=""/>
        <dsp:cNvSpPr/>
      </dsp:nvSpPr>
      <dsp:spPr>
        <a:xfrm>
          <a:off x="2027641" y="1509947"/>
          <a:ext cx="509118" cy="509118"/>
        </a:xfrm>
        <a:prstGeom prst="ellipse">
          <a:avLst/>
        </a:prstGeom>
        <a:noFill/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F0D443D-D4D9-4A46-9642-A1F90EA6EBA5}">
      <dsp:nvSpPr>
        <dsp:cNvPr id="0" name=""/>
        <dsp:cNvSpPr/>
      </dsp:nvSpPr>
      <dsp:spPr>
        <a:xfrm>
          <a:off x="2134556" y="1616862"/>
          <a:ext cx="295288" cy="29528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2700F32-9009-4AA6-8BA5-EBBC3E4A4585}">
      <dsp:nvSpPr>
        <dsp:cNvPr id="0" name=""/>
        <dsp:cNvSpPr/>
      </dsp:nvSpPr>
      <dsp:spPr>
        <a:xfrm>
          <a:off x="2645857" y="1497295"/>
          <a:ext cx="1200065" cy="534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100" kern="1200" dirty="0">
              <a:solidFill>
                <a:schemeClr val="bg1"/>
              </a:solidFill>
              <a:latin typeface="Trebuchet MS" panose="020B0703020202090204" pitchFamily="34" charset="0"/>
            </a:rPr>
            <a:t>Offline feature store for swift retrieval of prior learnings.</a:t>
          </a:r>
        </a:p>
      </dsp:txBody>
      <dsp:txXfrm>
        <a:off x="2645857" y="1497295"/>
        <a:ext cx="1200065" cy="534421"/>
      </dsp:txXfrm>
    </dsp:sp>
    <dsp:sp modelId="{4EAE1BC6-3B5D-48EF-B6B5-976E354F8A3E}">
      <dsp:nvSpPr>
        <dsp:cNvPr id="0" name=""/>
        <dsp:cNvSpPr/>
      </dsp:nvSpPr>
      <dsp:spPr>
        <a:xfrm>
          <a:off x="257" y="2549390"/>
          <a:ext cx="509118" cy="509118"/>
        </a:xfrm>
        <a:prstGeom prst="ellipse">
          <a:avLst/>
        </a:prstGeom>
        <a:noFill/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0D40756-6610-4ABF-8F8B-0D1CCFBE0C86}">
      <dsp:nvSpPr>
        <dsp:cNvPr id="0" name=""/>
        <dsp:cNvSpPr/>
      </dsp:nvSpPr>
      <dsp:spPr>
        <a:xfrm>
          <a:off x="107172" y="2656305"/>
          <a:ext cx="295288" cy="295288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095AD2B-CC7B-4EC5-9571-37E85B7501AA}">
      <dsp:nvSpPr>
        <dsp:cNvPr id="0" name=""/>
        <dsp:cNvSpPr/>
      </dsp:nvSpPr>
      <dsp:spPr>
        <a:xfrm>
          <a:off x="540415" y="2536738"/>
          <a:ext cx="1356182" cy="534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100" kern="1200" dirty="0">
              <a:solidFill>
                <a:schemeClr val="bg1"/>
              </a:solidFill>
              <a:latin typeface="Trebuchet MS" panose="020B0703020202090204" pitchFamily="34" charset="0"/>
            </a:rPr>
            <a:t>AI/ML model training with batch and streaming data.</a:t>
          </a:r>
        </a:p>
      </dsp:txBody>
      <dsp:txXfrm>
        <a:off x="540415" y="2536738"/>
        <a:ext cx="1356182" cy="534421"/>
      </dsp:txXfrm>
    </dsp:sp>
    <dsp:sp modelId="{8CC9796F-F992-2649-9736-E1F559B94C5E}">
      <dsp:nvSpPr>
        <dsp:cNvPr id="0" name=""/>
        <dsp:cNvSpPr/>
      </dsp:nvSpPr>
      <dsp:spPr>
        <a:xfrm>
          <a:off x="2105699" y="2549390"/>
          <a:ext cx="509118" cy="509118"/>
        </a:xfrm>
        <a:prstGeom prst="ellipse">
          <a:avLst/>
        </a:prstGeom>
        <a:noFill/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2136B37-72E0-1D4F-B7E3-5F3A47DA1D56}">
      <dsp:nvSpPr>
        <dsp:cNvPr id="0" name=""/>
        <dsp:cNvSpPr/>
      </dsp:nvSpPr>
      <dsp:spPr>
        <a:xfrm>
          <a:off x="2212614" y="2656305"/>
          <a:ext cx="295288" cy="295288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049B185-BB27-1046-9A97-35F613A0219F}">
      <dsp:nvSpPr>
        <dsp:cNvPr id="0" name=""/>
        <dsp:cNvSpPr/>
      </dsp:nvSpPr>
      <dsp:spPr>
        <a:xfrm>
          <a:off x="2579397" y="2536738"/>
          <a:ext cx="1489101" cy="534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100" kern="1200" dirty="0">
              <a:solidFill>
                <a:schemeClr val="bg1"/>
              </a:solidFill>
              <a:latin typeface="Trebuchet MS" panose="020B0703020202090204" pitchFamily="34" charset="0"/>
            </a:rPr>
            <a:t>Service assurance with real-time prediction and prevention of problems</a:t>
          </a:r>
        </a:p>
      </dsp:txBody>
      <dsp:txXfrm>
        <a:off x="2579397" y="2536738"/>
        <a:ext cx="1489101" cy="534421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B9408B-8EEB-42D6-BD8F-7C12B728E19F}">
      <dsp:nvSpPr>
        <dsp:cNvPr id="0" name=""/>
        <dsp:cNvSpPr/>
      </dsp:nvSpPr>
      <dsp:spPr>
        <a:xfrm>
          <a:off x="0" y="56705"/>
          <a:ext cx="3606540" cy="379906"/>
        </a:xfrm>
        <a:prstGeom prst="roundRect">
          <a:avLst>
            <a:gd name="adj" fmla="val 10000"/>
          </a:avLst>
        </a:prstGeom>
        <a:noFill/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CCB4380-1390-4C8E-8612-2B9DD39DD4BB}">
      <dsp:nvSpPr>
        <dsp:cNvPr id="0" name=""/>
        <dsp:cNvSpPr/>
      </dsp:nvSpPr>
      <dsp:spPr>
        <a:xfrm>
          <a:off x="114921" y="142184"/>
          <a:ext cx="208948" cy="20894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678CECB-5B14-42DE-88E4-56AA3B15F8AB}">
      <dsp:nvSpPr>
        <dsp:cNvPr id="0" name=""/>
        <dsp:cNvSpPr/>
      </dsp:nvSpPr>
      <dsp:spPr>
        <a:xfrm>
          <a:off x="438791" y="87"/>
          <a:ext cx="3155337" cy="511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202" tIns="42202" rIns="42202" bIns="42202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100" kern="1200" dirty="0">
              <a:solidFill>
                <a:schemeClr val="bg1"/>
              </a:solidFill>
              <a:latin typeface="TheSansOffice" panose="020B0503040302060204" pitchFamily="34" charset="77"/>
            </a:rPr>
            <a:t>Low code AI/ML pipelines with simple declarative SQL statements</a:t>
          </a:r>
        </a:p>
      </dsp:txBody>
      <dsp:txXfrm>
        <a:off x="438791" y="87"/>
        <a:ext cx="3155337" cy="511999"/>
      </dsp:txXfrm>
    </dsp:sp>
    <dsp:sp modelId="{D762DFF9-CBD5-42AF-912F-8F622E744BF9}">
      <dsp:nvSpPr>
        <dsp:cNvPr id="0" name=""/>
        <dsp:cNvSpPr/>
      </dsp:nvSpPr>
      <dsp:spPr>
        <a:xfrm>
          <a:off x="0" y="668395"/>
          <a:ext cx="3606540" cy="379906"/>
        </a:xfrm>
        <a:prstGeom prst="roundRect">
          <a:avLst>
            <a:gd name="adj" fmla="val 10000"/>
          </a:avLst>
        </a:prstGeom>
        <a:noFill/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C6795B7-1AC8-4523-95B8-AA11C1A02115}">
      <dsp:nvSpPr>
        <dsp:cNvPr id="0" name=""/>
        <dsp:cNvSpPr/>
      </dsp:nvSpPr>
      <dsp:spPr>
        <a:xfrm>
          <a:off x="114921" y="753874"/>
          <a:ext cx="208948" cy="20894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276E772-5201-4CB1-8755-AFBFB2C8B9AD}">
      <dsp:nvSpPr>
        <dsp:cNvPr id="0" name=""/>
        <dsp:cNvSpPr/>
      </dsp:nvSpPr>
      <dsp:spPr>
        <a:xfrm>
          <a:off x="438791" y="611777"/>
          <a:ext cx="3157377" cy="511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202" tIns="42202" rIns="42202" bIns="42202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100" kern="1200" dirty="0">
              <a:solidFill>
                <a:schemeClr val="bg1"/>
              </a:solidFill>
              <a:latin typeface="TheSansOffice" panose="020B0503040302060204" pitchFamily="34" charset="77"/>
            </a:rPr>
            <a:t>Streamline every aspect of data preparation and feature engineering</a:t>
          </a:r>
        </a:p>
      </dsp:txBody>
      <dsp:txXfrm>
        <a:off x="438791" y="611777"/>
        <a:ext cx="3157377" cy="511999"/>
      </dsp:txXfrm>
    </dsp:sp>
    <dsp:sp modelId="{412F9B03-A9BA-4615-94D9-5282CA7F050C}">
      <dsp:nvSpPr>
        <dsp:cNvPr id="0" name=""/>
        <dsp:cNvSpPr/>
      </dsp:nvSpPr>
      <dsp:spPr>
        <a:xfrm>
          <a:off x="0" y="1280085"/>
          <a:ext cx="3606540" cy="379906"/>
        </a:xfrm>
        <a:prstGeom prst="roundRect">
          <a:avLst>
            <a:gd name="adj" fmla="val 10000"/>
          </a:avLst>
        </a:prstGeom>
        <a:noFill/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B81CBF8-2F2F-41C5-A4E0-4545E21D6781}">
      <dsp:nvSpPr>
        <dsp:cNvPr id="0" name=""/>
        <dsp:cNvSpPr/>
      </dsp:nvSpPr>
      <dsp:spPr>
        <a:xfrm>
          <a:off x="114921" y="1365564"/>
          <a:ext cx="208948" cy="20894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DE08027-2407-4A19-9450-B34435924C1E}">
      <dsp:nvSpPr>
        <dsp:cNvPr id="0" name=""/>
        <dsp:cNvSpPr/>
      </dsp:nvSpPr>
      <dsp:spPr>
        <a:xfrm>
          <a:off x="438791" y="1223466"/>
          <a:ext cx="3157377" cy="511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202" tIns="42202" rIns="42202" bIns="42202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100" kern="1200" dirty="0">
              <a:solidFill>
                <a:schemeClr val="bg1"/>
              </a:solidFill>
              <a:latin typeface="TheSansOffice" panose="020B0503040302060204" pitchFamily="34" charset="77"/>
            </a:rPr>
            <a:t>In built aggregations, point in time joins and time travel for predictions</a:t>
          </a:r>
        </a:p>
      </dsp:txBody>
      <dsp:txXfrm>
        <a:off x="438791" y="1223466"/>
        <a:ext cx="3157377" cy="511999"/>
      </dsp:txXfrm>
    </dsp:sp>
    <dsp:sp modelId="{B0138D9A-1E5B-4186-9F82-196B757DBB5B}">
      <dsp:nvSpPr>
        <dsp:cNvPr id="0" name=""/>
        <dsp:cNvSpPr/>
      </dsp:nvSpPr>
      <dsp:spPr>
        <a:xfrm>
          <a:off x="0" y="1891774"/>
          <a:ext cx="3606540" cy="379906"/>
        </a:xfrm>
        <a:prstGeom prst="roundRect">
          <a:avLst>
            <a:gd name="adj" fmla="val 10000"/>
          </a:avLst>
        </a:prstGeom>
        <a:noFill/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C1A4C7D-D1E8-4E6D-8DBE-C49BB43E8C56}">
      <dsp:nvSpPr>
        <dsp:cNvPr id="0" name=""/>
        <dsp:cNvSpPr/>
      </dsp:nvSpPr>
      <dsp:spPr>
        <a:xfrm>
          <a:off x="114921" y="1977253"/>
          <a:ext cx="208948" cy="20894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4CBC928-287C-410E-9944-41A8304F683D}">
      <dsp:nvSpPr>
        <dsp:cNvPr id="0" name=""/>
        <dsp:cNvSpPr/>
      </dsp:nvSpPr>
      <dsp:spPr>
        <a:xfrm>
          <a:off x="438791" y="1835156"/>
          <a:ext cx="3157377" cy="511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202" tIns="42202" rIns="42202" bIns="42202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100" kern="1200" dirty="0">
              <a:solidFill>
                <a:schemeClr val="bg1"/>
              </a:solidFill>
              <a:latin typeface="TheSansOffice" panose="020B0503040302060204" pitchFamily="34" charset="77"/>
            </a:rPr>
            <a:t>High performance and Highly available feature store for all stages of AI pipelines</a:t>
          </a:r>
        </a:p>
      </dsp:txBody>
      <dsp:txXfrm>
        <a:off x="438791" y="1835156"/>
        <a:ext cx="3157377" cy="511999"/>
      </dsp:txXfrm>
    </dsp:sp>
    <dsp:sp modelId="{E3DE496C-4188-43CC-9DE3-D37473648F84}">
      <dsp:nvSpPr>
        <dsp:cNvPr id="0" name=""/>
        <dsp:cNvSpPr/>
      </dsp:nvSpPr>
      <dsp:spPr>
        <a:xfrm>
          <a:off x="0" y="2503464"/>
          <a:ext cx="3606540" cy="379906"/>
        </a:xfrm>
        <a:prstGeom prst="roundRect">
          <a:avLst>
            <a:gd name="adj" fmla="val 10000"/>
          </a:avLst>
        </a:prstGeom>
        <a:noFill/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C5AE87F-AB3A-4809-92A8-C1B06ABF63C5}">
      <dsp:nvSpPr>
        <dsp:cNvPr id="0" name=""/>
        <dsp:cNvSpPr/>
      </dsp:nvSpPr>
      <dsp:spPr>
        <a:xfrm>
          <a:off x="114921" y="2588943"/>
          <a:ext cx="208948" cy="208948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E9C654B-AA53-4571-B7CE-D27A8940876C}">
      <dsp:nvSpPr>
        <dsp:cNvPr id="0" name=""/>
        <dsp:cNvSpPr/>
      </dsp:nvSpPr>
      <dsp:spPr>
        <a:xfrm>
          <a:off x="438791" y="2446846"/>
          <a:ext cx="3157377" cy="511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202" tIns="42202" rIns="42202" bIns="42202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100" kern="1200" dirty="0">
              <a:solidFill>
                <a:schemeClr val="bg1"/>
              </a:solidFill>
              <a:latin typeface="TheSansOffice" panose="020B0503040302060204" pitchFamily="34" charset="77"/>
            </a:rPr>
            <a:t>Auto detect data drift and alerts to maintain model quality</a:t>
          </a:r>
        </a:p>
      </dsp:txBody>
      <dsp:txXfrm>
        <a:off x="438791" y="2446846"/>
        <a:ext cx="3157377" cy="511999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4D5DDB-367E-44D9-8ECB-A35A8794FFC7}">
      <dsp:nvSpPr>
        <dsp:cNvPr id="0" name=""/>
        <dsp:cNvSpPr/>
      </dsp:nvSpPr>
      <dsp:spPr>
        <a:xfrm>
          <a:off x="1121068" y="947338"/>
          <a:ext cx="828001" cy="767520"/>
        </a:xfrm>
        <a:prstGeom prst="roundRect">
          <a:avLst/>
        </a:prstGeom>
        <a:solidFill>
          <a:srgbClr val="BED73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 compatLnSpc="1">
          <a:prstTxWarp prst="textNoShape">
            <a:avLst/>
          </a:prstTxWarp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100" b="1" kern="1200" dirty="0">
              <a:solidFill>
                <a:schemeClr val="tx1"/>
              </a:solidFill>
            </a:rPr>
            <a:t>AMS Support</a:t>
          </a:r>
        </a:p>
      </dsp:txBody>
      <dsp:txXfrm>
        <a:off x="1158535" y="984805"/>
        <a:ext cx="753067" cy="692586"/>
      </dsp:txXfrm>
    </dsp:sp>
    <dsp:sp modelId="{0A28D129-DD51-4E40-AA35-46824498F131}">
      <dsp:nvSpPr>
        <dsp:cNvPr id="0" name=""/>
        <dsp:cNvSpPr/>
      </dsp:nvSpPr>
      <dsp:spPr>
        <a:xfrm rot="16200000">
          <a:off x="1331461" y="743730"/>
          <a:ext cx="40721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07215" y="0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CD55E2-FEA4-4D9E-B3A5-663AF1DFABC8}">
      <dsp:nvSpPr>
        <dsp:cNvPr id="0" name=""/>
        <dsp:cNvSpPr/>
      </dsp:nvSpPr>
      <dsp:spPr>
        <a:xfrm>
          <a:off x="1139068" y="25883"/>
          <a:ext cx="792000" cy="514239"/>
        </a:xfrm>
        <a:prstGeom prst="roundRect">
          <a:avLst/>
        </a:prstGeom>
        <a:solidFill>
          <a:schemeClr val="accent6"/>
        </a:solidFill>
        <a:ln w="952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 compatLnSpc="1">
          <a:prstTxWarp prst="textNoShape">
            <a:avLst/>
          </a:prstTxWarp>
          <a:noAutofit/>
        </a:bodyPr>
        <a:lstStyle/>
        <a:p>
          <a:pPr marL="0" lvl="0" indent="0" algn="ctr" defTabSz="3556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800" b="1" kern="1200" dirty="0"/>
            <a:t>Production </a:t>
          </a:r>
          <a:r>
            <a:rPr lang="en-US" sz="800" b="1" i="0" u="none" strike="noStrike" kern="1200" cap="none" dirty="0">
              <a:latin typeface="Arial"/>
              <a:ea typeface="Arial"/>
              <a:cs typeface="Arial"/>
              <a:sym typeface="Arial"/>
              <a:rtl val="0"/>
            </a:rPr>
            <a:t>Support</a:t>
          </a:r>
          <a:endParaRPr lang="en-IN" sz="800" b="1" kern="1200" dirty="0"/>
        </a:p>
      </dsp:txBody>
      <dsp:txXfrm>
        <a:off x="1164171" y="50986"/>
        <a:ext cx="741794" cy="464033"/>
      </dsp:txXfrm>
    </dsp:sp>
    <dsp:sp modelId="{10020992-98E2-4396-BB39-5A08627FE891}">
      <dsp:nvSpPr>
        <dsp:cNvPr id="0" name=""/>
        <dsp:cNvSpPr/>
      </dsp:nvSpPr>
      <dsp:spPr>
        <a:xfrm rot="19285714">
          <a:off x="1937487" y="967842"/>
          <a:ext cx="10618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6181" y="0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BF9337-5E9B-4074-9CE7-DF4244B9A285}">
      <dsp:nvSpPr>
        <dsp:cNvPr id="0" name=""/>
        <dsp:cNvSpPr/>
      </dsp:nvSpPr>
      <dsp:spPr>
        <a:xfrm>
          <a:off x="1958503" y="420502"/>
          <a:ext cx="792000" cy="514239"/>
        </a:xfrm>
        <a:prstGeom prst="roundRect">
          <a:avLst/>
        </a:prstGeom>
        <a:solidFill>
          <a:schemeClr val="accent5"/>
        </a:solidFill>
        <a:ln w="952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 compatLnSpc="1">
          <a:prstTxWarp prst="textNoShape">
            <a:avLst/>
          </a:prstTxWarp>
          <a:noAutofit/>
        </a:bodyPr>
        <a:lstStyle/>
        <a:p>
          <a:pPr marL="0" marR="0" lvl="0" indent="0" algn="ctr" defTabSz="35560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800" b="0" i="0" u="none" strike="noStrike" kern="1200" cap="none" dirty="0">
              <a:latin typeface="Arial"/>
              <a:ea typeface="Arial"/>
              <a:cs typeface="Arial"/>
              <a:sym typeface="Arial"/>
              <a:rtl val="0"/>
            </a:rPr>
            <a:t>Configuration Support</a:t>
          </a:r>
          <a:endParaRPr lang="en-IN" sz="800" b="0" i="0" u="none" strike="noStrike" kern="1200" cap="none" dirty="0">
            <a:latin typeface="Arial"/>
            <a:ea typeface="Arial"/>
            <a:cs typeface="Arial"/>
            <a:sym typeface="Arial"/>
            <a:rtl val="0"/>
          </a:endParaRPr>
        </a:p>
      </dsp:txBody>
      <dsp:txXfrm>
        <a:off x="1983606" y="445605"/>
        <a:ext cx="741794" cy="464033"/>
      </dsp:txXfrm>
    </dsp:sp>
    <dsp:sp modelId="{EDEDBB63-A82F-47ED-BC76-84941001FCFA}">
      <dsp:nvSpPr>
        <dsp:cNvPr id="0" name=""/>
        <dsp:cNvSpPr/>
      </dsp:nvSpPr>
      <dsp:spPr>
        <a:xfrm rot="771429">
          <a:off x="1946346" y="1449764"/>
          <a:ext cx="21726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7264" y="0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525A0F-E6DC-40FB-8428-62B52AD9508C}">
      <dsp:nvSpPr>
        <dsp:cNvPr id="0" name=""/>
        <dsp:cNvSpPr/>
      </dsp:nvSpPr>
      <dsp:spPr>
        <a:xfrm>
          <a:off x="2160886" y="1307202"/>
          <a:ext cx="792000" cy="514239"/>
        </a:xfrm>
        <a:prstGeom prst="roundRect">
          <a:avLst/>
        </a:prstGeom>
        <a:solidFill>
          <a:schemeClr val="accent4"/>
        </a:solidFill>
        <a:ln w="952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 compatLnSpc="1">
          <a:prstTxWarp prst="textNoShape">
            <a:avLst/>
          </a:prstTxWarp>
          <a:noAutofit/>
        </a:bodyPr>
        <a:lstStyle/>
        <a:p>
          <a:pPr marL="0" marR="0" lvl="0" indent="0" algn="ctr" defTabSz="35560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800" b="0" i="0" u="none" strike="noStrike" kern="1200" cap="none" dirty="0">
              <a:latin typeface="Arial"/>
              <a:ea typeface="Arial"/>
              <a:cs typeface="Arial"/>
              <a:sym typeface="Arial"/>
              <a:rtl val="0"/>
            </a:rPr>
            <a:t>Customization Support</a:t>
          </a:r>
          <a:endParaRPr lang="en-IN" sz="800" b="0" i="0" u="none" strike="noStrike" kern="1200" cap="none" dirty="0">
            <a:latin typeface="Arial"/>
            <a:ea typeface="Arial"/>
            <a:cs typeface="Arial"/>
            <a:sym typeface="Arial"/>
            <a:rtl val="0"/>
          </a:endParaRPr>
        </a:p>
      </dsp:txBody>
      <dsp:txXfrm>
        <a:off x="2185989" y="1332305"/>
        <a:ext cx="741794" cy="464033"/>
      </dsp:txXfrm>
    </dsp:sp>
    <dsp:sp modelId="{2E3D943F-0CE6-4902-B593-306C77E9CE26}">
      <dsp:nvSpPr>
        <dsp:cNvPr id="0" name=""/>
        <dsp:cNvSpPr/>
      </dsp:nvSpPr>
      <dsp:spPr>
        <a:xfrm rot="3857143">
          <a:off x="1624552" y="1866569"/>
          <a:ext cx="33677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6772" y="0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AA8393-6E9D-49C5-9AE7-227C69091E0E}">
      <dsp:nvSpPr>
        <dsp:cNvPr id="0" name=""/>
        <dsp:cNvSpPr/>
      </dsp:nvSpPr>
      <dsp:spPr>
        <a:xfrm>
          <a:off x="1593820" y="2018280"/>
          <a:ext cx="792000" cy="514239"/>
        </a:xfrm>
        <a:prstGeom prst="roundRect">
          <a:avLst/>
        </a:prstGeom>
        <a:solidFill>
          <a:schemeClr val="accent3"/>
        </a:solidFill>
        <a:ln w="952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 compatLnSpc="1">
          <a:prstTxWarp prst="textNoShape">
            <a:avLst/>
          </a:prstTxWarp>
          <a:noAutofit/>
        </a:bodyPr>
        <a:lstStyle/>
        <a:p>
          <a:pPr marL="0" marR="0" lvl="0" indent="0" algn="ctr" defTabSz="48895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800" b="0" i="0" u="none" strike="noStrike" kern="1200" cap="none" dirty="0">
              <a:latin typeface="Arial"/>
              <a:ea typeface="Arial"/>
              <a:cs typeface="Arial"/>
              <a:rtl val="0"/>
            </a:rPr>
            <a:t>Proactive Monitoring &amp; Alert</a:t>
          </a:r>
          <a:endParaRPr lang="en-IN" sz="800" b="0" i="0" u="none" strike="noStrike" kern="1200" cap="none" dirty="0">
            <a:latin typeface="Arial"/>
            <a:ea typeface="Arial"/>
            <a:cs typeface="Arial"/>
            <a:rtl val="0"/>
          </a:endParaRPr>
        </a:p>
      </dsp:txBody>
      <dsp:txXfrm>
        <a:off x="1618923" y="2043383"/>
        <a:ext cx="741794" cy="464033"/>
      </dsp:txXfrm>
    </dsp:sp>
    <dsp:sp modelId="{09CEA722-711E-4E0F-BDE2-F43EDFCB7C4A}">
      <dsp:nvSpPr>
        <dsp:cNvPr id="0" name=""/>
        <dsp:cNvSpPr/>
      </dsp:nvSpPr>
      <dsp:spPr>
        <a:xfrm rot="6942857">
          <a:off x="1108813" y="1866569"/>
          <a:ext cx="33677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6772" y="0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9B9EB8-9CE2-484A-A35F-6A81367D446C}">
      <dsp:nvSpPr>
        <dsp:cNvPr id="0" name=""/>
        <dsp:cNvSpPr/>
      </dsp:nvSpPr>
      <dsp:spPr>
        <a:xfrm>
          <a:off x="684317" y="2018280"/>
          <a:ext cx="792000" cy="514239"/>
        </a:xfrm>
        <a:prstGeom prst="roundRect">
          <a:avLst/>
        </a:prstGeom>
        <a:solidFill>
          <a:schemeClr val="accent2"/>
        </a:solidFill>
        <a:ln w="952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 compatLnSpc="1">
          <a:prstTxWarp prst="textNoShape">
            <a:avLst/>
          </a:prstTxWarp>
          <a:noAutofit/>
        </a:bodyPr>
        <a:lstStyle/>
        <a:p>
          <a:pPr marL="0" lvl="0" indent="0" algn="ctr" defTabSz="3556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800" b="0" i="0" u="none" strike="noStrike" kern="1200" cap="none" dirty="0">
              <a:latin typeface="Arial"/>
              <a:ea typeface="Arial"/>
              <a:cs typeface="Arial"/>
              <a:rtl val="0"/>
            </a:rPr>
            <a:t>SRs</a:t>
          </a:r>
          <a:r>
            <a:rPr lang="en-US" sz="800" kern="1200" dirty="0"/>
            <a:t> &amp; Patch Testing</a:t>
          </a:r>
          <a:endParaRPr lang="en-IN" sz="800" kern="1200" dirty="0"/>
        </a:p>
      </dsp:txBody>
      <dsp:txXfrm>
        <a:off x="709420" y="2043383"/>
        <a:ext cx="741794" cy="464033"/>
      </dsp:txXfrm>
    </dsp:sp>
    <dsp:sp modelId="{E3CFB1E3-E405-4C12-AE25-4122F1AD1FFE}">
      <dsp:nvSpPr>
        <dsp:cNvPr id="0" name=""/>
        <dsp:cNvSpPr/>
      </dsp:nvSpPr>
      <dsp:spPr>
        <a:xfrm rot="10028571">
          <a:off x="906527" y="1449764"/>
          <a:ext cx="21726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7264" y="0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A77A5B-02FC-4AC3-8128-D68E6EC20010}">
      <dsp:nvSpPr>
        <dsp:cNvPr id="0" name=""/>
        <dsp:cNvSpPr/>
      </dsp:nvSpPr>
      <dsp:spPr>
        <a:xfrm>
          <a:off x="117251" y="1307202"/>
          <a:ext cx="792000" cy="514239"/>
        </a:xfrm>
        <a:prstGeom prst="roundRect">
          <a:avLst/>
        </a:prstGeom>
        <a:solidFill>
          <a:schemeClr val="accent1"/>
        </a:solidFill>
        <a:ln w="952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 compatLnSpc="1">
          <a:prstTxWarp prst="textNoShape">
            <a:avLst/>
          </a:prstTxWarp>
          <a:noAutofit/>
        </a:bodyPr>
        <a:lstStyle/>
        <a:p>
          <a:pPr marL="0" lvl="0" indent="0" algn="ctr" defTabSz="3556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800" kern="1200" dirty="0"/>
            <a:t>Interface &amp; </a:t>
          </a:r>
          <a:r>
            <a:rPr lang="en-US" sz="800" b="1" kern="1200" dirty="0">
              <a:latin typeface="Calibri" panose="020F0502020204030204"/>
              <a:ea typeface="+mn-ea"/>
              <a:cs typeface="+mn-cs"/>
            </a:rPr>
            <a:t>Integration</a:t>
          </a:r>
          <a:r>
            <a:rPr lang="en-US" sz="800" kern="1200" dirty="0"/>
            <a:t> Support</a:t>
          </a:r>
          <a:endParaRPr lang="en-IN" sz="800" kern="1200" dirty="0"/>
        </a:p>
      </dsp:txBody>
      <dsp:txXfrm>
        <a:off x="142354" y="1332305"/>
        <a:ext cx="741794" cy="464033"/>
      </dsp:txXfrm>
    </dsp:sp>
    <dsp:sp modelId="{A5C4D91C-856E-4D6F-A023-CEC5382C4F35}">
      <dsp:nvSpPr>
        <dsp:cNvPr id="0" name=""/>
        <dsp:cNvSpPr/>
      </dsp:nvSpPr>
      <dsp:spPr>
        <a:xfrm rot="13114286">
          <a:off x="1026469" y="967842"/>
          <a:ext cx="10618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6181" y="0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E14E78-0EAC-4986-BC39-070985F95103}">
      <dsp:nvSpPr>
        <dsp:cNvPr id="0" name=""/>
        <dsp:cNvSpPr/>
      </dsp:nvSpPr>
      <dsp:spPr>
        <a:xfrm>
          <a:off x="319634" y="420502"/>
          <a:ext cx="792000" cy="514239"/>
        </a:xfrm>
        <a:prstGeom prst="roundRect">
          <a:avLst/>
        </a:prstGeom>
        <a:solidFill>
          <a:schemeClr val="tx2"/>
        </a:solidFill>
        <a:ln w="952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 compatLnSpc="1">
          <a:prstTxWarp prst="textNoShape">
            <a:avLst/>
          </a:prstTxWarp>
          <a:noAutofit/>
        </a:bodyPr>
        <a:lstStyle/>
        <a:p>
          <a:pPr marL="0" marR="0" lvl="0" indent="0" algn="ctr" defTabSz="48895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800" b="0" i="0" u="none" strike="noStrike" kern="1200" cap="none" dirty="0">
              <a:latin typeface="Arial"/>
              <a:ea typeface="Arial"/>
              <a:cs typeface="Arial"/>
              <a:rtl val="0"/>
            </a:rPr>
            <a:t>End User Education</a:t>
          </a:r>
          <a:endParaRPr lang="en-IN" sz="800" b="0" i="0" u="none" strike="noStrike" kern="1200" cap="none" dirty="0">
            <a:latin typeface="Arial"/>
            <a:ea typeface="Arial"/>
            <a:cs typeface="Arial"/>
            <a:rtl val="0"/>
          </a:endParaRPr>
        </a:p>
      </dsp:txBody>
      <dsp:txXfrm>
        <a:off x="344737" y="445605"/>
        <a:ext cx="741794" cy="464033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5FB2D5-47D2-F64D-B863-174479D35447}">
      <dsp:nvSpPr>
        <dsp:cNvPr id="0" name=""/>
        <dsp:cNvSpPr/>
      </dsp:nvSpPr>
      <dsp:spPr>
        <a:xfrm>
          <a:off x="4175" y="1186"/>
          <a:ext cx="1404002" cy="374053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050" kern="1200" dirty="0"/>
            <a:t>L2 and L3 Support</a:t>
          </a:r>
          <a:endParaRPr lang="en-GB" sz="1050" kern="1200" dirty="0"/>
        </a:p>
      </dsp:txBody>
      <dsp:txXfrm>
        <a:off x="22435" y="19446"/>
        <a:ext cx="1367482" cy="337533"/>
      </dsp:txXfrm>
    </dsp:sp>
    <dsp:sp modelId="{897C3858-8701-CF41-A01D-618ABB3C6DE1}">
      <dsp:nvSpPr>
        <dsp:cNvPr id="0" name=""/>
        <dsp:cNvSpPr/>
      </dsp:nvSpPr>
      <dsp:spPr>
        <a:xfrm>
          <a:off x="4175" y="437581"/>
          <a:ext cx="1404002" cy="374053"/>
        </a:xfrm>
        <a:prstGeom prst="roundRect">
          <a:avLst/>
        </a:prstGeom>
        <a:solidFill>
          <a:schemeClr val="tx2">
            <a:lumMod val="75000"/>
            <a:alpha val="8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050" kern="1200" dirty="0"/>
            <a:t>24x7 Support</a:t>
          </a:r>
        </a:p>
      </dsp:txBody>
      <dsp:txXfrm>
        <a:off x="22435" y="455841"/>
        <a:ext cx="1367482" cy="337533"/>
      </dsp:txXfrm>
    </dsp:sp>
    <dsp:sp modelId="{9DF29E7F-D19D-7745-AD18-39B2701C83E2}">
      <dsp:nvSpPr>
        <dsp:cNvPr id="0" name=""/>
        <dsp:cNvSpPr/>
      </dsp:nvSpPr>
      <dsp:spPr>
        <a:xfrm>
          <a:off x="4175" y="873977"/>
          <a:ext cx="1404002" cy="374053"/>
        </a:xfrm>
        <a:prstGeom prst="roundRect">
          <a:avLst/>
        </a:prstGeom>
        <a:solidFill>
          <a:schemeClr val="tx2">
            <a:lumMod val="75000"/>
            <a:alpha val="8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050" kern="1200" dirty="0"/>
            <a:t>Problem Management</a:t>
          </a:r>
        </a:p>
      </dsp:txBody>
      <dsp:txXfrm>
        <a:off x="22435" y="892237"/>
        <a:ext cx="1367482" cy="337533"/>
      </dsp:txXfrm>
    </dsp:sp>
    <dsp:sp modelId="{576BCD0B-AA5B-E142-8508-099FAF501F60}">
      <dsp:nvSpPr>
        <dsp:cNvPr id="0" name=""/>
        <dsp:cNvSpPr/>
      </dsp:nvSpPr>
      <dsp:spPr>
        <a:xfrm>
          <a:off x="4175" y="1310372"/>
          <a:ext cx="1404002" cy="374053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050" kern="1200" dirty="0"/>
            <a:t>Service Request</a:t>
          </a:r>
        </a:p>
      </dsp:txBody>
      <dsp:txXfrm>
        <a:off x="22435" y="1328632"/>
        <a:ext cx="1367482" cy="337533"/>
      </dsp:txXfrm>
    </dsp:sp>
    <dsp:sp modelId="{23FDF0E8-34D3-F545-8DB3-9B070CB43A56}">
      <dsp:nvSpPr>
        <dsp:cNvPr id="0" name=""/>
        <dsp:cNvSpPr/>
      </dsp:nvSpPr>
      <dsp:spPr>
        <a:xfrm>
          <a:off x="4175" y="1746767"/>
          <a:ext cx="1404002" cy="374053"/>
        </a:xfrm>
        <a:prstGeom prst="roundRect">
          <a:avLst/>
        </a:prstGeom>
        <a:solidFill>
          <a:schemeClr val="tx2">
            <a:lumMod val="75000"/>
            <a:alpha val="8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050" kern="1200" dirty="0"/>
            <a:t>Incident Resolution</a:t>
          </a:r>
        </a:p>
      </dsp:txBody>
      <dsp:txXfrm>
        <a:off x="22435" y="1765027"/>
        <a:ext cx="1367482" cy="337533"/>
      </dsp:txXfrm>
    </dsp:sp>
    <dsp:sp modelId="{30BE945C-7382-CE47-9230-E6B4036D81EE}">
      <dsp:nvSpPr>
        <dsp:cNvPr id="0" name=""/>
        <dsp:cNvSpPr/>
      </dsp:nvSpPr>
      <dsp:spPr>
        <a:xfrm>
          <a:off x="4175" y="2183163"/>
          <a:ext cx="1404002" cy="374053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050" kern="1200" dirty="0"/>
            <a:t>Proactive Monitoring</a:t>
          </a:r>
        </a:p>
      </dsp:txBody>
      <dsp:txXfrm>
        <a:off x="22435" y="2201423"/>
        <a:ext cx="1367482" cy="337533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8E3E58-9D4B-5641-AAFF-7AABA29E5707}">
      <dsp:nvSpPr>
        <dsp:cNvPr id="0" name=""/>
        <dsp:cNvSpPr/>
      </dsp:nvSpPr>
      <dsp:spPr>
        <a:xfrm>
          <a:off x="0" y="0"/>
          <a:ext cx="2521562" cy="2548353"/>
        </a:xfrm>
        <a:prstGeom prst="triangle">
          <a:avLst/>
        </a:prstGeom>
        <a:solidFill>
          <a:srgbClr val="10253F">
            <a:alpha val="80000"/>
          </a:srgbClr>
        </a:solidFill>
        <a:ln w="9525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3971C8-D2CC-0647-8B22-7A6777F3178D}">
      <dsp:nvSpPr>
        <dsp:cNvPr id="0" name=""/>
        <dsp:cNvSpPr/>
      </dsp:nvSpPr>
      <dsp:spPr>
        <a:xfrm>
          <a:off x="1260781" y="255084"/>
          <a:ext cx="1639015" cy="452930"/>
        </a:xfrm>
        <a:prstGeom prst="roundRect">
          <a:avLst/>
        </a:prstGeom>
        <a:solidFill>
          <a:schemeClr val="bg1">
            <a:lumMod val="95000"/>
            <a:alpha val="90000"/>
          </a:schemeClr>
        </a:solidFill>
        <a:ln w="6350" cap="flat" cmpd="sng" algn="ctr">
          <a:solidFill>
            <a:srgbClr val="BED73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100" kern="1200" dirty="0"/>
            <a:t>Apps Functional Support</a:t>
          </a:r>
          <a:endParaRPr lang="en-GB" sz="1100" kern="1200" dirty="0">
            <a:solidFill>
              <a:schemeClr val="tx1"/>
            </a:solidFill>
          </a:endParaRPr>
        </a:p>
      </dsp:txBody>
      <dsp:txXfrm>
        <a:off x="1282891" y="277194"/>
        <a:ext cx="1594795" cy="408710"/>
      </dsp:txXfrm>
    </dsp:sp>
    <dsp:sp modelId="{7D435760-6DAD-4547-9B28-5065CADE482A}">
      <dsp:nvSpPr>
        <dsp:cNvPr id="0" name=""/>
        <dsp:cNvSpPr/>
      </dsp:nvSpPr>
      <dsp:spPr>
        <a:xfrm>
          <a:off x="1260781" y="764630"/>
          <a:ext cx="1639015" cy="452930"/>
        </a:xfrm>
        <a:prstGeom prst="roundRect">
          <a:avLst/>
        </a:prstGeom>
        <a:solidFill>
          <a:prstClr val="white">
            <a:lumMod val="95000"/>
            <a:alpha val="90000"/>
          </a:prstClr>
        </a:solidFill>
        <a:ln w="6350" cap="flat" cmpd="sng" algn="ctr">
          <a:solidFill>
            <a:srgbClr val="BED73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1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rebuchet MS"/>
              <a:ea typeface="+mn-ea"/>
              <a:cs typeface="+mn-cs"/>
            </a:rPr>
            <a:t>Apps Technical Support</a:t>
          </a:r>
          <a:endParaRPr lang="en-GB" sz="11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Trebuchet MS"/>
            <a:ea typeface="+mn-ea"/>
            <a:cs typeface="+mn-cs"/>
          </a:endParaRPr>
        </a:p>
      </dsp:txBody>
      <dsp:txXfrm>
        <a:off x="1282891" y="786740"/>
        <a:ext cx="1594795" cy="408710"/>
      </dsp:txXfrm>
    </dsp:sp>
    <dsp:sp modelId="{48FB6B66-94E8-4D85-8BDC-93D5B6F945C6}">
      <dsp:nvSpPr>
        <dsp:cNvPr id="0" name=""/>
        <dsp:cNvSpPr/>
      </dsp:nvSpPr>
      <dsp:spPr>
        <a:xfrm>
          <a:off x="1260781" y="1274176"/>
          <a:ext cx="1639015" cy="452930"/>
        </a:xfrm>
        <a:prstGeom prst="roundRect">
          <a:avLst/>
        </a:prstGeom>
        <a:solidFill>
          <a:prstClr val="white">
            <a:lumMod val="95000"/>
            <a:alpha val="90000"/>
          </a:prstClr>
        </a:solidFill>
        <a:ln w="6350" cap="flat" cmpd="sng" algn="ctr">
          <a:solidFill>
            <a:srgbClr val="BED73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rebuchet MS"/>
              <a:ea typeface="+mn-ea"/>
              <a:cs typeface="+mn-cs"/>
            </a:rPr>
            <a:t>Middleware Support</a:t>
          </a:r>
        </a:p>
      </dsp:txBody>
      <dsp:txXfrm>
        <a:off x="1282891" y="1296286"/>
        <a:ext cx="1594795" cy="408710"/>
      </dsp:txXfrm>
    </dsp:sp>
    <dsp:sp modelId="{73926B9A-60CA-49FE-8B9E-8BB93AC7E4E1}">
      <dsp:nvSpPr>
        <dsp:cNvPr id="0" name=""/>
        <dsp:cNvSpPr/>
      </dsp:nvSpPr>
      <dsp:spPr>
        <a:xfrm>
          <a:off x="1260781" y="1783723"/>
          <a:ext cx="1639015" cy="452930"/>
        </a:xfrm>
        <a:prstGeom prst="roundRect">
          <a:avLst/>
        </a:prstGeom>
        <a:solidFill>
          <a:prstClr val="white">
            <a:lumMod val="95000"/>
            <a:alpha val="90000"/>
          </a:prstClr>
        </a:solidFill>
        <a:ln w="6350" cap="flat" cmpd="sng" algn="ctr">
          <a:solidFill>
            <a:srgbClr val="BED73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10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Trebuchet MS"/>
              <a:ea typeface="+mn-ea"/>
              <a:cs typeface="+mn-cs"/>
            </a:rPr>
            <a:t>DBA Support</a:t>
          </a:r>
        </a:p>
      </dsp:txBody>
      <dsp:txXfrm>
        <a:off x="1282891" y="1805833"/>
        <a:ext cx="1594795" cy="4087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D251BB-A98E-0849-9A0E-A4E4E1BA9DE4}">
      <dsp:nvSpPr>
        <dsp:cNvPr id="0" name=""/>
        <dsp:cNvSpPr/>
      </dsp:nvSpPr>
      <dsp:spPr>
        <a:xfrm>
          <a:off x="6572" y="52832"/>
          <a:ext cx="4062038" cy="462943"/>
        </a:xfrm>
        <a:prstGeom prst="roundRect">
          <a:avLst/>
        </a:prstGeom>
        <a:solidFill>
          <a:schemeClr val="tx2">
            <a:lumMod val="50000"/>
            <a:alpha val="8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0" kern="1200" dirty="0">
              <a:latin typeface="Trebuchet MS" panose="020B0703020202090204" pitchFamily="34" charset="0"/>
              <a:ea typeface="Calibri" panose="020F0502020204030204" pitchFamily="34" charset="0"/>
              <a:cs typeface="Calibri" panose="020F0502020204030204" pitchFamily="34" charset="0"/>
            </a:rPr>
            <a:t>Hyper Scale – Few sites with high bandwidth. </a:t>
          </a:r>
          <a:br>
            <a:rPr lang="en-US" sz="1200" b="0" kern="1200" dirty="0">
              <a:latin typeface="Trebuchet MS" panose="020B0703020202090204" pitchFamily="34" charset="0"/>
              <a:ea typeface="Calibri" panose="020F0502020204030204" pitchFamily="34" charset="0"/>
              <a:cs typeface="Calibri" panose="020F0502020204030204" pitchFamily="34" charset="0"/>
            </a:rPr>
          </a:br>
          <a:r>
            <a:rPr lang="en-US" sz="1200" b="0" kern="1200" dirty="0">
              <a:latin typeface="Trebuchet MS" panose="020B0703020202090204" pitchFamily="34" charset="0"/>
              <a:ea typeface="Calibri" panose="020F0502020204030204" pitchFamily="34" charset="0"/>
              <a:cs typeface="Calibri" panose="020F0502020204030204" pitchFamily="34" charset="0"/>
            </a:rPr>
            <a:t>Ideal for DC to Cloud/DC to DC traffic</a:t>
          </a:r>
          <a:endParaRPr lang="en-IN" sz="1200" b="0" kern="1200" dirty="0"/>
        </a:p>
      </dsp:txBody>
      <dsp:txXfrm>
        <a:off x="29171" y="75431"/>
        <a:ext cx="4016840" cy="417745"/>
      </dsp:txXfrm>
    </dsp:sp>
    <dsp:sp modelId="{DF936F5B-C3E1-5548-8B84-D52AD8E9B602}">
      <dsp:nvSpPr>
        <dsp:cNvPr id="0" name=""/>
        <dsp:cNvSpPr/>
      </dsp:nvSpPr>
      <dsp:spPr>
        <a:xfrm>
          <a:off x="6572" y="577063"/>
          <a:ext cx="4062038" cy="462943"/>
        </a:xfrm>
        <a:prstGeom prst="roundRect">
          <a:avLst/>
        </a:prstGeom>
        <a:solidFill>
          <a:schemeClr val="tx2">
            <a:lumMod val="75000"/>
            <a:alpha val="8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0" kern="1200" dirty="0">
              <a:latin typeface="Trebuchet MS" panose="020B0703020202090204" pitchFamily="34" charset="0"/>
              <a:ea typeface="Calibri" panose="020F0502020204030204" pitchFamily="34" charset="0"/>
              <a:cs typeface="Calibri" panose="020F0502020204030204" pitchFamily="34" charset="0"/>
            </a:rPr>
            <a:t>Focused on enterprise participation in </a:t>
          </a:r>
          <a:br>
            <a:rPr lang="en-US" sz="1200" b="0" kern="1200" dirty="0">
              <a:latin typeface="Trebuchet MS" panose="020B0703020202090204" pitchFamily="34" charset="0"/>
              <a:ea typeface="Calibri" panose="020F0502020204030204" pitchFamily="34" charset="0"/>
              <a:cs typeface="Calibri" panose="020F0502020204030204" pitchFamily="34" charset="0"/>
            </a:rPr>
          </a:br>
          <a:r>
            <a:rPr lang="en-US" sz="1200" b="0" kern="1200" dirty="0">
              <a:latin typeface="Trebuchet MS" panose="020B0703020202090204" pitchFamily="34" charset="0"/>
              <a:ea typeface="Calibri" panose="020F0502020204030204" pitchFamily="34" charset="0"/>
              <a:cs typeface="Calibri" panose="020F0502020204030204" pitchFamily="34" charset="0"/>
            </a:rPr>
            <a:t>Digital Transformation</a:t>
          </a:r>
          <a:endParaRPr lang="en-IN" sz="1200" b="0" kern="1200" dirty="0"/>
        </a:p>
      </dsp:txBody>
      <dsp:txXfrm>
        <a:off x="29171" y="599662"/>
        <a:ext cx="4016840" cy="417745"/>
      </dsp:txXfrm>
    </dsp:sp>
    <dsp:sp modelId="{F7E6B142-5C4A-BE4F-A938-BA933C8C9FB9}">
      <dsp:nvSpPr>
        <dsp:cNvPr id="0" name=""/>
        <dsp:cNvSpPr/>
      </dsp:nvSpPr>
      <dsp:spPr>
        <a:xfrm>
          <a:off x="6572" y="1101293"/>
          <a:ext cx="4062038" cy="462943"/>
        </a:xfrm>
        <a:prstGeom prst="roundRect">
          <a:avLst/>
        </a:prstGeom>
        <a:solidFill>
          <a:schemeClr val="tx2">
            <a:lumMod val="50000"/>
            <a:alpha val="8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0" kern="1200" dirty="0">
              <a:latin typeface="Trebuchet MS" panose="020B0703020202090204" pitchFamily="34" charset="0"/>
              <a:ea typeface="Calibri" panose="020F0502020204030204" pitchFamily="34" charset="0"/>
              <a:cs typeface="Calibri" panose="020F0502020204030204" pitchFamily="34" charset="0"/>
            </a:rPr>
            <a:t>Hyperscale connects with all major Cloud and </a:t>
          </a:r>
          <a:br>
            <a:rPr lang="en-US" sz="1200" b="0" kern="1200" dirty="0">
              <a:latin typeface="Trebuchet MS" panose="020B0703020202090204" pitchFamily="34" charset="0"/>
              <a:ea typeface="Calibri" panose="020F0502020204030204" pitchFamily="34" charset="0"/>
              <a:cs typeface="Calibri" panose="020F0502020204030204" pitchFamily="34" charset="0"/>
            </a:rPr>
          </a:br>
          <a:r>
            <a:rPr lang="en-US" sz="1200" b="0" kern="1200" dirty="0">
              <a:latin typeface="Trebuchet MS" panose="020B0703020202090204" pitchFamily="34" charset="0"/>
              <a:ea typeface="Calibri" panose="020F0502020204030204" pitchFamily="34" charset="0"/>
              <a:cs typeface="Calibri" panose="020F0502020204030204" pitchFamily="34" charset="0"/>
            </a:rPr>
            <a:t>Content providers</a:t>
          </a:r>
          <a:endParaRPr lang="en-IN" sz="1200" b="0" kern="1200" dirty="0"/>
        </a:p>
      </dsp:txBody>
      <dsp:txXfrm>
        <a:off x="29171" y="1123892"/>
        <a:ext cx="4016840" cy="417745"/>
      </dsp:txXfrm>
    </dsp:sp>
    <dsp:sp modelId="{68485AA1-BC3A-CB48-9033-746D901D5C89}">
      <dsp:nvSpPr>
        <dsp:cNvPr id="0" name=""/>
        <dsp:cNvSpPr/>
      </dsp:nvSpPr>
      <dsp:spPr>
        <a:xfrm>
          <a:off x="6572" y="1625524"/>
          <a:ext cx="4062038" cy="462943"/>
        </a:xfrm>
        <a:prstGeom prst="roundRect">
          <a:avLst/>
        </a:prstGeom>
        <a:solidFill>
          <a:schemeClr val="tx2">
            <a:lumMod val="75000"/>
            <a:alpha val="8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0" kern="1200" dirty="0">
              <a:latin typeface="Trebuchet MS" panose="020B0703020202090204" pitchFamily="34" charset="0"/>
              <a:ea typeface="Calibri" panose="020F0502020204030204" pitchFamily="34" charset="0"/>
              <a:cs typeface="Calibri" panose="020F0502020204030204" pitchFamily="34" charset="0"/>
            </a:rPr>
            <a:t>Strategy backed by significant investments in </a:t>
          </a:r>
          <a:br>
            <a:rPr lang="en-US" sz="1200" b="0" kern="1200" dirty="0">
              <a:latin typeface="Trebuchet MS" panose="020B0703020202090204" pitchFamily="34" charset="0"/>
              <a:ea typeface="Calibri" panose="020F0502020204030204" pitchFamily="34" charset="0"/>
              <a:cs typeface="Calibri" panose="020F0502020204030204" pitchFamily="34" charset="0"/>
            </a:rPr>
          </a:br>
          <a:r>
            <a:rPr lang="en-US" sz="1200" b="0" kern="1200" dirty="0">
              <a:latin typeface="Trebuchet MS" panose="020B0703020202090204" pitchFamily="34" charset="0"/>
              <a:ea typeface="Calibri" panose="020F0502020204030204" pitchFamily="34" charset="0"/>
              <a:cs typeface="Calibri" panose="020F0502020204030204" pitchFamily="34" charset="0"/>
            </a:rPr>
            <a:t>Metro networks</a:t>
          </a:r>
          <a:endParaRPr lang="en-IN" sz="1200" b="0" kern="1200" dirty="0"/>
        </a:p>
      </dsp:txBody>
      <dsp:txXfrm>
        <a:off x="29171" y="1648123"/>
        <a:ext cx="4016840" cy="41774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E1F614-2803-4044-8A66-60772D7FEFED}">
      <dsp:nvSpPr>
        <dsp:cNvPr id="0" name=""/>
        <dsp:cNvSpPr/>
      </dsp:nvSpPr>
      <dsp:spPr>
        <a:xfrm>
          <a:off x="784" y="42025"/>
          <a:ext cx="2816702" cy="288007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kern="1200" dirty="0"/>
            <a:t>Actionable Insights &amp; Analytics</a:t>
          </a:r>
          <a:endParaRPr lang="en-IN" sz="1200" kern="1200" dirty="0"/>
        </a:p>
      </dsp:txBody>
      <dsp:txXfrm>
        <a:off x="14843" y="56084"/>
        <a:ext cx="2788584" cy="259889"/>
      </dsp:txXfrm>
    </dsp:sp>
    <dsp:sp modelId="{BA883654-EC56-B943-9663-461D01C01299}">
      <dsp:nvSpPr>
        <dsp:cNvPr id="0" name=""/>
        <dsp:cNvSpPr/>
      </dsp:nvSpPr>
      <dsp:spPr>
        <a:xfrm>
          <a:off x="3105540" y="42025"/>
          <a:ext cx="2816702" cy="288007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kern="1200" dirty="0"/>
            <a:t>Delivery Process Automation &amp; AIOps</a:t>
          </a:r>
          <a:endParaRPr lang="en-IN" sz="1200" kern="1200" dirty="0"/>
        </a:p>
      </dsp:txBody>
      <dsp:txXfrm>
        <a:off x="3119599" y="56084"/>
        <a:ext cx="2788584" cy="25988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AE6794-89EA-2346-A3B1-1107DE98A988}">
      <dsp:nvSpPr>
        <dsp:cNvPr id="0" name=""/>
        <dsp:cNvSpPr/>
      </dsp:nvSpPr>
      <dsp:spPr>
        <a:xfrm>
          <a:off x="1037" y="525"/>
          <a:ext cx="2696579" cy="2838457"/>
        </a:xfrm>
        <a:prstGeom prst="roundRect">
          <a:avLst/>
        </a:prstGeom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  <a:prstDash val="sysDot"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rgbClr val="BFD72F"/>
              </a:solidFill>
            </a:rPr>
            <a:t>ADVISORY</a:t>
          </a:r>
          <a:endParaRPr lang="en-IN" sz="1400" b="1" kern="1200" dirty="0">
            <a:solidFill>
              <a:srgbClr val="BFD72F"/>
            </a:solidFill>
          </a:endParaRPr>
        </a:p>
      </dsp:txBody>
      <dsp:txXfrm>
        <a:off x="1037" y="525"/>
        <a:ext cx="2696579" cy="851537"/>
      </dsp:txXfrm>
    </dsp:sp>
    <dsp:sp modelId="{1BE07FC9-C156-5040-A5C6-667EA4C3D94A}">
      <dsp:nvSpPr>
        <dsp:cNvPr id="0" name=""/>
        <dsp:cNvSpPr/>
      </dsp:nvSpPr>
      <dsp:spPr>
        <a:xfrm>
          <a:off x="270695" y="851921"/>
          <a:ext cx="2157263" cy="413655"/>
        </a:xfrm>
        <a:prstGeom prst="roundRect">
          <a:avLst/>
        </a:prstGeom>
        <a:solidFill>
          <a:schemeClr val="bg1"/>
        </a:solidFill>
        <a:ln w="6350" cap="flat" cmpd="sng" algn="ctr">
          <a:solidFill>
            <a:schemeClr val="accent1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66725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50" b="0" kern="1200" dirty="0">
              <a:solidFill>
                <a:schemeClr val="tx1"/>
              </a:solidFill>
            </a:rPr>
            <a:t>Drive business outcomes</a:t>
          </a:r>
          <a:endParaRPr lang="en-IN" sz="1050" b="0" kern="1200" dirty="0">
            <a:solidFill>
              <a:schemeClr val="tx1"/>
            </a:solidFill>
          </a:endParaRPr>
        </a:p>
      </dsp:txBody>
      <dsp:txXfrm>
        <a:off x="290888" y="872114"/>
        <a:ext cx="2116877" cy="373269"/>
      </dsp:txXfrm>
    </dsp:sp>
    <dsp:sp modelId="{88B5F7A9-2D0B-654D-B0FE-9C097639599A}">
      <dsp:nvSpPr>
        <dsp:cNvPr id="0" name=""/>
        <dsp:cNvSpPr/>
      </dsp:nvSpPr>
      <dsp:spPr>
        <a:xfrm>
          <a:off x="270695" y="1329216"/>
          <a:ext cx="2157263" cy="413655"/>
        </a:xfrm>
        <a:prstGeom prst="roundRect">
          <a:avLst/>
        </a:prstGeom>
        <a:solidFill>
          <a:schemeClr val="bg1"/>
        </a:solidFill>
        <a:ln w="6350" cap="flat" cmpd="sng" algn="ctr">
          <a:solidFill>
            <a:schemeClr val="accent1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66725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50" b="0" kern="1200" dirty="0">
              <a:solidFill>
                <a:schemeClr val="tx1"/>
              </a:solidFill>
            </a:rPr>
            <a:t>Technology Modernization Acceleration</a:t>
          </a:r>
          <a:endParaRPr lang="en-IN" sz="1050" b="0" kern="1200" dirty="0">
            <a:solidFill>
              <a:schemeClr val="tx1"/>
            </a:solidFill>
          </a:endParaRPr>
        </a:p>
      </dsp:txBody>
      <dsp:txXfrm>
        <a:off x="290888" y="1349409"/>
        <a:ext cx="2116877" cy="373269"/>
      </dsp:txXfrm>
    </dsp:sp>
    <dsp:sp modelId="{81D798F4-97B0-D647-908C-D1F330FA3EC5}">
      <dsp:nvSpPr>
        <dsp:cNvPr id="0" name=""/>
        <dsp:cNvSpPr/>
      </dsp:nvSpPr>
      <dsp:spPr>
        <a:xfrm>
          <a:off x="270695" y="1806512"/>
          <a:ext cx="2157263" cy="413655"/>
        </a:xfrm>
        <a:prstGeom prst="roundRect">
          <a:avLst/>
        </a:prstGeom>
        <a:solidFill>
          <a:schemeClr val="bg1"/>
        </a:solidFill>
        <a:ln w="6350" cap="flat" cmpd="sng" algn="ctr">
          <a:solidFill>
            <a:schemeClr val="accent1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66725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050" b="0" kern="1200" dirty="0">
              <a:solidFill>
                <a:schemeClr val="tx1"/>
              </a:solidFill>
            </a:rPr>
            <a:t>Secure Network</a:t>
          </a:r>
        </a:p>
      </dsp:txBody>
      <dsp:txXfrm>
        <a:off x="290888" y="1826705"/>
        <a:ext cx="2116877" cy="373269"/>
      </dsp:txXfrm>
    </dsp:sp>
    <dsp:sp modelId="{F71E5317-CC3C-634B-AFDD-5734572F9BD8}">
      <dsp:nvSpPr>
        <dsp:cNvPr id="0" name=""/>
        <dsp:cNvSpPr/>
      </dsp:nvSpPr>
      <dsp:spPr>
        <a:xfrm>
          <a:off x="270695" y="2283807"/>
          <a:ext cx="2157263" cy="413655"/>
        </a:xfrm>
        <a:prstGeom prst="roundRect">
          <a:avLst/>
        </a:prstGeom>
        <a:solidFill>
          <a:schemeClr val="bg1"/>
        </a:solidFill>
        <a:ln w="6350" cap="flat" cmpd="sng" algn="ctr">
          <a:solidFill>
            <a:schemeClr val="accent1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66725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50" b="0" kern="1200" dirty="0">
              <a:solidFill>
                <a:schemeClr val="tx1"/>
              </a:solidFill>
            </a:rPr>
            <a:t>Lifecycle Advisory Services</a:t>
          </a:r>
          <a:endParaRPr lang="en-IN" sz="1050" b="0" kern="1200" dirty="0">
            <a:solidFill>
              <a:schemeClr val="tx1"/>
            </a:solidFill>
          </a:endParaRPr>
        </a:p>
      </dsp:txBody>
      <dsp:txXfrm>
        <a:off x="290888" y="2304000"/>
        <a:ext cx="2116877" cy="373269"/>
      </dsp:txXfrm>
    </dsp:sp>
    <dsp:sp modelId="{665530D0-6CED-D64B-A6DB-597DECF1B8AB}">
      <dsp:nvSpPr>
        <dsp:cNvPr id="0" name=""/>
        <dsp:cNvSpPr/>
      </dsp:nvSpPr>
      <dsp:spPr>
        <a:xfrm>
          <a:off x="2899860" y="525"/>
          <a:ext cx="2696579" cy="2838457"/>
        </a:xfrm>
        <a:prstGeom prst="roundRect">
          <a:avLst/>
        </a:prstGeom>
        <a:solidFill>
          <a:schemeClr val="tx2">
            <a:lumMod val="75000"/>
            <a:alpha val="80000"/>
          </a:schemeClr>
        </a:solidFill>
        <a:ln w="6350">
          <a:solidFill>
            <a:schemeClr val="accent1">
              <a:lumMod val="75000"/>
            </a:schemeClr>
          </a:solidFill>
          <a:prstDash val="sysDot"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rgbClr val="BFD72F"/>
              </a:solidFill>
            </a:rPr>
            <a:t>DELIVERY</a:t>
          </a:r>
          <a:endParaRPr lang="en-IN" sz="1400" b="1" kern="1200" dirty="0">
            <a:solidFill>
              <a:srgbClr val="BFD72F"/>
            </a:solidFill>
          </a:endParaRPr>
        </a:p>
      </dsp:txBody>
      <dsp:txXfrm>
        <a:off x="2899860" y="525"/>
        <a:ext cx="2696579" cy="851537"/>
      </dsp:txXfrm>
    </dsp:sp>
    <dsp:sp modelId="{BD8DB3FB-9C62-C34C-B2EE-B236932479C2}">
      <dsp:nvSpPr>
        <dsp:cNvPr id="0" name=""/>
        <dsp:cNvSpPr/>
      </dsp:nvSpPr>
      <dsp:spPr>
        <a:xfrm>
          <a:off x="3169518" y="851921"/>
          <a:ext cx="2157263" cy="413655"/>
        </a:xfrm>
        <a:prstGeom prst="roundRect">
          <a:avLst/>
        </a:prstGeom>
        <a:solidFill>
          <a:schemeClr val="bg1"/>
        </a:solidFill>
        <a:ln w="6350" cap="flat" cmpd="sng" algn="ctr">
          <a:solidFill>
            <a:schemeClr val="accent1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66725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50" b="0" kern="1200" dirty="0">
              <a:solidFill>
                <a:schemeClr val="tx1"/>
              </a:solidFill>
            </a:rPr>
            <a:t>Plan, Design &amp; Implement</a:t>
          </a:r>
          <a:endParaRPr lang="en-IN" sz="1050" b="0" kern="1200" dirty="0">
            <a:solidFill>
              <a:schemeClr val="tx1"/>
            </a:solidFill>
          </a:endParaRPr>
        </a:p>
      </dsp:txBody>
      <dsp:txXfrm>
        <a:off x="3189711" y="872114"/>
        <a:ext cx="2116877" cy="373269"/>
      </dsp:txXfrm>
    </dsp:sp>
    <dsp:sp modelId="{8D5C079D-7336-654C-A0FF-53501096D7D6}">
      <dsp:nvSpPr>
        <dsp:cNvPr id="0" name=""/>
        <dsp:cNvSpPr/>
      </dsp:nvSpPr>
      <dsp:spPr>
        <a:xfrm>
          <a:off x="3169518" y="1329216"/>
          <a:ext cx="2157263" cy="413655"/>
        </a:xfrm>
        <a:prstGeom prst="roundRect">
          <a:avLst/>
        </a:prstGeom>
        <a:solidFill>
          <a:schemeClr val="bg1"/>
        </a:solidFill>
        <a:ln w="6350" cap="flat" cmpd="sng" algn="ctr">
          <a:solidFill>
            <a:schemeClr val="accent1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66725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50" b="0" kern="1200" dirty="0">
              <a:solidFill>
                <a:schemeClr val="tx1"/>
              </a:solidFill>
            </a:rPr>
            <a:t>Technology adoption </a:t>
          </a:r>
          <a:endParaRPr lang="en-IN" sz="1050" b="0" kern="1200" dirty="0">
            <a:solidFill>
              <a:schemeClr val="tx1"/>
            </a:solidFill>
          </a:endParaRPr>
        </a:p>
      </dsp:txBody>
      <dsp:txXfrm>
        <a:off x="3189711" y="1349409"/>
        <a:ext cx="2116877" cy="373269"/>
      </dsp:txXfrm>
    </dsp:sp>
    <dsp:sp modelId="{6F7A8CDC-C4E5-B149-A109-5B6F2AB17EA3}">
      <dsp:nvSpPr>
        <dsp:cNvPr id="0" name=""/>
        <dsp:cNvSpPr/>
      </dsp:nvSpPr>
      <dsp:spPr>
        <a:xfrm>
          <a:off x="3169518" y="1806512"/>
          <a:ext cx="2157263" cy="413655"/>
        </a:xfrm>
        <a:prstGeom prst="roundRect">
          <a:avLst/>
        </a:prstGeom>
        <a:solidFill>
          <a:schemeClr val="bg1"/>
        </a:solidFill>
        <a:ln w="6350" cap="flat" cmpd="sng" algn="ctr">
          <a:solidFill>
            <a:schemeClr val="accent1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66725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50" b="0" kern="1200" dirty="0">
              <a:solidFill>
                <a:schemeClr val="tx1"/>
              </a:solidFill>
            </a:rPr>
            <a:t>Automation, Orchestration &amp; AI</a:t>
          </a:r>
          <a:endParaRPr lang="en-IN" sz="1050" b="0" kern="1200" dirty="0">
            <a:solidFill>
              <a:schemeClr val="tx1"/>
            </a:solidFill>
          </a:endParaRPr>
        </a:p>
      </dsp:txBody>
      <dsp:txXfrm>
        <a:off x="3189711" y="1826705"/>
        <a:ext cx="2116877" cy="373269"/>
      </dsp:txXfrm>
    </dsp:sp>
    <dsp:sp modelId="{76CB51EA-8B78-3C4E-A5F9-CA5F3B24839D}">
      <dsp:nvSpPr>
        <dsp:cNvPr id="0" name=""/>
        <dsp:cNvSpPr/>
      </dsp:nvSpPr>
      <dsp:spPr>
        <a:xfrm>
          <a:off x="3169518" y="2283807"/>
          <a:ext cx="2157263" cy="413655"/>
        </a:xfrm>
        <a:prstGeom prst="roundRect">
          <a:avLst>
            <a:gd name="adj" fmla="val 10000"/>
          </a:avLst>
        </a:prstGeom>
        <a:solidFill>
          <a:schemeClr val="bg1"/>
        </a:solidFill>
        <a:ln w="6350" cap="flat" cmpd="sng" algn="ctr">
          <a:solidFill>
            <a:schemeClr val="accent1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66725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50" b="0" kern="1200" dirty="0">
              <a:solidFill>
                <a:schemeClr val="tx1"/>
              </a:solidFill>
            </a:rPr>
            <a:t>System, Process &amp; Business Integration</a:t>
          </a:r>
          <a:endParaRPr lang="en-IN" sz="1050" b="0" kern="1200" dirty="0">
            <a:solidFill>
              <a:schemeClr val="tx1"/>
            </a:solidFill>
          </a:endParaRPr>
        </a:p>
      </dsp:txBody>
      <dsp:txXfrm>
        <a:off x="3181634" y="2295923"/>
        <a:ext cx="2133031" cy="389423"/>
      </dsp:txXfrm>
    </dsp:sp>
    <dsp:sp modelId="{41D5FCD2-18F9-FF4A-A496-710544003324}">
      <dsp:nvSpPr>
        <dsp:cNvPr id="0" name=""/>
        <dsp:cNvSpPr/>
      </dsp:nvSpPr>
      <dsp:spPr>
        <a:xfrm>
          <a:off x="5798683" y="525"/>
          <a:ext cx="2696579" cy="2838457"/>
        </a:xfrm>
        <a:prstGeom prst="roundRect">
          <a:avLst/>
        </a:prstGeom>
        <a:solidFill>
          <a:srgbClr val="10253F">
            <a:alpha val="80000"/>
          </a:srgbClr>
        </a:solidFill>
        <a:ln w="6350">
          <a:solidFill>
            <a:schemeClr val="accent1">
              <a:lumMod val="75000"/>
            </a:schemeClr>
          </a:solidFill>
          <a:prstDash val="sysDot"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rgbClr val="BFD72F"/>
              </a:solidFill>
            </a:rPr>
            <a:t>MANAGED OPERATION</a:t>
          </a:r>
          <a:endParaRPr lang="en-IN" sz="1400" b="1" kern="1200" dirty="0">
            <a:solidFill>
              <a:srgbClr val="BFD72F"/>
            </a:solidFill>
          </a:endParaRPr>
        </a:p>
      </dsp:txBody>
      <dsp:txXfrm>
        <a:off x="5798683" y="525"/>
        <a:ext cx="2696579" cy="851537"/>
      </dsp:txXfrm>
    </dsp:sp>
    <dsp:sp modelId="{3A189BE6-1C35-5943-A843-DF6B87F4D9A5}">
      <dsp:nvSpPr>
        <dsp:cNvPr id="0" name=""/>
        <dsp:cNvSpPr/>
      </dsp:nvSpPr>
      <dsp:spPr>
        <a:xfrm>
          <a:off x="6068341" y="851921"/>
          <a:ext cx="2157263" cy="413655"/>
        </a:xfrm>
        <a:prstGeom prst="roundRect">
          <a:avLst/>
        </a:prstGeom>
        <a:solidFill>
          <a:schemeClr val="bg1"/>
        </a:solidFill>
        <a:ln w="6350" cap="flat" cmpd="sng" algn="ctr">
          <a:solidFill>
            <a:schemeClr val="accent1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66725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50" b="0" kern="1200" dirty="0">
              <a:solidFill>
                <a:schemeClr val="tx1"/>
              </a:solidFill>
            </a:rPr>
            <a:t>Outcome Driven Operations</a:t>
          </a:r>
          <a:endParaRPr lang="en-IN" sz="1050" b="0" kern="1200" dirty="0">
            <a:solidFill>
              <a:schemeClr val="tx1"/>
            </a:solidFill>
          </a:endParaRPr>
        </a:p>
      </dsp:txBody>
      <dsp:txXfrm>
        <a:off x="6088534" y="872114"/>
        <a:ext cx="2116877" cy="373269"/>
      </dsp:txXfrm>
    </dsp:sp>
    <dsp:sp modelId="{D6E1F056-21BB-F94E-962F-7D0F0B96FB54}">
      <dsp:nvSpPr>
        <dsp:cNvPr id="0" name=""/>
        <dsp:cNvSpPr/>
      </dsp:nvSpPr>
      <dsp:spPr>
        <a:xfrm>
          <a:off x="6068341" y="1329216"/>
          <a:ext cx="2157263" cy="413655"/>
        </a:xfrm>
        <a:prstGeom prst="roundRect">
          <a:avLst>
            <a:gd name="adj" fmla="val 10000"/>
          </a:avLst>
        </a:prstGeom>
        <a:solidFill>
          <a:schemeClr val="bg1"/>
        </a:solidFill>
        <a:ln w="6350" cap="flat" cmpd="sng" algn="ctr">
          <a:solidFill>
            <a:schemeClr val="accent1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66725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50" b="0" kern="1200" dirty="0">
              <a:solidFill>
                <a:schemeClr val="tx1"/>
              </a:solidFill>
            </a:rPr>
            <a:t>End to end Manageability &amp; Observability</a:t>
          </a:r>
          <a:endParaRPr lang="en-IN" sz="1050" b="0" kern="1200" dirty="0">
            <a:solidFill>
              <a:schemeClr val="tx1"/>
            </a:solidFill>
          </a:endParaRPr>
        </a:p>
      </dsp:txBody>
      <dsp:txXfrm>
        <a:off x="6080457" y="1341332"/>
        <a:ext cx="2133031" cy="389423"/>
      </dsp:txXfrm>
    </dsp:sp>
    <dsp:sp modelId="{3B57BA22-2BCE-E241-91D8-C648DFE2FF8A}">
      <dsp:nvSpPr>
        <dsp:cNvPr id="0" name=""/>
        <dsp:cNvSpPr/>
      </dsp:nvSpPr>
      <dsp:spPr>
        <a:xfrm>
          <a:off x="6068341" y="1806512"/>
          <a:ext cx="2157263" cy="413655"/>
        </a:xfrm>
        <a:prstGeom prst="roundRect">
          <a:avLst>
            <a:gd name="adj" fmla="val 10000"/>
          </a:avLst>
        </a:prstGeom>
        <a:solidFill>
          <a:schemeClr val="bg1"/>
        </a:solidFill>
        <a:ln w="6350" cap="flat" cmpd="sng" algn="ctr">
          <a:solidFill>
            <a:schemeClr val="accent1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66725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50" b="0" kern="1200" dirty="0">
              <a:solidFill>
                <a:schemeClr val="tx1"/>
              </a:solidFill>
            </a:rPr>
            <a:t>Solution Support</a:t>
          </a:r>
          <a:endParaRPr lang="en-IN" sz="1050" b="0" kern="1200" dirty="0">
            <a:solidFill>
              <a:schemeClr val="tx1"/>
            </a:solidFill>
          </a:endParaRPr>
        </a:p>
      </dsp:txBody>
      <dsp:txXfrm>
        <a:off x="6080457" y="1818628"/>
        <a:ext cx="2133031" cy="389423"/>
      </dsp:txXfrm>
    </dsp:sp>
    <dsp:sp modelId="{4A016B96-787B-C64D-827F-AA3B4B441A56}">
      <dsp:nvSpPr>
        <dsp:cNvPr id="0" name=""/>
        <dsp:cNvSpPr/>
      </dsp:nvSpPr>
      <dsp:spPr>
        <a:xfrm>
          <a:off x="6068341" y="2283807"/>
          <a:ext cx="2157263" cy="413655"/>
        </a:xfrm>
        <a:prstGeom prst="roundRect">
          <a:avLst>
            <a:gd name="adj" fmla="val 10000"/>
          </a:avLst>
        </a:prstGeom>
        <a:solidFill>
          <a:schemeClr val="bg1"/>
        </a:solidFill>
        <a:ln w="6350" cap="flat" cmpd="sng" algn="ctr">
          <a:solidFill>
            <a:schemeClr val="accent1">
              <a:lumMod val="60000"/>
              <a:lumOff val="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66725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050" b="0" kern="1200" dirty="0">
              <a:solidFill>
                <a:schemeClr val="tx1"/>
              </a:solidFill>
            </a:rPr>
            <a:t>Skill Augmentation</a:t>
          </a:r>
        </a:p>
      </dsp:txBody>
      <dsp:txXfrm>
        <a:off x="6080457" y="2295923"/>
        <a:ext cx="2133031" cy="38942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E1F614-2803-4044-8A66-60772D7FEFED}">
      <dsp:nvSpPr>
        <dsp:cNvPr id="0" name=""/>
        <dsp:cNvSpPr/>
      </dsp:nvSpPr>
      <dsp:spPr>
        <a:xfrm>
          <a:off x="88" y="149673"/>
          <a:ext cx="1864350" cy="431998"/>
        </a:xfrm>
        <a:prstGeom prst="roundRect">
          <a:avLst/>
        </a:prstGeom>
        <a:solidFill>
          <a:srgbClr val="BFD72F"/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100" kern="1200" dirty="0">
              <a:solidFill>
                <a:schemeClr val="tx1"/>
              </a:solidFill>
            </a:rPr>
            <a:t>Tools &amp; </a:t>
          </a:r>
        </a:p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100" kern="1200" dirty="0">
              <a:solidFill>
                <a:schemeClr val="tx1"/>
              </a:solidFill>
            </a:rPr>
            <a:t>Automation Driven </a:t>
          </a:r>
          <a:endParaRPr lang="en-IN" sz="1100" kern="1200" dirty="0">
            <a:solidFill>
              <a:schemeClr val="tx1"/>
            </a:solidFill>
          </a:endParaRPr>
        </a:p>
      </dsp:txBody>
      <dsp:txXfrm>
        <a:off x="21176" y="170761"/>
        <a:ext cx="1822174" cy="389822"/>
      </dsp:txXfrm>
    </dsp:sp>
    <dsp:sp modelId="{BA883654-EC56-B943-9663-461D01C01299}">
      <dsp:nvSpPr>
        <dsp:cNvPr id="0" name=""/>
        <dsp:cNvSpPr/>
      </dsp:nvSpPr>
      <dsp:spPr>
        <a:xfrm>
          <a:off x="1926149" y="149673"/>
          <a:ext cx="1864350" cy="431998"/>
        </a:xfrm>
        <a:prstGeom prst="roundRect">
          <a:avLst/>
        </a:prstGeom>
        <a:solidFill>
          <a:srgbClr val="BFD72F"/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100" kern="1200" dirty="0">
              <a:solidFill>
                <a:schemeClr val="tx1"/>
              </a:solidFill>
            </a:rPr>
            <a:t>Reference </a:t>
          </a:r>
        </a:p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100" kern="1200" dirty="0">
              <a:solidFill>
                <a:schemeClr val="tx1"/>
              </a:solidFill>
            </a:rPr>
            <a:t>Architecture Derived</a:t>
          </a:r>
          <a:endParaRPr lang="en-IN" sz="1100" kern="1200" dirty="0">
            <a:solidFill>
              <a:schemeClr val="tx1"/>
            </a:solidFill>
          </a:endParaRPr>
        </a:p>
      </dsp:txBody>
      <dsp:txXfrm>
        <a:off x="1947237" y="170761"/>
        <a:ext cx="1822174" cy="389822"/>
      </dsp:txXfrm>
    </dsp:sp>
    <dsp:sp modelId="{9E814361-6CDD-134B-A58B-4B9A9BF71FA2}">
      <dsp:nvSpPr>
        <dsp:cNvPr id="0" name=""/>
        <dsp:cNvSpPr/>
      </dsp:nvSpPr>
      <dsp:spPr>
        <a:xfrm>
          <a:off x="3852297" y="156508"/>
          <a:ext cx="4643999" cy="431998"/>
        </a:xfrm>
        <a:prstGeom prst="roundRect">
          <a:avLst/>
        </a:prstGeom>
        <a:solidFill>
          <a:srgbClr val="BFD72F"/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100" b="1" kern="1200" dirty="0">
              <a:solidFill>
                <a:schemeClr val="tx1"/>
              </a:solidFill>
            </a:rPr>
            <a:t>Skill &amp; Certification: </a:t>
          </a:r>
        </a:p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100" kern="1200" dirty="0">
              <a:solidFill>
                <a:schemeClr val="tx1"/>
              </a:solidFill>
            </a:rPr>
            <a:t>900+ certified resources across Technology provider solutions</a:t>
          </a:r>
          <a:endParaRPr lang="en-IN" sz="1100" kern="1200" dirty="0">
            <a:solidFill>
              <a:schemeClr val="tx1"/>
            </a:solidFill>
          </a:endParaRPr>
        </a:p>
      </dsp:txBody>
      <dsp:txXfrm>
        <a:off x="3873385" y="177596"/>
        <a:ext cx="4601823" cy="38982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8DD78F-B648-5547-824F-973EB5E59B31}">
      <dsp:nvSpPr>
        <dsp:cNvPr id="0" name=""/>
        <dsp:cNvSpPr/>
      </dsp:nvSpPr>
      <dsp:spPr>
        <a:xfrm>
          <a:off x="59027" y="1161"/>
          <a:ext cx="1440000" cy="577771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100" kern="1200" dirty="0"/>
            <a:t>Faster Root Cause Analysis</a:t>
          </a:r>
          <a:endParaRPr lang="en-IN" sz="1100" kern="1200" dirty="0"/>
        </a:p>
      </dsp:txBody>
      <dsp:txXfrm>
        <a:off x="87231" y="29365"/>
        <a:ext cx="1383592" cy="521363"/>
      </dsp:txXfrm>
    </dsp:sp>
    <dsp:sp modelId="{E9DB823B-4BE7-A04F-9451-F3566111F884}">
      <dsp:nvSpPr>
        <dsp:cNvPr id="0" name=""/>
        <dsp:cNvSpPr/>
      </dsp:nvSpPr>
      <dsp:spPr>
        <a:xfrm>
          <a:off x="59027" y="628534"/>
          <a:ext cx="1440000" cy="577771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100" kern="1200" dirty="0"/>
            <a:t>Effective Event Correlation</a:t>
          </a:r>
          <a:endParaRPr lang="en-IN" sz="1100" kern="1200" dirty="0"/>
        </a:p>
      </dsp:txBody>
      <dsp:txXfrm>
        <a:off x="87231" y="656738"/>
        <a:ext cx="1383592" cy="521363"/>
      </dsp:txXfrm>
    </dsp:sp>
    <dsp:sp modelId="{B3764AD2-4C15-B540-A931-362D2C1320C7}">
      <dsp:nvSpPr>
        <dsp:cNvPr id="0" name=""/>
        <dsp:cNvSpPr/>
      </dsp:nvSpPr>
      <dsp:spPr>
        <a:xfrm>
          <a:off x="59027" y="1255907"/>
          <a:ext cx="1440000" cy="577771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100" kern="1200" dirty="0"/>
            <a:t>Faster Anomaly Detection</a:t>
          </a:r>
          <a:endParaRPr lang="en-IN" sz="1100" kern="1200" dirty="0"/>
        </a:p>
      </dsp:txBody>
      <dsp:txXfrm>
        <a:off x="87231" y="1284111"/>
        <a:ext cx="1383592" cy="521363"/>
      </dsp:txXfrm>
    </dsp:sp>
    <dsp:sp modelId="{3A54151C-43A9-3D45-B054-8FF18C6724AA}">
      <dsp:nvSpPr>
        <dsp:cNvPr id="0" name=""/>
        <dsp:cNvSpPr/>
      </dsp:nvSpPr>
      <dsp:spPr>
        <a:xfrm>
          <a:off x="59027" y="1883280"/>
          <a:ext cx="1440000" cy="577771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100" kern="1200" dirty="0"/>
            <a:t>Auto Remediation</a:t>
          </a:r>
          <a:endParaRPr lang="en-IN" sz="1100" kern="1200" dirty="0"/>
        </a:p>
      </dsp:txBody>
      <dsp:txXfrm>
        <a:off x="87231" y="1911484"/>
        <a:ext cx="1383592" cy="52136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0ED978-48F1-1F43-A10F-A258F3D5185F}">
      <dsp:nvSpPr>
        <dsp:cNvPr id="0" name=""/>
        <dsp:cNvSpPr/>
      </dsp:nvSpPr>
      <dsp:spPr>
        <a:xfrm>
          <a:off x="0" y="243197"/>
          <a:ext cx="2532029" cy="1310400"/>
        </a:xfrm>
        <a:prstGeom prst="rect">
          <a:avLst/>
        </a:prstGeom>
        <a:noFill/>
        <a:ln w="3175" cap="flat" cmpd="sng" algn="ctr">
          <a:solidFill>
            <a:schemeClr val="accent1">
              <a:lumMod val="60000"/>
              <a:lumOff val="40000"/>
            </a:schemeClr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6514" tIns="166624" rIns="196514" bIns="49784" numCol="1" spcCol="1270" anchor="t" anchorCtr="0">
          <a:noAutofit/>
        </a:bodyPr>
        <a:lstStyle/>
        <a:p>
          <a:pPr marL="95250" lvl="1" indent="-87313" algn="l" defTabSz="3111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  <a:tabLst/>
          </a:pPr>
          <a:r>
            <a:rPr lang="en-US" sz="700" kern="1200" dirty="0">
              <a:solidFill>
                <a:schemeClr val="bg1">
                  <a:lumMod val="85000"/>
                </a:schemeClr>
              </a:solidFill>
            </a:rPr>
            <a:t>Single solution provider covering DC, Network, Cloud, App, Hosts and Data </a:t>
          </a:r>
          <a:endParaRPr lang="en-IN" sz="700" kern="1200" dirty="0">
            <a:solidFill>
              <a:schemeClr val="bg1">
                <a:lumMod val="85000"/>
              </a:schemeClr>
            </a:solidFill>
          </a:endParaRPr>
        </a:p>
        <a:p>
          <a:pPr marL="95250" lvl="1" indent="-87313" algn="l" defTabSz="3111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  <a:tabLst/>
          </a:pPr>
          <a:r>
            <a:rPr lang="en-US" sz="700" kern="1200" dirty="0">
              <a:solidFill>
                <a:schemeClr val="bg1">
                  <a:lumMod val="85000"/>
                </a:schemeClr>
              </a:solidFill>
            </a:rPr>
            <a:t>Offering Shared/On site/Hybrid Services to manage diverse solution portfolio with customized support models  </a:t>
          </a:r>
          <a:endParaRPr lang="en-IN" sz="700" kern="1200" dirty="0">
            <a:solidFill>
              <a:schemeClr val="bg1">
                <a:lumMod val="85000"/>
              </a:schemeClr>
            </a:solidFill>
          </a:endParaRPr>
        </a:p>
        <a:p>
          <a:pPr marL="95250" lvl="1" indent="-87313" algn="l" defTabSz="3111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  <a:tabLst/>
          </a:pPr>
          <a:r>
            <a:rPr lang="en-US" sz="700" kern="1200" dirty="0">
              <a:solidFill>
                <a:schemeClr val="bg1">
                  <a:lumMod val="85000"/>
                </a:schemeClr>
              </a:solidFill>
            </a:rPr>
            <a:t>Integrated seamlessly with other managed services in the ITSM platform to provide a unified view with  faster ticket resolution</a:t>
          </a:r>
          <a:endParaRPr lang="en-IN" sz="700" kern="1200" dirty="0">
            <a:solidFill>
              <a:schemeClr val="bg1">
                <a:lumMod val="85000"/>
              </a:schemeClr>
            </a:solidFill>
          </a:endParaRPr>
        </a:p>
        <a:p>
          <a:pPr marL="95250" lvl="1" indent="-87313" algn="l" defTabSz="3111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  <a:tabLst/>
          </a:pPr>
          <a:r>
            <a:rPr lang="en-US" sz="700" kern="1200" dirty="0">
              <a:solidFill>
                <a:schemeClr val="bg1">
                  <a:lumMod val="85000"/>
                </a:schemeClr>
              </a:solidFill>
            </a:rPr>
            <a:t>SLA driven Security Services by virtue of SASE &amp; Security providers hosted in Sify DCs </a:t>
          </a:r>
          <a:endParaRPr lang="en-IN" sz="700" kern="1200" dirty="0">
            <a:solidFill>
              <a:schemeClr val="bg1">
                <a:lumMod val="85000"/>
              </a:schemeClr>
            </a:solidFill>
          </a:endParaRPr>
        </a:p>
      </dsp:txBody>
      <dsp:txXfrm>
        <a:off x="0" y="243197"/>
        <a:ext cx="2532029" cy="1310400"/>
      </dsp:txXfrm>
    </dsp:sp>
    <dsp:sp modelId="{6D9E3C04-0B58-AA48-A389-A633F08563AF}">
      <dsp:nvSpPr>
        <dsp:cNvPr id="0" name=""/>
        <dsp:cNvSpPr/>
      </dsp:nvSpPr>
      <dsp:spPr>
        <a:xfrm>
          <a:off x="126601" y="1277"/>
          <a:ext cx="2159996" cy="359999"/>
        </a:xfrm>
        <a:prstGeom prst="roundRect">
          <a:avLst/>
        </a:prstGeom>
        <a:solidFill>
          <a:schemeClr val="tx2">
            <a:lumMod val="5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993" tIns="0" rIns="66993" bIns="0" numCol="1" spcCol="1270" anchor="ctr" anchorCtr="0">
          <a:noAutofit/>
        </a:bodyPr>
        <a:lstStyle/>
        <a:p>
          <a:pPr marL="0" lvl="0" indent="0" algn="l" defTabSz="3111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700" b="1" kern="1200" dirty="0">
              <a:solidFill>
                <a:srgbClr val="BFD72F"/>
              </a:solidFill>
            </a:rPr>
            <a:t>Comprehensive Managed Security Services from Edge to Cloud Deployments</a:t>
          </a:r>
          <a:endParaRPr lang="en-IN" sz="700" b="1" kern="1200" dirty="0">
            <a:solidFill>
              <a:srgbClr val="BFD72F"/>
            </a:solidFill>
          </a:endParaRPr>
        </a:p>
      </dsp:txBody>
      <dsp:txXfrm>
        <a:off x="144175" y="18851"/>
        <a:ext cx="2124848" cy="324851"/>
      </dsp:txXfrm>
    </dsp:sp>
    <dsp:sp modelId="{AF1BC528-E894-1640-AC16-046501CE6E48}">
      <dsp:nvSpPr>
        <dsp:cNvPr id="0" name=""/>
        <dsp:cNvSpPr/>
      </dsp:nvSpPr>
      <dsp:spPr>
        <a:xfrm>
          <a:off x="0" y="1838716"/>
          <a:ext cx="2532029" cy="755999"/>
        </a:xfrm>
        <a:prstGeom prst="rect">
          <a:avLst/>
        </a:prstGeom>
        <a:noFill/>
        <a:ln w="3175" cap="flat" cmpd="sng" algn="ctr">
          <a:solidFill>
            <a:schemeClr val="accent1">
              <a:lumMod val="60000"/>
              <a:lumOff val="40000"/>
            </a:schemeClr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6514" tIns="166624" rIns="196514" bIns="49784" numCol="1" spcCol="1270" anchor="t" anchorCtr="0">
          <a:noAutofit/>
        </a:bodyPr>
        <a:lstStyle/>
        <a:p>
          <a:pPr marL="95250" lvl="1" indent="-87313" algn="l" defTabSz="3111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  <a:tabLst/>
          </a:pPr>
          <a:r>
            <a:rPr lang="en-US" sz="700" kern="1200" dirty="0">
              <a:solidFill>
                <a:schemeClr val="bg1">
                  <a:lumMod val="85000"/>
                </a:schemeClr>
              </a:solidFill>
            </a:rPr>
            <a:t>Real-time monitoring through multiple feeds, to safeguard all the systems and sensitive information</a:t>
          </a:r>
          <a:endParaRPr lang="en-IN" sz="700" kern="1200" dirty="0">
            <a:solidFill>
              <a:schemeClr val="bg1">
                <a:lumMod val="85000"/>
              </a:schemeClr>
            </a:solidFill>
          </a:endParaRPr>
        </a:p>
        <a:p>
          <a:pPr marL="95250" lvl="1" indent="-87313" algn="l" defTabSz="3111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  <a:tabLst/>
          </a:pPr>
          <a:r>
            <a:rPr lang="en-US" sz="700" kern="1200" dirty="0">
              <a:solidFill>
                <a:schemeClr val="bg1">
                  <a:lumMod val="85000"/>
                </a:schemeClr>
              </a:solidFill>
            </a:rPr>
            <a:t>Correlate security inputs to business context and current threat insights for Auto remediation </a:t>
          </a:r>
          <a:endParaRPr lang="en-IN" sz="700" kern="1200" dirty="0">
            <a:solidFill>
              <a:schemeClr val="bg1">
                <a:lumMod val="85000"/>
              </a:schemeClr>
            </a:solidFill>
          </a:endParaRPr>
        </a:p>
      </dsp:txBody>
      <dsp:txXfrm>
        <a:off x="0" y="1838716"/>
        <a:ext cx="2532029" cy="755999"/>
      </dsp:txXfrm>
    </dsp:sp>
    <dsp:sp modelId="{1A6A4D70-C82E-AD40-AA01-BBFF09F5811A}">
      <dsp:nvSpPr>
        <dsp:cNvPr id="0" name=""/>
        <dsp:cNvSpPr/>
      </dsp:nvSpPr>
      <dsp:spPr>
        <a:xfrm>
          <a:off x="126601" y="1596797"/>
          <a:ext cx="2159996" cy="359999"/>
        </a:xfrm>
        <a:prstGeom prst="roundRect">
          <a:avLst/>
        </a:prstGeom>
        <a:solidFill>
          <a:schemeClr val="tx2">
            <a:lumMod val="5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993" tIns="0" rIns="66993" bIns="0" numCol="1" spcCol="1270" anchor="ctr" anchorCtr="0">
          <a:noAutofit/>
        </a:bodyPr>
        <a:lstStyle/>
        <a:p>
          <a:pPr marL="0" lvl="0" indent="0" algn="l" defTabSz="3111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700" b="1" kern="1200" dirty="0">
              <a:solidFill>
                <a:srgbClr val="BFD72F"/>
              </a:solidFill>
            </a:rPr>
            <a:t>AI/ML driven continuous Security Assurance Monitoring, &amp; Automated Incident Management</a:t>
          </a:r>
          <a:endParaRPr lang="en-IN" sz="700" b="1" kern="1200" dirty="0">
            <a:solidFill>
              <a:srgbClr val="BFD72F"/>
            </a:solidFill>
          </a:endParaRPr>
        </a:p>
      </dsp:txBody>
      <dsp:txXfrm>
        <a:off x="144175" y="1614371"/>
        <a:ext cx="2124848" cy="324851"/>
      </dsp:txXfrm>
    </dsp:sp>
    <dsp:sp modelId="{5B021FD4-4E43-6243-A56D-B741DF71D9D5}">
      <dsp:nvSpPr>
        <dsp:cNvPr id="0" name=""/>
        <dsp:cNvSpPr/>
      </dsp:nvSpPr>
      <dsp:spPr>
        <a:xfrm>
          <a:off x="0" y="2755996"/>
          <a:ext cx="2532029" cy="856799"/>
        </a:xfrm>
        <a:prstGeom prst="rect">
          <a:avLst/>
        </a:prstGeom>
        <a:noFill/>
        <a:ln w="3175" cap="flat" cmpd="sng" algn="ctr">
          <a:solidFill>
            <a:schemeClr val="accent1">
              <a:lumMod val="60000"/>
              <a:lumOff val="40000"/>
            </a:schemeClr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6514" tIns="166624" rIns="196514" bIns="49784" numCol="1" spcCol="1270" anchor="t" anchorCtr="0">
          <a:noAutofit/>
        </a:bodyPr>
        <a:lstStyle/>
        <a:p>
          <a:pPr marL="95250" lvl="1" indent="-95250" algn="l" defTabSz="3111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  <a:tabLst/>
          </a:pPr>
          <a:r>
            <a:rPr lang="en-US" sz="700" kern="1200" dirty="0">
              <a:solidFill>
                <a:schemeClr val="bg1">
                  <a:lumMod val="85000"/>
                </a:schemeClr>
              </a:solidFill>
            </a:rPr>
            <a:t>Identify security vulnerabilities across your digital IT infrastructure and remediate with Sify’s advanced managed services  </a:t>
          </a:r>
          <a:endParaRPr lang="en-IN" sz="700" kern="1200" dirty="0">
            <a:solidFill>
              <a:schemeClr val="bg1">
                <a:lumMod val="85000"/>
              </a:schemeClr>
            </a:solidFill>
          </a:endParaRPr>
        </a:p>
        <a:p>
          <a:pPr marL="95250" lvl="1" indent="-95250" algn="l" defTabSz="3111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  <a:tabLst/>
          </a:pPr>
          <a:r>
            <a:rPr lang="en-US" sz="700" kern="1200" dirty="0">
              <a:solidFill>
                <a:schemeClr val="bg1">
                  <a:lumMod val="85000"/>
                </a:schemeClr>
              </a:solidFill>
            </a:rPr>
            <a:t>Enable organizations to meet regulatory and compliance requirements: SEBI, RBI, IRDA, ISO27001…</a:t>
          </a:r>
          <a:endParaRPr lang="en-IN" sz="700" kern="1200" dirty="0">
            <a:solidFill>
              <a:schemeClr val="bg1">
                <a:lumMod val="85000"/>
              </a:schemeClr>
            </a:solidFill>
          </a:endParaRPr>
        </a:p>
      </dsp:txBody>
      <dsp:txXfrm>
        <a:off x="0" y="2755996"/>
        <a:ext cx="2532029" cy="856799"/>
      </dsp:txXfrm>
    </dsp:sp>
    <dsp:sp modelId="{15D59C0A-F7ED-3544-A758-567606456B23}">
      <dsp:nvSpPr>
        <dsp:cNvPr id="0" name=""/>
        <dsp:cNvSpPr/>
      </dsp:nvSpPr>
      <dsp:spPr>
        <a:xfrm>
          <a:off x="126601" y="2637916"/>
          <a:ext cx="2159996" cy="236160"/>
        </a:xfrm>
        <a:prstGeom prst="roundRect">
          <a:avLst/>
        </a:prstGeom>
        <a:solidFill>
          <a:schemeClr val="tx2">
            <a:lumMod val="50000"/>
          </a:scheme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993" tIns="0" rIns="66993" bIns="0" numCol="1" spcCol="1270" anchor="ctr" anchorCtr="0">
          <a:noAutofit/>
        </a:bodyPr>
        <a:lstStyle/>
        <a:p>
          <a:pPr marL="0" lvl="0" indent="0" algn="l" defTabSz="3111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700" b="1" kern="1200" dirty="0">
              <a:solidFill>
                <a:srgbClr val="BFD72F"/>
              </a:solidFill>
            </a:rPr>
            <a:t>Governance, Risk &amp; Compliance Assurance </a:t>
          </a:r>
          <a:endParaRPr lang="en-IN" sz="700" b="1" kern="1200" dirty="0">
            <a:solidFill>
              <a:srgbClr val="BFD72F"/>
            </a:solidFill>
          </a:endParaRPr>
        </a:p>
      </dsp:txBody>
      <dsp:txXfrm>
        <a:off x="138129" y="2649444"/>
        <a:ext cx="2136940" cy="21310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4E8A49-A57D-4620-8638-856A9AD17A35}">
      <dsp:nvSpPr>
        <dsp:cNvPr id="0" name=""/>
        <dsp:cNvSpPr/>
      </dsp:nvSpPr>
      <dsp:spPr>
        <a:xfrm>
          <a:off x="931886" y="156264"/>
          <a:ext cx="472236" cy="47223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02FE2F-E52A-45FE-9560-34A9676A67E0}">
      <dsp:nvSpPr>
        <dsp:cNvPr id="0" name=""/>
        <dsp:cNvSpPr/>
      </dsp:nvSpPr>
      <dsp:spPr>
        <a:xfrm>
          <a:off x="643297" y="705749"/>
          <a:ext cx="1049414" cy="4197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Enhance Distributor engagement and performance</a:t>
          </a:r>
        </a:p>
      </dsp:txBody>
      <dsp:txXfrm>
        <a:off x="643297" y="705749"/>
        <a:ext cx="1049414" cy="419765"/>
      </dsp:txXfrm>
    </dsp:sp>
    <dsp:sp modelId="{2A949A70-F0F1-4AD2-8FB8-DFAA6238E71A}">
      <dsp:nvSpPr>
        <dsp:cNvPr id="0" name=""/>
        <dsp:cNvSpPr/>
      </dsp:nvSpPr>
      <dsp:spPr>
        <a:xfrm>
          <a:off x="2164948" y="156264"/>
          <a:ext cx="472236" cy="47223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49E038-8839-4B07-AB73-AE5AC76B678B}">
      <dsp:nvSpPr>
        <dsp:cNvPr id="0" name=""/>
        <dsp:cNvSpPr/>
      </dsp:nvSpPr>
      <dsp:spPr>
        <a:xfrm>
          <a:off x="1876359" y="705749"/>
          <a:ext cx="1049414" cy="4197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Improve inventory management and forecasting</a:t>
          </a:r>
        </a:p>
      </dsp:txBody>
      <dsp:txXfrm>
        <a:off x="1876359" y="705749"/>
        <a:ext cx="1049414" cy="419765"/>
      </dsp:txXfrm>
    </dsp:sp>
    <dsp:sp modelId="{87D688E7-AB22-4AB3-9CD8-306F0468137C}">
      <dsp:nvSpPr>
        <dsp:cNvPr id="0" name=""/>
        <dsp:cNvSpPr/>
      </dsp:nvSpPr>
      <dsp:spPr>
        <a:xfrm>
          <a:off x="3398009" y="156264"/>
          <a:ext cx="472236" cy="47223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6CCAD3-9C08-4026-9FF6-038AB6EC2704}">
      <dsp:nvSpPr>
        <dsp:cNvPr id="0" name=""/>
        <dsp:cNvSpPr/>
      </dsp:nvSpPr>
      <dsp:spPr>
        <a:xfrm>
          <a:off x="3109420" y="705749"/>
          <a:ext cx="1049414" cy="4197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Streamline order processing and fulfillment</a:t>
          </a:r>
        </a:p>
      </dsp:txBody>
      <dsp:txXfrm>
        <a:off x="3109420" y="705749"/>
        <a:ext cx="1049414" cy="419765"/>
      </dsp:txXfrm>
    </dsp:sp>
    <dsp:sp modelId="{04C98017-8ED5-44CF-8D5C-42CC1B49FA71}">
      <dsp:nvSpPr>
        <dsp:cNvPr id="0" name=""/>
        <dsp:cNvSpPr/>
      </dsp:nvSpPr>
      <dsp:spPr>
        <a:xfrm>
          <a:off x="4631071" y="156264"/>
          <a:ext cx="472236" cy="47223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8C53DC-345F-4144-9DC3-FDC668A28D35}">
      <dsp:nvSpPr>
        <dsp:cNvPr id="0" name=""/>
        <dsp:cNvSpPr/>
      </dsp:nvSpPr>
      <dsp:spPr>
        <a:xfrm>
          <a:off x="4342482" y="705749"/>
          <a:ext cx="1049414" cy="4197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Boost sales and promotional activities</a:t>
          </a:r>
        </a:p>
      </dsp:txBody>
      <dsp:txXfrm>
        <a:off x="4342482" y="705749"/>
        <a:ext cx="1049414" cy="419765"/>
      </dsp:txXfrm>
    </dsp:sp>
    <dsp:sp modelId="{CF5558B4-A3C4-48CD-9AC7-DFCDD79557D5}">
      <dsp:nvSpPr>
        <dsp:cNvPr id="0" name=""/>
        <dsp:cNvSpPr/>
      </dsp:nvSpPr>
      <dsp:spPr>
        <a:xfrm>
          <a:off x="5864132" y="156264"/>
          <a:ext cx="472236" cy="472236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8EA487-7E30-4B50-91DD-E57271C1BC72}">
      <dsp:nvSpPr>
        <dsp:cNvPr id="0" name=""/>
        <dsp:cNvSpPr/>
      </dsp:nvSpPr>
      <dsp:spPr>
        <a:xfrm>
          <a:off x="5575543" y="705749"/>
          <a:ext cx="1049414" cy="4197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Enhance system usability and reliability</a:t>
          </a:r>
        </a:p>
      </dsp:txBody>
      <dsp:txXfrm>
        <a:off x="5575543" y="705749"/>
        <a:ext cx="1049414" cy="419765"/>
      </dsp:txXfrm>
    </dsp:sp>
    <dsp:sp modelId="{C99CAD23-A958-42EA-9D8C-D9D3958A38E1}">
      <dsp:nvSpPr>
        <dsp:cNvPr id="0" name=""/>
        <dsp:cNvSpPr/>
      </dsp:nvSpPr>
      <dsp:spPr>
        <a:xfrm>
          <a:off x="7097194" y="156264"/>
          <a:ext cx="472236" cy="472236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3810E1-3682-43A9-880A-80DCAA388A1C}">
      <dsp:nvSpPr>
        <dsp:cNvPr id="0" name=""/>
        <dsp:cNvSpPr/>
      </dsp:nvSpPr>
      <dsp:spPr>
        <a:xfrm>
          <a:off x="6808605" y="705749"/>
          <a:ext cx="1049414" cy="4197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 dirty="0">
              <a:solidFill>
                <a:schemeClr val="bg1"/>
              </a:solidFill>
            </a:rPr>
            <a:t>Ensure data accuracy and compliance</a:t>
          </a:r>
        </a:p>
      </dsp:txBody>
      <dsp:txXfrm>
        <a:off x="6808605" y="705749"/>
        <a:ext cx="1049414" cy="41976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8E7C18-0400-3B43-B0CC-D95D117D8ADE}">
      <dsp:nvSpPr>
        <dsp:cNvPr id="0" name=""/>
        <dsp:cNvSpPr/>
      </dsp:nvSpPr>
      <dsp:spPr>
        <a:xfrm>
          <a:off x="394" y="88833"/>
          <a:ext cx="1770861" cy="244466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900" kern="1200" dirty="0">
              <a:solidFill>
                <a:schemeClr val="bg1">
                  <a:lumMod val="95000"/>
                </a:schemeClr>
              </a:solidFill>
            </a:rPr>
            <a:t>InfinitAIML</a:t>
          </a:r>
          <a:endParaRPr lang="en-IN" sz="900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12328" y="100767"/>
        <a:ext cx="1746993" cy="220598"/>
      </dsp:txXfrm>
    </dsp:sp>
    <dsp:sp modelId="{329D5FA1-8CB6-5443-8C5E-0338223484E5}">
      <dsp:nvSpPr>
        <dsp:cNvPr id="0" name=""/>
        <dsp:cNvSpPr/>
      </dsp:nvSpPr>
      <dsp:spPr>
        <a:xfrm>
          <a:off x="394" y="374044"/>
          <a:ext cx="1770861" cy="244466"/>
        </a:xfrm>
        <a:prstGeom prst="roundRect">
          <a:avLst/>
        </a:prstGeom>
        <a:solidFill>
          <a:srgbClr val="10253F">
            <a:alpha val="80000"/>
          </a:srgbClr>
        </a:solidFill>
        <a:ln w="635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900" kern="1200" dirty="0">
              <a:solidFill>
                <a:schemeClr val="bg1">
                  <a:lumMod val="95000"/>
                </a:schemeClr>
              </a:solidFill>
            </a:rPr>
            <a:t>DevSecOps</a:t>
          </a:r>
          <a:endParaRPr lang="en-IN" sz="900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12328" y="385978"/>
        <a:ext cx="1746993" cy="2205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9FF7EF-D131-431D-8202-228CDF434E9D}" type="datetimeFigureOut">
              <a:rPr lang="en-US" smtClean="0"/>
              <a:t>4/15/24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D9B079-B9B3-468F-82F5-D38365B55E7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3086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C02BD9-4983-4322-A08C-345F0664D442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I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03582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25E597-3BAA-4267-8E5F-96EE1B04E0CF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I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53231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C0C7FB-05A3-4118-86D5-E4ADFF43D7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45037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C0C7FB-05A3-4118-86D5-E4ADFF43D7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1649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C0C7FB-05A3-4118-86D5-E4ADFF43D7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/>
                <a:sym typeface="Calibri"/>
              </a:rPr>
              <a:pPr marL="0" marR="0" lvl="0" indent="0" algn="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198540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>
                <a:effectLst/>
                <a:latin typeface="Helvetica" pitchFamily="2" charset="0"/>
              </a:rPr>
              <a:t>According to Gartner and IDC, industries are expected to increasingly utilize hybrid cloud solutions. </a:t>
            </a:r>
          </a:p>
          <a:p>
            <a:r>
              <a:rPr lang="en-IN" dirty="0">
                <a:effectLst/>
                <a:latin typeface="Helvetica" pitchFamily="2" charset="0"/>
              </a:rPr>
              <a:t>Sify's main advantage is that most hyperscale providers are co-hosted with our data center, allowing us to offer a low-latency cloud connection for hybrid deployment for both x86 and non-x86 environments.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2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24083D-D896-484C-A436-5E40B8F97215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28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I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89815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CMP's Building blocks illustrate various services' capabilities, supporting, provisioning, configuration management, automation, blueprints and cost management.</a:t>
            </a:r>
          </a:p>
          <a:p>
            <a:endParaRPr lang="en-US" dirty="0"/>
          </a:p>
          <a:p>
            <a:r>
              <a:rPr lang="en-US" dirty="0"/>
              <a:t>All the CMP configuration parameters are s</a:t>
            </a:r>
            <a:r>
              <a:rPr lang="en-IN" dirty="0">
                <a:effectLst/>
                <a:latin typeface="Helvetica" pitchFamily="2" charset="0"/>
              </a:rPr>
              <a:t>ynced with ITSM for seamless integration and life cycle management of platform </a:t>
            </a:r>
          </a:p>
          <a:p>
            <a:endParaRPr lang="en-IN" dirty="0">
              <a:effectLst/>
              <a:latin typeface="Helvetica" pitchFamily="2" charset="0"/>
            </a:endParaRPr>
          </a:p>
          <a:p>
            <a:r>
              <a:rPr lang="en-IN" dirty="0">
                <a:effectLst/>
                <a:latin typeface="Helvetica" pitchFamily="2" charset="0"/>
              </a:rPr>
              <a:t>The CMP is designed to support diverse user profiles.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234906-1882-4BA8-A1C1-521A4753B5BB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I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36034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02BD9-4983-4322-A08C-345F0664D442}" type="slidenum">
              <a:rPr lang="en-IN" smtClean="0"/>
              <a:t>18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5244052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CMP's Building blocks illustrate various services' capabilities, supporting, provisioning, configuration management, automation, blueprints and cost management.</a:t>
            </a:r>
          </a:p>
          <a:p>
            <a:endParaRPr lang="en-US" dirty="0"/>
          </a:p>
          <a:p>
            <a:r>
              <a:rPr lang="en-US" dirty="0"/>
              <a:t>All the CMP configuration parameters are s</a:t>
            </a:r>
            <a:r>
              <a:rPr lang="en-IN" dirty="0">
                <a:effectLst/>
                <a:latin typeface="Helvetica" pitchFamily="2" charset="0"/>
              </a:rPr>
              <a:t>ynced with ITSM for seamless integration and life cycle management of platform </a:t>
            </a:r>
          </a:p>
          <a:p>
            <a:endParaRPr lang="en-IN" dirty="0">
              <a:effectLst/>
              <a:latin typeface="Helvetica" pitchFamily="2" charset="0"/>
            </a:endParaRPr>
          </a:p>
          <a:p>
            <a:r>
              <a:rPr lang="en-IN" dirty="0">
                <a:effectLst/>
                <a:latin typeface="Helvetica" pitchFamily="2" charset="0"/>
              </a:rPr>
              <a:t>The CMP is designed to support diverse user profiles.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234906-1882-4BA8-A1C1-521A4753B5BB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I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95301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02BD9-4983-4322-A08C-345F0664D442}" type="slidenum">
              <a:rPr lang="en-IN" smtClean="0"/>
              <a:t>24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7189860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en-US" dirty="0"/>
              <a:t>We adhere to a structured framework that consists of three distinct layers: assurance, tools, and security controls. </a:t>
            </a:r>
          </a:p>
          <a:p>
            <a:pPr rtl="0"/>
            <a:r>
              <a:rPr lang="en-US" dirty="0"/>
              <a:t> </a:t>
            </a:r>
          </a:p>
          <a:p>
            <a:pPr rtl="0"/>
            <a:r>
              <a:rPr lang="en-US" dirty="0"/>
              <a:t>Within the SOC, there are three separate teams: MSS (Makers), MDR (Checkers), and GRC (responsible for IT security audits, VA &amp; PT services). These teams collectively extend their oversight and supervision of security controls, regardless of their geographical locations, as illustrated in the lower right corner of the screen.</a:t>
            </a:r>
          </a:p>
          <a:p>
            <a:pPr rtl="0"/>
            <a:r>
              <a:rPr lang="en-US" dirty="0"/>
              <a:t> </a:t>
            </a:r>
          </a:p>
          <a:p>
            <a:pPr rtl="0"/>
            <a:r>
              <a:rPr lang="en-US" dirty="0"/>
              <a:t>The assurance layer encompasses the closely integrated IT Service Management (ITSM) platform, which aligns with ITIL standards, and the Security Orchestration, Automation, and Response (SOAR) platform.</a:t>
            </a:r>
          </a:p>
          <a:p>
            <a:endParaRPr lang="en-US" dirty="0"/>
          </a:p>
          <a:p>
            <a:endParaRPr lang="en-US" dirty="0"/>
          </a:p>
          <a:p>
            <a:pPr marL="85725" indent="-85725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1200" dirty="0">
                <a:solidFill>
                  <a:schemeClr val="bg1"/>
                </a:solidFill>
                <a:effectLst/>
                <a:latin typeface="+mj-lt"/>
                <a:ea typeface="Calibri" panose="020F0502020204030204" pitchFamily="34" charset="0"/>
              </a:rPr>
              <a:t>Structured framework covering Assurance, Tools, and Security controls</a:t>
            </a:r>
          </a:p>
          <a:p>
            <a:pPr marL="85725" indent="-85725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1200" dirty="0">
                <a:solidFill>
                  <a:schemeClr val="bg1"/>
                </a:solidFill>
                <a:effectLst/>
                <a:latin typeface="+mj-lt"/>
                <a:ea typeface="Calibri" panose="020F0502020204030204" pitchFamily="34" charset="0"/>
              </a:rPr>
              <a:t>SOC powered MSS (Makers), MDR (Checkers), and GRC (IT security audits, VAPT services)</a:t>
            </a:r>
          </a:p>
          <a:p>
            <a:pPr marL="85725" indent="-85725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1200" dirty="0">
                <a:solidFill>
                  <a:schemeClr val="bg1"/>
                </a:solidFill>
                <a:effectLst/>
                <a:latin typeface="+mj-lt"/>
                <a:ea typeface="Calibri" panose="020F0502020204030204" pitchFamily="34" charset="0"/>
              </a:rPr>
              <a:t>Geo agnostic with complete visibility of all security controls and centrally managed </a:t>
            </a:r>
          </a:p>
          <a:p>
            <a:pPr marL="85725" indent="-85725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1200" dirty="0">
                <a:solidFill>
                  <a:schemeClr val="bg1"/>
                </a:solidFill>
                <a:effectLst/>
                <a:latin typeface="+mj-lt"/>
                <a:ea typeface="Calibri" panose="020F0502020204030204" pitchFamily="34" charset="0"/>
              </a:rPr>
              <a:t>Security Orchestration, Automation, and Response (SOAR) platform</a:t>
            </a:r>
          </a:p>
          <a:p>
            <a:pPr marL="85725" indent="-85725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IN" sz="1200" dirty="0">
                <a:solidFill>
                  <a:schemeClr val="bg1"/>
                </a:solidFill>
                <a:latin typeface="+mj-lt"/>
                <a:ea typeface="Calibri" panose="020F0502020204030204" pitchFamily="34" charset="0"/>
              </a:rPr>
              <a:t>A</a:t>
            </a:r>
            <a:r>
              <a:rPr lang="en-IN" sz="1200" dirty="0">
                <a:solidFill>
                  <a:schemeClr val="bg1"/>
                </a:solidFill>
                <a:effectLst/>
                <a:latin typeface="+mj-lt"/>
                <a:ea typeface="Calibri" panose="020F0502020204030204" pitchFamily="34" charset="0"/>
              </a:rPr>
              <a:t>ssurance layer includes an ITSM platform as per ITIL standards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C0C7FB-05A3-4118-86D5-E4ADFF43D7F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44939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C02BD9-4983-4322-A08C-345F0664D442}" type="slidenum">
              <a:rPr lang="en-IN" smtClean="0"/>
              <a:t>31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8075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jpeg"/><Relationship Id="rId16" Type="http://schemas.microsoft.com/office/2007/relationships/hdphoto" Target="../media/hdphoto1.wdp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25.png"/><Relationship Id="rId10" Type="http://schemas.openxmlformats.org/officeDocument/2006/relationships/image" Target="../media/image24.svg"/><Relationship Id="rId4" Type="http://schemas.openxmlformats.org/officeDocument/2006/relationships/image" Target="../media/image21.sv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27170E70-BDAE-2E4E-4D9E-DF088100B5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A0043FE2-98C6-40A8-A25D-C92BA3A47D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4100" y="1960154"/>
            <a:ext cx="6072963" cy="611597"/>
          </a:xfrm>
        </p:spPr>
        <p:txBody>
          <a:bodyPr>
            <a:noAutofit/>
          </a:bodyPr>
          <a:lstStyle>
            <a:lvl1pPr marL="0" indent="0" algn="l">
              <a:lnSpc>
                <a:spcPts val="3400"/>
              </a:lnSpc>
              <a:spcBef>
                <a:spcPts val="0"/>
              </a:spcBef>
              <a:buNone/>
              <a:defRPr sz="32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 OF THE SLIDE - LINE ONE</a:t>
            </a:r>
            <a:endParaRPr lang="en-IN" dirty="0"/>
          </a:p>
        </p:txBody>
      </p:sp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AB770F6E-1524-4A33-82FC-93CB64C269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4099" y="2593143"/>
            <a:ext cx="4058514" cy="611597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800" b="1" cap="none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Sub Title 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155CA787-D36C-48A9-A94B-D13C3645EB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4100" y="4449326"/>
            <a:ext cx="4058514" cy="277103"/>
          </a:xfrm>
        </p:spPr>
        <p:txBody>
          <a:bodyPr anchor="t">
            <a:noAutofit/>
          </a:bodyPr>
          <a:lstStyle>
            <a:lvl1pPr marL="0" indent="0">
              <a:lnSpc>
                <a:spcPts val="1800"/>
              </a:lnSpc>
              <a:buNone/>
              <a:defRPr sz="900" b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en-US"/>
              <a:t>Month 2024</a:t>
            </a:r>
          </a:p>
        </p:txBody>
      </p:sp>
      <p:pic>
        <p:nvPicPr>
          <p:cNvPr id="2" name="Picture 1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DAE6D720-0988-3D8D-6230-99B8F0D9BB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F319A35-7E27-541D-9773-B613F73F37E5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2030442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G with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D7EB2A36-B6ED-FD4E-7E07-E4BE2BE85A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C0A67D8-6E67-1BD8-8A40-F761EF101E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52267" y="6093246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333" rtl="0" eaLnBrk="1" latinLnBrk="0" hangingPunct="1">
              <a:defRPr sz="1050" kern="1200">
                <a:solidFill>
                  <a:schemeClr val="tx1"/>
                </a:solidFill>
                <a:latin typeface="TheSansOffice" panose="020B0503040302060204"/>
                <a:ea typeface="+mn-ea"/>
                <a:cs typeface="+mn-cs"/>
              </a:defRPr>
            </a:lvl1pPr>
            <a:lvl2pPr marL="457166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3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9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5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6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Internal | Confidential</a:t>
            </a:r>
          </a:p>
        </p:txBody>
      </p:sp>
      <p:pic>
        <p:nvPicPr>
          <p:cNvPr id="2" name="Picture 1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B5909F32-001B-4A11-AEEB-EF5395D1C3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5866AD-EDD6-5AA4-1B89-E73700C64FC2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98659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4727E3B8-1027-4EEC-CFAC-8C8D16E05C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Flowchart: Connector 3">
            <a:extLst>
              <a:ext uri="{FF2B5EF4-FFF2-40B4-BE49-F238E27FC236}">
                <a16:creationId xmlns:a16="http://schemas.microsoft.com/office/drawing/2014/main" id="{87F9C354-21E9-F80F-6ABD-AE0D611A0219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1618754" y="2443231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274">
              <a:defRPr/>
            </a:pPr>
            <a:endParaRPr lang="en-IN" sz="135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79368C-8FCE-11C1-538C-B3B40C7689AF}"/>
              </a:ext>
            </a:extLst>
          </p:cNvPr>
          <p:cNvSpPr txBox="1"/>
          <p:nvPr userDrawn="1"/>
        </p:nvSpPr>
        <p:spPr>
          <a:xfrm>
            <a:off x="1309562" y="3024742"/>
            <a:ext cx="11330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274">
              <a:defRPr/>
            </a:pPr>
            <a:r>
              <a:rPr lang="en-IN" sz="600" b="1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</a:rPr>
              <a:t>Network</a:t>
            </a:r>
          </a:p>
          <a:p>
            <a:pPr algn="ctr" defTabSz="514274">
              <a:defRPr/>
            </a:pPr>
            <a:r>
              <a:rPr lang="en-IN" sz="600" b="1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</a:rPr>
              <a:t>Infra Services</a:t>
            </a:r>
            <a:endParaRPr lang="en-US" sz="600">
              <a:solidFill>
                <a:schemeClr val="bg1">
                  <a:lumMod val="9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4" name="Flowchart: Connector 7">
            <a:extLst>
              <a:ext uri="{FF2B5EF4-FFF2-40B4-BE49-F238E27FC236}">
                <a16:creationId xmlns:a16="http://schemas.microsoft.com/office/drawing/2014/main" id="{40C2B625-12B9-04F1-573D-06648CD325AD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2324676" y="2458139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274">
              <a:defRPr/>
            </a:pPr>
            <a:endParaRPr lang="en-IN" sz="135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06907F-27BE-F331-4B0C-F309C4F80609}"/>
              </a:ext>
            </a:extLst>
          </p:cNvPr>
          <p:cNvSpPr txBox="1"/>
          <p:nvPr userDrawn="1"/>
        </p:nvSpPr>
        <p:spPr>
          <a:xfrm>
            <a:off x="1921607" y="3024742"/>
            <a:ext cx="1312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274">
              <a:defRPr/>
            </a:pPr>
            <a:r>
              <a:rPr lang="pt-BR" sz="600" b="1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</a:rPr>
              <a:t>Data Center</a:t>
            </a:r>
          </a:p>
          <a:p>
            <a:pPr algn="ctr" defTabSz="514274">
              <a:defRPr/>
            </a:pPr>
            <a:r>
              <a:rPr lang="pt-BR" sz="600" b="1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</a:rPr>
              <a:t>Colo Services</a:t>
            </a:r>
            <a:endParaRPr lang="en-US" sz="600" b="1">
              <a:solidFill>
                <a:schemeClr val="bg1">
                  <a:lumMod val="9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7" name="Flowchart: Connector 11">
            <a:extLst>
              <a:ext uri="{FF2B5EF4-FFF2-40B4-BE49-F238E27FC236}">
                <a16:creationId xmlns:a16="http://schemas.microsoft.com/office/drawing/2014/main" id="{897819A7-9B2C-7154-5868-2903AED370D6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3836038" y="2467903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274">
              <a:defRPr/>
            </a:pPr>
            <a:endParaRPr lang="en-IN" sz="135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352C25-48CE-A591-8A69-5F4156F69E86}"/>
              </a:ext>
            </a:extLst>
          </p:cNvPr>
          <p:cNvSpPr txBox="1"/>
          <p:nvPr userDrawn="1"/>
        </p:nvSpPr>
        <p:spPr>
          <a:xfrm>
            <a:off x="3484138" y="3024742"/>
            <a:ext cx="12419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274">
              <a:defRPr/>
            </a:pPr>
            <a:r>
              <a:rPr lang="en-IN" sz="600" b="1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</a:rPr>
              <a:t>Network Digital </a:t>
            </a:r>
          </a:p>
          <a:p>
            <a:pPr algn="ctr" defTabSz="514274">
              <a:defRPr/>
            </a:pPr>
            <a:r>
              <a:rPr lang="en-IN" sz="600" b="1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</a:rPr>
              <a:t>Managed Services</a:t>
            </a:r>
            <a:endParaRPr lang="en-US" sz="600" b="1">
              <a:solidFill>
                <a:schemeClr val="bg1">
                  <a:lumMod val="9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9" name="Flowchart: Connector 13">
            <a:extLst>
              <a:ext uri="{FF2B5EF4-FFF2-40B4-BE49-F238E27FC236}">
                <a16:creationId xmlns:a16="http://schemas.microsoft.com/office/drawing/2014/main" id="{0AFD7595-3FBD-FDF0-00D9-BA1A94A9A93B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4603509" y="2445157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274">
              <a:defRPr/>
            </a:pPr>
            <a:endParaRPr lang="en-IN" sz="135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E6326F-B016-8805-BFF1-63922C4F9370}"/>
              </a:ext>
            </a:extLst>
          </p:cNvPr>
          <p:cNvSpPr txBox="1"/>
          <p:nvPr userDrawn="1"/>
        </p:nvSpPr>
        <p:spPr>
          <a:xfrm>
            <a:off x="4242569" y="3014353"/>
            <a:ext cx="1312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274">
              <a:defRPr/>
            </a:pPr>
            <a:r>
              <a:rPr lang="en-IN" sz="600" b="1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</a:rPr>
              <a:t>Cloud &amp; IT</a:t>
            </a:r>
          </a:p>
          <a:p>
            <a:pPr algn="ctr" defTabSz="514274">
              <a:defRPr/>
            </a:pPr>
            <a:r>
              <a:rPr lang="en-IN" sz="600" b="1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</a:rPr>
              <a:t>Managed Services</a:t>
            </a:r>
            <a:endParaRPr lang="en-US" sz="600" b="1">
              <a:solidFill>
                <a:schemeClr val="bg1">
                  <a:lumMod val="9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1" name="Flowchart: Connector 15">
            <a:extLst>
              <a:ext uri="{FF2B5EF4-FFF2-40B4-BE49-F238E27FC236}">
                <a16:creationId xmlns:a16="http://schemas.microsoft.com/office/drawing/2014/main" id="{E3262D22-0B5E-F0B0-AC96-A0A357FB309C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5396239" y="2475356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274">
              <a:defRPr/>
            </a:pPr>
            <a:endParaRPr lang="en-IN" sz="135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5AE45E3-E02E-89F1-BCF1-6E8F619F12D1}"/>
              </a:ext>
            </a:extLst>
          </p:cNvPr>
          <p:cNvSpPr txBox="1"/>
          <p:nvPr userDrawn="1"/>
        </p:nvSpPr>
        <p:spPr>
          <a:xfrm>
            <a:off x="5008379" y="3024742"/>
            <a:ext cx="1318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274">
              <a:defRPr/>
            </a:pPr>
            <a:r>
              <a:rPr lang="en-IN" sz="600" b="1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</a:rPr>
              <a:t>Security </a:t>
            </a:r>
          </a:p>
          <a:p>
            <a:pPr algn="ctr" defTabSz="514274">
              <a:defRPr/>
            </a:pPr>
            <a:r>
              <a:rPr lang="en-IN" sz="600" b="1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</a:rPr>
              <a:t>Managed Services</a:t>
            </a:r>
            <a:endParaRPr lang="en-US" sz="600">
              <a:solidFill>
                <a:schemeClr val="bg1">
                  <a:lumMod val="9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3" name="Flowchart: Connector 19">
            <a:extLst>
              <a:ext uri="{FF2B5EF4-FFF2-40B4-BE49-F238E27FC236}">
                <a16:creationId xmlns:a16="http://schemas.microsoft.com/office/drawing/2014/main" id="{E107B907-913C-0750-EBD8-395D47409688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6144161" y="2450685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274">
              <a:defRPr/>
            </a:pPr>
            <a:endParaRPr lang="en-IN" sz="135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A0E86A5-0FB0-8D50-EB3E-07F39546DBE7}"/>
              </a:ext>
            </a:extLst>
          </p:cNvPr>
          <p:cNvSpPr txBox="1"/>
          <p:nvPr userDrawn="1"/>
        </p:nvSpPr>
        <p:spPr>
          <a:xfrm>
            <a:off x="5750323" y="3035130"/>
            <a:ext cx="12806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274">
              <a:defRPr/>
            </a:pPr>
            <a:r>
              <a:rPr lang="en-IN" sz="600" b="1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</a:rPr>
              <a:t>Digital Apps</a:t>
            </a:r>
          </a:p>
          <a:p>
            <a:pPr algn="ctr" defTabSz="514274">
              <a:defRPr/>
            </a:pPr>
            <a:r>
              <a:rPr lang="en-IN" sz="600" b="1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</a:rPr>
              <a:t>Managed Services</a:t>
            </a:r>
            <a:endParaRPr lang="en-US" sz="600" b="1">
              <a:solidFill>
                <a:schemeClr val="bg1">
                  <a:lumMod val="95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5" name="Flowchart: Connector 21">
            <a:extLst>
              <a:ext uri="{FF2B5EF4-FFF2-40B4-BE49-F238E27FC236}">
                <a16:creationId xmlns:a16="http://schemas.microsoft.com/office/drawing/2014/main" id="{55CE8549-B3C4-82A9-1DD4-49094E180326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6808210" y="2450684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274">
              <a:defRPr/>
            </a:pPr>
            <a:endParaRPr lang="en-IN" sz="135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E21DDA-97AB-E66B-78DE-FF5C7307A1B6}"/>
              </a:ext>
            </a:extLst>
          </p:cNvPr>
          <p:cNvSpPr txBox="1"/>
          <p:nvPr userDrawn="1"/>
        </p:nvSpPr>
        <p:spPr>
          <a:xfrm>
            <a:off x="6460420" y="3042097"/>
            <a:ext cx="1328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274">
              <a:defRPr/>
            </a:pPr>
            <a:r>
              <a:rPr lang="en-IN" sz="600" b="1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</a:rPr>
              <a:t>Industry Apps</a:t>
            </a:r>
          </a:p>
          <a:p>
            <a:pPr algn="ctr" defTabSz="514274">
              <a:defRPr/>
            </a:pPr>
            <a:r>
              <a:rPr lang="en-IN" sz="600" b="1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</a:rPr>
              <a:t>Managed Services</a:t>
            </a:r>
            <a:endParaRPr lang="en-US" sz="600" b="1">
              <a:solidFill>
                <a:schemeClr val="bg1">
                  <a:lumMod val="95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C997E729-797B-77D5-C442-4779AED440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91002" y="2552910"/>
            <a:ext cx="410045" cy="374389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7687A00E-C05B-8F69-D13F-FE7FFB2AFB6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27989" y="2590200"/>
            <a:ext cx="251389" cy="334642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F250E4BC-5DF0-28E9-851F-A4B3994F94A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725450" y="2551074"/>
            <a:ext cx="296267" cy="334642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7BB8EBEA-77F7-1BF5-C454-5D029A9D5ECB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235431" y="2558529"/>
            <a:ext cx="332707" cy="334642"/>
          </a:xfrm>
          <a:prstGeom prst="rect">
            <a:avLst/>
          </a:prstGeom>
        </p:spPr>
      </p:pic>
      <p:pic>
        <p:nvPicPr>
          <p:cNvPr id="21" name="Picture 20" descr="A logo with text on it&#10;&#10;Description automatically generated">
            <a:extLst>
              <a:ext uri="{FF2B5EF4-FFF2-40B4-BE49-F238E27FC236}">
                <a16:creationId xmlns:a16="http://schemas.microsoft.com/office/drawing/2014/main" id="{9B776EDD-65B7-8A96-1D2B-85CD62BC55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52" b="36304"/>
          <a:stretch/>
        </p:blipFill>
        <p:spPr>
          <a:xfrm>
            <a:off x="3262983" y="522364"/>
            <a:ext cx="2793678" cy="1492175"/>
          </a:xfrm>
          <a:prstGeom prst="rect">
            <a:avLst/>
          </a:prstGeom>
        </p:spPr>
      </p:pic>
      <p:sp>
        <p:nvSpPr>
          <p:cNvPr id="22" name="Flowchart: Connector 43">
            <a:extLst>
              <a:ext uri="{FF2B5EF4-FFF2-40B4-BE49-F238E27FC236}">
                <a16:creationId xmlns:a16="http://schemas.microsoft.com/office/drawing/2014/main" id="{059B7E20-CEE8-ECD4-94BB-7C43C0BAE1E0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3052734" y="2445157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274">
              <a:defRPr/>
            </a:pPr>
            <a:endParaRPr lang="en-IN" sz="135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2C5F7C6-9826-33AC-3F01-F6883CAAFB90}"/>
              </a:ext>
            </a:extLst>
          </p:cNvPr>
          <p:cNvSpPr txBox="1"/>
          <p:nvPr userDrawn="1"/>
        </p:nvSpPr>
        <p:spPr>
          <a:xfrm>
            <a:off x="2691791" y="3014353"/>
            <a:ext cx="1312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274">
              <a:defRPr/>
            </a:pPr>
            <a:r>
              <a:rPr lang="en-IN" sz="600" b="1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</a:rPr>
              <a:t>CloudInfinit</a:t>
            </a:r>
          </a:p>
          <a:p>
            <a:pPr algn="ctr" defTabSz="514274">
              <a:defRPr/>
            </a:pPr>
            <a:r>
              <a:rPr lang="en-IN" sz="600" b="1">
                <a:solidFill>
                  <a:schemeClr val="bg1">
                    <a:lumMod val="95000"/>
                  </a:schemeClr>
                </a:solidFill>
                <a:latin typeface="Trebuchet MS" panose="020B0603020202020204" pitchFamily="34" charset="0"/>
              </a:rPr>
              <a:t>Ent Cloud Infra</a:t>
            </a:r>
            <a:endParaRPr lang="en-US" sz="600" b="1">
              <a:solidFill>
                <a:schemeClr val="bg1">
                  <a:lumMod val="95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24" name="Picture 2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10E243D6-DF99-B43C-B4DB-4A0201C81541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887" y="2573334"/>
            <a:ext cx="404697" cy="346379"/>
          </a:xfrm>
          <a:prstGeom prst="rect">
            <a:avLst/>
          </a:prstGeom>
        </p:spPr>
      </p:pic>
      <p:pic>
        <p:nvPicPr>
          <p:cNvPr id="25" name="Picture 2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C4C2F14-BFB7-148E-2752-9ABAE9CD3B9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823" y="2535749"/>
            <a:ext cx="384392" cy="369318"/>
          </a:xfrm>
          <a:prstGeom prst="rect">
            <a:avLst/>
          </a:prstGeom>
        </p:spPr>
      </p:pic>
      <p:pic>
        <p:nvPicPr>
          <p:cNvPr id="26" name="Picture 2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A498075C-63D6-F68A-116F-6145B083137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687" y="2520336"/>
            <a:ext cx="384392" cy="369318"/>
          </a:xfrm>
          <a:prstGeom prst="rect">
            <a:avLst/>
          </a:prstGeom>
        </p:spPr>
      </p:pic>
      <p:pic>
        <p:nvPicPr>
          <p:cNvPr id="27" name="Picture 2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7B573EF0-F5B2-100E-5D6B-34AB9ABB7EFB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784" y="2525961"/>
            <a:ext cx="342065" cy="356621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654D72CA-6F5E-C7CE-E850-D6BC35694BC7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2611272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DC80A656-8796-2B71-A82B-F49F2272A495}"/>
              </a:ext>
            </a:extLst>
          </p:cNvPr>
          <p:cNvGrpSpPr/>
          <p:nvPr userDrawn="1"/>
        </p:nvGrpSpPr>
        <p:grpSpPr>
          <a:xfrm rot="5400000">
            <a:off x="8559020" y="352687"/>
            <a:ext cx="190884" cy="192188"/>
            <a:chOff x="0" y="687647"/>
            <a:chExt cx="254512" cy="256251"/>
          </a:xfrm>
        </p:grpSpPr>
        <p:sp>
          <p:nvSpPr>
            <p:cNvPr id="10" name="Chevron 36">
              <a:extLst>
                <a:ext uri="{FF2B5EF4-FFF2-40B4-BE49-F238E27FC236}">
                  <a16:creationId xmlns:a16="http://schemas.microsoft.com/office/drawing/2014/main" id="{7C2E5D15-20DE-77F0-F6A7-657F451BD5B0}"/>
                </a:ext>
              </a:extLst>
            </p:cNvPr>
            <p:cNvSpPr/>
            <p:nvPr userDrawn="1"/>
          </p:nvSpPr>
          <p:spPr>
            <a:xfrm>
              <a:off x="65297" y="687647"/>
              <a:ext cx="189215" cy="256251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1B1F23"/>
                </a:solidFill>
                <a:effectLst/>
                <a:uLnTx/>
                <a:uFillTx/>
                <a:latin typeface="Source Sans Pro" panose="020B0503030403020204" pitchFamily="34" charset="0"/>
                <a:ea typeface="+mn-ea"/>
                <a:cs typeface="+mn-cs"/>
              </a:endParaRPr>
            </a:p>
          </p:txBody>
        </p:sp>
        <p:sp>
          <p:nvSpPr>
            <p:cNvPr id="11" name="Arrow: Pentagon 2">
              <a:extLst>
                <a:ext uri="{FF2B5EF4-FFF2-40B4-BE49-F238E27FC236}">
                  <a16:creationId xmlns:a16="http://schemas.microsoft.com/office/drawing/2014/main" id="{EC344993-CCFF-6D8E-49A4-EE93019EC4E5}"/>
                </a:ext>
              </a:extLst>
            </p:cNvPr>
            <p:cNvSpPr/>
            <p:nvPr userDrawn="1"/>
          </p:nvSpPr>
          <p:spPr>
            <a:xfrm>
              <a:off x="0" y="687647"/>
              <a:ext cx="189215" cy="256251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013"/>
            </a:p>
          </p:txBody>
        </p:sp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FF833037-A71E-1088-6D70-EAECE60AF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501" y="288681"/>
            <a:ext cx="7976653" cy="415488"/>
          </a:xfrm>
        </p:spPr>
        <p:txBody>
          <a:bodyPr wrap="square"/>
          <a:lstStyle>
            <a:lvl1pPr algn="l">
              <a:spcBef>
                <a:spcPts val="0"/>
              </a:spcBef>
              <a:spcAft>
                <a:spcPts val="0"/>
              </a:spcAft>
              <a:defRPr sz="2100" b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4E26EC37-7BFA-E95C-AAD4-742C691DC2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1500" y="853085"/>
            <a:ext cx="8343000" cy="230833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200" b="0" i="0" spc="0" baseline="0">
                <a:solidFill>
                  <a:schemeClr val="tx1"/>
                </a:solidFill>
                <a:latin typeface="+mn-lt"/>
                <a:ea typeface="Roboto" panose="02000000000000000000" pitchFamily="2" charset="0"/>
              </a:defRPr>
            </a:lvl1pPr>
            <a:lvl2pPr marL="132157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  <a:endParaRPr lang="en-IN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A687552-81D2-62D1-2345-7CCFF3BD28B8}"/>
              </a:ext>
            </a:extLst>
          </p:cNvPr>
          <p:cNvCxnSpPr>
            <a:cxnSpLocks/>
          </p:cNvCxnSpPr>
          <p:nvPr userDrawn="1"/>
        </p:nvCxnSpPr>
        <p:spPr>
          <a:xfrm>
            <a:off x="391500" y="732467"/>
            <a:ext cx="403487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42950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E36824-401C-4749-8392-002C33BA15D1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38444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A4C268-8184-4DF4-9A6E-C0F68D8DDE9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56" y="103039"/>
            <a:ext cx="1048288" cy="84069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9394109-99E2-40CE-81F2-D9F7AF230B7C}"/>
              </a:ext>
            </a:extLst>
          </p:cNvPr>
          <p:cNvCxnSpPr/>
          <p:nvPr userDrawn="1"/>
        </p:nvCxnSpPr>
        <p:spPr>
          <a:xfrm>
            <a:off x="1226152" y="742438"/>
            <a:ext cx="7529377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25498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2C1B6-E436-51CE-A34E-6653958323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55155"/>
            <a:ext cx="6858000" cy="147731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DDDAB8-C540-5CA4-C7DF-970FADDBD2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D3D427-AE59-02A1-B5E1-AFECB54B4A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6818-C8FF-49CA-B25E-8F778145A92E}" type="datetimeFigureOut">
              <a:rPr lang="en-US" smtClean="0"/>
              <a:t>4/15/24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302BD5-CA94-D672-6170-C0FE3970C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6E4404-DB55-2677-A40F-16A0EEC4F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155E1-75A6-4787-AC3D-5D02050EC7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10121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661955-26FD-B1F9-0AB9-1AC16142D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B88F4C-5DEB-3BD6-FC22-040AF4B49C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F5BD2-27C9-20B8-C975-AD558A5BA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6818-C8FF-49CA-B25E-8F778145A92E}" type="datetimeFigureOut">
              <a:rPr lang="en-US" smtClean="0"/>
              <a:t>4/15/24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3663A8-2E7A-82D0-4A8F-0B3F81E28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65FE4D-616D-56AF-CF7D-069EBBA52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155E1-75A6-4787-AC3D-5D02050EC7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1019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2FE7B2-043D-0363-F363-FBAC96F8A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6818-C8FF-49CA-B25E-8F778145A92E}" type="datetimeFigureOut">
              <a:rPr lang="en-US" smtClean="0"/>
              <a:t>4/15/24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37F986-A89E-C05F-AFBF-B6F634C1F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2C8112-3596-BBAE-ACB6-FED4C910A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155E1-75A6-4787-AC3D-5D02050EC78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5459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with Titl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B2F7CF-481F-CD39-0C15-A1D021C8A5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" y="0"/>
            <a:ext cx="9143999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257DB89-CFDA-370A-F43F-545BC20B5C25}"/>
              </a:ext>
            </a:extLst>
          </p:cNvPr>
          <p:cNvSpPr/>
          <p:nvPr userDrawn="1"/>
        </p:nvSpPr>
        <p:spPr>
          <a:xfrm>
            <a:off x="6" y="0"/>
            <a:ext cx="9143999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>
              <a:latin typeface="TheSansOffice" panose="020B0503040302060204" pitchFamily="34" charset="0"/>
            </a:endParaRPr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CCE68003-E007-481A-83D1-DBB6D223AC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9269"/>
            <a:ext cx="8496150" cy="400099"/>
          </a:xfrm>
        </p:spPr>
        <p:txBody>
          <a:bodyPr/>
          <a:lstStyle>
            <a:lvl1pPr>
              <a:defRPr sz="2000" baseline="0">
                <a:solidFill>
                  <a:srgbClr val="BED730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38863671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D7EB2A36-B6ED-FD4E-7E07-E4BE2BE85A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Flowchart: Connector 3">
            <a:extLst>
              <a:ext uri="{FF2B5EF4-FFF2-40B4-BE49-F238E27FC236}">
                <a16:creationId xmlns:a16="http://schemas.microsoft.com/office/drawing/2014/main" id="{E217FAA8-7903-790F-C8AF-A654546B8EE2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923753" y="2443228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C278B4-91F7-1397-FF2D-04C038E41577}"/>
              </a:ext>
            </a:extLst>
          </p:cNvPr>
          <p:cNvSpPr txBox="1"/>
          <p:nvPr userDrawn="1"/>
        </p:nvSpPr>
        <p:spPr>
          <a:xfrm>
            <a:off x="609404" y="3024738"/>
            <a:ext cx="113301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Network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Infra Services</a:t>
            </a:r>
            <a:endParaRPr lang="en-US" sz="675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8" name="Flowchart: Connector 7">
            <a:extLst>
              <a:ext uri="{FF2B5EF4-FFF2-40B4-BE49-F238E27FC236}">
                <a16:creationId xmlns:a16="http://schemas.microsoft.com/office/drawing/2014/main" id="{B180DF8B-8246-7BBB-1D51-0A7997F9CA64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1821464" y="2458136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BC2D28-0D54-251E-1D85-B8C121038C5A}"/>
              </a:ext>
            </a:extLst>
          </p:cNvPr>
          <p:cNvSpPr txBox="1"/>
          <p:nvPr userDrawn="1"/>
        </p:nvSpPr>
        <p:spPr>
          <a:xfrm>
            <a:off x="1418398" y="3019579"/>
            <a:ext cx="131294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pt-BR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Data Center</a:t>
            </a:r>
          </a:p>
          <a:p>
            <a:pPr algn="ctr" defTabSz="514312">
              <a:defRPr/>
            </a:pPr>
            <a:r>
              <a:rPr lang="pt-BR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Colo Services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12" name="Flowchart: Connector 11">
            <a:extLst>
              <a:ext uri="{FF2B5EF4-FFF2-40B4-BE49-F238E27FC236}">
                <a16:creationId xmlns:a16="http://schemas.microsoft.com/office/drawing/2014/main" id="{D1DEF801-78D7-8DFC-0C38-272A8D98EF78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3658286" y="2467900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ECC2D12-B199-C442-790C-823302A66B0C}"/>
              </a:ext>
            </a:extLst>
          </p:cNvPr>
          <p:cNvSpPr txBox="1"/>
          <p:nvPr userDrawn="1"/>
        </p:nvSpPr>
        <p:spPr>
          <a:xfrm>
            <a:off x="3306386" y="3024738"/>
            <a:ext cx="124199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Network Digital 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Managed Services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14" name="Flowchart: Connector 13">
            <a:extLst>
              <a:ext uri="{FF2B5EF4-FFF2-40B4-BE49-F238E27FC236}">
                <a16:creationId xmlns:a16="http://schemas.microsoft.com/office/drawing/2014/main" id="{F3E55518-8652-B520-19AB-CDFACF181A72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4634985" y="2445154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3C430B1-3B83-EFB6-3F1D-2012E266974A}"/>
              </a:ext>
            </a:extLst>
          </p:cNvPr>
          <p:cNvSpPr txBox="1"/>
          <p:nvPr userDrawn="1"/>
        </p:nvSpPr>
        <p:spPr>
          <a:xfrm>
            <a:off x="4274045" y="3014349"/>
            <a:ext cx="131294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Cloud &amp; IT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Managed Services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16" name="Flowchart: Connector 15">
            <a:extLst>
              <a:ext uri="{FF2B5EF4-FFF2-40B4-BE49-F238E27FC236}">
                <a16:creationId xmlns:a16="http://schemas.microsoft.com/office/drawing/2014/main" id="{D6903430-A5C6-2F4B-929D-91B4A5CDCC58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5636939" y="2475353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6233261-5F6C-636F-31BF-D14D8B6C8E10}"/>
              </a:ext>
            </a:extLst>
          </p:cNvPr>
          <p:cNvSpPr txBox="1"/>
          <p:nvPr userDrawn="1"/>
        </p:nvSpPr>
        <p:spPr>
          <a:xfrm>
            <a:off x="5249081" y="3024738"/>
            <a:ext cx="131862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Security 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Managed Services</a:t>
            </a:r>
            <a:endParaRPr lang="en-US" sz="675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20" name="Flowchart: Connector 19">
            <a:extLst>
              <a:ext uri="{FF2B5EF4-FFF2-40B4-BE49-F238E27FC236}">
                <a16:creationId xmlns:a16="http://schemas.microsoft.com/office/drawing/2014/main" id="{EA112DF0-B262-786E-98C3-AFAC8571B6E5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6628955" y="2450682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77AF911-1D1E-E3D3-DBFE-BAF04E419C52}"/>
              </a:ext>
            </a:extLst>
          </p:cNvPr>
          <p:cNvSpPr txBox="1"/>
          <p:nvPr userDrawn="1"/>
        </p:nvSpPr>
        <p:spPr>
          <a:xfrm>
            <a:off x="6235119" y="3035126"/>
            <a:ext cx="128066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Digital Apps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Managed Services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22" name="Flowchart: Connector 21">
            <a:extLst>
              <a:ext uri="{FF2B5EF4-FFF2-40B4-BE49-F238E27FC236}">
                <a16:creationId xmlns:a16="http://schemas.microsoft.com/office/drawing/2014/main" id="{C2984C21-A098-4F6A-0C5C-69A11A01F7EC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7635901" y="2450681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7542BF6-F898-468C-F075-7098579A5791}"/>
              </a:ext>
            </a:extLst>
          </p:cNvPr>
          <p:cNvSpPr txBox="1"/>
          <p:nvPr userDrawn="1"/>
        </p:nvSpPr>
        <p:spPr>
          <a:xfrm>
            <a:off x="7288115" y="3042094"/>
            <a:ext cx="132806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Industry Apps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Managed Services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11338728-2DC8-66B8-DD1E-39B7B8EF2AB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13250" y="2552907"/>
            <a:ext cx="410045" cy="374389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CF5E2255-BE2B-0B6F-3530-A93459144BC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68689" y="2590199"/>
            <a:ext cx="251389" cy="334642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A3B1AB72-670A-F637-35D9-5F5B0180ED9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30448" y="2551074"/>
            <a:ext cx="296267" cy="334642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225DAF83-E320-A602-5BD3-5FD43E48B82E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720225" y="2558528"/>
            <a:ext cx="332707" cy="334642"/>
          </a:xfrm>
          <a:prstGeom prst="rect">
            <a:avLst/>
          </a:prstGeom>
        </p:spPr>
      </p:pic>
      <p:pic>
        <p:nvPicPr>
          <p:cNvPr id="43" name="Picture 42" descr="A logo with text on it&#10;&#10;Description automatically generated">
            <a:extLst>
              <a:ext uri="{FF2B5EF4-FFF2-40B4-BE49-F238E27FC236}">
                <a16:creationId xmlns:a16="http://schemas.microsoft.com/office/drawing/2014/main" id="{48DDC583-E728-1A32-193A-E480084C49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52" b="36304"/>
          <a:stretch/>
        </p:blipFill>
        <p:spPr>
          <a:xfrm>
            <a:off x="3262983" y="522361"/>
            <a:ext cx="2793678" cy="1492175"/>
          </a:xfrm>
          <a:prstGeom prst="rect">
            <a:avLst/>
          </a:prstGeom>
        </p:spPr>
      </p:pic>
      <p:sp>
        <p:nvSpPr>
          <p:cNvPr id="44" name="Flowchart: Connector 43">
            <a:extLst>
              <a:ext uri="{FF2B5EF4-FFF2-40B4-BE49-F238E27FC236}">
                <a16:creationId xmlns:a16="http://schemas.microsoft.com/office/drawing/2014/main" id="{87873065-4753-3C66-0452-C6C1CC4565CF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2706442" y="2445154"/>
            <a:ext cx="535427" cy="535427"/>
          </a:xfrm>
          <a:prstGeom prst="flowChartConnector">
            <a:avLst/>
          </a:prstGeom>
          <a:solidFill>
            <a:srgbClr val="BED730"/>
          </a:solidFill>
          <a:ln w="31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12">
              <a:defRPr/>
            </a:pPr>
            <a:endParaRPr lang="en-IN" sz="135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128BF29-7E3A-69BC-5756-28F62F6C1CF9}"/>
              </a:ext>
            </a:extLst>
          </p:cNvPr>
          <p:cNvSpPr txBox="1"/>
          <p:nvPr userDrawn="1"/>
        </p:nvSpPr>
        <p:spPr>
          <a:xfrm>
            <a:off x="2324874" y="3014349"/>
            <a:ext cx="131294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CloudInfinit</a:t>
            </a:r>
          </a:p>
          <a:p>
            <a:pPr algn="ctr" defTabSz="514312">
              <a:defRPr/>
            </a:pPr>
            <a:r>
              <a:rPr lang="en-IN" sz="675" b="1" dirty="0">
                <a:solidFill>
                  <a:schemeClr val="bg1"/>
                </a:solidFill>
                <a:latin typeface="Trebuchet MS" panose="020B0603020202020204" pitchFamily="34" charset="0"/>
              </a:rPr>
              <a:t>Ent Cloud Infra</a:t>
            </a:r>
            <a:endParaRPr lang="en-US" sz="675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30" name="Picture 2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2740E80F-D35B-3E6B-7D1C-8F9B8734812D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581" y="2573334"/>
            <a:ext cx="404697" cy="346379"/>
          </a:xfrm>
          <a:prstGeom prst="rect">
            <a:avLst/>
          </a:prstGeom>
        </p:spPr>
      </p:pic>
      <p:pic>
        <p:nvPicPr>
          <p:cNvPr id="33" name="Picture 3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BAAA699B-A95F-310B-7182-AFB2A3CD2DC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300" y="2535749"/>
            <a:ext cx="384392" cy="369318"/>
          </a:xfrm>
          <a:prstGeom prst="rect">
            <a:avLst/>
          </a:prstGeom>
        </p:spPr>
      </p:pic>
      <p:pic>
        <p:nvPicPr>
          <p:cNvPr id="36" name="Picture 3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DF44C8E-F398-3A14-81BA-584A148DD34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572" y="2525958"/>
            <a:ext cx="342065" cy="35662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9FF288F-82AC-672C-B624-FA08F7665612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-5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2066" y="2583469"/>
            <a:ext cx="404178" cy="2549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40CFBD6-7D4E-7356-2005-8B476C6753E0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88451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47DA8D4-03EC-C0EF-2126-0F36A69E797B}"/>
              </a:ext>
            </a:extLst>
          </p:cNvPr>
          <p:cNvSpPr/>
          <p:nvPr userDrawn="1"/>
        </p:nvSpPr>
        <p:spPr>
          <a:xfrm>
            <a:off x="2" y="0"/>
            <a:ext cx="9143999" cy="5143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>
              <a:latin typeface="TheSansOffice" panose="020B050304030206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A3BEA5-4703-C92B-978B-0485952B20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3" y="4752876"/>
            <a:ext cx="9146323" cy="390624"/>
          </a:xfrm>
          <a:prstGeom prst="rect">
            <a:avLst/>
          </a:prstGeom>
        </p:spPr>
      </p:pic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A0043FE2-98C6-40A8-A25D-C92BA3A47D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4100" y="1960154"/>
            <a:ext cx="8486050" cy="611597"/>
          </a:xfrm>
        </p:spPr>
        <p:txBody>
          <a:bodyPr>
            <a:noAutofit/>
          </a:bodyPr>
          <a:lstStyle>
            <a:lvl1pPr marL="0" indent="0" algn="l">
              <a:lnSpc>
                <a:spcPts val="3400"/>
              </a:lnSpc>
              <a:spcBef>
                <a:spcPts val="0"/>
              </a:spcBef>
              <a:buNone/>
              <a:defRPr sz="44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 OF THE SLIDE - LINE ONE</a:t>
            </a:r>
            <a:endParaRPr lang="en-IN" dirty="0"/>
          </a:p>
        </p:txBody>
      </p:sp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AB770F6E-1524-4A33-82FC-93CB64C269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4099" y="2593143"/>
            <a:ext cx="4058514" cy="611597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800" b="1" cap="none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Sub Title 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155CA787-D36C-48A9-A94B-D13C3645EB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4100" y="4449326"/>
            <a:ext cx="4058514" cy="277103"/>
          </a:xfrm>
        </p:spPr>
        <p:txBody>
          <a:bodyPr anchor="t">
            <a:noAutofit/>
          </a:bodyPr>
          <a:lstStyle>
            <a:lvl1pPr marL="0" indent="0">
              <a:lnSpc>
                <a:spcPts val="1800"/>
              </a:lnSpc>
              <a:buNone/>
              <a:defRPr sz="900" b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en-US"/>
              <a:t>Month 2024</a:t>
            </a:r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413233EE-9E9A-0C9D-A630-52BA2EFF8F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34099" y="2858837"/>
            <a:ext cx="4058514" cy="390624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400" b="0" cap="none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dirty="0"/>
              <a:t>Sub Title </a:t>
            </a:r>
          </a:p>
        </p:txBody>
      </p:sp>
    </p:spTree>
    <p:extLst>
      <p:ext uri="{BB962C8B-B14F-4D97-AF65-F5344CB8AC3E}">
        <p14:creationId xmlns:p14="http://schemas.microsoft.com/office/powerpoint/2010/main" val="2610212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257DB89-CFDA-370A-F43F-545BC20B5C25}"/>
              </a:ext>
            </a:extLst>
          </p:cNvPr>
          <p:cNvSpPr/>
          <p:nvPr userDrawn="1"/>
        </p:nvSpPr>
        <p:spPr>
          <a:xfrm>
            <a:off x="2" y="0"/>
            <a:ext cx="9143999" cy="5143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>
              <a:latin typeface="TheSansOffice" panose="020B0503040302060204" pitchFamily="34" charset="0"/>
            </a:endParaRPr>
          </a:p>
        </p:txBody>
      </p:sp>
      <p:sp>
        <p:nvSpPr>
          <p:cNvPr id="12" name="Title 4">
            <a:extLst>
              <a:ext uri="{FF2B5EF4-FFF2-40B4-BE49-F238E27FC236}">
                <a16:creationId xmlns:a16="http://schemas.microsoft.com/office/drawing/2014/main" id="{84601352-D74E-D226-05C0-6BEB858CCF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2" y="165410"/>
            <a:ext cx="7693099" cy="461655"/>
          </a:xfrm>
        </p:spPr>
        <p:txBody>
          <a:bodyPr/>
          <a:lstStyle>
            <a:lvl1pPr>
              <a:defRPr sz="2400" baseline="0">
                <a:solidFill>
                  <a:schemeClr val="bg1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 dirty="0"/>
              <a:t>TITLE OF THE SLIDE GOES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2F2A3D-271D-C6D4-F99E-2C1C6C51B0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3" y="4752876"/>
            <a:ext cx="9146323" cy="390624"/>
          </a:xfrm>
          <a:prstGeom prst="rect">
            <a:avLst/>
          </a:prstGeom>
        </p:spPr>
      </p:pic>
      <p:pic>
        <p:nvPicPr>
          <p:cNvPr id="2" name="Picture 1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F68453D2-DABA-E1DF-3231-02FF8861F5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3C3E3B0-F051-A2D1-80E6-F7FB2ABE2BEA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704768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eperat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football field with lights at night&#10;&#10;Description automatically generated">
            <a:extLst>
              <a:ext uri="{FF2B5EF4-FFF2-40B4-BE49-F238E27FC236}">
                <a16:creationId xmlns:a16="http://schemas.microsoft.com/office/drawing/2014/main" id="{E31B5FEC-2280-F57E-0937-3BF289AD91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06" y="3"/>
            <a:ext cx="9157011" cy="5150819"/>
          </a:xfrm>
          <a:prstGeom prst="rect">
            <a:avLst/>
          </a:prstGeom>
        </p:spPr>
      </p:pic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4" y="2015776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CD2564-24FC-1333-E767-A9B7D7E255B7}"/>
              </a:ext>
            </a:extLst>
          </p:cNvPr>
          <p:cNvSpPr/>
          <p:nvPr userDrawn="1"/>
        </p:nvSpPr>
        <p:spPr>
          <a:xfrm>
            <a:off x="-6506" y="3125351"/>
            <a:ext cx="9157011" cy="1080000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1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eSansOffice" panose="020B0503040302060204"/>
              <a:ea typeface="+mn-ea"/>
              <a:cs typeface="+mn-cs"/>
              <a:sym typeface="Arial"/>
              <a:rtl val="0"/>
            </a:endParaRP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2226" y="3282826"/>
            <a:ext cx="8499553" cy="765050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 dirty="0"/>
              <a:t>Section separator</a:t>
            </a:r>
          </a:p>
        </p:txBody>
      </p:sp>
      <p:pic>
        <p:nvPicPr>
          <p:cNvPr id="3" name="Picture 2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32CE0AE6-910C-E074-50BE-AD9EB8682F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F35BC11-80ED-CB16-6F3B-E828E4AA00A8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3135213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eperat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629BF09F-9F6D-3433-3F41-A6FB6DAD2A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"/>
            <a:ext cx="9157011" cy="5150819"/>
          </a:xfrm>
          <a:prstGeom prst="rect">
            <a:avLst/>
          </a:prstGeom>
        </p:spPr>
      </p:pic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4" y="2015776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pic>
        <p:nvPicPr>
          <p:cNvPr id="7" name="Picture 6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7BF11300-14E2-BE39-0A28-077D52B9328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11B4621-0AA6-A57E-D0C5-EAFAF66EC836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CD7B09F-D6D3-FD14-5059-2C571D461149}"/>
              </a:ext>
            </a:extLst>
          </p:cNvPr>
          <p:cNvSpPr/>
          <p:nvPr userDrawn="1"/>
        </p:nvSpPr>
        <p:spPr>
          <a:xfrm>
            <a:off x="-6506" y="3125351"/>
            <a:ext cx="9157011" cy="1080000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1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eSansOffice" panose="020B0503040302060204"/>
              <a:ea typeface="+mn-ea"/>
              <a:cs typeface="+mn-cs"/>
              <a:sym typeface="Arial"/>
              <a:rtl val="0"/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86F4550-5E6D-526C-2F2F-6E2CDEB1ECD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2226" y="3282826"/>
            <a:ext cx="8499553" cy="765050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630852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3C9276E-EC44-DAE9-B5DB-16B542DDB587}"/>
              </a:ext>
            </a:extLst>
          </p:cNvPr>
          <p:cNvSpPr/>
          <p:nvPr userDrawn="1"/>
        </p:nvSpPr>
        <p:spPr>
          <a:xfrm>
            <a:off x="-2322" y="0"/>
            <a:ext cx="9143999" cy="5143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>
              <a:latin typeface="TheSansOffice" panose="020B050304030206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7D6215-D645-7822-5959-113D2FD8B2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3" y="4752876"/>
            <a:ext cx="9146323" cy="3906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6316916-5F96-3A6F-82AA-A68B1A993C70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1657724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27170E70-BDAE-2E4E-4D9E-DF088100B5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Picture 1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DAE6D720-0988-3D8D-6230-99B8F0D9BB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F319A35-7E27-541D-9773-B613F73F37E5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F9C832A8-5F51-1A57-846F-4585CDE1C0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2" y="165410"/>
            <a:ext cx="7693099" cy="461655"/>
          </a:xfrm>
        </p:spPr>
        <p:txBody>
          <a:bodyPr/>
          <a:lstStyle>
            <a:lvl1pPr>
              <a:defRPr sz="2400" baseline="0">
                <a:solidFill>
                  <a:schemeClr val="bg1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3369976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een field with lights at night&#10;&#10;Description automatically generated">
            <a:extLst>
              <a:ext uri="{FF2B5EF4-FFF2-40B4-BE49-F238E27FC236}">
                <a16:creationId xmlns:a16="http://schemas.microsoft.com/office/drawing/2014/main" id="{D7EB2A36-B6ED-FD4E-7E07-E4BE2BE85A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C0A67D8-6E67-1BD8-8A40-F761EF101E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952267" y="6093246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333" rtl="0" eaLnBrk="1" latinLnBrk="0" hangingPunct="1">
              <a:defRPr sz="1050" kern="1200">
                <a:solidFill>
                  <a:schemeClr val="tx1"/>
                </a:solidFill>
                <a:latin typeface="TheSansOffice" panose="020B0503040302060204"/>
                <a:ea typeface="+mn-ea"/>
                <a:cs typeface="+mn-cs"/>
              </a:defRPr>
            </a:lvl1pPr>
            <a:lvl2pPr marL="457166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3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9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5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6" algn="l" defTabSz="91433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Internal | Confidential</a:t>
            </a:r>
          </a:p>
        </p:txBody>
      </p:sp>
      <p:pic>
        <p:nvPicPr>
          <p:cNvPr id="2" name="Picture 1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B5909F32-001B-4A11-AEEB-EF5395D1C3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95866AD-EDD6-5AA4-1B89-E73700C64FC2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656EB309-DC3D-E21B-52F6-C93FF9DC86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852" y="165410"/>
            <a:ext cx="7693099" cy="461655"/>
          </a:xfrm>
        </p:spPr>
        <p:txBody>
          <a:bodyPr/>
          <a:lstStyle>
            <a:lvl1pPr>
              <a:defRPr sz="2400" baseline="0">
                <a:solidFill>
                  <a:schemeClr val="bg1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3675106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eperato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football field with lights at night&#10;&#10;Description automatically generated">
            <a:extLst>
              <a:ext uri="{FF2B5EF4-FFF2-40B4-BE49-F238E27FC236}">
                <a16:creationId xmlns:a16="http://schemas.microsoft.com/office/drawing/2014/main" id="{E31B5FEC-2280-F57E-0937-3BF289AD91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06" y="3"/>
            <a:ext cx="9157011" cy="5150819"/>
          </a:xfrm>
          <a:prstGeom prst="rect">
            <a:avLst/>
          </a:prstGeom>
        </p:spPr>
      </p:pic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4" y="2015776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pic>
        <p:nvPicPr>
          <p:cNvPr id="3" name="Picture 2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32CE0AE6-910C-E074-50BE-AD9EB8682F8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F35BC11-80ED-CB16-6F3B-E828E4AA00A8}"/>
              </a:ext>
            </a:extLst>
          </p:cNvPr>
          <p:cNvSpPr txBox="1"/>
          <p:nvPr userDrawn="1"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2694052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850" y="987426"/>
            <a:ext cx="8496300" cy="3529012"/>
          </a:xfrm>
          <a:prstGeom prst="rect">
            <a:avLst/>
          </a:prstGeom>
        </p:spPr>
        <p:txBody>
          <a:bodyPr vert="horz" lIns="0" tIns="0" rIns="91428" bIns="45715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itle Placeholder 11"/>
          <p:cNvSpPr>
            <a:spLocks noGrp="1"/>
          </p:cNvSpPr>
          <p:nvPr>
            <p:ph type="title"/>
          </p:nvPr>
        </p:nvSpPr>
        <p:spPr>
          <a:xfrm>
            <a:off x="324001" y="257741"/>
            <a:ext cx="7703126" cy="369322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/>
          <a:p>
            <a:pPr marL="0" marR="0" lvl="0" indent="0" algn="l" defTabSz="91421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887063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80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4" r:id="rId9"/>
    <p:sldLayoutId id="2147483670" r:id="rId10"/>
    <p:sldLayoutId id="2147483671" r:id="rId11"/>
    <p:sldLayoutId id="2147483672" r:id="rId12"/>
    <p:sldLayoutId id="2147483673" r:id="rId13"/>
    <p:sldLayoutId id="2147483675" r:id="rId14"/>
    <p:sldLayoutId id="2147483676" r:id="rId15"/>
    <p:sldLayoutId id="2147483677" r:id="rId16"/>
    <p:sldLayoutId id="2147483678" r:id="rId17"/>
    <p:sldLayoutId id="2147483681" r:id="rId18"/>
  </p:sldLayoutIdLst>
  <p:txStyles>
    <p:titleStyle>
      <a:lvl1pPr algn="l" defTabSz="914219" rtl="0" eaLnBrk="1" latinLnBrk="0" hangingPunct="1">
        <a:spcBef>
          <a:spcPct val="0"/>
        </a:spcBef>
        <a:buNone/>
        <a:defRPr kumimoji="0" lang="en-US" sz="1800" b="1" i="0" u="none" strike="noStrike" kern="1200" cap="all" spc="0" normalizeH="0" baseline="0" noProof="0" dirty="0" smtClean="0">
          <a:ln>
            <a:noFill/>
          </a:ln>
          <a:solidFill>
            <a:schemeClr val="tx2">
              <a:lumMod val="75000"/>
            </a:schemeClr>
          </a:solidFill>
          <a:effectLst/>
          <a:uLnTx/>
          <a:uFillTx/>
          <a:latin typeface="TheSansOffice" panose="020B0503040302060204" pitchFamily="34" charset="0"/>
          <a:ea typeface="+mj-ea"/>
          <a:cs typeface="+mj-cs"/>
        </a:defRPr>
      </a:lvl1pPr>
    </p:titleStyle>
    <p:bodyStyle>
      <a:lvl1pPr marL="226754" indent="-226754" algn="l" defTabSz="914219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1pPr>
      <a:lvl2pPr marL="568687" indent="-285693" algn="l" defTabSz="914219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2pPr>
      <a:lvl3pPr marL="1142771" indent="-228554" algn="l" defTabSz="914219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2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3pPr>
      <a:lvl4pPr marL="1599880" indent="-228554" algn="l" defTabSz="914219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4pPr>
      <a:lvl5pPr marL="2056990" indent="-228554" algn="l" defTabSz="914219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»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5pPr>
      <a:lvl6pPr marL="2514098" indent="-228554" algn="l" defTabSz="9142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7" indent="-228554" algn="l" defTabSz="9142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5" indent="-228554" algn="l" defTabSz="9142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4" indent="-228554" algn="l" defTabSz="91421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9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9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7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6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4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0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1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9" algn="l" defTabSz="91421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 userDrawn="1">
          <p15:clr>
            <a:srgbClr val="F26B43"/>
          </p15:clr>
        </p15:guide>
        <p15:guide id="2" orient="horz" pos="1620" userDrawn="1">
          <p15:clr>
            <a:srgbClr val="F26B43"/>
          </p15:clr>
        </p15:guide>
        <p15:guide id="3" pos="2767" userDrawn="1">
          <p15:clr>
            <a:srgbClr val="F26B43"/>
          </p15:clr>
        </p15:guide>
        <p15:guide id="4" pos="2993" userDrawn="1">
          <p15:clr>
            <a:srgbClr val="F26B43"/>
          </p15:clr>
        </p15:guide>
        <p15:guide id="5" pos="204" userDrawn="1">
          <p15:clr>
            <a:srgbClr val="F26B43"/>
          </p15:clr>
        </p15:guide>
        <p15:guide id="6" pos="5556" userDrawn="1">
          <p15:clr>
            <a:srgbClr val="F26B43"/>
          </p15:clr>
        </p15:guide>
        <p15:guide id="7" orient="horz" pos="2845" userDrawn="1">
          <p15:clr>
            <a:srgbClr val="F26B43"/>
          </p15:clr>
        </p15:guide>
        <p15:guide id="8" orient="horz" pos="622" userDrawn="1">
          <p15:clr>
            <a:srgbClr val="F26B43"/>
          </p15:clr>
        </p15:guide>
        <p15:guide id="9" orient="horz" pos="39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34.pn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3.png"/><Relationship Id="rId18" Type="http://schemas.microsoft.com/office/2007/relationships/hdphoto" Target="../media/hdphoto7.wdp"/><Relationship Id="rId26" Type="http://schemas.microsoft.com/office/2007/relationships/hdphoto" Target="../media/hdphoto11.wdp"/><Relationship Id="rId3" Type="http://schemas.openxmlformats.org/officeDocument/2006/relationships/image" Target="../media/image36.png"/><Relationship Id="rId21" Type="http://schemas.openxmlformats.org/officeDocument/2006/relationships/image" Target="../media/image47.png"/><Relationship Id="rId7" Type="http://schemas.openxmlformats.org/officeDocument/2006/relationships/image" Target="../media/image39.png"/><Relationship Id="rId12" Type="http://schemas.microsoft.com/office/2007/relationships/hdphoto" Target="../media/hdphoto4.wdp"/><Relationship Id="rId17" Type="http://schemas.openxmlformats.org/officeDocument/2006/relationships/image" Target="../media/image45.png"/><Relationship Id="rId25" Type="http://schemas.openxmlformats.org/officeDocument/2006/relationships/image" Target="../media/image49.png"/><Relationship Id="rId2" Type="http://schemas.openxmlformats.org/officeDocument/2006/relationships/notesSlide" Target="../notesSlides/notesSlide3.xml"/><Relationship Id="rId16" Type="http://schemas.microsoft.com/office/2007/relationships/hdphoto" Target="../media/hdphoto6.wdp"/><Relationship Id="rId20" Type="http://schemas.microsoft.com/office/2007/relationships/hdphoto" Target="../media/hdphoto8.wdp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11" Type="http://schemas.openxmlformats.org/officeDocument/2006/relationships/image" Target="../media/image42.png"/><Relationship Id="rId24" Type="http://schemas.microsoft.com/office/2007/relationships/hdphoto" Target="../media/hdphoto10.wdp"/><Relationship Id="rId5" Type="http://schemas.microsoft.com/office/2007/relationships/hdphoto" Target="../media/hdphoto2.wdp"/><Relationship Id="rId15" Type="http://schemas.openxmlformats.org/officeDocument/2006/relationships/image" Target="../media/image44.png"/><Relationship Id="rId23" Type="http://schemas.openxmlformats.org/officeDocument/2006/relationships/image" Target="../media/image48.png"/><Relationship Id="rId28" Type="http://schemas.openxmlformats.org/officeDocument/2006/relationships/image" Target="../media/image51.png"/><Relationship Id="rId10" Type="http://schemas.microsoft.com/office/2007/relationships/hdphoto" Target="../media/hdphoto3.wdp"/><Relationship Id="rId19" Type="http://schemas.openxmlformats.org/officeDocument/2006/relationships/image" Target="../media/image46.png"/><Relationship Id="rId4" Type="http://schemas.openxmlformats.org/officeDocument/2006/relationships/image" Target="../media/image37.png"/><Relationship Id="rId9" Type="http://schemas.openxmlformats.org/officeDocument/2006/relationships/image" Target="../media/image41.png"/><Relationship Id="rId14" Type="http://schemas.microsoft.com/office/2007/relationships/hdphoto" Target="../media/hdphoto5.wdp"/><Relationship Id="rId22" Type="http://schemas.microsoft.com/office/2007/relationships/hdphoto" Target="../media/hdphoto9.wdp"/><Relationship Id="rId27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2.svg"/><Relationship Id="rId18" Type="http://schemas.openxmlformats.org/officeDocument/2006/relationships/image" Target="../media/image67.png"/><Relationship Id="rId26" Type="http://schemas.openxmlformats.org/officeDocument/2006/relationships/image" Target="../media/image75.png"/><Relationship Id="rId39" Type="http://schemas.openxmlformats.org/officeDocument/2006/relationships/image" Target="../media/image88.png"/><Relationship Id="rId21" Type="http://schemas.openxmlformats.org/officeDocument/2006/relationships/image" Target="../media/image70.svg"/><Relationship Id="rId34" Type="http://schemas.openxmlformats.org/officeDocument/2006/relationships/image" Target="../media/image83.jpeg"/><Relationship Id="rId7" Type="http://schemas.openxmlformats.org/officeDocument/2006/relationships/image" Target="../media/image56.svg"/><Relationship Id="rId12" Type="http://schemas.openxmlformats.org/officeDocument/2006/relationships/image" Target="../media/image61.png"/><Relationship Id="rId17" Type="http://schemas.openxmlformats.org/officeDocument/2006/relationships/image" Target="../media/image66.svg"/><Relationship Id="rId25" Type="http://schemas.openxmlformats.org/officeDocument/2006/relationships/image" Target="../media/image74.svg"/><Relationship Id="rId33" Type="http://schemas.openxmlformats.org/officeDocument/2006/relationships/image" Target="../media/image82.jpeg"/><Relationship Id="rId38" Type="http://schemas.openxmlformats.org/officeDocument/2006/relationships/image" Target="../media/image87.sv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65.png"/><Relationship Id="rId20" Type="http://schemas.openxmlformats.org/officeDocument/2006/relationships/image" Target="../media/image69.png"/><Relationship Id="rId29" Type="http://schemas.openxmlformats.org/officeDocument/2006/relationships/image" Target="../media/image78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5.png"/><Relationship Id="rId11" Type="http://schemas.openxmlformats.org/officeDocument/2006/relationships/image" Target="../media/image60.svg"/><Relationship Id="rId24" Type="http://schemas.openxmlformats.org/officeDocument/2006/relationships/image" Target="../media/image73.png"/><Relationship Id="rId32" Type="http://schemas.openxmlformats.org/officeDocument/2006/relationships/image" Target="../media/image81.png"/><Relationship Id="rId37" Type="http://schemas.openxmlformats.org/officeDocument/2006/relationships/image" Target="../media/image86.png"/><Relationship Id="rId40" Type="http://schemas.openxmlformats.org/officeDocument/2006/relationships/image" Target="../media/image51.png"/><Relationship Id="rId5" Type="http://schemas.openxmlformats.org/officeDocument/2006/relationships/image" Target="../media/image54.svg"/><Relationship Id="rId15" Type="http://schemas.openxmlformats.org/officeDocument/2006/relationships/image" Target="../media/image64.svg"/><Relationship Id="rId23" Type="http://schemas.openxmlformats.org/officeDocument/2006/relationships/image" Target="../media/image72.svg"/><Relationship Id="rId28" Type="http://schemas.openxmlformats.org/officeDocument/2006/relationships/image" Target="../media/image77.png"/><Relationship Id="rId36" Type="http://schemas.openxmlformats.org/officeDocument/2006/relationships/image" Target="../media/image85.png"/><Relationship Id="rId10" Type="http://schemas.openxmlformats.org/officeDocument/2006/relationships/image" Target="../media/image59.png"/><Relationship Id="rId19" Type="http://schemas.openxmlformats.org/officeDocument/2006/relationships/image" Target="../media/image68.svg"/><Relationship Id="rId31" Type="http://schemas.openxmlformats.org/officeDocument/2006/relationships/image" Target="../media/image80.svg"/><Relationship Id="rId4" Type="http://schemas.openxmlformats.org/officeDocument/2006/relationships/image" Target="../media/image53.svg"/><Relationship Id="rId9" Type="http://schemas.openxmlformats.org/officeDocument/2006/relationships/image" Target="../media/image58.svg"/><Relationship Id="rId14" Type="http://schemas.openxmlformats.org/officeDocument/2006/relationships/image" Target="../media/image63.png"/><Relationship Id="rId22" Type="http://schemas.openxmlformats.org/officeDocument/2006/relationships/image" Target="../media/image71.png"/><Relationship Id="rId27" Type="http://schemas.openxmlformats.org/officeDocument/2006/relationships/image" Target="../media/image76.svg"/><Relationship Id="rId30" Type="http://schemas.openxmlformats.org/officeDocument/2006/relationships/image" Target="../media/image79.png"/><Relationship Id="rId35" Type="http://schemas.openxmlformats.org/officeDocument/2006/relationships/image" Target="../media/image84.png"/><Relationship Id="rId8" Type="http://schemas.openxmlformats.org/officeDocument/2006/relationships/image" Target="../media/image57.png"/><Relationship Id="rId3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13" Type="http://schemas.openxmlformats.org/officeDocument/2006/relationships/image" Target="../media/image99.png"/><Relationship Id="rId18" Type="http://schemas.openxmlformats.org/officeDocument/2006/relationships/diagramColors" Target="../diagrams/colors3.xml"/><Relationship Id="rId3" Type="http://schemas.openxmlformats.org/officeDocument/2006/relationships/image" Target="../media/image89.png"/><Relationship Id="rId21" Type="http://schemas.openxmlformats.org/officeDocument/2006/relationships/image" Target="../media/image102.jpeg"/><Relationship Id="rId7" Type="http://schemas.openxmlformats.org/officeDocument/2006/relationships/image" Target="../media/image93.png"/><Relationship Id="rId12" Type="http://schemas.openxmlformats.org/officeDocument/2006/relationships/image" Target="../media/image98.jpeg"/><Relationship Id="rId17" Type="http://schemas.openxmlformats.org/officeDocument/2006/relationships/diagramQuickStyle" Target="../diagrams/quickStyle3.xml"/><Relationship Id="rId2" Type="http://schemas.openxmlformats.org/officeDocument/2006/relationships/notesSlide" Target="../notesSlides/notesSlide5.xml"/><Relationship Id="rId16" Type="http://schemas.openxmlformats.org/officeDocument/2006/relationships/diagramLayout" Target="../diagrams/layout3.xml"/><Relationship Id="rId20" Type="http://schemas.openxmlformats.org/officeDocument/2006/relationships/image" Target="../media/image10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2.jpeg"/><Relationship Id="rId11" Type="http://schemas.openxmlformats.org/officeDocument/2006/relationships/image" Target="../media/image97.jpeg"/><Relationship Id="rId5" Type="http://schemas.openxmlformats.org/officeDocument/2006/relationships/image" Target="../media/image91.png"/><Relationship Id="rId15" Type="http://schemas.openxmlformats.org/officeDocument/2006/relationships/diagramData" Target="../diagrams/data3.xml"/><Relationship Id="rId23" Type="http://schemas.openxmlformats.org/officeDocument/2006/relationships/image" Target="../media/image104.png"/><Relationship Id="rId10" Type="http://schemas.openxmlformats.org/officeDocument/2006/relationships/image" Target="../media/image96.png"/><Relationship Id="rId19" Type="http://schemas.microsoft.com/office/2007/relationships/diagramDrawing" Target="../diagrams/drawing3.xml"/><Relationship Id="rId4" Type="http://schemas.openxmlformats.org/officeDocument/2006/relationships/image" Target="../media/image90.png"/><Relationship Id="rId9" Type="http://schemas.openxmlformats.org/officeDocument/2006/relationships/image" Target="../media/image95.png"/><Relationship Id="rId14" Type="http://schemas.openxmlformats.org/officeDocument/2006/relationships/image" Target="../media/image100.png"/><Relationship Id="rId22" Type="http://schemas.openxmlformats.org/officeDocument/2006/relationships/image" Target="../media/image10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sv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7" Type="http://schemas.openxmlformats.org/officeDocument/2006/relationships/image" Target="../media/image112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2.svg"/><Relationship Id="rId18" Type="http://schemas.openxmlformats.org/officeDocument/2006/relationships/image" Target="../media/image67.png"/><Relationship Id="rId26" Type="http://schemas.openxmlformats.org/officeDocument/2006/relationships/image" Target="../media/image75.png"/><Relationship Id="rId39" Type="http://schemas.openxmlformats.org/officeDocument/2006/relationships/image" Target="../media/image88.png"/><Relationship Id="rId21" Type="http://schemas.openxmlformats.org/officeDocument/2006/relationships/image" Target="../media/image70.svg"/><Relationship Id="rId34" Type="http://schemas.openxmlformats.org/officeDocument/2006/relationships/image" Target="../media/image83.jpeg"/><Relationship Id="rId7" Type="http://schemas.openxmlformats.org/officeDocument/2006/relationships/image" Target="../media/image56.svg"/><Relationship Id="rId12" Type="http://schemas.openxmlformats.org/officeDocument/2006/relationships/image" Target="../media/image61.png"/><Relationship Id="rId17" Type="http://schemas.openxmlformats.org/officeDocument/2006/relationships/image" Target="../media/image66.svg"/><Relationship Id="rId25" Type="http://schemas.openxmlformats.org/officeDocument/2006/relationships/image" Target="../media/image74.svg"/><Relationship Id="rId33" Type="http://schemas.openxmlformats.org/officeDocument/2006/relationships/image" Target="../media/image82.jpeg"/><Relationship Id="rId38" Type="http://schemas.openxmlformats.org/officeDocument/2006/relationships/image" Target="../media/image87.sv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65.png"/><Relationship Id="rId20" Type="http://schemas.openxmlformats.org/officeDocument/2006/relationships/image" Target="../media/image69.png"/><Relationship Id="rId29" Type="http://schemas.openxmlformats.org/officeDocument/2006/relationships/image" Target="../media/image78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5.png"/><Relationship Id="rId11" Type="http://schemas.openxmlformats.org/officeDocument/2006/relationships/image" Target="../media/image60.svg"/><Relationship Id="rId24" Type="http://schemas.openxmlformats.org/officeDocument/2006/relationships/image" Target="../media/image73.png"/><Relationship Id="rId32" Type="http://schemas.openxmlformats.org/officeDocument/2006/relationships/image" Target="../media/image81.png"/><Relationship Id="rId37" Type="http://schemas.openxmlformats.org/officeDocument/2006/relationships/image" Target="../media/image86.png"/><Relationship Id="rId40" Type="http://schemas.openxmlformats.org/officeDocument/2006/relationships/image" Target="../media/image51.png"/><Relationship Id="rId5" Type="http://schemas.openxmlformats.org/officeDocument/2006/relationships/image" Target="../media/image54.svg"/><Relationship Id="rId15" Type="http://schemas.openxmlformats.org/officeDocument/2006/relationships/image" Target="../media/image64.svg"/><Relationship Id="rId23" Type="http://schemas.openxmlformats.org/officeDocument/2006/relationships/image" Target="../media/image72.svg"/><Relationship Id="rId28" Type="http://schemas.openxmlformats.org/officeDocument/2006/relationships/image" Target="../media/image77.png"/><Relationship Id="rId36" Type="http://schemas.openxmlformats.org/officeDocument/2006/relationships/image" Target="../media/image85.png"/><Relationship Id="rId10" Type="http://schemas.openxmlformats.org/officeDocument/2006/relationships/image" Target="../media/image59.png"/><Relationship Id="rId19" Type="http://schemas.openxmlformats.org/officeDocument/2006/relationships/image" Target="../media/image68.svg"/><Relationship Id="rId31" Type="http://schemas.openxmlformats.org/officeDocument/2006/relationships/image" Target="../media/image80.svg"/><Relationship Id="rId4" Type="http://schemas.openxmlformats.org/officeDocument/2006/relationships/image" Target="../media/image53.svg"/><Relationship Id="rId9" Type="http://schemas.openxmlformats.org/officeDocument/2006/relationships/image" Target="../media/image58.svg"/><Relationship Id="rId14" Type="http://schemas.openxmlformats.org/officeDocument/2006/relationships/image" Target="../media/image63.png"/><Relationship Id="rId22" Type="http://schemas.openxmlformats.org/officeDocument/2006/relationships/image" Target="../media/image71.png"/><Relationship Id="rId27" Type="http://schemas.openxmlformats.org/officeDocument/2006/relationships/image" Target="../media/image76.svg"/><Relationship Id="rId30" Type="http://schemas.openxmlformats.org/officeDocument/2006/relationships/image" Target="../media/image79.png"/><Relationship Id="rId35" Type="http://schemas.openxmlformats.org/officeDocument/2006/relationships/image" Target="../media/image84.png"/><Relationship Id="rId8" Type="http://schemas.openxmlformats.org/officeDocument/2006/relationships/image" Target="../media/image57.png"/><Relationship Id="rId3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svg"/><Relationship Id="rId13" Type="http://schemas.openxmlformats.org/officeDocument/2006/relationships/diagramQuickStyle" Target="../diagrams/quickStyle6.xml"/><Relationship Id="rId3" Type="http://schemas.openxmlformats.org/officeDocument/2006/relationships/image" Target="../media/image113.png"/><Relationship Id="rId7" Type="http://schemas.openxmlformats.org/officeDocument/2006/relationships/image" Target="../media/image117.png"/><Relationship Id="rId12" Type="http://schemas.openxmlformats.org/officeDocument/2006/relationships/diagramLayout" Target="../diagrams/layou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6.png"/><Relationship Id="rId11" Type="http://schemas.openxmlformats.org/officeDocument/2006/relationships/diagramData" Target="../diagrams/data6.xml"/><Relationship Id="rId5" Type="http://schemas.openxmlformats.org/officeDocument/2006/relationships/image" Target="../media/image115.svg"/><Relationship Id="rId15" Type="http://schemas.microsoft.com/office/2007/relationships/diagramDrawing" Target="../diagrams/drawing6.xml"/><Relationship Id="rId10" Type="http://schemas.openxmlformats.org/officeDocument/2006/relationships/image" Target="../media/image120.png"/><Relationship Id="rId4" Type="http://schemas.openxmlformats.org/officeDocument/2006/relationships/image" Target="../media/image114.png"/><Relationship Id="rId9" Type="http://schemas.openxmlformats.org/officeDocument/2006/relationships/image" Target="../media/image119.png"/><Relationship Id="rId14" Type="http://schemas.openxmlformats.org/officeDocument/2006/relationships/diagramColors" Target="../diagrams/colors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7" Type="http://schemas.openxmlformats.org/officeDocument/2006/relationships/image" Target="../media/image126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13" Type="http://schemas.openxmlformats.org/officeDocument/2006/relationships/diagramData" Target="../diagrams/data7.xml"/><Relationship Id="rId3" Type="http://schemas.openxmlformats.org/officeDocument/2006/relationships/image" Target="../media/image127.png"/><Relationship Id="rId7" Type="http://schemas.openxmlformats.org/officeDocument/2006/relationships/image" Target="../media/image130.png"/><Relationship Id="rId12" Type="http://schemas.openxmlformats.org/officeDocument/2006/relationships/image" Target="../media/image134.png"/><Relationship Id="rId17" Type="http://schemas.microsoft.com/office/2007/relationships/diagramDrawing" Target="../diagrams/drawing7.xml"/><Relationship Id="rId2" Type="http://schemas.openxmlformats.org/officeDocument/2006/relationships/notesSlide" Target="../notesSlides/notesSlide8.xml"/><Relationship Id="rId16" Type="http://schemas.openxmlformats.org/officeDocument/2006/relationships/diagramColors" Target="../diagrams/colors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9.svg"/><Relationship Id="rId11" Type="http://schemas.openxmlformats.org/officeDocument/2006/relationships/image" Target="../media/image133.png"/><Relationship Id="rId5" Type="http://schemas.openxmlformats.org/officeDocument/2006/relationships/image" Target="../media/image117.png"/><Relationship Id="rId15" Type="http://schemas.openxmlformats.org/officeDocument/2006/relationships/diagramQuickStyle" Target="../diagrams/quickStyle7.xml"/><Relationship Id="rId10" Type="http://schemas.microsoft.com/office/2007/relationships/hdphoto" Target="../media/hdphoto12.wdp"/><Relationship Id="rId4" Type="http://schemas.openxmlformats.org/officeDocument/2006/relationships/image" Target="../media/image128.svg"/><Relationship Id="rId9" Type="http://schemas.openxmlformats.org/officeDocument/2006/relationships/image" Target="../media/image132.png"/><Relationship Id="rId14" Type="http://schemas.openxmlformats.org/officeDocument/2006/relationships/diagramLayout" Target="../diagrams/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png"/><Relationship Id="rId13" Type="http://schemas.microsoft.com/office/2007/relationships/hdphoto" Target="../media/hdphoto18.wdp"/><Relationship Id="rId3" Type="http://schemas.microsoft.com/office/2007/relationships/hdphoto" Target="../media/hdphoto13.wdp"/><Relationship Id="rId7" Type="http://schemas.microsoft.com/office/2007/relationships/hdphoto" Target="../media/hdphoto15.wdp"/><Relationship Id="rId12" Type="http://schemas.openxmlformats.org/officeDocument/2006/relationships/image" Target="../media/image140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7.png"/><Relationship Id="rId11" Type="http://schemas.microsoft.com/office/2007/relationships/hdphoto" Target="../media/hdphoto17.wdp"/><Relationship Id="rId5" Type="http://schemas.microsoft.com/office/2007/relationships/hdphoto" Target="../media/hdphoto14.wdp"/><Relationship Id="rId15" Type="http://schemas.openxmlformats.org/officeDocument/2006/relationships/image" Target="../media/image142.svg"/><Relationship Id="rId10" Type="http://schemas.openxmlformats.org/officeDocument/2006/relationships/image" Target="../media/image139.png"/><Relationship Id="rId4" Type="http://schemas.openxmlformats.org/officeDocument/2006/relationships/image" Target="../media/image136.png"/><Relationship Id="rId9" Type="http://schemas.microsoft.com/office/2007/relationships/hdphoto" Target="../media/hdphoto16.wdp"/><Relationship Id="rId14" Type="http://schemas.openxmlformats.org/officeDocument/2006/relationships/image" Target="../media/image14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png"/><Relationship Id="rId13" Type="http://schemas.openxmlformats.org/officeDocument/2006/relationships/diagramColors" Target="../diagrams/colors9.xml"/><Relationship Id="rId18" Type="http://schemas.openxmlformats.org/officeDocument/2006/relationships/diagramColors" Target="../diagrams/colors10.xml"/><Relationship Id="rId26" Type="http://schemas.openxmlformats.org/officeDocument/2006/relationships/diagramLayout" Target="../diagrams/layout12.xml"/><Relationship Id="rId3" Type="http://schemas.openxmlformats.org/officeDocument/2006/relationships/image" Target="../media/image156.svg"/><Relationship Id="rId21" Type="http://schemas.openxmlformats.org/officeDocument/2006/relationships/diagramLayout" Target="../diagrams/layout11.xml"/><Relationship Id="rId7" Type="http://schemas.openxmlformats.org/officeDocument/2006/relationships/image" Target="../media/image160.svg"/><Relationship Id="rId12" Type="http://schemas.openxmlformats.org/officeDocument/2006/relationships/diagramQuickStyle" Target="../diagrams/quickStyle9.xml"/><Relationship Id="rId17" Type="http://schemas.openxmlformats.org/officeDocument/2006/relationships/diagramQuickStyle" Target="../diagrams/quickStyle10.xml"/><Relationship Id="rId25" Type="http://schemas.openxmlformats.org/officeDocument/2006/relationships/diagramData" Target="../diagrams/data12.xml"/><Relationship Id="rId2" Type="http://schemas.openxmlformats.org/officeDocument/2006/relationships/image" Target="../media/image155.png"/><Relationship Id="rId16" Type="http://schemas.openxmlformats.org/officeDocument/2006/relationships/diagramLayout" Target="../diagrams/layout10.xml"/><Relationship Id="rId20" Type="http://schemas.openxmlformats.org/officeDocument/2006/relationships/diagramData" Target="../diagrams/data11.xml"/><Relationship Id="rId29" Type="http://schemas.microsoft.com/office/2007/relationships/diagramDrawing" Target="../diagrams/drawing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9.png"/><Relationship Id="rId11" Type="http://schemas.openxmlformats.org/officeDocument/2006/relationships/diagramLayout" Target="../diagrams/layout9.xml"/><Relationship Id="rId24" Type="http://schemas.microsoft.com/office/2007/relationships/diagramDrawing" Target="../diagrams/drawing11.xml"/><Relationship Id="rId5" Type="http://schemas.openxmlformats.org/officeDocument/2006/relationships/image" Target="../media/image158.svg"/><Relationship Id="rId15" Type="http://schemas.openxmlformats.org/officeDocument/2006/relationships/diagramData" Target="../diagrams/data10.xml"/><Relationship Id="rId23" Type="http://schemas.openxmlformats.org/officeDocument/2006/relationships/diagramColors" Target="../diagrams/colors11.xml"/><Relationship Id="rId28" Type="http://schemas.openxmlformats.org/officeDocument/2006/relationships/diagramColors" Target="../diagrams/colors12.xml"/><Relationship Id="rId10" Type="http://schemas.openxmlformats.org/officeDocument/2006/relationships/diagramData" Target="../diagrams/data9.xml"/><Relationship Id="rId19" Type="http://schemas.microsoft.com/office/2007/relationships/diagramDrawing" Target="../diagrams/drawing10.xml"/><Relationship Id="rId4" Type="http://schemas.openxmlformats.org/officeDocument/2006/relationships/image" Target="../media/image157.png"/><Relationship Id="rId9" Type="http://schemas.openxmlformats.org/officeDocument/2006/relationships/image" Target="../media/image162.svg"/><Relationship Id="rId14" Type="http://schemas.microsoft.com/office/2007/relationships/diagramDrawing" Target="../diagrams/drawing9.xml"/><Relationship Id="rId22" Type="http://schemas.openxmlformats.org/officeDocument/2006/relationships/diagramQuickStyle" Target="../diagrams/quickStyle11.xml"/><Relationship Id="rId27" Type="http://schemas.openxmlformats.org/officeDocument/2006/relationships/diagramQuickStyle" Target="../diagrams/quickStyle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13" Type="http://schemas.microsoft.com/office/2007/relationships/diagramDrawing" Target="../diagrams/drawing14.xml"/><Relationship Id="rId18" Type="http://schemas.openxmlformats.org/officeDocument/2006/relationships/image" Target="../media/image169.png"/><Relationship Id="rId3" Type="http://schemas.openxmlformats.org/officeDocument/2006/relationships/image" Target="../media/image164.png"/><Relationship Id="rId21" Type="http://schemas.openxmlformats.org/officeDocument/2006/relationships/image" Target="../media/image172.png"/><Relationship Id="rId7" Type="http://schemas.openxmlformats.org/officeDocument/2006/relationships/diagramColors" Target="../diagrams/colors13.xml"/><Relationship Id="rId12" Type="http://schemas.openxmlformats.org/officeDocument/2006/relationships/diagramColors" Target="../diagrams/colors14.xml"/><Relationship Id="rId17" Type="http://schemas.openxmlformats.org/officeDocument/2006/relationships/image" Target="../media/image168.png"/><Relationship Id="rId2" Type="http://schemas.openxmlformats.org/officeDocument/2006/relationships/image" Target="../media/image163.png"/><Relationship Id="rId16" Type="http://schemas.openxmlformats.org/officeDocument/2006/relationships/image" Target="../media/image167.png"/><Relationship Id="rId20" Type="http://schemas.openxmlformats.org/officeDocument/2006/relationships/image" Target="../media/image171.png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13.xml"/><Relationship Id="rId11" Type="http://schemas.openxmlformats.org/officeDocument/2006/relationships/diagramQuickStyle" Target="../diagrams/quickStyle14.xml"/><Relationship Id="rId5" Type="http://schemas.openxmlformats.org/officeDocument/2006/relationships/diagramLayout" Target="../diagrams/layout13.xml"/><Relationship Id="rId15" Type="http://schemas.openxmlformats.org/officeDocument/2006/relationships/image" Target="../media/image166.png"/><Relationship Id="rId10" Type="http://schemas.openxmlformats.org/officeDocument/2006/relationships/diagramLayout" Target="../diagrams/layout14.xml"/><Relationship Id="rId19" Type="http://schemas.openxmlformats.org/officeDocument/2006/relationships/image" Target="../media/image170.png"/><Relationship Id="rId4" Type="http://schemas.openxmlformats.org/officeDocument/2006/relationships/diagramData" Target="../diagrams/data13.xml"/><Relationship Id="rId9" Type="http://schemas.openxmlformats.org/officeDocument/2006/relationships/diagramData" Target="../diagrams/data14.xml"/><Relationship Id="rId14" Type="http://schemas.openxmlformats.org/officeDocument/2006/relationships/image" Target="../media/image165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6.xml"/><Relationship Id="rId3" Type="http://schemas.openxmlformats.org/officeDocument/2006/relationships/diagramLayout" Target="../diagrams/layout15.xml"/><Relationship Id="rId7" Type="http://schemas.openxmlformats.org/officeDocument/2006/relationships/diagramData" Target="../diagrams/data16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5.xml"/><Relationship Id="rId11" Type="http://schemas.microsoft.com/office/2007/relationships/diagramDrawing" Target="../diagrams/drawing16.xml"/><Relationship Id="rId5" Type="http://schemas.openxmlformats.org/officeDocument/2006/relationships/diagramColors" Target="../diagrams/colors15.xml"/><Relationship Id="rId10" Type="http://schemas.openxmlformats.org/officeDocument/2006/relationships/diagramColors" Target="../diagrams/colors16.xml"/><Relationship Id="rId4" Type="http://schemas.openxmlformats.org/officeDocument/2006/relationships/diagramQuickStyle" Target="../diagrams/quickStyle15.xml"/><Relationship Id="rId9" Type="http://schemas.openxmlformats.org/officeDocument/2006/relationships/diagramQuickStyle" Target="../diagrams/quickStyle1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8.xml"/><Relationship Id="rId13" Type="http://schemas.openxmlformats.org/officeDocument/2006/relationships/diagramData" Target="../diagrams/data19.xml"/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12" Type="http://schemas.microsoft.com/office/2007/relationships/diagramDrawing" Target="../diagrams/drawing18.xml"/><Relationship Id="rId17" Type="http://schemas.microsoft.com/office/2007/relationships/diagramDrawing" Target="../diagrams/drawing19.xml"/><Relationship Id="rId2" Type="http://schemas.openxmlformats.org/officeDocument/2006/relationships/notesSlide" Target="../notesSlides/notesSlide10.xml"/><Relationship Id="rId16" Type="http://schemas.openxmlformats.org/officeDocument/2006/relationships/diagramColors" Target="../diagrams/colors19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7.xml"/><Relationship Id="rId11" Type="http://schemas.openxmlformats.org/officeDocument/2006/relationships/diagramColors" Target="../diagrams/colors18.xml"/><Relationship Id="rId5" Type="http://schemas.openxmlformats.org/officeDocument/2006/relationships/diagramQuickStyle" Target="../diagrams/quickStyle17.xml"/><Relationship Id="rId15" Type="http://schemas.openxmlformats.org/officeDocument/2006/relationships/diagramQuickStyle" Target="../diagrams/quickStyle19.xml"/><Relationship Id="rId10" Type="http://schemas.openxmlformats.org/officeDocument/2006/relationships/diagramQuickStyle" Target="../diagrams/quickStyle18.xml"/><Relationship Id="rId4" Type="http://schemas.openxmlformats.org/officeDocument/2006/relationships/diagramLayout" Target="../diagrams/layout17.xml"/><Relationship Id="rId9" Type="http://schemas.openxmlformats.org/officeDocument/2006/relationships/diagramLayout" Target="../diagrams/layout18.xml"/><Relationship Id="rId14" Type="http://schemas.openxmlformats.org/officeDocument/2006/relationships/diagramLayout" Target="../diagrams/layout19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s://coe-demos.sifylivewire.com/vr-haptics" TargetMode="External"/><Relationship Id="rId3" Type="http://schemas.openxmlformats.org/officeDocument/2006/relationships/image" Target="../media/image194.png"/><Relationship Id="rId7" Type="http://schemas.openxmlformats.org/officeDocument/2006/relationships/hyperlink" Target="https://coe-demos.sifylivewire.com/leap-motion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oe-demos.sifylivewire.com/assess" TargetMode="External"/><Relationship Id="rId5" Type="http://schemas.openxmlformats.org/officeDocument/2006/relationships/hyperlink" Target="https://coe-demos.sifylivewire.com/toolingu-web" TargetMode="External"/><Relationship Id="rId10" Type="http://schemas.openxmlformats.org/officeDocument/2006/relationships/hyperlink" Target="https://coe-demos.sifylivewire.com/hololens" TargetMode="External"/><Relationship Id="rId4" Type="http://schemas.openxmlformats.org/officeDocument/2006/relationships/image" Target="../media/image195.svg"/><Relationship Id="rId9" Type="http://schemas.openxmlformats.org/officeDocument/2006/relationships/hyperlink" Target="https://coe-demos.sifylivewire.com/ar-based-workinstructions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5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97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remium Photo | Image of a roaring lion king surrounded by fire">
            <a:extLst>
              <a:ext uri="{FF2B5EF4-FFF2-40B4-BE49-F238E27FC236}">
                <a16:creationId xmlns:a16="http://schemas.microsoft.com/office/drawing/2014/main" id="{41ECE5C2-D385-14D9-FA35-CC5243EC10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86" b="39722"/>
          <a:stretch/>
        </p:blipFill>
        <p:spPr bwMode="auto">
          <a:xfrm>
            <a:off x="2289294" y="0"/>
            <a:ext cx="6763015" cy="4796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339A2F-5AAE-74BB-D209-1F28A866F9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100" y="1960154"/>
            <a:ext cx="8486050" cy="611597"/>
          </a:xfrm>
        </p:spPr>
        <p:txBody>
          <a:bodyPr/>
          <a:lstStyle/>
          <a:p>
            <a:r>
              <a:rPr lang="en-US" dirty="0"/>
              <a:t>TIME TO ROAR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336C78-81CC-1AFB-A9CA-91986A0DC3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4099" y="2593143"/>
            <a:ext cx="4058514" cy="611597"/>
          </a:xfrm>
        </p:spPr>
        <p:txBody>
          <a:bodyPr/>
          <a:lstStyle/>
          <a:p>
            <a:r>
              <a:rPr lang="en-US" dirty="0"/>
              <a:t>Raju </a:t>
            </a:r>
            <a:r>
              <a:rPr lang="en-US" dirty="0" err="1"/>
              <a:t>Vegesna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C41A594-E7F7-8DE2-E807-73EADBE7A4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4100" y="4449326"/>
            <a:ext cx="4058514" cy="277103"/>
          </a:xfrm>
        </p:spPr>
        <p:txBody>
          <a:bodyPr/>
          <a:lstStyle/>
          <a:p>
            <a:r>
              <a:rPr lang="en-US" dirty="0"/>
              <a:t>01/04/24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A0B786F6-9867-718B-9CA3-72015688E6E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4099" y="2858837"/>
            <a:ext cx="4058514" cy="390624"/>
          </a:xfrm>
        </p:spPr>
        <p:txBody>
          <a:bodyPr/>
          <a:lstStyle/>
          <a:p>
            <a:r>
              <a:rPr lang="en-US" dirty="0"/>
              <a:t>Chairman &amp; MD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C1A26C-A857-6009-4847-B4FEE1978D55}"/>
              </a:ext>
            </a:extLst>
          </p:cNvPr>
          <p:cNvSpPr txBox="1"/>
          <p:nvPr/>
        </p:nvSpPr>
        <p:spPr>
          <a:xfrm>
            <a:off x="6626181" y="4587875"/>
            <a:ext cx="21939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2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</a:rPr>
              <a:t>Internal | Confidential</a:t>
            </a:r>
          </a:p>
        </p:txBody>
      </p:sp>
      <p:pic>
        <p:nvPicPr>
          <p:cNvPr id="17" name="Picture 16" descr="A number and a ball on a black background&#10;&#10;Description automatically generated">
            <a:extLst>
              <a:ext uri="{FF2B5EF4-FFF2-40B4-BE49-F238E27FC236}">
                <a16:creationId xmlns:a16="http://schemas.microsoft.com/office/drawing/2014/main" id="{E843C01B-3F85-C3D1-17F9-C24645766A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7820" y="195063"/>
            <a:ext cx="672330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69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2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96FA7-8786-0481-9E45-8FB82E54CA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>
            <a:noAutofit/>
          </a:bodyPr>
          <a:lstStyle/>
          <a:p>
            <a:r>
              <a:rPr lang="en-US" dirty="0"/>
              <a:t>Sify Digital Network Infra Strategy: </a:t>
            </a:r>
            <a:br>
              <a:rPr lang="en-US" dirty="0"/>
            </a:br>
            <a:r>
              <a:rPr lang="en-US" dirty="0"/>
              <a:t>Aligned to Evolving Market Dynamics</a:t>
            </a:r>
            <a:endParaRPr lang="en-IN" dirty="0"/>
          </a:p>
        </p:txBody>
      </p:sp>
      <p:pic>
        <p:nvPicPr>
          <p:cNvPr id="6" name="Picture 5" descr="A picture containing vector graphics, window&#10;&#10;Description automatically generated">
            <a:extLst>
              <a:ext uri="{FF2B5EF4-FFF2-40B4-BE49-F238E27FC236}">
                <a16:creationId xmlns:a16="http://schemas.microsoft.com/office/drawing/2014/main" id="{BA4DEA28-107A-6943-55F3-19B1F2D2EC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2" t="18003" r="14944" b="14002"/>
          <a:stretch/>
        </p:blipFill>
        <p:spPr>
          <a:xfrm>
            <a:off x="1938410" y="987425"/>
            <a:ext cx="892563" cy="900000"/>
          </a:xfrm>
          <a:prstGeom prst="rect">
            <a:avLst/>
          </a:prstGeom>
        </p:spPr>
      </p:pic>
      <p:pic>
        <p:nvPicPr>
          <p:cNvPr id="7" name="Picture 6" descr="A picture containing icon&#10;&#10;Description automatically generated">
            <a:extLst>
              <a:ext uri="{FF2B5EF4-FFF2-40B4-BE49-F238E27FC236}">
                <a16:creationId xmlns:a16="http://schemas.microsoft.com/office/drawing/2014/main" id="{10D6CF16-3D69-760B-2696-20DCB5F2CB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4" t="18623" r="16119" b="13382"/>
          <a:stretch/>
        </p:blipFill>
        <p:spPr>
          <a:xfrm>
            <a:off x="6317186" y="987425"/>
            <a:ext cx="892563" cy="90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081A26B-A9CB-48F1-392A-EF3B7A907A8F}"/>
              </a:ext>
            </a:extLst>
          </p:cNvPr>
          <p:cNvSpPr txBox="1"/>
          <p:nvPr/>
        </p:nvSpPr>
        <p:spPr>
          <a:xfrm>
            <a:off x="324001" y="1903040"/>
            <a:ext cx="4113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>
              <a:defRPr/>
            </a:pPr>
            <a:r>
              <a:rPr lang="en-US" sz="1800" b="1" dirty="0">
                <a:solidFill>
                  <a:srgbClr val="BFD72F"/>
                </a:solidFill>
                <a:latin typeface="Trebuchet MS" panose="020B070302020209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HYPER-REACH</a:t>
            </a:r>
            <a:endParaRPr lang="en-IN" sz="1800" b="1" dirty="0">
              <a:solidFill>
                <a:srgbClr val="BFD72F"/>
              </a:solidFill>
              <a:latin typeface="Trebuchet MS" panose="020B070302020209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57E57BDD-344D-D329-C7E7-7648CCFC75D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10307133"/>
              </p:ext>
            </p:extLst>
          </p:nvPr>
        </p:nvGraphicFramePr>
        <p:xfrm>
          <a:off x="324002" y="2423262"/>
          <a:ext cx="4068612" cy="2141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889B2CF9-63A5-ECA9-8417-9280115C4687}"/>
              </a:ext>
            </a:extLst>
          </p:cNvPr>
          <p:cNvSpPr txBox="1"/>
          <p:nvPr/>
        </p:nvSpPr>
        <p:spPr>
          <a:xfrm>
            <a:off x="4707088" y="1903040"/>
            <a:ext cx="4113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>
              <a:defRPr/>
            </a:pPr>
            <a:r>
              <a:rPr lang="en-US" sz="1800" b="1" dirty="0">
                <a:solidFill>
                  <a:srgbClr val="BFD72F"/>
                </a:solidFill>
                <a:latin typeface="Trebuchet MS" panose="020B070302020209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HYPERSCALE</a:t>
            </a:r>
            <a:endParaRPr lang="en-IN" sz="1800" b="1" dirty="0">
              <a:solidFill>
                <a:srgbClr val="BFD72F"/>
              </a:solidFill>
              <a:latin typeface="Trebuchet MS" panose="020B070302020209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4F4B4A4-4D73-BB98-E9C0-B5AB22F9AE7A}"/>
              </a:ext>
            </a:extLst>
          </p:cNvPr>
          <p:cNvCxnSpPr>
            <a:cxnSpLocks/>
          </p:cNvCxnSpPr>
          <p:nvPr/>
        </p:nvCxnSpPr>
        <p:spPr>
          <a:xfrm flipV="1">
            <a:off x="4574078" y="987425"/>
            <a:ext cx="0" cy="3577136"/>
          </a:xfrm>
          <a:prstGeom prst="line">
            <a:avLst/>
          </a:prstGeom>
          <a:ln w="9525">
            <a:solidFill>
              <a:schemeClr val="accent1">
                <a:lumMod val="75000"/>
                <a:alpha val="40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F370F67-01EE-606A-5F92-A8A964FD75EA}"/>
              </a:ext>
            </a:extLst>
          </p:cNvPr>
          <p:cNvSpPr txBox="1"/>
          <p:nvPr/>
        </p:nvSpPr>
        <p:spPr>
          <a:xfrm>
            <a:off x="4944235" y="499494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189">
              <a:defRPr/>
            </a:pPr>
            <a:endParaRPr lang="en-US" sz="1800" dirty="0">
              <a:solidFill>
                <a:prstClr val="black"/>
              </a:solidFill>
              <a:latin typeface="Trebuchet MS"/>
            </a:endParaRPr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8A7854B9-E955-03CC-9C68-2380B1798A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4444390"/>
              </p:ext>
            </p:extLst>
          </p:nvPr>
        </p:nvGraphicFramePr>
        <p:xfrm>
          <a:off x="4751388" y="2423262"/>
          <a:ext cx="4068611" cy="2141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128725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105B7B-6FBF-10C1-5745-580739D5F2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226" y="3282826"/>
            <a:ext cx="8499553" cy="765050"/>
          </a:xfrm>
        </p:spPr>
        <p:txBody>
          <a:bodyPr/>
          <a:lstStyle/>
          <a:p>
            <a:r>
              <a:rPr lang="en-US" dirty="0"/>
              <a:t>DATA CENTER COLOCATION SERVICES</a:t>
            </a:r>
          </a:p>
        </p:txBody>
      </p:sp>
    </p:spTree>
    <p:extLst>
      <p:ext uri="{BB962C8B-B14F-4D97-AF65-F5344CB8AC3E}">
        <p14:creationId xmlns:p14="http://schemas.microsoft.com/office/powerpoint/2010/main" val="888492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" name="Group 146">
            <a:extLst>
              <a:ext uri="{FF2B5EF4-FFF2-40B4-BE49-F238E27FC236}">
                <a16:creationId xmlns:a16="http://schemas.microsoft.com/office/drawing/2014/main" id="{3C2AD189-1574-46D9-AEE2-F2146D8D81DA}"/>
              </a:ext>
            </a:extLst>
          </p:cNvPr>
          <p:cNvGrpSpPr/>
          <p:nvPr/>
        </p:nvGrpSpPr>
        <p:grpSpPr>
          <a:xfrm>
            <a:off x="4095120" y="825914"/>
            <a:ext cx="2754402" cy="2927667"/>
            <a:chOff x="4313203" y="1074856"/>
            <a:chExt cx="2754401" cy="2927667"/>
          </a:xfrm>
          <a:solidFill>
            <a:schemeClr val="bg2"/>
          </a:solidFill>
        </p:grpSpPr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8F739ABD-D483-438D-AEB0-B2926895EFF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92016" y="2223735"/>
              <a:ext cx="224239" cy="45740"/>
            </a:xfrm>
            <a:prstGeom prst="lin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cxn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99022D26-8ACB-4F12-9283-21F30508228B}"/>
                </a:ext>
              </a:extLst>
            </p:cNvPr>
            <p:cNvCxnSpPr/>
            <p:nvPr/>
          </p:nvCxnSpPr>
          <p:spPr>
            <a:xfrm flipV="1">
              <a:off x="6507072" y="1975786"/>
              <a:ext cx="0" cy="243391"/>
            </a:xfrm>
            <a:prstGeom prst="line">
              <a:avLst/>
            </a:prstGeom>
            <a:grpFill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</p:cxnSp>
        <p:sp>
          <p:nvSpPr>
            <p:cNvPr id="157" name="Freeform 22">
              <a:extLst>
                <a:ext uri="{FF2B5EF4-FFF2-40B4-BE49-F238E27FC236}">
                  <a16:creationId xmlns:a16="http://schemas.microsoft.com/office/drawing/2014/main" id="{A0FB3C78-E342-4C9A-978A-2D38DF193D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5172" y="1083920"/>
              <a:ext cx="2752432" cy="2916953"/>
            </a:xfrm>
            <a:custGeom>
              <a:avLst/>
              <a:gdLst/>
              <a:ahLst/>
              <a:cxnLst>
                <a:cxn ang="0">
                  <a:pos x="408" y="1524"/>
                </a:cxn>
                <a:cxn ang="0">
                  <a:pos x="387" y="1463"/>
                </a:cxn>
                <a:cxn ang="0">
                  <a:pos x="319" y="1311"/>
                </a:cxn>
                <a:cxn ang="0">
                  <a:pos x="285" y="1222"/>
                </a:cxn>
                <a:cxn ang="0">
                  <a:pos x="252" y="1137"/>
                </a:cxn>
                <a:cxn ang="0">
                  <a:pos x="239" y="1039"/>
                </a:cxn>
                <a:cxn ang="0">
                  <a:pos x="232" y="976"/>
                </a:cxn>
                <a:cxn ang="0">
                  <a:pos x="238" y="883"/>
                </a:cxn>
                <a:cxn ang="0">
                  <a:pos x="228" y="838"/>
                </a:cxn>
                <a:cxn ang="0">
                  <a:pos x="213" y="815"/>
                </a:cxn>
                <a:cxn ang="0">
                  <a:pos x="165" y="888"/>
                </a:cxn>
                <a:cxn ang="0">
                  <a:pos x="41" y="796"/>
                </a:cxn>
                <a:cxn ang="0">
                  <a:pos x="104" y="791"/>
                </a:cxn>
                <a:cxn ang="0">
                  <a:pos x="42" y="770"/>
                </a:cxn>
                <a:cxn ang="0">
                  <a:pos x="9" y="731"/>
                </a:cxn>
                <a:cxn ang="0">
                  <a:pos x="78" y="698"/>
                </a:cxn>
                <a:cxn ang="0">
                  <a:pos x="154" y="667"/>
                </a:cxn>
                <a:cxn ang="0">
                  <a:pos x="109" y="527"/>
                </a:cxn>
                <a:cxn ang="0">
                  <a:pos x="249" y="458"/>
                </a:cxn>
                <a:cxn ang="0">
                  <a:pos x="354" y="347"/>
                </a:cxn>
                <a:cxn ang="0">
                  <a:pos x="403" y="274"/>
                </a:cxn>
                <a:cxn ang="0">
                  <a:pos x="280" y="67"/>
                </a:cxn>
                <a:cxn ang="0">
                  <a:pos x="570" y="159"/>
                </a:cxn>
                <a:cxn ang="0">
                  <a:pos x="610" y="247"/>
                </a:cxn>
                <a:cxn ang="0">
                  <a:pos x="573" y="313"/>
                </a:cxn>
                <a:cxn ang="0">
                  <a:pos x="644" y="357"/>
                </a:cxn>
                <a:cxn ang="0">
                  <a:pos x="647" y="428"/>
                </a:cxn>
                <a:cxn ang="0">
                  <a:pos x="756" y="522"/>
                </a:cxn>
                <a:cxn ang="0">
                  <a:pos x="855" y="536"/>
                </a:cxn>
                <a:cxn ang="0">
                  <a:pos x="976" y="581"/>
                </a:cxn>
                <a:cxn ang="0">
                  <a:pos x="1047" y="543"/>
                </a:cxn>
                <a:cxn ang="0">
                  <a:pos x="1085" y="533"/>
                </a:cxn>
                <a:cxn ang="0">
                  <a:pos x="1221" y="544"/>
                </a:cxn>
                <a:cxn ang="0">
                  <a:pos x="1261" y="484"/>
                </a:cxn>
                <a:cxn ang="0">
                  <a:pos x="1371" y="394"/>
                </a:cxn>
                <a:cxn ang="0">
                  <a:pos x="1453" y="393"/>
                </a:cxn>
                <a:cxn ang="0">
                  <a:pos x="1495" y="429"/>
                </a:cxn>
                <a:cxn ang="0">
                  <a:pos x="1475" y="491"/>
                </a:cxn>
                <a:cxn ang="0">
                  <a:pos x="1404" y="597"/>
                </a:cxn>
                <a:cxn ang="0">
                  <a:pos x="1335" y="686"/>
                </a:cxn>
                <a:cxn ang="0">
                  <a:pos x="1309" y="799"/>
                </a:cxn>
                <a:cxn ang="0">
                  <a:pos x="1271" y="712"/>
                </a:cxn>
                <a:cxn ang="0">
                  <a:pos x="1230" y="698"/>
                </a:cxn>
                <a:cxn ang="0">
                  <a:pos x="1280" y="634"/>
                </a:cxn>
                <a:cxn ang="0">
                  <a:pos x="1145" y="629"/>
                </a:cxn>
                <a:cxn ang="0">
                  <a:pos x="1106" y="588"/>
                </a:cxn>
                <a:cxn ang="0">
                  <a:pos x="1060" y="593"/>
                </a:cxn>
                <a:cxn ang="0">
                  <a:pos x="1061" y="663"/>
                </a:cxn>
                <a:cxn ang="0">
                  <a:pos x="1096" y="744"/>
                </a:cxn>
                <a:cxn ang="0">
                  <a:pos x="1113" y="838"/>
                </a:cxn>
                <a:cxn ang="0">
                  <a:pos x="1076" y="839"/>
                </a:cxn>
                <a:cxn ang="0">
                  <a:pos x="1044" y="838"/>
                </a:cxn>
                <a:cxn ang="0">
                  <a:pos x="998" y="915"/>
                </a:cxn>
                <a:cxn ang="0">
                  <a:pos x="932" y="956"/>
                </a:cxn>
                <a:cxn ang="0">
                  <a:pos x="912" y="969"/>
                </a:cxn>
                <a:cxn ang="0">
                  <a:pos x="784" y="1089"/>
                </a:cxn>
                <a:cxn ang="0">
                  <a:pos x="698" y="1151"/>
                </a:cxn>
                <a:cxn ang="0">
                  <a:pos x="633" y="1240"/>
                </a:cxn>
                <a:cxn ang="0">
                  <a:pos x="638" y="1300"/>
                </a:cxn>
                <a:cxn ang="0">
                  <a:pos x="614" y="1396"/>
                </a:cxn>
                <a:cxn ang="0">
                  <a:pos x="601" y="1487"/>
                </a:cxn>
                <a:cxn ang="0">
                  <a:pos x="590" y="1552"/>
                </a:cxn>
              </a:cxnLst>
              <a:rect l="0" t="0" r="r" b="b"/>
              <a:pathLst>
                <a:path w="1521" h="1612">
                  <a:moveTo>
                    <a:pt x="472" y="1612"/>
                  </a:moveTo>
                  <a:cubicBezTo>
                    <a:pt x="469" y="1612"/>
                    <a:pt x="465" y="1612"/>
                    <a:pt x="463" y="1611"/>
                  </a:cubicBezTo>
                  <a:cubicBezTo>
                    <a:pt x="461" y="1610"/>
                    <a:pt x="458" y="1609"/>
                    <a:pt x="456" y="1607"/>
                  </a:cubicBezTo>
                  <a:cubicBezTo>
                    <a:pt x="454" y="1606"/>
                    <a:pt x="454" y="1606"/>
                    <a:pt x="454" y="1606"/>
                  </a:cubicBezTo>
                  <a:cubicBezTo>
                    <a:pt x="453" y="1604"/>
                    <a:pt x="453" y="1603"/>
                    <a:pt x="451" y="1603"/>
                  </a:cubicBezTo>
                  <a:cubicBezTo>
                    <a:pt x="451" y="1602"/>
                    <a:pt x="451" y="1602"/>
                    <a:pt x="451" y="1602"/>
                  </a:cubicBezTo>
                  <a:cubicBezTo>
                    <a:pt x="450" y="1602"/>
                    <a:pt x="450" y="1602"/>
                    <a:pt x="450" y="1602"/>
                  </a:cubicBezTo>
                  <a:cubicBezTo>
                    <a:pt x="449" y="1600"/>
                    <a:pt x="448" y="1600"/>
                    <a:pt x="446" y="1599"/>
                  </a:cubicBezTo>
                  <a:cubicBezTo>
                    <a:pt x="444" y="1597"/>
                    <a:pt x="442" y="1595"/>
                    <a:pt x="440" y="1592"/>
                  </a:cubicBezTo>
                  <a:cubicBezTo>
                    <a:pt x="440" y="1591"/>
                    <a:pt x="438" y="1589"/>
                    <a:pt x="437" y="1587"/>
                  </a:cubicBezTo>
                  <a:cubicBezTo>
                    <a:pt x="436" y="1587"/>
                    <a:pt x="435" y="1586"/>
                    <a:pt x="435" y="1585"/>
                  </a:cubicBezTo>
                  <a:cubicBezTo>
                    <a:pt x="434" y="1584"/>
                    <a:pt x="433" y="1582"/>
                    <a:pt x="432" y="1581"/>
                  </a:cubicBezTo>
                  <a:cubicBezTo>
                    <a:pt x="430" y="1579"/>
                    <a:pt x="429" y="1578"/>
                    <a:pt x="428" y="1577"/>
                  </a:cubicBezTo>
                  <a:cubicBezTo>
                    <a:pt x="427" y="1574"/>
                    <a:pt x="424" y="1572"/>
                    <a:pt x="423" y="1572"/>
                  </a:cubicBezTo>
                  <a:cubicBezTo>
                    <a:pt x="423" y="1572"/>
                    <a:pt x="423" y="1572"/>
                    <a:pt x="423" y="1572"/>
                  </a:cubicBezTo>
                  <a:cubicBezTo>
                    <a:pt x="423" y="1572"/>
                    <a:pt x="423" y="1572"/>
                    <a:pt x="423" y="1572"/>
                  </a:cubicBezTo>
                  <a:cubicBezTo>
                    <a:pt x="422" y="1571"/>
                    <a:pt x="420" y="1569"/>
                    <a:pt x="419" y="1567"/>
                  </a:cubicBezTo>
                  <a:cubicBezTo>
                    <a:pt x="419" y="1566"/>
                    <a:pt x="418" y="1563"/>
                    <a:pt x="420" y="1562"/>
                  </a:cubicBezTo>
                  <a:cubicBezTo>
                    <a:pt x="421" y="1561"/>
                    <a:pt x="421" y="1561"/>
                    <a:pt x="421" y="1560"/>
                  </a:cubicBezTo>
                  <a:cubicBezTo>
                    <a:pt x="423" y="1556"/>
                    <a:pt x="423" y="1556"/>
                    <a:pt x="423" y="1556"/>
                  </a:cubicBezTo>
                  <a:cubicBezTo>
                    <a:pt x="419" y="1559"/>
                    <a:pt x="419" y="1559"/>
                    <a:pt x="419" y="1559"/>
                  </a:cubicBezTo>
                  <a:cubicBezTo>
                    <a:pt x="417" y="1559"/>
                    <a:pt x="416" y="1558"/>
                    <a:pt x="415" y="1556"/>
                  </a:cubicBezTo>
                  <a:cubicBezTo>
                    <a:pt x="415" y="1556"/>
                    <a:pt x="415" y="1556"/>
                    <a:pt x="415" y="1556"/>
                  </a:cubicBezTo>
                  <a:cubicBezTo>
                    <a:pt x="414" y="1555"/>
                    <a:pt x="414" y="1555"/>
                    <a:pt x="414" y="1555"/>
                  </a:cubicBezTo>
                  <a:cubicBezTo>
                    <a:pt x="413" y="1554"/>
                    <a:pt x="413" y="1552"/>
                    <a:pt x="414" y="1550"/>
                  </a:cubicBezTo>
                  <a:cubicBezTo>
                    <a:pt x="414" y="1550"/>
                    <a:pt x="414" y="1550"/>
                    <a:pt x="414" y="1550"/>
                  </a:cubicBezTo>
                  <a:cubicBezTo>
                    <a:pt x="415" y="1548"/>
                    <a:pt x="415" y="1548"/>
                    <a:pt x="415" y="1548"/>
                  </a:cubicBezTo>
                  <a:cubicBezTo>
                    <a:pt x="413" y="1548"/>
                    <a:pt x="413" y="1548"/>
                    <a:pt x="413" y="1548"/>
                  </a:cubicBezTo>
                  <a:cubicBezTo>
                    <a:pt x="413" y="1548"/>
                    <a:pt x="413" y="1547"/>
                    <a:pt x="413" y="1547"/>
                  </a:cubicBezTo>
                  <a:cubicBezTo>
                    <a:pt x="412" y="1547"/>
                    <a:pt x="412" y="1547"/>
                    <a:pt x="412" y="1547"/>
                  </a:cubicBezTo>
                  <a:cubicBezTo>
                    <a:pt x="411" y="1547"/>
                    <a:pt x="409" y="1546"/>
                    <a:pt x="409" y="1544"/>
                  </a:cubicBezTo>
                  <a:cubicBezTo>
                    <a:pt x="409" y="1544"/>
                    <a:pt x="409" y="1544"/>
                    <a:pt x="409" y="1544"/>
                  </a:cubicBezTo>
                  <a:cubicBezTo>
                    <a:pt x="409" y="1544"/>
                    <a:pt x="409" y="1544"/>
                    <a:pt x="409" y="1544"/>
                  </a:cubicBezTo>
                  <a:cubicBezTo>
                    <a:pt x="409" y="1543"/>
                    <a:pt x="408" y="1542"/>
                    <a:pt x="408" y="1541"/>
                  </a:cubicBezTo>
                  <a:cubicBezTo>
                    <a:pt x="407" y="1540"/>
                    <a:pt x="407" y="1539"/>
                    <a:pt x="406" y="1538"/>
                  </a:cubicBezTo>
                  <a:cubicBezTo>
                    <a:pt x="406" y="1537"/>
                    <a:pt x="406" y="1536"/>
                    <a:pt x="405" y="1533"/>
                  </a:cubicBezTo>
                  <a:cubicBezTo>
                    <a:pt x="404" y="1532"/>
                    <a:pt x="404" y="1531"/>
                    <a:pt x="404" y="1531"/>
                  </a:cubicBezTo>
                  <a:cubicBezTo>
                    <a:pt x="403" y="1528"/>
                    <a:pt x="403" y="1524"/>
                    <a:pt x="403" y="1522"/>
                  </a:cubicBezTo>
                  <a:cubicBezTo>
                    <a:pt x="403" y="1515"/>
                    <a:pt x="403" y="1515"/>
                    <a:pt x="403" y="1515"/>
                  </a:cubicBezTo>
                  <a:cubicBezTo>
                    <a:pt x="404" y="1514"/>
                    <a:pt x="404" y="1513"/>
                    <a:pt x="405" y="1513"/>
                  </a:cubicBezTo>
                  <a:cubicBezTo>
                    <a:pt x="406" y="1513"/>
                    <a:pt x="407" y="1514"/>
                    <a:pt x="407" y="1514"/>
                  </a:cubicBezTo>
                  <a:cubicBezTo>
                    <a:pt x="407" y="1515"/>
                    <a:pt x="407" y="1516"/>
                    <a:pt x="408" y="1517"/>
                  </a:cubicBezTo>
                  <a:cubicBezTo>
                    <a:pt x="408" y="1518"/>
                    <a:pt x="408" y="1518"/>
                    <a:pt x="408" y="1519"/>
                  </a:cubicBezTo>
                  <a:cubicBezTo>
                    <a:pt x="408" y="1519"/>
                    <a:pt x="408" y="1519"/>
                    <a:pt x="408" y="1519"/>
                  </a:cubicBezTo>
                  <a:cubicBezTo>
                    <a:pt x="408" y="1520"/>
                    <a:pt x="408" y="1520"/>
                    <a:pt x="408" y="1520"/>
                  </a:cubicBezTo>
                  <a:cubicBezTo>
                    <a:pt x="409" y="1521"/>
                    <a:pt x="409" y="1523"/>
                    <a:pt x="408" y="1524"/>
                  </a:cubicBezTo>
                  <a:cubicBezTo>
                    <a:pt x="408" y="1525"/>
                    <a:pt x="408" y="1525"/>
                    <a:pt x="408" y="1525"/>
                  </a:cubicBezTo>
                  <a:cubicBezTo>
                    <a:pt x="408" y="1525"/>
                    <a:pt x="408" y="1525"/>
                    <a:pt x="408" y="1525"/>
                  </a:cubicBezTo>
                  <a:cubicBezTo>
                    <a:pt x="408" y="1526"/>
                    <a:pt x="408" y="1526"/>
                    <a:pt x="408" y="1527"/>
                  </a:cubicBezTo>
                  <a:cubicBezTo>
                    <a:pt x="408" y="1528"/>
                    <a:pt x="408" y="1528"/>
                    <a:pt x="408" y="1528"/>
                  </a:cubicBezTo>
                  <a:cubicBezTo>
                    <a:pt x="409" y="1528"/>
                    <a:pt x="409" y="1528"/>
                    <a:pt x="409" y="1528"/>
                  </a:cubicBezTo>
                  <a:cubicBezTo>
                    <a:pt x="409" y="1528"/>
                    <a:pt x="409" y="1528"/>
                    <a:pt x="409" y="1528"/>
                  </a:cubicBezTo>
                  <a:cubicBezTo>
                    <a:pt x="410" y="1529"/>
                    <a:pt x="410" y="1529"/>
                    <a:pt x="411" y="1529"/>
                  </a:cubicBezTo>
                  <a:cubicBezTo>
                    <a:pt x="411" y="1529"/>
                    <a:pt x="412" y="1529"/>
                    <a:pt x="412" y="1529"/>
                  </a:cubicBezTo>
                  <a:cubicBezTo>
                    <a:pt x="414" y="1528"/>
                    <a:pt x="414" y="1528"/>
                    <a:pt x="414" y="1528"/>
                  </a:cubicBezTo>
                  <a:cubicBezTo>
                    <a:pt x="413" y="1527"/>
                    <a:pt x="413" y="1527"/>
                    <a:pt x="413" y="1527"/>
                  </a:cubicBezTo>
                  <a:cubicBezTo>
                    <a:pt x="412" y="1526"/>
                    <a:pt x="412" y="1524"/>
                    <a:pt x="412" y="1523"/>
                  </a:cubicBezTo>
                  <a:cubicBezTo>
                    <a:pt x="412" y="1513"/>
                    <a:pt x="412" y="1513"/>
                    <a:pt x="412" y="1513"/>
                  </a:cubicBezTo>
                  <a:cubicBezTo>
                    <a:pt x="411" y="1512"/>
                    <a:pt x="411" y="1512"/>
                    <a:pt x="411" y="1512"/>
                  </a:cubicBezTo>
                  <a:cubicBezTo>
                    <a:pt x="411" y="1512"/>
                    <a:pt x="411" y="1511"/>
                    <a:pt x="411" y="1510"/>
                  </a:cubicBezTo>
                  <a:cubicBezTo>
                    <a:pt x="410" y="1509"/>
                    <a:pt x="410" y="1508"/>
                    <a:pt x="410" y="1508"/>
                  </a:cubicBezTo>
                  <a:cubicBezTo>
                    <a:pt x="409" y="1507"/>
                    <a:pt x="408" y="1507"/>
                    <a:pt x="406" y="1507"/>
                  </a:cubicBezTo>
                  <a:cubicBezTo>
                    <a:pt x="404" y="1507"/>
                    <a:pt x="404" y="1507"/>
                    <a:pt x="404" y="1507"/>
                  </a:cubicBezTo>
                  <a:cubicBezTo>
                    <a:pt x="403" y="1507"/>
                    <a:pt x="403" y="1506"/>
                    <a:pt x="403" y="1506"/>
                  </a:cubicBezTo>
                  <a:cubicBezTo>
                    <a:pt x="406" y="1503"/>
                    <a:pt x="406" y="1503"/>
                    <a:pt x="406" y="1503"/>
                  </a:cubicBezTo>
                  <a:cubicBezTo>
                    <a:pt x="407" y="1502"/>
                    <a:pt x="407" y="1502"/>
                    <a:pt x="407" y="1501"/>
                  </a:cubicBezTo>
                  <a:cubicBezTo>
                    <a:pt x="407" y="1500"/>
                    <a:pt x="407" y="1500"/>
                    <a:pt x="406" y="1499"/>
                  </a:cubicBezTo>
                  <a:cubicBezTo>
                    <a:pt x="405" y="1499"/>
                    <a:pt x="404" y="1499"/>
                    <a:pt x="402" y="1499"/>
                  </a:cubicBezTo>
                  <a:cubicBezTo>
                    <a:pt x="402" y="1499"/>
                    <a:pt x="402" y="1499"/>
                    <a:pt x="402" y="1499"/>
                  </a:cubicBezTo>
                  <a:cubicBezTo>
                    <a:pt x="401" y="1499"/>
                    <a:pt x="401" y="1499"/>
                    <a:pt x="401" y="1499"/>
                  </a:cubicBezTo>
                  <a:cubicBezTo>
                    <a:pt x="401" y="1499"/>
                    <a:pt x="401" y="1499"/>
                    <a:pt x="401" y="1499"/>
                  </a:cubicBezTo>
                  <a:cubicBezTo>
                    <a:pt x="400" y="1499"/>
                    <a:pt x="400" y="1498"/>
                    <a:pt x="400" y="1497"/>
                  </a:cubicBezTo>
                  <a:cubicBezTo>
                    <a:pt x="400" y="1497"/>
                    <a:pt x="400" y="1497"/>
                    <a:pt x="400" y="1497"/>
                  </a:cubicBezTo>
                  <a:cubicBezTo>
                    <a:pt x="400" y="1497"/>
                    <a:pt x="400" y="1497"/>
                    <a:pt x="400" y="1497"/>
                  </a:cubicBezTo>
                  <a:cubicBezTo>
                    <a:pt x="399" y="1496"/>
                    <a:pt x="399" y="1494"/>
                    <a:pt x="399" y="1493"/>
                  </a:cubicBezTo>
                  <a:cubicBezTo>
                    <a:pt x="401" y="1491"/>
                    <a:pt x="401" y="1491"/>
                    <a:pt x="401" y="1491"/>
                  </a:cubicBezTo>
                  <a:cubicBezTo>
                    <a:pt x="401" y="1490"/>
                    <a:pt x="401" y="1490"/>
                    <a:pt x="401" y="1490"/>
                  </a:cubicBezTo>
                  <a:cubicBezTo>
                    <a:pt x="401" y="1489"/>
                    <a:pt x="401" y="1489"/>
                    <a:pt x="401" y="1488"/>
                  </a:cubicBezTo>
                  <a:cubicBezTo>
                    <a:pt x="400" y="1488"/>
                    <a:pt x="400" y="1488"/>
                    <a:pt x="399" y="1488"/>
                  </a:cubicBezTo>
                  <a:cubicBezTo>
                    <a:pt x="399" y="1488"/>
                    <a:pt x="399" y="1488"/>
                    <a:pt x="399" y="1488"/>
                  </a:cubicBezTo>
                  <a:cubicBezTo>
                    <a:pt x="398" y="1488"/>
                    <a:pt x="398" y="1488"/>
                    <a:pt x="398" y="1488"/>
                  </a:cubicBezTo>
                  <a:cubicBezTo>
                    <a:pt x="398" y="1489"/>
                    <a:pt x="397" y="1489"/>
                    <a:pt x="397" y="1489"/>
                  </a:cubicBezTo>
                  <a:cubicBezTo>
                    <a:pt x="397" y="1489"/>
                    <a:pt x="396" y="1488"/>
                    <a:pt x="396" y="1488"/>
                  </a:cubicBezTo>
                  <a:cubicBezTo>
                    <a:pt x="395" y="1486"/>
                    <a:pt x="395" y="1483"/>
                    <a:pt x="395" y="1482"/>
                  </a:cubicBezTo>
                  <a:cubicBezTo>
                    <a:pt x="395" y="1482"/>
                    <a:pt x="395" y="1482"/>
                    <a:pt x="395" y="1482"/>
                  </a:cubicBezTo>
                  <a:cubicBezTo>
                    <a:pt x="395" y="1482"/>
                    <a:pt x="395" y="1482"/>
                    <a:pt x="395" y="1482"/>
                  </a:cubicBezTo>
                  <a:cubicBezTo>
                    <a:pt x="394" y="1480"/>
                    <a:pt x="393" y="1478"/>
                    <a:pt x="393" y="1476"/>
                  </a:cubicBezTo>
                  <a:cubicBezTo>
                    <a:pt x="393" y="1476"/>
                    <a:pt x="393" y="1476"/>
                    <a:pt x="393" y="1476"/>
                  </a:cubicBezTo>
                  <a:cubicBezTo>
                    <a:pt x="393" y="1476"/>
                    <a:pt x="393" y="1476"/>
                    <a:pt x="393" y="1476"/>
                  </a:cubicBezTo>
                  <a:cubicBezTo>
                    <a:pt x="393" y="1475"/>
                    <a:pt x="392" y="1474"/>
                    <a:pt x="391" y="1473"/>
                  </a:cubicBezTo>
                  <a:cubicBezTo>
                    <a:pt x="391" y="1472"/>
                    <a:pt x="391" y="1471"/>
                    <a:pt x="391" y="1471"/>
                  </a:cubicBezTo>
                  <a:cubicBezTo>
                    <a:pt x="391" y="1469"/>
                    <a:pt x="389" y="1466"/>
                    <a:pt x="387" y="1463"/>
                  </a:cubicBezTo>
                  <a:cubicBezTo>
                    <a:pt x="386" y="1461"/>
                    <a:pt x="384" y="1456"/>
                    <a:pt x="383" y="1452"/>
                  </a:cubicBezTo>
                  <a:cubicBezTo>
                    <a:pt x="381" y="1449"/>
                    <a:pt x="381" y="1445"/>
                    <a:pt x="380" y="1443"/>
                  </a:cubicBezTo>
                  <a:cubicBezTo>
                    <a:pt x="380" y="1441"/>
                    <a:pt x="380" y="1441"/>
                    <a:pt x="380" y="1440"/>
                  </a:cubicBezTo>
                  <a:cubicBezTo>
                    <a:pt x="379" y="1438"/>
                    <a:pt x="378" y="1436"/>
                    <a:pt x="378" y="1435"/>
                  </a:cubicBezTo>
                  <a:cubicBezTo>
                    <a:pt x="377" y="1432"/>
                    <a:pt x="375" y="1428"/>
                    <a:pt x="373" y="1425"/>
                  </a:cubicBezTo>
                  <a:cubicBezTo>
                    <a:pt x="372" y="1422"/>
                    <a:pt x="371" y="1419"/>
                    <a:pt x="370" y="1418"/>
                  </a:cubicBezTo>
                  <a:cubicBezTo>
                    <a:pt x="370" y="1418"/>
                    <a:pt x="370" y="1418"/>
                    <a:pt x="370" y="1418"/>
                  </a:cubicBezTo>
                  <a:cubicBezTo>
                    <a:pt x="369" y="1418"/>
                    <a:pt x="369" y="1418"/>
                    <a:pt x="369" y="1418"/>
                  </a:cubicBezTo>
                  <a:cubicBezTo>
                    <a:pt x="369" y="1417"/>
                    <a:pt x="368" y="1416"/>
                    <a:pt x="367" y="1414"/>
                  </a:cubicBezTo>
                  <a:cubicBezTo>
                    <a:pt x="367" y="1414"/>
                    <a:pt x="367" y="1413"/>
                    <a:pt x="366" y="1412"/>
                  </a:cubicBezTo>
                  <a:cubicBezTo>
                    <a:pt x="366" y="1412"/>
                    <a:pt x="366" y="1411"/>
                    <a:pt x="366" y="1411"/>
                  </a:cubicBezTo>
                  <a:cubicBezTo>
                    <a:pt x="366" y="1411"/>
                    <a:pt x="366" y="1411"/>
                    <a:pt x="366" y="1411"/>
                  </a:cubicBezTo>
                  <a:cubicBezTo>
                    <a:pt x="366" y="1411"/>
                    <a:pt x="366" y="1410"/>
                    <a:pt x="365" y="1410"/>
                  </a:cubicBezTo>
                  <a:cubicBezTo>
                    <a:pt x="365" y="1409"/>
                    <a:pt x="365" y="1409"/>
                    <a:pt x="365" y="1409"/>
                  </a:cubicBezTo>
                  <a:cubicBezTo>
                    <a:pt x="364" y="1408"/>
                    <a:pt x="363" y="1406"/>
                    <a:pt x="363" y="1405"/>
                  </a:cubicBezTo>
                  <a:cubicBezTo>
                    <a:pt x="363" y="1404"/>
                    <a:pt x="363" y="1404"/>
                    <a:pt x="363" y="1404"/>
                  </a:cubicBezTo>
                  <a:cubicBezTo>
                    <a:pt x="362" y="1404"/>
                    <a:pt x="362" y="1404"/>
                    <a:pt x="362" y="1404"/>
                  </a:cubicBezTo>
                  <a:cubicBezTo>
                    <a:pt x="362" y="1404"/>
                    <a:pt x="361" y="1404"/>
                    <a:pt x="361" y="1403"/>
                  </a:cubicBezTo>
                  <a:cubicBezTo>
                    <a:pt x="361" y="1403"/>
                    <a:pt x="361" y="1403"/>
                    <a:pt x="360" y="1402"/>
                  </a:cubicBezTo>
                  <a:cubicBezTo>
                    <a:pt x="359" y="1401"/>
                    <a:pt x="358" y="1399"/>
                    <a:pt x="356" y="1396"/>
                  </a:cubicBezTo>
                  <a:cubicBezTo>
                    <a:pt x="352" y="1393"/>
                    <a:pt x="352" y="1393"/>
                    <a:pt x="352" y="1393"/>
                  </a:cubicBezTo>
                  <a:cubicBezTo>
                    <a:pt x="352" y="1392"/>
                    <a:pt x="352" y="1392"/>
                    <a:pt x="350" y="1391"/>
                  </a:cubicBezTo>
                  <a:cubicBezTo>
                    <a:pt x="346" y="1386"/>
                    <a:pt x="346" y="1386"/>
                    <a:pt x="346" y="1386"/>
                  </a:cubicBezTo>
                  <a:cubicBezTo>
                    <a:pt x="345" y="1386"/>
                    <a:pt x="344" y="1384"/>
                    <a:pt x="344" y="1383"/>
                  </a:cubicBezTo>
                  <a:cubicBezTo>
                    <a:pt x="344" y="1383"/>
                    <a:pt x="344" y="1383"/>
                    <a:pt x="344" y="1383"/>
                  </a:cubicBezTo>
                  <a:cubicBezTo>
                    <a:pt x="344" y="1383"/>
                    <a:pt x="344" y="1383"/>
                    <a:pt x="344" y="1383"/>
                  </a:cubicBezTo>
                  <a:cubicBezTo>
                    <a:pt x="343" y="1382"/>
                    <a:pt x="343" y="1382"/>
                    <a:pt x="343" y="1381"/>
                  </a:cubicBezTo>
                  <a:cubicBezTo>
                    <a:pt x="343" y="1380"/>
                    <a:pt x="343" y="1379"/>
                    <a:pt x="342" y="1378"/>
                  </a:cubicBezTo>
                  <a:cubicBezTo>
                    <a:pt x="342" y="1376"/>
                    <a:pt x="340" y="1373"/>
                    <a:pt x="339" y="1371"/>
                  </a:cubicBezTo>
                  <a:cubicBezTo>
                    <a:pt x="338" y="1369"/>
                    <a:pt x="337" y="1367"/>
                    <a:pt x="336" y="1366"/>
                  </a:cubicBezTo>
                  <a:cubicBezTo>
                    <a:pt x="335" y="1364"/>
                    <a:pt x="334" y="1362"/>
                    <a:pt x="334" y="1361"/>
                  </a:cubicBezTo>
                  <a:cubicBezTo>
                    <a:pt x="332" y="1357"/>
                    <a:pt x="330" y="1353"/>
                    <a:pt x="329" y="1351"/>
                  </a:cubicBezTo>
                  <a:cubicBezTo>
                    <a:pt x="328" y="1348"/>
                    <a:pt x="326" y="1344"/>
                    <a:pt x="325" y="1341"/>
                  </a:cubicBezTo>
                  <a:cubicBezTo>
                    <a:pt x="328" y="1341"/>
                    <a:pt x="328" y="1341"/>
                    <a:pt x="328" y="1341"/>
                  </a:cubicBezTo>
                  <a:cubicBezTo>
                    <a:pt x="326" y="1339"/>
                    <a:pt x="326" y="1339"/>
                    <a:pt x="326" y="1339"/>
                  </a:cubicBezTo>
                  <a:cubicBezTo>
                    <a:pt x="325" y="1338"/>
                    <a:pt x="324" y="1337"/>
                    <a:pt x="323" y="1335"/>
                  </a:cubicBezTo>
                  <a:cubicBezTo>
                    <a:pt x="323" y="1334"/>
                    <a:pt x="323" y="1334"/>
                    <a:pt x="323" y="1334"/>
                  </a:cubicBezTo>
                  <a:cubicBezTo>
                    <a:pt x="322" y="1331"/>
                    <a:pt x="322" y="1328"/>
                    <a:pt x="322" y="1326"/>
                  </a:cubicBezTo>
                  <a:cubicBezTo>
                    <a:pt x="322" y="1326"/>
                    <a:pt x="322" y="1326"/>
                    <a:pt x="322" y="1326"/>
                  </a:cubicBezTo>
                  <a:cubicBezTo>
                    <a:pt x="322" y="1326"/>
                    <a:pt x="322" y="1326"/>
                    <a:pt x="322" y="1326"/>
                  </a:cubicBezTo>
                  <a:cubicBezTo>
                    <a:pt x="321" y="1324"/>
                    <a:pt x="321" y="1321"/>
                    <a:pt x="321" y="1319"/>
                  </a:cubicBezTo>
                  <a:cubicBezTo>
                    <a:pt x="321" y="1318"/>
                    <a:pt x="321" y="1318"/>
                    <a:pt x="321" y="1318"/>
                  </a:cubicBezTo>
                  <a:cubicBezTo>
                    <a:pt x="321" y="1318"/>
                    <a:pt x="321" y="1318"/>
                    <a:pt x="321" y="1318"/>
                  </a:cubicBezTo>
                  <a:cubicBezTo>
                    <a:pt x="320" y="1316"/>
                    <a:pt x="320" y="1313"/>
                    <a:pt x="319" y="1311"/>
                  </a:cubicBezTo>
                  <a:cubicBezTo>
                    <a:pt x="319" y="1311"/>
                    <a:pt x="319" y="1311"/>
                    <a:pt x="319" y="1311"/>
                  </a:cubicBezTo>
                  <a:cubicBezTo>
                    <a:pt x="319" y="1311"/>
                    <a:pt x="319" y="1311"/>
                    <a:pt x="319" y="1311"/>
                  </a:cubicBezTo>
                  <a:cubicBezTo>
                    <a:pt x="319" y="1309"/>
                    <a:pt x="319" y="1307"/>
                    <a:pt x="319" y="1306"/>
                  </a:cubicBezTo>
                  <a:cubicBezTo>
                    <a:pt x="319" y="1306"/>
                    <a:pt x="319" y="1306"/>
                    <a:pt x="319" y="1306"/>
                  </a:cubicBezTo>
                  <a:cubicBezTo>
                    <a:pt x="319" y="1304"/>
                    <a:pt x="319" y="1304"/>
                    <a:pt x="319" y="1304"/>
                  </a:cubicBezTo>
                  <a:cubicBezTo>
                    <a:pt x="319" y="1304"/>
                    <a:pt x="319" y="1304"/>
                    <a:pt x="319" y="1304"/>
                  </a:cubicBezTo>
                  <a:cubicBezTo>
                    <a:pt x="319" y="1303"/>
                    <a:pt x="319" y="1303"/>
                    <a:pt x="319" y="1302"/>
                  </a:cubicBezTo>
                  <a:cubicBezTo>
                    <a:pt x="318" y="1302"/>
                    <a:pt x="318" y="1302"/>
                    <a:pt x="318" y="1302"/>
                  </a:cubicBezTo>
                  <a:cubicBezTo>
                    <a:pt x="318" y="1301"/>
                    <a:pt x="318" y="1301"/>
                    <a:pt x="318" y="1301"/>
                  </a:cubicBezTo>
                  <a:cubicBezTo>
                    <a:pt x="318" y="1301"/>
                    <a:pt x="318" y="1299"/>
                    <a:pt x="318" y="1298"/>
                  </a:cubicBezTo>
                  <a:cubicBezTo>
                    <a:pt x="318" y="1294"/>
                    <a:pt x="318" y="1294"/>
                    <a:pt x="318" y="1294"/>
                  </a:cubicBezTo>
                  <a:cubicBezTo>
                    <a:pt x="318" y="1293"/>
                    <a:pt x="317" y="1293"/>
                    <a:pt x="317" y="1292"/>
                  </a:cubicBezTo>
                  <a:cubicBezTo>
                    <a:pt x="317" y="1292"/>
                    <a:pt x="317" y="1291"/>
                    <a:pt x="317" y="1291"/>
                  </a:cubicBezTo>
                  <a:cubicBezTo>
                    <a:pt x="317" y="1290"/>
                    <a:pt x="317" y="1290"/>
                    <a:pt x="317" y="1290"/>
                  </a:cubicBezTo>
                  <a:cubicBezTo>
                    <a:pt x="316" y="1290"/>
                    <a:pt x="316" y="1290"/>
                    <a:pt x="316" y="1290"/>
                  </a:cubicBezTo>
                  <a:cubicBezTo>
                    <a:pt x="316" y="1289"/>
                    <a:pt x="316" y="1287"/>
                    <a:pt x="316" y="1286"/>
                  </a:cubicBezTo>
                  <a:cubicBezTo>
                    <a:pt x="316" y="1285"/>
                    <a:pt x="316" y="1283"/>
                    <a:pt x="315" y="1281"/>
                  </a:cubicBezTo>
                  <a:cubicBezTo>
                    <a:pt x="315" y="1280"/>
                    <a:pt x="313" y="1278"/>
                    <a:pt x="312" y="1277"/>
                  </a:cubicBezTo>
                  <a:cubicBezTo>
                    <a:pt x="311" y="1276"/>
                    <a:pt x="310" y="1275"/>
                    <a:pt x="310" y="1273"/>
                  </a:cubicBezTo>
                  <a:cubicBezTo>
                    <a:pt x="310" y="1271"/>
                    <a:pt x="310" y="1269"/>
                    <a:pt x="309" y="1268"/>
                  </a:cubicBezTo>
                  <a:cubicBezTo>
                    <a:pt x="309" y="1267"/>
                    <a:pt x="308" y="1266"/>
                    <a:pt x="308" y="1264"/>
                  </a:cubicBezTo>
                  <a:cubicBezTo>
                    <a:pt x="307" y="1263"/>
                    <a:pt x="307" y="1262"/>
                    <a:pt x="306" y="1261"/>
                  </a:cubicBezTo>
                  <a:cubicBezTo>
                    <a:pt x="306" y="1259"/>
                    <a:pt x="306" y="1257"/>
                    <a:pt x="306" y="1255"/>
                  </a:cubicBezTo>
                  <a:cubicBezTo>
                    <a:pt x="305" y="1249"/>
                    <a:pt x="305" y="1249"/>
                    <a:pt x="305" y="1249"/>
                  </a:cubicBezTo>
                  <a:cubicBezTo>
                    <a:pt x="305" y="1248"/>
                    <a:pt x="305" y="1247"/>
                    <a:pt x="304" y="1246"/>
                  </a:cubicBezTo>
                  <a:cubicBezTo>
                    <a:pt x="304" y="1246"/>
                    <a:pt x="304" y="1246"/>
                    <a:pt x="304" y="1246"/>
                  </a:cubicBezTo>
                  <a:cubicBezTo>
                    <a:pt x="303" y="1246"/>
                    <a:pt x="303" y="1246"/>
                    <a:pt x="303" y="1246"/>
                  </a:cubicBezTo>
                  <a:cubicBezTo>
                    <a:pt x="303" y="1246"/>
                    <a:pt x="302" y="1246"/>
                    <a:pt x="302" y="1243"/>
                  </a:cubicBezTo>
                  <a:cubicBezTo>
                    <a:pt x="302" y="1243"/>
                    <a:pt x="302" y="1243"/>
                    <a:pt x="302" y="1243"/>
                  </a:cubicBezTo>
                  <a:cubicBezTo>
                    <a:pt x="302" y="1242"/>
                    <a:pt x="302" y="1242"/>
                    <a:pt x="302" y="1242"/>
                  </a:cubicBezTo>
                  <a:cubicBezTo>
                    <a:pt x="301" y="1242"/>
                    <a:pt x="301" y="1242"/>
                    <a:pt x="301" y="1242"/>
                  </a:cubicBezTo>
                  <a:cubicBezTo>
                    <a:pt x="300" y="1242"/>
                    <a:pt x="300" y="1242"/>
                    <a:pt x="300" y="1240"/>
                  </a:cubicBezTo>
                  <a:cubicBezTo>
                    <a:pt x="300" y="1239"/>
                    <a:pt x="299" y="1238"/>
                    <a:pt x="298" y="1237"/>
                  </a:cubicBezTo>
                  <a:cubicBezTo>
                    <a:pt x="297" y="1235"/>
                    <a:pt x="295" y="1234"/>
                    <a:pt x="294" y="1234"/>
                  </a:cubicBezTo>
                  <a:cubicBezTo>
                    <a:pt x="292" y="1233"/>
                    <a:pt x="291" y="1233"/>
                    <a:pt x="291" y="1232"/>
                  </a:cubicBezTo>
                  <a:cubicBezTo>
                    <a:pt x="291" y="1231"/>
                    <a:pt x="292" y="1230"/>
                    <a:pt x="293" y="1229"/>
                  </a:cubicBezTo>
                  <a:cubicBezTo>
                    <a:pt x="293" y="1229"/>
                    <a:pt x="293" y="1229"/>
                    <a:pt x="293" y="1229"/>
                  </a:cubicBezTo>
                  <a:cubicBezTo>
                    <a:pt x="295" y="1228"/>
                    <a:pt x="295" y="1228"/>
                    <a:pt x="295" y="1228"/>
                  </a:cubicBezTo>
                  <a:cubicBezTo>
                    <a:pt x="293" y="1227"/>
                    <a:pt x="293" y="1227"/>
                    <a:pt x="293" y="1227"/>
                  </a:cubicBezTo>
                  <a:cubicBezTo>
                    <a:pt x="292" y="1227"/>
                    <a:pt x="292" y="1227"/>
                    <a:pt x="292" y="1227"/>
                  </a:cubicBezTo>
                  <a:cubicBezTo>
                    <a:pt x="292" y="1227"/>
                    <a:pt x="292" y="1227"/>
                    <a:pt x="292" y="1227"/>
                  </a:cubicBezTo>
                  <a:cubicBezTo>
                    <a:pt x="292" y="1227"/>
                    <a:pt x="291" y="1226"/>
                    <a:pt x="292" y="1226"/>
                  </a:cubicBezTo>
                  <a:cubicBezTo>
                    <a:pt x="292" y="1224"/>
                    <a:pt x="292" y="1224"/>
                    <a:pt x="292" y="1224"/>
                  </a:cubicBezTo>
                  <a:cubicBezTo>
                    <a:pt x="290" y="1225"/>
                    <a:pt x="290" y="1225"/>
                    <a:pt x="290" y="1225"/>
                  </a:cubicBezTo>
                  <a:cubicBezTo>
                    <a:pt x="289" y="1225"/>
                    <a:pt x="288" y="1225"/>
                    <a:pt x="287" y="1225"/>
                  </a:cubicBezTo>
                  <a:cubicBezTo>
                    <a:pt x="286" y="1225"/>
                    <a:pt x="286" y="1225"/>
                    <a:pt x="286" y="1225"/>
                  </a:cubicBezTo>
                  <a:cubicBezTo>
                    <a:pt x="286" y="1224"/>
                    <a:pt x="286" y="1224"/>
                    <a:pt x="286" y="1224"/>
                  </a:cubicBezTo>
                  <a:cubicBezTo>
                    <a:pt x="286" y="1224"/>
                    <a:pt x="285" y="1224"/>
                    <a:pt x="285" y="1222"/>
                  </a:cubicBezTo>
                  <a:cubicBezTo>
                    <a:pt x="285" y="1221"/>
                    <a:pt x="285" y="1220"/>
                    <a:pt x="285" y="1220"/>
                  </a:cubicBezTo>
                  <a:cubicBezTo>
                    <a:pt x="285" y="1219"/>
                    <a:pt x="285" y="1219"/>
                    <a:pt x="285" y="1219"/>
                  </a:cubicBezTo>
                  <a:cubicBezTo>
                    <a:pt x="284" y="1219"/>
                    <a:pt x="284" y="1219"/>
                    <a:pt x="284" y="1219"/>
                  </a:cubicBezTo>
                  <a:cubicBezTo>
                    <a:pt x="284" y="1217"/>
                    <a:pt x="284" y="1217"/>
                    <a:pt x="284" y="1217"/>
                  </a:cubicBezTo>
                  <a:cubicBezTo>
                    <a:pt x="284" y="1217"/>
                    <a:pt x="284" y="1217"/>
                    <a:pt x="284" y="1217"/>
                  </a:cubicBezTo>
                  <a:cubicBezTo>
                    <a:pt x="283" y="1217"/>
                    <a:pt x="283" y="1217"/>
                    <a:pt x="283" y="1217"/>
                  </a:cubicBezTo>
                  <a:cubicBezTo>
                    <a:pt x="282" y="1217"/>
                    <a:pt x="282" y="1216"/>
                    <a:pt x="282" y="1216"/>
                  </a:cubicBezTo>
                  <a:cubicBezTo>
                    <a:pt x="281" y="1215"/>
                    <a:pt x="280" y="1215"/>
                    <a:pt x="280" y="1214"/>
                  </a:cubicBezTo>
                  <a:cubicBezTo>
                    <a:pt x="280" y="1214"/>
                    <a:pt x="280" y="1214"/>
                    <a:pt x="280" y="1214"/>
                  </a:cubicBezTo>
                  <a:cubicBezTo>
                    <a:pt x="280" y="1213"/>
                    <a:pt x="281" y="1212"/>
                    <a:pt x="281" y="1209"/>
                  </a:cubicBezTo>
                  <a:cubicBezTo>
                    <a:pt x="281" y="1207"/>
                    <a:pt x="280" y="1204"/>
                    <a:pt x="279" y="1203"/>
                  </a:cubicBezTo>
                  <a:cubicBezTo>
                    <a:pt x="279" y="1203"/>
                    <a:pt x="279" y="1203"/>
                    <a:pt x="279" y="1203"/>
                  </a:cubicBezTo>
                  <a:cubicBezTo>
                    <a:pt x="279" y="1202"/>
                    <a:pt x="279" y="1202"/>
                    <a:pt x="279" y="1202"/>
                  </a:cubicBezTo>
                  <a:cubicBezTo>
                    <a:pt x="278" y="1202"/>
                    <a:pt x="278" y="1201"/>
                    <a:pt x="277" y="1200"/>
                  </a:cubicBezTo>
                  <a:cubicBezTo>
                    <a:pt x="277" y="1199"/>
                    <a:pt x="277" y="1198"/>
                    <a:pt x="276" y="1198"/>
                  </a:cubicBezTo>
                  <a:cubicBezTo>
                    <a:pt x="276" y="1198"/>
                    <a:pt x="276" y="1198"/>
                    <a:pt x="276" y="1198"/>
                  </a:cubicBezTo>
                  <a:cubicBezTo>
                    <a:pt x="276" y="1197"/>
                    <a:pt x="276" y="1197"/>
                    <a:pt x="276" y="1197"/>
                  </a:cubicBezTo>
                  <a:cubicBezTo>
                    <a:pt x="276" y="1197"/>
                    <a:pt x="275" y="1196"/>
                    <a:pt x="275" y="1196"/>
                  </a:cubicBezTo>
                  <a:cubicBezTo>
                    <a:pt x="274" y="1195"/>
                    <a:pt x="274" y="1194"/>
                    <a:pt x="273" y="1194"/>
                  </a:cubicBezTo>
                  <a:cubicBezTo>
                    <a:pt x="273" y="1192"/>
                    <a:pt x="272" y="1190"/>
                    <a:pt x="272" y="1188"/>
                  </a:cubicBezTo>
                  <a:cubicBezTo>
                    <a:pt x="272" y="1188"/>
                    <a:pt x="272" y="1188"/>
                    <a:pt x="272" y="1188"/>
                  </a:cubicBezTo>
                  <a:cubicBezTo>
                    <a:pt x="272" y="1188"/>
                    <a:pt x="272" y="1188"/>
                    <a:pt x="272" y="1188"/>
                  </a:cubicBezTo>
                  <a:cubicBezTo>
                    <a:pt x="271" y="1187"/>
                    <a:pt x="271" y="1187"/>
                    <a:pt x="271" y="1186"/>
                  </a:cubicBezTo>
                  <a:cubicBezTo>
                    <a:pt x="270" y="1184"/>
                    <a:pt x="269" y="1183"/>
                    <a:pt x="269" y="1183"/>
                  </a:cubicBezTo>
                  <a:cubicBezTo>
                    <a:pt x="269" y="1182"/>
                    <a:pt x="268" y="1181"/>
                    <a:pt x="268" y="1181"/>
                  </a:cubicBezTo>
                  <a:cubicBezTo>
                    <a:pt x="268" y="1180"/>
                    <a:pt x="268" y="1179"/>
                    <a:pt x="267" y="1179"/>
                  </a:cubicBezTo>
                  <a:cubicBezTo>
                    <a:pt x="267" y="1178"/>
                    <a:pt x="267" y="1178"/>
                    <a:pt x="267" y="1178"/>
                  </a:cubicBezTo>
                  <a:cubicBezTo>
                    <a:pt x="268" y="1176"/>
                    <a:pt x="268" y="1176"/>
                    <a:pt x="268" y="1176"/>
                  </a:cubicBezTo>
                  <a:cubicBezTo>
                    <a:pt x="266" y="1176"/>
                    <a:pt x="266" y="1176"/>
                    <a:pt x="266" y="1176"/>
                  </a:cubicBezTo>
                  <a:cubicBezTo>
                    <a:pt x="266" y="1174"/>
                    <a:pt x="266" y="1174"/>
                    <a:pt x="266" y="1174"/>
                  </a:cubicBezTo>
                  <a:cubicBezTo>
                    <a:pt x="266" y="1172"/>
                    <a:pt x="265" y="1171"/>
                    <a:pt x="264" y="1170"/>
                  </a:cubicBezTo>
                  <a:cubicBezTo>
                    <a:pt x="264" y="1169"/>
                    <a:pt x="263" y="1168"/>
                    <a:pt x="263" y="1167"/>
                  </a:cubicBezTo>
                  <a:cubicBezTo>
                    <a:pt x="262" y="1167"/>
                    <a:pt x="261" y="1166"/>
                    <a:pt x="261" y="1165"/>
                  </a:cubicBezTo>
                  <a:cubicBezTo>
                    <a:pt x="261" y="1165"/>
                    <a:pt x="261" y="1165"/>
                    <a:pt x="261" y="1165"/>
                  </a:cubicBezTo>
                  <a:cubicBezTo>
                    <a:pt x="261" y="1165"/>
                    <a:pt x="261" y="1165"/>
                    <a:pt x="261" y="1165"/>
                  </a:cubicBezTo>
                  <a:cubicBezTo>
                    <a:pt x="259" y="1164"/>
                    <a:pt x="258" y="1162"/>
                    <a:pt x="258" y="1161"/>
                  </a:cubicBezTo>
                  <a:cubicBezTo>
                    <a:pt x="258" y="1161"/>
                    <a:pt x="257" y="1160"/>
                    <a:pt x="257" y="1160"/>
                  </a:cubicBezTo>
                  <a:cubicBezTo>
                    <a:pt x="257" y="1158"/>
                    <a:pt x="257" y="1157"/>
                    <a:pt x="258" y="1156"/>
                  </a:cubicBezTo>
                  <a:cubicBezTo>
                    <a:pt x="259" y="1155"/>
                    <a:pt x="259" y="1155"/>
                    <a:pt x="259" y="1155"/>
                  </a:cubicBezTo>
                  <a:cubicBezTo>
                    <a:pt x="257" y="1154"/>
                    <a:pt x="257" y="1154"/>
                    <a:pt x="257" y="1154"/>
                  </a:cubicBezTo>
                  <a:cubicBezTo>
                    <a:pt x="257" y="1154"/>
                    <a:pt x="256" y="1154"/>
                    <a:pt x="256" y="1153"/>
                  </a:cubicBezTo>
                  <a:cubicBezTo>
                    <a:pt x="256" y="1152"/>
                    <a:pt x="256" y="1152"/>
                    <a:pt x="256" y="1152"/>
                  </a:cubicBezTo>
                  <a:cubicBezTo>
                    <a:pt x="256" y="1152"/>
                    <a:pt x="256" y="1152"/>
                    <a:pt x="256" y="1152"/>
                  </a:cubicBezTo>
                  <a:cubicBezTo>
                    <a:pt x="255" y="1151"/>
                    <a:pt x="254" y="1148"/>
                    <a:pt x="254" y="1147"/>
                  </a:cubicBezTo>
                  <a:cubicBezTo>
                    <a:pt x="254" y="1145"/>
                    <a:pt x="254" y="1145"/>
                    <a:pt x="254" y="1145"/>
                  </a:cubicBezTo>
                  <a:cubicBezTo>
                    <a:pt x="253" y="1142"/>
                    <a:pt x="252" y="1140"/>
                    <a:pt x="252" y="1137"/>
                  </a:cubicBezTo>
                  <a:cubicBezTo>
                    <a:pt x="252" y="1137"/>
                    <a:pt x="252" y="1137"/>
                    <a:pt x="252" y="1137"/>
                  </a:cubicBezTo>
                  <a:cubicBezTo>
                    <a:pt x="251" y="1137"/>
                    <a:pt x="251" y="1137"/>
                    <a:pt x="251" y="1137"/>
                  </a:cubicBezTo>
                  <a:cubicBezTo>
                    <a:pt x="251" y="1136"/>
                    <a:pt x="251" y="1134"/>
                    <a:pt x="251" y="1133"/>
                  </a:cubicBezTo>
                  <a:cubicBezTo>
                    <a:pt x="251" y="1133"/>
                    <a:pt x="251" y="1133"/>
                    <a:pt x="251" y="1133"/>
                  </a:cubicBezTo>
                  <a:cubicBezTo>
                    <a:pt x="252" y="1133"/>
                    <a:pt x="252" y="1133"/>
                    <a:pt x="252" y="1133"/>
                  </a:cubicBezTo>
                  <a:cubicBezTo>
                    <a:pt x="252" y="1131"/>
                    <a:pt x="252" y="1131"/>
                    <a:pt x="252" y="1131"/>
                  </a:cubicBezTo>
                  <a:cubicBezTo>
                    <a:pt x="252" y="1131"/>
                    <a:pt x="252" y="1131"/>
                    <a:pt x="252" y="1130"/>
                  </a:cubicBezTo>
                  <a:cubicBezTo>
                    <a:pt x="252" y="1129"/>
                    <a:pt x="252" y="1128"/>
                    <a:pt x="252" y="1127"/>
                  </a:cubicBezTo>
                  <a:cubicBezTo>
                    <a:pt x="251" y="1127"/>
                    <a:pt x="251" y="1127"/>
                    <a:pt x="251" y="1127"/>
                  </a:cubicBezTo>
                  <a:cubicBezTo>
                    <a:pt x="251" y="1127"/>
                    <a:pt x="251" y="1127"/>
                    <a:pt x="251" y="1127"/>
                  </a:cubicBezTo>
                  <a:cubicBezTo>
                    <a:pt x="251" y="1126"/>
                    <a:pt x="251" y="1125"/>
                    <a:pt x="251" y="1124"/>
                  </a:cubicBezTo>
                  <a:cubicBezTo>
                    <a:pt x="250" y="1123"/>
                    <a:pt x="250" y="1121"/>
                    <a:pt x="250" y="1120"/>
                  </a:cubicBezTo>
                  <a:cubicBezTo>
                    <a:pt x="250" y="1118"/>
                    <a:pt x="250" y="1114"/>
                    <a:pt x="249" y="1112"/>
                  </a:cubicBezTo>
                  <a:cubicBezTo>
                    <a:pt x="249" y="1109"/>
                    <a:pt x="249" y="1106"/>
                    <a:pt x="249" y="1105"/>
                  </a:cubicBezTo>
                  <a:cubicBezTo>
                    <a:pt x="249" y="1105"/>
                    <a:pt x="249" y="1105"/>
                    <a:pt x="249" y="1105"/>
                  </a:cubicBezTo>
                  <a:cubicBezTo>
                    <a:pt x="249" y="1105"/>
                    <a:pt x="249" y="1105"/>
                    <a:pt x="249" y="1105"/>
                  </a:cubicBezTo>
                  <a:cubicBezTo>
                    <a:pt x="249" y="1103"/>
                    <a:pt x="249" y="1101"/>
                    <a:pt x="248" y="1098"/>
                  </a:cubicBezTo>
                  <a:cubicBezTo>
                    <a:pt x="248" y="1096"/>
                    <a:pt x="248" y="1095"/>
                    <a:pt x="248" y="1093"/>
                  </a:cubicBezTo>
                  <a:cubicBezTo>
                    <a:pt x="248" y="1092"/>
                    <a:pt x="248" y="1091"/>
                    <a:pt x="248" y="1090"/>
                  </a:cubicBezTo>
                  <a:cubicBezTo>
                    <a:pt x="248" y="1090"/>
                    <a:pt x="248" y="1090"/>
                    <a:pt x="248" y="1090"/>
                  </a:cubicBezTo>
                  <a:cubicBezTo>
                    <a:pt x="248" y="1090"/>
                    <a:pt x="248" y="1090"/>
                    <a:pt x="248" y="1090"/>
                  </a:cubicBezTo>
                  <a:cubicBezTo>
                    <a:pt x="248" y="1089"/>
                    <a:pt x="247" y="1087"/>
                    <a:pt x="247" y="1086"/>
                  </a:cubicBezTo>
                  <a:cubicBezTo>
                    <a:pt x="246" y="1085"/>
                    <a:pt x="245" y="1084"/>
                    <a:pt x="245" y="1083"/>
                  </a:cubicBezTo>
                  <a:cubicBezTo>
                    <a:pt x="245" y="1083"/>
                    <a:pt x="245" y="1082"/>
                    <a:pt x="245" y="1081"/>
                  </a:cubicBezTo>
                  <a:cubicBezTo>
                    <a:pt x="245" y="1081"/>
                    <a:pt x="245" y="1080"/>
                    <a:pt x="245" y="1079"/>
                  </a:cubicBezTo>
                  <a:cubicBezTo>
                    <a:pt x="245" y="1079"/>
                    <a:pt x="245" y="1079"/>
                    <a:pt x="245" y="1079"/>
                  </a:cubicBezTo>
                  <a:cubicBezTo>
                    <a:pt x="245" y="1078"/>
                    <a:pt x="245" y="1076"/>
                    <a:pt x="245" y="1075"/>
                  </a:cubicBezTo>
                  <a:cubicBezTo>
                    <a:pt x="246" y="1075"/>
                    <a:pt x="246" y="1075"/>
                    <a:pt x="246" y="1075"/>
                  </a:cubicBezTo>
                  <a:cubicBezTo>
                    <a:pt x="245" y="1074"/>
                    <a:pt x="245" y="1074"/>
                    <a:pt x="245" y="1074"/>
                  </a:cubicBezTo>
                  <a:cubicBezTo>
                    <a:pt x="245" y="1074"/>
                    <a:pt x="245" y="1073"/>
                    <a:pt x="245" y="1073"/>
                  </a:cubicBezTo>
                  <a:cubicBezTo>
                    <a:pt x="243" y="1072"/>
                    <a:pt x="243" y="1072"/>
                    <a:pt x="243" y="1072"/>
                  </a:cubicBezTo>
                  <a:cubicBezTo>
                    <a:pt x="243" y="1068"/>
                    <a:pt x="243" y="1068"/>
                    <a:pt x="243" y="1068"/>
                  </a:cubicBezTo>
                  <a:cubicBezTo>
                    <a:pt x="243" y="1067"/>
                    <a:pt x="243" y="1065"/>
                    <a:pt x="242" y="1063"/>
                  </a:cubicBezTo>
                  <a:cubicBezTo>
                    <a:pt x="242" y="1061"/>
                    <a:pt x="241" y="1059"/>
                    <a:pt x="240" y="1057"/>
                  </a:cubicBezTo>
                  <a:cubicBezTo>
                    <a:pt x="239" y="1056"/>
                    <a:pt x="238" y="1054"/>
                    <a:pt x="238" y="1053"/>
                  </a:cubicBezTo>
                  <a:cubicBezTo>
                    <a:pt x="238" y="1050"/>
                    <a:pt x="238" y="1050"/>
                    <a:pt x="238" y="1050"/>
                  </a:cubicBezTo>
                  <a:cubicBezTo>
                    <a:pt x="238" y="1049"/>
                    <a:pt x="238" y="1049"/>
                    <a:pt x="238" y="1048"/>
                  </a:cubicBezTo>
                  <a:cubicBezTo>
                    <a:pt x="238" y="1048"/>
                    <a:pt x="237" y="1047"/>
                    <a:pt x="237" y="1046"/>
                  </a:cubicBezTo>
                  <a:cubicBezTo>
                    <a:pt x="237" y="1046"/>
                    <a:pt x="237" y="1046"/>
                    <a:pt x="237" y="1046"/>
                  </a:cubicBezTo>
                  <a:cubicBezTo>
                    <a:pt x="237" y="1045"/>
                    <a:pt x="237" y="1045"/>
                    <a:pt x="237" y="1045"/>
                  </a:cubicBezTo>
                  <a:cubicBezTo>
                    <a:pt x="236" y="1044"/>
                    <a:pt x="236" y="1041"/>
                    <a:pt x="236" y="1040"/>
                  </a:cubicBezTo>
                  <a:cubicBezTo>
                    <a:pt x="236" y="1039"/>
                    <a:pt x="236" y="1039"/>
                    <a:pt x="237" y="1038"/>
                  </a:cubicBezTo>
                  <a:cubicBezTo>
                    <a:pt x="237" y="1038"/>
                    <a:pt x="237" y="1038"/>
                    <a:pt x="237" y="1038"/>
                  </a:cubicBezTo>
                  <a:cubicBezTo>
                    <a:pt x="237" y="1038"/>
                    <a:pt x="238" y="1039"/>
                    <a:pt x="238" y="1039"/>
                  </a:cubicBezTo>
                  <a:cubicBezTo>
                    <a:pt x="238" y="1039"/>
                    <a:pt x="238" y="1039"/>
                    <a:pt x="238" y="1039"/>
                  </a:cubicBezTo>
                  <a:cubicBezTo>
                    <a:pt x="239" y="1039"/>
                    <a:pt x="239" y="1039"/>
                    <a:pt x="239" y="1039"/>
                  </a:cubicBezTo>
                  <a:cubicBezTo>
                    <a:pt x="239" y="1039"/>
                    <a:pt x="240" y="1039"/>
                    <a:pt x="240" y="1039"/>
                  </a:cubicBezTo>
                  <a:cubicBezTo>
                    <a:pt x="241" y="1039"/>
                    <a:pt x="241" y="1039"/>
                    <a:pt x="242" y="1039"/>
                  </a:cubicBezTo>
                  <a:cubicBezTo>
                    <a:pt x="242" y="1038"/>
                    <a:pt x="242" y="1038"/>
                    <a:pt x="242" y="1037"/>
                  </a:cubicBezTo>
                  <a:cubicBezTo>
                    <a:pt x="242" y="1036"/>
                    <a:pt x="242" y="1036"/>
                    <a:pt x="242" y="1035"/>
                  </a:cubicBezTo>
                  <a:cubicBezTo>
                    <a:pt x="241" y="1035"/>
                    <a:pt x="239" y="1034"/>
                    <a:pt x="239" y="1034"/>
                  </a:cubicBezTo>
                  <a:cubicBezTo>
                    <a:pt x="238" y="1034"/>
                    <a:pt x="237" y="1033"/>
                    <a:pt x="236" y="1032"/>
                  </a:cubicBezTo>
                  <a:cubicBezTo>
                    <a:pt x="236" y="1032"/>
                    <a:pt x="236" y="1032"/>
                    <a:pt x="236" y="1032"/>
                  </a:cubicBezTo>
                  <a:cubicBezTo>
                    <a:pt x="236" y="1032"/>
                    <a:pt x="235" y="1032"/>
                    <a:pt x="235" y="1031"/>
                  </a:cubicBezTo>
                  <a:cubicBezTo>
                    <a:pt x="234" y="1031"/>
                    <a:pt x="234" y="1030"/>
                    <a:pt x="234" y="1030"/>
                  </a:cubicBezTo>
                  <a:cubicBezTo>
                    <a:pt x="233" y="1030"/>
                    <a:pt x="233" y="1030"/>
                    <a:pt x="233" y="1030"/>
                  </a:cubicBezTo>
                  <a:cubicBezTo>
                    <a:pt x="233" y="1030"/>
                    <a:pt x="233" y="1030"/>
                    <a:pt x="233" y="1030"/>
                  </a:cubicBezTo>
                  <a:cubicBezTo>
                    <a:pt x="233" y="1029"/>
                    <a:pt x="233" y="1027"/>
                    <a:pt x="233" y="1026"/>
                  </a:cubicBezTo>
                  <a:cubicBezTo>
                    <a:pt x="233" y="1025"/>
                    <a:pt x="234" y="1024"/>
                    <a:pt x="235" y="1024"/>
                  </a:cubicBezTo>
                  <a:cubicBezTo>
                    <a:pt x="237" y="1023"/>
                    <a:pt x="237" y="1023"/>
                    <a:pt x="237" y="1023"/>
                  </a:cubicBezTo>
                  <a:cubicBezTo>
                    <a:pt x="236" y="1021"/>
                    <a:pt x="236" y="1021"/>
                    <a:pt x="236" y="1021"/>
                  </a:cubicBezTo>
                  <a:cubicBezTo>
                    <a:pt x="235" y="1020"/>
                    <a:pt x="235" y="1020"/>
                    <a:pt x="234" y="1019"/>
                  </a:cubicBezTo>
                  <a:cubicBezTo>
                    <a:pt x="233" y="1019"/>
                    <a:pt x="232" y="1017"/>
                    <a:pt x="232" y="1015"/>
                  </a:cubicBezTo>
                  <a:cubicBezTo>
                    <a:pt x="232" y="1014"/>
                    <a:pt x="232" y="1013"/>
                    <a:pt x="232" y="1011"/>
                  </a:cubicBezTo>
                  <a:cubicBezTo>
                    <a:pt x="233" y="1011"/>
                    <a:pt x="233" y="1010"/>
                    <a:pt x="233" y="1009"/>
                  </a:cubicBezTo>
                  <a:cubicBezTo>
                    <a:pt x="233" y="1009"/>
                    <a:pt x="234" y="1008"/>
                    <a:pt x="234" y="1008"/>
                  </a:cubicBezTo>
                  <a:cubicBezTo>
                    <a:pt x="234" y="1008"/>
                    <a:pt x="234" y="1008"/>
                    <a:pt x="234" y="1008"/>
                  </a:cubicBezTo>
                  <a:cubicBezTo>
                    <a:pt x="234" y="1007"/>
                    <a:pt x="234" y="1007"/>
                    <a:pt x="234" y="1007"/>
                  </a:cubicBezTo>
                  <a:cubicBezTo>
                    <a:pt x="234" y="1007"/>
                    <a:pt x="235" y="1007"/>
                    <a:pt x="236" y="1007"/>
                  </a:cubicBezTo>
                  <a:cubicBezTo>
                    <a:pt x="236" y="1007"/>
                    <a:pt x="237" y="1007"/>
                    <a:pt x="237" y="1008"/>
                  </a:cubicBezTo>
                  <a:cubicBezTo>
                    <a:pt x="240" y="1010"/>
                    <a:pt x="240" y="1010"/>
                    <a:pt x="240" y="1010"/>
                  </a:cubicBezTo>
                  <a:cubicBezTo>
                    <a:pt x="239" y="1004"/>
                    <a:pt x="239" y="1004"/>
                    <a:pt x="239" y="1004"/>
                  </a:cubicBezTo>
                  <a:cubicBezTo>
                    <a:pt x="238" y="1003"/>
                    <a:pt x="238" y="1003"/>
                    <a:pt x="238" y="1003"/>
                  </a:cubicBezTo>
                  <a:cubicBezTo>
                    <a:pt x="237" y="1002"/>
                    <a:pt x="237" y="1001"/>
                    <a:pt x="237" y="1001"/>
                  </a:cubicBezTo>
                  <a:cubicBezTo>
                    <a:pt x="237" y="1001"/>
                    <a:pt x="237" y="1001"/>
                    <a:pt x="237" y="1001"/>
                  </a:cubicBezTo>
                  <a:cubicBezTo>
                    <a:pt x="238" y="1000"/>
                    <a:pt x="239" y="999"/>
                    <a:pt x="239" y="999"/>
                  </a:cubicBezTo>
                  <a:cubicBezTo>
                    <a:pt x="241" y="999"/>
                    <a:pt x="242" y="997"/>
                    <a:pt x="242" y="997"/>
                  </a:cubicBezTo>
                  <a:cubicBezTo>
                    <a:pt x="242" y="994"/>
                    <a:pt x="242" y="994"/>
                    <a:pt x="242" y="994"/>
                  </a:cubicBezTo>
                  <a:cubicBezTo>
                    <a:pt x="241" y="995"/>
                    <a:pt x="241" y="995"/>
                    <a:pt x="241" y="995"/>
                  </a:cubicBezTo>
                  <a:cubicBezTo>
                    <a:pt x="240" y="995"/>
                    <a:pt x="239" y="995"/>
                    <a:pt x="239" y="995"/>
                  </a:cubicBezTo>
                  <a:cubicBezTo>
                    <a:pt x="237" y="995"/>
                    <a:pt x="234" y="996"/>
                    <a:pt x="233" y="997"/>
                  </a:cubicBezTo>
                  <a:cubicBezTo>
                    <a:pt x="232" y="997"/>
                    <a:pt x="231" y="998"/>
                    <a:pt x="230" y="998"/>
                  </a:cubicBezTo>
                  <a:cubicBezTo>
                    <a:pt x="230" y="998"/>
                    <a:pt x="230" y="997"/>
                    <a:pt x="230" y="997"/>
                  </a:cubicBezTo>
                  <a:cubicBezTo>
                    <a:pt x="230" y="993"/>
                    <a:pt x="230" y="993"/>
                    <a:pt x="230" y="993"/>
                  </a:cubicBezTo>
                  <a:cubicBezTo>
                    <a:pt x="230" y="992"/>
                    <a:pt x="230" y="990"/>
                    <a:pt x="230" y="989"/>
                  </a:cubicBezTo>
                  <a:cubicBezTo>
                    <a:pt x="230" y="982"/>
                    <a:pt x="230" y="982"/>
                    <a:pt x="230" y="982"/>
                  </a:cubicBezTo>
                  <a:cubicBezTo>
                    <a:pt x="230" y="980"/>
                    <a:pt x="231" y="979"/>
                    <a:pt x="232" y="979"/>
                  </a:cubicBezTo>
                  <a:cubicBezTo>
                    <a:pt x="240" y="979"/>
                    <a:pt x="240" y="979"/>
                    <a:pt x="240" y="979"/>
                  </a:cubicBezTo>
                  <a:cubicBezTo>
                    <a:pt x="237" y="977"/>
                    <a:pt x="237" y="977"/>
                    <a:pt x="237" y="977"/>
                  </a:cubicBezTo>
                  <a:cubicBezTo>
                    <a:pt x="236" y="976"/>
                    <a:pt x="236" y="976"/>
                    <a:pt x="236" y="976"/>
                  </a:cubicBezTo>
                  <a:cubicBezTo>
                    <a:pt x="235" y="976"/>
                    <a:pt x="234" y="976"/>
                    <a:pt x="234" y="976"/>
                  </a:cubicBezTo>
                  <a:cubicBezTo>
                    <a:pt x="233" y="976"/>
                    <a:pt x="232" y="976"/>
                    <a:pt x="232" y="976"/>
                  </a:cubicBezTo>
                  <a:cubicBezTo>
                    <a:pt x="232" y="976"/>
                    <a:pt x="232" y="976"/>
                    <a:pt x="232" y="976"/>
                  </a:cubicBezTo>
                  <a:cubicBezTo>
                    <a:pt x="229" y="973"/>
                    <a:pt x="229" y="973"/>
                    <a:pt x="229" y="973"/>
                  </a:cubicBezTo>
                  <a:cubicBezTo>
                    <a:pt x="229" y="970"/>
                    <a:pt x="229" y="970"/>
                    <a:pt x="229" y="970"/>
                  </a:cubicBezTo>
                  <a:cubicBezTo>
                    <a:pt x="229" y="969"/>
                    <a:pt x="230" y="968"/>
                    <a:pt x="231" y="968"/>
                  </a:cubicBezTo>
                  <a:cubicBezTo>
                    <a:pt x="234" y="966"/>
                    <a:pt x="234" y="966"/>
                    <a:pt x="234" y="966"/>
                  </a:cubicBezTo>
                  <a:cubicBezTo>
                    <a:pt x="230" y="966"/>
                    <a:pt x="230" y="966"/>
                    <a:pt x="230" y="966"/>
                  </a:cubicBezTo>
                  <a:cubicBezTo>
                    <a:pt x="230" y="966"/>
                    <a:pt x="230" y="966"/>
                    <a:pt x="230" y="966"/>
                  </a:cubicBezTo>
                  <a:cubicBezTo>
                    <a:pt x="230" y="966"/>
                    <a:pt x="230" y="966"/>
                    <a:pt x="230" y="966"/>
                  </a:cubicBezTo>
                  <a:cubicBezTo>
                    <a:pt x="230" y="966"/>
                    <a:pt x="229" y="965"/>
                    <a:pt x="229" y="963"/>
                  </a:cubicBezTo>
                  <a:cubicBezTo>
                    <a:pt x="229" y="962"/>
                    <a:pt x="229" y="960"/>
                    <a:pt x="228" y="960"/>
                  </a:cubicBezTo>
                  <a:cubicBezTo>
                    <a:pt x="228" y="959"/>
                    <a:pt x="228" y="958"/>
                    <a:pt x="228" y="957"/>
                  </a:cubicBezTo>
                  <a:cubicBezTo>
                    <a:pt x="228" y="957"/>
                    <a:pt x="228" y="957"/>
                    <a:pt x="228" y="956"/>
                  </a:cubicBezTo>
                  <a:cubicBezTo>
                    <a:pt x="229" y="955"/>
                    <a:pt x="229" y="955"/>
                    <a:pt x="229" y="955"/>
                  </a:cubicBezTo>
                  <a:cubicBezTo>
                    <a:pt x="226" y="953"/>
                    <a:pt x="226" y="953"/>
                    <a:pt x="226" y="953"/>
                  </a:cubicBezTo>
                  <a:cubicBezTo>
                    <a:pt x="226" y="946"/>
                    <a:pt x="226" y="946"/>
                    <a:pt x="226" y="946"/>
                  </a:cubicBezTo>
                  <a:cubicBezTo>
                    <a:pt x="226" y="946"/>
                    <a:pt x="227" y="945"/>
                    <a:pt x="227" y="945"/>
                  </a:cubicBezTo>
                  <a:cubicBezTo>
                    <a:pt x="227" y="944"/>
                    <a:pt x="227" y="943"/>
                    <a:pt x="227" y="943"/>
                  </a:cubicBezTo>
                  <a:cubicBezTo>
                    <a:pt x="227" y="943"/>
                    <a:pt x="227" y="943"/>
                    <a:pt x="227" y="943"/>
                  </a:cubicBezTo>
                  <a:cubicBezTo>
                    <a:pt x="228" y="942"/>
                    <a:pt x="229" y="941"/>
                    <a:pt x="230" y="940"/>
                  </a:cubicBezTo>
                  <a:cubicBezTo>
                    <a:pt x="230" y="939"/>
                    <a:pt x="230" y="939"/>
                    <a:pt x="230" y="939"/>
                  </a:cubicBezTo>
                  <a:cubicBezTo>
                    <a:pt x="230" y="939"/>
                    <a:pt x="230" y="939"/>
                    <a:pt x="230" y="939"/>
                  </a:cubicBezTo>
                  <a:cubicBezTo>
                    <a:pt x="230" y="938"/>
                    <a:pt x="230" y="937"/>
                    <a:pt x="231" y="935"/>
                  </a:cubicBezTo>
                  <a:cubicBezTo>
                    <a:pt x="231" y="935"/>
                    <a:pt x="231" y="935"/>
                    <a:pt x="231" y="935"/>
                  </a:cubicBezTo>
                  <a:cubicBezTo>
                    <a:pt x="231" y="929"/>
                    <a:pt x="231" y="929"/>
                    <a:pt x="231" y="929"/>
                  </a:cubicBezTo>
                  <a:cubicBezTo>
                    <a:pt x="231" y="928"/>
                    <a:pt x="231" y="925"/>
                    <a:pt x="232" y="923"/>
                  </a:cubicBezTo>
                  <a:cubicBezTo>
                    <a:pt x="232" y="923"/>
                    <a:pt x="232" y="923"/>
                    <a:pt x="232" y="923"/>
                  </a:cubicBezTo>
                  <a:cubicBezTo>
                    <a:pt x="238" y="915"/>
                    <a:pt x="238" y="915"/>
                    <a:pt x="238" y="915"/>
                  </a:cubicBezTo>
                  <a:cubicBezTo>
                    <a:pt x="238" y="915"/>
                    <a:pt x="238" y="915"/>
                    <a:pt x="238" y="915"/>
                  </a:cubicBezTo>
                  <a:cubicBezTo>
                    <a:pt x="238" y="914"/>
                    <a:pt x="239" y="913"/>
                    <a:pt x="239" y="913"/>
                  </a:cubicBezTo>
                  <a:cubicBezTo>
                    <a:pt x="239" y="913"/>
                    <a:pt x="239" y="913"/>
                    <a:pt x="239" y="913"/>
                  </a:cubicBezTo>
                  <a:cubicBezTo>
                    <a:pt x="239" y="913"/>
                    <a:pt x="239" y="913"/>
                    <a:pt x="239" y="913"/>
                  </a:cubicBezTo>
                  <a:cubicBezTo>
                    <a:pt x="240" y="911"/>
                    <a:pt x="240" y="910"/>
                    <a:pt x="240" y="909"/>
                  </a:cubicBezTo>
                  <a:cubicBezTo>
                    <a:pt x="240" y="908"/>
                    <a:pt x="240" y="907"/>
                    <a:pt x="241" y="906"/>
                  </a:cubicBezTo>
                  <a:cubicBezTo>
                    <a:pt x="241" y="905"/>
                    <a:pt x="241" y="904"/>
                    <a:pt x="241" y="903"/>
                  </a:cubicBezTo>
                  <a:cubicBezTo>
                    <a:pt x="242" y="903"/>
                    <a:pt x="242" y="903"/>
                    <a:pt x="242" y="903"/>
                  </a:cubicBezTo>
                  <a:cubicBezTo>
                    <a:pt x="242" y="903"/>
                    <a:pt x="242" y="903"/>
                    <a:pt x="242" y="903"/>
                  </a:cubicBezTo>
                  <a:cubicBezTo>
                    <a:pt x="242" y="902"/>
                    <a:pt x="242" y="900"/>
                    <a:pt x="242" y="899"/>
                  </a:cubicBezTo>
                  <a:cubicBezTo>
                    <a:pt x="242" y="898"/>
                    <a:pt x="242" y="898"/>
                    <a:pt x="242" y="898"/>
                  </a:cubicBezTo>
                  <a:cubicBezTo>
                    <a:pt x="242" y="896"/>
                    <a:pt x="241" y="895"/>
                    <a:pt x="241" y="895"/>
                  </a:cubicBezTo>
                  <a:cubicBezTo>
                    <a:pt x="241" y="895"/>
                    <a:pt x="241" y="895"/>
                    <a:pt x="241" y="895"/>
                  </a:cubicBezTo>
                  <a:cubicBezTo>
                    <a:pt x="241" y="895"/>
                    <a:pt x="241" y="895"/>
                    <a:pt x="241" y="895"/>
                  </a:cubicBezTo>
                  <a:cubicBezTo>
                    <a:pt x="240" y="894"/>
                    <a:pt x="240" y="893"/>
                    <a:pt x="240" y="892"/>
                  </a:cubicBezTo>
                  <a:cubicBezTo>
                    <a:pt x="240" y="888"/>
                    <a:pt x="239" y="887"/>
                    <a:pt x="239" y="887"/>
                  </a:cubicBezTo>
                  <a:cubicBezTo>
                    <a:pt x="238" y="886"/>
                    <a:pt x="237" y="885"/>
                    <a:pt x="237" y="884"/>
                  </a:cubicBezTo>
                  <a:cubicBezTo>
                    <a:pt x="237" y="884"/>
                    <a:pt x="237" y="884"/>
                    <a:pt x="238" y="884"/>
                  </a:cubicBezTo>
                  <a:cubicBezTo>
                    <a:pt x="238" y="883"/>
                    <a:pt x="238" y="883"/>
                    <a:pt x="238" y="883"/>
                  </a:cubicBezTo>
                  <a:cubicBezTo>
                    <a:pt x="238" y="881"/>
                    <a:pt x="238" y="881"/>
                    <a:pt x="238" y="881"/>
                  </a:cubicBezTo>
                  <a:cubicBezTo>
                    <a:pt x="235" y="881"/>
                    <a:pt x="235" y="881"/>
                    <a:pt x="235" y="881"/>
                  </a:cubicBezTo>
                  <a:cubicBezTo>
                    <a:pt x="235" y="881"/>
                    <a:pt x="235" y="881"/>
                    <a:pt x="235" y="881"/>
                  </a:cubicBezTo>
                  <a:cubicBezTo>
                    <a:pt x="234" y="881"/>
                    <a:pt x="233" y="882"/>
                    <a:pt x="232" y="882"/>
                  </a:cubicBezTo>
                  <a:cubicBezTo>
                    <a:pt x="232" y="882"/>
                    <a:pt x="231" y="881"/>
                    <a:pt x="231" y="881"/>
                  </a:cubicBezTo>
                  <a:cubicBezTo>
                    <a:pt x="231" y="881"/>
                    <a:pt x="231" y="881"/>
                    <a:pt x="231" y="881"/>
                  </a:cubicBezTo>
                  <a:cubicBezTo>
                    <a:pt x="230" y="881"/>
                    <a:pt x="230" y="881"/>
                    <a:pt x="230" y="881"/>
                  </a:cubicBezTo>
                  <a:cubicBezTo>
                    <a:pt x="230" y="881"/>
                    <a:pt x="229" y="880"/>
                    <a:pt x="229" y="879"/>
                  </a:cubicBezTo>
                  <a:cubicBezTo>
                    <a:pt x="231" y="877"/>
                    <a:pt x="231" y="877"/>
                    <a:pt x="231" y="877"/>
                  </a:cubicBezTo>
                  <a:cubicBezTo>
                    <a:pt x="232" y="876"/>
                    <a:pt x="232" y="876"/>
                    <a:pt x="232" y="876"/>
                  </a:cubicBezTo>
                  <a:cubicBezTo>
                    <a:pt x="232" y="875"/>
                    <a:pt x="232" y="875"/>
                    <a:pt x="231" y="874"/>
                  </a:cubicBezTo>
                  <a:cubicBezTo>
                    <a:pt x="231" y="874"/>
                    <a:pt x="231" y="874"/>
                    <a:pt x="231" y="874"/>
                  </a:cubicBezTo>
                  <a:cubicBezTo>
                    <a:pt x="231" y="873"/>
                    <a:pt x="231" y="873"/>
                    <a:pt x="229" y="873"/>
                  </a:cubicBezTo>
                  <a:cubicBezTo>
                    <a:pt x="229" y="873"/>
                    <a:pt x="229" y="873"/>
                    <a:pt x="229" y="873"/>
                  </a:cubicBezTo>
                  <a:cubicBezTo>
                    <a:pt x="229" y="873"/>
                    <a:pt x="229" y="873"/>
                    <a:pt x="229" y="873"/>
                  </a:cubicBezTo>
                  <a:cubicBezTo>
                    <a:pt x="228" y="872"/>
                    <a:pt x="227" y="871"/>
                    <a:pt x="227" y="870"/>
                  </a:cubicBezTo>
                  <a:cubicBezTo>
                    <a:pt x="227" y="870"/>
                    <a:pt x="227" y="870"/>
                    <a:pt x="227" y="870"/>
                  </a:cubicBezTo>
                  <a:cubicBezTo>
                    <a:pt x="227" y="870"/>
                    <a:pt x="227" y="870"/>
                    <a:pt x="227" y="870"/>
                  </a:cubicBezTo>
                  <a:cubicBezTo>
                    <a:pt x="226" y="870"/>
                    <a:pt x="227" y="869"/>
                    <a:pt x="227" y="868"/>
                  </a:cubicBezTo>
                  <a:cubicBezTo>
                    <a:pt x="227" y="868"/>
                    <a:pt x="227" y="868"/>
                    <a:pt x="227" y="868"/>
                  </a:cubicBezTo>
                  <a:cubicBezTo>
                    <a:pt x="227" y="868"/>
                    <a:pt x="227" y="868"/>
                    <a:pt x="227" y="868"/>
                  </a:cubicBezTo>
                  <a:cubicBezTo>
                    <a:pt x="227" y="867"/>
                    <a:pt x="227" y="867"/>
                    <a:pt x="228" y="867"/>
                  </a:cubicBezTo>
                  <a:cubicBezTo>
                    <a:pt x="228" y="866"/>
                    <a:pt x="228" y="866"/>
                    <a:pt x="228" y="866"/>
                  </a:cubicBezTo>
                  <a:cubicBezTo>
                    <a:pt x="228" y="865"/>
                    <a:pt x="228" y="865"/>
                    <a:pt x="228" y="865"/>
                  </a:cubicBezTo>
                  <a:cubicBezTo>
                    <a:pt x="228" y="864"/>
                    <a:pt x="228" y="863"/>
                    <a:pt x="229" y="862"/>
                  </a:cubicBezTo>
                  <a:cubicBezTo>
                    <a:pt x="231" y="861"/>
                    <a:pt x="231" y="861"/>
                    <a:pt x="231" y="861"/>
                  </a:cubicBezTo>
                  <a:cubicBezTo>
                    <a:pt x="229" y="860"/>
                    <a:pt x="229" y="860"/>
                    <a:pt x="229" y="860"/>
                  </a:cubicBezTo>
                  <a:cubicBezTo>
                    <a:pt x="229" y="860"/>
                    <a:pt x="229" y="860"/>
                    <a:pt x="229" y="860"/>
                  </a:cubicBezTo>
                  <a:cubicBezTo>
                    <a:pt x="229" y="859"/>
                    <a:pt x="229" y="858"/>
                    <a:pt x="231" y="857"/>
                  </a:cubicBezTo>
                  <a:cubicBezTo>
                    <a:pt x="232" y="857"/>
                    <a:pt x="232" y="857"/>
                    <a:pt x="232" y="857"/>
                  </a:cubicBezTo>
                  <a:cubicBezTo>
                    <a:pt x="232" y="857"/>
                    <a:pt x="232" y="857"/>
                    <a:pt x="232" y="857"/>
                  </a:cubicBezTo>
                  <a:cubicBezTo>
                    <a:pt x="232" y="857"/>
                    <a:pt x="233" y="856"/>
                    <a:pt x="233" y="856"/>
                  </a:cubicBezTo>
                  <a:cubicBezTo>
                    <a:pt x="234" y="856"/>
                    <a:pt x="236" y="855"/>
                    <a:pt x="237" y="854"/>
                  </a:cubicBezTo>
                  <a:cubicBezTo>
                    <a:pt x="238" y="853"/>
                    <a:pt x="240" y="852"/>
                    <a:pt x="242" y="852"/>
                  </a:cubicBezTo>
                  <a:cubicBezTo>
                    <a:pt x="242" y="852"/>
                    <a:pt x="242" y="852"/>
                    <a:pt x="242" y="852"/>
                  </a:cubicBezTo>
                  <a:cubicBezTo>
                    <a:pt x="242" y="852"/>
                    <a:pt x="242" y="852"/>
                    <a:pt x="242" y="852"/>
                  </a:cubicBezTo>
                  <a:cubicBezTo>
                    <a:pt x="243" y="852"/>
                    <a:pt x="243" y="851"/>
                    <a:pt x="244" y="851"/>
                  </a:cubicBezTo>
                  <a:cubicBezTo>
                    <a:pt x="244" y="849"/>
                    <a:pt x="244" y="849"/>
                    <a:pt x="244" y="849"/>
                  </a:cubicBezTo>
                  <a:cubicBezTo>
                    <a:pt x="243" y="849"/>
                    <a:pt x="229" y="849"/>
                    <a:pt x="227" y="849"/>
                  </a:cubicBezTo>
                  <a:cubicBezTo>
                    <a:pt x="226" y="849"/>
                    <a:pt x="225" y="848"/>
                    <a:pt x="225" y="848"/>
                  </a:cubicBezTo>
                  <a:cubicBezTo>
                    <a:pt x="225" y="848"/>
                    <a:pt x="225" y="847"/>
                    <a:pt x="226" y="847"/>
                  </a:cubicBezTo>
                  <a:cubicBezTo>
                    <a:pt x="226" y="846"/>
                    <a:pt x="226" y="846"/>
                    <a:pt x="226" y="846"/>
                  </a:cubicBezTo>
                  <a:cubicBezTo>
                    <a:pt x="226" y="846"/>
                    <a:pt x="226" y="846"/>
                    <a:pt x="226" y="846"/>
                  </a:cubicBezTo>
                  <a:cubicBezTo>
                    <a:pt x="227" y="845"/>
                    <a:pt x="227" y="843"/>
                    <a:pt x="227" y="842"/>
                  </a:cubicBezTo>
                  <a:cubicBezTo>
                    <a:pt x="227" y="841"/>
                    <a:pt x="227" y="839"/>
                    <a:pt x="228" y="838"/>
                  </a:cubicBezTo>
                  <a:cubicBezTo>
                    <a:pt x="228" y="838"/>
                    <a:pt x="228" y="838"/>
                    <a:pt x="228" y="838"/>
                  </a:cubicBezTo>
                  <a:cubicBezTo>
                    <a:pt x="228" y="838"/>
                    <a:pt x="228" y="838"/>
                    <a:pt x="228" y="838"/>
                  </a:cubicBezTo>
                  <a:cubicBezTo>
                    <a:pt x="229" y="837"/>
                    <a:pt x="229" y="837"/>
                    <a:pt x="230" y="836"/>
                  </a:cubicBezTo>
                  <a:cubicBezTo>
                    <a:pt x="232" y="834"/>
                    <a:pt x="232" y="834"/>
                    <a:pt x="232" y="834"/>
                  </a:cubicBezTo>
                  <a:cubicBezTo>
                    <a:pt x="226" y="834"/>
                    <a:pt x="226" y="834"/>
                    <a:pt x="226" y="834"/>
                  </a:cubicBezTo>
                  <a:cubicBezTo>
                    <a:pt x="225" y="834"/>
                    <a:pt x="225" y="834"/>
                    <a:pt x="225" y="833"/>
                  </a:cubicBezTo>
                  <a:cubicBezTo>
                    <a:pt x="224" y="833"/>
                    <a:pt x="224" y="832"/>
                    <a:pt x="225" y="832"/>
                  </a:cubicBezTo>
                  <a:cubicBezTo>
                    <a:pt x="225" y="831"/>
                    <a:pt x="225" y="831"/>
                    <a:pt x="225" y="831"/>
                  </a:cubicBezTo>
                  <a:cubicBezTo>
                    <a:pt x="225" y="831"/>
                    <a:pt x="225" y="831"/>
                    <a:pt x="225" y="831"/>
                  </a:cubicBezTo>
                  <a:cubicBezTo>
                    <a:pt x="225" y="830"/>
                    <a:pt x="225" y="830"/>
                    <a:pt x="225" y="829"/>
                  </a:cubicBezTo>
                  <a:cubicBezTo>
                    <a:pt x="225" y="828"/>
                    <a:pt x="226" y="827"/>
                    <a:pt x="226" y="826"/>
                  </a:cubicBezTo>
                  <a:cubicBezTo>
                    <a:pt x="226" y="824"/>
                    <a:pt x="226" y="823"/>
                    <a:pt x="227" y="822"/>
                  </a:cubicBezTo>
                  <a:cubicBezTo>
                    <a:pt x="229" y="821"/>
                    <a:pt x="231" y="821"/>
                    <a:pt x="232" y="821"/>
                  </a:cubicBezTo>
                  <a:cubicBezTo>
                    <a:pt x="232" y="821"/>
                    <a:pt x="232" y="821"/>
                    <a:pt x="232" y="821"/>
                  </a:cubicBezTo>
                  <a:cubicBezTo>
                    <a:pt x="232" y="822"/>
                    <a:pt x="233" y="822"/>
                    <a:pt x="235" y="822"/>
                  </a:cubicBezTo>
                  <a:cubicBezTo>
                    <a:pt x="235" y="822"/>
                    <a:pt x="235" y="822"/>
                    <a:pt x="235" y="822"/>
                  </a:cubicBezTo>
                  <a:cubicBezTo>
                    <a:pt x="236" y="822"/>
                    <a:pt x="238" y="822"/>
                    <a:pt x="240" y="821"/>
                  </a:cubicBezTo>
                  <a:cubicBezTo>
                    <a:pt x="240" y="821"/>
                    <a:pt x="241" y="821"/>
                    <a:pt x="242" y="820"/>
                  </a:cubicBezTo>
                  <a:cubicBezTo>
                    <a:pt x="242" y="820"/>
                    <a:pt x="243" y="820"/>
                    <a:pt x="243" y="820"/>
                  </a:cubicBezTo>
                  <a:cubicBezTo>
                    <a:pt x="244" y="820"/>
                    <a:pt x="245" y="820"/>
                    <a:pt x="245" y="820"/>
                  </a:cubicBezTo>
                  <a:cubicBezTo>
                    <a:pt x="246" y="819"/>
                    <a:pt x="246" y="819"/>
                    <a:pt x="246" y="819"/>
                  </a:cubicBezTo>
                  <a:cubicBezTo>
                    <a:pt x="246" y="817"/>
                    <a:pt x="246" y="817"/>
                    <a:pt x="246" y="817"/>
                  </a:cubicBezTo>
                  <a:cubicBezTo>
                    <a:pt x="245" y="817"/>
                    <a:pt x="245" y="817"/>
                    <a:pt x="245" y="817"/>
                  </a:cubicBezTo>
                  <a:cubicBezTo>
                    <a:pt x="240" y="817"/>
                    <a:pt x="240" y="817"/>
                    <a:pt x="240" y="817"/>
                  </a:cubicBezTo>
                  <a:cubicBezTo>
                    <a:pt x="239" y="817"/>
                    <a:pt x="238" y="817"/>
                    <a:pt x="237" y="817"/>
                  </a:cubicBezTo>
                  <a:cubicBezTo>
                    <a:pt x="236" y="817"/>
                    <a:pt x="236" y="817"/>
                    <a:pt x="235" y="817"/>
                  </a:cubicBezTo>
                  <a:cubicBezTo>
                    <a:pt x="235" y="817"/>
                    <a:pt x="235" y="817"/>
                    <a:pt x="235" y="817"/>
                  </a:cubicBezTo>
                  <a:cubicBezTo>
                    <a:pt x="235" y="817"/>
                    <a:pt x="235" y="817"/>
                    <a:pt x="235" y="817"/>
                  </a:cubicBezTo>
                  <a:cubicBezTo>
                    <a:pt x="235" y="816"/>
                    <a:pt x="234" y="816"/>
                    <a:pt x="232" y="816"/>
                  </a:cubicBezTo>
                  <a:cubicBezTo>
                    <a:pt x="231" y="816"/>
                    <a:pt x="231" y="816"/>
                    <a:pt x="231" y="816"/>
                  </a:cubicBezTo>
                  <a:cubicBezTo>
                    <a:pt x="230" y="816"/>
                    <a:pt x="230" y="816"/>
                    <a:pt x="229" y="816"/>
                  </a:cubicBezTo>
                  <a:cubicBezTo>
                    <a:pt x="228" y="817"/>
                    <a:pt x="227" y="817"/>
                    <a:pt x="226" y="817"/>
                  </a:cubicBezTo>
                  <a:cubicBezTo>
                    <a:pt x="225" y="817"/>
                    <a:pt x="225" y="817"/>
                    <a:pt x="225" y="817"/>
                  </a:cubicBezTo>
                  <a:cubicBezTo>
                    <a:pt x="225" y="817"/>
                    <a:pt x="225" y="817"/>
                    <a:pt x="225" y="817"/>
                  </a:cubicBezTo>
                  <a:cubicBezTo>
                    <a:pt x="224" y="817"/>
                    <a:pt x="223" y="818"/>
                    <a:pt x="222" y="818"/>
                  </a:cubicBezTo>
                  <a:cubicBezTo>
                    <a:pt x="222" y="818"/>
                    <a:pt x="221" y="817"/>
                    <a:pt x="221" y="817"/>
                  </a:cubicBezTo>
                  <a:cubicBezTo>
                    <a:pt x="221" y="817"/>
                    <a:pt x="221" y="817"/>
                    <a:pt x="221" y="817"/>
                  </a:cubicBezTo>
                  <a:cubicBezTo>
                    <a:pt x="221" y="817"/>
                    <a:pt x="221" y="817"/>
                    <a:pt x="221" y="817"/>
                  </a:cubicBezTo>
                  <a:cubicBezTo>
                    <a:pt x="220" y="816"/>
                    <a:pt x="219" y="815"/>
                    <a:pt x="219" y="813"/>
                  </a:cubicBezTo>
                  <a:cubicBezTo>
                    <a:pt x="219" y="810"/>
                    <a:pt x="219" y="810"/>
                    <a:pt x="219" y="810"/>
                  </a:cubicBezTo>
                  <a:cubicBezTo>
                    <a:pt x="217" y="813"/>
                    <a:pt x="217" y="813"/>
                    <a:pt x="217" y="813"/>
                  </a:cubicBezTo>
                  <a:cubicBezTo>
                    <a:pt x="216" y="814"/>
                    <a:pt x="216" y="815"/>
                    <a:pt x="215" y="815"/>
                  </a:cubicBezTo>
                  <a:cubicBezTo>
                    <a:pt x="215" y="815"/>
                    <a:pt x="215" y="815"/>
                    <a:pt x="215" y="815"/>
                  </a:cubicBezTo>
                  <a:cubicBezTo>
                    <a:pt x="215" y="815"/>
                    <a:pt x="215" y="815"/>
                    <a:pt x="215" y="815"/>
                  </a:cubicBezTo>
                  <a:cubicBezTo>
                    <a:pt x="214" y="815"/>
                    <a:pt x="214" y="815"/>
                    <a:pt x="214" y="815"/>
                  </a:cubicBezTo>
                  <a:cubicBezTo>
                    <a:pt x="214" y="815"/>
                    <a:pt x="213" y="815"/>
                    <a:pt x="213" y="815"/>
                  </a:cubicBezTo>
                  <a:cubicBezTo>
                    <a:pt x="213" y="815"/>
                    <a:pt x="213" y="815"/>
                    <a:pt x="213" y="815"/>
                  </a:cubicBezTo>
                  <a:cubicBezTo>
                    <a:pt x="208" y="815"/>
                    <a:pt x="208" y="815"/>
                    <a:pt x="208" y="815"/>
                  </a:cubicBezTo>
                  <a:cubicBezTo>
                    <a:pt x="211" y="817"/>
                    <a:pt x="211" y="817"/>
                    <a:pt x="211" y="817"/>
                  </a:cubicBezTo>
                  <a:cubicBezTo>
                    <a:pt x="213" y="819"/>
                    <a:pt x="213" y="819"/>
                    <a:pt x="214" y="819"/>
                  </a:cubicBezTo>
                  <a:cubicBezTo>
                    <a:pt x="214" y="819"/>
                    <a:pt x="214" y="819"/>
                    <a:pt x="214" y="819"/>
                  </a:cubicBezTo>
                  <a:cubicBezTo>
                    <a:pt x="215" y="820"/>
                    <a:pt x="215" y="821"/>
                    <a:pt x="214" y="824"/>
                  </a:cubicBezTo>
                  <a:cubicBezTo>
                    <a:pt x="214" y="826"/>
                    <a:pt x="212" y="828"/>
                    <a:pt x="210" y="829"/>
                  </a:cubicBezTo>
                  <a:cubicBezTo>
                    <a:pt x="209" y="829"/>
                    <a:pt x="207" y="830"/>
                    <a:pt x="206" y="831"/>
                  </a:cubicBezTo>
                  <a:cubicBezTo>
                    <a:pt x="203" y="831"/>
                    <a:pt x="203" y="831"/>
                    <a:pt x="203" y="831"/>
                  </a:cubicBezTo>
                  <a:cubicBezTo>
                    <a:pt x="202" y="831"/>
                    <a:pt x="202" y="832"/>
                    <a:pt x="202" y="833"/>
                  </a:cubicBezTo>
                  <a:cubicBezTo>
                    <a:pt x="202" y="834"/>
                    <a:pt x="202" y="834"/>
                    <a:pt x="202" y="834"/>
                  </a:cubicBezTo>
                  <a:cubicBezTo>
                    <a:pt x="203" y="834"/>
                    <a:pt x="203" y="834"/>
                    <a:pt x="203" y="834"/>
                  </a:cubicBezTo>
                  <a:cubicBezTo>
                    <a:pt x="203" y="834"/>
                    <a:pt x="203" y="834"/>
                    <a:pt x="203" y="834"/>
                  </a:cubicBezTo>
                  <a:cubicBezTo>
                    <a:pt x="204" y="834"/>
                    <a:pt x="205" y="835"/>
                    <a:pt x="205" y="837"/>
                  </a:cubicBezTo>
                  <a:cubicBezTo>
                    <a:pt x="205" y="837"/>
                    <a:pt x="205" y="838"/>
                    <a:pt x="205" y="838"/>
                  </a:cubicBezTo>
                  <a:cubicBezTo>
                    <a:pt x="205" y="838"/>
                    <a:pt x="204" y="838"/>
                    <a:pt x="204" y="838"/>
                  </a:cubicBezTo>
                  <a:cubicBezTo>
                    <a:pt x="204" y="838"/>
                    <a:pt x="204" y="838"/>
                    <a:pt x="204" y="838"/>
                  </a:cubicBezTo>
                  <a:cubicBezTo>
                    <a:pt x="203" y="838"/>
                    <a:pt x="203" y="838"/>
                    <a:pt x="203" y="838"/>
                  </a:cubicBezTo>
                  <a:cubicBezTo>
                    <a:pt x="200" y="838"/>
                    <a:pt x="200" y="838"/>
                    <a:pt x="200" y="838"/>
                  </a:cubicBezTo>
                  <a:cubicBezTo>
                    <a:pt x="200" y="838"/>
                    <a:pt x="200" y="838"/>
                    <a:pt x="200" y="838"/>
                  </a:cubicBezTo>
                  <a:cubicBezTo>
                    <a:pt x="200" y="839"/>
                    <a:pt x="199" y="839"/>
                    <a:pt x="199" y="839"/>
                  </a:cubicBezTo>
                  <a:cubicBezTo>
                    <a:pt x="197" y="840"/>
                    <a:pt x="197" y="840"/>
                    <a:pt x="197" y="840"/>
                  </a:cubicBezTo>
                  <a:cubicBezTo>
                    <a:pt x="199" y="841"/>
                    <a:pt x="199" y="841"/>
                    <a:pt x="199" y="841"/>
                  </a:cubicBezTo>
                  <a:cubicBezTo>
                    <a:pt x="200" y="842"/>
                    <a:pt x="201" y="842"/>
                    <a:pt x="202" y="842"/>
                  </a:cubicBezTo>
                  <a:cubicBezTo>
                    <a:pt x="204" y="843"/>
                    <a:pt x="206" y="844"/>
                    <a:pt x="207" y="844"/>
                  </a:cubicBezTo>
                  <a:cubicBezTo>
                    <a:pt x="207" y="845"/>
                    <a:pt x="208" y="845"/>
                    <a:pt x="208" y="846"/>
                  </a:cubicBezTo>
                  <a:cubicBezTo>
                    <a:pt x="209" y="847"/>
                    <a:pt x="209" y="847"/>
                    <a:pt x="210" y="848"/>
                  </a:cubicBezTo>
                  <a:cubicBezTo>
                    <a:pt x="211" y="849"/>
                    <a:pt x="212" y="849"/>
                    <a:pt x="212" y="851"/>
                  </a:cubicBezTo>
                  <a:cubicBezTo>
                    <a:pt x="212" y="852"/>
                    <a:pt x="211" y="854"/>
                    <a:pt x="210" y="856"/>
                  </a:cubicBezTo>
                  <a:cubicBezTo>
                    <a:pt x="210" y="856"/>
                    <a:pt x="210" y="856"/>
                    <a:pt x="210" y="856"/>
                  </a:cubicBezTo>
                  <a:cubicBezTo>
                    <a:pt x="210" y="856"/>
                    <a:pt x="210" y="856"/>
                    <a:pt x="210" y="856"/>
                  </a:cubicBezTo>
                  <a:cubicBezTo>
                    <a:pt x="210" y="858"/>
                    <a:pt x="208" y="861"/>
                    <a:pt x="206" y="861"/>
                  </a:cubicBezTo>
                  <a:cubicBezTo>
                    <a:pt x="202" y="866"/>
                    <a:pt x="202" y="866"/>
                    <a:pt x="202" y="866"/>
                  </a:cubicBezTo>
                  <a:cubicBezTo>
                    <a:pt x="202" y="866"/>
                    <a:pt x="202" y="866"/>
                    <a:pt x="202" y="866"/>
                  </a:cubicBezTo>
                  <a:cubicBezTo>
                    <a:pt x="202" y="866"/>
                    <a:pt x="201" y="867"/>
                    <a:pt x="201" y="868"/>
                  </a:cubicBezTo>
                  <a:cubicBezTo>
                    <a:pt x="201" y="869"/>
                    <a:pt x="200" y="870"/>
                    <a:pt x="200" y="871"/>
                  </a:cubicBezTo>
                  <a:cubicBezTo>
                    <a:pt x="199" y="871"/>
                    <a:pt x="199" y="871"/>
                    <a:pt x="199" y="871"/>
                  </a:cubicBezTo>
                  <a:cubicBezTo>
                    <a:pt x="199" y="871"/>
                    <a:pt x="199" y="871"/>
                    <a:pt x="199" y="871"/>
                  </a:cubicBezTo>
                  <a:cubicBezTo>
                    <a:pt x="199" y="873"/>
                    <a:pt x="198" y="874"/>
                    <a:pt x="197" y="875"/>
                  </a:cubicBezTo>
                  <a:cubicBezTo>
                    <a:pt x="195" y="876"/>
                    <a:pt x="193" y="877"/>
                    <a:pt x="191" y="877"/>
                  </a:cubicBezTo>
                  <a:cubicBezTo>
                    <a:pt x="189" y="877"/>
                    <a:pt x="187" y="878"/>
                    <a:pt x="185" y="879"/>
                  </a:cubicBezTo>
                  <a:cubicBezTo>
                    <a:pt x="185" y="879"/>
                    <a:pt x="185" y="879"/>
                    <a:pt x="185" y="879"/>
                  </a:cubicBezTo>
                  <a:cubicBezTo>
                    <a:pt x="185" y="879"/>
                    <a:pt x="185" y="879"/>
                    <a:pt x="185" y="879"/>
                  </a:cubicBezTo>
                  <a:cubicBezTo>
                    <a:pt x="184" y="880"/>
                    <a:pt x="182" y="881"/>
                    <a:pt x="181" y="881"/>
                  </a:cubicBezTo>
                  <a:cubicBezTo>
                    <a:pt x="179" y="882"/>
                    <a:pt x="177" y="883"/>
                    <a:pt x="176" y="884"/>
                  </a:cubicBezTo>
                  <a:cubicBezTo>
                    <a:pt x="175" y="885"/>
                    <a:pt x="173" y="886"/>
                    <a:pt x="170" y="886"/>
                  </a:cubicBezTo>
                  <a:cubicBezTo>
                    <a:pt x="168" y="886"/>
                    <a:pt x="166" y="887"/>
                    <a:pt x="165" y="888"/>
                  </a:cubicBezTo>
                  <a:cubicBezTo>
                    <a:pt x="164" y="888"/>
                    <a:pt x="163" y="889"/>
                    <a:pt x="161" y="890"/>
                  </a:cubicBezTo>
                  <a:cubicBezTo>
                    <a:pt x="161" y="890"/>
                    <a:pt x="160" y="890"/>
                    <a:pt x="159" y="890"/>
                  </a:cubicBezTo>
                  <a:cubicBezTo>
                    <a:pt x="158" y="891"/>
                    <a:pt x="155" y="892"/>
                    <a:pt x="152" y="893"/>
                  </a:cubicBezTo>
                  <a:cubicBezTo>
                    <a:pt x="151" y="894"/>
                    <a:pt x="149" y="894"/>
                    <a:pt x="147" y="895"/>
                  </a:cubicBezTo>
                  <a:cubicBezTo>
                    <a:pt x="146" y="895"/>
                    <a:pt x="144" y="896"/>
                    <a:pt x="143" y="896"/>
                  </a:cubicBezTo>
                  <a:cubicBezTo>
                    <a:pt x="143" y="896"/>
                    <a:pt x="143" y="896"/>
                    <a:pt x="143" y="896"/>
                  </a:cubicBezTo>
                  <a:cubicBezTo>
                    <a:pt x="140" y="897"/>
                    <a:pt x="136" y="898"/>
                    <a:pt x="134" y="898"/>
                  </a:cubicBezTo>
                  <a:cubicBezTo>
                    <a:pt x="133" y="897"/>
                    <a:pt x="131" y="897"/>
                    <a:pt x="130" y="897"/>
                  </a:cubicBezTo>
                  <a:cubicBezTo>
                    <a:pt x="129" y="897"/>
                    <a:pt x="128" y="897"/>
                    <a:pt x="127" y="896"/>
                  </a:cubicBezTo>
                  <a:cubicBezTo>
                    <a:pt x="127" y="896"/>
                    <a:pt x="127" y="896"/>
                    <a:pt x="127" y="896"/>
                  </a:cubicBezTo>
                  <a:cubicBezTo>
                    <a:pt x="126" y="896"/>
                    <a:pt x="126" y="896"/>
                    <a:pt x="126" y="896"/>
                  </a:cubicBezTo>
                  <a:cubicBezTo>
                    <a:pt x="125" y="896"/>
                    <a:pt x="121" y="894"/>
                    <a:pt x="118" y="893"/>
                  </a:cubicBezTo>
                  <a:cubicBezTo>
                    <a:pt x="117" y="893"/>
                    <a:pt x="116" y="892"/>
                    <a:pt x="114" y="891"/>
                  </a:cubicBezTo>
                  <a:cubicBezTo>
                    <a:pt x="112" y="890"/>
                    <a:pt x="109" y="888"/>
                    <a:pt x="107" y="887"/>
                  </a:cubicBezTo>
                  <a:cubicBezTo>
                    <a:pt x="106" y="886"/>
                    <a:pt x="105" y="885"/>
                    <a:pt x="104" y="884"/>
                  </a:cubicBezTo>
                  <a:cubicBezTo>
                    <a:pt x="101" y="882"/>
                    <a:pt x="99" y="880"/>
                    <a:pt x="99" y="879"/>
                  </a:cubicBezTo>
                  <a:cubicBezTo>
                    <a:pt x="99" y="879"/>
                    <a:pt x="99" y="879"/>
                    <a:pt x="99" y="879"/>
                  </a:cubicBezTo>
                  <a:cubicBezTo>
                    <a:pt x="98" y="878"/>
                    <a:pt x="98" y="878"/>
                    <a:pt x="98" y="878"/>
                  </a:cubicBezTo>
                  <a:cubicBezTo>
                    <a:pt x="92" y="874"/>
                    <a:pt x="92" y="874"/>
                    <a:pt x="92" y="874"/>
                  </a:cubicBezTo>
                  <a:cubicBezTo>
                    <a:pt x="91" y="873"/>
                    <a:pt x="91" y="872"/>
                    <a:pt x="90" y="871"/>
                  </a:cubicBezTo>
                  <a:cubicBezTo>
                    <a:pt x="89" y="870"/>
                    <a:pt x="88" y="869"/>
                    <a:pt x="87" y="868"/>
                  </a:cubicBezTo>
                  <a:cubicBezTo>
                    <a:pt x="86" y="867"/>
                    <a:pt x="84" y="864"/>
                    <a:pt x="82" y="863"/>
                  </a:cubicBezTo>
                  <a:cubicBezTo>
                    <a:pt x="82" y="863"/>
                    <a:pt x="82" y="863"/>
                    <a:pt x="82" y="863"/>
                  </a:cubicBezTo>
                  <a:cubicBezTo>
                    <a:pt x="82" y="862"/>
                    <a:pt x="81" y="861"/>
                    <a:pt x="81" y="861"/>
                  </a:cubicBezTo>
                  <a:cubicBezTo>
                    <a:pt x="80" y="859"/>
                    <a:pt x="78" y="858"/>
                    <a:pt x="78" y="856"/>
                  </a:cubicBezTo>
                  <a:cubicBezTo>
                    <a:pt x="77" y="853"/>
                    <a:pt x="75" y="851"/>
                    <a:pt x="73" y="850"/>
                  </a:cubicBezTo>
                  <a:cubicBezTo>
                    <a:pt x="73" y="850"/>
                    <a:pt x="73" y="849"/>
                    <a:pt x="72" y="849"/>
                  </a:cubicBezTo>
                  <a:cubicBezTo>
                    <a:pt x="71" y="848"/>
                    <a:pt x="70" y="846"/>
                    <a:pt x="69" y="845"/>
                  </a:cubicBezTo>
                  <a:cubicBezTo>
                    <a:pt x="68" y="843"/>
                    <a:pt x="65" y="840"/>
                    <a:pt x="63" y="839"/>
                  </a:cubicBezTo>
                  <a:cubicBezTo>
                    <a:pt x="62" y="839"/>
                    <a:pt x="62" y="839"/>
                    <a:pt x="62" y="839"/>
                  </a:cubicBezTo>
                  <a:cubicBezTo>
                    <a:pt x="59" y="835"/>
                    <a:pt x="56" y="833"/>
                    <a:pt x="54" y="832"/>
                  </a:cubicBezTo>
                  <a:cubicBezTo>
                    <a:pt x="54" y="831"/>
                    <a:pt x="52" y="830"/>
                    <a:pt x="51" y="829"/>
                  </a:cubicBezTo>
                  <a:cubicBezTo>
                    <a:pt x="50" y="828"/>
                    <a:pt x="49" y="826"/>
                    <a:pt x="48" y="826"/>
                  </a:cubicBezTo>
                  <a:cubicBezTo>
                    <a:pt x="46" y="824"/>
                    <a:pt x="44" y="821"/>
                    <a:pt x="42" y="818"/>
                  </a:cubicBezTo>
                  <a:cubicBezTo>
                    <a:pt x="41" y="817"/>
                    <a:pt x="41" y="816"/>
                    <a:pt x="40" y="815"/>
                  </a:cubicBezTo>
                  <a:cubicBezTo>
                    <a:pt x="39" y="814"/>
                    <a:pt x="38" y="812"/>
                    <a:pt x="36" y="811"/>
                  </a:cubicBezTo>
                  <a:cubicBezTo>
                    <a:pt x="35" y="809"/>
                    <a:pt x="35" y="807"/>
                    <a:pt x="35" y="805"/>
                  </a:cubicBezTo>
                  <a:cubicBezTo>
                    <a:pt x="35" y="805"/>
                    <a:pt x="35" y="805"/>
                    <a:pt x="35" y="805"/>
                  </a:cubicBezTo>
                  <a:cubicBezTo>
                    <a:pt x="34" y="805"/>
                    <a:pt x="34" y="805"/>
                    <a:pt x="34" y="805"/>
                  </a:cubicBezTo>
                  <a:cubicBezTo>
                    <a:pt x="34" y="804"/>
                    <a:pt x="34" y="802"/>
                    <a:pt x="34" y="801"/>
                  </a:cubicBezTo>
                  <a:cubicBezTo>
                    <a:pt x="34" y="801"/>
                    <a:pt x="34" y="801"/>
                    <a:pt x="34" y="801"/>
                  </a:cubicBezTo>
                  <a:cubicBezTo>
                    <a:pt x="34" y="800"/>
                    <a:pt x="34" y="800"/>
                    <a:pt x="34" y="800"/>
                  </a:cubicBezTo>
                  <a:cubicBezTo>
                    <a:pt x="34" y="799"/>
                    <a:pt x="35" y="798"/>
                    <a:pt x="35" y="796"/>
                  </a:cubicBezTo>
                  <a:cubicBezTo>
                    <a:pt x="36" y="795"/>
                    <a:pt x="37" y="795"/>
                    <a:pt x="39" y="795"/>
                  </a:cubicBezTo>
                  <a:cubicBezTo>
                    <a:pt x="40" y="795"/>
                    <a:pt x="41" y="795"/>
                    <a:pt x="41" y="796"/>
                  </a:cubicBezTo>
                  <a:cubicBezTo>
                    <a:pt x="41" y="796"/>
                    <a:pt x="41" y="796"/>
                    <a:pt x="41" y="796"/>
                  </a:cubicBezTo>
                  <a:cubicBezTo>
                    <a:pt x="41" y="797"/>
                    <a:pt x="41" y="797"/>
                    <a:pt x="41" y="797"/>
                  </a:cubicBezTo>
                  <a:cubicBezTo>
                    <a:pt x="41" y="797"/>
                    <a:pt x="42" y="798"/>
                    <a:pt x="43" y="799"/>
                  </a:cubicBezTo>
                  <a:cubicBezTo>
                    <a:pt x="45" y="799"/>
                    <a:pt x="46" y="799"/>
                    <a:pt x="47" y="800"/>
                  </a:cubicBezTo>
                  <a:cubicBezTo>
                    <a:pt x="47" y="801"/>
                    <a:pt x="48" y="802"/>
                    <a:pt x="48" y="803"/>
                  </a:cubicBezTo>
                  <a:cubicBezTo>
                    <a:pt x="48" y="803"/>
                    <a:pt x="48" y="804"/>
                    <a:pt x="48" y="804"/>
                  </a:cubicBezTo>
                  <a:cubicBezTo>
                    <a:pt x="48" y="805"/>
                    <a:pt x="48" y="805"/>
                    <a:pt x="48" y="805"/>
                  </a:cubicBezTo>
                  <a:cubicBezTo>
                    <a:pt x="48" y="805"/>
                    <a:pt x="49" y="805"/>
                    <a:pt x="49" y="805"/>
                  </a:cubicBezTo>
                  <a:cubicBezTo>
                    <a:pt x="50" y="805"/>
                    <a:pt x="51" y="805"/>
                    <a:pt x="52" y="806"/>
                  </a:cubicBezTo>
                  <a:cubicBezTo>
                    <a:pt x="52" y="806"/>
                    <a:pt x="52" y="806"/>
                    <a:pt x="52" y="806"/>
                  </a:cubicBezTo>
                  <a:cubicBezTo>
                    <a:pt x="53" y="806"/>
                    <a:pt x="53" y="806"/>
                    <a:pt x="53" y="806"/>
                  </a:cubicBezTo>
                  <a:cubicBezTo>
                    <a:pt x="54" y="806"/>
                    <a:pt x="55" y="806"/>
                    <a:pt x="56" y="805"/>
                  </a:cubicBezTo>
                  <a:cubicBezTo>
                    <a:pt x="57" y="804"/>
                    <a:pt x="58" y="804"/>
                    <a:pt x="59" y="803"/>
                  </a:cubicBezTo>
                  <a:cubicBezTo>
                    <a:pt x="59" y="803"/>
                    <a:pt x="59" y="803"/>
                    <a:pt x="59" y="803"/>
                  </a:cubicBezTo>
                  <a:cubicBezTo>
                    <a:pt x="59" y="804"/>
                    <a:pt x="60" y="804"/>
                    <a:pt x="60" y="804"/>
                  </a:cubicBezTo>
                  <a:cubicBezTo>
                    <a:pt x="61" y="804"/>
                    <a:pt x="62" y="804"/>
                    <a:pt x="62" y="803"/>
                  </a:cubicBezTo>
                  <a:cubicBezTo>
                    <a:pt x="62" y="803"/>
                    <a:pt x="62" y="803"/>
                    <a:pt x="62" y="803"/>
                  </a:cubicBezTo>
                  <a:cubicBezTo>
                    <a:pt x="63" y="803"/>
                    <a:pt x="64" y="803"/>
                    <a:pt x="65" y="802"/>
                  </a:cubicBezTo>
                  <a:cubicBezTo>
                    <a:pt x="65" y="802"/>
                    <a:pt x="65" y="802"/>
                    <a:pt x="65" y="802"/>
                  </a:cubicBezTo>
                  <a:cubicBezTo>
                    <a:pt x="65" y="801"/>
                    <a:pt x="65" y="801"/>
                    <a:pt x="65" y="801"/>
                  </a:cubicBezTo>
                  <a:cubicBezTo>
                    <a:pt x="65" y="801"/>
                    <a:pt x="65" y="801"/>
                    <a:pt x="66" y="801"/>
                  </a:cubicBezTo>
                  <a:cubicBezTo>
                    <a:pt x="66" y="801"/>
                    <a:pt x="67" y="802"/>
                    <a:pt x="67" y="802"/>
                  </a:cubicBezTo>
                  <a:cubicBezTo>
                    <a:pt x="68" y="803"/>
                    <a:pt x="69" y="803"/>
                    <a:pt x="71" y="803"/>
                  </a:cubicBezTo>
                  <a:cubicBezTo>
                    <a:pt x="71" y="803"/>
                    <a:pt x="71" y="803"/>
                    <a:pt x="71" y="803"/>
                  </a:cubicBezTo>
                  <a:cubicBezTo>
                    <a:pt x="72" y="803"/>
                    <a:pt x="73" y="802"/>
                    <a:pt x="74" y="802"/>
                  </a:cubicBezTo>
                  <a:cubicBezTo>
                    <a:pt x="74" y="801"/>
                    <a:pt x="74" y="801"/>
                    <a:pt x="74" y="801"/>
                  </a:cubicBezTo>
                  <a:cubicBezTo>
                    <a:pt x="74" y="801"/>
                    <a:pt x="74" y="801"/>
                    <a:pt x="74" y="801"/>
                  </a:cubicBezTo>
                  <a:cubicBezTo>
                    <a:pt x="75" y="801"/>
                    <a:pt x="76" y="801"/>
                    <a:pt x="76" y="800"/>
                  </a:cubicBezTo>
                  <a:cubicBezTo>
                    <a:pt x="76" y="800"/>
                    <a:pt x="76" y="800"/>
                    <a:pt x="76" y="800"/>
                  </a:cubicBezTo>
                  <a:cubicBezTo>
                    <a:pt x="76" y="799"/>
                    <a:pt x="76" y="799"/>
                    <a:pt x="76" y="799"/>
                  </a:cubicBezTo>
                  <a:cubicBezTo>
                    <a:pt x="77" y="799"/>
                    <a:pt x="78" y="798"/>
                    <a:pt x="78" y="798"/>
                  </a:cubicBezTo>
                  <a:cubicBezTo>
                    <a:pt x="79" y="798"/>
                    <a:pt x="79" y="798"/>
                    <a:pt x="79" y="799"/>
                  </a:cubicBezTo>
                  <a:cubicBezTo>
                    <a:pt x="79" y="799"/>
                    <a:pt x="80" y="799"/>
                    <a:pt x="81" y="799"/>
                  </a:cubicBezTo>
                  <a:cubicBezTo>
                    <a:pt x="81" y="799"/>
                    <a:pt x="82" y="799"/>
                    <a:pt x="83" y="799"/>
                  </a:cubicBezTo>
                  <a:cubicBezTo>
                    <a:pt x="83" y="799"/>
                    <a:pt x="83" y="799"/>
                    <a:pt x="83" y="799"/>
                  </a:cubicBezTo>
                  <a:cubicBezTo>
                    <a:pt x="83" y="799"/>
                    <a:pt x="84" y="798"/>
                    <a:pt x="84" y="798"/>
                  </a:cubicBezTo>
                  <a:cubicBezTo>
                    <a:pt x="85" y="798"/>
                    <a:pt x="86" y="798"/>
                    <a:pt x="86" y="798"/>
                  </a:cubicBezTo>
                  <a:cubicBezTo>
                    <a:pt x="86" y="798"/>
                    <a:pt x="86" y="798"/>
                    <a:pt x="86" y="798"/>
                  </a:cubicBezTo>
                  <a:cubicBezTo>
                    <a:pt x="92" y="795"/>
                    <a:pt x="92" y="795"/>
                    <a:pt x="92" y="795"/>
                  </a:cubicBezTo>
                  <a:cubicBezTo>
                    <a:pt x="92" y="795"/>
                    <a:pt x="92" y="795"/>
                    <a:pt x="92" y="795"/>
                  </a:cubicBezTo>
                  <a:cubicBezTo>
                    <a:pt x="92" y="794"/>
                    <a:pt x="95" y="793"/>
                    <a:pt x="97" y="793"/>
                  </a:cubicBezTo>
                  <a:cubicBezTo>
                    <a:pt x="97" y="793"/>
                    <a:pt x="97" y="793"/>
                    <a:pt x="97" y="793"/>
                  </a:cubicBezTo>
                  <a:cubicBezTo>
                    <a:pt x="97" y="794"/>
                    <a:pt x="98" y="794"/>
                    <a:pt x="100" y="794"/>
                  </a:cubicBezTo>
                  <a:cubicBezTo>
                    <a:pt x="100" y="794"/>
                    <a:pt x="100" y="794"/>
                    <a:pt x="100" y="794"/>
                  </a:cubicBezTo>
                  <a:cubicBezTo>
                    <a:pt x="101" y="794"/>
                    <a:pt x="101" y="794"/>
                    <a:pt x="101" y="794"/>
                  </a:cubicBezTo>
                  <a:cubicBezTo>
                    <a:pt x="101" y="793"/>
                    <a:pt x="102" y="792"/>
                    <a:pt x="104" y="791"/>
                  </a:cubicBezTo>
                  <a:cubicBezTo>
                    <a:pt x="104" y="791"/>
                    <a:pt x="104" y="791"/>
                    <a:pt x="104" y="791"/>
                  </a:cubicBezTo>
                  <a:cubicBezTo>
                    <a:pt x="104" y="791"/>
                    <a:pt x="104" y="791"/>
                    <a:pt x="104" y="791"/>
                  </a:cubicBezTo>
                  <a:cubicBezTo>
                    <a:pt x="105" y="790"/>
                    <a:pt x="105" y="790"/>
                    <a:pt x="106" y="789"/>
                  </a:cubicBezTo>
                  <a:cubicBezTo>
                    <a:pt x="106" y="789"/>
                    <a:pt x="106" y="788"/>
                    <a:pt x="106" y="788"/>
                  </a:cubicBezTo>
                  <a:cubicBezTo>
                    <a:pt x="107" y="788"/>
                    <a:pt x="107" y="788"/>
                    <a:pt x="107" y="788"/>
                  </a:cubicBezTo>
                  <a:cubicBezTo>
                    <a:pt x="107" y="788"/>
                    <a:pt x="107" y="788"/>
                    <a:pt x="107" y="788"/>
                  </a:cubicBezTo>
                  <a:cubicBezTo>
                    <a:pt x="107" y="787"/>
                    <a:pt x="108" y="786"/>
                    <a:pt x="109" y="784"/>
                  </a:cubicBezTo>
                  <a:cubicBezTo>
                    <a:pt x="110" y="783"/>
                    <a:pt x="112" y="781"/>
                    <a:pt x="113" y="780"/>
                  </a:cubicBezTo>
                  <a:cubicBezTo>
                    <a:pt x="113" y="780"/>
                    <a:pt x="113" y="780"/>
                    <a:pt x="113" y="780"/>
                  </a:cubicBezTo>
                  <a:cubicBezTo>
                    <a:pt x="113" y="780"/>
                    <a:pt x="113" y="780"/>
                    <a:pt x="113" y="780"/>
                  </a:cubicBezTo>
                  <a:cubicBezTo>
                    <a:pt x="114" y="778"/>
                    <a:pt x="115" y="777"/>
                    <a:pt x="117" y="777"/>
                  </a:cubicBezTo>
                  <a:cubicBezTo>
                    <a:pt x="118" y="776"/>
                    <a:pt x="120" y="775"/>
                    <a:pt x="121" y="773"/>
                  </a:cubicBezTo>
                  <a:cubicBezTo>
                    <a:pt x="121" y="773"/>
                    <a:pt x="122" y="772"/>
                    <a:pt x="122" y="769"/>
                  </a:cubicBezTo>
                  <a:cubicBezTo>
                    <a:pt x="122" y="769"/>
                    <a:pt x="122" y="769"/>
                    <a:pt x="122" y="769"/>
                  </a:cubicBezTo>
                  <a:cubicBezTo>
                    <a:pt x="121" y="769"/>
                    <a:pt x="121" y="769"/>
                    <a:pt x="121" y="769"/>
                  </a:cubicBezTo>
                  <a:cubicBezTo>
                    <a:pt x="121" y="767"/>
                    <a:pt x="120" y="766"/>
                    <a:pt x="119" y="766"/>
                  </a:cubicBezTo>
                  <a:cubicBezTo>
                    <a:pt x="119" y="766"/>
                    <a:pt x="119" y="766"/>
                    <a:pt x="119" y="766"/>
                  </a:cubicBezTo>
                  <a:cubicBezTo>
                    <a:pt x="118" y="766"/>
                    <a:pt x="118" y="766"/>
                    <a:pt x="118" y="766"/>
                  </a:cubicBezTo>
                  <a:cubicBezTo>
                    <a:pt x="118" y="766"/>
                    <a:pt x="118" y="766"/>
                    <a:pt x="118" y="766"/>
                  </a:cubicBezTo>
                  <a:cubicBezTo>
                    <a:pt x="118" y="766"/>
                    <a:pt x="117" y="766"/>
                    <a:pt x="117" y="767"/>
                  </a:cubicBezTo>
                  <a:cubicBezTo>
                    <a:pt x="116" y="767"/>
                    <a:pt x="116" y="768"/>
                    <a:pt x="116" y="768"/>
                  </a:cubicBezTo>
                  <a:cubicBezTo>
                    <a:pt x="116" y="768"/>
                    <a:pt x="116" y="768"/>
                    <a:pt x="116" y="768"/>
                  </a:cubicBezTo>
                  <a:cubicBezTo>
                    <a:pt x="115" y="769"/>
                    <a:pt x="114" y="771"/>
                    <a:pt x="114" y="772"/>
                  </a:cubicBezTo>
                  <a:cubicBezTo>
                    <a:pt x="114" y="773"/>
                    <a:pt x="113" y="774"/>
                    <a:pt x="112" y="774"/>
                  </a:cubicBezTo>
                  <a:cubicBezTo>
                    <a:pt x="111" y="774"/>
                    <a:pt x="110" y="774"/>
                    <a:pt x="110" y="773"/>
                  </a:cubicBezTo>
                  <a:cubicBezTo>
                    <a:pt x="109" y="773"/>
                    <a:pt x="108" y="773"/>
                    <a:pt x="108" y="773"/>
                  </a:cubicBezTo>
                  <a:cubicBezTo>
                    <a:pt x="107" y="773"/>
                    <a:pt x="107" y="773"/>
                    <a:pt x="107" y="773"/>
                  </a:cubicBezTo>
                  <a:cubicBezTo>
                    <a:pt x="103" y="773"/>
                    <a:pt x="103" y="773"/>
                    <a:pt x="103" y="773"/>
                  </a:cubicBezTo>
                  <a:cubicBezTo>
                    <a:pt x="102" y="773"/>
                    <a:pt x="100" y="774"/>
                    <a:pt x="99" y="774"/>
                  </a:cubicBezTo>
                  <a:cubicBezTo>
                    <a:pt x="99" y="774"/>
                    <a:pt x="99" y="774"/>
                    <a:pt x="99" y="774"/>
                  </a:cubicBezTo>
                  <a:cubicBezTo>
                    <a:pt x="99" y="774"/>
                    <a:pt x="99" y="775"/>
                    <a:pt x="98" y="775"/>
                  </a:cubicBezTo>
                  <a:cubicBezTo>
                    <a:pt x="97" y="775"/>
                    <a:pt x="96" y="775"/>
                    <a:pt x="95" y="775"/>
                  </a:cubicBezTo>
                  <a:cubicBezTo>
                    <a:pt x="91" y="776"/>
                    <a:pt x="89" y="776"/>
                    <a:pt x="89" y="776"/>
                  </a:cubicBezTo>
                  <a:cubicBezTo>
                    <a:pt x="88" y="776"/>
                    <a:pt x="87" y="777"/>
                    <a:pt x="86" y="777"/>
                  </a:cubicBezTo>
                  <a:cubicBezTo>
                    <a:pt x="85" y="778"/>
                    <a:pt x="84" y="778"/>
                    <a:pt x="83" y="778"/>
                  </a:cubicBezTo>
                  <a:cubicBezTo>
                    <a:pt x="82" y="778"/>
                    <a:pt x="82" y="778"/>
                    <a:pt x="82" y="778"/>
                  </a:cubicBezTo>
                  <a:cubicBezTo>
                    <a:pt x="82" y="779"/>
                    <a:pt x="82" y="779"/>
                    <a:pt x="82" y="779"/>
                  </a:cubicBezTo>
                  <a:cubicBezTo>
                    <a:pt x="81" y="779"/>
                    <a:pt x="80" y="780"/>
                    <a:pt x="78" y="781"/>
                  </a:cubicBezTo>
                  <a:cubicBezTo>
                    <a:pt x="77" y="782"/>
                    <a:pt x="74" y="782"/>
                    <a:pt x="72" y="782"/>
                  </a:cubicBezTo>
                  <a:cubicBezTo>
                    <a:pt x="69" y="781"/>
                    <a:pt x="66" y="780"/>
                    <a:pt x="64" y="779"/>
                  </a:cubicBezTo>
                  <a:cubicBezTo>
                    <a:pt x="61" y="778"/>
                    <a:pt x="59" y="777"/>
                    <a:pt x="58" y="777"/>
                  </a:cubicBezTo>
                  <a:cubicBezTo>
                    <a:pt x="57" y="776"/>
                    <a:pt x="57" y="776"/>
                    <a:pt x="57" y="776"/>
                  </a:cubicBezTo>
                  <a:cubicBezTo>
                    <a:pt x="57" y="776"/>
                    <a:pt x="57" y="776"/>
                    <a:pt x="57" y="776"/>
                  </a:cubicBezTo>
                  <a:cubicBezTo>
                    <a:pt x="55" y="776"/>
                    <a:pt x="53" y="775"/>
                    <a:pt x="51" y="775"/>
                  </a:cubicBezTo>
                  <a:cubicBezTo>
                    <a:pt x="51" y="775"/>
                    <a:pt x="50" y="774"/>
                    <a:pt x="49" y="774"/>
                  </a:cubicBezTo>
                  <a:cubicBezTo>
                    <a:pt x="48" y="773"/>
                    <a:pt x="46" y="773"/>
                    <a:pt x="46" y="772"/>
                  </a:cubicBezTo>
                  <a:cubicBezTo>
                    <a:pt x="45" y="771"/>
                    <a:pt x="43" y="770"/>
                    <a:pt x="42" y="770"/>
                  </a:cubicBezTo>
                  <a:cubicBezTo>
                    <a:pt x="42" y="770"/>
                    <a:pt x="42" y="770"/>
                    <a:pt x="42" y="770"/>
                  </a:cubicBezTo>
                  <a:cubicBezTo>
                    <a:pt x="42" y="770"/>
                    <a:pt x="42" y="770"/>
                    <a:pt x="42" y="770"/>
                  </a:cubicBezTo>
                  <a:cubicBezTo>
                    <a:pt x="42" y="769"/>
                    <a:pt x="42" y="769"/>
                    <a:pt x="42" y="769"/>
                  </a:cubicBezTo>
                  <a:cubicBezTo>
                    <a:pt x="42" y="769"/>
                    <a:pt x="41" y="768"/>
                    <a:pt x="37" y="766"/>
                  </a:cubicBezTo>
                  <a:cubicBezTo>
                    <a:pt x="35" y="764"/>
                    <a:pt x="31" y="762"/>
                    <a:pt x="29" y="761"/>
                  </a:cubicBezTo>
                  <a:cubicBezTo>
                    <a:pt x="27" y="759"/>
                    <a:pt x="25" y="758"/>
                    <a:pt x="24" y="756"/>
                  </a:cubicBezTo>
                  <a:cubicBezTo>
                    <a:pt x="24" y="756"/>
                    <a:pt x="24" y="756"/>
                    <a:pt x="24" y="756"/>
                  </a:cubicBezTo>
                  <a:cubicBezTo>
                    <a:pt x="24" y="756"/>
                    <a:pt x="24" y="756"/>
                    <a:pt x="24" y="756"/>
                  </a:cubicBezTo>
                  <a:cubicBezTo>
                    <a:pt x="23" y="755"/>
                    <a:pt x="22" y="754"/>
                    <a:pt x="21" y="752"/>
                  </a:cubicBezTo>
                  <a:cubicBezTo>
                    <a:pt x="20" y="750"/>
                    <a:pt x="20" y="749"/>
                    <a:pt x="20" y="749"/>
                  </a:cubicBezTo>
                  <a:cubicBezTo>
                    <a:pt x="21" y="748"/>
                    <a:pt x="21" y="748"/>
                    <a:pt x="21" y="748"/>
                  </a:cubicBezTo>
                  <a:cubicBezTo>
                    <a:pt x="21" y="747"/>
                    <a:pt x="21" y="747"/>
                    <a:pt x="21" y="747"/>
                  </a:cubicBezTo>
                  <a:cubicBezTo>
                    <a:pt x="20" y="747"/>
                    <a:pt x="20" y="746"/>
                    <a:pt x="20" y="746"/>
                  </a:cubicBezTo>
                  <a:cubicBezTo>
                    <a:pt x="19" y="746"/>
                    <a:pt x="19" y="745"/>
                    <a:pt x="19" y="745"/>
                  </a:cubicBezTo>
                  <a:cubicBezTo>
                    <a:pt x="18" y="744"/>
                    <a:pt x="18" y="744"/>
                    <a:pt x="17" y="744"/>
                  </a:cubicBezTo>
                  <a:cubicBezTo>
                    <a:pt x="17" y="744"/>
                    <a:pt x="17" y="744"/>
                    <a:pt x="17" y="744"/>
                  </a:cubicBezTo>
                  <a:cubicBezTo>
                    <a:pt x="17" y="744"/>
                    <a:pt x="17" y="744"/>
                    <a:pt x="17" y="744"/>
                  </a:cubicBezTo>
                  <a:cubicBezTo>
                    <a:pt x="17" y="743"/>
                    <a:pt x="16" y="742"/>
                    <a:pt x="15" y="742"/>
                  </a:cubicBezTo>
                  <a:cubicBezTo>
                    <a:pt x="15" y="742"/>
                    <a:pt x="15" y="742"/>
                    <a:pt x="15" y="742"/>
                  </a:cubicBezTo>
                  <a:cubicBezTo>
                    <a:pt x="15" y="742"/>
                    <a:pt x="15" y="742"/>
                    <a:pt x="15" y="742"/>
                  </a:cubicBezTo>
                  <a:cubicBezTo>
                    <a:pt x="15" y="742"/>
                    <a:pt x="15" y="741"/>
                    <a:pt x="15" y="741"/>
                  </a:cubicBezTo>
                  <a:cubicBezTo>
                    <a:pt x="15" y="740"/>
                    <a:pt x="14" y="740"/>
                    <a:pt x="14" y="740"/>
                  </a:cubicBezTo>
                  <a:cubicBezTo>
                    <a:pt x="14" y="739"/>
                    <a:pt x="14" y="739"/>
                    <a:pt x="14" y="739"/>
                  </a:cubicBezTo>
                  <a:cubicBezTo>
                    <a:pt x="14" y="739"/>
                    <a:pt x="14" y="739"/>
                    <a:pt x="14" y="739"/>
                  </a:cubicBezTo>
                  <a:cubicBezTo>
                    <a:pt x="14" y="739"/>
                    <a:pt x="14" y="738"/>
                    <a:pt x="14" y="738"/>
                  </a:cubicBezTo>
                  <a:cubicBezTo>
                    <a:pt x="14" y="738"/>
                    <a:pt x="14" y="737"/>
                    <a:pt x="14" y="737"/>
                  </a:cubicBezTo>
                  <a:cubicBezTo>
                    <a:pt x="14" y="737"/>
                    <a:pt x="14" y="737"/>
                    <a:pt x="14" y="737"/>
                  </a:cubicBezTo>
                  <a:cubicBezTo>
                    <a:pt x="14" y="736"/>
                    <a:pt x="14" y="736"/>
                    <a:pt x="14" y="736"/>
                  </a:cubicBezTo>
                  <a:cubicBezTo>
                    <a:pt x="14" y="735"/>
                    <a:pt x="14" y="734"/>
                    <a:pt x="13" y="734"/>
                  </a:cubicBezTo>
                  <a:cubicBezTo>
                    <a:pt x="13" y="734"/>
                    <a:pt x="13" y="734"/>
                    <a:pt x="13" y="734"/>
                  </a:cubicBezTo>
                  <a:cubicBezTo>
                    <a:pt x="13" y="733"/>
                    <a:pt x="13" y="732"/>
                    <a:pt x="14" y="731"/>
                  </a:cubicBezTo>
                  <a:cubicBezTo>
                    <a:pt x="15" y="730"/>
                    <a:pt x="18" y="728"/>
                    <a:pt x="19" y="727"/>
                  </a:cubicBezTo>
                  <a:cubicBezTo>
                    <a:pt x="22" y="727"/>
                    <a:pt x="25" y="725"/>
                    <a:pt x="26" y="724"/>
                  </a:cubicBezTo>
                  <a:cubicBezTo>
                    <a:pt x="26" y="724"/>
                    <a:pt x="27" y="723"/>
                    <a:pt x="28" y="723"/>
                  </a:cubicBezTo>
                  <a:cubicBezTo>
                    <a:pt x="28" y="722"/>
                    <a:pt x="29" y="722"/>
                    <a:pt x="29" y="722"/>
                  </a:cubicBezTo>
                  <a:cubicBezTo>
                    <a:pt x="33" y="719"/>
                    <a:pt x="33" y="719"/>
                    <a:pt x="33" y="719"/>
                  </a:cubicBezTo>
                  <a:cubicBezTo>
                    <a:pt x="27" y="720"/>
                    <a:pt x="27" y="720"/>
                    <a:pt x="27" y="720"/>
                  </a:cubicBezTo>
                  <a:cubicBezTo>
                    <a:pt x="26" y="720"/>
                    <a:pt x="25" y="721"/>
                    <a:pt x="24" y="721"/>
                  </a:cubicBezTo>
                  <a:cubicBezTo>
                    <a:pt x="23" y="722"/>
                    <a:pt x="22" y="723"/>
                    <a:pt x="21" y="723"/>
                  </a:cubicBezTo>
                  <a:cubicBezTo>
                    <a:pt x="21" y="723"/>
                    <a:pt x="20" y="723"/>
                    <a:pt x="19" y="724"/>
                  </a:cubicBezTo>
                  <a:cubicBezTo>
                    <a:pt x="19" y="724"/>
                    <a:pt x="18" y="724"/>
                    <a:pt x="18" y="724"/>
                  </a:cubicBezTo>
                  <a:cubicBezTo>
                    <a:pt x="18" y="724"/>
                    <a:pt x="18" y="724"/>
                    <a:pt x="18" y="724"/>
                  </a:cubicBezTo>
                  <a:cubicBezTo>
                    <a:pt x="17" y="724"/>
                    <a:pt x="17" y="724"/>
                    <a:pt x="17" y="724"/>
                  </a:cubicBezTo>
                  <a:cubicBezTo>
                    <a:pt x="17" y="725"/>
                    <a:pt x="16" y="725"/>
                    <a:pt x="16" y="725"/>
                  </a:cubicBezTo>
                  <a:cubicBezTo>
                    <a:pt x="15" y="726"/>
                    <a:pt x="13" y="727"/>
                    <a:pt x="12" y="728"/>
                  </a:cubicBezTo>
                  <a:cubicBezTo>
                    <a:pt x="9" y="731"/>
                    <a:pt x="9" y="731"/>
                    <a:pt x="9" y="731"/>
                  </a:cubicBezTo>
                  <a:cubicBezTo>
                    <a:pt x="9" y="731"/>
                    <a:pt x="9" y="731"/>
                    <a:pt x="9" y="731"/>
                  </a:cubicBezTo>
                  <a:cubicBezTo>
                    <a:pt x="9" y="731"/>
                    <a:pt x="9" y="732"/>
                    <a:pt x="8" y="732"/>
                  </a:cubicBezTo>
                  <a:cubicBezTo>
                    <a:pt x="8" y="732"/>
                    <a:pt x="8" y="732"/>
                    <a:pt x="7" y="732"/>
                  </a:cubicBezTo>
                  <a:cubicBezTo>
                    <a:pt x="7" y="732"/>
                    <a:pt x="7" y="732"/>
                    <a:pt x="6" y="732"/>
                  </a:cubicBezTo>
                  <a:cubicBezTo>
                    <a:pt x="6" y="732"/>
                    <a:pt x="6" y="732"/>
                    <a:pt x="6" y="732"/>
                  </a:cubicBezTo>
                  <a:cubicBezTo>
                    <a:pt x="6" y="732"/>
                    <a:pt x="6" y="732"/>
                    <a:pt x="6" y="732"/>
                  </a:cubicBezTo>
                  <a:cubicBezTo>
                    <a:pt x="4" y="732"/>
                    <a:pt x="2" y="730"/>
                    <a:pt x="2" y="730"/>
                  </a:cubicBezTo>
                  <a:cubicBezTo>
                    <a:pt x="1" y="728"/>
                    <a:pt x="0" y="727"/>
                    <a:pt x="0" y="727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2" y="722"/>
                    <a:pt x="2" y="722"/>
                    <a:pt x="2" y="722"/>
                  </a:cubicBezTo>
                  <a:cubicBezTo>
                    <a:pt x="3" y="720"/>
                    <a:pt x="3" y="720"/>
                    <a:pt x="3" y="720"/>
                  </a:cubicBezTo>
                  <a:cubicBezTo>
                    <a:pt x="4" y="718"/>
                    <a:pt x="6" y="716"/>
                    <a:pt x="7" y="715"/>
                  </a:cubicBezTo>
                  <a:cubicBezTo>
                    <a:pt x="7" y="715"/>
                    <a:pt x="7" y="715"/>
                    <a:pt x="7" y="715"/>
                  </a:cubicBezTo>
                  <a:cubicBezTo>
                    <a:pt x="7" y="715"/>
                    <a:pt x="7" y="715"/>
                    <a:pt x="7" y="715"/>
                  </a:cubicBezTo>
                  <a:cubicBezTo>
                    <a:pt x="8" y="714"/>
                    <a:pt x="11" y="713"/>
                    <a:pt x="13" y="712"/>
                  </a:cubicBezTo>
                  <a:cubicBezTo>
                    <a:pt x="15" y="711"/>
                    <a:pt x="18" y="711"/>
                    <a:pt x="21" y="711"/>
                  </a:cubicBezTo>
                  <a:cubicBezTo>
                    <a:pt x="29" y="711"/>
                    <a:pt x="29" y="711"/>
                    <a:pt x="29" y="711"/>
                  </a:cubicBezTo>
                  <a:cubicBezTo>
                    <a:pt x="30" y="711"/>
                    <a:pt x="30" y="711"/>
                    <a:pt x="31" y="711"/>
                  </a:cubicBezTo>
                  <a:cubicBezTo>
                    <a:pt x="32" y="711"/>
                    <a:pt x="34" y="711"/>
                    <a:pt x="34" y="710"/>
                  </a:cubicBezTo>
                  <a:cubicBezTo>
                    <a:pt x="34" y="709"/>
                    <a:pt x="34" y="709"/>
                    <a:pt x="34" y="709"/>
                  </a:cubicBezTo>
                  <a:cubicBezTo>
                    <a:pt x="34" y="703"/>
                    <a:pt x="34" y="703"/>
                    <a:pt x="34" y="703"/>
                  </a:cubicBezTo>
                  <a:cubicBezTo>
                    <a:pt x="34" y="701"/>
                    <a:pt x="35" y="697"/>
                    <a:pt x="36" y="695"/>
                  </a:cubicBezTo>
                  <a:cubicBezTo>
                    <a:pt x="37" y="694"/>
                    <a:pt x="38" y="693"/>
                    <a:pt x="38" y="693"/>
                  </a:cubicBezTo>
                  <a:cubicBezTo>
                    <a:pt x="39" y="693"/>
                    <a:pt x="39" y="693"/>
                    <a:pt x="40" y="694"/>
                  </a:cubicBezTo>
                  <a:cubicBezTo>
                    <a:pt x="40" y="695"/>
                    <a:pt x="41" y="695"/>
                    <a:pt x="42" y="695"/>
                  </a:cubicBezTo>
                  <a:cubicBezTo>
                    <a:pt x="42" y="695"/>
                    <a:pt x="43" y="695"/>
                    <a:pt x="43" y="695"/>
                  </a:cubicBezTo>
                  <a:cubicBezTo>
                    <a:pt x="44" y="694"/>
                    <a:pt x="45" y="694"/>
                    <a:pt x="46" y="694"/>
                  </a:cubicBezTo>
                  <a:cubicBezTo>
                    <a:pt x="46" y="694"/>
                    <a:pt x="47" y="694"/>
                    <a:pt x="48" y="695"/>
                  </a:cubicBezTo>
                  <a:cubicBezTo>
                    <a:pt x="48" y="695"/>
                    <a:pt x="49" y="696"/>
                    <a:pt x="50" y="696"/>
                  </a:cubicBezTo>
                  <a:cubicBezTo>
                    <a:pt x="51" y="696"/>
                    <a:pt x="51" y="696"/>
                    <a:pt x="51" y="696"/>
                  </a:cubicBezTo>
                  <a:cubicBezTo>
                    <a:pt x="51" y="695"/>
                    <a:pt x="51" y="695"/>
                    <a:pt x="51" y="695"/>
                  </a:cubicBezTo>
                  <a:cubicBezTo>
                    <a:pt x="52" y="695"/>
                    <a:pt x="52" y="695"/>
                    <a:pt x="52" y="695"/>
                  </a:cubicBezTo>
                  <a:cubicBezTo>
                    <a:pt x="54" y="695"/>
                    <a:pt x="55" y="696"/>
                    <a:pt x="56" y="697"/>
                  </a:cubicBezTo>
                  <a:cubicBezTo>
                    <a:pt x="56" y="697"/>
                    <a:pt x="56" y="697"/>
                    <a:pt x="56" y="697"/>
                  </a:cubicBezTo>
                  <a:cubicBezTo>
                    <a:pt x="56" y="697"/>
                    <a:pt x="56" y="697"/>
                    <a:pt x="56" y="697"/>
                  </a:cubicBezTo>
                  <a:cubicBezTo>
                    <a:pt x="57" y="697"/>
                    <a:pt x="58" y="698"/>
                    <a:pt x="59" y="698"/>
                  </a:cubicBezTo>
                  <a:cubicBezTo>
                    <a:pt x="60" y="698"/>
                    <a:pt x="61" y="697"/>
                    <a:pt x="62" y="697"/>
                  </a:cubicBezTo>
                  <a:cubicBezTo>
                    <a:pt x="62" y="697"/>
                    <a:pt x="62" y="697"/>
                    <a:pt x="62" y="697"/>
                  </a:cubicBezTo>
                  <a:cubicBezTo>
                    <a:pt x="62" y="697"/>
                    <a:pt x="62" y="697"/>
                    <a:pt x="62" y="697"/>
                  </a:cubicBezTo>
                  <a:cubicBezTo>
                    <a:pt x="62" y="696"/>
                    <a:pt x="63" y="696"/>
                    <a:pt x="65" y="696"/>
                  </a:cubicBezTo>
                  <a:cubicBezTo>
                    <a:pt x="66" y="696"/>
                    <a:pt x="68" y="696"/>
                    <a:pt x="69" y="697"/>
                  </a:cubicBezTo>
                  <a:cubicBezTo>
                    <a:pt x="69" y="697"/>
                    <a:pt x="69" y="697"/>
                    <a:pt x="69" y="697"/>
                  </a:cubicBezTo>
                  <a:cubicBezTo>
                    <a:pt x="70" y="697"/>
                    <a:pt x="70" y="697"/>
                    <a:pt x="70" y="697"/>
                  </a:cubicBezTo>
                  <a:cubicBezTo>
                    <a:pt x="73" y="697"/>
                    <a:pt x="77" y="698"/>
                    <a:pt x="78" y="698"/>
                  </a:cubicBezTo>
                  <a:cubicBezTo>
                    <a:pt x="78" y="698"/>
                    <a:pt x="78" y="698"/>
                    <a:pt x="78" y="698"/>
                  </a:cubicBezTo>
                  <a:cubicBezTo>
                    <a:pt x="78" y="698"/>
                    <a:pt x="78" y="698"/>
                    <a:pt x="78" y="698"/>
                  </a:cubicBezTo>
                  <a:cubicBezTo>
                    <a:pt x="80" y="698"/>
                    <a:pt x="82" y="700"/>
                    <a:pt x="82" y="701"/>
                  </a:cubicBezTo>
                  <a:cubicBezTo>
                    <a:pt x="83" y="702"/>
                    <a:pt x="86" y="704"/>
                    <a:pt x="88" y="704"/>
                  </a:cubicBezTo>
                  <a:cubicBezTo>
                    <a:pt x="89" y="704"/>
                    <a:pt x="92" y="704"/>
                    <a:pt x="93" y="704"/>
                  </a:cubicBezTo>
                  <a:cubicBezTo>
                    <a:pt x="94" y="704"/>
                    <a:pt x="95" y="704"/>
                    <a:pt x="96" y="704"/>
                  </a:cubicBezTo>
                  <a:cubicBezTo>
                    <a:pt x="102" y="704"/>
                    <a:pt x="102" y="704"/>
                    <a:pt x="102" y="704"/>
                  </a:cubicBezTo>
                  <a:cubicBezTo>
                    <a:pt x="104" y="704"/>
                    <a:pt x="105" y="703"/>
                    <a:pt x="105" y="703"/>
                  </a:cubicBezTo>
                  <a:cubicBezTo>
                    <a:pt x="106" y="702"/>
                    <a:pt x="106" y="702"/>
                    <a:pt x="106" y="702"/>
                  </a:cubicBezTo>
                  <a:cubicBezTo>
                    <a:pt x="106" y="702"/>
                    <a:pt x="106" y="702"/>
                    <a:pt x="106" y="702"/>
                  </a:cubicBezTo>
                  <a:cubicBezTo>
                    <a:pt x="106" y="701"/>
                    <a:pt x="107" y="699"/>
                    <a:pt x="109" y="699"/>
                  </a:cubicBezTo>
                  <a:cubicBezTo>
                    <a:pt x="109" y="699"/>
                    <a:pt x="109" y="699"/>
                    <a:pt x="109" y="699"/>
                  </a:cubicBezTo>
                  <a:cubicBezTo>
                    <a:pt x="109" y="699"/>
                    <a:pt x="109" y="699"/>
                    <a:pt x="109" y="699"/>
                  </a:cubicBezTo>
                  <a:cubicBezTo>
                    <a:pt x="110" y="698"/>
                    <a:pt x="112" y="698"/>
                    <a:pt x="113" y="698"/>
                  </a:cubicBezTo>
                  <a:cubicBezTo>
                    <a:pt x="114" y="697"/>
                    <a:pt x="115" y="697"/>
                    <a:pt x="116" y="696"/>
                  </a:cubicBezTo>
                  <a:cubicBezTo>
                    <a:pt x="117" y="696"/>
                    <a:pt x="120" y="695"/>
                    <a:pt x="123" y="694"/>
                  </a:cubicBezTo>
                  <a:cubicBezTo>
                    <a:pt x="123" y="694"/>
                    <a:pt x="123" y="694"/>
                    <a:pt x="123" y="694"/>
                  </a:cubicBezTo>
                  <a:cubicBezTo>
                    <a:pt x="124" y="694"/>
                    <a:pt x="124" y="694"/>
                    <a:pt x="124" y="694"/>
                  </a:cubicBezTo>
                  <a:cubicBezTo>
                    <a:pt x="124" y="694"/>
                    <a:pt x="125" y="694"/>
                    <a:pt x="126" y="694"/>
                  </a:cubicBezTo>
                  <a:cubicBezTo>
                    <a:pt x="126" y="694"/>
                    <a:pt x="127" y="694"/>
                    <a:pt x="128" y="694"/>
                  </a:cubicBezTo>
                  <a:cubicBezTo>
                    <a:pt x="128" y="694"/>
                    <a:pt x="129" y="694"/>
                    <a:pt x="130" y="694"/>
                  </a:cubicBezTo>
                  <a:cubicBezTo>
                    <a:pt x="130" y="694"/>
                    <a:pt x="130" y="694"/>
                    <a:pt x="130" y="694"/>
                  </a:cubicBezTo>
                  <a:cubicBezTo>
                    <a:pt x="130" y="694"/>
                    <a:pt x="130" y="694"/>
                    <a:pt x="130" y="694"/>
                  </a:cubicBezTo>
                  <a:cubicBezTo>
                    <a:pt x="131" y="695"/>
                    <a:pt x="132" y="697"/>
                    <a:pt x="132" y="698"/>
                  </a:cubicBezTo>
                  <a:cubicBezTo>
                    <a:pt x="131" y="699"/>
                    <a:pt x="131" y="699"/>
                    <a:pt x="131" y="699"/>
                  </a:cubicBezTo>
                  <a:cubicBezTo>
                    <a:pt x="132" y="699"/>
                    <a:pt x="132" y="699"/>
                    <a:pt x="132" y="699"/>
                  </a:cubicBezTo>
                  <a:cubicBezTo>
                    <a:pt x="132" y="700"/>
                    <a:pt x="134" y="702"/>
                    <a:pt x="136" y="703"/>
                  </a:cubicBezTo>
                  <a:cubicBezTo>
                    <a:pt x="136" y="703"/>
                    <a:pt x="136" y="703"/>
                    <a:pt x="136" y="703"/>
                  </a:cubicBezTo>
                  <a:cubicBezTo>
                    <a:pt x="136" y="703"/>
                    <a:pt x="136" y="703"/>
                    <a:pt x="136" y="703"/>
                  </a:cubicBezTo>
                  <a:cubicBezTo>
                    <a:pt x="137" y="703"/>
                    <a:pt x="138" y="703"/>
                    <a:pt x="140" y="703"/>
                  </a:cubicBezTo>
                  <a:cubicBezTo>
                    <a:pt x="141" y="703"/>
                    <a:pt x="142" y="703"/>
                    <a:pt x="143" y="703"/>
                  </a:cubicBezTo>
                  <a:cubicBezTo>
                    <a:pt x="145" y="703"/>
                    <a:pt x="148" y="701"/>
                    <a:pt x="148" y="701"/>
                  </a:cubicBezTo>
                  <a:cubicBezTo>
                    <a:pt x="150" y="699"/>
                    <a:pt x="152" y="698"/>
                    <a:pt x="154" y="698"/>
                  </a:cubicBezTo>
                  <a:cubicBezTo>
                    <a:pt x="155" y="698"/>
                    <a:pt x="157" y="697"/>
                    <a:pt x="157" y="697"/>
                  </a:cubicBezTo>
                  <a:cubicBezTo>
                    <a:pt x="158" y="694"/>
                    <a:pt x="158" y="693"/>
                    <a:pt x="157" y="692"/>
                  </a:cubicBezTo>
                  <a:cubicBezTo>
                    <a:pt x="157" y="692"/>
                    <a:pt x="157" y="692"/>
                    <a:pt x="157" y="692"/>
                  </a:cubicBezTo>
                  <a:cubicBezTo>
                    <a:pt x="157" y="692"/>
                    <a:pt x="157" y="692"/>
                    <a:pt x="157" y="692"/>
                  </a:cubicBezTo>
                  <a:cubicBezTo>
                    <a:pt x="156" y="691"/>
                    <a:pt x="155" y="689"/>
                    <a:pt x="155" y="687"/>
                  </a:cubicBezTo>
                  <a:cubicBezTo>
                    <a:pt x="155" y="686"/>
                    <a:pt x="155" y="684"/>
                    <a:pt x="156" y="683"/>
                  </a:cubicBezTo>
                  <a:cubicBezTo>
                    <a:pt x="157" y="683"/>
                    <a:pt x="158" y="682"/>
                    <a:pt x="158" y="681"/>
                  </a:cubicBezTo>
                  <a:cubicBezTo>
                    <a:pt x="158" y="681"/>
                    <a:pt x="158" y="681"/>
                    <a:pt x="158" y="681"/>
                  </a:cubicBezTo>
                  <a:cubicBezTo>
                    <a:pt x="158" y="680"/>
                    <a:pt x="158" y="680"/>
                    <a:pt x="158" y="680"/>
                  </a:cubicBezTo>
                  <a:cubicBezTo>
                    <a:pt x="158" y="679"/>
                    <a:pt x="158" y="679"/>
                    <a:pt x="158" y="678"/>
                  </a:cubicBezTo>
                  <a:cubicBezTo>
                    <a:pt x="157" y="677"/>
                    <a:pt x="157" y="675"/>
                    <a:pt x="157" y="674"/>
                  </a:cubicBezTo>
                  <a:cubicBezTo>
                    <a:pt x="157" y="674"/>
                    <a:pt x="157" y="674"/>
                    <a:pt x="157" y="674"/>
                  </a:cubicBezTo>
                  <a:cubicBezTo>
                    <a:pt x="157" y="673"/>
                    <a:pt x="157" y="673"/>
                    <a:pt x="157" y="673"/>
                  </a:cubicBezTo>
                  <a:cubicBezTo>
                    <a:pt x="156" y="673"/>
                    <a:pt x="156" y="671"/>
                    <a:pt x="155" y="670"/>
                  </a:cubicBezTo>
                  <a:cubicBezTo>
                    <a:pt x="155" y="669"/>
                    <a:pt x="155" y="668"/>
                    <a:pt x="154" y="667"/>
                  </a:cubicBezTo>
                  <a:cubicBezTo>
                    <a:pt x="153" y="665"/>
                    <a:pt x="153" y="662"/>
                    <a:pt x="153" y="659"/>
                  </a:cubicBezTo>
                  <a:cubicBezTo>
                    <a:pt x="153" y="658"/>
                    <a:pt x="151" y="654"/>
                    <a:pt x="150" y="654"/>
                  </a:cubicBezTo>
                  <a:cubicBezTo>
                    <a:pt x="149" y="652"/>
                    <a:pt x="147" y="650"/>
                    <a:pt x="147" y="648"/>
                  </a:cubicBezTo>
                  <a:cubicBezTo>
                    <a:pt x="147" y="648"/>
                    <a:pt x="147" y="648"/>
                    <a:pt x="147" y="648"/>
                  </a:cubicBezTo>
                  <a:cubicBezTo>
                    <a:pt x="147" y="647"/>
                    <a:pt x="147" y="647"/>
                    <a:pt x="147" y="647"/>
                  </a:cubicBezTo>
                  <a:cubicBezTo>
                    <a:pt x="146" y="647"/>
                    <a:pt x="146" y="646"/>
                    <a:pt x="145" y="645"/>
                  </a:cubicBezTo>
                  <a:cubicBezTo>
                    <a:pt x="145" y="644"/>
                    <a:pt x="144" y="643"/>
                    <a:pt x="144" y="642"/>
                  </a:cubicBezTo>
                  <a:cubicBezTo>
                    <a:pt x="143" y="640"/>
                    <a:pt x="142" y="637"/>
                    <a:pt x="142" y="634"/>
                  </a:cubicBezTo>
                  <a:cubicBezTo>
                    <a:pt x="142" y="632"/>
                    <a:pt x="142" y="629"/>
                    <a:pt x="143" y="626"/>
                  </a:cubicBezTo>
                  <a:cubicBezTo>
                    <a:pt x="143" y="626"/>
                    <a:pt x="143" y="626"/>
                    <a:pt x="143" y="626"/>
                  </a:cubicBezTo>
                  <a:cubicBezTo>
                    <a:pt x="143" y="625"/>
                    <a:pt x="143" y="625"/>
                    <a:pt x="143" y="625"/>
                  </a:cubicBezTo>
                  <a:cubicBezTo>
                    <a:pt x="143" y="624"/>
                    <a:pt x="141" y="623"/>
                    <a:pt x="139" y="623"/>
                  </a:cubicBezTo>
                  <a:cubicBezTo>
                    <a:pt x="136" y="624"/>
                    <a:pt x="132" y="624"/>
                    <a:pt x="130" y="624"/>
                  </a:cubicBezTo>
                  <a:cubicBezTo>
                    <a:pt x="129" y="624"/>
                    <a:pt x="126" y="623"/>
                    <a:pt x="124" y="621"/>
                  </a:cubicBezTo>
                  <a:cubicBezTo>
                    <a:pt x="122" y="620"/>
                    <a:pt x="120" y="616"/>
                    <a:pt x="118" y="613"/>
                  </a:cubicBezTo>
                  <a:cubicBezTo>
                    <a:pt x="116" y="611"/>
                    <a:pt x="115" y="607"/>
                    <a:pt x="115" y="605"/>
                  </a:cubicBezTo>
                  <a:cubicBezTo>
                    <a:pt x="115" y="603"/>
                    <a:pt x="116" y="600"/>
                    <a:pt x="118" y="598"/>
                  </a:cubicBezTo>
                  <a:cubicBezTo>
                    <a:pt x="119" y="596"/>
                    <a:pt x="119" y="592"/>
                    <a:pt x="119" y="589"/>
                  </a:cubicBezTo>
                  <a:cubicBezTo>
                    <a:pt x="119" y="588"/>
                    <a:pt x="120" y="586"/>
                    <a:pt x="120" y="584"/>
                  </a:cubicBezTo>
                  <a:cubicBezTo>
                    <a:pt x="120" y="582"/>
                    <a:pt x="120" y="580"/>
                    <a:pt x="120" y="579"/>
                  </a:cubicBezTo>
                  <a:cubicBezTo>
                    <a:pt x="121" y="576"/>
                    <a:pt x="119" y="574"/>
                    <a:pt x="117" y="573"/>
                  </a:cubicBezTo>
                  <a:cubicBezTo>
                    <a:pt x="117" y="573"/>
                    <a:pt x="117" y="573"/>
                    <a:pt x="117" y="573"/>
                  </a:cubicBezTo>
                  <a:cubicBezTo>
                    <a:pt x="117" y="572"/>
                    <a:pt x="115" y="572"/>
                    <a:pt x="112" y="572"/>
                  </a:cubicBezTo>
                  <a:cubicBezTo>
                    <a:pt x="112" y="572"/>
                    <a:pt x="110" y="572"/>
                    <a:pt x="110" y="572"/>
                  </a:cubicBezTo>
                  <a:cubicBezTo>
                    <a:pt x="108" y="572"/>
                    <a:pt x="107" y="571"/>
                    <a:pt x="105" y="571"/>
                  </a:cubicBezTo>
                  <a:cubicBezTo>
                    <a:pt x="104" y="571"/>
                    <a:pt x="103" y="571"/>
                    <a:pt x="102" y="571"/>
                  </a:cubicBezTo>
                  <a:cubicBezTo>
                    <a:pt x="102" y="571"/>
                    <a:pt x="102" y="571"/>
                    <a:pt x="102" y="571"/>
                  </a:cubicBezTo>
                  <a:cubicBezTo>
                    <a:pt x="102" y="571"/>
                    <a:pt x="102" y="571"/>
                    <a:pt x="102" y="571"/>
                  </a:cubicBezTo>
                  <a:cubicBezTo>
                    <a:pt x="102" y="571"/>
                    <a:pt x="101" y="570"/>
                    <a:pt x="100" y="569"/>
                  </a:cubicBezTo>
                  <a:cubicBezTo>
                    <a:pt x="99" y="569"/>
                    <a:pt x="98" y="568"/>
                    <a:pt x="98" y="568"/>
                  </a:cubicBezTo>
                  <a:cubicBezTo>
                    <a:pt x="97" y="567"/>
                    <a:pt x="96" y="566"/>
                    <a:pt x="95" y="565"/>
                  </a:cubicBezTo>
                  <a:cubicBezTo>
                    <a:pt x="93" y="564"/>
                    <a:pt x="92" y="564"/>
                    <a:pt x="91" y="563"/>
                  </a:cubicBezTo>
                  <a:cubicBezTo>
                    <a:pt x="91" y="563"/>
                    <a:pt x="91" y="563"/>
                    <a:pt x="91" y="563"/>
                  </a:cubicBezTo>
                  <a:cubicBezTo>
                    <a:pt x="91" y="563"/>
                    <a:pt x="91" y="563"/>
                    <a:pt x="91" y="563"/>
                  </a:cubicBezTo>
                  <a:cubicBezTo>
                    <a:pt x="90" y="562"/>
                    <a:pt x="89" y="560"/>
                    <a:pt x="88" y="559"/>
                  </a:cubicBezTo>
                  <a:cubicBezTo>
                    <a:pt x="88" y="558"/>
                    <a:pt x="88" y="557"/>
                    <a:pt x="88" y="556"/>
                  </a:cubicBezTo>
                  <a:cubicBezTo>
                    <a:pt x="88" y="554"/>
                    <a:pt x="89" y="552"/>
                    <a:pt x="89" y="551"/>
                  </a:cubicBezTo>
                  <a:cubicBezTo>
                    <a:pt x="89" y="549"/>
                    <a:pt x="89" y="549"/>
                    <a:pt x="89" y="549"/>
                  </a:cubicBezTo>
                  <a:cubicBezTo>
                    <a:pt x="90" y="547"/>
                    <a:pt x="91" y="545"/>
                    <a:pt x="92" y="542"/>
                  </a:cubicBezTo>
                  <a:cubicBezTo>
                    <a:pt x="93" y="541"/>
                    <a:pt x="95" y="538"/>
                    <a:pt x="96" y="537"/>
                  </a:cubicBezTo>
                  <a:cubicBezTo>
                    <a:pt x="96" y="537"/>
                    <a:pt x="96" y="537"/>
                    <a:pt x="96" y="537"/>
                  </a:cubicBezTo>
                  <a:cubicBezTo>
                    <a:pt x="96" y="537"/>
                    <a:pt x="96" y="537"/>
                    <a:pt x="96" y="537"/>
                  </a:cubicBezTo>
                  <a:cubicBezTo>
                    <a:pt x="96" y="536"/>
                    <a:pt x="98" y="535"/>
                    <a:pt x="99" y="534"/>
                  </a:cubicBezTo>
                  <a:cubicBezTo>
                    <a:pt x="100" y="533"/>
                    <a:pt x="100" y="533"/>
                    <a:pt x="101" y="532"/>
                  </a:cubicBezTo>
                  <a:cubicBezTo>
                    <a:pt x="102" y="532"/>
                    <a:pt x="104" y="530"/>
                    <a:pt x="106" y="529"/>
                  </a:cubicBezTo>
                  <a:cubicBezTo>
                    <a:pt x="107" y="528"/>
                    <a:pt x="108" y="527"/>
                    <a:pt x="109" y="527"/>
                  </a:cubicBezTo>
                  <a:cubicBezTo>
                    <a:pt x="112" y="525"/>
                    <a:pt x="114" y="522"/>
                    <a:pt x="114" y="521"/>
                  </a:cubicBezTo>
                  <a:cubicBezTo>
                    <a:pt x="115" y="519"/>
                    <a:pt x="117" y="517"/>
                    <a:pt x="118" y="516"/>
                  </a:cubicBezTo>
                  <a:cubicBezTo>
                    <a:pt x="118" y="516"/>
                    <a:pt x="118" y="516"/>
                    <a:pt x="118" y="516"/>
                  </a:cubicBezTo>
                  <a:cubicBezTo>
                    <a:pt x="118" y="516"/>
                    <a:pt x="118" y="516"/>
                    <a:pt x="118" y="516"/>
                  </a:cubicBezTo>
                  <a:cubicBezTo>
                    <a:pt x="119" y="516"/>
                    <a:pt x="119" y="516"/>
                    <a:pt x="120" y="514"/>
                  </a:cubicBezTo>
                  <a:cubicBezTo>
                    <a:pt x="120" y="514"/>
                    <a:pt x="121" y="513"/>
                    <a:pt x="121" y="513"/>
                  </a:cubicBezTo>
                  <a:cubicBezTo>
                    <a:pt x="121" y="513"/>
                    <a:pt x="121" y="513"/>
                    <a:pt x="121" y="513"/>
                  </a:cubicBezTo>
                  <a:cubicBezTo>
                    <a:pt x="121" y="511"/>
                    <a:pt x="122" y="510"/>
                    <a:pt x="123" y="508"/>
                  </a:cubicBezTo>
                  <a:cubicBezTo>
                    <a:pt x="123" y="508"/>
                    <a:pt x="124" y="507"/>
                    <a:pt x="124" y="507"/>
                  </a:cubicBezTo>
                  <a:cubicBezTo>
                    <a:pt x="126" y="505"/>
                    <a:pt x="128" y="503"/>
                    <a:pt x="130" y="502"/>
                  </a:cubicBezTo>
                  <a:cubicBezTo>
                    <a:pt x="131" y="501"/>
                    <a:pt x="133" y="500"/>
                    <a:pt x="135" y="499"/>
                  </a:cubicBezTo>
                  <a:cubicBezTo>
                    <a:pt x="137" y="498"/>
                    <a:pt x="138" y="497"/>
                    <a:pt x="140" y="496"/>
                  </a:cubicBezTo>
                  <a:cubicBezTo>
                    <a:pt x="143" y="496"/>
                    <a:pt x="145" y="495"/>
                    <a:pt x="147" y="495"/>
                  </a:cubicBezTo>
                  <a:cubicBezTo>
                    <a:pt x="149" y="496"/>
                    <a:pt x="150" y="497"/>
                    <a:pt x="150" y="499"/>
                  </a:cubicBezTo>
                  <a:cubicBezTo>
                    <a:pt x="150" y="499"/>
                    <a:pt x="150" y="499"/>
                    <a:pt x="150" y="499"/>
                  </a:cubicBezTo>
                  <a:cubicBezTo>
                    <a:pt x="150" y="499"/>
                    <a:pt x="150" y="499"/>
                    <a:pt x="150" y="499"/>
                  </a:cubicBezTo>
                  <a:cubicBezTo>
                    <a:pt x="150" y="500"/>
                    <a:pt x="150" y="501"/>
                    <a:pt x="151" y="502"/>
                  </a:cubicBezTo>
                  <a:cubicBezTo>
                    <a:pt x="151" y="503"/>
                    <a:pt x="151" y="504"/>
                    <a:pt x="152" y="505"/>
                  </a:cubicBezTo>
                  <a:cubicBezTo>
                    <a:pt x="152" y="506"/>
                    <a:pt x="152" y="507"/>
                    <a:pt x="153" y="509"/>
                  </a:cubicBezTo>
                  <a:cubicBezTo>
                    <a:pt x="154" y="510"/>
                    <a:pt x="154" y="510"/>
                    <a:pt x="154" y="510"/>
                  </a:cubicBezTo>
                  <a:cubicBezTo>
                    <a:pt x="155" y="511"/>
                    <a:pt x="155" y="511"/>
                    <a:pt x="155" y="511"/>
                  </a:cubicBezTo>
                  <a:cubicBezTo>
                    <a:pt x="158" y="512"/>
                    <a:pt x="159" y="513"/>
                    <a:pt x="160" y="513"/>
                  </a:cubicBezTo>
                  <a:cubicBezTo>
                    <a:pt x="165" y="513"/>
                    <a:pt x="167" y="512"/>
                    <a:pt x="169" y="512"/>
                  </a:cubicBezTo>
                  <a:cubicBezTo>
                    <a:pt x="170" y="511"/>
                    <a:pt x="171" y="511"/>
                    <a:pt x="173" y="510"/>
                  </a:cubicBezTo>
                  <a:cubicBezTo>
                    <a:pt x="175" y="510"/>
                    <a:pt x="176" y="510"/>
                    <a:pt x="177" y="509"/>
                  </a:cubicBezTo>
                  <a:cubicBezTo>
                    <a:pt x="179" y="508"/>
                    <a:pt x="184" y="508"/>
                    <a:pt x="186" y="508"/>
                  </a:cubicBezTo>
                  <a:cubicBezTo>
                    <a:pt x="188" y="508"/>
                    <a:pt x="190" y="508"/>
                    <a:pt x="191" y="507"/>
                  </a:cubicBezTo>
                  <a:cubicBezTo>
                    <a:pt x="193" y="507"/>
                    <a:pt x="195" y="507"/>
                    <a:pt x="196" y="507"/>
                  </a:cubicBezTo>
                  <a:cubicBezTo>
                    <a:pt x="198" y="506"/>
                    <a:pt x="204" y="505"/>
                    <a:pt x="207" y="505"/>
                  </a:cubicBezTo>
                  <a:cubicBezTo>
                    <a:pt x="208" y="505"/>
                    <a:pt x="210" y="504"/>
                    <a:pt x="211" y="504"/>
                  </a:cubicBezTo>
                  <a:cubicBezTo>
                    <a:pt x="212" y="503"/>
                    <a:pt x="213" y="503"/>
                    <a:pt x="214" y="503"/>
                  </a:cubicBezTo>
                  <a:cubicBezTo>
                    <a:pt x="214" y="503"/>
                    <a:pt x="214" y="503"/>
                    <a:pt x="214" y="503"/>
                  </a:cubicBezTo>
                  <a:cubicBezTo>
                    <a:pt x="214" y="503"/>
                    <a:pt x="214" y="503"/>
                    <a:pt x="214" y="503"/>
                  </a:cubicBezTo>
                  <a:cubicBezTo>
                    <a:pt x="216" y="502"/>
                    <a:pt x="217" y="499"/>
                    <a:pt x="217" y="498"/>
                  </a:cubicBezTo>
                  <a:cubicBezTo>
                    <a:pt x="217" y="496"/>
                    <a:pt x="218" y="494"/>
                    <a:pt x="220" y="492"/>
                  </a:cubicBezTo>
                  <a:cubicBezTo>
                    <a:pt x="220" y="492"/>
                    <a:pt x="220" y="492"/>
                    <a:pt x="220" y="492"/>
                  </a:cubicBezTo>
                  <a:cubicBezTo>
                    <a:pt x="220" y="492"/>
                    <a:pt x="220" y="492"/>
                    <a:pt x="220" y="492"/>
                  </a:cubicBezTo>
                  <a:cubicBezTo>
                    <a:pt x="221" y="491"/>
                    <a:pt x="223" y="489"/>
                    <a:pt x="227" y="486"/>
                  </a:cubicBezTo>
                  <a:cubicBezTo>
                    <a:pt x="230" y="484"/>
                    <a:pt x="233" y="481"/>
                    <a:pt x="233" y="480"/>
                  </a:cubicBezTo>
                  <a:cubicBezTo>
                    <a:pt x="235" y="477"/>
                    <a:pt x="236" y="474"/>
                    <a:pt x="236" y="473"/>
                  </a:cubicBezTo>
                  <a:cubicBezTo>
                    <a:pt x="237" y="472"/>
                    <a:pt x="237" y="471"/>
                    <a:pt x="237" y="469"/>
                  </a:cubicBezTo>
                  <a:cubicBezTo>
                    <a:pt x="238" y="468"/>
                    <a:pt x="238" y="467"/>
                    <a:pt x="239" y="466"/>
                  </a:cubicBezTo>
                  <a:cubicBezTo>
                    <a:pt x="239" y="465"/>
                    <a:pt x="241" y="462"/>
                    <a:pt x="244" y="461"/>
                  </a:cubicBezTo>
                  <a:cubicBezTo>
                    <a:pt x="244" y="461"/>
                    <a:pt x="244" y="461"/>
                    <a:pt x="244" y="461"/>
                  </a:cubicBezTo>
                  <a:cubicBezTo>
                    <a:pt x="244" y="461"/>
                    <a:pt x="244" y="461"/>
                    <a:pt x="244" y="461"/>
                  </a:cubicBezTo>
                  <a:cubicBezTo>
                    <a:pt x="245" y="460"/>
                    <a:pt x="247" y="459"/>
                    <a:pt x="249" y="458"/>
                  </a:cubicBezTo>
                  <a:cubicBezTo>
                    <a:pt x="251" y="457"/>
                    <a:pt x="252" y="456"/>
                    <a:pt x="253" y="456"/>
                  </a:cubicBezTo>
                  <a:cubicBezTo>
                    <a:pt x="254" y="455"/>
                    <a:pt x="256" y="454"/>
                    <a:pt x="258" y="453"/>
                  </a:cubicBezTo>
                  <a:cubicBezTo>
                    <a:pt x="259" y="452"/>
                    <a:pt x="261" y="452"/>
                    <a:pt x="262" y="451"/>
                  </a:cubicBezTo>
                  <a:cubicBezTo>
                    <a:pt x="263" y="451"/>
                    <a:pt x="263" y="451"/>
                    <a:pt x="263" y="451"/>
                  </a:cubicBezTo>
                  <a:cubicBezTo>
                    <a:pt x="263" y="451"/>
                    <a:pt x="263" y="451"/>
                    <a:pt x="263" y="451"/>
                  </a:cubicBezTo>
                  <a:cubicBezTo>
                    <a:pt x="265" y="449"/>
                    <a:pt x="268" y="448"/>
                    <a:pt x="270" y="448"/>
                  </a:cubicBezTo>
                  <a:cubicBezTo>
                    <a:pt x="270" y="448"/>
                    <a:pt x="270" y="448"/>
                    <a:pt x="270" y="448"/>
                  </a:cubicBezTo>
                  <a:cubicBezTo>
                    <a:pt x="270" y="447"/>
                    <a:pt x="270" y="447"/>
                    <a:pt x="270" y="447"/>
                  </a:cubicBezTo>
                  <a:cubicBezTo>
                    <a:pt x="271" y="447"/>
                    <a:pt x="274" y="445"/>
                    <a:pt x="275" y="443"/>
                  </a:cubicBezTo>
                  <a:cubicBezTo>
                    <a:pt x="276" y="441"/>
                    <a:pt x="278" y="439"/>
                    <a:pt x="279" y="438"/>
                  </a:cubicBezTo>
                  <a:cubicBezTo>
                    <a:pt x="279" y="438"/>
                    <a:pt x="279" y="438"/>
                    <a:pt x="279" y="438"/>
                  </a:cubicBezTo>
                  <a:cubicBezTo>
                    <a:pt x="280" y="438"/>
                    <a:pt x="280" y="438"/>
                    <a:pt x="280" y="438"/>
                  </a:cubicBezTo>
                  <a:cubicBezTo>
                    <a:pt x="280" y="437"/>
                    <a:pt x="281" y="436"/>
                    <a:pt x="282" y="435"/>
                  </a:cubicBezTo>
                  <a:cubicBezTo>
                    <a:pt x="283" y="433"/>
                    <a:pt x="284" y="432"/>
                    <a:pt x="285" y="431"/>
                  </a:cubicBezTo>
                  <a:cubicBezTo>
                    <a:pt x="285" y="431"/>
                    <a:pt x="285" y="431"/>
                    <a:pt x="285" y="431"/>
                  </a:cubicBezTo>
                  <a:cubicBezTo>
                    <a:pt x="287" y="428"/>
                    <a:pt x="288" y="424"/>
                    <a:pt x="289" y="422"/>
                  </a:cubicBezTo>
                  <a:cubicBezTo>
                    <a:pt x="290" y="420"/>
                    <a:pt x="292" y="416"/>
                    <a:pt x="293" y="413"/>
                  </a:cubicBezTo>
                  <a:cubicBezTo>
                    <a:pt x="294" y="410"/>
                    <a:pt x="295" y="406"/>
                    <a:pt x="297" y="403"/>
                  </a:cubicBezTo>
                  <a:cubicBezTo>
                    <a:pt x="298" y="400"/>
                    <a:pt x="301" y="397"/>
                    <a:pt x="303" y="396"/>
                  </a:cubicBezTo>
                  <a:cubicBezTo>
                    <a:pt x="311" y="393"/>
                    <a:pt x="311" y="393"/>
                    <a:pt x="311" y="393"/>
                  </a:cubicBezTo>
                  <a:cubicBezTo>
                    <a:pt x="313" y="393"/>
                    <a:pt x="316" y="392"/>
                    <a:pt x="317" y="391"/>
                  </a:cubicBezTo>
                  <a:cubicBezTo>
                    <a:pt x="325" y="388"/>
                    <a:pt x="325" y="388"/>
                    <a:pt x="325" y="388"/>
                  </a:cubicBezTo>
                  <a:cubicBezTo>
                    <a:pt x="327" y="387"/>
                    <a:pt x="329" y="386"/>
                    <a:pt x="329" y="386"/>
                  </a:cubicBezTo>
                  <a:cubicBezTo>
                    <a:pt x="330" y="386"/>
                    <a:pt x="330" y="386"/>
                    <a:pt x="330" y="386"/>
                  </a:cubicBezTo>
                  <a:cubicBezTo>
                    <a:pt x="330" y="384"/>
                    <a:pt x="330" y="384"/>
                    <a:pt x="330" y="384"/>
                  </a:cubicBezTo>
                  <a:cubicBezTo>
                    <a:pt x="329" y="383"/>
                    <a:pt x="329" y="382"/>
                    <a:pt x="329" y="381"/>
                  </a:cubicBezTo>
                  <a:cubicBezTo>
                    <a:pt x="329" y="381"/>
                    <a:pt x="329" y="380"/>
                    <a:pt x="329" y="380"/>
                  </a:cubicBezTo>
                  <a:cubicBezTo>
                    <a:pt x="329" y="380"/>
                    <a:pt x="329" y="380"/>
                    <a:pt x="329" y="380"/>
                  </a:cubicBezTo>
                  <a:cubicBezTo>
                    <a:pt x="328" y="380"/>
                    <a:pt x="328" y="380"/>
                    <a:pt x="328" y="380"/>
                  </a:cubicBezTo>
                  <a:cubicBezTo>
                    <a:pt x="327" y="378"/>
                    <a:pt x="327" y="377"/>
                    <a:pt x="326" y="377"/>
                  </a:cubicBezTo>
                  <a:cubicBezTo>
                    <a:pt x="326" y="376"/>
                    <a:pt x="326" y="376"/>
                    <a:pt x="326" y="376"/>
                  </a:cubicBezTo>
                  <a:cubicBezTo>
                    <a:pt x="326" y="376"/>
                    <a:pt x="326" y="376"/>
                    <a:pt x="326" y="376"/>
                  </a:cubicBezTo>
                  <a:cubicBezTo>
                    <a:pt x="326" y="376"/>
                    <a:pt x="325" y="375"/>
                    <a:pt x="325" y="375"/>
                  </a:cubicBezTo>
                  <a:cubicBezTo>
                    <a:pt x="325" y="375"/>
                    <a:pt x="325" y="375"/>
                    <a:pt x="325" y="375"/>
                  </a:cubicBezTo>
                  <a:cubicBezTo>
                    <a:pt x="325" y="375"/>
                    <a:pt x="326" y="374"/>
                    <a:pt x="327" y="373"/>
                  </a:cubicBezTo>
                  <a:cubicBezTo>
                    <a:pt x="328" y="373"/>
                    <a:pt x="328" y="373"/>
                    <a:pt x="328" y="373"/>
                  </a:cubicBezTo>
                  <a:cubicBezTo>
                    <a:pt x="328" y="373"/>
                    <a:pt x="328" y="373"/>
                    <a:pt x="328" y="373"/>
                  </a:cubicBezTo>
                  <a:cubicBezTo>
                    <a:pt x="329" y="371"/>
                    <a:pt x="330" y="370"/>
                    <a:pt x="332" y="369"/>
                  </a:cubicBezTo>
                  <a:cubicBezTo>
                    <a:pt x="332" y="369"/>
                    <a:pt x="332" y="369"/>
                    <a:pt x="332" y="369"/>
                  </a:cubicBezTo>
                  <a:cubicBezTo>
                    <a:pt x="332" y="368"/>
                    <a:pt x="332" y="368"/>
                    <a:pt x="332" y="368"/>
                  </a:cubicBezTo>
                  <a:cubicBezTo>
                    <a:pt x="333" y="368"/>
                    <a:pt x="335" y="365"/>
                    <a:pt x="336" y="364"/>
                  </a:cubicBezTo>
                  <a:cubicBezTo>
                    <a:pt x="336" y="363"/>
                    <a:pt x="336" y="363"/>
                    <a:pt x="336" y="363"/>
                  </a:cubicBezTo>
                  <a:cubicBezTo>
                    <a:pt x="337" y="362"/>
                    <a:pt x="338" y="361"/>
                    <a:pt x="338" y="361"/>
                  </a:cubicBezTo>
                  <a:cubicBezTo>
                    <a:pt x="339" y="361"/>
                    <a:pt x="341" y="360"/>
                    <a:pt x="342" y="358"/>
                  </a:cubicBezTo>
                  <a:cubicBezTo>
                    <a:pt x="343" y="357"/>
                    <a:pt x="346" y="355"/>
                    <a:pt x="348" y="352"/>
                  </a:cubicBezTo>
                  <a:cubicBezTo>
                    <a:pt x="349" y="351"/>
                    <a:pt x="352" y="348"/>
                    <a:pt x="354" y="347"/>
                  </a:cubicBezTo>
                  <a:cubicBezTo>
                    <a:pt x="355" y="347"/>
                    <a:pt x="355" y="346"/>
                    <a:pt x="356" y="346"/>
                  </a:cubicBezTo>
                  <a:cubicBezTo>
                    <a:pt x="358" y="345"/>
                    <a:pt x="359" y="345"/>
                    <a:pt x="359" y="344"/>
                  </a:cubicBezTo>
                  <a:cubicBezTo>
                    <a:pt x="364" y="340"/>
                    <a:pt x="364" y="340"/>
                    <a:pt x="364" y="340"/>
                  </a:cubicBezTo>
                  <a:cubicBezTo>
                    <a:pt x="365" y="340"/>
                    <a:pt x="365" y="339"/>
                    <a:pt x="366" y="339"/>
                  </a:cubicBezTo>
                  <a:cubicBezTo>
                    <a:pt x="367" y="338"/>
                    <a:pt x="367" y="338"/>
                    <a:pt x="367" y="338"/>
                  </a:cubicBezTo>
                  <a:cubicBezTo>
                    <a:pt x="366" y="337"/>
                    <a:pt x="366" y="337"/>
                    <a:pt x="366" y="337"/>
                  </a:cubicBezTo>
                  <a:cubicBezTo>
                    <a:pt x="366" y="337"/>
                    <a:pt x="366" y="337"/>
                    <a:pt x="366" y="337"/>
                  </a:cubicBezTo>
                  <a:cubicBezTo>
                    <a:pt x="365" y="336"/>
                    <a:pt x="365" y="336"/>
                    <a:pt x="364" y="335"/>
                  </a:cubicBezTo>
                  <a:cubicBezTo>
                    <a:pt x="364" y="334"/>
                    <a:pt x="363" y="333"/>
                    <a:pt x="362" y="332"/>
                  </a:cubicBezTo>
                  <a:cubicBezTo>
                    <a:pt x="361" y="332"/>
                    <a:pt x="361" y="331"/>
                    <a:pt x="361" y="330"/>
                  </a:cubicBezTo>
                  <a:cubicBezTo>
                    <a:pt x="361" y="330"/>
                    <a:pt x="361" y="329"/>
                    <a:pt x="362" y="328"/>
                  </a:cubicBezTo>
                  <a:cubicBezTo>
                    <a:pt x="362" y="328"/>
                    <a:pt x="362" y="328"/>
                    <a:pt x="362" y="328"/>
                  </a:cubicBezTo>
                  <a:cubicBezTo>
                    <a:pt x="363" y="327"/>
                    <a:pt x="363" y="327"/>
                    <a:pt x="363" y="327"/>
                  </a:cubicBezTo>
                  <a:cubicBezTo>
                    <a:pt x="363" y="325"/>
                    <a:pt x="364" y="324"/>
                    <a:pt x="364" y="324"/>
                  </a:cubicBezTo>
                  <a:cubicBezTo>
                    <a:pt x="364" y="324"/>
                    <a:pt x="364" y="321"/>
                    <a:pt x="365" y="320"/>
                  </a:cubicBezTo>
                  <a:cubicBezTo>
                    <a:pt x="366" y="317"/>
                    <a:pt x="367" y="314"/>
                    <a:pt x="366" y="313"/>
                  </a:cubicBezTo>
                  <a:cubicBezTo>
                    <a:pt x="366" y="313"/>
                    <a:pt x="366" y="313"/>
                    <a:pt x="366" y="313"/>
                  </a:cubicBezTo>
                  <a:cubicBezTo>
                    <a:pt x="366" y="312"/>
                    <a:pt x="366" y="312"/>
                    <a:pt x="366" y="312"/>
                  </a:cubicBezTo>
                  <a:cubicBezTo>
                    <a:pt x="366" y="312"/>
                    <a:pt x="365" y="311"/>
                    <a:pt x="364" y="310"/>
                  </a:cubicBezTo>
                  <a:cubicBezTo>
                    <a:pt x="364" y="309"/>
                    <a:pt x="364" y="308"/>
                    <a:pt x="363" y="308"/>
                  </a:cubicBezTo>
                  <a:cubicBezTo>
                    <a:pt x="363" y="306"/>
                    <a:pt x="363" y="304"/>
                    <a:pt x="362" y="303"/>
                  </a:cubicBezTo>
                  <a:cubicBezTo>
                    <a:pt x="362" y="301"/>
                    <a:pt x="362" y="301"/>
                    <a:pt x="362" y="301"/>
                  </a:cubicBezTo>
                  <a:cubicBezTo>
                    <a:pt x="363" y="298"/>
                    <a:pt x="363" y="298"/>
                    <a:pt x="363" y="298"/>
                  </a:cubicBezTo>
                  <a:cubicBezTo>
                    <a:pt x="364" y="297"/>
                    <a:pt x="365" y="296"/>
                    <a:pt x="366" y="296"/>
                  </a:cubicBezTo>
                  <a:cubicBezTo>
                    <a:pt x="367" y="295"/>
                    <a:pt x="367" y="294"/>
                    <a:pt x="368" y="294"/>
                  </a:cubicBezTo>
                  <a:cubicBezTo>
                    <a:pt x="369" y="293"/>
                    <a:pt x="370" y="292"/>
                    <a:pt x="371" y="292"/>
                  </a:cubicBezTo>
                  <a:cubicBezTo>
                    <a:pt x="371" y="291"/>
                    <a:pt x="371" y="291"/>
                    <a:pt x="371" y="291"/>
                  </a:cubicBezTo>
                  <a:cubicBezTo>
                    <a:pt x="371" y="291"/>
                    <a:pt x="371" y="291"/>
                    <a:pt x="371" y="291"/>
                  </a:cubicBezTo>
                  <a:cubicBezTo>
                    <a:pt x="372" y="291"/>
                    <a:pt x="372" y="290"/>
                    <a:pt x="373" y="290"/>
                  </a:cubicBezTo>
                  <a:cubicBezTo>
                    <a:pt x="374" y="290"/>
                    <a:pt x="375" y="290"/>
                    <a:pt x="376" y="289"/>
                  </a:cubicBezTo>
                  <a:cubicBezTo>
                    <a:pt x="377" y="288"/>
                    <a:pt x="378" y="287"/>
                    <a:pt x="380" y="287"/>
                  </a:cubicBezTo>
                  <a:cubicBezTo>
                    <a:pt x="383" y="286"/>
                    <a:pt x="385" y="285"/>
                    <a:pt x="385" y="284"/>
                  </a:cubicBezTo>
                  <a:cubicBezTo>
                    <a:pt x="386" y="284"/>
                    <a:pt x="388" y="283"/>
                    <a:pt x="389" y="283"/>
                  </a:cubicBezTo>
                  <a:cubicBezTo>
                    <a:pt x="390" y="283"/>
                    <a:pt x="390" y="283"/>
                    <a:pt x="391" y="283"/>
                  </a:cubicBezTo>
                  <a:cubicBezTo>
                    <a:pt x="391" y="283"/>
                    <a:pt x="391" y="283"/>
                    <a:pt x="391" y="283"/>
                  </a:cubicBezTo>
                  <a:cubicBezTo>
                    <a:pt x="391" y="283"/>
                    <a:pt x="391" y="283"/>
                    <a:pt x="391" y="283"/>
                  </a:cubicBezTo>
                  <a:cubicBezTo>
                    <a:pt x="393" y="283"/>
                    <a:pt x="395" y="283"/>
                    <a:pt x="396" y="281"/>
                  </a:cubicBezTo>
                  <a:cubicBezTo>
                    <a:pt x="397" y="281"/>
                    <a:pt x="399" y="280"/>
                    <a:pt x="401" y="279"/>
                  </a:cubicBezTo>
                  <a:cubicBezTo>
                    <a:pt x="401" y="279"/>
                    <a:pt x="401" y="279"/>
                    <a:pt x="401" y="279"/>
                  </a:cubicBezTo>
                  <a:cubicBezTo>
                    <a:pt x="401" y="279"/>
                    <a:pt x="401" y="279"/>
                    <a:pt x="401" y="279"/>
                  </a:cubicBezTo>
                  <a:cubicBezTo>
                    <a:pt x="401" y="278"/>
                    <a:pt x="401" y="278"/>
                    <a:pt x="402" y="278"/>
                  </a:cubicBezTo>
                  <a:cubicBezTo>
                    <a:pt x="402" y="278"/>
                    <a:pt x="402" y="278"/>
                    <a:pt x="402" y="278"/>
                  </a:cubicBezTo>
                  <a:cubicBezTo>
                    <a:pt x="402" y="277"/>
                    <a:pt x="402" y="277"/>
                    <a:pt x="402" y="277"/>
                  </a:cubicBezTo>
                  <a:cubicBezTo>
                    <a:pt x="402" y="277"/>
                    <a:pt x="403" y="276"/>
                    <a:pt x="403" y="275"/>
                  </a:cubicBezTo>
                  <a:cubicBezTo>
                    <a:pt x="403" y="275"/>
                    <a:pt x="403" y="275"/>
                    <a:pt x="403" y="275"/>
                  </a:cubicBezTo>
                  <a:cubicBezTo>
                    <a:pt x="403" y="274"/>
                    <a:pt x="403" y="274"/>
                    <a:pt x="403" y="274"/>
                  </a:cubicBezTo>
                  <a:cubicBezTo>
                    <a:pt x="403" y="272"/>
                    <a:pt x="403" y="271"/>
                    <a:pt x="402" y="269"/>
                  </a:cubicBezTo>
                  <a:cubicBezTo>
                    <a:pt x="402" y="269"/>
                    <a:pt x="402" y="269"/>
                    <a:pt x="402" y="269"/>
                  </a:cubicBezTo>
                  <a:cubicBezTo>
                    <a:pt x="400" y="267"/>
                    <a:pt x="400" y="267"/>
                    <a:pt x="400" y="267"/>
                  </a:cubicBezTo>
                  <a:cubicBezTo>
                    <a:pt x="397" y="266"/>
                    <a:pt x="397" y="266"/>
                    <a:pt x="397" y="266"/>
                  </a:cubicBezTo>
                  <a:cubicBezTo>
                    <a:pt x="397" y="266"/>
                    <a:pt x="397" y="266"/>
                    <a:pt x="397" y="266"/>
                  </a:cubicBezTo>
                  <a:cubicBezTo>
                    <a:pt x="395" y="266"/>
                    <a:pt x="392" y="264"/>
                    <a:pt x="391" y="264"/>
                  </a:cubicBezTo>
                  <a:cubicBezTo>
                    <a:pt x="391" y="263"/>
                    <a:pt x="390" y="263"/>
                    <a:pt x="388" y="263"/>
                  </a:cubicBezTo>
                  <a:cubicBezTo>
                    <a:pt x="383" y="263"/>
                    <a:pt x="383" y="263"/>
                    <a:pt x="383" y="263"/>
                  </a:cubicBezTo>
                  <a:cubicBezTo>
                    <a:pt x="383" y="263"/>
                    <a:pt x="383" y="263"/>
                    <a:pt x="383" y="263"/>
                  </a:cubicBezTo>
                  <a:cubicBezTo>
                    <a:pt x="383" y="263"/>
                    <a:pt x="382" y="264"/>
                    <a:pt x="381" y="264"/>
                  </a:cubicBezTo>
                  <a:cubicBezTo>
                    <a:pt x="381" y="264"/>
                    <a:pt x="380" y="263"/>
                    <a:pt x="380" y="263"/>
                  </a:cubicBezTo>
                  <a:cubicBezTo>
                    <a:pt x="380" y="263"/>
                    <a:pt x="380" y="263"/>
                    <a:pt x="380" y="263"/>
                  </a:cubicBezTo>
                  <a:cubicBezTo>
                    <a:pt x="379" y="263"/>
                    <a:pt x="379" y="263"/>
                    <a:pt x="379" y="263"/>
                  </a:cubicBezTo>
                  <a:cubicBezTo>
                    <a:pt x="378" y="263"/>
                    <a:pt x="376" y="262"/>
                    <a:pt x="374" y="261"/>
                  </a:cubicBezTo>
                  <a:cubicBezTo>
                    <a:pt x="373" y="261"/>
                    <a:pt x="372" y="259"/>
                    <a:pt x="371" y="257"/>
                  </a:cubicBezTo>
                  <a:cubicBezTo>
                    <a:pt x="371" y="241"/>
                    <a:pt x="371" y="241"/>
                    <a:pt x="371" y="241"/>
                  </a:cubicBezTo>
                  <a:cubicBezTo>
                    <a:pt x="369" y="242"/>
                    <a:pt x="369" y="242"/>
                    <a:pt x="369" y="242"/>
                  </a:cubicBezTo>
                  <a:cubicBezTo>
                    <a:pt x="368" y="242"/>
                    <a:pt x="368" y="242"/>
                    <a:pt x="367" y="242"/>
                  </a:cubicBezTo>
                  <a:cubicBezTo>
                    <a:pt x="367" y="242"/>
                    <a:pt x="367" y="242"/>
                    <a:pt x="367" y="242"/>
                  </a:cubicBezTo>
                  <a:cubicBezTo>
                    <a:pt x="367" y="242"/>
                    <a:pt x="367" y="242"/>
                    <a:pt x="367" y="242"/>
                  </a:cubicBezTo>
                  <a:cubicBezTo>
                    <a:pt x="366" y="243"/>
                    <a:pt x="365" y="243"/>
                    <a:pt x="363" y="243"/>
                  </a:cubicBezTo>
                  <a:cubicBezTo>
                    <a:pt x="362" y="243"/>
                    <a:pt x="360" y="244"/>
                    <a:pt x="359" y="244"/>
                  </a:cubicBezTo>
                  <a:cubicBezTo>
                    <a:pt x="359" y="244"/>
                    <a:pt x="359" y="244"/>
                    <a:pt x="359" y="244"/>
                  </a:cubicBezTo>
                  <a:cubicBezTo>
                    <a:pt x="357" y="244"/>
                    <a:pt x="356" y="244"/>
                    <a:pt x="355" y="243"/>
                  </a:cubicBezTo>
                  <a:cubicBezTo>
                    <a:pt x="355" y="242"/>
                    <a:pt x="355" y="242"/>
                    <a:pt x="355" y="241"/>
                  </a:cubicBezTo>
                  <a:cubicBezTo>
                    <a:pt x="355" y="241"/>
                    <a:pt x="355" y="241"/>
                    <a:pt x="355" y="241"/>
                  </a:cubicBezTo>
                  <a:cubicBezTo>
                    <a:pt x="355" y="235"/>
                    <a:pt x="355" y="235"/>
                    <a:pt x="355" y="235"/>
                  </a:cubicBezTo>
                  <a:cubicBezTo>
                    <a:pt x="355" y="234"/>
                    <a:pt x="355" y="233"/>
                    <a:pt x="353" y="231"/>
                  </a:cubicBezTo>
                  <a:cubicBezTo>
                    <a:pt x="353" y="231"/>
                    <a:pt x="353" y="231"/>
                    <a:pt x="353" y="231"/>
                  </a:cubicBezTo>
                  <a:cubicBezTo>
                    <a:pt x="352" y="231"/>
                    <a:pt x="352" y="231"/>
                    <a:pt x="352" y="231"/>
                  </a:cubicBezTo>
                  <a:cubicBezTo>
                    <a:pt x="349" y="231"/>
                    <a:pt x="333" y="230"/>
                    <a:pt x="325" y="228"/>
                  </a:cubicBezTo>
                  <a:cubicBezTo>
                    <a:pt x="316" y="225"/>
                    <a:pt x="306" y="218"/>
                    <a:pt x="306" y="203"/>
                  </a:cubicBezTo>
                  <a:cubicBezTo>
                    <a:pt x="306" y="196"/>
                    <a:pt x="305" y="191"/>
                    <a:pt x="304" y="185"/>
                  </a:cubicBezTo>
                  <a:cubicBezTo>
                    <a:pt x="303" y="180"/>
                    <a:pt x="302" y="175"/>
                    <a:pt x="302" y="169"/>
                  </a:cubicBezTo>
                  <a:cubicBezTo>
                    <a:pt x="302" y="165"/>
                    <a:pt x="299" y="161"/>
                    <a:pt x="296" y="158"/>
                  </a:cubicBezTo>
                  <a:cubicBezTo>
                    <a:pt x="294" y="155"/>
                    <a:pt x="292" y="152"/>
                    <a:pt x="293" y="150"/>
                  </a:cubicBezTo>
                  <a:cubicBezTo>
                    <a:pt x="293" y="147"/>
                    <a:pt x="296" y="145"/>
                    <a:pt x="302" y="142"/>
                  </a:cubicBezTo>
                  <a:cubicBezTo>
                    <a:pt x="307" y="140"/>
                    <a:pt x="312" y="138"/>
                    <a:pt x="316" y="136"/>
                  </a:cubicBezTo>
                  <a:cubicBezTo>
                    <a:pt x="328" y="132"/>
                    <a:pt x="334" y="130"/>
                    <a:pt x="337" y="118"/>
                  </a:cubicBezTo>
                  <a:cubicBezTo>
                    <a:pt x="339" y="107"/>
                    <a:pt x="334" y="105"/>
                    <a:pt x="329" y="103"/>
                  </a:cubicBezTo>
                  <a:cubicBezTo>
                    <a:pt x="326" y="102"/>
                    <a:pt x="323" y="100"/>
                    <a:pt x="320" y="98"/>
                  </a:cubicBezTo>
                  <a:cubicBezTo>
                    <a:pt x="317" y="95"/>
                    <a:pt x="318" y="92"/>
                    <a:pt x="319" y="90"/>
                  </a:cubicBezTo>
                  <a:cubicBezTo>
                    <a:pt x="319" y="89"/>
                    <a:pt x="320" y="88"/>
                    <a:pt x="319" y="87"/>
                  </a:cubicBezTo>
                  <a:cubicBezTo>
                    <a:pt x="319" y="86"/>
                    <a:pt x="317" y="84"/>
                    <a:pt x="310" y="83"/>
                  </a:cubicBezTo>
                  <a:cubicBezTo>
                    <a:pt x="292" y="79"/>
                    <a:pt x="284" y="72"/>
                    <a:pt x="281" y="68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79" y="66"/>
                    <a:pt x="276" y="64"/>
                    <a:pt x="273" y="63"/>
                  </a:cubicBezTo>
                  <a:cubicBezTo>
                    <a:pt x="266" y="59"/>
                    <a:pt x="261" y="56"/>
                    <a:pt x="261" y="53"/>
                  </a:cubicBezTo>
                  <a:cubicBezTo>
                    <a:pt x="261" y="52"/>
                    <a:pt x="261" y="52"/>
                    <a:pt x="261" y="52"/>
                  </a:cubicBezTo>
                  <a:cubicBezTo>
                    <a:pt x="261" y="47"/>
                    <a:pt x="260" y="38"/>
                    <a:pt x="276" y="33"/>
                  </a:cubicBezTo>
                  <a:cubicBezTo>
                    <a:pt x="288" y="30"/>
                    <a:pt x="293" y="28"/>
                    <a:pt x="301" y="26"/>
                  </a:cubicBezTo>
                  <a:cubicBezTo>
                    <a:pt x="302" y="26"/>
                    <a:pt x="302" y="26"/>
                    <a:pt x="302" y="26"/>
                  </a:cubicBezTo>
                  <a:cubicBezTo>
                    <a:pt x="305" y="25"/>
                    <a:pt x="309" y="25"/>
                    <a:pt x="314" y="23"/>
                  </a:cubicBezTo>
                  <a:cubicBezTo>
                    <a:pt x="320" y="22"/>
                    <a:pt x="322" y="20"/>
                    <a:pt x="322" y="18"/>
                  </a:cubicBezTo>
                  <a:cubicBezTo>
                    <a:pt x="322" y="16"/>
                    <a:pt x="322" y="14"/>
                    <a:pt x="335" y="12"/>
                  </a:cubicBezTo>
                  <a:cubicBezTo>
                    <a:pt x="345" y="10"/>
                    <a:pt x="353" y="6"/>
                    <a:pt x="358" y="3"/>
                  </a:cubicBezTo>
                  <a:cubicBezTo>
                    <a:pt x="363" y="1"/>
                    <a:pt x="366" y="0"/>
                    <a:pt x="368" y="0"/>
                  </a:cubicBezTo>
                  <a:cubicBezTo>
                    <a:pt x="370" y="0"/>
                    <a:pt x="371" y="0"/>
                    <a:pt x="372" y="1"/>
                  </a:cubicBezTo>
                  <a:cubicBezTo>
                    <a:pt x="374" y="3"/>
                    <a:pt x="379" y="4"/>
                    <a:pt x="385" y="4"/>
                  </a:cubicBezTo>
                  <a:cubicBezTo>
                    <a:pt x="390" y="4"/>
                    <a:pt x="396" y="4"/>
                    <a:pt x="398" y="7"/>
                  </a:cubicBezTo>
                  <a:cubicBezTo>
                    <a:pt x="399" y="9"/>
                    <a:pt x="399" y="11"/>
                    <a:pt x="397" y="13"/>
                  </a:cubicBezTo>
                  <a:cubicBezTo>
                    <a:pt x="395" y="19"/>
                    <a:pt x="394" y="22"/>
                    <a:pt x="395" y="24"/>
                  </a:cubicBezTo>
                  <a:cubicBezTo>
                    <a:pt x="396" y="25"/>
                    <a:pt x="398" y="25"/>
                    <a:pt x="401" y="26"/>
                  </a:cubicBezTo>
                  <a:cubicBezTo>
                    <a:pt x="403" y="26"/>
                    <a:pt x="405" y="27"/>
                    <a:pt x="407" y="27"/>
                  </a:cubicBezTo>
                  <a:cubicBezTo>
                    <a:pt x="410" y="28"/>
                    <a:pt x="411" y="28"/>
                    <a:pt x="413" y="28"/>
                  </a:cubicBezTo>
                  <a:cubicBezTo>
                    <a:pt x="415" y="28"/>
                    <a:pt x="415" y="28"/>
                    <a:pt x="415" y="28"/>
                  </a:cubicBezTo>
                  <a:cubicBezTo>
                    <a:pt x="419" y="28"/>
                    <a:pt x="422" y="29"/>
                    <a:pt x="432" y="39"/>
                  </a:cubicBezTo>
                  <a:cubicBezTo>
                    <a:pt x="440" y="47"/>
                    <a:pt x="441" y="51"/>
                    <a:pt x="442" y="54"/>
                  </a:cubicBezTo>
                  <a:cubicBezTo>
                    <a:pt x="443" y="59"/>
                    <a:pt x="444" y="61"/>
                    <a:pt x="453" y="65"/>
                  </a:cubicBezTo>
                  <a:cubicBezTo>
                    <a:pt x="460" y="69"/>
                    <a:pt x="464" y="70"/>
                    <a:pt x="467" y="70"/>
                  </a:cubicBezTo>
                  <a:cubicBezTo>
                    <a:pt x="471" y="71"/>
                    <a:pt x="474" y="71"/>
                    <a:pt x="480" y="77"/>
                  </a:cubicBezTo>
                  <a:cubicBezTo>
                    <a:pt x="482" y="79"/>
                    <a:pt x="484" y="81"/>
                    <a:pt x="485" y="82"/>
                  </a:cubicBezTo>
                  <a:cubicBezTo>
                    <a:pt x="486" y="84"/>
                    <a:pt x="487" y="84"/>
                    <a:pt x="488" y="84"/>
                  </a:cubicBezTo>
                  <a:cubicBezTo>
                    <a:pt x="488" y="84"/>
                    <a:pt x="489" y="84"/>
                    <a:pt x="489" y="84"/>
                  </a:cubicBezTo>
                  <a:cubicBezTo>
                    <a:pt x="491" y="84"/>
                    <a:pt x="494" y="83"/>
                    <a:pt x="500" y="83"/>
                  </a:cubicBezTo>
                  <a:cubicBezTo>
                    <a:pt x="513" y="83"/>
                    <a:pt x="518" y="80"/>
                    <a:pt x="526" y="76"/>
                  </a:cubicBezTo>
                  <a:cubicBezTo>
                    <a:pt x="529" y="74"/>
                    <a:pt x="532" y="73"/>
                    <a:pt x="537" y="71"/>
                  </a:cubicBezTo>
                  <a:cubicBezTo>
                    <a:pt x="552" y="64"/>
                    <a:pt x="563" y="61"/>
                    <a:pt x="571" y="61"/>
                  </a:cubicBezTo>
                  <a:cubicBezTo>
                    <a:pt x="573" y="61"/>
                    <a:pt x="575" y="60"/>
                    <a:pt x="577" y="60"/>
                  </a:cubicBezTo>
                  <a:cubicBezTo>
                    <a:pt x="580" y="59"/>
                    <a:pt x="582" y="58"/>
                    <a:pt x="585" y="58"/>
                  </a:cubicBezTo>
                  <a:cubicBezTo>
                    <a:pt x="589" y="58"/>
                    <a:pt x="593" y="60"/>
                    <a:pt x="597" y="64"/>
                  </a:cubicBezTo>
                  <a:cubicBezTo>
                    <a:pt x="603" y="69"/>
                    <a:pt x="610" y="70"/>
                    <a:pt x="616" y="71"/>
                  </a:cubicBezTo>
                  <a:cubicBezTo>
                    <a:pt x="623" y="72"/>
                    <a:pt x="627" y="73"/>
                    <a:pt x="627" y="78"/>
                  </a:cubicBezTo>
                  <a:cubicBezTo>
                    <a:pt x="627" y="81"/>
                    <a:pt x="628" y="85"/>
                    <a:pt x="629" y="89"/>
                  </a:cubicBezTo>
                  <a:cubicBezTo>
                    <a:pt x="631" y="97"/>
                    <a:pt x="634" y="105"/>
                    <a:pt x="627" y="111"/>
                  </a:cubicBezTo>
                  <a:cubicBezTo>
                    <a:pt x="623" y="115"/>
                    <a:pt x="619" y="118"/>
                    <a:pt x="616" y="121"/>
                  </a:cubicBezTo>
                  <a:cubicBezTo>
                    <a:pt x="610" y="125"/>
                    <a:pt x="606" y="129"/>
                    <a:pt x="606" y="132"/>
                  </a:cubicBezTo>
                  <a:cubicBezTo>
                    <a:pt x="606" y="134"/>
                    <a:pt x="606" y="135"/>
                    <a:pt x="607" y="136"/>
                  </a:cubicBezTo>
                  <a:cubicBezTo>
                    <a:pt x="607" y="139"/>
                    <a:pt x="608" y="141"/>
                    <a:pt x="601" y="148"/>
                  </a:cubicBezTo>
                  <a:cubicBezTo>
                    <a:pt x="596" y="153"/>
                    <a:pt x="582" y="155"/>
                    <a:pt x="573" y="156"/>
                  </a:cubicBezTo>
                  <a:cubicBezTo>
                    <a:pt x="572" y="156"/>
                    <a:pt x="571" y="157"/>
                    <a:pt x="570" y="157"/>
                  </a:cubicBezTo>
                  <a:cubicBezTo>
                    <a:pt x="570" y="159"/>
                    <a:pt x="570" y="159"/>
                    <a:pt x="570" y="159"/>
                  </a:cubicBezTo>
                  <a:cubicBezTo>
                    <a:pt x="573" y="160"/>
                    <a:pt x="576" y="160"/>
                    <a:pt x="579" y="161"/>
                  </a:cubicBezTo>
                  <a:cubicBezTo>
                    <a:pt x="584" y="162"/>
                    <a:pt x="586" y="162"/>
                    <a:pt x="587" y="163"/>
                  </a:cubicBezTo>
                  <a:cubicBezTo>
                    <a:pt x="587" y="164"/>
                    <a:pt x="587" y="164"/>
                    <a:pt x="587" y="165"/>
                  </a:cubicBezTo>
                  <a:cubicBezTo>
                    <a:pt x="587" y="165"/>
                    <a:pt x="587" y="166"/>
                    <a:pt x="587" y="166"/>
                  </a:cubicBezTo>
                  <a:cubicBezTo>
                    <a:pt x="587" y="167"/>
                    <a:pt x="586" y="168"/>
                    <a:pt x="586" y="168"/>
                  </a:cubicBezTo>
                  <a:cubicBezTo>
                    <a:pt x="586" y="168"/>
                    <a:pt x="586" y="168"/>
                    <a:pt x="586" y="168"/>
                  </a:cubicBezTo>
                  <a:cubicBezTo>
                    <a:pt x="585" y="169"/>
                    <a:pt x="584" y="170"/>
                    <a:pt x="582" y="171"/>
                  </a:cubicBezTo>
                  <a:cubicBezTo>
                    <a:pt x="582" y="171"/>
                    <a:pt x="582" y="171"/>
                    <a:pt x="582" y="171"/>
                  </a:cubicBezTo>
                  <a:cubicBezTo>
                    <a:pt x="582" y="171"/>
                    <a:pt x="582" y="171"/>
                    <a:pt x="582" y="171"/>
                  </a:cubicBezTo>
                  <a:cubicBezTo>
                    <a:pt x="581" y="172"/>
                    <a:pt x="579" y="173"/>
                    <a:pt x="578" y="174"/>
                  </a:cubicBezTo>
                  <a:cubicBezTo>
                    <a:pt x="577" y="174"/>
                    <a:pt x="577" y="174"/>
                    <a:pt x="577" y="174"/>
                  </a:cubicBezTo>
                  <a:cubicBezTo>
                    <a:pt x="577" y="174"/>
                    <a:pt x="577" y="174"/>
                    <a:pt x="577" y="174"/>
                  </a:cubicBezTo>
                  <a:cubicBezTo>
                    <a:pt x="577" y="175"/>
                    <a:pt x="576" y="176"/>
                    <a:pt x="576" y="178"/>
                  </a:cubicBezTo>
                  <a:cubicBezTo>
                    <a:pt x="575" y="179"/>
                    <a:pt x="575" y="181"/>
                    <a:pt x="576" y="182"/>
                  </a:cubicBezTo>
                  <a:cubicBezTo>
                    <a:pt x="576" y="183"/>
                    <a:pt x="576" y="183"/>
                    <a:pt x="576" y="184"/>
                  </a:cubicBezTo>
                  <a:cubicBezTo>
                    <a:pt x="576" y="184"/>
                    <a:pt x="576" y="184"/>
                    <a:pt x="576" y="184"/>
                  </a:cubicBezTo>
                  <a:cubicBezTo>
                    <a:pt x="576" y="184"/>
                    <a:pt x="576" y="184"/>
                    <a:pt x="576" y="184"/>
                  </a:cubicBezTo>
                  <a:cubicBezTo>
                    <a:pt x="577" y="186"/>
                    <a:pt x="577" y="189"/>
                    <a:pt x="577" y="191"/>
                  </a:cubicBezTo>
                  <a:cubicBezTo>
                    <a:pt x="577" y="197"/>
                    <a:pt x="577" y="197"/>
                    <a:pt x="577" y="197"/>
                  </a:cubicBezTo>
                  <a:cubicBezTo>
                    <a:pt x="577" y="198"/>
                    <a:pt x="577" y="199"/>
                    <a:pt x="577" y="200"/>
                  </a:cubicBezTo>
                  <a:cubicBezTo>
                    <a:pt x="577" y="201"/>
                    <a:pt x="578" y="201"/>
                    <a:pt x="578" y="202"/>
                  </a:cubicBezTo>
                  <a:cubicBezTo>
                    <a:pt x="578" y="203"/>
                    <a:pt x="578" y="203"/>
                    <a:pt x="578" y="203"/>
                  </a:cubicBezTo>
                  <a:cubicBezTo>
                    <a:pt x="579" y="203"/>
                    <a:pt x="579" y="203"/>
                    <a:pt x="579" y="203"/>
                  </a:cubicBezTo>
                  <a:cubicBezTo>
                    <a:pt x="579" y="203"/>
                    <a:pt x="579" y="203"/>
                    <a:pt x="580" y="203"/>
                  </a:cubicBezTo>
                  <a:cubicBezTo>
                    <a:pt x="581" y="203"/>
                    <a:pt x="581" y="203"/>
                    <a:pt x="581" y="203"/>
                  </a:cubicBezTo>
                  <a:cubicBezTo>
                    <a:pt x="585" y="201"/>
                    <a:pt x="585" y="201"/>
                    <a:pt x="585" y="201"/>
                  </a:cubicBezTo>
                  <a:cubicBezTo>
                    <a:pt x="585" y="201"/>
                    <a:pt x="585" y="201"/>
                    <a:pt x="585" y="201"/>
                  </a:cubicBezTo>
                  <a:cubicBezTo>
                    <a:pt x="585" y="202"/>
                    <a:pt x="584" y="203"/>
                    <a:pt x="584" y="206"/>
                  </a:cubicBezTo>
                  <a:cubicBezTo>
                    <a:pt x="583" y="208"/>
                    <a:pt x="583" y="211"/>
                    <a:pt x="584" y="212"/>
                  </a:cubicBezTo>
                  <a:cubicBezTo>
                    <a:pt x="584" y="214"/>
                    <a:pt x="585" y="216"/>
                    <a:pt x="586" y="217"/>
                  </a:cubicBezTo>
                  <a:cubicBezTo>
                    <a:pt x="587" y="218"/>
                    <a:pt x="589" y="220"/>
                    <a:pt x="591" y="221"/>
                  </a:cubicBezTo>
                  <a:cubicBezTo>
                    <a:pt x="593" y="221"/>
                    <a:pt x="594" y="222"/>
                    <a:pt x="595" y="222"/>
                  </a:cubicBezTo>
                  <a:cubicBezTo>
                    <a:pt x="596" y="223"/>
                    <a:pt x="597" y="223"/>
                    <a:pt x="597" y="224"/>
                  </a:cubicBezTo>
                  <a:cubicBezTo>
                    <a:pt x="598" y="224"/>
                    <a:pt x="598" y="224"/>
                    <a:pt x="598" y="224"/>
                  </a:cubicBezTo>
                  <a:cubicBezTo>
                    <a:pt x="598" y="224"/>
                    <a:pt x="598" y="224"/>
                    <a:pt x="598" y="224"/>
                  </a:cubicBezTo>
                  <a:cubicBezTo>
                    <a:pt x="599" y="224"/>
                    <a:pt x="601" y="225"/>
                    <a:pt x="603" y="225"/>
                  </a:cubicBezTo>
                  <a:cubicBezTo>
                    <a:pt x="603" y="226"/>
                    <a:pt x="605" y="227"/>
                    <a:pt x="604" y="229"/>
                  </a:cubicBezTo>
                  <a:cubicBezTo>
                    <a:pt x="604" y="230"/>
                    <a:pt x="604" y="230"/>
                    <a:pt x="604" y="231"/>
                  </a:cubicBezTo>
                  <a:cubicBezTo>
                    <a:pt x="604" y="232"/>
                    <a:pt x="603" y="233"/>
                    <a:pt x="604" y="235"/>
                  </a:cubicBezTo>
                  <a:cubicBezTo>
                    <a:pt x="604" y="236"/>
                    <a:pt x="605" y="237"/>
                    <a:pt x="605" y="238"/>
                  </a:cubicBezTo>
                  <a:cubicBezTo>
                    <a:pt x="605" y="238"/>
                    <a:pt x="606" y="239"/>
                    <a:pt x="606" y="239"/>
                  </a:cubicBezTo>
                  <a:cubicBezTo>
                    <a:pt x="606" y="240"/>
                    <a:pt x="606" y="240"/>
                    <a:pt x="606" y="240"/>
                  </a:cubicBezTo>
                  <a:cubicBezTo>
                    <a:pt x="606" y="240"/>
                    <a:pt x="606" y="240"/>
                    <a:pt x="606" y="240"/>
                  </a:cubicBezTo>
                  <a:cubicBezTo>
                    <a:pt x="607" y="241"/>
                    <a:pt x="608" y="242"/>
                    <a:pt x="609" y="244"/>
                  </a:cubicBezTo>
                  <a:cubicBezTo>
                    <a:pt x="609" y="245"/>
                    <a:pt x="609" y="247"/>
                    <a:pt x="610" y="247"/>
                  </a:cubicBezTo>
                  <a:cubicBezTo>
                    <a:pt x="610" y="247"/>
                    <a:pt x="610" y="247"/>
                    <a:pt x="610" y="247"/>
                  </a:cubicBezTo>
                  <a:cubicBezTo>
                    <a:pt x="610" y="247"/>
                    <a:pt x="610" y="247"/>
                    <a:pt x="610" y="247"/>
                  </a:cubicBezTo>
                  <a:cubicBezTo>
                    <a:pt x="611" y="248"/>
                    <a:pt x="611" y="250"/>
                    <a:pt x="611" y="251"/>
                  </a:cubicBezTo>
                  <a:cubicBezTo>
                    <a:pt x="611" y="251"/>
                    <a:pt x="611" y="251"/>
                    <a:pt x="611" y="251"/>
                  </a:cubicBezTo>
                  <a:cubicBezTo>
                    <a:pt x="611" y="252"/>
                    <a:pt x="610" y="252"/>
                    <a:pt x="610" y="253"/>
                  </a:cubicBezTo>
                  <a:cubicBezTo>
                    <a:pt x="609" y="254"/>
                    <a:pt x="608" y="255"/>
                    <a:pt x="608" y="256"/>
                  </a:cubicBezTo>
                  <a:cubicBezTo>
                    <a:pt x="608" y="256"/>
                    <a:pt x="608" y="256"/>
                    <a:pt x="608" y="256"/>
                  </a:cubicBezTo>
                  <a:cubicBezTo>
                    <a:pt x="608" y="256"/>
                    <a:pt x="608" y="256"/>
                    <a:pt x="608" y="256"/>
                  </a:cubicBezTo>
                  <a:cubicBezTo>
                    <a:pt x="607" y="257"/>
                    <a:pt x="606" y="259"/>
                    <a:pt x="605" y="259"/>
                  </a:cubicBezTo>
                  <a:cubicBezTo>
                    <a:pt x="604" y="259"/>
                    <a:pt x="604" y="259"/>
                    <a:pt x="604" y="259"/>
                  </a:cubicBezTo>
                  <a:cubicBezTo>
                    <a:pt x="604" y="259"/>
                    <a:pt x="604" y="259"/>
                    <a:pt x="604" y="259"/>
                  </a:cubicBezTo>
                  <a:cubicBezTo>
                    <a:pt x="603" y="260"/>
                    <a:pt x="601" y="261"/>
                    <a:pt x="600" y="261"/>
                  </a:cubicBezTo>
                  <a:cubicBezTo>
                    <a:pt x="599" y="261"/>
                    <a:pt x="596" y="262"/>
                    <a:pt x="594" y="263"/>
                  </a:cubicBezTo>
                  <a:cubicBezTo>
                    <a:pt x="594" y="263"/>
                    <a:pt x="594" y="263"/>
                    <a:pt x="594" y="263"/>
                  </a:cubicBezTo>
                  <a:cubicBezTo>
                    <a:pt x="594" y="263"/>
                    <a:pt x="594" y="263"/>
                    <a:pt x="594" y="263"/>
                  </a:cubicBezTo>
                  <a:cubicBezTo>
                    <a:pt x="592" y="265"/>
                    <a:pt x="592" y="265"/>
                    <a:pt x="592" y="266"/>
                  </a:cubicBezTo>
                  <a:cubicBezTo>
                    <a:pt x="592" y="266"/>
                    <a:pt x="592" y="266"/>
                    <a:pt x="592" y="266"/>
                  </a:cubicBezTo>
                  <a:cubicBezTo>
                    <a:pt x="591" y="267"/>
                    <a:pt x="589" y="269"/>
                    <a:pt x="587" y="269"/>
                  </a:cubicBezTo>
                  <a:cubicBezTo>
                    <a:pt x="586" y="269"/>
                    <a:pt x="585" y="269"/>
                    <a:pt x="584" y="269"/>
                  </a:cubicBezTo>
                  <a:cubicBezTo>
                    <a:pt x="583" y="269"/>
                    <a:pt x="581" y="269"/>
                    <a:pt x="580" y="268"/>
                  </a:cubicBezTo>
                  <a:cubicBezTo>
                    <a:pt x="577" y="265"/>
                    <a:pt x="577" y="265"/>
                    <a:pt x="577" y="265"/>
                  </a:cubicBezTo>
                  <a:cubicBezTo>
                    <a:pt x="575" y="263"/>
                    <a:pt x="574" y="261"/>
                    <a:pt x="574" y="259"/>
                  </a:cubicBezTo>
                  <a:cubicBezTo>
                    <a:pt x="574" y="257"/>
                    <a:pt x="573" y="256"/>
                    <a:pt x="572" y="256"/>
                  </a:cubicBezTo>
                  <a:cubicBezTo>
                    <a:pt x="572" y="256"/>
                    <a:pt x="571" y="256"/>
                    <a:pt x="571" y="257"/>
                  </a:cubicBezTo>
                  <a:cubicBezTo>
                    <a:pt x="568" y="257"/>
                    <a:pt x="566" y="257"/>
                    <a:pt x="565" y="258"/>
                  </a:cubicBezTo>
                  <a:cubicBezTo>
                    <a:pt x="564" y="258"/>
                    <a:pt x="563" y="258"/>
                    <a:pt x="562" y="258"/>
                  </a:cubicBezTo>
                  <a:cubicBezTo>
                    <a:pt x="561" y="258"/>
                    <a:pt x="561" y="258"/>
                    <a:pt x="560" y="258"/>
                  </a:cubicBezTo>
                  <a:cubicBezTo>
                    <a:pt x="558" y="259"/>
                    <a:pt x="558" y="259"/>
                    <a:pt x="558" y="259"/>
                  </a:cubicBezTo>
                  <a:cubicBezTo>
                    <a:pt x="558" y="259"/>
                    <a:pt x="558" y="259"/>
                    <a:pt x="558" y="259"/>
                  </a:cubicBezTo>
                  <a:cubicBezTo>
                    <a:pt x="558" y="260"/>
                    <a:pt x="558" y="260"/>
                    <a:pt x="557" y="260"/>
                  </a:cubicBezTo>
                  <a:cubicBezTo>
                    <a:pt x="557" y="261"/>
                    <a:pt x="557" y="261"/>
                    <a:pt x="557" y="261"/>
                  </a:cubicBezTo>
                  <a:cubicBezTo>
                    <a:pt x="557" y="261"/>
                    <a:pt x="557" y="261"/>
                    <a:pt x="557" y="261"/>
                  </a:cubicBezTo>
                  <a:cubicBezTo>
                    <a:pt x="556" y="262"/>
                    <a:pt x="556" y="264"/>
                    <a:pt x="557" y="266"/>
                  </a:cubicBezTo>
                  <a:cubicBezTo>
                    <a:pt x="557" y="266"/>
                    <a:pt x="557" y="266"/>
                    <a:pt x="558" y="267"/>
                  </a:cubicBezTo>
                  <a:cubicBezTo>
                    <a:pt x="558" y="268"/>
                    <a:pt x="558" y="270"/>
                    <a:pt x="558" y="271"/>
                  </a:cubicBezTo>
                  <a:cubicBezTo>
                    <a:pt x="558" y="271"/>
                    <a:pt x="558" y="271"/>
                    <a:pt x="558" y="271"/>
                  </a:cubicBezTo>
                  <a:cubicBezTo>
                    <a:pt x="558" y="272"/>
                    <a:pt x="558" y="272"/>
                    <a:pt x="558" y="272"/>
                  </a:cubicBezTo>
                  <a:cubicBezTo>
                    <a:pt x="559" y="272"/>
                    <a:pt x="559" y="273"/>
                    <a:pt x="559" y="273"/>
                  </a:cubicBezTo>
                  <a:cubicBezTo>
                    <a:pt x="560" y="275"/>
                    <a:pt x="561" y="277"/>
                    <a:pt x="562" y="278"/>
                  </a:cubicBezTo>
                  <a:cubicBezTo>
                    <a:pt x="563" y="280"/>
                    <a:pt x="564" y="282"/>
                    <a:pt x="566" y="284"/>
                  </a:cubicBezTo>
                  <a:cubicBezTo>
                    <a:pt x="567" y="286"/>
                    <a:pt x="569" y="288"/>
                    <a:pt x="570" y="289"/>
                  </a:cubicBezTo>
                  <a:cubicBezTo>
                    <a:pt x="571" y="291"/>
                    <a:pt x="572" y="293"/>
                    <a:pt x="572" y="295"/>
                  </a:cubicBezTo>
                  <a:cubicBezTo>
                    <a:pt x="572" y="296"/>
                    <a:pt x="572" y="298"/>
                    <a:pt x="571" y="300"/>
                  </a:cubicBezTo>
                  <a:cubicBezTo>
                    <a:pt x="570" y="302"/>
                    <a:pt x="570" y="303"/>
                    <a:pt x="571" y="305"/>
                  </a:cubicBezTo>
                  <a:cubicBezTo>
                    <a:pt x="571" y="306"/>
                    <a:pt x="572" y="308"/>
                    <a:pt x="574" y="309"/>
                  </a:cubicBezTo>
                  <a:cubicBezTo>
                    <a:pt x="574" y="310"/>
                    <a:pt x="575" y="311"/>
                    <a:pt x="574" y="312"/>
                  </a:cubicBezTo>
                  <a:cubicBezTo>
                    <a:pt x="574" y="313"/>
                    <a:pt x="574" y="313"/>
                    <a:pt x="573" y="313"/>
                  </a:cubicBezTo>
                  <a:cubicBezTo>
                    <a:pt x="573" y="314"/>
                    <a:pt x="573" y="314"/>
                    <a:pt x="573" y="314"/>
                  </a:cubicBezTo>
                  <a:cubicBezTo>
                    <a:pt x="572" y="314"/>
                    <a:pt x="572" y="314"/>
                    <a:pt x="572" y="314"/>
                  </a:cubicBezTo>
                  <a:cubicBezTo>
                    <a:pt x="572" y="314"/>
                    <a:pt x="572" y="315"/>
                    <a:pt x="572" y="315"/>
                  </a:cubicBezTo>
                  <a:cubicBezTo>
                    <a:pt x="571" y="316"/>
                    <a:pt x="571" y="316"/>
                    <a:pt x="571" y="317"/>
                  </a:cubicBezTo>
                  <a:cubicBezTo>
                    <a:pt x="570" y="317"/>
                    <a:pt x="570" y="317"/>
                    <a:pt x="570" y="317"/>
                  </a:cubicBezTo>
                  <a:cubicBezTo>
                    <a:pt x="570" y="317"/>
                    <a:pt x="570" y="317"/>
                    <a:pt x="570" y="317"/>
                  </a:cubicBezTo>
                  <a:cubicBezTo>
                    <a:pt x="570" y="318"/>
                    <a:pt x="570" y="319"/>
                    <a:pt x="571" y="319"/>
                  </a:cubicBezTo>
                  <a:cubicBezTo>
                    <a:pt x="572" y="320"/>
                    <a:pt x="572" y="322"/>
                    <a:pt x="572" y="324"/>
                  </a:cubicBezTo>
                  <a:cubicBezTo>
                    <a:pt x="571" y="325"/>
                    <a:pt x="572" y="327"/>
                    <a:pt x="573" y="328"/>
                  </a:cubicBezTo>
                  <a:cubicBezTo>
                    <a:pt x="573" y="328"/>
                    <a:pt x="573" y="328"/>
                    <a:pt x="573" y="328"/>
                  </a:cubicBezTo>
                  <a:cubicBezTo>
                    <a:pt x="573" y="328"/>
                    <a:pt x="573" y="328"/>
                    <a:pt x="573" y="328"/>
                  </a:cubicBezTo>
                  <a:cubicBezTo>
                    <a:pt x="574" y="328"/>
                    <a:pt x="575" y="329"/>
                    <a:pt x="575" y="329"/>
                  </a:cubicBezTo>
                  <a:cubicBezTo>
                    <a:pt x="576" y="330"/>
                    <a:pt x="576" y="330"/>
                    <a:pt x="576" y="330"/>
                  </a:cubicBezTo>
                  <a:cubicBezTo>
                    <a:pt x="577" y="329"/>
                    <a:pt x="577" y="329"/>
                    <a:pt x="577" y="329"/>
                  </a:cubicBezTo>
                  <a:cubicBezTo>
                    <a:pt x="577" y="329"/>
                    <a:pt x="577" y="329"/>
                    <a:pt x="578" y="329"/>
                  </a:cubicBezTo>
                  <a:cubicBezTo>
                    <a:pt x="580" y="328"/>
                    <a:pt x="581" y="327"/>
                    <a:pt x="582" y="327"/>
                  </a:cubicBezTo>
                  <a:cubicBezTo>
                    <a:pt x="582" y="327"/>
                    <a:pt x="582" y="327"/>
                    <a:pt x="582" y="327"/>
                  </a:cubicBezTo>
                  <a:cubicBezTo>
                    <a:pt x="583" y="327"/>
                    <a:pt x="583" y="327"/>
                    <a:pt x="583" y="327"/>
                  </a:cubicBezTo>
                  <a:cubicBezTo>
                    <a:pt x="584" y="325"/>
                    <a:pt x="585" y="324"/>
                    <a:pt x="585" y="324"/>
                  </a:cubicBezTo>
                  <a:cubicBezTo>
                    <a:pt x="585" y="324"/>
                    <a:pt x="585" y="324"/>
                    <a:pt x="585" y="324"/>
                  </a:cubicBezTo>
                  <a:cubicBezTo>
                    <a:pt x="585" y="324"/>
                    <a:pt x="585" y="324"/>
                    <a:pt x="585" y="324"/>
                  </a:cubicBezTo>
                  <a:cubicBezTo>
                    <a:pt x="586" y="322"/>
                    <a:pt x="587" y="321"/>
                    <a:pt x="588" y="321"/>
                  </a:cubicBezTo>
                  <a:cubicBezTo>
                    <a:pt x="589" y="321"/>
                    <a:pt x="590" y="323"/>
                    <a:pt x="592" y="324"/>
                  </a:cubicBezTo>
                  <a:cubicBezTo>
                    <a:pt x="593" y="326"/>
                    <a:pt x="595" y="329"/>
                    <a:pt x="597" y="331"/>
                  </a:cubicBezTo>
                  <a:cubicBezTo>
                    <a:pt x="598" y="333"/>
                    <a:pt x="598" y="334"/>
                    <a:pt x="598" y="335"/>
                  </a:cubicBezTo>
                  <a:cubicBezTo>
                    <a:pt x="598" y="336"/>
                    <a:pt x="598" y="336"/>
                    <a:pt x="598" y="336"/>
                  </a:cubicBezTo>
                  <a:cubicBezTo>
                    <a:pt x="599" y="336"/>
                    <a:pt x="599" y="336"/>
                    <a:pt x="599" y="336"/>
                  </a:cubicBezTo>
                  <a:cubicBezTo>
                    <a:pt x="600" y="336"/>
                    <a:pt x="600" y="337"/>
                    <a:pt x="600" y="337"/>
                  </a:cubicBezTo>
                  <a:cubicBezTo>
                    <a:pt x="600" y="337"/>
                    <a:pt x="601" y="337"/>
                    <a:pt x="601" y="338"/>
                  </a:cubicBezTo>
                  <a:cubicBezTo>
                    <a:pt x="602" y="338"/>
                    <a:pt x="602" y="338"/>
                    <a:pt x="603" y="339"/>
                  </a:cubicBezTo>
                  <a:cubicBezTo>
                    <a:pt x="604" y="339"/>
                    <a:pt x="604" y="340"/>
                    <a:pt x="605" y="340"/>
                  </a:cubicBezTo>
                  <a:cubicBezTo>
                    <a:pt x="605" y="342"/>
                    <a:pt x="607" y="342"/>
                    <a:pt x="608" y="343"/>
                  </a:cubicBezTo>
                  <a:cubicBezTo>
                    <a:pt x="611" y="345"/>
                    <a:pt x="611" y="346"/>
                    <a:pt x="612" y="346"/>
                  </a:cubicBezTo>
                  <a:cubicBezTo>
                    <a:pt x="612" y="346"/>
                    <a:pt x="612" y="346"/>
                    <a:pt x="612" y="346"/>
                  </a:cubicBezTo>
                  <a:cubicBezTo>
                    <a:pt x="613" y="346"/>
                    <a:pt x="614" y="347"/>
                    <a:pt x="615" y="347"/>
                  </a:cubicBezTo>
                  <a:cubicBezTo>
                    <a:pt x="615" y="347"/>
                    <a:pt x="615" y="347"/>
                    <a:pt x="615" y="347"/>
                  </a:cubicBezTo>
                  <a:cubicBezTo>
                    <a:pt x="615" y="346"/>
                    <a:pt x="615" y="346"/>
                    <a:pt x="615" y="346"/>
                  </a:cubicBezTo>
                  <a:cubicBezTo>
                    <a:pt x="621" y="346"/>
                    <a:pt x="621" y="346"/>
                    <a:pt x="621" y="346"/>
                  </a:cubicBezTo>
                  <a:cubicBezTo>
                    <a:pt x="621" y="346"/>
                    <a:pt x="622" y="346"/>
                    <a:pt x="623" y="347"/>
                  </a:cubicBezTo>
                  <a:cubicBezTo>
                    <a:pt x="624" y="347"/>
                    <a:pt x="625" y="347"/>
                    <a:pt x="625" y="347"/>
                  </a:cubicBezTo>
                  <a:cubicBezTo>
                    <a:pt x="627" y="348"/>
                    <a:pt x="629" y="350"/>
                    <a:pt x="630" y="350"/>
                  </a:cubicBezTo>
                  <a:cubicBezTo>
                    <a:pt x="632" y="352"/>
                    <a:pt x="633" y="354"/>
                    <a:pt x="635" y="354"/>
                  </a:cubicBezTo>
                  <a:cubicBezTo>
                    <a:pt x="637" y="355"/>
                    <a:pt x="640" y="356"/>
                    <a:pt x="641" y="356"/>
                  </a:cubicBezTo>
                  <a:cubicBezTo>
                    <a:pt x="641" y="356"/>
                    <a:pt x="643" y="357"/>
                    <a:pt x="644" y="357"/>
                  </a:cubicBezTo>
                  <a:cubicBezTo>
                    <a:pt x="644" y="357"/>
                    <a:pt x="644" y="357"/>
                    <a:pt x="644" y="357"/>
                  </a:cubicBezTo>
                  <a:cubicBezTo>
                    <a:pt x="644" y="357"/>
                    <a:pt x="644" y="357"/>
                    <a:pt x="644" y="357"/>
                  </a:cubicBezTo>
                  <a:cubicBezTo>
                    <a:pt x="645" y="358"/>
                    <a:pt x="645" y="358"/>
                    <a:pt x="645" y="358"/>
                  </a:cubicBezTo>
                  <a:cubicBezTo>
                    <a:pt x="645" y="358"/>
                    <a:pt x="645" y="359"/>
                    <a:pt x="644" y="360"/>
                  </a:cubicBezTo>
                  <a:cubicBezTo>
                    <a:pt x="644" y="360"/>
                    <a:pt x="644" y="360"/>
                    <a:pt x="644" y="360"/>
                  </a:cubicBezTo>
                  <a:cubicBezTo>
                    <a:pt x="644" y="361"/>
                    <a:pt x="644" y="361"/>
                    <a:pt x="644" y="361"/>
                  </a:cubicBezTo>
                  <a:cubicBezTo>
                    <a:pt x="644" y="363"/>
                    <a:pt x="644" y="363"/>
                    <a:pt x="644" y="364"/>
                  </a:cubicBezTo>
                  <a:cubicBezTo>
                    <a:pt x="644" y="364"/>
                    <a:pt x="644" y="364"/>
                    <a:pt x="644" y="364"/>
                  </a:cubicBezTo>
                  <a:cubicBezTo>
                    <a:pt x="644" y="364"/>
                    <a:pt x="644" y="364"/>
                    <a:pt x="644" y="364"/>
                  </a:cubicBezTo>
                  <a:cubicBezTo>
                    <a:pt x="644" y="366"/>
                    <a:pt x="646" y="368"/>
                    <a:pt x="649" y="368"/>
                  </a:cubicBezTo>
                  <a:cubicBezTo>
                    <a:pt x="649" y="368"/>
                    <a:pt x="649" y="368"/>
                    <a:pt x="649" y="368"/>
                  </a:cubicBezTo>
                  <a:cubicBezTo>
                    <a:pt x="649" y="368"/>
                    <a:pt x="649" y="368"/>
                    <a:pt x="649" y="368"/>
                  </a:cubicBezTo>
                  <a:cubicBezTo>
                    <a:pt x="651" y="368"/>
                    <a:pt x="653" y="370"/>
                    <a:pt x="654" y="371"/>
                  </a:cubicBezTo>
                  <a:cubicBezTo>
                    <a:pt x="654" y="371"/>
                    <a:pt x="654" y="371"/>
                    <a:pt x="654" y="371"/>
                  </a:cubicBezTo>
                  <a:cubicBezTo>
                    <a:pt x="654" y="371"/>
                    <a:pt x="656" y="371"/>
                    <a:pt x="657" y="372"/>
                  </a:cubicBezTo>
                  <a:cubicBezTo>
                    <a:pt x="658" y="372"/>
                    <a:pt x="659" y="373"/>
                    <a:pt x="660" y="373"/>
                  </a:cubicBezTo>
                  <a:cubicBezTo>
                    <a:pt x="660" y="373"/>
                    <a:pt x="660" y="373"/>
                    <a:pt x="660" y="373"/>
                  </a:cubicBezTo>
                  <a:cubicBezTo>
                    <a:pt x="661" y="373"/>
                    <a:pt x="661" y="373"/>
                    <a:pt x="661" y="373"/>
                  </a:cubicBezTo>
                  <a:cubicBezTo>
                    <a:pt x="663" y="373"/>
                    <a:pt x="667" y="374"/>
                    <a:pt x="668" y="375"/>
                  </a:cubicBezTo>
                  <a:cubicBezTo>
                    <a:pt x="669" y="376"/>
                    <a:pt x="669" y="376"/>
                    <a:pt x="669" y="376"/>
                  </a:cubicBezTo>
                  <a:cubicBezTo>
                    <a:pt x="669" y="376"/>
                    <a:pt x="669" y="376"/>
                    <a:pt x="669" y="376"/>
                  </a:cubicBezTo>
                  <a:cubicBezTo>
                    <a:pt x="670" y="376"/>
                    <a:pt x="673" y="378"/>
                    <a:pt x="674" y="379"/>
                  </a:cubicBezTo>
                  <a:cubicBezTo>
                    <a:pt x="674" y="379"/>
                    <a:pt x="674" y="379"/>
                    <a:pt x="674" y="379"/>
                  </a:cubicBezTo>
                  <a:cubicBezTo>
                    <a:pt x="674" y="380"/>
                    <a:pt x="674" y="380"/>
                    <a:pt x="674" y="380"/>
                  </a:cubicBezTo>
                  <a:cubicBezTo>
                    <a:pt x="675" y="380"/>
                    <a:pt x="676" y="381"/>
                    <a:pt x="677" y="381"/>
                  </a:cubicBezTo>
                  <a:cubicBezTo>
                    <a:pt x="677" y="382"/>
                    <a:pt x="678" y="383"/>
                    <a:pt x="679" y="383"/>
                  </a:cubicBezTo>
                  <a:cubicBezTo>
                    <a:pt x="682" y="386"/>
                    <a:pt x="682" y="386"/>
                    <a:pt x="682" y="386"/>
                  </a:cubicBezTo>
                  <a:cubicBezTo>
                    <a:pt x="682" y="386"/>
                    <a:pt x="682" y="386"/>
                    <a:pt x="682" y="386"/>
                  </a:cubicBezTo>
                  <a:cubicBezTo>
                    <a:pt x="682" y="386"/>
                    <a:pt x="679" y="388"/>
                    <a:pt x="677" y="390"/>
                  </a:cubicBezTo>
                  <a:cubicBezTo>
                    <a:pt x="669" y="397"/>
                    <a:pt x="669" y="397"/>
                    <a:pt x="669" y="397"/>
                  </a:cubicBezTo>
                  <a:cubicBezTo>
                    <a:pt x="669" y="398"/>
                    <a:pt x="669" y="398"/>
                    <a:pt x="669" y="398"/>
                  </a:cubicBezTo>
                  <a:cubicBezTo>
                    <a:pt x="669" y="399"/>
                    <a:pt x="667" y="400"/>
                    <a:pt x="666" y="400"/>
                  </a:cubicBezTo>
                  <a:cubicBezTo>
                    <a:pt x="665" y="400"/>
                    <a:pt x="664" y="401"/>
                    <a:pt x="663" y="402"/>
                  </a:cubicBezTo>
                  <a:cubicBezTo>
                    <a:pt x="662" y="402"/>
                    <a:pt x="662" y="402"/>
                    <a:pt x="662" y="402"/>
                  </a:cubicBezTo>
                  <a:cubicBezTo>
                    <a:pt x="662" y="403"/>
                    <a:pt x="662" y="403"/>
                    <a:pt x="662" y="403"/>
                  </a:cubicBezTo>
                  <a:cubicBezTo>
                    <a:pt x="662" y="405"/>
                    <a:pt x="662" y="407"/>
                    <a:pt x="661" y="408"/>
                  </a:cubicBezTo>
                  <a:cubicBezTo>
                    <a:pt x="661" y="408"/>
                    <a:pt x="661" y="408"/>
                    <a:pt x="661" y="408"/>
                  </a:cubicBezTo>
                  <a:cubicBezTo>
                    <a:pt x="661" y="408"/>
                    <a:pt x="661" y="408"/>
                    <a:pt x="661" y="408"/>
                  </a:cubicBezTo>
                  <a:cubicBezTo>
                    <a:pt x="660" y="409"/>
                    <a:pt x="658" y="410"/>
                    <a:pt x="656" y="410"/>
                  </a:cubicBezTo>
                  <a:cubicBezTo>
                    <a:pt x="655" y="410"/>
                    <a:pt x="653" y="411"/>
                    <a:pt x="653" y="411"/>
                  </a:cubicBezTo>
                  <a:cubicBezTo>
                    <a:pt x="653" y="412"/>
                    <a:pt x="653" y="412"/>
                    <a:pt x="653" y="412"/>
                  </a:cubicBezTo>
                  <a:cubicBezTo>
                    <a:pt x="653" y="412"/>
                    <a:pt x="653" y="412"/>
                    <a:pt x="653" y="412"/>
                  </a:cubicBezTo>
                  <a:cubicBezTo>
                    <a:pt x="652" y="412"/>
                    <a:pt x="652" y="413"/>
                    <a:pt x="652" y="414"/>
                  </a:cubicBezTo>
                  <a:cubicBezTo>
                    <a:pt x="652" y="414"/>
                    <a:pt x="652" y="416"/>
                    <a:pt x="653" y="416"/>
                  </a:cubicBezTo>
                  <a:cubicBezTo>
                    <a:pt x="653" y="417"/>
                    <a:pt x="652" y="419"/>
                    <a:pt x="652" y="420"/>
                  </a:cubicBezTo>
                  <a:cubicBezTo>
                    <a:pt x="652" y="421"/>
                    <a:pt x="651" y="421"/>
                    <a:pt x="651" y="422"/>
                  </a:cubicBezTo>
                  <a:cubicBezTo>
                    <a:pt x="651" y="423"/>
                    <a:pt x="650" y="424"/>
                    <a:pt x="649" y="425"/>
                  </a:cubicBezTo>
                  <a:cubicBezTo>
                    <a:pt x="648" y="426"/>
                    <a:pt x="647" y="427"/>
                    <a:pt x="647" y="428"/>
                  </a:cubicBezTo>
                  <a:cubicBezTo>
                    <a:pt x="646" y="429"/>
                    <a:pt x="645" y="431"/>
                    <a:pt x="646" y="433"/>
                  </a:cubicBezTo>
                  <a:cubicBezTo>
                    <a:pt x="646" y="434"/>
                    <a:pt x="646" y="435"/>
                    <a:pt x="646" y="436"/>
                  </a:cubicBezTo>
                  <a:cubicBezTo>
                    <a:pt x="647" y="437"/>
                    <a:pt x="647" y="438"/>
                    <a:pt x="647" y="438"/>
                  </a:cubicBezTo>
                  <a:cubicBezTo>
                    <a:pt x="647" y="438"/>
                    <a:pt x="647" y="439"/>
                    <a:pt x="646" y="440"/>
                  </a:cubicBezTo>
                  <a:cubicBezTo>
                    <a:pt x="646" y="440"/>
                    <a:pt x="646" y="441"/>
                    <a:pt x="646" y="442"/>
                  </a:cubicBezTo>
                  <a:cubicBezTo>
                    <a:pt x="646" y="442"/>
                    <a:pt x="646" y="442"/>
                    <a:pt x="646" y="442"/>
                  </a:cubicBezTo>
                  <a:cubicBezTo>
                    <a:pt x="646" y="443"/>
                    <a:pt x="645" y="443"/>
                    <a:pt x="645" y="444"/>
                  </a:cubicBezTo>
                  <a:cubicBezTo>
                    <a:pt x="644" y="445"/>
                    <a:pt x="643" y="446"/>
                    <a:pt x="642" y="447"/>
                  </a:cubicBezTo>
                  <a:cubicBezTo>
                    <a:pt x="642" y="447"/>
                    <a:pt x="642" y="447"/>
                    <a:pt x="642" y="447"/>
                  </a:cubicBezTo>
                  <a:cubicBezTo>
                    <a:pt x="642" y="447"/>
                    <a:pt x="642" y="447"/>
                    <a:pt x="642" y="447"/>
                  </a:cubicBezTo>
                  <a:cubicBezTo>
                    <a:pt x="642" y="448"/>
                    <a:pt x="641" y="449"/>
                    <a:pt x="640" y="450"/>
                  </a:cubicBezTo>
                  <a:cubicBezTo>
                    <a:pt x="640" y="450"/>
                    <a:pt x="640" y="450"/>
                    <a:pt x="640" y="450"/>
                  </a:cubicBezTo>
                  <a:cubicBezTo>
                    <a:pt x="640" y="453"/>
                    <a:pt x="640" y="453"/>
                    <a:pt x="640" y="453"/>
                  </a:cubicBezTo>
                  <a:cubicBezTo>
                    <a:pt x="640" y="453"/>
                    <a:pt x="639" y="455"/>
                    <a:pt x="637" y="457"/>
                  </a:cubicBezTo>
                  <a:cubicBezTo>
                    <a:pt x="636" y="458"/>
                    <a:pt x="636" y="460"/>
                    <a:pt x="636" y="461"/>
                  </a:cubicBezTo>
                  <a:cubicBezTo>
                    <a:pt x="636" y="461"/>
                    <a:pt x="636" y="461"/>
                    <a:pt x="636" y="461"/>
                  </a:cubicBezTo>
                  <a:cubicBezTo>
                    <a:pt x="639" y="464"/>
                    <a:pt x="639" y="464"/>
                    <a:pt x="639" y="464"/>
                  </a:cubicBezTo>
                  <a:cubicBezTo>
                    <a:pt x="640" y="465"/>
                    <a:pt x="640" y="465"/>
                    <a:pt x="640" y="465"/>
                  </a:cubicBezTo>
                  <a:cubicBezTo>
                    <a:pt x="642" y="467"/>
                    <a:pt x="642" y="467"/>
                    <a:pt x="642" y="467"/>
                  </a:cubicBezTo>
                  <a:cubicBezTo>
                    <a:pt x="642" y="467"/>
                    <a:pt x="642" y="467"/>
                    <a:pt x="642" y="467"/>
                  </a:cubicBezTo>
                  <a:cubicBezTo>
                    <a:pt x="644" y="467"/>
                    <a:pt x="647" y="470"/>
                    <a:pt x="648" y="471"/>
                  </a:cubicBezTo>
                  <a:cubicBezTo>
                    <a:pt x="649" y="471"/>
                    <a:pt x="652" y="473"/>
                    <a:pt x="655" y="474"/>
                  </a:cubicBezTo>
                  <a:cubicBezTo>
                    <a:pt x="656" y="475"/>
                    <a:pt x="657" y="475"/>
                    <a:pt x="658" y="475"/>
                  </a:cubicBezTo>
                  <a:cubicBezTo>
                    <a:pt x="659" y="475"/>
                    <a:pt x="660" y="475"/>
                    <a:pt x="661" y="475"/>
                  </a:cubicBezTo>
                  <a:cubicBezTo>
                    <a:pt x="661" y="474"/>
                    <a:pt x="662" y="474"/>
                    <a:pt x="663" y="474"/>
                  </a:cubicBezTo>
                  <a:cubicBezTo>
                    <a:pt x="664" y="474"/>
                    <a:pt x="667" y="475"/>
                    <a:pt x="668" y="476"/>
                  </a:cubicBezTo>
                  <a:cubicBezTo>
                    <a:pt x="669" y="477"/>
                    <a:pt x="670" y="478"/>
                    <a:pt x="672" y="479"/>
                  </a:cubicBezTo>
                  <a:cubicBezTo>
                    <a:pt x="673" y="480"/>
                    <a:pt x="674" y="481"/>
                    <a:pt x="675" y="481"/>
                  </a:cubicBezTo>
                  <a:cubicBezTo>
                    <a:pt x="677" y="483"/>
                    <a:pt x="683" y="485"/>
                    <a:pt x="684" y="485"/>
                  </a:cubicBezTo>
                  <a:cubicBezTo>
                    <a:pt x="685" y="486"/>
                    <a:pt x="687" y="486"/>
                    <a:pt x="688" y="487"/>
                  </a:cubicBezTo>
                  <a:cubicBezTo>
                    <a:pt x="689" y="487"/>
                    <a:pt x="690" y="488"/>
                    <a:pt x="690" y="488"/>
                  </a:cubicBezTo>
                  <a:cubicBezTo>
                    <a:pt x="692" y="489"/>
                    <a:pt x="693" y="491"/>
                    <a:pt x="694" y="492"/>
                  </a:cubicBezTo>
                  <a:cubicBezTo>
                    <a:pt x="695" y="495"/>
                    <a:pt x="697" y="497"/>
                    <a:pt x="698" y="498"/>
                  </a:cubicBezTo>
                  <a:cubicBezTo>
                    <a:pt x="699" y="499"/>
                    <a:pt x="700" y="500"/>
                    <a:pt x="702" y="500"/>
                  </a:cubicBezTo>
                  <a:cubicBezTo>
                    <a:pt x="703" y="500"/>
                    <a:pt x="706" y="501"/>
                    <a:pt x="708" y="502"/>
                  </a:cubicBezTo>
                  <a:cubicBezTo>
                    <a:pt x="709" y="504"/>
                    <a:pt x="712" y="505"/>
                    <a:pt x="715" y="506"/>
                  </a:cubicBezTo>
                  <a:cubicBezTo>
                    <a:pt x="717" y="508"/>
                    <a:pt x="720" y="509"/>
                    <a:pt x="722" y="510"/>
                  </a:cubicBezTo>
                  <a:cubicBezTo>
                    <a:pt x="724" y="512"/>
                    <a:pt x="726" y="513"/>
                    <a:pt x="727" y="513"/>
                  </a:cubicBezTo>
                  <a:cubicBezTo>
                    <a:pt x="727" y="513"/>
                    <a:pt x="727" y="513"/>
                    <a:pt x="727" y="513"/>
                  </a:cubicBezTo>
                  <a:cubicBezTo>
                    <a:pt x="728" y="514"/>
                    <a:pt x="729" y="514"/>
                    <a:pt x="729" y="514"/>
                  </a:cubicBezTo>
                  <a:cubicBezTo>
                    <a:pt x="731" y="514"/>
                    <a:pt x="732" y="514"/>
                    <a:pt x="733" y="513"/>
                  </a:cubicBezTo>
                  <a:cubicBezTo>
                    <a:pt x="734" y="513"/>
                    <a:pt x="735" y="513"/>
                    <a:pt x="737" y="513"/>
                  </a:cubicBezTo>
                  <a:cubicBezTo>
                    <a:pt x="738" y="513"/>
                    <a:pt x="739" y="513"/>
                    <a:pt x="740" y="513"/>
                  </a:cubicBezTo>
                  <a:cubicBezTo>
                    <a:pt x="742" y="514"/>
                    <a:pt x="745" y="516"/>
                    <a:pt x="748" y="517"/>
                  </a:cubicBezTo>
                  <a:cubicBezTo>
                    <a:pt x="749" y="518"/>
                    <a:pt x="750" y="518"/>
                    <a:pt x="751" y="519"/>
                  </a:cubicBezTo>
                  <a:cubicBezTo>
                    <a:pt x="753" y="520"/>
                    <a:pt x="755" y="521"/>
                    <a:pt x="756" y="522"/>
                  </a:cubicBezTo>
                  <a:cubicBezTo>
                    <a:pt x="757" y="523"/>
                    <a:pt x="759" y="524"/>
                    <a:pt x="762" y="524"/>
                  </a:cubicBezTo>
                  <a:cubicBezTo>
                    <a:pt x="762" y="524"/>
                    <a:pt x="763" y="524"/>
                    <a:pt x="764" y="523"/>
                  </a:cubicBezTo>
                  <a:cubicBezTo>
                    <a:pt x="767" y="523"/>
                    <a:pt x="769" y="523"/>
                    <a:pt x="770" y="522"/>
                  </a:cubicBezTo>
                  <a:cubicBezTo>
                    <a:pt x="771" y="522"/>
                    <a:pt x="772" y="524"/>
                    <a:pt x="772" y="526"/>
                  </a:cubicBezTo>
                  <a:cubicBezTo>
                    <a:pt x="772" y="526"/>
                    <a:pt x="772" y="526"/>
                    <a:pt x="772" y="526"/>
                  </a:cubicBezTo>
                  <a:cubicBezTo>
                    <a:pt x="773" y="527"/>
                    <a:pt x="773" y="527"/>
                    <a:pt x="773" y="527"/>
                  </a:cubicBezTo>
                  <a:cubicBezTo>
                    <a:pt x="773" y="529"/>
                    <a:pt x="774" y="530"/>
                    <a:pt x="776" y="532"/>
                  </a:cubicBezTo>
                  <a:cubicBezTo>
                    <a:pt x="777" y="533"/>
                    <a:pt x="778" y="534"/>
                    <a:pt x="780" y="534"/>
                  </a:cubicBezTo>
                  <a:cubicBezTo>
                    <a:pt x="781" y="534"/>
                    <a:pt x="781" y="534"/>
                    <a:pt x="782" y="534"/>
                  </a:cubicBezTo>
                  <a:cubicBezTo>
                    <a:pt x="784" y="534"/>
                    <a:pt x="785" y="535"/>
                    <a:pt x="786" y="535"/>
                  </a:cubicBezTo>
                  <a:cubicBezTo>
                    <a:pt x="787" y="535"/>
                    <a:pt x="787" y="535"/>
                    <a:pt x="787" y="535"/>
                  </a:cubicBezTo>
                  <a:cubicBezTo>
                    <a:pt x="788" y="535"/>
                    <a:pt x="790" y="535"/>
                    <a:pt x="791" y="535"/>
                  </a:cubicBezTo>
                  <a:cubicBezTo>
                    <a:pt x="793" y="535"/>
                    <a:pt x="793" y="535"/>
                    <a:pt x="793" y="535"/>
                  </a:cubicBezTo>
                  <a:cubicBezTo>
                    <a:pt x="795" y="535"/>
                    <a:pt x="797" y="536"/>
                    <a:pt x="798" y="537"/>
                  </a:cubicBezTo>
                  <a:cubicBezTo>
                    <a:pt x="798" y="537"/>
                    <a:pt x="798" y="537"/>
                    <a:pt x="798" y="537"/>
                  </a:cubicBezTo>
                  <a:cubicBezTo>
                    <a:pt x="798" y="537"/>
                    <a:pt x="798" y="537"/>
                    <a:pt x="798" y="537"/>
                  </a:cubicBezTo>
                  <a:cubicBezTo>
                    <a:pt x="799" y="538"/>
                    <a:pt x="801" y="539"/>
                    <a:pt x="802" y="540"/>
                  </a:cubicBezTo>
                  <a:cubicBezTo>
                    <a:pt x="802" y="540"/>
                    <a:pt x="802" y="540"/>
                    <a:pt x="802" y="540"/>
                  </a:cubicBezTo>
                  <a:cubicBezTo>
                    <a:pt x="802" y="541"/>
                    <a:pt x="802" y="541"/>
                    <a:pt x="802" y="541"/>
                  </a:cubicBezTo>
                  <a:cubicBezTo>
                    <a:pt x="803" y="541"/>
                    <a:pt x="803" y="541"/>
                    <a:pt x="803" y="541"/>
                  </a:cubicBezTo>
                  <a:cubicBezTo>
                    <a:pt x="804" y="541"/>
                    <a:pt x="805" y="541"/>
                    <a:pt x="805" y="540"/>
                  </a:cubicBezTo>
                  <a:cubicBezTo>
                    <a:pt x="806" y="539"/>
                    <a:pt x="807" y="538"/>
                    <a:pt x="807" y="537"/>
                  </a:cubicBezTo>
                  <a:cubicBezTo>
                    <a:pt x="807" y="536"/>
                    <a:pt x="809" y="535"/>
                    <a:pt x="810" y="535"/>
                  </a:cubicBezTo>
                  <a:cubicBezTo>
                    <a:pt x="811" y="535"/>
                    <a:pt x="811" y="535"/>
                    <a:pt x="811" y="535"/>
                  </a:cubicBezTo>
                  <a:cubicBezTo>
                    <a:pt x="811" y="535"/>
                    <a:pt x="811" y="535"/>
                    <a:pt x="811" y="535"/>
                  </a:cubicBezTo>
                  <a:cubicBezTo>
                    <a:pt x="812" y="534"/>
                    <a:pt x="814" y="534"/>
                    <a:pt x="816" y="534"/>
                  </a:cubicBezTo>
                  <a:cubicBezTo>
                    <a:pt x="818" y="534"/>
                    <a:pt x="820" y="535"/>
                    <a:pt x="823" y="535"/>
                  </a:cubicBezTo>
                  <a:cubicBezTo>
                    <a:pt x="824" y="537"/>
                    <a:pt x="826" y="537"/>
                    <a:pt x="828" y="537"/>
                  </a:cubicBezTo>
                  <a:cubicBezTo>
                    <a:pt x="828" y="537"/>
                    <a:pt x="828" y="537"/>
                    <a:pt x="828" y="537"/>
                  </a:cubicBezTo>
                  <a:cubicBezTo>
                    <a:pt x="829" y="537"/>
                    <a:pt x="829" y="537"/>
                    <a:pt x="829" y="537"/>
                  </a:cubicBezTo>
                  <a:cubicBezTo>
                    <a:pt x="831" y="537"/>
                    <a:pt x="831" y="537"/>
                    <a:pt x="831" y="537"/>
                  </a:cubicBezTo>
                  <a:cubicBezTo>
                    <a:pt x="831" y="536"/>
                    <a:pt x="831" y="536"/>
                    <a:pt x="831" y="536"/>
                  </a:cubicBezTo>
                  <a:cubicBezTo>
                    <a:pt x="831" y="536"/>
                    <a:pt x="831" y="536"/>
                    <a:pt x="831" y="536"/>
                  </a:cubicBezTo>
                  <a:cubicBezTo>
                    <a:pt x="831" y="536"/>
                    <a:pt x="831" y="536"/>
                    <a:pt x="831" y="536"/>
                  </a:cubicBezTo>
                  <a:cubicBezTo>
                    <a:pt x="831" y="536"/>
                    <a:pt x="831" y="536"/>
                    <a:pt x="831" y="536"/>
                  </a:cubicBezTo>
                  <a:cubicBezTo>
                    <a:pt x="832" y="536"/>
                    <a:pt x="832" y="536"/>
                    <a:pt x="832" y="536"/>
                  </a:cubicBezTo>
                  <a:cubicBezTo>
                    <a:pt x="833" y="536"/>
                    <a:pt x="833" y="536"/>
                    <a:pt x="834" y="535"/>
                  </a:cubicBezTo>
                  <a:cubicBezTo>
                    <a:pt x="836" y="534"/>
                    <a:pt x="837" y="534"/>
                    <a:pt x="838" y="534"/>
                  </a:cubicBezTo>
                  <a:cubicBezTo>
                    <a:pt x="838" y="534"/>
                    <a:pt x="838" y="534"/>
                    <a:pt x="838" y="534"/>
                  </a:cubicBezTo>
                  <a:cubicBezTo>
                    <a:pt x="838" y="534"/>
                    <a:pt x="838" y="534"/>
                    <a:pt x="838" y="534"/>
                  </a:cubicBezTo>
                  <a:cubicBezTo>
                    <a:pt x="840" y="534"/>
                    <a:pt x="840" y="534"/>
                    <a:pt x="840" y="534"/>
                  </a:cubicBezTo>
                  <a:cubicBezTo>
                    <a:pt x="840" y="533"/>
                    <a:pt x="841" y="533"/>
                    <a:pt x="841" y="533"/>
                  </a:cubicBezTo>
                  <a:cubicBezTo>
                    <a:pt x="842" y="532"/>
                    <a:pt x="844" y="532"/>
                    <a:pt x="845" y="532"/>
                  </a:cubicBezTo>
                  <a:cubicBezTo>
                    <a:pt x="846" y="532"/>
                    <a:pt x="847" y="532"/>
                    <a:pt x="848" y="532"/>
                  </a:cubicBezTo>
                  <a:cubicBezTo>
                    <a:pt x="850" y="534"/>
                    <a:pt x="851" y="534"/>
                    <a:pt x="853" y="535"/>
                  </a:cubicBezTo>
                  <a:cubicBezTo>
                    <a:pt x="854" y="535"/>
                    <a:pt x="854" y="535"/>
                    <a:pt x="855" y="536"/>
                  </a:cubicBezTo>
                  <a:cubicBezTo>
                    <a:pt x="856" y="537"/>
                    <a:pt x="858" y="537"/>
                    <a:pt x="859" y="537"/>
                  </a:cubicBezTo>
                  <a:cubicBezTo>
                    <a:pt x="860" y="537"/>
                    <a:pt x="860" y="537"/>
                    <a:pt x="860" y="537"/>
                  </a:cubicBezTo>
                  <a:cubicBezTo>
                    <a:pt x="862" y="537"/>
                    <a:pt x="865" y="538"/>
                    <a:pt x="867" y="539"/>
                  </a:cubicBezTo>
                  <a:cubicBezTo>
                    <a:pt x="868" y="540"/>
                    <a:pt x="870" y="541"/>
                    <a:pt x="872" y="543"/>
                  </a:cubicBezTo>
                  <a:cubicBezTo>
                    <a:pt x="873" y="544"/>
                    <a:pt x="874" y="546"/>
                    <a:pt x="874" y="548"/>
                  </a:cubicBezTo>
                  <a:cubicBezTo>
                    <a:pt x="874" y="549"/>
                    <a:pt x="874" y="550"/>
                    <a:pt x="873" y="551"/>
                  </a:cubicBezTo>
                  <a:cubicBezTo>
                    <a:pt x="873" y="552"/>
                    <a:pt x="873" y="553"/>
                    <a:pt x="873" y="554"/>
                  </a:cubicBezTo>
                  <a:cubicBezTo>
                    <a:pt x="873" y="554"/>
                    <a:pt x="873" y="554"/>
                    <a:pt x="873" y="554"/>
                  </a:cubicBezTo>
                  <a:cubicBezTo>
                    <a:pt x="873" y="554"/>
                    <a:pt x="873" y="554"/>
                    <a:pt x="873" y="554"/>
                  </a:cubicBezTo>
                  <a:cubicBezTo>
                    <a:pt x="873" y="555"/>
                    <a:pt x="875" y="556"/>
                    <a:pt x="876" y="556"/>
                  </a:cubicBezTo>
                  <a:cubicBezTo>
                    <a:pt x="878" y="557"/>
                    <a:pt x="879" y="557"/>
                    <a:pt x="881" y="557"/>
                  </a:cubicBezTo>
                  <a:cubicBezTo>
                    <a:pt x="882" y="557"/>
                    <a:pt x="884" y="557"/>
                    <a:pt x="885" y="558"/>
                  </a:cubicBezTo>
                  <a:cubicBezTo>
                    <a:pt x="887" y="558"/>
                    <a:pt x="890" y="560"/>
                    <a:pt x="891" y="561"/>
                  </a:cubicBezTo>
                  <a:cubicBezTo>
                    <a:pt x="891" y="562"/>
                    <a:pt x="891" y="562"/>
                    <a:pt x="891" y="562"/>
                  </a:cubicBezTo>
                  <a:cubicBezTo>
                    <a:pt x="891" y="562"/>
                    <a:pt x="891" y="562"/>
                    <a:pt x="891" y="562"/>
                  </a:cubicBezTo>
                  <a:cubicBezTo>
                    <a:pt x="893" y="563"/>
                    <a:pt x="894" y="563"/>
                    <a:pt x="896" y="563"/>
                  </a:cubicBezTo>
                  <a:cubicBezTo>
                    <a:pt x="898" y="563"/>
                    <a:pt x="900" y="564"/>
                    <a:pt x="901" y="566"/>
                  </a:cubicBezTo>
                  <a:cubicBezTo>
                    <a:pt x="902" y="567"/>
                    <a:pt x="904" y="569"/>
                    <a:pt x="906" y="569"/>
                  </a:cubicBezTo>
                  <a:cubicBezTo>
                    <a:pt x="907" y="569"/>
                    <a:pt x="908" y="569"/>
                    <a:pt x="909" y="569"/>
                  </a:cubicBezTo>
                  <a:cubicBezTo>
                    <a:pt x="911" y="569"/>
                    <a:pt x="912" y="569"/>
                    <a:pt x="913" y="568"/>
                  </a:cubicBezTo>
                  <a:cubicBezTo>
                    <a:pt x="914" y="568"/>
                    <a:pt x="914" y="567"/>
                    <a:pt x="915" y="567"/>
                  </a:cubicBezTo>
                  <a:cubicBezTo>
                    <a:pt x="916" y="566"/>
                    <a:pt x="918" y="565"/>
                    <a:pt x="919" y="565"/>
                  </a:cubicBezTo>
                  <a:cubicBezTo>
                    <a:pt x="920" y="565"/>
                    <a:pt x="920" y="565"/>
                    <a:pt x="920" y="565"/>
                  </a:cubicBezTo>
                  <a:cubicBezTo>
                    <a:pt x="920" y="565"/>
                    <a:pt x="920" y="565"/>
                    <a:pt x="920" y="565"/>
                  </a:cubicBezTo>
                  <a:cubicBezTo>
                    <a:pt x="921" y="565"/>
                    <a:pt x="922" y="565"/>
                    <a:pt x="923" y="565"/>
                  </a:cubicBezTo>
                  <a:cubicBezTo>
                    <a:pt x="924" y="565"/>
                    <a:pt x="925" y="565"/>
                    <a:pt x="926" y="565"/>
                  </a:cubicBezTo>
                  <a:cubicBezTo>
                    <a:pt x="927" y="565"/>
                    <a:pt x="927" y="567"/>
                    <a:pt x="927" y="569"/>
                  </a:cubicBezTo>
                  <a:cubicBezTo>
                    <a:pt x="927" y="569"/>
                    <a:pt x="927" y="569"/>
                    <a:pt x="927" y="569"/>
                  </a:cubicBezTo>
                  <a:cubicBezTo>
                    <a:pt x="928" y="569"/>
                    <a:pt x="928" y="569"/>
                    <a:pt x="928" y="569"/>
                  </a:cubicBezTo>
                  <a:cubicBezTo>
                    <a:pt x="928" y="570"/>
                    <a:pt x="928" y="571"/>
                    <a:pt x="928" y="571"/>
                  </a:cubicBezTo>
                  <a:cubicBezTo>
                    <a:pt x="929" y="573"/>
                    <a:pt x="930" y="574"/>
                    <a:pt x="930" y="574"/>
                  </a:cubicBezTo>
                  <a:cubicBezTo>
                    <a:pt x="931" y="575"/>
                    <a:pt x="933" y="577"/>
                    <a:pt x="935" y="577"/>
                  </a:cubicBezTo>
                  <a:cubicBezTo>
                    <a:pt x="935" y="577"/>
                    <a:pt x="935" y="577"/>
                    <a:pt x="935" y="577"/>
                  </a:cubicBezTo>
                  <a:cubicBezTo>
                    <a:pt x="935" y="577"/>
                    <a:pt x="935" y="577"/>
                    <a:pt x="935" y="577"/>
                  </a:cubicBezTo>
                  <a:cubicBezTo>
                    <a:pt x="935" y="577"/>
                    <a:pt x="935" y="577"/>
                    <a:pt x="935" y="577"/>
                  </a:cubicBezTo>
                  <a:cubicBezTo>
                    <a:pt x="937" y="577"/>
                    <a:pt x="938" y="576"/>
                    <a:pt x="938" y="576"/>
                  </a:cubicBezTo>
                  <a:cubicBezTo>
                    <a:pt x="938" y="576"/>
                    <a:pt x="938" y="576"/>
                    <a:pt x="938" y="576"/>
                  </a:cubicBezTo>
                  <a:cubicBezTo>
                    <a:pt x="938" y="575"/>
                    <a:pt x="938" y="575"/>
                    <a:pt x="938" y="575"/>
                  </a:cubicBezTo>
                  <a:cubicBezTo>
                    <a:pt x="939" y="574"/>
                    <a:pt x="942" y="573"/>
                    <a:pt x="944" y="573"/>
                  </a:cubicBezTo>
                  <a:cubicBezTo>
                    <a:pt x="945" y="573"/>
                    <a:pt x="947" y="574"/>
                    <a:pt x="949" y="575"/>
                  </a:cubicBezTo>
                  <a:cubicBezTo>
                    <a:pt x="949" y="575"/>
                    <a:pt x="950" y="575"/>
                    <a:pt x="953" y="575"/>
                  </a:cubicBezTo>
                  <a:cubicBezTo>
                    <a:pt x="953" y="575"/>
                    <a:pt x="955" y="575"/>
                    <a:pt x="956" y="575"/>
                  </a:cubicBezTo>
                  <a:cubicBezTo>
                    <a:pt x="959" y="575"/>
                    <a:pt x="961" y="576"/>
                    <a:pt x="962" y="576"/>
                  </a:cubicBezTo>
                  <a:cubicBezTo>
                    <a:pt x="963" y="576"/>
                    <a:pt x="964" y="576"/>
                    <a:pt x="964" y="577"/>
                  </a:cubicBezTo>
                  <a:cubicBezTo>
                    <a:pt x="966" y="578"/>
                    <a:pt x="969" y="579"/>
                    <a:pt x="971" y="580"/>
                  </a:cubicBezTo>
                  <a:cubicBezTo>
                    <a:pt x="976" y="581"/>
                    <a:pt x="976" y="581"/>
                    <a:pt x="976" y="581"/>
                  </a:cubicBezTo>
                  <a:cubicBezTo>
                    <a:pt x="977" y="581"/>
                    <a:pt x="979" y="582"/>
                    <a:pt x="980" y="582"/>
                  </a:cubicBezTo>
                  <a:cubicBezTo>
                    <a:pt x="980" y="582"/>
                    <a:pt x="980" y="582"/>
                    <a:pt x="980" y="582"/>
                  </a:cubicBezTo>
                  <a:cubicBezTo>
                    <a:pt x="981" y="582"/>
                    <a:pt x="981" y="582"/>
                    <a:pt x="981" y="582"/>
                  </a:cubicBezTo>
                  <a:cubicBezTo>
                    <a:pt x="983" y="582"/>
                    <a:pt x="986" y="582"/>
                    <a:pt x="987" y="581"/>
                  </a:cubicBezTo>
                  <a:cubicBezTo>
                    <a:pt x="989" y="581"/>
                    <a:pt x="991" y="580"/>
                    <a:pt x="992" y="579"/>
                  </a:cubicBezTo>
                  <a:cubicBezTo>
                    <a:pt x="993" y="578"/>
                    <a:pt x="994" y="577"/>
                    <a:pt x="996" y="577"/>
                  </a:cubicBezTo>
                  <a:cubicBezTo>
                    <a:pt x="996" y="577"/>
                    <a:pt x="996" y="577"/>
                    <a:pt x="996" y="577"/>
                  </a:cubicBezTo>
                  <a:cubicBezTo>
                    <a:pt x="996" y="577"/>
                    <a:pt x="996" y="577"/>
                    <a:pt x="996" y="577"/>
                  </a:cubicBezTo>
                  <a:cubicBezTo>
                    <a:pt x="997" y="577"/>
                    <a:pt x="997" y="576"/>
                    <a:pt x="997" y="576"/>
                  </a:cubicBezTo>
                  <a:cubicBezTo>
                    <a:pt x="998" y="576"/>
                    <a:pt x="999" y="577"/>
                    <a:pt x="1000" y="578"/>
                  </a:cubicBezTo>
                  <a:cubicBezTo>
                    <a:pt x="1000" y="579"/>
                    <a:pt x="1001" y="579"/>
                    <a:pt x="1001" y="580"/>
                  </a:cubicBezTo>
                  <a:cubicBezTo>
                    <a:pt x="1002" y="581"/>
                    <a:pt x="1002" y="581"/>
                    <a:pt x="1002" y="582"/>
                  </a:cubicBezTo>
                  <a:cubicBezTo>
                    <a:pt x="1003" y="582"/>
                    <a:pt x="1005" y="583"/>
                    <a:pt x="1007" y="583"/>
                  </a:cubicBezTo>
                  <a:cubicBezTo>
                    <a:pt x="1007" y="583"/>
                    <a:pt x="1007" y="583"/>
                    <a:pt x="1007" y="583"/>
                  </a:cubicBezTo>
                  <a:cubicBezTo>
                    <a:pt x="1008" y="583"/>
                    <a:pt x="1009" y="584"/>
                    <a:pt x="1010" y="584"/>
                  </a:cubicBezTo>
                  <a:cubicBezTo>
                    <a:pt x="1011" y="584"/>
                    <a:pt x="1011" y="584"/>
                    <a:pt x="1011" y="584"/>
                  </a:cubicBezTo>
                  <a:cubicBezTo>
                    <a:pt x="1013" y="584"/>
                    <a:pt x="1014" y="584"/>
                    <a:pt x="1015" y="583"/>
                  </a:cubicBezTo>
                  <a:cubicBezTo>
                    <a:pt x="1016" y="582"/>
                    <a:pt x="1018" y="581"/>
                    <a:pt x="1020" y="581"/>
                  </a:cubicBezTo>
                  <a:cubicBezTo>
                    <a:pt x="1020" y="581"/>
                    <a:pt x="1020" y="581"/>
                    <a:pt x="1020" y="581"/>
                  </a:cubicBezTo>
                  <a:cubicBezTo>
                    <a:pt x="1021" y="581"/>
                    <a:pt x="1021" y="581"/>
                    <a:pt x="1021" y="581"/>
                  </a:cubicBezTo>
                  <a:cubicBezTo>
                    <a:pt x="1021" y="581"/>
                    <a:pt x="1021" y="581"/>
                    <a:pt x="1022" y="581"/>
                  </a:cubicBezTo>
                  <a:cubicBezTo>
                    <a:pt x="1023" y="581"/>
                    <a:pt x="1024" y="581"/>
                    <a:pt x="1026" y="582"/>
                  </a:cubicBezTo>
                  <a:cubicBezTo>
                    <a:pt x="1026" y="582"/>
                    <a:pt x="1026" y="582"/>
                    <a:pt x="1026" y="582"/>
                  </a:cubicBezTo>
                  <a:cubicBezTo>
                    <a:pt x="1027" y="582"/>
                    <a:pt x="1027" y="582"/>
                    <a:pt x="1027" y="582"/>
                  </a:cubicBezTo>
                  <a:cubicBezTo>
                    <a:pt x="1028" y="582"/>
                    <a:pt x="1029" y="582"/>
                    <a:pt x="1029" y="581"/>
                  </a:cubicBezTo>
                  <a:cubicBezTo>
                    <a:pt x="1030" y="580"/>
                    <a:pt x="1031" y="580"/>
                    <a:pt x="1032" y="580"/>
                  </a:cubicBezTo>
                  <a:cubicBezTo>
                    <a:pt x="1033" y="580"/>
                    <a:pt x="1035" y="579"/>
                    <a:pt x="1035" y="578"/>
                  </a:cubicBezTo>
                  <a:cubicBezTo>
                    <a:pt x="1037" y="577"/>
                    <a:pt x="1039" y="577"/>
                    <a:pt x="1041" y="577"/>
                  </a:cubicBezTo>
                  <a:cubicBezTo>
                    <a:pt x="1043" y="577"/>
                    <a:pt x="1044" y="579"/>
                    <a:pt x="1045" y="580"/>
                  </a:cubicBezTo>
                  <a:cubicBezTo>
                    <a:pt x="1046" y="581"/>
                    <a:pt x="1047" y="581"/>
                    <a:pt x="1048" y="581"/>
                  </a:cubicBezTo>
                  <a:cubicBezTo>
                    <a:pt x="1049" y="581"/>
                    <a:pt x="1049" y="581"/>
                    <a:pt x="1049" y="581"/>
                  </a:cubicBezTo>
                  <a:cubicBezTo>
                    <a:pt x="1049" y="581"/>
                    <a:pt x="1049" y="581"/>
                    <a:pt x="1049" y="581"/>
                  </a:cubicBezTo>
                  <a:cubicBezTo>
                    <a:pt x="1050" y="580"/>
                    <a:pt x="1052" y="578"/>
                    <a:pt x="1052" y="575"/>
                  </a:cubicBezTo>
                  <a:cubicBezTo>
                    <a:pt x="1053" y="573"/>
                    <a:pt x="1053" y="571"/>
                    <a:pt x="1053" y="571"/>
                  </a:cubicBezTo>
                  <a:cubicBezTo>
                    <a:pt x="1053" y="571"/>
                    <a:pt x="1053" y="571"/>
                    <a:pt x="1053" y="571"/>
                  </a:cubicBezTo>
                  <a:cubicBezTo>
                    <a:pt x="1055" y="567"/>
                    <a:pt x="1055" y="567"/>
                    <a:pt x="1055" y="567"/>
                  </a:cubicBezTo>
                  <a:cubicBezTo>
                    <a:pt x="1056" y="566"/>
                    <a:pt x="1056" y="563"/>
                    <a:pt x="1056" y="560"/>
                  </a:cubicBezTo>
                  <a:cubicBezTo>
                    <a:pt x="1056" y="559"/>
                    <a:pt x="1055" y="556"/>
                    <a:pt x="1054" y="555"/>
                  </a:cubicBezTo>
                  <a:cubicBezTo>
                    <a:pt x="1053" y="553"/>
                    <a:pt x="1052" y="552"/>
                    <a:pt x="1052" y="551"/>
                  </a:cubicBezTo>
                  <a:cubicBezTo>
                    <a:pt x="1052" y="550"/>
                    <a:pt x="1052" y="550"/>
                    <a:pt x="1052" y="550"/>
                  </a:cubicBezTo>
                  <a:cubicBezTo>
                    <a:pt x="1052" y="550"/>
                    <a:pt x="1052" y="550"/>
                    <a:pt x="1052" y="550"/>
                  </a:cubicBezTo>
                  <a:cubicBezTo>
                    <a:pt x="1051" y="549"/>
                    <a:pt x="1050" y="548"/>
                    <a:pt x="1050" y="546"/>
                  </a:cubicBezTo>
                  <a:cubicBezTo>
                    <a:pt x="1049" y="546"/>
                    <a:pt x="1049" y="546"/>
                    <a:pt x="1049" y="546"/>
                  </a:cubicBezTo>
                  <a:cubicBezTo>
                    <a:pt x="1049" y="546"/>
                    <a:pt x="1049" y="546"/>
                    <a:pt x="1049" y="546"/>
                  </a:cubicBezTo>
                  <a:cubicBezTo>
                    <a:pt x="1049" y="546"/>
                    <a:pt x="1048" y="545"/>
                    <a:pt x="1048" y="545"/>
                  </a:cubicBezTo>
                  <a:cubicBezTo>
                    <a:pt x="1048" y="544"/>
                    <a:pt x="1047" y="543"/>
                    <a:pt x="1047" y="543"/>
                  </a:cubicBezTo>
                  <a:cubicBezTo>
                    <a:pt x="1046" y="541"/>
                    <a:pt x="1046" y="539"/>
                    <a:pt x="1046" y="536"/>
                  </a:cubicBezTo>
                  <a:cubicBezTo>
                    <a:pt x="1047" y="534"/>
                    <a:pt x="1047" y="532"/>
                    <a:pt x="1047" y="532"/>
                  </a:cubicBezTo>
                  <a:cubicBezTo>
                    <a:pt x="1047" y="532"/>
                    <a:pt x="1047" y="532"/>
                    <a:pt x="1047" y="532"/>
                  </a:cubicBezTo>
                  <a:cubicBezTo>
                    <a:pt x="1047" y="532"/>
                    <a:pt x="1047" y="532"/>
                    <a:pt x="1047" y="532"/>
                  </a:cubicBezTo>
                  <a:cubicBezTo>
                    <a:pt x="1047" y="529"/>
                    <a:pt x="1047" y="529"/>
                    <a:pt x="1047" y="529"/>
                  </a:cubicBezTo>
                  <a:cubicBezTo>
                    <a:pt x="1047" y="523"/>
                    <a:pt x="1047" y="523"/>
                    <a:pt x="1047" y="523"/>
                  </a:cubicBezTo>
                  <a:cubicBezTo>
                    <a:pt x="1047" y="523"/>
                    <a:pt x="1047" y="522"/>
                    <a:pt x="1048" y="521"/>
                  </a:cubicBezTo>
                  <a:cubicBezTo>
                    <a:pt x="1048" y="520"/>
                    <a:pt x="1048" y="519"/>
                    <a:pt x="1048" y="518"/>
                  </a:cubicBezTo>
                  <a:cubicBezTo>
                    <a:pt x="1049" y="517"/>
                    <a:pt x="1049" y="516"/>
                    <a:pt x="1050" y="515"/>
                  </a:cubicBezTo>
                  <a:cubicBezTo>
                    <a:pt x="1050" y="513"/>
                    <a:pt x="1051" y="512"/>
                    <a:pt x="1051" y="511"/>
                  </a:cubicBezTo>
                  <a:cubicBezTo>
                    <a:pt x="1051" y="510"/>
                    <a:pt x="1052" y="508"/>
                    <a:pt x="1052" y="504"/>
                  </a:cubicBezTo>
                  <a:cubicBezTo>
                    <a:pt x="1052" y="504"/>
                    <a:pt x="1052" y="504"/>
                    <a:pt x="1052" y="504"/>
                  </a:cubicBezTo>
                  <a:cubicBezTo>
                    <a:pt x="1052" y="504"/>
                    <a:pt x="1052" y="503"/>
                    <a:pt x="1052" y="501"/>
                  </a:cubicBezTo>
                  <a:cubicBezTo>
                    <a:pt x="1052" y="500"/>
                    <a:pt x="1052" y="500"/>
                    <a:pt x="1052" y="500"/>
                  </a:cubicBezTo>
                  <a:cubicBezTo>
                    <a:pt x="1051" y="499"/>
                    <a:pt x="1051" y="499"/>
                    <a:pt x="1051" y="499"/>
                  </a:cubicBezTo>
                  <a:cubicBezTo>
                    <a:pt x="1051" y="499"/>
                    <a:pt x="1051" y="498"/>
                    <a:pt x="1052" y="498"/>
                  </a:cubicBezTo>
                  <a:cubicBezTo>
                    <a:pt x="1052" y="497"/>
                    <a:pt x="1052" y="497"/>
                    <a:pt x="1052" y="497"/>
                  </a:cubicBezTo>
                  <a:cubicBezTo>
                    <a:pt x="1053" y="496"/>
                    <a:pt x="1053" y="496"/>
                    <a:pt x="1053" y="496"/>
                  </a:cubicBezTo>
                  <a:cubicBezTo>
                    <a:pt x="1053" y="495"/>
                    <a:pt x="1055" y="493"/>
                    <a:pt x="1057" y="493"/>
                  </a:cubicBezTo>
                  <a:cubicBezTo>
                    <a:pt x="1062" y="493"/>
                    <a:pt x="1062" y="493"/>
                    <a:pt x="1062" y="493"/>
                  </a:cubicBezTo>
                  <a:cubicBezTo>
                    <a:pt x="1067" y="490"/>
                    <a:pt x="1067" y="490"/>
                    <a:pt x="1067" y="490"/>
                  </a:cubicBezTo>
                  <a:cubicBezTo>
                    <a:pt x="1067" y="490"/>
                    <a:pt x="1067" y="490"/>
                    <a:pt x="1067" y="490"/>
                  </a:cubicBezTo>
                  <a:cubicBezTo>
                    <a:pt x="1068" y="490"/>
                    <a:pt x="1069" y="489"/>
                    <a:pt x="1070" y="489"/>
                  </a:cubicBezTo>
                  <a:cubicBezTo>
                    <a:pt x="1071" y="488"/>
                    <a:pt x="1072" y="488"/>
                    <a:pt x="1072" y="488"/>
                  </a:cubicBezTo>
                  <a:cubicBezTo>
                    <a:pt x="1073" y="488"/>
                    <a:pt x="1073" y="488"/>
                    <a:pt x="1073" y="488"/>
                  </a:cubicBezTo>
                  <a:cubicBezTo>
                    <a:pt x="1073" y="488"/>
                    <a:pt x="1073" y="488"/>
                    <a:pt x="1073" y="488"/>
                  </a:cubicBezTo>
                  <a:cubicBezTo>
                    <a:pt x="1073" y="487"/>
                    <a:pt x="1074" y="487"/>
                    <a:pt x="1075" y="487"/>
                  </a:cubicBezTo>
                  <a:cubicBezTo>
                    <a:pt x="1077" y="487"/>
                    <a:pt x="1078" y="487"/>
                    <a:pt x="1080" y="488"/>
                  </a:cubicBezTo>
                  <a:cubicBezTo>
                    <a:pt x="1080" y="488"/>
                    <a:pt x="1082" y="489"/>
                    <a:pt x="1083" y="490"/>
                  </a:cubicBezTo>
                  <a:cubicBezTo>
                    <a:pt x="1084" y="490"/>
                    <a:pt x="1085" y="491"/>
                    <a:pt x="1086" y="492"/>
                  </a:cubicBezTo>
                  <a:cubicBezTo>
                    <a:pt x="1086" y="492"/>
                    <a:pt x="1086" y="492"/>
                    <a:pt x="1086" y="492"/>
                  </a:cubicBezTo>
                  <a:cubicBezTo>
                    <a:pt x="1087" y="493"/>
                    <a:pt x="1088" y="496"/>
                    <a:pt x="1088" y="498"/>
                  </a:cubicBezTo>
                  <a:cubicBezTo>
                    <a:pt x="1088" y="503"/>
                    <a:pt x="1088" y="503"/>
                    <a:pt x="1088" y="503"/>
                  </a:cubicBezTo>
                  <a:cubicBezTo>
                    <a:pt x="1088" y="503"/>
                    <a:pt x="1088" y="504"/>
                    <a:pt x="1087" y="504"/>
                  </a:cubicBezTo>
                  <a:cubicBezTo>
                    <a:pt x="1087" y="505"/>
                    <a:pt x="1087" y="507"/>
                    <a:pt x="1087" y="508"/>
                  </a:cubicBezTo>
                  <a:cubicBezTo>
                    <a:pt x="1086" y="510"/>
                    <a:pt x="1085" y="512"/>
                    <a:pt x="1084" y="513"/>
                  </a:cubicBezTo>
                  <a:cubicBezTo>
                    <a:pt x="1083" y="514"/>
                    <a:pt x="1083" y="515"/>
                    <a:pt x="1083" y="517"/>
                  </a:cubicBezTo>
                  <a:cubicBezTo>
                    <a:pt x="1083" y="517"/>
                    <a:pt x="1083" y="517"/>
                    <a:pt x="1083" y="517"/>
                  </a:cubicBezTo>
                  <a:cubicBezTo>
                    <a:pt x="1084" y="517"/>
                    <a:pt x="1084" y="517"/>
                    <a:pt x="1084" y="517"/>
                  </a:cubicBezTo>
                  <a:cubicBezTo>
                    <a:pt x="1085" y="520"/>
                    <a:pt x="1087" y="522"/>
                    <a:pt x="1089" y="524"/>
                  </a:cubicBezTo>
                  <a:cubicBezTo>
                    <a:pt x="1091" y="525"/>
                    <a:pt x="1091" y="525"/>
                    <a:pt x="1091" y="525"/>
                  </a:cubicBezTo>
                  <a:cubicBezTo>
                    <a:pt x="1091" y="526"/>
                    <a:pt x="1091" y="526"/>
                    <a:pt x="1091" y="527"/>
                  </a:cubicBezTo>
                  <a:cubicBezTo>
                    <a:pt x="1091" y="527"/>
                    <a:pt x="1091" y="527"/>
                    <a:pt x="1091" y="528"/>
                  </a:cubicBezTo>
                  <a:cubicBezTo>
                    <a:pt x="1088" y="530"/>
                    <a:pt x="1088" y="530"/>
                    <a:pt x="1088" y="530"/>
                  </a:cubicBezTo>
                  <a:cubicBezTo>
                    <a:pt x="1087" y="531"/>
                    <a:pt x="1086" y="532"/>
                    <a:pt x="1086" y="533"/>
                  </a:cubicBezTo>
                  <a:cubicBezTo>
                    <a:pt x="1085" y="533"/>
                    <a:pt x="1085" y="533"/>
                    <a:pt x="1085" y="533"/>
                  </a:cubicBezTo>
                  <a:cubicBezTo>
                    <a:pt x="1085" y="534"/>
                    <a:pt x="1085" y="534"/>
                    <a:pt x="1085" y="534"/>
                  </a:cubicBezTo>
                  <a:cubicBezTo>
                    <a:pt x="1085" y="535"/>
                    <a:pt x="1086" y="538"/>
                    <a:pt x="1087" y="539"/>
                  </a:cubicBezTo>
                  <a:cubicBezTo>
                    <a:pt x="1087" y="539"/>
                    <a:pt x="1087" y="539"/>
                    <a:pt x="1087" y="539"/>
                  </a:cubicBezTo>
                  <a:cubicBezTo>
                    <a:pt x="1087" y="539"/>
                    <a:pt x="1087" y="539"/>
                    <a:pt x="1087" y="539"/>
                  </a:cubicBezTo>
                  <a:cubicBezTo>
                    <a:pt x="1089" y="539"/>
                    <a:pt x="1091" y="542"/>
                    <a:pt x="1091" y="543"/>
                  </a:cubicBezTo>
                  <a:cubicBezTo>
                    <a:pt x="1091" y="544"/>
                    <a:pt x="1092" y="546"/>
                    <a:pt x="1094" y="547"/>
                  </a:cubicBezTo>
                  <a:cubicBezTo>
                    <a:pt x="1095" y="547"/>
                    <a:pt x="1097" y="548"/>
                    <a:pt x="1098" y="549"/>
                  </a:cubicBezTo>
                  <a:cubicBezTo>
                    <a:pt x="1099" y="549"/>
                    <a:pt x="1099" y="549"/>
                    <a:pt x="1099" y="549"/>
                  </a:cubicBezTo>
                  <a:cubicBezTo>
                    <a:pt x="1099" y="549"/>
                    <a:pt x="1099" y="549"/>
                    <a:pt x="1099" y="549"/>
                  </a:cubicBezTo>
                  <a:cubicBezTo>
                    <a:pt x="1100" y="549"/>
                    <a:pt x="1101" y="550"/>
                    <a:pt x="1102" y="551"/>
                  </a:cubicBezTo>
                  <a:cubicBezTo>
                    <a:pt x="1103" y="551"/>
                    <a:pt x="1104" y="551"/>
                    <a:pt x="1104" y="552"/>
                  </a:cubicBezTo>
                  <a:cubicBezTo>
                    <a:pt x="1105" y="552"/>
                    <a:pt x="1107" y="553"/>
                    <a:pt x="1108" y="553"/>
                  </a:cubicBezTo>
                  <a:cubicBezTo>
                    <a:pt x="1109" y="553"/>
                    <a:pt x="1111" y="552"/>
                    <a:pt x="1113" y="551"/>
                  </a:cubicBezTo>
                  <a:cubicBezTo>
                    <a:pt x="1113" y="551"/>
                    <a:pt x="1113" y="551"/>
                    <a:pt x="1113" y="551"/>
                  </a:cubicBezTo>
                  <a:cubicBezTo>
                    <a:pt x="1113" y="551"/>
                    <a:pt x="1113" y="551"/>
                    <a:pt x="1113" y="551"/>
                  </a:cubicBezTo>
                  <a:cubicBezTo>
                    <a:pt x="1113" y="551"/>
                    <a:pt x="1114" y="551"/>
                    <a:pt x="1116" y="551"/>
                  </a:cubicBezTo>
                  <a:cubicBezTo>
                    <a:pt x="1117" y="551"/>
                    <a:pt x="1118" y="551"/>
                    <a:pt x="1118" y="551"/>
                  </a:cubicBezTo>
                  <a:cubicBezTo>
                    <a:pt x="1120" y="552"/>
                    <a:pt x="1122" y="553"/>
                    <a:pt x="1124" y="553"/>
                  </a:cubicBezTo>
                  <a:cubicBezTo>
                    <a:pt x="1126" y="553"/>
                    <a:pt x="1129" y="554"/>
                    <a:pt x="1131" y="554"/>
                  </a:cubicBezTo>
                  <a:cubicBezTo>
                    <a:pt x="1133" y="555"/>
                    <a:pt x="1136" y="556"/>
                    <a:pt x="1139" y="556"/>
                  </a:cubicBezTo>
                  <a:cubicBezTo>
                    <a:pt x="1143" y="556"/>
                    <a:pt x="1143" y="556"/>
                    <a:pt x="1143" y="556"/>
                  </a:cubicBezTo>
                  <a:cubicBezTo>
                    <a:pt x="1143" y="558"/>
                    <a:pt x="1143" y="558"/>
                    <a:pt x="1143" y="558"/>
                  </a:cubicBezTo>
                  <a:cubicBezTo>
                    <a:pt x="1145" y="556"/>
                    <a:pt x="1145" y="556"/>
                    <a:pt x="1145" y="556"/>
                  </a:cubicBezTo>
                  <a:cubicBezTo>
                    <a:pt x="1145" y="556"/>
                    <a:pt x="1145" y="556"/>
                    <a:pt x="1145" y="556"/>
                  </a:cubicBezTo>
                  <a:cubicBezTo>
                    <a:pt x="1146" y="556"/>
                    <a:pt x="1146" y="556"/>
                    <a:pt x="1146" y="556"/>
                  </a:cubicBezTo>
                  <a:cubicBezTo>
                    <a:pt x="1147" y="555"/>
                    <a:pt x="1147" y="555"/>
                    <a:pt x="1147" y="555"/>
                  </a:cubicBezTo>
                  <a:cubicBezTo>
                    <a:pt x="1149" y="555"/>
                    <a:pt x="1153" y="554"/>
                    <a:pt x="1154" y="553"/>
                  </a:cubicBezTo>
                  <a:cubicBezTo>
                    <a:pt x="1157" y="553"/>
                    <a:pt x="1159" y="551"/>
                    <a:pt x="1160" y="551"/>
                  </a:cubicBezTo>
                  <a:cubicBezTo>
                    <a:pt x="1160" y="550"/>
                    <a:pt x="1161" y="550"/>
                    <a:pt x="1161" y="549"/>
                  </a:cubicBezTo>
                  <a:cubicBezTo>
                    <a:pt x="1162" y="548"/>
                    <a:pt x="1162" y="548"/>
                    <a:pt x="1162" y="547"/>
                  </a:cubicBezTo>
                  <a:cubicBezTo>
                    <a:pt x="1163" y="547"/>
                    <a:pt x="1164" y="546"/>
                    <a:pt x="1165" y="546"/>
                  </a:cubicBezTo>
                  <a:cubicBezTo>
                    <a:pt x="1166" y="546"/>
                    <a:pt x="1166" y="546"/>
                    <a:pt x="1167" y="545"/>
                  </a:cubicBezTo>
                  <a:cubicBezTo>
                    <a:pt x="1168" y="545"/>
                    <a:pt x="1168" y="545"/>
                    <a:pt x="1168" y="545"/>
                  </a:cubicBezTo>
                  <a:cubicBezTo>
                    <a:pt x="1170" y="545"/>
                    <a:pt x="1172" y="545"/>
                    <a:pt x="1173" y="546"/>
                  </a:cubicBezTo>
                  <a:cubicBezTo>
                    <a:pt x="1175" y="547"/>
                    <a:pt x="1178" y="548"/>
                    <a:pt x="1182" y="548"/>
                  </a:cubicBezTo>
                  <a:cubicBezTo>
                    <a:pt x="1184" y="549"/>
                    <a:pt x="1187" y="549"/>
                    <a:pt x="1189" y="549"/>
                  </a:cubicBezTo>
                  <a:cubicBezTo>
                    <a:pt x="1190" y="549"/>
                    <a:pt x="1191" y="549"/>
                    <a:pt x="1193" y="549"/>
                  </a:cubicBezTo>
                  <a:cubicBezTo>
                    <a:pt x="1193" y="549"/>
                    <a:pt x="1193" y="549"/>
                    <a:pt x="1193" y="549"/>
                  </a:cubicBezTo>
                  <a:cubicBezTo>
                    <a:pt x="1193" y="549"/>
                    <a:pt x="1193" y="549"/>
                    <a:pt x="1193" y="549"/>
                  </a:cubicBezTo>
                  <a:cubicBezTo>
                    <a:pt x="1194" y="548"/>
                    <a:pt x="1196" y="548"/>
                    <a:pt x="1197" y="548"/>
                  </a:cubicBezTo>
                  <a:cubicBezTo>
                    <a:pt x="1199" y="547"/>
                    <a:pt x="1202" y="547"/>
                    <a:pt x="1203" y="546"/>
                  </a:cubicBezTo>
                  <a:cubicBezTo>
                    <a:pt x="1205" y="545"/>
                    <a:pt x="1209" y="545"/>
                    <a:pt x="1211" y="545"/>
                  </a:cubicBezTo>
                  <a:cubicBezTo>
                    <a:pt x="1213" y="545"/>
                    <a:pt x="1215" y="546"/>
                    <a:pt x="1217" y="546"/>
                  </a:cubicBezTo>
                  <a:cubicBezTo>
                    <a:pt x="1217" y="547"/>
                    <a:pt x="1217" y="547"/>
                    <a:pt x="1217" y="547"/>
                  </a:cubicBezTo>
                  <a:cubicBezTo>
                    <a:pt x="1217" y="547"/>
                    <a:pt x="1217" y="547"/>
                    <a:pt x="1217" y="547"/>
                  </a:cubicBezTo>
                  <a:cubicBezTo>
                    <a:pt x="1219" y="546"/>
                    <a:pt x="1221" y="545"/>
                    <a:pt x="1221" y="544"/>
                  </a:cubicBezTo>
                  <a:cubicBezTo>
                    <a:pt x="1223" y="542"/>
                    <a:pt x="1225" y="541"/>
                    <a:pt x="1226" y="541"/>
                  </a:cubicBezTo>
                  <a:cubicBezTo>
                    <a:pt x="1226" y="541"/>
                    <a:pt x="1226" y="541"/>
                    <a:pt x="1226" y="541"/>
                  </a:cubicBezTo>
                  <a:cubicBezTo>
                    <a:pt x="1227" y="542"/>
                    <a:pt x="1228" y="543"/>
                    <a:pt x="1230" y="543"/>
                  </a:cubicBezTo>
                  <a:cubicBezTo>
                    <a:pt x="1231" y="543"/>
                    <a:pt x="1233" y="544"/>
                    <a:pt x="1235" y="544"/>
                  </a:cubicBezTo>
                  <a:cubicBezTo>
                    <a:pt x="1236" y="544"/>
                    <a:pt x="1236" y="544"/>
                    <a:pt x="1236" y="544"/>
                  </a:cubicBezTo>
                  <a:cubicBezTo>
                    <a:pt x="1237" y="544"/>
                    <a:pt x="1240" y="543"/>
                    <a:pt x="1242" y="542"/>
                  </a:cubicBezTo>
                  <a:cubicBezTo>
                    <a:pt x="1244" y="541"/>
                    <a:pt x="1246" y="540"/>
                    <a:pt x="1248" y="540"/>
                  </a:cubicBezTo>
                  <a:cubicBezTo>
                    <a:pt x="1250" y="540"/>
                    <a:pt x="1253" y="539"/>
                    <a:pt x="1254" y="538"/>
                  </a:cubicBezTo>
                  <a:cubicBezTo>
                    <a:pt x="1254" y="538"/>
                    <a:pt x="1254" y="538"/>
                    <a:pt x="1254" y="538"/>
                  </a:cubicBezTo>
                  <a:cubicBezTo>
                    <a:pt x="1255" y="537"/>
                    <a:pt x="1255" y="537"/>
                    <a:pt x="1255" y="537"/>
                  </a:cubicBezTo>
                  <a:cubicBezTo>
                    <a:pt x="1256" y="536"/>
                    <a:pt x="1256" y="536"/>
                    <a:pt x="1258" y="535"/>
                  </a:cubicBezTo>
                  <a:cubicBezTo>
                    <a:pt x="1260" y="534"/>
                    <a:pt x="1260" y="534"/>
                    <a:pt x="1260" y="534"/>
                  </a:cubicBezTo>
                  <a:cubicBezTo>
                    <a:pt x="1257" y="533"/>
                    <a:pt x="1257" y="533"/>
                    <a:pt x="1257" y="533"/>
                  </a:cubicBezTo>
                  <a:cubicBezTo>
                    <a:pt x="1257" y="532"/>
                    <a:pt x="1256" y="532"/>
                    <a:pt x="1256" y="531"/>
                  </a:cubicBezTo>
                  <a:cubicBezTo>
                    <a:pt x="1255" y="530"/>
                    <a:pt x="1255" y="530"/>
                    <a:pt x="1255" y="530"/>
                  </a:cubicBezTo>
                  <a:cubicBezTo>
                    <a:pt x="1255" y="529"/>
                    <a:pt x="1255" y="529"/>
                    <a:pt x="1255" y="529"/>
                  </a:cubicBezTo>
                  <a:cubicBezTo>
                    <a:pt x="1253" y="529"/>
                    <a:pt x="1252" y="526"/>
                    <a:pt x="1252" y="525"/>
                  </a:cubicBezTo>
                  <a:cubicBezTo>
                    <a:pt x="1252" y="524"/>
                    <a:pt x="1252" y="522"/>
                    <a:pt x="1253" y="520"/>
                  </a:cubicBezTo>
                  <a:cubicBezTo>
                    <a:pt x="1254" y="519"/>
                    <a:pt x="1254" y="516"/>
                    <a:pt x="1254" y="515"/>
                  </a:cubicBezTo>
                  <a:cubicBezTo>
                    <a:pt x="1254" y="514"/>
                    <a:pt x="1254" y="512"/>
                    <a:pt x="1252" y="510"/>
                  </a:cubicBezTo>
                  <a:cubicBezTo>
                    <a:pt x="1251" y="509"/>
                    <a:pt x="1249" y="507"/>
                    <a:pt x="1248" y="507"/>
                  </a:cubicBezTo>
                  <a:cubicBezTo>
                    <a:pt x="1247" y="507"/>
                    <a:pt x="1245" y="507"/>
                    <a:pt x="1244" y="507"/>
                  </a:cubicBezTo>
                  <a:cubicBezTo>
                    <a:pt x="1243" y="508"/>
                    <a:pt x="1242" y="508"/>
                    <a:pt x="1241" y="508"/>
                  </a:cubicBezTo>
                  <a:cubicBezTo>
                    <a:pt x="1240" y="508"/>
                    <a:pt x="1240" y="508"/>
                    <a:pt x="1240" y="508"/>
                  </a:cubicBezTo>
                  <a:cubicBezTo>
                    <a:pt x="1239" y="508"/>
                    <a:pt x="1237" y="508"/>
                    <a:pt x="1236" y="507"/>
                  </a:cubicBezTo>
                  <a:cubicBezTo>
                    <a:pt x="1235" y="507"/>
                    <a:pt x="1232" y="505"/>
                    <a:pt x="1231" y="505"/>
                  </a:cubicBezTo>
                  <a:cubicBezTo>
                    <a:pt x="1230" y="503"/>
                    <a:pt x="1229" y="501"/>
                    <a:pt x="1229" y="500"/>
                  </a:cubicBezTo>
                  <a:cubicBezTo>
                    <a:pt x="1229" y="499"/>
                    <a:pt x="1229" y="499"/>
                    <a:pt x="1229" y="498"/>
                  </a:cubicBezTo>
                  <a:cubicBezTo>
                    <a:pt x="1229" y="497"/>
                    <a:pt x="1230" y="496"/>
                    <a:pt x="1230" y="495"/>
                  </a:cubicBezTo>
                  <a:cubicBezTo>
                    <a:pt x="1230" y="493"/>
                    <a:pt x="1230" y="493"/>
                    <a:pt x="1230" y="493"/>
                  </a:cubicBezTo>
                  <a:cubicBezTo>
                    <a:pt x="1230" y="492"/>
                    <a:pt x="1231" y="492"/>
                    <a:pt x="1231" y="492"/>
                  </a:cubicBezTo>
                  <a:cubicBezTo>
                    <a:pt x="1231" y="492"/>
                    <a:pt x="1232" y="492"/>
                    <a:pt x="1232" y="491"/>
                  </a:cubicBezTo>
                  <a:cubicBezTo>
                    <a:pt x="1235" y="491"/>
                    <a:pt x="1235" y="491"/>
                    <a:pt x="1235" y="491"/>
                  </a:cubicBezTo>
                  <a:cubicBezTo>
                    <a:pt x="1237" y="491"/>
                    <a:pt x="1239" y="491"/>
                    <a:pt x="1240" y="492"/>
                  </a:cubicBezTo>
                  <a:cubicBezTo>
                    <a:pt x="1241" y="492"/>
                    <a:pt x="1241" y="492"/>
                    <a:pt x="1241" y="492"/>
                  </a:cubicBezTo>
                  <a:cubicBezTo>
                    <a:pt x="1242" y="492"/>
                    <a:pt x="1243" y="492"/>
                    <a:pt x="1243" y="492"/>
                  </a:cubicBezTo>
                  <a:cubicBezTo>
                    <a:pt x="1244" y="492"/>
                    <a:pt x="1244" y="492"/>
                    <a:pt x="1244" y="492"/>
                  </a:cubicBezTo>
                  <a:cubicBezTo>
                    <a:pt x="1245" y="492"/>
                    <a:pt x="1245" y="492"/>
                    <a:pt x="1245" y="492"/>
                  </a:cubicBezTo>
                  <a:cubicBezTo>
                    <a:pt x="1246" y="492"/>
                    <a:pt x="1247" y="491"/>
                    <a:pt x="1249" y="490"/>
                  </a:cubicBezTo>
                  <a:cubicBezTo>
                    <a:pt x="1250" y="489"/>
                    <a:pt x="1251" y="489"/>
                    <a:pt x="1251" y="489"/>
                  </a:cubicBezTo>
                  <a:cubicBezTo>
                    <a:pt x="1251" y="489"/>
                    <a:pt x="1251" y="489"/>
                    <a:pt x="1251" y="489"/>
                  </a:cubicBezTo>
                  <a:cubicBezTo>
                    <a:pt x="1253" y="487"/>
                    <a:pt x="1255" y="486"/>
                    <a:pt x="1257" y="486"/>
                  </a:cubicBezTo>
                  <a:cubicBezTo>
                    <a:pt x="1258" y="486"/>
                    <a:pt x="1258" y="486"/>
                    <a:pt x="1259" y="485"/>
                  </a:cubicBezTo>
                  <a:cubicBezTo>
                    <a:pt x="1260" y="485"/>
                    <a:pt x="1260" y="485"/>
                    <a:pt x="1260" y="485"/>
                  </a:cubicBezTo>
                  <a:cubicBezTo>
                    <a:pt x="1260" y="484"/>
                    <a:pt x="1260" y="484"/>
                    <a:pt x="1260" y="484"/>
                  </a:cubicBezTo>
                  <a:cubicBezTo>
                    <a:pt x="1260" y="484"/>
                    <a:pt x="1260" y="484"/>
                    <a:pt x="1261" y="484"/>
                  </a:cubicBezTo>
                  <a:cubicBezTo>
                    <a:pt x="1261" y="484"/>
                    <a:pt x="1262" y="484"/>
                    <a:pt x="1262" y="485"/>
                  </a:cubicBezTo>
                  <a:cubicBezTo>
                    <a:pt x="1263" y="485"/>
                    <a:pt x="1263" y="485"/>
                    <a:pt x="1263" y="485"/>
                  </a:cubicBezTo>
                  <a:cubicBezTo>
                    <a:pt x="1263" y="485"/>
                    <a:pt x="1263" y="485"/>
                    <a:pt x="1263" y="485"/>
                  </a:cubicBezTo>
                  <a:cubicBezTo>
                    <a:pt x="1263" y="485"/>
                    <a:pt x="1264" y="485"/>
                    <a:pt x="1264" y="485"/>
                  </a:cubicBezTo>
                  <a:cubicBezTo>
                    <a:pt x="1265" y="485"/>
                    <a:pt x="1265" y="485"/>
                    <a:pt x="1266" y="484"/>
                  </a:cubicBezTo>
                  <a:cubicBezTo>
                    <a:pt x="1266" y="484"/>
                    <a:pt x="1266" y="484"/>
                    <a:pt x="1266" y="484"/>
                  </a:cubicBezTo>
                  <a:cubicBezTo>
                    <a:pt x="1266" y="484"/>
                    <a:pt x="1266" y="484"/>
                    <a:pt x="1266" y="484"/>
                  </a:cubicBezTo>
                  <a:cubicBezTo>
                    <a:pt x="1266" y="484"/>
                    <a:pt x="1267" y="483"/>
                    <a:pt x="1268" y="483"/>
                  </a:cubicBezTo>
                  <a:cubicBezTo>
                    <a:pt x="1269" y="483"/>
                    <a:pt x="1269" y="483"/>
                    <a:pt x="1269" y="483"/>
                  </a:cubicBezTo>
                  <a:cubicBezTo>
                    <a:pt x="1270" y="484"/>
                    <a:pt x="1270" y="484"/>
                    <a:pt x="1270" y="484"/>
                  </a:cubicBezTo>
                  <a:cubicBezTo>
                    <a:pt x="1270" y="483"/>
                    <a:pt x="1270" y="483"/>
                    <a:pt x="1270" y="483"/>
                  </a:cubicBezTo>
                  <a:cubicBezTo>
                    <a:pt x="1272" y="483"/>
                    <a:pt x="1273" y="483"/>
                    <a:pt x="1275" y="482"/>
                  </a:cubicBezTo>
                  <a:cubicBezTo>
                    <a:pt x="1276" y="481"/>
                    <a:pt x="1278" y="479"/>
                    <a:pt x="1280" y="478"/>
                  </a:cubicBezTo>
                  <a:cubicBezTo>
                    <a:pt x="1280" y="478"/>
                    <a:pt x="1280" y="478"/>
                    <a:pt x="1280" y="478"/>
                  </a:cubicBezTo>
                  <a:cubicBezTo>
                    <a:pt x="1280" y="478"/>
                    <a:pt x="1280" y="478"/>
                    <a:pt x="1280" y="478"/>
                  </a:cubicBezTo>
                  <a:cubicBezTo>
                    <a:pt x="1282" y="476"/>
                    <a:pt x="1283" y="475"/>
                    <a:pt x="1283" y="474"/>
                  </a:cubicBezTo>
                  <a:cubicBezTo>
                    <a:pt x="1283" y="472"/>
                    <a:pt x="1282" y="470"/>
                    <a:pt x="1281" y="470"/>
                  </a:cubicBezTo>
                  <a:cubicBezTo>
                    <a:pt x="1281" y="469"/>
                    <a:pt x="1282" y="467"/>
                    <a:pt x="1283" y="465"/>
                  </a:cubicBezTo>
                  <a:cubicBezTo>
                    <a:pt x="1283" y="465"/>
                    <a:pt x="1283" y="465"/>
                    <a:pt x="1283" y="465"/>
                  </a:cubicBezTo>
                  <a:cubicBezTo>
                    <a:pt x="1284" y="465"/>
                    <a:pt x="1284" y="464"/>
                    <a:pt x="1285" y="464"/>
                  </a:cubicBezTo>
                  <a:cubicBezTo>
                    <a:pt x="1286" y="463"/>
                    <a:pt x="1287" y="462"/>
                    <a:pt x="1288" y="462"/>
                  </a:cubicBezTo>
                  <a:cubicBezTo>
                    <a:pt x="1288" y="462"/>
                    <a:pt x="1289" y="462"/>
                    <a:pt x="1289" y="461"/>
                  </a:cubicBezTo>
                  <a:cubicBezTo>
                    <a:pt x="1291" y="461"/>
                    <a:pt x="1293" y="460"/>
                    <a:pt x="1293" y="458"/>
                  </a:cubicBezTo>
                  <a:cubicBezTo>
                    <a:pt x="1295" y="457"/>
                    <a:pt x="1298" y="455"/>
                    <a:pt x="1299" y="452"/>
                  </a:cubicBezTo>
                  <a:cubicBezTo>
                    <a:pt x="1302" y="449"/>
                    <a:pt x="1304" y="448"/>
                    <a:pt x="1304" y="446"/>
                  </a:cubicBezTo>
                  <a:cubicBezTo>
                    <a:pt x="1304" y="445"/>
                    <a:pt x="1305" y="444"/>
                    <a:pt x="1305" y="443"/>
                  </a:cubicBezTo>
                  <a:cubicBezTo>
                    <a:pt x="1305" y="442"/>
                    <a:pt x="1305" y="441"/>
                    <a:pt x="1305" y="440"/>
                  </a:cubicBezTo>
                  <a:cubicBezTo>
                    <a:pt x="1306" y="440"/>
                    <a:pt x="1306" y="440"/>
                    <a:pt x="1306" y="440"/>
                  </a:cubicBezTo>
                  <a:cubicBezTo>
                    <a:pt x="1306" y="440"/>
                    <a:pt x="1306" y="440"/>
                    <a:pt x="1306" y="440"/>
                  </a:cubicBezTo>
                  <a:cubicBezTo>
                    <a:pt x="1306" y="438"/>
                    <a:pt x="1307" y="437"/>
                    <a:pt x="1309" y="435"/>
                  </a:cubicBezTo>
                  <a:cubicBezTo>
                    <a:pt x="1311" y="434"/>
                    <a:pt x="1314" y="433"/>
                    <a:pt x="1318" y="432"/>
                  </a:cubicBezTo>
                  <a:cubicBezTo>
                    <a:pt x="1319" y="431"/>
                    <a:pt x="1319" y="431"/>
                    <a:pt x="1319" y="431"/>
                  </a:cubicBezTo>
                  <a:cubicBezTo>
                    <a:pt x="1320" y="431"/>
                    <a:pt x="1322" y="431"/>
                    <a:pt x="1324" y="431"/>
                  </a:cubicBezTo>
                  <a:cubicBezTo>
                    <a:pt x="1326" y="431"/>
                    <a:pt x="1327" y="430"/>
                    <a:pt x="1328" y="430"/>
                  </a:cubicBezTo>
                  <a:cubicBezTo>
                    <a:pt x="1329" y="430"/>
                    <a:pt x="1332" y="429"/>
                    <a:pt x="1333" y="428"/>
                  </a:cubicBezTo>
                  <a:cubicBezTo>
                    <a:pt x="1334" y="427"/>
                    <a:pt x="1336" y="426"/>
                    <a:pt x="1337" y="426"/>
                  </a:cubicBezTo>
                  <a:cubicBezTo>
                    <a:pt x="1338" y="426"/>
                    <a:pt x="1339" y="424"/>
                    <a:pt x="1339" y="424"/>
                  </a:cubicBezTo>
                  <a:cubicBezTo>
                    <a:pt x="1339" y="422"/>
                    <a:pt x="1341" y="421"/>
                    <a:pt x="1343" y="421"/>
                  </a:cubicBezTo>
                  <a:cubicBezTo>
                    <a:pt x="1345" y="421"/>
                    <a:pt x="1345" y="419"/>
                    <a:pt x="1345" y="417"/>
                  </a:cubicBezTo>
                  <a:cubicBezTo>
                    <a:pt x="1345" y="415"/>
                    <a:pt x="1346" y="413"/>
                    <a:pt x="1347" y="413"/>
                  </a:cubicBezTo>
                  <a:cubicBezTo>
                    <a:pt x="1349" y="413"/>
                    <a:pt x="1351" y="412"/>
                    <a:pt x="1352" y="410"/>
                  </a:cubicBezTo>
                  <a:cubicBezTo>
                    <a:pt x="1352" y="409"/>
                    <a:pt x="1353" y="407"/>
                    <a:pt x="1353" y="406"/>
                  </a:cubicBezTo>
                  <a:cubicBezTo>
                    <a:pt x="1354" y="404"/>
                    <a:pt x="1356" y="403"/>
                    <a:pt x="1359" y="401"/>
                  </a:cubicBezTo>
                  <a:cubicBezTo>
                    <a:pt x="1361" y="399"/>
                    <a:pt x="1365" y="397"/>
                    <a:pt x="1366" y="396"/>
                  </a:cubicBezTo>
                  <a:cubicBezTo>
                    <a:pt x="1367" y="396"/>
                    <a:pt x="1367" y="396"/>
                    <a:pt x="1367" y="396"/>
                  </a:cubicBezTo>
                  <a:cubicBezTo>
                    <a:pt x="1368" y="396"/>
                    <a:pt x="1370" y="394"/>
                    <a:pt x="1371" y="394"/>
                  </a:cubicBezTo>
                  <a:cubicBezTo>
                    <a:pt x="1372" y="393"/>
                    <a:pt x="1373" y="392"/>
                    <a:pt x="1374" y="392"/>
                  </a:cubicBezTo>
                  <a:cubicBezTo>
                    <a:pt x="1374" y="392"/>
                    <a:pt x="1375" y="392"/>
                    <a:pt x="1375" y="392"/>
                  </a:cubicBezTo>
                  <a:cubicBezTo>
                    <a:pt x="1376" y="392"/>
                    <a:pt x="1377" y="393"/>
                    <a:pt x="1378" y="393"/>
                  </a:cubicBezTo>
                  <a:cubicBezTo>
                    <a:pt x="1378" y="393"/>
                    <a:pt x="1378" y="393"/>
                    <a:pt x="1378" y="393"/>
                  </a:cubicBezTo>
                  <a:cubicBezTo>
                    <a:pt x="1378" y="393"/>
                    <a:pt x="1378" y="393"/>
                    <a:pt x="1378" y="393"/>
                  </a:cubicBezTo>
                  <a:cubicBezTo>
                    <a:pt x="1379" y="393"/>
                    <a:pt x="1379" y="394"/>
                    <a:pt x="1380" y="394"/>
                  </a:cubicBezTo>
                  <a:cubicBezTo>
                    <a:pt x="1381" y="395"/>
                    <a:pt x="1382" y="396"/>
                    <a:pt x="1383" y="396"/>
                  </a:cubicBezTo>
                  <a:cubicBezTo>
                    <a:pt x="1383" y="396"/>
                    <a:pt x="1383" y="396"/>
                    <a:pt x="1383" y="396"/>
                  </a:cubicBezTo>
                  <a:cubicBezTo>
                    <a:pt x="1383" y="396"/>
                    <a:pt x="1383" y="396"/>
                    <a:pt x="1383" y="396"/>
                  </a:cubicBezTo>
                  <a:cubicBezTo>
                    <a:pt x="1384" y="396"/>
                    <a:pt x="1385" y="397"/>
                    <a:pt x="1388" y="397"/>
                  </a:cubicBezTo>
                  <a:cubicBezTo>
                    <a:pt x="1388" y="397"/>
                    <a:pt x="1390" y="397"/>
                    <a:pt x="1390" y="397"/>
                  </a:cubicBezTo>
                  <a:cubicBezTo>
                    <a:pt x="1394" y="397"/>
                    <a:pt x="1397" y="397"/>
                    <a:pt x="1399" y="398"/>
                  </a:cubicBezTo>
                  <a:cubicBezTo>
                    <a:pt x="1399" y="398"/>
                    <a:pt x="1400" y="398"/>
                    <a:pt x="1401" y="399"/>
                  </a:cubicBezTo>
                  <a:cubicBezTo>
                    <a:pt x="1402" y="399"/>
                    <a:pt x="1404" y="400"/>
                    <a:pt x="1405" y="400"/>
                  </a:cubicBezTo>
                  <a:cubicBezTo>
                    <a:pt x="1405" y="400"/>
                    <a:pt x="1405" y="400"/>
                    <a:pt x="1405" y="400"/>
                  </a:cubicBezTo>
                  <a:cubicBezTo>
                    <a:pt x="1405" y="400"/>
                    <a:pt x="1405" y="400"/>
                    <a:pt x="1405" y="400"/>
                  </a:cubicBezTo>
                  <a:cubicBezTo>
                    <a:pt x="1406" y="400"/>
                    <a:pt x="1408" y="401"/>
                    <a:pt x="1410" y="401"/>
                  </a:cubicBezTo>
                  <a:cubicBezTo>
                    <a:pt x="1411" y="401"/>
                    <a:pt x="1411" y="401"/>
                    <a:pt x="1411" y="401"/>
                  </a:cubicBezTo>
                  <a:cubicBezTo>
                    <a:pt x="1411" y="401"/>
                    <a:pt x="1412" y="402"/>
                    <a:pt x="1413" y="402"/>
                  </a:cubicBezTo>
                  <a:cubicBezTo>
                    <a:pt x="1414" y="402"/>
                    <a:pt x="1416" y="401"/>
                    <a:pt x="1417" y="400"/>
                  </a:cubicBezTo>
                  <a:cubicBezTo>
                    <a:pt x="1417" y="399"/>
                    <a:pt x="1418" y="398"/>
                    <a:pt x="1418" y="396"/>
                  </a:cubicBezTo>
                  <a:cubicBezTo>
                    <a:pt x="1419" y="395"/>
                    <a:pt x="1419" y="394"/>
                    <a:pt x="1419" y="393"/>
                  </a:cubicBezTo>
                  <a:cubicBezTo>
                    <a:pt x="1419" y="392"/>
                    <a:pt x="1420" y="392"/>
                    <a:pt x="1420" y="391"/>
                  </a:cubicBezTo>
                  <a:cubicBezTo>
                    <a:pt x="1421" y="389"/>
                    <a:pt x="1423" y="387"/>
                    <a:pt x="1427" y="385"/>
                  </a:cubicBezTo>
                  <a:cubicBezTo>
                    <a:pt x="1430" y="383"/>
                    <a:pt x="1433" y="381"/>
                    <a:pt x="1433" y="380"/>
                  </a:cubicBezTo>
                  <a:cubicBezTo>
                    <a:pt x="1434" y="380"/>
                    <a:pt x="1434" y="380"/>
                    <a:pt x="1435" y="380"/>
                  </a:cubicBezTo>
                  <a:cubicBezTo>
                    <a:pt x="1436" y="379"/>
                    <a:pt x="1437" y="379"/>
                    <a:pt x="1437" y="378"/>
                  </a:cubicBezTo>
                  <a:cubicBezTo>
                    <a:pt x="1438" y="378"/>
                    <a:pt x="1438" y="378"/>
                    <a:pt x="1438" y="378"/>
                  </a:cubicBezTo>
                  <a:cubicBezTo>
                    <a:pt x="1438" y="378"/>
                    <a:pt x="1438" y="378"/>
                    <a:pt x="1438" y="378"/>
                  </a:cubicBezTo>
                  <a:cubicBezTo>
                    <a:pt x="1439" y="377"/>
                    <a:pt x="1441" y="377"/>
                    <a:pt x="1442" y="376"/>
                  </a:cubicBezTo>
                  <a:cubicBezTo>
                    <a:pt x="1442" y="376"/>
                    <a:pt x="1442" y="376"/>
                    <a:pt x="1442" y="376"/>
                  </a:cubicBezTo>
                  <a:cubicBezTo>
                    <a:pt x="1442" y="376"/>
                    <a:pt x="1442" y="376"/>
                    <a:pt x="1442" y="376"/>
                  </a:cubicBezTo>
                  <a:cubicBezTo>
                    <a:pt x="1443" y="375"/>
                    <a:pt x="1443" y="375"/>
                    <a:pt x="1444" y="375"/>
                  </a:cubicBezTo>
                  <a:cubicBezTo>
                    <a:pt x="1445" y="375"/>
                    <a:pt x="1445" y="375"/>
                    <a:pt x="1446" y="376"/>
                  </a:cubicBezTo>
                  <a:cubicBezTo>
                    <a:pt x="1446" y="376"/>
                    <a:pt x="1446" y="376"/>
                    <a:pt x="1446" y="376"/>
                  </a:cubicBezTo>
                  <a:cubicBezTo>
                    <a:pt x="1446" y="376"/>
                    <a:pt x="1446" y="376"/>
                    <a:pt x="1446" y="376"/>
                  </a:cubicBezTo>
                  <a:cubicBezTo>
                    <a:pt x="1447" y="376"/>
                    <a:pt x="1448" y="377"/>
                    <a:pt x="1449" y="378"/>
                  </a:cubicBezTo>
                  <a:cubicBezTo>
                    <a:pt x="1449" y="379"/>
                    <a:pt x="1449" y="379"/>
                    <a:pt x="1449" y="379"/>
                  </a:cubicBezTo>
                  <a:cubicBezTo>
                    <a:pt x="1449" y="379"/>
                    <a:pt x="1449" y="379"/>
                    <a:pt x="1449" y="379"/>
                  </a:cubicBezTo>
                  <a:cubicBezTo>
                    <a:pt x="1449" y="380"/>
                    <a:pt x="1450" y="382"/>
                    <a:pt x="1451" y="382"/>
                  </a:cubicBezTo>
                  <a:cubicBezTo>
                    <a:pt x="1452" y="383"/>
                    <a:pt x="1454" y="384"/>
                    <a:pt x="1455" y="384"/>
                  </a:cubicBezTo>
                  <a:cubicBezTo>
                    <a:pt x="1459" y="384"/>
                    <a:pt x="1459" y="384"/>
                    <a:pt x="1459" y="384"/>
                  </a:cubicBezTo>
                  <a:cubicBezTo>
                    <a:pt x="1460" y="384"/>
                    <a:pt x="1461" y="385"/>
                    <a:pt x="1461" y="386"/>
                  </a:cubicBezTo>
                  <a:cubicBezTo>
                    <a:pt x="1461" y="386"/>
                    <a:pt x="1460" y="387"/>
                    <a:pt x="1458" y="388"/>
                  </a:cubicBezTo>
                  <a:cubicBezTo>
                    <a:pt x="1456" y="390"/>
                    <a:pt x="1454" y="392"/>
                    <a:pt x="1453" y="392"/>
                  </a:cubicBezTo>
                  <a:cubicBezTo>
                    <a:pt x="1453" y="393"/>
                    <a:pt x="1453" y="393"/>
                    <a:pt x="1453" y="393"/>
                  </a:cubicBezTo>
                  <a:cubicBezTo>
                    <a:pt x="1453" y="393"/>
                    <a:pt x="1453" y="393"/>
                    <a:pt x="1453" y="393"/>
                  </a:cubicBezTo>
                  <a:cubicBezTo>
                    <a:pt x="1452" y="394"/>
                    <a:pt x="1451" y="396"/>
                    <a:pt x="1452" y="398"/>
                  </a:cubicBezTo>
                  <a:cubicBezTo>
                    <a:pt x="1452" y="398"/>
                    <a:pt x="1453" y="399"/>
                    <a:pt x="1453" y="400"/>
                  </a:cubicBezTo>
                  <a:cubicBezTo>
                    <a:pt x="1454" y="400"/>
                    <a:pt x="1454" y="401"/>
                    <a:pt x="1454" y="401"/>
                  </a:cubicBezTo>
                  <a:cubicBezTo>
                    <a:pt x="1454" y="402"/>
                    <a:pt x="1454" y="402"/>
                    <a:pt x="1454" y="402"/>
                  </a:cubicBezTo>
                  <a:cubicBezTo>
                    <a:pt x="1455" y="402"/>
                    <a:pt x="1455" y="402"/>
                    <a:pt x="1455" y="402"/>
                  </a:cubicBezTo>
                  <a:cubicBezTo>
                    <a:pt x="1455" y="402"/>
                    <a:pt x="1455" y="402"/>
                    <a:pt x="1456" y="402"/>
                  </a:cubicBezTo>
                  <a:cubicBezTo>
                    <a:pt x="1456" y="402"/>
                    <a:pt x="1457" y="402"/>
                    <a:pt x="1457" y="402"/>
                  </a:cubicBezTo>
                  <a:cubicBezTo>
                    <a:pt x="1458" y="402"/>
                    <a:pt x="1458" y="402"/>
                    <a:pt x="1458" y="402"/>
                  </a:cubicBezTo>
                  <a:cubicBezTo>
                    <a:pt x="1458" y="401"/>
                    <a:pt x="1458" y="401"/>
                    <a:pt x="1458" y="401"/>
                  </a:cubicBezTo>
                  <a:cubicBezTo>
                    <a:pt x="1458" y="400"/>
                    <a:pt x="1460" y="398"/>
                    <a:pt x="1461" y="397"/>
                  </a:cubicBezTo>
                  <a:cubicBezTo>
                    <a:pt x="1461" y="397"/>
                    <a:pt x="1461" y="397"/>
                    <a:pt x="1461" y="397"/>
                  </a:cubicBezTo>
                  <a:cubicBezTo>
                    <a:pt x="1462" y="397"/>
                    <a:pt x="1462" y="397"/>
                    <a:pt x="1462" y="397"/>
                  </a:cubicBezTo>
                  <a:cubicBezTo>
                    <a:pt x="1462" y="397"/>
                    <a:pt x="1463" y="396"/>
                    <a:pt x="1463" y="396"/>
                  </a:cubicBezTo>
                  <a:cubicBezTo>
                    <a:pt x="1464" y="396"/>
                    <a:pt x="1464" y="395"/>
                    <a:pt x="1465" y="395"/>
                  </a:cubicBezTo>
                  <a:cubicBezTo>
                    <a:pt x="1465" y="395"/>
                    <a:pt x="1465" y="394"/>
                    <a:pt x="1466" y="394"/>
                  </a:cubicBezTo>
                  <a:cubicBezTo>
                    <a:pt x="1467" y="394"/>
                    <a:pt x="1468" y="395"/>
                    <a:pt x="1468" y="396"/>
                  </a:cubicBezTo>
                  <a:cubicBezTo>
                    <a:pt x="1469" y="398"/>
                    <a:pt x="1470" y="400"/>
                    <a:pt x="1471" y="401"/>
                  </a:cubicBezTo>
                  <a:cubicBezTo>
                    <a:pt x="1471" y="402"/>
                    <a:pt x="1472" y="403"/>
                    <a:pt x="1472" y="403"/>
                  </a:cubicBezTo>
                  <a:cubicBezTo>
                    <a:pt x="1472" y="404"/>
                    <a:pt x="1472" y="404"/>
                    <a:pt x="1473" y="405"/>
                  </a:cubicBezTo>
                  <a:cubicBezTo>
                    <a:pt x="1474" y="406"/>
                    <a:pt x="1474" y="408"/>
                    <a:pt x="1475" y="408"/>
                  </a:cubicBezTo>
                  <a:cubicBezTo>
                    <a:pt x="1475" y="408"/>
                    <a:pt x="1475" y="408"/>
                    <a:pt x="1475" y="408"/>
                  </a:cubicBezTo>
                  <a:cubicBezTo>
                    <a:pt x="1475" y="410"/>
                    <a:pt x="1475" y="411"/>
                    <a:pt x="1474" y="412"/>
                  </a:cubicBezTo>
                  <a:cubicBezTo>
                    <a:pt x="1474" y="412"/>
                    <a:pt x="1474" y="412"/>
                    <a:pt x="1474" y="412"/>
                  </a:cubicBezTo>
                  <a:cubicBezTo>
                    <a:pt x="1473" y="413"/>
                    <a:pt x="1471" y="414"/>
                    <a:pt x="1470" y="416"/>
                  </a:cubicBezTo>
                  <a:cubicBezTo>
                    <a:pt x="1470" y="416"/>
                    <a:pt x="1470" y="417"/>
                    <a:pt x="1469" y="418"/>
                  </a:cubicBezTo>
                  <a:cubicBezTo>
                    <a:pt x="1469" y="419"/>
                    <a:pt x="1468" y="419"/>
                    <a:pt x="1468" y="420"/>
                  </a:cubicBezTo>
                  <a:cubicBezTo>
                    <a:pt x="1467" y="421"/>
                    <a:pt x="1466" y="423"/>
                    <a:pt x="1466" y="424"/>
                  </a:cubicBezTo>
                  <a:cubicBezTo>
                    <a:pt x="1466" y="424"/>
                    <a:pt x="1466" y="424"/>
                    <a:pt x="1466" y="424"/>
                  </a:cubicBezTo>
                  <a:cubicBezTo>
                    <a:pt x="1465" y="425"/>
                    <a:pt x="1465" y="426"/>
                    <a:pt x="1465" y="428"/>
                  </a:cubicBezTo>
                  <a:cubicBezTo>
                    <a:pt x="1465" y="428"/>
                    <a:pt x="1465" y="428"/>
                    <a:pt x="1465" y="428"/>
                  </a:cubicBezTo>
                  <a:cubicBezTo>
                    <a:pt x="1465" y="428"/>
                    <a:pt x="1465" y="428"/>
                    <a:pt x="1465" y="428"/>
                  </a:cubicBezTo>
                  <a:cubicBezTo>
                    <a:pt x="1465" y="428"/>
                    <a:pt x="1465" y="428"/>
                    <a:pt x="1465" y="428"/>
                  </a:cubicBezTo>
                  <a:cubicBezTo>
                    <a:pt x="1464" y="429"/>
                    <a:pt x="1465" y="430"/>
                    <a:pt x="1466" y="431"/>
                  </a:cubicBezTo>
                  <a:cubicBezTo>
                    <a:pt x="1466" y="431"/>
                    <a:pt x="1466" y="431"/>
                    <a:pt x="1466" y="431"/>
                  </a:cubicBezTo>
                  <a:cubicBezTo>
                    <a:pt x="1467" y="431"/>
                    <a:pt x="1467" y="431"/>
                    <a:pt x="1467" y="431"/>
                  </a:cubicBezTo>
                  <a:cubicBezTo>
                    <a:pt x="1468" y="431"/>
                    <a:pt x="1469" y="431"/>
                    <a:pt x="1470" y="430"/>
                  </a:cubicBezTo>
                  <a:cubicBezTo>
                    <a:pt x="1471" y="430"/>
                    <a:pt x="1472" y="429"/>
                    <a:pt x="1473" y="428"/>
                  </a:cubicBezTo>
                  <a:cubicBezTo>
                    <a:pt x="1475" y="428"/>
                    <a:pt x="1476" y="427"/>
                    <a:pt x="1477" y="427"/>
                  </a:cubicBezTo>
                  <a:cubicBezTo>
                    <a:pt x="1477" y="426"/>
                    <a:pt x="1478" y="426"/>
                    <a:pt x="1479" y="426"/>
                  </a:cubicBezTo>
                  <a:cubicBezTo>
                    <a:pt x="1481" y="426"/>
                    <a:pt x="1482" y="426"/>
                    <a:pt x="1483" y="427"/>
                  </a:cubicBezTo>
                  <a:cubicBezTo>
                    <a:pt x="1483" y="427"/>
                    <a:pt x="1483" y="427"/>
                    <a:pt x="1483" y="427"/>
                  </a:cubicBezTo>
                  <a:cubicBezTo>
                    <a:pt x="1483" y="428"/>
                    <a:pt x="1483" y="428"/>
                    <a:pt x="1483" y="428"/>
                  </a:cubicBezTo>
                  <a:cubicBezTo>
                    <a:pt x="1485" y="428"/>
                    <a:pt x="1488" y="429"/>
                    <a:pt x="1490" y="429"/>
                  </a:cubicBezTo>
                  <a:cubicBezTo>
                    <a:pt x="1491" y="429"/>
                    <a:pt x="1491" y="429"/>
                    <a:pt x="1491" y="429"/>
                  </a:cubicBezTo>
                  <a:cubicBezTo>
                    <a:pt x="1493" y="429"/>
                    <a:pt x="1494" y="429"/>
                    <a:pt x="1495" y="429"/>
                  </a:cubicBezTo>
                  <a:cubicBezTo>
                    <a:pt x="1495" y="430"/>
                    <a:pt x="1495" y="430"/>
                    <a:pt x="1495" y="430"/>
                  </a:cubicBezTo>
                  <a:cubicBezTo>
                    <a:pt x="1496" y="430"/>
                    <a:pt x="1496" y="430"/>
                    <a:pt x="1496" y="430"/>
                  </a:cubicBezTo>
                  <a:cubicBezTo>
                    <a:pt x="1498" y="429"/>
                    <a:pt x="1500" y="429"/>
                    <a:pt x="1502" y="428"/>
                  </a:cubicBezTo>
                  <a:cubicBezTo>
                    <a:pt x="1502" y="427"/>
                    <a:pt x="1503" y="427"/>
                    <a:pt x="1504" y="427"/>
                  </a:cubicBezTo>
                  <a:cubicBezTo>
                    <a:pt x="1505" y="427"/>
                    <a:pt x="1506" y="427"/>
                    <a:pt x="1507" y="428"/>
                  </a:cubicBezTo>
                  <a:cubicBezTo>
                    <a:pt x="1507" y="428"/>
                    <a:pt x="1508" y="428"/>
                    <a:pt x="1509" y="429"/>
                  </a:cubicBezTo>
                  <a:cubicBezTo>
                    <a:pt x="1510" y="430"/>
                    <a:pt x="1511" y="431"/>
                    <a:pt x="1512" y="432"/>
                  </a:cubicBezTo>
                  <a:cubicBezTo>
                    <a:pt x="1512" y="432"/>
                    <a:pt x="1512" y="432"/>
                    <a:pt x="1512" y="432"/>
                  </a:cubicBezTo>
                  <a:cubicBezTo>
                    <a:pt x="1515" y="432"/>
                    <a:pt x="1515" y="432"/>
                    <a:pt x="1515" y="432"/>
                  </a:cubicBezTo>
                  <a:cubicBezTo>
                    <a:pt x="1516" y="433"/>
                    <a:pt x="1516" y="434"/>
                    <a:pt x="1516" y="435"/>
                  </a:cubicBezTo>
                  <a:cubicBezTo>
                    <a:pt x="1516" y="438"/>
                    <a:pt x="1516" y="438"/>
                    <a:pt x="1516" y="438"/>
                  </a:cubicBezTo>
                  <a:cubicBezTo>
                    <a:pt x="1516" y="439"/>
                    <a:pt x="1517" y="442"/>
                    <a:pt x="1518" y="443"/>
                  </a:cubicBezTo>
                  <a:cubicBezTo>
                    <a:pt x="1518" y="444"/>
                    <a:pt x="1518" y="444"/>
                    <a:pt x="1518" y="444"/>
                  </a:cubicBezTo>
                  <a:cubicBezTo>
                    <a:pt x="1518" y="444"/>
                    <a:pt x="1518" y="444"/>
                    <a:pt x="1518" y="444"/>
                  </a:cubicBezTo>
                  <a:cubicBezTo>
                    <a:pt x="1520" y="445"/>
                    <a:pt x="1521" y="448"/>
                    <a:pt x="1521" y="448"/>
                  </a:cubicBezTo>
                  <a:cubicBezTo>
                    <a:pt x="1521" y="450"/>
                    <a:pt x="1519" y="452"/>
                    <a:pt x="1517" y="452"/>
                  </a:cubicBezTo>
                  <a:cubicBezTo>
                    <a:pt x="1517" y="452"/>
                    <a:pt x="1517" y="452"/>
                    <a:pt x="1517" y="452"/>
                  </a:cubicBezTo>
                  <a:cubicBezTo>
                    <a:pt x="1516" y="453"/>
                    <a:pt x="1516" y="453"/>
                    <a:pt x="1516" y="453"/>
                  </a:cubicBezTo>
                  <a:cubicBezTo>
                    <a:pt x="1514" y="453"/>
                    <a:pt x="1512" y="454"/>
                    <a:pt x="1511" y="455"/>
                  </a:cubicBezTo>
                  <a:cubicBezTo>
                    <a:pt x="1510" y="456"/>
                    <a:pt x="1509" y="457"/>
                    <a:pt x="1508" y="458"/>
                  </a:cubicBezTo>
                  <a:cubicBezTo>
                    <a:pt x="1507" y="458"/>
                    <a:pt x="1506" y="459"/>
                    <a:pt x="1505" y="460"/>
                  </a:cubicBezTo>
                  <a:cubicBezTo>
                    <a:pt x="1505" y="460"/>
                    <a:pt x="1505" y="460"/>
                    <a:pt x="1505" y="460"/>
                  </a:cubicBezTo>
                  <a:cubicBezTo>
                    <a:pt x="1505" y="461"/>
                    <a:pt x="1505" y="461"/>
                    <a:pt x="1505" y="461"/>
                  </a:cubicBezTo>
                  <a:cubicBezTo>
                    <a:pt x="1503" y="462"/>
                    <a:pt x="1502" y="463"/>
                    <a:pt x="1501" y="465"/>
                  </a:cubicBezTo>
                  <a:cubicBezTo>
                    <a:pt x="1500" y="466"/>
                    <a:pt x="1499" y="468"/>
                    <a:pt x="1499" y="470"/>
                  </a:cubicBezTo>
                  <a:cubicBezTo>
                    <a:pt x="1499" y="472"/>
                    <a:pt x="1499" y="474"/>
                    <a:pt x="1500" y="477"/>
                  </a:cubicBezTo>
                  <a:cubicBezTo>
                    <a:pt x="1501" y="479"/>
                    <a:pt x="1503" y="482"/>
                    <a:pt x="1505" y="484"/>
                  </a:cubicBezTo>
                  <a:cubicBezTo>
                    <a:pt x="1506" y="485"/>
                    <a:pt x="1509" y="488"/>
                    <a:pt x="1511" y="490"/>
                  </a:cubicBezTo>
                  <a:cubicBezTo>
                    <a:pt x="1511" y="490"/>
                    <a:pt x="1511" y="490"/>
                    <a:pt x="1511" y="490"/>
                  </a:cubicBezTo>
                  <a:cubicBezTo>
                    <a:pt x="1512" y="490"/>
                    <a:pt x="1512" y="490"/>
                    <a:pt x="1512" y="490"/>
                  </a:cubicBezTo>
                  <a:cubicBezTo>
                    <a:pt x="1513" y="491"/>
                    <a:pt x="1514" y="492"/>
                    <a:pt x="1514" y="493"/>
                  </a:cubicBezTo>
                  <a:cubicBezTo>
                    <a:pt x="1514" y="494"/>
                    <a:pt x="1514" y="494"/>
                    <a:pt x="1514" y="494"/>
                  </a:cubicBezTo>
                  <a:cubicBezTo>
                    <a:pt x="1513" y="495"/>
                    <a:pt x="1512" y="496"/>
                    <a:pt x="1510" y="496"/>
                  </a:cubicBezTo>
                  <a:cubicBezTo>
                    <a:pt x="1510" y="496"/>
                    <a:pt x="1510" y="496"/>
                    <a:pt x="1510" y="496"/>
                  </a:cubicBezTo>
                  <a:cubicBezTo>
                    <a:pt x="1508" y="496"/>
                    <a:pt x="1506" y="496"/>
                    <a:pt x="1505" y="495"/>
                  </a:cubicBezTo>
                  <a:cubicBezTo>
                    <a:pt x="1503" y="495"/>
                    <a:pt x="1501" y="494"/>
                    <a:pt x="1500" y="492"/>
                  </a:cubicBezTo>
                  <a:cubicBezTo>
                    <a:pt x="1500" y="492"/>
                    <a:pt x="1500" y="492"/>
                    <a:pt x="1500" y="492"/>
                  </a:cubicBezTo>
                  <a:cubicBezTo>
                    <a:pt x="1500" y="492"/>
                    <a:pt x="1500" y="492"/>
                    <a:pt x="1500" y="492"/>
                  </a:cubicBezTo>
                  <a:cubicBezTo>
                    <a:pt x="1500" y="492"/>
                    <a:pt x="1500" y="491"/>
                    <a:pt x="1499" y="491"/>
                  </a:cubicBezTo>
                  <a:cubicBezTo>
                    <a:pt x="1499" y="490"/>
                    <a:pt x="1498" y="489"/>
                    <a:pt x="1497" y="488"/>
                  </a:cubicBezTo>
                  <a:cubicBezTo>
                    <a:pt x="1497" y="488"/>
                    <a:pt x="1497" y="488"/>
                    <a:pt x="1497" y="488"/>
                  </a:cubicBezTo>
                  <a:cubicBezTo>
                    <a:pt x="1496" y="486"/>
                    <a:pt x="1493" y="486"/>
                    <a:pt x="1492" y="486"/>
                  </a:cubicBezTo>
                  <a:cubicBezTo>
                    <a:pt x="1487" y="486"/>
                    <a:pt x="1487" y="486"/>
                    <a:pt x="1487" y="486"/>
                  </a:cubicBezTo>
                  <a:cubicBezTo>
                    <a:pt x="1482" y="488"/>
                    <a:pt x="1482" y="488"/>
                    <a:pt x="1482" y="488"/>
                  </a:cubicBezTo>
                  <a:cubicBezTo>
                    <a:pt x="1482" y="489"/>
                    <a:pt x="1482" y="489"/>
                    <a:pt x="1482" y="489"/>
                  </a:cubicBezTo>
                  <a:cubicBezTo>
                    <a:pt x="1480" y="490"/>
                    <a:pt x="1477" y="491"/>
                    <a:pt x="1475" y="491"/>
                  </a:cubicBezTo>
                  <a:cubicBezTo>
                    <a:pt x="1471" y="492"/>
                    <a:pt x="1467" y="493"/>
                    <a:pt x="1465" y="493"/>
                  </a:cubicBezTo>
                  <a:cubicBezTo>
                    <a:pt x="1465" y="493"/>
                    <a:pt x="1465" y="493"/>
                    <a:pt x="1465" y="493"/>
                  </a:cubicBezTo>
                  <a:cubicBezTo>
                    <a:pt x="1465" y="493"/>
                    <a:pt x="1465" y="493"/>
                    <a:pt x="1465" y="493"/>
                  </a:cubicBezTo>
                  <a:cubicBezTo>
                    <a:pt x="1464" y="494"/>
                    <a:pt x="1461" y="495"/>
                    <a:pt x="1460" y="497"/>
                  </a:cubicBezTo>
                  <a:cubicBezTo>
                    <a:pt x="1458" y="499"/>
                    <a:pt x="1456" y="502"/>
                    <a:pt x="1454" y="504"/>
                  </a:cubicBezTo>
                  <a:cubicBezTo>
                    <a:pt x="1454" y="506"/>
                    <a:pt x="1451" y="508"/>
                    <a:pt x="1450" y="509"/>
                  </a:cubicBezTo>
                  <a:cubicBezTo>
                    <a:pt x="1450" y="509"/>
                    <a:pt x="1450" y="509"/>
                    <a:pt x="1450" y="509"/>
                  </a:cubicBezTo>
                  <a:cubicBezTo>
                    <a:pt x="1450" y="509"/>
                    <a:pt x="1450" y="509"/>
                    <a:pt x="1450" y="509"/>
                  </a:cubicBezTo>
                  <a:cubicBezTo>
                    <a:pt x="1449" y="509"/>
                    <a:pt x="1448" y="510"/>
                    <a:pt x="1448" y="510"/>
                  </a:cubicBezTo>
                  <a:cubicBezTo>
                    <a:pt x="1447" y="511"/>
                    <a:pt x="1446" y="512"/>
                    <a:pt x="1445" y="512"/>
                  </a:cubicBezTo>
                  <a:cubicBezTo>
                    <a:pt x="1445" y="512"/>
                    <a:pt x="1445" y="512"/>
                    <a:pt x="1445" y="512"/>
                  </a:cubicBezTo>
                  <a:cubicBezTo>
                    <a:pt x="1445" y="512"/>
                    <a:pt x="1445" y="512"/>
                    <a:pt x="1445" y="512"/>
                  </a:cubicBezTo>
                  <a:cubicBezTo>
                    <a:pt x="1445" y="514"/>
                    <a:pt x="1442" y="515"/>
                    <a:pt x="1441" y="516"/>
                  </a:cubicBezTo>
                  <a:cubicBezTo>
                    <a:pt x="1441" y="516"/>
                    <a:pt x="1441" y="516"/>
                    <a:pt x="1441" y="516"/>
                  </a:cubicBezTo>
                  <a:cubicBezTo>
                    <a:pt x="1437" y="519"/>
                    <a:pt x="1437" y="519"/>
                    <a:pt x="1437" y="519"/>
                  </a:cubicBezTo>
                  <a:cubicBezTo>
                    <a:pt x="1437" y="520"/>
                    <a:pt x="1436" y="520"/>
                    <a:pt x="1436" y="520"/>
                  </a:cubicBezTo>
                  <a:cubicBezTo>
                    <a:pt x="1435" y="521"/>
                    <a:pt x="1434" y="521"/>
                    <a:pt x="1434" y="522"/>
                  </a:cubicBezTo>
                  <a:cubicBezTo>
                    <a:pt x="1434" y="522"/>
                    <a:pt x="1434" y="522"/>
                    <a:pt x="1434" y="522"/>
                  </a:cubicBezTo>
                  <a:cubicBezTo>
                    <a:pt x="1433" y="522"/>
                    <a:pt x="1433" y="522"/>
                    <a:pt x="1433" y="522"/>
                  </a:cubicBezTo>
                  <a:cubicBezTo>
                    <a:pt x="1433" y="522"/>
                    <a:pt x="1433" y="523"/>
                    <a:pt x="1431" y="525"/>
                  </a:cubicBezTo>
                  <a:cubicBezTo>
                    <a:pt x="1431" y="525"/>
                    <a:pt x="1431" y="526"/>
                    <a:pt x="1430" y="526"/>
                  </a:cubicBezTo>
                  <a:cubicBezTo>
                    <a:pt x="1429" y="527"/>
                    <a:pt x="1428" y="529"/>
                    <a:pt x="1427" y="530"/>
                  </a:cubicBezTo>
                  <a:cubicBezTo>
                    <a:pt x="1424" y="531"/>
                    <a:pt x="1424" y="531"/>
                    <a:pt x="1424" y="531"/>
                  </a:cubicBezTo>
                  <a:cubicBezTo>
                    <a:pt x="1424" y="531"/>
                    <a:pt x="1424" y="531"/>
                    <a:pt x="1424" y="531"/>
                  </a:cubicBezTo>
                  <a:cubicBezTo>
                    <a:pt x="1422" y="531"/>
                    <a:pt x="1422" y="531"/>
                    <a:pt x="1422" y="531"/>
                  </a:cubicBezTo>
                  <a:cubicBezTo>
                    <a:pt x="1422" y="531"/>
                    <a:pt x="1421" y="531"/>
                    <a:pt x="1420" y="532"/>
                  </a:cubicBezTo>
                  <a:cubicBezTo>
                    <a:pt x="1420" y="533"/>
                    <a:pt x="1419" y="533"/>
                    <a:pt x="1418" y="534"/>
                  </a:cubicBezTo>
                  <a:cubicBezTo>
                    <a:pt x="1418" y="534"/>
                    <a:pt x="1418" y="534"/>
                    <a:pt x="1418" y="534"/>
                  </a:cubicBezTo>
                  <a:cubicBezTo>
                    <a:pt x="1418" y="534"/>
                    <a:pt x="1418" y="534"/>
                    <a:pt x="1418" y="534"/>
                  </a:cubicBezTo>
                  <a:cubicBezTo>
                    <a:pt x="1416" y="536"/>
                    <a:pt x="1415" y="537"/>
                    <a:pt x="1415" y="538"/>
                  </a:cubicBezTo>
                  <a:cubicBezTo>
                    <a:pt x="1415" y="538"/>
                    <a:pt x="1415" y="538"/>
                    <a:pt x="1415" y="538"/>
                  </a:cubicBezTo>
                  <a:cubicBezTo>
                    <a:pt x="1414" y="539"/>
                    <a:pt x="1415" y="542"/>
                    <a:pt x="1415" y="543"/>
                  </a:cubicBezTo>
                  <a:cubicBezTo>
                    <a:pt x="1415" y="543"/>
                    <a:pt x="1415" y="544"/>
                    <a:pt x="1416" y="544"/>
                  </a:cubicBezTo>
                  <a:cubicBezTo>
                    <a:pt x="1416" y="546"/>
                    <a:pt x="1416" y="548"/>
                    <a:pt x="1416" y="550"/>
                  </a:cubicBezTo>
                  <a:cubicBezTo>
                    <a:pt x="1417" y="552"/>
                    <a:pt x="1417" y="554"/>
                    <a:pt x="1418" y="555"/>
                  </a:cubicBezTo>
                  <a:cubicBezTo>
                    <a:pt x="1418" y="557"/>
                    <a:pt x="1419" y="559"/>
                    <a:pt x="1419" y="560"/>
                  </a:cubicBezTo>
                  <a:cubicBezTo>
                    <a:pt x="1420" y="562"/>
                    <a:pt x="1421" y="565"/>
                    <a:pt x="1421" y="566"/>
                  </a:cubicBezTo>
                  <a:cubicBezTo>
                    <a:pt x="1421" y="566"/>
                    <a:pt x="1421" y="566"/>
                    <a:pt x="1421" y="566"/>
                  </a:cubicBezTo>
                  <a:cubicBezTo>
                    <a:pt x="1421" y="566"/>
                    <a:pt x="1420" y="567"/>
                    <a:pt x="1420" y="569"/>
                  </a:cubicBezTo>
                  <a:cubicBezTo>
                    <a:pt x="1420" y="570"/>
                    <a:pt x="1420" y="571"/>
                    <a:pt x="1419" y="572"/>
                  </a:cubicBezTo>
                  <a:cubicBezTo>
                    <a:pt x="1419" y="573"/>
                    <a:pt x="1418" y="576"/>
                    <a:pt x="1417" y="579"/>
                  </a:cubicBezTo>
                  <a:cubicBezTo>
                    <a:pt x="1416" y="579"/>
                    <a:pt x="1416" y="581"/>
                    <a:pt x="1415" y="582"/>
                  </a:cubicBezTo>
                  <a:cubicBezTo>
                    <a:pt x="1414" y="583"/>
                    <a:pt x="1414" y="584"/>
                    <a:pt x="1413" y="585"/>
                  </a:cubicBezTo>
                  <a:cubicBezTo>
                    <a:pt x="1413" y="586"/>
                    <a:pt x="1411" y="588"/>
                    <a:pt x="1411" y="590"/>
                  </a:cubicBezTo>
                  <a:cubicBezTo>
                    <a:pt x="1410" y="590"/>
                    <a:pt x="1410" y="591"/>
                    <a:pt x="1410" y="591"/>
                  </a:cubicBezTo>
                  <a:cubicBezTo>
                    <a:pt x="1409" y="593"/>
                    <a:pt x="1406" y="596"/>
                    <a:pt x="1404" y="597"/>
                  </a:cubicBezTo>
                  <a:cubicBezTo>
                    <a:pt x="1402" y="598"/>
                    <a:pt x="1402" y="598"/>
                    <a:pt x="1402" y="598"/>
                  </a:cubicBezTo>
                  <a:cubicBezTo>
                    <a:pt x="1402" y="599"/>
                    <a:pt x="1402" y="599"/>
                    <a:pt x="1402" y="599"/>
                  </a:cubicBezTo>
                  <a:cubicBezTo>
                    <a:pt x="1402" y="599"/>
                    <a:pt x="1402" y="599"/>
                    <a:pt x="1401" y="599"/>
                  </a:cubicBezTo>
                  <a:cubicBezTo>
                    <a:pt x="1399" y="599"/>
                    <a:pt x="1399" y="599"/>
                    <a:pt x="1399" y="599"/>
                  </a:cubicBezTo>
                  <a:cubicBezTo>
                    <a:pt x="1400" y="601"/>
                    <a:pt x="1400" y="601"/>
                    <a:pt x="1400" y="601"/>
                  </a:cubicBezTo>
                  <a:cubicBezTo>
                    <a:pt x="1400" y="601"/>
                    <a:pt x="1400" y="601"/>
                    <a:pt x="1400" y="601"/>
                  </a:cubicBezTo>
                  <a:cubicBezTo>
                    <a:pt x="1400" y="602"/>
                    <a:pt x="1400" y="602"/>
                    <a:pt x="1400" y="602"/>
                  </a:cubicBezTo>
                  <a:cubicBezTo>
                    <a:pt x="1400" y="602"/>
                    <a:pt x="1400" y="602"/>
                    <a:pt x="1400" y="602"/>
                  </a:cubicBezTo>
                  <a:cubicBezTo>
                    <a:pt x="1399" y="604"/>
                    <a:pt x="1399" y="604"/>
                    <a:pt x="1399" y="604"/>
                  </a:cubicBezTo>
                  <a:cubicBezTo>
                    <a:pt x="1397" y="605"/>
                    <a:pt x="1395" y="608"/>
                    <a:pt x="1395" y="610"/>
                  </a:cubicBezTo>
                  <a:cubicBezTo>
                    <a:pt x="1395" y="611"/>
                    <a:pt x="1395" y="615"/>
                    <a:pt x="1396" y="617"/>
                  </a:cubicBezTo>
                  <a:cubicBezTo>
                    <a:pt x="1397" y="618"/>
                    <a:pt x="1399" y="621"/>
                    <a:pt x="1400" y="624"/>
                  </a:cubicBezTo>
                  <a:cubicBezTo>
                    <a:pt x="1400" y="624"/>
                    <a:pt x="1400" y="624"/>
                    <a:pt x="1400" y="624"/>
                  </a:cubicBezTo>
                  <a:cubicBezTo>
                    <a:pt x="1400" y="624"/>
                    <a:pt x="1400" y="624"/>
                    <a:pt x="1400" y="624"/>
                  </a:cubicBezTo>
                  <a:cubicBezTo>
                    <a:pt x="1402" y="626"/>
                    <a:pt x="1402" y="629"/>
                    <a:pt x="1402" y="631"/>
                  </a:cubicBezTo>
                  <a:cubicBezTo>
                    <a:pt x="1401" y="632"/>
                    <a:pt x="1401" y="633"/>
                    <a:pt x="1401" y="635"/>
                  </a:cubicBezTo>
                  <a:cubicBezTo>
                    <a:pt x="1400" y="636"/>
                    <a:pt x="1400" y="638"/>
                    <a:pt x="1399" y="639"/>
                  </a:cubicBezTo>
                  <a:cubicBezTo>
                    <a:pt x="1399" y="640"/>
                    <a:pt x="1398" y="642"/>
                    <a:pt x="1397" y="643"/>
                  </a:cubicBezTo>
                  <a:cubicBezTo>
                    <a:pt x="1396" y="644"/>
                    <a:pt x="1396" y="644"/>
                    <a:pt x="1396" y="644"/>
                  </a:cubicBezTo>
                  <a:cubicBezTo>
                    <a:pt x="1395" y="646"/>
                    <a:pt x="1394" y="647"/>
                    <a:pt x="1393" y="649"/>
                  </a:cubicBezTo>
                  <a:cubicBezTo>
                    <a:pt x="1391" y="651"/>
                    <a:pt x="1390" y="655"/>
                    <a:pt x="1389" y="659"/>
                  </a:cubicBezTo>
                  <a:cubicBezTo>
                    <a:pt x="1388" y="660"/>
                    <a:pt x="1388" y="662"/>
                    <a:pt x="1387" y="663"/>
                  </a:cubicBezTo>
                  <a:cubicBezTo>
                    <a:pt x="1387" y="665"/>
                    <a:pt x="1386" y="667"/>
                    <a:pt x="1386" y="668"/>
                  </a:cubicBezTo>
                  <a:cubicBezTo>
                    <a:pt x="1385" y="670"/>
                    <a:pt x="1384" y="673"/>
                    <a:pt x="1384" y="676"/>
                  </a:cubicBezTo>
                  <a:cubicBezTo>
                    <a:pt x="1384" y="677"/>
                    <a:pt x="1384" y="678"/>
                    <a:pt x="1384" y="679"/>
                  </a:cubicBezTo>
                  <a:cubicBezTo>
                    <a:pt x="1384" y="680"/>
                    <a:pt x="1383" y="682"/>
                    <a:pt x="1383" y="682"/>
                  </a:cubicBezTo>
                  <a:cubicBezTo>
                    <a:pt x="1383" y="684"/>
                    <a:pt x="1382" y="687"/>
                    <a:pt x="1382" y="688"/>
                  </a:cubicBezTo>
                  <a:cubicBezTo>
                    <a:pt x="1381" y="689"/>
                    <a:pt x="1380" y="689"/>
                    <a:pt x="1379" y="689"/>
                  </a:cubicBezTo>
                  <a:cubicBezTo>
                    <a:pt x="1379" y="689"/>
                    <a:pt x="1379" y="689"/>
                    <a:pt x="1379" y="689"/>
                  </a:cubicBezTo>
                  <a:cubicBezTo>
                    <a:pt x="1378" y="689"/>
                    <a:pt x="1375" y="688"/>
                    <a:pt x="1375" y="688"/>
                  </a:cubicBezTo>
                  <a:cubicBezTo>
                    <a:pt x="1366" y="688"/>
                    <a:pt x="1366" y="688"/>
                    <a:pt x="1366" y="688"/>
                  </a:cubicBezTo>
                  <a:cubicBezTo>
                    <a:pt x="1365" y="688"/>
                    <a:pt x="1362" y="688"/>
                    <a:pt x="1361" y="686"/>
                  </a:cubicBezTo>
                  <a:cubicBezTo>
                    <a:pt x="1360" y="686"/>
                    <a:pt x="1357" y="685"/>
                    <a:pt x="1356" y="685"/>
                  </a:cubicBezTo>
                  <a:cubicBezTo>
                    <a:pt x="1355" y="685"/>
                    <a:pt x="1354" y="685"/>
                    <a:pt x="1353" y="686"/>
                  </a:cubicBezTo>
                  <a:cubicBezTo>
                    <a:pt x="1352" y="686"/>
                    <a:pt x="1351" y="686"/>
                    <a:pt x="1350" y="687"/>
                  </a:cubicBezTo>
                  <a:cubicBezTo>
                    <a:pt x="1349" y="687"/>
                    <a:pt x="1348" y="687"/>
                    <a:pt x="1347" y="688"/>
                  </a:cubicBezTo>
                  <a:cubicBezTo>
                    <a:pt x="1345" y="688"/>
                    <a:pt x="1343" y="687"/>
                    <a:pt x="1342" y="686"/>
                  </a:cubicBezTo>
                  <a:cubicBezTo>
                    <a:pt x="1341" y="685"/>
                    <a:pt x="1339" y="683"/>
                    <a:pt x="1338" y="683"/>
                  </a:cubicBezTo>
                  <a:cubicBezTo>
                    <a:pt x="1338" y="683"/>
                    <a:pt x="1338" y="683"/>
                    <a:pt x="1338" y="683"/>
                  </a:cubicBezTo>
                  <a:cubicBezTo>
                    <a:pt x="1338" y="682"/>
                    <a:pt x="1338" y="682"/>
                    <a:pt x="1338" y="682"/>
                  </a:cubicBezTo>
                  <a:cubicBezTo>
                    <a:pt x="1337" y="682"/>
                    <a:pt x="1337" y="682"/>
                    <a:pt x="1337" y="682"/>
                  </a:cubicBezTo>
                  <a:cubicBezTo>
                    <a:pt x="1337" y="683"/>
                    <a:pt x="1337" y="683"/>
                    <a:pt x="1336" y="683"/>
                  </a:cubicBezTo>
                  <a:cubicBezTo>
                    <a:pt x="1336" y="684"/>
                    <a:pt x="1336" y="684"/>
                    <a:pt x="1336" y="684"/>
                  </a:cubicBezTo>
                  <a:cubicBezTo>
                    <a:pt x="1336" y="685"/>
                    <a:pt x="1336" y="685"/>
                    <a:pt x="1336" y="685"/>
                  </a:cubicBezTo>
                  <a:cubicBezTo>
                    <a:pt x="1334" y="685"/>
                    <a:pt x="1334" y="685"/>
                    <a:pt x="1334" y="685"/>
                  </a:cubicBezTo>
                  <a:cubicBezTo>
                    <a:pt x="1335" y="686"/>
                    <a:pt x="1335" y="686"/>
                    <a:pt x="1335" y="686"/>
                  </a:cubicBezTo>
                  <a:cubicBezTo>
                    <a:pt x="1335" y="687"/>
                    <a:pt x="1335" y="687"/>
                    <a:pt x="1335" y="687"/>
                  </a:cubicBezTo>
                  <a:cubicBezTo>
                    <a:pt x="1336" y="687"/>
                    <a:pt x="1336" y="687"/>
                    <a:pt x="1336" y="687"/>
                  </a:cubicBezTo>
                  <a:cubicBezTo>
                    <a:pt x="1337" y="688"/>
                    <a:pt x="1337" y="688"/>
                    <a:pt x="1337" y="688"/>
                  </a:cubicBezTo>
                  <a:cubicBezTo>
                    <a:pt x="1337" y="690"/>
                    <a:pt x="1338" y="692"/>
                    <a:pt x="1338" y="693"/>
                  </a:cubicBezTo>
                  <a:cubicBezTo>
                    <a:pt x="1338" y="694"/>
                    <a:pt x="1339" y="695"/>
                    <a:pt x="1340" y="699"/>
                  </a:cubicBezTo>
                  <a:cubicBezTo>
                    <a:pt x="1341" y="701"/>
                    <a:pt x="1342" y="704"/>
                    <a:pt x="1342" y="706"/>
                  </a:cubicBezTo>
                  <a:cubicBezTo>
                    <a:pt x="1342" y="708"/>
                    <a:pt x="1342" y="711"/>
                    <a:pt x="1343" y="714"/>
                  </a:cubicBezTo>
                  <a:cubicBezTo>
                    <a:pt x="1343" y="731"/>
                    <a:pt x="1343" y="731"/>
                    <a:pt x="1343" y="731"/>
                  </a:cubicBezTo>
                  <a:cubicBezTo>
                    <a:pt x="1342" y="733"/>
                    <a:pt x="1342" y="736"/>
                    <a:pt x="1342" y="737"/>
                  </a:cubicBezTo>
                  <a:cubicBezTo>
                    <a:pt x="1342" y="739"/>
                    <a:pt x="1341" y="741"/>
                    <a:pt x="1341" y="742"/>
                  </a:cubicBezTo>
                  <a:cubicBezTo>
                    <a:pt x="1336" y="742"/>
                    <a:pt x="1336" y="742"/>
                    <a:pt x="1336" y="742"/>
                  </a:cubicBezTo>
                  <a:cubicBezTo>
                    <a:pt x="1336" y="742"/>
                    <a:pt x="1335" y="741"/>
                    <a:pt x="1335" y="741"/>
                  </a:cubicBezTo>
                  <a:cubicBezTo>
                    <a:pt x="1333" y="741"/>
                    <a:pt x="1332" y="742"/>
                    <a:pt x="1331" y="743"/>
                  </a:cubicBezTo>
                  <a:cubicBezTo>
                    <a:pt x="1331" y="743"/>
                    <a:pt x="1331" y="743"/>
                    <a:pt x="1331" y="743"/>
                  </a:cubicBezTo>
                  <a:cubicBezTo>
                    <a:pt x="1330" y="743"/>
                    <a:pt x="1330" y="743"/>
                    <a:pt x="1330" y="743"/>
                  </a:cubicBezTo>
                  <a:cubicBezTo>
                    <a:pt x="1330" y="744"/>
                    <a:pt x="1329" y="746"/>
                    <a:pt x="1329" y="749"/>
                  </a:cubicBezTo>
                  <a:cubicBezTo>
                    <a:pt x="1329" y="750"/>
                    <a:pt x="1329" y="752"/>
                    <a:pt x="1330" y="754"/>
                  </a:cubicBezTo>
                  <a:cubicBezTo>
                    <a:pt x="1330" y="755"/>
                    <a:pt x="1330" y="756"/>
                    <a:pt x="1330" y="757"/>
                  </a:cubicBezTo>
                  <a:cubicBezTo>
                    <a:pt x="1330" y="765"/>
                    <a:pt x="1330" y="765"/>
                    <a:pt x="1330" y="765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31" y="769"/>
                    <a:pt x="1332" y="772"/>
                    <a:pt x="1334" y="773"/>
                  </a:cubicBezTo>
                  <a:cubicBezTo>
                    <a:pt x="1334" y="774"/>
                    <a:pt x="1334" y="774"/>
                    <a:pt x="1335" y="774"/>
                  </a:cubicBezTo>
                  <a:cubicBezTo>
                    <a:pt x="1335" y="776"/>
                    <a:pt x="1336" y="778"/>
                    <a:pt x="1337" y="779"/>
                  </a:cubicBezTo>
                  <a:cubicBezTo>
                    <a:pt x="1337" y="782"/>
                    <a:pt x="1337" y="783"/>
                    <a:pt x="1336" y="785"/>
                  </a:cubicBezTo>
                  <a:cubicBezTo>
                    <a:pt x="1333" y="788"/>
                    <a:pt x="1333" y="788"/>
                    <a:pt x="1333" y="788"/>
                  </a:cubicBezTo>
                  <a:cubicBezTo>
                    <a:pt x="1333" y="788"/>
                    <a:pt x="1333" y="788"/>
                    <a:pt x="1333" y="788"/>
                  </a:cubicBezTo>
                  <a:cubicBezTo>
                    <a:pt x="1332" y="788"/>
                    <a:pt x="1332" y="788"/>
                    <a:pt x="1332" y="788"/>
                  </a:cubicBezTo>
                  <a:cubicBezTo>
                    <a:pt x="1332" y="788"/>
                    <a:pt x="1332" y="789"/>
                    <a:pt x="1331" y="789"/>
                  </a:cubicBezTo>
                  <a:cubicBezTo>
                    <a:pt x="1331" y="790"/>
                    <a:pt x="1331" y="790"/>
                    <a:pt x="1330" y="790"/>
                  </a:cubicBezTo>
                  <a:cubicBezTo>
                    <a:pt x="1330" y="790"/>
                    <a:pt x="1330" y="790"/>
                    <a:pt x="1330" y="790"/>
                  </a:cubicBezTo>
                  <a:cubicBezTo>
                    <a:pt x="1330" y="791"/>
                    <a:pt x="1330" y="791"/>
                    <a:pt x="1330" y="791"/>
                  </a:cubicBezTo>
                  <a:cubicBezTo>
                    <a:pt x="1330" y="792"/>
                    <a:pt x="1330" y="794"/>
                    <a:pt x="1330" y="795"/>
                  </a:cubicBezTo>
                  <a:cubicBezTo>
                    <a:pt x="1330" y="795"/>
                    <a:pt x="1330" y="795"/>
                    <a:pt x="1330" y="795"/>
                  </a:cubicBezTo>
                  <a:cubicBezTo>
                    <a:pt x="1329" y="796"/>
                    <a:pt x="1329" y="796"/>
                    <a:pt x="1329" y="796"/>
                  </a:cubicBezTo>
                  <a:cubicBezTo>
                    <a:pt x="1328" y="797"/>
                    <a:pt x="1327" y="798"/>
                    <a:pt x="1326" y="799"/>
                  </a:cubicBezTo>
                  <a:cubicBezTo>
                    <a:pt x="1325" y="799"/>
                    <a:pt x="1325" y="799"/>
                    <a:pt x="1325" y="799"/>
                  </a:cubicBezTo>
                  <a:cubicBezTo>
                    <a:pt x="1323" y="799"/>
                    <a:pt x="1323" y="798"/>
                    <a:pt x="1322" y="798"/>
                  </a:cubicBezTo>
                  <a:cubicBezTo>
                    <a:pt x="1322" y="798"/>
                    <a:pt x="1322" y="798"/>
                    <a:pt x="1322" y="798"/>
                  </a:cubicBezTo>
                  <a:cubicBezTo>
                    <a:pt x="1322" y="798"/>
                    <a:pt x="1322" y="798"/>
                    <a:pt x="1322" y="798"/>
                  </a:cubicBezTo>
                  <a:cubicBezTo>
                    <a:pt x="1321" y="796"/>
                    <a:pt x="1319" y="795"/>
                    <a:pt x="1318" y="795"/>
                  </a:cubicBezTo>
                  <a:cubicBezTo>
                    <a:pt x="1316" y="793"/>
                    <a:pt x="1315" y="793"/>
                    <a:pt x="1314" y="792"/>
                  </a:cubicBezTo>
                  <a:cubicBezTo>
                    <a:pt x="1314" y="792"/>
                    <a:pt x="1314" y="792"/>
                    <a:pt x="1314" y="792"/>
                  </a:cubicBezTo>
                  <a:cubicBezTo>
                    <a:pt x="1313" y="793"/>
                    <a:pt x="1313" y="793"/>
                    <a:pt x="1313" y="793"/>
                  </a:cubicBezTo>
                  <a:cubicBezTo>
                    <a:pt x="1312" y="794"/>
                    <a:pt x="1311" y="795"/>
                    <a:pt x="1310" y="797"/>
                  </a:cubicBezTo>
                  <a:cubicBezTo>
                    <a:pt x="1309" y="798"/>
                    <a:pt x="1309" y="798"/>
                    <a:pt x="1309" y="798"/>
                  </a:cubicBezTo>
                  <a:cubicBezTo>
                    <a:pt x="1309" y="799"/>
                    <a:pt x="1309" y="799"/>
                    <a:pt x="1309" y="799"/>
                  </a:cubicBezTo>
                  <a:cubicBezTo>
                    <a:pt x="1309" y="799"/>
                    <a:pt x="1309" y="799"/>
                    <a:pt x="1309" y="799"/>
                  </a:cubicBezTo>
                  <a:cubicBezTo>
                    <a:pt x="1309" y="799"/>
                    <a:pt x="1309" y="799"/>
                    <a:pt x="1309" y="799"/>
                  </a:cubicBezTo>
                  <a:cubicBezTo>
                    <a:pt x="1308" y="799"/>
                    <a:pt x="1308" y="799"/>
                    <a:pt x="1308" y="798"/>
                  </a:cubicBezTo>
                  <a:cubicBezTo>
                    <a:pt x="1308" y="798"/>
                    <a:pt x="1308" y="798"/>
                    <a:pt x="1308" y="798"/>
                  </a:cubicBezTo>
                  <a:cubicBezTo>
                    <a:pt x="1307" y="796"/>
                    <a:pt x="1307" y="796"/>
                    <a:pt x="1307" y="796"/>
                  </a:cubicBezTo>
                  <a:cubicBezTo>
                    <a:pt x="1306" y="793"/>
                    <a:pt x="1305" y="790"/>
                    <a:pt x="1305" y="789"/>
                  </a:cubicBezTo>
                  <a:cubicBezTo>
                    <a:pt x="1305" y="788"/>
                    <a:pt x="1305" y="788"/>
                    <a:pt x="1305" y="788"/>
                  </a:cubicBezTo>
                  <a:cubicBezTo>
                    <a:pt x="1305" y="788"/>
                    <a:pt x="1305" y="788"/>
                    <a:pt x="1305" y="788"/>
                  </a:cubicBezTo>
                  <a:cubicBezTo>
                    <a:pt x="1305" y="787"/>
                    <a:pt x="1305" y="786"/>
                    <a:pt x="1304" y="785"/>
                  </a:cubicBezTo>
                  <a:cubicBezTo>
                    <a:pt x="1304" y="784"/>
                    <a:pt x="1304" y="783"/>
                    <a:pt x="1304" y="782"/>
                  </a:cubicBezTo>
                  <a:cubicBezTo>
                    <a:pt x="1304" y="780"/>
                    <a:pt x="1303" y="778"/>
                    <a:pt x="1302" y="776"/>
                  </a:cubicBezTo>
                  <a:cubicBezTo>
                    <a:pt x="1301" y="774"/>
                    <a:pt x="1300" y="772"/>
                    <a:pt x="1300" y="770"/>
                  </a:cubicBezTo>
                  <a:cubicBezTo>
                    <a:pt x="1300" y="768"/>
                    <a:pt x="1299" y="765"/>
                    <a:pt x="1298" y="763"/>
                  </a:cubicBezTo>
                  <a:cubicBezTo>
                    <a:pt x="1297" y="761"/>
                    <a:pt x="1295" y="758"/>
                    <a:pt x="1295" y="756"/>
                  </a:cubicBezTo>
                  <a:cubicBezTo>
                    <a:pt x="1295" y="755"/>
                    <a:pt x="1294" y="753"/>
                    <a:pt x="1293" y="752"/>
                  </a:cubicBezTo>
                  <a:cubicBezTo>
                    <a:pt x="1293" y="751"/>
                    <a:pt x="1291" y="749"/>
                    <a:pt x="1291" y="747"/>
                  </a:cubicBezTo>
                  <a:cubicBezTo>
                    <a:pt x="1291" y="747"/>
                    <a:pt x="1291" y="747"/>
                    <a:pt x="1291" y="747"/>
                  </a:cubicBezTo>
                  <a:cubicBezTo>
                    <a:pt x="1291" y="747"/>
                    <a:pt x="1291" y="747"/>
                    <a:pt x="1291" y="747"/>
                  </a:cubicBezTo>
                  <a:cubicBezTo>
                    <a:pt x="1290" y="745"/>
                    <a:pt x="1289" y="743"/>
                    <a:pt x="1289" y="741"/>
                  </a:cubicBezTo>
                  <a:cubicBezTo>
                    <a:pt x="1288" y="739"/>
                    <a:pt x="1288" y="736"/>
                    <a:pt x="1288" y="734"/>
                  </a:cubicBezTo>
                  <a:cubicBezTo>
                    <a:pt x="1288" y="727"/>
                    <a:pt x="1288" y="727"/>
                    <a:pt x="1288" y="727"/>
                  </a:cubicBezTo>
                  <a:cubicBezTo>
                    <a:pt x="1288" y="727"/>
                    <a:pt x="1288" y="727"/>
                    <a:pt x="1288" y="727"/>
                  </a:cubicBezTo>
                  <a:cubicBezTo>
                    <a:pt x="1287" y="726"/>
                    <a:pt x="1287" y="725"/>
                    <a:pt x="1287" y="724"/>
                  </a:cubicBezTo>
                  <a:cubicBezTo>
                    <a:pt x="1287" y="723"/>
                    <a:pt x="1286" y="723"/>
                    <a:pt x="1286" y="722"/>
                  </a:cubicBezTo>
                  <a:cubicBezTo>
                    <a:pt x="1286" y="722"/>
                    <a:pt x="1286" y="722"/>
                    <a:pt x="1286" y="722"/>
                  </a:cubicBezTo>
                  <a:cubicBezTo>
                    <a:pt x="1286" y="721"/>
                    <a:pt x="1286" y="721"/>
                    <a:pt x="1286" y="721"/>
                  </a:cubicBezTo>
                  <a:cubicBezTo>
                    <a:pt x="1285" y="721"/>
                    <a:pt x="1284" y="719"/>
                    <a:pt x="1284" y="718"/>
                  </a:cubicBezTo>
                  <a:cubicBezTo>
                    <a:pt x="1284" y="718"/>
                    <a:pt x="1284" y="718"/>
                    <a:pt x="1284" y="718"/>
                  </a:cubicBezTo>
                  <a:cubicBezTo>
                    <a:pt x="1284" y="717"/>
                    <a:pt x="1284" y="717"/>
                    <a:pt x="1284" y="717"/>
                  </a:cubicBezTo>
                  <a:cubicBezTo>
                    <a:pt x="1284" y="717"/>
                    <a:pt x="1283" y="716"/>
                    <a:pt x="1283" y="715"/>
                  </a:cubicBezTo>
                  <a:cubicBezTo>
                    <a:pt x="1283" y="714"/>
                    <a:pt x="1283" y="713"/>
                    <a:pt x="1282" y="713"/>
                  </a:cubicBezTo>
                  <a:cubicBezTo>
                    <a:pt x="1282" y="712"/>
                    <a:pt x="1282" y="712"/>
                    <a:pt x="1282" y="712"/>
                  </a:cubicBezTo>
                  <a:cubicBezTo>
                    <a:pt x="1281" y="712"/>
                    <a:pt x="1281" y="712"/>
                    <a:pt x="1281" y="712"/>
                  </a:cubicBezTo>
                  <a:cubicBezTo>
                    <a:pt x="1281" y="710"/>
                    <a:pt x="1281" y="710"/>
                    <a:pt x="1281" y="710"/>
                  </a:cubicBezTo>
                  <a:cubicBezTo>
                    <a:pt x="1280" y="710"/>
                    <a:pt x="1280" y="710"/>
                    <a:pt x="1280" y="710"/>
                  </a:cubicBezTo>
                  <a:cubicBezTo>
                    <a:pt x="1280" y="710"/>
                    <a:pt x="1280" y="710"/>
                    <a:pt x="1280" y="710"/>
                  </a:cubicBezTo>
                  <a:cubicBezTo>
                    <a:pt x="1279" y="709"/>
                    <a:pt x="1279" y="709"/>
                    <a:pt x="1279" y="709"/>
                  </a:cubicBezTo>
                  <a:cubicBezTo>
                    <a:pt x="1278" y="709"/>
                    <a:pt x="1278" y="709"/>
                    <a:pt x="1278" y="709"/>
                  </a:cubicBezTo>
                  <a:cubicBezTo>
                    <a:pt x="1278" y="709"/>
                    <a:pt x="1277" y="708"/>
                    <a:pt x="1276" y="708"/>
                  </a:cubicBezTo>
                  <a:cubicBezTo>
                    <a:pt x="1276" y="708"/>
                    <a:pt x="1275" y="709"/>
                    <a:pt x="1275" y="709"/>
                  </a:cubicBezTo>
                  <a:cubicBezTo>
                    <a:pt x="1274" y="709"/>
                    <a:pt x="1274" y="709"/>
                    <a:pt x="1274" y="709"/>
                  </a:cubicBezTo>
                  <a:cubicBezTo>
                    <a:pt x="1274" y="710"/>
                    <a:pt x="1274" y="710"/>
                    <a:pt x="1274" y="710"/>
                  </a:cubicBezTo>
                  <a:cubicBezTo>
                    <a:pt x="1274" y="711"/>
                    <a:pt x="1273" y="711"/>
                    <a:pt x="1272" y="712"/>
                  </a:cubicBezTo>
                  <a:cubicBezTo>
                    <a:pt x="1272" y="712"/>
                    <a:pt x="1272" y="712"/>
                    <a:pt x="1272" y="712"/>
                  </a:cubicBezTo>
                  <a:cubicBezTo>
                    <a:pt x="1271" y="712"/>
                    <a:pt x="1271" y="712"/>
                    <a:pt x="1271" y="712"/>
                  </a:cubicBezTo>
                  <a:cubicBezTo>
                    <a:pt x="1271" y="712"/>
                    <a:pt x="1271" y="712"/>
                    <a:pt x="1271" y="712"/>
                  </a:cubicBezTo>
                  <a:cubicBezTo>
                    <a:pt x="1271" y="712"/>
                    <a:pt x="1270" y="712"/>
                    <a:pt x="1270" y="712"/>
                  </a:cubicBezTo>
                  <a:cubicBezTo>
                    <a:pt x="1269" y="712"/>
                    <a:pt x="1269" y="712"/>
                    <a:pt x="1268" y="712"/>
                  </a:cubicBezTo>
                  <a:cubicBezTo>
                    <a:pt x="1268" y="712"/>
                    <a:pt x="1268" y="712"/>
                    <a:pt x="1268" y="712"/>
                  </a:cubicBezTo>
                  <a:cubicBezTo>
                    <a:pt x="1264" y="709"/>
                    <a:pt x="1264" y="709"/>
                    <a:pt x="1264" y="709"/>
                  </a:cubicBezTo>
                  <a:cubicBezTo>
                    <a:pt x="1266" y="713"/>
                    <a:pt x="1266" y="713"/>
                    <a:pt x="1266" y="713"/>
                  </a:cubicBezTo>
                  <a:cubicBezTo>
                    <a:pt x="1266" y="714"/>
                    <a:pt x="1266" y="714"/>
                    <a:pt x="1266" y="714"/>
                  </a:cubicBezTo>
                  <a:cubicBezTo>
                    <a:pt x="1266" y="721"/>
                    <a:pt x="1266" y="721"/>
                    <a:pt x="1266" y="721"/>
                  </a:cubicBezTo>
                  <a:cubicBezTo>
                    <a:pt x="1266" y="722"/>
                    <a:pt x="1266" y="722"/>
                    <a:pt x="1266" y="723"/>
                  </a:cubicBezTo>
                  <a:cubicBezTo>
                    <a:pt x="1265" y="724"/>
                    <a:pt x="1264" y="726"/>
                    <a:pt x="1264" y="726"/>
                  </a:cubicBezTo>
                  <a:cubicBezTo>
                    <a:pt x="1262" y="727"/>
                    <a:pt x="1260" y="729"/>
                    <a:pt x="1259" y="731"/>
                  </a:cubicBezTo>
                  <a:cubicBezTo>
                    <a:pt x="1259" y="731"/>
                    <a:pt x="1259" y="732"/>
                    <a:pt x="1259" y="735"/>
                  </a:cubicBezTo>
                  <a:cubicBezTo>
                    <a:pt x="1259" y="737"/>
                    <a:pt x="1259" y="739"/>
                    <a:pt x="1259" y="740"/>
                  </a:cubicBezTo>
                  <a:cubicBezTo>
                    <a:pt x="1260" y="746"/>
                    <a:pt x="1260" y="746"/>
                    <a:pt x="1260" y="746"/>
                  </a:cubicBezTo>
                  <a:cubicBezTo>
                    <a:pt x="1259" y="748"/>
                    <a:pt x="1257" y="749"/>
                    <a:pt x="1255" y="751"/>
                  </a:cubicBezTo>
                  <a:cubicBezTo>
                    <a:pt x="1252" y="752"/>
                    <a:pt x="1250" y="753"/>
                    <a:pt x="1249" y="753"/>
                  </a:cubicBezTo>
                  <a:cubicBezTo>
                    <a:pt x="1249" y="753"/>
                    <a:pt x="1249" y="753"/>
                    <a:pt x="1249" y="753"/>
                  </a:cubicBezTo>
                  <a:cubicBezTo>
                    <a:pt x="1248" y="752"/>
                    <a:pt x="1247" y="750"/>
                    <a:pt x="1246" y="748"/>
                  </a:cubicBezTo>
                  <a:cubicBezTo>
                    <a:pt x="1246" y="746"/>
                    <a:pt x="1244" y="744"/>
                    <a:pt x="1243" y="744"/>
                  </a:cubicBezTo>
                  <a:cubicBezTo>
                    <a:pt x="1242" y="744"/>
                    <a:pt x="1242" y="743"/>
                    <a:pt x="1241" y="743"/>
                  </a:cubicBezTo>
                  <a:cubicBezTo>
                    <a:pt x="1240" y="743"/>
                    <a:pt x="1239" y="744"/>
                    <a:pt x="1238" y="745"/>
                  </a:cubicBezTo>
                  <a:cubicBezTo>
                    <a:pt x="1238" y="745"/>
                    <a:pt x="1238" y="745"/>
                    <a:pt x="1238" y="745"/>
                  </a:cubicBezTo>
                  <a:cubicBezTo>
                    <a:pt x="1238" y="746"/>
                    <a:pt x="1238" y="746"/>
                    <a:pt x="1238" y="746"/>
                  </a:cubicBezTo>
                  <a:cubicBezTo>
                    <a:pt x="1238" y="746"/>
                    <a:pt x="1238" y="747"/>
                    <a:pt x="1238" y="747"/>
                  </a:cubicBezTo>
                  <a:cubicBezTo>
                    <a:pt x="1238" y="747"/>
                    <a:pt x="1238" y="747"/>
                    <a:pt x="1237" y="747"/>
                  </a:cubicBezTo>
                  <a:cubicBezTo>
                    <a:pt x="1237" y="747"/>
                    <a:pt x="1237" y="747"/>
                    <a:pt x="1236" y="746"/>
                  </a:cubicBezTo>
                  <a:cubicBezTo>
                    <a:pt x="1235" y="745"/>
                    <a:pt x="1235" y="743"/>
                    <a:pt x="1234" y="742"/>
                  </a:cubicBezTo>
                  <a:cubicBezTo>
                    <a:pt x="1234" y="741"/>
                    <a:pt x="1234" y="741"/>
                    <a:pt x="1234" y="741"/>
                  </a:cubicBezTo>
                  <a:cubicBezTo>
                    <a:pt x="1234" y="741"/>
                    <a:pt x="1234" y="741"/>
                    <a:pt x="1234" y="741"/>
                  </a:cubicBezTo>
                  <a:cubicBezTo>
                    <a:pt x="1234" y="740"/>
                    <a:pt x="1234" y="739"/>
                    <a:pt x="1234" y="738"/>
                  </a:cubicBezTo>
                  <a:cubicBezTo>
                    <a:pt x="1233" y="737"/>
                    <a:pt x="1233" y="735"/>
                    <a:pt x="1233" y="735"/>
                  </a:cubicBezTo>
                  <a:cubicBezTo>
                    <a:pt x="1233" y="734"/>
                    <a:pt x="1233" y="734"/>
                    <a:pt x="1233" y="734"/>
                  </a:cubicBezTo>
                  <a:cubicBezTo>
                    <a:pt x="1232" y="732"/>
                    <a:pt x="1231" y="730"/>
                    <a:pt x="1230" y="728"/>
                  </a:cubicBezTo>
                  <a:cubicBezTo>
                    <a:pt x="1230" y="728"/>
                    <a:pt x="1230" y="728"/>
                    <a:pt x="1230" y="728"/>
                  </a:cubicBezTo>
                  <a:cubicBezTo>
                    <a:pt x="1230" y="728"/>
                    <a:pt x="1230" y="728"/>
                    <a:pt x="1230" y="728"/>
                  </a:cubicBezTo>
                  <a:cubicBezTo>
                    <a:pt x="1229" y="727"/>
                    <a:pt x="1227" y="725"/>
                    <a:pt x="1226" y="723"/>
                  </a:cubicBezTo>
                  <a:cubicBezTo>
                    <a:pt x="1225" y="722"/>
                    <a:pt x="1224" y="719"/>
                    <a:pt x="1224" y="718"/>
                  </a:cubicBezTo>
                  <a:cubicBezTo>
                    <a:pt x="1224" y="718"/>
                    <a:pt x="1224" y="718"/>
                    <a:pt x="1224" y="718"/>
                  </a:cubicBezTo>
                  <a:cubicBezTo>
                    <a:pt x="1225" y="718"/>
                    <a:pt x="1225" y="717"/>
                    <a:pt x="1225" y="716"/>
                  </a:cubicBezTo>
                  <a:cubicBezTo>
                    <a:pt x="1225" y="716"/>
                    <a:pt x="1225" y="715"/>
                    <a:pt x="1224" y="715"/>
                  </a:cubicBezTo>
                  <a:cubicBezTo>
                    <a:pt x="1224" y="715"/>
                    <a:pt x="1224" y="715"/>
                    <a:pt x="1224" y="715"/>
                  </a:cubicBezTo>
                  <a:cubicBezTo>
                    <a:pt x="1224" y="714"/>
                    <a:pt x="1225" y="712"/>
                    <a:pt x="1226" y="711"/>
                  </a:cubicBezTo>
                  <a:cubicBezTo>
                    <a:pt x="1227" y="710"/>
                    <a:pt x="1228" y="708"/>
                    <a:pt x="1227" y="706"/>
                  </a:cubicBezTo>
                  <a:cubicBezTo>
                    <a:pt x="1227" y="705"/>
                    <a:pt x="1227" y="703"/>
                    <a:pt x="1228" y="702"/>
                  </a:cubicBezTo>
                  <a:cubicBezTo>
                    <a:pt x="1228" y="702"/>
                    <a:pt x="1228" y="702"/>
                    <a:pt x="1228" y="702"/>
                  </a:cubicBezTo>
                  <a:cubicBezTo>
                    <a:pt x="1228" y="702"/>
                    <a:pt x="1228" y="702"/>
                    <a:pt x="1228" y="702"/>
                  </a:cubicBezTo>
                  <a:cubicBezTo>
                    <a:pt x="1228" y="700"/>
                    <a:pt x="1230" y="698"/>
                    <a:pt x="1230" y="698"/>
                  </a:cubicBezTo>
                  <a:cubicBezTo>
                    <a:pt x="1232" y="697"/>
                    <a:pt x="1233" y="695"/>
                    <a:pt x="1233" y="694"/>
                  </a:cubicBezTo>
                  <a:cubicBezTo>
                    <a:pt x="1233" y="694"/>
                    <a:pt x="1233" y="694"/>
                    <a:pt x="1233" y="694"/>
                  </a:cubicBezTo>
                  <a:cubicBezTo>
                    <a:pt x="1234" y="694"/>
                    <a:pt x="1235" y="693"/>
                    <a:pt x="1238" y="692"/>
                  </a:cubicBezTo>
                  <a:cubicBezTo>
                    <a:pt x="1238" y="692"/>
                    <a:pt x="1238" y="692"/>
                    <a:pt x="1238" y="692"/>
                  </a:cubicBezTo>
                  <a:cubicBezTo>
                    <a:pt x="1240" y="692"/>
                    <a:pt x="1240" y="692"/>
                    <a:pt x="1240" y="692"/>
                  </a:cubicBezTo>
                  <a:cubicBezTo>
                    <a:pt x="1241" y="691"/>
                    <a:pt x="1243" y="690"/>
                    <a:pt x="1244" y="689"/>
                  </a:cubicBezTo>
                  <a:cubicBezTo>
                    <a:pt x="1245" y="688"/>
                    <a:pt x="1246" y="686"/>
                    <a:pt x="1248" y="686"/>
                  </a:cubicBezTo>
                  <a:cubicBezTo>
                    <a:pt x="1248" y="686"/>
                    <a:pt x="1248" y="686"/>
                    <a:pt x="1248" y="686"/>
                  </a:cubicBezTo>
                  <a:cubicBezTo>
                    <a:pt x="1248" y="686"/>
                    <a:pt x="1248" y="686"/>
                    <a:pt x="1248" y="686"/>
                  </a:cubicBezTo>
                  <a:cubicBezTo>
                    <a:pt x="1250" y="685"/>
                    <a:pt x="1252" y="684"/>
                    <a:pt x="1253" y="684"/>
                  </a:cubicBezTo>
                  <a:cubicBezTo>
                    <a:pt x="1253" y="684"/>
                    <a:pt x="1253" y="684"/>
                    <a:pt x="1253" y="684"/>
                  </a:cubicBezTo>
                  <a:cubicBezTo>
                    <a:pt x="1255" y="684"/>
                    <a:pt x="1256" y="685"/>
                    <a:pt x="1257" y="685"/>
                  </a:cubicBezTo>
                  <a:cubicBezTo>
                    <a:pt x="1258" y="685"/>
                    <a:pt x="1258" y="685"/>
                    <a:pt x="1258" y="685"/>
                  </a:cubicBezTo>
                  <a:cubicBezTo>
                    <a:pt x="1259" y="685"/>
                    <a:pt x="1260" y="685"/>
                    <a:pt x="1260" y="685"/>
                  </a:cubicBezTo>
                  <a:cubicBezTo>
                    <a:pt x="1260" y="684"/>
                    <a:pt x="1261" y="684"/>
                    <a:pt x="1261" y="683"/>
                  </a:cubicBezTo>
                  <a:cubicBezTo>
                    <a:pt x="1262" y="681"/>
                    <a:pt x="1262" y="679"/>
                    <a:pt x="1263" y="678"/>
                  </a:cubicBezTo>
                  <a:cubicBezTo>
                    <a:pt x="1264" y="678"/>
                    <a:pt x="1264" y="677"/>
                    <a:pt x="1264" y="676"/>
                  </a:cubicBezTo>
                  <a:cubicBezTo>
                    <a:pt x="1264" y="676"/>
                    <a:pt x="1264" y="676"/>
                    <a:pt x="1264" y="676"/>
                  </a:cubicBezTo>
                  <a:cubicBezTo>
                    <a:pt x="1264" y="675"/>
                    <a:pt x="1264" y="675"/>
                    <a:pt x="1264" y="675"/>
                  </a:cubicBezTo>
                  <a:cubicBezTo>
                    <a:pt x="1264" y="675"/>
                    <a:pt x="1265" y="675"/>
                    <a:pt x="1266" y="675"/>
                  </a:cubicBezTo>
                  <a:cubicBezTo>
                    <a:pt x="1268" y="675"/>
                    <a:pt x="1269" y="673"/>
                    <a:pt x="1269" y="671"/>
                  </a:cubicBezTo>
                  <a:cubicBezTo>
                    <a:pt x="1269" y="670"/>
                    <a:pt x="1270" y="669"/>
                    <a:pt x="1270" y="668"/>
                  </a:cubicBezTo>
                  <a:cubicBezTo>
                    <a:pt x="1270" y="667"/>
                    <a:pt x="1270" y="667"/>
                    <a:pt x="1270" y="666"/>
                  </a:cubicBezTo>
                  <a:cubicBezTo>
                    <a:pt x="1271" y="665"/>
                    <a:pt x="1271" y="665"/>
                    <a:pt x="1271" y="665"/>
                  </a:cubicBezTo>
                  <a:cubicBezTo>
                    <a:pt x="1271" y="664"/>
                    <a:pt x="1272" y="664"/>
                    <a:pt x="1272" y="664"/>
                  </a:cubicBezTo>
                  <a:cubicBezTo>
                    <a:pt x="1273" y="664"/>
                    <a:pt x="1273" y="664"/>
                    <a:pt x="1273" y="664"/>
                  </a:cubicBezTo>
                  <a:cubicBezTo>
                    <a:pt x="1273" y="663"/>
                    <a:pt x="1273" y="663"/>
                    <a:pt x="1273" y="663"/>
                  </a:cubicBezTo>
                  <a:cubicBezTo>
                    <a:pt x="1273" y="661"/>
                    <a:pt x="1273" y="661"/>
                    <a:pt x="1273" y="661"/>
                  </a:cubicBezTo>
                  <a:cubicBezTo>
                    <a:pt x="1274" y="660"/>
                    <a:pt x="1275" y="658"/>
                    <a:pt x="1276" y="655"/>
                  </a:cubicBezTo>
                  <a:cubicBezTo>
                    <a:pt x="1276" y="655"/>
                    <a:pt x="1276" y="655"/>
                    <a:pt x="1276" y="655"/>
                  </a:cubicBezTo>
                  <a:cubicBezTo>
                    <a:pt x="1276" y="654"/>
                    <a:pt x="1276" y="654"/>
                    <a:pt x="1276" y="654"/>
                  </a:cubicBezTo>
                  <a:cubicBezTo>
                    <a:pt x="1276" y="654"/>
                    <a:pt x="1276" y="653"/>
                    <a:pt x="1276" y="652"/>
                  </a:cubicBezTo>
                  <a:cubicBezTo>
                    <a:pt x="1277" y="650"/>
                    <a:pt x="1277" y="649"/>
                    <a:pt x="1277" y="648"/>
                  </a:cubicBezTo>
                  <a:cubicBezTo>
                    <a:pt x="1277" y="647"/>
                    <a:pt x="1277" y="646"/>
                    <a:pt x="1278" y="646"/>
                  </a:cubicBezTo>
                  <a:cubicBezTo>
                    <a:pt x="1278" y="646"/>
                    <a:pt x="1278" y="645"/>
                    <a:pt x="1279" y="645"/>
                  </a:cubicBezTo>
                  <a:cubicBezTo>
                    <a:pt x="1279" y="645"/>
                    <a:pt x="1279" y="645"/>
                    <a:pt x="1279" y="646"/>
                  </a:cubicBezTo>
                  <a:cubicBezTo>
                    <a:pt x="1280" y="646"/>
                    <a:pt x="1280" y="646"/>
                    <a:pt x="1281" y="646"/>
                  </a:cubicBezTo>
                  <a:cubicBezTo>
                    <a:pt x="1281" y="646"/>
                    <a:pt x="1282" y="646"/>
                    <a:pt x="1283" y="646"/>
                  </a:cubicBezTo>
                  <a:cubicBezTo>
                    <a:pt x="1284" y="646"/>
                    <a:pt x="1284" y="646"/>
                    <a:pt x="1285" y="646"/>
                  </a:cubicBezTo>
                  <a:cubicBezTo>
                    <a:pt x="1287" y="645"/>
                    <a:pt x="1287" y="645"/>
                    <a:pt x="1287" y="645"/>
                  </a:cubicBezTo>
                  <a:cubicBezTo>
                    <a:pt x="1286" y="644"/>
                    <a:pt x="1286" y="644"/>
                    <a:pt x="1286" y="644"/>
                  </a:cubicBezTo>
                  <a:cubicBezTo>
                    <a:pt x="1286" y="644"/>
                    <a:pt x="1286" y="643"/>
                    <a:pt x="1286" y="643"/>
                  </a:cubicBezTo>
                  <a:cubicBezTo>
                    <a:pt x="1285" y="641"/>
                    <a:pt x="1283" y="640"/>
                    <a:pt x="1281" y="638"/>
                  </a:cubicBezTo>
                  <a:cubicBezTo>
                    <a:pt x="1280" y="637"/>
                    <a:pt x="1280" y="637"/>
                    <a:pt x="1280" y="637"/>
                  </a:cubicBezTo>
                  <a:cubicBezTo>
                    <a:pt x="1280" y="637"/>
                    <a:pt x="1280" y="637"/>
                    <a:pt x="1280" y="636"/>
                  </a:cubicBezTo>
                  <a:cubicBezTo>
                    <a:pt x="1280" y="634"/>
                    <a:pt x="1280" y="634"/>
                    <a:pt x="1280" y="634"/>
                  </a:cubicBezTo>
                  <a:cubicBezTo>
                    <a:pt x="1278" y="635"/>
                    <a:pt x="1278" y="635"/>
                    <a:pt x="1278" y="635"/>
                  </a:cubicBezTo>
                  <a:cubicBezTo>
                    <a:pt x="1278" y="635"/>
                    <a:pt x="1277" y="635"/>
                    <a:pt x="1277" y="635"/>
                  </a:cubicBezTo>
                  <a:cubicBezTo>
                    <a:pt x="1275" y="635"/>
                    <a:pt x="1275" y="635"/>
                    <a:pt x="1275" y="635"/>
                  </a:cubicBezTo>
                  <a:cubicBezTo>
                    <a:pt x="1275" y="635"/>
                    <a:pt x="1275" y="635"/>
                    <a:pt x="1275" y="635"/>
                  </a:cubicBezTo>
                  <a:cubicBezTo>
                    <a:pt x="1274" y="635"/>
                    <a:pt x="1272" y="633"/>
                    <a:pt x="1270" y="632"/>
                  </a:cubicBezTo>
                  <a:cubicBezTo>
                    <a:pt x="1269" y="632"/>
                    <a:pt x="1266" y="630"/>
                    <a:pt x="1264" y="630"/>
                  </a:cubicBezTo>
                  <a:cubicBezTo>
                    <a:pt x="1264" y="630"/>
                    <a:pt x="1263" y="630"/>
                    <a:pt x="1263" y="631"/>
                  </a:cubicBezTo>
                  <a:cubicBezTo>
                    <a:pt x="1259" y="631"/>
                    <a:pt x="1256" y="631"/>
                    <a:pt x="1255" y="632"/>
                  </a:cubicBezTo>
                  <a:cubicBezTo>
                    <a:pt x="1254" y="632"/>
                    <a:pt x="1252" y="633"/>
                    <a:pt x="1250" y="633"/>
                  </a:cubicBezTo>
                  <a:cubicBezTo>
                    <a:pt x="1248" y="634"/>
                    <a:pt x="1247" y="634"/>
                    <a:pt x="1246" y="634"/>
                  </a:cubicBezTo>
                  <a:cubicBezTo>
                    <a:pt x="1244" y="635"/>
                    <a:pt x="1243" y="635"/>
                    <a:pt x="1242" y="635"/>
                  </a:cubicBezTo>
                  <a:cubicBezTo>
                    <a:pt x="1241" y="635"/>
                    <a:pt x="1240" y="635"/>
                    <a:pt x="1240" y="635"/>
                  </a:cubicBezTo>
                  <a:cubicBezTo>
                    <a:pt x="1239" y="634"/>
                    <a:pt x="1239" y="634"/>
                    <a:pt x="1238" y="634"/>
                  </a:cubicBezTo>
                  <a:cubicBezTo>
                    <a:pt x="1237" y="634"/>
                    <a:pt x="1236" y="634"/>
                    <a:pt x="1235" y="635"/>
                  </a:cubicBezTo>
                  <a:cubicBezTo>
                    <a:pt x="1235" y="635"/>
                    <a:pt x="1235" y="635"/>
                    <a:pt x="1235" y="635"/>
                  </a:cubicBezTo>
                  <a:cubicBezTo>
                    <a:pt x="1235" y="635"/>
                    <a:pt x="1235" y="635"/>
                    <a:pt x="1235" y="635"/>
                  </a:cubicBezTo>
                  <a:cubicBezTo>
                    <a:pt x="1235" y="635"/>
                    <a:pt x="1234" y="635"/>
                    <a:pt x="1233" y="635"/>
                  </a:cubicBezTo>
                  <a:cubicBezTo>
                    <a:pt x="1232" y="635"/>
                    <a:pt x="1231" y="635"/>
                    <a:pt x="1230" y="635"/>
                  </a:cubicBezTo>
                  <a:cubicBezTo>
                    <a:pt x="1229" y="634"/>
                    <a:pt x="1228" y="634"/>
                    <a:pt x="1226" y="634"/>
                  </a:cubicBezTo>
                  <a:cubicBezTo>
                    <a:pt x="1225" y="634"/>
                    <a:pt x="1224" y="634"/>
                    <a:pt x="1223" y="633"/>
                  </a:cubicBezTo>
                  <a:cubicBezTo>
                    <a:pt x="1223" y="633"/>
                    <a:pt x="1223" y="633"/>
                    <a:pt x="1223" y="633"/>
                  </a:cubicBezTo>
                  <a:cubicBezTo>
                    <a:pt x="1215" y="634"/>
                    <a:pt x="1215" y="634"/>
                    <a:pt x="1215" y="634"/>
                  </a:cubicBezTo>
                  <a:cubicBezTo>
                    <a:pt x="1213" y="634"/>
                    <a:pt x="1213" y="634"/>
                    <a:pt x="1213" y="634"/>
                  </a:cubicBezTo>
                  <a:cubicBezTo>
                    <a:pt x="1211" y="635"/>
                    <a:pt x="1209" y="635"/>
                    <a:pt x="1208" y="636"/>
                  </a:cubicBezTo>
                  <a:cubicBezTo>
                    <a:pt x="1206" y="637"/>
                    <a:pt x="1203" y="637"/>
                    <a:pt x="1201" y="637"/>
                  </a:cubicBezTo>
                  <a:cubicBezTo>
                    <a:pt x="1193" y="637"/>
                    <a:pt x="1193" y="637"/>
                    <a:pt x="1193" y="637"/>
                  </a:cubicBezTo>
                  <a:cubicBezTo>
                    <a:pt x="1193" y="637"/>
                    <a:pt x="1191" y="638"/>
                    <a:pt x="1190" y="638"/>
                  </a:cubicBezTo>
                  <a:cubicBezTo>
                    <a:pt x="1188" y="638"/>
                    <a:pt x="1186" y="638"/>
                    <a:pt x="1184" y="638"/>
                  </a:cubicBezTo>
                  <a:cubicBezTo>
                    <a:pt x="1182" y="639"/>
                    <a:pt x="1179" y="639"/>
                    <a:pt x="1177" y="639"/>
                  </a:cubicBezTo>
                  <a:cubicBezTo>
                    <a:pt x="1177" y="639"/>
                    <a:pt x="1177" y="639"/>
                    <a:pt x="1177" y="639"/>
                  </a:cubicBezTo>
                  <a:cubicBezTo>
                    <a:pt x="1176" y="639"/>
                    <a:pt x="1174" y="639"/>
                    <a:pt x="1174" y="639"/>
                  </a:cubicBezTo>
                  <a:cubicBezTo>
                    <a:pt x="1173" y="639"/>
                    <a:pt x="1173" y="639"/>
                    <a:pt x="1173" y="639"/>
                  </a:cubicBezTo>
                  <a:cubicBezTo>
                    <a:pt x="1173" y="639"/>
                    <a:pt x="1172" y="638"/>
                    <a:pt x="1171" y="638"/>
                  </a:cubicBezTo>
                  <a:cubicBezTo>
                    <a:pt x="1169" y="637"/>
                    <a:pt x="1168" y="637"/>
                    <a:pt x="1168" y="636"/>
                  </a:cubicBezTo>
                  <a:cubicBezTo>
                    <a:pt x="1167" y="636"/>
                    <a:pt x="1167" y="636"/>
                    <a:pt x="1167" y="636"/>
                  </a:cubicBezTo>
                  <a:cubicBezTo>
                    <a:pt x="1167" y="636"/>
                    <a:pt x="1166" y="636"/>
                    <a:pt x="1165" y="636"/>
                  </a:cubicBezTo>
                  <a:cubicBezTo>
                    <a:pt x="1164" y="636"/>
                    <a:pt x="1162" y="636"/>
                    <a:pt x="1161" y="636"/>
                  </a:cubicBezTo>
                  <a:cubicBezTo>
                    <a:pt x="1161" y="635"/>
                    <a:pt x="1161" y="635"/>
                    <a:pt x="1161" y="635"/>
                  </a:cubicBezTo>
                  <a:cubicBezTo>
                    <a:pt x="1161" y="635"/>
                    <a:pt x="1160" y="635"/>
                    <a:pt x="1159" y="635"/>
                  </a:cubicBezTo>
                  <a:cubicBezTo>
                    <a:pt x="1158" y="635"/>
                    <a:pt x="1157" y="635"/>
                    <a:pt x="1157" y="634"/>
                  </a:cubicBezTo>
                  <a:cubicBezTo>
                    <a:pt x="1157" y="634"/>
                    <a:pt x="1157" y="634"/>
                    <a:pt x="1157" y="634"/>
                  </a:cubicBezTo>
                  <a:cubicBezTo>
                    <a:pt x="1155" y="634"/>
                    <a:pt x="1155" y="634"/>
                    <a:pt x="1155" y="634"/>
                  </a:cubicBezTo>
                  <a:cubicBezTo>
                    <a:pt x="1154" y="634"/>
                    <a:pt x="1152" y="634"/>
                    <a:pt x="1150" y="633"/>
                  </a:cubicBezTo>
                  <a:cubicBezTo>
                    <a:pt x="1149" y="633"/>
                    <a:pt x="1149" y="633"/>
                    <a:pt x="1149" y="633"/>
                  </a:cubicBezTo>
                  <a:cubicBezTo>
                    <a:pt x="1149" y="633"/>
                    <a:pt x="1149" y="633"/>
                    <a:pt x="1149" y="633"/>
                  </a:cubicBezTo>
                  <a:cubicBezTo>
                    <a:pt x="1148" y="633"/>
                    <a:pt x="1145" y="632"/>
                    <a:pt x="1145" y="629"/>
                  </a:cubicBezTo>
                  <a:cubicBezTo>
                    <a:pt x="1145" y="628"/>
                    <a:pt x="1145" y="628"/>
                    <a:pt x="1145" y="628"/>
                  </a:cubicBezTo>
                  <a:cubicBezTo>
                    <a:pt x="1145" y="628"/>
                    <a:pt x="1145" y="627"/>
                    <a:pt x="1146" y="626"/>
                  </a:cubicBezTo>
                  <a:cubicBezTo>
                    <a:pt x="1146" y="625"/>
                    <a:pt x="1146" y="625"/>
                    <a:pt x="1146" y="625"/>
                  </a:cubicBezTo>
                  <a:cubicBezTo>
                    <a:pt x="1146" y="624"/>
                    <a:pt x="1146" y="624"/>
                    <a:pt x="1146" y="624"/>
                  </a:cubicBezTo>
                  <a:cubicBezTo>
                    <a:pt x="1146" y="623"/>
                    <a:pt x="1146" y="623"/>
                    <a:pt x="1146" y="623"/>
                  </a:cubicBezTo>
                  <a:cubicBezTo>
                    <a:pt x="1146" y="622"/>
                    <a:pt x="1146" y="622"/>
                    <a:pt x="1146" y="621"/>
                  </a:cubicBezTo>
                  <a:cubicBezTo>
                    <a:pt x="1147" y="620"/>
                    <a:pt x="1147" y="619"/>
                    <a:pt x="1146" y="618"/>
                  </a:cubicBezTo>
                  <a:cubicBezTo>
                    <a:pt x="1146" y="617"/>
                    <a:pt x="1146" y="615"/>
                    <a:pt x="1145" y="613"/>
                  </a:cubicBezTo>
                  <a:cubicBezTo>
                    <a:pt x="1145" y="613"/>
                    <a:pt x="1144" y="610"/>
                    <a:pt x="1143" y="609"/>
                  </a:cubicBezTo>
                  <a:cubicBezTo>
                    <a:pt x="1143" y="609"/>
                    <a:pt x="1143" y="609"/>
                    <a:pt x="1143" y="609"/>
                  </a:cubicBezTo>
                  <a:cubicBezTo>
                    <a:pt x="1143" y="607"/>
                    <a:pt x="1143" y="605"/>
                    <a:pt x="1144" y="604"/>
                  </a:cubicBezTo>
                  <a:cubicBezTo>
                    <a:pt x="1144" y="604"/>
                    <a:pt x="1144" y="604"/>
                    <a:pt x="1144" y="604"/>
                  </a:cubicBezTo>
                  <a:cubicBezTo>
                    <a:pt x="1145" y="604"/>
                    <a:pt x="1145" y="604"/>
                    <a:pt x="1145" y="604"/>
                  </a:cubicBezTo>
                  <a:cubicBezTo>
                    <a:pt x="1145" y="602"/>
                    <a:pt x="1145" y="601"/>
                    <a:pt x="1144" y="599"/>
                  </a:cubicBezTo>
                  <a:cubicBezTo>
                    <a:pt x="1144" y="599"/>
                    <a:pt x="1144" y="599"/>
                    <a:pt x="1144" y="599"/>
                  </a:cubicBezTo>
                  <a:cubicBezTo>
                    <a:pt x="1144" y="599"/>
                    <a:pt x="1144" y="599"/>
                    <a:pt x="1144" y="599"/>
                  </a:cubicBezTo>
                  <a:cubicBezTo>
                    <a:pt x="1144" y="598"/>
                    <a:pt x="1143" y="597"/>
                    <a:pt x="1142" y="596"/>
                  </a:cubicBezTo>
                  <a:cubicBezTo>
                    <a:pt x="1142" y="595"/>
                    <a:pt x="1142" y="595"/>
                    <a:pt x="1141" y="594"/>
                  </a:cubicBezTo>
                  <a:cubicBezTo>
                    <a:pt x="1141" y="592"/>
                    <a:pt x="1138" y="589"/>
                    <a:pt x="1136" y="587"/>
                  </a:cubicBezTo>
                  <a:cubicBezTo>
                    <a:pt x="1134" y="586"/>
                    <a:pt x="1134" y="586"/>
                    <a:pt x="1134" y="586"/>
                  </a:cubicBezTo>
                  <a:cubicBezTo>
                    <a:pt x="1134" y="586"/>
                    <a:pt x="1134" y="586"/>
                    <a:pt x="1134" y="586"/>
                  </a:cubicBezTo>
                  <a:cubicBezTo>
                    <a:pt x="1134" y="586"/>
                    <a:pt x="1134" y="586"/>
                    <a:pt x="1134" y="586"/>
                  </a:cubicBezTo>
                  <a:cubicBezTo>
                    <a:pt x="1133" y="585"/>
                    <a:pt x="1133" y="585"/>
                    <a:pt x="1133" y="585"/>
                  </a:cubicBezTo>
                  <a:cubicBezTo>
                    <a:pt x="1132" y="586"/>
                    <a:pt x="1132" y="586"/>
                    <a:pt x="1132" y="586"/>
                  </a:cubicBezTo>
                  <a:cubicBezTo>
                    <a:pt x="1131" y="587"/>
                    <a:pt x="1131" y="587"/>
                    <a:pt x="1131" y="587"/>
                  </a:cubicBezTo>
                  <a:cubicBezTo>
                    <a:pt x="1131" y="591"/>
                    <a:pt x="1131" y="591"/>
                    <a:pt x="1131" y="591"/>
                  </a:cubicBezTo>
                  <a:cubicBezTo>
                    <a:pt x="1131" y="592"/>
                    <a:pt x="1131" y="592"/>
                    <a:pt x="1131" y="592"/>
                  </a:cubicBezTo>
                  <a:cubicBezTo>
                    <a:pt x="1132" y="592"/>
                    <a:pt x="1132" y="593"/>
                    <a:pt x="1132" y="594"/>
                  </a:cubicBezTo>
                  <a:cubicBezTo>
                    <a:pt x="1132" y="594"/>
                    <a:pt x="1132" y="595"/>
                    <a:pt x="1132" y="596"/>
                  </a:cubicBezTo>
                  <a:cubicBezTo>
                    <a:pt x="1131" y="596"/>
                    <a:pt x="1131" y="596"/>
                    <a:pt x="1131" y="596"/>
                  </a:cubicBezTo>
                  <a:cubicBezTo>
                    <a:pt x="1131" y="596"/>
                    <a:pt x="1131" y="596"/>
                    <a:pt x="1131" y="596"/>
                  </a:cubicBezTo>
                  <a:cubicBezTo>
                    <a:pt x="1131" y="597"/>
                    <a:pt x="1131" y="597"/>
                    <a:pt x="1131" y="597"/>
                  </a:cubicBezTo>
                  <a:cubicBezTo>
                    <a:pt x="1130" y="598"/>
                    <a:pt x="1130" y="598"/>
                    <a:pt x="1129" y="598"/>
                  </a:cubicBezTo>
                  <a:cubicBezTo>
                    <a:pt x="1129" y="598"/>
                    <a:pt x="1129" y="598"/>
                    <a:pt x="1129" y="598"/>
                  </a:cubicBezTo>
                  <a:cubicBezTo>
                    <a:pt x="1128" y="597"/>
                    <a:pt x="1127" y="597"/>
                    <a:pt x="1126" y="597"/>
                  </a:cubicBezTo>
                  <a:cubicBezTo>
                    <a:pt x="1126" y="597"/>
                    <a:pt x="1125" y="596"/>
                    <a:pt x="1124" y="596"/>
                  </a:cubicBezTo>
                  <a:cubicBezTo>
                    <a:pt x="1124" y="596"/>
                    <a:pt x="1124" y="596"/>
                    <a:pt x="1124" y="596"/>
                  </a:cubicBezTo>
                  <a:cubicBezTo>
                    <a:pt x="1119" y="596"/>
                    <a:pt x="1119" y="596"/>
                    <a:pt x="1119" y="596"/>
                  </a:cubicBezTo>
                  <a:cubicBezTo>
                    <a:pt x="1119" y="596"/>
                    <a:pt x="1119" y="596"/>
                    <a:pt x="1119" y="596"/>
                  </a:cubicBezTo>
                  <a:cubicBezTo>
                    <a:pt x="1119" y="596"/>
                    <a:pt x="1118" y="596"/>
                    <a:pt x="1118" y="596"/>
                  </a:cubicBezTo>
                  <a:cubicBezTo>
                    <a:pt x="1118" y="596"/>
                    <a:pt x="1117" y="596"/>
                    <a:pt x="1116" y="595"/>
                  </a:cubicBezTo>
                  <a:cubicBezTo>
                    <a:pt x="1115" y="595"/>
                    <a:pt x="1115" y="595"/>
                    <a:pt x="1114" y="595"/>
                  </a:cubicBezTo>
                  <a:cubicBezTo>
                    <a:pt x="1113" y="593"/>
                    <a:pt x="1112" y="591"/>
                    <a:pt x="1110" y="591"/>
                  </a:cubicBezTo>
                  <a:cubicBezTo>
                    <a:pt x="1110" y="590"/>
                    <a:pt x="1110" y="590"/>
                    <a:pt x="1110" y="590"/>
                  </a:cubicBezTo>
                  <a:cubicBezTo>
                    <a:pt x="1110" y="590"/>
                    <a:pt x="1110" y="590"/>
                    <a:pt x="1110" y="590"/>
                  </a:cubicBezTo>
                  <a:cubicBezTo>
                    <a:pt x="1108" y="590"/>
                    <a:pt x="1106" y="589"/>
                    <a:pt x="1106" y="588"/>
                  </a:cubicBezTo>
                  <a:cubicBezTo>
                    <a:pt x="1105" y="586"/>
                    <a:pt x="1105" y="586"/>
                    <a:pt x="1105" y="585"/>
                  </a:cubicBezTo>
                  <a:cubicBezTo>
                    <a:pt x="1105" y="585"/>
                    <a:pt x="1105" y="585"/>
                    <a:pt x="1105" y="585"/>
                  </a:cubicBezTo>
                  <a:cubicBezTo>
                    <a:pt x="1105" y="584"/>
                    <a:pt x="1105" y="584"/>
                    <a:pt x="1105" y="584"/>
                  </a:cubicBezTo>
                  <a:cubicBezTo>
                    <a:pt x="1105" y="584"/>
                    <a:pt x="1105" y="584"/>
                    <a:pt x="1105" y="583"/>
                  </a:cubicBezTo>
                  <a:cubicBezTo>
                    <a:pt x="1105" y="583"/>
                    <a:pt x="1105" y="583"/>
                    <a:pt x="1105" y="582"/>
                  </a:cubicBezTo>
                  <a:cubicBezTo>
                    <a:pt x="1105" y="582"/>
                    <a:pt x="1105" y="582"/>
                    <a:pt x="1105" y="582"/>
                  </a:cubicBezTo>
                  <a:cubicBezTo>
                    <a:pt x="1105" y="582"/>
                    <a:pt x="1105" y="582"/>
                    <a:pt x="1105" y="582"/>
                  </a:cubicBezTo>
                  <a:cubicBezTo>
                    <a:pt x="1105" y="581"/>
                    <a:pt x="1105" y="580"/>
                    <a:pt x="1104" y="580"/>
                  </a:cubicBezTo>
                  <a:cubicBezTo>
                    <a:pt x="1104" y="579"/>
                    <a:pt x="1103" y="579"/>
                    <a:pt x="1103" y="578"/>
                  </a:cubicBezTo>
                  <a:cubicBezTo>
                    <a:pt x="1102" y="578"/>
                    <a:pt x="1101" y="578"/>
                    <a:pt x="1101" y="577"/>
                  </a:cubicBezTo>
                  <a:cubicBezTo>
                    <a:pt x="1100" y="577"/>
                    <a:pt x="1099" y="576"/>
                    <a:pt x="1098" y="576"/>
                  </a:cubicBezTo>
                  <a:cubicBezTo>
                    <a:pt x="1097" y="576"/>
                    <a:pt x="1097" y="576"/>
                    <a:pt x="1097" y="576"/>
                  </a:cubicBezTo>
                  <a:cubicBezTo>
                    <a:pt x="1096" y="577"/>
                    <a:pt x="1096" y="577"/>
                    <a:pt x="1096" y="577"/>
                  </a:cubicBezTo>
                  <a:cubicBezTo>
                    <a:pt x="1096" y="578"/>
                    <a:pt x="1096" y="578"/>
                    <a:pt x="1096" y="578"/>
                  </a:cubicBezTo>
                  <a:cubicBezTo>
                    <a:pt x="1096" y="579"/>
                    <a:pt x="1097" y="581"/>
                    <a:pt x="1098" y="581"/>
                  </a:cubicBezTo>
                  <a:cubicBezTo>
                    <a:pt x="1099" y="582"/>
                    <a:pt x="1099" y="584"/>
                    <a:pt x="1099" y="585"/>
                  </a:cubicBezTo>
                  <a:cubicBezTo>
                    <a:pt x="1099" y="586"/>
                    <a:pt x="1098" y="586"/>
                    <a:pt x="1097" y="586"/>
                  </a:cubicBezTo>
                  <a:cubicBezTo>
                    <a:pt x="1096" y="586"/>
                    <a:pt x="1095" y="586"/>
                    <a:pt x="1095" y="586"/>
                  </a:cubicBezTo>
                  <a:cubicBezTo>
                    <a:pt x="1094" y="586"/>
                    <a:pt x="1093" y="586"/>
                    <a:pt x="1092" y="586"/>
                  </a:cubicBezTo>
                  <a:cubicBezTo>
                    <a:pt x="1091" y="586"/>
                    <a:pt x="1088" y="585"/>
                    <a:pt x="1087" y="583"/>
                  </a:cubicBezTo>
                  <a:cubicBezTo>
                    <a:pt x="1086" y="583"/>
                    <a:pt x="1086" y="583"/>
                    <a:pt x="1086" y="583"/>
                  </a:cubicBezTo>
                  <a:cubicBezTo>
                    <a:pt x="1086" y="583"/>
                    <a:pt x="1086" y="583"/>
                    <a:pt x="1086" y="583"/>
                  </a:cubicBezTo>
                  <a:cubicBezTo>
                    <a:pt x="1085" y="583"/>
                    <a:pt x="1084" y="581"/>
                    <a:pt x="1084" y="579"/>
                  </a:cubicBezTo>
                  <a:cubicBezTo>
                    <a:pt x="1084" y="578"/>
                    <a:pt x="1083" y="577"/>
                    <a:pt x="1081" y="576"/>
                  </a:cubicBezTo>
                  <a:cubicBezTo>
                    <a:pt x="1080" y="576"/>
                    <a:pt x="1077" y="574"/>
                    <a:pt x="1077" y="573"/>
                  </a:cubicBezTo>
                  <a:cubicBezTo>
                    <a:pt x="1076" y="573"/>
                    <a:pt x="1076" y="573"/>
                    <a:pt x="1076" y="573"/>
                  </a:cubicBezTo>
                  <a:cubicBezTo>
                    <a:pt x="1076" y="573"/>
                    <a:pt x="1076" y="573"/>
                    <a:pt x="1076" y="573"/>
                  </a:cubicBezTo>
                  <a:cubicBezTo>
                    <a:pt x="1075" y="573"/>
                    <a:pt x="1073" y="572"/>
                    <a:pt x="1073" y="571"/>
                  </a:cubicBezTo>
                  <a:cubicBezTo>
                    <a:pt x="1073" y="571"/>
                    <a:pt x="1073" y="571"/>
                    <a:pt x="1073" y="571"/>
                  </a:cubicBezTo>
                  <a:cubicBezTo>
                    <a:pt x="1073" y="571"/>
                    <a:pt x="1073" y="571"/>
                    <a:pt x="1073" y="571"/>
                  </a:cubicBezTo>
                  <a:cubicBezTo>
                    <a:pt x="1072" y="570"/>
                    <a:pt x="1072" y="570"/>
                    <a:pt x="1072" y="569"/>
                  </a:cubicBezTo>
                  <a:cubicBezTo>
                    <a:pt x="1071" y="569"/>
                    <a:pt x="1071" y="568"/>
                    <a:pt x="1070" y="568"/>
                  </a:cubicBezTo>
                  <a:cubicBezTo>
                    <a:pt x="1070" y="567"/>
                    <a:pt x="1069" y="567"/>
                    <a:pt x="1069" y="567"/>
                  </a:cubicBezTo>
                  <a:cubicBezTo>
                    <a:pt x="1068" y="566"/>
                    <a:pt x="1068" y="566"/>
                    <a:pt x="1068" y="566"/>
                  </a:cubicBezTo>
                  <a:cubicBezTo>
                    <a:pt x="1068" y="567"/>
                    <a:pt x="1068" y="567"/>
                    <a:pt x="1068" y="567"/>
                  </a:cubicBezTo>
                  <a:cubicBezTo>
                    <a:pt x="1067" y="567"/>
                    <a:pt x="1066" y="568"/>
                    <a:pt x="1066" y="569"/>
                  </a:cubicBezTo>
                  <a:cubicBezTo>
                    <a:pt x="1066" y="569"/>
                    <a:pt x="1066" y="570"/>
                    <a:pt x="1066" y="570"/>
                  </a:cubicBezTo>
                  <a:cubicBezTo>
                    <a:pt x="1065" y="571"/>
                    <a:pt x="1065" y="572"/>
                    <a:pt x="1065" y="573"/>
                  </a:cubicBezTo>
                  <a:cubicBezTo>
                    <a:pt x="1065" y="575"/>
                    <a:pt x="1065" y="575"/>
                    <a:pt x="1065" y="575"/>
                  </a:cubicBezTo>
                  <a:cubicBezTo>
                    <a:pt x="1069" y="575"/>
                    <a:pt x="1069" y="575"/>
                    <a:pt x="1069" y="575"/>
                  </a:cubicBezTo>
                  <a:cubicBezTo>
                    <a:pt x="1071" y="575"/>
                    <a:pt x="1072" y="576"/>
                    <a:pt x="1073" y="578"/>
                  </a:cubicBezTo>
                  <a:cubicBezTo>
                    <a:pt x="1073" y="578"/>
                    <a:pt x="1074" y="580"/>
                    <a:pt x="1071" y="583"/>
                  </a:cubicBezTo>
                  <a:cubicBezTo>
                    <a:pt x="1069" y="584"/>
                    <a:pt x="1067" y="585"/>
                    <a:pt x="1066" y="587"/>
                  </a:cubicBezTo>
                  <a:cubicBezTo>
                    <a:pt x="1066" y="588"/>
                    <a:pt x="1065" y="590"/>
                    <a:pt x="1063" y="591"/>
                  </a:cubicBezTo>
                  <a:cubicBezTo>
                    <a:pt x="1063" y="591"/>
                    <a:pt x="1061" y="592"/>
                    <a:pt x="1060" y="592"/>
                  </a:cubicBezTo>
                  <a:cubicBezTo>
                    <a:pt x="1060" y="593"/>
                    <a:pt x="1060" y="593"/>
                    <a:pt x="1060" y="593"/>
                  </a:cubicBezTo>
                  <a:cubicBezTo>
                    <a:pt x="1060" y="593"/>
                    <a:pt x="1060" y="593"/>
                    <a:pt x="1060" y="593"/>
                  </a:cubicBezTo>
                  <a:cubicBezTo>
                    <a:pt x="1059" y="594"/>
                    <a:pt x="1057" y="596"/>
                    <a:pt x="1057" y="598"/>
                  </a:cubicBezTo>
                  <a:cubicBezTo>
                    <a:pt x="1057" y="600"/>
                    <a:pt x="1056" y="603"/>
                    <a:pt x="1055" y="604"/>
                  </a:cubicBezTo>
                  <a:cubicBezTo>
                    <a:pt x="1055" y="604"/>
                    <a:pt x="1055" y="605"/>
                    <a:pt x="1055" y="607"/>
                  </a:cubicBezTo>
                  <a:cubicBezTo>
                    <a:pt x="1055" y="608"/>
                    <a:pt x="1055" y="608"/>
                    <a:pt x="1055" y="608"/>
                  </a:cubicBezTo>
                  <a:cubicBezTo>
                    <a:pt x="1055" y="608"/>
                    <a:pt x="1055" y="608"/>
                    <a:pt x="1055" y="608"/>
                  </a:cubicBezTo>
                  <a:cubicBezTo>
                    <a:pt x="1056" y="609"/>
                    <a:pt x="1056" y="610"/>
                    <a:pt x="1056" y="611"/>
                  </a:cubicBezTo>
                  <a:cubicBezTo>
                    <a:pt x="1056" y="614"/>
                    <a:pt x="1056" y="614"/>
                    <a:pt x="1056" y="614"/>
                  </a:cubicBezTo>
                  <a:cubicBezTo>
                    <a:pt x="1057" y="613"/>
                    <a:pt x="1057" y="613"/>
                    <a:pt x="1057" y="613"/>
                  </a:cubicBezTo>
                  <a:cubicBezTo>
                    <a:pt x="1058" y="613"/>
                    <a:pt x="1058" y="613"/>
                    <a:pt x="1059" y="613"/>
                  </a:cubicBezTo>
                  <a:cubicBezTo>
                    <a:pt x="1060" y="613"/>
                    <a:pt x="1060" y="613"/>
                    <a:pt x="1060" y="613"/>
                  </a:cubicBezTo>
                  <a:cubicBezTo>
                    <a:pt x="1061" y="613"/>
                    <a:pt x="1063" y="613"/>
                    <a:pt x="1063" y="613"/>
                  </a:cubicBezTo>
                  <a:cubicBezTo>
                    <a:pt x="1064" y="614"/>
                    <a:pt x="1064" y="614"/>
                    <a:pt x="1064" y="614"/>
                  </a:cubicBezTo>
                  <a:cubicBezTo>
                    <a:pt x="1064" y="614"/>
                    <a:pt x="1064" y="614"/>
                    <a:pt x="1064" y="614"/>
                  </a:cubicBezTo>
                  <a:cubicBezTo>
                    <a:pt x="1065" y="614"/>
                    <a:pt x="1068" y="615"/>
                    <a:pt x="1069" y="617"/>
                  </a:cubicBezTo>
                  <a:cubicBezTo>
                    <a:pt x="1071" y="618"/>
                    <a:pt x="1073" y="621"/>
                    <a:pt x="1074" y="623"/>
                  </a:cubicBezTo>
                  <a:cubicBezTo>
                    <a:pt x="1074" y="624"/>
                    <a:pt x="1076" y="627"/>
                    <a:pt x="1079" y="628"/>
                  </a:cubicBezTo>
                  <a:cubicBezTo>
                    <a:pt x="1080" y="628"/>
                    <a:pt x="1081" y="628"/>
                    <a:pt x="1082" y="628"/>
                  </a:cubicBezTo>
                  <a:cubicBezTo>
                    <a:pt x="1083" y="628"/>
                    <a:pt x="1084" y="628"/>
                    <a:pt x="1084" y="627"/>
                  </a:cubicBezTo>
                  <a:cubicBezTo>
                    <a:pt x="1084" y="627"/>
                    <a:pt x="1084" y="627"/>
                    <a:pt x="1084" y="627"/>
                  </a:cubicBezTo>
                  <a:cubicBezTo>
                    <a:pt x="1085" y="627"/>
                    <a:pt x="1085" y="627"/>
                    <a:pt x="1085" y="627"/>
                  </a:cubicBezTo>
                  <a:cubicBezTo>
                    <a:pt x="1086" y="627"/>
                    <a:pt x="1087" y="627"/>
                    <a:pt x="1088" y="627"/>
                  </a:cubicBezTo>
                  <a:cubicBezTo>
                    <a:pt x="1089" y="627"/>
                    <a:pt x="1090" y="627"/>
                    <a:pt x="1091" y="627"/>
                  </a:cubicBezTo>
                  <a:cubicBezTo>
                    <a:pt x="1091" y="627"/>
                    <a:pt x="1091" y="627"/>
                    <a:pt x="1091" y="627"/>
                  </a:cubicBezTo>
                  <a:cubicBezTo>
                    <a:pt x="1091" y="627"/>
                    <a:pt x="1091" y="627"/>
                    <a:pt x="1091" y="627"/>
                  </a:cubicBezTo>
                  <a:cubicBezTo>
                    <a:pt x="1093" y="627"/>
                    <a:pt x="1094" y="629"/>
                    <a:pt x="1094" y="631"/>
                  </a:cubicBezTo>
                  <a:cubicBezTo>
                    <a:pt x="1094" y="632"/>
                    <a:pt x="1096" y="635"/>
                    <a:pt x="1098" y="636"/>
                  </a:cubicBezTo>
                  <a:cubicBezTo>
                    <a:pt x="1101" y="636"/>
                    <a:pt x="1101" y="639"/>
                    <a:pt x="1101" y="640"/>
                  </a:cubicBezTo>
                  <a:cubicBezTo>
                    <a:pt x="1101" y="640"/>
                    <a:pt x="1101" y="640"/>
                    <a:pt x="1101" y="640"/>
                  </a:cubicBezTo>
                  <a:cubicBezTo>
                    <a:pt x="1101" y="640"/>
                    <a:pt x="1101" y="640"/>
                    <a:pt x="1101" y="641"/>
                  </a:cubicBezTo>
                  <a:cubicBezTo>
                    <a:pt x="1100" y="642"/>
                    <a:pt x="1099" y="642"/>
                    <a:pt x="1098" y="643"/>
                  </a:cubicBezTo>
                  <a:cubicBezTo>
                    <a:pt x="1096" y="643"/>
                    <a:pt x="1094" y="644"/>
                    <a:pt x="1093" y="645"/>
                  </a:cubicBezTo>
                  <a:cubicBezTo>
                    <a:pt x="1093" y="645"/>
                    <a:pt x="1092" y="646"/>
                    <a:pt x="1091" y="646"/>
                  </a:cubicBezTo>
                  <a:cubicBezTo>
                    <a:pt x="1090" y="646"/>
                    <a:pt x="1089" y="645"/>
                    <a:pt x="1088" y="645"/>
                  </a:cubicBezTo>
                  <a:cubicBezTo>
                    <a:pt x="1087" y="645"/>
                    <a:pt x="1086" y="644"/>
                    <a:pt x="1084" y="644"/>
                  </a:cubicBezTo>
                  <a:cubicBezTo>
                    <a:pt x="1083" y="644"/>
                    <a:pt x="1081" y="644"/>
                    <a:pt x="1080" y="644"/>
                  </a:cubicBezTo>
                  <a:cubicBezTo>
                    <a:pt x="1080" y="644"/>
                    <a:pt x="1080" y="644"/>
                    <a:pt x="1080" y="644"/>
                  </a:cubicBezTo>
                  <a:cubicBezTo>
                    <a:pt x="1080" y="644"/>
                    <a:pt x="1080" y="644"/>
                    <a:pt x="1080" y="644"/>
                  </a:cubicBezTo>
                  <a:cubicBezTo>
                    <a:pt x="1077" y="644"/>
                    <a:pt x="1076" y="645"/>
                    <a:pt x="1076" y="647"/>
                  </a:cubicBezTo>
                  <a:cubicBezTo>
                    <a:pt x="1076" y="648"/>
                    <a:pt x="1075" y="650"/>
                    <a:pt x="1075" y="651"/>
                  </a:cubicBezTo>
                  <a:cubicBezTo>
                    <a:pt x="1075" y="652"/>
                    <a:pt x="1075" y="653"/>
                    <a:pt x="1075" y="654"/>
                  </a:cubicBezTo>
                  <a:cubicBezTo>
                    <a:pt x="1074" y="655"/>
                    <a:pt x="1074" y="656"/>
                    <a:pt x="1073" y="657"/>
                  </a:cubicBezTo>
                  <a:cubicBezTo>
                    <a:pt x="1072" y="658"/>
                    <a:pt x="1072" y="659"/>
                    <a:pt x="1071" y="660"/>
                  </a:cubicBezTo>
                  <a:cubicBezTo>
                    <a:pt x="1070" y="662"/>
                    <a:pt x="1068" y="662"/>
                    <a:pt x="1067" y="662"/>
                  </a:cubicBezTo>
                  <a:cubicBezTo>
                    <a:pt x="1064" y="661"/>
                    <a:pt x="1063" y="661"/>
                    <a:pt x="1062" y="661"/>
                  </a:cubicBezTo>
                  <a:cubicBezTo>
                    <a:pt x="1061" y="661"/>
                    <a:pt x="1061" y="662"/>
                    <a:pt x="1061" y="663"/>
                  </a:cubicBezTo>
                  <a:cubicBezTo>
                    <a:pt x="1061" y="664"/>
                    <a:pt x="1060" y="666"/>
                    <a:pt x="1059" y="668"/>
                  </a:cubicBezTo>
                  <a:cubicBezTo>
                    <a:pt x="1059" y="668"/>
                    <a:pt x="1058" y="669"/>
                    <a:pt x="1058" y="669"/>
                  </a:cubicBezTo>
                  <a:cubicBezTo>
                    <a:pt x="1057" y="671"/>
                    <a:pt x="1056" y="673"/>
                    <a:pt x="1056" y="674"/>
                  </a:cubicBezTo>
                  <a:cubicBezTo>
                    <a:pt x="1056" y="674"/>
                    <a:pt x="1056" y="674"/>
                    <a:pt x="1056" y="674"/>
                  </a:cubicBezTo>
                  <a:cubicBezTo>
                    <a:pt x="1055" y="675"/>
                    <a:pt x="1055" y="677"/>
                    <a:pt x="1056" y="679"/>
                  </a:cubicBezTo>
                  <a:cubicBezTo>
                    <a:pt x="1057" y="680"/>
                    <a:pt x="1058" y="681"/>
                    <a:pt x="1058" y="681"/>
                  </a:cubicBezTo>
                  <a:cubicBezTo>
                    <a:pt x="1058" y="681"/>
                    <a:pt x="1059" y="682"/>
                    <a:pt x="1060" y="684"/>
                  </a:cubicBezTo>
                  <a:cubicBezTo>
                    <a:pt x="1060" y="684"/>
                    <a:pt x="1060" y="684"/>
                    <a:pt x="1060" y="684"/>
                  </a:cubicBezTo>
                  <a:cubicBezTo>
                    <a:pt x="1060" y="684"/>
                    <a:pt x="1060" y="684"/>
                    <a:pt x="1060" y="684"/>
                  </a:cubicBezTo>
                  <a:cubicBezTo>
                    <a:pt x="1061" y="685"/>
                    <a:pt x="1063" y="685"/>
                    <a:pt x="1064" y="685"/>
                  </a:cubicBezTo>
                  <a:cubicBezTo>
                    <a:pt x="1066" y="685"/>
                    <a:pt x="1069" y="686"/>
                    <a:pt x="1070" y="687"/>
                  </a:cubicBezTo>
                  <a:cubicBezTo>
                    <a:pt x="1070" y="687"/>
                    <a:pt x="1070" y="687"/>
                    <a:pt x="1070" y="687"/>
                  </a:cubicBezTo>
                  <a:cubicBezTo>
                    <a:pt x="1070" y="687"/>
                    <a:pt x="1070" y="687"/>
                    <a:pt x="1070" y="687"/>
                  </a:cubicBezTo>
                  <a:cubicBezTo>
                    <a:pt x="1071" y="687"/>
                    <a:pt x="1071" y="688"/>
                    <a:pt x="1072" y="688"/>
                  </a:cubicBezTo>
                  <a:cubicBezTo>
                    <a:pt x="1073" y="688"/>
                    <a:pt x="1075" y="689"/>
                    <a:pt x="1075" y="689"/>
                  </a:cubicBezTo>
                  <a:cubicBezTo>
                    <a:pt x="1075" y="689"/>
                    <a:pt x="1075" y="689"/>
                    <a:pt x="1075" y="689"/>
                  </a:cubicBezTo>
                  <a:cubicBezTo>
                    <a:pt x="1076" y="690"/>
                    <a:pt x="1076" y="690"/>
                    <a:pt x="1076" y="690"/>
                  </a:cubicBezTo>
                  <a:cubicBezTo>
                    <a:pt x="1077" y="690"/>
                    <a:pt x="1077" y="690"/>
                    <a:pt x="1078" y="691"/>
                  </a:cubicBezTo>
                  <a:cubicBezTo>
                    <a:pt x="1078" y="691"/>
                    <a:pt x="1078" y="691"/>
                    <a:pt x="1078" y="691"/>
                  </a:cubicBezTo>
                  <a:cubicBezTo>
                    <a:pt x="1078" y="691"/>
                    <a:pt x="1078" y="691"/>
                    <a:pt x="1078" y="691"/>
                  </a:cubicBezTo>
                  <a:cubicBezTo>
                    <a:pt x="1079" y="691"/>
                    <a:pt x="1079" y="691"/>
                    <a:pt x="1081" y="692"/>
                  </a:cubicBezTo>
                  <a:cubicBezTo>
                    <a:pt x="1082" y="692"/>
                    <a:pt x="1083" y="692"/>
                    <a:pt x="1085" y="692"/>
                  </a:cubicBezTo>
                  <a:cubicBezTo>
                    <a:pt x="1086" y="692"/>
                    <a:pt x="1086" y="692"/>
                    <a:pt x="1086" y="692"/>
                  </a:cubicBezTo>
                  <a:cubicBezTo>
                    <a:pt x="1088" y="692"/>
                    <a:pt x="1089" y="693"/>
                    <a:pt x="1090" y="693"/>
                  </a:cubicBezTo>
                  <a:cubicBezTo>
                    <a:pt x="1091" y="694"/>
                    <a:pt x="1092" y="697"/>
                    <a:pt x="1092" y="698"/>
                  </a:cubicBezTo>
                  <a:cubicBezTo>
                    <a:pt x="1092" y="704"/>
                    <a:pt x="1092" y="704"/>
                    <a:pt x="1092" y="704"/>
                  </a:cubicBezTo>
                  <a:cubicBezTo>
                    <a:pt x="1092" y="706"/>
                    <a:pt x="1093" y="708"/>
                    <a:pt x="1094" y="709"/>
                  </a:cubicBezTo>
                  <a:cubicBezTo>
                    <a:pt x="1094" y="710"/>
                    <a:pt x="1094" y="712"/>
                    <a:pt x="1093" y="713"/>
                  </a:cubicBezTo>
                  <a:cubicBezTo>
                    <a:pt x="1092" y="713"/>
                    <a:pt x="1091" y="715"/>
                    <a:pt x="1090" y="715"/>
                  </a:cubicBezTo>
                  <a:cubicBezTo>
                    <a:pt x="1089" y="715"/>
                    <a:pt x="1089" y="715"/>
                    <a:pt x="1089" y="715"/>
                  </a:cubicBezTo>
                  <a:cubicBezTo>
                    <a:pt x="1088" y="716"/>
                    <a:pt x="1088" y="716"/>
                    <a:pt x="1088" y="716"/>
                  </a:cubicBezTo>
                  <a:cubicBezTo>
                    <a:pt x="1088" y="716"/>
                    <a:pt x="1088" y="716"/>
                    <a:pt x="1088" y="716"/>
                  </a:cubicBezTo>
                  <a:cubicBezTo>
                    <a:pt x="1088" y="716"/>
                    <a:pt x="1087" y="717"/>
                    <a:pt x="1086" y="718"/>
                  </a:cubicBezTo>
                  <a:cubicBezTo>
                    <a:pt x="1086" y="719"/>
                    <a:pt x="1086" y="719"/>
                    <a:pt x="1086" y="719"/>
                  </a:cubicBezTo>
                  <a:cubicBezTo>
                    <a:pt x="1086" y="719"/>
                    <a:pt x="1086" y="719"/>
                    <a:pt x="1086" y="719"/>
                  </a:cubicBezTo>
                  <a:cubicBezTo>
                    <a:pt x="1086" y="720"/>
                    <a:pt x="1086" y="721"/>
                    <a:pt x="1086" y="722"/>
                  </a:cubicBezTo>
                  <a:cubicBezTo>
                    <a:pt x="1086" y="723"/>
                    <a:pt x="1085" y="724"/>
                    <a:pt x="1085" y="725"/>
                  </a:cubicBezTo>
                  <a:cubicBezTo>
                    <a:pt x="1085" y="726"/>
                    <a:pt x="1086" y="729"/>
                    <a:pt x="1087" y="730"/>
                  </a:cubicBezTo>
                  <a:cubicBezTo>
                    <a:pt x="1088" y="731"/>
                    <a:pt x="1089" y="733"/>
                    <a:pt x="1090" y="734"/>
                  </a:cubicBezTo>
                  <a:cubicBezTo>
                    <a:pt x="1090" y="734"/>
                    <a:pt x="1091" y="734"/>
                    <a:pt x="1091" y="735"/>
                  </a:cubicBezTo>
                  <a:cubicBezTo>
                    <a:pt x="1092" y="735"/>
                    <a:pt x="1093" y="736"/>
                    <a:pt x="1094" y="737"/>
                  </a:cubicBezTo>
                  <a:cubicBezTo>
                    <a:pt x="1095" y="737"/>
                    <a:pt x="1095" y="737"/>
                    <a:pt x="1095" y="737"/>
                  </a:cubicBezTo>
                  <a:cubicBezTo>
                    <a:pt x="1095" y="737"/>
                    <a:pt x="1095" y="737"/>
                    <a:pt x="1095" y="737"/>
                  </a:cubicBezTo>
                  <a:cubicBezTo>
                    <a:pt x="1096" y="738"/>
                    <a:pt x="1097" y="739"/>
                    <a:pt x="1097" y="739"/>
                  </a:cubicBezTo>
                  <a:cubicBezTo>
                    <a:pt x="1097" y="741"/>
                    <a:pt x="1097" y="741"/>
                    <a:pt x="1097" y="741"/>
                  </a:cubicBezTo>
                  <a:cubicBezTo>
                    <a:pt x="1097" y="742"/>
                    <a:pt x="1096" y="743"/>
                    <a:pt x="1096" y="744"/>
                  </a:cubicBezTo>
                  <a:cubicBezTo>
                    <a:pt x="1096" y="745"/>
                    <a:pt x="1096" y="746"/>
                    <a:pt x="1096" y="746"/>
                  </a:cubicBezTo>
                  <a:cubicBezTo>
                    <a:pt x="1095" y="746"/>
                    <a:pt x="1095" y="746"/>
                    <a:pt x="1095" y="746"/>
                  </a:cubicBezTo>
                  <a:cubicBezTo>
                    <a:pt x="1095" y="747"/>
                    <a:pt x="1095" y="747"/>
                    <a:pt x="1095" y="747"/>
                  </a:cubicBezTo>
                  <a:cubicBezTo>
                    <a:pt x="1096" y="749"/>
                    <a:pt x="1097" y="750"/>
                    <a:pt x="1098" y="750"/>
                  </a:cubicBezTo>
                  <a:cubicBezTo>
                    <a:pt x="1099" y="750"/>
                    <a:pt x="1100" y="750"/>
                    <a:pt x="1101" y="750"/>
                  </a:cubicBezTo>
                  <a:cubicBezTo>
                    <a:pt x="1102" y="750"/>
                    <a:pt x="1103" y="750"/>
                    <a:pt x="1104" y="750"/>
                  </a:cubicBezTo>
                  <a:cubicBezTo>
                    <a:pt x="1105" y="751"/>
                    <a:pt x="1106" y="751"/>
                    <a:pt x="1106" y="752"/>
                  </a:cubicBezTo>
                  <a:cubicBezTo>
                    <a:pt x="1107" y="753"/>
                    <a:pt x="1107" y="754"/>
                    <a:pt x="1106" y="754"/>
                  </a:cubicBezTo>
                  <a:cubicBezTo>
                    <a:pt x="1105" y="756"/>
                    <a:pt x="1104" y="759"/>
                    <a:pt x="1104" y="760"/>
                  </a:cubicBezTo>
                  <a:cubicBezTo>
                    <a:pt x="1104" y="762"/>
                    <a:pt x="1105" y="765"/>
                    <a:pt x="1106" y="766"/>
                  </a:cubicBezTo>
                  <a:cubicBezTo>
                    <a:pt x="1107" y="767"/>
                    <a:pt x="1107" y="768"/>
                    <a:pt x="1107" y="768"/>
                  </a:cubicBezTo>
                  <a:cubicBezTo>
                    <a:pt x="1108" y="770"/>
                    <a:pt x="1108" y="771"/>
                    <a:pt x="1109" y="771"/>
                  </a:cubicBezTo>
                  <a:cubicBezTo>
                    <a:pt x="1110" y="773"/>
                    <a:pt x="1110" y="775"/>
                    <a:pt x="1109" y="776"/>
                  </a:cubicBezTo>
                  <a:cubicBezTo>
                    <a:pt x="1108" y="778"/>
                    <a:pt x="1108" y="781"/>
                    <a:pt x="1109" y="782"/>
                  </a:cubicBezTo>
                  <a:cubicBezTo>
                    <a:pt x="1109" y="784"/>
                    <a:pt x="1110" y="786"/>
                    <a:pt x="1111" y="787"/>
                  </a:cubicBezTo>
                  <a:cubicBezTo>
                    <a:pt x="1112" y="789"/>
                    <a:pt x="1112" y="792"/>
                    <a:pt x="1112" y="793"/>
                  </a:cubicBezTo>
                  <a:cubicBezTo>
                    <a:pt x="1112" y="795"/>
                    <a:pt x="1112" y="798"/>
                    <a:pt x="1114" y="800"/>
                  </a:cubicBezTo>
                  <a:cubicBezTo>
                    <a:pt x="1115" y="802"/>
                    <a:pt x="1115" y="802"/>
                    <a:pt x="1115" y="802"/>
                  </a:cubicBezTo>
                  <a:cubicBezTo>
                    <a:pt x="1116" y="803"/>
                    <a:pt x="1116" y="804"/>
                    <a:pt x="1117" y="805"/>
                  </a:cubicBezTo>
                  <a:cubicBezTo>
                    <a:pt x="1117" y="806"/>
                    <a:pt x="1118" y="807"/>
                    <a:pt x="1118" y="807"/>
                  </a:cubicBezTo>
                  <a:cubicBezTo>
                    <a:pt x="1118" y="807"/>
                    <a:pt x="1118" y="807"/>
                    <a:pt x="1118" y="807"/>
                  </a:cubicBezTo>
                  <a:cubicBezTo>
                    <a:pt x="1118" y="808"/>
                    <a:pt x="1117" y="809"/>
                    <a:pt x="1117" y="810"/>
                  </a:cubicBezTo>
                  <a:cubicBezTo>
                    <a:pt x="1117" y="812"/>
                    <a:pt x="1117" y="814"/>
                    <a:pt x="1118" y="815"/>
                  </a:cubicBezTo>
                  <a:cubicBezTo>
                    <a:pt x="1118" y="821"/>
                    <a:pt x="1118" y="821"/>
                    <a:pt x="1118" y="821"/>
                  </a:cubicBezTo>
                  <a:cubicBezTo>
                    <a:pt x="1117" y="823"/>
                    <a:pt x="1117" y="824"/>
                    <a:pt x="1117" y="824"/>
                  </a:cubicBezTo>
                  <a:cubicBezTo>
                    <a:pt x="1115" y="823"/>
                    <a:pt x="1115" y="823"/>
                    <a:pt x="1115" y="823"/>
                  </a:cubicBezTo>
                  <a:cubicBezTo>
                    <a:pt x="1113" y="821"/>
                    <a:pt x="1112" y="820"/>
                    <a:pt x="1112" y="820"/>
                  </a:cubicBezTo>
                  <a:cubicBezTo>
                    <a:pt x="1111" y="820"/>
                    <a:pt x="1111" y="820"/>
                    <a:pt x="1111" y="820"/>
                  </a:cubicBezTo>
                  <a:cubicBezTo>
                    <a:pt x="1109" y="820"/>
                    <a:pt x="1109" y="820"/>
                    <a:pt x="1109" y="820"/>
                  </a:cubicBezTo>
                  <a:cubicBezTo>
                    <a:pt x="1110" y="822"/>
                    <a:pt x="1110" y="822"/>
                    <a:pt x="1110" y="822"/>
                  </a:cubicBezTo>
                  <a:cubicBezTo>
                    <a:pt x="1110" y="823"/>
                    <a:pt x="1110" y="823"/>
                    <a:pt x="1110" y="823"/>
                  </a:cubicBezTo>
                  <a:cubicBezTo>
                    <a:pt x="1110" y="823"/>
                    <a:pt x="1110" y="823"/>
                    <a:pt x="1110" y="823"/>
                  </a:cubicBezTo>
                  <a:cubicBezTo>
                    <a:pt x="1111" y="823"/>
                    <a:pt x="1111" y="823"/>
                    <a:pt x="1111" y="823"/>
                  </a:cubicBezTo>
                  <a:cubicBezTo>
                    <a:pt x="1111" y="823"/>
                    <a:pt x="1112" y="824"/>
                    <a:pt x="1112" y="824"/>
                  </a:cubicBezTo>
                  <a:cubicBezTo>
                    <a:pt x="1113" y="825"/>
                    <a:pt x="1113" y="825"/>
                    <a:pt x="1113" y="825"/>
                  </a:cubicBezTo>
                  <a:cubicBezTo>
                    <a:pt x="1114" y="826"/>
                    <a:pt x="1114" y="826"/>
                    <a:pt x="1115" y="827"/>
                  </a:cubicBezTo>
                  <a:cubicBezTo>
                    <a:pt x="1115" y="828"/>
                    <a:pt x="1115" y="828"/>
                    <a:pt x="1116" y="829"/>
                  </a:cubicBezTo>
                  <a:cubicBezTo>
                    <a:pt x="1116" y="829"/>
                    <a:pt x="1116" y="829"/>
                    <a:pt x="1116" y="829"/>
                  </a:cubicBezTo>
                  <a:cubicBezTo>
                    <a:pt x="1116" y="829"/>
                    <a:pt x="1116" y="829"/>
                    <a:pt x="1116" y="829"/>
                  </a:cubicBezTo>
                  <a:cubicBezTo>
                    <a:pt x="1116" y="829"/>
                    <a:pt x="1116" y="830"/>
                    <a:pt x="1117" y="831"/>
                  </a:cubicBezTo>
                  <a:cubicBezTo>
                    <a:pt x="1118" y="831"/>
                    <a:pt x="1118" y="832"/>
                    <a:pt x="1119" y="833"/>
                  </a:cubicBezTo>
                  <a:cubicBezTo>
                    <a:pt x="1119" y="833"/>
                    <a:pt x="1119" y="834"/>
                    <a:pt x="1119" y="835"/>
                  </a:cubicBezTo>
                  <a:cubicBezTo>
                    <a:pt x="1119" y="836"/>
                    <a:pt x="1119" y="837"/>
                    <a:pt x="1118" y="837"/>
                  </a:cubicBezTo>
                  <a:cubicBezTo>
                    <a:pt x="1118" y="837"/>
                    <a:pt x="1118" y="837"/>
                    <a:pt x="1118" y="837"/>
                  </a:cubicBezTo>
                  <a:cubicBezTo>
                    <a:pt x="1117" y="837"/>
                    <a:pt x="1117" y="837"/>
                    <a:pt x="1117" y="837"/>
                  </a:cubicBezTo>
                  <a:cubicBezTo>
                    <a:pt x="1117" y="838"/>
                    <a:pt x="1115" y="838"/>
                    <a:pt x="1113" y="838"/>
                  </a:cubicBezTo>
                  <a:cubicBezTo>
                    <a:pt x="1111" y="838"/>
                    <a:pt x="1110" y="836"/>
                    <a:pt x="1108" y="835"/>
                  </a:cubicBezTo>
                  <a:cubicBezTo>
                    <a:pt x="1108" y="834"/>
                    <a:pt x="1107" y="834"/>
                    <a:pt x="1107" y="834"/>
                  </a:cubicBezTo>
                  <a:cubicBezTo>
                    <a:pt x="1106" y="834"/>
                    <a:pt x="1106" y="834"/>
                    <a:pt x="1106" y="834"/>
                  </a:cubicBezTo>
                  <a:cubicBezTo>
                    <a:pt x="1105" y="835"/>
                    <a:pt x="1105" y="835"/>
                    <a:pt x="1105" y="835"/>
                  </a:cubicBezTo>
                  <a:cubicBezTo>
                    <a:pt x="1105" y="835"/>
                    <a:pt x="1105" y="836"/>
                    <a:pt x="1105" y="836"/>
                  </a:cubicBezTo>
                  <a:cubicBezTo>
                    <a:pt x="1104" y="836"/>
                    <a:pt x="1104" y="836"/>
                    <a:pt x="1104" y="836"/>
                  </a:cubicBezTo>
                  <a:cubicBezTo>
                    <a:pt x="1104" y="837"/>
                    <a:pt x="1104" y="837"/>
                    <a:pt x="1104" y="837"/>
                  </a:cubicBezTo>
                  <a:cubicBezTo>
                    <a:pt x="1103" y="837"/>
                    <a:pt x="1103" y="837"/>
                    <a:pt x="1103" y="837"/>
                  </a:cubicBezTo>
                  <a:cubicBezTo>
                    <a:pt x="1103" y="838"/>
                    <a:pt x="1103" y="838"/>
                    <a:pt x="1102" y="839"/>
                  </a:cubicBezTo>
                  <a:cubicBezTo>
                    <a:pt x="1102" y="839"/>
                    <a:pt x="1102" y="839"/>
                    <a:pt x="1102" y="839"/>
                  </a:cubicBezTo>
                  <a:cubicBezTo>
                    <a:pt x="1102" y="840"/>
                    <a:pt x="1102" y="840"/>
                    <a:pt x="1102" y="840"/>
                  </a:cubicBezTo>
                  <a:cubicBezTo>
                    <a:pt x="1102" y="841"/>
                    <a:pt x="1101" y="841"/>
                    <a:pt x="1100" y="841"/>
                  </a:cubicBezTo>
                  <a:cubicBezTo>
                    <a:pt x="1100" y="841"/>
                    <a:pt x="1100" y="841"/>
                    <a:pt x="1100" y="841"/>
                  </a:cubicBezTo>
                  <a:cubicBezTo>
                    <a:pt x="1100" y="840"/>
                    <a:pt x="1099" y="840"/>
                    <a:pt x="1098" y="838"/>
                  </a:cubicBezTo>
                  <a:cubicBezTo>
                    <a:pt x="1098" y="824"/>
                    <a:pt x="1098" y="824"/>
                    <a:pt x="1098" y="824"/>
                  </a:cubicBezTo>
                  <a:cubicBezTo>
                    <a:pt x="1098" y="824"/>
                    <a:pt x="1098" y="823"/>
                    <a:pt x="1098" y="822"/>
                  </a:cubicBezTo>
                  <a:cubicBezTo>
                    <a:pt x="1099" y="821"/>
                    <a:pt x="1099" y="821"/>
                    <a:pt x="1099" y="821"/>
                  </a:cubicBezTo>
                  <a:cubicBezTo>
                    <a:pt x="1099" y="818"/>
                    <a:pt x="1099" y="818"/>
                    <a:pt x="1099" y="818"/>
                  </a:cubicBezTo>
                  <a:cubicBezTo>
                    <a:pt x="1097" y="820"/>
                    <a:pt x="1097" y="820"/>
                    <a:pt x="1097" y="820"/>
                  </a:cubicBezTo>
                  <a:cubicBezTo>
                    <a:pt x="1096" y="820"/>
                    <a:pt x="1096" y="820"/>
                    <a:pt x="1095" y="820"/>
                  </a:cubicBezTo>
                  <a:cubicBezTo>
                    <a:pt x="1095" y="820"/>
                    <a:pt x="1095" y="820"/>
                    <a:pt x="1095" y="820"/>
                  </a:cubicBezTo>
                  <a:cubicBezTo>
                    <a:pt x="1095" y="819"/>
                    <a:pt x="1094" y="819"/>
                    <a:pt x="1094" y="818"/>
                  </a:cubicBezTo>
                  <a:cubicBezTo>
                    <a:pt x="1092" y="817"/>
                    <a:pt x="1092" y="817"/>
                    <a:pt x="1092" y="817"/>
                  </a:cubicBezTo>
                  <a:cubicBezTo>
                    <a:pt x="1092" y="818"/>
                    <a:pt x="1092" y="818"/>
                    <a:pt x="1092" y="818"/>
                  </a:cubicBezTo>
                  <a:cubicBezTo>
                    <a:pt x="1092" y="818"/>
                    <a:pt x="1092" y="818"/>
                    <a:pt x="1092" y="818"/>
                  </a:cubicBezTo>
                  <a:cubicBezTo>
                    <a:pt x="1092" y="819"/>
                    <a:pt x="1092" y="819"/>
                    <a:pt x="1091" y="820"/>
                  </a:cubicBezTo>
                  <a:cubicBezTo>
                    <a:pt x="1091" y="821"/>
                    <a:pt x="1091" y="822"/>
                    <a:pt x="1091" y="823"/>
                  </a:cubicBezTo>
                  <a:cubicBezTo>
                    <a:pt x="1091" y="824"/>
                    <a:pt x="1090" y="826"/>
                    <a:pt x="1089" y="827"/>
                  </a:cubicBezTo>
                  <a:cubicBezTo>
                    <a:pt x="1089" y="827"/>
                    <a:pt x="1089" y="827"/>
                    <a:pt x="1089" y="827"/>
                  </a:cubicBezTo>
                  <a:cubicBezTo>
                    <a:pt x="1089" y="827"/>
                    <a:pt x="1088" y="827"/>
                    <a:pt x="1088" y="826"/>
                  </a:cubicBezTo>
                  <a:cubicBezTo>
                    <a:pt x="1087" y="826"/>
                    <a:pt x="1087" y="826"/>
                    <a:pt x="1087" y="826"/>
                  </a:cubicBezTo>
                  <a:cubicBezTo>
                    <a:pt x="1086" y="826"/>
                    <a:pt x="1086" y="826"/>
                    <a:pt x="1086" y="826"/>
                  </a:cubicBezTo>
                  <a:cubicBezTo>
                    <a:pt x="1086" y="827"/>
                    <a:pt x="1086" y="827"/>
                    <a:pt x="1086" y="827"/>
                  </a:cubicBezTo>
                  <a:cubicBezTo>
                    <a:pt x="1086" y="829"/>
                    <a:pt x="1086" y="831"/>
                    <a:pt x="1085" y="832"/>
                  </a:cubicBezTo>
                  <a:cubicBezTo>
                    <a:pt x="1085" y="832"/>
                    <a:pt x="1085" y="832"/>
                    <a:pt x="1085" y="832"/>
                  </a:cubicBezTo>
                  <a:cubicBezTo>
                    <a:pt x="1085" y="835"/>
                    <a:pt x="1085" y="835"/>
                    <a:pt x="1085" y="835"/>
                  </a:cubicBezTo>
                  <a:cubicBezTo>
                    <a:pt x="1085" y="836"/>
                    <a:pt x="1085" y="836"/>
                    <a:pt x="1084" y="837"/>
                  </a:cubicBezTo>
                  <a:cubicBezTo>
                    <a:pt x="1084" y="838"/>
                    <a:pt x="1084" y="838"/>
                    <a:pt x="1084" y="839"/>
                  </a:cubicBezTo>
                  <a:cubicBezTo>
                    <a:pt x="1084" y="840"/>
                    <a:pt x="1083" y="840"/>
                    <a:pt x="1082" y="840"/>
                  </a:cubicBezTo>
                  <a:cubicBezTo>
                    <a:pt x="1082" y="840"/>
                    <a:pt x="1081" y="840"/>
                    <a:pt x="1081" y="839"/>
                  </a:cubicBezTo>
                  <a:cubicBezTo>
                    <a:pt x="1081" y="839"/>
                    <a:pt x="1081" y="838"/>
                    <a:pt x="1080" y="838"/>
                  </a:cubicBezTo>
                  <a:cubicBezTo>
                    <a:pt x="1080" y="836"/>
                    <a:pt x="1080" y="836"/>
                    <a:pt x="1079" y="835"/>
                  </a:cubicBezTo>
                  <a:cubicBezTo>
                    <a:pt x="1077" y="833"/>
                    <a:pt x="1077" y="833"/>
                    <a:pt x="1077" y="833"/>
                  </a:cubicBezTo>
                  <a:cubicBezTo>
                    <a:pt x="1077" y="836"/>
                    <a:pt x="1077" y="836"/>
                    <a:pt x="1077" y="836"/>
                  </a:cubicBezTo>
                  <a:cubicBezTo>
                    <a:pt x="1077" y="836"/>
                    <a:pt x="1077" y="836"/>
                    <a:pt x="1077" y="836"/>
                  </a:cubicBezTo>
                  <a:cubicBezTo>
                    <a:pt x="1077" y="837"/>
                    <a:pt x="1077" y="838"/>
                    <a:pt x="1076" y="839"/>
                  </a:cubicBezTo>
                  <a:cubicBezTo>
                    <a:pt x="1076" y="840"/>
                    <a:pt x="1076" y="840"/>
                    <a:pt x="1076" y="841"/>
                  </a:cubicBezTo>
                  <a:cubicBezTo>
                    <a:pt x="1076" y="844"/>
                    <a:pt x="1076" y="844"/>
                    <a:pt x="1076" y="844"/>
                  </a:cubicBezTo>
                  <a:cubicBezTo>
                    <a:pt x="1075" y="844"/>
                    <a:pt x="1075" y="844"/>
                    <a:pt x="1075" y="844"/>
                  </a:cubicBezTo>
                  <a:cubicBezTo>
                    <a:pt x="1075" y="844"/>
                    <a:pt x="1074" y="844"/>
                    <a:pt x="1074" y="843"/>
                  </a:cubicBezTo>
                  <a:cubicBezTo>
                    <a:pt x="1074" y="843"/>
                    <a:pt x="1074" y="843"/>
                    <a:pt x="1074" y="843"/>
                  </a:cubicBezTo>
                  <a:cubicBezTo>
                    <a:pt x="1074" y="843"/>
                    <a:pt x="1074" y="843"/>
                    <a:pt x="1074" y="843"/>
                  </a:cubicBezTo>
                  <a:cubicBezTo>
                    <a:pt x="1073" y="842"/>
                    <a:pt x="1072" y="841"/>
                    <a:pt x="1072" y="840"/>
                  </a:cubicBezTo>
                  <a:cubicBezTo>
                    <a:pt x="1072" y="840"/>
                    <a:pt x="1072" y="840"/>
                    <a:pt x="1072" y="840"/>
                  </a:cubicBezTo>
                  <a:cubicBezTo>
                    <a:pt x="1072" y="840"/>
                    <a:pt x="1072" y="840"/>
                    <a:pt x="1072" y="840"/>
                  </a:cubicBezTo>
                  <a:cubicBezTo>
                    <a:pt x="1071" y="839"/>
                    <a:pt x="1071" y="837"/>
                    <a:pt x="1071" y="837"/>
                  </a:cubicBezTo>
                  <a:cubicBezTo>
                    <a:pt x="1071" y="834"/>
                    <a:pt x="1071" y="833"/>
                    <a:pt x="1070" y="832"/>
                  </a:cubicBezTo>
                  <a:cubicBezTo>
                    <a:pt x="1070" y="832"/>
                    <a:pt x="1070" y="832"/>
                    <a:pt x="1070" y="832"/>
                  </a:cubicBezTo>
                  <a:cubicBezTo>
                    <a:pt x="1070" y="832"/>
                    <a:pt x="1070" y="829"/>
                    <a:pt x="1069" y="828"/>
                  </a:cubicBezTo>
                  <a:cubicBezTo>
                    <a:pt x="1068" y="827"/>
                    <a:pt x="1068" y="825"/>
                    <a:pt x="1068" y="824"/>
                  </a:cubicBezTo>
                  <a:cubicBezTo>
                    <a:pt x="1068" y="822"/>
                    <a:pt x="1068" y="821"/>
                    <a:pt x="1069" y="819"/>
                  </a:cubicBezTo>
                  <a:cubicBezTo>
                    <a:pt x="1070" y="818"/>
                    <a:pt x="1070" y="818"/>
                    <a:pt x="1070" y="815"/>
                  </a:cubicBezTo>
                  <a:cubicBezTo>
                    <a:pt x="1070" y="813"/>
                    <a:pt x="1070" y="812"/>
                    <a:pt x="1069" y="811"/>
                  </a:cubicBezTo>
                  <a:cubicBezTo>
                    <a:pt x="1068" y="810"/>
                    <a:pt x="1067" y="809"/>
                    <a:pt x="1066" y="809"/>
                  </a:cubicBezTo>
                  <a:cubicBezTo>
                    <a:pt x="1065" y="809"/>
                    <a:pt x="1065" y="809"/>
                    <a:pt x="1064" y="808"/>
                  </a:cubicBezTo>
                  <a:cubicBezTo>
                    <a:pt x="1064" y="808"/>
                    <a:pt x="1064" y="808"/>
                    <a:pt x="1064" y="808"/>
                  </a:cubicBezTo>
                  <a:cubicBezTo>
                    <a:pt x="1062" y="808"/>
                    <a:pt x="1062" y="808"/>
                    <a:pt x="1062" y="808"/>
                  </a:cubicBezTo>
                  <a:cubicBezTo>
                    <a:pt x="1061" y="808"/>
                    <a:pt x="1060" y="807"/>
                    <a:pt x="1059" y="806"/>
                  </a:cubicBezTo>
                  <a:cubicBezTo>
                    <a:pt x="1057" y="808"/>
                    <a:pt x="1057" y="808"/>
                    <a:pt x="1057" y="808"/>
                  </a:cubicBezTo>
                  <a:cubicBezTo>
                    <a:pt x="1058" y="808"/>
                    <a:pt x="1059" y="809"/>
                    <a:pt x="1059" y="810"/>
                  </a:cubicBezTo>
                  <a:cubicBezTo>
                    <a:pt x="1060" y="811"/>
                    <a:pt x="1063" y="811"/>
                    <a:pt x="1064" y="811"/>
                  </a:cubicBezTo>
                  <a:cubicBezTo>
                    <a:pt x="1065" y="811"/>
                    <a:pt x="1066" y="812"/>
                    <a:pt x="1067" y="813"/>
                  </a:cubicBezTo>
                  <a:cubicBezTo>
                    <a:pt x="1067" y="813"/>
                    <a:pt x="1067" y="813"/>
                    <a:pt x="1067" y="813"/>
                  </a:cubicBezTo>
                  <a:cubicBezTo>
                    <a:pt x="1067" y="813"/>
                    <a:pt x="1067" y="813"/>
                    <a:pt x="1067" y="813"/>
                  </a:cubicBezTo>
                  <a:cubicBezTo>
                    <a:pt x="1067" y="814"/>
                    <a:pt x="1067" y="814"/>
                    <a:pt x="1067" y="815"/>
                  </a:cubicBezTo>
                  <a:cubicBezTo>
                    <a:pt x="1067" y="815"/>
                    <a:pt x="1067" y="816"/>
                    <a:pt x="1067" y="816"/>
                  </a:cubicBezTo>
                  <a:cubicBezTo>
                    <a:pt x="1066" y="816"/>
                    <a:pt x="1066" y="816"/>
                    <a:pt x="1066" y="816"/>
                  </a:cubicBezTo>
                  <a:cubicBezTo>
                    <a:pt x="1066" y="817"/>
                    <a:pt x="1066" y="817"/>
                    <a:pt x="1066" y="817"/>
                  </a:cubicBezTo>
                  <a:cubicBezTo>
                    <a:pt x="1066" y="817"/>
                    <a:pt x="1065" y="817"/>
                    <a:pt x="1064" y="820"/>
                  </a:cubicBezTo>
                  <a:cubicBezTo>
                    <a:pt x="1064" y="820"/>
                    <a:pt x="1064" y="820"/>
                    <a:pt x="1064" y="820"/>
                  </a:cubicBezTo>
                  <a:cubicBezTo>
                    <a:pt x="1063" y="821"/>
                    <a:pt x="1061" y="823"/>
                    <a:pt x="1061" y="824"/>
                  </a:cubicBezTo>
                  <a:cubicBezTo>
                    <a:pt x="1061" y="825"/>
                    <a:pt x="1061" y="827"/>
                    <a:pt x="1060" y="828"/>
                  </a:cubicBezTo>
                  <a:cubicBezTo>
                    <a:pt x="1059" y="828"/>
                    <a:pt x="1059" y="828"/>
                    <a:pt x="1059" y="828"/>
                  </a:cubicBezTo>
                  <a:cubicBezTo>
                    <a:pt x="1059" y="828"/>
                    <a:pt x="1059" y="828"/>
                    <a:pt x="1059" y="828"/>
                  </a:cubicBezTo>
                  <a:cubicBezTo>
                    <a:pt x="1059" y="829"/>
                    <a:pt x="1058" y="830"/>
                    <a:pt x="1057" y="831"/>
                  </a:cubicBezTo>
                  <a:cubicBezTo>
                    <a:pt x="1057" y="831"/>
                    <a:pt x="1056" y="832"/>
                    <a:pt x="1056" y="833"/>
                  </a:cubicBezTo>
                  <a:cubicBezTo>
                    <a:pt x="1055" y="833"/>
                    <a:pt x="1055" y="834"/>
                    <a:pt x="1055" y="834"/>
                  </a:cubicBezTo>
                  <a:cubicBezTo>
                    <a:pt x="1054" y="834"/>
                    <a:pt x="1054" y="834"/>
                    <a:pt x="1054" y="834"/>
                  </a:cubicBezTo>
                  <a:cubicBezTo>
                    <a:pt x="1054" y="835"/>
                    <a:pt x="1054" y="835"/>
                    <a:pt x="1054" y="835"/>
                  </a:cubicBezTo>
                  <a:cubicBezTo>
                    <a:pt x="1054" y="836"/>
                    <a:pt x="1053" y="837"/>
                    <a:pt x="1051" y="837"/>
                  </a:cubicBezTo>
                  <a:cubicBezTo>
                    <a:pt x="1050" y="837"/>
                    <a:pt x="1047" y="838"/>
                    <a:pt x="1046" y="839"/>
                  </a:cubicBezTo>
                  <a:cubicBezTo>
                    <a:pt x="1044" y="838"/>
                    <a:pt x="1044" y="838"/>
                    <a:pt x="1044" y="838"/>
                  </a:cubicBezTo>
                  <a:cubicBezTo>
                    <a:pt x="1044" y="839"/>
                    <a:pt x="1044" y="839"/>
                    <a:pt x="1044" y="839"/>
                  </a:cubicBezTo>
                  <a:cubicBezTo>
                    <a:pt x="1044" y="840"/>
                    <a:pt x="1043" y="841"/>
                    <a:pt x="1043" y="841"/>
                  </a:cubicBezTo>
                  <a:cubicBezTo>
                    <a:pt x="1042" y="841"/>
                    <a:pt x="1042" y="841"/>
                    <a:pt x="1042" y="841"/>
                  </a:cubicBezTo>
                  <a:cubicBezTo>
                    <a:pt x="1041" y="841"/>
                    <a:pt x="1037" y="842"/>
                    <a:pt x="1036" y="843"/>
                  </a:cubicBezTo>
                  <a:cubicBezTo>
                    <a:pt x="1035" y="843"/>
                    <a:pt x="1034" y="843"/>
                    <a:pt x="1033" y="844"/>
                  </a:cubicBezTo>
                  <a:cubicBezTo>
                    <a:pt x="1031" y="845"/>
                    <a:pt x="1030" y="845"/>
                    <a:pt x="1029" y="845"/>
                  </a:cubicBezTo>
                  <a:cubicBezTo>
                    <a:pt x="1029" y="846"/>
                    <a:pt x="1026" y="847"/>
                    <a:pt x="1023" y="847"/>
                  </a:cubicBezTo>
                  <a:cubicBezTo>
                    <a:pt x="1022" y="847"/>
                    <a:pt x="1022" y="847"/>
                    <a:pt x="1022" y="847"/>
                  </a:cubicBezTo>
                  <a:cubicBezTo>
                    <a:pt x="1022" y="847"/>
                    <a:pt x="1022" y="847"/>
                    <a:pt x="1022" y="847"/>
                  </a:cubicBezTo>
                  <a:cubicBezTo>
                    <a:pt x="1021" y="848"/>
                    <a:pt x="1020" y="848"/>
                    <a:pt x="1020" y="848"/>
                  </a:cubicBezTo>
                  <a:cubicBezTo>
                    <a:pt x="1017" y="849"/>
                    <a:pt x="1016" y="850"/>
                    <a:pt x="1016" y="850"/>
                  </a:cubicBezTo>
                  <a:cubicBezTo>
                    <a:pt x="1015" y="851"/>
                    <a:pt x="1012" y="853"/>
                    <a:pt x="1010" y="854"/>
                  </a:cubicBezTo>
                  <a:cubicBezTo>
                    <a:pt x="1008" y="855"/>
                    <a:pt x="1005" y="859"/>
                    <a:pt x="1005" y="860"/>
                  </a:cubicBezTo>
                  <a:cubicBezTo>
                    <a:pt x="1004" y="861"/>
                    <a:pt x="1003" y="863"/>
                    <a:pt x="1002" y="864"/>
                  </a:cubicBezTo>
                  <a:cubicBezTo>
                    <a:pt x="1002" y="865"/>
                    <a:pt x="1001" y="865"/>
                    <a:pt x="1001" y="866"/>
                  </a:cubicBezTo>
                  <a:cubicBezTo>
                    <a:pt x="1000" y="866"/>
                    <a:pt x="999" y="869"/>
                    <a:pt x="999" y="871"/>
                  </a:cubicBezTo>
                  <a:cubicBezTo>
                    <a:pt x="999" y="872"/>
                    <a:pt x="1000" y="875"/>
                    <a:pt x="1001" y="877"/>
                  </a:cubicBezTo>
                  <a:cubicBezTo>
                    <a:pt x="1002" y="880"/>
                    <a:pt x="1004" y="883"/>
                    <a:pt x="1005" y="885"/>
                  </a:cubicBezTo>
                  <a:cubicBezTo>
                    <a:pt x="1006" y="886"/>
                    <a:pt x="1006" y="889"/>
                    <a:pt x="1005" y="890"/>
                  </a:cubicBezTo>
                  <a:cubicBezTo>
                    <a:pt x="1005" y="890"/>
                    <a:pt x="1005" y="890"/>
                    <a:pt x="1005" y="890"/>
                  </a:cubicBezTo>
                  <a:cubicBezTo>
                    <a:pt x="1005" y="891"/>
                    <a:pt x="1005" y="891"/>
                    <a:pt x="1005" y="891"/>
                  </a:cubicBezTo>
                  <a:cubicBezTo>
                    <a:pt x="1005" y="892"/>
                    <a:pt x="1006" y="892"/>
                    <a:pt x="1007" y="892"/>
                  </a:cubicBezTo>
                  <a:cubicBezTo>
                    <a:pt x="1008" y="893"/>
                    <a:pt x="1009" y="894"/>
                    <a:pt x="1009" y="895"/>
                  </a:cubicBezTo>
                  <a:cubicBezTo>
                    <a:pt x="1009" y="895"/>
                    <a:pt x="1009" y="895"/>
                    <a:pt x="1009" y="895"/>
                  </a:cubicBezTo>
                  <a:cubicBezTo>
                    <a:pt x="1010" y="896"/>
                    <a:pt x="1010" y="896"/>
                    <a:pt x="1010" y="896"/>
                  </a:cubicBezTo>
                  <a:cubicBezTo>
                    <a:pt x="1010" y="896"/>
                    <a:pt x="1010" y="897"/>
                    <a:pt x="1010" y="897"/>
                  </a:cubicBezTo>
                  <a:cubicBezTo>
                    <a:pt x="1009" y="897"/>
                    <a:pt x="1009" y="897"/>
                    <a:pt x="1009" y="897"/>
                  </a:cubicBezTo>
                  <a:cubicBezTo>
                    <a:pt x="1009" y="898"/>
                    <a:pt x="1009" y="898"/>
                    <a:pt x="1009" y="898"/>
                  </a:cubicBezTo>
                  <a:cubicBezTo>
                    <a:pt x="1008" y="898"/>
                    <a:pt x="1008" y="898"/>
                    <a:pt x="1008" y="898"/>
                  </a:cubicBezTo>
                  <a:cubicBezTo>
                    <a:pt x="1007" y="899"/>
                    <a:pt x="1007" y="900"/>
                    <a:pt x="1006" y="900"/>
                  </a:cubicBezTo>
                  <a:cubicBezTo>
                    <a:pt x="1006" y="900"/>
                    <a:pt x="1006" y="900"/>
                    <a:pt x="1006" y="900"/>
                  </a:cubicBezTo>
                  <a:cubicBezTo>
                    <a:pt x="1006" y="901"/>
                    <a:pt x="1006" y="901"/>
                    <a:pt x="1006" y="901"/>
                  </a:cubicBezTo>
                  <a:cubicBezTo>
                    <a:pt x="1006" y="901"/>
                    <a:pt x="1005" y="901"/>
                    <a:pt x="1004" y="902"/>
                  </a:cubicBezTo>
                  <a:cubicBezTo>
                    <a:pt x="1004" y="902"/>
                    <a:pt x="1003" y="903"/>
                    <a:pt x="1003" y="903"/>
                  </a:cubicBezTo>
                  <a:cubicBezTo>
                    <a:pt x="1003" y="903"/>
                    <a:pt x="1002" y="904"/>
                    <a:pt x="1001" y="904"/>
                  </a:cubicBezTo>
                  <a:cubicBezTo>
                    <a:pt x="1001" y="905"/>
                    <a:pt x="1000" y="905"/>
                    <a:pt x="1000" y="905"/>
                  </a:cubicBezTo>
                  <a:cubicBezTo>
                    <a:pt x="999" y="905"/>
                    <a:pt x="999" y="905"/>
                    <a:pt x="999" y="905"/>
                  </a:cubicBezTo>
                  <a:cubicBezTo>
                    <a:pt x="999" y="906"/>
                    <a:pt x="999" y="906"/>
                    <a:pt x="999" y="906"/>
                  </a:cubicBezTo>
                  <a:cubicBezTo>
                    <a:pt x="999" y="906"/>
                    <a:pt x="998" y="906"/>
                    <a:pt x="997" y="909"/>
                  </a:cubicBezTo>
                  <a:cubicBezTo>
                    <a:pt x="997" y="909"/>
                    <a:pt x="996" y="910"/>
                    <a:pt x="996" y="911"/>
                  </a:cubicBezTo>
                  <a:cubicBezTo>
                    <a:pt x="996" y="911"/>
                    <a:pt x="996" y="911"/>
                    <a:pt x="997" y="911"/>
                  </a:cubicBezTo>
                  <a:cubicBezTo>
                    <a:pt x="997" y="912"/>
                    <a:pt x="997" y="912"/>
                    <a:pt x="997" y="912"/>
                  </a:cubicBezTo>
                  <a:cubicBezTo>
                    <a:pt x="998" y="912"/>
                    <a:pt x="998" y="912"/>
                    <a:pt x="998" y="912"/>
                  </a:cubicBezTo>
                  <a:cubicBezTo>
                    <a:pt x="998" y="913"/>
                    <a:pt x="999" y="913"/>
                    <a:pt x="999" y="913"/>
                  </a:cubicBezTo>
                  <a:cubicBezTo>
                    <a:pt x="999" y="914"/>
                    <a:pt x="998" y="914"/>
                    <a:pt x="998" y="915"/>
                  </a:cubicBezTo>
                  <a:cubicBezTo>
                    <a:pt x="998" y="915"/>
                    <a:pt x="998" y="915"/>
                    <a:pt x="998" y="915"/>
                  </a:cubicBezTo>
                  <a:cubicBezTo>
                    <a:pt x="997" y="917"/>
                    <a:pt x="997" y="917"/>
                    <a:pt x="997" y="917"/>
                  </a:cubicBezTo>
                  <a:cubicBezTo>
                    <a:pt x="996" y="918"/>
                    <a:pt x="994" y="920"/>
                    <a:pt x="993" y="921"/>
                  </a:cubicBezTo>
                  <a:cubicBezTo>
                    <a:pt x="993" y="921"/>
                    <a:pt x="993" y="921"/>
                    <a:pt x="993" y="921"/>
                  </a:cubicBezTo>
                  <a:cubicBezTo>
                    <a:pt x="993" y="921"/>
                    <a:pt x="993" y="921"/>
                    <a:pt x="993" y="921"/>
                  </a:cubicBezTo>
                  <a:cubicBezTo>
                    <a:pt x="992" y="922"/>
                    <a:pt x="990" y="922"/>
                    <a:pt x="989" y="923"/>
                  </a:cubicBezTo>
                  <a:cubicBezTo>
                    <a:pt x="988" y="923"/>
                    <a:pt x="988" y="923"/>
                    <a:pt x="988" y="923"/>
                  </a:cubicBezTo>
                  <a:cubicBezTo>
                    <a:pt x="988" y="923"/>
                    <a:pt x="988" y="923"/>
                    <a:pt x="988" y="923"/>
                  </a:cubicBezTo>
                  <a:cubicBezTo>
                    <a:pt x="988" y="923"/>
                    <a:pt x="987" y="924"/>
                    <a:pt x="987" y="924"/>
                  </a:cubicBezTo>
                  <a:cubicBezTo>
                    <a:pt x="986" y="924"/>
                    <a:pt x="985" y="925"/>
                    <a:pt x="985" y="925"/>
                  </a:cubicBezTo>
                  <a:cubicBezTo>
                    <a:pt x="984" y="925"/>
                    <a:pt x="984" y="925"/>
                    <a:pt x="984" y="925"/>
                  </a:cubicBezTo>
                  <a:cubicBezTo>
                    <a:pt x="984" y="926"/>
                    <a:pt x="984" y="926"/>
                    <a:pt x="984" y="926"/>
                  </a:cubicBezTo>
                  <a:cubicBezTo>
                    <a:pt x="984" y="926"/>
                    <a:pt x="983" y="927"/>
                    <a:pt x="983" y="929"/>
                  </a:cubicBezTo>
                  <a:cubicBezTo>
                    <a:pt x="983" y="929"/>
                    <a:pt x="983" y="929"/>
                    <a:pt x="983" y="929"/>
                  </a:cubicBezTo>
                  <a:cubicBezTo>
                    <a:pt x="983" y="929"/>
                    <a:pt x="982" y="930"/>
                    <a:pt x="982" y="930"/>
                  </a:cubicBezTo>
                  <a:cubicBezTo>
                    <a:pt x="982" y="931"/>
                    <a:pt x="982" y="931"/>
                    <a:pt x="981" y="932"/>
                  </a:cubicBezTo>
                  <a:cubicBezTo>
                    <a:pt x="981" y="932"/>
                    <a:pt x="981" y="932"/>
                    <a:pt x="981" y="932"/>
                  </a:cubicBezTo>
                  <a:cubicBezTo>
                    <a:pt x="981" y="932"/>
                    <a:pt x="981" y="932"/>
                    <a:pt x="981" y="932"/>
                  </a:cubicBezTo>
                  <a:cubicBezTo>
                    <a:pt x="981" y="933"/>
                    <a:pt x="980" y="933"/>
                    <a:pt x="980" y="934"/>
                  </a:cubicBezTo>
                  <a:cubicBezTo>
                    <a:pt x="979" y="934"/>
                    <a:pt x="979" y="935"/>
                    <a:pt x="979" y="935"/>
                  </a:cubicBezTo>
                  <a:cubicBezTo>
                    <a:pt x="979" y="935"/>
                    <a:pt x="979" y="935"/>
                    <a:pt x="979" y="935"/>
                  </a:cubicBezTo>
                  <a:cubicBezTo>
                    <a:pt x="978" y="935"/>
                    <a:pt x="978" y="936"/>
                    <a:pt x="976" y="936"/>
                  </a:cubicBezTo>
                  <a:cubicBezTo>
                    <a:pt x="976" y="935"/>
                    <a:pt x="976" y="935"/>
                    <a:pt x="976" y="935"/>
                  </a:cubicBezTo>
                  <a:cubicBezTo>
                    <a:pt x="975" y="935"/>
                    <a:pt x="975" y="935"/>
                    <a:pt x="975" y="935"/>
                  </a:cubicBezTo>
                  <a:cubicBezTo>
                    <a:pt x="975" y="934"/>
                    <a:pt x="975" y="934"/>
                    <a:pt x="972" y="933"/>
                  </a:cubicBezTo>
                  <a:cubicBezTo>
                    <a:pt x="971" y="932"/>
                    <a:pt x="969" y="932"/>
                    <a:pt x="968" y="932"/>
                  </a:cubicBezTo>
                  <a:cubicBezTo>
                    <a:pt x="967" y="934"/>
                    <a:pt x="967" y="934"/>
                    <a:pt x="967" y="934"/>
                  </a:cubicBezTo>
                  <a:cubicBezTo>
                    <a:pt x="968" y="934"/>
                    <a:pt x="968" y="934"/>
                    <a:pt x="968" y="934"/>
                  </a:cubicBezTo>
                  <a:cubicBezTo>
                    <a:pt x="968" y="934"/>
                    <a:pt x="969" y="935"/>
                    <a:pt x="970" y="936"/>
                  </a:cubicBezTo>
                  <a:cubicBezTo>
                    <a:pt x="971" y="936"/>
                    <a:pt x="972" y="937"/>
                    <a:pt x="972" y="937"/>
                  </a:cubicBezTo>
                  <a:cubicBezTo>
                    <a:pt x="972" y="937"/>
                    <a:pt x="972" y="937"/>
                    <a:pt x="972" y="937"/>
                  </a:cubicBezTo>
                  <a:cubicBezTo>
                    <a:pt x="973" y="937"/>
                    <a:pt x="973" y="937"/>
                    <a:pt x="973" y="937"/>
                  </a:cubicBezTo>
                  <a:cubicBezTo>
                    <a:pt x="973" y="937"/>
                    <a:pt x="973" y="938"/>
                    <a:pt x="973" y="938"/>
                  </a:cubicBezTo>
                  <a:cubicBezTo>
                    <a:pt x="973" y="938"/>
                    <a:pt x="973" y="939"/>
                    <a:pt x="972" y="940"/>
                  </a:cubicBezTo>
                  <a:cubicBezTo>
                    <a:pt x="971" y="940"/>
                    <a:pt x="969" y="941"/>
                    <a:pt x="968" y="942"/>
                  </a:cubicBezTo>
                  <a:cubicBezTo>
                    <a:pt x="967" y="942"/>
                    <a:pt x="966" y="943"/>
                    <a:pt x="965" y="943"/>
                  </a:cubicBezTo>
                  <a:cubicBezTo>
                    <a:pt x="957" y="946"/>
                    <a:pt x="957" y="946"/>
                    <a:pt x="957" y="946"/>
                  </a:cubicBezTo>
                  <a:cubicBezTo>
                    <a:pt x="956" y="946"/>
                    <a:pt x="955" y="947"/>
                    <a:pt x="954" y="947"/>
                  </a:cubicBezTo>
                  <a:cubicBezTo>
                    <a:pt x="953" y="948"/>
                    <a:pt x="951" y="948"/>
                    <a:pt x="949" y="948"/>
                  </a:cubicBezTo>
                  <a:cubicBezTo>
                    <a:pt x="948" y="949"/>
                    <a:pt x="948" y="949"/>
                    <a:pt x="948" y="949"/>
                  </a:cubicBezTo>
                  <a:cubicBezTo>
                    <a:pt x="946" y="949"/>
                    <a:pt x="944" y="950"/>
                    <a:pt x="943" y="951"/>
                  </a:cubicBezTo>
                  <a:cubicBezTo>
                    <a:pt x="943" y="951"/>
                    <a:pt x="943" y="951"/>
                    <a:pt x="943" y="951"/>
                  </a:cubicBezTo>
                  <a:cubicBezTo>
                    <a:pt x="942" y="951"/>
                    <a:pt x="940" y="952"/>
                    <a:pt x="940" y="953"/>
                  </a:cubicBezTo>
                  <a:cubicBezTo>
                    <a:pt x="939" y="953"/>
                    <a:pt x="939" y="953"/>
                    <a:pt x="939" y="953"/>
                  </a:cubicBezTo>
                  <a:cubicBezTo>
                    <a:pt x="937" y="954"/>
                    <a:pt x="936" y="954"/>
                    <a:pt x="935" y="955"/>
                  </a:cubicBezTo>
                  <a:cubicBezTo>
                    <a:pt x="935" y="955"/>
                    <a:pt x="935" y="955"/>
                    <a:pt x="935" y="955"/>
                  </a:cubicBezTo>
                  <a:cubicBezTo>
                    <a:pt x="934" y="955"/>
                    <a:pt x="933" y="956"/>
                    <a:pt x="932" y="956"/>
                  </a:cubicBezTo>
                  <a:cubicBezTo>
                    <a:pt x="932" y="956"/>
                    <a:pt x="931" y="956"/>
                    <a:pt x="931" y="956"/>
                  </a:cubicBezTo>
                  <a:cubicBezTo>
                    <a:pt x="930" y="956"/>
                    <a:pt x="930" y="956"/>
                    <a:pt x="930" y="956"/>
                  </a:cubicBezTo>
                  <a:cubicBezTo>
                    <a:pt x="929" y="956"/>
                    <a:pt x="929" y="956"/>
                    <a:pt x="928" y="955"/>
                  </a:cubicBezTo>
                  <a:cubicBezTo>
                    <a:pt x="928" y="955"/>
                    <a:pt x="928" y="955"/>
                    <a:pt x="928" y="955"/>
                  </a:cubicBezTo>
                  <a:cubicBezTo>
                    <a:pt x="928" y="954"/>
                    <a:pt x="929" y="954"/>
                    <a:pt x="930" y="954"/>
                  </a:cubicBezTo>
                  <a:cubicBezTo>
                    <a:pt x="932" y="953"/>
                    <a:pt x="932" y="952"/>
                    <a:pt x="932" y="951"/>
                  </a:cubicBezTo>
                  <a:cubicBezTo>
                    <a:pt x="932" y="948"/>
                    <a:pt x="932" y="948"/>
                    <a:pt x="932" y="948"/>
                  </a:cubicBezTo>
                  <a:cubicBezTo>
                    <a:pt x="932" y="947"/>
                    <a:pt x="932" y="946"/>
                    <a:pt x="931" y="945"/>
                  </a:cubicBezTo>
                  <a:cubicBezTo>
                    <a:pt x="931" y="945"/>
                    <a:pt x="931" y="945"/>
                    <a:pt x="931" y="945"/>
                  </a:cubicBezTo>
                  <a:cubicBezTo>
                    <a:pt x="931" y="945"/>
                    <a:pt x="931" y="945"/>
                    <a:pt x="931" y="945"/>
                  </a:cubicBezTo>
                  <a:cubicBezTo>
                    <a:pt x="930" y="945"/>
                    <a:pt x="930" y="945"/>
                    <a:pt x="929" y="945"/>
                  </a:cubicBezTo>
                  <a:cubicBezTo>
                    <a:pt x="928" y="945"/>
                    <a:pt x="927" y="945"/>
                    <a:pt x="926" y="946"/>
                  </a:cubicBezTo>
                  <a:cubicBezTo>
                    <a:pt x="925" y="948"/>
                    <a:pt x="924" y="949"/>
                    <a:pt x="923" y="949"/>
                  </a:cubicBezTo>
                  <a:cubicBezTo>
                    <a:pt x="923" y="949"/>
                    <a:pt x="923" y="949"/>
                    <a:pt x="923" y="949"/>
                  </a:cubicBezTo>
                  <a:cubicBezTo>
                    <a:pt x="922" y="949"/>
                    <a:pt x="922" y="949"/>
                    <a:pt x="922" y="949"/>
                  </a:cubicBezTo>
                  <a:cubicBezTo>
                    <a:pt x="922" y="949"/>
                    <a:pt x="922" y="949"/>
                    <a:pt x="921" y="950"/>
                  </a:cubicBezTo>
                  <a:cubicBezTo>
                    <a:pt x="921" y="950"/>
                    <a:pt x="920" y="951"/>
                    <a:pt x="920" y="951"/>
                  </a:cubicBezTo>
                  <a:cubicBezTo>
                    <a:pt x="920" y="951"/>
                    <a:pt x="920" y="951"/>
                    <a:pt x="920" y="951"/>
                  </a:cubicBezTo>
                  <a:cubicBezTo>
                    <a:pt x="920" y="951"/>
                    <a:pt x="920" y="951"/>
                    <a:pt x="920" y="951"/>
                  </a:cubicBezTo>
                  <a:cubicBezTo>
                    <a:pt x="920" y="951"/>
                    <a:pt x="920" y="951"/>
                    <a:pt x="920" y="951"/>
                  </a:cubicBezTo>
                  <a:cubicBezTo>
                    <a:pt x="919" y="952"/>
                    <a:pt x="919" y="952"/>
                    <a:pt x="919" y="952"/>
                  </a:cubicBezTo>
                  <a:cubicBezTo>
                    <a:pt x="919" y="952"/>
                    <a:pt x="919" y="952"/>
                    <a:pt x="918" y="953"/>
                  </a:cubicBezTo>
                  <a:cubicBezTo>
                    <a:pt x="918" y="953"/>
                    <a:pt x="918" y="954"/>
                    <a:pt x="917" y="954"/>
                  </a:cubicBezTo>
                  <a:cubicBezTo>
                    <a:pt x="913" y="958"/>
                    <a:pt x="913" y="958"/>
                    <a:pt x="913" y="958"/>
                  </a:cubicBezTo>
                  <a:cubicBezTo>
                    <a:pt x="911" y="960"/>
                    <a:pt x="910" y="961"/>
                    <a:pt x="910" y="962"/>
                  </a:cubicBezTo>
                  <a:cubicBezTo>
                    <a:pt x="910" y="963"/>
                    <a:pt x="911" y="964"/>
                    <a:pt x="912" y="964"/>
                  </a:cubicBezTo>
                  <a:cubicBezTo>
                    <a:pt x="912" y="964"/>
                    <a:pt x="913" y="964"/>
                    <a:pt x="913" y="964"/>
                  </a:cubicBezTo>
                  <a:cubicBezTo>
                    <a:pt x="914" y="964"/>
                    <a:pt x="914" y="964"/>
                    <a:pt x="914" y="964"/>
                  </a:cubicBezTo>
                  <a:cubicBezTo>
                    <a:pt x="914" y="962"/>
                    <a:pt x="914" y="962"/>
                    <a:pt x="914" y="962"/>
                  </a:cubicBezTo>
                  <a:cubicBezTo>
                    <a:pt x="914" y="962"/>
                    <a:pt x="915" y="960"/>
                    <a:pt x="916" y="959"/>
                  </a:cubicBezTo>
                  <a:cubicBezTo>
                    <a:pt x="916" y="958"/>
                    <a:pt x="918" y="957"/>
                    <a:pt x="920" y="957"/>
                  </a:cubicBezTo>
                  <a:cubicBezTo>
                    <a:pt x="920" y="957"/>
                    <a:pt x="920" y="957"/>
                    <a:pt x="920" y="957"/>
                  </a:cubicBezTo>
                  <a:cubicBezTo>
                    <a:pt x="920" y="957"/>
                    <a:pt x="920" y="957"/>
                    <a:pt x="920" y="957"/>
                  </a:cubicBezTo>
                  <a:cubicBezTo>
                    <a:pt x="921" y="957"/>
                    <a:pt x="921" y="957"/>
                    <a:pt x="922" y="957"/>
                  </a:cubicBezTo>
                  <a:cubicBezTo>
                    <a:pt x="922" y="957"/>
                    <a:pt x="922" y="957"/>
                    <a:pt x="923" y="957"/>
                  </a:cubicBezTo>
                  <a:cubicBezTo>
                    <a:pt x="923" y="957"/>
                    <a:pt x="923" y="957"/>
                    <a:pt x="923" y="957"/>
                  </a:cubicBezTo>
                  <a:cubicBezTo>
                    <a:pt x="923" y="957"/>
                    <a:pt x="923" y="957"/>
                    <a:pt x="923" y="957"/>
                  </a:cubicBezTo>
                  <a:cubicBezTo>
                    <a:pt x="923" y="958"/>
                    <a:pt x="924" y="958"/>
                    <a:pt x="924" y="959"/>
                  </a:cubicBezTo>
                  <a:cubicBezTo>
                    <a:pt x="924" y="960"/>
                    <a:pt x="923" y="961"/>
                    <a:pt x="922" y="961"/>
                  </a:cubicBezTo>
                  <a:cubicBezTo>
                    <a:pt x="920" y="961"/>
                    <a:pt x="919" y="961"/>
                    <a:pt x="919" y="962"/>
                  </a:cubicBezTo>
                  <a:cubicBezTo>
                    <a:pt x="919" y="962"/>
                    <a:pt x="919" y="962"/>
                    <a:pt x="919" y="962"/>
                  </a:cubicBezTo>
                  <a:cubicBezTo>
                    <a:pt x="918" y="963"/>
                    <a:pt x="917" y="964"/>
                    <a:pt x="916" y="965"/>
                  </a:cubicBezTo>
                  <a:cubicBezTo>
                    <a:pt x="915" y="966"/>
                    <a:pt x="914" y="967"/>
                    <a:pt x="913" y="968"/>
                  </a:cubicBezTo>
                  <a:cubicBezTo>
                    <a:pt x="913" y="968"/>
                    <a:pt x="913" y="968"/>
                    <a:pt x="913" y="968"/>
                  </a:cubicBezTo>
                  <a:cubicBezTo>
                    <a:pt x="913" y="968"/>
                    <a:pt x="913" y="968"/>
                    <a:pt x="913" y="968"/>
                  </a:cubicBezTo>
                  <a:cubicBezTo>
                    <a:pt x="912" y="968"/>
                    <a:pt x="912" y="969"/>
                    <a:pt x="912" y="969"/>
                  </a:cubicBezTo>
                  <a:cubicBezTo>
                    <a:pt x="911" y="970"/>
                    <a:pt x="911" y="971"/>
                    <a:pt x="910" y="971"/>
                  </a:cubicBezTo>
                  <a:cubicBezTo>
                    <a:pt x="910" y="971"/>
                    <a:pt x="909" y="972"/>
                    <a:pt x="908" y="973"/>
                  </a:cubicBezTo>
                  <a:cubicBezTo>
                    <a:pt x="907" y="974"/>
                    <a:pt x="905" y="975"/>
                    <a:pt x="904" y="976"/>
                  </a:cubicBezTo>
                  <a:cubicBezTo>
                    <a:pt x="901" y="978"/>
                    <a:pt x="899" y="981"/>
                    <a:pt x="897" y="982"/>
                  </a:cubicBezTo>
                  <a:cubicBezTo>
                    <a:pt x="897" y="983"/>
                    <a:pt x="896" y="983"/>
                    <a:pt x="896" y="983"/>
                  </a:cubicBezTo>
                  <a:cubicBezTo>
                    <a:pt x="896" y="983"/>
                    <a:pt x="896" y="983"/>
                    <a:pt x="896" y="983"/>
                  </a:cubicBezTo>
                  <a:cubicBezTo>
                    <a:pt x="895" y="984"/>
                    <a:pt x="895" y="984"/>
                    <a:pt x="895" y="984"/>
                  </a:cubicBezTo>
                  <a:cubicBezTo>
                    <a:pt x="895" y="985"/>
                    <a:pt x="894" y="986"/>
                    <a:pt x="893" y="987"/>
                  </a:cubicBezTo>
                  <a:cubicBezTo>
                    <a:pt x="891" y="987"/>
                    <a:pt x="890" y="990"/>
                    <a:pt x="890" y="991"/>
                  </a:cubicBezTo>
                  <a:cubicBezTo>
                    <a:pt x="890" y="993"/>
                    <a:pt x="890" y="993"/>
                    <a:pt x="890" y="994"/>
                  </a:cubicBezTo>
                  <a:cubicBezTo>
                    <a:pt x="889" y="994"/>
                    <a:pt x="889" y="994"/>
                    <a:pt x="889" y="994"/>
                  </a:cubicBezTo>
                  <a:cubicBezTo>
                    <a:pt x="889" y="995"/>
                    <a:pt x="889" y="995"/>
                    <a:pt x="889" y="995"/>
                  </a:cubicBezTo>
                  <a:cubicBezTo>
                    <a:pt x="889" y="995"/>
                    <a:pt x="888" y="997"/>
                    <a:pt x="886" y="999"/>
                  </a:cubicBezTo>
                  <a:cubicBezTo>
                    <a:pt x="884" y="1000"/>
                    <a:pt x="882" y="1003"/>
                    <a:pt x="882" y="1005"/>
                  </a:cubicBezTo>
                  <a:cubicBezTo>
                    <a:pt x="881" y="1005"/>
                    <a:pt x="881" y="1005"/>
                    <a:pt x="881" y="1005"/>
                  </a:cubicBezTo>
                  <a:cubicBezTo>
                    <a:pt x="879" y="1007"/>
                    <a:pt x="878" y="1008"/>
                    <a:pt x="877" y="1010"/>
                  </a:cubicBezTo>
                  <a:cubicBezTo>
                    <a:pt x="877" y="1010"/>
                    <a:pt x="877" y="1010"/>
                    <a:pt x="877" y="1010"/>
                  </a:cubicBezTo>
                  <a:cubicBezTo>
                    <a:pt x="875" y="1012"/>
                    <a:pt x="873" y="1014"/>
                    <a:pt x="872" y="1016"/>
                  </a:cubicBezTo>
                  <a:cubicBezTo>
                    <a:pt x="870" y="1018"/>
                    <a:pt x="868" y="1021"/>
                    <a:pt x="866" y="1022"/>
                  </a:cubicBezTo>
                  <a:cubicBezTo>
                    <a:pt x="865" y="1023"/>
                    <a:pt x="865" y="1023"/>
                    <a:pt x="865" y="1023"/>
                  </a:cubicBezTo>
                  <a:cubicBezTo>
                    <a:pt x="865" y="1023"/>
                    <a:pt x="865" y="1023"/>
                    <a:pt x="865" y="1023"/>
                  </a:cubicBezTo>
                  <a:cubicBezTo>
                    <a:pt x="864" y="1024"/>
                    <a:pt x="863" y="1025"/>
                    <a:pt x="862" y="1026"/>
                  </a:cubicBezTo>
                  <a:cubicBezTo>
                    <a:pt x="861" y="1027"/>
                    <a:pt x="860" y="1030"/>
                    <a:pt x="859" y="1031"/>
                  </a:cubicBezTo>
                  <a:cubicBezTo>
                    <a:pt x="858" y="1033"/>
                    <a:pt x="857" y="1035"/>
                    <a:pt x="856" y="1036"/>
                  </a:cubicBezTo>
                  <a:cubicBezTo>
                    <a:pt x="855" y="1037"/>
                    <a:pt x="853" y="1037"/>
                    <a:pt x="851" y="1038"/>
                  </a:cubicBezTo>
                  <a:cubicBezTo>
                    <a:pt x="851" y="1039"/>
                    <a:pt x="851" y="1039"/>
                    <a:pt x="851" y="1039"/>
                  </a:cubicBezTo>
                  <a:cubicBezTo>
                    <a:pt x="851" y="1039"/>
                    <a:pt x="851" y="1039"/>
                    <a:pt x="851" y="1039"/>
                  </a:cubicBezTo>
                  <a:cubicBezTo>
                    <a:pt x="851" y="1039"/>
                    <a:pt x="849" y="1040"/>
                    <a:pt x="848" y="1040"/>
                  </a:cubicBezTo>
                  <a:cubicBezTo>
                    <a:pt x="847" y="1040"/>
                    <a:pt x="846" y="1041"/>
                    <a:pt x="845" y="1041"/>
                  </a:cubicBezTo>
                  <a:cubicBezTo>
                    <a:pt x="842" y="1042"/>
                    <a:pt x="838" y="1044"/>
                    <a:pt x="835" y="1046"/>
                  </a:cubicBezTo>
                  <a:cubicBezTo>
                    <a:pt x="833" y="1047"/>
                    <a:pt x="830" y="1049"/>
                    <a:pt x="828" y="1051"/>
                  </a:cubicBezTo>
                  <a:cubicBezTo>
                    <a:pt x="827" y="1052"/>
                    <a:pt x="825" y="1053"/>
                    <a:pt x="823" y="1055"/>
                  </a:cubicBezTo>
                  <a:cubicBezTo>
                    <a:pt x="823" y="1055"/>
                    <a:pt x="823" y="1055"/>
                    <a:pt x="823" y="1055"/>
                  </a:cubicBezTo>
                  <a:cubicBezTo>
                    <a:pt x="823" y="1055"/>
                    <a:pt x="823" y="1055"/>
                    <a:pt x="823" y="1055"/>
                  </a:cubicBezTo>
                  <a:cubicBezTo>
                    <a:pt x="823" y="1056"/>
                    <a:pt x="822" y="1057"/>
                    <a:pt x="821" y="1058"/>
                  </a:cubicBezTo>
                  <a:cubicBezTo>
                    <a:pt x="820" y="1059"/>
                    <a:pt x="819" y="1060"/>
                    <a:pt x="819" y="1061"/>
                  </a:cubicBezTo>
                  <a:cubicBezTo>
                    <a:pt x="818" y="1062"/>
                    <a:pt x="818" y="1063"/>
                    <a:pt x="817" y="1064"/>
                  </a:cubicBezTo>
                  <a:cubicBezTo>
                    <a:pt x="816" y="1065"/>
                    <a:pt x="816" y="1066"/>
                    <a:pt x="815" y="1067"/>
                  </a:cubicBezTo>
                  <a:cubicBezTo>
                    <a:pt x="814" y="1068"/>
                    <a:pt x="812" y="1070"/>
                    <a:pt x="812" y="1072"/>
                  </a:cubicBezTo>
                  <a:cubicBezTo>
                    <a:pt x="808" y="1075"/>
                    <a:pt x="808" y="1075"/>
                    <a:pt x="808" y="1075"/>
                  </a:cubicBezTo>
                  <a:cubicBezTo>
                    <a:pt x="807" y="1077"/>
                    <a:pt x="805" y="1078"/>
                    <a:pt x="804" y="1079"/>
                  </a:cubicBezTo>
                  <a:cubicBezTo>
                    <a:pt x="803" y="1079"/>
                    <a:pt x="802" y="1080"/>
                    <a:pt x="801" y="1080"/>
                  </a:cubicBezTo>
                  <a:cubicBezTo>
                    <a:pt x="799" y="1081"/>
                    <a:pt x="798" y="1082"/>
                    <a:pt x="797" y="1082"/>
                  </a:cubicBezTo>
                  <a:cubicBezTo>
                    <a:pt x="795" y="1083"/>
                    <a:pt x="792" y="1085"/>
                    <a:pt x="791" y="1086"/>
                  </a:cubicBezTo>
                  <a:cubicBezTo>
                    <a:pt x="789" y="1087"/>
                    <a:pt x="789" y="1087"/>
                    <a:pt x="789" y="1087"/>
                  </a:cubicBezTo>
                  <a:cubicBezTo>
                    <a:pt x="788" y="1088"/>
                    <a:pt x="786" y="1089"/>
                    <a:pt x="784" y="1089"/>
                  </a:cubicBezTo>
                  <a:cubicBezTo>
                    <a:pt x="781" y="1090"/>
                    <a:pt x="778" y="1092"/>
                    <a:pt x="776" y="1093"/>
                  </a:cubicBezTo>
                  <a:cubicBezTo>
                    <a:pt x="773" y="1094"/>
                    <a:pt x="771" y="1095"/>
                    <a:pt x="770" y="1096"/>
                  </a:cubicBezTo>
                  <a:cubicBezTo>
                    <a:pt x="769" y="1097"/>
                    <a:pt x="768" y="1098"/>
                    <a:pt x="767" y="1099"/>
                  </a:cubicBezTo>
                  <a:cubicBezTo>
                    <a:pt x="766" y="1099"/>
                    <a:pt x="765" y="1100"/>
                    <a:pt x="764" y="1101"/>
                  </a:cubicBezTo>
                  <a:cubicBezTo>
                    <a:pt x="763" y="1101"/>
                    <a:pt x="763" y="1101"/>
                    <a:pt x="763" y="1101"/>
                  </a:cubicBezTo>
                  <a:cubicBezTo>
                    <a:pt x="763" y="1101"/>
                    <a:pt x="763" y="1101"/>
                    <a:pt x="763" y="1101"/>
                  </a:cubicBezTo>
                  <a:cubicBezTo>
                    <a:pt x="763" y="1101"/>
                    <a:pt x="763" y="1102"/>
                    <a:pt x="762" y="1102"/>
                  </a:cubicBezTo>
                  <a:cubicBezTo>
                    <a:pt x="760" y="1104"/>
                    <a:pt x="758" y="1106"/>
                    <a:pt x="757" y="1108"/>
                  </a:cubicBezTo>
                  <a:cubicBezTo>
                    <a:pt x="757" y="1108"/>
                    <a:pt x="757" y="1108"/>
                    <a:pt x="757" y="1108"/>
                  </a:cubicBezTo>
                  <a:cubicBezTo>
                    <a:pt x="755" y="1111"/>
                    <a:pt x="754" y="1113"/>
                    <a:pt x="754" y="1115"/>
                  </a:cubicBezTo>
                  <a:cubicBezTo>
                    <a:pt x="754" y="1116"/>
                    <a:pt x="754" y="1117"/>
                    <a:pt x="755" y="1118"/>
                  </a:cubicBezTo>
                  <a:cubicBezTo>
                    <a:pt x="756" y="1119"/>
                    <a:pt x="756" y="1119"/>
                    <a:pt x="756" y="1119"/>
                  </a:cubicBezTo>
                  <a:cubicBezTo>
                    <a:pt x="756" y="1119"/>
                    <a:pt x="756" y="1119"/>
                    <a:pt x="756" y="1119"/>
                  </a:cubicBezTo>
                  <a:cubicBezTo>
                    <a:pt x="756" y="1119"/>
                    <a:pt x="756" y="1119"/>
                    <a:pt x="756" y="1119"/>
                  </a:cubicBezTo>
                  <a:cubicBezTo>
                    <a:pt x="757" y="1120"/>
                    <a:pt x="757" y="1120"/>
                    <a:pt x="757" y="1121"/>
                  </a:cubicBezTo>
                  <a:cubicBezTo>
                    <a:pt x="757" y="1121"/>
                    <a:pt x="758" y="1122"/>
                    <a:pt x="758" y="1122"/>
                  </a:cubicBezTo>
                  <a:cubicBezTo>
                    <a:pt x="758" y="1125"/>
                    <a:pt x="758" y="1125"/>
                    <a:pt x="758" y="1125"/>
                  </a:cubicBezTo>
                  <a:cubicBezTo>
                    <a:pt x="758" y="1126"/>
                    <a:pt x="758" y="1126"/>
                    <a:pt x="758" y="1126"/>
                  </a:cubicBezTo>
                  <a:cubicBezTo>
                    <a:pt x="758" y="1127"/>
                    <a:pt x="758" y="1127"/>
                    <a:pt x="758" y="1127"/>
                  </a:cubicBezTo>
                  <a:cubicBezTo>
                    <a:pt x="757" y="1129"/>
                    <a:pt x="757" y="1130"/>
                    <a:pt x="757" y="1130"/>
                  </a:cubicBezTo>
                  <a:cubicBezTo>
                    <a:pt x="757" y="1130"/>
                    <a:pt x="757" y="1131"/>
                    <a:pt x="756" y="1132"/>
                  </a:cubicBezTo>
                  <a:cubicBezTo>
                    <a:pt x="756" y="1132"/>
                    <a:pt x="756" y="1132"/>
                    <a:pt x="756" y="1132"/>
                  </a:cubicBezTo>
                  <a:cubicBezTo>
                    <a:pt x="756" y="1132"/>
                    <a:pt x="756" y="1132"/>
                    <a:pt x="756" y="1132"/>
                  </a:cubicBezTo>
                  <a:cubicBezTo>
                    <a:pt x="756" y="1133"/>
                    <a:pt x="755" y="1135"/>
                    <a:pt x="753" y="1136"/>
                  </a:cubicBezTo>
                  <a:cubicBezTo>
                    <a:pt x="753" y="1136"/>
                    <a:pt x="753" y="1136"/>
                    <a:pt x="753" y="1136"/>
                  </a:cubicBezTo>
                  <a:cubicBezTo>
                    <a:pt x="753" y="1136"/>
                    <a:pt x="753" y="1136"/>
                    <a:pt x="753" y="1136"/>
                  </a:cubicBezTo>
                  <a:cubicBezTo>
                    <a:pt x="753" y="1136"/>
                    <a:pt x="752" y="1137"/>
                    <a:pt x="751" y="1137"/>
                  </a:cubicBezTo>
                  <a:cubicBezTo>
                    <a:pt x="750" y="1138"/>
                    <a:pt x="749" y="1138"/>
                    <a:pt x="749" y="1138"/>
                  </a:cubicBezTo>
                  <a:cubicBezTo>
                    <a:pt x="748" y="1139"/>
                    <a:pt x="747" y="1139"/>
                    <a:pt x="746" y="1140"/>
                  </a:cubicBezTo>
                  <a:cubicBezTo>
                    <a:pt x="745" y="1141"/>
                    <a:pt x="743" y="1141"/>
                    <a:pt x="743" y="1142"/>
                  </a:cubicBezTo>
                  <a:cubicBezTo>
                    <a:pt x="741" y="1142"/>
                    <a:pt x="741" y="1142"/>
                    <a:pt x="741" y="1142"/>
                  </a:cubicBezTo>
                  <a:cubicBezTo>
                    <a:pt x="739" y="1143"/>
                    <a:pt x="736" y="1144"/>
                    <a:pt x="734" y="1145"/>
                  </a:cubicBezTo>
                  <a:cubicBezTo>
                    <a:pt x="731" y="1146"/>
                    <a:pt x="728" y="1147"/>
                    <a:pt x="727" y="1148"/>
                  </a:cubicBezTo>
                  <a:cubicBezTo>
                    <a:pt x="725" y="1149"/>
                    <a:pt x="723" y="1149"/>
                    <a:pt x="723" y="1149"/>
                  </a:cubicBezTo>
                  <a:cubicBezTo>
                    <a:pt x="720" y="1149"/>
                    <a:pt x="720" y="1149"/>
                    <a:pt x="720" y="1149"/>
                  </a:cubicBezTo>
                  <a:cubicBezTo>
                    <a:pt x="720" y="1149"/>
                    <a:pt x="719" y="1149"/>
                    <a:pt x="718" y="1148"/>
                  </a:cubicBezTo>
                  <a:cubicBezTo>
                    <a:pt x="717" y="1148"/>
                    <a:pt x="716" y="1148"/>
                    <a:pt x="715" y="1148"/>
                  </a:cubicBezTo>
                  <a:cubicBezTo>
                    <a:pt x="715" y="1148"/>
                    <a:pt x="715" y="1148"/>
                    <a:pt x="715" y="1148"/>
                  </a:cubicBezTo>
                  <a:cubicBezTo>
                    <a:pt x="710" y="1148"/>
                    <a:pt x="710" y="1148"/>
                    <a:pt x="710" y="1148"/>
                  </a:cubicBezTo>
                  <a:cubicBezTo>
                    <a:pt x="709" y="1148"/>
                    <a:pt x="708" y="1148"/>
                    <a:pt x="707" y="1147"/>
                  </a:cubicBezTo>
                  <a:cubicBezTo>
                    <a:pt x="706" y="1147"/>
                    <a:pt x="706" y="1147"/>
                    <a:pt x="705" y="1147"/>
                  </a:cubicBezTo>
                  <a:cubicBezTo>
                    <a:pt x="703" y="1147"/>
                    <a:pt x="701" y="1147"/>
                    <a:pt x="701" y="1148"/>
                  </a:cubicBezTo>
                  <a:cubicBezTo>
                    <a:pt x="700" y="1148"/>
                    <a:pt x="700" y="1148"/>
                    <a:pt x="700" y="1148"/>
                  </a:cubicBezTo>
                  <a:cubicBezTo>
                    <a:pt x="700" y="1148"/>
                    <a:pt x="700" y="1148"/>
                    <a:pt x="700" y="1148"/>
                  </a:cubicBezTo>
                  <a:cubicBezTo>
                    <a:pt x="700" y="1148"/>
                    <a:pt x="699" y="1149"/>
                    <a:pt x="699" y="1150"/>
                  </a:cubicBezTo>
                  <a:cubicBezTo>
                    <a:pt x="699" y="1150"/>
                    <a:pt x="698" y="1151"/>
                    <a:pt x="698" y="1151"/>
                  </a:cubicBezTo>
                  <a:cubicBezTo>
                    <a:pt x="698" y="1151"/>
                    <a:pt x="698" y="1151"/>
                    <a:pt x="698" y="1151"/>
                  </a:cubicBezTo>
                  <a:cubicBezTo>
                    <a:pt x="698" y="1152"/>
                    <a:pt x="697" y="1153"/>
                    <a:pt x="696" y="1155"/>
                  </a:cubicBezTo>
                  <a:cubicBezTo>
                    <a:pt x="696" y="1156"/>
                    <a:pt x="695" y="1157"/>
                    <a:pt x="695" y="1158"/>
                  </a:cubicBezTo>
                  <a:cubicBezTo>
                    <a:pt x="694" y="1159"/>
                    <a:pt x="694" y="1159"/>
                    <a:pt x="694" y="1160"/>
                  </a:cubicBezTo>
                  <a:cubicBezTo>
                    <a:pt x="693" y="1162"/>
                    <a:pt x="692" y="1165"/>
                    <a:pt x="692" y="1167"/>
                  </a:cubicBezTo>
                  <a:cubicBezTo>
                    <a:pt x="691" y="1169"/>
                    <a:pt x="689" y="1171"/>
                    <a:pt x="688" y="1172"/>
                  </a:cubicBezTo>
                  <a:cubicBezTo>
                    <a:pt x="686" y="1173"/>
                    <a:pt x="684" y="1175"/>
                    <a:pt x="684" y="1176"/>
                  </a:cubicBezTo>
                  <a:cubicBezTo>
                    <a:pt x="684" y="1176"/>
                    <a:pt x="684" y="1176"/>
                    <a:pt x="684" y="1176"/>
                  </a:cubicBezTo>
                  <a:cubicBezTo>
                    <a:pt x="683" y="1178"/>
                    <a:pt x="683" y="1179"/>
                    <a:pt x="683" y="1179"/>
                  </a:cubicBezTo>
                  <a:cubicBezTo>
                    <a:pt x="682" y="1180"/>
                    <a:pt x="682" y="1180"/>
                    <a:pt x="682" y="1180"/>
                  </a:cubicBezTo>
                  <a:cubicBezTo>
                    <a:pt x="681" y="1181"/>
                    <a:pt x="680" y="1182"/>
                    <a:pt x="680" y="1182"/>
                  </a:cubicBezTo>
                  <a:cubicBezTo>
                    <a:pt x="679" y="1182"/>
                    <a:pt x="679" y="1181"/>
                    <a:pt x="678" y="1181"/>
                  </a:cubicBezTo>
                  <a:cubicBezTo>
                    <a:pt x="678" y="1181"/>
                    <a:pt x="677" y="1181"/>
                    <a:pt x="677" y="1181"/>
                  </a:cubicBezTo>
                  <a:cubicBezTo>
                    <a:pt x="677" y="1181"/>
                    <a:pt x="677" y="1181"/>
                    <a:pt x="677" y="1181"/>
                  </a:cubicBezTo>
                  <a:cubicBezTo>
                    <a:pt x="676" y="1180"/>
                    <a:pt x="675" y="1180"/>
                    <a:pt x="675" y="1180"/>
                  </a:cubicBezTo>
                  <a:cubicBezTo>
                    <a:pt x="674" y="1180"/>
                    <a:pt x="674" y="1180"/>
                    <a:pt x="674" y="1180"/>
                  </a:cubicBezTo>
                  <a:cubicBezTo>
                    <a:pt x="672" y="1181"/>
                    <a:pt x="672" y="1181"/>
                    <a:pt x="672" y="1181"/>
                  </a:cubicBezTo>
                  <a:cubicBezTo>
                    <a:pt x="672" y="1179"/>
                    <a:pt x="672" y="1179"/>
                    <a:pt x="672" y="1179"/>
                  </a:cubicBezTo>
                  <a:cubicBezTo>
                    <a:pt x="672" y="1178"/>
                    <a:pt x="672" y="1177"/>
                    <a:pt x="672" y="1176"/>
                  </a:cubicBezTo>
                  <a:cubicBezTo>
                    <a:pt x="672" y="1176"/>
                    <a:pt x="672" y="1176"/>
                    <a:pt x="671" y="1175"/>
                  </a:cubicBezTo>
                  <a:cubicBezTo>
                    <a:pt x="671" y="1175"/>
                    <a:pt x="671" y="1175"/>
                    <a:pt x="671" y="1175"/>
                  </a:cubicBezTo>
                  <a:cubicBezTo>
                    <a:pt x="671" y="1175"/>
                    <a:pt x="671" y="1175"/>
                    <a:pt x="671" y="1175"/>
                  </a:cubicBezTo>
                  <a:cubicBezTo>
                    <a:pt x="670" y="1174"/>
                    <a:pt x="669" y="1173"/>
                    <a:pt x="669" y="1173"/>
                  </a:cubicBezTo>
                  <a:cubicBezTo>
                    <a:pt x="667" y="1173"/>
                    <a:pt x="664" y="1173"/>
                    <a:pt x="662" y="1174"/>
                  </a:cubicBezTo>
                  <a:cubicBezTo>
                    <a:pt x="659" y="1175"/>
                    <a:pt x="656" y="1176"/>
                    <a:pt x="654" y="1177"/>
                  </a:cubicBezTo>
                  <a:cubicBezTo>
                    <a:pt x="654" y="1177"/>
                    <a:pt x="654" y="1178"/>
                    <a:pt x="653" y="1178"/>
                  </a:cubicBezTo>
                  <a:cubicBezTo>
                    <a:pt x="651" y="1179"/>
                    <a:pt x="650" y="1179"/>
                    <a:pt x="648" y="1181"/>
                  </a:cubicBezTo>
                  <a:cubicBezTo>
                    <a:pt x="646" y="1182"/>
                    <a:pt x="644" y="1184"/>
                    <a:pt x="642" y="1186"/>
                  </a:cubicBezTo>
                  <a:cubicBezTo>
                    <a:pt x="640" y="1189"/>
                    <a:pt x="639" y="1192"/>
                    <a:pt x="639" y="1194"/>
                  </a:cubicBezTo>
                  <a:cubicBezTo>
                    <a:pt x="638" y="1196"/>
                    <a:pt x="637" y="1199"/>
                    <a:pt x="635" y="1200"/>
                  </a:cubicBezTo>
                  <a:cubicBezTo>
                    <a:pt x="634" y="1201"/>
                    <a:pt x="633" y="1203"/>
                    <a:pt x="632" y="1206"/>
                  </a:cubicBezTo>
                  <a:cubicBezTo>
                    <a:pt x="632" y="1207"/>
                    <a:pt x="632" y="1207"/>
                    <a:pt x="632" y="1207"/>
                  </a:cubicBezTo>
                  <a:cubicBezTo>
                    <a:pt x="632" y="1207"/>
                    <a:pt x="632" y="1207"/>
                    <a:pt x="632" y="1207"/>
                  </a:cubicBezTo>
                  <a:cubicBezTo>
                    <a:pt x="632" y="1207"/>
                    <a:pt x="632" y="1209"/>
                    <a:pt x="632" y="1209"/>
                  </a:cubicBezTo>
                  <a:cubicBezTo>
                    <a:pt x="632" y="1210"/>
                    <a:pt x="632" y="1212"/>
                    <a:pt x="632" y="1212"/>
                  </a:cubicBezTo>
                  <a:cubicBezTo>
                    <a:pt x="632" y="1212"/>
                    <a:pt x="632" y="1212"/>
                    <a:pt x="632" y="1212"/>
                  </a:cubicBezTo>
                  <a:cubicBezTo>
                    <a:pt x="631" y="1213"/>
                    <a:pt x="630" y="1216"/>
                    <a:pt x="630" y="1218"/>
                  </a:cubicBezTo>
                  <a:cubicBezTo>
                    <a:pt x="630" y="1225"/>
                    <a:pt x="630" y="1225"/>
                    <a:pt x="630" y="1225"/>
                  </a:cubicBezTo>
                  <a:cubicBezTo>
                    <a:pt x="630" y="1227"/>
                    <a:pt x="630" y="1228"/>
                    <a:pt x="631" y="1230"/>
                  </a:cubicBezTo>
                  <a:cubicBezTo>
                    <a:pt x="631" y="1231"/>
                    <a:pt x="631" y="1232"/>
                    <a:pt x="631" y="1233"/>
                  </a:cubicBezTo>
                  <a:cubicBezTo>
                    <a:pt x="631" y="1233"/>
                    <a:pt x="631" y="1233"/>
                    <a:pt x="631" y="1233"/>
                  </a:cubicBezTo>
                  <a:cubicBezTo>
                    <a:pt x="631" y="1233"/>
                    <a:pt x="631" y="1233"/>
                    <a:pt x="631" y="1233"/>
                  </a:cubicBezTo>
                  <a:cubicBezTo>
                    <a:pt x="632" y="1235"/>
                    <a:pt x="632" y="1236"/>
                    <a:pt x="632" y="1238"/>
                  </a:cubicBezTo>
                  <a:cubicBezTo>
                    <a:pt x="632" y="1239"/>
                    <a:pt x="632" y="1239"/>
                    <a:pt x="632" y="1239"/>
                  </a:cubicBezTo>
                  <a:cubicBezTo>
                    <a:pt x="632" y="1240"/>
                    <a:pt x="632" y="1240"/>
                    <a:pt x="632" y="1240"/>
                  </a:cubicBezTo>
                  <a:cubicBezTo>
                    <a:pt x="633" y="1240"/>
                    <a:pt x="633" y="1240"/>
                    <a:pt x="633" y="1240"/>
                  </a:cubicBezTo>
                  <a:cubicBezTo>
                    <a:pt x="633" y="1240"/>
                    <a:pt x="633" y="1240"/>
                    <a:pt x="633" y="1240"/>
                  </a:cubicBezTo>
                  <a:cubicBezTo>
                    <a:pt x="633" y="1241"/>
                    <a:pt x="633" y="1241"/>
                    <a:pt x="634" y="1242"/>
                  </a:cubicBezTo>
                  <a:cubicBezTo>
                    <a:pt x="634" y="1242"/>
                    <a:pt x="634" y="1242"/>
                    <a:pt x="635" y="1243"/>
                  </a:cubicBezTo>
                  <a:cubicBezTo>
                    <a:pt x="635" y="1244"/>
                    <a:pt x="636" y="1244"/>
                    <a:pt x="635" y="1246"/>
                  </a:cubicBezTo>
                  <a:cubicBezTo>
                    <a:pt x="635" y="1246"/>
                    <a:pt x="635" y="1246"/>
                    <a:pt x="635" y="1246"/>
                  </a:cubicBezTo>
                  <a:cubicBezTo>
                    <a:pt x="635" y="1248"/>
                    <a:pt x="635" y="1248"/>
                    <a:pt x="635" y="1248"/>
                  </a:cubicBezTo>
                  <a:cubicBezTo>
                    <a:pt x="635" y="1248"/>
                    <a:pt x="635" y="1248"/>
                    <a:pt x="635" y="1248"/>
                  </a:cubicBezTo>
                  <a:cubicBezTo>
                    <a:pt x="636" y="1248"/>
                    <a:pt x="636" y="1248"/>
                    <a:pt x="636" y="1248"/>
                  </a:cubicBezTo>
                  <a:cubicBezTo>
                    <a:pt x="636" y="1249"/>
                    <a:pt x="637" y="1250"/>
                    <a:pt x="637" y="1252"/>
                  </a:cubicBezTo>
                  <a:cubicBezTo>
                    <a:pt x="637" y="1252"/>
                    <a:pt x="637" y="1252"/>
                    <a:pt x="637" y="1252"/>
                  </a:cubicBezTo>
                  <a:cubicBezTo>
                    <a:pt x="637" y="1257"/>
                    <a:pt x="637" y="1257"/>
                    <a:pt x="637" y="1257"/>
                  </a:cubicBezTo>
                  <a:cubicBezTo>
                    <a:pt x="637" y="1259"/>
                    <a:pt x="636" y="1260"/>
                    <a:pt x="634" y="1261"/>
                  </a:cubicBezTo>
                  <a:cubicBezTo>
                    <a:pt x="634" y="1261"/>
                    <a:pt x="634" y="1261"/>
                    <a:pt x="634" y="1261"/>
                  </a:cubicBezTo>
                  <a:cubicBezTo>
                    <a:pt x="634" y="1262"/>
                    <a:pt x="634" y="1262"/>
                    <a:pt x="634" y="1262"/>
                  </a:cubicBezTo>
                  <a:cubicBezTo>
                    <a:pt x="633" y="1264"/>
                    <a:pt x="632" y="1265"/>
                    <a:pt x="632" y="1266"/>
                  </a:cubicBezTo>
                  <a:cubicBezTo>
                    <a:pt x="632" y="1267"/>
                    <a:pt x="632" y="1267"/>
                    <a:pt x="632" y="1267"/>
                  </a:cubicBezTo>
                  <a:cubicBezTo>
                    <a:pt x="633" y="1267"/>
                    <a:pt x="633" y="1267"/>
                    <a:pt x="633" y="1267"/>
                  </a:cubicBezTo>
                  <a:cubicBezTo>
                    <a:pt x="633" y="1268"/>
                    <a:pt x="633" y="1268"/>
                    <a:pt x="633" y="1268"/>
                  </a:cubicBezTo>
                  <a:cubicBezTo>
                    <a:pt x="633" y="1268"/>
                    <a:pt x="634" y="1269"/>
                    <a:pt x="634" y="1272"/>
                  </a:cubicBezTo>
                  <a:cubicBezTo>
                    <a:pt x="634" y="1272"/>
                    <a:pt x="634" y="1274"/>
                    <a:pt x="634" y="1275"/>
                  </a:cubicBezTo>
                  <a:cubicBezTo>
                    <a:pt x="635" y="1276"/>
                    <a:pt x="635" y="1277"/>
                    <a:pt x="635" y="1278"/>
                  </a:cubicBezTo>
                  <a:cubicBezTo>
                    <a:pt x="635" y="1278"/>
                    <a:pt x="635" y="1278"/>
                    <a:pt x="635" y="1278"/>
                  </a:cubicBezTo>
                  <a:cubicBezTo>
                    <a:pt x="635" y="1279"/>
                    <a:pt x="635" y="1279"/>
                    <a:pt x="635" y="1279"/>
                  </a:cubicBezTo>
                  <a:cubicBezTo>
                    <a:pt x="636" y="1279"/>
                    <a:pt x="636" y="1280"/>
                    <a:pt x="636" y="1280"/>
                  </a:cubicBezTo>
                  <a:cubicBezTo>
                    <a:pt x="637" y="1281"/>
                    <a:pt x="637" y="1282"/>
                    <a:pt x="638" y="1283"/>
                  </a:cubicBezTo>
                  <a:cubicBezTo>
                    <a:pt x="638" y="1283"/>
                    <a:pt x="638" y="1283"/>
                    <a:pt x="638" y="1283"/>
                  </a:cubicBezTo>
                  <a:cubicBezTo>
                    <a:pt x="638" y="1284"/>
                    <a:pt x="639" y="1286"/>
                    <a:pt x="640" y="1288"/>
                  </a:cubicBezTo>
                  <a:cubicBezTo>
                    <a:pt x="640" y="1288"/>
                    <a:pt x="640" y="1288"/>
                    <a:pt x="640" y="1288"/>
                  </a:cubicBezTo>
                  <a:cubicBezTo>
                    <a:pt x="640" y="1288"/>
                    <a:pt x="640" y="1288"/>
                    <a:pt x="640" y="1288"/>
                  </a:cubicBezTo>
                  <a:cubicBezTo>
                    <a:pt x="640" y="1288"/>
                    <a:pt x="640" y="1289"/>
                    <a:pt x="640" y="1290"/>
                  </a:cubicBezTo>
                  <a:cubicBezTo>
                    <a:pt x="640" y="1290"/>
                    <a:pt x="640" y="1291"/>
                    <a:pt x="640" y="1292"/>
                  </a:cubicBezTo>
                  <a:cubicBezTo>
                    <a:pt x="640" y="1292"/>
                    <a:pt x="640" y="1292"/>
                    <a:pt x="640" y="1292"/>
                  </a:cubicBezTo>
                  <a:cubicBezTo>
                    <a:pt x="640" y="1292"/>
                    <a:pt x="640" y="1292"/>
                    <a:pt x="640" y="1292"/>
                  </a:cubicBezTo>
                  <a:cubicBezTo>
                    <a:pt x="640" y="1293"/>
                    <a:pt x="639" y="1294"/>
                    <a:pt x="639" y="1295"/>
                  </a:cubicBezTo>
                  <a:cubicBezTo>
                    <a:pt x="639" y="1295"/>
                    <a:pt x="639" y="1296"/>
                    <a:pt x="639" y="1296"/>
                  </a:cubicBezTo>
                  <a:cubicBezTo>
                    <a:pt x="639" y="1296"/>
                    <a:pt x="639" y="1297"/>
                    <a:pt x="639" y="1297"/>
                  </a:cubicBezTo>
                  <a:cubicBezTo>
                    <a:pt x="639" y="1298"/>
                    <a:pt x="640" y="1299"/>
                    <a:pt x="640" y="1300"/>
                  </a:cubicBezTo>
                  <a:cubicBezTo>
                    <a:pt x="640" y="1300"/>
                    <a:pt x="640" y="1300"/>
                    <a:pt x="640" y="1300"/>
                  </a:cubicBezTo>
                  <a:cubicBezTo>
                    <a:pt x="640" y="1301"/>
                    <a:pt x="640" y="1301"/>
                    <a:pt x="640" y="1301"/>
                  </a:cubicBezTo>
                  <a:cubicBezTo>
                    <a:pt x="640" y="1301"/>
                    <a:pt x="640" y="1302"/>
                    <a:pt x="640" y="1302"/>
                  </a:cubicBezTo>
                  <a:cubicBezTo>
                    <a:pt x="640" y="1302"/>
                    <a:pt x="640" y="1302"/>
                    <a:pt x="640" y="1302"/>
                  </a:cubicBezTo>
                  <a:cubicBezTo>
                    <a:pt x="640" y="1302"/>
                    <a:pt x="640" y="1302"/>
                    <a:pt x="640" y="1302"/>
                  </a:cubicBezTo>
                  <a:cubicBezTo>
                    <a:pt x="640" y="1302"/>
                    <a:pt x="640" y="1302"/>
                    <a:pt x="640" y="1302"/>
                  </a:cubicBezTo>
                  <a:cubicBezTo>
                    <a:pt x="639" y="1302"/>
                    <a:pt x="639" y="1301"/>
                    <a:pt x="639" y="1301"/>
                  </a:cubicBezTo>
                  <a:cubicBezTo>
                    <a:pt x="638" y="1301"/>
                    <a:pt x="638" y="1301"/>
                    <a:pt x="638" y="1301"/>
                  </a:cubicBezTo>
                  <a:cubicBezTo>
                    <a:pt x="638" y="1300"/>
                    <a:pt x="638" y="1300"/>
                    <a:pt x="638" y="1300"/>
                  </a:cubicBezTo>
                  <a:cubicBezTo>
                    <a:pt x="634" y="1297"/>
                    <a:pt x="634" y="1297"/>
                    <a:pt x="634" y="1297"/>
                  </a:cubicBezTo>
                  <a:cubicBezTo>
                    <a:pt x="633" y="1298"/>
                    <a:pt x="633" y="1298"/>
                    <a:pt x="633" y="1298"/>
                  </a:cubicBezTo>
                  <a:cubicBezTo>
                    <a:pt x="633" y="1299"/>
                    <a:pt x="633" y="1299"/>
                    <a:pt x="633" y="1299"/>
                  </a:cubicBezTo>
                  <a:cubicBezTo>
                    <a:pt x="633" y="1299"/>
                    <a:pt x="633" y="1299"/>
                    <a:pt x="632" y="1299"/>
                  </a:cubicBezTo>
                  <a:cubicBezTo>
                    <a:pt x="632" y="1299"/>
                    <a:pt x="632" y="1299"/>
                    <a:pt x="632" y="1299"/>
                  </a:cubicBezTo>
                  <a:cubicBezTo>
                    <a:pt x="632" y="1299"/>
                    <a:pt x="632" y="1299"/>
                    <a:pt x="632" y="1299"/>
                  </a:cubicBezTo>
                  <a:cubicBezTo>
                    <a:pt x="630" y="1299"/>
                    <a:pt x="630" y="1299"/>
                    <a:pt x="630" y="1299"/>
                  </a:cubicBezTo>
                  <a:cubicBezTo>
                    <a:pt x="630" y="1300"/>
                    <a:pt x="630" y="1300"/>
                    <a:pt x="630" y="1300"/>
                  </a:cubicBezTo>
                  <a:cubicBezTo>
                    <a:pt x="630" y="1301"/>
                    <a:pt x="631" y="1302"/>
                    <a:pt x="632" y="1303"/>
                  </a:cubicBezTo>
                  <a:cubicBezTo>
                    <a:pt x="632" y="1303"/>
                    <a:pt x="632" y="1303"/>
                    <a:pt x="632" y="1303"/>
                  </a:cubicBezTo>
                  <a:cubicBezTo>
                    <a:pt x="633" y="1304"/>
                    <a:pt x="633" y="1304"/>
                    <a:pt x="633" y="1304"/>
                  </a:cubicBezTo>
                  <a:cubicBezTo>
                    <a:pt x="634" y="1304"/>
                    <a:pt x="635" y="1305"/>
                    <a:pt x="636" y="1305"/>
                  </a:cubicBezTo>
                  <a:cubicBezTo>
                    <a:pt x="637" y="1305"/>
                    <a:pt x="638" y="1305"/>
                    <a:pt x="638" y="1306"/>
                  </a:cubicBezTo>
                  <a:cubicBezTo>
                    <a:pt x="639" y="1306"/>
                    <a:pt x="639" y="1306"/>
                    <a:pt x="639" y="1306"/>
                  </a:cubicBezTo>
                  <a:cubicBezTo>
                    <a:pt x="639" y="1306"/>
                    <a:pt x="639" y="1306"/>
                    <a:pt x="639" y="1306"/>
                  </a:cubicBezTo>
                  <a:cubicBezTo>
                    <a:pt x="640" y="1307"/>
                    <a:pt x="641" y="1308"/>
                    <a:pt x="642" y="1309"/>
                  </a:cubicBezTo>
                  <a:cubicBezTo>
                    <a:pt x="643" y="1310"/>
                    <a:pt x="643" y="1310"/>
                    <a:pt x="643" y="1310"/>
                  </a:cubicBezTo>
                  <a:cubicBezTo>
                    <a:pt x="645" y="1312"/>
                    <a:pt x="646" y="1315"/>
                    <a:pt x="645" y="1317"/>
                  </a:cubicBezTo>
                  <a:cubicBezTo>
                    <a:pt x="645" y="1317"/>
                    <a:pt x="645" y="1317"/>
                    <a:pt x="645" y="1317"/>
                  </a:cubicBezTo>
                  <a:cubicBezTo>
                    <a:pt x="645" y="1317"/>
                    <a:pt x="645" y="1317"/>
                    <a:pt x="645" y="1317"/>
                  </a:cubicBezTo>
                  <a:cubicBezTo>
                    <a:pt x="645" y="1319"/>
                    <a:pt x="644" y="1322"/>
                    <a:pt x="643" y="1325"/>
                  </a:cubicBezTo>
                  <a:cubicBezTo>
                    <a:pt x="643" y="1327"/>
                    <a:pt x="642" y="1329"/>
                    <a:pt x="641" y="1331"/>
                  </a:cubicBezTo>
                  <a:cubicBezTo>
                    <a:pt x="641" y="1331"/>
                    <a:pt x="641" y="1331"/>
                    <a:pt x="641" y="1331"/>
                  </a:cubicBezTo>
                  <a:cubicBezTo>
                    <a:pt x="641" y="1338"/>
                    <a:pt x="641" y="1338"/>
                    <a:pt x="641" y="1338"/>
                  </a:cubicBezTo>
                  <a:cubicBezTo>
                    <a:pt x="641" y="1340"/>
                    <a:pt x="641" y="1341"/>
                    <a:pt x="640" y="1343"/>
                  </a:cubicBezTo>
                  <a:cubicBezTo>
                    <a:pt x="640" y="1344"/>
                    <a:pt x="640" y="1345"/>
                    <a:pt x="640" y="1346"/>
                  </a:cubicBezTo>
                  <a:cubicBezTo>
                    <a:pt x="640" y="1346"/>
                    <a:pt x="640" y="1347"/>
                    <a:pt x="640" y="1348"/>
                  </a:cubicBezTo>
                  <a:cubicBezTo>
                    <a:pt x="639" y="1349"/>
                    <a:pt x="639" y="1350"/>
                    <a:pt x="639" y="1350"/>
                  </a:cubicBezTo>
                  <a:cubicBezTo>
                    <a:pt x="639" y="1352"/>
                    <a:pt x="638" y="1353"/>
                    <a:pt x="638" y="1355"/>
                  </a:cubicBezTo>
                  <a:cubicBezTo>
                    <a:pt x="637" y="1356"/>
                    <a:pt x="637" y="1356"/>
                    <a:pt x="637" y="1357"/>
                  </a:cubicBezTo>
                  <a:cubicBezTo>
                    <a:pt x="636" y="1358"/>
                    <a:pt x="636" y="1359"/>
                    <a:pt x="636" y="1360"/>
                  </a:cubicBezTo>
                  <a:cubicBezTo>
                    <a:pt x="635" y="1363"/>
                    <a:pt x="634" y="1365"/>
                    <a:pt x="633" y="1365"/>
                  </a:cubicBezTo>
                  <a:cubicBezTo>
                    <a:pt x="633" y="1366"/>
                    <a:pt x="632" y="1367"/>
                    <a:pt x="631" y="1369"/>
                  </a:cubicBezTo>
                  <a:cubicBezTo>
                    <a:pt x="631" y="1369"/>
                    <a:pt x="631" y="1370"/>
                    <a:pt x="630" y="1371"/>
                  </a:cubicBezTo>
                  <a:cubicBezTo>
                    <a:pt x="630" y="1372"/>
                    <a:pt x="628" y="1375"/>
                    <a:pt x="626" y="1376"/>
                  </a:cubicBezTo>
                  <a:cubicBezTo>
                    <a:pt x="626" y="1376"/>
                    <a:pt x="626" y="1376"/>
                    <a:pt x="626" y="1376"/>
                  </a:cubicBezTo>
                  <a:cubicBezTo>
                    <a:pt x="626" y="1376"/>
                    <a:pt x="626" y="1376"/>
                    <a:pt x="626" y="1376"/>
                  </a:cubicBezTo>
                  <a:cubicBezTo>
                    <a:pt x="625" y="1378"/>
                    <a:pt x="623" y="1380"/>
                    <a:pt x="623" y="1381"/>
                  </a:cubicBezTo>
                  <a:cubicBezTo>
                    <a:pt x="622" y="1381"/>
                    <a:pt x="621" y="1383"/>
                    <a:pt x="621" y="1384"/>
                  </a:cubicBezTo>
                  <a:cubicBezTo>
                    <a:pt x="620" y="1386"/>
                    <a:pt x="620" y="1386"/>
                    <a:pt x="620" y="1386"/>
                  </a:cubicBezTo>
                  <a:cubicBezTo>
                    <a:pt x="621" y="1386"/>
                    <a:pt x="621" y="1386"/>
                    <a:pt x="621" y="1386"/>
                  </a:cubicBezTo>
                  <a:cubicBezTo>
                    <a:pt x="620" y="1389"/>
                    <a:pt x="618" y="1392"/>
                    <a:pt x="617" y="1393"/>
                  </a:cubicBezTo>
                  <a:cubicBezTo>
                    <a:pt x="617" y="1393"/>
                    <a:pt x="617" y="1393"/>
                    <a:pt x="617" y="1393"/>
                  </a:cubicBezTo>
                  <a:cubicBezTo>
                    <a:pt x="616" y="1394"/>
                    <a:pt x="616" y="1394"/>
                    <a:pt x="616" y="1394"/>
                  </a:cubicBezTo>
                  <a:cubicBezTo>
                    <a:pt x="616" y="1395"/>
                    <a:pt x="615" y="1396"/>
                    <a:pt x="615" y="1398"/>
                  </a:cubicBezTo>
                  <a:cubicBezTo>
                    <a:pt x="614" y="1396"/>
                    <a:pt x="614" y="1396"/>
                    <a:pt x="614" y="1396"/>
                  </a:cubicBezTo>
                  <a:cubicBezTo>
                    <a:pt x="614" y="1400"/>
                    <a:pt x="614" y="1400"/>
                    <a:pt x="614" y="1400"/>
                  </a:cubicBezTo>
                  <a:cubicBezTo>
                    <a:pt x="614" y="1402"/>
                    <a:pt x="613" y="1405"/>
                    <a:pt x="612" y="1407"/>
                  </a:cubicBezTo>
                  <a:cubicBezTo>
                    <a:pt x="612" y="1407"/>
                    <a:pt x="611" y="1408"/>
                    <a:pt x="611" y="1410"/>
                  </a:cubicBezTo>
                  <a:cubicBezTo>
                    <a:pt x="611" y="1410"/>
                    <a:pt x="611" y="1411"/>
                    <a:pt x="610" y="1412"/>
                  </a:cubicBezTo>
                  <a:cubicBezTo>
                    <a:pt x="610" y="1413"/>
                    <a:pt x="610" y="1413"/>
                    <a:pt x="610" y="1413"/>
                  </a:cubicBezTo>
                  <a:cubicBezTo>
                    <a:pt x="610" y="1418"/>
                    <a:pt x="610" y="1418"/>
                    <a:pt x="610" y="1418"/>
                  </a:cubicBezTo>
                  <a:cubicBezTo>
                    <a:pt x="611" y="1418"/>
                    <a:pt x="611" y="1418"/>
                    <a:pt x="611" y="1418"/>
                  </a:cubicBezTo>
                  <a:cubicBezTo>
                    <a:pt x="611" y="1419"/>
                    <a:pt x="612" y="1421"/>
                    <a:pt x="612" y="1422"/>
                  </a:cubicBezTo>
                  <a:cubicBezTo>
                    <a:pt x="612" y="1422"/>
                    <a:pt x="612" y="1422"/>
                    <a:pt x="612" y="1422"/>
                  </a:cubicBezTo>
                  <a:cubicBezTo>
                    <a:pt x="612" y="1422"/>
                    <a:pt x="612" y="1422"/>
                    <a:pt x="612" y="1422"/>
                  </a:cubicBezTo>
                  <a:cubicBezTo>
                    <a:pt x="613" y="1423"/>
                    <a:pt x="613" y="1424"/>
                    <a:pt x="613" y="1424"/>
                  </a:cubicBezTo>
                  <a:cubicBezTo>
                    <a:pt x="613" y="1424"/>
                    <a:pt x="613" y="1426"/>
                    <a:pt x="614" y="1428"/>
                  </a:cubicBezTo>
                  <a:cubicBezTo>
                    <a:pt x="614" y="1429"/>
                    <a:pt x="614" y="1430"/>
                    <a:pt x="615" y="1430"/>
                  </a:cubicBezTo>
                  <a:cubicBezTo>
                    <a:pt x="615" y="1431"/>
                    <a:pt x="615" y="1432"/>
                    <a:pt x="615" y="1432"/>
                  </a:cubicBezTo>
                  <a:cubicBezTo>
                    <a:pt x="615" y="1432"/>
                    <a:pt x="615" y="1433"/>
                    <a:pt x="615" y="1433"/>
                  </a:cubicBezTo>
                  <a:cubicBezTo>
                    <a:pt x="616" y="1434"/>
                    <a:pt x="616" y="1435"/>
                    <a:pt x="616" y="1436"/>
                  </a:cubicBezTo>
                  <a:cubicBezTo>
                    <a:pt x="616" y="1444"/>
                    <a:pt x="616" y="1444"/>
                    <a:pt x="616" y="1444"/>
                  </a:cubicBezTo>
                  <a:cubicBezTo>
                    <a:pt x="616" y="1444"/>
                    <a:pt x="616" y="1444"/>
                    <a:pt x="616" y="1444"/>
                  </a:cubicBezTo>
                  <a:cubicBezTo>
                    <a:pt x="617" y="1449"/>
                    <a:pt x="617" y="1449"/>
                    <a:pt x="617" y="1449"/>
                  </a:cubicBezTo>
                  <a:cubicBezTo>
                    <a:pt x="616" y="1449"/>
                    <a:pt x="616" y="1449"/>
                    <a:pt x="616" y="1449"/>
                  </a:cubicBezTo>
                  <a:cubicBezTo>
                    <a:pt x="616" y="1450"/>
                    <a:pt x="616" y="1450"/>
                    <a:pt x="616" y="1450"/>
                  </a:cubicBezTo>
                  <a:cubicBezTo>
                    <a:pt x="616" y="1450"/>
                    <a:pt x="616" y="1450"/>
                    <a:pt x="616" y="1450"/>
                  </a:cubicBezTo>
                  <a:cubicBezTo>
                    <a:pt x="615" y="1451"/>
                    <a:pt x="615" y="1451"/>
                    <a:pt x="615" y="1451"/>
                  </a:cubicBezTo>
                  <a:cubicBezTo>
                    <a:pt x="615" y="1460"/>
                    <a:pt x="615" y="1460"/>
                    <a:pt x="615" y="1460"/>
                  </a:cubicBezTo>
                  <a:cubicBezTo>
                    <a:pt x="615" y="1461"/>
                    <a:pt x="614" y="1463"/>
                    <a:pt x="614" y="1465"/>
                  </a:cubicBezTo>
                  <a:cubicBezTo>
                    <a:pt x="614" y="1466"/>
                    <a:pt x="615" y="1467"/>
                    <a:pt x="615" y="1468"/>
                  </a:cubicBezTo>
                  <a:cubicBezTo>
                    <a:pt x="615" y="1469"/>
                    <a:pt x="615" y="1470"/>
                    <a:pt x="615" y="1470"/>
                  </a:cubicBezTo>
                  <a:cubicBezTo>
                    <a:pt x="615" y="1471"/>
                    <a:pt x="616" y="1472"/>
                    <a:pt x="616" y="1473"/>
                  </a:cubicBezTo>
                  <a:cubicBezTo>
                    <a:pt x="616" y="1474"/>
                    <a:pt x="616" y="1475"/>
                    <a:pt x="616" y="1475"/>
                  </a:cubicBezTo>
                  <a:cubicBezTo>
                    <a:pt x="616" y="1481"/>
                    <a:pt x="616" y="1481"/>
                    <a:pt x="616" y="1481"/>
                  </a:cubicBezTo>
                  <a:cubicBezTo>
                    <a:pt x="616" y="1483"/>
                    <a:pt x="615" y="1485"/>
                    <a:pt x="615" y="1486"/>
                  </a:cubicBezTo>
                  <a:cubicBezTo>
                    <a:pt x="615" y="1486"/>
                    <a:pt x="615" y="1486"/>
                    <a:pt x="615" y="1486"/>
                  </a:cubicBezTo>
                  <a:cubicBezTo>
                    <a:pt x="614" y="1487"/>
                    <a:pt x="613" y="1487"/>
                    <a:pt x="612" y="1487"/>
                  </a:cubicBezTo>
                  <a:cubicBezTo>
                    <a:pt x="612" y="1487"/>
                    <a:pt x="611" y="1487"/>
                    <a:pt x="610" y="1486"/>
                  </a:cubicBezTo>
                  <a:cubicBezTo>
                    <a:pt x="610" y="1486"/>
                    <a:pt x="610" y="1486"/>
                    <a:pt x="610" y="1486"/>
                  </a:cubicBezTo>
                  <a:cubicBezTo>
                    <a:pt x="610" y="1485"/>
                    <a:pt x="610" y="1485"/>
                    <a:pt x="610" y="1485"/>
                  </a:cubicBezTo>
                  <a:cubicBezTo>
                    <a:pt x="609" y="1485"/>
                    <a:pt x="609" y="1485"/>
                    <a:pt x="609" y="1485"/>
                  </a:cubicBezTo>
                  <a:cubicBezTo>
                    <a:pt x="608" y="1485"/>
                    <a:pt x="608" y="1485"/>
                    <a:pt x="608" y="1485"/>
                  </a:cubicBezTo>
                  <a:cubicBezTo>
                    <a:pt x="603" y="1485"/>
                    <a:pt x="603" y="1485"/>
                    <a:pt x="603" y="1485"/>
                  </a:cubicBezTo>
                  <a:cubicBezTo>
                    <a:pt x="605" y="1487"/>
                    <a:pt x="605" y="1487"/>
                    <a:pt x="605" y="1487"/>
                  </a:cubicBezTo>
                  <a:cubicBezTo>
                    <a:pt x="606" y="1487"/>
                    <a:pt x="606" y="1487"/>
                    <a:pt x="606" y="1488"/>
                  </a:cubicBezTo>
                  <a:cubicBezTo>
                    <a:pt x="605" y="1488"/>
                    <a:pt x="605" y="1488"/>
                    <a:pt x="605" y="1488"/>
                  </a:cubicBezTo>
                  <a:cubicBezTo>
                    <a:pt x="604" y="1488"/>
                    <a:pt x="604" y="1488"/>
                    <a:pt x="604" y="1488"/>
                  </a:cubicBezTo>
                  <a:cubicBezTo>
                    <a:pt x="603" y="1488"/>
                    <a:pt x="602" y="1488"/>
                    <a:pt x="601" y="1487"/>
                  </a:cubicBezTo>
                  <a:cubicBezTo>
                    <a:pt x="601" y="1487"/>
                    <a:pt x="601" y="1487"/>
                    <a:pt x="601" y="1487"/>
                  </a:cubicBezTo>
                  <a:cubicBezTo>
                    <a:pt x="601" y="1487"/>
                    <a:pt x="601" y="1487"/>
                    <a:pt x="601" y="1487"/>
                  </a:cubicBezTo>
                  <a:cubicBezTo>
                    <a:pt x="600" y="1486"/>
                    <a:pt x="599" y="1486"/>
                    <a:pt x="598" y="1485"/>
                  </a:cubicBezTo>
                  <a:cubicBezTo>
                    <a:pt x="598" y="1485"/>
                    <a:pt x="598" y="1485"/>
                    <a:pt x="598" y="1485"/>
                  </a:cubicBezTo>
                  <a:cubicBezTo>
                    <a:pt x="597" y="1485"/>
                    <a:pt x="597" y="1485"/>
                    <a:pt x="597" y="1485"/>
                  </a:cubicBezTo>
                  <a:cubicBezTo>
                    <a:pt x="597" y="1484"/>
                    <a:pt x="596" y="1484"/>
                    <a:pt x="596" y="1484"/>
                  </a:cubicBezTo>
                  <a:cubicBezTo>
                    <a:pt x="595" y="1483"/>
                    <a:pt x="595" y="1483"/>
                    <a:pt x="595" y="1483"/>
                  </a:cubicBezTo>
                  <a:cubicBezTo>
                    <a:pt x="594" y="1484"/>
                    <a:pt x="594" y="1484"/>
                    <a:pt x="594" y="1484"/>
                  </a:cubicBezTo>
                  <a:cubicBezTo>
                    <a:pt x="593" y="1485"/>
                    <a:pt x="593" y="1485"/>
                    <a:pt x="591" y="1485"/>
                  </a:cubicBezTo>
                  <a:cubicBezTo>
                    <a:pt x="589" y="1485"/>
                    <a:pt x="588" y="1485"/>
                    <a:pt x="587" y="1486"/>
                  </a:cubicBezTo>
                  <a:cubicBezTo>
                    <a:pt x="585" y="1486"/>
                    <a:pt x="584" y="1487"/>
                    <a:pt x="584" y="1488"/>
                  </a:cubicBezTo>
                  <a:cubicBezTo>
                    <a:pt x="583" y="1488"/>
                    <a:pt x="583" y="1488"/>
                    <a:pt x="583" y="1488"/>
                  </a:cubicBezTo>
                  <a:cubicBezTo>
                    <a:pt x="583" y="1489"/>
                    <a:pt x="583" y="1489"/>
                    <a:pt x="583" y="1489"/>
                  </a:cubicBezTo>
                  <a:cubicBezTo>
                    <a:pt x="583" y="1490"/>
                    <a:pt x="582" y="1492"/>
                    <a:pt x="581" y="1493"/>
                  </a:cubicBezTo>
                  <a:cubicBezTo>
                    <a:pt x="581" y="1493"/>
                    <a:pt x="581" y="1493"/>
                    <a:pt x="581" y="1493"/>
                  </a:cubicBezTo>
                  <a:cubicBezTo>
                    <a:pt x="581" y="1493"/>
                    <a:pt x="581" y="1493"/>
                    <a:pt x="581" y="1493"/>
                  </a:cubicBezTo>
                  <a:cubicBezTo>
                    <a:pt x="581" y="1494"/>
                    <a:pt x="581" y="1494"/>
                    <a:pt x="580" y="1494"/>
                  </a:cubicBezTo>
                  <a:cubicBezTo>
                    <a:pt x="580" y="1495"/>
                    <a:pt x="580" y="1496"/>
                    <a:pt x="580" y="1496"/>
                  </a:cubicBezTo>
                  <a:cubicBezTo>
                    <a:pt x="580" y="1498"/>
                    <a:pt x="580" y="1500"/>
                    <a:pt x="579" y="1501"/>
                  </a:cubicBezTo>
                  <a:cubicBezTo>
                    <a:pt x="579" y="1502"/>
                    <a:pt x="579" y="1502"/>
                    <a:pt x="578" y="1503"/>
                  </a:cubicBezTo>
                  <a:cubicBezTo>
                    <a:pt x="578" y="1505"/>
                    <a:pt x="577" y="1506"/>
                    <a:pt x="577" y="1506"/>
                  </a:cubicBezTo>
                  <a:cubicBezTo>
                    <a:pt x="576" y="1507"/>
                    <a:pt x="576" y="1507"/>
                    <a:pt x="576" y="1507"/>
                  </a:cubicBezTo>
                  <a:cubicBezTo>
                    <a:pt x="576" y="1507"/>
                    <a:pt x="576" y="1507"/>
                    <a:pt x="576" y="1507"/>
                  </a:cubicBezTo>
                  <a:cubicBezTo>
                    <a:pt x="576" y="1508"/>
                    <a:pt x="574" y="1510"/>
                    <a:pt x="572" y="1512"/>
                  </a:cubicBezTo>
                  <a:cubicBezTo>
                    <a:pt x="572" y="1512"/>
                    <a:pt x="572" y="1512"/>
                    <a:pt x="572" y="1512"/>
                  </a:cubicBezTo>
                  <a:cubicBezTo>
                    <a:pt x="572" y="1512"/>
                    <a:pt x="572" y="1512"/>
                    <a:pt x="572" y="1512"/>
                  </a:cubicBezTo>
                  <a:cubicBezTo>
                    <a:pt x="571" y="1513"/>
                    <a:pt x="570" y="1516"/>
                    <a:pt x="568" y="1518"/>
                  </a:cubicBezTo>
                  <a:cubicBezTo>
                    <a:pt x="566" y="1519"/>
                    <a:pt x="564" y="1521"/>
                    <a:pt x="564" y="1523"/>
                  </a:cubicBezTo>
                  <a:cubicBezTo>
                    <a:pt x="564" y="1523"/>
                    <a:pt x="563" y="1524"/>
                    <a:pt x="562" y="1526"/>
                  </a:cubicBezTo>
                  <a:cubicBezTo>
                    <a:pt x="562" y="1527"/>
                    <a:pt x="562" y="1527"/>
                    <a:pt x="562" y="1528"/>
                  </a:cubicBezTo>
                  <a:cubicBezTo>
                    <a:pt x="561" y="1530"/>
                    <a:pt x="560" y="1532"/>
                    <a:pt x="560" y="1534"/>
                  </a:cubicBezTo>
                  <a:cubicBezTo>
                    <a:pt x="560" y="1535"/>
                    <a:pt x="561" y="1537"/>
                    <a:pt x="562" y="1538"/>
                  </a:cubicBezTo>
                  <a:cubicBezTo>
                    <a:pt x="563" y="1538"/>
                    <a:pt x="563" y="1538"/>
                    <a:pt x="563" y="1538"/>
                  </a:cubicBezTo>
                  <a:cubicBezTo>
                    <a:pt x="563" y="1538"/>
                    <a:pt x="563" y="1538"/>
                    <a:pt x="563" y="1538"/>
                  </a:cubicBezTo>
                  <a:cubicBezTo>
                    <a:pt x="563" y="1538"/>
                    <a:pt x="564" y="1539"/>
                    <a:pt x="566" y="1540"/>
                  </a:cubicBezTo>
                  <a:cubicBezTo>
                    <a:pt x="567" y="1540"/>
                    <a:pt x="567" y="1540"/>
                    <a:pt x="568" y="1541"/>
                  </a:cubicBezTo>
                  <a:cubicBezTo>
                    <a:pt x="570" y="1541"/>
                    <a:pt x="572" y="1542"/>
                    <a:pt x="574" y="1542"/>
                  </a:cubicBezTo>
                  <a:cubicBezTo>
                    <a:pt x="581" y="1542"/>
                    <a:pt x="581" y="1542"/>
                    <a:pt x="581" y="1542"/>
                  </a:cubicBezTo>
                  <a:cubicBezTo>
                    <a:pt x="583" y="1542"/>
                    <a:pt x="584" y="1542"/>
                    <a:pt x="585" y="1543"/>
                  </a:cubicBezTo>
                  <a:cubicBezTo>
                    <a:pt x="587" y="1543"/>
                    <a:pt x="587" y="1543"/>
                    <a:pt x="587" y="1543"/>
                  </a:cubicBezTo>
                  <a:cubicBezTo>
                    <a:pt x="586" y="1544"/>
                    <a:pt x="586" y="1544"/>
                    <a:pt x="586" y="1544"/>
                  </a:cubicBezTo>
                  <a:cubicBezTo>
                    <a:pt x="586" y="1544"/>
                    <a:pt x="586" y="1544"/>
                    <a:pt x="586" y="1544"/>
                  </a:cubicBezTo>
                  <a:cubicBezTo>
                    <a:pt x="586" y="1544"/>
                    <a:pt x="586" y="1544"/>
                    <a:pt x="586" y="1544"/>
                  </a:cubicBezTo>
                  <a:cubicBezTo>
                    <a:pt x="587" y="1545"/>
                    <a:pt x="588" y="1546"/>
                    <a:pt x="589" y="1547"/>
                  </a:cubicBezTo>
                  <a:cubicBezTo>
                    <a:pt x="589" y="1547"/>
                    <a:pt x="589" y="1547"/>
                    <a:pt x="589" y="1547"/>
                  </a:cubicBezTo>
                  <a:cubicBezTo>
                    <a:pt x="589" y="1547"/>
                    <a:pt x="589" y="1547"/>
                    <a:pt x="589" y="1547"/>
                  </a:cubicBezTo>
                  <a:cubicBezTo>
                    <a:pt x="589" y="1548"/>
                    <a:pt x="590" y="1549"/>
                    <a:pt x="590" y="1550"/>
                  </a:cubicBezTo>
                  <a:cubicBezTo>
                    <a:pt x="590" y="1552"/>
                    <a:pt x="590" y="1552"/>
                    <a:pt x="590" y="1552"/>
                  </a:cubicBezTo>
                  <a:cubicBezTo>
                    <a:pt x="589" y="1552"/>
                    <a:pt x="588" y="1551"/>
                    <a:pt x="587" y="1550"/>
                  </a:cubicBezTo>
                  <a:cubicBezTo>
                    <a:pt x="587" y="1550"/>
                    <a:pt x="587" y="1550"/>
                    <a:pt x="587" y="1550"/>
                  </a:cubicBezTo>
                  <a:cubicBezTo>
                    <a:pt x="586" y="1550"/>
                    <a:pt x="586" y="1550"/>
                    <a:pt x="586" y="1550"/>
                  </a:cubicBezTo>
                  <a:cubicBezTo>
                    <a:pt x="586" y="1550"/>
                    <a:pt x="585" y="1549"/>
                    <a:pt x="585" y="1549"/>
                  </a:cubicBezTo>
                  <a:cubicBezTo>
                    <a:pt x="584" y="1549"/>
                    <a:pt x="583" y="1548"/>
                    <a:pt x="582" y="1548"/>
                  </a:cubicBezTo>
                  <a:cubicBezTo>
                    <a:pt x="581" y="1548"/>
                    <a:pt x="581" y="1548"/>
                    <a:pt x="581" y="1548"/>
                  </a:cubicBezTo>
                  <a:cubicBezTo>
                    <a:pt x="581" y="1548"/>
                    <a:pt x="581" y="1548"/>
                    <a:pt x="581" y="1548"/>
                  </a:cubicBezTo>
                  <a:cubicBezTo>
                    <a:pt x="581" y="1547"/>
                    <a:pt x="578" y="1546"/>
                    <a:pt x="576" y="1546"/>
                  </a:cubicBezTo>
                  <a:cubicBezTo>
                    <a:pt x="575" y="1546"/>
                    <a:pt x="573" y="1546"/>
                    <a:pt x="571" y="1546"/>
                  </a:cubicBezTo>
                  <a:cubicBezTo>
                    <a:pt x="570" y="1546"/>
                    <a:pt x="560" y="1546"/>
                    <a:pt x="560" y="1546"/>
                  </a:cubicBezTo>
                  <a:cubicBezTo>
                    <a:pt x="560" y="1546"/>
                    <a:pt x="560" y="1546"/>
                    <a:pt x="560" y="1546"/>
                  </a:cubicBezTo>
                  <a:cubicBezTo>
                    <a:pt x="560" y="1546"/>
                    <a:pt x="560" y="1546"/>
                    <a:pt x="560" y="1546"/>
                  </a:cubicBezTo>
                  <a:cubicBezTo>
                    <a:pt x="559" y="1546"/>
                    <a:pt x="557" y="1547"/>
                    <a:pt x="555" y="1547"/>
                  </a:cubicBezTo>
                  <a:cubicBezTo>
                    <a:pt x="553" y="1548"/>
                    <a:pt x="552" y="1548"/>
                    <a:pt x="550" y="1549"/>
                  </a:cubicBezTo>
                  <a:cubicBezTo>
                    <a:pt x="550" y="1549"/>
                    <a:pt x="549" y="1549"/>
                    <a:pt x="548" y="1549"/>
                  </a:cubicBezTo>
                  <a:cubicBezTo>
                    <a:pt x="545" y="1550"/>
                    <a:pt x="544" y="1551"/>
                    <a:pt x="543" y="1551"/>
                  </a:cubicBezTo>
                  <a:cubicBezTo>
                    <a:pt x="542" y="1552"/>
                    <a:pt x="541" y="1552"/>
                    <a:pt x="540" y="1553"/>
                  </a:cubicBezTo>
                  <a:cubicBezTo>
                    <a:pt x="539" y="1553"/>
                    <a:pt x="538" y="1554"/>
                    <a:pt x="537" y="1554"/>
                  </a:cubicBezTo>
                  <a:cubicBezTo>
                    <a:pt x="535" y="1554"/>
                    <a:pt x="531" y="1555"/>
                    <a:pt x="528" y="1556"/>
                  </a:cubicBezTo>
                  <a:cubicBezTo>
                    <a:pt x="526" y="1557"/>
                    <a:pt x="523" y="1558"/>
                    <a:pt x="521" y="1560"/>
                  </a:cubicBezTo>
                  <a:cubicBezTo>
                    <a:pt x="520" y="1561"/>
                    <a:pt x="519" y="1562"/>
                    <a:pt x="518" y="1564"/>
                  </a:cubicBezTo>
                  <a:cubicBezTo>
                    <a:pt x="517" y="1565"/>
                    <a:pt x="516" y="1566"/>
                    <a:pt x="516" y="1567"/>
                  </a:cubicBezTo>
                  <a:cubicBezTo>
                    <a:pt x="515" y="1567"/>
                    <a:pt x="515" y="1567"/>
                    <a:pt x="515" y="1567"/>
                  </a:cubicBezTo>
                  <a:cubicBezTo>
                    <a:pt x="515" y="1568"/>
                    <a:pt x="515" y="1568"/>
                    <a:pt x="515" y="1568"/>
                  </a:cubicBezTo>
                  <a:cubicBezTo>
                    <a:pt x="515" y="1568"/>
                    <a:pt x="515" y="1570"/>
                    <a:pt x="515" y="1572"/>
                  </a:cubicBezTo>
                  <a:cubicBezTo>
                    <a:pt x="515" y="1572"/>
                    <a:pt x="515" y="1572"/>
                    <a:pt x="515" y="1572"/>
                  </a:cubicBezTo>
                  <a:cubicBezTo>
                    <a:pt x="515" y="1572"/>
                    <a:pt x="515" y="1572"/>
                    <a:pt x="515" y="1572"/>
                  </a:cubicBezTo>
                  <a:cubicBezTo>
                    <a:pt x="515" y="1573"/>
                    <a:pt x="515" y="1575"/>
                    <a:pt x="513" y="1577"/>
                  </a:cubicBezTo>
                  <a:cubicBezTo>
                    <a:pt x="512" y="1578"/>
                    <a:pt x="511" y="1579"/>
                    <a:pt x="511" y="1580"/>
                  </a:cubicBezTo>
                  <a:cubicBezTo>
                    <a:pt x="511" y="1580"/>
                    <a:pt x="511" y="1580"/>
                    <a:pt x="511" y="1580"/>
                  </a:cubicBezTo>
                  <a:cubicBezTo>
                    <a:pt x="511" y="1581"/>
                    <a:pt x="511" y="1581"/>
                    <a:pt x="511" y="1581"/>
                  </a:cubicBezTo>
                  <a:cubicBezTo>
                    <a:pt x="512" y="1582"/>
                    <a:pt x="512" y="1584"/>
                    <a:pt x="512" y="1586"/>
                  </a:cubicBezTo>
                  <a:cubicBezTo>
                    <a:pt x="512" y="1588"/>
                    <a:pt x="511" y="1591"/>
                    <a:pt x="510" y="1593"/>
                  </a:cubicBezTo>
                  <a:cubicBezTo>
                    <a:pt x="508" y="1595"/>
                    <a:pt x="505" y="1596"/>
                    <a:pt x="503" y="1597"/>
                  </a:cubicBezTo>
                  <a:cubicBezTo>
                    <a:pt x="503" y="1597"/>
                    <a:pt x="503" y="1597"/>
                    <a:pt x="503" y="1597"/>
                  </a:cubicBezTo>
                  <a:cubicBezTo>
                    <a:pt x="503" y="1597"/>
                    <a:pt x="503" y="1597"/>
                    <a:pt x="503" y="1597"/>
                  </a:cubicBezTo>
                  <a:cubicBezTo>
                    <a:pt x="503" y="1598"/>
                    <a:pt x="501" y="1599"/>
                    <a:pt x="500" y="1599"/>
                  </a:cubicBezTo>
                  <a:cubicBezTo>
                    <a:pt x="499" y="1600"/>
                    <a:pt x="497" y="1601"/>
                    <a:pt x="496" y="1602"/>
                  </a:cubicBezTo>
                  <a:cubicBezTo>
                    <a:pt x="493" y="1604"/>
                    <a:pt x="491" y="1605"/>
                    <a:pt x="490" y="1606"/>
                  </a:cubicBezTo>
                  <a:cubicBezTo>
                    <a:pt x="489" y="1606"/>
                    <a:pt x="488" y="1607"/>
                    <a:pt x="487" y="1607"/>
                  </a:cubicBezTo>
                  <a:cubicBezTo>
                    <a:pt x="486" y="1608"/>
                    <a:pt x="485" y="1608"/>
                    <a:pt x="484" y="1609"/>
                  </a:cubicBezTo>
                  <a:cubicBezTo>
                    <a:pt x="482" y="1609"/>
                    <a:pt x="481" y="1609"/>
                    <a:pt x="479" y="1610"/>
                  </a:cubicBezTo>
                  <a:cubicBezTo>
                    <a:pt x="479" y="1610"/>
                    <a:pt x="479" y="1610"/>
                    <a:pt x="479" y="1610"/>
                  </a:cubicBezTo>
                  <a:cubicBezTo>
                    <a:pt x="478" y="1611"/>
                    <a:pt x="478" y="1611"/>
                    <a:pt x="478" y="1611"/>
                  </a:cubicBezTo>
                  <a:cubicBezTo>
                    <a:pt x="477" y="1612"/>
                    <a:pt x="475" y="1612"/>
                    <a:pt x="472" y="1612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58" name="Freeform 4">
              <a:extLst>
                <a:ext uri="{FF2B5EF4-FFF2-40B4-BE49-F238E27FC236}">
                  <a16:creationId xmlns:a16="http://schemas.microsoft.com/office/drawing/2014/main" id="{634F9F2C-2BB8-4562-8886-571AEE2A46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6404" y="1912754"/>
              <a:ext cx="41321" cy="39790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4" y="6"/>
                </a:cxn>
                <a:cxn ang="0">
                  <a:pos x="2" y="10"/>
                </a:cxn>
                <a:cxn ang="0">
                  <a:pos x="1" y="14"/>
                </a:cxn>
                <a:cxn ang="0">
                  <a:pos x="1" y="18"/>
                </a:cxn>
                <a:cxn ang="0">
                  <a:pos x="7" y="20"/>
                </a:cxn>
                <a:cxn ang="0">
                  <a:pos x="14" y="22"/>
                </a:cxn>
                <a:cxn ang="0">
                  <a:pos x="20" y="20"/>
                </a:cxn>
                <a:cxn ang="0">
                  <a:pos x="23" y="18"/>
                </a:cxn>
                <a:cxn ang="0">
                  <a:pos x="23" y="13"/>
                </a:cxn>
                <a:cxn ang="0">
                  <a:pos x="22" y="4"/>
                </a:cxn>
                <a:cxn ang="0">
                  <a:pos x="20" y="2"/>
                </a:cxn>
                <a:cxn ang="0">
                  <a:pos x="15" y="1"/>
                </a:cxn>
                <a:cxn ang="0">
                  <a:pos x="8" y="1"/>
                </a:cxn>
              </a:cxnLst>
              <a:rect l="0" t="0" r="r" b="b"/>
              <a:pathLst>
                <a:path w="23" h="22">
                  <a:moveTo>
                    <a:pt x="8" y="1"/>
                  </a:moveTo>
                  <a:cubicBezTo>
                    <a:pt x="7" y="2"/>
                    <a:pt x="5" y="4"/>
                    <a:pt x="4" y="6"/>
                  </a:cubicBezTo>
                  <a:cubicBezTo>
                    <a:pt x="4" y="6"/>
                    <a:pt x="3" y="9"/>
                    <a:pt x="2" y="10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0" y="16"/>
                    <a:pt x="0" y="18"/>
                    <a:pt x="1" y="18"/>
                  </a:cubicBezTo>
                  <a:cubicBezTo>
                    <a:pt x="2" y="19"/>
                    <a:pt x="4" y="20"/>
                    <a:pt x="7" y="20"/>
                  </a:cubicBezTo>
                  <a:cubicBezTo>
                    <a:pt x="9" y="21"/>
                    <a:pt x="12" y="22"/>
                    <a:pt x="14" y="22"/>
                  </a:cubicBezTo>
                  <a:cubicBezTo>
                    <a:pt x="17" y="22"/>
                    <a:pt x="20" y="21"/>
                    <a:pt x="20" y="20"/>
                  </a:cubicBezTo>
                  <a:cubicBezTo>
                    <a:pt x="22" y="19"/>
                    <a:pt x="23" y="18"/>
                    <a:pt x="23" y="18"/>
                  </a:cubicBezTo>
                  <a:cubicBezTo>
                    <a:pt x="23" y="18"/>
                    <a:pt x="23" y="15"/>
                    <a:pt x="23" y="13"/>
                  </a:cubicBezTo>
                  <a:cubicBezTo>
                    <a:pt x="23" y="9"/>
                    <a:pt x="23" y="6"/>
                    <a:pt x="22" y="4"/>
                  </a:cubicBezTo>
                  <a:cubicBezTo>
                    <a:pt x="21" y="3"/>
                    <a:pt x="20" y="2"/>
                    <a:pt x="20" y="2"/>
                  </a:cubicBezTo>
                  <a:cubicBezTo>
                    <a:pt x="20" y="2"/>
                    <a:pt x="18" y="1"/>
                    <a:pt x="15" y="1"/>
                  </a:cubicBezTo>
                  <a:cubicBezTo>
                    <a:pt x="12" y="0"/>
                    <a:pt x="9" y="0"/>
                    <a:pt x="8" y="1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59" name="Freeform 5">
              <a:extLst>
                <a:ext uri="{FF2B5EF4-FFF2-40B4-BE49-F238E27FC236}">
                  <a16:creationId xmlns:a16="http://schemas.microsoft.com/office/drawing/2014/main" id="{18F78FEC-B58A-442A-A8F7-2ED63F2DCD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8132" y="2945012"/>
              <a:ext cx="460651" cy="690213"/>
            </a:xfrm>
            <a:custGeom>
              <a:avLst/>
              <a:gdLst/>
              <a:ahLst/>
              <a:cxnLst>
                <a:cxn ang="0">
                  <a:pos x="62" y="325"/>
                </a:cxn>
                <a:cxn ang="0">
                  <a:pos x="74" y="345"/>
                </a:cxn>
                <a:cxn ang="0">
                  <a:pos x="100" y="362"/>
                </a:cxn>
                <a:cxn ang="0">
                  <a:pos x="116" y="369"/>
                </a:cxn>
                <a:cxn ang="0">
                  <a:pos x="135" y="377"/>
                </a:cxn>
                <a:cxn ang="0">
                  <a:pos x="157" y="371"/>
                </a:cxn>
                <a:cxn ang="0">
                  <a:pos x="187" y="368"/>
                </a:cxn>
                <a:cxn ang="0">
                  <a:pos x="204" y="353"/>
                </a:cxn>
                <a:cxn ang="0">
                  <a:pos x="189" y="346"/>
                </a:cxn>
                <a:cxn ang="0">
                  <a:pos x="198" y="323"/>
                </a:cxn>
                <a:cxn ang="0">
                  <a:pos x="218" y="314"/>
                </a:cxn>
                <a:cxn ang="0">
                  <a:pos x="238" y="316"/>
                </a:cxn>
                <a:cxn ang="0">
                  <a:pos x="248" y="307"/>
                </a:cxn>
                <a:cxn ang="0">
                  <a:pos x="251" y="286"/>
                </a:cxn>
                <a:cxn ang="0">
                  <a:pos x="240" y="271"/>
                </a:cxn>
                <a:cxn ang="0">
                  <a:pos x="223" y="256"/>
                </a:cxn>
                <a:cxn ang="0">
                  <a:pos x="206" y="260"/>
                </a:cxn>
                <a:cxn ang="0">
                  <a:pos x="189" y="260"/>
                </a:cxn>
                <a:cxn ang="0">
                  <a:pos x="167" y="261"/>
                </a:cxn>
                <a:cxn ang="0">
                  <a:pos x="161" y="246"/>
                </a:cxn>
                <a:cxn ang="0">
                  <a:pos x="173" y="247"/>
                </a:cxn>
                <a:cxn ang="0">
                  <a:pos x="186" y="243"/>
                </a:cxn>
                <a:cxn ang="0">
                  <a:pos x="183" y="232"/>
                </a:cxn>
                <a:cxn ang="0">
                  <a:pos x="160" y="230"/>
                </a:cxn>
                <a:cxn ang="0">
                  <a:pos x="152" y="209"/>
                </a:cxn>
                <a:cxn ang="0">
                  <a:pos x="156" y="190"/>
                </a:cxn>
                <a:cxn ang="0">
                  <a:pos x="174" y="178"/>
                </a:cxn>
                <a:cxn ang="0">
                  <a:pos x="172" y="155"/>
                </a:cxn>
                <a:cxn ang="0">
                  <a:pos x="184" y="141"/>
                </a:cxn>
                <a:cxn ang="0">
                  <a:pos x="196" y="124"/>
                </a:cxn>
                <a:cxn ang="0">
                  <a:pos x="193" y="100"/>
                </a:cxn>
                <a:cxn ang="0">
                  <a:pos x="194" y="68"/>
                </a:cxn>
                <a:cxn ang="0">
                  <a:pos x="202" y="50"/>
                </a:cxn>
                <a:cxn ang="0">
                  <a:pos x="207" y="29"/>
                </a:cxn>
                <a:cxn ang="0">
                  <a:pos x="199" y="10"/>
                </a:cxn>
                <a:cxn ang="0">
                  <a:pos x="184" y="7"/>
                </a:cxn>
                <a:cxn ang="0">
                  <a:pos x="166" y="27"/>
                </a:cxn>
                <a:cxn ang="0">
                  <a:pos x="154" y="39"/>
                </a:cxn>
                <a:cxn ang="0">
                  <a:pos x="134" y="52"/>
                </a:cxn>
                <a:cxn ang="0">
                  <a:pos x="114" y="62"/>
                </a:cxn>
                <a:cxn ang="0">
                  <a:pos x="91" y="61"/>
                </a:cxn>
                <a:cxn ang="0">
                  <a:pos x="89" y="82"/>
                </a:cxn>
                <a:cxn ang="0">
                  <a:pos x="64" y="85"/>
                </a:cxn>
                <a:cxn ang="0">
                  <a:pos x="43" y="96"/>
                </a:cxn>
                <a:cxn ang="0">
                  <a:pos x="17" y="109"/>
                </a:cxn>
                <a:cxn ang="0">
                  <a:pos x="23" y="136"/>
                </a:cxn>
                <a:cxn ang="0">
                  <a:pos x="9" y="148"/>
                </a:cxn>
                <a:cxn ang="0">
                  <a:pos x="13" y="169"/>
                </a:cxn>
                <a:cxn ang="0">
                  <a:pos x="3" y="194"/>
                </a:cxn>
                <a:cxn ang="0">
                  <a:pos x="3" y="205"/>
                </a:cxn>
                <a:cxn ang="0">
                  <a:pos x="13" y="218"/>
                </a:cxn>
                <a:cxn ang="0">
                  <a:pos x="19" y="245"/>
                </a:cxn>
                <a:cxn ang="0">
                  <a:pos x="27" y="266"/>
                </a:cxn>
                <a:cxn ang="0">
                  <a:pos x="28" y="283"/>
                </a:cxn>
                <a:cxn ang="0">
                  <a:pos x="40" y="315"/>
                </a:cxn>
              </a:cxnLst>
              <a:rect l="0" t="0" r="r" b="b"/>
              <a:pathLst>
                <a:path w="254" h="381">
                  <a:moveTo>
                    <a:pt x="46" y="317"/>
                  </a:moveTo>
                  <a:cubicBezTo>
                    <a:pt x="47" y="317"/>
                    <a:pt x="48" y="319"/>
                    <a:pt x="49" y="319"/>
                  </a:cubicBezTo>
                  <a:cubicBezTo>
                    <a:pt x="51" y="319"/>
                    <a:pt x="53" y="321"/>
                    <a:pt x="53" y="322"/>
                  </a:cubicBezTo>
                  <a:cubicBezTo>
                    <a:pt x="53" y="322"/>
                    <a:pt x="55" y="323"/>
                    <a:pt x="57" y="323"/>
                  </a:cubicBezTo>
                  <a:cubicBezTo>
                    <a:pt x="59" y="323"/>
                    <a:pt x="62" y="324"/>
                    <a:pt x="62" y="325"/>
                  </a:cubicBezTo>
                  <a:cubicBezTo>
                    <a:pt x="62" y="327"/>
                    <a:pt x="64" y="328"/>
                    <a:pt x="65" y="329"/>
                  </a:cubicBezTo>
                  <a:cubicBezTo>
                    <a:pt x="66" y="330"/>
                    <a:pt x="66" y="332"/>
                    <a:pt x="66" y="333"/>
                  </a:cubicBezTo>
                  <a:cubicBezTo>
                    <a:pt x="66" y="335"/>
                    <a:pt x="67" y="338"/>
                    <a:pt x="67" y="338"/>
                  </a:cubicBezTo>
                  <a:cubicBezTo>
                    <a:pt x="67" y="338"/>
                    <a:pt x="69" y="340"/>
                    <a:pt x="70" y="341"/>
                  </a:cubicBezTo>
                  <a:cubicBezTo>
                    <a:pt x="71" y="342"/>
                    <a:pt x="73" y="344"/>
                    <a:pt x="74" y="345"/>
                  </a:cubicBezTo>
                  <a:cubicBezTo>
                    <a:pt x="75" y="346"/>
                    <a:pt x="76" y="348"/>
                    <a:pt x="78" y="349"/>
                  </a:cubicBezTo>
                  <a:cubicBezTo>
                    <a:pt x="80" y="350"/>
                    <a:pt x="83" y="352"/>
                    <a:pt x="84" y="352"/>
                  </a:cubicBezTo>
                  <a:cubicBezTo>
                    <a:pt x="85" y="352"/>
                    <a:pt x="88" y="355"/>
                    <a:pt x="89" y="357"/>
                  </a:cubicBezTo>
                  <a:cubicBezTo>
                    <a:pt x="91" y="358"/>
                    <a:pt x="93" y="361"/>
                    <a:pt x="93" y="361"/>
                  </a:cubicBezTo>
                  <a:cubicBezTo>
                    <a:pt x="95" y="361"/>
                    <a:pt x="98" y="362"/>
                    <a:pt x="100" y="362"/>
                  </a:cubicBezTo>
                  <a:cubicBezTo>
                    <a:pt x="102" y="363"/>
                    <a:pt x="104" y="363"/>
                    <a:pt x="106" y="362"/>
                  </a:cubicBezTo>
                  <a:cubicBezTo>
                    <a:pt x="107" y="362"/>
                    <a:pt x="109" y="362"/>
                    <a:pt x="109" y="363"/>
                  </a:cubicBezTo>
                  <a:cubicBezTo>
                    <a:pt x="109" y="364"/>
                    <a:pt x="110" y="364"/>
                    <a:pt x="110" y="365"/>
                  </a:cubicBezTo>
                  <a:cubicBezTo>
                    <a:pt x="111" y="366"/>
                    <a:pt x="113" y="367"/>
                    <a:pt x="113" y="368"/>
                  </a:cubicBezTo>
                  <a:cubicBezTo>
                    <a:pt x="113" y="369"/>
                    <a:pt x="115" y="369"/>
                    <a:pt x="116" y="369"/>
                  </a:cubicBezTo>
                  <a:cubicBezTo>
                    <a:pt x="117" y="370"/>
                    <a:pt x="119" y="371"/>
                    <a:pt x="119" y="371"/>
                  </a:cubicBezTo>
                  <a:cubicBezTo>
                    <a:pt x="119" y="372"/>
                    <a:pt x="121" y="373"/>
                    <a:pt x="123" y="373"/>
                  </a:cubicBezTo>
                  <a:cubicBezTo>
                    <a:pt x="124" y="373"/>
                    <a:pt x="126" y="374"/>
                    <a:pt x="127" y="376"/>
                  </a:cubicBezTo>
                  <a:cubicBezTo>
                    <a:pt x="128" y="377"/>
                    <a:pt x="129" y="377"/>
                    <a:pt x="130" y="377"/>
                  </a:cubicBezTo>
                  <a:cubicBezTo>
                    <a:pt x="132" y="376"/>
                    <a:pt x="134" y="377"/>
                    <a:pt x="135" y="377"/>
                  </a:cubicBezTo>
                  <a:cubicBezTo>
                    <a:pt x="136" y="378"/>
                    <a:pt x="137" y="380"/>
                    <a:pt x="139" y="380"/>
                  </a:cubicBezTo>
                  <a:cubicBezTo>
                    <a:pt x="141" y="380"/>
                    <a:pt x="144" y="381"/>
                    <a:pt x="144" y="381"/>
                  </a:cubicBezTo>
                  <a:cubicBezTo>
                    <a:pt x="145" y="381"/>
                    <a:pt x="148" y="380"/>
                    <a:pt x="149" y="380"/>
                  </a:cubicBezTo>
                  <a:cubicBezTo>
                    <a:pt x="151" y="380"/>
                    <a:pt x="152" y="379"/>
                    <a:pt x="152" y="377"/>
                  </a:cubicBezTo>
                  <a:cubicBezTo>
                    <a:pt x="152" y="375"/>
                    <a:pt x="155" y="373"/>
                    <a:pt x="157" y="371"/>
                  </a:cubicBezTo>
                  <a:cubicBezTo>
                    <a:pt x="159" y="370"/>
                    <a:pt x="162" y="369"/>
                    <a:pt x="164" y="369"/>
                  </a:cubicBezTo>
                  <a:cubicBezTo>
                    <a:pt x="166" y="370"/>
                    <a:pt x="170" y="371"/>
                    <a:pt x="172" y="371"/>
                  </a:cubicBezTo>
                  <a:cubicBezTo>
                    <a:pt x="175" y="370"/>
                    <a:pt x="178" y="370"/>
                    <a:pt x="179" y="371"/>
                  </a:cubicBezTo>
                  <a:cubicBezTo>
                    <a:pt x="181" y="371"/>
                    <a:pt x="183" y="372"/>
                    <a:pt x="185" y="371"/>
                  </a:cubicBezTo>
                  <a:cubicBezTo>
                    <a:pt x="185" y="371"/>
                    <a:pt x="187" y="369"/>
                    <a:pt x="187" y="368"/>
                  </a:cubicBezTo>
                  <a:cubicBezTo>
                    <a:pt x="188" y="367"/>
                    <a:pt x="189" y="365"/>
                    <a:pt x="191" y="364"/>
                  </a:cubicBezTo>
                  <a:cubicBezTo>
                    <a:pt x="192" y="363"/>
                    <a:pt x="193" y="362"/>
                    <a:pt x="195" y="362"/>
                  </a:cubicBezTo>
                  <a:cubicBezTo>
                    <a:pt x="197" y="362"/>
                    <a:pt x="199" y="362"/>
                    <a:pt x="200" y="361"/>
                  </a:cubicBezTo>
                  <a:cubicBezTo>
                    <a:pt x="201" y="360"/>
                    <a:pt x="203" y="358"/>
                    <a:pt x="204" y="357"/>
                  </a:cubicBezTo>
                  <a:cubicBezTo>
                    <a:pt x="205" y="355"/>
                    <a:pt x="205" y="354"/>
                    <a:pt x="204" y="353"/>
                  </a:cubicBezTo>
                  <a:cubicBezTo>
                    <a:pt x="203" y="352"/>
                    <a:pt x="201" y="351"/>
                    <a:pt x="199" y="350"/>
                  </a:cubicBezTo>
                  <a:cubicBezTo>
                    <a:pt x="198" y="350"/>
                    <a:pt x="195" y="351"/>
                    <a:pt x="193" y="351"/>
                  </a:cubicBezTo>
                  <a:cubicBezTo>
                    <a:pt x="192" y="351"/>
                    <a:pt x="191" y="351"/>
                    <a:pt x="190" y="351"/>
                  </a:cubicBezTo>
                  <a:cubicBezTo>
                    <a:pt x="189" y="351"/>
                    <a:pt x="188" y="350"/>
                    <a:pt x="187" y="349"/>
                  </a:cubicBezTo>
                  <a:cubicBezTo>
                    <a:pt x="186" y="348"/>
                    <a:pt x="187" y="346"/>
                    <a:pt x="189" y="346"/>
                  </a:cubicBezTo>
                  <a:cubicBezTo>
                    <a:pt x="190" y="344"/>
                    <a:pt x="193" y="343"/>
                    <a:pt x="194" y="342"/>
                  </a:cubicBezTo>
                  <a:cubicBezTo>
                    <a:pt x="196" y="341"/>
                    <a:pt x="197" y="339"/>
                    <a:pt x="198" y="338"/>
                  </a:cubicBezTo>
                  <a:cubicBezTo>
                    <a:pt x="198" y="336"/>
                    <a:pt x="198" y="334"/>
                    <a:pt x="198" y="333"/>
                  </a:cubicBezTo>
                  <a:cubicBezTo>
                    <a:pt x="198" y="333"/>
                    <a:pt x="198" y="330"/>
                    <a:pt x="197" y="328"/>
                  </a:cubicBezTo>
                  <a:cubicBezTo>
                    <a:pt x="197" y="327"/>
                    <a:pt x="197" y="324"/>
                    <a:pt x="198" y="323"/>
                  </a:cubicBezTo>
                  <a:cubicBezTo>
                    <a:pt x="198" y="322"/>
                    <a:pt x="200" y="322"/>
                    <a:pt x="203" y="322"/>
                  </a:cubicBezTo>
                  <a:cubicBezTo>
                    <a:pt x="204" y="321"/>
                    <a:pt x="206" y="321"/>
                    <a:pt x="207" y="320"/>
                  </a:cubicBezTo>
                  <a:cubicBezTo>
                    <a:pt x="208" y="319"/>
                    <a:pt x="209" y="317"/>
                    <a:pt x="209" y="316"/>
                  </a:cubicBezTo>
                  <a:cubicBezTo>
                    <a:pt x="209" y="315"/>
                    <a:pt x="210" y="314"/>
                    <a:pt x="212" y="313"/>
                  </a:cubicBezTo>
                  <a:cubicBezTo>
                    <a:pt x="212" y="312"/>
                    <a:pt x="215" y="312"/>
                    <a:pt x="218" y="314"/>
                  </a:cubicBezTo>
                  <a:cubicBezTo>
                    <a:pt x="220" y="314"/>
                    <a:pt x="222" y="314"/>
                    <a:pt x="223" y="314"/>
                  </a:cubicBezTo>
                  <a:cubicBezTo>
                    <a:pt x="224" y="314"/>
                    <a:pt x="226" y="314"/>
                    <a:pt x="227" y="315"/>
                  </a:cubicBezTo>
                  <a:cubicBezTo>
                    <a:pt x="228" y="316"/>
                    <a:pt x="229" y="317"/>
                    <a:pt x="230" y="317"/>
                  </a:cubicBezTo>
                  <a:cubicBezTo>
                    <a:pt x="231" y="317"/>
                    <a:pt x="234" y="317"/>
                    <a:pt x="235" y="318"/>
                  </a:cubicBezTo>
                  <a:cubicBezTo>
                    <a:pt x="237" y="319"/>
                    <a:pt x="238" y="317"/>
                    <a:pt x="238" y="316"/>
                  </a:cubicBezTo>
                  <a:cubicBezTo>
                    <a:pt x="239" y="313"/>
                    <a:pt x="240" y="310"/>
                    <a:pt x="241" y="310"/>
                  </a:cubicBezTo>
                  <a:cubicBezTo>
                    <a:pt x="241" y="310"/>
                    <a:pt x="243" y="310"/>
                    <a:pt x="244" y="310"/>
                  </a:cubicBezTo>
                  <a:cubicBezTo>
                    <a:pt x="245" y="311"/>
                    <a:pt x="246" y="312"/>
                    <a:pt x="248" y="312"/>
                  </a:cubicBezTo>
                  <a:cubicBezTo>
                    <a:pt x="249" y="312"/>
                    <a:pt x="250" y="312"/>
                    <a:pt x="249" y="311"/>
                  </a:cubicBezTo>
                  <a:cubicBezTo>
                    <a:pt x="249" y="309"/>
                    <a:pt x="249" y="308"/>
                    <a:pt x="248" y="307"/>
                  </a:cubicBezTo>
                  <a:cubicBezTo>
                    <a:pt x="248" y="306"/>
                    <a:pt x="248" y="304"/>
                    <a:pt x="249" y="303"/>
                  </a:cubicBezTo>
                  <a:cubicBezTo>
                    <a:pt x="250" y="302"/>
                    <a:pt x="251" y="300"/>
                    <a:pt x="251" y="298"/>
                  </a:cubicBezTo>
                  <a:cubicBezTo>
                    <a:pt x="251" y="297"/>
                    <a:pt x="251" y="295"/>
                    <a:pt x="251" y="293"/>
                  </a:cubicBezTo>
                  <a:cubicBezTo>
                    <a:pt x="252" y="292"/>
                    <a:pt x="253" y="290"/>
                    <a:pt x="253" y="289"/>
                  </a:cubicBezTo>
                  <a:cubicBezTo>
                    <a:pt x="254" y="288"/>
                    <a:pt x="253" y="287"/>
                    <a:pt x="251" y="286"/>
                  </a:cubicBezTo>
                  <a:cubicBezTo>
                    <a:pt x="250" y="286"/>
                    <a:pt x="248" y="286"/>
                    <a:pt x="247" y="286"/>
                  </a:cubicBezTo>
                  <a:cubicBezTo>
                    <a:pt x="246" y="286"/>
                    <a:pt x="245" y="285"/>
                    <a:pt x="245" y="284"/>
                  </a:cubicBezTo>
                  <a:cubicBezTo>
                    <a:pt x="244" y="283"/>
                    <a:pt x="243" y="282"/>
                    <a:pt x="243" y="280"/>
                  </a:cubicBezTo>
                  <a:cubicBezTo>
                    <a:pt x="242" y="278"/>
                    <a:pt x="242" y="276"/>
                    <a:pt x="243" y="274"/>
                  </a:cubicBezTo>
                  <a:cubicBezTo>
                    <a:pt x="243" y="272"/>
                    <a:pt x="241" y="271"/>
                    <a:pt x="240" y="271"/>
                  </a:cubicBezTo>
                  <a:cubicBezTo>
                    <a:pt x="238" y="272"/>
                    <a:pt x="234" y="271"/>
                    <a:pt x="233" y="270"/>
                  </a:cubicBezTo>
                  <a:cubicBezTo>
                    <a:pt x="232" y="270"/>
                    <a:pt x="230" y="268"/>
                    <a:pt x="229" y="268"/>
                  </a:cubicBezTo>
                  <a:cubicBezTo>
                    <a:pt x="227" y="267"/>
                    <a:pt x="227" y="265"/>
                    <a:pt x="227" y="264"/>
                  </a:cubicBezTo>
                  <a:cubicBezTo>
                    <a:pt x="228" y="262"/>
                    <a:pt x="227" y="260"/>
                    <a:pt x="227" y="259"/>
                  </a:cubicBezTo>
                  <a:cubicBezTo>
                    <a:pt x="226" y="257"/>
                    <a:pt x="224" y="256"/>
                    <a:pt x="223" y="256"/>
                  </a:cubicBezTo>
                  <a:cubicBezTo>
                    <a:pt x="222" y="255"/>
                    <a:pt x="220" y="255"/>
                    <a:pt x="219" y="256"/>
                  </a:cubicBezTo>
                  <a:cubicBezTo>
                    <a:pt x="218" y="256"/>
                    <a:pt x="217" y="255"/>
                    <a:pt x="217" y="254"/>
                  </a:cubicBezTo>
                  <a:cubicBezTo>
                    <a:pt x="217" y="253"/>
                    <a:pt x="215" y="252"/>
                    <a:pt x="214" y="253"/>
                  </a:cubicBezTo>
                  <a:cubicBezTo>
                    <a:pt x="213" y="253"/>
                    <a:pt x="211" y="254"/>
                    <a:pt x="210" y="255"/>
                  </a:cubicBezTo>
                  <a:cubicBezTo>
                    <a:pt x="210" y="257"/>
                    <a:pt x="207" y="259"/>
                    <a:pt x="206" y="260"/>
                  </a:cubicBezTo>
                  <a:cubicBezTo>
                    <a:pt x="203" y="261"/>
                    <a:pt x="201" y="262"/>
                    <a:pt x="200" y="262"/>
                  </a:cubicBezTo>
                  <a:cubicBezTo>
                    <a:pt x="199" y="263"/>
                    <a:pt x="197" y="264"/>
                    <a:pt x="196" y="265"/>
                  </a:cubicBezTo>
                  <a:cubicBezTo>
                    <a:pt x="194" y="265"/>
                    <a:pt x="192" y="266"/>
                    <a:pt x="191" y="266"/>
                  </a:cubicBezTo>
                  <a:cubicBezTo>
                    <a:pt x="191" y="266"/>
                    <a:pt x="190" y="265"/>
                    <a:pt x="190" y="264"/>
                  </a:cubicBezTo>
                  <a:cubicBezTo>
                    <a:pt x="190" y="263"/>
                    <a:pt x="190" y="261"/>
                    <a:pt x="189" y="260"/>
                  </a:cubicBezTo>
                  <a:cubicBezTo>
                    <a:pt x="189" y="258"/>
                    <a:pt x="188" y="258"/>
                    <a:pt x="187" y="258"/>
                  </a:cubicBezTo>
                  <a:cubicBezTo>
                    <a:pt x="186" y="257"/>
                    <a:pt x="183" y="257"/>
                    <a:pt x="182" y="257"/>
                  </a:cubicBezTo>
                  <a:cubicBezTo>
                    <a:pt x="181" y="256"/>
                    <a:pt x="178" y="256"/>
                    <a:pt x="176" y="255"/>
                  </a:cubicBezTo>
                  <a:cubicBezTo>
                    <a:pt x="174" y="255"/>
                    <a:pt x="173" y="255"/>
                    <a:pt x="173" y="257"/>
                  </a:cubicBezTo>
                  <a:cubicBezTo>
                    <a:pt x="172" y="259"/>
                    <a:pt x="170" y="261"/>
                    <a:pt x="167" y="261"/>
                  </a:cubicBezTo>
                  <a:cubicBezTo>
                    <a:pt x="165" y="262"/>
                    <a:pt x="164" y="261"/>
                    <a:pt x="164" y="260"/>
                  </a:cubicBezTo>
                  <a:cubicBezTo>
                    <a:pt x="165" y="258"/>
                    <a:pt x="165" y="256"/>
                    <a:pt x="165" y="255"/>
                  </a:cubicBezTo>
                  <a:cubicBezTo>
                    <a:pt x="165" y="253"/>
                    <a:pt x="165" y="251"/>
                    <a:pt x="165" y="251"/>
                  </a:cubicBezTo>
                  <a:cubicBezTo>
                    <a:pt x="164" y="251"/>
                    <a:pt x="163" y="249"/>
                    <a:pt x="163" y="248"/>
                  </a:cubicBezTo>
                  <a:cubicBezTo>
                    <a:pt x="163" y="247"/>
                    <a:pt x="162" y="246"/>
                    <a:pt x="161" y="246"/>
                  </a:cubicBezTo>
                  <a:cubicBezTo>
                    <a:pt x="161" y="245"/>
                    <a:pt x="160" y="243"/>
                    <a:pt x="159" y="241"/>
                  </a:cubicBezTo>
                  <a:cubicBezTo>
                    <a:pt x="158" y="240"/>
                    <a:pt x="159" y="239"/>
                    <a:pt x="160" y="239"/>
                  </a:cubicBezTo>
                  <a:cubicBezTo>
                    <a:pt x="162" y="240"/>
                    <a:pt x="164" y="240"/>
                    <a:pt x="164" y="242"/>
                  </a:cubicBezTo>
                  <a:cubicBezTo>
                    <a:pt x="164" y="243"/>
                    <a:pt x="165" y="245"/>
                    <a:pt x="167" y="245"/>
                  </a:cubicBezTo>
                  <a:cubicBezTo>
                    <a:pt x="168" y="245"/>
                    <a:pt x="171" y="246"/>
                    <a:pt x="173" y="247"/>
                  </a:cubicBezTo>
                  <a:cubicBezTo>
                    <a:pt x="174" y="247"/>
                    <a:pt x="177" y="247"/>
                    <a:pt x="178" y="247"/>
                  </a:cubicBezTo>
                  <a:cubicBezTo>
                    <a:pt x="180" y="247"/>
                    <a:pt x="181" y="248"/>
                    <a:pt x="181" y="249"/>
                  </a:cubicBezTo>
                  <a:cubicBezTo>
                    <a:pt x="181" y="250"/>
                    <a:pt x="183" y="251"/>
                    <a:pt x="184" y="251"/>
                  </a:cubicBezTo>
                  <a:cubicBezTo>
                    <a:pt x="186" y="251"/>
                    <a:pt x="187" y="250"/>
                    <a:pt x="186" y="248"/>
                  </a:cubicBezTo>
                  <a:cubicBezTo>
                    <a:pt x="186" y="247"/>
                    <a:pt x="186" y="244"/>
                    <a:pt x="186" y="243"/>
                  </a:cubicBezTo>
                  <a:cubicBezTo>
                    <a:pt x="186" y="242"/>
                    <a:pt x="187" y="241"/>
                    <a:pt x="188" y="241"/>
                  </a:cubicBezTo>
                  <a:cubicBezTo>
                    <a:pt x="189" y="241"/>
                    <a:pt x="190" y="239"/>
                    <a:pt x="191" y="237"/>
                  </a:cubicBezTo>
                  <a:cubicBezTo>
                    <a:pt x="192" y="236"/>
                    <a:pt x="192" y="234"/>
                    <a:pt x="192" y="232"/>
                  </a:cubicBezTo>
                  <a:cubicBezTo>
                    <a:pt x="191" y="231"/>
                    <a:pt x="190" y="230"/>
                    <a:pt x="188" y="232"/>
                  </a:cubicBezTo>
                  <a:cubicBezTo>
                    <a:pt x="187" y="233"/>
                    <a:pt x="184" y="233"/>
                    <a:pt x="183" y="232"/>
                  </a:cubicBezTo>
                  <a:cubicBezTo>
                    <a:pt x="181" y="231"/>
                    <a:pt x="179" y="231"/>
                    <a:pt x="177" y="230"/>
                  </a:cubicBezTo>
                  <a:cubicBezTo>
                    <a:pt x="176" y="230"/>
                    <a:pt x="173" y="230"/>
                    <a:pt x="171" y="232"/>
                  </a:cubicBezTo>
                  <a:cubicBezTo>
                    <a:pt x="170" y="233"/>
                    <a:pt x="168" y="234"/>
                    <a:pt x="167" y="234"/>
                  </a:cubicBezTo>
                  <a:cubicBezTo>
                    <a:pt x="165" y="234"/>
                    <a:pt x="163" y="234"/>
                    <a:pt x="163" y="234"/>
                  </a:cubicBezTo>
                  <a:cubicBezTo>
                    <a:pt x="161" y="233"/>
                    <a:pt x="160" y="231"/>
                    <a:pt x="160" y="230"/>
                  </a:cubicBezTo>
                  <a:cubicBezTo>
                    <a:pt x="160" y="229"/>
                    <a:pt x="160" y="228"/>
                    <a:pt x="160" y="227"/>
                  </a:cubicBezTo>
                  <a:cubicBezTo>
                    <a:pt x="160" y="226"/>
                    <a:pt x="160" y="225"/>
                    <a:pt x="161" y="224"/>
                  </a:cubicBezTo>
                  <a:cubicBezTo>
                    <a:pt x="161" y="223"/>
                    <a:pt x="160" y="222"/>
                    <a:pt x="158" y="221"/>
                  </a:cubicBezTo>
                  <a:cubicBezTo>
                    <a:pt x="157" y="220"/>
                    <a:pt x="154" y="218"/>
                    <a:pt x="153" y="216"/>
                  </a:cubicBezTo>
                  <a:cubicBezTo>
                    <a:pt x="152" y="214"/>
                    <a:pt x="151" y="211"/>
                    <a:pt x="152" y="209"/>
                  </a:cubicBezTo>
                  <a:cubicBezTo>
                    <a:pt x="153" y="208"/>
                    <a:pt x="154" y="205"/>
                    <a:pt x="154" y="203"/>
                  </a:cubicBezTo>
                  <a:cubicBezTo>
                    <a:pt x="155" y="201"/>
                    <a:pt x="155" y="199"/>
                    <a:pt x="156" y="197"/>
                  </a:cubicBezTo>
                  <a:cubicBezTo>
                    <a:pt x="157" y="197"/>
                    <a:pt x="156" y="195"/>
                    <a:pt x="155" y="195"/>
                  </a:cubicBezTo>
                  <a:cubicBezTo>
                    <a:pt x="153" y="194"/>
                    <a:pt x="153" y="193"/>
                    <a:pt x="153" y="192"/>
                  </a:cubicBezTo>
                  <a:cubicBezTo>
                    <a:pt x="153" y="191"/>
                    <a:pt x="155" y="190"/>
                    <a:pt x="156" y="190"/>
                  </a:cubicBezTo>
                  <a:cubicBezTo>
                    <a:pt x="158" y="191"/>
                    <a:pt x="160" y="191"/>
                    <a:pt x="161" y="191"/>
                  </a:cubicBezTo>
                  <a:cubicBezTo>
                    <a:pt x="163" y="191"/>
                    <a:pt x="167" y="192"/>
                    <a:pt x="168" y="193"/>
                  </a:cubicBezTo>
                  <a:cubicBezTo>
                    <a:pt x="170" y="193"/>
                    <a:pt x="171" y="191"/>
                    <a:pt x="172" y="189"/>
                  </a:cubicBezTo>
                  <a:cubicBezTo>
                    <a:pt x="172" y="188"/>
                    <a:pt x="173" y="185"/>
                    <a:pt x="174" y="184"/>
                  </a:cubicBezTo>
                  <a:cubicBezTo>
                    <a:pt x="175" y="183"/>
                    <a:pt x="174" y="181"/>
                    <a:pt x="174" y="178"/>
                  </a:cubicBezTo>
                  <a:cubicBezTo>
                    <a:pt x="173" y="176"/>
                    <a:pt x="171" y="173"/>
                    <a:pt x="171" y="172"/>
                  </a:cubicBezTo>
                  <a:cubicBezTo>
                    <a:pt x="170" y="173"/>
                    <a:pt x="169" y="170"/>
                    <a:pt x="169" y="167"/>
                  </a:cubicBezTo>
                  <a:cubicBezTo>
                    <a:pt x="169" y="166"/>
                    <a:pt x="169" y="162"/>
                    <a:pt x="169" y="160"/>
                  </a:cubicBezTo>
                  <a:cubicBezTo>
                    <a:pt x="169" y="158"/>
                    <a:pt x="170" y="156"/>
                    <a:pt x="171" y="156"/>
                  </a:cubicBezTo>
                  <a:cubicBezTo>
                    <a:pt x="172" y="156"/>
                    <a:pt x="172" y="156"/>
                    <a:pt x="172" y="155"/>
                  </a:cubicBezTo>
                  <a:cubicBezTo>
                    <a:pt x="172" y="154"/>
                    <a:pt x="172" y="152"/>
                    <a:pt x="172" y="150"/>
                  </a:cubicBezTo>
                  <a:cubicBezTo>
                    <a:pt x="172" y="150"/>
                    <a:pt x="172" y="147"/>
                    <a:pt x="172" y="145"/>
                  </a:cubicBezTo>
                  <a:cubicBezTo>
                    <a:pt x="172" y="145"/>
                    <a:pt x="173" y="143"/>
                    <a:pt x="174" y="142"/>
                  </a:cubicBezTo>
                  <a:cubicBezTo>
                    <a:pt x="175" y="141"/>
                    <a:pt x="178" y="141"/>
                    <a:pt x="179" y="141"/>
                  </a:cubicBezTo>
                  <a:cubicBezTo>
                    <a:pt x="180" y="141"/>
                    <a:pt x="182" y="141"/>
                    <a:pt x="184" y="141"/>
                  </a:cubicBezTo>
                  <a:cubicBezTo>
                    <a:pt x="185" y="141"/>
                    <a:pt x="187" y="141"/>
                    <a:pt x="188" y="141"/>
                  </a:cubicBezTo>
                  <a:cubicBezTo>
                    <a:pt x="189" y="141"/>
                    <a:pt x="191" y="141"/>
                    <a:pt x="192" y="141"/>
                  </a:cubicBezTo>
                  <a:cubicBezTo>
                    <a:pt x="194" y="141"/>
                    <a:pt x="195" y="139"/>
                    <a:pt x="195" y="136"/>
                  </a:cubicBezTo>
                  <a:cubicBezTo>
                    <a:pt x="195" y="134"/>
                    <a:pt x="196" y="131"/>
                    <a:pt x="195" y="130"/>
                  </a:cubicBezTo>
                  <a:cubicBezTo>
                    <a:pt x="195" y="128"/>
                    <a:pt x="195" y="125"/>
                    <a:pt x="196" y="124"/>
                  </a:cubicBezTo>
                  <a:cubicBezTo>
                    <a:pt x="197" y="124"/>
                    <a:pt x="197" y="121"/>
                    <a:pt x="195" y="119"/>
                  </a:cubicBezTo>
                  <a:cubicBezTo>
                    <a:pt x="194" y="118"/>
                    <a:pt x="191" y="115"/>
                    <a:pt x="188" y="114"/>
                  </a:cubicBezTo>
                  <a:cubicBezTo>
                    <a:pt x="186" y="113"/>
                    <a:pt x="185" y="111"/>
                    <a:pt x="187" y="110"/>
                  </a:cubicBezTo>
                  <a:cubicBezTo>
                    <a:pt x="189" y="109"/>
                    <a:pt x="191" y="108"/>
                    <a:pt x="192" y="106"/>
                  </a:cubicBezTo>
                  <a:cubicBezTo>
                    <a:pt x="192" y="105"/>
                    <a:pt x="193" y="103"/>
                    <a:pt x="193" y="100"/>
                  </a:cubicBezTo>
                  <a:cubicBezTo>
                    <a:pt x="193" y="98"/>
                    <a:pt x="193" y="95"/>
                    <a:pt x="193" y="93"/>
                  </a:cubicBezTo>
                  <a:cubicBezTo>
                    <a:pt x="194" y="91"/>
                    <a:pt x="194" y="88"/>
                    <a:pt x="194" y="86"/>
                  </a:cubicBezTo>
                  <a:cubicBezTo>
                    <a:pt x="194" y="85"/>
                    <a:pt x="195" y="82"/>
                    <a:pt x="195" y="80"/>
                  </a:cubicBezTo>
                  <a:cubicBezTo>
                    <a:pt x="195" y="78"/>
                    <a:pt x="194" y="75"/>
                    <a:pt x="194" y="74"/>
                  </a:cubicBezTo>
                  <a:cubicBezTo>
                    <a:pt x="193" y="72"/>
                    <a:pt x="193" y="70"/>
                    <a:pt x="194" y="68"/>
                  </a:cubicBezTo>
                  <a:cubicBezTo>
                    <a:pt x="195" y="66"/>
                    <a:pt x="196" y="63"/>
                    <a:pt x="198" y="62"/>
                  </a:cubicBezTo>
                  <a:cubicBezTo>
                    <a:pt x="199" y="60"/>
                    <a:pt x="203" y="58"/>
                    <a:pt x="203" y="57"/>
                  </a:cubicBezTo>
                  <a:cubicBezTo>
                    <a:pt x="205" y="55"/>
                    <a:pt x="207" y="53"/>
                    <a:pt x="207" y="52"/>
                  </a:cubicBezTo>
                  <a:cubicBezTo>
                    <a:pt x="207" y="51"/>
                    <a:pt x="207" y="51"/>
                    <a:pt x="205" y="51"/>
                  </a:cubicBezTo>
                  <a:cubicBezTo>
                    <a:pt x="204" y="51"/>
                    <a:pt x="203" y="51"/>
                    <a:pt x="202" y="50"/>
                  </a:cubicBezTo>
                  <a:cubicBezTo>
                    <a:pt x="200" y="49"/>
                    <a:pt x="198" y="48"/>
                    <a:pt x="197" y="47"/>
                  </a:cubicBezTo>
                  <a:cubicBezTo>
                    <a:pt x="196" y="47"/>
                    <a:pt x="196" y="44"/>
                    <a:pt x="197" y="42"/>
                  </a:cubicBezTo>
                  <a:cubicBezTo>
                    <a:pt x="198" y="41"/>
                    <a:pt x="199" y="38"/>
                    <a:pt x="200" y="36"/>
                  </a:cubicBezTo>
                  <a:cubicBezTo>
                    <a:pt x="201" y="35"/>
                    <a:pt x="203" y="34"/>
                    <a:pt x="204" y="33"/>
                  </a:cubicBezTo>
                  <a:cubicBezTo>
                    <a:pt x="206" y="32"/>
                    <a:pt x="207" y="30"/>
                    <a:pt x="207" y="29"/>
                  </a:cubicBezTo>
                  <a:cubicBezTo>
                    <a:pt x="207" y="28"/>
                    <a:pt x="206" y="26"/>
                    <a:pt x="205" y="25"/>
                  </a:cubicBezTo>
                  <a:cubicBezTo>
                    <a:pt x="205" y="24"/>
                    <a:pt x="204" y="23"/>
                    <a:pt x="204" y="21"/>
                  </a:cubicBezTo>
                  <a:cubicBezTo>
                    <a:pt x="205" y="20"/>
                    <a:pt x="205" y="18"/>
                    <a:pt x="205" y="17"/>
                  </a:cubicBezTo>
                  <a:cubicBezTo>
                    <a:pt x="205" y="15"/>
                    <a:pt x="204" y="13"/>
                    <a:pt x="203" y="12"/>
                  </a:cubicBezTo>
                  <a:cubicBezTo>
                    <a:pt x="202" y="10"/>
                    <a:pt x="200" y="9"/>
                    <a:pt x="199" y="10"/>
                  </a:cubicBezTo>
                  <a:cubicBezTo>
                    <a:pt x="198" y="11"/>
                    <a:pt x="196" y="10"/>
                    <a:pt x="195" y="9"/>
                  </a:cubicBezTo>
                  <a:cubicBezTo>
                    <a:pt x="194" y="9"/>
                    <a:pt x="193" y="7"/>
                    <a:pt x="192" y="6"/>
                  </a:cubicBezTo>
                  <a:cubicBezTo>
                    <a:pt x="191" y="5"/>
                    <a:pt x="190" y="4"/>
                    <a:pt x="190" y="2"/>
                  </a:cubicBezTo>
                  <a:cubicBezTo>
                    <a:pt x="190" y="0"/>
                    <a:pt x="188" y="0"/>
                    <a:pt x="187" y="2"/>
                  </a:cubicBezTo>
                  <a:cubicBezTo>
                    <a:pt x="185" y="4"/>
                    <a:pt x="184" y="5"/>
                    <a:pt x="184" y="7"/>
                  </a:cubicBezTo>
                  <a:cubicBezTo>
                    <a:pt x="184" y="9"/>
                    <a:pt x="184" y="10"/>
                    <a:pt x="183" y="10"/>
                  </a:cubicBezTo>
                  <a:cubicBezTo>
                    <a:pt x="182" y="9"/>
                    <a:pt x="181" y="11"/>
                    <a:pt x="178" y="11"/>
                  </a:cubicBezTo>
                  <a:cubicBezTo>
                    <a:pt x="176" y="13"/>
                    <a:pt x="173" y="16"/>
                    <a:pt x="171" y="17"/>
                  </a:cubicBezTo>
                  <a:cubicBezTo>
                    <a:pt x="168" y="18"/>
                    <a:pt x="167" y="21"/>
                    <a:pt x="167" y="22"/>
                  </a:cubicBezTo>
                  <a:cubicBezTo>
                    <a:pt x="167" y="24"/>
                    <a:pt x="166" y="26"/>
                    <a:pt x="166" y="27"/>
                  </a:cubicBezTo>
                  <a:cubicBezTo>
                    <a:pt x="166" y="29"/>
                    <a:pt x="165" y="30"/>
                    <a:pt x="165" y="31"/>
                  </a:cubicBezTo>
                  <a:cubicBezTo>
                    <a:pt x="164" y="32"/>
                    <a:pt x="162" y="32"/>
                    <a:pt x="161" y="31"/>
                  </a:cubicBezTo>
                  <a:cubicBezTo>
                    <a:pt x="160" y="31"/>
                    <a:pt x="159" y="32"/>
                    <a:pt x="159" y="33"/>
                  </a:cubicBezTo>
                  <a:cubicBezTo>
                    <a:pt x="159" y="35"/>
                    <a:pt x="158" y="37"/>
                    <a:pt x="157" y="37"/>
                  </a:cubicBezTo>
                  <a:cubicBezTo>
                    <a:pt x="156" y="37"/>
                    <a:pt x="155" y="38"/>
                    <a:pt x="154" y="39"/>
                  </a:cubicBezTo>
                  <a:cubicBezTo>
                    <a:pt x="153" y="40"/>
                    <a:pt x="152" y="42"/>
                    <a:pt x="150" y="43"/>
                  </a:cubicBezTo>
                  <a:cubicBezTo>
                    <a:pt x="149" y="44"/>
                    <a:pt x="146" y="44"/>
                    <a:pt x="144" y="42"/>
                  </a:cubicBezTo>
                  <a:cubicBezTo>
                    <a:pt x="143" y="41"/>
                    <a:pt x="140" y="42"/>
                    <a:pt x="138" y="43"/>
                  </a:cubicBezTo>
                  <a:cubicBezTo>
                    <a:pt x="136" y="44"/>
                    <a:pt x="134" y="46"/>
                    <a:pt x="134" y="46"/>
                  </a:cubicBezTo>
                  <a:cubicBezTo>
                    <a:pt x="134" y="48"/>
                    <a:pt x="134" y="51"/>
                    <a:pt x="134" y="52"/>
                  </a:cubicBezTo>
                  <a:cubicBezTo>
                    <a:pt x="134" y="54"/>
                    <a:pt x="134" y="57"/>
                    <a:pt x="136" y="58"/>
                  </a:cubicBezTo>
                  <a:cubicBezTo>
                    <a:pt x="137" y="59"/>
                    <a:pt x="136" y="60"/>
                    <a:pt x="135" y="60"/>
                  </a:cubicBezTo>
                  <a:cubicBezTo>
                    <a:pt x="133" y="60"/>
                    <a:pt x="130" y="60"/>
                    <a:pt x="128" y="60"/>
                  </a:cubicBezTo>
                  <a:cubicBezTo>
                    <a:pt x="126" y="60"/>
                    <a:pt x="122" y="60"/>
                    <a:pt x="122" y="61"/>
                  </a:cubicBezTo>
                  <a:cubicBezTo>
                    <a:pt x="120" y="61"/>
                    <a:pt x="116" y="62"/>
                    <a:pt x="114" y="62"/>
                  </a:cubicBezTo>
                  <a:cubicBezTo>
                    <a:pt x="111" y="62"/>
                    <a:pt x="107" y="61"/>
                    <a:pt x="105" y="62"/>
                  </a:cubicBezTo>
                  <a:cubicBezTo>
                    <a:pt x="104" y="61"/>
                    <a:pt x="102" y="60"/>
                    <a:pt x="101" y="60"/>
                  </a:cubicBezTo>
                  <a:cubicBezTo>
                    <a:pt x="100" y="59"/>
                    <a:pt x="98" y="57"/>
                    <a:pt x="97" y="56"/>
                  </a:cubicBezTo>
                  <a:cubicBezTo>
                    <a:pt x="96" y="54"/>
                    <a:pt x="94" y="54"/>
                    <a:pt x="93" y="56"/>
                  </a:cubicBezTo>
                  <a:cubicBezTo>
                    <a:pt x="91" y="57"/>
                    <a:pt x="90" y="59"/>
                    <a:pt x="91" y="61"/>
                  </a:cubicBezTo>
                  <a:cubicBezTo>
                    <a:pt x="91" y="62"/>
                    <a:pt x="91" y="64"/>
                    <a:pt x="92" y="66"/>
                  </a:cubicBezTo>
                  <a:cubicBezTo>
                    <a:pt x="93" y="67"/>
                    <a:pt x="93" y="69"/>
                    <a:pt x="93" y="70"/>
                  </a:cubicBezTo>
                  <a:cubicBezTo>
                    <a:pt x="93" y="71"/>
                    <a:pt x="93" y="74"/>
                    <a:pt x="94" y="75"/>
                  </a:cubicBezTo>
                  <a:cubicBezTo>
                    <a:pt x="95" y="76"/>
                    <a:pt x="95" y="78"/>
                    <a:pt x="94" y="80"/>
                  </a:cubicBezTo>
                  <a:cubicBezTo>
                    <a:pt x="93" y="81"/>
                    <a:pt x="91" y="83"/>
                    <a:pt x="89" y="82"/>
                  </a:cubicBezTo>
                  <a:cubicBezTo>
                    <a:pt x="87" y="82"/>
                    <a:pt x="83" y="82"/>
                    <a:pt x="82" y="82"/>
                  </a:cubicBezTo>
                  <a:cubicBezTo>
                    <a:pt x="80" y="82"/>
                    <a:pt x="77" y="83"/>
                    <a:pt x="75" y="83"/>
                  </a:cubicBezTo>
                  <a:cubicBezTo>
                    <a:pt x="74" y="82"/>
                    <a:pt x="73" y="84"/>
                    <a:pt x="72" y="84"/>
                  </a:cubicBezTo>
                  <a:cubicBezTo>
                    <a:pt x="71" y="86"/>
                    <a:pt x="69" y="87"/>
                    <a:pt x="67" y="87"/>
                  </a:cubicBezTo>
                  <a:cubicBezTo>
                    <a:pt x="67" y="87"/>
                    <a:pt x="65" y="85"/>
                    <a:pt x="64" y="85"/>
                  </a:cubicBezTo>
                  <a:cubicBezTo>
                    <a:pt x="63" y="84"/>
                    <a:pt x="60" y="82"/>
                    <a:pt x="58" y="82"/>
                  </a:cubicBezTo>
                  <a:cubicBezTo>
                    <a:pt x="57" y="82"/>
                    <a:pt x="55" y="84"/>
                    <a:pt x="54" y="86"/>
                  </a:cubicBezTo>
                  <a:cubicBezTo>
                    <a:pt x="52" y="87"/>
                    <a:pt x="51" y="90"/>
                    <a:pt x="51" y="91"/>
                  </a:cubicBezTo>
                  <a:cubicBezTo>
                    <a:pt x="51" y="93"/>
                    <a:pt x="49" y="94"/>
                    <a:pt x="48" y="94"/>
                  </a:cubicBezTo>
                  <a:cubicBezTo>
                    <a:pt x="47" y="94"/>
                    <a:pt x="45" y="95"/>
                    <a:pt x="43" y="96"/>
                  </a:cubicBezTo>
                  <a:cubicBezTo>
                    <a:pt x="42" y="97"/>
                    <a:pt x="39" y="99"/>
                    <a:pt x="37" y="100"/>
                  </a:cubicBezTo>
                  <a:cubicBezTo>
                    <a:pt x="35" y="102"/>
                    <a:pt x="33" y="103"/>
                    <a:pt x="32" y="102"/>
                  </a:cubicBezTo>
                  <a:cubicBezTo>
                    <a:pt x="31" y="101"/>
                    <a:pt x="28" y="101"/>
                    <a:pt x="26" y="102"/>
                  </a:cubicBezTo>
                  <a:cubicBezTo>
                    <a:pt x="24" y="102"/>
                    <a:pt x="20" y="103"/>
                    <a:pt x="18" y="104"/>
                  </a:cubicBezTo>
                  <a:cubicBezTo>
                    <a:pt x="15" y="106"/>
                    <a:pt x="15" y="108"/>
                    <a:pt x="17" y="109"/>
                  </a:cubicBezTo>
                  <a:cubicBezTo>
                    <a:pt x="20" y="110"/>
                    <a:pt x="20" y="113"/>
                    <a:pt x="19" y="114"/>
                  </a:cubicBezTo>
                  <a:cubicBezTo>
                    <a:pt x="18" y="116"/>
                    <a:pt x="20" y="118"/>
                    <a:pt x="21" y="119"/>
                  </a:cubicBezTo>
                  <a:cubicBezTo>
                    <a:pt x="24" y="119"/>
                    <a:pt x="27" y="121"/>
                    <a:pt x="27" y="123"/>
                  </a:cubicBezTo>
                  <a:cubicBezTo>
                    <a:pt x="28" y="124"/>
                    <a:pt x="28" y="127"/>
                    <a:pt x="27" y="129"/>
                  </a:cubicBezTo>
                  <a:cubicBezTo>
                    <a:pt x="26" y="130"/>
                    <a:pt x="24" y="134"/>
                    <a:pt x="23" y="136"/>
                  </a:cubicBezTo>
                  <a:cubicBezTo>
                    <a:pt x="22" y="137"/>
                    <a:pt x="22" y="141"/>
                    <a:pt x="21" y="142"/>
                  </a:cubicBezTo>
                  <a:cubicBezTo>
                    <a:pt x="21" y="144"/>
                    <a:pt x="20" y="147"/>
                    <a:pt x="19" y="147"/>
                  </a:cubicBezTo>
                  <a:cubicBezTo>
                    <a:pt x="19" y="148"/>
                    <a:pt x="17" y="148"/>
                    <a:pt x="15" y="149"/>
                  </a:cubicBezTo>
                  <a:cubicBezTo>
                    <a:pt x="14" y="149"/>
                    <a:pt x="12" y="149"/>
                    <a:pt x="12" y="149"/>
                  </a:cubicBezTo>
                  <a:cubicBezTo>
                    <a:pt x="11" y="148"/>
                    <a:pt x="9" y="148"/>
                    <a:pt x="9" y="148"/>
                  </a:cubicBezTo>
                  <a:cubicBezTo>
                    <a:pt x="8" y="149"/>
                    <a:pt x="7" y="150"/>
                    <a:pt x="6" y="151"/>
                  </a:cubicBezTo>
                  <a:cubicBezTo>
                    <a:pt x="5" y="152"/>
                    <a:pt x="6" y="154"/>
                    <a:pt x="8" y="155"/>
                  </a:cubicBezTo>
                  <a:cubicBezTo>
                    <a:pt x="10" y="154"/>
                    <a:pt x="12" y="156"/>
                    <a:pt x="13" y="158"/>
                  </a:cubicBezTo>
                  <a:cubicBezTo>
                    <a:pt x="13" y="159"/>
                    <a:pt x="13" y="161"/>
                    <a:pt x="12" y="162"/>
                  </a:cubicBezTo>
                  <a:cubicBezTo>
                    <a:pt x="12" y="163"/>
                    <a:pt x="12" y="166"/>
                    <a:pt x="13" y="169"/>
                  </a:cubicBezTo>
                  <a:cubicBezTo>
                    <a:pt x="14" y="172"/>
                    <a:pt x="14" y="175"/>
                    <a:pt x="13" y="176"/>
                  </a:cubicBezTo>
                  <a:cubicBezTo>
                    <a:pt x="12" y="176"/>
                    <a:pt x="11" y="177"/>
                    <a:pt x="11" y="178"/>
                  </a:cubicBezTo>
                  <a:cubicBezTo>
                    <a:pt x="11" y="179"/>
                    <a:pt x="10" y="182"/>
                    <a:pt x="10" y="183"/>
                  </a:cubicBezTo>
                  <a:cubicBezTo>
                    <a:pt x="11" y="185"/>
                    <a:pt x="10" y="188"/>
                    <a:pt x="9" y="188"/>
                  </a:cubicBezTo>
                  <a:cubicBezTo>
                    <a:pt x="8" y="189"/>
                    <a:pt x="5" y="192"/>
                    <a:pt x="3" y="194"/>
                  </a:cubicBezTo>
                  <a:cubicBezTo>
                    <a:pt x="1" y="196"/>
                    <a:pt x="0" y="198"/>
                    <a:pt x="1" y="199"/>
                  </a:cubicBezTo>
                  <a:cubicBezTo>
                    <a:pt x="1" y="199"/>
                    <a:pt x="1" y="199"/>
                    <a:pt x="2" y="199"/>
                  </a:cubicBezTo>
                  <a:cubicBezTo>
                    <a:pt x="4" y="200"/>
                    <a:pt x="4" y="200"/>
                    <a:pt x="2" y="201"/>
                  </a:cubicBezTo>
                  <a:cubicBezTo>
                    <a:pt x="1" y="202"/>
                    <a:pt x="0" y="203"/>
                    <a:pt x="0" y="204"/>
                  </a:cubicBezTo>
                  <a:cubicBezTo>
                    <a:pt x="0" y="205"/>
                    <a:pt x="2" y="205"/>
                    <a:pt x="3" y="205"/>
                  </a:cubicBezTo>
                  <a:cubicBezTo>
                    <a:pt x="4" y="206"/>
                    <a:pt x="6" y="207"/>
                    <a:pt x="7" y="209"/>
                  </a:cubicBezTo>
                  <a:cubicBezTo>
                    <a:pt x="8" y="210"/>
                    <a:pt x="9" y="211"/>
                    <a:pt x="9" y="212"/>
                  </a:cubicBezTo>
                  <a:cubicBezTo>
                    <a:pt x="9" y="213"/>
                    <a:pt x="9" y="214"/>
                    <a:pt x="10" y="214"/>
                  </a:cubicBezTo>
                  <a:cubicBezTo>
                    <a:pt x="11" y="214"/>
                    <a:pt x="11" y="215"/>
                    <a:pt x="11" y="215"/>
                  </a:cubicBezTo>
                  <a:cubicBezTo>
                    <a:pt x="11" y="216"/>
                    <a:pt x="11" y="218"/>
                    <a:pt x="13" y="218"/>
                  </a:cubicBezTo>
                  <a:cubicBezTo>
                    <a:pt x="14" y="218"/>
                    <a:pt x="14" y="220"/>
                    <a:pt x="14" y="221"/>
                  </a:cubicBezTo>
                  <a:cubicBezTo>
                    <a:pt x="14" y="223"/>
                    <a:pt x="15" y="226"/>
                    <a:pt x="15" y="227"/>
                  </a:cubicBezTo>
                  <a:cubicBezTo>
                    <a:pt x="15" y="229"/>
                    <a:pt x="15" y="231"/>
                    <a:pt x="15" y="233"/>
                  </a:cubicBezTo>
                  <a:cubicBezTo>
                    <a:pt x="16" y="235"/>
                    <a:pt x="17" y="238"/>
                    <a:pt x="18" y="240"/>
                  </a:cubicBezTo>
                  <a:cubicBezTo>
                    <a:pt x="19" y="241"/>
                    <a:pt x="19" y="244"/>
                    <a:pt x="19" y="245"/>
                  </a:cubicBezTo>
                  <a:cubicBezTo>
                    <a:pt x="19" y="247"/>
                    <a:pt x="20" y="248"/>
                    <a:pt x="21" y="249"/>
                  </a:cubicBezTo>
                  <a:cubicBezTo>
                    <a:pt x="22" y="250"/>
                    <a:pt x="24" y="252"/>
                    <a:pt x="24" y="253"/>
                  </a:cubicBezTo>
                  <a:cubicBezTo>
                    <a:pt x="25" y="255"/>
                    <a:pt x="25" y="257"/>
                    <a:pt x="25" y="258"/>
                  </a:cubicBezTo>
                  <a:cubicBezTo>
                    <a:pt x="25" y="259"/>
                    <a:pt x="25" y="261"/>
                    <a:pt x="26" y="262"/>
                  </a:cubicBezTo>
                  <a:cubicBezTo>
                    <a:pt x="26" y="263"/>
                    <a:pt x="27" y="265"/>
                    <a:pt x="27" y="266"/>
                  </a:cubicBezTo>
                  <a:cubicBezTo>
                    <a:pt x="27" y="267"/>
                    <a:pt x="27" y="268"/>
                    <a:pt x="27" y="270"/>
                  </a:cubicBezTo>
                  <a:cubicBezTo>
                    <a:pt x="27" y="271"/>
                    <a:pt x="27" y="273"/>
                    <a:pt x="27" y="273"/>
                  </a:cubicBezTo>
                  <a:cubicBezTo>
                    <a:pt x="27" y="274"/>
                    <a:pt x="28" y="275"/>
                    <a:pt x="28" y="276"/>
                  </a:cubicBezTo>
                  <a:cubicBezTo>
                    <a:pt x="28" y="276"/>
                    <a:pt x="28" y="277"/>
                    <a:pt x="28" y="278"/>
                  </a:cubicBezTo>
                  <a:cubicBezTo>
                    <a:pt x="28" y="279"/>
                    <a:pt x="28" y="281"/>
                    <a:pt x="28" y="283"/>
                  </a:cubicBezTo>
                  <a:cubicBezTo>
                    <a:pt x="29" y="285"/>
                    <a:pt x="29" y="289"/>
                    <a:pt x="30" y="290"/>
                  </a:cubicBezTo>
                  <a:cubicBezTo>
                    <a:pt x="30" y="293"/>
                    <a:pt x="30" y="296"/>
                    <a:pt x="31" y="298"/>
                  </a:cubicBezTo>
                  <a:cubicBezTo>
                    <a:pt x="31" y="300"/>
                    <a:pt x="31" y="303"/>
                    <a:pt x="32" y="305"/>
                  </a:cubicBezTo>
                  <a:cubicBezTo>
                    <a:pt x="32" y="307"/>
                    <a:pt x="32" y="307"/>
                    <a:pt x="32" y="307"/>
                  </a:cubicBezTo>
                  <a:cubicBezTo>
                    <a:pt x="33" y="311"/>
                    <a:pt x="37" y="314"/>
                    <a:pt x="40" y="315"/>
                  </a:cubicBezTo>
                  <a:cubicBezTo>
                    <a:pt x="42" y="315"/>
                    <a:pt x="45" y="316"/>
                    <a:pt x="46" y="317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61" name="Freeform 7">
              <a:extLst>
                <a:ext uri="{FF2B5EF4-FFF2-40B4-BE49-F238E27FC236}">
                  <a16:creationId xmlns:a16="http://schemas.microsoft.com/office/drawing/2014/main" id="{EE17CDF6-B652-4940-A4F4-B26678E196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9103" y="2149966"/>
              <a:ext cx="152274" cy="181353"/>
            </a:xfrm>
            <a:custGeom>
              <a:avLst/>
              <a:gdLst/>
              <a:ahLst/>
              <a:cxnLst>
                <a:cxn ang="0">
                  <a:pos x="74" y="4"/>
                </a:cxn>
                <a:cxn ang="0">
                  <a:pos x="74" y="1"/>
                </a:cxn>
                <a:cxn ang="0">
                  <a:pos x="69" y="5"/>
                </a:cxn>
                <a:cxn ang="0">
                  <a:pos x="63" y="10"/>
                </a:cxn>
                <a:cxn ang="0">
                  <a:pos x="56" y="13"/>
                </a:cxn>
                <a:cxn ang="0">
                  <a:pos x="50" y="12"/>
                </a:cxn>
                <a:cxn ang="0">
                  <a:pos x="42" y="12"/>
                </a:cxn>
                <a:cxn ang="0">
                  <a:pos x="37" y="13"/>
                </a:cxn>
                <a:cxn ang="0">
                  <a:pos x="36" y="15"/>
                </a:cxn>
                <a:cxn ang="0">
                  <a:pos x="34" y="21"/>
                </a:cxn>
                <a:cxn ang="0">
                  <a:pos x="29" y="27"/>
                </a:cxn>
                <a:cxn ang="0">
                  <a:pos x="23" y="28"/>
                </a:cxn>
                <a:cxn ang="0">
                  <a:pos x="18" y="28"/>
                </a:cxn>
                <a:cxn ang="0">
                  <a:pos x="14" y="35"/>
                </a:cxn>
                <a:cxn ang="0">
                  <a:pos x="12" y="40"/>
                </a:cxn>
                <a:cxn ang="0">
                  <a:pos x="10" y="45"/>
                </a:cxn>
                <a:cxn ang="0">
                  <a:pos x="9" y="51"/>
                </a:cxn>
                <a:cxn ang="0">
                  <a:pos x="6" y="54"/>
                </a:cxn>
                <a:cxn ang="0">
                  <a:pos x="4" y="56"/>
                </a:cxn>
                <a:cxn ang="0">
                  <a:pos x="2" y="62"/>
                </a:cxn>
                <a:cxn ang="0">
                  <a:pos x="2" y="67"/>
                </a:cxn>
                <a:cxn ang="0">
                  <a:pos x="2" y="75"/>
                </a:cxn>
                <a:cxn ang="0">
                  <a:pos x="1" y="83"/>
                </a:cxn>
                <a:cxn ang="0">
                  <a:pos x="0" y="89"/>
                </a:cxn>
                <a:cxn ang="0">
                  <a:pos x="0" y="93"/>
                </a:cxn>
                <a:cxn ang="0">
                  <a:pos x="3" y="95"/>
                </a:cxn>
                <a:cxn ang="0">
                  <a:pos x="8" y="96"/>
                </a:cxn>
                <a:cxn ang="0">
                  <a:pos x="13" y="97"/>
                </a:cxn>
                <a:cxn ang="0">
                  <a:pos x="18" y="97"/>
                </a:cxn>
                <a:cxn ang="0">
                  <a:pos x="18" y="96"/>
                </a:cxn>
                <a:cxn ang="0">
                  <a:pos x="20" y="95"/>
                </a:cxn>
                <a:cxn ang="0">
                  <a:pos x="24" y="98"/>
                </a:cxn>
                <a:cxn ang="0">
                  <a:pos x="29" y="100"/>
                </a:cxn>
                <a:cxn ang="0">
                  <a:pos x="35" y="98"/>
                </a:cxn>
                <a:cxn ang="0">
                  <a:pos x="38" y="97"/>
                </a:cxn>
                <a:cxn ang="0">
                  <a:pos x="43" y="98"/>
                </a:cxn>
                <a:cxn ang="0">
                  <a:pos x="49" y="100"/>
                </a:cxn>
                <a:cxn ang="0">
                  <a:pos x="57" y="100"/>
                </a:cxn>
                <a:cxn ang="0">
                  <a:pos x="61" y="101"/>
                </a:cxn>
                <a:cxn ang="0">
                  <a:pos x="64" y="100"/>
                </a:cxn>
                <a:cxn ang="0">
                  <a:pos x="65" y="94"/>
                </a:cxn>
                <a:cxn ang="0">
                  <a:pos x="66" y="88"/>
                </a:cxn>
                <a:cxn ang="0">
                  <a:pos x="68" y="80"/>
                </a:cxn>
                <a:cxn ang="0">
                  <a:pos x="71" y="71"/>
                </a:cxn>
                <a:cxn ang="0">
                  <a:pos x="75" y="61"/>
                </a:cxn>
                <a:cxn ang="0">
                  <a:pos x="81" y="51"/>
                </a:cxn>
                <a:cxn ang="0">
                  <a:pos x="84" y="43"/>
                </a:cxn>
                <a:cxn ang="0">
                  <a:pos x="82" y="36"/>
                </a:cxn>
                <a:cxn ang="0">
                  <a:pos x="78" y="29"/>
                </a:cxn>
                <a:cxn ang="0">
                  <a:pos x="77" y="22"/>
                </a:cxn>
                <a:cxn ang="0">
                  <a:pos x="81" y="16"/>
                </a:cxn>
                <a:cxn ang="0">
                  <a:pos x="82" y="14"/>
                </a:cxn>
                <a:cxn ang="0">
                  <a:pos x="79" y="11"/>
                </a:cxn>
                <a:cxn ang="0">
                  <a:pos x="74" y="4"/>
                </a:cxn>
              </a:cxnLst>
              <a:rect l="0" t="0" r="r" b="b"/>
              <a:pathLst>
                <a:path w="84" h="101">
                  <a:moveTo>
                    <a:pt x="74" y="4"/>
                  </a:moveTo>
                  <a:cubicBezTo>
                    <a:pt x="75" y="2"/>
                    <a:pt x="74" y="0"/>
                    <a:pt x="74" y="1"/>
                  </a:cubicBezTo>
                  <a:cubicBezTo>
                    <a:pt x="73" y="3"/>
                    <a:pt x="70" y="4"/>
                    <a:pt x="69" y="5"/>
                  </a:cubicBezTo>
                  <a:cubicBezTo>
                    <a:pt x="67" y="7"/>
                    <a:pt x="65" y="9"/>
                    <a:pt x="63" y="10"/>
                  </a:cubicBezTo>
                  <a:cubicBezTo>
                    <a:pt x="61" y="12"/>
                    <a:pt x="58" y="13"/>
                    <a:pt x="56" y="13"/>
                  </a:cubicBezTo>
                  <a:cubicBezTo>
                    <a:pt x="55" y="13"/>
                    <a:pt x="52" y="13"/>
                    <a:pt x="50" y="12"/>
                  </a:cubicBezTo>
                  <a:cubicBezTo>
                    <a:pt x="47" y="12"/>
                    <a:pt x="45" y="12"/>
                    <a:pt x="42" y="12"/>
                  </a:cubicBezTo>
                  <a:cubicBezTo>
                    <a:pt x="40" y="11"/>
                    <a:pt x="38" y="12"/>
                    <a:pt x="37" y="13"/>
                  </a:cubicBezTo>
                  <a:cubicBezTo>
                    <a:pt x="36" y="13"/>
                    <a:pt x="36" y="14"/>
                    <a:pt x="36" y="15"/>
                  </a:cubicBezTo>
                  <a:cubicBezTo>
                    <a:pt x="37" y="16"/>
                    <a:pt x="36" y="19"/>
                    <a:pt x="34" y="21"/>
                  </a:cubicBezTo>
                  <a:cubicBezTo>
                    <a:pt x="32" y="23"/>
                    <a:pt x="30" y="26"/>
                    <a:pt x="29" y="27"/>
                  </a:cubicBezTo>
                  <a:cubicBezTo>
                    <a:pt x="28" y="29"/>
                    <a:pt x="25" y="30"/>
                    <a:pt x="23" y="28"/>
                  </a:cubicBezTo>
                  <a:cubicBezTo>
                    <a:pt x="21" y="27"/>
                    <a:pt x="19" y="27"/>
                    <a:pt x="18" y="28"/>
                  </a:cubicBezTo>
                  <a:cubicBezTo>
                    <a:pt x="16" y="30"/>
                    <a:pt x="15" y="33"/>
                    <a:pt x="14" y="35"/>
                  </a:cubicBezTo>
                  <a:cubicBezTo>
                    <a:pt x="13" y="37"/>
                    <a:pt x="12" y="39"/>
                    <a:pt x="12" y="40"/>
                  </a:cubicBezTo>
                  <a:cubicBezTo>
                    <a:pt x="11" y="41"/>
                    <a:pt x="10" y="44"/>
                    <a:pt x="10" y="45"/>
                  </a:cubicBezTo>
                  <a:cubicBezTo>
                    <a:pt x="10" y="48"/>
                    <a:pt x="9" y="50"/>
                    <a:pt x="9" y="51"/>
                  </a:cubicBezTo>
                  <a:cubicBezTo>
                    <a:pt x="8" y="53"/>
                    <a:pt x="7" y="54"/>
                    <a:pt x="6" y="54"/>
                  </a:cubicBezTo>
                  <a:cubicBezTo>
                    <a:pt x="5" y="54"/>
                    <a:pt x="4" y="55"/>
                    <a:pt x="4" y="56"/>
                  </a:cubicBezTo>
                  <a:cubicBezTo>
                    <a:pt x="3" y="58"/>
                    <a:pt x="3" y="61"/>
                    <a:pt x="2" y="62"/>
                  </a:cubicBezTo>
                  <a:cubicBezTo>
                    <a:pt x="2" y="63"/>
                    <a:pt x="2" y="66"/>
                    <a:pt x="2" y="67"/>
                  </a:cubicBezTo>
                  <a:cubicBezTo>
                    <a:pt x="3" y="70"/>
                    <a:pt x="3" y="73"/>
                    <a:pt x="2" y="75"/>
                  </a:cubicBezTo>
                  <a:cubicBezTo>
                    <a:pt x="2" y="78"/>
                    <a:pt x="1" y="81"/>
                    <a:pt x="1" y="83"/>
                  </a:cubicBezTo>
                  <a:cubicBezTo>
                    <a:pt x="1" y="84"/>
                    <a:pt x="1" y="87"/>
                    <a:pt x="0" y="89"/>
                  </a:cubicBezTo>
                  <a:cubicBezTo>
                    <a:pt x="0" y="89"/>
                    <a:pt x="0" y="91"/>
                    <a:pt x="0" y="93"/>
                  </a:cubicBezTo>
                  <a:cubicBezTo>
                    <a:pt x="0" y="94"/>
                    <a:pt x="2" y="94"/>
                    <a:pt x="3" y="95"/>
                  </a:cubicBezTo>
                  <a:cubicBezTo>
                    <a:pt x="5" y="95"/>
                    <a:pt x="7" y="96"/>
                    <a:pt x="8" y="96"/>
                  </a:cubicBezTo>
                  <a:cubicBezTo>
                    <a:pt x="9" y="96"/>
                    <a:pt x="11" y="97"/>
                    <a:pt x="13" y="97"/>
                  </a:cubicBezTo>
                  <a:cubicBezTo>
                    <a:pt x="16" y="97"/>
                    <a:pt x="18" y="97"/>
                    <a:pt x="18" y="97"/>
                  </a:cubicBezTo>
                  <a:cubicBezTo>
                    <a:pt x="18" y="97"/>
                    <a:pt x="18" y="97"/>
                    <a:pt x="18" y="96"/>
                  </a:cubicBezTo>
                  <a:cubicBezTo>
                    <a:pt x="18" y="95"/>
                    <a:pt x="19" y="94"/>
                    <a:pt x="20" y="95"/>
                  </a:cubicBezTo>
                  <a:cubicBezTo>
                    <a:pt x="21" y="95"/>
                    <a:pt x="23" y="96"/>
                    <a:pt x="24" y="98"/>
                  </a:cubicBezTo>
                  <a:cubicBezTo>
                    <a:pt x="25" y="99"/>
                    <a:pt x="28" y="100"/>
                    <a:pt x="29" y="100"/>
                  </a:cubicBezTo>
                  <a:cubicBezTo>
                    <a:pt x="31" y="99"/>
                    <a:pt x="33" y="99"/>
                    <a:pt x="35" y="98"/>
                  </a:cubicBezTo>
                  <a:cubicBezTo>
                    <a:pt x="36" y="97"/>
                    <a:pt x="37" y="97"/>
                    <a:pt x="38" y="97"/>
                  </a:cubicBezTo>
                  <a:cubicBezTo>
                    <a:pt x="39" y="97"/>
                    <a:pt x="42" y="98"/>
                    <a:pt x="43" y="98"/>
                  </a:cubicBezTo>
                  <a:cubicBezTo>
                    <a:pt x="45" y="100"/>
                    <a:pt x="47" y="100"/>
                    <a:pt x="49" y="100"/>
                  </a:cubicBezTo>
                  <a:cubicBezTo>
                    <a:pt x="52" y="100"/>
                    <a:pt x="55" y="100"/>
                    <a:pt x="57" y="100"/>
                  </a:cubicBezTo>
                  <a:cubicBezTo>
                    <a:pt x="57" y="100"/>
                    <a:pt x="60" y="101"/>
                    <a:pt x="61" y="101"/>
                  </a:cubicBezTo>
                  <a:cubicBezTo>
                    <a:pt x="62" y="101"/>
                    <a:pt x="63" y="101"/>
                    <a:pt x="64" y="100"/>
                  </a:cubicBezTo>
                  <a:cubicBezTo>
                    <a:pt x="64" y="99"/>
                    <a:pt x="65" y="96"/>
                    <a:pt x="65" y="94"/>
                  </a:cubicBezTo>
                  <a:cubicBezTo>
                    <a:pt x="65" y="93"/>
                    <a:pt x="66" y="89"/>
                    <a:pt x="66" y="88"/>
                  </a:cubicBezTo>
                  <a:cubicBezTo>
                    <a:pt x="66" y="85"/>
                    <a:pt x="67" y="82"/>
                    <a:pt x="68" y="80"/>
                  </a:cubicBezTo>
                  <a:cubicBezTo>
                    <a:pt x="69" y="78"/>
                    <a:pt x="70" y="73"/>
                    <a:pt x="71" y="71"/>
                  </a:cubicBezTo>
                  <a:cubicBezTo>
                    <a:pt x="72" y="67"/>
                    <a:pt x="73" y="63"/>
                    <a:pt x="75" y="61"/>
                  </a:cubicBezTo>
                  <a:cubicBezTo>
                    <a:pt x="77" y="58"/>
                    <a:pt x="80" y="54"/>
                    <a:pt x="81" y="51"/>
                  </a:cubicBezTo>
                  <a:cubicBezTo>
                    <a:pt x="82" y="49"/>
                    <a:pt x="83" y="45"/>
                    <a:pt x="84" y="43"/>
                  </a:cubicBezTo>
                  <a:cubicBezTo>
                    <a:pt x="84" y="41"/>
                    <a:pt x="84" y="38"/>
                    <a:pt x="82" y="36"/>
                  </a:cubicBezTo>
                  <a:cubicBezTo>
                    <a:pt x="81" y="33"/>
                    <a:pt x="79" y="30"/>
                    <a:pt x="78" y="29"/>
                  </a:cubicBezTo>
                  <a:cubicBezTo>
                    <a:pt x="77" y="27"/>
                    <a:pt x="76" y="24"/>
                    <a:pt x="77" y="22"/>
                  </a:cubicBezTo>
                  <a:cubicBezTo>
                    <a:pt x="77" y="20"/>
                    <a:pt x="79" y="18"/>
                    <a:pt x="81" y="16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3" y="13"/>
                    <a:pt x="81" y="12"/>
                    <a:pt x="79" y="11"/>
                  </a:cubicBezTo>
                  <a:cubicBezTo>
                    <a:pt x="76" y="10"/>
                    <a:pt x="75" y="7"/>
                    <a:pt x="74" y="4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62" name="Freeform 8">
              <a:extLst>
                <a:ext uri="{FF2B5EF4-FFF2-40B4-BE49-F238E27FC236}">
                  <a16:creationId xmlns:a16="http://schemas.microsoft.com/office/drawing/2014/main" id="{31C1A75E-7DD1-41EE-98EA-5CF4DCEA5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3945" y="1905865"/>
              <a:ext cx="582319" cy="407088"/>
            </a:xfrm>
            <a:custGeom>
              <a:avLst/>
              <a:gdLst/>
              <a:ahLst/>
              <a:cxnLst>
                <a:cxn ang="0">
                  <a:pos x="148" y="225"/>
                </a:cxn>
                <a:cxn ang="0">
                  <a:pos x="165" y="222"/>
                </a:cxn>
                <a:cxn ang="0">
                  <a:pos x="173" y="210"/>
                </a:cxn>
                <a:cxn ang="0">
                  <a:pos x="188" y="209"/>
                </a:cxn>
                <a:cxn ang="0">
                  <a:pos x="189" y="191"/>
                </a:cxn>
                <a:cxn ang="0">
                  <a:pos x="196" y="179"/>
                </a:cxn>
                <a:cxn ang="0">
                  <a:pos x="203" y="162"/>
                </a:cxn>
                <a:cxn ang="0">
                  <a:pos x="203" y="144"/>
                </a:cxn>
                <a:cxn ang="0">
                  <a:pos x="217" y="130"/>
                </a:cxn>
                <a:cxn ang="0">
                  <a:pos x="227" y="123"/>
                </a:cxn>
                <a:cxn ang="0">
                  <a:pos x="230" y="108"/>
                </a:cxn>
                <a:cxn ang="0">
                  <a:pos x="238" y="91"/>
                </a:cxn>
                <a:cxn ang="0">
                  <a:pos x="252" y="79"/>
                </a:cxn>
                <a:cxn ang="0">
                  <a:pos x="270" y="64"/>
                </a:cxn>
                <a:cxn ang="0">
                  <a:pos x="286" y="54"/>
                </a:cxn>
                <a:cxn ang="0">
                  <a:pos x="299" y="42"/>
                </a:cxn>
                <a:cxn ang="0">
                  <a:pos x="315" y="39"/>
                </a:cxn>
                <a:cxn ang="0">
                  <a:pos x="322" y="28"/>
                </a:cxn>
                <a:cxn ang="0">
                  <a:pos x="313" y="18"/>
                </a:cxn>
                <a:cxn ang="0">
                  <a:pos x="317" y="4"/>
                </a:cxn>
                <a:cxn ang="0">
                  <a:pos x="306" y="0"/>
                </a:cxn>
                <a:cxn ang="0">
                  <a:pos x="287" y="9"/>
                </a:cxn>
                <a:cxn ang="0">
                  <a:pos x="272" y="15"/>
                </a:cxn>
                <a:cxn ang="0">
                  <a:pos x="255" y="24"/>
                </a:cxn>
                <a:cxn ang="0">
                  <a:pos x="236" y="30"/>
                </a:cxn>
                <a:cxn ang="0">
                  <a:pos x="224" y="42"/>
                </a:cxn>
                <a:cxn ang="0">
                  <a:pos x="211" y="61"/>
                </a:cxn>
                <a:cxn ang="0">
                  <a:pos x="192" y="69"/>
                </a:cxn>
                <a:cxn ang="0">
                  <a:pos x="176" y="71"/>
                </a:cxn>
                <a:cxn ang="0">
                  <a:pos x="162" y="68"/>
                </a:cxn>
                <a:cxn ang="0">
                  <a:pos x="144" y="73"/>
                </a:cxn>
                <a:cxn ang="0">
                  <a:pos x="121" y="84"/>
                </a:cxn>
                <a:cxn ang="0">
                  <a:pos x="103" y="90"/>
                </a:cxn>
                <a:cxn ang="0">
                  <a:pos x="88" y="90"/>
                </a:cxn>
                <a:cxn ang="0">
                  <a:pos x="70" y="92"/>
                </a:cxn>
                <a:cxn ang="0">
                  <a:pos x="40" y="92"/>
                </a:cxn>
                <a:cxn ang="0">
                  <a:pos x="27" y="97"/>
                </a:cxn>
                <a:cxn ang="0">
                  <a:pos x="13" y="102"/>
                </a:cxn>
                <a:cxn ang="0">
                  <a:pos x="10" y="119"/>
                </a:cxn>
                <a:cxn ang="0">
                  <a:pos x="1" y="132"/>
                </a:cxn>
                <a:cxn ang="0">
                  <a:pos x="11" y="145"/>
                </a:cxn>
                <a:cxn ang="0">
                  <a:pos x="12" y="159"/>
                </a:cxn>
                <a:cxn ang="0">
                  <a:pos x="13" y="170"/>
                </a:cxn>
                <a:cxn ang="0">
                  <a:pos x="21" y="152"/>
                </a:cxn>
                <a:cxn ang="0">
                  <a:pos x="33" y="140"/>
                </a:cxn>
                <a:cxn ang="0">
                  <a:pos x="50" y="139"/>
                </a:cxn>
                <a:cxn ang="0">
                  <a:pos x="71" y="138"/>
                </a:cxn>
                <a:cxn ang="0">
                  <a:pos x="85" y="144"/>
                </a:cxn>
                <a:cxn ang="0">
                  <a:pos x="98" y="137"/>
                </a:cxn>
                <a:cxn ang="0">
                  <a:pos x="108" y="135"/>
                </a:cxn>
                <a:cxn ang="0">
                  <a:pos x="124" y="126"/>
                </a:cxn>
                <a:cxn ang="0">
                  <a:pos x="135" y="130"/>
                </a:cxn>
                <a:cxn ang="0">
                  <a:pos x="134" y="142"/>
                </a:cxn>
                <a:cxn ang="0">
                  <a:pos x="149" y="142"/>
                </a:cxn>
                <a:cxn ang="0">
                  <a:pos x="162" y="146"/>
                </a:cxn>
                <a:cxn ang="0">
                  <a:pos x="162" y="157"/>
                </a:cxn>
                <a:cxn ang="0">
                  <a:pos x="169" y="168"/>
                </a:cxn>
                <a:cxn ang="0">
                  <a:pos x="150" y="180"/>
                </a:cxn>
                <a:cxn ang="0">
                  <a:pos x="153" y="189"/>
                </a:cxn>
                <a:cxn ang="0">
                  <a:pos x="144" y="194"/>
                </a:cxn>
                <a:cxn ang="0">
                  <a:pos x="140" y="209"/>
                </a:cxn>
              </a:cxnLst>
              <a:rect l="0" t="0" r="r" b="b"/>
              <a:pathLst>
                <a:path w="323" h="226">
                  <a:moveTo>
                    <a:pt x="146" y="217"/>
                  </a:moveTo>
                  <a:cubicBezTo>
                    <a:pt x="147" y="218"/>
                    <a:pt x="147" y="220"/>
                    <a:pt x="146" y="221"/>
                  </a:cubicBezTo>
                  <a:cubicBezTo>
                    <a:pt x="145" y="222"/>
                    <a:pt x="146" y="224"/>
                    <a:pt x="148" y="225"/>
                  </a:cubicBezTo>
                  <a:cubicBezTo>
                    <a:pt x="149" y="225"/>
                    <a:pt x="151" y="226"/>
                    <a:pt x="154" y="226"/>
                  </a:cubicBezTo>
                  <a:cubicBezTo>
                    <a:pt x="156" y="226"/>
                    <a:pt x="159" y="226"/>
                    <a:pt x="161" y="226"/>
                  </a:cubicBezTo>
                  <a:cubicBezTo>
                    <a:pt x="162" y="225"/>
                    <a:pt x="165" y="223"/>
                    <a:pt x="165" y="222"/>
                  </a:cubicBezTo>
                  <a:cubicBezTo>
                    <a:pt x="166" y="221"/>
                    <a:pt x="166" y="219"/>
                    <a:pt x="167" y="218"/>
                  </a:cubicBezTo>
                  <a:cubicBezTo>
                    <a:pt x="167" y="217"/>
                    <a:pt x="169" y="215"/>
                    <a:pt x="170" y="214"/>
                  </a:cubicBezTo>
                  <a:cubicBezTo>
                    <a:pt x="171" y="212"/>
                    <a:pt x="172" y="210"/>
                    <a:pt x="173" y="210"/>
                  </a:cubicBezTo>
                  <a:cubicBezTo>
                    <a:pt x="173" y="210"/>
                    <a:pt x="174" y="210"/>
                    <a:pt x="176" y="211"/>
                  </a:cubicBezTo>
                  <a:cubicBezTo>
                    <a:pt x="177" y="213"/>
                    <a:pt x="181" y="214"/>
                    <a:pt x="182" y="214"/>
                  </a:cubicBezTo>
                  <a:cubicBezTo>
                    <a:pt x="185" y="214"/>
                    <a:pt x="188" y="212"/>
                    <a:pt x="188" y="209"/>
                  </a:cubicBezTo>
                  <a:cubicBezTo>
                    <a:pt x="189" y="207"/>
                    <a:pt x="189" y="204"/>
                    <a:pt x="188" y="202"/>
                  </a:cubicBezTo>
                  <a:cubicBezTo>
                    <a:pt x="188" y="200"/>
                    <a:pt x="188" y="197"/>
                    <a:pt x="188" y="196"/>
                  </a:cubicBezTo>
                  <a:cubicBezTo>
                    <a:pt x="189" y="195"/>
                    <a:pt x="189" y="192"/>
                    <a:pt x="189" y="191"/>
                  </a:cubicBezTo>
                  <a:cubicBezTo>
                    <a:pt x="189" y="189"/>
                    <a:pt x="191" y="188"/>
                    <a:pt x="192" y="188"/>
                  </a:cubicBezTo>
                  <a:cubicBezTo>
                    <a:pt x="193" y="188"/>
                    <a:pt x="194" y="187"/>
                    <a:pt x="195" y="185"/>
                  </a:cubicBezTo>
                  <a:cubicBezTo>
                    <a:pt x="195" y="185"/>
                    <a:pt x="196" y="182"/>
                    <a:pt x="196" y="179"/>
                  </a:cubicBezTo>
                  <a:cubicBezTo>
                    <a:pt x="195" y="178"/>
                    <a:pt x="196" y="175"/>
                    <a:pt x="197" y="174"/>
                  </a:cubicBezTo>
                  <a:cubicBezTo>
                    <a:pt x="198" y="173"/>
                    <a:pt x="199" y="171"/>
                    <a:pt x="200" y="169"/>
                  </a:cubicBezTo>
                  <a:cubicBezTo>
                    <a:pt x="201" y="167"/>
                    <a:pt x="202" y="164"/>
                    <a:pt x="203" y="162"/>
                  </a:cubicBezTo>
                  <a:cubicBezTo>
                    <a:pt x="204" y="161"/>
                    <a:pt x="204" y="158"/>
                    <a:pt x="204" y="156"/>
                  </a:cubicBezTo>
                  <a:cubicBezTo>
                    <a:pt x="203" y="155"/>
                    <a:pt x="202" y="152"/>
                    <a:pt x="201" y="151"/>
                  </a:cubicBezTo>
                  <a:cubicBezTo>
                    <a:pt x="201" y="148"/>
                    <a:pt x="200" y="145"/>
                    <a:pt x="203" y="144"/>
                  </a:cubicBezTo>
                  <a:cubicBezTo>
                    <a:pt x="205" y="142"/>
                    <a:pt x="207" y="139"/>
                    <a:pt x="208" y="138"/>
                  </a:cubicBezTo>
                  <a:cubicBezTo>
                    <a:pt x="208" y="136"/>
                    <a:pt x="211" y="133"/>
                    <a:pt x="212" y="132"/>
                  </a:cubicBezTo>
                  <a:cubicBezTo>
                    <a:pt x="214" y="131"/>
                    <a:pt x="216" y="130"/>
                    <a:pt x="217" y="130"/>
                  </a:cubicBezTo>
                  <a:cubicBezTo>
                    <a:pt x="219" y="130"/>
                    <a:pt x="220" y="128"/>
                    <a:pt x="220" y="126"/>
                  </a:cubicBezTo>
                  <a:cubicBezTo>
                    <a:pt x="220" y="125"/>
                    <a:pt x="221" y="124"/>
                    <a:pt x="223" y="123"/>
                  </a:cubicBezTo>
                  <a:cubicBezTo>
                    <a:pt x="224" y="123"/>
                    <a:pt x="226" y="123"/>
                    <a:pt x="227" y="123"/>
                  </a:cubicBezTo>
                  <a:cubicBezTo>
                    <a:pt x="228" y="123"/>
                    <a:pt x="230" y="121"/>
                    <a:pt x="230" y="119"/>
                  </a:cubicBezTo>
                  <a:cubicBezTo>
                    <a:pt x="231" y="118"/>
                    <a:pt x="231" y="115"/>
                    <a:pt x="230" y="113"/>
                  </a:cubicBezTo>
                  <a:cubicBezTo>
                    <a:pt x="229" y="112"/>
                    <a:pt x="229" y="109"/>
                    <a:pt x="230" y="108"/>
                  </a:cubicBezTo>
                  <a:cubicBezTo>
                    <a:pt x="230" y="106"/>
                    <a:pt x="232" y="102"/>
                    <a:pt x="234" y="101"/>
                  </a:cubicBezTo>
                  <a:cubicBezTo>
                    <a:pt x="235" y="99"/>
                    <a:pt x="236" y="96"/>
                    <a:pt x="237" y="95"/>
                  </a:cubicBezTo>
                  <a:cubicBezTo>
                    <a:pt x="237" y="93"/>
                    <a:pt x="237" y="91"/>
                    <a:pt x="238" y="91"/>
                  </a:cubicBezTo>
                  <a:cubicBezTo>
                    <a:pt x="240" y="90"/>
                    <a:pt x="242" y="89"/>
                    <a:pt x="243" y="88"/>
                  </a:cubicBezTo>
                  <a:cubicBezTo>
                    <a:pt x="244" y="87"/>
                    <a:pt x="245" y="85"/>
                    <a:pt x="246" y="84"/>
                  </a:cubicBezTo>
                  <a:cubicBezTo>
                    <a:pt x="247" y="83"/>
                    <a:pt x="250" y="81"/>
                    <a:pt x="252" y="79"/>
                  </a:cubicBezTo>
                  <a:cubicBezTo>
                    <a:pt x="255" y="77"/>
                    <a:pt x="259" y="75"/>
                    <a:pt x="260" y="74"/>
                  </a:cubicBezTo>
                  <a:cubicBezTo>
                    <a:pt x="261" y="73"/>
                    <a:pt x="264" y="71"/>
                    <a:pt x="266" y="69"/>
                  </a:cubicBezTo>
                  <a:cubicBezTo>
                    <a:pt x="267" y="68"/>
                    <a:pt x="268" y="65"/>
                    <a:pt x="270" y="64"/>
                  </a:cubicBezTo>
                  <a:cubicBezTo>
                    <a:pt x="271" y="63"/>
                    <a:pt x="274" y="62"/>
                    <a:pt x="275" y="62"/>
                  </a:cubicBezTo>
                  <a:cubicBezTo>
                    <a:pt x="276" y="62"/>
                    <a:pt x="278" y="61"/>
                    <a:pt x="280" y="59"/>
                  </a:cubicBezTo>
                  <a:cubicBezTo>
                    <a:pt x="281" y="58"/>
                    <a:pt x="284" y="55"/>
                    <a:pt x="286" y="54"/>
                  </a:cubicBezTo>
                  <a:cubicBezTo>
                    <a:pt x="289" y="52"/>
                    <a:pt x="292" y="50"/>
                    <a:pt x="293" y="49"/>
                  </a:cubicBezTo>
                  <a:cubicBezTo>
                    <a:pt x="295" y="48"/>
                    <a:pt x="297" y="47"/>
                    <a:pt x="298" y="46"/>
                  </a:cubicBezTo>
                  <a:cubicBezTo>
                    <a:pt x="298" y="45"/>
                    <a:pt x="299" y="43"/>
                    <a:pt x="299" y="42"/>
                  </a:cubicBezTo>
                  <a:cubicBezTo>
                    <a:pt x="299" y="42"/>
                    <a:pt x="300" y="41"/>
                    <a:pt x="302" y="42"/>
                  </a:cubicBezTo>
                  <a:cubicBezTo>
                    <a:pt x="303" y="42"/>
                    <a:pt x="306" y="42"/>
                    <a:pt x="308" y="42"/>
                  </a:cubicBezTo>
                  <a:cubicBezTo>
                    <a:pt x="310" y="41"/>
                    <a:pt x="313" y="40"/>
                    <a:pt x="315" y="39"/>
                  </a:cubicBezTo>
                  <a:cubicBezTo>
                    <a:pt x="315" y="39"/>
                    <a:pt x="317" y="39"/>
                    <a:pt x="318" y="38"/>
                  </a:cubicBezTo>
                  <a:cubicBezTo>
                    <a:pt x="320" y="38"/>
                    <a:pt x="322" y="36"/>
                    <a:pt x="322" y="34"/>
                  </a:cubicBezTo>
                  <a:cubicBezTo>
                    <a:pt x="323" y="32"/>
                    <a:pt x="323" y="30"/>
                    <a:pt x="322" y="28"/>
                  </a:cubicBezTo>
                  <a:cubicBezTo>
                    <a:pt x="322" y="27"/>
                    <a:pt x="320" y="27"/>
                    <a:pt x="319" y="27"/>
                  </a:cubicBezTo>
                  <a:cubicBezTo>
                    <a:pt x="318" y="27"/>
                    <a:pt x="316" y="25"/>
                    <a:pt x="315" y="23"/>
                  </a:cubicBezTo>
                  <a:cubicBezTo>
                    <a:pt x="313" y="22"/>
                    <a:pt x="313" y="19"/>
                    <a:pt x="313" y="18"/>
                  </a:cubicBezTo>
                  <a:cubicBezTo>
                    <a:pt x="312" y="17"/>
                    <a:pt x="312" y="14"/>
                    <a:pt x="313" y="13"/>
                  </a:cubicBezTo>
                  <a:cubicBezTo>
                    <a:pt x="312" y="12"/>
                    <a:pt x="313" y="10"/>
                    <a:pt x="314" y="8"/>
                  </a:cubicBezTo>
                  <a:cubicBezTo>
                    <a:pt x="315" y="7"/>
                    <a:pt x="316" y="6"/>
                    <a:pt x="317" y="4"/>
                  </a:cubicBezTo>
                  <a:cubicBezTo>
                    <a:pt x="317" y="3"/>
                    <a:pt x="317" y="1"/>
                    <a:pt x="316" y="1"/>
                  </a:cubicBezTo>
                  <a:cubicBezTo>
                    <a:pt x="316" y="0"/>
                    <a:pt x="314" y="0"/>
                    <a:pt x="312" y="0"/>
                  </a:cubicBezTo>
                  <a:cubicBezTo>
                    <a:pt x="311" y="0"/>
                    <a:pt x="308" y="0"/>
                    <a:pt x="306" y="0"/>
                  </a:cubicBezTo>
                  <a:cubicBezTo>
                    <a:pt x="304" y="0"/>
                    <a:pt x="302" y="1"/>
                    <a:pt x="301" y="3"/>
                  </a:cubicBezTo>
                  <a:cubicBezTo>
                    <a:pt x="300" y="4"/>
                    <a:pt x="297" y="7"/>
                    <a:pt x="295" y="7"/>
                  </a:cubicBezTo>
                  <a:cubicBezTo>
                    <a:pt x="293" y="8"/>
                    <a:pt x="289" y="9"/>
                    <a:pt x="287" y="9"/>
                  </a:cubicBezTo>
                  <a:cubicBezTo>
                    <a:pt x="287" y="9"/>
                    <a:pt x="284" y="9"/>
                    <a:pt x="282" y="10"/>
                  </a:cubicBezTo>
                  <a:cubicBezTo>
                    <a:pt x="280" y="11"/>
                    <a:pt x="279" y="12"/>
                    <a:pt x="277" y="12"/>
                  </a:cubicBezTo>
                  <a:cubicBezTo>
                    <a:pt x="276" y="13"/>
                    <a:pt x="273" y="14"/>
                    <a:pt x="272" y="15"/>
                  </a:cubicBezTo>
                  <a:cubicBezTo>
                    <a:pt x="271" y="15"/>
                    <a:pt x="268" y="16"/>
                    <a:pt x="265" y="17"/>
                  </a:cubicBezTo>
                  <a:cubicBezTo>
                    <a:pt x="263" y="17"/>
                    <a:pt x="260" y="19"/>
                    <a:pt x="259" y="20"/>
                  </a:cubicBezTo>
                  <a:cubicBezTo>
                    <a:pt x="258" y="21"/>
                    <a:pt x="256" y="22"/>
                    <a:pt x="255" y="24"/>
                  </a:cubicBezTo>
                  <a:cubicBezTo>
                    <a:pt x="255" y="25"/>
                    <a:pt x="252" y="26"/>
                    <a:pt x="250" y="27"/>
                  </a:cubicBezTo>
                  <a:cubicBezTo>
                    <a:pt x="248" y="28"/>
                    <a:pt x="246" y="29"/>
                    <a:pt x="243" y="30"/>
                  </a:cubicBezTo>
                  <a:cubicBezTo>
                    <a:pt x="240" y="31"/>
                    <a:pt x="238" y="31"/>
                    <a:pt x="236" y="30"/>
                  </a:cubicBezTo>
                  <a:cubicBezTo>
                    <a:pt x="234" y="30"/>
                    <a:pt x="232" y="31"/>
                    <a:pt x="232" y="32"/>
                  </a:cubicBezTo>
                  <a:cubicBezTo>
                    <a:pt x="232" y="34"/>
                    <a:pt x="231" y="36"/>
                    <a:pt x="230" y="37"/>
                  </a:cubicBezTo>
                  <a:cubicBezTo>
                    <a:pt x="228" y="38"/>
                    <a:pt x="225" y="40"/>
                    <a:pt x="224" y="42"/>
                  </a:cubicBezTo>
                  <a:cubicBezTo>
                    <a:pt x="222" y="43"/>
                    <a:pt x="220" y="46"/>
                    <a:pt x="218" y="48"/>
                  </a:cubicBezTo>
                  <a:cubicBezTo>
                    <a:pt x="217" y="49"/>
                    <a:pt x="216" y="52"/>
                    <a:pt x="214" y="54"/>
                  </a:cubicBezTo>
                  <a:cubicBezTo>
                    <a:pt x="213" y="56"/>
                    <a:pt x="212" y="58"/>
                    <a:pt x="211" y="61"/>
                  </a:cubicBezTo>
                  <a:cubicBezTo>
                    <a:pt x="210" y="62"/>
                    <a:pt x="208" y="65"/>
                    <a:pt x="205" y="66"/>
                  </a:cubicBezTo>
                  <a:cubicBezTo>
                    <a:pt x="202" y="68"/>
                    <a:pt x="199" y="69"/>
                    <a:pt x="197" y="69"/>
                  </a:cubicBezTo>
                  <a:cubicBezTo>
                    <a:pt x="196" y="69"/>
                    <a:pt x="193" y="70"/>
                    <a:pt x="192" y="69"/>
                  </a:cubicBezTo>
                  <a:cubicBezTo>
                    <a:pt x="191" y="69"/>
                    <a:pt x="188" y="69"/>
                    <a:pt x="187" y="69"/>
                  </a:cubicBezTo>
                  <a:cubicBezTo>
                    <a:pt x="185" y="69"/>
                    <a:pt x="184" y="70"/>
                    <a:pt x="182" y="70"/>
                  </a:cubicBezTo>
                  <a:cubicBezTo>
                    <a:pt x="180" y="71"/>
                    <a:pt x="177" y="71"/>
                    <a:pt x="176" y="71"/>
                  </a:cubicBezTo>
                  <a:cubicBezTo>
                    <a:pt x="175" y="71"/>
                    <a:pt x="172" y="71"/>
                    <a:pt x="169" y="71"/>
                  </a:cubicBezTo>
                  <a:cubicBezTo>
                    <a:pt x="168" y="71"/>
                    <a:pt x="166" y="71"/>
                    <a:pt x="166" y="70"/>
                  </a:cubicBezTo>
                  <a:cubicBezTo>
                    <a:pt x="166" y="69"/>
                    <a:pt x="164" y="69"/>
                    <a:pt x="162" y="68"/>
                  </a:cubicBezTo>
                  <a:cubicBezTo>
                    <a:pt x="160" y="68"/>
                    <a:pt x="158" y="68"/>
                    <a:pt x="157" y="68"/>
                  </a:cubicBezTo>
                  <a:cubicBezTo>
                    <a:pt x="156" y="68"/>
                    <a:pt x="154" y="69"/>
                    <a:pt x="153" y="70"/>
                  </a:cubicBezTo>
                  <a:cubicBezTo>
                    <a:pt x="152" y="71"/>
                    <a:pt x="148" y="72"/>
                    <a:pt x="144" y="73"/>
                  </a:cubicBezTo>
                  <a:cubicBezTo>
                    <a:pt x="140" y="75"/>
                    <a:pt x="135" y="77"/>
                    <a:pt x="130" y="78"/>
                  </a:cubicBezTo>
                  <a:cubicBezTo>
                    <a:pt x="127" y="80"/>
                    <a:pt x="123" y="81"/>
                    <a:pt x="122" y="83"/>
                  </a:cubicBezTo>
                  <a:cubicBezTo>
                    <a:pt x="122" y="83"/>
                    <a:pt x="122" y="83"/>
                    <a:pt x="121" y="84"/>
                  </a:cubicBezTo>
                  <a:cubicBezTo>
                    <a:pt x="119" y="85"/>
                    <a:pt x="117" y="86"/>
                    <a:pt x="115" y="86"/>
                  </a:cubicBezTo>
                  <a:cubicBezTo>
                    <a:pt x="113" y="86"/>
                    <a:pt x="111" y="87"/>
                    <a:pt x="109" y="88"/>
                  </a:cubicBezTo>
                  <a:cubicBezTo>
                    <a:pt x="107" y="89"/>
                    <a:pt x="104" y="90"/>
                    <a:pt x="103" y="90"/>
                  </a:cubicBezTo>
                  <a:cubicBezTo>
                    <a:pt x="102" y="90"/>
                    <a:pt x="99" y="90"/>
                    <a:pt x="97" y="89"/>
                  </a:cubicBezTo>
                  <a:cubicBezTo>
                    <a:pt x="95" y="89"/>
                    <a:pt x="94" y="88"/>
                    <a:pt x="93" y="87"/>
                  </a:cubicBezTo>
                  <a:cubicBezTo>
                    <a:pt x="92" y="87"/>
                    <a:pt x="90" y="88"/>
                    <a:pt x="88" y="90"/>
                  </a:cubicBezTo>
                  <a:cubicBezTo>
                    <a:pt x="87" y="92"/>
                    <a:pt x="86" y="93"/>
                    <a:pt x="84" y="93"/>
                  </a:cubicBezTo>
                  <a:cubicBezTo>
                    <a:pt x="82" y="92"/>
                    <a:pt x="79" y="91"/>
                    <a:pt x="78" y="91"/>
                  </a:cubicBezTo>
                  <a:cubicBezTo>
                    <a:pt x="76" y="91"/>
                    <a:pt x="72" y="91"/>
                    <a:pt x="70" y="92"/>
                  </a:cubicBezTo>
                  <a:cubicBezTo>
                    <a:pt x="68" y="93"/>
                    <a:pt x="62" y="94"/>
                    <a:pt x="60" y="95"/>
                  </a:cubicBezTo>
                  <a:cubicBezTo>
                    <a:pt x="56" y="95"/>
                    <a:pt x="52" y="95"/>
                    <a:pt x="49" y="94"/>
                  </a:cubicBezTo>
                  <a:cubicBezTo>
                    <a:pt x="45" y="94"/>
                    <a:pt x="42" y="93"/>
                    <a:pt x="40" y="92"/>
                  </a:cubicBezTo>
                  <a:cubicBezTo>
                    <a:pt x="38" y="91"/>
                    <a:pt x="36" y="91"/>
                    <a:pt x="34" y="91"/>
                  </a:cubicBezTo>
                  <a:cubicBezTo>
                    <a:pt x="33" y="92"/>
                    <a:pt x="30" y="92"/>
                    <a:pt x="29" y="93"/>
                  </a:cubicBezTo>
                  <a:cubicBezTo>
                    <a:pt x="29" y="94"/>
                    <a:pt x="28" y="96"/>
                    <a:pt x="27" y="97"/>
                  </a:cubicBezTo>
                  <a:cubicBezTo>
                    <a:pt x="26" y="97"/>
                    <a:pt x="24" y="99"/>
                    <a:pt x="21" y="99"/>
                  </a:cubicBezTo>
                  <a:cubicBezTo>
                    <a:pt x="20" y="100"/>
                    <a:pt x="16" y="101"/>
                    <a:pt x="14" y="101"/>
                  </a:cubicBezTo>
                  <a:cubicBezTo>
                    <a:pt x="13" y="102"/>
                    <a:pt x="13" y="102"/>
                    <a:pt x="13" y="102"/>
                  </a:cubicBezTo>
                  <a:cubicBezTo>
                    <a:pt x="12" y="102"/>
                    <a:pt x="12" y="104"/>
                    <a:pt x="12" y="106"/>
                  </a:cubicBezTo>
                  <a:cubicBezTo>
                    <a:pt x="13" y="109"/>
                    <a:pt x="13" y="111"/>
                    <a:pt x="12" y="113"/>
                  </a:cubicBezTo>
                  <a:cubicBezTo>
                    <a:pt x="11" y="115"/>
                    <a:pt x="10" y="117"/>
                    <a:pt x="10" y="119"/>
                  </a:cubicBezTo>
                  <a:cubicBezTo>
                    <a:pt x="10" y="121"/>
                    <a:pt x="8" y="122"/>
                    <a:pt x="7" y="124"/>
                  </a:cubicBezTo>
                  <a:cubicBezTo>
                    <a:pt x="5" y="125"/>
                    <a:pt x="3" y="128"/>
                    <a:pt x="1" y="129"/>
                  </a:cubicBezTo>
                  <a:cubicBezTo>
                    <a:pt x="0" y="132"/>
                    <a:pt x="0" y="133"/>
                    <a:pt x="1" y="132"/>
                  </a:cubicBezTo>
                  <a:cubicBezTo>
                    <a:pt x="1" y="132"/>
                    <a:pt x="1" y="132"/>
                    <a:pt x="3" y="133"/>
                  </a:cubicBezTo>
                  <a:cubicBezTo>
                    <a:pt x="5" y="135"/>
                    <a:pt x="8" y="138"/>
                    <a:pt x="8" y="140"/>
                  </a:cubicBezTo>
                  <a:cubicBezTo>
                    <a:pt x="9" y="142"/>
                    <a:pt x="10" y="144"/>
                    <a:pt x="11" y="145"/>
                  </a:cubicBezTo>
                  <a:cubicBezTo>
                    <a:pt x="12" y="147"/>
                    <a:pt x="12" y="148"/>
                    <a:pt x="11" y="150"/>
                  </a:cubicBezTo>
                  <a:cubicBezTo>
                    <a:pt x="10" y="151"/>
                    <a:pt x="10" y="154"/>
                    <a:pt x="10" y="155"/>
                  </a:cubicBezTo>
                  <a:cubicBezTo>
                    <a:pt x="11" y="156"/>
                    <a:pt x="12" y="159"/>
                    <a:pt x="12" y="159"/>
                  </a:cubicBezTo>
                  <a:cubicBezTo>
                    <a:pt x="13" y="161"/>
                    <a:pt x="13" y="163"/>
                    <a:pt x="13" y="164"/>
                  </a:cubicBezTo>
                  <a:cubicBezTo>
                    <a:pt x="14" y="165"/>
                    <a:pt x="13" y="167"/>
                    <a:pt x="13" y="169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71"/>
                    <a:pt x="15" y="170"/>
                    <a:pt x="18" y="166"/>
                  </a:cubicBezTo>
                  <a:cubicBezTo>
                    <a:pt x="19" y="163"/>
                    <a:pt x="21" y="159"/>
                    <a:pt x="21" y="158"/>
                  </a:cubicBezTo>
                  <a:cubicBezTo>
                    <a:pt x="21" y="156"/>
                    <a:pt x="21" y="153"/>
                    <a:pt x="21" y="152"/>
                  </a:cubicBezTo>
                  <a:cubicBezTo>
                    <a:pt x="20" y="151"/>
                    <a:pt x="21" y="148"/>
                    <a:pt x="22" y="147"/>
                  </a:cubicBezTo>
                  <a:cubicBezTo>
                    <a:pt x="23" y="146"/>
                    <a:pt x="25" y="144"/>
                    <a:pt x="25" y="143"/>
                  </a:cubicBezTo>
                  <a:cubicBezTo>
                    <a:pt x="27" y="142"/>
                    <a:pt x="30" y="140"/>
                    <a:pt x="33" y="140"/>
                  </a:cubicBezTo>
                  <a:cubicBezTo>
                    <a:pt x="34" y="139"/>
                    <a:pt x="38" y="138"/>
                    <a:pt x="40" y="138"/>
                  </a:cubicBezTo>
                  <a:cubicBezTo>
                    <a:pt x="41" y="137"/>
                    <a:pt x="43" y="137"/>
                    <a:pt x="44" y="137"/>
                  </a:cubicBezTo>
                  <a:cubicBezTo>
                    <a:pt x="46" y="137"/>
                    <a:pt x="49" y="138"/>
                    <a:pt x="50" y="139"/>
                  </a:cubicBezTo>
                  <a:cubicBezTo>
                    <a:pt x="53" y="140"/>
                    <a:pt x="56" y="140"/>
                    <a:pt x="58" y="140"/>
                  </a:cubicBezTo>
                  <a:cubicBezTo>
                    <a:pt x="60" y="139"/>
                    <a:pt x="64" y="139"/>
                    <a:pt x="66" y="138"/>
                  </a:cubicBezTo>
                  <a:cubicBezTo>
                    <a:pt x="66" y="138"/>
                    <a:pt x="69" y="138"/>
                    <a:pt x="71" y="138"/>
                  </a:cubicBezTo>
                  <a:cubicBezTo>
                    <a:pt x="73" y="138"/>
                    <a:pt x="75" y="138"/>
                    <a:pt x="75" y="140"/>
                  </a:cubicBezTo>
                  <a:cubicBezTo>
                    <a:pt x="75" y="142"/>
                    <a:pt x="78" y="143"/>
                    <a:pt x="80" y="143"/>
                  </a:cubicBezTo>
                  <a:cubicBezTo>
                    <a:pt x="83" y="142"/>
                    <a:pt x="84" y="142"/>
                    <a:pt x="85" y="144"/>
                  </a:cubicBezTo>
                  <a:cubicBezTo>
                    <a:pt x="86" y="147"/>
                    <a:pt x="88" y="147"/>
                    <a:pt x="89" y="146"/>
                  </a:cubicBezTo>
                  <a:cubicBezTo>
                    <a:pt x="90" y="145"/>
                    <a:pt x="92" y="143"/>
                    <a:pt x="92" y="141"/>
                  </a:cubicBezTo>
                  <a:cubicBezTo>
                    <a:pt x="93" y="141"/>
                    <a:pt x="96" y="139"/>
                    <a:pt x="98" y="137"/>
                  </a:cubicBezTo>
                  <a:cubicBezTo>
                    <a:pt x="99" y="136"/>
                    <a:pt x="101" y="134"/>
                    <a:pt x="102" y="133"/>
                  </a:cubicBezTo>
                  <a:cubicBezTo>
                    <a:pt x="103" y="132"/>
                    <a:pt x="105" y="132"/>
                    <a:pt x="106" y="133"/>
                  </a:cubicBezTo>
                  <a:cubicBezTo>
                    <a:pt x="107" y="134"/>
                    <a:pt x="108" y="135"/>
                    <a:pt x="108" y="135"/>
                  </a:cubicBezTo>
                  <a:cubicBezTo>
                    <a:pt x="109" y="134"/>
                    <a:pt x="111" y="133"/>
                    <a:pt x="113" y="132"/>
                  </a:cubicBezTo>
                  <a:cubicBezTo>
                    <a:pt x="115" y="132"/>
                    <a:pt x="117" y="130"/>
                    <a:pt x="119" y="128"/>
                  </a:cubicBezTo>
                  <a:cubicBezTo>
                    <a:pt x="121" y="127"/>
                    <a:pt x="124" y="126"/>
                    <a:pt x="124" y="126"/>
                  </a:cubicBezTo>
                  <a:cubicBezTo>
                    <a:pt x="125" y="126"/>
                    <a:pt x="129" y="126"/>
                    <a:pt x="132" y="125"/>
                  </a:cubicBezTo>
                  <a:cubicBezTo>
                    <a:pt x="135" y="124"/>
                    <a:pt x="137" y="125"/>
                    <a:pt x="136" y="126"/>
                  </a:cubicBezTo>
                  <a:cubicBezTo>
                    <a:pt x="135" y="128"/>
                    <a:pt x="135" y="129"/>
                    <a:pt x="135" y="130"/>
                  </a:cubicBezTo>
                  <a:cubicBezTo>
                    <a:pt x="135" y="132"/>
                    <a:pt x="135" y="134"/>
                    <a:pt x="135" y="134"/>
                  </a:cubicBezTo>
                  <a:cubicBezTo>
                    <a:pt x="135" y="134"/>
                    <a:pt x="134" y="136"/>
                    <a:pt x="134" y="138"/>
                  </a:cubicBezTo>
                  <a:cubicBezTo>
                    <a:pt x="134" y="139"/>
                    <a:pt x="134" y="141"/>
                    <a:pt x="134" y="142"/>
                  </a:cubicBezTo>
                  <a:cubicBezTo>
                    <a:pt x="134" y="144"/>
                    <a:pt x="136" y="145"/>
                    <a:pt x="137" y="144"/>
                  </a:cubicBezTo>
                  <a:cubicBezTo>
                    <a:pt x="138" y="144"/>
                    <a:pt x="141" y="143"/>
                    <a:pt x="142" y="142"/>
                  </a:cubicBezTo>
                  <a:cubicBezTo>
                    <a:pt x="144" y="141"/>
                    <a:pt x="147" y="141"/>
                    <a:pt x="149" y="142"/>
                  </a:cubicBezTo>
                  <a:cubicBezTo>
                    <a:pt x="150" y="142"/>
                    <a:pt x="152" y="143"/>
                    <a:pt x="152" y="144"/>
                  </a:cubicBezTo>
                  <a:cubicBezTo>
                    <a:pt x="153" y="145"/>
                    <a:pt x="155" y="146"/>
                    <a:pt x="157" y="146"/>
                  </a:cubicBezTo>
                  <a:cubicBezTo>
                    <a:pt x="159" y="146"/>
                    <a:pt x="161" y="146"/>
                    <a:pt x="162" y="146"/>
                  </a:cubicBezTo>
                  <a:cubicBezTo>
                    <a:pt x="163" y="146"/>
                    <a:pt x="163" y="148"/>
                    <a:pt x="162" y="149"/>
                  </a:cubicBezTo>
                  <a:cubicBezTo>
                    <a:pt x="161" y="151"/>
                    <a:pt x="160" y="152"/>
                    <a:pt x="160" y="154"/>
                  </a:cubicBezTo>
                  <a:cubicBezTo>
                    <a:pt x="160" y="155"/>
                    <a:pt x="160" y="157"/>
                    <a:pt x="162" y="157"/>
                  </a:cubicBezTo>
                  <a:cubicBezTo>
                    <a:pt x="163" y="157"/>
                    <a:pt x="165" y="159"/>
                    <a:pt x="167" y="160"/>
                  </a:cubicBezTo>
                  <a:cubicBezTo>
                    <a:pt x="168" y="161"/>
                    <a:pt x="169" y="162"/>
                    <a:pt x="169" y="164"/>
                  </a:cubicBezTo>
                  <a:cubicBezTo>
                    <a:pt x="170" y="166"/>
                    <a:pt x="170" y="167"/>
                    <a:pt x="169" y="168"/>
                  </a:cubicBezTo>
                  <a:cubicBezTo>
                    <a:pt x="168" y="169"/>
                    <a:pt x="165" y="171"/>
                    <a:pt x="163" y="172"/>
                  </a:cubicBezTo>
                  <a:cubicBezTo>
                    <a:pt x="162" y="173"/>
                    <a:pt x="159" y="174"/>
                    <a:pt x="157" y="175"/>
                  </a:cubicBezTo>
                  <a:cubicBezTo>
                    <a:pt x="155" y="176"/>
                    <a:pt x="153" y="179"/>
                    <a:pt x="150" y="180"/>
                  </a:cubicBezTo>
                  <a:cubicBezTo>
                    <a:pt x="147" y="181"/>
                    <a:pt x="146" y="182"/>
                    <a:pt x="147" y="183"/>
                  </a:cubicBezTo>
                  <a:cubicBezTo>
                    <a:pt x="147" y="183"/>
                    <a:pt x="147" y="183"/>
                    <a:pt x="148" y="184"/>
                  </a:cubicBezTo>
                  <a:cubicBezTo>
                    <a:pt x="150" y="186"/>
                    <a:pt x="152" y="187"/>
                    <a:pt x="153" y="189"/>
                  </a:cubicBezTo>
                  <a:cubicBezTo>
                    <a:pt x="154" y="191"/>
                    <a:pt x="154" y="191"/>
                    <a:pt x="152" y="192"/>
                  </a:cubicBezTo>
                  <a:cubicBezTo>
                    <a:pt x="150" y="192"/>
                    <a:pt x="147" y="192"/>
                    <a:pt x="147" y="192"/>
                  </a:cubicBezTo>
                  <a:cubicBezTo>
                    <a:pt x="145" y="191"/>
                    <a:pt x="144" y="193"/>
                    <a:pt x="144" y="194"/>
                  </a:cubicBezTo>
                  <a:cubicBezTo>
                    <a:pt x="144" y="196"/>
                    <a:pt x="143" y="199"/>
                    <a:pt x="143" y="201"/>
                  </a:cubicBezTo>
                  <a:cubicBezTo>
                    <a:pt x="142" y="204"/>
                    <a:pt x="141" y="206"/>
                    <a:pt x="140" y="207"/>
                  </a:cubicBezTo>
                  <a:cubicBezTo>
                    <a:pt x="140" y="209"/>
                    <a:pt x="140" y="209"/>
                    <a:pt x="140" y="209"/>
                  </a:cubicBezTo>
                  <a:cubicBezTo>
                    <a:pt x="140" y="209"/>
                    <a:pt x="140" y="210"/>
                    <a:pt x="142" y="212"/>
                  </a:cubicBezTo>
                  <a:cubicBezTo>
                    <a:pt x="144" y="213"/>
                    <a:pt x="145" y="215"/>
                    <a:pt x="146" y="217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63" name="Freeform 9">
              <a:extLst>
                <a:ext uri="{FF2B5EF4-FFF2-40B4-BE49-F238E27FC236}">
                  <a16:creationId xmlns:a16="http://schemas.microsoft.com/office/drawing/2014/main" id="{485A3313-D5A6-45C2-810F-E98B331ED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8463" y="2287703"/>
              <a:ext cx="110955" cy="161458"/>
            </a:xfrm>
            <a:custGeom>
              <a:avLst/>
              <a:gdLst/>
              <a:ahLst/>
              <a:cxnLst>
                <a:cxn ang="0">
                  <a:pos x="59" y="37"/>
                </a:cxn>
                <a:cxn ang="0">
                  <a:pos x="60" y="33"/>
                </a:cxn>
                <a:cxn ang="0">
                  <a:pos x="60" y="27"/>
                </a:cxn>
                <a:cxn ang="0">
                  <a:pos x="59" y="20"/>
                </a:cxn>
                <a:cxn ang="0">
                  <a:pos x="56" y="15"/>
                </a:cxn>
                <a:cxn ang="0">
                  <a:pos x="54" y="11"/>
                </a:cxn>
                <a:cxn ang="0">
                  <a:pos x="54" y="7"/>
                </a:cxn>
                <a:cxn ang="0">
                  <a:pos x="51" y="2"/>
                </a:cxn>
                <a:cxn ang="0">
                  <a:pos x="47" y="1"/>
                </a:cxn>
                <a:cxn ang="0">
                  <a:pos x="46" y="2"/>
                </a:cxn>
                <a:cxn ang="0">
                  <a:pos x="45" y="7"/>
                </a:cxn>
                <a:cxn ang="0">
                  <a:pos x="42" y="11"/>
                </a:cxn>
                <a:cxn ang="0">
                  <a:pos x="40" y="12"/>
                </a:cxn>
                <a:cxn ang="0">
                  <a:pos x="39" y="14"/>
                </a:cxn>
                <a:cxn ang="0">
                  <a:pos x="37" y="19"/>
                </a:cxn>
                <a:cxn ang="0">
                  <a:pos x="33" y="21"/>
                </a:cxn>
                <a:cxn ang="0">
                  <a:pos x="29" y="20"/>
                </a:cxn>
                <a:cxn ang="0">
                  <a:pos x="24" y="22"/>
                </a:cxn>
                <a:cxn ang="0">
                  <a:pos x="20" y="25"/>
                </a:cxn>
                <a:cxn ang="0">
                  <a:pos x="14" y="28"/>
                </a:cxn>
                <a:cxn ang="0">
                  <a:pos x="9" y="30"/>
                </a:cxn>
                <a:cxn ang="0">
                  <a:pos x="6" y="34"/>
                </a:cxn>
                <a:cxn ang="0">
                  <a:pos x="4" y="38"/>
                </a:cxn>
                <a:cxn ang="0">
                  <a:pos x="3" y="42"/>
                </a:cxn>
                <a:cxn ang="0">
                  <a:pos x="2" y="47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9"/>
                </a:cxn>
                <a:cxn ang="0">
                  <a:pos x="6" y="64"/>
                </a:cxn>
                <a:cxn ang="0">
                  <a:pos x="9" y="71"/>
                </a:cxn>
                <a:cxn ang="0">
                  <a:pos x="10" y="77"/>
                </a:cxn>
                <a:cxn ang="0">
                  <a:pos x="12" y="82"/>
                </a:cxn>
                <a:cxn ang="0">
                  <a:pos x="14" y="82"/>
                </a:cxn>
                <a:cxn ang="0">
                  <a:pos x="19" y="80"/>
                </a:cxn>
                <a:cxn ang="0">
                  <a:pos x="22" y="84"/>
                </a:cxn>
                <a:cxn ang="0">
                  <a:pos x="25" y="89"/>
                </a:cxn>
                <a:cxn ang="0">
                  <a:pos x="31" y="87"/>
                </a:cxn>
                <a:cxn ang="0">
                  <a:pos x="36" y="82"/>
                </a:cxn>
                <a:cxn ang="0">
                  <a:pos x="35" y="76"/>
                </a:cxn>
                <a:cxn ang="0">
                  <a:pos x="35" y="71"/>
                </a:cxn>
                <a:cxn ang="0">
                  <a:pos x="35" y="67"/>
                </a:cxn>
                <a:cxn ang="0">
                  <a:pos x="40" y="62"/>
                </a:cxn>
                <a:cxn ang="0">
                  <a:pos x="42" y="57"/>
                </a:cxn>
                <a:cxn ang="0">
                  <a:pos x="42" y="50"/>
                </a:cxn>
                <a:cxn ang="0">
                  <a:pos x="44" y="48"/>
                </a:cxn>
                <a:cxn ang="0">
                  <a:pos x="48" y="48"/>
                </a:cxn>
                <a:cxn ang="0">
                  <a:pos x="50" y="45"/>
                </a:cxn>
                <a:cxn ang="0">
                  <a:pos x="55" y="45"/>
                </a:cxn>
                <a:cxn ang="0">
                  <a:pos x="56" y="46"/>
                </a:cxn>
                <a:cxn ang="0">
                  <a:pos x="57" y="42"/>
                </a:cxn>
                <a:cxn ang="0">
                  <a:pos x="59" y="37"/>
                </a:cxn>
              </a:cxnLst>
              <a:rect l="0" t="0" r="r" b="b"/>
              <a:pathLst>
                <a:path w="61" h="89">
                  <a:moveTo>
                    <a:pt x="59" y="37"/>
                  </a:moveTo>
                  <a:cubicBezTo>
                    <a:pt x="60" y="36"/>
                    <a:pt x="61" y="35"/>
                    <a:pt x="60" y="33"/>
                  </a:cubicBezTo>
                  <a:cubicBezTo>
                    <a:pt x="60" y="31"/>
                    <a:pt x="60" y="29"/>
                    <a:pt x="60" y="27"/>
                  </a:cubicBezTo>
                  <a:cubicBezTo>
                    <a:pt x="60" y="25"/>
                    <a:pt x="59" y="22"/>
                    <a:pt x="59" y="20"/>
                  </a:cubicBezTo>
                  <a:cubicBezTo>
                    <a:pt x="59" y="18"/>
                    <a:pt x="57" y="15"/>
                    <a:pt x="56" y="15"/>
                  </a:cubicBezTo>
                  <a:cubicBezTo>
                    <a:pt x="54" y="14"/>
                    <a:pt x="54" y="12"/>
                    <a:pt x="54" y="11"/>
                  </a:cubicBezTo>
                  <a:cubicBezTo>
                    <a:pt x="55" y="10"/>
                    <a:pt x="55" y="8"/>
                    <a:pt x="54" y="7"/>
                  </a:cubicBezTo>
                  <a:cubicBezTo>
                    <a:pt x="53" y="5"/>
                    <a:pt x="53" y="3"/>
                    <a:pt x="51" y="2"/>
                  </a:cubicBezTo>
                  <a:cubicBezTo>
                    <a:pt x="49" y="0"/>
                    <a:pt x="48" y="0"/>
                    <a:pt x="47" y="1"/>
                  </a:cubicBezTo>
                  <a:cubicBezTo>
                    <a:pt x="47" y="1"/>
                    <a:pt x="47" y="1"/>
                    <a:pt x="46" y="2"/>
                  </a:cubicBezTo>
                  <a:cubicBezTo>
                    <a:pt x="46" y="3"/>
                    <a:pt x="45" y="6"/>
                    <a:pt x="45" y="7"/>
                  </a:cubicBezTo>
                  <a:cubicBezTo>
                    <a:pt x="45" y="9"/>
                    <a:pt x="44" y="11"/>
                    <a:pt x="42" y="11"/>
                  </a:cubicBezTo>
                  <a:cubicBezTo>
                    <a:pt x="40" y="11"/>
                    <a:pt x="39" y="11"/>
                    <a:pt x="40" y="12"/>
                  </a:cubicBezTo>
                  <a:cubicBezTo>
                    <a:pt x="40" y="13"/>
                    <a:pt x="40" y="13"/>
                    <a:pt x="39" y="14"/>
                  </a:cubicBezTo>
                  <a:cubicBezTo>
                    <a:pt x="38" y="15"/>
                    <a:pt x="38" y="17"/>
                    <a:pt x="37" y="19"/>
                  </a:cubicBezTo>
                  <a:cubicBezTo>
                    <a:pt x="37" y="21"/>
                    <a:pt x="35" y="22"/>
                    <a:pt x="33" y="21"/>
                  </a:cubicBezTo>
                  <a:cubicBezTo>
                    <a:pt x="31" y="20"/>
                    <a:pt x="30" y="20"/>
                    <a:pt x="29" y="20"/>
                  </a:cubicBezTo>
                  <a:cubicBezTo>
                    <a:pt x="28" y="20"/>
                    <a:pt x="26" y="21"/>
                    <a:pt x="24" y="22"/>
                  </a:cubicBezTo>
                  <a:cubicBezTo>
                    <a:pt x="22" y="22"/>
                    <a:pt x="21" y="24"/>
                    <a:pt x="20" y="25"/>
                  </a:cubicBezTo>
                  <a:cubicBezTo>
                    <a:pt x="19" y="27"/>
                    <a:pt x="16" y="27"/>
                    <a:pt x="14" y="28"/>
                  </a:cubicBezTo>
                  <a:cubicBezTo>
                    <a:pt x="12" y="28"/>
                    <a:pt x="10" y="29"/>
                    <a:pt x="9" y="30"/>
                  </a:cubicBezTo>
                  <a:cubicBezTo>
                    <a:pt x="9" y="31"/>
                    <a:pt x="8" y="33"/>
                    <a:pt x="6" y="34"/>
                  </a:cubicBezTo>
                  <a:cubicBezTo>
                    <a:pt x="6" y="34"/>
                    <a:pt x="4" y="36"/>
                    <a:pt x="4" y="38"/>
                  </a:cubicBezTo>
                  <a:cubicBezTo>
                    <a:pt x="3" y="39"/>
                    <a:pt x="3" y="41"/>
                    <a:pt x="3" y="42"/>
                  </a:cubicBezTo>
                  <a:cubicBezTo>
                    <a:pt x="4" y="44"/>
                    <a:pt x="3" y="46"/>
                    <a:pt x="2" y="47"/>
                  </a:cubicBezTo>
                  <a:cubicBezTo>
                    <a:pt x="1" y="48"/>
                    <a:pt x="0" y="50"/>
                    <a:pt x="0" y="51"/>
                  </a:cubicBezTo>
                  <a:cubicBezTo>
                    <a:pt x="1" y="51"/>
                    <a:pt x="1" y="53"/>
                    <a:pt x="0" y="54"/>
                  </a:cubicBezTo>
                  <a:cubicBezTo>
                    <a:pt x="0" y="55"/>
                    <a:pt x="1" y="57"/>
                    <a:pt x="2" y="59"/>
                  </a:cubicBezTo>
                  <a:cubicBezTo>
                    <a:pt x="3" y="61"/>
                    <a:pt x="5" y="63"/>
                    <a:pt x="6" y="64"/>
                  </a:cubicBezTo>
                  <a:cubicBezTo>
                    <a:pt x="7" y="66"/>
                    <a:pt x="8" y="68"/>
                    <a:pt x="9" y="71"/>
                  </a:cubicBezTo>
                  <a:cubicBezTo>
                    <a:pt x="10" y="72"/>
                    <a:pt x="10" y="76"/>
                    <a:pt x="10" y="77"/>
                  </a:cubicBezTo>
                  <a:cubicBezTo>
                    <a:pt x="11" y="79"/>
                    <a:pt x="11" y="81"/>
                    <a:pt x="12" y="82"/>
                  </a:cubicBezTo>
                  <a:cubicBezTo>
                    <a:pt x="13" y="83"/>
                    <a:pt x="14" y="83"/>
                    <a:pt x="14" y="82"/>
                  </a:cubicBezTo>
                  <a:cubicBezTo>
                    <a:pt x="15" y="80"/>
                    <a:pt x="17" y="79"/>
                    <a:pt x="19" y="80"/>
                  </a:cubicBezTo>
                  <a:cubicBezTo>
                    <a:pt x="20" y="80"/>
                    <a:pt x="22" y="82"/>
                    <a:pt x="22" y="84"/>
                  </a:cubicBezTo>
                  <a:cubicBezTo>
                    <a:pt x="23" y="86"/>
                    <a:pt x="24" y="88"/>
                    <a:pt x="25" y="89"/>
                  </a:cubicBezTo>
                  <a:cubicBezTo>
                    <a:pt x="26" y="89"/>
                    <a:pt x="28" y="88"/>
                    <a:pt x="31" y="87"/>
                  </a:cubicBezTo>
                  <a:cubicBezTo>
                    <a:pt x="33" y="85"/>
                    <a:pt x="35" y="84"/>
                    <a:pt x="36" y="82"/>
                  </a:cubicBezTo>
                  <a:cubicBezTo>
                    <a:pt x="36" y="80"/>
                    <a:pt x="35" y="78"/>
                    <a:pt x="35" y="76"/>
                  </a:cubicBezTo>
                  <a:cubicBezTo>
                    <a:pt x="35" y="74"/>
                    <a:pt x="35" y="72"/>
                    <a:pt x="35" y="71"/>
                  </a:cubicBezTo>
                  <a:cubicBezTo>
                    <a:pt x="35" y="70"/>
                    <a:pt x="35" y="68"/>
                    <a:pt x="35" y="67"/>
                  </a:cubicBezTo>
                  <a:cubicBezTo>
                    <a:pt x="36" y="65"/>
                    <a:pt x="38" y="63"/>
                    <a:pt x="40" y="62"/>
                  </a:cubicBezTo>
                  <a:cubicBezTo>
                    <a:pt x="41" y="61"/>
                    <a:pt x="42" y="59"/>
                    <a:pt x="42" y="57"/>
                  </a:cubicBezTo>
                  <a:cubicBezTo>
                    <a:pt x="42" y="55"/>
                    <a:pt x="42" y="52"/>
                    <a:pt x="42" y="50"/>
                  </a:cubicBezTo>
                  <a:cubicBezTo>
                    <a:pt x="41" y="48"/>
                    <a:pt x="43" y="47"/>
                    <a:pt x="44" y="48"/>
                  </a:cubicBezTo>
                  <a:cubicBezTo>
                    <a:pt x="46" y="48"/>
                    <a:pt x="48" y="49"/>
                    <a:pt x="48" y="48"/>
                  </a:cubicBezTo>
                  <a:cubicBezTo>
                    <a:pt x="49" y="48"/>
                    <a:pt x="50" y="47"/>
                    <a:pt x="50" y="45"/>
                  </a:cubicBezTo>
                  <a:cubicBezTo>
                    <a:pt x="51" y="44"/>
                    <a:pt x="53" y="44"/>
                    <a:pt x="55" y="45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7"/>
                    <a:pt x="57" y="45"/>
                    <a:pt x="57" y="42"/>
                  </a:cubicBezTo>
                  <a:cubicBezTo>
                    <a:pt x="58" y="40"/>
                    <a:pt x="58" y="37"/>
                    <a:pt x="59" y="37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64" name="Freeform 10">
              <a:extLst>
                <a:ext uri="{FF2B5EF4-FFF2-40B4-BE49-F238E27FC236}">
                  <a16:creationId xmlns:a16="http://schemas.microsoft.com/office/drawing/2014/main" id="{9C9A5092-8738-4D43-8608-A48FF58523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2531" y="2287703"/>
              <a:ext cx="113249" cy="242569"/>
            </a:xfrm>
            <a:custGeom>
              <a:avLst/>
              <a:gdLst/>
              <a:ahLst/>
              <a:cxnLst>
                <a:cxn ang="0">
                  <a:pos x="40" y="20"/>
                </a:cxn>
                <a:cxn ang="0">
                  <a:pos x="38" y="13"/>
                </a:cxn>
                <a:cxn ang="0">
                  <a:pos x="34" y="4"/>
                </a:cxn>
                <a:cxn ang="0">
                  <a:pos x="24" y="0"/>
                </a:cxn>
                <a:cxn ang="0">
                  <a:pos x="19" y="8"/>
                </a:cxn>
                <a:cxn ang="0">
                  <a:pos x="13" y="16"/>
                </a:cxn>
                <a:cxn ang="0">
                  <a:pos x="2" y="20"/>
                </a:cxn>
                <a:cxn ang="0">
                  <a:pos x="3" y="33"/>
                </a:cxn>
                <a:cxn ang="0">
                  <a:pos x="0" y="43"/>
                </a:cxn>
                <a:cxn ang="0">
                  <a:pos x="1" y="49"/>
                </a:cxn>
                <a:cxn ang="0">
                  <a:pos x="5" y="58"/>
                </a:cxn>
                <a:cxn ang="0">
                  <a:pos x="7" y="70"/>
                </a:cxn>
                <a:cxn ang="0">
                  <a:pos x="10" y="83"/>
                </a:cxn>
                <a:cxn ang="0">
                  <a:pos x="14" y="92"/>
                </a:cxn>
                <a:cxn ang="0">
                  <a:pos x="19" y="106"/>
                </a:cxn>
                <a:cxn ang="0">
                  <a:pos x="23" y="118"/>
                </a:cxn>
                <a:cxn ang="0">
                  <a:pos x="26" y="132"/>
                </a:cxn>
                <a:cxn ang="0">
                  <a:pos x="28" y="134"/>
                </a:cxn>
                <a:cxn ang="0">
                  <a:pos x="32" y="128"/>
                </a:cxn>
                <a:cxn ang="0">
                  <a:pos x="41" y="134"/>
                </a:cxn>
                <a:cxn ang="0">
                  <a:pos x="49" y="131"/>
                </a:cxn>
                <a:cxn ang="0">
                  <a:pos x="52" y="124"/>
                </a:cxn>
                <a:cxn ang="0">
                  <a:pos x="56" y="115"/>
                </a:cxn>
                <a:cxn ang="0">
                  <a:pos x="49" y="102"/>
                </a:cxn>
                <a:cxn ang="0">
                  <a:pos x="48" y="85"/>
                </a:cxn>
                <a:cxn ang="0">
                  <a:pos x="55" y="78"/>
                </a:cxn>
                <a:cxn ang="0">
                  <a:pos x="61" y="73"/>
                </a:cxn>
                <a:cxn ang="0">
                  <a:pos x="62" y="60"/>
                </a:cxn>
                <a:cxn ang="0">
                  <a:pos x="61" y="42"/>
                </a:cxn>
                <a:cxn ang="0">
                  <a:pos x="57" y="29"/>
                </a:cxn>
                <a:cxn ang="0">
                  <a:pos x="55" y="23"/>
                </a:cxn>
                <a:cxn ang="0">
                  <a:pos x="45" y="20"/>
                </a:cxn>
              </a:cxnLst>
              <a:rect l="0" t="0" r="r" b="b"/>
              <a:pathLst>
                <a:path w="62" h="135">
                  <a:moveTo>
                    <a:pt x="45" y="20"/>
                  </a:moveTo>
                  <a:cubicBezTo>
                    <a:pt x="44" y="20"/>
                    <a:pt x="42" y="20"/>
                    <a:pt x="40" y="20"/>
                  </a:cubicBezTo>
                  <a:cubicBezTo>
                    <a:pt x="39" y="19"/>
                    <a:pt x="38" y="18"/>
                    <a:pt x="38" y="17"/>
                  </a:cubicBezTo>
                  <a:cubicBezTo>
                    <a:pt x="38" y="15"/>
                    <a:pt x="38" y="14"/>
                    <a:pt x="38" y="13"/>
                  </a:cubicBezTo>
                  <a:cubicBezTo>
                    <a:pt x="38" y="11"/>
                    <a:pt x="38" y="9"/>
                    <a:pt x="38" y="7"/>
                  </a:cubicBezTo>
                  <a:cubicBezTo>
                    <a:pt x="38" y="5"/>
                    <a:pt x="37" y="4"/>
                    <a:pt x="34" y="4"/>
                  </a:cubicBezTo>
                  <a:cubicBezTo>
                    <a:pt x="32" y="4"/>
                    <a:pt x="28" y="3"/>
                    <a:pt x="28" y="1"/>
                  </a:cubicBezTo>
                  <a:cubicBezTo>
                    <a:pt x="26" y="0"/>
                    <a:pt x="24" y="0"/>
                    <a:pt x="24" y="0"/>
                  </a:cubicBezTo>
                  <a:cubicBezTo>
                    <a:pt x="23" y="1"/>
                    <a:pt x="22" y="2"/>
                    <a:pt x="21" y="4"/>
                  </a:cubicBezTo>
                  <a:cubicBezTo>
                    <a:pt x="20" y="5"/>
                    <a:pt x="19" y="7"/>
                    <a:pt x="19" y="8"/>
                  </a:cubicBezTo>
                  <a:cubicBezTo>
                    <a:pt x="18" y="9"/>
                    <a:pt x="17" y="11"/>
                    <a:pt x="16" y="13"/>
                  </a:cubicBezTo>
                  <a:cubicBezTo>
                    <a:pt x="16" y="13"/>
                    <a:pt x="13" y="15"/>
                    <a:pt x="13" y="16"/>
                  </a:cubicBezTo>
                  <a:cubicBezTo>
                    <a:pt x="11" y="16"/>
                    <a:pt x="7" y="16"/>
                    <a:pt x="5" y="16"/>
                  </a:cubicBezTo>
                  <a:cubicBezTo>
                    <a:pt x="3" y="16"/>
                    <a:pt x="2" y="18"/>
                    <a:pt x="2" y="20"/>
                  </a:cubicBezTo>
                  <a:cubicBezTo>
                    <a:pt x="2" y="22"/>
                    <a:pt x="3" y="25"/>
                    <a:pt x="3" y="27"/>
                  </a:cubicBezTo>
                  <a:cubicBezTo>
                    <a:pt x="3" y="29"/>
                    <a:pt x="3" y="32"/>
                    <a:pt x="3" y="33"/>
                  </a:cubicBezTo>
                  <a:cubicBezTo>
                    <a:pt x="4" y="35"/>
                    <a:pt x="3" y="37"/>
                    <a:pt x="2" y="37"/>
                  </a:cubicBezTo>
                  <a:cubicBezTo>
                    <a:pt x="1" y="38"/>
                    <a:pt x="1" y="40"/>
                    <a:pt x="0" y="43"/>
                  </a:cubicBezTo>
                  <a:cubicBezTo>
                    <a:pt x="0" y="45"/>
                    <a:pt x="0" y="48"/>
                    <a:pt x="0" y="48"/>
                  </a:cubicBezTo>
                  <a:cubicBezTo>
                    <a:pt x="0" y="48"/>
                    <a:pt x="0" y="48"/>
                    <a:pt x="1" y="49"/>
                  </a:cubicBezTo>
                  <a:cubicBezTo>
                    <a:pt x="2" y="50"/>
                    <a:pt x="2" y="52"/>
                    <a:pt x="3" y="54"/>
                  </a:cubicBezTo>
                  <a:cubicBezTo>
                    <a:pt x="3" y="54"/>
                    <a:pt x="4" y="57"/>
                    <a:pt x="5" y="58"/>
                  </a:cubicBezTo>
                  <a:cubicBezTo>
                    <a:pt x="6" y="59"/>
                    <a:pt x="6" y="62"/>
                    <a:pt x="7" y="63"/>
                  </a:cubicBezTo>
                  <a:cubicBezTo>
                    <a:pt x="7" y="65"/>
                    <a:pt x="7" y="68"/>
                    <a:pt x="7" y="70"/>
                  </a:cubicBezTo>
                  <a:cubicBezTo>
                    <a:pt x="7" y="72"/>
                    <a:pt x="7" y="75"/>
                    <a:pt x="8" y="77"/>
                  </a:cubicBezTo>
                  <a:cubicBezTo>
                    <a:pt x="8" y="79"/>
                    <a:pt x="9" y="81"/>
                    <a:pt x="10" y="83"/>
                  </a:cubicBezTo>
                  <a:cubicBezTo>
                    <a:pt x="10" y="85"/>
                    <a:pt x="11" y="87"/>
                    <a:pt x="12" y="88"/>
                  </a:cubicBezTo>
                  <a:cubicBezTo>
                    <a:pt x="13" y="89"/>
                    <a:pt x="14" y="91"/>
                    <a:pt x="14" y="92"/>
                  </a:cubicBezTo>
                  <a:cubicBezTo>
                    <a:pt x="14" y="94"/>
                    <a:pt x="16" y="97"/>
                    <a:pt x="17" y="99"/>
                  </a:cubicBezTo>
                  <a:cubicBezTo>
                    <a:pt x="18" y="101"/>
                    <a:pt x="19" y="104"/>
                    <a:pt x="19" y="106"/>
                  </a:cubicBezTo>
                  <a:cubicBezTo>
                    <a:pt x="19" y="107"/>
                    <a:pt x="20" y="110"/>
                    <a:pt x="21" y="112"/>
                  </a:cubicBezTo>
                  <a:cubicBezTo>
                    <a:pt x="22" y="113"/>
                    <a:pt x="23" y="116"/>
                    <a:pt x="23" y="118"/>
                  </a:cubicBezTo>
                  <a:cubicBezTo>
                    <a:pt x="23" y="120"/>
                    <a:pt x="23" y="123"/>
                    <a:pt x="24" y="124"/>
                  </a:cubicBezTo>
                  <a:cubicBezTo>
                    <a:pt x="24" y="126"/>
                    <a:pt x="25" y="129"/>
                    <a:pt x="26" y="132"/>
                  </a:cubicBezTo>
                  <a:cubicBezTo>
                    <a:pt x="27" y="134"/>
                    <a:pt x="27" y="134"/>
                    <a:pt x="27" y="134"/>
                  </a:cubicBezTo>
                  <a:cubicBezTo>
                    <a:pt x="27" y="135"/>
                    <a:pt x="28" y="135"/>
                    <a:pt x="28" y="134"/>
                  </a:cubicBezTo>
                  <a:cubicBezTo>
                    <a:pt x="28" y="134"/>
                    <a:pt x="28" y="134"/>
                    <a:pt x="29" y="133"/>
                  </a:cubicBezTo>
                  <a:cubicBezTo>
                    <a:pt x="30" y="131"/>
                    <a:pt x="32" y="129"/>
                    <a:pt x="32" y="128"/>
                  </a:cubicBezTo>
                  <a:cubicBezTo>
                    <a:pt x="33" y="128"/>
                    <a:pt x="35" y="129"/>
                    <a:pt x="37" y="131"/>
                  </a:cubicBezTo>
                  <a:cubicBezTo>
                    <a:pt x="39" y="132"/>
                    <a:pt x="41" y="133"/>
                    <a:pt x="41" y="134"/>
                  </a:cubicBezTo>
                  <a:cubicBezTo>
                    <a:pt x="41" y="135"/>
                    <a:pt x="43" y="135"/>
                    <a:pt x="45" y="135"/>
                  </a:cubicBezTo>
                  <a:cubicBezTo>
                    <a:pt x="47" y="134"/>
                    <a:pt x="48" y="132"/>
                    <a:pt x="49" y="131"/>
                  </a:cubicBezTo>
                  <a:cubicBezTo>
                    <a:pt x="49" y="130"/>
                    <a:pt x="49" y="128"/>
                    <a:pt x="49" y="126"/>
                  </a:cubicBezTo>
                  <a:cubicBezTo>
                    <a:pt x="50" y="125"/>
                    <a:pt x="51" y="124"/>
                    <a:pt x="52" y="124"/>
                  </a:cubicBezTo>
                  <a:cubicBezTo>
                    <a:pt x="53" y="123"/>
                    <a:pt x="54" y="122"/>
                    <a:pt x="55" y="121"/>
                  </a:cubicBezTo>
                  <a:cubicBezTo>
                    <a:pt x="56" y="119"/>
                    <a:pt x="56" y="118"/>
                    <a:pt x="56" y="115"/>
                  </a:cubicBezTo>
                  <a:cubicBezTo>
                    <a:pt x="56" y="113"/>
                    <a:pt x="54" y="111"/>
                    <a:pt x="53" y="109"/>
                  </a:cubicBezTo>
                  <a:cubicBezTo>
                    <a:pt x="51" y="108"/>
                    <a:pt x="50" y="104"/>
                    <a:pt x="49" y="102"/>
                  </a:cubicBezTo>
                  <a:cubicBezTo>
                    <a:pt x="49" y="99"/>
                    <a:pt x="49" y="95"/>
                    <a:pt x="49" y="93"/>
                  </a:cubicBezTo>
                  <a:cubicBezTo>
                    <a:pt x="49" y="91"/>
                    <a:pt x="48" y="87"/>
                    <a:pt x="48" y="85"/>
                  </a:cubicBezTo>
                  <a:cubicBezTo>
                    <a:pt x="48" y="82"/>
                    <a:pt x="49" y="80"/>
                    <a:pt x="50" y="79"/>
                  </a:cubicBezTo>
                  <a:cubicBezTo>
                    <a:pt x="52" y="78"/>
                    <a:pt x="53" y="77"/>
                    <a:pt x="55" y="78"/>
                  </a:cubicBezTo>
                  <a:cubicBezTo>
                    <a:pt x="57" y="78"/>
                    <a:pt x="59" y="78"/>
                    <a:pt x="60" y="78"/>
                  </a:cubicBezTo>
                  <a:cubicBezTo>
                    <a:pt x="61" y="77"/>
                    <a:pt x="61" y="75"/>
                    <a:pt x="61" y="73"/>
                  </a:cubicBezTo>
                  <a:cubicBezTo>
                    <a:pt x="61" y="72"/>
                    <a:pt x="61" y="69"/>
                    <a:pt x="62" y="67"/>
                  </a:cubicBezTo>
                  <a:cubicBezTo>
                    <a:pt x="62" y="66"/>
                    <a:pt x="62" y="62"/>
                    <a:pt x="62" y="60"/>
                  </a:cubicBezTo>
                  <a:cubicBezTo>
                    <a:pt x="62" y="58"/>
                    <a:pt x="62" y="54"/>
                    <a:pt x="62" y="50"/>
                  </a:cubicBezTo>
                  <a:cubicBezTo>
                    <a:pt x="61" y="47"/>
                    <a:pt x="61" y="44"/>
                    <a:pt x="61" y="42"/>
                  </a:cubicBezTo>
                  <a:cubicBezTo>
                    <a:pt x="61" y="40"/>
                    <a:pt x="60" y="37"/>
                    <a:pt x="59" y="35"/>
                  </a:cubicBezTo>
                  <a:cubicBezTo>
                    <a:pt x="58" y="33"/>
                    <a:pt x="57" y="30"/>
                    <a:pt x="57" y="29"/>
                  </a:cubicBezTo>
                  <a:cubicBezTo>
                    <a:pt x="56" y="28"/>
                    <a:pt x="56" y="25"/>
                    <a:pt x="56" y="24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2"/>
                    <a:pt x="53" y="21"/>
                    <a:pt x="50" y="21"/>
                  </a:cubicBezTo>
                  <a:cubicBezTo>
                    <a:pt x="48" y="21"/>
                    <a:pt x="46" y="20"/>
                    <a:pt x="45" y="20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65" name="Freeform 11">
              <a:extLst>
                <a:ext uri="{FF2B5EF4-FFF2-40B4-BE49-F238E27FC236}">
                  <a16:creationId xmlns:a16="http://schemas.microsoft.com/office/drawing/2014/main" id="{56A88562-E1D0-48DA-9F27-8BB78E9A5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5884" y="1999987"/>
              <a:ext cx="165284" cy="202778"/>
            </a:xfrm>
            <a:custGeom>
              <a:avLst/>
              <a:gdLst/>
              <a:ahLst/>
              <a:cxnLst>
                <a:cxn ang="0">
                  <a:pos x="87" y="16"/>
                </a:cxn>
                <a:cxn ang="0">
                  <a:pos x="87" y="11"/>
                </a:cxn>
                <a:cxn ang="0">
                  <a:pos x="89" y="4"/>
                </a:cxn>
                <a:cxn ang="0">
                  <a:pos x="86" y="1"/>
                </a:cxn>
                <a:cxn ang="0">
                  <a:pos x="80" y="7"/>
                </a:cxn>
                <a:cxn ang="0">
                  <a:pos x="75" y="10"/>
                </a:cxn>
                <a:cxn ang="0">
                  <a:pos x="70" y="12"/>
                </a:cxn>
                <a:cxn ang="0">
                  <a:pos x="66" y="17"/>
                </a:cxn>
                <a:cxn ang="0">
                  <a:pos x="60" y="22"/>
                </a:cxn>
                <a:cxn ang="0">
                  <a:pos x="53" y="27"/>
                </a:cxn>
                <a:cxn ang="0">
                  <a:pos x="46" y="32"/>
                </a:cxn>
                <a:cxn ang="0">
                  <a:pos x="43" y="36"/>
                </a:cxn>
                <a:cxn ang="0">
                  <a:pos x="38" y="39"/>
                </a:cxn>
                <a:cxn ang="0">
                  <a:pos x="37" y="42"/>
                </a:cxn>
                <a:cxn ang="0">
                  <a:pos x="34" y="48"/>
                </a:cxn>
                <a:cxn ang="0">
                  <a:pos x="30" y="55"/>
                </a:cxn>
                <a:cxn ang="0">
                  <a:pos x="30" y="61"/>
                </a:cxn>
                <a:cxn ang="0">
                  <a:pos x="30" y="67"/>
                </a:cxn>
                <a:cxn ang="0">
                  <a:pos x="27" y="71"/>
                </a:cxn>
                <a:cxn ang="0">
                  <a:pos x="23" y="71"/>
                </a:cxn>
                <a:cxn ang="0">
                  <a:pos x="20" y="74"/>
                </a:cxn>
                <a:cxn ang="0">
                  <a:pos x="17" y="78"/>
                </a:cxn>
                <a:cxn ang="0">
                  <a:pos x="12" y="80"/>
                </a:cxn>
                <a:cxn ang="0">
                  <a:pos x="8" y="85"/>
                </a:cxn>
                <a:cxn ang="0">
                  <a:pos x="3" y="91"/>
                </a:cxn>
                <a:cxn ang="0">
                  <a:pos x="1" y="98"/>
                </a:cxn>
                <a:cxn ang="0">
                  <a:pos x="4" y="104"/>
                </a:cxn>
                <a:cxn ang="0">
                  <a:pos x="9" y="110"/>
                </a:cxn>
                <a:cxn ang="0">
                  <a:pos x="14" y="109"/>
                </a:cxn>
                <a:cxn ang="0">
                  <a:pos x="19" y="103"/>
                </a:cxn>
                <a:cxn ang="0">
                  <a:pos x="21" y="97"/>
                </a:cxn>
                <a:cxn ang="0">
                  <a:pos x="22" y="94"/>
                </a:cxn>
                <a:cxn ang="0">
                  <a:pos x="27" y="93"/>
                </a:cxn>
                <a:cxn ang="0">
                  <a:pos x="35" y="94"/>
                </a:cxn>
                <a:cxn ang="0">
                  <a:pos x="42" y="95"/>
                </a:cxn>
                <a:cxn ang="0">
                  <a:pos x="48" y="92"/>
                </a:cxn>
                <a:cxn ang="0">
                  <a:pos x="54" y="87"/>
                </a:cxn>
                <a:cxn ang="0">
                  <a:pos x="59" y="82"/>
                </a:cxn>
                <a:cxn ang="0">
                  <a:pos x="60" y="86"/>
                </a:cxn>
                <a:cxn ang="0">
                  <a:pos x="64" y="92"/>
                </a:cxn>
                <a:cxn ang="0">
                  <a:pos x="70" y="92"/>
                </a:cxn>
                <a:cxn ang="0">
                  <a:pos x="71" y="91"/>
                </a:cxn>
                <a:cxn ang="0">
                  <a:pos x="77" y="85"/>
                </a:cxn>
                <a:cxn ang="0">
                  <a:pos x="80" y="79"/>
                </a:cxn>
                <a:cxn ang="0">
                  <a:pos x="84" y="73"/>
                </a:cxn>
                <a:cxn ang="0">
                  <a:pos x="86" y="66"/>
                </a:cxn>
                <a:cxn ang="0">
                  <a:pos x="88" y="60"/>
                </a:cxn>
                <a:cxn ang="0">
                  <a:pos x="86" y="54"/>
                </a:cxn>
                <a:cxn ang="0">
                  <a:pos x="83" y="45"/>
                </a:cxn>
                <a:cxn ang="0">
                  <a:pos x="82" y="37"/>
                </a:cxn>
                <a:cxn ang="0">
                  <a:pos x="82" y="32"/>
                </a:cxn>
                <a:cxn ang="0">
                  <a:pos x="85" y="28"/>
                </a:cxn>
                <a:cxn ang="0">
                  <a:pos x="89" y="25"/>
                </a:cxn>
                <a:cxn ang="0">
                  <a:pos x="91" y="25"/>
                </a:cxn>
                <a:cxn ang="0">
                  <a:pos x="89" y="22"/>
                </a:cxn>
                <a:cxn ang="0">
                  <a:pos x="87" y="16"/>
                </a:cxn>
              </a:cxnLst>
              <a:rect l="0" t="0" r="r" b="b"/>
              <a:pathLst>
                <a:path w="91" h="112">
                  <a:moveTo>
                    <a:pt x="87" y="16"/>
                  </a:moveTo>
                  <a:cubicBezTo>
                    <a:pt x="87" y="14"/>
                    <a:pt x="87" y="12"/>
                    <a:pt x="87" y="11"/>
                  </a:cubicBezTo>
                  <a:cubicBezTo>
                    <a:pt x="87" y="10"/>
                    <a:pt x="87" y="7"/>
                    <a:pt x="89" y="4"/>
                  </a:cubicBezTo>
                  <a:cubicBezTo>
                    <a:pt x="90" y="1"/>
                    <a:pt x="89" y="0"/>
                    <a:pt x="86" y="1"/>
                  </a:cubicBezTo>
                  <a:cubicBezTo>
                    <a:pt x="85" y="3"/>
                    <a:pt x="81" y="6"/>
                    <a:pt x="80" y="7"/>
                  </a:cubicBezTo>
                  <a:cubicBezTo>
                    <a:pt x="78" y="8"/>
                    <a:pt x="77" y="10"/>
                    <a:pt x="75" y="10"/>
                  </a:cubicBezTo>
                  <a:cubicBezTo>
                    <a:pt x="74" y="10"/>
                    <a:pt x="71" y="11"/>
                    <a:pt x="70" y="12"/>
                  </a:cubicBezTo>
                  <a:cubicBezTo>
                    <a:pt x="69" y="13"/>
                    <a:pt x="67" y="15"/>
                    <a:pt x="66" y="17"/>
                  </a:cubicBezTo>
                  <a:cubicBezTo>
                    <a:pt x="64" y="19"/>
                    <a:pt x="62" y="21"/>
                    <a:pt x="60" y="22"/>
                  </a:cubicBezTo>
                  <a:cubicBezTo>
                    <a:pt x="59" y="22"/>
                    <a:pt x="55" y="25"/>
                    <a:pt x="53" y="27"/>
                  </a:cubicBezTo>
                  <a:cubicBezTo>
                    <a:pt x="50" y="29"/>
                    <a:pt x="47" y="30"/>
                    <a:pt x="46" y="32"/>
                  </a:cubicBezTo>
                  <a:cubicBezTo>
                    <a:pt x="46" y="33"/>
                    <a:pt x="44" y="35"/>
                    <a:pt x="43" y="36"/>
                  </a:cubicBezTo>
                  <a:cubicBezTo>
                    <a:pt x="42" y="37"/>
                    <a:pt x="40" y="38"/>
                    <a:pt x="38" y="39"/>
                  </a:cubicBezTo>
                  <a:cubicBezTo>
                    <a:pt x="38" y="39"/>
                    <a:pt x="37" y="41"/>
                    <a:pt x="37" y="42"/>
                  </a:cubicBezTo>
                  <a:cubicBezTo>
                    <a:pt x="36" y="44"/>
                    <a:pt x="35" y="47"/>
                    <a:pt x="34" y="48"/>
                  </a:cubicBezTo>
                  <a:cubicBezTo>
                    <a:pt x="32" y="50"/>
                    <a:pt x="31" y="54"/>
                    <a:pt x="30" y="55"/>
                  </a:cubicBezTo>
                  <a:cubicBezTo>
                    <a:pt x="29" y="57"/>
                    <a:pt x="29" y="60"/>
                    <a:pt x="30" y="61"/>
                  </a:cubicBezTo>
                  <a:cubicBezTo>
                    <a:pt x="31" y="63"/>
                    <a:pt x="31" y="65"/>
                    <a:pt x="30" y="67"/>
                  </a:cubicBezTo>
                  <a:cubicBezTo>
                    <a:pt x="30" y="69"/>
                    <a:pt x="28" y="71"/>
                    <a:pt x="27" y="71"/>
                  </a:cubicBezTo>
                  <a:cubicBezTo>
                    <a:pt x="26" y="71"/>
                    <a:pt x="24" y="71"/>
                    <a:pt x="23" y="71"/>
                  </a:cubicBezTo>
                  <a:cubicBezTo>
                    <a:pt x="21" y="72"/>
                    <a:pt x="20" y="72"/>
                    <a:pt x="20" y="74"/>
                  </a:cubicBezTo>
                  <a:cubicBezTo>
                    <a:pt x="20" y="76"/>
                    <a:pt x="19" y="78"/>
                    <a:pt x="17" y="78"/>
                  </a:cubicBezTo>
                  <a:cubicBezTo>
                    <a:pt x="16" y="78"/>
                    <a:pt x="14" y="79"/>
                    <a:pt x="12" y="80"/>
                  </a:cubicBezTo>
                  <a:cubicBezTo>
                    <a:pt x="11" y="81"/>
                    <a:pt x="8" y="84"/>
                    <a:pt x="8" y="85"/>
                  </a:cubicBezTo>
                  <a:cubicBezTo>
                    <a:pt x="7" y="87"/>
                    <a:pt x="5" y="90"/>
                    <a:pt x="3" y="91"/>
                  </a:cubicBezTo>
                  <a:cubicBezTo>
                    <a:pt x="0" y="93"/>
                    <a:pt x="0" y="96"/>
                    <a:pt x="1" y="98"/>
                  </a:cubicBezTo>
                  <a:cubicBezTo>
                    <a:pt x="2" y="100"/>
                    <a:pt x="3" y="102"/>
                    <a:pt x="4" y="104"/>
                  </a:cubicBezTo>
                  <a:cubicBezTo>
                    <a:pt x="4" y="106"/>
                    <a:pt x="7" y="108"/>
                    <a:pt x="9" y="110"/>
                  </a:cubicBezTo>
                  <a:cubicBezTo>
                    <a:pt x="10" y="112"/>
                    <a:pt x="13" y="111"/>
                    <a:pt x="14" y="109"/>
                  </a:cubicBezTo>
                  <a:cubicBezTo>
                    <a:pt x="16" y="107"/>
                    <a:pt x="18" y="105"/>
                    <a:pt x="19" y="103"/>
                  </a:cubicBezTo>
                  <a:cubicBezTo>
                    <a:pt x="21" y="100"/>
                    <a:pt x="22" y="98"/>
                    <a:pt x="21" y="97"/>
                  </a:cubicBezTo>
                  <a:cubicBezTo>
                    <a:pt x="21" y="96"/>
                    <a:pt x="21" y="94"/>
                    <a:pt x="22" y="94"/>
                  </a:cubicBezTo>
                  <a:cubicBezTo>
                    <a:pt x="23" y="94"/>
                    <a:pt x="26" y="93"/>
                    <a:pt x="27" y="93"/>
                  </a:cubicBezTo>
                  <a:cubicBezTo>
                    <a:pt x="30" y="93"/>
                    <a:pt x="33" y="94"/>
                    <a:pt x="35" y="94"/>
                  </a:cubicBezTo>
                  <a:cubicBezTo>
                    <a:pt x="37" y="95"/>
                    <a:pt x="40" y="95"/>
                    <a:pt x="42" y="95"/>
                  </a:cubicBezTo>
                  <a:cubicBezTo>
                    <a:pt x="44" y="95"/>
                    <a:pt x="46" y="94"/>
                    <a:pt x="48" y="92"/>
                  </a:cubicBezTo>
                  <a:cubicBezTo>
                    <a:pt x="50" y="91"/>
                    <a:pt x="52" y="89"/>
                    <a:pt x="54" y="87"/>
                  </a:cubicBezTo>
                  <a:cubicBezTo>
                    <a:pt x="55" y="86"/>
                    <a:pt x="58" y="84"/>
                    <a:pt x="59" y="82"/>
                  </a:cubicBezTo>
                  <a:cubicBezTo>
                    <a:pt x="60" y="82"/>
                    <a:pt x="60" y="83"/>
                    <a:pt x="60" y="86"/>
                  </a:cubicBezTo>
                  <a:cubicBezTo>
                    <a:pt x="60" y="88"/>
                    <a:pt x="61" y="92"/>
                    <a:pt x="64" y="92"/>
                  </a:cubicBezTo>
                  <a:cubicBezTo>
                    <a:pt x="66" y="93"/>
                    <a:pt x="69" y="93"/>
                    <a:pt x="70" y="92"/>
                  </a:cubicBezTo>
                  <a:cubicBezTo>
                    <a:pt x="70" y="92"/>
                    <a:pt x="70" y="92"/>
                    <a:pt x="71" y="91"/>
                  </a:cubicBezTo>
                  <a:cubicBezTo>
                    <a:pt x="73" y="90"/>
                    <a:pt x="76" y="87"/>
                    <a:pt x="77" y="85"/>
                  </a:cubicBezTo>
                  <a:cubicBezTo>
                    <a:pt x="77" y="84"/>
                    <a:pt x="79" y="81"/>
                    <a:pt x="80" y="79"/>
                  </a:cubicBezTo>
                  <a:cubicBezTo>
                    <a:pt x="81" y="77"/>
                    <a:pt x="83" y="74"/>
                    <a:pt x="84" y="73"/>
                  </a:cubicBezTo>
                  <a:cubicBezTo>
                    <a:pt x="85" y="71"/>
                    <a:pt x="86" y="67"/>
                    <a:pt x="86" y="66"/>
                  </a:cubicBezTo>
                  <a:cubicBezTo>
                    <a:pt x="87" y="63"/>
                    <a:pt x="87" y="61"/>
                    <a:pt x="88" y="60"/>
                  </a:cubicBezTo>
                  <a:cubicBezTo>
                    <a:pt x="88" y="59"/>
                    <a:pt x="87" y="56"/>
                    <a:pt x="86" y="54"/>
                  </a:cubicBezTo>
                  <a:cubicBezTo>
                    <a:pt x="85" y="51"/>
                    <a:pt x="84" y="47"/>
                    <a:pt x="83" y="45"/>
                  </a:cubicBezTo>
                  <a:cubicBezTo>
                    <a:pt x="83" y="41"/>
                    <a:pt x="82" y="38"/>
                    <a:pt x="82" y="37"/>
                  </a:cubicBezTo>
                  <a:cubicBezTo>
                    <a:pt x="81" y="35"/>
                    <a:pt x="81" y="33"/>
                    <a:pt x="82" y="32"/>
                  </a:cubicBezTo>
                  <a:cubicBezTo>
                    <a:pt x="82" y="31"/>
                    <a:pt x="83" y="29"/>
                    <a:pt x="85" y="28"/>
                  </a:cubicBezTo>
                  <a:cubicBezTo>
                    <a:pt x="87" y="27"/>
                    <a:pt x="89" y="25"/>
                    <a:pt x="89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25"/>
                    <a:pt x="91" y="23"/>
                    <a:pt x="89" y="22"/>
                  </a:cubicBezTo>
                  <a:cubicBezTo>
                    <a:pt x="88" y="21"/>
                    <a:pt x="87" y="18"/>
                    <a:pt x="87" y="16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66" name="Freeform 12">
              <a:extLst>
                <a:ext uri="{FF2B5EF4-FFF2-40B4-BE49-F238E27FC236}">
                  <a16:creationId xmlns:a16="http://schemas.microsoft.com/office/drawing/2014/main" id="{B129B51A-74D8-4B2C-988A-3728CBB48F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7647" y="1762773"/>
              <a:ext cx="528755" cy="287716"/>
            </a:xfrm>
            <a:custGeom>
              <a:avLst/>
              <a:gdLst/>
              <a:ahLst/>
              <a:cxnLst>
                <a:cxn ang="0">
                  <a:pos x="287" y="60"/>
                </a:cxn>
                <a:cxn ang="0">
                  <a:pos x="278" y="53"/>
                </a:cxn>
                <a:cxn ang="0">
                  <a:pos x="261" y="54"/>
                </a:cxn>
                <a:cxn ang="0">
                  <a:pos x="241" y="55"/>
                </a:cxn>
                <a:cxn ang="0">
                  <a:pos x="237" y="49"/>
                </a:cxn>
                <a:cxn ang="0">
                  <a:pos x="245" y="37"/>
                </a:cxn>
                <a:cxn ang="0">
                  <a:pos x="239" y="21"/>
                </a:cxn>
                <a:cxn ang="0">
                  <a:pos x="229" y="27"/>
                </a:cxn>
                <a:cxn ang="0">
                  <a:pos x="224" y="17"/>
                </a:cxn>
                <a:cxn ang="0">
                  <a:pos x="230" y="9"/>
                </a:cxn>
                <a:cxn ang="0">
                  <a:pos x="220" y="4"/>
                </a:cxn>
                <a:cxn ang="0">
                  <a:pos x="209" y="3"/>
                </a:cxn>
                <a:cxn ang="0">
                  <a:pos x="191" y="16"/>
                </a:cxn>
                <a:cxn ang="0">
                  <a:pos x="181" y="26"/>
                </a:cxn>
                <a:cxn ang="0">
                  <a:pos x="161" y="22"/>
                </a:cxn>
                <a:cxn ang="0">
                  <a:pos x="145" y="17"/>
                </a:cxn>
                <a:cxn ang="0">
                  <a:pos x="130" y="26"/>
                </a:cxn>
                <a:cxn ang="0">
                  <a:pos x="118" y="38"/>
                </a:cxn>
                <a:cxn ang="0">
                  <a:pos x="110" y="48"/>
                </a:cxn>
                <a:cxn ang="0">
                  <a:pos x="99" y="55"/>
                </a:cxn>
                <a:cxn ang="0">
                  <a:pos x="77" y="65"/>
                </a:cxn>
                <a:cxn ang="0">
                  <a:pos x="64" y="83"/>
                </a:cxn>
                <a:cxn ang="0">
                  <a:pos x="52" y="95"/>
                </a:cxn>
                <a:cxn ang="0">
                  <a:pos x="46" y="107"/>
                </a:cxn>
                <a:cxn ang="0">
                  <a:pos x="33" y="110"/>
                </a:cxn>
                <a:cxn ang="0">
                  <a:pos x="22" y="114"/>
                </a:cxn>
                <a:cxn ang="0">
                  <a:pos x="5" y="116"/>
                </a:cxn>
                <a:cxn ang="0">
                  <a:pos x="1" y="120"/>
                </a:cxn>
                <a:cxn ang="0">
                  <a:pos x="7" y="132"/>
                </a:cxn>
                <a:cxn ang="0">
                  <a:pos x="23" y="135"/>
                </a:cxn>
                <a:cxn ang="0">
                  <a:pos x="23" y="150"/>
                </a:cxn>
                <a:cxn ang="0">
                  <a:pos x="34" y="157"/>
                </a:cxn>
                <a:cxn ang="0">
                  <a:pos x="61" y="147"/>
                </a:cxn>
                <a:cxn ang="0">
                  <a:pos x="73" y="150"/>
                </a:cxn>
                <a:cxn ang="0">
                  <a:pos x="91" y="148"/>
                </a:cxn>
                <a:cxn ang="0">
                  <a:pos x="109" y="145"/>
                </a:cxn>
                <a:cxn ang="0">
                  <a:pos x="122" y="127"/>
                </a:cxn>
                <a:cxn ang="0">
                  <a:pos x="136" y="111"/>
                </a:cxn>
                <a:cxn ang="0">
                  <a:pos x="154" y="106"/>
                </a:cxn>
                <a:cxn ang="0">
                  <a:pos x="169" y="96"/>
                </a:cxn>
                <a:cxn ang="0">
                  <a:pos x="186" y="89"/>
                </a:cxn>
                <a:cxn ang="0">
                  <a:pos x="204" y="82"/>
                </a:cxn>
                <a:cxn ang="0">
                  <a:pos x="219" y="79"/>
                </a:cxn>
                <a:cxn ang="0">
                  <a:pos x="216" y="92"/>
                </a:cxn>
                <a:cxn ang="0">
                  <a:pos x="222" y="106"/>
                </a:cxn>
                <a:cxn ang="0">
                  <a:pos x="222" y="117"/>
                </a:cxn>
                <a:cxn ang="0">
                  <a:pos x="206" y="121"/>
                </a:cxn>
                <a:cxn ang="0">
                  <a:pos x="197" y="128"/>
                </a:cxn>
                <a:cxn ang="0">
                  <a:pos x="190" y="147"/>
                </a:cxn>
                <a:cxn ang="0">
                  <a:pos x="198" y="155"/>
                </a:cxn>
                <a:cxn ang="0">
                  <a:pos x="208" y="144"/>
                </a:cxn>
                <a:cxn ang="0">
                  <a:pos x="221" y="134"/>
                </a:cxn>
                <a:cxn ang="0">
                  <a:pos x="236" y="118"/>
                </a:cxn>
                <a:cxn ang="0">
                  <a:pos x="258" y="111"/>
                </a:cxn>
                <a:cxn ang="0">
                  <a:pos x="271" y="117"/>
                </a:cxn>
                <a:cxn ang="0">
                  <a:pos x="285" y="119"/>
                </a:cxn>
                <a:cxn ang="0">
                  <a:pos x="271" y="102"/>
                </a:cxn>
                <a:cxn ang="0">
                  <a:pos x="276" y="85"/>
                </a:cxn>
                <a:cxn ang="0">
                  <a:pos x="292" y="73"/>
                </a:cxn>
              </a:cxnLst>
              <a:rect l="0" t="0" r="r" b="b"/>
              <a:pathLst>
                <a:path w="292" h="159">
                  <a:moveTo>
                    <a:pt x="289" y="68"/>
                  </a:moveTo>
                  <a:cubicBezTo>
                    <a:pt x="288" y="67"/>
                    <a:pt x="287" y="64"/>
                    <a:pt x="287" y="63"/>
                  </a:cubicBezTo>
                  <a:cubicBezTo>
                    <a:pt x="287" y="60"/>
                    <a:pt x="287" y="60"/>
                    <a:pt x="287" y="60"/>
                  </a:cubicBezTo>
                  <a:cubicBezTo>
                    <a:pt x="287" y="59"/>
                    <a:pt x="287" y="58"/>
                    <a:pt x="286" y="57"/>
                  </a:cubicBezTo>
                  <a:cubicBezTo>
                    <a:pt x="286" y="57"/>
                    <a:pt x="286" y="57"/>
                    <a:pt x="283" y="57"/>
                  </a:cubicBezTo>
                  <a:cubicBezTo>
                    <a:pt x="282" y="55"/>
                    <a:pt x="279" y="53"/>
                    <a:pt x="278" y="53"/>
                  </a:cubicBezTo>
                  <a:cubicBezTo>
                    <a:pt x="276" y="52"/>
                    <a:pt x="273" y="52"/>
                    <a:pt x="273" y="53"/>
                  </a:cubicBezTo>
                  <a:cubicBezTo>
                    <a:pt x="271" y="54"/>
                    <a:pt x="268" y="55"/>
                    <a:pt x="266" y="55"/>
                  </a:cubicBezTo>
                  <a:cubicBezTo>
                    <a:pt x="265" y="54"/>
                    <a:pt x="262" y="54"/>
                    <a:pt x="261" y="54"/>
                  </a:cubicBezTo>
                  <a:cubicBezTo>
                    <a:pt x="259" y="54"/>
                    <a:pt x="256" y="53"/>
                    <a:pt x="254" y="52"/>
                  </a:cubicBezTo>
                  <a:cubicBezTo>
                    <a:pt x="252" y="51"/>
                    <a:pt x="249" y="51"/>
                    <a:pt x="248" y="52"/>
                  </a:cubicBezTo>
                  <a:cubicBezTo>
                    <a:pt x="246" y="53"/>
                    <a:pt x="243" y="54"/>
                    <a:pt x="241" y="55"/>
                  </a:cubicBezTo>
                  <a:cubicBezTo>
                    <a:pt x="240" y="56"/>
                    <a:pt x="238" y="56"/>
                    <a:pt x="237" y="56"/>
                  </a:cubicBezTo>
                  <a:cubicBezTo>
                    <a:pt x="236" y="55"/>
                    <a:pt x="235" y="54"/>
                    <a:pt x="236" y="53"/>
                  </a:cubicBezTo>
                  <a:cubicBezTo>
                    <a:pt x="236" y="52"/>
                    <a:pt x="236" y="50"/>
                    <a:pt x="237" y="49"/>
                  </a:cubicBezTo>
                  <a:cubicBezTo>
                    <a:pt x="237" y="49"/>
                    <a:pt x="238" y="46"/>
                    <a:pt x="239" y="45"/>
                  </a:cubicBezTo>
                  <a:cubicBezTo>
                    <a:pt x="240" y="43"/>
                    <a:pt x="241" y="42"/>
                    <a:pt x="241" y="41"/>
                  </a:cubicBezTo>
                  <a:cubicBezTo>
                    <a:pt x="242" y="39"/>
                    <a:pt x="244" y="37"/>
                    <a:pt x="245" y="37"/>
                  </a:cubicBezTo>
                  <a:cubicBezTo>
                    <a:pt x="246" y="36"/>
                    <a:pt x="246" y="35"/>
                    <a:pt x="246" y="33"/>
                  </a:cubicBezTo>
                  <a:cubicBezTo>
                    <a:pt x="245" y="32"/>
                    <a:pt x="244" y="30"/>
                    <a:pt x="243" y="28"/>
                  </a:cubicBezTo>
                  <a:cubicBezTo>
                    <a:pt x="242" y="26"/>
                    <a:pt x="240" y="24"/>
                    <a:pt x="239" y="21"/>
                  </a:cubicBezTo>
                  <a:cubicBezTo>
                    <a:pt x="238" y="20"/>
                    <a:pt x="237" y="19"/>
                    <a:pt x="236" y="20"/>
                  </a:cubicBezTo>
                  <a:cubicBezTo>
                    <a:pt x="235" y="21"/>
                    <a:pt x="233" y="22"/>
                    <a:pt x="232" y="22"/>
                  </a:cubicBezTo>
                  <a:cubicBezTo>
                    <a:pt x="230" y="23"/>
                    <a:pt x="229" y="25"/>
                    <a:pt x="229" y="27"/>
                  </a:cubicBezTo>
                  <a:cubicBezTo>
                    <a:pt x="228" y="28"/>
                    <a:pt x="226" y="28"/>
                    <a:pt x="225" y="27"/>
                  </a:cubicBezTo>
                  <a:cubicBezTo>
                    <a:pt x="225" y="26"/>
                    <a:pt x="223" y="23"/>
                    <a:pt x="223" y="23"/>
                  </a:cubicBezTo>
                  <a:cubicBezTo>
                    <a:pt x="222" y="21"/>
                    <a:pt x="223" y="19"/>
                    <a:pt x="224" y="17"/>
                  </a:cubicBezTo>
                  <a:cubicBezTo>
                    <a:pt x="225" y="17"/>
                    <a:pt x="227" y="15"/>
                    <a:pt x="229" y="13"/>
                  </a:cubicBezTo>
                  <a:cubicBezTo>
                    <a:pt x="231" y="12"/>
                    <a:pt x="232" y="11"/>
                    <a:pt x="232" y="11"/>
                  </a:cubicBezTo>
                  <a:cubicBezTo>
                    <a:pt x="232" y="10"/>
                    <a:pt x="231" y="9"/>
                    <a:pt x="230" y="9"/>
                  </a:cubicBezTo>
                  <a:cubicBezTo>
                    <a:pt x="229" y="9"/>
                    <a:pt x="228" y="9"/>
                    <a:pt x="226" y="9"/>
                  </a:cubicBezTo>
                  <a:cubicBezTo>
                    <a:pt x="225" y="9"/>
                    <a:pt x="223" y="8"/>
                    <a:pt x="222" y="7"/>
                  </a:cubicBezTo>
                  <a:cubicBezTo>
                    <a:pt x="221" y="7"/>
                    <a:pt x="220" y="5"/>
                    <a:pt x="220" y="4"/>
                  </a:cubicBezTo>
                  <a:cubicBezTo>
                    <a:pt x="219" y="3"/>
                    <a:pt x="219" y="2"/>
                    <a:pt x="217" y="1"/>
                  </a:cubicBezTo>
                  <a:cubicBezTo>
                    <a:pt x="216" y="0"/>
                    <a:pt x="214" y="0"/>
                    <a:pt x="213" y="1"/>
                  </a:cubicBezTo>
                  <a:cubicBezTo>
                    <a:pt x="211" y="2"/>
                    <a:pt x="210" y="3"/>
                    <a:pt x="209" y="3"/>
                  </a:cubicBezTo>
                  <a:cubicBezTo>
                    <a:pt x="207" y="4"/>
                    <a:pt x="205" y="5"/>
                    <a:pt x="204" y="5"/>
                  </a:cubicBezTo>
                  <a:cubicBezTo>
                    <a:pt x="203" y="6"/>
                    <a:pt x="201" y="8"/>
                    <a:pt x="198" y="10"/>
                  </a:cubicBezTo>
                  <a:cubicBezTo>
                    <a:pt x="195" y="11"/>
                    <a:pt x="192" y="14"/>
                    <a:pt x="191" y="16"/>
                  </a:cubicBezTo>
                  <a:cubicBezTo>
                    <a:pt x="190" y="17"/>
                    <a:pt x="190" y="19"/>
                    <a:pt x="189" y="21"/>
                  </a:cubicBezTo>
                  <a:cubicBezTo>
                    <a:pt x="189" y="23"/>
                    <a:pt x="188" y="24"/>
                    <a:pt x="188" y="25"/>
                  </a:cubicBezTo>
                  <a:cubicBezTo>
                    <a:pt x="186" y="27"/>
                    <a:pt x="183" y="27"/>
                    <a:pt x="181" y="26"/>
                  </a:cubicBezTo>
                  <a:cubicBezTo>
                    <a:pt x="180" y="26"/>
                    <a:pt x="177" y="25"/>
                    <a:pt x="176" y="25"/>
                  </a:cubicBezTo>
                  <a:cubicBezTo>
                    <a:pt x="174" y="25"/>
                    <a:pt x="172" y="24"/>
                    <a:pt x="170" y="23"/>
                  </a:cubicBezTo>
                  <a:cubicBezTo>
                    <a:pt x="168" y="22"/>
                    <a:pt x="164" y="22"/>
                    <a:pt x="161" y="22"/>
                  </a:cubicBezTo>
                  <a:cubicBezTo>
                    <a:pt x="158" y="22"/>
                    <a:pt x="155" y="22"/>
                    <a:pt x="154" y="21"/>
                  </a:cubicBezTo>
                  <a:cubicBezTo>
                    <a:pt x="153" y="20"/>
                    <a:pt x="150" y="18"/>
                    <a:pt x="149" y="18"/>
                  </a:cubicBezTo>
                  <a:cubicBezTo>
                    <a:pt x="147" y="18"/>
                    <a:pt x="146" y="17"/>
                    <a:pt x="145" y="17"/>
                  </a:cubicBezTo>
                  <a:cubicBezTo>
                    <a:pt x="144" y="17"/>
                    <a:pt x="143" y="18"/>
                    <a:pt x="142" y="19"/>
                  </a:cubicBezTo>
                  <a:cubicBezTo>
                    <a:pt x="141" y="20"/>
                    <a:pt x="139" y="21"/>
                    <a:pt x="138" y="21"/>
                  </a:cubicBezTo>
                  <a:cubicBezTo>
                    <a:pt x="136" y="22"/>
                    <a:pt x="132" y="24"/>
                    <a:pt x="130" y="26"/>
                  </a:cubicBezTo>
                  <a:cubicBezTo>
                    <a:pt x="127" y="28"/>
                    <a:pt x="125" y="29"/>
                    <a:pt x="124" y="31"/>
                  </a:cubicBezTo>
                  <a:cubicBezTo>
                    <a:pt x="124" y="32"/>
                    <a:pt x="124" y="34"/>
                    <a:pt x="123" y="35"/>
                  </a:cubicBezTo>
                  <a:cubicBezTo>
                    <a:pt x="122" y="37"/>
                    <a:pt x="120" y="38"/>
                    <a:pt x="118" y="38"/>
                  </a:cubicBezTo>
                  <a:cubicBezTo>
                    <a:pt x="117" y="38"/>
                    <a:pt x="116" y="40"/>
                    <a:pt x="116" y="42"/>
                  </a:cubicBezTo>
                  <a:cubicBezTo>
                    <a:pt x="116" y="44"/>
                    <a:pt x="116" y="46"/>
                    <a:pt x="114" y="46"/>
                  </a:cubicBezTo>
                  <a:cubicBezTo>
                    <a:pt x="112" y="46"/>
                    <a:pt x="110" y="47"/>
                    <a:pt x="110" y="48"/>
                  </a:cubicBezTo>
                  <a:cubicBezTo>
                    <a:pt x="110" y="49"/>
                    <a:pt x="109" y="51"/>
                    <a:pt x="108" y="51"/>
                  </a:cubicBezTo>
                  <a:cubicBezTo>
                    <a:pt x="107" y="51"/>
                    <a:pt x="105" y="52"/>
                    <a:pt x="104" y="53"/>
                  </a:cubicBezTo>
                  <a:cubicBezTo>
                    <a:pt x="103" y="54"/>
                    <a:pt x="101" y="55"/>
                    <a:pt x="99" y="55"/>
                  </a:cubicBezTo>
                  <a:cubicBezTo>
                    <a:pt x="97" y="55"/>
                    <a:pt x="93" y="56"/>
                    <a:pt x="90" y="56"/>
                  </a:cubicBezTo>
                  <a:cubicBezTo>
                    <a:pt x="86" y="57"/>
                    <a:pt x="82" y="58"/>
                    <a:pt x="80" y="60"/>
                  </a:cubicBezTo>
                  <a:cubicBezTo>
                    <a:pt x="78" y="62"/>
                    <a:pt x="77" y="64"/>
                    <a:pt x="77" y="65"/>
                  </a:cubicBezTo>
                  <a:cubicBezTo>
                    <a:pt x="76" y="67"/>
                    <a:pt x="76" y="69"/>
                    <a:pt x="75" y="71"/>
                  </a:cubicBezTo>
                  <a:cubicBezTo>
                    <a:pt x="75" y="73"/>
                    <a:pt x="72" y="76"/>
                    <a:pt x="70" y="77"/>
                  </a:cubicBezTo>
                  <a:cubicBezTo>
                    <a:pt x="69" y="80"/>
                    <a:pt x="66" y="82"/>
                    <a:pt x="64" y="83"/>
                  </a:cubicBezTo>
                  <a:cubicBezTo>
                    <a:pt x="63" y="85"/>
                    <a:pt x="61" y="86"/>
                    <a:pt x="59" y="87"/>
                  </a:cubicBezTo>
                  <a:cubicBezTo>
                    <a:pt x="57" y="88"/>
                    <a:pt x="55" y="89"/>
                    <a:pt x="54" y="90"/>
                  </a:cubicBezTo>
                  <a:cubicBezTo>
                    <a:pt x="53" y="92"/>
                    <a:pt x="52" y="94"/>
                    <a:pt x="52" y="95"/>
                  </a:cubicBezTo>
                  <a:cubicBezTo>
                    <a:pt x="53" y="95"/>
                    <a:pt x="54" y="97"/>
                    <a:pt x="54" y="99"/>
                  </a:cubicBezTo>
                  <a:cubicBezTo>
                    <a:pt x="54" y="100"/>
                    <a:pt x="53" y="101"/>
                    <a:pt x="51" y="103"/>
                  </a:cubicBezTo>
                  <a:cubicBezTo>
                    <a:pt x="49" y="104"/>
                    <a:pt x="47" y="106"/>
                    <a:pt x="46" y="107"/>
                  </a:cubicBezTo>
                  <a:cubicBezTo>
                    <a:pt x="44" y="108"/>
                    <a:pt x="42" y="108"/>
                    <a:pt x="40" y="109"/>
                  </a:cubicBezTo>
                  <a:cubicBezTo>
                    <a:pt x="40" y="108"/>
                    <a:pt x="38" y="108"/>
                    <a:pt x="37" y="109"/>
                  </a:cubicBezTo>
                  <a:cubicBezTo>
                    <a:pt x="36" y="110"/>
                    <a:pt x="35" y="110"/>
                    <a:pt x="33" y="110"/>
                  </a:cubicBezTo>
                  <a:cubicBezTo>
                    <a:pt x="32" y="109"/>
                    <a:pt x="31" y="109"/>
                    <a:pt x="31" y="110"/>
                  </a:cubicBezTo>
                  <a:cubicBezTo>
                    <a:pt x="30" y="110"/>
                    <a:pt x="29" y="111"/>
                    <a:pt x="28" y="111"/>
                  </a:cubicBezTo>
                  <a:cubicBezTo>
                    <a:pt x="26" y="111"/>
                    <a:pt x="24" y="112"/>
                    <a:pt x="22" y="114"/>
                  </a:cubicBezTo>
                  <a:cubicBezTo>
                    <a:pt x="20" y="115"/>
                    <a:pt x="17" y="117"/>
                    <a:pt x="16" y="117"/>
                  </a:cubicBezTo>
                  <a:cubicBezTo>
                    <a:pt x="15" y="118"/>
                    <a:pt x="12" y="117"/>
                    <a:pt x="11" y="117"/>
                  </a:cubicBezTo>
                  <a:cubicBezTo>
                    <a:pt x="9" y="116"/>
                    <a:pt x="7" y="116"/>
                    <a:pt x="5" y="116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2" y="117"/>
                    <a:pt x="1" y="117"/>
                    <a:pt x="1" y="118"/>
                  </a:cubicBezTo>
                  <a:cubicBezTo>
                    <a:pt x="1" y="118"/>
                    <a:pt x="1" y="118"/>
                    <a:pt x="1" y="120"/>
                  </a:cubicBezTo>
                  <a:cubicBezTo>
                    <a:pt x="1" y="121"/>
                    <a:pt x="0" y="124"/>
                    <a:pt x="0" y="125"/>
                  </a:cubicBezTo>
                  <a:cubicBezTo>
                    <a:pt x="0" y="126"/>
                    <a:pt x="1" y="128"/>
                    <a:pt x="2" y="130"/>
                  </a:cubicBezTo>
                  <a:cubicBezTo>
                    <a:pt x="3" y="131"/>
                    <a:pt x="6" y="132"/>
                    <a:pt x="7" y="132"/>
                  </a:cubicBezTo>
                  <a:cubicBezTo>
                    <a:pt x="9" y="133"/>
                    <a:pt x="11" y="133"/>
                    <a:pt x="12" y="133"/>
                  </a:cubicBezTo>
                  <a:cubicBezTo>
                    <a:pt x="14" y="133"/>
                    <a:pt x="17" y="132"/>
                    <a:pt x="18" y="132"/>
                  </a:cubicBezTo>
                  <a:cubicBezTo>
                    <a:pt x="20" y="132"/>
                    <a:pt x="22" y="134"/>
                    <a:pt x="23" y="135"/>
                  </a:cubicBezTo>
                  <a:cubicBezTo>
                    <a:pt x="25" y="137"/>
                    <a:pt x="25" y="139"/>
                    <a:pt x="25" y="140"/>
                  </a:cubicBezTo>
                  <a:cubicBezTo>
                    <a:pt x="25" y="141"/>
                    <a:pt x="25" y="144"/>
                    <a:pt x="24" y="145"/>
                  </a:cubicBezTo>
                  <a:cubicBezTo>
                    <a:pt x="23" y="147"/>
                    <a:pt x="23" y="150"/>
                    <a:pt x="23" y="150"/>
                  </a:cubicBezTo>
                  <a:cubicBezTo>
                    <a:pt x="23" y="151"/>
                    <a:pt x="24" y="154"/>
                    <a:pt x="26" y="155"/>
                  </a:cubicBezTo>
                  <a:cubicBezTo>
                    <a:pt x="27" y="156"/>
                    <a:pt x="27" y="156"/>
                    <a:pt x="27" y="156"/>
                  </a:cubicBezTo>
                  <a:cubicBezTo>
                    <a:pt x="28" y="158"/>
                    <a:pt x="30" y="159"/>
                    <a:pt x="34" y="157"/>
                  </a:cubicBezTo>
                  <a:cubicBezTo>
                    <a:pt x="38" y="156"/>
                    <a:pt x="44" y="154"/>
                    <a:pt x="48" y="152"/>
                  </a:cubicBezTo>
                  <a:cubicBezTo>
                    <a:pt x="52" y="151"/>
                    <a:pt x="55" y="150"/>
                    <a:pt x="57" y="149"/>
                  </a:cubicBezTo>
                  <a:cubicBezTo>
                    <a:pt x="58" y="148"/>
                    <a:pt x="60" y="147"/>
                    <a:pt x="61" y="147"/>
                  </a:cubicBezTo>
                  <a:cubicBezTo>
                    <a:pt x="61" y="147"/>
                    <a:pt x="64" y="147"/>
                    <a:pt x="66" y="147"/>
                  </a:cubicBezTo>
                  <a:cubicBezTo>
                    <a:pt x="68" y="148"/>
                    <a:pt x="69" y="148"/>
                    <a:pt x="69" y="149"/>
                  </a:cubicBezTo>
                  <a:cubicBezTo>
                    <a:pt x="69" y="150"/>
                    <a:pt x="71" y="150"/>
                    <a:pt x="73" y="150"/>
                  </a:cubicBezTo>
                  <a:cubicBezTo>
                    <a:pt x="76" y="150"/>
                    <a:pt x="78" y="150"/>
                    <a:pt x="79" y="150"/>
                  </a:cubicBezTo>
                  <a:cubicBezTo>
                    <a:pt x="81" y="150"/>
                    <a:pt x="84" y="150"/>
                    <a:pt x="85" y="149"/>
                  </a:cubicBezTo>
                  <a:cubicBezTo>
                    <a:pt x="87" y="149"/>
                    <a:pt x="89" y="148"/>
                    <a:pt x="91" y="148"/>
                  </a:cubicBezTo>
                  <a:cubicBezTo>
                    <a:pt x="92" y="148"/>
                    <a:pt x="94" y="148"/>
                    <a:pt x="95" y="148"/>
                  </a:cubicBezTo>
                  <a:cubicBezTo>
                    <a:pt x="97" y="149"/>
                    <a:pt x="100" y="149"/>
                    <a:pt x="101" y="148"/>
                  </a:cubicBezTo>
                  <a:cubicBezTo>
                    <a:pt x="102" y="148"/>
                    <a:pt x="106" y="147"/>
                    <a:pt x="109" y="145"/>
                  </a:cubicBezTo>
                  <a:cubicBezTo>
                    <a:pt x="111" y="144"/>
                    <a:pt x="114" y="141"/>
                    <a:pt x="115" y="140"/>
                  </a:cubicBezTo>
                  <a:cubicBezTo>
                    <a:pt x="116" y="137"/>
                    <a:pt x="117" y="135"/>
                    <a:pt x="117" y="133"/>
                  </a:cubicBezTo>
                  <a:cubicBezTo>
                    <a:pt x="119" y="131"/>
                    <a:pt x="121" y="129"/>
                    <a:pt x="122" y="127"/>
                  </a:cubicBezTo>
                  <a:cubicBezTo>
                    <a:pt x="124" y="125"/>
                    <a:pt x="125" y="122"/>
                    <a:pt x="127" y="121"/>
                  </a:cubicBezTo>
                  <a:cubicBezTo>
                    <a:pt x="129" y="119"/>
                    <a:pt x="132" y="117"/>
                    <a:pt x="133" y="116"/>
                  </a:cubicBezTo>
                  <a:cubicBezTo>
                    <a:pt x="134" y="115"/>
                    <a:pt x="136" y="113"/>
                    <a:pt x="136" y="111"/>
                  </a:cubicBezTo>
                  <a:cubicBezTo>
                    <a:pt x="136" y="110"/>
                    <a:pt x="138" y="109"/>
                    <a:pt x="139" y="109"/>
                  </a:cubicBezTo>
                  <a:cubicBezTo>
                    <a:pt x="141" y="110"/>
                    <a:pt x="144" y="110"/>
                    <a:pt x="147" y="109"/>
                  </a:cubicBezTo>
                  <a:cubicBezTo>
                    <a:pt x="149" y="108"/>
                    <a:pt x="152" y="107"/>
                    <a:pt x="154" y="106"/>
                  </a:cubicBezTo>
                  <a:cubicBezTo>
                    <a:pt x="155" y="105"/>
                    <a:pt x="158" y="104"/>
                    <a:pt x="159" y="103"/>
                  </a:cubicBezTo>
                  <a:cubicBezTo>
                    <a:pt x="160" y="101"/>
                    <a:pt x="162" y="100"/>
                    <a:pt x="163" y="99"/>
                  </a:cubicBezTo>
                  <a:cubicBezTo>
                    <a:pt x="163" y="98"/>
                    <a:pt x="166" y="96"/>
                    <a:pt x="169" y="96"/>
                  </a:cubicBezTo>
                  <a:cubicBezTo>
                    <a:pt x="171" y="95"/>
                    <a:pt x="175" y="94"/>
                    <a:pt x="176" y="94"/>
                  </a:cubicBezTo>
                  <a:cubicBezTo>
                    <a:pt x="177" y="93"/>
                    <a:pt x="179" y="92"/>
                    <a:pt x="180" y="91"/>
                  </a:cubicBezTo>
                  <a:cubicBezTo>
                    <a:pt x="182" y="91"/>
                    <a:pt x="184" y="90"/>
                    <a:pt x="186" y="89"/>
                  </a:cubicBezTo>
                  <a:cubicBezTo>
                    <a:pt x="187" y="88"/>
                    <a:pt x="190" y="88"/>
                    <a:pt x="191" y="88"/>
                  </a:cubicBezTo>
                  <a:cubicBezTo>
                    <a:pt x="193" y="88"/>
                    <a:pt x="196" y="87"/>
                    <a:pt x="198" y="86"/>
                  </a:cubicBezTo>
                  <a:cubicBezTo>
                    <a:pt x="201" y="86"/>
                    <a:pt x="203" y="83"/>
                    <a:pt x="204" y="82"/>
                  </a:cubicBezTo>
                  <a:cubicBezTo>
                    <a:pt x="205" y="80"/>
                    <a:pt x="208" y="79"/>
                    <a:pt x="210" y="79"/>
                  </a:cubicBezTo>
                  <a:cubicBezTo>
                    <a:pt x="211" y="79"/>
                    <a:pt x="214" y="79"/>
                    <a:pt x="216" y="79"/>
                  </a:cubicBezTo>
                  <a:cubicBezTo>
                    <a:pt x="218" y="79"/>
                    <a:pt x="219" y="79"/>
                    <a:pt x="219" y="79"/>
                  </a:cubicBezTo>
                  <a:cubicBezTo>
                    <a:pt x="220" y="80"/>
                    <a:pt x="220" y="82"/>
                    <a:pt x="220" y="83"/>
                  </a:cubicBezTo>
                  <a:cubicBezTo>
                    <a:pt x="219" y="85"/>
                    <a:pt x="219" y="86"/>
                    <a:pt x="218" y="87"/>
                  </a:cubicBezTo>
                  <a:cubicBezTo>
                    <a:pt x="217" y="89"/>
                    <a:pt x="216" y="91"/>
                    <a:pt x="216" y="92"/>
                  </a:cubicBezTo>
                  <a:cubicBezTo>
                    <a:pt x="215" y="93"/>
                    <a:pt x="215" y="96"/>
                    <a:pt x="216" y="97"/>
                  </a:cubicBezTo>
                  <a:cubicBezTo>
                    <a:pt x="216" y="98"/>
                    <a:pt x="217" y="101"/>
                    <a:pt x="219" y="102"/>
                  </a:cubicBezTo>
                  <a:cubicBezTo>
                    <a:pt x="220" y="104"/>
                    <a:pt x="221" y="106"/>
                    <a:pt x="222" y="106"/>
                  </a:cubicBezTo>
                  <a:cubicBezTo>
                    <a:pt x="223" y="106"/>
                    <a:pt x="225" y="106"/>
                    <a:pt x="225" y="107"/>
                  </a:cubicBezTo>
                  <a:cubicBezTo>
                    <a:pt x="226" y="109"/>
                    <a:pt x="226" y="111"/>
                    <a:pt x="225" y="113"/>
                  </a:cubicBezTo>
                  <a:cubicBezTo>
                    <a:pt x="225" y="115"/>
                    <a:pt x="223" y="117"/>
                    <a:pt x="222" y="117"/>
                  </a:cubicBezTo>
                  <a:cubicBezTo>
                    <a:pt x="221" y="118"/>
                    <a:pt x="219" y="118"/>
                    <a:pt x="218" y="118"/>
                  </a:cubicBezTo>
                  <a:cubicBezTo>
                    <a:pt x="216" y="119"/>
                    <a:pt x="214" y="120"/>
                    <a:pt x="212" y="121"/>
                  </a:cubicBezTo>
                  <a:cubicBezTo>
                    <a:pt x="209" y="121"/>
                    <a:pt x="206" y="121"/>
                    <a:pt x="206" y="121"/>
                  </a:cubicBezTo>
                  <a:cubicBezTo>
                    <a:pt x="204" y="121"/>
                    <a:pt x="203" y="121"/>
                    <a:pt x="203" y="121"/>
                  </a:cubicBezTo>
                  <a:cubicBezTo>
                    <a:pt x="202" y="122"/>
                    <a:pt x="201" y="124"/>
                    <a:pt x="201" y="125"/>
                  </a:cubicBezTo>
                  <a:cubicBezTo>
                    <a:pt x="200" y="126"/>
                    <a:pt x="198" y="127"/>
                    <a:pt x="197" y="128"/>
                  </a:cubicBezTo>
                  <a:cubicBezTo>
                    <a:pt x="196" y="129"/>
                    <a:pt x="193" y="133"/>
                    <a:pt x="192" y="135"/>
                  </a:cubicBezTo>
                  <a:cubicBezTo>
                    <a:pt x="191" y="138"/>
                    <a:pt x="190" y="141"/>
                    <a:pt x="190" y="142"/>
                  </a:cubicBezTo>
                  <a:cubicBezTo>
                    <a:pt x="190" y="144"/>
                    <a:pt x="190" y="145"/>
                    <a:pt x="190" y="147"/>
                  </a:cubicBezTo>
                  <a:cubicBezTo>
                    <a:pt x="190" y="149"/>
                    <a:pt x="192" y="152"/>
                    <a:pt x="193" y="153"/>
                  </a:cubicBezTo>
                  <a:cubicBezTo>
                    <a:pt x="194" y="155"/>
                    <a:pt x="195" y="155"/>
                    <a:pt x="196" y="155"/>
                  </a:cubicBezTo>
                  <a:cubicBezTo>
                    <a:pt x="196" y="155"/>
                    <a:pt x="196" y="155"/>
                    <a:pt x="198" y="155"/>
                  </a:cubicBezTo>
                  <a:cubicBezTo>
                    <a:pt x="200" y="154"/>
                    <a:pt x="201" y="151"/>
                    <a:pt x="202" y="150"/>
                  </a:cubicBezTo>
                  <a:cubicBezTo>
                    <a:pt x="203" y="149"/>
                    <a:pt x="204" y="147"/>
                    <a:pt x="205" y="147"/>
                  </a:cubicBezTo>
                  <a:cubicBezTo>
                    <a:pt x="206" y="146"/>
                    <a:pt x="208" y="145"/>
                    <a:pt x="208" y="144"/>
                  </a:cubicBezTo>
                  <a:cubicBezTo>
                    <a:pt x="209" y="143"/>
                    <a:pt x="211" y="142"/>
                    <a:pt x="212" y="141"/>
                  </a:cubicBezTo>
                  <a:cubicBezTo>
                    <a:pt x="213" y="141"/>
                    <a:pt x="216" y="139"/>
                    <a:pt x="216" y="137"/>
                  </a:cubicBezTo>
                  <a:cubicBezTo>
                    <a:pt x="217" y="136"/>
                    <a:pt x="220" y="135"/>
                    <a:pt x="221" y="134"/>
                  </a:cubicBezTo>
                  <a:cubicBezTo>
                    <a:pt x="222" y="134"/>
                    <a:pt x="224" y="131"/>
                    <a:pt x="225" y="129"/>
                  </a:cubicBezTo>
                  <a:cubicBezTo>
                    <a:pt x="227" y="127"/>
                    <a:pt x="229" y="124"/>
                    <a:pt x="231" y="122"/>
                  </a:cubicBezTo>
                  <a:cubicBezTo>
                    <a:pt x="231" y="121"/>
                    <a:pt x="234" y="119"/>
                    <a:pt x="236" y="118"/>
                  </a:cubicBezTo>
                  <a:cubicBezTo>
                    <a:pt x="238" y="118"/>
                    <a:pt x="242" y="117"/>
                    <a:pt x="246" y="116"/>
                  </a:cubicBezTo>
                  <a:cubicBezTo>
                    <a:pt x="248" y="116"/>
                    <a:pt x="252" y="115"/>
                    <a:pt x="253" y="113"/>
                  </a:cubicBezTo>
                  <a:cubicBezTo>
                    <a:pt x="254" y="112"/>
                    <a:pt x="256" y="112"/>
                    <a:pt x="258" y="111"/>
                  </a:cubicBezTo>
                  <a:cubicBezTo>
                    <a:pt x="261" y="111"/>
                    <a:pt x="262" y="111"/>
                    <a:pt x="263" y="111"/>
                  </a:cubicBezTo>
                  <a:cubicBezTo>
                    <a:pt x="264" y="111"/>
                    <a:pt x="267" y="111"/>
                    <a:pt x="268" y="113"/>
                  </a:cubicBezTo>
                  <a:cubicBezTo>
                    <a:pt x="270" y="114"/>
                    <a:pt x="271" y="116"/>
                    <a:pt x="271" y="117"/>
                  </a:cubicBezTo>
                  <a:cubicBezTo>
                    <a:pt x="272" y="119"/>
                    <a:pt x="274" y="120"/>
                    <a:pt x="276" y="120"/>
                  </a:cubicBezTo>
                  <a:cubicBezTo>
                    <a:pt x="278" y="121"/>
                    <a:pt x="280" y="121"/>
                    <a:pt x="281" y="121"/>
                  </a:cubicBezTo>
                  <a:cubicBezTo>
                    <a:pt x="283" y="121"/>
                    <a:pt x="284" y="120"/>
                    <a:pt x="285" y="119"/>
                  </a:cubicBezTo>
                  <a:cubicBezTo>
                    <a:pt x="286" y="118"/>
                    <a:pt x="284" y="116"/>
                    <a:pt x="282" y="115"/>
                  </a:cubicBezTo>
                  <a:cubicBezTo>
                    <a:pt x="280" y="114"/>
                    <a:pt x="277" y="110"/>
                    <a:pt x="276" y="109"/>
                  </a:cubicBezTo>
                  <a:cubicBezTo>
                    <a:pt x="274" y="107"/>
                    <a:pt x="272" y="104"/>
                    <a:pt x="271" y="102"/>
                  </a:cubicBezTo>
                  <a:cubicBezTo>
                    <a:pt x="270" y="99"/>
                    <a:pt x="270" y="97"/>
                    <a:pt x="270" y="95"/>
                  </a:cubicBezTo>
                  <a:cubicBezTo>
                    <a:pt x="270" y="93"/>
                    <a:pt x="271" y="91"/>
                    <a:pt x="272" y="90"/>
                  </a:cubicBezTo>
                  <a:cubicBezTo>
                    <a:pt x="273" y="88"/>
                    <a:pt x="275" y="87"/>
                    <a:pt x="276" y="85"/>
                  </a:cubicBezTo>
                  <a:cubicBezTo>
                    <a:pt x="278" y="84"/>
                    <a:pt x="280" y="81"/>
                    <a:pt x="282" y="80"/>
                  </a:cubicBezTo>
                  <a:cubicBezTo>
                    <a:pt x="284" y="79"/>
                    <a:pt x="286" y="78"/>
                    <a:pt x="288" y="77"/>
                  </a:cubicBezTo>
                  <a:cubicBezTo>
                    <a:pt x="290" y="77"/>
                    <a:pt x="292" y="75"/>
                    <a:pt x="292" y="73"/>
                  </a:cubicBezTo>
                  <a:cubicBezTo>
                    <a:pt x="292" y="73"/>
                    <a:pt x="291" y="70"/>
                    <a:pt x="289" y="68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67" name="Freeform 13">
              <a:extLst>
                <a:ext uri="{FF2B5EF4-FFF2-40B4-BE49-F238E27FC236}">
                  <a16:creationId xmlns:a16="http://schemas.microsoft.com/office/drawing/2014/main" id="{DB044CD4-5178-498E-8F3B-2757AC06A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5371" y="2132366"/>
              <a:ext cx="286186" cy="110189"/>
            </a:xfrm>
            <a:custGeom>
              <a:avLst/>
              <a:gdLst/>
              <a:ahLst/>
              <a:cxnLst>
                <a:cxn ang="0">
                  <a:pos x="151" y="47"/>
                </a:cxn>
                <a:cxn ang="0">
                  <a:pos x="157" y="39"/>
                </a:cxn>
                <a:cxn ang="0">
                  <a:pos x="150" y="32"/>
                </a:cxn>
                <a:cxn ang="0">
                  <a:pos x="150" y="24"/>
                </a:cxn>
                <a:cxn ang="0">
                  <a:pos x="144" y="21"/>
                </a:cxn>
                <a:cxn ang="0">
                  <a:pos x="136" y="17"/>
                </a:cxn>
                <a:cxn ang="0">
                  <a:pos x="125" y="19"/>
                </a:cxn>
                <a:cxn ang="0">
                  <a:pos x="122" y="13"/>
                </a:cxn>
                <a:cxn ang="0">
                  <a:pos x="123" y="6"/>
                </a:cxn>
                <a:cxn ang="0">
                  <a:pos x="119" y="1"/>
                </a:cxn>
                <a:cxn ang="0">
                  <a:pos x="107" y="3"/>
                </a:cxn>
                <a:cxn ang="0">
                  <a:pos x="96" y="10"/>
                </a:cxn>
                <a:cxn ang="0">
                  <a:pos x="90" y="8"/>
                </a:cxn>
                <a:cxn ang="0">
                  <a:pos x="80" y="17"/>
                </a:cxn>
                <a:cxn ang="0">
                  <a:pos x="73" y="19"/>
                </a:cxn>
                <a:cxn ang="0">
                  <a:pos x="62" y="15"/>
                </a:cxn>
                <a:cxn ang="0">
                  <a:pos x="53" y="13"/>
                </a:cxn>
                <a:cxn ang="0">
                  <a:pos x="38" y="14"/>
                </a:cxn>
                <a:cxn ang="0">
                  <a:pos x="27" y="13"/>
                </a:cxn>
                <a:cxn ang="0">
                  <a:pos x="13" y="18"/>
                </a:cxn>
                <a:cxn ang="0">
                  <a:pos x="9" y="28"/>
                </a:cxn>
                <a:cxn ang="0">
                  <a:pos x="5" y="41"/>
                </a:cxn>
                <a:cxn ang="0">
                  <a:pos x="0" y="50"/>
                </a:cxn>
                <a:cxn ang="0">
                  <a:pos x="12" y="55"/>
                </a:cxn>
                <a:cxn ang="0">
                  <a:pos x="22" y="57"/>
                </a:cxn>
                <a:cxn ang="0">
                  <a:pos x="32" y="60"/>
                </a:cxn>
                <a:cxn ang="0">
                  <a:pos x="48" y="58"/>
                </a:cxn>
                <a:cxn ang="0">
                  <a:pos x="63" y="57"/>
                </a:cxn>
                <a:cxn ang="0">
                  <a:pos x="78" y="54"/>
                </a:cxn>
                <a:cxn ang="0">
                  <a:pos x="90" y="56"/>
                </a:cxn>
                <a:cxn ang="0">
                  <a:pos x="101" y="55"/>
                </a:cxn>
                <a:cxn ang="0">
                  <a:pos x="118" y="52"/>
                </a:cxn>
                <a:cxn ang="0">
                  <a:pos x="130" y="56"/>
                </a:cxn>
                <a:cxn ang="0">
                  <a:pos x="137" y="54"/>
                </a:cxn>
              </a:cxnLst>
              <a:rect l="0" t="0" r="r" b="b"/>
              <a:pathLst>
                <a:path w="158" h="61">
                  <a:moveTo>
                    <a:pt x="145" y="50"/>
                  </a:moveTo>
                  <a:cubicBezTo>
                    <a:pt x="146" y="49"/>
                    <a:pt x="149" y="48"/>
                    <a:pt x="151" y="47"/>
                  </a:cubicBezTo>
                  <a:cubicBezTo>
                    <a:pt x="152" y="46"/>
                    <a:pt x="155" y="44"/>
                    <a:pt x="156" y="43"/>
                  </a:cubicBezTo>
                  <a:cubicBezTo>
                    <a:pt x="158" y="42"/>
                    <a:pt x="158" y="41"/>
                    <a:pt x="157" y="39"/>
                  </a:cubicBezTo>
                  <a:cubicBezTo>
                    <a:pt x="157" y="37"/>
                    <a:pt x="155" y="36"/>
                    <a:pt x="154" y="35"/>
                  </a:cubicBezTo>
                  <a:cubicBezTo>
                    <a:pt x="152" y="34"/>
                    <a:pt x="151" y="32"/>
                    <a:pt x="150" y="32"/>
                  </a:cubicBezTo>
                  <a:cubicBezTo>
                    <a:pt x="148" y="32"/>
                    <a:pt x="147" y="30"/>
                    <a:pt x="147" y="29"/>
                  </a:cubicBezTo>
                  <a:cubicBezTo>
                    <a:pt x="147" y="28"/>
                    <a:pt x="149" y="26"/>
                    <a:pt x="150" y="24"/>
                  </a:cubicBezTo>
                  <a:cubicBezTo>
                    <a:pt x="150" y="23"/>
                    <a:pt x="150" y="22"/>
                    <a:pt x="150" y="22"/>
                  </a:cubicBezTo>
                  <a:cubicBezTo>
                    <a:pt x="149" y="21"/>
                    <a:pt x="146" y="21"/>
                    <a:pt x="144" y="21"/>
                  </a:cubicBezTo>
                  <a:cubicBezTo>
                    <a:pt x="142" y="21"/>
                    <a:pt x="141" y="20"/>
                    <a:pt x="140" y="19"/>
                  </a:cubicBezTo>
                  <a:cubicBezTo>
                    <a:pt x="140" y="18"/>
                    <a:pt x="138" y="18"/>
                    <a:pt x="136" y="17"/>
                  </a:cubicBezTo>
                  <a:cubicBezTo>
                    <a:pt x="134" y="16"/>
                    <a:pt x="132" y="16"/>
                    <a:pt x="130" y="17"/>
                  </a:cubicBezTo>
                  <a:cubicBezTo>
                    <a:pt x="128" y="18"/>
                    <a:pt x="125" y="19"/>
                    <a:pt x="125" y="19"/>
                  </a:cubicBezTo>
                  <a:cubicBezTo>
                    <a:pt x="124" y="20"/>
                    <a:pt x="122" y="19"/>
                    <a:pt x="122" y="17"/>
                  </a:cubicBezTo>
                  <a:cubicBezTo>
                    <a:pt x="122" y="16"/>
                    <a:pt x="122" y="14"/>
                    <a:pt x="122" y="13"/>
                  </a:cubicBezTo>
                  <a:cubicBezTo>
                    <a:pt x="122" y="11"/>
                    <a:pt x="123" y="10"/>
                    <a:pt x="123" y="9"/>
                  </a:cubicBezTo>
                  <a:cubicBezTo>
                    <a:pt x="123" y="9"/>
                    <a:pt x="123" y="7"/>
                    <a:pt x="123" y="6"/>
                  </a:cubicBezTo>
                  <a:cubicBezTo>
                    <a:pt x="123" y="5"/>
                    <a:pt x="123" y="3"/>
                    <a:pt x="123" y="1"/>
                  </a:cubicBezTo>
                  <a:cubicBezTo>
                    <a:pt x="124" y="1"/>
                    <a:pt x="123" y="0"/>
                    <a:pt x="119" y="1"/>
                  </a:cubicBezTo>
                  <a:cubicBezTo>
                    <a:pt x="116" y="2"/>
                    <a:pt x="113" y="2"/>
                    <a:pt x="112" y="2"/>
                  </a:cubicBezTo>
                  <a:cubicBezTo>
                    <a:pt x="111" y="2"/>
                    <a:pt x="108" y="3"/>
                    <a:pt x="107" y="3"/>
                  </a:cubicBezTo>
                  <a:cubicBezTo>
                    <a:pt x="105" y="5"/>
                    <a:pt x="102" y="7"/>
                    <a:pt x="100" y="8"/>
                  </a:cubicBezTo>
                  <a:cubicBezTo>
                    <a:pt x="99" y="9"/>
                    <a:pt x="97" y="10"/>
                    <a:pt x="96" y="10"/>
                  </a:cubicBezTo>
                  <a:cubicBezTo>
                    <a:pt x="95" y="10"/>
                    <a:pt x="94" y="10"/>
                    <a:pt x="93" y="8"/>
                  </a:cubicBezTo>
                  <a:cubicBezTo>
                    <a:pt x="92" y="7"/>
                    <a:pt x="91" y="7"/>
                    <a:pt x="90" y="8"/>
                  </a:cubicBezTo>
                  <a:cubicBezTo>
                    <a:pt x="89" y="10"/>
                    <a:pt x="86" y="11"/>
                    <a:pt x="85" y="12"/>
                  </a:cubicBezTo>
                  <a:cubicBezTo>
                    <a:pt x="83" y="14"/>
                    <a:pt x="81" y="16"/>
                    <a:pt x="80" y="17"/>
                  </a:cubicBezTo>
                  <a:cubicBezTo>
                    <a:pt x="79" y="18"/>
                    <a:pt x="77" y="20"/>
                    <a:pt x="76" y="21"/>
                  </a:cubicBezTo>
                  <a:cubicBezTo>
                    <a:pt x="76" y="22"/>
                    <a:pt x="74" y="22"/>
                    <a:pt x="73" y="19"/>
                  </a:cubicBezTo>
                  <a:cubicBezTo>
                    <a:pt x="72" y="18"/>
                    <a:pt x="70" y="17"/>
                    <a:pt x="67" y="18"/>
                  </a:cubicBezTo>
                  <a:cubicBezTo>
                    <a:pt x="66" y="19"/>
                    <a:pt x="63" y="17"/>
                    <a:pt x="62" y="15"/>
                  </a:cubicBezTo>
                  <a:cubicBezTo>
                    <a:pt x="62" y="14"/>
                    <a:pt x="60" y="13"/>
                    <a:pt x="58" y="13"/>
                  </a:cubicBezTo>
                  <a:cubicBezTo>
                    <a:pt x="57" y="13"/>
                    <a:pt x="54" y="13"/>
                    <a:pt x="53" y="13"/>
                  </a:cubicBezTo>
                  <a:cubicBezTo>
                    <a:pt x="51" y="14"/>
                    <a:pt x="48" y="14"/>
                    <a:pt x="46" y="15"/>
                  </a:cubicBezTo>
                  <a:cubicBezTo>
                    <a:pt x="43" y="15"/>
                    <a:pt x="41" y="15"/>
                    <a:pt x="38" y="14"/>
                  </a:cubicBezTo>
                  <a:cubicBezTo>
                    <a:pt x="36" y="14"/>
                    <a:pt x="34" y="13"/>
                    <a:pt x="32" y="12"/>
                  </a:cubicBezTo>
                  <a:cubicBezTo>
                    <a:pt x="31" y="12"/>
                    <a:pt x="28" y="12"/>
                    <a:pt x="27" y="13"/>
                  </a:cubicBezTo>
                  <a:cubicBezTo>
                    <a:pt x="25" y="13"/>
                    <a:pt x="22" y="15"/>
                    <a:pt x="20" y="15"/>
                  </a:cubicBezTo>
                  <a:cubicBezTo>
                    <a:pt x="17" y="16"/>
                    <a:pt x="15" y="17"/>
                    <a:pt x="13" y="18"/>
                  </a:cubicBezTo>
                  <a:cubicBezTo>
                    <a:pt x="12" y="19"/>
                    <a:pt x="10" y="21"/>
                    <a:pt x="10" y="22"/>
                  </a:cubicBezTo>
                  <a:cubicBezTo>
                    <a:pt x="9" y="23"/>
                    <a:pt x="8" y="26"/>
                    <a:pt x="9" y="28"/>
                  </a:cubicBezTo>
                  <a:cubicBezTo>
                    <a:pt x="9" y="28"/>
                    <a:pt x="9" y="31"/>
                    <a:pt x="9" y="33"/>
                  </a:cubicBezTo>
                  <a:cubicBezTo>
                    <a:pt x="9" y="34"/>
                    <a:pt x="7" y="38"/>
                    <a:pt x="5" y="41"/>
                  </a:cubicBezTo>
                  <a:cubicBezTo>
                    <a:pt x="3" y="44"/>
                    <a:pt x="0" y="48"/>
                    <a:pt x="0" y="49"/>
                  </a:cubicBezTo>
                  <a:cubicBezTo>
                    <a:pt x="0" y="49"/>
                    <a:pt x="0" y="49"/>
                    <a:pt x="0" y="50"/>
                  </a:cubicBezTo>
                  <a:cubicBezTo>
                    <a:pt x="0" y="53"/>
                    <a:pt x="3" y="55"/>
                    <a:pt x="5" y="54"/>
                  </a:cubicBezTo>
                  <a:cubicBezTo>
                    <a:pt x="7" y="55"/>
                    <a:pt x="10" y="55"/>
                    <a:pt x="12" y="55"/>
                  </a:cubicBezTo>
                  <a:cubicBezTo>
                    <a:pt x="13" y="56"/>
                    <a:pt x="14" y="56"/>
                    <a:pt x="16" y="57"/>
                  </a:cubicBezTo>
                  <a:cubicBezTo>
                    <a:pt x="17" y="57"/>
                    <a:pt x="20" y="57"/>
                    <a:pt x="22" y="57"/>
                  </a:cubicBezTo>
                  <a:cubicBezTo>
                    <a:pt x="24" y="58"/>
                    <a:pt x="27" y="59"/>
                    <a:pt x="29" y="60"/>
                  </a:cubicBezTo>
                  <a:cubicBezTo>
                    <a:pt x="30" y="61"/>
                    <a:pt x="31" y="60"/>
                    <a:pt x="32" y="60"/>
                  </a:cubicBezTo>
                  <a:cubicBezTo>
                    <a:pt x="34" y="60"/>
                    <a:pt x="37" y="60"/>
                    <a:pt x="39" y="59"/>
                  </a:cubicBezTo>
                  <a:cubicBezTo>
                    <a:pt x="42" y="59"/>
                    <a:pt x="46" y="58"/>
                    <a:pt x="48" y="58"/>
                  </a:cubicBezTo>
                  <a:cubicBezTo>
                    <a:pt x="51" y="58"/>
                    <a:pt x="55" y="58"/>
                    <a:pt x="56" y="58"/>
                  </a:cubicBezTo>
                  <a:cubicBezTo>
                    <a:pt x="58" y="58"/>
                    <a:pt x="61" y="58"/>
                    <a:pt x="63" y="57"/>
                  </a:cubicBezTo>
                  <a:cubicBezTo>
                    <a:pt x="64" y="56"/>
                    <a:pt x="67" y="55"/>
                    <a:pt x="70" y="55"/>
                  </a:cubicBezTo>
                  <a:cubicBezTo>
                    <a:pt x="72" y="54"/>
                    <a:pt x="76" y="54"/>
                    <a:pt x="78" y="54"/>
                  </a:cubicBezTo>
                  <a:cubicBezTo>
                    <a:pt x="79" y="55"/>
                    <a:pt x="83" y="55"/>
                    <a:pt x="85" y="56"/>
                  </a:cubicBezTo>
                  <a:cubicBezTo>
                    <a:pt x="87" y="57"/>
                    <a:pt x="89" y="57"/>
                    <a:pt x="90" y="56"/>
                  </a:cubicBezTo>
                  <a:cubicBezTo>
                    <a:pt x="92" y="55"/>
                    <a:pt x="94" y="55"/>
                    <a:pt x="95" y="56"/>
                  </a:cubicBezTo>
                  <a:cubicBezTo>
                    <a:pt x="96" y="56"/>
                    <a:pt x="98" y="56"/>
                    <a:pt x="101" y="55"/>
                  </a:cubicBezTo>
                  <a:cubicBezTo>
                    <a:pt x="104" y="54"/>
                    <a:pt x="108" y="54"/>
                    <a:pt x="110" y="53"/>
                  </a:cubicBezTo>
                  <a:cubicBezTo>
                    <a:pt x="112" y="52"/>
                    <a:pt x="115" y="52"/>
                    <a:pt x="118" y="52"/>
                  </a:cubicBezTo>
                  <a:cubicBezTo>
                    <a:pt x="120" y="51"/>
                    <a:pt x="123" y="52"/>
                    <a:pt x="125" y="53"/>
                  </a:cubicBezTo>
                  <a:cubicBezTo>
                    <a:pt x="127" y="54"/>
                    <a:pt x="129" y="56"/>
                    <a:pt x="130" y="56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6"/>
                    <a:pt x="135" y="55"/>
                    <a:pt x="137" y="54"/>
                  </a:cubicBezTo>
                  <a:cubicBezTo>
                    <a:pt x="140" y="54"/>
                    <a:pt x="143" y="51"/>
                    <a:pt x="145" y="50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68" name="Freeform 14">
              <a:extLst>
                <a:ext uri="{FF2B5EF4-FFF2-40B4-BE49-F238E27FC236}">
                  <a16:creationId xmlns:a16="http://schemas.microsoft.com/office/drawing/2014/main" id="{B959D6BB-9F71-4A6E-94AE-1A5A875F9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1040" y="2527211"/>
              <a:ext cx="603745" cy="481313"/>
            </a:xfrm>
            <a:custGeom>
              <a:avLst/>
              <a:gdLst/>
              <a:ahLst/>
              <a:cxnLst>
                <a:cxn ang="0">
                  <a:pos x="308" y="28"/>
                </a:cxn>
                <a:cxn ang="0">
                  <a:pos x="298" y="25"/>
                </a:cxn>
                <a:cxn ang="0">
                  <a:pos x="272" y="10"/>
                </a:cxn>
                <a:cxn ang="0">
                  <a:pos x="251" y="2"/>
                </a:cxn>
                <a:cxn ang="0">
                  <a:pos x="243" y="12"/>
                </a:cxn>
                <a:cxn ang="0">
                  <a:pos x="237" y="27"/>
                </a:cxn>
                <a:cxn ang="0">
                  <a:pos x="215" y="21"/>
                </a:cxn>
                <a:cxn ang="0">
                  <a:pos x="193" y="24"/>
                </a:cxn>
                <a:cxn ang="0">
                  <a:pos x="192" y="6"/>
                </a:cxn>
                <a:cxn ang="0">
                  <a:pos x="172" y="8"/>
                </a:cxn>
                <a:cxn ang="0">
                  <a:pos x="149" y="13"/>
                </a:cxn>
                <a:cxn ang="0">
                  <a:pos x="130" y="12"/>
                </a:cxn>
                <a:cxn ang="0">
                  <a:pos x="112" y="27"/>
                </a:cxn>
                <a:cxn ang="0">
                  <a:pos x="108" y="47"/>
                </a:cxn>
                <a:cxn ang="0">
                  <a:pos x="103" y="66"/>
                </a:cxn>
                <a:cxn ang="0">
                  <a:pos x="90" y="80"/>
                </a:cxn>
                <a:cxn ang="0">
                  <a:pos x="67" y="82"/>
                </a:cxn>
                <a:cxn ang="0">
                  <a:pos x="48" y="105"/>
                </a:cxn>
                <a:cxn ang="0">
                  <a:pos x="53" y="130"/>
                </a:cxn>
                <a:cxn ang="0">
                  <a:pos x="65" y="146"/>
                </a:cxn>
                <a:cxn ang="0">
                  <a:pos x="55" y="152"/>
                </a:cxn>
                <a:cxn ang="0">
                  <a:pos x="33" y="142"/>
                </a:cxn>
                <a:cxn ang="0">
                  <a:pos x="22" y="152"/>
                </a:cxn>
                <a:cxn ang="0">
                  <a:pos x="31" y="166"/>
                </a:cxn>
                <a:cxn ang="0">
                  <a:pos x="40" y="193"/>
                </a:cxn>
                <a:cxn ang="0">
                  <a:pos x="37" y="213"/>
                </a:cxn>
                <a:cxn ang="0">
                  <a:pos x="22" y="228"/>
                </a:cxn>
                <a:cxn ang="0">
                  <a:pos x="4" y="245"/>
                </a:cxn>
                <a:cxn ang="0">
                  <a:pos x="6" y="265"/>
                </a:cxn>
                <a:cxn ang="0">
                  <a:pos x="31" y="254"/>
                </a:cxn>
                <a:cxn ang="0">
                  <a:pos x="50" y="245"/>
                </a:cxn>
                <a:cxn ang="0">
                  <a:pos x="57" y="228"/>
                </a:cxn>
                <a:cxn ang="0">
                  <a:pos x="71" y="234"/>
                </a:cxn>
                <a:cxn ang="0">
                  <a:pos x="87" y="234"/>
                </a:cxn>
                <a:cxn ang="0">
                  <a:pos x="87" y="219"/>
                </a:cxn>
                <a:cxn ang="0">
                  <a:pos x="104" y="204"/>
                </a:cxn>
                <a:cxn ang="0">
                  <a:pos x="112" y="195"/>
                </a:cxn>
                <a:cxn ang="0">
                  <a:pos x="131" y="200"/>
                </a:cxn>
                <a:cxn ang="0">
                  <a:pos x="151" y="207"/>
                </a:cxn>
                <a:cxn ang="0">
                  <a:pos x="168" y="198"/>
                </a:cxn>
                <a:cxn ang="0">
                  <a:pos x="186" y="185"/>
                </a:cxn>
                <a:cxn ang="0">
                  <a:pos x="205" y="168"/>
                </a:cxn>
                <a:cxn ang="0">
                  <a:pos x="212" y="160"/>
                </a:cxn>
                <a:cxn ang="0">
                  <a:pos x="201" y="167"/>
                </a:cxn>
                <a:cxn ang="0">
                  <a:pos x="209" y="154"/>
                </a:cxn>
                <a:cxn ang="0">
                  <a:pos x="221" y="151"/>
                </a:cxn>
                <a:cxn ang="0">
                  <a:pos x="220" y="159"/>
                </a:cxn>
                <a:cxn ang="0">
                  <a:pos x="238" y="151"/>
                </a:cxn>
                <a:cxn ang="0">
                  <a:pos x="261" y="140"/>
                </a:cxn>
                <a:cxn ang="0">
                  <a:pos x="257" y="135"/>
                </a:cxn>
                <a:cxn ang="0">
                  <a:pos x="270" y="135"/>
                </a:cxn>
                <a:cxn ang="0">
                  <a:pos x="282" y="124"/>
                </a:cxn>
                <a:cxn ang="0">
                  <a:pos x="286" y="115"/>
                </a:cxn>
                <a:cxn ang="0">
                  <a:pos x="295" y="103"/>
                </a:cxn>
                <a:cxn ang="0">
                  <a:pos x="298" y="98"/>
                </a:cxn>
                <a:cxn ang="0">
                  <a:pos x="290" y="80"/>
                </a:cxn>
                <a:cxn ang="0">
                  <a:pos x="299" y="57"/>
                </a:cxn>
                <a:cxn ang="0">
                  <a:pos x="325" y="46"/>
                </a:cxn>
                <a:cxn ang="0">
                  <a:pos x="325" y="37"/>
                </a:cxn>
              </a:cxnLst>
              <a:rect l="0" t="0" r="r" b="b"/>
              <a:pathLst>
                <a:path w="333" h="266">
                  <a:moveTo>
                    <a:pt x="325" y="37"/>
                  </a:moveTo>
                  <a:cubicBezTo>
                    <a:pt x="323" y="37"/>
                    <a:pt x="319" y="37"/>
                    <a:pt x="317" y="36"/>
                  </a:cubicBezTo>
                  <a:cubicBezTo>
                    <a:pt x="315" y="36"/>
                    <a:pt x="312" y="34"/>
                    <a:pt x="311" y="33"/>
                  </a:cubicBezTo>
                  <a:cubicBezTo>
                    <a:pt x="310" y="32"/>
                    <a:pt x="308" y="29"/>
                    <a:pt x="308" y="28"/>
                  </a:cubicBezTo>
                  <a:cubicBezTo>
                    <a:pt x="308" y="27"/>
                    <a:pt x="307" y="27"/>
                    <a:pt x="306" y="27"/>
                  </a:cubicBezTo>
                  <a:cubicBezTo>
                    <a:pt x="305" y="27"/>
                    <a:pt x="303" y="29"/>
                    <a:pt x="302" y="29"/>
                  </a:cubicBezTo>
                  <a:cubicBezTo>
                    <a:pt x="301" y="30"/>
                    <a:pt x="299" y="30"/>
                    <a:pt x="299" y="29"/>
                  </a:cubicBezTo>
                  <a:cubicBezTo>
                    <a:pt x="299" y="29"/>
                    <a:pt x="298" y="27"/>
                    <a:pt x="298" y="25"/>
                  </a:cubicBezTo>
                  <a:cubicBezTo>
                    <a:pt x="298" y="24"/>
                    <a:pt x="297" y="21"/>
                    <a:pt x="296" y="20"/>
                  </a:cubicBezTo>
                  <a:cubicBezTo>
                    <a:pt x="295" y="19"/>
                    <a:pt x="291" y="19"/>
                    <a:pt x="289" y="18"/>
                  </a:cubicBezTo>
                  <a:cubicBezTo>
                    <a:pt x="285" y="16"/>
                    <a:pt x="281" y="15"/>
                    <a:pt x="278" y="13"/>
                  </a:cubicBezTo>
                  <a:cubicBezTo>
                    <a:pt x="276" y="11"/>
                    <a:pt x="272" y="10"/>
                    <a:pt x="272" y="10"/>
                  </a:cubicBezTo>
                  <a:cubicBezTo>
                    <a:pt x="270" y="9"/>
                    <a:pt x="267" y="8"/>
                    <a:pt x="265" y="8"/>
                  </a:cubicBezTo>
                  <a:cubicBezTo>
                    <a:pt x="264" y="8"/>
                    <a:pt x="262" y="8"/>
                    <a:pt x="261" y="8"/>
                  </a:cubicBezTo>
                  <a:cubicBezTo>
                    <a:pt x="260" y="7"/>
                    <a:pt x="259" y="5"/>
                    <a:pt x="257" y="4"/>
                  </a:cubicBezTo>
                  <a:cubicBezTo>
                    <a:pt x="256" y="3"/>
                    <a:pt x="254" y="3"/>
                    <a:pt x="251" y="2"/>
                  </a:cubicBezTo>
                  <a:cubicBezTo>
                    <a:pt x="249" y="2"/>
                    <a:pt x="246" y="1"/>
                    <a:pt x="244" y="0"/>
                  </a:cubicBezTo>
                  <a:cubicBezTo>
                    <a:pt x="242" y="0"/>
                    <a:pt x="241" y="1"/>
                    <a:pt x="242" y="3"/>
                  </a:cubicBezTo>
                  <a:cubicBezTo>
                    <a:pt x="242" y="5"/>
                    <a:pt x="243" y="7"/>
                    <a:pt x="243" y="9"/>
                  </a:cubicBezTo>
                  <a:cubicBezTo>
                    <a:pt x="243" y="11"/>
                    <a:pt x="243" y="11"/>
                    <a:pt x="243" y="12"/>
                  </a:cubicBezTo>
                  <a:cubicBezTo>
                    <a:pt x="242" y="13"/>
                    <a:pt x="242" y="14"/>
                    <a:pt x="242" y="16"/>
                  </a:cubicBezTo>
                  <a:cubicBezTo>
                    <a:pt x="242" y="17"/>
                    <a:pt x="242" y="18"/>
                    <a:pt x="242" y="19"/>
                  </a:cubicBezTo>
                  <a:cubicBezTo>
                    <a:pt x="242" y="20"/>
                    <a:pt x="241" y="22"/>
                    <a:pt x="241" y="23"/>
                  </a:cubicBezTo>
                  <a:cubicBezTo>
                    <a:pt x="241" y="24"/>
                    <a:pt x="239" y="26"/>
                    <a:pt x="237" y="27"/>
                  </a:cubicBezTo>
                  <a:cubicBezTo>
                    <a:pt x="235" y="29"/>
                    <a:pt x="233" y="28"/>
                    <a:pt x="233" y="26"/>
                  </a:cubicBezTo>
                  <a:cubicBezTo>
                    <a:pt x="232" y="24"/>
                    <a:pt x="229" y="23"/>
                    <a:pt x="227" y="25"/>
                  </a:cubicBezTo>
                  <a:cubicBezTo>
                    <a:pt x="225" y="25"/>
                    <a:pt x="223" y="25"/>
                    <a:pt x="221" y="24"/>
                  </a:cubicBezTo>
                  <a:cubicBezTo>
                    <a:pt x="219" y="22"/>
                    <a:pt x="216" y="21"/>
                    <a:pt x="215" y="21"/>
                  </a:cubicBezTo>
                  <a:cubicBezTo>
                    <a:pt x="213" y="22"/>
                    <a:pt x="211" y="22"/>
                    <a:pt x="210" y="22"/>
                  </a:cubicBezTo>
                  <a:cubicBezTo>
                    <a:pt x="209" y="22"/>
                    <a:pt x="207" y="23"/>
                    <a:pt x="205" y="25"/>
                  </a:cubicBezTo>
                  <a:cubicBezTo>
                    <a:pt x="204" y="26"/>
                    <a:pt x="200" y="27"/>
                    <a:pt x="199" y="25"/>
                  </a:cubicBezTo>
                  <a:cubicBezTo>
                    <a:pt x="197" y="24"/>
                    <a:pt x="194" y="24"/>
                    <a:pt x="193" y="24"/>
                  </a:cubicBezTo>
                  <a:cubicBezTo>
                    <a:pt x="192" y="24"/>
                    <a:pt x="191" y="23"/>
                    <a:pt x="191" y="21"/>
                  </a:cubicBezTo>
                  <a:cubicBezTo>
                    <a:pt x="191" y="20"/>
                    <a:pt x="191" y="17"/>
                    <a:pt x="193" y="15"/>
                  </a:cubicBezTo>
                  <a:cubicBezTo>
                    <a:pt x="194" y="14"/>
                    <a:pt x="195" y="12"/>
                    <a:pt x="195" y="10"/>
                  </a:cubicBezTo>
                  <a:cubicBezTo>
                    <a:pt x="195" y="8"/>
                    <a:pt x="194" y="7"/>
                    <a:pt x="192" y="6"/>
                  </a:cubicBezTo>
                  <a:cubicBezTo>
                    <a:pt x="191" y="5"/>
                    <a:pt x="189" y="5"/>
                    <a:pt x="187" y="6"/>
                  </a:cubicBezTo>
                  <a:cubicBezTo>
                    <a:pt x="185" y="7"/>
                    <a:pt x="182" y="8"/>
                    <a:pt x="181" y="7"/>
                  </a:cubicBezTo>
                  <a:cubicBezTo>
                    <a:pt x="180" y="7"/>
                    <a:pt x="179" y="6"/>
                    <a:pt x="178" y="6"/>
                  </a:cubicBezTo>
                  <a:cubicBezTo>
                    <a:pt x="177" y="6"/>
                    <a:pt x="174" y="7"/>
                    <a:pt x="172" y="8"/>
                  </a:cubicBezTo>
                  <a:cubicBezTo>
                    <a:pt x="169" y="9"/>
                    <a:pt x="166" y="9"/>
                    <a:pt x="165" y="9"/>
                  </a:cubicBezTo>
                  <a:cubicBezTo>
                    <a:pt x="165" y="8"/>
                    <a:pt x="162" y="9"/>
                    <a:pt x="161" y="12"/>
                  </a:cubicBezTo>
                  <a:cubicBezTo>
                    <a:pt x="159" y="14"/>
                    <a:pt x="157" y="14"/>
                    <a:pt x="155" y="14"/>
                  </a:cubicBezTo>
                  <a:cubicBezTo>
                    <a:pt x="154" y="15"/>
                    <a:pt x="151" y="14"/>
                    <a:pt x="149" y="13"/>
                  </a:cubicBezTo>
                  <a:cubicBezTo>
                    <a:pt x="148" y="12"/>
                    <a:pt x="145" y="11"/>
                    <a:pt x="144" y="10"/>
                  </a:cubicBezTo>
                  <a:cubicBezTo>
                    <a:pt x="142" y="9"/>
                    <a:pt x="140" y="7"/>
                    <a:pt x="139" y="6"/>
                  </a:cubicBezTo>
                  <a:cubicBezTo>
                    <a:pt x="137" y="6"/>
                    <a:pt x="135" y="6"/>
                    <a:pt x="135" y="7"/>
                  </a:cubicBezTo>
                  <a:cubicBezTo>
                    <a:pt x="134" y="9"/>
                    <a:pt x="132" y="11"/>
                    <a:pt x="130" y="12"/>
                  </a:cubicBezTo>
                  <a:cubicBezTo>
                    <a:pt x="128" y="13"/>
                    <a:pt x="125" y="14"/>
                    <a:pt x="124" y="16"/>
                  </a:cubicBezTo>
                  <a:cubicBezTo>
                    <a:pt x="123" y="17"/>
                    <a:pt x="121" y="19"/>
                    <a:pt x="118" y="20"/>
                  </a:cubicBezTo>
                  <a:cubicBezTo>
                    <a:pt x="117" y="21"/>
                    <a:pt x="114" y="22"/>
                    <a:pt x="114" y="24"/>
                  </a:cubicBezTo>
                  <a:cubicBezTo>
                    <a:pt x="113" y="25"/>
                    <a:pt x="112" y="26"/>
                    <a:pt x="112" y="27"/>
                  </a:cubicBezTo>
                  <a:cubicBezTo>
                    <a:pt x="112" y="27"/>
                    <a:pt x="112" y="30"/>
                    <a:pt x="112" y="32"/>
                  </a:cubicBezTo>
                  <a:cubicBezTo>
                    <a:pt x="112" y="33"/>
                    <a:pt x="112" y="36"/>
                    <a:pt x="112" y="37"/>
                  </a:cubicBezTo>
                  <a:cubicBezTo>
                    <a:pt x="112" y="38"/>
                    <a:pt x="112" y="41"/>
                    <a:pt x="110" y="42"/>
                  </a:cubicBezTo>
                  <a:cubicBezTo>
                    <a:pt x="110" y="43"/>
                    <a:pt x="109" y="45"/>
                    <a:pt x="108" y="47"/>
                  </a:cubicBezTo>
                  <a:cubicBezTo>
                    <a:pt x="107" y="48"/>
                    <a:pt x="106" y="50"/>
                    <a:pt x="105" y="52"/>
                  </a:cubicBezTo>
                  <a:cubicBezTo>
                    <a:pt x="105" y="53"/>
                    <a:pt x="104" y="56"/>
                    <a:pt x="104" y="56"/>
                  </a:cubicBezTo>
                  <a:cubicBezTo>
                    <a:pt x="103" y="57"/>
                    <a:pt x="102" y="59"/>
                    <a:pt x="101" y="61"/>
                  </a:cubicBezTo>
                  <a:cubicBezTo>
                    <a:pt x="101" y="62"/>
                    <a:pt x="101" y="64"/>
                    <a:pt x="103" y="66"/>
                  </a:cubicBezTo>
                  <a:cubicBezTo>
                    <a:pt x="104" y="67"/>
                    <a:pt x="104" y="68"/>
                    <a:pt x="102" y="68"/>
                  </a:cubicBezTo>
                  <a:cubicBezTo>
                    <a:pt x="101" y="68"/>
                    <a:pt x="99" y="69"/>
                    <a:pt x="98" y="70"/>
                  </a:cubicBezTo>
                  <a:cubicBezTo>
                    <a:pt x="97" y="72"/>
                    <a:pt x="96" y="74"/>
                    <a:pt x="95" y="76"/>
                  </a:cubicBezTo>
                  <a:cubicBezTo>
                    <a:pt x="94" y="78"/>
                    <a:pt x="92" y="79"/>
                    <a:pt x="90" y="80"/>
                  </a:cubicBezTo>
                  <a:cubicBezTo>
                    <a:pt x="89" y="81"/>
                    <a:pt x="87" y="82"/>
                    <a:pt x="85" y="81"/>
                  </a:cubicBezTo>
                  <a:cubicBezTo>
                    <a:pt x="83" y="81"/>
                    <a:pt x="81" y="81"/>
                    <a:pt x="79" y="81"/>
                  </a:cubicBezTo>
                  <a:cubicBezTo>
                    <a:pt x="77" y="81"/>
                    <a:pt x="74" y="81"/>
                    <a:pt x="73" y="82"/>
                  </a:cubicBezTo>
                  <a:cubicBezTo>
                    <a:pt x="71" y="82"/>
                    <a:pt x="68" y="83"/>
                    <a:pt x="67" y="82"/>
                  </a:cubicBezTo>
                  <a:cubicBezTo>
                    <a:pt x="65" y="82"/>
                    <a:pt x="64" y="84"/>
                    <a:pt x="62" y="85"/>
                  </a:cubicBezTo>
                  <a:cubicBezTo>
                    <a:pt x="61" y="88"/>
                    <a:pt x="59" y="91"/>
                    <a:pt x="58" y="93"/>
                  </a:cubicBezTo>
                  <a:cubicBezTo>
                    <a:pt x="58" y="95"/>
                    <a:pt x="54" y="97"/>
                    <a:pt x="52" y="99"/>
                  </a:cubicBezTo>
                  <a:cubicBezTo>
                    <a:pt x="50" y="101"/>
                    <a:pt x="48" y="103"/>
                    <a:pt x="48" y="105"/>
                  </a:cubicBezTo>
                  <a:cubicBezTo>
                    <a:pt x="48" y="107"/>
                    <a:pt x="48" y="110"/>
                    <a:pt x="48" y="112"/>
                  </a:cubicBezTo>
                  <a:cubicBezTo>
                    <a:pt x="49" y="114"/>
                    <a:pt x="49" y="116"/>
                    <a:pt x="49" y="117"/>
                  </a:cubicBezTo>
                  <a:cubicBezTo>
                    <a:pt x="49" y="119"/>
                    <a:pt x="50" y="121"/>
                    <a:pt x="51" y="123"/>
                  </a:cubicBezTo>
                  <a:cubicBezTo>
                    <a:pt x="52" y="124"/>
                    <a:pt x="52" y="128"/>
                    <a:pt x="53" y="130"/>
                  </a:cubicBezTo>
                  <a:cubicBezTo>
                    <a:pt x="53" y="133"/>
                    <a:pt x="53" y="135"/>
                    <a:pt x="53" y="137"/>
                  </a:cubicBezTo>
                  <a:cubicBezTo>
                    <a:pt x="53" y="139"/>
                    <a:pt x="54" y="141"/>
                    <a:pt x="54" y="141"/>
                  </a:cubicBezTo>
                  <a:cubicBezTo>
                    <a:pt x="55" y="141"/>
                    <a:pt x="58" y="142"/>
                    <a:pt x="60" y="144"/>
                  </a:cubicBezTo>
                  <a:cubicBezTo>
                    <a:pt x="62" y="145"/>
                    <a:pt x="64" y="145"/>
                    <a:pt x="65" y="146"/>
                  </a:cubicBezTo>
                  <a:cubicBezTo>
                    <a:pt x="66" y="147"/>
                    <a:pt x="67" y="149"/>
                    <a:pt x="68" y="150"/>
                  </a:cubicBezTo>
                  <a:cubicBezTo>
                    <a:pt x="68" y="152"/>
                    <a:pt x="67" y="153"/>
                    <a:pt x="65" y="154"/>
                  </a:cubicBezTo>
                  <a:cubicBezTo>
                    <a:pt x="64" y="154"/>
                    <a:pt x="61" y="154"/>
                    <a:pt x="59" y="154"/>
                  </a:cubicBezTo>
                  <a:cubicBezTo>
                    <a:pt x="58" y="153"/>
                    <a:pt x="55" y="152"/>
                    <a:pt x="55" y="152"/>
                  </a:cubicBezTo>
                  <a:cubicBezTo>
                    <a:pt x="53" y="152"/>
                    <a:pt x="50" y="152"/>
                    <a:pt x="49" y="152"/>
                  </a:cubicBezTo>
                  <a:cubicBezTo>
                    <a:pt x="47" y="153"/>
                    <a:pt x="46" y="153"/>
                    <a:pt x="44" y="152"/>
                  </a:cubicBezTo>
                  <a:cubicBezTo>
                    <a:pt x="43" y="150"/>
                    <a:pt x="40" y="148"/>
                    <a:pt x="39" y="147"/>
                  </a:cubicBezTo>
                  <a:cubicBezTo>
                    <a:pt x="38" y="145"/>
                    <a:pt x="35" y="143"/>
                    <a:pt x="33" y="142"/>
                  </a:cubicBezTo>
                  <a:cubicBezTo>
                    <a:pt x="31" y="140"/>
                    <a:pt x="28" y="139"/>
                    <a:pt x="26" y="140"/>
                  </a:cubicBezTo>
                  <a:cubicBezTo>
                    <a:pt x="24" y="140"/>
                    <a:pt x="22" y="141"/>
                    <a:pt x="21" y="143"/>
                  </a:cubicBezTo>
                  <a:cubicBezTo>
                    <a:pt x="21" y="145"/>
                    <a:pt x="21" y="147"/>
                    <a:pt x="21" y="148"/>
                  </a:cubicBezTo>
                  <a:cubicBezTo>
                    <a:pt x="21" y="150"/>
                    <a:pt x="22" y="151"/>
                    <a:pt x="22" y="152"/>
                  </a:cubicBezTo>
                  <a:cubicBezTo>
                    <a:pt x="24" y="152"/>
                    <a:pt x="26" y="154"/>
                    <a:pt x="27" y="155"/>
                  </a:cubicBezTo>
                  <a:cubicBezTo>
                    <a:pt x="28" y="156"/>
                    <a:pt x="29" y="156"/>
                    <a:pt x="30" y="156"/>
                  </a:cubicBezTo>
                  <a:cubicBezTo>
                    <a:pt x="30" y="157"/>
                    <a:pt x="31" y="159"/>
                    <a:pt x="31" y="161"/>
                  </a:cubicBezTo>
                  <a:cubicBezTo>
                    <a:pt x="31" y="162"/>
                    <a:pt x="31" y="165"/>
                    <a:pt x="31" y="166"/>
                  </a:cubicBezTo>
                  <a:cubicBezTo>
                    <a:pt x="31" y="168"/>
                    <a:pt x="32" y="171"/>
                    <a:pt x="32" y="172"/>
                  </a:cubicBezTo>
                  <a:cubicBezTo>
                    <a:pt x="34" y="174"/>
                    <a:pt x="36" y="176"/>
                    <a:pt x="38" y="179"/>
                  </a:cubicBezTo>
                  <a:cubicBezTo>
                    <a:pt x="39" y="181"/>
                    <a:pt x="40" y="184"/>
                    <a:pt x="39" y="187"/>
                  </a:cubicBezTo>
                  <a:cubicBezTo>
                    <a:pt x="38" y="189"/>
                    <a:pt x="38" y="192"/>
                    <a:pt x="40" y="193"/>
                  </a:cubicBezTo>
                  <a:cubicBezTo>
                    <a:pt x="41" y="195"/>
                    <a:pt x="43" y="197"/>
                    <a:pt x="43" y="199"/>
                  </a:cubicBezTo>
                  <a:cubicBezTo>
                    <a:pt x="43" y="201"/>
                    <a:pt x="43" y="203"/>
                    <a:pt x="42" y="204"/>
                  </a:cubicBezTo>
                  <a:cubicBezTo>
                    <a:pt x="42" y="206"/>
                    <a:pt x="40" y="208"/>
                    <a:pt x="39" y="209"/>
                  </a:cubicBezTo>
                  <a:cubicBezTo>
                    <a:pt x="38" y="209"/>
                    <a:pt x="37" y="211"/>
                    <a:pt x="37" y="213"/>
                  </a:cubicBezTo>
                  <a:cubicBezTo>
                    <a:pt x="37" y="214"/>
                    <a:pt x="37" y="216"/>
                    <a:pt x="36" y="215"/>
                  </a:cubicBezTo>
                  <a:cubicBezTo>
                    <a:pt x="35" y="215"/>
                    <a:pt x="32" y="215"/>
                    <a:pt x="29" y="217"/>
                  </a:cubicBezTo>
                  <a:cubicBezTo>
                    <a:pt x="27" y="219"/>
                    <a:pt x="25" y="222"/>
                    <a:pt x="24" y="223"/>
                  </a:cubicBezTo>
                  <a:cubicBezTo>
                    <a:pt x="24" y="224"/>
                    <a:pt x="23" y="226"/>
                    <a:pt x="22" y="228"/>
                  </a:cubicBezTo>
                  <a:cubicBezTo>
                    <a:pt x="21" y="228"/>
                    <a:pt x="21" y="230"/>
                    <a:pt x="19" y="232"/>
                  </a:cubicBezTo>
                  <a:cubicBezTo>
                    <a:pt x="18" y="234"/>
                    <a:pt x="15" y="235"/>
                    <a:pt x="14" y="237"/>
                  </a:cubicBezTo>
                  <a:cubicBezTo>
                    <a:pt x="13" y="239"/>
                    <a:pt x="9" y="241"/>
                    <a:pt x="7" y="241"/>
                  </a:cubicBezTo>
                  <a:cubicBezTo>
                    <a:pt x="6" y="241"/>
                    <a:pt x="4" y="243"/>
                    <a:pt x="4" y="245"/>
                  </a:cubicBezTo>
                  <a:cubicBezTo>
                    <a:pt x="4" y="246"/>
                    <a:pt x="3" y="248"/>
                    <a:pt x="3" y="250"/>
                  </a:cubicBezTo>
                  <a:cubicBezTo>
                    <a:pt x="3" y="251"/>
                    <a:pt x="2" y="254"/>
                    <a:pt x="1" y="256"/>
                  </a:cubicBezTo>
                  <a:cubicBezTo>
                    <a:pt x="0" y="259"/>
                    <a:pt x="0" y="262"/>
                    <a:pt x="1" y="264"/>
                  </a:cubicBezTo>
                  <a:cubicBezTo>
                    <a:pt x="1" y="265"/>
                    <a:pt x="4" y="266"/>
                    <a:pt x="6" y="265"/>
                  </a:cubicBezTo>
                  <a:cubicBezTo>
                    <a:pt x="8" y="265"/>
                    <a:pt x="10" y="264"/>
                    <a:pt x="11" y="264"/>
                  </a:cubicBezTo>
                  <a:cubicBezTo>
                    <a:pt x="13" y="264"/>
                    <a:pt x="15" y="262"/>
                    <a:pt x="16" y="262"/>
                  </a:cubicBezTo>
                  <a:cubicBezTo>
                    <a:pt x="18" y="260"/>
                    <a:pt x="21" y="258"/>
                    <a:pt x="23" y="257"/>
                  </a:cubicBezTo>
                  <a:cubicBezTo>
                    <a:pt x="24" y="256"/>
                    <a:pt x="28" y="255"/>
                    <a:pt x="31" y="254"/>
                  </a:cubicBezTo>
                  <a:cubicBezTo>
                    <a:pt x="32" y="254"/>
                    <a:pt x="36" y="253"/>
                    <a:pt x="38" y="253"/>
                  </a:cubicBezTo>
                  <a:cubicBezTo>
                    <a:pt x="40" y="254"/>
                    <a:pt x="42" y="254"/>
                    <a:pt x="44" y="253"/>
                  </a:cubicBezTo>
                  <a:cubicBezTo>
                    <a:pt x="45" y="253"/>
                    <a:pt x="48" y="251"/>
                    <a:pt x="48" y="251"/>
                  </a:cubicBezTo>
                  <a:cubicBezTo>
                    <a:pt x="49" y="249"/>
                    <a:pt x="50" y="247"/>
                    <a:pt x="50" y="245"/>
                  </a:cubicBezTo>
                  <a:cubicBezTo>
                    <a:pt x="50" y="244"/>
                    <a:pt x="50" y="241"/>
                    <a:pt x="49" y="240"/>
                  </a:cubicBezTo>
                  <a:cubicBezTo>
                    <a:pt x="49" y="238"/>
                    <a:pt x="50" y="235"/>
                    <a:pt x="51" y="234"/>
                  </a:cubicBezTo>
                  <a:cubicBezTo>
                    <a:pt x="52" y="232"/>
                    <a:pt x="53" y="229"/>
                    <a:pt x="54" y="228"/>
                  </a:cubicBezTo>
                  <a:cubicBezTo>
                    <a:pt x="54" y="227"/>
                    <a:pt x="56" y="228"/>
                    <a:pt x="57" y="228"/>
                  </a:cubicBezTo>
                  <a:cubicBezTo>
                    <a:pt x="58" y="230"/>
                    <a:pt x="59" y="233"/>
                    <a:pt x="61" y="233"/>
                  </a:cubicBezTo>
                  <a:cubicBezTo>
                    <a:pt x="62" y="234"/>
                    <a:pt x="63" y="237"/>
                    <a:pt x="63" y="238"/>
                  </a:cubicBezTo>
                  <a:cubicBezTo>
                    <a:pt x="64" y="239"/>
                    <a:pt x="64" y="239"/>
                    <a:pt x="66" y="238"/>
                  </a:cubicBezTo>
                  <a:cubicBezTo>
                    <a:pt x="68" y="237"/>
                    <a:pt x="71" y="236"/>
                    <a:pt x="71" y="234"/>
                  </a:cubicBezTo>
                  <a:cubicBezTo>
                    <a:pt x="73" y="232"/>
                    <a:pt x="75" y="231"/>
                    <a:pt x="77" y="231"/>
                  </a:cubicBezTo>
                  <a:cubicBezTo>
                    <a:pt x="78" y="231"/>
                    <a:pt x="79" y="232"/>
                    <a:pt x="80" y="234"/>
                  </a:cubicBezTo>
                  <a:cubicBezTo>
                    <a:pt x="80" y="235"/>
                    <a:pt x="81" y="235"/>
                    <a:pt x="82" y="235"/>
                  </a:cubicBezTo>
                  <a:cubicBezTo>
                    <a:pt x="84" y="234"/>
                    <a:pt x="86" y="234"/>
                    <a:pt x="87" y="234"/>
                  </a:cubicBezTo>
                  <a:cubicBezTo>
                    <a:pt x="88" y="234"/>
                    <a:pt x="88" y="232"/>
                    <a:pt x="88" y="231"/>
                  </a:cubicBezTo>
                  <a:cubicBezTo>
                    <a:pt x="88" y="229"/>
                    <a:pt x="88" y="228"/>
                    <a:pt x="89" y="227"/>
                  </a:cubicBezTo>
                  <a:cubicBezTo>
                    <a:pt x="90" y="226"/>
                    <a:pt x="89" y="224"/>
                    <a:pt x="88" y="223"/>
                  </a:cubicBezTo>
                  <a:cubicBezTo>
                    <a:pt x="87" y="223"/>
                    <a:pt x="87" y="221"/>
                    <a:pt x="87" y="219"/>
                  </a:cubicBezTo>
                  <a:cubicBezTo>
                    <a:pt x="87" y="217"/>
                    <a:pt x="89" y="216"/>
                    <a:pt x="91" y="215"/>
                  </a:cubicBezTo>
                  <a:cubicBezTo>
                    <a:pt x="92" y="214"/>
                    <a:pt x="95" y="213"/>
                    <a:pt x="97" y="211"/>
                  </a:cubicBezTo>
                  <a:cubicBezTo>
                    <a:pt x="100" y="210"/>
                    <a:pt x="102" y="209"/>
                    <a:pt x="103" y="208"/>
                  </a:cubicBezTo>
                  <a:cubicBezTo>
                    <a:pt x="104" y="207"/>
                    <a:pt x="104" y="205"/>
                    <a:pt x="104" y="204"/>
                  </a:cubicBezTo>
                  <a:cubicBezTo>
                    <a:pt x="103" y="203"/>
                    <a:pt x="103" y="201"/>
                    <a:pt x="103" y="200"/>
                  </a:cubicBezTo>
                  <a:cubicBezTo>
                    <a:pt x="103" y="199"/>
                    <a:pt x="104" y="199"/>
                    <a:pt x="107" y="199"/>
                  </a:cubicBezTo>
                  <a:cubicBezTo>
                    <a:pt x="109" y="200"/>
                    <a:pt x="110" y="199"/>
                    <a:pt x="110" y="197"/>
                  </a:cubicBezTo>
                  <a:cubicBezTo>
                    <a:pt x="110" y="196"/>
                    <a:pt x="111" y="195"/>
                    <a:pt x="112" y="195"/>
                  </a:cubicBezTo>
                  <a:cubicBezTo>
                    <a:pt x="114" y="196"/>
                    <a:pt x="116" y="196"/>
                    <a:pt x="117" y="196"/>
                  </a:cubicBezTo>
                  <a:cubicBezTo>
                    <a:pt x="117" y="196"/>
                    <a:pt x="119" y="195"/>
                    <a:pt x="121" y="195"/>
                  </a:cubicBezTo>
                  <a:cubicBezTo>
                    <a:pt x="122" y="195"/>
                    <a:pt x="125" y="195"/>
                    <a:pt x="126" y="196"/>
                  </a:cubicBezTo>
                  <a:cubicBezTo>
                    <a:pt x="127" y="197"/>
                    <a:pt x="130" y="199"/>
                    <a:pt x="131" y="200"/>
                  </a:cubicBezTo>
                  <a:cubicBezTo>
                    <a:pt x="131" y="203"/>
                    <a:pt x="133" y="205"/>
                    <a:pt x="134" y="206"/>
                  </a:cubicBezTo>
                  <a:cubicBezTo>
                    <a:pt x="135" y="207"/>
                    <a:pt x="137" y="208"/>
                    <a:pt x="139" y="208"/>
                  </a:cubicBezTo>
                  <a:cubicBezTo>
                    <a:pt x="142" y="208"/>
                    <a:pt x="144" y="208"/>
                    <a:pt x="145" y="208"/>
                  </a:cubicBezTo>
                  <a:cubicBezTo>
                    <a:pt x="147" y="208"/>
                    <a:pt x="149" y="207"/>
                    <a:pt x="151" y="207"/>
                  </a:cubicBezTo>
                  <a:cubicBezTo>
                    <a:pt x="152" y="207"/>
                    <a:pt x="155" y="206"/>
                    <a:pt x="157" y="206"/>
                  </a:cubicBezTo>
                  <a:cubicBezTo>
                    <a:pt x="159" y="205"/>
                    <a:pt x="160" y="204"/>
                    <a:pt x="161" y="203"/>
                  </a:cubicBezTo>
                  <a:cubicBezTo>
                    <a:pt x="162" y="201"/>
                    <a:pt x="163" y="200"/>
                    <a:pt x="165" y="200"/>
                  </a:cubicBezTo>
                  <a:cubicBezTo>
                    <a:pt x="166" y="200"/>
                    <a:pt x="167" y="199"/>
                    <a:pt x="168" y="198"/>
                  </a:cubicBezTo>
                  <a:cubicBezTo>
                    <a:pt x="168" y="196"/>
                    <a:pt x="170" y="193"/>
                    <a:pt x="171" y="193"/>
                  </a:cubicBezTo>
                  <a:cubicBezTo>
                    <a:pt x="172" y="192"/>
                    <a:pt x="175" y="190"/>
                    <a:pt x="179" y="189"/>
                  </a:cubicBezTo>
                  <a:cubicBezTo>
                    <a:pt x="182" y="187"/>
                    <a:pt x="185" y="186"/>
                    <a:pt x="186" y="185"/>
                  </a:cubicBezTo>
                  <a:cubicBezTo>
                    <a:pt x="186" y="185"/>
                    <a:pt x="186" y="185"/>
                    <a:pt x="186" y="185"/>
                  </a:cubicBezTo>
                  <a:cubicBezTo>
                    <a:pt x="188" y="184"/>
                    <a:pt x="190" y="181"/>
                    <a:pt x="193" y="179"/>
                  </a:cubicBezTo>
                  <a:cubicBezTo>
                    <a:pt x="195" y="178"/>
                    <a:pt x="198" y="175"/>
                    <a:pt x="199" y="174"/>
                  </a:cubicBezTo>
                  <a:cubicBezTo>
                    <a:pt x="200" y="173"/>
                    <a:pt x="201" y="171"/>
                    <a:pt x="202" y="171"/>
                  </a:cubicBezTo>
                  <a:cubicBezTo>
                    <a:pt x="203" y="171"/>
                    <a:pt x="205" y="169"/>
                    <a:pt x="205" y="168"/>
                  </a:cubicBezTo>
                  <a:cubicBezTo>
                    <a:pt x="206" y="167"/>
                    <a:pt x="207" y="166"/>
                    <a:pt x="208" y="165"/>
                  </a:cubicBezTo>
                  <a:cubicBezTo>
                    <a:pt x="208" y="165"/>
                    <a:pt x="209" y="164"/>
                    <a:pt x="211" y="164"/>
                  </a:cubicBezTo>
                  <a:cubicBezTo>
                    <a:pt x="212" y="164"/>
                    <a:pt x="213" y="163"/>
                    <a:pt x="213" y="162"/>
                  </a:cubicBezTo>
                  <a:cubicBezTo>
                    <a:pt x="213" y="161"/>
                    <a:pt x="212" y="160"/>
                    <a:pt x="212" y="160"/>
                  </a:cubicBezTo>
                  <a:cubicBezTo>
                    <a:pt x="212" y="159"/>
                    <a:pt x="210" y="159"/>
                    <a:pt x="209" y="160"/>
                  </a:cubicBezTo>
                  <a:cubicBezTo>
                    <a:pt x="207" y="160"/>
                    <a:pt x="205" y="161"/>
                    <a:pt x="205" y="162"/>
                  </a:cubicBezTo>
                  <a:cubicBezTo>
                    <a:pt x="204" y="163"/>
                    <a:pt x="203" y="165"/>
                    <a:pt x="203" y="166"/>
                  </a:cubicBezTo>
                  <a:cubicBezTo>
                    <a:pt x="204" y="166"/>
                    <a:pt x="203" y="167"/>
                    <a:pt x="201" y="167"/>
                  </a:cubicBezTo>
                  <a:cubicBezTo>
                    <a:pt x="200" y="167"/>
                    <a:pt x="199" y="166"/>
                    <a:pt x="199" y="165"/>
                  </a:cubicBezTo>
                  <a:cubicBezTo>
                    <a:pt x="199" y="164"/>
                    <a:pt x="201" y="162"/>
                    <a:pt x="202" y="161"/>
                  </a:cubicBezTo>
                  <a:cubicBezTo>
                    <a:pt x="204" y="160"/>
                    <a:pt x="205" y="158"/>
                    <a:pt x="206" y="157"/>
                  </a:cubicBezTo>
                  <a:cubicBezTo>
                    <a:pt x="207" y="156"/>
                    <a:pt x="208" y="154"/>
                    <a:pt x="209" y="154"/>
                  </a:cubicBezTo>
                  <a:cubicBezTo>
                    <a:pt x="209" y="154"/>
                    <a:pt x="211" y="153"/>
                    <a:pt x="212" y="152"/>
                  </a:cubicBezTo>
                  <a:cubicBezTo>
                    <a:pt x="212" y="152"/>
                    <a:pt x="214" y="150"/>
                    <a:pt x="215" y="149"/>
                  </a:cubicBezTo>
                  <a:cubicBezTo>
                    <a:pt x="217" y="147"/>
                    <a:pt x="219" y="147"/>
                    <a:pt x="220" y="148"/>
                  </a:cubicBezTo>
                  <a:cubicBezTo>
                    <a:pt x="220" y="148"/>
                    <a:pt x="221" y="150"/>
                    <a:pt x="221" y="151"/>
                  </a:cubicBezTo>
                  <a:cubicBezTo>
                    <a:pt x="221" y="152"/>
                    <a:pt x="221" y="153"/>
                    <a:pt x="221" y="154"/>
                  </a:cubicBezTo>
                  <a:cubicBezTo>
                    <a:pt x="221" y="155"/>
                    <a:pt x="221" y="156"/>
                    <a:pt x="219" y="157"/>
                  </a:cubicBezTo>
                  <a:cubicBezTo>
                    <a:pt x="218" y="157"/>
                    <a:pt x="217" y="158"/>
                    <a:pt x="217" y="158"/>
                  </a:cubicBezTo>
                  <a:cubicBezTo>
                    <a:pt x="218" y="159"/>
                    <a:pt x="219" y="159"/>
                    <a:pt x="220" y="159"/>
                  </a:cubicBezTo>
                  <a:cubicBezTo>
                    <a:pt x="221" y="159"/>
                    <a:pt x="222" y="158"/>
                    <a:pt x="224" y="158"/>
                  </a:cubicBezTo>
                  <a:cubicBezTo>
                    <a:pt x="225" y="157"/>
                    <a:pt x="227" y="156"/>
                    <a:pt x="229" y="156"/>
                  </a:cubicBezTo>
                  <a:cubicBezTo>
                    <a:pt x="229" y="155"/>
                    <a:pt x="231" y="154"/>
                    <a:pt x="232" y="154"/>
                  </a:cubicBezTo>
                  <a:cubicBezTo>
                    <a:pt x="233" y="153"/>
                    <a:pt x="236" y="152"/>
                    <a:pt x="238" y="151"/>
                  </a:cubicBezTo>
                  <a:cubicBezTo>
                    <a:pt x="241" y="151"/>
                    <a:pt x="245" y="149"/>
                    <a:pt x="246" y="149"/>
                  </a:cubicBezTo>
                  <a:cubicBezTo>
                    <a:pt x="249" y="148"/>
                    <a:pt x="252" y="147"/>
                    <a:pt x="254" y="146"/>
                  </a:cubicBezTo>
                  <a:cubicBezTo>
                    <a:pt x="256" y="146"/>
                    <a:pt x="259" y="144"/>
                    <a:pt x="261" y="143"/>
                  </a:cubicBezTo>
                  <a:cubicBezTo>
                    <a:pt x="262" y="142"/>
                    <a:pt x="262" y="140"/>
                    <a:pt x="261" y="140"/>
                  </a:cubicBezTo>
                  <a:cubicBezTo>
                    <a:pt x="260" y="140"/>
                    <a:pt x="258" y="138"/>
                    <a:pt x="257" y="137"/>
                  </a:cubicBezTo>
                  <a:cubicBezTo>
                    <a:pt x="255" y="136"/>
                    <a:pt x="255" y="136"/>
                    <a:pt x="255" y="136"/>
                  </a:cubicBezTo>
                  <a:cubicBezTo>
                    <a:pt x="255" y="135"/>
                    <a:pt x="255" y="135"/>
                    <a:pt x="255" y="135"/>
                  </a:cubicBezTo>
                  <a:cubicBezTo>
                    <a:pt x="255" y="135"/>
                    <a:pt x="255" y="135"/>
                    <a:pt x="257" y="135"/>
                  </a:cubicBezTo>
                  <a:cubicBezTo>
                    <a:pt x="258" y="135"/>
                    <a:pt x="260" y="135"/>
                    <a:pt x="261" y="136"/>
                  </a:cubicBezTo>
                  <a:cubicBezTo>
                    <a:pt x="263" y="137"/>
                    <a:pt x="265" y="138"/>
                    <a:pt x="265" y="139"/>
                  </a:cubicBezTo>
                  <a:cubicBezTo>
                    <a:pt x="266" y="139"/>
                    <a:pt x="268" y="139"/>
                    <a:pt x="268" y="138"/>
                  </a:cubicBezTo>
                  <a:cubicBezTo>
                    <a:pt x="268" y="137"/>
                    <a:pt x="270" y="136"/>
                    <a:pt x="270" y="135"/>
                  </a:cubicBezTo>
                  <a:cubicBezTo>
                    <a:pt x="271" y="134"/>
                    <a:pt x="271" y="133"/>
                    <a:pt x="272" y="132"/>
                  </a:cubicBezTo>
                  <a:cubicBezTo>
                    <a:pt x="272" y="130"/>
                    <a:pt x="273" y="128"/>
                    <a:pt x="274" y="128"/>
                  </a:cubicBezTo>
                  <a:cubicBezTo>
                    <a:pt x="275" y="127"/>
                    <a:pt x="276" y="126"/>
                    <a:pt x="277" y="126"/>
                  </a:cubicBezTo>
                  <a:cubicBezTo>
                    <a:pt x="279" y="126"/>
                    <a:pt x="281" y="125"/>
                    <a:pt x="282" y="124"/>
                  </a:cubicBezTo>
                  <a:cubicBezTo>
                    <a:pt x="283" y="124"/>
                    <a:pt x="285" y="121"/>
                    <a:pt x="286" y="119"/>
                  </a:cubicBezTo>
                  <a:cubicBezTo>
                    <a:pt x="287" y="118"/>
                    <a:pt x="287" y="118"/>
                    <a:pt x="287" y="118"/>
                  </a:cubicBezTo>
                  <a:cubicBezTo>
                    <a:pt x="288" y="117"/>
                    <a:pt x="288" y="116"/>
                    <a:pt x="287" y="115"/>
                  </a:cubicBezTo>
                  <a:cubicBezTo>
                    <a:pt x="287" y="115"/>
                    <a:pt x="287" y="115"/>
                    <a:pt x="286" y="115"/>
                  </a:cubicBezTo>
                  <a:cubicBezTo>
                    <a:pt x="285" y="114"/>
                    <a:pt x="285" y="113"/>
                    <a:pt x="286" y="112"/>
                  </a:cubicBezTo>
                  <a:cubicBezTo>
                    <a:pt x="287" y="110"/>
                    <a:pt x="288" y="108"/>
                    <a:pt x="289" y="108"/>
                  </a:cubicBezTo>
                  <a:cubicBezTo>
                    <a:pt x="290" y="108"/>
                    <a:pt x="291" y="107"/>
                    <a:pt x="292" y="106"/>
                  </a:cubicBezTo>
                  <a:cubicBezTo>
                    <a:pt x="293" y="105"/>
                    <a:pt x="295" y="104"/>
                    <a:pt x="295" y="103"/>
                  </a:cubicBezTo>
                  <a:cubicBezTo>
                    <a:pt x="296" y="103"/>
                    <a:pt x="297" y="101"/>
                    <a:pt x="298" y="101"/>
                  </a:cubicBezTo>
                  <a:cubicBezTo>
                    <a:pt x="298" y="100"/>
                    <a:pt x="298" y="100"/>
                    <a:pt x="298" y="100"/>
                  </a:cubicBezTo>
                  <a:cubicBezTo>
                    <a:pt x="299" y="100"/>
                    <a:pt x="299" y="99"/>
                    <a:pt x="299" y="99"/>
                  </a:cubicBezTo>
                  <a:cubicBezTo>
                    <a:pt x="299" y="99"/>
                    <a:pt x="299" y="99"/>
                    <a:pt x="298" y="98"/>
                  </a:cubicBezTo>
                  <a:cubicBezTo>
                    <a:pt x="298" y="97"/>
                    <a:pt x="297" y="96"/>
                    <a:pt x="296" y="96"/>
                  </a:cubicBezTo>
                  <a:cubicBezTo>
                    <a:pt x="294" y="95"/>
                    <a:pt x="294" y="94"/>
                    <a:pt x="294" y="93"/>
                  </a:cubicBezTo>
                  <a:cubicBezTo>
                    <a:pt x="295" y="92"/>
                    <a:pt x="295" y="90"/>
                    <a:pt x="294" y="88"/>
                  </a:cubicBezTo>
                  <a:cubicBezTo>
                    <a:pt x="293" y="86"/>
                    <a:pt x="291" y="83"/>
                    <a:pt x="290" y="80"/>
                  </a:cubicBezTo>
                  <a:cubicBezTo>
                    <a:pt x="289" y="78"/>
                    <a:pt x="288" y="75"/>
                    <a:pt x="288" y="74"/>
                  </a:cubicBezTo>
                  <a:cubicBezTo>
                    <a:pt x="288" y="72"/>
                    <a:pt x="289" y="69"/>
                    <a:pt x="290" y="69"/>
                  </a:cubicBezTo>
                  <a:cubicBezTo>
                    <a:pt x="291" y="68"/>
                    <a:pt x="292" y="65"/>
                    <a:pt x="294" y="63"/>
                  </a:cubicBezTo>
                  <a:cubicBezTo>
                    <a:pt x="294" y="62"/>
                    <a:pt x="297" y="58"/>
                    <a:pt x="299" y="57"/>
                  </a:cubicBezTo>
                  <a:cubicBezTo>
                    <a:pt x="301" y="56"/>
                    <a:pt x="303" y="54"/>
                    <a:pt x="305" y="53"/>
                  </a:cubicBezTo>
                  <a:cubicBezTo>
                    <a:pt x="306" y="52"/>
                    <a:pt x="309" y="51"/>
                    <a:pt x="311" y="50"/>
                  </a:cubicBezTo>
                  <a:cubicBezTo>
                    <a:pt x="314" y="50"/>
                    <a:pt x="317" y="49"/>
                    <a:pt x="318" y="48"/>
                  </a:cubicBezTo>
                  <a:cubicBezTo>
                    <a:pt x="319" y="48"/>
                    <a:pt x="323" y="47"/>
                    <a:pt x="325" y="46"/>
                  </a:cubicBezTo>
                  <a:cubicBezTo>
                    <a:pt x="326" y="45"/>
                    <a:pt x="330" y="44"/>
                    <a:pt x="331" y="44"/>
                  </a:cubicBezTo>
                  <a:cubicBezTo>
                    <a:pt x="332" y="44"/>
                    <a:pt x="332" y="44"/>
                    <a:pt x="332" y="44"/>
                  </a:cubicBezTo>
                  <a:cubicBezTo>
                    <a:pt x="333" y="43"/>
                    <a:pt x="333" y="41"/>
                    <a:pt x="332" y="41"/>
                  </a:cubicBezTo>
                  <a:cubicBezTo>
                    <a:pt x="330" y="39"/>
                    <a:pt x="326" y="38"/>
                    <a:pt x="325" y="37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69" name="Freeform 15">
              <a:extLst>
                <a:ext uri="{FF2B5EF4-FFF2-40B4-BE49-F238E27FC236}">
                  <a16:creationId xmlns:a16="http://schemas.microsoft.com/office/drawing/2014/main" id="{3A0F8493-11BC-4743-8E66-4C97E817A0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846" y="1964022"/>
              <a:ext cx="84172" cy="97946"/>
            </a:xfrm>
            <a:custGeom>
              <a:avLst/>
              <a:gdLst/>
              <a:ahLst/>
              <a:cxnLst>
                <a:cxn ang="0">
                  <a:pos x="7" y="51"/>
                </a:cxn>
                <a:cxn ang="0">
                  <a:pos x="12" y="52"/>
                </a:cxn>
                <a:cxn ang="0">
                  <a:pos x="17" y="53"/>
                </a:cxn>
                <a:cxn ang="0">
                  <a:pos x="21" y="52"/>
                </a:cxn>
                <a:cxn ang="0">
                  <a:pos x="29" y="49"/>
                </a:cxn>
                <a:cxn ang="0">
                  <a:pos x="36" y="49"/>
                </a:cxn>
                <a:cxn ang="0">
                  <a:pos x="41" y="44"/>
                </a:cxn>
                <a:cxn ang="0">
                  <a:pos x="43" y="43"/>
                </a:cxn>
                <a:cxn ang="0">
                  <a:pos x="44" y="42"/>
                </a:cxn>
                <a:cxn ang="0">
                  <a:pos x="44" y="39"/>
                </a:cxn>
                <a:cxn ang="0">
                  <a:pos x="42" y="38"/>
                </a:cxn>
                <a:cxn ang="0">
                  <a:pos x="36" y="31"/>
                </a:cxn>
                <a:cxn ang="0">
                  <a:pos x="37" y="27"/>
                </a:cxn>
                <a:cxn ang="0">
                  <a:pos x="40" y="22"/>
                </a:cxn>
                <a:cxn ang="0">
                  <a:pos x="41" y="17"/>
                </a:cxn>
                <a:cxn ang="0">
                  <a:pos x="41" y="12"/>
                </a:cxn>
                <a:cxn ang="0">
                  <a:pos x="39" y="6"/>
                </a:cxn>
                <a:cxn ang="0">
                  <a:pos x="33" y="2"/>
                </a:cxn>
                <a:cxn ang="0">
                  <a:pos x="25" y="2"/>
                </a:cxn>
                <a:cxn ang="0">
                  <a:pos x="20" y="4"/>
                </a:cxn>
                <a:cxn ang="0">
                  <a:pos x="15" y="7"/>
                </a:cxn>
                <a:cxn ang="0">
                  <a:pos x="10" y="7"/>
                </a:cxn>
                <a:cxn ang="0">
                  <a:pos x="6" y="10"/>
                </a:cxn>
                <a:cxn ang="0">
                  <a:pos x="5" y="12"/>
                </a:cxn>
                <a:cxn ang="0">
                  <a:pos x="4" y="13"/>
                </a:cxn>
                <a:cxn ang="0">
                  <a:pos x="5" y="14"/>
                </a:cxn>
                <a:cxn ang="0">
                  <a:pos x="5" y="18"/>
                </a:cxn>
                <a:cxn ang="0">
                  <a:pos x="4" y="25"/>
                </a:cxn>
                <a:cxn ang="0">
                  <a:pos x="1" y="32"/>
                </a:cxn>
                <a:cxn ang="0">
                  <a:pos x="0" y="37"/>
                </a:cxn>
                <a:cxn ang="0">
                  <a:pos x="0" y="43"/>
                </a:cxn>
                <a:cxn ang="0">
                  <a:pos x="0" y="45"/>
                </a:cxn>
                <a:cxn ang="0">
                  <a:pos x="3" y="49"/>
                </a:cxn>
                <a:cxn ang="0">
                  <a:pos x="7" y="51"/>
                </a:cxn>
              </a:cxnLst>
              <a:rect l="0" t="0" r="r" b="b"/>
              <a:pathLst>
                <a:path w="45" h="53">
                  <a:moveTo>
                    <a:pt x="7" y="51"/>
                  </a:moveTo>
                  <a:cubicBezTo>
                    <a:pt x="8" y="51"/>
                    <a:pt x="11" y="51"/>
                    <a:pt x="12" y="52"/>
                  </a:cubicBezTo>
                  <a:cubicBezTo>
                    <a:pt x="13" y="52"/>
                    <a:pt x="16" y="53"/>
                    <a:pt x="17" y="53"/>
                  </a:cubicBezTo>
                  <a:cubicBezTo>
                    <a:pt x="18" y="53"/>
                    <a:pt x="21" y="53"/>
                    <a:pt x="21" y="52"/>
                  </a:cubicBezTo>
                  <a:cubicBezTo>
                    <a:pt x="23" y="51"/>
                    <a:pt x="27" y="49"/>
                    <a:pt x="29" y="49"/>
                  </a:cubicBezTo>
                  <a:cubicBezTo>
                    <a:pt x="31" y="49"/>
                    <a:pt x="35" y="49"/>
                    <a:pt x="36" y="49"/>
                  </a:cubicBezTo>
                  <a:cubicBezTo>
                    <a:pt x="38" y="48"/>
                    <a:pt x="39" y="46"/>
                    <a:pt x="41" y="44"/>
                  </a:cubicBezTo>
                  <a:cubicBezTo>
                    <a:pt x="41" y="44"/>
                    <a:pt x="41" y="44"/>
                    <a:pt x="43" y="43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1"/>
                    <a:pt x="45" y="40"/>
                    <a:pt x="44" y="39"/>
                  </a:cubicBezTo>
                  <a:cubicBezTo>
                    <a:pt x="44" y="39"/>
                    <a:pt x="44" y="39"/>
                    <a:pt x="42" y="38"/>
                  </a:cubicBezTo>
                  <a:cubicBezTo>
                    <a:pt x="39" y="36"/>
                    <a:pt x="37" y="33"/>
                    <a:pt x="36" y="31"/>
                  </a:cubicBezTo>
                  <a:cubicBezTo>
                    <a:pt x="36" y="29"/>
                    <a:pt x="36" y="28"/>
                    <a:pt x="37" y="27"/>
                  </a:cubicBezTo>
                  <a:cubicBezTo>
                    <a:pt x="38" y="26"/>
                    <a:pt x="39" y="24"/>
                    <a:pt x="40" y="22"/>
                  </a:cubicBezTo>
                  <a:cubicBezTo>
                    <a:pt x="40" y="20"/>
                    <a:pt x="41" y="17"/>
                    <a:pt x="41" y="17"/>
                  </a:cubicBezTo>
                  <a:cubicBezTo>
                    <a:pt x="41" y="15"/>
                    <a:pt x="41" y="12"/>
                    <a:pt x="41" y="12"/>
                  </a:cubicBezTo>
                  <a:cubicBezTo>
                    <a:pt x="41" y="10"/>
                    <a:pt x="40" y="7"/>
                    <a:pt x="39" y="6"/>
                  </a:cubicBezTo>
                  <a:cubicBezTo>
                    <a:pt x="37" y="5"/>
                    <a:pt x="34" y="2"/>
                    <a:pt x="33" y="2"/>
                  </a:cubicBezTo>
                  <a:cubicBezTo>
                    <a:pt x="30" y="1"/>
                    <a:pt x="27" y="0"/>
                    <a:pt x="25" y="2"/>
                  </a:cubicBezTo>
                  <a:cubicBezTo>
                    <a:pt x="24" y="3"/>
                    <a:pt x="21" y="4"/>
                    <a:pt x="20" y="4"/>
                  </a:cubicBezTo>
                  <a:cubicBezTo>
                    <a:pt x="18" y="5"/>
                    <a:pt x="16" y="6"/>
                    <a:pt x="15" y="7"/>
                  </a:cubicBezTo>
                  <a:cubicBezTo>
                    <a:pt x="14" y="7"/>
                    <a:pt x="12" y="7"/>
                    <a:pt x="10" y="7"/>
                  </a:cubicBezTo>
                  <a:cubicBezTo>
                    <a:pt x="8" y="7"/>
                    <a:pt x="7" y="9"/>
                    <a:pt x="6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4" y="13"/>
                    <a:pt x="5" y="14"/>
                  </a:cubicBezTo>
                  <a:cubicBezTo>
                    <a:pt x="5" y="15"/>
                    <a:pt x="6" y="17"/>
                    <a:pt x="5" y="18"/>
                  </a:cubicBezTo>
                  <a:cubicBezTo>
                    <a:pt x="5" y="19"/>
                    <a:pt x="5" y="23"/>
                    <a:pt x="4" y="25"/>
                  </a:cubicBezTo>
                  <a:cubicBezTo>
                    <a:pt x="3" y="27"/>
                    <a:pt x="2" y="30"/>
                    <a:pt x="1" y="32"/>
                  </a:cubicBezTo>
                  <a:cubicBezTo>
                    <a:pt x="1" y="34"/>
                    <a:pt x="1" y="36"/>
                    <a:pt x="0" y="37"/>
                  </a:cubicBezTo>
                  <a:cubicBezTo>
                    <a:pt x="0" y="39"/>
                    <a:pt x="0" y="41"/>
                    <a:pt x="0" y="4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" y="47"/>
                    <a:pt x="3" y="49"/>
                  </a:cubicBezTo>
                  <a:cubicBezTo>
                    <a:pt x="3" y="50"/>
                    <a:pt x="6" y="51"/>
                    <a:pt x="7" y="51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70" name="Freeform 16">
              <a:extLst>
                <a:ext uri="{FF2B5EF4-FFF2-40B4-BE49-F238E27FC236}">
                  <a16:creationId xmlns:a16="http://schemas.microsoft.com/office/drawing/2014/main" id="{44723E1C-0E54-4CAA-883B-5D0644294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8563" y="3448516"/>
              <a:ext cx="433104" cy="554007"/>
            </a:xfrm>
            <a:custGeom>
              <a:avLst/>
              <a:gdLst/>
              <a:ahLst/>
              <a:cxnLst>
                <a:cxn ang="0">
                  <a:pos x="218" y="4"/>
                </a:cxn>
                <a:cxn ang="0">
                  <a:pos x="201" y="10"/>
                </a:cxn>
                <a:cxn ang="0">
                  <a:pos x="186" y="14"/>
                </a:cxn>
                <a:cxn ang="0">
                  <a:pos x="172" y="21"/>
                </a:cxn>
                <a:cxn ang="0">
                  <a:pos x="154" y="22"/>
                </a:cxn>
                <a:cxn ang="0">
                  <a:pos x="140" y="36"/>
                </a:cxn>
                <a:cxn ang="0">
                  <a:pos x="121" y="42"/>
                </a:cxn>
                <a:cxn ang="0">
                  <a:pos x="107" y="36"/>
                </a:cxn>
                <a:cxn ang="0">
                  <a:pos x="91" y="42"/>
                </a:cxn>
                <a:cxn ang="0">
                  <a:pos x="82" y="55"/>
                </a:cxn>
                <a:cxn ang="0">
                  <a:pos x="69" y="69"/>
                </a:cxn>
                <a:cxn ang="0">
                  <a:pos x="83" y="72"/>
                </a:cxn>
                <a:cxn ang="0">
                  <a:pos x="82" y="85"/>
                </a:cxn>
                <a:cxn ang="0">
                  <a:pos x="68" y="93"/>
                </a:cxn>
                <a:cxn ang="0">
                  <a:pos x="41" y="93"/>
                </a:cxn>
                <a:cxn ang="0">
                  <a:pos x="23" y="102"/>
                </a:cxn>
                <a:cxn ang="0">
                  <a:pos x="10" y="101"/>
                </a:cxn>
                <a:cxn ang="0">
                  <a:pos x="4" y="111"/>
                </a:cxn>
                <a:cxn ang="0">
                  <a:pos x="14" y="123"/>
                </a:cxn>
                <a:cxn ang="0">
                  <a:pos x="28" y="127"/>
                </a:cxn>
                <a:cxn ang="0">
                  <a:pos x="26" y="140"/>
                </a:cxn>
                <a:cxn ang="0">
                  <a:pos x="37" y="155"/>
                </a:cxn>
                <a:cxn ang="0">
                  <a:pos x="33" y="173"/>
                </a:cxn>
                <a:cxn ang="0">
                  <a:pos x="49" y="178"/>
                </a:cxn>
                <a:cxn ang="0">
                  <a:pos x="58" y="188"/>
                </a:cxn>
                <a:cxn ang="0">
                  <a:pos x="56" y="206"/>
                </a:cxn>
                <a:cxn ang="0">
                  <a:pos x="61" y="220"/>
                </a:cxn>
                <a:cxn ang="0">
                  <a:pos x="57" y="244"/>
                </a:cxn>
                <a:cxn ang="0">
                  <a:pos x="52" y="259"/>
                </a:cxn>
                <a:cxn ang="0">
                  <a:pos x="54" y="276"/>
                </a:cxn>
                <a:cxn ang="0">
                  <a:pos x="50" y="289"/>
                </a:cxn>
                <a:cxn ang="0">
                  <a:pos x="56" y="305"/>
                </a:cxn>
                <a:cxn ang="0">
                  <a:pos x="83" y="300"/>
                </a:cxn>
                <a:cxn ang="0">
                  <a:pos x="105" y="280"/>
                </a:cxn>
                <a:cxn ang="0">
                  <a:pos x="109" y="261"/>
                </a:cxn>
                <a:cxn ang="0">
                  <a:pos x="136" y="245"/>
                </a:cxn>
                <a:cxn ang="0">
                  <a:pos x="169" y="240"/>
                </a:cxn>
                <a:cxn ang="0">
                  <a:pos x="183" y="244"/>
                </a:cxn>
                <a:cxn ang="0">
                  <a:pos x="167" y="236"/>
                </a:cxn>
                <a:cxn ang="0">
                  <a:pos x="155" y="222"/>
                </a:cxn>
                <a:cxn ang="0">
                  <a:pos x="170" y="200"/>
                </a:cxn>
                <a:cxn ang="0">
                  <a:pos x="177" y="183"/>
                </a:cxn>
                <a:cxn ang="0">
                  <a:pos x="188" y="177"/>
                </a:cxn>
                <a:cxn ang="0">
                  <a:pos x="198" y="180"/>
                </a:cxn>
                <a:cxn ang="0">
                  <a:pos x="205" y="181"/>
                </a:cxn>
                <a:cxn ang="0">
                  <a:pos x="208" y="164"/>
                </a:cxn>
                <a:cxn ang="0">
                  <a:pos x="208" y="145"/>
                </a:cxn>
                <a:cxn ang="0">
                  <a:pos x="206" y="139"/>
                </a:cxn>
                <a:cxn ang="0">
                  <a:pos x="209" y="130"/>
                </a:cxn>
                <a:cxn ang="0">
                  <a:pos x="205" y="116"/>
                </a:cxn>
                <a:cxn ang="0">
                  <a:pos x="207" y="94"/>
                </a:cxn>
                <a:cxn ang="0">
                  <a:pos x="200" y="87"/>
                </a:cxn>
                <a:cxn ang="0">
                  <a:pos x="197" y="89"/>
                </a:cxn>
                <a:cxn ang="0">
                  <a:pos x="207" y="82"/>
                </a:cxn>
                <a:cxn ang="0">
                  <a:pos x="223" y="65"/>
                </a:cxn>
                <a:cxn ang="0">
                  <a:pos x="232" y="44"/>
                </a:cxn>
                <a:cxn ang="0">
                  <a:pos x="236" y="18"/>
                </a:cxn>
              </a:cxnLst>
              <a:rect l="0" t="0" r="r" b="b"/>
              <a:pathLst>
                <a:path w="239" h="306">
                  <a:moveTo>
                    <a:pt x="232" y="0"/>
                  </a:moveTo>
                  <a:cubicBezTo>
                    <a:pt x="232" y="0"/>
                    <a:pt x="230" y="0"/>
                    <a:pt x="227" y="0"/>
                  </a:cubicBezTo>
                  <a:cubicBezTo>
                    <a:pt x="224" y="0"/>
                    <a:pt x="221" y="0"/>
                    <a:pt x="220" y="1"/>
                  </a:cubicBezTo>
                  <a:cubicBezTo>
                    <a:pt x="219" y="2"/>
                    <a:pt x="218" y="3"/>
                    <a:pt x="218" y="4"/>
                  </a:cubicBezTo>
                  <a:cubicBezTo>
                    <a:pt x="218" y="5"/>
                    <a:pt x="217" y="5"/>
                    <a:pt x="217" y="6"/>
                  </a:cubicBezTo>
                  <a:cubicBezTo>
                    <a:pt x="215" y="7"/>
                    <a:pt x="212" y="9"/>
                    <a:pt x="210" y="10"/>
                  </a:cubicBezTo>
                  <a:cubicBezTo>
                    <a:pt x="209" y="11"/>
                    <a:pt x="207" y="11"/>
                    <a:pt x="205" y="11"/>
                  </a:cubicBezTo>
                  <a:cubicBezTo>
                    <a:pt x="204" y="10"/>
                    <a:pt x="201" y="10"/>
                    <a:pt x="201" y="10"/>
                  </a:cubicBezTo>
                  <a:cubicBezTo>
                    <a:pt x="199" y="10"/>
                    <a:pt x="197" y="9"/>
                    <a:pt x="196" y="9"/>
                  </a:cubicBezTo>
                  <a:cubicBezTo>
                    <a:pt x="195" y="9"/>
                    <a:pt x="193" y="8"/>
                    <a:pt x="193" y="7"/>
                  </a:cubicBezTo>
                  <a:cubicBezTo>
                    <a:pt x="192" y="7"/>
                    <a:pt x="190" y="8"/>
                    <a:pt x="190" y="10"/>
                  </a:cubicBezTo>
                  <a:cubicBezTo>
                    <a:pt x="189" y="10"/>
                    <a:pt x="188" y="13"/>
                    <a:pt x="186" y="14"/>
                  </a:cubicBezTo>
                  <a:cubicBezTo>
                    <a:pt x="185" y="15"/>
                    <a:pt x="185" y="16"/>
                    <a:pt x="184" y="16"/>
                  </a:cubicBezTo>
                  <a:cubicBezTo>
                    <a:pt x="184" y="17"/>
                    <a:pt x="182" y="18"/>
                    <a:pt x="181" y="18"/>
                  </a:cubicBezTo>
                  <a:cubicBezTo>
                    <a:pt x="180" y="18"/>
                    <a:pt x="177" y="18"/>
                    <a:pt x="177" y="18"/>
                  </a:cubicBezTo>
                  <a:cubicBezTo>
                    <a:pt x="175" y="19"/>
                    <a:pt x="173" y="20"/>
                    <a:pt x="172" y="21"/>
                  </a:cubicBezTo>
                  <a:cubicBezTo>
                    <a:pt x="171" y="22"/>
                    <a:pt x="169" y="24"/>
                    <a:pt x="169" y="24"/>
                  </a:cubicBezTo>
                  <a:cubicBezTo>
                    <a:pt x="168" y="24"/>
                    <a:pt x="166" y="25"/>
                    <a:pt x="164" y="24"/>
                  </a:cubicBezTo>
                  <a:cubicBezTo>
                    <a:pt x="162" y="24"/>
                    <a:pt x="161" y="24"/>
                    <a:pt x="159" y="23"/>
                  </a:cubicBezTo>
                  <a:cubicBezTo>
                    <a:pt x="158" y="23"/>
                    <a:pt x="155" y="22"/>
                    <a:pt x="154" y="22"/>
                  </a:cubicBezTo>
                  <a:cubicBezTo>
                    <a:pt x="153" y="22"/>
                    <a:pt x="151" y="23"/>
                    <a:pt x="148" y="23"/>
                  </a:cubicBezTo>
                  <a:cubicBezTo>
                    <a:pt x="146" y="24"/>
                    <a:pt x="144" y="25"/>
                    <a:pt x="144" y="26"/>
                  </a:cubicBezTo>
                  <a:cubicBezTo>
                    <a:pt x="143" y="27"/>
                    <a:pt x="143" y="29"/>
                    <a:pt x="142" y="30"/>
                  </a:cubicBezTo>
                  <a:cubicBezTo>
                    <a:pt x="142" y="32"/>
                    <a:pt x="141" y="34"/>
                    <a:pt x="140" y="36"/>
                  </a:cubicBezTo>
                  <a:cubicBezTo>
                    <a:pt x="139" y="37"/>
                    <a:pt x="138" y="40"/>
                    <a:pt x="136" y="41"/>
                  </a:cubicBezTo>
                  <a:cubicBezTo>
                    <a:pt x="134" y="43"/>
                    <a:pt x="131" y="45"/>
                    <a:pt x="130" y="45"/>
                  </a:cubicBezTo>
                  <a:cubicBezTo>
                    <a:pt x="129" y="46"/>
                    <a:pt x="126" y="45"/>
                    <a:pt x="124" y="44"/>
                  </a:cubicBezTo>
                  <a:cubicBezTo>
                    <a:pt x="122" y="43"/>
                    <a:pt x="121" y="42"/>
                    <a:pt x="121" y="42"/>
                  </a:cubicBezTo>
                  <a:cubicBezTo>
                    <a:pt x="121" y="42"/>
                    <a:pt x="121" y="41"/>
                    <a:pt x="119" y="40"/>
                  </a:cubicBezTo>
                  <a:cubicBezTo>
                    <a:pt x="118" y="39"/>
                    <a:pt x="115" y="38"/>
                    <a:pt x="114" y="38"/>
                  </a:cubicBezTo>
                  <a:cubicBezTo>
                    <a:pt x="113" y="39"/>
                    <a:pt x="112" y="38"/>
                    <a:pt x="111" y="37"/>
                  </a:cubicBezTo>
                  <a:cubicBezTo>
                    <a:pt x="110" y="36"/>
                    <a:pt x="108" y="36"/>
                    <a:pt x="107" y="36"/>
                  </a:cubicBezTo>
                  <a:cubicBezTo>
                    <a:pt x="106" y="36"/>
                    <a:pt x="104" y="36"/>
                    <a:pt x="102" y="35"/>
                  </a:cubicBezTo>
                  <a:cubicBezTo>
                    <a:pt x="99" y="34"/>
                    <a:pt x="96" y="34"/>
                    <a:pt x="96" y="35"/>
                  </a:cubicBezTo>
                  <a:cubicBezTo>
                    <a:pt x="94" y="36"/>
                    <a:pt x="93" y="36"/>
                    <a:pt x="93" y="38"/>
                  </a:cubicBezTo>
                  <a:cubicBezTo>
                    <a:pt x="93" y="39"/>
                    <a:pt x="92" y="41"/>
                    <a:pt x="91" y="42"/>
                  </a:cubicBezTo>
                  <a:cubicBezTo>
                    <a:pt x="90" y="43"/>
                    <a:pt x="88" y="43"/>
                    <a:pt x="87" y="43"/>
                  </a:cubicBezTo>
                  <a:cubicBezTo>
                    <a:pt x="84" y="43"/>
                    <a:pt x="82" y="44"/>
                    <a:pt x="82" y="45"/>
                  </a:cubicBezTo>
                  <a:cubicBezTo>
                    <a:pt x="81" y="46"/>
                    <a:pt x="81" y="49"/>
                    <a:pt x="81" y="50"/>
                  </a:cubicBezTo>
                  <a:cubicBezTo>
                    <a:pt x="82" y="52"/>
                    <a:pt x="82" y="55"/>
                    <a:pt x="82" y="55"/>
                  </a:cubicBezTo>
                  <a:cubicBezTo>
                    <a:pt x="82" y="56"/>
                    <a:pt x="81" y="58"/>
                    <a:pt x="81" y="60"/>
                  </a:cubicBezTo>
                  <a:cubicBezTo>
                    <a:pt x="81" y="61"/>
                    <a:pt x="80" y="63"/>
                    <a:pt x="78" y="64"/>
                  </a:cubicBezTo>
                  <a:cubicBezTo>
                    <a:pt x="77" y="65"/>
                    <a:pt x="74" y="66"/>
                    <a:pt x="73" y="67"/>
                  </a:cubicBezTo>
                  <a:cubicBezTo>
                    <a:pt x="71" y="68"/>
                    <a:pt x="69" y="69"/>
                    <a:pt x="69" y="69"/>
                  </a:cubicBezTo>
                  <a:cubicBezTo>
                    <a:pt x="69" y="69"/>
                    <a:pt x="70" y="70"/>
                    <a:pt x="71" y="71"/>
                  </a:cubicBezTo>
                  <a:cubicBezTo>
                    <a:pt x="72" y="72"/>
                    <a:pt x="73" y="73"/>
                    <a:pt x="74" y="73"/>
                  </a:cubicBezTo>
                  <a:cubicBezTo>
                    <a:pt x="74" y="72"/>
                    <a:pt x="76" y="72"/>
                    <a:pt x="77" y="72"/>
                  </a:cubicBezTo>
                  <a:cubicBezTo>
                    <a:pt x="79" y="72"/>
                    <a:pt x="82" y="72"/>
                    <a:pt x="83" y="72"/>
                  </a:cubicBezTo>
                  <a:cubicBezTo>
                    <a:pt x="85" y="73"/>
                    <a:pt x="87" y="74"/>
                    <a:pt x="88" y="75"/>
                  </a:cubicBezTo>
                  <a:cubicBezTo>
                    <a:pt x="89" y="76"/>
                    <a:pt x="89" y="77"/>
                    <a:pt x="88" y="79"/>
                  </a:cubicBezTo>
                  <a:cubicBezTo>
                    <a:pt x="87" y="80"/>
                    <a:pt x="85" y="82"/>
                    <a:pt x="84" y="82"/>
                  </a:cubicBezTo>
                  <a:cubicBezTo>
                    <a:pt x="83" y="84"/>
                    <a:pt x="82" y="85"/>
                    <a:pt x="82" y="85"/>
                  </a:cubicBezTo>
                  <a:cubicBezTo>
                    <a:pt x="82" y="85"/>
                    <a:pt x="81" y="84"/>
                    <a:pt x="79" y="84"/>
                  </a:cubicBezTo>
                  <a:cubicBezTo>
                    <a:pt x="77" y="84"/>
                    <a:pt x="76" y="85"/>
                    <a:pt x="75" y="86"/>
                  </a:cubicBezTo>
                  <a:cubicBezTo>
                    <a:pt x="73" y="87"/>
                    <a:pt x="72" y="89"/>
                    <a:pt x="71" y="90"/>
                  </a:cubicBezTo>
                  <a:cubicBezTo>
                    <a:pt x="71" y="91"/>
                    <a:pt x="69" y="93"/>
                    <a:pt x="68" y="93"/>
                  </a:cubicBezTo>
                  <a:cubicBezTo>
                    <a:pt x="67" y="94"/>
                    <a:pt x="65" y="93"/>
                    <a:pt x="63" y="93"/>
                  </a:cubicBezTo>
                  <a:cubicBezTo>
                    <a:pt x="62" y="92"/>
                    <a:pt x="59" y="92"/>
                    <a:pt x="56" y="92"/>
                  </a:cubicBezTo>
                  <a:cubicBezTo>
                    <a:pt x="54" y="92"/>
                    <a:pt x="50" y="92"/>
                    <a:pt x="48" y="91"/>
                  </a:cubicBezTo>
                  <a:cubicBezTo>
                    <a:pt x="46" y="91"/>
                    <a:pt x="43" y="92"/>
                    <a:pt x="41" y="93"/>
                  </a:cubicBezTo>
                  <a:cubicBezTo>
                    <a:pt x="39" y="95"/>
                    <a:pt x="36" y="97"/>
                    <a:pt x="36" y="99"/>
                  </a:cubicBezTo>
                  <a:cubicBezTo>
                    <a:pt x="36" y="101"/>
                    <a:pt x="35" y="102"/>
                    <a:pt x="33" y="102"/>
                  </a:cubicBezTo>
                  <a:cubicBezTo>
                    <a:pt x="32" y="102"/>
                    <a:pt x="29" y="102"/>
                    <a:pt x="28" y="102"/>
                  </a:cubicBezTo>
                  <a:cubicBezTo>
                    <a:pt x="28" y="102"/>
                    <a:pt x="25" y="102"/>
                    <a:pt x="23" y="102"/>
                  </a:cubicBezTo>
                  <a:cubicBezTo>
                    <a:pt x="21" y="102"/>
                    <a:pt x="19" y="100"/>
                    <a:pt x="19" y="99"/>
                  </a:cubicBezTo>
                  <a:cubicBezTo>
                    <a:pt x="18" y="98"/>
                    <a:pt x="16" y="98"/>
                    <a:pt x="14" y="99"/>
                  </a:cubicBezTo>
                  <a:cubicBezTo>
                    <a:pt x="13" y="99"/>
                    <a:pt x="11" y="99"/>
                    <a:pt x="11" y="99"/>
                  </a:cubicBezTo>
                  <a:cubicBezTo>
                    <a:pt x="11" y="99"/>
                    <a:pt x="11" y="100"/>
                    <a:pt x="10" y="101"/>
                  </a:cubicBezTo>
                  <a:cubicBezTo>
                    <a:pt x="9" y="103"/>
                    <a:pt x="6" y="104"/>
                    <a:pt x="5" y="104"/>
                  </a:cubicBezTo>
                  <a:cubicBezTo>
                    <a:pt x="3" y="104"/>
                    <a:pt x="2" y="105"/>
                    <a:pt x="1" y="105"/>
                  </a:cubicBezTo>
                  <a:cubicBezTo>
                    <a:pt x="0" y="105"/>
                    <a:pt x="0" y="106"/>
                    <a:pt x="1" y="107"/>
                  </a:cubicBezTo>
                  <a:cubicBezTo>
                    <a:pt x="1" y="109"/>
                    <a:pt x="3" y="111"/>
                    <a:pt x="4" y="111"/>
                  </a:cubicBezTo>
                  <a:cubicBezTo>
                    <a:pt x="5" y="111"/>
                    <a:pt x="7" y="112"/>
                    <a:pt x="9" y="113"/>
                  </a:cubicBezTo>
                  <a:cubicBezTo>
                    <a:pt x="10" y="113"/>
                    <a:pt x="12" y="115"/>
                    <a:pt x="13" y="115"/>
                  </a:cubicBezTo>
                  <a:cubicBezTo>
                    <a:pt x="14" y="115"/>
                    <a:pt x="16" y="117"/>
                    <a:pt x="16" y="119"/>
                  </a:cubicBezTo>
                  <a:cubicBezTo>
                    <a:pt x="16" y="120"/>
                    <a:pt x="15" y="122"/>
                    <a:pt x="14" y="123"/>
                  </a:cubicBezTo>
                  <a:cubicBezTo>
                    <a:pt x="13" y="124"/>
                    <a:pt x="13" y="125"/>
                    <a:pt x="14" y="126"/>
                  </a:cubicBezTo>
                  <a:cubicBezTo>
                    <a:pt x="15" y="126"/>
                    <a:pt x="18" y="126"/>
                    <a:pt x="21" y="125"/>
                  </a:cubicBezTo>
                  <a:cubicBezTo>
                    <a:pt x="22" y="125"/>
                    <a:pt x="25" y="125"/>
                    <a:pt x="26" y="125"/>
                  </a:cubicBezTo>
                  <a:cubicBezTo>
                    <a:pt x="27" y="125"/>
                    <a:pt x="28" y="126"/>
                    <a:pt x="28" y="127"/>
                  </a:cubicBezTo>
                  <a:cubicBezTo>
                    <a:pt x="28" y="128"/>
                    <a:pt x="28" y="130"/>
                    <a:pt x="28" y="131"/>
                  </a:cubicBezTo>
                  <a:cubicBezTo>
                    <a:pt x="28" y="132"/>
                    <a:pt x="29" y="134"/>
                    <a:pt x="29" y="135"/>
                  </a:cubicBezTo>
                  <a:cubicBezTo>
                    <a:pt x="29" y="135"/>
                    <a:pt x="28" y="136"/>
                    <a:pt x="27" y="136"/>
                  </a:cubicBezTo>
                  <a:cubicBezTo>
                    <a:pt x="27" y="136"/>
                    <a:pt x="26" y="138"/>
                    <a:pt x="26" y="140"/>
                  </a:cubicBezTo>
                  <a:cubicBezTo>
                    <a:pt x="26" y="141"/>
                    <a:pt x="27" y="143"/>
                    <a:pt x="28" y="144"/>
                  </a:cubicBezTo>
                  <a:cubicBezTo>
                    <a:pt x="30" y="145"/>
                    <a:pt x="32" y="145"/>
                    <a:pt x="34" y="146"/>
                  </a:cubicBezTo>
                  <a:cubicBezTo>
                    <a:pt x="36" y="147"/>
                    <a:pt x="38" y="149"/>
                    <a:pt x="39" y="150"/>
                  </a:cubicBezTo>
                  <a:cubicBezTo>
                    <a:pt x="39" y="152"/>
                    <a:pt x="38" y="154"/>
                    <a:pt x="37" y="155"/>
                  </a:cubicBezTo>
                  <a:cubicBezTo>
                    <a:pt x="36" y="156"/>
                    <a:pt x="35" y="157"/>
                    <a:pt x="34" y="159"/>
                  </a:cubicBezTo>
                  <a:cubicBezTo>
                    <a:pt x="33" y="160"/>
                    <a:pt x="33" y="162"/>
                    <a:pt x="33" y="163"/>
                  </a:cubicBezTo>
                  <a:cubicBezTo>
                    <a:pt x="32" y="164"/>
                    <a:pt x="32" y="167"/>
                    <a:pt x="32" y="168"/>
                  </a:cubicBezTo>
                  <a:cubicBezTo>
                    <a:pt x="32" y="168"/>
                    <a:pt x="33" y="171"/>
                    <a:pt x="33" y="173"/>
                  </a:cubicBezTo>
                  <a:cubicBezTo>
                    <a:pt x="34" y="175"/>
                    <a:pt x="35" y="178"/>
                    <a:pt x="36" y="178"/>
                  </a:cubicBezTo>
                  <a:cubicBezTo>
                    <a:pt x="37" y="180"/>
                    <a:pt x="39" y="181"/>
                    <a:pt x="40" y="182"/>
                  </a:cubicBezTo>
                  <a:cubicBezTo>
                    <a:pt x="41" y="182"/>
                    <a:pt x="43" y="182"/>
                    <a:pt x="44" y="181"/>
                  </a:cubicBezTo>
                  <a:cubicBezTo>
                    <a:pt x="46" y="180"/>
                    <a:pt x="48" y="178"/>
                    <a:pt x="49" y="178"/>
                  </a:cubicBezTo>
                  <a:cubicBezTo>
                    <a:pt x="51" y="178"/>
                    <a:pt x="52" y="177"/>
                    <a:pt x="54" y="178"/>
                  </a:cubicBezTo>
                  <a:cubicBezTo>
                    <a:pt x="55" y="178"/>
                    <a:pt x="57" y="179"/>
                    <a:pt x="57" y="180"/>
                  </a:cubicBezTo>
                  <a:cubicBezTo>
                    <a:pt x="57" y="181"/>
                    <a:pt x="58" y="183"/>
                    <a:pt x="59" y="184"/>
                  </a:cubicBezTo>
                  <a:cubicBezTo>
                    <a:pt x="59" y="184"/>
                    <a:pt x="59" y="186"/>
                    <a:pt x="58" y="188"/>
                  </a:cubicBezTo>
                  <a:cubicBezTo>
                    <a:pt x="57" y="190"/>
                    <a:pt x="56" y="191"/>
                    <a:pt x="57" y="193"/>
                  </a:cubicBezTo>
                  <a:cubicBezTo>
                    <a:pt x="57" y="194"/>
                    <a:pt x="58" y="196"/>
                    <a:pt x="58" y="196"/>
                  </a:cubicBezTo>
                  <a:cubicBezTo>
                    <a:pt x="58" y="198"/>
                    <a:pt x="57" y="200"/>
                    <a:pt x="57" y="201"/>
                  </a:cubicBezTo>
                  <a:cubicBezTo>
                    <a:pt x="57" y="202"/>
                    <a:pt x="56" y="204"/>
                    <a:pt x="56" y="206"/>
                  </a:cubicBezTo>
                  <a:cubicBezTo>
                    <a:pt x="56" y="208"/>
                    <a:pt x="56" y="210"/>
                    <a:pt x="55" y="212"/>
                  </a:cubicBezTo>
                  <a:cubicBezTo>
                    <a:pt x="55" y="213"/>
                    <a:pt x="55" y="216"/>
                    <a:pt x="55" y="217"/>
                  </a:cubicBezTo>
                  <a:cubicBezTo>
                    <a:pt x="55" y="218"/>
                    <a:pt x="56" y="219"/>
                    <a:pt x="56" y="219"/>
                  </a:cubicBezTo>
                  <a:cubicBezTo>
                    <a:pt x="57" y="219"/>
                    <a:pt x="60" y="220"/>
                    <a:pt x="61" y="220"/>
                  </a:cubicBezTo>
                  <a:cubicBezTo>
                    <a:pt x="63" y="221"/>
                    <a:pt x="64" y="222"/>
                    <a:pt x="64" y="223"/>
                  </a:cubicBezTo>
                  <a:cubicBezTo>
                    <a:pt x="64" y="223"/>
                    <a:pt x="64" y="225"/>
                    <a:pt x="64" y="228"/>
                  </a:cubicBezTo>
                  <a:cubicBezTo>
                    <a:pt x="63" y="229"/>
                    <a:pt x="61" y="233"/>
                    <a:pt x="60" y="235"/>
                  </a:cubicBezTo>
                  <a:cubicBezTo>
                    <a:pt x="59" y="239"/>
                    <a:pt x="58" y="242"/>
                    <a:pt x="57" y="244"/>
                  </a:cubicBezTo>
                  <a:cubicBezTo>
                    <a:pt x="56" y="245"/>
                    <a:pt x="55" y="247"/>
                    <a:pt x="54" y="248"/>
                  </a:cubicBezTo>
                  <a:cubicBezTo>
                    <a:pt x="53" y="249"/>
                    <a:pt x="53" y="250"/>
                    <a:pt x="53" y="252"/>
                  </a:cubicBezTo>
                  <a:cubicBezTo>
                    <a:pt x="53" y="252"/>
                    <a:pt x="53" y="254"/>
                    <a:pt x="53" y="256"/>
                  </a:cubicBezTo>
                  <a:cubicBezTo>
                    <a:pt x="53" y="257"/>
                    <a:pt x="52" y="258"/>
                    <a:pt x="52" y="259"/>
                  </a:cubicBezTo>
                  <a:cubicBezTo>
                    <a:pt x="51" y="260"/>
                    <a:pt x="52" y="263"/>
                    <a:pt x="52" y="264"/>
                  </a:cubicBezTo>
                  <a:cubicBezTo>
                    <a:pt x="52" y="266"/>
                    <a:pt x="52" y="268"/>
                    <a:pt x="52" y="269"/>
                  </a:cubicBezTo>
                  <a:cubicBezTo>
                    <a:pt x="51" y="269"/>
                    <a:pt x="51" y="271"/>
                    <a:pt x="52" y="272"/>
                  </a:cubicBezTo>
                  <a:cubicBezTo>
                    <a:pt x="52" y="274"/>
                    <a:pt x="53" y="275"/>
                    <a:pt x="54" y="276"/>
                  </a:cubicBezTo>
                  <a:cubicBezTo>
                    <a:pt x="56" y="277"/>
                    <a:pt x="56" y="279"/>
                    <a:pt x="56" y="279"/>
                  </a:cubicBezTo>
                  <a:cubicBezTo>
                    <a:pt x="56" y="280"/>
                    <a:pt x="55" y="281"/>
                    <a:pt x="54" y="281"/>
                  </a:cubicBezTo>
                  <a:cubicBezTo>
                    <a:pt x="53" y="281"/>
                    <a:pt x="53" y="282"/>
                    <a:pt x="53" y="284"/>
                  </a:cubicBezTo>
                  <a:cubicBezTo>
                    <a:pt x="53" y="285"/>
                    <a:pt x="52" y="287"/>
                    <a:pt x="50" y="289"/>
                  </a:cubicBezTo>
                  <a:cubicBezTo>
                    <a:pt x="48" y="291"/>
                    <a:pt x="46" y="293"/>
                    <a:pt x="46" y="294"/>
                  </a:cubicBezTo>
                  <a:cubicBezTo>
                    <a:pt x="45" y="296"/>
                    <a:pt x="44" y="297"/>
                    <a:pt x="44" y="297"/>
                  </a:cubicBezTo>
                  <a:cubicBezTo>
                    <a:pt x="46" y="298"/>
                    <a:pt x="47" y="298"/>
                    <a:pt x="47" y="300"/>
                  </a:cubicBezTo>
                  <a:cubicBezTo>
                    <a:pt x="50" y="302"/>
                    <a:pt x="54" y="304"/>
                    <a:pt x="56" y="305"/>
                  </a:cubicBezTo>
                  <a:cubicBezTo>
                    <a:pt x="58" y="306"/>
                    <a:pt x="63" y="306"/>
                    <a:pt x="65" y="306"/>
                  </a:cubicBezTo>
                  <a:cubicBezTo>
                    <a:pt x="68" y="306"/>
                    <a:pt x="71" y="306"/>
                    <a:pt x="72" y="304"/>
                  </a:cubicBezTo>
                  <a:cubicBezTo>
                    <a:pt x="73" y="304"/>
                    <a:pt x="75" y="303"/>
                    <a:pt x="77" y="303"/>
                  </a:cubicBezTo>
                  <a:cubicBezTo>
                    <a:pt x="79" y="302"/>
                    <a:pt x="81" y="301"/>
                    <a:pt x="83" y="300"/>
                  </a:cubicBezTo>
                  <a:cubicBezTo>
                    <a:pt x="84" y="299"/>
                    <a:pt x="87" y="297"/>
                    <a:pt x="89" y="296"/>
                  </a:cubicBezTo>
                  <a:cubicBezTo>
                    <a:pt x="92" y="294"/>
                    <a:pt x="96" y="292"/>
                    <a:pt x="96" y="291"/>
                  </a:cubicBezTo>
                  <a:cubicBezTo>
                    <a:pt x="98" y="290"/>
                    <a:pt x="101" y="289"/>
                    <a:pt x="103" y="287"/>
                  </a:cubicBezTo>
                  <a:cubicBezTo>
                    <a:pt x="104" y="285"/>
                    <a:pt x="105" y="282"/>
                    <a:pt x="105" y="280"/>
                  </a:cubicBezTo>
                  <a:cubicBezTo>
                    <a:pt x="105" y="278"/>
                    <a:pt x="105" y="276"/>
                    <a:pt x="104" y="275"/>
                  </a:cubicBezTo>
                  <a:cubicBezTo>
                    <a:pt x="103" y="275"/>
                    <a:pt x="104" y="272"/>
                    <a:pt x="106" y="271"/>
                  </a:cubicBezTo>
                  <a:cubicBezTo>
                    <a:pt x="108" y="269"/>
                    <a:pt x="109" y="266"/>
                    <a:pt x="108" y="266"/>
                  </a:cubicBezTo>
                  <a:cubicBezTo>
                    <a:pt x="108" y="265"/>
                    <a:pt x="108" y="263"/>
                    <a:pt x="109" y="261"/>
                  </a:cubicBezTo>
                  <a:cubicBezTo>
                    <a:pt x="110" y="259"/>
                    <a:pt x="112" y="256"/>
                    <a:pt x="114" y="254"/>
                  </a:cubicBezTo>
                  <a:cubicBezTo>
                    <a:pt x="116" y="253"/>
                    <a:pt x="118" y="251"/>
                    <a:pt x="121" y="250"/>
                  </a:cubicBezTo>
                  <a:cubicBezTo>
                    <a:pt x="124" y="249"/>
                    <a:pt x="127" y="248"/>
                    <a:pt x="130" y="248"/>
                  </a:cubicBezTo>
                  <a:cubicBezTo>
                    <a:pt x="132" y="247"/>
                    <a:pt x="134" y="246"/>
                    <a:pt x="136" y="245"/>
                  </a:cubicBezTo>
                  <a:cubicBezTo>
                    <a:pt x="137" y="244"/>
                    <a:pt x="141" y="244"/>
                    <a:pt x="143" y="243"/>
                  </a:cubicBezTo>
                  <a:cubicBezTo>
                    <a:pt x="146" y="242"/>
                    <a:pt x="150" y="241"/>
                    <a:pt x="153" y="240"/>
                  </a:cubicBezTo>
                  <a:cubicBezTo>
                    <a:pt x="156" y="240"/>
                    <a:pt x="159" y="240"/>
                    <a:pt x="162" y="240"/>
                  </a:cubicBezTo>
                  <a:cubicBezTo>
                    <a:pt x="164" y="240"/>
                    <a:pt x="167" y="239"/>
                    <a:pt x="169" y="240"/>
                  </a:cubicBezTo>
                  <a:cubicBezTo>
                    <a:pt x="171" y="240"/>
                    <a:pt x="174" y="241"/>
                    <a:pt x="174" y="242"/>
                  </a:cubicBezTo>
                  <a:cubicBezTo>
                    <a:pt x="176" y="242"/>
                    <a:pt x="178" y="243"/>
                    <a:pt x="180" y="244"/>
                  </a:cubicBezTo>
                  <a:cubicBezTo>
                    <a:pt x="181" y="245"/>
                    <a:pt x="182" y="246"/>
                    <a:pt x="183" y="246"/>
                  </a:cubicBezTo>
                  <a:cubicBezTo>
                    <a:pt x="183" y="246"/>
                    <a:pt x="183" y="245"/>
                    <a:pt x="183" y="244"/>
                  </a:cubicBezTo>
                  <a:cubicBezTo>
                    <a:pt x="183" y="243"/>
                    <a:pt x="182" y="242"/>
                    <a:pt x="182" y="241"/>
                  </a:cubicBezTo>
                  <a:cubicBezTo>
                    <a:pt x="181" y="239"/>
                    <a:pt x="179" y="238"/>
                    <a:pt x="178" y="237"/>
                  </a:cubicBezTo>
                  <a:cubicBezTo>
                    <a:pt x="177" y="236"/>
                    <a:pt x="175" y="236"/>
                    <a:pt x="173" y="236"/>
                  </a:cubicBezTo>
                  <a:cubicBezTo>
                    <a:pt x="172" y="236"/>
                    <a:pt x="169" y="236"/>
                    <a:pt x="167" y="236"/>
                  </a:cubicBezTo>
                  <a:cubicBezTo>
                    <a:pt x="165" y="236"/>
                    <a:pt x="163" y="235"/>
                    <a:pt x="161" y="235"/>
                  </a:cubicBezTo>
                  <a:cubicBezTo>
                    <a:pt x="159" y="234"/>
                    <a:pt x="156" y="232"/>
                    <a:pt x="156" y="232"/>
                  </a:cubicBezTo>
                  <a:cubicBezTo>
                    <a:pt x="154" y="231"/>
                    <a:pt x="153" y="229"/>
                    <a:pt x="153" y="228"/>
                  </a:cubicBezTo>
                  <a:cubicBezTo>
                    <a:pt x="153" y="226"/>
                    <a:pt x="154" y="224"/>
                    <a:pt x="155" y="222"/>
                  </a:cubicBezTo>
                  <a:cubicBezTo>
                    <a:pt x="155" y="220"/>
                    <a:pt x="156" y="218"/>
                    <a:pt x="157" y="217"/>
                  </a:cubicBezTo>
                  <a:cubicBezTo>
                    <a:pt x="157" y="215"/>
                    <a:pt x="159" y="213"/>
                    <a:pt x="161" y="212"/>
                  </a:cubicBezTo>
                  <a:cubicBezTo>
                    <a:pt x="163" y="210"/>
                    <a:pt x="164" y="207"/>
                    <a:pt x="165" y="206"/>
                  </a:cubicBezTo>
                  <a:cubicBezTo>
                    <a:pt x="167" y="204"/>
                    <a:pt x="169" y="202"/>
                    <a:pt x="170" y="200"/>
                  </a:cubicBezTo>
                  <a:cubicBezTo>
                    <a:pt x="170" y="200"/>
                    <a:pt x="171" y="197"/>
                    <a:pt x="172" y="195"/>
                  </a:cubicBezTo>
                  <a:cubicBezTo>
                    <a:pt x="173" y="194"/>
                    <a:pt x="173" y="192"/>
                    <a:pt x="173" y="190"/>
                  </a:cubicBezTo>
                  <a:cubicBezTo>
                    <a:pt x="173" y="189"/>
                    <a:pt x="174" y="188"/>
                    <a:pt x="174" y="187"/>
                  </a:cubicBezTo>
                  <a:cubicBezTo>
                    <a:pt x="175" y="186"/>
                    <a:pt x="176" y="184"/>
                    <a:pt x="177" y="183"/>
                  </a:cubicBezTo>
                  <a:cubicBezTo>
                    <a:pt x="176" y="182"/>
                    <a:pt x="178" y="180"/>
                    <a:pt x="180" y="180"/>
                  </a:cubicBezTo>
                  <a:cubicBezTo>
                    <a:pt x="181" y="179"/>
                    <a:pt x="183" y="179"/>
                    <a:pt x="184" y="179"/>
                  </a:cubicBezTo>
                  <a:cubicBezTo>
                    <a:pt x="185" y="179"/>
                    <a:pt x="186" y="179"/>
                    <a:pt x="187" y="178"/>
                  </a:cubicBezTo>
                  <a:cubicBezTo>
                    <a:pt x="188" y="177"/>
                    <a:pt x="188" y="177"/>
                    <a:pt x="188" y="177"/>
                  </a:cubicBezTo>
                  <a:cubicBezTo>
                    <a:pt x="188" y="177"/>
                    <a:pt x="189" y="178"/>
                    <a:pt x="191" y="179"/>
                  </a:cubicBezTo>
                  <a:cubicBezTo>
                    <a:pt x="192" y="180"/>
                    <a:pt x="193" y="180"/>
                    <a:pt x="194" y="181"/>
                  </a:cubicBezTo>
                  <a:cubicBezTo>
                    <a:pt x="195" y="182"/>
                    <a:pt x="197" y="182"/>
                    <a:pt x="198" y="182"/>
                  </a:cubicBezTo>
                  <a:cubicBezTo>
                    <a:pt x="199" y="182"/>
                    <a:pt x="199" y="181"/>
                    <a:pt x="198" y="180"/>
                  </a:cubicBezTo>
                  <a:cubicBezTo>
                    <a:pt x="197" y="179"/>
                    <a:pt x="197" y="179"/>
                    <a:pt x="198" y="179"/>
                  </a:cubicBezTo>
                  <a:cubicBezTo>
                    <a:pt x="199" y="179"/>
                    <a:pt x="201" y="179"/>
                    <a:pt x="201" y="178"/>
                  </a:cubicBezTo>
                  <a:cubicBezTo>
                    <a:pt x="201" y="179"/>
                    <a:pt x="203" y="179"/>
                    <a:pt x="203" y="180"/>
                  </a:cubicBezTo>
                  <a:cubicBezTo>
                    <a:pt x="204" y="181"/>
                    <a:pt x="205" y="181"/>
                    <a:pt x="205" y="181"/>
                  </a:cubicBezTo>
                  <a:cubicBezTo>
                    <a:pt x="206" y="181"/>
                    <a:pt x="207" y="181"/>
                    <a:pt x="208" y="180"/>
                  </a:cubicBezTo>
                  <a:cubicBezTo>
                    <a:pt x="208" y="179"/>
                    <a:pt x="209" y="177"/>
                    <a:pt x="209" y="175"/>
                  </a:cubicBezTo>
                  <a:cubicBezTo>
                    <a:pt x="209" y="173"/>
                    <a:pt x="209" y="171"/>
                    <a:pt x="209" y="169"/>
                  </a:cubicBezTo>
                  <a:cubicBezTo>
                    <a:pt x="209" y="168"/>
                    <a:pt x="208" y="166"/>
                    <a:pt x="208" y="164"/>
                  </a:cubicBezTo>
                  <a:cubicBezTo>
                    <a:pt x="208" y="163"/>
                    <a:pt x="208" y="161"/>
                    <a:pt x="207" y="159"/>
                  </a:cubicBezTo>
                  <a:cubicBezTo>
                    <a:pt x="207" y="158"/>
                    <a:pt x="207" y="155"/>
                    <a:pt x="208" y="154"/>
                  </a:cubicBezTo>
                  <a:cubicBezTo>
                    <a:pt x="208" y="153"/>
                    <a:pt x="208" y="151"/>
                    <a:pt x="208" y="151"/>
                  </a:cubicBezTo>
                  <a:cubicBezTo>
                    <a:pt x="208" y="145"/>
                    <a:pt x="208" y="145"/>
                    <a:pt x="208" y="145"/>
                  </a:cubicBezTo>
                  <a:cubicBezTo>
                    <a:pt x="208" y="144"/>
                    <a:pt x="208" y="144"/>
                    <a:pt x="208" y="144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6" y="139"/>
                    <a:pt x="206" y="139"/>
                    <a:pt x="206" y="139"/>
                  </a:cubicBezTo>
                  <a:cubicBezTo>
                    <a:pt x="209" y="138"/>
                    <a:pt x="209" y="138"/>
                    <a:pt x="209" y="138"/>
                  </a:cubicBezTo>
                  <a:cubicBezTo>
                    <a:pt x="209" y="137"/>
                    <a:pt x="209" y="135"/>
                    <a:pt x="209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3"/>
                    <a:pt x="209" y="132"/>
                    <a:pt x="209" y="130"/>
                  </a:cubicBezTo>
                  <a:cubicBezTo>
                    <a:pt x="209" y="128"/>
                    <a:pt x="208" y="127"/>
                    <a:pt x="208" y="126"/>
                  </a:cubicBezTo>
                  <a:cubicBezTo>
                    <a:pt x="208" y="125"/>
                    <a:pt x="207" y="123"/>
                    <a:pt x="207" y="122"/>
                  </a:cubicBezTo>
                  <a:cubicBezTo>
                    <a:pt x="206" y="120"/>
                    <a:pt x="206" y="118"/>
                    <a:pt x="206" y="118"/>
                  </a:cubicBezTo>
                  <a:cubicBezTo>
                    <a:pt x="206" y="118"/>
                    <a:pt x="206" y="117"/>
                    <a:pt x="205" y="116"/>
                  </a:cubicBezTo>
                  <a:cubicBezTo>
                    <a:pt x="205" y="115"/>
                    <a:pt x="204" y="112"/>
                    <a:pt x="203" y="112"/>
                  </a:cubicBezTo>
                  <a:cubicBezTo>
                    <a:pt x="203" y="111"/>
                    <a:pt x="203" y="108"/>
                    <a:pt x="203" y="107"/>
                  </a:cubicBezTo>
                  <a:cubicBezTo>
                    <a:pt x="204" y="105"/>
                    <a:pt x="204" y="102"/>
                    <a:pt x="205" y="101"/>
                  </a:cubicBezTo>
                  <a:cubicBezTo>
                    <a:pt x="206" y="99"/>
                    <a:pt x="207" y="95"/>
                    <a:pt x="207" y="94"/>
                  </a:cubicBezTo>
                  <a:cubicBezTo>
                    <a:pt x="207" y="93"/>
                    <a:pt x="207" y="93"/>
                    <a:pt x="208" y="92"/>
                  </a:cubicBezTo>
                  <a:cubicBezTo>
                    <a:pt x="206" y="89"/>
                    <a:pt x="206" y="89"/>
                    <a:pt x="206" y="89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5" y="90"/>
                    <a:pt x="205" y="90"/>
                    <a:pt x="205" y="90"/>
                  </a:cubicBezTo>
                  <a:cubicBezTo>
                    <a:pt x="204" y="92"/>
                    <a:pt x="204" y="92"/>
                    <a:pt x="204" y="92"/>
                  </a:cubicBezTo>
                  <a:cubicBezTo>
                    <a:pt x="201" y="92"/>
                    <a:pt x="201" y="92"/>
                    <a:pt x="201" y="92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6"/>
                    <a:pt x="197" y="86"/>
                    <a:pt x="197" y="86"/>
                  </a:cubicBezTo>
                  <a:cubicBezTo>
                    <a:pt x="198" y="82"/>
                    <a:pt x="198" y="82"/>
                    <a:pt x="198" y="82"/>
                  </a:cubicBezTo>
                  <a:cubicBezTo>
                    <a:pt x="200" y="81"/>
                    <a:pt x="200" y="81"/>
                    <a:pt x="200" y="81"/>
                  </a:cubicBezTo>
                  <a:cubicBezTo>
                    <a:pt x="207" y="82"/>
                    <a:pt x="207" y="82"/>
                    <a:pt x="207" y="82"/>
                  </a:cubicBezTo>
                  <a:cubicBezTo>
                    <a:pt x="213" y="80"/>
                    <a:pt x="213" y="80"/>
                    <a:pt x="213" y="80"/>
                  </a:cubicBezTo>
                  <a:cubicBezTo>
                    <a:pt x="214" y="78"/>
                    <a:pt x="215" y="76"/>
                    <a:pt x="216" y="75"/>
                  </a:cubicBezTo>
                  <a:cubicBezTo>
                    <a:pt x="216" y="74"/>
                    <a:pt x="218" y="71"/>
                    <a:pt x="219" y="70"/>
                  </a:cubicBezTo>
                  <a:cubicBezTo>
                    <a:pt x="221" y="69"/>
                    <a:pt x="223" y="66"/>
                    <a:pt x="223" y="65"/>
                  </a:cubicBezTo>
                  <a:cubicBezTo>
                    <a:pt x="224" y="63"/>
                    <a:pt x="225" y="60"/>
                    <a:pt x="226" y="59"/>
                  </a:cubicBezTo>
                  <a:cubicBezTo>
                    <a:pt x="227" y="59"/>
                    <a:pt x="228" y="57"/>
                    <a:pt x="229" y="54"/>
                  </a:cubicBezTo>
                  <a:cubicBezTo>
                    <a:pt x="229" y="53"/>
                    <a:pt x="230" y="50"/>
                    <a:pt x="230" y="49"/>
                  </a:cubicBezTo>
                  <a:cubicBezTo>
                    <a:pt x="231" y="47"/>
                    <a:pt x="232" y="46"/>
                    <a:pt x="232" y="44"/>
                  </a:cubicBezTo>
                  <a:cubicBezTo>
                    <a:pt x="232" y="43"/>
                    <a:pt x="233" y="41"/>
                    <a:pt x="233" y="40"/>
                  </a:cubicBezTo>
                  <a:cubicBezTo>
                    <a:pt x="233" y="38"/>
                    <a:pt x="234" y="35"/>
                    <a:pt x="234" y="32"/>
                  </a:cubicBezTo>
                  <a:cubicBezTo>
                    <a:pt x="234" y="30"/>
                    <a:pt x="234" y="26"/>
                    <a:pt x="234" y="25"/>
                  </a:cubicBezTo>
                  <a:cubicBezTo>
                    <a:pt x="235" y="24"/>
                    <a:pt x="235" y="21"/>
                    <a:pt x="236" y="18"/>
                  </a:cubicBezTo>
                  <a:cubicBezTo>
                    <a:pt x="237" y="16"/>
                    <a:pt x="238" y="13"/>
                    <a:pt x="238" y="11"/>
                  </a:cubicBezTo>
                  <a:cubicBezTo>
                    <a:pt x="239" y="9"/>
                    <a:pt x="238" y="6"/>
                    <a:pt x="236" y="4"/>
                  </a:cubicBezTo>
                  <a:cubicBezTo>
                    <a:pt x="235" y="3"/>
                    <a:pt x="233" y="1"/>
                    <a:pt x="232" y="0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71" name="Freeform 17">
              <a:extLst>
                <a:ext uri="{FF2B5EF4-FFF2-40B4-BE49-F238E27FC236}">
                  <a16:creationId xmlns:a16="http://schemas.microsoft.com/office/drawing/2014/main" id="{ED6945C8-DA5D-4AC9-9FB0-D85784F4D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5147" y="3593138"/>
              <a:ext cx="32139" cy="22191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1" y="2"/>
                </a:cxn>
                <a:cxn ang="0">
                  <a:pos x="0" y="6"/>
                </a:cxn>
                <a:cxn ang="0">
                  <a:pos x="0" y="9"/>
                </a:cxn>
                <a:cxn ang="0">
                  <a:pos x="4" y="12"/>
                </a:cxn>
                <a:cxn ang="0">
                  <a:pos x="7" y="12"/>
                </a:cxn>
                <a:cxn ang="0">
                  <a:pos x="8" y="9"/>
                </a:cxn>
                <a:cxn ang="0">
                  <a:pos x="4" y="7"/>
                </a:cxn>
                <a:cxn ang="0">
                  <a:pos x="7" y="6"/>
                </a:cxn>
                <a:cxn ang="0">
                  <a:pos x="9" y="9"/>
                </a:cxn>
                <a:cxn ang="0">
                  <a:pos x="11" y="12"/>
                </a:cxn>
                <a:cxn ang="0">
                  <a:pos x="13" y="7"/>
                </a:cxn>
                <a:cxn ang="0">
                  <a:pos x="17" y="0"/>
                </a:cxn>
                <a:cxn ang="0">
                  <a:pos x="10" y="2"/>
                </a:cxn>
                <a:cxn ang="0">
                  <a:pos x="3" y="1"/>
                </a:cxn>
                <a:cxn ang="0">
                  <a:pos x="3" y="1"/>
                </a:cxn>
              </a:cxnLst>
              <a:rect l="0" t="0" r="r" b="b"/>
              <a:pathLst>
                <a:path w="17" h="12">
                  <a:moveTo>
                    <a:pt x="3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0"/>
                    <a:pt x="12" y="9"/>
                    <a:pt x="13" y="7"/>
                  </a:cubicBezTo>
                  <a:cubicBezTo>
                    <a:pt x="14" y="6"/>
                    <a:pt x="16" y="3"/>
                    <a:pt x="17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72" name="Freeform 18">
              <a:extLst>
                <a:ext uri="{FF2B5EF4-FFF2-40B4-BE49-F238E27FC236}">
                  <a16:creationId xmlns:a16="http://schemas.microsoft.com/office/drawing/2014/main" id="{AD2843B0-F988-49F2-BCE6-B9C2A6318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9685" y="3695676"/>
              <a:ext cx="9183" cy="11477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5"/>
                </a:cxn>
                <a:cxn ang="0">
                  <a:pos x="4" y="6"/>
                </a:cxn>
                <a:cxn ang="0">
                  <a:pos x="5" y="5"/>
                </a:cxn>
                <a:cxn ang="0">
                  <a:pos x="4" y="1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5" h="6">
                  <a:moveTo>
                    <a:pt x="0" y="2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4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73" name="Freeform 19">
              <a:extLst>
                <a:ext uri="{FF2B5EF4-FFF2-40B4-BE49-F238E27FC236}">
                  <a16:creationId xmlns:a16="http://schemas.microsoft.com/office/drawing/2014/main" id="{4D83EF92-1213-48FA-9925-0B49186853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113" y="3512027"/>
              <a:ext cx="266290" cy="471364"/>
            </a:xfrm>
            <a:custGeom>
              <a:avLst/>
              <a:gdLst/>
              <a:ahLst/>
              <a:cxnLst>
                <a:cxn ang="0">
                  <a:pos x="137" y="246"/>
                </a:cxn>
                <a:cxn ang="0">
                  <a:pos x="134" y="236"/>
                </a:cxn>
                <a:cxn ang="0">
                  <a:pos x="134" y="224"/>
                </a:cxn>
                <a:cxn ang="0">
                  <a:pos x="136" y="213"/>
                </a:cxn>
                <a:cxn ang="0">
                  <a:pos x="146" y="192"/>
                </a:cxn>
                <a:cxn ang="0">
                  <a:pos x="139" y="184"/>
                </a:cxn>
                <a:cxn ang="0">
                  <a:pos x="138" y="170"/>
                </a:cxn>
                <a:cxn ang="0">
                  <a:pos x="139" y="158"/>
                </a:cxn>
                <a:cxn ang="0">
                  <a:pos x="139" y="145"/>
                </a:cxn>
                <a:cxn ang="0">
                  <a:pos x="127" y="145"/>
                </a:cxn>
                <a:cxn ang="0">
                  <a:pos x="115" y="138"/>
                </a:cxn>
                <a:cxn ang="0">
                  <a:pos x="116" y="124"/>
                </a:cxn>
                <a:cxn ang="0">
                  <a:pos x="116" y="111"/>
                </a:cxn>
                <a:cxn ang="0">
                  <a:pos x="109" y="101"/>
                </a:cxn>
                <a:cxn ang="0">
                  <a:pos x="110" y="92"/>
                </a:cxn>
                <a:cxn ang="0">
                  <a:pos x="96" y="90"/>
                </a:cxn>
                <a:cxn ang="0">
                  <a:pos x="95" y="79"/>
                </a:cxn>
                <a:cxn ang="0">
                  <a:pos x="83" y="72"/>
                </a:cxn>
                <a:cxn ang="0">
                  <a:pos x="92" y="66"/>
                </a:cxn>
                <a:cxn ang="0">
                  <a:pos x="89" y="60"/>
                </a:cxn>
                <a:cxn ang="0">
                  <a:pos x="79" y="54"/>
                </a:cxn>
                <a:cxn ang="0">
                  <a:pos x="72" y="48"/>
                </a:cxn>
                <a:cxn ang="0">
                  <a:pos x="55" y="43"/>
                </a:cxn>
                <a:cxn ang="0">
                  <a:pos x="40" y="31"/>
                </a:cxn>
                <a:cxn ang="0">
                  <a:pos x="32" y="20"/>
                </a:cxn>
                <a:cxn ang="0">
                  <a:pos x="23" y="9"/>
                </a:cxn>
                <a:cxn ang="0">
                  <a:pos x="12" y="3"/>
                </a:cxn>
                <a:cxn ang="0">
                  <a:pos x="4" y="10"/>
                </a:cxn>
                <a:cxn ang="0">
                  <a:pos x="17" y="37"/>
                </a:cxn>
                <a:cxn ang="0">
                  <a:pos x="25" y="50"/>
                </a:cxn>
                <a:cxn ang="0">
                  <a:pos x="35" y="61"/>
                </a:cxn>
                <a:cxn ang="0">
                  <a:pos x="44" y="63"/>
                </a:cxn>
                <a:cxn ang="0">
                  <a:pos x="41" y="70"/>
                </a:cxn>
                <a:cxn ang="0">
                  <a:pos x="48" y="84"/>
                </a:cxn>
                <a:cxn ang="0">
                  <a:pos x="58" y="111"/>
                </a:cxn>
                <a:cxn ang="0">
                  <a:pos x="68" y="135"/>
                </a:cxn>
                <a:cxn ang="0">
                  <a:pos x="73" y="147"/>
                </a:cxn>
                <a:cxn ang="0">
                  <a:pos x="74" y="152"/>
                </a:cxn>
                <a:cxn ang="0">
                  <a:pos x="81" y="158"/>
                </a:cxn>
                <a:cxn ang="0">
                  <a:pos x="80" y="166"/>
                </a:cxn>
                <a:cxn ang="0">
                  <a:pos x="87" y="178"/>
                </a:cxn>
                <a:cxn ang="0">
                  <a:pos x="88" y="188"/>
                </a:cxn>
                <a:cxn ang="0">
                  <a:pos x="83" y="179"/>
                </a:cxn>
                <a:cxn ang="0">
                  <a:pos x="78" y="174"/>
                </a:cxn>
                <a:cxn ang="0">
                  <a:pos x="81" y="197"/>
                </a:cxn>
                <a:cxn ang="0">
                  <a:pos x="89" y="209"/>
                </a:cxn>
                <a:cxn ang="0">
                  <a:pos x="95" y="221"/>
                </a:cxn>
                <a:cxn ang="0">
                  <a:pos x="103" y="236"/>
                </a:cxn>
                <a:cxn ang="0">
                  <a:pos x="121" y="258"/>
                </a:cxn>
                <a:cxn ang="0">
                  <a:pos x="132" y="253"/>
                </a:cxn>
              </a:cxnLst>
              <a:rect l="0" t="0" r="r" b="b"/>
              <a:pathLst>
                <a:path w="147" h="261">
                  <a:moveTo>
                    <a:pt x="132" y="253"/>
                  </a:moveTo>
                  <a:cubicBezTo>
                    <a:pt x="134" y="252"/>
                    <a:pt x="135" y="249"/>
                    <a:pt x="135" y="248"/>
                  </a:cubicBezTo>
                  <a:cubicBezTo>
                    <a:pt x="135" y="247"/>
                    <a:pt x="136" y="246"/>
                    <a:pt x="137" y="246"/>
                  </a:cubicBezTo>
                  <a:cubicBezTo>
                    <a:pt x="137" y="246"/>
                    <a:pt x="138" y="245"/>
                    <a:pt x="138" y="244"/>
                  </a:cubicBezTo>
                  <a:cubicBezTo>
                    <a:pt x="138" y="243"/>
                    <a:pt x="138" y="241"/>
                    <a:pt x="136" y="241"/>
                  </a:cubicBezTo>
                  <a:cubicBezTo>
                    <a:pt x="136" y="240"/>
                    <a:pt x="134" y="238"/>
                    <a:pt x="134" y="236"/>
                  </a:cubicBezTo>
                  <a:cubicBezTo>
                    <a:pt x="133" y="236"/>
                    <a:pt x="133" y="234"/>
                    <a:pt x="134" y="233"/>
                  </a:cubicBezTo>
                  <a:cubicBezTo>
                    <a:pt x="135" y="232"/>
                    <a:pt x="135" y="231"/>
                    <a:pt x="135" y="229"/>
                  </a:cubicBezTo>
                  <a:cubicBezTo>
                    <a:pt x="134" y="227"/>
                    <a:pt x="134" y="225"/>
                    <a:pt x="134" y="224"/>
                  </a:cubicBezTo>
                  <a:cubicBezTo>
                    <a:pt x="134" y="223"/>
                    <a:pt x="135" y="221"/>
                    <a:pt x="135" y="220"/>
                  </a:cubicBezTo>
                  <a:cubicBezTo>
                    <a:pt x="135" y="219"/>
                    <a:pt x="135" y="217"/>
                    <a:pt x="135" y="216"/>
                  </a:cubicBezTo>
                  <a:cubicBezTo>
                    <a:pt x="135" y="214"/>
                    <a:pt x="135" y="214"/>
                    <a:pt x="136" y="213"/>
                  </a:cubicBezTo>
                  <a:cubicBezTo>
                    <a:pt x="137" y="212"/>
                    <a:pt x="138" y="209"/>
                    <a:pt x="139" y="208"/>
                  </a:cubicBezTo>
                  <a:cubicBezTo>
                    <a:pt x="140" y="207"/>
                    <a:pt x="141" y="203"/>
                    <a:pt x="142" y="200"/>
                  </a:cubicBezTo>
                  <a:cubicBezTo>
                    <a:pt x="143" y="197"/>
                    <a:pt x="145" y="194"/>
                    <a:pt x="146" y="192"/>
                  </a:cubicBezTo>
                  <a:cubicBezTo>
                    <a:pt x="147" y="190"/>
                    <a:pt x="147" y="188"/>
                    <a:pt x="147" y="187"/>
                  </a:cubicBezTo>
                  <a:cubicBezTo>
                    <a:pt x="146" y="186"/>
                    <a:pt x="145" y="185"/>
                    <a:pt x="143" y="185"/>
                  </a:cubicBezTo>
                  <a:cubicBezTo>
                    <a:pt x="142" y="185"/>
                    <a:pt x="139" y="184"/>
                    <a:pt x="139" y="184"/>
                  </a:cubicBezTo>
                  <a:cubicBezTo>
                    <a:pt x="138" y="183"/>
                    <a:pt x="137" y="182"/>
                    <a:pt x="137" y="181"/>
                  </a:cubicBezTo>
                  <a:cubicBezTo>
                    <a:pt x="137" y="181"/>
                    <a:pt x="137" y="178"/>
                    <a:pt x="138" y="176"/>
                  </a:cubicBezTo>
                  <a:cubicBezTo>
                    <a:pt x="138" y="175"/>
                    <a:pt x="138" y="172"/>
                    <a:pt x="138" y="170"/>
                  </a:cubicBezTo>
                  <a:cubicBezTo>
                    <a:pt x="138" y="169"/>
                    <a:pt x="139" y="166"/>
                    <a:pt x="139" y="165"/>
                  </a:cubicBezTo>
                  <a:cubicBezTo>
                    <a:pt x="139" y="164"/>
                    <a:pt x="140" y="163"/>
                    <a:pt x="140" y="161"/>
                  </a:cubicBezTo>
                  <a:cubicBezTo>
                    <a:pt x="140" y="160"/>
                    <a:pt x="139" y="158"/>
                    <a:pt x="139" y="158"/>
                  </a:cubicBezTo>
                  <a:cubicBezTo>
                    <a:pt x="138" y="156"/>
                    <a:pt x="139" y="154"/>
                    <a:pt x="140" y="153"/>
                  </a:cubicBezTo>
                  <a:cubicBezTo>
                    <a:pt x="141" y="151"/>
                    <a:pt x="141" y="148"/>
                    <a:pt x="141" y="148"/>
                  </a:cubicBezTo>
                  <a:cubicBezTo>
                    <a:pt x="140" y="147"/>
                    <a:pt x="139" y="146"/>
                    <a:pt x="139" y="145"/>
                  </a:cubicBezTo>
                  <a:cubicBezTo>
                    <a:pt x="139" y="143"/>
                    <a:pt x="137" y="142"/>
                    <a:pt x="136" y="142"/>
                  </a:cubicBezTo>
                  <a:cubicBezTo>
                    <a:pt x="135" y="142"/>
                    <a:pt x="133" y="143"/>
                    <a:pt x="131" y="143"/>
                  </a:cubicBezTo>
                  <a:cubicBezTo>
                    <a:pt x="130" y="143"/>
                    <a:pt x="128" y="144"/>
                    <a:pt x="127" y="145"/>
                  </a:cubicBezTo>
                  <a:cubicBezTo>
                    <a:pt x="125" y="146"/>
                    <a:pt x="123" y="146"/>
                    <a:pt x="122" y="146"/>
                  </a:cubicBezTo>
                  <a:cubicBezTo>
                    <a:pt x="121" y="145"/>
                    <a:pt x="119" y="145"/>
                    <a:pt x="118" y="143"/>
                  </a:cubicBezTo>
                  <a:cubicBezTo>
                    <a:pt x="118" y="142"/>
                    <a:pt x="116" y="140"/>
                    <a:pt x="115" y="138"/>
                  </a:cubicBezTo>
                  <a:cubicBezTo>
                    <a:pt x="115" y="135"/>
                    <a:pt x="114" y="133"/>
                    <a:pt x="114" y="132"/>
                  </a:cubicBezTo>
                  <a:cubicBezTo>
                    <a:pt x="114" y="131"/>
                    <a:pt x="114" y="129"/>
                    <a:pt x="115" y="128"/>
                  </a:cubicBezTo>
                  <a:cubicBezTo>
                    <a:pt x="115" y="126"/>
                    <a:pt x="116" y="124"/>
                    <a:pt x="116" y="124"/>
                  </a:cubicBezTo>
                  <a:cubicBezTo>
                    <a:pt x="117" y="122"/>
                    <a:pt x="118" y="120"/>
                    <a:pt x="119" y="119"/>
                  </a:cubicBezTo>
                  <a:cubicBezTo>
                    <a:pt x="120" y="118"/>
                    <a:pt x="121" y="117"/>
                    <a:pt x="121" y="115"/>
                  </a:cubicBezTo>
                  <a:cubicBezTo>
                    <a:pt x="120" y="113"/>
                    <a:pt x="118" y="112"/>
                    <a:pt x="116" y="111"/>
                  </a:cubicBezTo>
                  <a:cubicBezTo>
                    <a:pt x="115" y="110"/>
                    <a:pt x="112" y="109"/>
                    <a:pt x="110" y="108"/>
                  </a:cubicBezTo>
                  <a:cubicBezTo>
                    <a:pt x="109" y="108"/>
                    <a:pt x="108" y="106"/>
                    <a:pt x="108" y="104"/>
                  </a:cubicBezTo>
                  <a:cubicBezTo>
                    <a:pt x="108" y="103"/>
                    <a:pt x="109" y="101"/>
                    <a:pt x="109" y="101"/>
                  </a:cubicBezTo>
                  <a:cubicBezTo>
                    <a:pt x="110" y="101"/>
                    <a:pt x="111" y="100"/>
                    <a:pt x="111" y="99"/>
                  </a:cubicBezTo>
                  <a:cubicBezTo>
                    <a:pt x="111" y="98"/>
                    <a:pt x="110" y="97"/>
                    <a:pt x="110" y="96"/>
                  </a:cubicBezTo>
                  <a:cubicBezTo>
                    <a:pt x="110" y="94"/>
                    <a:pt x="110" y="92"/>
                    <a:pt x="110" y="92"/>
                  </a:cubicBezTo>
                  <a:cubicBezTo>
                    <a:pt x="110" y="91"/>
                    <a:pt x="109" y="90"/>
                    <a:pt x="108" y="90"/>
                  </a:cubicBezTo>
                  <a:cubicBezTo>
                    <a:pt x="107" y="90"/>
                    <a:pt x="104" y="90"/>
                    <a:pt x="103" y="90"/>
                  </a:cubicBezTo>
                  <a:cubicBezTo>
                    <a:pt x="100" y="90"/>
                    <a:pt x="97" y="90"/>
                    <a:pt x="96" y="90"/>
                  </a:cubicBezTo>
                  <a:cubicBezTo>
                    <a:pt x="95" y="89"/>
                    <a:pt x="95" y="89"/>
                    <a:pt x="96" y="88"/>
                  </a:cubicBezTo>
                  <a:cubicBezTo>
                    <a:pt x="97" y="87"/>
                    <a:pt x="98" y="84"/>
                    <a:pt x="98" y="83"/>
                  </a:cubicBezTo>
                  <a:cubicBezTo>
                    <a:pt x="98" y="82"/>
                    <a:pt x="96" y="80"/>
                    <a:pt x="95" y="79"/>
                  </a:cubicBezTo>
                  <a:cubicBezTo>
                    <a:pt x="95" y="79"/>
                    <a:pt x="92" y="78"/>
                    <a:pt x="91" y="78"/>
                  </a:cubicBezTo>
                  <a:cubicBezTo>
                    <a:pt x="89" y="77"/>
                    <a:pt x="87" y="76"/>
                    <a:pt x="86" y="75"/>
                  </a:cubicBezTo>
                  <a:cubicBezTo>
                    <a:pt x="85" y="75"/>
                    <a:pt x="83" y="74"/>
                    <a:pt x="83" y="72"/>
                  </a:cubicBezTo>
                  <a:cubicBezTo>
                    <a:pt x="82" y="70"/>
                    <a:pt x="82" y="69"/>
                    <a:pt x="83" y="69"/>
                  </a:cubicBezTo>
                  <a:cubicBezTo>
                    <a:pt x="84" y="69"/>
                    <a:pt x="85" y="68"/>
                    <a:pt x="87" y="68"/>
                  </a:cubicBezTo>
                  <a:cubicBezTo>
                    <a:pt x="88" y="68"/>
                    <a:pt x="91" y="67"/>
                    <a:pt x="92" y="66"/>
                  </a:cubicBezTo>
                  <a:cubicBezTo>
                    <a:pt x="93" y="65"/>
                    <a:pt x="93" y="64"/>
                    <a:pt x="93" y="64"/>
                  </a:cubicBezTo>
                  <a:cubicBezTo>
                    <a:pt x="93" y="64"/>
                    <a:pt x="93" y="63"/>
                    <a:pt x="93" y="62"/>
                  </a:cubicBezTo>
                  <a:cubicBezTo>
                    <a:pt x="92" y="61"/>
                    <a:pt x="90" y="60"/>
                    <a:pt x="89" y="60"/>
                  </a:cubicBezTo>
                  <a:cubicBezTo>
                    <a:pt x="87" y="59"/>
                    <a:pt x="85" y="58"/>
                    <a:pt x="85" y="57"/>
                  </a:cubicBezTo>
                  <a:cubicBezTo>
                    <a:pt x="84" y="57"/>
                    <a:pt x="83" y="57"/>
                    <a:pt x="82" y="56"/>
                  </a:cubicBezTo>
                  <a:cubicBezTo>
                    <a:pt x="81" y="56"/>
                    <a:pt x="79" y="55"/>
                    <a:pt x="79" y="54"/>
                  </a:cubicBezTo>
                  <a:cubicBezTo>
                    <a:pt x="79" y="53"/>
                    <a:pt x="77" y="53"/>
                    <a:pt x="76" y="52"/>
                  </a:cubicBezTo>
                  <a:cubicBezTo>
                    <a:pt x="75" y="51"/>
                    <a:pt x="75" y="50"/>
                    <a:pt x="75" y="49"/>
                  </a:cubicBezTo>
                  <a:cubicBezTo>
                    <a:pt x="75" y="48"/>
                    <a:pt x="73" y="48"/>
                    <a:pt x="72" y="48"/>
                  </a:cubicBezTo>
                  <a:cubicBezTo>
                    <a:pt x="70" y="49"/>
                    <a:pt x="67" y="49"/>
                    <a:pt x="66" y="49"/>
                  </a:cubicBezTo>
                  <a:cubicBezTo>
                    <a:pt x="64" y="49"/>
                    <a:pt x="61" y="48"/>
                    <a:pt x="59" y="47"/>
                  </a:cubicBezTo>
                  <a:cubicBezTo>
                    <a:pt x="58" y="47"/>
                    <a:pt x="57" y="45"/>
                    <a:pt x="55" y="43"/>
                  </a:cubicBezTo>
                  <a:cubicBezTo>
                    <a:pt x="54" y="41"/>
                    <a:pt x="51" y="39"/>
                    <a:pt x="50" y="39"/>
                  </a:cubicBezTo>
                  <a:cubicBezTo>
                    <a:pt x="49" y="38"/>
                    <a:pt x="46" y="36"/>
                    <a:pt x="44" y="36"/>
                  </a:cubicBezTo>
                  <a:cubicBezTo>
                    <a:pt x="42" y="35"/>
                    <a:pt x="40" y="32"/>
                    <a:pt x="40" y="31"/>
                  </a:cubicBezTo>
                  <a:cubicBezTo>
                    <a:pt x="39" y="31"/>
                    <a:pt x="37" y="28"/>
                    <a:pt x="36" y="27"/>
                  </a:cubicBezTo>
                  <a:cubicBezTo>
                    <a:pt x="35" y="27"/>
                    <a:pt x="33" y="25"/>
                    <a:pt x="33" y="24"/>
                  </a:cubicBezTo>
                  <a:cubicBezTo>
                    <a:pt x="33" y="24"/>
                    <a:pt x="32" y="22"/>
                    <a:pt x="32" y="20"/>
                  </a:cubicBezTo>
                  <a:cubicBezTo>
                    <a:pt x="32" y="18"/>
                    <a:pt x="31" y="16"/>
                    <a:pt x="30" y="16"/>
                  </a:cubicBezTo>
                  <a:cubicBezTo>
                    <a:pt x="30" y="15"/>
                    <a:pt x="28" y="13"/>
                    <a:pt x="28" y="11"/>
                  </a:cubicBezTo>
                  <a:cubicBezTo>
                    <a:pt x="28" y="11"/>
                    <a:pt x="25" y="9"/>
                    <a:pt x="23" y="9"/>
                  </a:cubicBezTo>
                  <a:cubicBezTo>
                    <a:pt x="21" y="9"/>
                    <a:pt x="19" y="8"/>
                    <a:pt x="19" y="8"/>
                  </a:cubicBezTo>
                  <a:cubicBezTo>
                    <a:pt x="19" y="7"/>
                    <a:pt x="17" y="6"/>
                    <a:pt x="15" y="6"/>
                  </a:cubicBezTo>
                  <a:cubicBezTo>
                    <a:pt x="14" y="5"/>
                    <a:pt x="12" y="3"/>
                    <a:pt x="12" y="3"/>
                  </a:cubicBezTo>
                  <a:cubicBezTo>
                    <a:pt x="11" y="3"/>
                    <a:pt x="8" y="1"/>
                    <a:pt x="5" y="1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1" y="3"/>
                    <a:pt x="3" y="7"/>
                    <a:pt x="4" y="10"/>
                  </a:cubicBezTo>
                  <a:cubicBezTo>
                    <a:pt x="5" y="12"/>
                    <a:pt x="7" y="16"/>
                    <a:pt x="9" y="20"/>
                  </a:cubicBezTo>
                  <a:cubicBezTo>
                    <a:pt x="10" y="22"/>
                    <a:pt x="13" y="27"/>
                    <a:pt x="14" y="30"/>
                  </a:cubicBezTo>
                  <a:cubicBezTo>
                    <a:pt x="15" y="32"/>
                    <a:pt x="17" y="35"/>
                    <a:pt x="17" y="37"/>
                  </a:cubicBezTo>
                  <a:cubicBezTo>
                    <a:pt x="18" y="40"/>
                    <a:pt x="18" y="41"/>
                    <a:pt x="19" y="42"/>
                  </a:cubicBezTo>
                  <a:cubicBezTo>
                    <a:pt x="19" y="43"/>
                    <a:pt x="20" y="45"/>
                    <a:pt x="21" y="45"/>
                  </a:cubicBezTo>
                  <a:cubicBezTo>
                    <a:pt x="23" y="47"/>
                    <a:pt x="25" y="49"/>
                    <a:pt x="25" y="50"/>
                  </a:cubicBezTo>
                  <a:cubicBezTo>
                    <a:pt x="26" y="50"/>
                    <a:pt x="27" y="51"/>
                    <a:pt x="27" y="52"/>
                  </a:cubicBezTo>
                  <a:cubicBezTo>
                    <a:pt x="27" y="52"/>
                    <a:pt x="29" y="54"/>
                    <a:pt x="31" y="55"/>
                  </a:cubicBezTo>
                  <a:cubicBezTo>
                    <a:pt x="33" y="58"/>
                    <a:pt x="34" y="60"/>
                    <a:pt x="35" y="61"/>
                  </a:cubicBezTo>
                  <a:cubicBezTo>
                    <a:pt x="36" y="62"/>
                    <a:pt x="36" y="63"/>
                    <a:pt x="37" y="63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1" y="70"/>
                    <a:pt x="42" y="72"/>
                    <a:pt x="42" y="73"/>
                  </a:cubicBezTo>
                  <a:cubicBezTo>
                    <a:pt x="43" y="75"/>
                    <a:pt x="44" y="76"/>
                    <a:pt x="44" y="77"/>
                  </a:cubicBezTo>
                  <a:cubicBezTo>
                    <a:pt x="45" y="77"/>
                    <a:pt x="47" y="80"/>
                    <a:pt x="48" y="84"/>
                  </a:cubicBezTo>
                  <a:cubicBezTo>
                    <a:pt x="50" y="87"/>
                    <a:pt x="52" y="91"/>
                    <a:pt x="53" y="94"/>
                  </a:cubicBezTo>
                  <a:cubicBezTo>
                    <a:pt x="54" y="95"/>
                    <a:pt x="55" y="99"/>
                    <a:pt x="55" y="101"/>
                  </a:cubicBezTo>
                  <a:cubicBezTo>
                    <a:pt x="55" y="104"/>
                    <a:pt x="56" y="108"/>
                    <a:pt x="58" y="111"/>
                  </a:cubicBezTo>
                  <a:cubicBezTo>
                    <a:pt x="59" y="115"/>
                    <a:pt x="61" y="120"/>
                    <a:pt x="62" y="122"/>
                  </a:cubicBezTo>
                  <a:cubicBezTo>
                    <a:pt x="64" y="125"/>
                    <a:pt x="66" y="128"/>
                    <a:pt x="66" y="130"/>
                  </a:cubicBezTo>
                  <a:cubicBezTo>
                    <a:pt x="66" y="132"/>
                    <a:pt x="67" y="134"/>
                    <a:pt x="68" y="135"/>
                  </a:cubicBezTo>
                  <a:cubicBezTo>
                    <a:pt x="68" y="137"/>
                    <a:pt x="69" y="139"/>
                    <a:pt x="70" y="141"/>
                  </a:cubicBezTo>
                  <a:cubicBezTo>
                    <a:pt x="70" y="142"/>
                    <a:pt x="70" y="145"/>
                    <a:pt x="71" y="147"/>
                  </a:cubicBezTo>
                  <a:cubicBezTo>
                    <a:pt x="71" y="147"/>
                    <a:pt x="72" y="148"/>
                    <a:pt x="73" y="147"/>
                  </a:cubicBezTo>
                  <a:cubicBezTo>
                    <a:pt x="73" y="147"/>
                    <a:pt x="75" y="147"/>
                    <a:pt x="76" y="147"/>
                  </a:cubicBezTo>
                  <a:cubicBezTo>
                    <a:pt x="76" y="148"/>
                    <a:pt x="77" y="149"/>
                    <a:pt x="76" y="150"/>
                  </a:cubicBezTo>
                  <a:cubicBezTo>
                    <a:pt x="76" y="150"/>
                    <a:pt x="75" y="151"/>
                    <a:pt x="74" y="152"/>
                  </a:cubicBezTo>
                  <a:cubicBezTo>
                    <a:pt x="74" y="153"/>
                    <a:pt x="74" y="155"/>
                    <a:pt x="75" y="156"/>
                  </a:cubicBezTo>
                  <a:cubicBezTo>
                    <a:pt x="75" y="158"/>
                    <a:pt x="76" y="158"/>
                    <a:pt x="77" y="158"/>
                  </a:cubicBezTo>
                  <a:cubicBezTo>
                    <a:pt x="77" y="157"/>
                    <a:pt x="79" y="157"/>
                    <a:pt x="81" y="158"/>
                  </a:cubicBezTo>
                  <a:cubicBezTo>
                    <a:pt x="83" y="159"/>
                    <a:pt x="83" y="161"/>
                    <a:pt x="81" y="162"/>
                  </a:cubicBezTo>
                  <a:cubicBezTo>
                    <a:pt x="80" y="162"/>
                    <a:pt x="78" y="164"/>
                    <a:pt x="78" y="165"/>
                  </a:cubicBezTo>
                  <a:cubicBezTo>
                    <a:pt x="78" y="166"/>
                    <a:pt x="78" y="166"/>
                    <a:pt x="80" y="166"/>
                  </a:cubicBezTo>
                  <a:cubicBezTo>
                    <a:pt x="82" y="166"/>
                    <a:pt x="84" y="166"/>
                    <a:pt x="85" y="167"/>
                  </a:cubicBezTo>
                  <a:cubicBezTo>
                    <a:pt x="86" y="167"/>
                    <a:pt x="86" y="170"/>
                    <a:pt x="87" y="172"/>
                  </a:cubicBezTo>
                  <a:cubicBezTo>
                    <a:pt x="87" y="174"/>
                    <a:pt x="87" y="177"/>
                    <a:pt x="87" y="178"/>
                  </a:cubicBezTo>
                  <a:cubicBezTo>
                    <a:pt x="87" y="179"/>
                    <a:pt x="87" y="181"/>
                    <a:pt x="87" y="182"/>
                  </a:cubicBezTo>
                  <a:cubicBezTo>
                    <a:pt x="87" y="184"/>
                    <a:pt x="87" y="185"/>
                    <a:pt x="88" y="186"/>
                  </a:cubicBezTo>
                  <a:cubicBezTo>
                    <a:pt x="89" y="187"/>
                    <a:pt x="89" y="188"/>
                    <a:pt x="88" y="188"/>
                  </a:cubicBezTo>
                  <a:cubicBezTo>
                    <a:pt x="86" y="189"/>
                    <a:pt x="85" y="188"/>
                    <a:pt x="84" y="187"/>
                  </a:cubicBezTo>
                  <a:cubicBezTo>
                    <a:pt x="83" y="187"/>
                    <a:pt x="83" y="185"/>
                    <a:pt x="83" y="184"/>
                  </a:cubicBezTo>
                  <a:cubicBezTo>
                    <a:pt x="84" y="182"/>
                    <a:pt x="84" y="179"/>
                    <a:pt x="83" y="179"/>
                  </a:cubicBezTo>
                  <a:cubicBezTo>
                    <a:pt x="83" y="177"/>
                    <a:pt x="82" y="175"/>
                    <a:pt x="82" y="173"/>
                  </a:cubicBezTo>
                  <a:cubicBezTo>
                    <a:pt x="82" y="173"/>
                    <a:pt x="81" y="172"/>
                    <a:pt x="80" y="172"/>
                  </a:cubicBezTo>
                  <a:cubicBezTo>
                    <a:pt x="79" y="172"/>
                    <a:pt x="79" y="173"/>
                    <a:pt x="78" y="174"/>
                  </a:cubicBezTo>
                  <a:cubicBezTo>
                    <a:pt x="78" y="176"/>
                    <a:pt x="78" y="179"/>
                    <a:pt x="78" y="181"/>
                  </a:cubicBezTo>
                  <a:cubicBezTo>
                    <a:pt x="78" y="183"/>
                    <a:pt x="78" y="187"/>
                    <a:pt x="79" y="190"/>
                  </a:cubicBezTo>
                  <a:cubicBezTo>
                    <a:pt x="80" y="192"/>
                    <a:pt x="81" y="195"/>
                    <a:pt x="81" y="197"/>
                  </a:cubicBezTo>
                  <a:cubicBezTo>
                    <a:pt x="82" y="199"/>
                    <a:pt x="83" y="201"/>
                    <a:pt x="84" y="203"/>
                  </a:cubicBezTo>
                  <a:cubicBezTo>
                    <a:pt x="84" y="205"/>
                    <a:pt x="86" y="206"/>
                    <a:pt x="88" y="206"/>
                  </a:cubicBezTo>
                  <a:cubicBezTo>
                    <a:pt x="89" y="207"/>
                    <a:pt x="90" y="208"/>
                    <a:pt x="89" y="209"/>
                  </a:cubicBezTo>
                  <a:cubicBezTo>
                    <a:pt x="88" y="211"/>
                    <a:pt x="88" y="213"/>
                    <a:pt x="90" y="215"/>
                  </a:cubicBezTo>
                  <a:cubicBezTo>
                    <a:pt x="91" y="216"/>
                    <a:pt x="92" y="218"/>
                    <a:pt x="95" y="218"/>
                  </a:cubicBezTo>
                  <a:cubicBezTo>
                    <a:pt x="97" y="218"/>
                    <a:pt x="97" y="220"/>
                    <a:pt x="95" y="221"/>
                  </a:cubicBezTo>
                  <a:cubicBezTo>
                    <a:pt x="93" y="221"/>
                    <a:pt x="93" y="224"/>
                    <a:pt x="94" y="226"/>
                  </a:cubicBezTo>
                  <a:cubicBezTo>
                    <a:pt x="95" y="228"/>
                    <a:pt x="97" y="230"/>
                    <a:pt x="98" y="231"/>
                  </a:cubicBezTo>
                  <a:cubicBezTo>
                    <a:pt x="99" y="231"/>
                    <a:pt x="102" y="233"/>
                    <a:pt x="103" y="236"/>
                  </a:cubicBezTo>
                  <a:cubicBezTo>
                    <a:pt x="105" y="238"/>
                    <a:pt x="108" y="241"/>
                    <a:pt x="110" y="244"/>
                  </a:cubicBezTo>
                  <a:cubicBezTo>
                    <a:pt x="111" y="246"/>
                    <a:pt x="114" y="250"/>
                    <a:pt x="115" y="251"/>
                  </a:cubicBezTo>
                  <a:cubicBezTo>
                    <a:pt x="117" y="254"/>
                    <a:pt x="120" y="256"/>
                    <a:pt x="121" y="258"/>
                  </a:cubicBezTo>
                  <a:cubicBezTo>
                    <a:pt x="123" y="259"/>
                    <a:pt x="124" y="260"/>
                    <a:pt x="126" y="261"/>
                  </a:cubicBezTo>
                  <a:cubicBezTo>
                    <a:pt x="126" y="261"/>
                    <a:pt x="127" y="260"/>
                    <a:pt x="128" y="259"/>
                  </a:cubicBezTo>
                  <a:cubicBezTo>
                    <a:pt x="129" y="258"/>
                    <a:pt x="130" y="255"/>
                    <a:pt x="132" y="253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74" name="Freeform 21">
              <a:extLst>
                <a:ext uri="{FF2B5EF4-FFF2-40B4-BE49-F238E27FC236}">
                  <a16:creationId xmlns:a16="http://schemas.microsoft.com/office/drawing/2014/main" id="{24D85DAE-89E1-4584-A852-D01D13E5F1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0291" y="2579245"/>
              <a:ext cx="824888" cy="646597"/>
            </a:xfrm>
            <a:custGeom>
              <a:avLst/>
              <a:gdLst/>
              <a:ahLst/>
              <a:cxnLst>
                <a:cxn ang="0">
                  <a:pos x="432" y="129"/>
                </a:cxn>
                <a:cxn ang="0">
                  <a:pos x="429" y="108"/>
                </a:cxn>
                <a:cxn ang="0">
                  <a:pos x="435" y="87"/>
                </a:cxn>
                <a:cxn ang="0">
                  <a:pos x="430" y="61"/>
                </a:cxn>
                <a:cxn ang="0">
                  <a:pos x="430" y="41"/>
                </a:cxn>
                <a:cxn ang="0">
                  <a:pos x="397" y="33"/>
                </a:cxn>
                <a:cxn ang="0">
                  <a:pos x="360" y="29"/>
                </a:cxn>
                <a:cxn ang="0">
                  <a:pos x="319" y="32"/>
                </a:cxn>
                <a:cxn ang="0">
                  <a:pos x="272" y="40"/>
                </a:cxn>
                <a:cxn ang="0">
                  <a:pos x="256" y="24"/>
                </a:cxn>
                <a:cxn ang="0">
                  <a:pos x="225" y="45"/>
                </a:cxn>
                <a:cxn ang="0">
                  <a:pos x="195" y="55"/>
                </a:cxn>
                <a:cxn ang="0">
                  <a:pos x="159" y="42"/>
                </a:cxn>
                <a:cxn ang="0">
                  <a:pos x="122" y="28"/>
                </a:cxn>
                <a:cxn ang="0">
                  <a:pos x="96" y="8"/>
                </a:cxn>
                <a:cxn ang="0">
                  <a:pos x="71" y="18"/>
                </a:cxn>
                <a:cxn ang="0">
                  <a:pos x="90" y="29"/>
                </a:cxn>
                <a:cxn ang="0">
                  <a:pos x="72" y="45"/>
                </a:cxn>
                <a:cxn ang="0">
                  <a:pos x="74" y="68"/>
                </a:cxn>
                <a:cxn ang="0">
                  <a:pos x="49" y="77"/>
                </a:cxn>
                <a:cxn ang="0">
                  <a:pos x="39" y="103"/>
                </a:cxn>
                <a:cxn ang="0">
                  <a:pos x="9" y="108"/>
                </a:cxn>
                <a:cxn ang="0">
                  <a:pos x="0" y="127"/>
                </a:cxn>
                <a:cxn ang="0">
                  <a:pos x="7" y="140"/>
                </a:cxn>
                <a:cxn ang="0">
                  <a:pos x="14" y="153"/>
                </a:cxn>
                <a:cxn ang="0">
                  <a:pos x="4" y="160"/>
                </a:cxn>
                <a:cxn ang="0">
                  <a:pos x="16" y="170"/>
                </a:cxn>
                <a:cxn ang="0">
                  <a:pos x="12" y="182"/>
                </a:cxn>
                <a:cxn ang="0">
                  <a:pos x="11" y="197"/>
                </a:cxn>
                <a:cxn ang="0">
                  <a:pos x="16" y="209"/>
                </a:cxn>
                <a:cxn ang="0">
                  <a:pos x="12" y="227"/>
                </a:cxn>
                <a:cxn ang="0">
                  <a:pos x="20" y="249"/>
                </a:cxn>
                <a:cxn ang="0">
                  <a:pos x="23" y="279"/>
                </a:cxn>
                <a:cxn ang="0">
                  <a:pos x="26" y="311"/>
                </a:cxn>
                <a:cxn ang="0">
                  <a:pos x="35" y="339"/>
                </a:cxn>
                <a:cxn ang="0">
                  <a:pos x="56" y="354"/>
                </a:cxn>
                <a:cxn ang="0">
                  <a:pos x="77" y="350"/>
                </a:cxn>
                <a:cxn ang="0">
                  <a:pos x="92" y="325"/>
                </a:cxn>
                <a:cxn ang="0">
                  <a:pos x="97" y="304"/>
                </a:cxn>
                <a:cxn ang="0">
                  <a:pos x="124" y="284"/>
                </a:cxn>
                <a:cxn ang="0">
                  <a:pos x="154" y="284"/>
                </a:cxn>
                <a:cxn ang="0">
                  <a:pos x="158" y="258"/>
                </a:cxn>
                <a:cxn ang="0">
                  <a:pos x="193" y="262"/>
                </a:cxn>
                <a:cxn ang="0">
                  <a:pos x="210" y="244"/>
                </a:cxn>
                <a:cxn ang="0">
                  <a:pos x="230" y="234"/>
                </a:cxn>
                <a:cxn ang="0">
                  <a:pos x="250" y="209"/>
                </a:cxn>
                <a:cxn ang="0">
                  <a:pos x="267" y="211"/>
                </a:cxn>
                <a:cxn ang="0">
                  <a:pos x="283" y="187"/>
                </a:cxn>
                <a:cxn ang="0">
                  <a:pos x="289" y="160"/>
                </a:cxn>
                <a:cxn ang="0">
                  <a:pos x="311" y="145"/>
                </a:cxn>
                <a:cxn ang="0">
                  <a:pos x="337" y="132"/>
                </a:cxn>
                <a:cxn ang="0">
                  <a:pos x="366" y="141"/>
                </a:cxn>
                <a:cxn ang="0">
                  <a:pos x="396" y="142"/>
                </a:cxn>
                <a:cxn ang="0">
                  <a:pos x="399" y="171"/>
                </a:cxn>
                <a:cxn ang="0">
                  <a:pos x="423" y="187"/>
                </a:cxn>
                <a:cxn ang="0">
                  <a:pos x="433" y="154"/>
                </a:cxn>
                <a:cxn ang="0">
                  <a:pos x="454" y="145"/>
                </a:cxn>
              </a:cxnLst>
              <a:rect l="0" t="0" r="r" b="b"/>
              <a:pathLst>
                <a:path w="455" h="357">
                  <a:moveTo>
                    <a:pt x="454" y="145"/>
                  </a:moveTo>
                  <a:cubicBezTo>
                    <a:pt x="453" y="144"/>
                    <a:pt x="450" y="142"/>
                    <a:pt x="448" y="141"/>
                  </a:cubicBezTo>
                  <a:cubicBezTo>
                    <a:pt x="446" y="139"/>
                    <a:pt x="443" y="138"/>
                    <a:pt x="442" y="137"/>
                  </a:cubicBezTo>
                  <a:cubicBezTo>
                    <a:pt x="441" y="135"/>
                    <a:pt x="440" y="135"/>
                    <a:pt x="438" y="135"/>
                  </a:cubicBezTo>
                  <a:cubicBezTo>
                    <a:pt x="438" y="134"/>
                    <a:pt x="437" y="133"/>
                    <a:pt x="436" y="131"/>
                  </a:cubicBezTo>
                  <a:cubicBezTo>
                    <a:pt x="435" y="130"/>
                    <a:pt x="434" y="129"/>
                    <a:pt x="432" y="129"/>
                  </a:cubicBezTo>
                  <a:cubicBezTo>
                    <a:pt x="431" y="128"/>
                    <a:pt x="430" y="126"/>
                    <a:pt x="429" y="126"/>
                  </a:cubicBezTo>
                  <a:cubicBezTo>
                    <a:pt x="429" y="124"/>
                    <a:pt x="430" y="122"/>
                    <a:pt x="432" y="122"/>
                  </a:cubicBezTo>
                  <a:cubicBezTo>
                    <a:pt x="434" y="122"/>
                    <a:pt x="435" y="120"/>
                    <a:pt x="435" y="120"/>
                  </a:cubicBezTo>
                  <a:cubicBezTo>
                    <a:pt x="435" y="119"/>
                    <a:pt x="435" y="116"/>
                    <a:pt x="435" y="115"/>
                  </a:cubicBezTo>
                  <a:cubicBezTo>
                    <a:pt x="435" y="114"/>
                    <a:pt x="434" y="112"/>
                    <a:pt x="433" y="111"/>
                  </a:cubicBezTo>
                  <a:cubicBezTo>
                    <a:pt x="431" y="110"/>
                    <a:pt x="430" y="109"/>
                    <a:pt x="429" y="108"/>
                  </a:cubicBezTo>
                  <a:cubicBezTo>
                    <a:pt x="429" y="107"/>
                    <a:pt x="429" y="105"/>
                    <a:pt x="431" y="104"/>
                  </a:cubicBezTo>
                  <a:cubicBezTo>
                    <a:pt x="432" y="104"/>
                    <a:pt x="434" y="103"/>
                    <a:pt x="435" y="103"/>
                  </a:cubicBezTo>
                  <a:cubicBezTo>
                    <a:pt x="435" y="102"/>
                    <a:pt x="437" y="101"/>
                    <a:pt x="438" y="99"/>
                  </a:cubicBezTo>
                  <a:cubicBezTo>
                    <a:pt x="439" y="98"/>
                    <a:pt x="440" y="97"/>
                    <a:pt x="440" y="95"/>
                  </a:cubicBezTo>
                  <a:cubicBezTo>
                    <a:pt x="440" y="93"/>
                    <a:pt x="439" y="92"/>
                    <a:pt x="438" y="90"/>
                  </a:cubicBezTo>
                  <a:cubicBezTo>
                    <a:pt x="438" y="88"/>
                    <a:pt x="436" y="87"/>
                    <a:pt x="435" y="87"/>
                  </a:cubicBezTo>
                  <a:cubicBezTo>
                    <a:pt x="434" y="87"/>
                    <a:pt x="434" y="86"/>
                    <a:pt x="435" y="85"/>
                  </a:cubicBezTo>
                  <a:cubicBezTo>
                    <a:pt x="436" y="84"/>
                    <a:pt x="437" y="81"/>
                    <a:pt x="437" y="80"/>
                  </a:cubicBezTo>
                  <a:cubicBezTo>
                    <a:pt x="437" y="78"/>
                    <a:pt x="437" y="76"/>
                    <a:pt x="436" y="74"/>
                  </a:cubicBezTo>
                  <a:cubicBezTo>
                    <a:pt x="435" y="71"/>
                    <a:pt x="434" y="70"/>
                    <a:pt x="434" y="69"/>
                  </a:cubicBezTo>
                  <a:cubicBezTo>
                    <a:pt x="433" y="68"/>
                    <a:pt x="432" y="66"/>
                    <a:pt x="431" y="65"/>
                  </a:cubicBezTo>
                  <a:cubicBezTo>
                    <a:pt x="431" y="64"/>
                    <a:pt x="430" y="61"/>
                    <a:pt x="430" y="61"/>
                  </a:cubicBezTo>
                  <a:cubicBezTo>
                    <a:pt x="429" y="59"/>
                    <a:pt x="430" y="57"/>
                    <a:pt x="430" y="56"/>
                  </a:cubicBezTo>
                  <a:cubicBezTo>
                    <a:pt x="430" y="55"/>
                    <a:pt x="433" y="54"/>
                    <a:pt x="435" y="52"/>
                  </a:cubicBezTo>
                  <a:cubicBezTo>
                    <a:pt x="438" y="51"/>
                    <a:pt x="440" y="49"/>
                    <a:pt x="440" y="48"/>
                  </a:cubicBezTo>
                  <a:cubicBezTo>
                    <a:pt x="441" y="48"/>
                    <a:pt x="442" y="48"/>
                    <a:pt x="441" y="46"/>
                  </a:cubicBezTo>
                  <a:cubicBezTo>
                    <a:pt x="441" y="45"/>
                    <a:pt x="438" y="43"/>
                    <a:pt x="437" y="43"/>
                  </a:cubicBezTo>
                  <a:cubicBezTo>
                    <a:pt x="435" y="43"/>
                    <a:pt x="432" y="42"/>
                    <a:pt x="430" y="41"/>
                  </a:cubicBezTo>
                  <a:cubicBezTo>
                    <a:pt x="428" y="41"/>
                    <a:pt x="428" y="40"/>
                    <a:pt x="427" y="39"/>
                  </a:cubicBezTo>
                  <a:cubicBezTo>
                    <a:pt x="427" y="37"/>
                    <a:pt x="425" y="35"/>
                    <a:pt x="424" y="35"/>
                  </a:cubicBezTo>
                  <a:cubicBezTo>
                    <a:pt x="422" y="33"/>
                    <a:pt x="420" y="32"/>
                    <a:pt x="419" y="31"/>
                  </a:cubicBezTo>
                  <a:cubicBezTo>
                    <a:pt x="417" y="30"/>
                    <a:pt x="413" y="30"/>
                    <a:pt x="411" y="31"/>
                  </a:cubicBezTo>
                  <a:cubicBezTo>
                    <a:pt x="410" y="31"/>
                    <a:pt x="406" y="32"/>
                    <a:pt x="403" y="32"/>
                  </a:cubicBezTo>
                  <a:cubicBezTo>
                    <a:pt x="402" y="33"/>
                    <a:pt x="398" y="33"/>
                    <a:pt x="397" y="33"/>
                  </a:cubicBezTo>
                  <a:cubicBezTo>
                    <a:pt x="396" y="32"/>
                    <a:pt x="394" y="31"/>
                    <a:pt x="392" y="31"/>
                  </a:cubicBezTo>
                  <a:cubicBezTo>
                    <a:pt x="390" y="31"/>
                    <a:pt x="387" y="32"/>
                    <a:pt x="386" y="33"/>
                  </a:cubicBezTo>
                  <a:cubicBezTo>
                    <a:pt x="384" y="34"/>
                    <a:pt x="381" y="33"/>
                    <a:pt x="379" y="31"/>
                  </a:cubicBezTo>
                  <a:cubicBezTo>
                    <a:pt x="378" y="29"/>
                    <a:pt x="376" y="27"/>
                    <a:pt x="375" y="26"/>
                  </a:cubicBezTo>
                  <a:cubicBezTo>
                    <a:pt x="373" y="27"/>
                    <a:pt x="370" y="27"/>
                    <a:pt x="368" y="27"/>
                  </a:cubicBezTo>
                  <a:cubicBezTo>
                    <a:pt x="367" y="28"/>
                    <a:pt x="363" y="28"/>
                    <a:pt x="360" y="29"/>
                  </a:cubicBezTo>
                  <a:cubicBezTo>
                    <a:pt x="358" y="30"/>
                    <a:pt x="354" y="31"/>
                    <a:pt x="352" y="31"/>
                  </a:cubicBezTo>
                  <a:cubicBezTo>
                    <a:pt x="350" y="31"/>
                    <a:pt x="348" y="32"/>
                    <a:pt x="348" y="33"/>
                  </a:cubicBezTo>
                  <a:cubicBezTo>
                    <a:pt x="348" y="34"/>
                    <a:pt x="346" y="36"/>
                    <a:pt x="345" y="36"/>
                  </a:cubicBezTo>
                  <a:cubicBezTo>
                    <a:pt x="344" y="37"/>
                    <a:pt x="340" y="37"/>
                    <a:pt x="336" y="37"/>
                  </a:cubicBezTo>
                  <a:cubicBezTo>
                    <a:pt x="334" y="38"/>
                    <a:pt x="329" y="37"/>
                    <a:pt x="327" y="36"/>
                  </a:cubicBezTo>
                  <a:cubicBezTo>
                    <a:pt x="325" y="35"/>
                    <a:pt x="321" y="34"/>
                    <a:pt x="319" y="32"/>
                  </a:cubicBezTo>
                  <a:cubicBezTo>
                    <a:pt x="318" y="30"/>
                    <a:pt x="313" y="31"/>
                    <a:pt x="311" y="32"/>
                  </a:cubicBezTo>
                  <a:cubicBezTo>
                    <a:pt x="309" y="33"/>
                    <a:pt x="305" y="36"/>
                    <a:pt x="303" y="38"/>
                  </a:cubicBezTo>
                  <a:cubicBezTo>
                    <a:pt x="302" y="38"/>
                    <a:pt x="298" y="40"/>
                    <a:pt x="295" y="41"/>
                  </a:cubicBezTo>
                  <a:cubicBezTo>
                    <a:pt x="293" y="41"/>
                    <a:pt x="289" y="41"/>
                    <a:pt x="287" y="41"/>
                  </a:cubicBezTo>
                  <a:cubicBezTo>
                    <a:pt x="286" y="41"/>
                    <a:pt x="282" y="41"/>
                    <a:pt x="279" y="42"/>
                  </a:cubicBezTo>
                  <a:cubicBezTo>
                    <a:pt x="277" y="42"/>
                    <a:pt x="274" y="42"/>
                    <a:pt x="272" y="40"/>
                  </a:cubicBezTo>
                  <a:cubicBezTo>
                    <a:pt x="270" y="39"/>
                    <a:pt x="269" y="38"/>
                    <a:pt x="270" y="37"/>
                  </a:cubicBezTo>
                  <a:cubicBezTo>
                    <a:pt x="271" y="36"/>
                    <a:pt x="273" y="33"/>
                    <a:pt x="273" y="32"/>
                  </a:cubicBezTo>
                  <a:cubicBezTo>
                    <a:pt x="273" y="30"/>
                    <a:pt x="272" y="27"/>
                    <a:pt x="272" y="26"/>
                  </a:cubicBezTo>
                  <a:cubicBezTo>
                    <a:pt x="272" y="25"/>
                    <a:pt x="270" y="23"/>
                    <a:pt x="268" y="22"/>
                  </a:cubicBezTo>
                  <a:cubicBezTo>
                    <a:pt x="267" y="22"/>
                    <a:pt x="264" y="22"/>
                    <a:pt x="262" y="23"/>
                  </a:cubicBezTo>
                  <a:cubicBezTo>
                    <a:pt x="260" y="23"/>
                    <a:pt x="258" y="24"/>
                    <a:pt x="256" y="24"/>
                  </a:cubicBezTo>
                  <a:cubicBezTo>
                    <a:pt x="254" y="24"/>
                    <a:pt x="250" y="25"/>
                    <a:pt x="248" y="26"/>
                  </a:cubicBezTo>
                  <a:cubicBezTo>
                    <a:pt x="245" y="27"/>
                    <a:pt x="240" y="29"/>
                    <a:pt x="237" y="30"/>
                  </a:cubicBezTo>
                  <a:cubicBezTo>
                    <a:pt x="234" y="30"/>
                    <a:pt x="232" y="32"/>
                    <a:pt x="232" y="33"/>
                  </a:cubicBezTo>
                  <a:cubicBezTo>
                    <a:pt x="231" y="34"/>
                    <a:pt x="231" y="37"/>
                    <a:pt x="230" y="39"/>
                  </a:cubicBezTo>
                  <a:cubicBezTo>
                    <a:pt x="229" y="40"/>
                    <a:pt x="227" y="42"/>
                    <a:pt x="227" y="42"/>
                  </a:cubicBezTo>
                  <a:cubicBezTo>
                    <a:pt x="226" y="42"/>
                    <a:pt x="225" y="43"/>
                    <a:pt x="225" y="45"/>
                  </a:cubicBezTo>
                  <a:cubicBezTo>
                    <a:pt x="225" y="46"/>
                    <a:pt x="225" y="49"/>
                    <a:pt x="224" y="50"/>
                  </a:cubicBezTo>
                  <a:cubicBezTo>
                    <a:pt x="224" y="52"/>
                    <a:pt x="222" y="53"/>
                    <a:pt x="220" y="52"/>
                  </a:cubicBezTo>
                  <a:cubicBezTo>
                    <a:pt x="219" y="52"/>
                    <a:pt x="215" y="53"/>
                    <a:pt x="211" y="56"/>
                  </a:cubicBezTo>
                  <a:cubicBezTo>
                    <a:pt x="209" y="58"/>
                    <a:pt x="205" y="59"/>
                    <a:pt x="203" y="59"/>
                  </a:cubicBezTo>
                  <a:cubicBezTo>
                    <a:pt x="203" y="59"/>
                    <a:pt x="200" y="58"/>
                    <a:pt x="199" y="58"/>
                  </a:cubicBezTo>
                  <a:cubicBezTo>
                    <a:pt x="197" y="57"/>
                    <a:pt x="195" y="55"/>
                    <a:pt x="195" y="55"/>
                  </a:cubicBezTo>
                  <a:cubicBezTo>
                    <a:pt x="195" y="54"/>
                    <a:pt x="195" y="51"/>
                    <a:pt x="195" y="50"/>
                  </a:cubicBezTo>
                  <a:cubicBezTo>
                    <a:pt x="195" y="49"/>
                    <a:pt x="193" y="45"/>
                    <a:pt x="193" y="44"/>
                  </a:cubicBezTo>
                  <a:cubicBezTo>
                    <a:pt x="192" y="42"/>
                    <a:pt x="189" y="41"/>
                    <a:pt x="187" y="41"/>
                  </a:cubicBezTo>
                  <a:cubicBezTo>
                    <a:pt x="185" y="41"/>
                    <a:pt x="181" y="41"/>
                    <a:pt x="179" y="41"/>
                  </a:cubicBezTo>
                  <a:cubicBezTo>
                    <a:pt x="176" y="42"/>
                    <a:pt x="172" y="42"/>
                    <a:pt x="169" y="42"/>
                  </a:cubicBezTo>
                  <a:cubicBezTo>
                    <a:pt x="167" y="42"/>
                    <a:pt x="161" y="42"/>
                    <a:pt x="159" y="42"/>
                  </a:cubicBezTo>
                  <a:cubicBezTo>
                    <a:pt x="155" y="42"/>
                    <a:pt x="152" y="41"/>
                    <a:pt x="151" y="40"/>
                  </a:cubicBezTo>
                  <a:cubicBezTo>
                    <a:pt x="151" y="41"/>
                    <a:pt x="149" y="40"/>
                    <a:pt x="146" y="40"/>
                  </a:cubicBezTo>
                  <a:cubicBezTo>
                    <a:pt x="144" y="40"/>
                    <a:pt x="142" y="38"/>
                    <a:pt x="140" y="36"/>
                  </a:cubicBezTo>
                  <a:cubicBezTo>
                    <a:pt x="138" y="34"/>
                    <a:pt x="135" y="32"/>
                    <a:pt x="134" y="31"/>
                  </a:cubicBezTo>
                  <a:cubicBezTo>
                    <a:pt x="133" y="29"/>
                    <a:pt x="130" y="28"/>
                    <a:pt x="128" y="28"/>
                  </a:cubicBezTo>
                  <a:cubicBezTo>
                    <a:pt x="127" y="28"/>
                    <a:pt x="124" y="29"/>
                    <a:pt x="122" y="28"/>
                  </a:cubicBezTo>
                  <a:cubicBezTo>
                    <a:pt x="119" y="27"/>
                    <a:pt x="116" y="25"/>
                    <a:pt x="113" y="24"/>
                  </a:cubicBezTo>
                  <a:cubicBezTo>
                    <a:pt x="110" y="22"/>
                    <a:pt x="107" y="20"/>
                    <a:pt x="107" y="19"/>
                  </a:cubicBezTo>
                  <a:cubicBezTo>
                    <a:pt x="107" y="18"/>
                    <a:pt x="107" y="15"/>
                    <a:pt x="107" y="12"/>
                  </a:cubicBezTo>
                  <a:cubicBezTo>
                    <a:pt x="106" y="10"/>
                    <a:pt x="106" y="7"/>
                    <a:pt x="105" y="7"/>
                  </a:cubicBezTo>
                  <a:cubicBezTo>
                    <a:pt x="104" y="6"/>
                    <a:pt x="101" y="7"/>
                    <a:pt x="99" y="8"/>
                  </a:cubicBezTo>
                  <a:cubicBezTo>
                    <a:pt x="98" y="9"/>
                    <a:pt x="96" y="9"/>
                    <a:pt x="96" y="8"/>
                  </a:cubicBezTo>
                  <a:cubicBezTo>
                    <a:pt x="95" y="7"/>
                    <a:pt x="93" y="5"/>
                    <a:pt x="92" y="3"/>
                  </a:cubicBezTo>
                  <a:cubicBezTo>
                    <a:pt x="90" y="1"/>
                    <a:pt x="89" y="0"/>
                    <a:pt x="89" y="0"/>
                  </a:cubicBezTo>
                  <a:cubicBezTo>
                    <a:pt x="89" y="0"/>
                    <a:pt x="87" y="2"/>
                    <a:pt x="85" y="6"/>
                  </a:cubicBezTo>
                  <a:cubicBezTo>
                    <a:pt x="82" y="8"/>
                    <a:pt x="78" y="12"/>
                    <a:pt x="76" y="12"/>
                  </a:cubicBezTo>
                  <a:cubicBezTo>
                    <a:pt x="74" y="13"/>
                    <a:pt x="72" y="13"/>
                    <a:pt x="72" y="14"/>
                  </a:cubicBezTo>
                  <a:cubicBezTo>
                    <a:pt x="71" y="14"/>
                    <a:pt x="70" y="16"/>
                    <a:pt x="71" y="18"/>
                  </a:cubicBezTo>
                  <a:cubicBezTo>
                    <a:pt x="71" y="20"/>
                    <a:pt x="71" y="22"/>
                    <a:pt x="72" y="24"/>
                  </a:cubicBezTo>
                  <a:cubicBezTo>
                    <a:pt x="72" y="25"/>
                    <a:pt x="71" y="26"/>
                    <a:pt x="70" y="26"/>
                  </a:cubicBezTo>
                  <a:cubicBezTo>
                    <a:pt x="69" y="25"/>
                    <a:pt x="68" y="27"/>
                    <a:pt x="69" y="28"/>
                  </a:cubicBezTo>
                  <a:cubicBezTo>
                    <a:pt x="70" y="30"/>
                    <a:pt x="72" y="31"/>
                    <a:pt x="74" y="31"/>
                  </a:cubicBezTo>
                  <a:cubicBezTo>
                    <a:pt x="77" y="31"/>
                    <a:pt x="80" y="30"/>
                    <a:pt x="82" y="30"/>
                  </a:cubicBezTo>
                  <a:cubicBezTo>
                    <a:pt x="83" y="29"/>
                    <a:pt x="87" y="29"/>
                    <a:pt x="90" y="29"/>
                  </a:cubicBezTo>
                  <a:cubicBezTo>
                    <a:pt x="91" y="28"/>
                    <a:pt x="94" y="29"/>
                    <a:pt x="94" y="31"/>
                  </a:cubicBezTo>
                  <a:cubicBezTo>
                    <a:pt x="94" y="33"/>
                    <a:pt x="92" y="34"/>
                    <a:pt x="91" y="34"/>
                  </a:cubicBezTo>
                  <a:cubicBezTo>
                    <a:pt x="88" y="34"/>
                    <a:pt x="85" y="35"/>
                    <a:pt x="84" y="35"/>
                  </a:cubicBezTo>
                  <a:cubicBezTo>
                    <a:pt x="83" y="35"/>
                    <a:pt x="81" y="36"/>
                    <a:pt x="79" y="36"/>
                  </a:cubicBezTo>
                  <a:cubicBezTo>
                    <a:pt x="77" y="38"/>
                    <a:pt x="75" y="40"/>
                    <a:pt x="75" y="42"/>
                  </a:cubicBezTo>
                  <a:cubicBezTo>
                    <a:pt x="74" y="42"/>
                    <a:pt x="73" y="44"/>
                    <a:pt x="72" y="45"/>
                  </a:cubicBezTo>
                  <a:cubicBezTo>
                    <a:pt x="71" y="45"/>
                    <a:pt x="69" y="47"/>
                    <a:pt x="67" y="47"/>
                  </a:cubicBezTo>
                  <a:cubicBezTo>
                    <a:pt x="67" y="48"/>
                    <a:pt x="63" y="49"/>
                    <a:pt x="61" y="49"/>
                  </a:cubicBezTo>
                  <a:cubicBezTo>
                    <a:pt x="59" y="50"/>
                    <a:pt x="58" y="50"/>
                    <a:pt x="59" y="51"/>
                  </a:cubicBezTo>
                  <a:cubicBezTo>
                    <a:pt x="61" y="53"/>
                    <a:pt x="64" y="55"/>
                    <a:pt x="66" y="57"/>
                  </a:cubicBezTo>
                  <a:cubicBezTo>
                    <a:pt x="68" y="59"/>
                    <a:pt x="70" y="61"/>
                    <a:pt x="71" y="63"/>
                  </a:cubicBezTo>
                  <a:cubicBezTo>
                    <a:pt x="73" y="64"/>
                    <a:pt x="74" y="66"/>
                    <a:pt x="74" y="68"/>
                  </a:cubicBezTo>
                  <a:cubicBezTo>
                    <a:pt x="75" y="69"/>
                    <a:pt x="74" y="71"/>
                    <a:pt x="73" y="73"/>
                  </a:cubicBezTo>
                  <a:cubicBezTo>
                    <a:pt x="71" y="74"/>
                    <a:pt x="70" y="75"/>
                    <a:pt x="69" y="77"/>
                  </a:cubicBezTo>
                  <a:cubicBezTo>
                    <a:pt x="68" y="79"/>
                    <a:pt x="65" y="81"/>
                    <a:pt x="63" y="82"/>
                  </a:cubicBezTo>
                  <a:cubicBezTo>
                    <a:pt x="61" y="82"/>
                    <a:pt x="58" y="83"/>
                    <a:pt x="56" y="83"/>
                  </a:cubicBezTo>
                  <a:cubicBezTo>
                    <a:pt x="55" y="82"/>
                    <a:pt x="53" y="80"/>
                    <a:pt x="52" y="79"/>
                  </a:cubicBezTo>
                  <a:cubicBezTo>
                    <a:pt x="52" y="78"/>
                    <a:pt x="50" y="77"/>
                    <a:pt x="49" y="77"/>
                  </a:cubicBezTo>
                  <a:cubicBezTo>
                    <a:pt x="48" y="76"/>
                    <a:pt x="47" y="77"/>
                    <a:pt x="46" y="78"/>
                  </a:cubicBezTo>
                  <a:cubicBezTo>
                    <a:pt x="46" y="79"/>
                    <a:pt x="46" y="81"/>
                    <a:pt x="47" y="83"/>
                  </a:cubicBezTo>
                  <a:cubicBezTo>
                    <a:pt x="47" y="84"/>
                    <a:pt x="46" y="87"/>
                    <a:pt x="45" y="89"/>
                  </a:cubicBezTo>
                  <a:cubicBezTo>
                    <a:pt x="43" y="90"/>
                    <a:pt x="42" y="93"/>
                    <a:pt x="42" y="96"/>
                  </a:cubicBezTo>
                  <a:cubicBezTo>
                    <a:pt x="42" y="98"/>
                    <a:pt x="41" y="101"/>
                    <a:pt x="40" y="102"/>
                  </a:cubicBezTo>
                  <a:cubicBezTo>
                    <a:pt x="39" y="102"/>
                    <a:pt x="39" y="103"/>
                    <a:pt x="39" y="103"/>
                  </a:cubicBezTo>
                  <a:cubicBezTo>
                    <a:pt x="39" y="103"/>
                    <a:pt x="38" y="104"/>
                    <a:pt x="36" y="105"/>
                  </a:cubicBezTo>
                  <a:cubicBezTo>
                    <a:pt x="34" y="106"/>
                    <a:pt x="31" y="108"/>
                    <a:pt x="31" y="109"/>
                  </a:cubicBezTo>
                  <a:cubicBezTo>
                    <a:pt x="30" y="111"/>
                    <a:pt x="28" y="112"/>
                    <a:pt x="27" y="111"/>
                  </a:cubicBezTo>
                  <a:cubicBezTo>
                    <a:pt x="26" y="110"/>
                    <a:pt x="23" y="110"/>
                    <a:pt x="22" y="109"/>
                  </a:cubicBezTo>
                  <a:cubicBezTo>
                    <a:pt x="20" y="109"/>
                    <a:pt x="18" y="104"/>
                    <a:pt x="16" y="104"/>
                  </a:cubicBezTo>
                  <a:cubicBezTo>
                    <a:pt x="14" y="104"/>
                    <a:pt x="11" y="108"/>
                    <a:pt x="9" y="108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5" y="110"/>
                    <a:pt x="4" y="113"/>
                    <a:pt x="4" y="113"/>
                  </a:cubicBezTo>
                  <a:cubicBezTo>
                    <a:pt x="3" y="115"/>
                    <a:pt x="2" y="116"/>
                    <a:pt x="1" y="117"/>
                  </a:cubicBezTo>
                  <a:cubicBezTo>
                    <a:pt x="1" y="118"/>
                    <a:pt x="0" y="119"/>
                    <a:pt x="0" y="120"/>
                  </a:cubicBezTo>
                  <a:cubicBezTo>
                    <a:pt x="0" y="122"/>
                    <a:pt x="0" y="124"/>
                    <a:pt x="0" y="124"/>
                  </a:cubicBezTo>
                  <a:cubicBezTo>
                    <a:pt x="0" y="124"/>
                    <a:pt x="0" y="126"/>
                    <a:pt x="0" y="127"/>
                  </a:cubicBezTo>
                  <a:cubicBezTo>
                    <a:pt x="1" y="128"/>
                    <a:pt x="2" y="129"/>
                    <a:pt x="2" y="129"/>
                  </a:cubicBezTo>
                  <a:cubicBezTo>
                    <a:pt x="3" y="129"/>
                    <a:pt x="3" y="129"/>
                    <a:pt x="2" y="130"/>
                  </a:cubicBezTo>
                  <a:cubicBezTo>
                    <a:pt x="2" y="131"/>
                    <a:pt x="1" y="132"/>
                    <a:pt x="2" y="134"/>
                  </a:cubicBezTo>
                  <a:cubicBezTo>
                    <a:pt x="3" y="135"/>
                    <a:pt x="3" y="136"/>
                    <a:pt x="3" y="137"/>
                  </a:cubicBezTo>
                  <a:cubicBezTo>
                    <a:pt x="3" y="139"/>
                    <a:pt x="4" y="140"/>
                    <a:pt x="4" y="140"/>
                  </a:cubicBezTo>
                  <a:cubicBezTo>
                    <a:pt x="5" y="140"/>
                    <a:pt x="6" y="140"/>
                    <a:pt x="7" y="140"/>
                  </a:cubicBezTo>
                  <a:cubicBezTo>
                    <a:pt x="8" y="140"/>
                    <a:pt x="8" y="140"/>
                    <a:pt x="6" y="141"/>
                  </a:cubicBezTo>
                  <a:cubicBezTo>
                    <a:pt x="4" y="142"/>
                    <a:pt x="3" y="143"/>
                    <a:pt x="3" y="144"/>
                  </a:cubicBezTo>
                  <a:cubicBezTo>
                    <a:pt x="3" y="145"/>
                    <a:pt x="3" y="146"/>
                    <a:pt x="3" y="147"/>
                  </a:cubicBezTo>
                  <a:cubicBezTo>
                    <a:pt x="4" y="148"/>
                    <a:pt x="5" y="149"/>
                    <a:pt x="6" y="150"/>
                  </a:cubicBezTo>
                  <a:cubicBezTo>
                    <a:pt x="7" y="150"/>
                    <a:pt x="9" y="150"/>
                    <a:pt x="10" y="150"/>
                  </a:cubicBezTo>
                  <a:cubicBezTo>
                    <a:pt x="11" y="151"/>
                    <a:pt x="13" y="152"/>
                    <a:pt x="14" y="153"/>
                  </a:cubicBezTo>
                  <a:cubicBezTo>
                    <a:pt x="14" y="154"/>
                    <a:pt x="16" y="154"/>
                    <a:pt x="17" y="156"/>
                  </a:cubicBezTo>
                  <a:cubicBezTo>
                    <a:pt x="18" y="157"/>
                    <a:pt x="18" y="157"/>
                    <a:pt x="16" y="155"/>
                  </a:cubicBezTo>
                  <a:cubicBezTo>
                    <a:pt x="14" y="155"/>
                    <a:pt x="11" y="153"/>
                    <a:pt x="11" y="153"/>
                  </a:cubicBezTo>
                  <a:cubicBezTo>
                    <a:pt x="9" y="153"/>
                    <a:pt x="7" y="153"/>
                    <a:pt x="6" y="153"/>
                  </a:cubicBezTo>
                  <a:cubicBezTo>
                    <a:pt x="5" y="153"/>
                    <a:pt x="4" y="154"/>
                    <a:pt x="4" y="156"/>
                  </a:cubicBezTo>
                  <a:cubicBezTo>
                    <a:pt x="4" y="156"/>
                    <a:pt x="4" y="159"/>
                    <a:pt x="4" y="160"/>
                  </a:cubicBezTo>
                  <a:cubicBezTo>
                    <a:pt x="4" y="161"/>
                    <a:pt x="4" y="162"/>
                    <a:pt x="4" y="163"/>
                  </a:cubicBezTo>
                  <a:cubicBezTo>
                    <a:pt x="4" y="164"/>
                    <a:pt x="4" y="166"/>
                    <a:pt x="4" y="167"/>
                  </a:cubicBezTo>
                  <a:cubicBezTo>
                    <a:pt x="4" y="168"/>
                    <a:pt x="4" y="170"/>
                    <a:pt x="4" y="171"/>
                  </a:cubicBezTo>
                  <a:cubicBezTo>
                    <a:pt x="4" y="172"/>
                    <a:pt x="5" y="172"/>
                    <a:pt x="7" y="171"/>
                  </a:cubicBezTo>
                  <a:cubicBezTo>
                    <a:pt x="8" y="170"/>
                    <a:pt x="11" y="169"/>
                    <a:pt x="12" y="169"/>
                  </a:cubicBezTo>
                  <a:cubicBezTo>
                    <a:pt x="14" y="169"/>
                    <a:pt x="16" y="170"/>
                    <a:pt x="16" y="170"/>
                  </a:cubicBezTo>
                  <a:cubicBezTo>
                    <a:pt x="16" y="171"/>
                    <a:pt x="15" y="173"/>
                    <a:pt x="13" y="173"/>
                  </a:cubicBezTo>
                  <a:cubicBezTo>
                    <a:pt x="13" y="173"/>
                    <a:pt x="12" y="174"/>
                    <a:pt x="11" y="175"/>
                  </a:cubicBezTo>
                  <a:cubicBezTo>
                    <a:pt x="11" y="175"/>
                    <a:pt x="11" y="176"/>
                    <a:pt x="12" y="177"/>
                  </a:cubicBezTo>
                  <a:cubicBezTo>
                    <a:pt x="12" y="177"/>
                    <a:pt x="13" y="177"/>
                    <a:pt x="13" y="178"/>
                  </a:cubicBezTo>
                  <a:cubicBezTo>
                    <a:pt x="13" y="179"/>
                    <a:pt x="13" y="181"/>
                    <a:pt x="14" y="182"/>
                  </a:cubicBezTo>
                  <a:cubicBezTo>
                    <a:pt x="14" y="183"/>
                    <a:pt x="13" y="183"/>
                    <a:pt x="12" y="182"/>
                  </a:cubicBezTo>
                  <a:cubicBezTo>
                    <a:pt x="12" y="182"/>
                    <a:pt x="11" y="181"/>
                    <a:pt x="10" y="181"/>
                  </a:cubicBezTo>
                  <a:cubicBezTo>
                    <a:pt x="9" y="181"/>
                    <a:pt x="8" y="181"/>
                    <a:pt x="8" y="182"/>
                  </a:cubicBezTo>
                  <a:cubicBezTo>
                    <a:pt x="7" y="183"/>
                    <a:pt x="7" y="184"/>
                    <a:pt x="6" y="185"/>
                  </a:cubicBezTo>
                  <a:cubicBezTo>
                    <a:pt x="6" y="187"/>
                    <a:pt x="6" y="188"/>
                    <a:pt x="6" y="189"/>
                  </a:cubicBezTo>
                  <a:cubicBezTo>
                    <a:pt x="6" y="191"/>
                    <a:pt x="7" y="193"/>
                    <a:pt x="8" y="193"/>
                  </a:cubicBezTo>
                  <a:cubicBezTo>
                    <a:pt x="9" y="194"/>
                    <a:pt x="10" y="196"/>
                    <a:pt x="11" y="197"/>
                  </a:cubicBezTo>
                  <a:cubicBezTo>
                    <a:pt x="11" y="197"/>
                    <a:pt x="11" y="198"/>
                    <a:pt x="10" y="198"/>
                  </a:cubicBezTo>
                  <a:cubicBezTo>
                    <a:pt x="8" y="198"/>
                    <a:pt x="7" y="199"/>
                    <a:pt x="7" y="200"/>
                  </a:cubicBezTo>
                  <a:cubicBezTo>
                    <a:pt x="7" y="202"/>
                    <a:pt x="7" y="204"/>
                    <a:pt x="7" y="204"/>
                  </a:cubicBezTo>
                  <a:cubicBezTo>
                    <a:pt x="7" y="204"/>
                    <a:pt x="9" y="205"/>
                    <a:pt x="10" y="206"/>
                  </a:cubicBezTo>
                  <a:cubicBezTo>
                    <a:pt x="10" y="207"/>
                    <a:pt x="12" y="208"/>
                    <a:pt x="13" y="208"/>
                  </a:cubicBezTo>
                  <a:cubicBezTo>
                    <a:pt x="13" y="208"/>
                    <a:pt x="15" y="209"/>
                    <a:pt x="16" y="209"/>
                  </a:cubicBezTo>
                  <a:cubicBezTo>
                    <a:pt x="16" y="210"/>
                    <a:pt x="17" y="212"/>
                    <a:pt x="16" y="213"/>
                  </a:cubicBezTo>
                  <a:cubicBezTo>
                    <a:pt x="15" y="214"/>
                    <a:pt x="14" y="214"/>
                    <a:pt x="12" y="213"/>
                  </a:cubicBezTo>
                  <a:cubicBezTo>
                    <a:pt x="11" y="212"/>
                    <a:pt x="10" y="212"/>
                    <a:pt x="10" y="214"/>
                  </a:cubicBezTo>
                  <a:cubicBezTo>
                    <a:pt x="10" y="215"/>
                    <a:pt x="10" y="218"/>
                    <a:pt x="11" y="220"/>
                  </a:cubicBezTo>
                  <a:cubicBezTo>
                    <a:pt x="11" y="221"/>
                    <a:pt x="12" y="223"/>
                    <a:pt x="12" y="224"/>
                  </a:cubicBezTo>
                  <a:cubicBezTo>
                    <a:pt x="12" y="225"/>
                    <a:pt x="12" y="226"/>
                    <a:pt x="12" y="227"/>
                  </a:cubicBezTo>
                  <a:cubicBezTo>
                    <a:pt x="12" y="228"/>
                    <a:pt x="13" y="230"/>
                    <a:pt x="14" y="231"/>
                  </a:cubicBezTo>
                  <a:cubicBezTo>
                    <a:pt x="15" y="233"/>
                    <a:pt x="16" y="235"/>
                    <a:pt x="16" y="237"/>
                  </a:cubicBezTo>
                  <a:cubicBezTo>
                    <a:pt x="17" y="239"/>
                    <a:pt x="17" y="241"/>
                    <a:pt x="17" y="242"/>
                  </a:cubicBezTo>
                  <a:cubicBezTo>
                    <a:pt x="17" y="244"/>
                    <a:pt x="17" y="246"/>
                    <a:pt x="17" y="246"/>
                  </a:cubicBezTo>
                  <a:cubicBezTo>
                    <a:pt x="18" y="246"/>
                    <a:pt x="19" y="247"/>
                    <a:pt x="19" y="247"/>
                  </a:cubicBezTo>
                  <a:cubicBezTo>
                    <a:pt x="20" y="248"/>
                    <a:pt x="20" y="249"/>
                    <a:pt x="20" y="249"/>
                  </a:cubicBezTo>
                  <a:cubicBezTo>
                    <a:pt x="19" y="250"/>
                    <a:pt x="19" y="251"/>
                    <a:pt x="19" y="253"/>
                  </a:cubicBezTo>
                  <a:cubicBezTo>
                    <a:pt x="20" y="254"/>
                    <a:pt x="20" y="257"/>
                    <a:pt x="19" y="257"/>
                  </a:cubicBezTo>
                  <a:cubicBezTo>
                    <a:pt x="19" y="257"/>
                    <a:pt x="20" y="259"/>
                    <a:pt x="21" y="260"/>
                  </a:cubicBezTo>
                  <a:cubicBezTo>
                    <a:pt x="21" y="261"/>
                    <a:pt x="22" y="263"/>
                    <a:pt x="22" y="264"/>
                  </a:cubicBezTo>
                  <a:cubicBezTo>
                    <a:pt x="22" y="266"/>
                    <a:pt x="22" y="269"/>
                    <a:pt x="22" y="272"/>
                  </a:cubicBezTo>
                  <a:cubicBezTo>
                    <a:pt x="23" y="275"/>
                    <a:pt x="23" y="278"/>
                    <a:pt x="23" y="279"/>
                  </a:cubicBezTo>
                  <a:cubicBezTo>
                    <a:pt x="23" y="280"/>
                    <a:pt x="23" y="283"/>
                    <a:pt x="23" y="286"/>
                  </a:cubicBezTo>
                  <a:cubicBezTo>
                    <a:pt x="24" y="288"/>
                    <a:pt x="24" y="292"/>
                    <a:pt x="24" y="294"/>
                  </a:cubicBezTo>
                  <a:cubicBezTo>
                    <a:pt x="25" y="296"/>
                    <a:pt x="25" y="299"/>
                    <a:pt x="25" y="301"/>
                  </a:cubicBezTo>
                  <a:cubicBezTo>
                    <a:pt x="26" y="303"/>
                    <a:pt x="26" y="304"/>
                    <a:pt x="26" y="305"/>
                  </a:cubicBezTo>
                  <a:cubicBezTo>
                    <a:pt x="26" y="306"/>
                    <a:pt x="26" y="307"/>
                    <a:pt x="26" y="307"/>
                  </a:cubicBezTo>
                  <a:cubicBezTo>
                    <a:pt x="25" y="307"/>
                    <a:pt x="25" y="310"/>
                    <a:pt x="26" y="311"/>
                  </a:cubicBezTo>
                  <a:cubicBezTo>
                    <a:pt x="26" y="314"/>
                    <a:pt x="27" y="318"/>
                    <a:pt x="28" y="320"/>
                  </a:cubicBezTo>
                  <a:cubicBezTo>
                    <a:pt x="28" y="322"/>
                    <a:pt x="29" y="325"/>
                    <a:pt x="30" y="326"/>
                  </a:cubicBezTo>
                  <a:cubicBezTo>
                    <a:pt x="30" y="328"/>
                    <a:pt x="31" y="329"/>
                    <a:pt x="32" y="328"/>
                  </a:cubicBezTo>
                  <a:cubicBezTo>
                    <a:pt x="33" y="328"/>
                    <a:pt x="33" y="328"/>
                    <a:pt x="32" y="330"/>
                  </a:cubicBezTo>
                  <a:cubicBezTo>
                    <a:pt x="31" y="331"/>
                    <a:pt x="31" y="332"/>
                    <a:pt x="31" y="334"/>
                  </a:cubicBezTo>
                  <a:cubicBezTo>
                    <a:pt x="32" y="336"/>
                    <a:pt x="33" y="338"/>
                    <a:pt x="35" y="339"/>
                  </a:cubicBezTo>
                  <a:cubicBezTo>
                    <a:pt x="36" y="341"/>
                    <a:pt x="38" y="342"/>
                    <a:pt x="38" y="344"/>
                  </a:cubicBezTo>
                  <a:cubicBezTo>
                    <a:pt x="39" y="345"/>
                    <a:pt x="40" y="346"/>
                    <a:pt x="40" y="348"/>
                  </a:cubicBezTo>
                  <a:cubicBezTo>
                    <a:pt x="40" y="348"/>
                    <a:pt x="40" y="349"/>
                    <a:pt x="40" y="350"/>
                  </a:cubicBezTo>
                  <a:cubicBezTo>
                    <a:pt x="40" y="350"/>
                    <a:pt x="43" y="350"/>
                    <a:pt x="46" y="349"/>
                  </a:cubicBezTo>
                  <a:cubicBezTo>
                    <a:pt x="48" y="349"/>
                    <a:pt x="52" y="349"/>
                    <a:pt x="54" y="349"/>
                  </a:cubicBezTo>
                  <a:cubicBezTo>
                    <a:pt x="55" y="350"/>
                    <a:pt x="56" y="352"/>
                    <a:pt x="56" y="354"/>
                  </a:cubicBezTo>
                  <a:cubicBezTo>
                    <a:pt x="56" y="354"/>
                    <a:pt x="58" y="356"/>
                    <a:pt x="60" y="356"/>
                  </a:cubicBezTo>
                  <a:cubicBezTo>
                    <a:pt x="62" y="357"/>
                    <a:pt x="65" y="357"/>
                    <a:pt x="66" y="356"/>
                  </a:cubicBezTo>
                  <a:cubicBezTo>
                    <a:pt x="67" y="356"/>
                    <a:pt x="69" y="356"/>
                    <a:pt x="69" y="356"/>
                  </a:cubicBezTo>
                  <a:cubicBezTo>
                    <a:pt x="69" y="356"/>
                    <a:pt x="70" y="354"/>
                    <a:pt x="71" y="353"/>
                  </a:cubicBezTo>
                  <a:cubicBezTo>
                    <a:pt x="72" y="352"/>
                    <a:pt x="73" y="351"/>
                    <a:pt x="74" y="350"/>
                  </a:cubicBezTo>
                  <a:cubicBezTo>
                    <a:pt x="74" y="350"/>
                    <a:pt x="76" y="350"/>
                    <a:pt x="77" y="350"/>
                  </a:cubicBezTo>
                  <a:cubicBezTo>
                    <a:pt x="77" y="351"/>
                    <a:pt x="79" y="351"/>
                    <a:pt x="81" y="351"/>
                  </a:cubicBezTo>
                  <a:cubicBezTo>
                    <a:pt x="82" y="350"/>
                    <a:pt x="84" y="349"/>
                    <a:pt x="84" y="349"/>
                  </a:cubicBezTo>
                  <a:cubicBezTo>
                    <a:pt x="85" y="349"/>
                    <a:pt x="86" y="346"/>
                    <a:pt x="86" y="344"/>
                  </a:cubicBezTo>
                  <a:cubicBezTo>
                    <a:pt x="87" y="343"/>
                    <a:pt x="88" y="339"/>
                    <a:pt x="88" y="338"/>
                  </a:cubicBezTo>
                  <a:cubicBezTo>
                    <a:pt x="89" y="336"/>
                    <a:pt x="91" y="332"/>
                    <a:pt x="92" y="331"/>
                  </a:cubicBezTo>
                  <a:cubicBezTo>
                    <a:pt x="93" y="329"/>
                    <a:pt x="93" y="326"/>
                    <a:pt x="92" y="325"/>
                  </a:cubicBezTo>
                  <a:cubicBezTo>
                    <a:pt x="92" y="323"/>
                    <a:pt x="89" y="321"/>
                    <a:pt x="86" y="321"/>
                  </a:cubicBezTo>
                  <a:cubicBezTo>
                    <a:pt x="85" y="320"/>
                    <a:pt x="83" y="318"/>
                    <a:pt x="84" y="317"/>
                  </a:cubicBezTo>
                  <a:cubicBezTo>
                    <a:pt x="86" y="315"/>
                    <a:pt x="85" y="312"/>
                    <a:pt x="82" y="311"/>
                  </a:cubicBezTo>
                  <a:cubicBezTo>
                    <a:pt x="80" y="310"/>
                    <a:pt x="80" y="308"/>
                    <a:pt x="83" y="306"/>
                  </a:cubicBezTo>
                  <a:cubicBezTo>
                    <a:pt x="85" y="306"/>
                    <a:pt x="89" y="304"/>
                    <a:pt x="91" y="304"/>
                  </a:cubicBezTo>
                  <a:cubicBezTo>
                    <a:pt x="93" y="303"/>
                    <a:pt x="96" y="304"/>
                    <a:pt x="97" y="304"/>
                  </a:cubicBezTo>
                  <a:cubicBezTo>
                    <a:pt x="98" y="305"/>
                    <a:pt x="101" y="304"/>
                    <a:pt x="102" y="303"/>
                  </a:cubicBezTo>
                  <a:cubicBezTo>
                    <a:pt x="104" y="301"/>
                    <a:pt x="107" y="299"/>
                    <a:pt x="109" y="298"/>
                  </a:cubicBezTo>
                  <a:cubicBezTo>
                    <a:pt x="110" y="297"/>
                    <a:pt x="112" y="296"/>
                    <a:pt x="113" y="296"/>
                  </a:cubicBezTo>
                  <a:cubicBezTo>
                    <a:pt x="114" y="296"/>
                    <a:pt x="116" y="295"/>
                    <a:pt x="116" y="293"/>
                  </a:cubicBezTo>
                  <a:cubicBezTo>
                    <a:pt x="117" y="292"/>
                    <a:pt x="117" y="290"/>
                    <a:pt x="119" y="288"/>
                  </a:cubicBezTo>
                  <a:cubicBezTo>
                    <a:pt x="120" y="286"/>
                    <a:pt x="122" y="284"/>
                    <a:pt x="124" y="284"/>
                  </a:cubicBezTo>
                  <a:cubicBezTo>
                    <a:pt x="125" y="284"/>
                    <a:pt x="128" y="286"/>
                    <a:pt x="129" y="287"/>
                  </a:cubicBezTo>
                  <a:cubicBezTo>
                    <a:pt x="130" y="288"/>
                    <a:pt x="132" y="289"/>
                    <a:pt x="133" y="289"/>
                  </a:cubicBezTo>
                  <a:cubicBezTo>
                    <a:pt x="134" y="289"/>
                    <a:pt x="136" y="288"/>
                    <a:pt x="137" y="286"/>
                  </a:cubicBezTo>
                  <a:cubicBezTo>
                    <a:pt x="138" y="286"/>
                    <a:pt x="140" y="284"/>
                    <a:pt x="141" y="285"/>
                  </a:cubicBezTo>
                  <a:cubicBezTo>
                    <a:pt x="142" y="285"/>
                    <a:pt x="145" y="285"/>
                    <a:pt x="147" y="285"/>
                  </a:cubicBezTo>
                  <a:cubicBezTo>
                    <a:pt x="149" y="285"/>
                    <a:pt x="152" y="284"/>
                    <a:pt x="154" y="284"/>
                  </a:cubicBezTo>
                  <a:cubicBezTo>
                    <a:pt x="157" y="285"/>
                    <a:pt x="158" y="283"/>
                    <a:pt x="159" y="282"/>
                  </a:cubicBezTo>
                  <a:cubicBezTo>
                    <a:pt x="160" y="280"/>
                    <a:pt x="160" y="278"/>
                    <a:pt x="159" y="277"/>
                  </a:cubicBezTo>
                  <a:cubicBezTo>
                    <a:pt x="158" y="276"/>
                    <a:pt x="158" y="273"/>
                    <a:pt x="158" y="272"/>
                  </a:cubicBezTo>
                  <a:cubicBezTo>
                    <a:pt x="158" y="271"/>
                    <a:pt x="158" y="269"/>
                    <a:pt x="157" y="268"/>
                  </a:cubicBezTo>
                  <a:cubicBezTo>
                    <a:pt x="156" y="267"/>
                    <a:pt x="156" y="264"/>
                    <a:pt x="156" y="263"/>
                  </a:cubicBezTo>
                  <a:cubicBezTo>
                    <a:pt x="156" y="262"/>
                    <a:pt x="156" y="259"/>
                    <a:pt x="158" y="258"/>
                  </a:cubicBezTo>
                  <a:cubicBezTo>
                    <a:pt x="159" y="256"/>
                    <a:pt x="161" y="256"/>
                    <a:pt x="163" y="258"/>
                  </a:cubicBezTo>
                  <a:cubicBezTo>
                    <a:pt x="164" y="260"/>
                    <a:pt x="165" y="261"/>
                    <a:pt x="166" y="262"/>
                  </a:cubicBezTo>
                  <a:cubicBezTo>
                    <a:pt x="167" y="262"/>
                    <a:pt x="169" y="263"/>
                    <a:pt x="171" y="264"/>
                  </a:cubicBezTo>
                  <a:cubicBezTo>
                    <a:pt x="173" y="264"/>
                    <a:pt x="176" y="264"/>
                    <a:pt x="179" y="264"/>
                  </a:cubicBezTo>
                  <a:cubicBezTo>
                    <a:pt x="181" y="264"/>
                    <a:pt x="185" y="263"/>
                    <a:pt x="187" y="263"/>
                  </a:cubicBezTo>
                  <a:cubicBezTo>
                    <a:pt x="188" y="262"/>
                    <a:pt x="191" y="262"/>
                    <a:pt x="193" y="262"/>
                  </a:cubicBezTo>
                  <a:cubicBezTo>
                    <a:pt x="196" y="262"/>
                    <a:pt x="198" y="262"/>
                    <a:pt x="200" y="262"/>
                  </a:cubicBezTo>
                  <a:cubicBezTo>
                    <a:pt x="201" y="262"/>
                    <a:pt x="202" y="261"/>
                    <a:pt x="201" y="260"/>
                  </a:cubicBezTo>
                  <a:cubicBezTo>
                    <a:pt x="199" y="259"/>
                    <a:pt x="199" y="256"/>
                    <a:pt x="199" y="255"/>
                  </a:cubicBezTo>
                  <a:cubicBezTo>
                    <a:pt x="199" y="253"/>
                    <a:pt x="199" y="250"/>
                    <a:pt x="199" y="249"/>
                  </a:cubicBezTo>
                  <a:cubicBezTo>
                    <a:pt x="199" y="248"/>
                    <a:pt x="201" y="246"/>
                    <a:pt x="204" y="245"/>
                  </a:cubicBezTo>
                  <a:cubicBezTo>
                    <a:pt x="205" y="244"/>
                    <a:pt x="208" y="243"/>
                    <a:pt x="210" y="244"/>
                  </a:cubicBezTo>
                  <a:cubicBezTo>
                    <a:pt x="212" y="246"/>
                    <a:pt x="214" y="246"/>
                    <a:pt x="215" y="245"/>
                  </a:cubicBezTo>
                  <a:cubicBezTo>
                    <a:pt x="217" y="244"/>
                    <a:pt x="219" y="242"/>
                    <a:pt x="220" y="241"/>
                  </a:cubicBezTo>
                  <a:cubicBezTo>
                    <a:pt x="221" y="241"/>
                    <a:pt x="221" y="239"/>
                    <a:pt x="222" y="239"/>
                  </a:cubicBezTo>
                  <a:cubicBezTo>
                    <a:pt x="223" y="239"/>
                    <a:pt x="224" y="237"/>
                    <a:pt x="224" y="235"/>
                  </a:cubicBezTo>
                  <a:cubicBezTo>
                    <a:pt x="224" y="235"/>
                    <a:pt x="225" y="234"/>
                    <a:pt x="227" y="234"/>
                  </a:cubicBezTo>
                  <a:cubicBezTo>
                    <a:pt x="228" y="234"/>
                    <a:pt x="229" y="234"/>
                    <a:pt x="230" y="234"/>
                  </a:cubicBezTo>
                  <a:cubicBezTo>
                    <a:pt x="230" y="233"/>
                    <a:pt x="231" y="231"/>
                    <a:pt x="231" y="229"/>
                  </a:cubicBezTo>
                  <a:cubicBezTo>
                    <a:pt x="231" y="228"/>
                    <a:pt x="232" y="226"/>
                    <a:pt x="232" y="224"/>
                  </a:cubicBezTo>
                  <a:cubicBezTo>
                    <a:pt x="232" y="223"/>
                    <a:pt x="234" y="221"/>
                    <a:pt x="236" y="219"/>
                  </a:cubicBezTo>
                  <a:cubicBezTo>
                    <a:pt x="238" y="218"/>
                    <a:pt x="242" y="215"/>
                    <a:pt x="244" y="214"/>
                  </a:cubicBezTo>
                  <a:cubicBezTo>
                    <a:pt x="246" y="213"/>
                    <a:pt x="248" y="211"/>
                    <a:pt x="249" y="212"/>
                  </a:cubicBezTo>
                  <a:cubicBezTo>
                    <a:pt x="250" y="212"/>
                    <a:pt x="250" y="211"/>
                    <a:pt x="250" y="209"/>
                  </a:cubicBezTo>
                  <a:cubicBezTo>
                    <a:pt x="250" y="208"/>
                    <a:pt x="251" y="206"/>
                    <a:pt x="252" y="204"/>
                  </a:cubicBezTo>
                  <a:cubicBezTo>
                    <a:pt x="253" y="203"/>
                    <a:pt x="255" y="203"/>
                    <a:pt x="255" y="204"/>
                  </a:cubicBezTo>
                  <a:cubicBezTo>
                    <a:pt x="256" y="206"/>
                    <a:pt x="257" y="208"/>
                    <a:pt x="258" y="208"/>
                  </a:cubicBezTo>
                  <a:cubicBezTo>
                    <a:pt x="259" y="209"/>
                    <a:pt x="260" y="211"/>
                    <a:pt x="260" y="212"/>
                  </a:cubicBezTo>
                  <a:cubicBezTo>
                    <a:pt x="261" y="212"/>
                    <a:pt x="263" y="213"/>
                    <a:pt x="265" y="212"/>
                  </a:cubicBezTo>
                  <a:cubicBezTo>
                    <a:pt x="266" y="212"/>
                    <a:pt x="267" y="211"/>
                    <a:pt x="267" y="211"/>
                  </a:cubicBezTo>
                  <a:cubicBezTo>
                    <a:pt x="267" y="211"/>
                    <a:pt x="268" y="209"/>
                    <a:pt x="268" y="206"/>
                  </a:cubicBezTo>
                  <a:cubicBezTo>
                    <a:pt x="268" y="204"/>
                    <a:pt x="270" y="200"/>
                    <a:pt x="272" y="200"/>
                  </a:cubicBezTo>
                  <a:cubicBezTo>
                    <a:pt x="273" y="199"/>
                    <a:pt x="276" y="198"/>
                    <a:pt x="276" y="197"/>
                  </a:cubicBezTo>
                  <a:cubicBezTo>
                    <a:pt x="277" y="195"/>
                    <a:pt x="278" y="193"/>
                    <a:pt x="278" y="193"/>
                  </a:cubicBezTo>
                  <a:cubicBezTo>
                    <a:pt x="278" y="191"/>
                    <a:pt x="279" y="190"/>
                    <a:pt x="280" y="190"/>
                  </a:cubicBezTo>
                  <a:cubicBezTo>
                    <a:pt x="281" y="190"/>
                    <a:pt x="283" y="188"/>
                    <a:pt x="283" y="187"/>
                  </a:cubicBezTo>
                  <a:cubicBezTo>
                    <a:pt x="284" y="186"/>
                    <a:pt x="286" y="184"/>
                    <a:pt x="286" y="184"/>
                  </a:cubicBezTo>
                  <a:cubicBezTo>
                    <a:pt x="287" y="183"/>
                    <a:pt x="287" y="181"/>
                    <a:pt x="286" y="178"/>
                  </a:cubicBezTo>
                  <a:cubicBezTo>
                    <a:pt x="284" y="176"/>
                    <a:pt x="283" y="174"/>
                    <a:pt x="283" y="173"/>
                  </a:cubicBezTo>
                  <a:cubicBezTo>
                    <a:pt x="283" y="172"/>
                    <a:pt x="284" y="171"/>
                    <a:pt x="284" y="170"/>
                  </a:cubicBezTo>
                  <a:cubicBezTo>
                    <a:pt x="285" y="168"/>
                    <a:pt x="286" y="167"/>
                    <a:pt x="287" y="165"/>
                  </a:cubicBezTo>
                  <a:cubicBezTo>
                    <a:pt x="289" y="165"/>
                    <a:pt x="289" y="162"/>
                    <a:pt x="289" y="160"/>
                  </a:cubicBezTo>
                  <a:cubicBezTo>
                    <a:pt x="289" y="159"/>
                    <a:pt x="289" y="156"/>
                    <a:pt x="291" y="156"/>
                  </a:cubicBezTo>
                  <a:cubicBezTo>
                    <a:pt x="292" y="155"/>
                    <a:pt x="294" y="156"/>
                    <a:pt x="296" y="158"/>
                  </a:cubicBezTo>
                  <a:cubicBezTo>
                    <a:pt x="297" y="158"/>
                    <a:pt x="299" y="159"/>
                    <a:pt x="301" y="159"/>
                  </a:cubicBezTo>
                  <a:cubicBezTo>
                    <a:pt x="304" y="159"/>
                    <a:pt x="305" y="157"/>
                    <a:pt x="305" y="154"/>
                  </a:cubicBezTo>
                  <a:cubicBezTo>
                    <a:pt x="305" y="152"/>
                    <a:pt x="306" y="150"/>
                    <a:pt x="307" y="150"/>
                  </a:cubicBezTo>
                  <a:cubicBezTo>
                    <a:pt x="308" y="149"/>
                    <a:pt x="310" y="147"/>
                    <a:pt x="311" y="145"/>
                  </a:cubicBezTo>
                  <a:cubicBezTo>
                    <a:pt x="312" y="143"/>
                    <a:pt x="312" y="139"/>
                    <a:pt x="313" y="138"/>
                  </a:cubicBezTo>
                  <a:cubicBezTo>
                    <a:pt x="313" y="136"/>
                    <a:pt x="313" y="132"/>
                    <a:pt x="313" y="129"/>
                  </a:cubicBezTo>
                  <a:cubicBezTo>
                    <a:pt x="313" y="127"/>
                    <a:pt x="315" y="126"/>
                    <a:pt x="318" y="127"/>
                  </a:cubicBezTo>
                  <a:cubicBezTo>
                    <a:pt x="319" y="128"/>
                    <a:pt x="323" y="130"/>
                    <a:pt x="325" y="129"/>
                  </a:cubicBezTo>
                  <a:cubicBezTo>
                    <a:pt x="327" y="129"/>
                    <a:pt x="329" y="129"/>
                    <a:pt x="330" y="130"/>
                  </a:cubicBezTo>
                  <a:cubicBezTo>
                    <a:pt x="331" y="131"/>
                    <a:pt x="335" y="131"/>
                    <a:pt x="337" y="132"/>
                  </a:cubicBezTo>
                  <a:cubicBezTo>
                    <a:pt x="339" y="132"/>
                    <a:pt x="342" y="134"/>
                    <a:pt x="343" y="136"/>
                  </a:cubicBezTo>
                  <a:cubicBezTo>
                    <a:pt x="344" y="138"/>
                    <a:pt x="346" y="139"/>
                    <a:pt x="346" y="139"/>
                  </a:cubicBezTo>
                  <a:cubicBezTo>
                    <a:pt x="347" y="139"/>
                    <a:pt x="350" y="140"/>
                    <a:pt x="352" y="140"/>
                  </a:cubicBezTo>
                  <a:cubicBezTo>
                    <a:pt x="354" y="141"/>
                    <a:pt x="356" y="141"/>
                    <a:pt x="359" y="140"/>
                  </a:cubicBezTo>
                  <a:cubicBezTo>
                    <a:pt x="361" y="139"/>
                    <a:pt x="363" y="140"/>
                    <a:pt x="363" y="141"/>
                  </a:cubicBezTo>
                  <a:cubicBezTo>
                    <a:pt x="364" y="142"/>
                    <a:pt x="365" y="142"/>
                    <a:pt x="366" y="141"/>
                  </a:cubicBezTo>
                  <a:cubicBezTo>
                    <a:pt x="367" y="141"/>
                    <a:pt x="369" y="142"/>
                    <a:pt x="370" y="143"/>
                  </a:cubicBezTo>
                  <a:cubicBezTo>
                    <a:pt x="371" y="143"/>
                    <a:pt x="373" y="144"/>
                    <a:pt x="374" y="145"/>
                  </a:cubicBezTo>
                  <a:cubicBezTo>
                    <a:pt x="376" y="145"/>
                    <a:pt x="378" y="145"/>
                    <a:pt x="379" y="145"/>
                  </a:cubicBezTo>
                  <a:cubicBezTo>
                    <a:pt x="380" y="145"/>
                    <a:pt x="382" y="144"/>
                    <a:pt x="384" y="144"/>
                  </a:cubicBezTo>
                  <a:cubicBezTo>
                    <a:pt x="386" y="143"/>
                    <a:pt x="388" y="142"/>
                    <a:pt x="390" y="142"/>
                  </a:cubicBezTo>
                  <a:cubicBezTo>
                    <a:pt x="392" y="142"/>
                    <a:pt x="395" y="142"/>
                    <a:pt x="396" y="142"/>
                  </a:cubicBezTo>
                  <a:cubicBezTo>
                    <a:pt x="397" y="143"/>
                    <a:pt x="399" y="146"/>
                    <a:pt x="400" y="147"/>
                  </a:cubicBezTo>
                  <a:cubicBezTo>
                    <a:pt x="402" y="148"/>
                    <a:pt x="403" y="151"/>
                    <a:pt x="403" y="152"/>
                  </a:cubicBezTo>
                  <a:cubicBezTo>
                    <a:pt x="404" y="154"/>
                    <a:pt x="403" y="156"/>
                    <a:pt x="402" y="157"/>
                  </a:cubicBezTo>
                  <a:cubicBezTo>
                    <a:pt x="401" y="158"/>
                    <a:pt x="401" y="160"/>
                    <a:pt x="401" y="162"/>
                  </a:cubicBezTo>
                  <a:cubicBezTo>
                    <a:pt x="401" y="163"/>
                    <a:pt x="399" y="166"/>
                    <a:pt x="399" y="167"/>
                  </a:cubicBezTo>
                  <a:cubicBezTo>
                    <a:pt x="398" y="168"/>
                    <a:pt x="398" y="169"/>
                    <a:pt x="399" y="171"/>
                  </a:cubicBezTo>
                  <a:cubicBezTo>
                    <a:pt x="401" y="173"/>
                    <a:pt x="403" y="176"/>
                    <a:pt x="404" y="179"/>
                  </a:cubicBezTo>
                  <a:cubicBezTo>
                    <a:pt x="405" y="181"/>
                    <a:pt x="406" y="184"/>
                    <a:pt x="407" y="185"/>
                  </a:cubicBezTo>
                  <a:cubicBezTo>
                    <a:pt x="407" y="187"/>
                    <a:pt x="409" y="188"/>
                    <a:pt x="411" y="188"/>
                  </a:cubicBezTo>
                  <a:cubicBezTo>
                    <a:pt x="413" y="188"/>
                    <a:pt x="416" y="189"/>
                    <a:pt x="418" y="190"/>
                  </a:cubicBezTo>
                  <a:cubicBezTo>
                    <a:pt x="419" y="190"/>
                    <a:pt x="420" y="190"/>
                    <a:pt x="420" y="190"/>
                  </a:cubicBezTo>
                  <a:cubicBezTo>
                    <a:pt x="420" y="190"/>
                    <a:pt x="422" y="189"/>
                    <a:pt x="423" y="187"/>
                  </a:cubicBezTo>
                  <a:cubicBezTo>
                    <a:pt x="425" y="186"/>
                    <a:pt x="425" y="184"/>
                    <a:pt x="424" y="182"/>
                  </a:cubicBezTo>
                  <a:cubicBezTo>
                    <a:pt x="423" y="181"/>
                    <a:pt x="421" y="178"/>
                    <a:pt x="421" y="176"/>
                  </a:cubicBezTo>
                  <a:cubicBezTo>
                    <a:pt x="420" y="175"/>
                    <a:pt x="421" y="172"/>
                    <a:pt x="422" y="170"/>
                  </a:cubicBezTo>
                  <a:cubicBezTo>
                    <a:pt x="423" y="168"/>
                    <a:pt x="424" y="165"/>
                    <a:pt x="424" y="164"/>
                  </a:cubicBezTo>
                  <a:cubicBezTo>
                    <a:pt x="425" y="163"/>
                    <a:pt x="427" y="161"/>
                    <a:pt x="428" y="159"/>
                  </a:cubicBezTo>
                  <a:cubicBezTo>
                    <a:pt x="429" y="158"/>
                    <a:pt x="431" y="156"/>
                    <a:pt x="433" y="154"/>
                  </a:cubicBezTo>
                  <a:cubicBezTo>
                    <a:pt x="434" y="153"/>
                    <a:pt x="437" y="152"/>
                    <a:pt x="437" y="153"/>
                  </a:cubicBezTo>
                  <a:cubicBezTo>
                    <a:pt x="438" y="154"/>
                    <a:pt x="440" y="155"/>
                    <a:pt x="440" y="155"/>
                  </a:cubicBezTo>
                  <a:cubicBezTo>
                    <a:pt x="441" y="156"/>
                    <a:pt x="443" y="156"/>
                    <a:pt x="446" y="156"/>
                  </a:cubicBezTo>
                  <a:cubicBezTo>
                    <a:pt x="448" y="156"/>
                    <a:pt x="449" y="155"/>
                    <a:pt x="451" y="154"/>
                  </a:cubicBezTo>
                  <a:cubicBezTo>
                    <a:pt x="452" y="153"/>
                    <a:pt x="453" y="150"/>
                    <a:pt x="454" y="149"/>
                  </a:cubicBezTo>
                  <a:cubicBezTo>
                    <a:pt x="455" y="149"/>
                    <a:pt x="454" y="146"/>
                    <a:pt x="454" y="145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75" name="Freeform 23">
              <a:extLst>
                <a:ext uri="{FF2B5EF4-FFF2-40B4-BE49-F238E27FC236}">
                  <a16:creationId xmlns:a16="http://schemas.microsoft.com/office/drawing/2014/main" id="{308F154D-52AE-4B62-AF0C-A9836B8949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3203" y="2315249"/>
              <a:ext cx="603745" cy="462183"/>
            </a:xfrm>
            <a:custGeom>
              <a:avLst/>
              <a:gdLst/>
              <a:ahLst/>
              <a:cxnLst>
                <a:cxn ang="0">
                  <a:pos x="319" y="86"/>
                </a:cxn>
                <a:cxn ang="0">
                  <a:pos x="290" y="66"/>
                </a:cxn>
                <a:cxn ang="0">
                  <a:pos x="277" y="38"/>
                </a:cxn>
                <a:cxn ang="0">
                  <a:pos x="266" y="16"/>
                </a:cxn>
                <a:cxn ang="0">
                  <a:pos x="238" y="13"/>
                </a:cxn>
                <a:cxn ang="0">
                  <a:pos x="229" y="3"/>
                </a:cxn>
                <a:cxn ang="0">
                  <a:pos x="188" y="1"/>
                </a:cxn>
                <a:cxn ang="0">
                  <a:pos x="156" y="3"/>
                </a:cxn>
                <a:cxn ang="0">
                  <a:pos x="143" y="23"/>
                </a:cxn>
                <a:cxn ang="0">
                  <a:pos x="109" y="19"/>
                </a:cxn>
                <a:cxn ang="0">
                  <a:pos x="78" y="18"/>
                </a:cxn>
                <a:cxn ang="0">
                  <a:pos x="43" y="15"/>
                </a:cxn>
                <a:cxn ang="0">
                  <a:pos x="21" y="31"/>
                </a:cxn>
                <a:cxn ang="0">
                  <a:pos x="6" y="52"/>
                </a:cxn>
                <a:cxn ang="0">
                  <a:pos x="27" y="40"/>
                </a:cxn>
                <a:cxn ang="0">
                  <a:pos x="13" y="54"/>
                </a:cxn>
                <a:cxn ang="0">
                  <a:pos x="21" y="69"/>
                </a:cxn>
                <a:cxn ang="0">
                  <a:pos x="46" y="92"/>
                </a:cxn>
                <a:cxn ang="0">
                  <a:pos x="82" y="98"/>
                </a:cxn>
                <a:cxn ang="0">
                  <a:pos x="112" y="94"/>
                </a:cxn>
                <a:cxn ang="0">
                  <a:pos x="117" y="97"/>
                </a:cxn>
                <a:cxn ang="0">
                  <a:pos x="97" y="113"/>
                </a:cxn>
                <a:cxn ang="0">
                  <a:pos x="74" y="121"/>
                </a:cxn>
                <a:cxn ang="0">
                  <a:pos x="56" y="125"/>
                </a:cxn>
                <a:cxn ang="0">
                  <a:pos x="41" y="116"/>
                </a:cxn>
                <a:cxn ang="0">
                  <a:pos x="42" y="138"/>
                </a:cxn>
                <a:cxn ang="0">
                  <a:pos x="78" y="176"/>
                </a:cxn>
                <a:cxn ang="0">
                  <a:pos x="118" y="213"/>
                </a:cxn>
                <a:cxn ang="0">
                  <a:pos x="159" y="210"/>
                </a:cxn>
                <a:cxn ang="0">
                  <a:pos x="191" y="197"/>
                </a:cxn>
                <a:cxn ang="0">
                  <a:pos x="212" y="171"/>
                </a:cxn>
                <a:cxn ang="0">
                  <a:pos x="200" y="158"/>
                </a:cxn>
                <a:cxn ang="0">
                  <a:pos x="206" y="151"/>
                </a:cxn>
                <a:cxn ang="0">
                  <a:pos x="213" y="135"/>
                </a:cxn>
                <a:cxn ang="0">
                  <a:pos x="231" y="136"/>
                </a:cxn>
                <a:cxn ang="0">
                  <a:pos x="240" y="141"/>
                </a:cxn>
                <a:cxn ang="0">
                  <a:pos x="226" y="154"/>
                </a:cxn>
                <a:cxn ang="0">
                  <a:pos x="227" y="169"/>
                </a:cxn>
                <a:cxn ang="0">
                  <a:pos x="242" y="172"/>
                </a:cxn>
                <a:cxn ang="0">
                  <a:pos x="228" y="185"/>
                </a:cxn>
                <a:cxn ang="0">
                  <a:pos x="229" y="199"/>
                </a:cxn>
                <a:cxn ang="0">
                  <a:pos x="240" y="212"/>
                </a:cxn>
                <a:cxn ang="0">
                  <a:pos x="238" y="235"/>
                </a:cxn>
                <a:cxn ang="0">
                  <a:pos x="231" y="249"/>
                </a:cxn>
                <a:cxn ang="0">
                  <a:pos x="246" y="240"/>
                </a:cxn>
                <a:cxn ang="0">
                  <a:pos x="266" y="247"/>
                </a:cxn>
                <a:cxn ang="0">
                  <a:pos x="277" y="225"/>
                </a:cxn>
                <a:cxn ang="0">
                  <a:pos x="297" y="209"/>
                </a:cxn>
                <a:cxn ang="0">
                  <a:pos x="300" y="187"/>
                </a:cxn>
                <a:cxn ang="0">
                  <a:pos x="307" y="175"/>
                </a:cxn>
                <a:cxn ang="0">
                  <a:pos x="297" y="160"/>
                </a:cxn>
                <a:cxn ang="0">
                  <a:pos x="312" y="135"/>
                </a:cxn>
                <a:cxn ang="0">
                  <a:pos x="313" y="123"/>
                </a:cxn>
              </a:cxnLst>
              <a:rect l="0" t="0" r="r" b="b"/>
              <a:pathLst>
                <a:path w="333" h="254">
                  <a:moveTo>
                    <a:pt x="333" y="106"/>
                  </a:moveTo>
                  <a:cubicBezTo>
                    <a:pt x="332" y="106"/>
                    <a:pt x="331" y="105"/>
                    <a:pt x="330" y="104"/>
                  </a:cubicBezTo>
                  <a:cubicBezTo>
                    <a:pt x="329" y="104"/>
                    <a:pt x="329" y="102"/>
                    <a:pt x="329" y="101"/>
                  </a:cubicBezTo>
                  <a:cubicBezTo>
                    <a:pt x="328" y="99"/>
                    <a:pt x="328" y="98"/>
                    <a:pt x="328" y="98"/>
                  </a:cubicBezTo>
                  <a:cubicBezTo>
                    <a:pt x="326" y="93"/>
                    <a:pt x="326" y="93"/>
                    <a:pt x="326" y="93"/>
                  </a:cubicBezTo>
                  <a:cubicBezTo>
                    <a:pt x="326" y="93"/>
                    <a:pt x="322" y="87"/>
                    <a:pt x="319" y="86"/>
                  </a:cubicBezTo>
                  <a:cubicBezTo>
                    <a:pt x="318" y="84"/>
                    <a:pt x="314" y="81"/>
                    <a:pt x="312" y="81"/>
                  </a:cubicBezTo>
                  <a:cubicBezTo>
                    <a:pt x="310" y="79"/>
                    <a:pt x="308" y="78"/>
                    <a:pt x="306" y="78"/>
                  </a:cubicBezTo>
                  <a:cubicBezTo>
                    <a:pt x="305" y="78"/>
                    <a:pt x="302" y="77"/>
                    <a:pt x="301" y="76"/>
                  </a:cubicBezTo>
                  <a:cubicBezTo>
                    <a:pt x="301" y="74"/>
                    <a:pt x="299" y="73"/>
                    <a:pt x="297" y="73"/>
                  </a:cubicBezTo>
                  <a:cubicBezTo>
                    <a:pt x="295" y="73"/>
                    <a:pt x="293" y="72"/>
                    <a:pt x="292" y="71"/>
                  </a:cubicBezTo>
                  <a:cubicBezTo>
                    <a:pt x="292" y="70"/>
                    <a:pt x="291" y="68"/>
                    <a:pt x="290" y="66"/>
                  </a:cubicBezTo>
                  <a:cubicBezTo>
                    <a:pt x="289" y="64"/>
                    <a:pt x="287" y="61"/>
                    <a:pt x="286" y="59"/>
                  </a:cubicBezTo>
                  <a:cubicBezTo>
                    <a:pt x="284" y="57"/>
                    <a:pt x="283" y="55"/>
                    <a:pt x="281" y="54"/>
                  </a:cubicBezTo>
                  <a:cubicBezTo>
                    <a:pt x="280" y="54"/>
                    <a:pt x="279" y="53"/>
                    <a:pt x="280" y="51"/>
                  </a:cubicBezTo>
                  <a:cubicBezTo>
                    <a:pt x="280" y="50"/>
                    <a:pt x="281" y="48"/>
                    <a:pt x="282" y="46"/>
                  </a:cubicBezTo>
                  <a:cubicBezTo>
                    <a:pt x="282" y="44"/>
                    <a:pt x="282" y="42"/>
                    <a:pt x="281" y="40"/>
                  </a:cubicBezTo>
                  <a:cubicBezTo>
                    <a:pt x="279" y="38"/>
                    <a:pt x="278" y="38"/>
                    <a:pt x="277" y="38"/>
                  </a:cubicBezTo>
                  <a:cubicBezTo>
                    <a:pt x="277" y="39"/>
                    <a:pt x="275" y="40"/>
                    <a:pt x="273" y="39"/>
                  </a:cubicBezTo>
                  <a:cubicBezTo>
                    <a:pt x="272" y="39"/>
                    <a:pt x="269" y="38"/>
                    <a:pt x="268" y="37"/>
                  </a:cubicBezTo>
                  <a:cubicBezTo>
                    <a:pt x="266" y="35"/>
                    <a:pt x="265" y="32"/>
                    <a:pt x="265" y="30"/>
                  </a:cubicBezTo>
                  <a:cubicBezTo>
                    <a:pt x="265" y="29"/>
                    <a:pt x="267" y="26"/>
                    <a:pt x="268" y="25"/>
                  </a:cubicBezTo>
                  <a:cubicBezTo>
                    <a:pt x="270" y="23"/>
                    <a:pt x="270" y="22"/>
                    <a:pt x="269" y="20"/>
                  </a:cubicBezTo>
                  <a:cubicBezTo>
                    <a:pt x="267" y="19"/>
                    <a:pt x="266" y="17"/>
                    <a:pt x="266" y="16"/>
                  </a:cubicBezTo>
                  <a:cubicBezTo>
                    <a:pt x="266" y="14"/>
                    <a:pt x="264" y="14"/>
                    <a:pt x="263" y="15"/>
                  </a:cubicBezTo>
                  <a:cubicBezTo>
                    <a:pt x="262" y="15"/>
                    <a:pt x="260" y="17"/>
                    <a:pt x="259" y="19"/>
                  </a:cubicBezTo>
                  <a:cubicBezTo>
                    <a:pt x="258" y="20"/>
                    <a:pt x="256" y="21"/>
                    <a:pt x="255" y="21"/>
                  </a:cubicBezTo>
                  <a:cubicBezTo>
                    <a:pt x="254" y="21"/>
                    <a:pt x="251" y="21"/>
                    <a:pt x="250" y="20"/>
                  </a:cubicBezTo>
                  <a:cubicBezTo>
                    <a:pt x="248" y="18"/>
                    <a:pt x="246" y="16"/>
                    <a:pt x="244" y="16"/>
                  </a:cubicBezTo>
                  <a:cubicBezTo>
                    <a:pt x="242" y="15"/>
                    <a:pt x="240" y="14"/>
                    <a:pt x="238" y="13"/>
                  </a:cubicBezTo>
                  <a:cubicBezTo>
                    <a:pt x="237" y="13"/>
                    <a:pt x="235" y="13"/>
                    <a:pt x="234" y="15"/>
                  </a:cubicBezTo>
                  <a:cubicBezTo>
                    <a:pt x="233" y="16"/>
                    <a:pt x="231" y="16"/>
                    <a:pt x="230" y="15"/>
                  </a:cubicBezTo>
                  <a:cubicBezTo>
                    <a:pt x="230" y="13"/>
                    <a:pt x="228" y="12"/>
                    <a:pt x="227" y="10"/>
                  </a:cubicBezTo>
                  <a:cubicBezTo>
                    <a:pt x="226" y="9"/>
                    <a:pt x="226" y="8"/>
                    <a:pt x="228" y="8"/>
                  </a:cubicBezTo>
                  <a:cubicBezTo>
                    <a:pt x="229" y="8"/>
                    <a:pt x="230" y="6"/>
                    <a:pt x="231" y="4"/>
                  </a:cubicBezTo>
                  <a:cubicBezTo>
                    <a:pt x="232" y="3"/>
                    <a:pt x="231" y="2"/>
                    <a:pt x="229" y="3"/>
                  </a:cubicBezTo>
                  <a:cubicBezTo>
                    <a:pt x="227" y="4"/>
                    <a:pt x="223" y="4"/>
                    <a:pt x="221" y="4"/>
                  </a:cubicBezTo>
                  <a:cubicBezTo>
                    <a:pt x="219" y="4"/>
                    <a:pt x="215" y="4"/>
                    <a:pt x="212" y="3"/>
                  </a:cubicBezTo>
                  <a:cubicBezTo>
                    <a:pt x="211" y="2"/>
                    <a:pt x="206" y="2"/>
                    <a:pt x="204" y="2"/>
                  </a:cubicBezTo>
                  <a:cubicBezTo>
                    <a:pt x="201" y="3"/>
                    <a:pt x="198" y="3"/>
                    <a:pt x="197" y="2"/>
                  </a:cubicBezTo>
                  <a:cubicBezTo>
                    <a:pt x="196" y="2"/>
                    <a:pt x="195" y="2"/>
                    <a:pt x="194" y="2"/>
                  </a:cubicBezTo>
                  <a:cubicBezTo>
                    <a:pt x="193" y="2"/>
                    <a:pt x="190" y="2"/>
                    <a:pt x="188" y="1"/>
                  </a:cubicBezTo>
                  <a:cubicBezTo>
                    <a:pt x="186" y="1"/>
                    <a:pt x="182" y="1"/>
                    <a:pt x="180" y="1"/>
                  </a:cubicBezTo>
                  <a:cubicBezTo>
                    <a:pt x="179" y="2"/>
                    <a:pt x="176" y="2"/>
                    <a:pt x="174" y="1"/>
                  </a:cubicBezTo>
                  <a:cubicBezTo>
                    <a:pt x="173" y="1"/>
                    <a:pt x="171" y="1"/>
                    <a:pt x="169" y="1"/>
                  </a:cubicBezTo>
                  <a:cubicBezTo>
                    <a:pt x="167" y="1"/>
                    <a:pt x="163" y="1"/>
                    <a:pt x="162" y="1"/>
                  </a:cubicBezTo>
                  <a:cubicBezTo>
                    <a:pt x="160" y="0"/>
                    <a:pt x="158" y="0"/>
                    <a:pt x="158" y="0"/>
                  </a:cubicBezTo>
                  <a:cubicBezTo>
                    <a:pt x="158" y="1"/>
                    <a:pt x="157" y="3"/>
                    <a:pt x="156" y="3"/>
                  </a:cubicBezTo>
                  <a:cubicBezTo>
                    <a:pt x="155" y="4"/>
                    <a:pt x="155" y="6"/>
                    <a:pt x="155" y="7"/>
                  </a:cubicBezTo>
                  <a:cubicBezTo>
                    <a:pt x="155" y="9"/>
                    <a:pt x="155" y="11"/>
                    <a:pt x="157" y="12"/>
                  </a:cubicBezTo>
                  <a:cubicBezTo>
                    <a:pt x="158" y="13"/>
                    <a:pt x="158" y="14"/>
                    <a:pt x="157" y="16"/>
                  </a:cubicBezTo>
                  <a:cubicBezTo>
                    <a:pt x="157" y="17"/>
                    <a:pt x="156" y="18"/>
                    <a:pt x="154" y="18"/>
                  </a:cubicBezTo>
                  <a:cubicBezTo>
                    <a:pt x="152" y="18"/>
                    <a:pt x="150" y="19"/>
                    <a:pt x="148" y="21"/>
                  </a:cubicBezTo>
                  <a:cubicBezTo>
                    <a:pt x="148" y="21"/>
                    <a:pt x="145" y="23"/>
                    <a:pt x="143" y="23"/>
                  </a:cubicBezTo>
                  <a:cubicBezTo>
                    <a:pt x="141" y="23"/>
                    <a:pt x="138" y="22"/>
                    <a:pt x="136" y="23"/>
                  </a:cubicBezTo>
                  <a:cubicBezTo>
                    <a:pt x="133" y="22"/>
                    <a:pt x="132" y="20"/>
                    <a:pt x="131" y="18"/>
                  </a:cubicBezTo>
                  <a:cubicBezTo>
                    <a:pt x="132" y="17"/>
                    <a:pt x="131" y="15"/>
                    <a:pt x="130" y="14"/>
                  </a:cubicBezTo>
                  <a:cubicBezTo>
                    <a:pt x="128" y="14"/>
                    <a:pt x="125" y="14"/>
                    <a:pt x="123" y="14"/>
                  </a:cubicBezTo>
                  <a:cubicBezTo>
                    <a:pt x="121" y="14"/>
                    <a:pt x="118" y="15"/>
                    <a:pt x="116" y="16"/>
                  </a:cubicBezTo>
                  <a:cubicBezTo>
                    <a:pt x="115" y="17"/>
                    <a:pt x="111" y="18"/>
                    <a:pt x="109" y="19"/>
                  </a:cubicBezTo>
                  <a:cubicBezTo>
                    <a:pt x="107" y="19"/>
                    <a:pt x="106" y="21"/>
                    <a:pt x="106" y="22"/>
                  </a:cubicBezTo>
                  <a:cubicBezTo>
                    <a:pt x="105" y="23"/>
                    <a:pt x="104" y="24"/>
                    <a:pt x="102" y="24"/>
                  </a:cubicBezTo>
                  <a:cubicBezTo>
                    <a:pt x="101" y="24"/>
                    <a:pt x="99" y="24"/>
                    <a:pt x="96" y="24"/>
                  </a:cubicBezTo>
                  <a:cubicBezTo>
                    <a:pt x="93" y="24"/>
                    <a:pt x="90" y="25"/>
                    <a:pt x="88" y="24"/>
                  </a:cubicBezTo>
                  <a:cubicBezTo>
                    <a:pt x="86" y="24"/>
                    <a:pt x="83" y="22"/>
                    <a:pt x="82" y="21"/>
                  </a:cubicBezTo>
                  <a:cubicBezTo>
                    <a:pt x="82" y="20"/>
                    <a:pt x="80" y="18"/>
                    <a:pt x="78" y="18"/>
                  </a:cubicBezTo>
                  <a:cubicBezTo>
                    <a:pt x="75" y="17"/>
                    <a:pt x="72" y="17"/>
                    <a:pt x="69" y="17"/>
                  </a:cubicBezTo>
                  <a:cubicBezTo>
                    <a:pt x="66" y="16"/>
                    <a:pt x="63" y="16"/>
                    <a:pt x="62" y="17"/>
                  </a:cubicBezTo>
                  <a:cubicBezTo>
                    <a:pt x="60" y="18"/>
                    <a:pt x="57" y="18"/>
                    <a:pt x="56" y="17"/>
                  </a:cubicBezTo>
                  <a:cubicBezTo>
                    <a:pt x="55" y="15"/>
                    <a:pt x="52" y="15"/>
                    <a:pt x="51" y="15"/>
                  </a:cubicBezTo>
                  <a:cubicBezTo>
                    <a:pt x="50" y="16"/>
                    <a:pt x="49" y="15"/>
                    <a:pt x="48" y="15"/>
                  </a:cubicBezTo>
                  <a:cubicBezTo>
                    <a:pt x="47" y="14"/>
                    <a:pt x="44" y="14"/>
                    <a:pt x="43" y="15"/>
                  </a:cubicBezTo>
                  <a:cubicBezTo>
                    <a:pt x="42" y="16"/>
                    <a:pt x="41" y="16"/>
                    <a:pt x="40" y="14"/>
                  </a:cubicBezTo>
                  <a:cubicBezTo>
                    <a:pt x="39" y="12"/>
                    <a:pt x="37" y="13"/>
                    <a:pt x="36" y="15"/>
                  </a:cubicBezTo>
                  <a:cubicBezTo>
                    <a:pt x="35" y="17"/>
                    <a:pt x="34" y="21"/>
                    <a:pt x="34" y="23"/>
                  </a:cubicBezTo>
                  <a:cubicBezTo>
                    <a:pt x="34" y="25"/>
                    <a:pt x="34" y="28"/>
                    <a:pt x="34" y="29"/>
                  </a:cubicBezTo>
                  <a:cubicBezTo>
                    <a:pt x="34" y="31"/>
                    <a:pt x="32" y="32"/>
                    <a:pt x="29" y="31"/>
                  </a:cubicBezTo>
                  <a:cubicBezTo>
                    <a:pt x="27" y="31"/>
                    <a:pt x="23" y="31"/>
                    <a:pt x="21" y="31"/>
                  </a:cubicBezTo>
                  <a:cubicBezTo>
                    <a:pt x="18" y="31"/>
                    <a:pt x="15" y="31"/>
                    <a:pt x="13" y="32"/>
                  </a:cubicBezTo>
                  <a:cubicBezTo>
                    <a:pt x="11" y="32"/>
                    <a:pt x="8" y="34"/>
                    <a:pt x="7" y="35"/>
                  </a:cubicBezTo>
                  <a:cubicBezTo>
                    <a:pt x="5" y="36"/>
                    <a:pt x="3" y="39"/>
                    <a:pt x="2" y="42"/>
                  </a:cubicBezTo>
                  <a:cubicBezTo>
                    <a:pt x="1" y="45"/>
                    <a:pt x="0" y="47"/>
                    <a:pt x="0" y="47"/>
                  </a:cubicBezTo>
                  <a:cubicBezTo>
                    <a:pt x="0" y="47"/>
                    <a:pt x="1" y="48"/>
                    <a:pt x="2" y="50"/>
                  </a:cubicBezTo>
                  <a:cubicBezTo>
                    <a:pt x="3" y="50"/>
                    <a:pt x="4" y="52"/>
                    <a:pt x="6" y="52"/>
                  </a:cubicBezTo>
                  <a:cubicBezTo>
                    <a:pt x="7" y="53"/>
                    <a:pt x="9" y="52"/>
                    <a:pt x="9" y="51"/>
                  </a:cubicBezTo>
                  <a:cubicBezTo>
                    <a:pt x="10" y="50"/>
                    <a:pt x="11" y="48"/>
                    <a:pt x="12" y="48"/>
                  </a:cubicBezTo>
                  <a:cubicBezTo>
                    <a:pt x="14" y="46"/>
                    <a:pt x="17" y="45"/>
                    <a:pt x="18" y="44"/>
                  </a:cubicBezTo>
                  <a:cubicBezTo>
                    <a:pt x="19" y="44"/>
                    <a:pt x="20" y="43"/>
                    <a:pt x="21" y="43"/>
                  </a:cubicBezTo>
                  <a:cubicBezTo>
                    <a:pt x="22" y="43"/>
                    <a:pt x="23" y="42"/>
                    <a:pt x="24" y="41"/>
                  </a:cubicBezTo>
                  <a:cubicBezTo>
                    <a:pt x="25" y="41"/>
                    <a:pt x="26" y="40"/>
                    <a:pt x="27" y="40"/>
                  </a:cubicBezTo>
                  <a:cubicBezTo>
                    <a:pt x="28" y="40"/>
                    <a:pt x="31" y="40"/>
                    <a:pt x="32" y="39"/>
                  </a:cubicBezTo>
                  <a:cubicBezTo>
                    <a:pt x="34" y="39"/>
                    <a:pt x="34" y="39"/>
                    <a:pt x="32" y="40"/>
                  </a:cubicBezTo>
                  <a:cubicBezTo>
                    <a:pt x="29" y="41"/>
                    <a:pt x="27" y="43"/>
                    <a:pt x="26" y="44"/>
                  </a:cubicBezTo>
                  <a:cubicBezTo>
                    <a:pt x="25" y="45"/>
                    <a:pt x="22" y="47"/>
                    <a:pt x="19" y="47"/>
                  </a:cubicBezTo>
                  <a:cubicBezTo>
                    <a:pt x="18" y="48"/>
                    <a:pt x="15" y="50"/>
                    <a:pt x="14" y="51"/>
                  </a:cubicBezTo>
                  <a:cubicBezTo>
                    <a:pt x="13" y="52"/>
                    <a:pt x="13" y="53"/>
                    <a:pt x="13" y="54"/>
                  </a:cubicBezTo>
                  <a:cubicBezTo>
                    <a:pt x="14" y="54"/>
                    <a:pt x="14" y="56"/>
                    <a:pt x="14" y="57"/>
                  </a:cubicBezTo>
                  <a:cubicBezTo>
                    <a:pt x="13" y="58"/>
                    <a:pt x="13" y="59"/>
                    <a:pt x="14" y="59"/>
                  </a:cubicBezTo>
                  <a:cubicBezTo>
                    <a:pt x="14" y="60"/>
                    <a:pt x="15" y="61"/>
                    <a:pt x="15" y="62"/>
                  </a:cubicBezTo>
                  <a:cubicBezTo>
                    <a:pt x="16" y="62"/>
                    <a:pt x="17" y="63"/>
                    <a:pt x="17" y="64"/>
                  </a:cubicBezTo>
                  <a:cubicBezTo>
                    <a:pt x="18" y="64"/>
                    <a:pt x="19" y="65"/>
                    <a:pt x="20" y="66"/>
                  </a:cubicBezTo>
                  <a:cubicBezTo>
                    <a:pt x="21" y="67"/>
                    <a:pt x="21" y="69"/>
                    <a:pt x="21" y="69"/>
                  </a:cubicBezTo>
                  <a:cubicBezTo>
                    <a:pt x="20" y="69"/>
                    <a:pt x="20" y="70"/>
                    <a:pt x="21" y="72"/>
                  </a:cubicBezTo>
                  <a:cubicBezTo>
                    <a:pt x="22" y="74"/>
                    <a:pt x="23" y="75"/>
                    <a:pt x="24" y="76"/>
                  </a:cubicBezTo>
                  <a:cubicBezTo>
                    <a:pt x="25" y="78"/>
                    <a:pt x="27" y="79"/>
                    <a:pt x="29" y="81"/>
                  </a:cubicBezTo>
                  <a:cubicBezTo>
                    <a:pt x="31" y="82"/>
                    <a:pt x="35" y="84"/>
                    <a:pt x="37" y="86"/>
                  </a:cubicBezTo>
                  <a:cubicBezTo>
                    <a:pt x="39" y="88"/>
                    <a:pt x="42" y="89"/>
                    <a:pt x="42" y="90"/>
                  </a:cubicBezTo>
                  <a:cubicBezTo>
                    <a:pt x="43" y="90"/>
                    <a:pt x="45" y="91"/>
                    <a:pt x="46" y="92"/>
                  </a:cubicBezTo>
                  <a:cubicBezTo>
                    <a:pt x="47" y="93"/>
                    <a:pt x="49" y="94"/>
                    <a:pt x="51" y="95"/>
                  </a:cubicBezTo>
                  <a:cubicBezTo>
                    <a:pt x="53" y="96"/>
                    <a:pt x="56" y="96"/>
                    <a:pt x="57" y="96"/>
                  </a:cubicBezTo>
                  <a:cubicBezTo>
                    <a:pt x="58" y="97"/>
                    <a:pt x="61" y="98"/>
                    <a:pt x="64" y="99"/>
                  </a:cubicBezTo>
                  <a:cubicBezTo>
                    <a:pt x="65" y="100"/>
                    <a:pt x="69" y="101"/>
                    <a:pt x="72" y="102"/>
                  </a:cubicBezTo>
                  <a:cubicBezTo>
                    <a:pt x="74" y="102"/>
                    <a:pt x="77" y="102"/>
                    <a:pt x="78" y="101"/>
                  </a:cubicBezTo>
                  <a:cubicBezTo>
                    <a:pt x="80" y="100"/>
                    <a:pt x="82" y="99"/>
                    <a:pt x="82" y="98"/>
                  </a:cubicBezTo>
                  <a:cubicBezTo>
                    <a:pt x="84" y="98"/>
                    <a:pt x="87" y="96"/>
                    <a:pt x="89" y="96"/>
                  </a:cubicBezTo>
                  <a:cubicBezTo>
                    <a:pt x="90" y="96"/>
                    <a:pt x="94" y="95"/>
                    <a:pt x="95" y="95"/>
                  </a:cubicBezTo>
                  <a:cubicBezTo>
                    <a:pt x="97" y="95"/>
                    <a:pt x="98" y="94"/>
                    <a:pt x="99" y="94"/>
                  </a:cubicBezTo>
                  <a:cubicBezTo>
                    <a:pt x="100" y="94"/>
                    <a:pt x="102" y="93"/>
                    <a:pt x="103" y="93"/>
                  </a:cubicBezTo>
                  <a:cubicBezTo>
                    <a:pt x="105" y="93"/>
                    <a:pt x="106" y="93"/>
                    <a:pt x="107" y="93"/>
                  </a:cubicBezTo>
                  <a:cubicBezTo>
                    <a:pt x="108" y="93"/>
                    <a:pt x="110" y="93"/>
                    <a:pt x="112" y="94"/>
                  </a:cubicBezTo>
                  <a:cubicBezTo>
                    <a:pt x="113" y="94"/>
                    <a:pt x="114" y="93"/>
                    <a:pt x="114" y="92"/>
                  </a:cubicBezTo>
                  <a:cubicBezTo>
                    <a:pt x="114" y="91"/>
                    <a:pt x="115" y="89"/>
                    <a:pt x="116" y="88"/>
                  </a:cubicBezTo>
                  <a:cubicBezTo>
                    <a:pt x="116" y="86"/>
                    <a:pt x="118" y="86"/>
                    <a:pt x="119" y="86"/>
                  </a:cubicBezTo>
                  <a:cubicBezTo>
                    <a:pt x="120" y="86"/>
                    <a:pt x="121" y="87"/>
                    <a:pt x="122" y="89"/>
                  </a:cubicBezTo>
                  <a:cubicBezTo>
                    <a:pt x="122" y="90"/>
                    <a:pt x="122" y="92"/>
                    <a:pt x="121" y="93"/>
                  </a:cubicBezTo>
                  <a:cubicBezTo>
                    <a:pt x="120" y="95"/>
                    <a:pt x="118" y="97"/>
                    <a:pt x="117" y="97"/>
                  </a:cubicBezTo>
                  <a:cubicBezTo>
                    <a:pt x="115" y="97"/>
                    <a:pt x="114" y="98"/>
                    <a:pt x="113" y="100"/>
                  </a:cubicBezTo>
                  <a:cubicBezTo>
                    <a:pt x="112" y="101"/>
                    <a:pt x="110" y="103"/>
                    <a:pt x="109" y="104"/>
                  </a:cubicBezTo>
                  <a:cubicBezTo>
                    <a:pt x="108" y="106"/>
                    <a:pt x="107" y="107"/>
                    <a:pt x="107" y="108"/>
                  </a:cubicBezTo>
                  <a:cubicBezTo>
                    <a:pt x="107" y="109"/>
                    <a:pt x="105" y="110"/>
                    <a:pt x="104" y="111"/>
                  </a:cubicBezTo>
                  <a:cubicBezTo>
                    <a:pt x="102" y="112"/>
                    <a:pt x="101" y="113"/>
                    <a:pt x="100" y="114"/>
                  </a:cubicBezTo>
                  <a:cubicBezTo>
                    <a:pt x="100" y="114"/>
                    <a:pt x="98" y="114"/>
                    <a:pt x="97" y="113"/>
                  </a:cubicBezTo>
                  <a:cubicBezTo>
                    <a:pt x="95" y="113"/>
                    <a:pt x="92" y="114"/>
                    <a:pt x="91" y="115"/>
                  </a:cubicBezTo>
                  <a:cubicBezTo>
                    <a:pt x="90" y="116"/>
                    <a:pt x="88" y="117"/>
                    <a:pt x="86" y="118"/>
                  </a:cubicBezTo>
                  <a:cubicBezTo>
                    <a:pt x="85" y="118"/>
                    <a:pt x="84" y="119"/>
                    <a:pt x="83" y="119"/>
                  </a:cubicBezTo>
                  <a:cubicBezTo>
                    <a:pt x="82" y="119"/>
                    <a:pt x="80" y="119"/>
                    <a:pt x="79" y="119"/>
                  </a:cubicBezTo>
                  <a:cubicBezTo>
                    <a:pt x="78" y="118"/>
                    <a:pt x="77" y="119"/>
                    <a:pt x="76" y="120"/>
                  </a:cubicBezTo>
                  <a:cubicBezTo>
                    <a:pt x="76" y="120"/>
                    <a:pt x="75" y="121"/>
                    <a:pt x="74" y="121"/>
                  </a:cubicBezTo>
                  <a:cubicBezTo>
                    <a:pt x="74" y="122"/>
                    <a:pt x="72" y="123"/>
                    <a:pt x="71" y="123"/>
                  </a:cubicBezTo>
                  <a:cubicBezTo>
                    <a:pt x="70" y="123"/>
                    <a:pt x="68" y="123"/>
                    <a:pt x="68" y="122"/>
                  </a:cubicBezTo>
                  <a:cubicBezTo>
                    <a:pt x="67" y="121"/>
                    <a:pt x="66" y="121"/>
                    <a:pt x="65" y="122"/>
                  </a:cubicBezTo>
                  <a:cubicBezTo>
                    <a:pt x="65" y="122"/>
                    <a:pt x="63" y="123"/>
                    <a:pt x="62" y="123"/>
                  </a:cubicBezTo>
                  <a:cubicBezTo>
                    <a:pt x="61" y="124"/>
                    <a:pt x="59" y="124"/>
                    <a:pt x="59" y="123"/>
                  </a:cubicBezTo>
                  <a:cubicBezTo>
                    <a:pt x="59" y="123"/>
                    <a:pt x="57" y="124"/>
                    <a:pt x="56" y="125"/>
                  </a:cubicBezTo>
                  <a:cubicBezTo>
                    <a:pt x="55" y="126"/>
                    <a:pt x="53" y="126"/>
                    <a:pt x="52" y="126"/>
                  </a:cubicBezTo>
                  <a:cubicBezTo>
                    <a:pt x="51" y="125"/>
                    <a:pt x="50" y="125"/>
                    <a:pt x="49" y="125"/>
                  </a:cubicBezTo>
                  <a:cubicBezTo>
                    <a:pt x="48" y="125"/>
                    <a:pt x="48" y="124"/>
                    <a:pt x="48" y="123"/>
                  </a:cubicBezTo>
                  <a:cubicBezTo>
                    <a:pt x="48" y="122"/>
                    <a:pt x="47" y="120"/>
                    <a:pt x="47" y="120"/>
                  </a:cubicBezTo>
                  <a:cubicBezTo>
                    <a:pt x="46" y="119"/>
                    <a:pt x="45" y="119"/>
                    <a:pt x="43" y="119"/>
                  </a:cubicBezTo>
                  <a:cubicBezTo>
                    <a:pt x="43" y="119"/>
                    <a:pt x="41" y="117"/>
                    <a:pt x="41" y="116"/>
                  </a:cubicBezTo>
                  <a:cubicBezTo>
                    <a:pt x="41" y="115"/>
                    <a:pt x="40" y="115"/>
                    <a:pt x="39" y="115"/>
                  </a:cubicBezTo>
                  <a:cubicBezTo>
                    <a:pt x="37" y="115"/>
                    <a:pt x="36" y="115"/>
                    <a:pt x="35" y="116"/>
                  </a:cubicBezTo>
                  <a:cubicBezTo>
                    <a:pt x="34" y="118"/>
                    <a:pt x="34" y="120"/>
                    <a:pt x="34" y="121"/>
                  </a:cubicBezTo>
                  <a:cubicBezTo>
                    <a:pt x="34" y="122"/>
                    <a:pt x="34" y="124"/>
                    <a:pt x="35" y="125"/>
                  </a:cubicBezTo>
                  <a:cubicBezTo>
                    <a:pt x="35" y="127"/>
                    <a:pt x="35" y="129"/>
                    <a:pt x="36" y="131"/>
                  </a:cubicBezTo>
                  <a:cubicBezTo>
                    <a:pt x="38" y="132"/>
                    <a:pt x="40" y="136"/>
                    <a:pt x="42" y="138"/>
                  </a:cubicBezTo>
                  <a:cubicBezTo>
                    <a:pt x="44" y="141"/>
                    <a:pt x="46" y="144"/>
                    <a:pt x="48" y="146"/>
                  </a:cubicBezTo>
                  <a:cubicBezTo>
                    <a:pt x="50" y="147"/>
                    <a:pt x="53" y="151"/>
                    <a:pt x="54" y="152"/>
                  </a:cubicBezTo>
                  <a:cubicBezTo>
                    <a:pt x="56" y="153"/>
                    <a:pt x="60" y="156"/>
                    <a:pt x="63" y="159"/>
                  </a:cubicBezTo>
                  <a:cubicBezTo>
                    <a:pt x="65" y="160"/>
                    <a:pt x="68" y="164"/>
                    <a:pt x="69" y="165"/>
                  </a:cubicBezTo>
                  <a:cubicBezTo>
                    <a:pt x="71" y="167"/>
                    <a:pt x="72" y="170"/>
                    <a:pt x="73" y="170"/>
                  </a:cubicBezTo>
                  <a:cubicBezTo>
                    <a:pt x="75" y="171"/>
                    <a:pt x="77" y="174"/>
                    <a:pt x="78" y="176"/>
                  </a:cubicBezTo>
                  <a:cubicBezTo>
                    <a:pt x="79" y="179"/>
                    <a:pt x="81" y="181"/>
                    <a:pt x="82" y="183"/>
                  </a:cubicBezTo>
                  <a:cubicBezTo>
                    <a:pt x="84" y="184"/>
                    <a:pt x="86" y="186"/>
                    <a:pt x="87" y="188"/>
                  </a:cubicBezTo>
                  <a:cubicBezTo>
                    <a:pt x="89" y="189"/>
                    <a:pt x="91" y="192"/>
                    <a:pt x="92" y="194"/>
                  </a:cubicBezTo>
                  <a:cubicBezTo>
                    <a:pt x="94" y="195"/>
                    <a:pt x="97" y="198"/>
                    <a:pt x="99" y="199"/>
                  </a:cubicBezTo>
                  <a:cubicBezTo>
                    <a:pt x="100" y="201"/>
                    <a:pt x="104" y="204"/>
                    <a:pt x="107" y="207"/>
                  </a:cubicBezTo>
                  <a:cubicBezTo>
                    <a:pt x="110" y="209"/>
                    <a:pt x="116" y="212"/>
                    <a:pt x="118" y="213"/>
                  </a:cubicBezTo>
                  <a:cubicBezTo>
                    <a:pt x="121" y="214"/>
                    <a:pt x="125" y="216"/>
                    <a:pt x="126" y="216"/>
                  </a:cubicBezTo>
                  <a:cubicBezTo>
                    <a:pt x="131" y="211"/>
                    <a:pt x="131" y="211"/>
                    <a:pt x="131" y="211"/>
                  </a:cubicBezTo>
                  <a:cubicBezTo>
                    <a:pt x="137" y="211"/>
                    <a:pt x="137" y="211"/>
                    <a:pt x="137" y="211"/>
                  </a:cubicBezTo>
                  <a:cubicBezTo>
                    <a:pt x="143" y="216"/>
                    <a:pt x="143" y="216"/>
                    <a:pt x="143" y="216"/>
                  </a:cubicBezTo>
                  <a:cubicBezTo>
                    <a:pt x="146" y="215"/>
                    <a:pt x="150" y="214"/>
                    <a:pt x="152" y="213"/>
                  </a:cubicBezTo>
                  <a:cubicBezTo>
                    <a:pt x="155" y="212"/>
                    <a:pt x="158" y="211"/>
                    <a:pt x="159" y="210"/>
                  </a:cubicBezTo>
                  <a:cubicBezTo>
                    <a:pt x="161" y="210"/>
                    <a:pt x="164" y="209"/>
                    <a:pt x="165" y="208"/>
                  </a:cubicBezTo>
                  <a:cubicBezTo>
                    <a:pt x="166" y="207"/>
                    <a:pt x="168" y="206"/>
                    <a:pt x="170" y="206"/>
                  </a:cubicBezTo>
                  <a:cubicBezTo>
                    <a:pt x="173" y="206"/>
                    <a:pt x="175" y="205"/>
                    <a:pt x="176" y="204"/>
                  </a:cubicBezTo>
                  <a:cubicBezTo>
                    <a:pt x="177" y="203"/>
                    <a:pt x="179" y="202"/>
                    <a:pt x="181" y="201"/>
                  </a:cubicBezTo>
                  <a:cubicBezTo>
                    <a:pt x="182" y="201"/>
                    <a:pt x="184" y="200"/>
                    <a:pt x="185" y="199"/>
                  </a:cubicBezTo>
                  <a:cubicBezTo>
                    <a:pt x="187" y="198"/>
                    <a:pt x="190" y="197"/>
                    <a:pt x="191" y="197"/>
                  </a:cubicBezTo>
                  <a:cubicBezTo>
                    <a:pt x="193" y="197"/>
                    <a:pt x="195" y="196"/>
                    <a:pt x="197" y="195"/>
                  </a:cubicBezTo>
                  <a:cubicBezTo>
                    <a:pt x="198" y="194"/>
                    <a:pt x="199" y="193"/>
                    <a:pt x="199" y="191"/>
                  </a:cubicBezTo>
                  <a:cubicBezTo>
                    <a:pt x="200" y="190"/>
                    <a:pt x="201" y="187"/>
                    <a:pt x="202" y="186"/>
                  </a:cubicBezTo>
                  <a:cubicBezTo>
                    <a:pt x="203" y="185"/>
                    <a:pt x="205" y="182"/>
                    <a:pt x="206" y="181"/>
                  </a:cubicBezTo>
                  <a:cubicBezTo>
                    <a:pt x="208" y="180"/>
                    <a:pt x="210" y="178"/>
                    <a:pt x="210" y="176"/>
                  </a:cubicBezTo>
                  <a:cubicBezTo>
                    <a:pt x="211" y="174"/>
                    <a:pt x="212" y="172"/>
                    <a:pt x="212" y="171"/>
                  </a:cubicBezTo>
                  <a:cubicBezTo>
                    <a:pt x="212" y="169"/>
                    <a:pt x="211" y="169"/>
                    <a:pt x="210" y="168"/>
                  </a:cubicBezTo>
                  <a:cubicBezTo>
                    <a:pt x="209" y="167"/>
                    <a:pt x="208" y="165"/>
                    <a:pt x="207" y="164"/>
                  </a:cubicBezTo>
                  <a:cubicBezTo>
                    <a:pt x="206" y="164"/>
                    <a:pt x="204" y="163"/>
                    <a:pt x="203" y="162"/>
                  </a:cubicBezTo>
                  <a:cubicBezTo>
                    <a:pt x="201" y="162"/>
                    <a:pt x="199" y="161"/>
                    <a:pt x="198" y="160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9" y="159"/>
                    <a:pt x="200" y="159"/>
                    <a:pt x="200" y="158"/>
                  </a:cubicBezTo>
                  <a:cubicBezTo>
                    <a:pt x="200" y="158"/>
                    <a:pt x="202" y="158"/>
                    <a:pt x="203" y="158"/>
                  </a:cubicBezTo>
                  <a:cubicBezTo>
                    <a:pt x="204" y="159"/>
                    <a:pt x="205" y="158"/>
                    <a:pt x="205" y="157"/>
                  </a:cubicBezTo>
                  <a:cubicBezTo>
                    <a:pt x="205" y="155"/>
                    <a:pt x="204" y="154"/>
                    <a:pt x="203" y="154"/>
                  </a:cubicBezTo>
                  <a:cubicBezTo>
                    <a:pt x="202" y="154"/>
                    <a:pt x="201" y="154"/>
                    <a:pt x="202" y="153"/>
                  </a:cubicBezTo>
                  <a:cubicBezTo>
                    <a:pt x="202" y="152"/>
                    <a:pt x="202" y="151"/>
                    <a:pt x="203" y="151"/>
                  </a:cubicBezTo>
                  <a:cubicBezTo>
                    <a:pt x="203" y="151"/>
                    <a:pt x="205" y="151"/>
                    <a:pt x="206" y="151"/>
                  </a:cubicBezTo>
                  <a:cubicBezTo>
                    <a:pt x="207" y="150"/>
                    <a:pt x="209" y="149"/>
                    <a:pt x="210" y="149"/>
                  </a:cubicBezTo>
                  <a:cubicBezTo>
                    <a:pt x="212" y="148"/>
                    <a:pt x="214" y="146"/>
                    <a:pt x="214" y="144"/>
                  </a:cubicBezTo>
                  <a:cubicBezTo>
                    <a:pt x="215" y="141"/>
                    <a:pt x="215" y="140"/>
                    <a:pt x="214" y="139"/>
                  </a:cubicBezTo>
                  <a:cubicBezTo>
                    <a:pt x="213" y="139"/>
                    <a:pt x="211" y="137"/>
                    <a:pt x="210" y="136"/>
                  </a:cubicBezTo>
                  <a:cubicBezTo>
                    <a:pt x="209" y="136"/>
                    <a:pt x="209" y="135"/>
                    <a:pt x="209" y="135"/>
                  </a:cubicBezTo>
                  <a:cubicBezTo>
                    <a:pt x="210" y="135"/>
                    <a:pt x="212" y="135"/>
                    <a:pt x="213" y="135"/>
                  </a:cubicBezTo>
                  <a:cubicBezTo>
                    <a:pt x="214" y="136"/>
                    <a:pt x="215" y="135"/>
                    <a:pt x="215" y="135"/>
                  </a:cubicBezTo>
                  <a:cubicBezTo>
                    <a:pt x="216" y="135"/>
                    <a:pt x="217" y="134"/>
                    <a:pt x="217" y="132"/>
                  </a:cubicBezTo>
                  <a:cubicBezTo>
                    <a:pt x="218" y="131"/>
                    <a:pt x="219" y="132"/>
                    <a:pt x="219" y="133"/>
                  </a:cubicBezTo>
                  <a:cubicBezTo>
                    <a:pt x="219" y="135"/>
                    <a:pt x="220" y="136"/>
                    <a:pt x="221" y="137"/>
                  </a:cubicBezTo>
                  <a:cubicBezTo>
                    <a:pt x="221" y="138"/>
                    <a:pt x="224" y="138"/>
                    <a:pt x="225" y="137"/>
                  </a:cubicBezTo>
                  <a:cubicBezTo>
                    <a:pt x="227" y="137"/>
                    <a:pt x="230" y="136"/>
                    <a:pt x="231" y="136"/>
                  </a:cubicBezTo>
                  <a:cubicBezTo>
                    <a:pt x="233" y="136"/>
                    <a:pt x="234" y="136"/>
                    <a:pt x="235" y="137"/>
                  </a:cubicBezTo>
                  <a:cubicBezTo>
                    <a:pt x="236" y="137"/>
                    <a:pt x="238" y="137"/>
                    <a:pt x="240" y="137"/>
                  </a:cubicBezTo>
                  <a:cubicBezTo>
                    <a:pt x="242" y="137"/>
                    <a:pt x="244" y="137"/>
                    <a:pt x="245" y="137"/>
                  </a:cubicBezTo>
                  <a:cubicBezTo>
                    <a:pt x="247" y="138"/>
                    <a:pt x="247" y="138"/>
                    <a:pt x="246" y="139"/>
                  </a:cubicBezTo>
                  <a:cubicBezTo>
                    <a:pt x="246" y="140"/>
                    <a:pt x="244" y="140"/>
                    <a:pt x="243" y="140"/>
                  </a:cubicBezTo>
                  <a:cubicBezTo>
                    <a:pt x="242" y="140"/>
                    <a:pt x="241" y="141"/>
                    <a:pt x="240" y="141"/>
                  </a:cubicBezTo>
                  <a:cubicBezTo>
                    <a:pt x="238" y="142"/>
                    <a:pt x="236" y="142"/>
                    <a:pt x="235" y="142"/>
                  </a:cubicBezTo>
                  <a:cubicBezTo>
                    <a:pt x="234" y="142"/>
                    <a:pt x="233" y="142"/>
                    <a:pt x="232" y="141"/>
                  </a:cubicBezTo>
                  <a:cubicBezTo>
                    <a:pt x="231" y="141"/>
                    <a:pt x="229" y="141"/>
                    <a:pt x="227" y="142"/>
                  </a:cubicBezTo>
                  <a:cubicBezTo>
                    <a:pt x="226" y="143"/>
                    <a:pt x="226" y="145"/>
                    <a:pt x="226" y="146"/>
                  </a:cubicBezTo>
                  <a:cubicBezTo>
                    <a:pt x="226" y="148"/>
                    <a:pt x="225" y="150"/>
                    <a:pt x="225" y="151"/>
                  </a:cubicBezTo>
                  <a:cubicBezTo>
                    <a:pt x="224" y="153"/>
                    <a:pt x="225" y="154"/>
                    <a:pt x="226" y="154"/>
                  </a:cubicBezTo>
                  <a:cubicBezTo>
                    <a:pt x="227" y="154"/>
                    <a:pt x="229" y="154"/>
                    <a:pt x="231" y="154"/>
                  </a:cubicBezTo>
                  <a:cubicBezTo>
                    <a:pt x="233" y="153"/>
                    <a:pt x="233" y="154"/>
                    <a:pt x="232" y="155"/>
                  </a:cubicBezTo>
                  <a:cubicBezTo>
                    <a:pt x="230" y="155"/>
                    <a:pt x="228" y="157"/>
                    <a:pt x="228" y="158"/>
                  </a:cubicBezTo>
                  <a:cubicBezTo>
                    <a:pt x="227" y="159"/>
                    <a:pt x="227" y="161"/>
                    <a:pt x="227" y="162"/>
                  </a:cubicBezTo>
                  <a:cubicBezTo>
                    <a:pt x="227" y="163"/>
                    <a:pt x="227" y="165"/>
                    <a:pt x="226" y="167"/>
                  </a:cubicBezTo>
                  <a:cubicBezTo>
                    <a:pt x="225" y="167"/>
                    <a:pt x="225" y="168"/>
                    <a:pt x="227" y="169"/>
                  </a:cubicBezTo>
                  <a:cubicBezTo>
                    <a:pt x="228" y="169"/>
                    <a:pt x="231" y="169"/>
                    <a:pt x="235" y="169"/>
                  </a:cubicBezTo>
                  <a:cubicBezTo>
                    <a:pt x="237" y="169"/>
                    <a:pt x="242" y="169"/>
                    <a:pt x="243" y="169"/>
                  </a:cubicBezTo>
                  <a:cubicBezTo>
                    <a:pt x="245" y="169"/>
                    <a:pt x="247" y="169"/>
                    <a:pt x="250" y="168"/>
                  </a:cubicBezTo>
                  <a:cubicBezTo>
                    <a:pt x="252" y="167"/>
                    <a:pt x="253" y="167"/>
                    <a:pt x="253" y="167"/>
                  </a:cubicBezTo>
                  <a:cubicBezTo>
                    <a:pt x="253" y="167"/>
                    <a:pt x="252" y="168"/>
                    <a:pt x="249" y="169"/>
                  </a:cubicBezTo>
                  <a:cubicBezTo>
                    <a:pt x="246" y="170"/>
                    <a:pt x="243" y="171"/>
                    <a:pt x="242" y="172"/>
                  </a:cubicBezTo>
                  <a:cubicBezTo>
                    <a:pt x="240" y="172"/>
                    <a:pt x="238" y="173"/>
                    <a:pt x="237" y="174"/>
                  </a:cubicBezTo>
                  <a:cubicBezTo>
                    <a:pt x="235" y="176"/>
                    <a:pt x="232" y="176"/>
                    <a:pt x="231" y="177"/>
                  </a:cubicBezTo>
                  <a:cubicBezTo>
                    <a:pt x="229" y="178"/>
                    <a:pt x="229" y="179"/>
                    <a:pt x="229" y="180"/>
                  </a:cubicBezTo>
                  <a:cubicBezTo>
                    <a:pt x="229" y="181"/>
                    <a:pt x="230" y="181"/>
                    <a:pt x="231" y="181"/>
                  </a:cubicBezTo>
                  <a:cubicBezTo>
                    <a:pt x="232" y="181"/>
                    <a:pt x="231" y="181"/>
                    <a:pt x="230" y="182"/>
                  </a:cubicBezTo>
                  <a:cubicBezTo>
                    <a:pt x="229" y="183"/>
                    <a:pt x="228" y="184"/>
                    <a:pt x="228" y="185"/>
                  </a:cubicBezTo>
                  <a:cubicBezTo>
                    <a:pt x="229" y="185"/>
                    <a:pt x="228" y="187"/>
                    <a:pt x="227" y="188"/>
                  </a:cubicBezTo>
                  <a:cubicBezTo>
                    <a:pt x="227" y="188"/>
                    <a:pt x="226" y="189"/>
                    <a:pt x="227" y="190"/>
                  </a:cubicBezTo>
                  <a:cubicBezTo>
                    <a:pt x="227" y="191"/>
                    <a:pt x="228" y="192"/>
                    <a:pt x="229" y="193"/>
                  </a:cubicBezTo>
                  <a:cubicBezTo>
                    <a:pt x="231" y="193"/>
                    <a:pt x="231" y="193"/>
                    <a:pt x="231" y="194"/>
                  </a:cubicBezTo>
                  <a:cubicBezTo>
                    <a:pt x="232" y="195"/>
                    <a:pt x="232" y="196"/>
                    <a:pt x="231" y="197"/>
                  </a:cubicBezTo>
                  <a:cubicBezTo>
                    <a:pt x="231" y="198"/>
                    <a:pt x="230" y="199"/>
                    <a:pt x="229" y="199"/>
                  </a:cubicBezTo>
                  <a:cubicBezTo>
                    <a:pt x="229" y="200"/>
                    <a:pt x="230" y="201"/>
                    <a:pt x="231" y="201"/>
                  </a:cubicBezTo>
                  <a:cubicBezTo>
                    <a:pt x="232" y="202"/>
                    <a:pt x="233" y="202"/>
                    <a:pt x="235" y="201"/>
                  </a:cubicBezTo>
                  <a:cubicBezTo>
                    <a:pt x="236" y="201"/>
                    <a:pt x="237" y="201"/>
                    <a:pt x="238" y="201"/>
                  </a:cubicBezTo>
                  <a:cubicBezTo>
                    <a:pt x="238" y="202"/>
                    <a:pt x="238" y="203"/>
                    <a:pt x="238" y="203"/>
                  </a:cubicBezTo>
                  <a:cubicBezTo>
                    <a:pt x="237" y="204"/>
                    <a:pt x="238" y="206"/>
                    <a:pt x="239" y="207"/>
                  </a:cubicBezTo>
                  <a:cubicBezTo>
                    <a:pt x="240" y="208"/>
                    <a:pt x="240" y="210"/>
                    <a:pt x="240" y="212"/>
                  </a:cubicBezTo>
                  <a:cubicBezTo>
                    <a:pt x="240" y="213"/>
                    <a:pt x="240" y="214"/>
                    <a:pt x="241" y="215"/>
                  </a:cubicBezTo>
                  <a:cubicBezTo>
                    <a:pt x="241" y="215"/>
                    <a:pt x="242" y="216"/>
                    <a:pt x="242" y="218"/>
                  </a:cubicBezTo>
                  <a:cubicBezTo>
                    <a:pt x="242" y="219"/>
                    <a:pt x="242" y="221"/>
                    <a:pt x="242" y="223"/>
                  </a:cubicBezTo>
                  <a:cubicBezTo>
                    <a:pt x="241" y="224"/>
                    <a:pt x="241" y="227"/>
                    <a:pt x="240" y="229"/>
                  </a:cubicBezTo>
                  <a:cubicBezTo>
                    <a:pt x="240" y="230"/>
                    <a:pt x="240" y="231"/>
                    <a:pt x="239" y="233"/>
                  </a:cubicBezTo>
                  <a:cubicBezTo>
                    <a:pt x="239" y="233"/>
                    <a:pt x="238" y="234"/>
                    <a:pt x="238" y="235"/>
                  </a:cubicBezTo>
                  <a:cubicBezTo>
                    <a:pt x="242" y="236"/>
                    <a:pt x="242" y="236"/>
                    <a:pt x="242" y="236"/>
                  </a:cubicBezTo>
                  <a:cubicBezTo>
                    <a:pt x="243" y="239"/>
                    <a:pt x="243" y="239"/>
                    <a:pt x="243" y="239"/>
                  </a:cubicBezTo>
                  <a:cubicBezTo>
                    <a:pt x="237" y="244"/>
                    <a:pt x="237" y="244"/>
                    <a:pt x="237" y="244"/>
                  </a:cubicBezTo>
                  <a:cubicBezTo>
                    <a:pt x="236" y="244"/>
                    <a:pt x="236" y="244"/>
                    <a:pt x="236" y="244"/>
                  </a:cubicBezTo>
                  <a:cubicBezTo>
                    <a:pt x="232" y="243"/>
                    <a:pt x="232" y="243"/>
                    <a:pt x="232" y="243"/>
                  </a:cubicBezTo>
                  <a:cubicBezTo>
                    <a:pt x="231" y="245"/>
                    <a:pt x="231" y="248"/>
                    <a:pt x="231" y="249"/>
                  </a:cubicBezTo>
                  <a:cubicBezTo>
                    <a:pt x="231" y="250"/>
                    <a:pt x="231" y="253"/>
                    <a:pt x="231" y="254"/>
                  </a:cubicBezTo>
                  <a:cubicBezTo>
                    <a:pt x="231" y="254"/>
                    <a:pt x="232" y="254"/>
                    <a:pt x="235" y="254"/>
                  </a:cubicBezTo>
                  <a:cubicBezTo>
                    <a:pt x="237" y="254"/>
                    <a:pt x="240" y="250"/>
                    <a:pt x="242" y="250"/>
                  </a:cubicBezTo>
                  <a:cubicBezTo>
                    <a:pt x="242" y="250"/>
                    <a:pt x="242" y="246"/>
                    <a:pt x="242" y="245"/>
                  </a:cubicBezTo>
                  <a:cubicBezTo>
                    <a:pt x="242" y="244"/>
                    <a:pt x="241" y="242"/>
                    <a:pt x="243" y="242"/>
                  </a:cubicBezTo>
                  <a:cubicBezTo>
                    <a:pt x="244" y="243"/>
                    <a:pt x="245" y="240"/>
                    <a:pt x="246" y="240"/>
                  </a:cubicBezTo>
                  <a:cubicBezTo>
                    <a:pt x="248" y="239"/>
                    <a:pt x="252" y="239"/>
                    <a:pt x="253" y="239"/>
                  </a:cubicBezTo>
                  <a:cubicBezTo>
                    <a:pt x="254" y="241"/>
                    <a:pt x="249" y="245"/>
                    <a:pt x="250" y="245"/>
                  </a:cubicBezTo>
                  <a:cubicBezTo>
                    <a:pt x="251" y="246"/>
                    <a:pt x="252" y="249"/>
                    <a:pt x="254" y="248"/>
                  </a:cubicBezTo>
                  <a:cubicBezTo>
                    <a:pt x="256" y="247"/>
                    <a:pt x="260" y="243"/>
                    <a:pt x="262" y="246"/>
                  </a:cubicBezTo>
                  <a:cubicBezTo>
                    <a:pt x="263" y="248"/>
                    <a:pt x="264" y="249"/>
                    <a:pt x="264" y="249"/>
                  </a:cubicBezTo>
                  <a:cubicBezTo>
                    <a:pt x="264" y="249"/>
                    <a:pt x="265" y="248"/>
                    <a:pt x="266" y="247"/>
                  </a:cubicBezTo>
                  <a:cubicBezTo>
                    <a:pt x="267" y="247"/>
                    <a:pt x="268" y="244"/>
                    <a:pt x="268" y="242"/>
                  </a:cubicBezTo>
                  <a:cubicBezTo>
                    <a:pt x="268" y="239"/>
                    <a:pt x="268" y="236"/>
                    <a:pt x="270" y="235"/>
                  </a:cubicBezTo>
                  <a:cubicBezTo>
                    <a:pt x="272" y="233"/>
                    <a:pt x="273" y="230"/>
                    <a:pt x="273" y="229"/>
                  </a:cubicBezTo>
                  <a:cubicBezTo>
                    <a:pt x="272" y="227"/>
                    <a:pt x="272" y="225"/>
                    <a:pt x="272" y="224"/>
                  </a:cubicBezTo>
                  <a:cubicBezTo>
                    <a:pt x="273" y="223"/>
                    <a:pt x="274" y="222"/>
                    <a:pt x="275" y="223"/>
                  </a:cubicBezTo>
                  <a:cubicBezTo>
                    <a:pt x="275" y="223"/>
                    <a:pt x="277" y="224"/>
                    <a:pt x="277" y="225"/>
                  </a:cubicBezTo>
                  <a:cubicBezTo>
                    <a:pt x="278" y="226"/>
                    <a:pt x="281" y="228"/>
                    <a:pt x="282" y="229"/>
                  </a:cubicBezTo>
                  <a:cubicBezTo>
                    <a:pt x="283" y="228"/>
                    <a:pt x="286" y="228"/>
                    <a:pt x="289" y="227"/>
                  </a:cubicBezTo>
                  <a:cubicBezTo>
                    <a:pt x="291" y="227"/>
                    <a:pt x="293" y="225"/>
                    <a:pt x="294" y="223"/>
                  </a:cubicBezTo>
                  <a:cubicBezTo>
                    <a:pt x="295" y="221"/>
                    <a:pt x="297" y="220"/>
                    <a:pt x="299" y="219"/>
                  </a:cubicBezTo>
                  <a:cubicBezTo>
                    <a:pt x="299" y="217"/>
                    <a:pt x="300" y="215"/>
                    <a:pt x="299" y="214"/>
                  </a:cubicBezTo>
                  <a:cubicBezTo>
                    <a:pt x="299" y="212"/>
                    <a:pt x="298" y="209"/>
                    <a:pt x="297" y="209"/>
                  </a:cubicBezTo>
                  <a:cubicBezTo>
                    <a:pt x="296" y="207"/>
                    <a:pt x="293" y="205"/>
                    <a:pt x="291" y="203"/>
                  </a:cubicBezTo>
                  <a:cubicBezTo>
                    <a:pt x="289" y="201"/>
                    <a:pt x="287" y="199"/>
                    <a:pt x="285" y="197"/>
                  </a:cubicBezTo>
                  <a:cubicBezTo>
                    <a:pt x="283" y="196"/>
                    <a:pt x="284" y="195"/>
                    <a:pt x="287" y="195"/>
                  </a:cubicBezTo>
                  <a:cubicBezTo>
                    <a:pt x="288" y="195"/>
                    <a:pt x="292" y="194"/>
                    <a:pt x="293" y="193"/>
                  </a:cubicBezTo>
                  <a:cubicBezTo>
                    <a:pt x="295" y="193"/>
                    <a:pt x="296" y="191"/>
                    <a:pt x="297" y="191"/>
                  </a:cubicBezTo>
                  <a:cubicBezTo>
                    <a:pt x="298" y="190"/>
                    <a:pt x="299" y="188"/>
                    <a:pt x="300" y="187"/>
                  </a:cubicBezTo>
                  <a:cubicBezTo>
                    <a:pt x="301" y="186"/>
                    <a:pt x="303" y="184"/>
                    <a:pt x="304" y="182"/>
                  </a:cubicBezTo>
                  <a:cubicBezTo>
                    <a:pt x="306" y="181"/>
                    <a:pt x="308" y="181"/>
                    <a:pt x="310" y="180"/>
                  </a:cubicBezTo>
                  <a:cubicBezTo>
                    <a:pt x="311" y="180"/>
                    <a:pt x="313" y="180"/>
                    <a:pt x="316" y="180"/>
                  </a:cubicBezTo>
                  <a:cubicBezTo>
                    <a:pt x="318" y="180"/>
                    <a:pt x="320" y="179"/>
                    <a:pt x="320" y="177"/>
                  </a:cubicBezTo>
                  <a:cubicBezTo>
                    <a:pt x="319" y="175"/>
                    <a:pt x="317" y="174"/>
                    <a:pt x="315" y="174"/>
                  </a:cubicBezTo>
                  <a:cubicBezTo>
                    <a:pt x="312" y="174"/>
                    <a:pt x="309" y="175"/>
                    <a:pt x="307" y="175"/>
                  </a:cubicBezTo>
                  <a:cubicBezTo>
                    <a:pt x="305" y="176"/>
                    <a:pt x="303" y="176"/>
                    <a:pt x="300" y="176"/>
                  </a:cubicBezTo>
                  <a:cubicBezTo>
                    <a:pt x="297" y="177"/>
                    <a:pt x="295" y="176"/>
                    <a:pt x="295" y="174"/>
                  </a:cubicBezTo>
                  <a:cubicBezTo>
                    <a:pt x="294" y="172"/>
                    <a:pt x="294" y="171"/>
                    <a:pt x="295" y="172"/>
                  </a:cubicBezTo>
                  <a:cubicBezTo>
                    <a:pt x="296" y="172"/>
                    <a:pt x="297" y="171"/>
                    <a:pt x="297" y="170"/>
                  </a:cubicBezTo>
                  <a:cubicBezTo>
                    <a:pt x="296" y="168"/>
                    <a:pt x="296" y="166"/>
                    <a:pt x="296" y="164"/>
                  </a:cubicBezTo>
                  <a:cubicBezTo>
                    <a:pt x="295" y="162"/>
                    <a:pt x="296" y="160"/>
                    <a:pt x="297" y="160"/>
                  </a:cubicBezTo>
                  <a:cubicBezTo>
                    <a:pt x="297" y="159"/>
                    <a:pt x="300" y="159"/>
                    <a:pt x="301" y="158"/>
                  </a:cubicBezTo>
                  <a:cubicBezTo>
                    <a:pt x="303" y="158"/>
                    <a:pt x="308" y="154"/>
                    <a:pt x="310" y="152"/>
                  </a:cubicBezTo>
                  <a:cubicBezTo>
                    <a:pt x="312" y="148"/>
                    <a:pt x="315" y="146"/>
                    <a:pt x="315" y="146"/>
                  </a:cubicBezTo>
                  <a:cubicBezTo>
                    <a:pt x="315" y="146"/>
                    <a:pt x="314" y="144"/>
                    <a:pt x="313" y="143"/>
                  </a:cubicBezTo>
                  <a:cubicBezTo>
                    <a:pt x="312" y="142"/>
                    <a:pt x="311" y="139"/>
                    <a:pt x="311" y="138"/>
                  </a:cubicBezTo>
                  <a:cubicBezTo>
                    <a:pt x="310" y="137"/>
                    <a:pt x="311" y="136"/>
                    <a:pt x="312" y="135"/>
                  </a:cubicBezTo>
                  <a:cubicBezTo>
                    <a:pt x="312" y="134"/>
                    <a:pt x="314" y="133"/>
                    <a:pt x="315" y="133"/>
                  </a:cubicBezTo>
                  <a:cubicBezTo>
                    <a:pt x="315" y="134"/>
                    <a:pt x="317" y="134"/>
                    <a:pt x="318" y="133"/>
                  </a:cubicBezTo>
                  <a:cubicBezTo>
                    <a:pt x="320" y="133"/>
                    <a:pt x="320" y="131"/>
                    <a:pt x="320" y="130"/>
                  </a:cubicBezTo>
                  <a:cubicBezTo>
                    <a:pt x="320" y="130"/>
                    <a:pt x="318" y="129"/>
                    <a:pt x="316" y="129"/>
                  </a:cubicBezTo>
                  <a:cubicBezTo>
                    <a:pt x="315" y="129"/>
                    <a:pt x="313" y="127"/>
                    <a:pt x="312" y="126"/>
                  </a:cubicBezTo>
                  <a:cubicBezTo>
                    <a:pt x="311" y="125"/>
                    <a:pt x="312" y="124"/>
                    <a:pt x="313" y="123"/>
                  </a:cubicBezTo>
                  <a:cubicBezTo>
                    <a:pt x="314" y="123"/>
                    <a:pt x="317" y="122"/>
                    <a:pt x="319" y="120"/>
                  </a:cubicBezTo>
                  <a:cubicBezTo>
                    <a:pt x="321" y="119"/>
                    <a:pt x="324" y="118"/>
                    <a:pt x="326" y="117"/>
                  </a:cubicBezTo>
                  <a:cubicBezTo>
                    <a:pt x="328" y="116"/>
                    <a:pt x="330" y="114"/>
                    <a:pt x="331" y="111"/>
                  </a:cubicBezTo>
                  <a:cubicBezTo>
                    <a:pt x="333" y="110"/>
                    <a:pt x="333" y="107"/>
                    <a:pt x="333" y="106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76" name="Freeform 25">
              <a:extLst>
                <a:ext uri="{FF2B5EF4-FFF2-40B4-BE49-F238E27FC236}">
                  <a16:creationId xmlns:a16="http://schemas.microsoft.com/office/drawing/2014/main" id="{2D9164A0-6F4C-4F14-AB93-34231EE48E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1132" y="2048960"/>
              <a:ext cx="364236" cy="565485"/>
            </a:xfrm>
            <a:custGeom>
              <a:avLst/>
              <a:gdLst/>
              <a:ahLst/>
              <a:cxnLst>
                <a:cxn ang="0">
                  <a:pos x="180" y="21"/>
                </a:cxn>
                <a:cxn ang="0">
                  <a:pos x="155" y="17"/>
                </a:cxn>
                <a:cxn ang="0">
                  <a:pos x="138" y="2"/>
                </a:cxn>
                <a:cxn ang="0">
                  <a:pos x="110" y="5"/>
                </a:cxn>
                <a:cxn ang="0">
                  <a:pos x="106" y="14"/>
                </a:cxn>
                <a:cxn ang="0">
                  <a:pos x="109" y="39"/>
                </a:cxn>
                <a:cxn ang="0">
                  <a:pos x="110" y="58"/>
                </a:cxn>
                <a:cxn ang="0">
                  <a:pos x="102" y="80"/>
                </a:cxn>
                <a:cxn ang="0">
                  <a:pos x="96" y="102"/>
                </a:cxn>
                <a:cxn ang="0">
                  <a:pos x="100" y="123"/>
                </a:cxn>
                <a:cxn ang="0">
                  <a:pos x="100" y="153"/>
                </a:cxn>
                <a:cxn ang="0">
                  <a:pos x="82" y="178"/>
                </a:cxn>
                <a:cxn ang="0">
                  <a:pos x="61" y="188"/>
                </a:cxn>
                <a:cxn ang="0">
                  <a:pos x="42" y="198"/>
                </a:cxn>
                <a:cxn ang="0">
                  <a:pos x="18" y="212"/>
                </a:cxn>
                <a:cxn ang="0">
                  <a:pos x="4" y="210"/>
                </a:cxn>
                <a:cxn ang="0">
                  <a:pos x="11" y="232"/>
                </a:cxn>
                <a:cxn ang="0">
                  <a:pos x="31" y="246"/>
                </a:cxn>
                <a:cxn ang="0">
                  <a:pos x="48" y="259"/>
                </a:cxn>
                <a:cxn ang="0">
                  <a:pos x="49" y="281"/>
                </a:cxn>
                <a:cxn ang="0">
                  <a:pos x="69" y="294"/>
                </a:cxn>
                <a:cxn ang="0">
                  <a:pos x="92" y="302"/>
                </a:cxn>
                <a:cxn ang="0">
                  <a:pos x="113" y="299"/>
                </a:cxn>
                <a:cxn ang="0">
                  <a:pos x="123" y="281"/>
                </a:cxn>
                <a:cxn ang="0">
                  <a:pos x="114" y="273"/>
                </a:cxn>
                <a:cxn ang="0">
                  <a:pos x="126" y="283"/>
                </a:cxn>
                <a:cxn ang="0">
                  <a:pos x="127" y="305"/>
                </a:cxn>
                <a:cxn ang="0">
                  <a:pos x="133" y="304"/>
                </a:cxn>
                <a:cxn ang="0">
                  <a:pos x="141" y="303"/>
                </a:cxn>
                <a:cxn ang="0">
                  <a:pos x="147" y="291"/>
                </a:cxn>
                <a:cxn ang="0">
                  <a:pos x="151" y="288"/>
                </a:cxn>
                <a:cxn ang="0">
                  <a:pos x="154" y="292"/>
                </a:cxn>
                <a:cxn ang="0">
                  <a:pos x="156" y="309"/>
                </a:cxn>
                <a:cxn ang="0">
                  <a:pos x="169" y="306"/>
                </a:cxn>
                <a:cxn ang="0">
                  <a:pos x="166" y="291"/>
                </a:cxn>
                <a:cxn ang="0">
                  <a:pos x="174" y="289"/>
                </a:cxn>
                <a:cxn ang="0">
                  <a:pos x="170" y="268"/>
                </a:cxn>
                <a:cxn ang="0">
                  <a:pos x="165" y="239"/>
                </a:cxn>
                <a:cxn ang="0">
                  <a:pos x="154" y="218"/>
                </a:cxn>
                <a:cxn ang="0">
                  <a:pos x="146" y="202"/>
                </a:cxn>
                <a:cxn ang="0">
                  <a:pos x="146" y="183"/>
                </a:cxn>
                <a:cxn ang="0">
                  <a:pos x="148" y="166"/>
                </a:cxn>
                <a:cxn ang="0">
                  <a:pos x="131" y="157"/>
                </a:cxn>
                <a:cxn ang="0">
                  <a:pos x="112" y="147"/>
                </a:cxn>
                <a:cxn ang="0">
                  <a:pos x="123" y="130"/>
                </a:cxn>
                <a:cxn ang="0">
                  <a:pos x="144" y="113"/>
                </a:cxn>
                <a:cxn ang="0">
                  <a:pos x="150" y="99"/>
                </a:cxn>
                <a:cxn ang="0">
                  <a:pos x="125" y="85"/>
                </a:cxn>
                <a:cxn ang="0">
                  <a:pos x="111" y="72"/>
                </a:cxn>
                <a:cxn ang="0">
                  <a:pos x="127" y="51"/>
                </a:cxn>
                <a:cxn ang="0">
                  <a:pos x="122" y="37"/>
                </a:cxn>
                <a:cxn ang="0">
                  <a:pos x="137" y="44"/>
                </a:cxn>
                <a:cxn ang="0">
                  <a:pos x="155" y="53"/>
                </a:cxn>
                <a:cxn ang="0">
                  <a:pos x="160" y="48"/>
                </a:cxn>
                <a:cxn ang="0">
                  <a:pos x="170" y="63"/>
                </a:cxn>
                <a:cxn ang="0">
                  <a:pos x="187" y="60"/>
                </a:cxn>
                <a:cxn ang="0">
                  <a:pos x="200" y="35"/>
                </a:cxn>
              </a:cxnLst>
              <a:rect l="0" t="0" r="r" b="b"/>
              <a:pathLst>
                <a:path w="201" h="312">
                  <a:moveTo>
                    <a:pt x="200" y="28"/>
                  </a:moveTo>
                  <a:cubicBezTo>
                    <a:pt x="200" y="25"/>
                    <a:pt x="199" y="24"/>
                    <a:pt x="199" y="24"/>
                  </a:cubicBezTo>
                  <a:cubicBezTo>
                    <a:pt x="199" y="24"/>
                    <a:pt x="198" y="24"/>
                    <a:pt x="195" y="24"/>
                  </a:cubicBezTo>
                  <a:cubicBezTo>
                    <a:pt x="192" y="24"/>
                    <a:pt x="189" y="23"/>
                    <a:pt x="187" y="22"/>
                  </a:cubicBezTo>
                  <a:cubicBezTo>
                    <a:pt x="185" y="22"/>
                    <a:pt x="182" y="21"/>
                    <a:pt x="180" y="21"/>
                  </a:cubicBezTo>
                  <a:cubicBezTo>
                    <a:pt x="178" y="21"/>
                    <a:pt x="176" y="20"/>
                    <a:pt x="174" y="19"/>
                  </a:cubicBezTo>
                  <a:cubicBezTo>
                    <a:pt x="173" y="18"/>
                    <a:pt x="170" y="19"/>
                    <a:pt x="169" y="19"/>
                  </a:cubicBezTo>
                  <a:cubicBezTo>
                    <a:pt x="167" y="20"/>
                    <a:pt x="165" y="21"/>
                    <a:pt x="164" y="21"/>
                  </a:cubicBezTo>
                  <a:cubicBezTo>
                    <a:pt x="163" y="21"/>
                    <a:pt x="161" y="20"/>
                    <a:pt x="160" y="20"/>
                  </a:cubicBezTo>
                  <a:cubicBezTo>
                    <a:pt x="158" y="19"/>
                    <a:pt x="156" y="17"/>
                    <a:pt x="155" y="17"/>
                  </a:cubicBezTo>
                  <a:cubicBezTo>
                    <a:pt x="154" y="16"/>
                    <a:pt x="151" y="15"/>
                    <a:pt x="150" y="15"/>
                  </a:cubicBezTo>
                  <a:cubicBezTo>
                    <a:pt x="148" y="14"/>
                    <a:pt x="147" y="12"/>
                    <a:pt x="147" y="11"/>
                  </a:cubicBezTo>
                  <a:cubicBezTo>
                    <a:pt x="147" y="10"/>
                    <a:pt x="145" y="7"/>
                    <a:pt x="143" y="7"/>
                  </a:cubicBezTo>
                  <a:cubicBezTo>
                    <a:pt x="142" y="6"/>
                    <a:pt x="141" y="3"/>
                    <a:pt x="141" y="2"/>
                  </a:cubicBezTo>
                  <a:cubicBezTo>
                    <a:pt x="141" y="2"/>
                    <a:pt x="140" y="2"/>
                    <a:pt x="138" y="2"/>
                  </a:cubicBezTo>
                  <a:cubicBezTo>
                    <a:pt x="138" y="2"/>
                    <a:pt x="134" y="3"/>
                    <a:pt x="132" y="3"/>
                  </a:cubicBezTo>
                  <a:cubicBezTo>
                    <a:pt x="130" y="3"/>
                    <a:pt x="126" y="4"/>
                    <a:pt x="124" y="5"/>
                  </a:cubicBezTo>
                  <a:cubicBezTo>
                    <a:pt x="123" y="7"/>
                    <a:pt x="121" y="7"/>
                    <a:pt x="120" y="7"/>
                  </a:cubicBezTo>
                  <a:cubicBezTo>
                    <a:pt x="119" y="6"/>
                    <a:pt x="116" y="6"/>
                    <a:pt x="115" y="6"/>
                  </a:cubicBezTo>
                  <a:cubicBezTo>
                    <a:pt x="113" y="5"/>
                    <a:pt x="111" y="5"/>
                    <a:pt x="110" y="5"/>
                  </a:cubicBezTo>
                  <a:cubicBezTo>
                    <a:pt x="109" y="5"/>
                    <a:pt x="106" y="3"/>
                    <a:pt x="105" y="2"/>
                  </a:cubicBezTo>
                  <a:cubicBezTo>
                    <a:pt x="104" y="1"/>
                    <a:pt x="103" y="0"/>
                    <a:pt x="103" y="0"/>
                  </a:cubicBezTo>
                  <a:cubicBezTo>
                    <a:pt x="103" y="0"/>
                    <a:pt x="103" y="2"/>
                    <a:pt x="102" y="4"/>
                  </a:cubicBezTo>
                  <a:cubicBezTo>
                    <a:pt x="102" y="7"/>
                    <a:pt x="102" y="9"/>
                    <a:pt x="103" y="11"/>
                  </a:cubicBezTo>
                  <a:cubicBezTo>
                    <a:pt x="104" y="12"/>
                    <a:pt x="105" y="13"/>
                    <a:pt x="106" y="14"/>
                  </a:cubicBezTo>
                  <a:cubicBezTo>
                    <a:pt x="106" y="16"/>
                    <a:pt x="107" y="18"/>
                    <a:pt x="108" y="18"/>
                  </a:cubicBezTo>
                  <a:cubicBezTo>
                    <a:pt x="108" y="19"/>
                    <a:pt x="109" y="21"/>
                    <a:pt x="110" y="23"/>
                  </a:cubicBezTo>
                  <a:cubicBezTo>
                    <a:pt x="111" y="24"/>
                    <a:pt x="112" y="27"/>
                    <a:pt x="112" y="28"/>
                  </a:cubicBezTo>
                  <a:cubicBezTo>
                    <a:pt x="112" y="30"/>
                    <a:pt x="112" y="34"/>
                    <a:pt x="111" y="35"/>
                  </a:cubicBezTo>
                  <a:cubicBezTo>
                    <a:pt x="110" y="37"/>
                    <a:pt x="109" y="39"/>
                    <a:pt x="109" y="39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7" y="45"/>
                    <a:pt x="116" y="46"/>
                    <a:pt x="115" y="47"/>
                  </a:cubicBezTo>
                  <a:cubicBezTo>
                    <a:pt x="114" y="48"/>
                    <a:pt x="117" y="49"/>
                    <a:pt x="116" y="50"/>
                  </a:cubicBezTo>
                  <a:cubicBezTo>
                    <a:pt x="115" y="51"/>
                    <a:pt x="114" y="54"/>
                    <a:pt x="113" y="55"/>
                  </a:cubicBezTo>
                  <a:cubicBezTo>
                    <a:pt x="112" y="56"/>
                    <a:pt x="110" y="57"/>
                    <a:pt x="110" y="58"/>
                  </a:cubicBezTo>
                  <a:cubicBezTo>
                    <a:pt x="108" y="60"/>
                    <a:pt x="106" y="61"/>
                    <a:pt x="104" y="62"/>
                  </a:cubicBezTo>
                  <a:cubicBezTo>
                    <a:pt x="102" y="63"/>
                    <a:pt x="101" y="64"/>
                    <a:pt x="99" y="66"/>
                  </a:cubicBezTo>
                  <a:cubicBezTo>
                    <a:pt x="98" y="68"/>
                    <a:pt x="96" y="70"/>
                    <a:pt x="96" y="71"/>
                  </a:cubicBezTo>
                  <a:cubicBezTo>
                    <a:pt x="96" y="73"/>
                    <a:pt x="97" y="74"/>
                    <a:pt x="98" y="76"/>
                  </a:cubicBezTo>
                  <a:cubicBezTo>
                    <a:pt x="100" y="77"/>
                    <a:pt x="101" y="79"/>
                    <a:pt x="102" y="80"/>
                  </a:cubicBezTo>
                  <a:cubicBezTo>
                    <a:pt x="103" y="81"/>
                    <a:pt x="104" y="84"/>
                    <a:pt x="106" y="86"/>
                  </a:cubicBezTo>
                  <a:cubicBezTo>
                    <a:pt x="107" y="88"/>
                    <a:pt x="109" y="89"/>
                    <a:pt x="109" y="91"/>
                  </a:cubicBezTo>
                  <a:cubicBezTo>
                    <a:pt x="110" y="92"/>
                    <a:pt x="108" y="93"/>
                    <a:pt x="107" y="94"/>
                  </a:cubicBezTo>
                  <a:cubicBezTo>
                    <a:pt x="105" y="95"/>
                    <a:pt x="103" y="96"/>
                    <a:pt x="100" y="97"/>
                  </a:cubicBezTo>
                  <a:cubicBezTo>
                    <a:pt x="98" y="99"/>
                    <a:pt x="96" y="101"/>
                    <a:pt x="96" y="102"/>
                  </a:cubicBezTo>
                  <a:cubicBezTo>
                    <a:pt x="96" y="102"/>
                    <a:pt x="96" y="105"/>
                    <a:pt x="98" y="106"/>
                  </a:cubicBezTo>
                  <a:cubicBezTo>
                    <a:pt x="98" y="107"/>
                    <a:pt x="98" y="109"/>
                    <a:pt x="99" y="111"/>
                  </a:cubicBezTo>
                  <a:cubicBezTo>
                    <a:pt x="99" y="112"/>
                    <a:pt x="98" y="113"/>
                    <a:pt x="98" y="114"/>
                  </a:cubicBezTo>
                  <a:cubicBezTo>
                    <a:pt x="97" y="115"/>
                    <a:pt x="97" y="117"/>
                    <a:pt x="97" y="118"/>
                  </a:cubicBezTo>
                  <a:cubicBezTo>
                    <a:pt x="97" y="121"/>
                    <a:pt x="99" y="123"/>
                    <a:pt x="100" y="123"/>
                  </a:cubicBezTo>
                  <a:cubicBezTo>
                    <a:pt x="102" y="125"/>
                    <a:pt x="103" y="128"/>
                    <a:pt x="102" y="130"/>
                  </a:cubicBezTo>
                  <a:cubicBezTo>
                    <a:pt x="101" y="133"/>
                    <a:pt x="101" y="137"/>
                    <a:pt x="102" y="139"/>
                  </a:cubicBezTo>
                  <a:cubicBezTo>
                    <a:pt x="104" y="141"/>
                    <a:pt x="103" y="143"/>
                    <a:pt x="102" y="144"/>
                  </a:cubicBezTo>
                  <a:cubicBezTo>
                    <a:pt x="99" y="145"/>
                    <a:pt x="98" y="146"/>
                    <a:pt x="99" y="148"/>
                  </a:cubicBezTo>
                  <a:cubicBezTo>
                    <a:pt x="99" y="149"/>
                    <a:pt x="100" y="151"/>
                    <a:pt x="100" y="153"/>
                  </a:cubicBezTo>
                  <a:cubicBezTo>
                    <a:pt x="100" y="155"/>
                    <a:pt x="98" y="157"/>
                    <a:pt x="96" y="159"/>
                  </a:cubicBezTo>
                  <a:cubicBezTo>
                    <a:pt x="95" y="162"/>
                    <a:pt x="93" y="165"/>
                    <a:pt x="92" y="167"/>
                  </a:cubicBezTo>
                  <a:cubicBezTo>
                    <a:pt x="91" y="168"/>
                    <a:pt x="89" y="171"/>
                    <a:pt x="88" y="171"/>
                  </a:cubicBezTo>
                  <a:cubicBezTo>
                    <a:pt x="88" y="172"/>
                    <a:pt x="87" y="174"/>
                    <a:pt x="86" y="175"/>
                  </a:cubicBezTo>
                  <a:cubicBezTo>
                    <a:pt x="85" y="177"/>
                    <a:pt x="83" y="178"/>
                    <a:pt x="82" y="178"/>
                  </a:cubicBezTo>
                  <a:cubicBezTo>
                    <a:pt x="80" y="178"/>
                    <a:pt x="78" y="178"/>
                    <a:pt x="76" y="178"/>
                  </a:cubicBezTo>
                  <a:cubicBezTo>
                    <a:pt x="74" y="178"/>
                    <a:pt x="72" y="179"/>
                    <a:pt x="72" y="180"/>
                  </a:cubicBezTo>
                  <a:cubicBezTo>
                    <a:pt x="72" y="182"/>
                    <a:pt x="71" y="184"/>
                    <a:pt x="70" y="185"/>
                  </a:cubicBezTo>
                  <a:cubicBezTo>
                    <a:pt x="69" y="187"/>
                    <a:pt x="67" y="188"/>
                    <a:pt x="66" y="188"/>
                  </a:cubicBezTo>
                  <a:cubicBezTo>
                    <a:pt x="65" y="188"/>
                    <a:pt x="63" y="188"/>
                    <a:pt x="61" y="188"/>
                  </a:cubicBezTo>
                  <a:cubicBezTo>
                    <a:pt x="60" y="188"/>
                    <a:pt x="57" y="188"/>
                    <a:pt x="56" y="187"/>
                  </a:cubicBezTo>
                  <a:cubicBezTo>
                    <a:pt x="55" y="187"/>
                    <a:pt x="52" y="188"/>
                    <a:pt x="51" y="190"/>
                  </a:cubicBezTo>
                  <a:cubicBezTo>
                    <a:pt x="50" y="191"/>
                    <a:pt x="49" y="193"/>
                    <a:pt x="50" y="195"/>
                  </a:cubicBezTo>
                  <a:cubicBezTo>
                    <a:pt x="50" y="197"/>
                    <a:pt x="49" y="197"/>
                    <a:pt x="48" y="197"/>
                  </a:cubicBezTo>
                  <a:cubicBezTo>
                    <a:pt x="46" y="198"/>
                    <a:pt x="43" y="198"/>
                    <a:pt x="42" y="198"/>
                  </a:cubicBezTo>
                  <a:cubicBezTo>
                    <a:pt x="41" y="199"/>
                    <a:pt x="39" y="200"/>
                    <a:pt x="37" y="200"/>
                  </a:cubicBezTo>
                  <a:cubicBezTo>
                    <a:pt x="35" y="201"/>
                    <a:pt x="32" y="202"/>
                    <a:pt x="30" y="203"/>
                  </a:cubicBezTo>
                  <a:cubicBezTo>
                    <a:pt x="28" y="204"/>
                    <a:pt x="25" y="206"/>
                    <a:pt x="25" y="209"/>
                  </a:cubicBezTo>
                  <a:cubicBezTo>
                    <a:pt x="24" y="211"/>
                    <a:pt x="22" y="213"/>
                    <a:pt x="22" y="213"/>
                  </a:cubicBezTo>
                  <a:cubicBezTo>
                    <a:pt x="21" y="213"/>
                    <a:pt x="19" y="213"/>
                    <a:pt x="18" y="212"/>
                  </a:cubicBezTo>
                  <a:cubicBezTo>
                    <a:pt x="17" y="211"/>
                    <a:pt x="17" y="210"/>
                    <a:pt x="15" y="211"/>
                  </a:cubicBezTo>
                  <a:cubicBezTo>
                    <a:pt x="14" y="211"/>
                    <a:pt x="13" y="209"/>
                    <a:pt x="13" y="208"/>
                  </a:cubicBezTo>
                  <a:cubicBezTo>
                    <a:pt x="13" y="207"/>
                    <a:pt x="12" y="205"/>
                    <a:pt x="11" y="205"/>
                  </a:cubicBezTo>
                  <a:cubicBezTo>
                    <a:pt x="10" y="205"/>
                    <a:pt x="9" y="206"/>
                    <a:pt x="8" y="208"/>
                  </a:cubicBezTo>
                  <a:cubicBezTo>
                    <a:pt x="8" y="209"/>
                    <a:pt x="6" y="210"/>
                    <a:pt x="4" y="210"/>
                  </a:cubicBezTo>
                  <a:cubicBezTo>
                    <a:pt x="2" y="211"/>
                    <a:pt x="1" y="213"/>
                    <a:pt x="0" y="216"/>
                  </a:cubicBezTo>
                  <a:cubicBezTo>
                    <a:pt x="1" y="217"/>
                    <a:pt x="1" y="221"/>
                    <a:pt x="1" y="223"/>
                  </a:cubicBezTo>
                  <a:cubicBezTo>
                    <a:pt x="1" y="225"/>
                    <a:pt x="2" y="227"/>
                    <a:pt x="2" y="228"/>
                  </a:cubicBezTo>
                  <a:cubicBezTo>
                    <a:pt x="2" y="229"/>
                    <a:pt x="4" y="230"/>
                    <a:pt x="6" y="230"/>
                  </a:cubicBezTo>
                  <a:cubicBezTo>
                    <a:pt x="8" y="230"/>
                    <a:pt x="10" y="231"/>
                    <a:pt x="11" y="232"/>
                  </a:cubicBezTo>
                  <a:cubicBezTo>
                    <a:pt x="12" y="233"/>
                    <a:pt x="14" y="235"/>
                    <a:pt x="15" y="236"/>
                  </a:cubicBezTo>
                  <a:cubicBezTo>
                    <a:pt x="17" y="237"/>
                    <a:pt x="19" y="238"/>
                    <a:pt x="20" y="238"/>
                  </a:cubicBezTo>
                  <a:cubicBezTo>
                    <a:pt x="21" y="237"/>
                    <a:pt x="24" y="237"/>
                    <a:pt x="27" y="237"/>
                  </a:cubicBezTo>
                  <a:cubicBezTo>
                    <a:pt x="28" y="237"/>
                    <a:pt x="30" y="238"/>
                    <a:pt x="31" y="239"/>
                  </a:cubicBezTo>
                  <a:cubicBezTo>
                    <a:pt x="31" y="241"/>
                    <a:pt x="32" y="244"/>
                    <a:pt x="31" y="246"/>
                  </a:cubicBezTo>
                  <a:cubicBezTo>
                    <a:pt x="31" y="248"/>
                    <a:pt x="33" y="250"/>
                    <a:pt x="35" y="250"/>
                  </a:cubicBezTo>
                  <a:cubicBezTo>
                    <a:pt x="37" y="251"/>
                    <a:pt x="39" y="252"/>
                    <a:pt x="40" y="253"/>
                  </a:cubicBezTo>
                  <a:cubicBezTo>
                    <a:pt x="40" y="253"/>
                    <a:pt x="41" y="254"/>
                    <a:pt x="42" y="256"/>
                  </a:cubicBezTo>
                  <a:cubicBezTo>
                    <a:pt x="42" y="257"/>
                    <a:pt x="43" y="258"/>
                    <a:pt x="45" y="258"/>
                  </a:cubicBezTo>
                  <a:cubicBezTo>
                    <a:pt x="46" y="258"/>
                    <a:pt x="47" y="259"/>
                    <a:pt x="48" y="259"/>
                  </a:cubicBezTo>
                  <a:cubicBezTo>
                    <a:pt x="50" y="260"/>
                    <a:pt x="50" y="261"/>
                    <a:pt x="49" y="262"/>
                  </a:cubicBezTo>
                  <a:cubicBezTo>
                    <a:pt x="48" y="263"/>
                    <a:pt x="48" y="264"/>
                    <a:pt x="50" y="265"/>
                  </a:cubicBezTo>
                  <a:cubicBezTo>
                    <a:pt x="52" y="267"/>
                    <a:pt x="53" y="269"/>
                    <a:pt x="53" y="271"/>
                  </a:cubicBezTo>
                  <a:cubicBezTo>
                    <a:pt x="53" y="273"/>
                    <a:pt x="52" y="275"/>
                    <a:pt x="51" y="278"/>
                  </a:cubicBezTo>
                  <a:cubicBezTo>
                    <a:pt x="50" y="279"/>
                    <a:pt x="49" y="281"/>
                    <a:pt x="49" y="281"/>
                  </a:cubicBezTo>
                  <a:cubicBezTo>
                    <a:pt x="49" y="281"/>
                    <a:pt x="52" y="281"/>
                    <a:pt x="56" y="283"/>
                  </a:cubicBezTo>
                  <a:cubicBezTo>
                    <a:pt x="58" y="283"/>
                    <a:pt x="62" y="284"/>
                    <a:pt x="63" y="285"/>
                  </a:cubicBezTo>
                  <a:cubicBezTo>
                    <a:pt x="64" y="286"/>
                    <a:pt x="65" y="288"/>
                    <a:pt x="65" y="290"/>
                  </a:cubicBezTo>
                  <a:cubicBezTo>
                    <a:pt x="65" y="292"/>
                    <a:pt x="66" y="293"/>
                    <a:pt x="67" y="294"/>
                  </a:cubicBezTo>
                  <a:cubicBezTo>
                    <a:pt x="67" y="295"/>
                    <a:pt x="68" y="295"/>
                    <a:pt x="69" y="294"/>
                  </a:cubicBezTo>
                  <a:cubicBezTo>
                    <a:pt x="70" y="293"/>
                    <a:pt x="72" y="292"/>
                    <a:pt x="73" y="292"/>
                  </a:cubicBezTo>
                  <a:cubicBezTo>
                    <a:pt x="74" y="292"/>
                    <a:pt x="75" y="291"/>
                    <a:pt x="75" y="293"/>
                  </a:cubicBezTo>
                  <a:cubicBezTo>
                    <a:pt x="75" y="294"/>
                    <a:pt x="77" y="296"/>
                    <a:pt x="78" y="298"/>
                  </a:cubicBezTo>
                  <a:cubicBezTo>
                    <a:pt x="79" y="299"/>
                    <a:pt x="82" y="301"/>
                    <a:pt x="84" y="301"/>
                  </a:cubicBezTo>
                  <a:cubicBezTo>
                    <a:pt x="86" y="301"/>
                    <a:pt x="90" y="301"/>
                    <a:pt x="92" y="302"/>
                  </a:cubicBezTo>
                  <a:cubicBezTo>
                    <a:pt x="93" y="303"/>
                    <a:pt x="97" y="304"/>
                    <a:pt x="99" y="305"/>
                  </a:cubicBezTo>
                  <a:cubicBezTo>
                    <a:pt x="101" y="306"/>
                    <a:pt x="102" y="307"/>
                    <a:pt x="102" y="307"/>
                  </a:cubicBezTo>
                  <a:cubicBezTo>
                    <a:pt x="103" y="306"/>
                    <a:pt x="106" y="305"/>
                    <a:pt x="107" y="305"/>
                  </a:cubicBezTo>
                  <a:cubicBezTo>
                    <a:pt x="109" y="305"/>
                    <a:pt x="110" y="303"/>
                    <a:pt x="110" y="302"/>
                  </a:cubicBezTo>
                  <a:cubicBezTo>
                    <a:pt x="111" y="302"/>
                    <a:pt x="112" y="300"/>
                    <a:pt x="113" y="299"/>
                  </a:cubicBezTo>
                  <a:cubicBezTo>
                    <a:pt x="114" y="298"/>
                    <a:pt x="115" y="297"/>
                    <a:pt x="116" y="296"/>
                  </a:cubicBezTo>
                  <a:cubicBezTo>
                    <a:pt x="117" y="295"/>
                    <a:pt x="117" y="293"/>
                    <a:pt x="117" y="292"/>
                  </a:cubicBezTo>
                  <a:cubicBezTo>
                    <a:pt x="117" y="290"/>
                    <a:pt x="119" y="289"/>
                    <a:pt x="120" y="288"/>
                  </a:cubicBezTo>
                  <a:cubicBezTo>
                    <a:pt x="121" y="286"/>
                    <a:pt x="122" y="284"/>
                    <a:pt x="123" y="284"/>
                  </a:cubicBezTo>
                  <a:cubicBezTo>
                    <a:pt x="124" y="283"/>
                    <a:pt x="124" y="282"/>
                    <a:pt x="123" y="281"/>
                  </a:cubicBezTo>
                  <a:cubicBezTo>
                    <a:pt x="123" y="280"/>
                    <a:pt x="121" y="279"/>
                    <a:pt x="120" y="279"/>
                  </a:cubicBezTo>
                  <a:cubicBezTo>
                    <a:pt x="119" y="279"/>
                    <a:pt x="116" y="279"/>
                    <a:pt x="115" y="278"/>
                  </a:cubicBezTo>
                  <a:cubicBezTo>
                    <a:pt x="114" y="276"/>
                    <a:pt x="113" y="275"/>
                    <a:pt x="113" y="274"/>
                  </a:cubicBezTo>
                  <a:cubicBezTo>
                    <a:pt x="112" y="274"/>
                    <a:pt x="112" y="272"/>
                    <a:pt x="111" y="271"/>
                  </a:cubicBezTo>
                  <a:cubicBezTo>
                    <a:pt x="111" y="270"/>
                    <a:pt x="112" y="270"/>
                    <a:pt x="114" y="273"/>
                  </a:cubicBezTo>
                  <a:cubicBezTo>
                    <a:pt x="115" y="274"/>
                    <a:pt x="117" y="276"/>
                    <a:pt x="118" y="276"/>
                  </a:cubicBezTo>
                  <a:cubicBezTo>
                    <a:pt x="119" y="276"/>
                    <a:pt x="119" y="276"/>
                    <a:pt x="120" y="276"/>
                  </a:cubicBezTo>
                  <a:cubicBezTo>
                    <a:pt x="121" y="277"/>
                    <a:pt x="121" y="277"/>
                    <a:pt x="122" y="277"/>
                  </a:cubicBezTo>
                  <a:cubicBezTo>
                    <a:pt x="123" y="277"/>
                    <a:pt x="124" y="278"/>
                    <a:pt x="125" y="279"/>
                  </a:cubicBezTo>
                  <a:cubicBezTo>
                    <a:pt x="126" y="280"/>
                    <a:pt x="126" y="282"/>
                    <a:pt x="126" y="283"/>
                  </a:cubicBezTo>
                  <a:cubicBezTo>
                    <a:pt x="126" y="283"/>
                    <a:pt x="126" y="286"/>
                    <a:pt x="125" y="287"/>
                  </a:cubicBezTo>
                  <a:cubicBezTo>
                    <a:pt x="124" y="289"/>
                    <a:pt x="124" y="290"/>
                    <a:pt x="124" y="292"/>
                  </a:cubicBezTo>
                  <a:cubicBezTo>
                    <a:pt x="124" y="293"/>
                    <a:pt x="124" y="295"/>
                    <a:pt x="125" y="296"/>
                  </a:cubicBezTo>
                  <a:cubicBezTo>
                    <a:pt x="125" y="297"/>
                    <a:pt x="126" y="299"/>
                    <a:pt x="126" y="300"/>
                  </a:cubicBezTo>
                  <a:cubicBezTo>
                    <a:pt x="127" y="301"/>
                    <a:pt x="127" y="304"/>
                    <a:pt x="127" y="305"/>
                  </a:cubicBezTo>
                  <a:cubicBezTo>
                    <a:pt x="127" y="305"/>
                    <a:pt x="127" y="307"/>
                    <a:pt x="128" y="308"/>
                  </a:cubicBezTo>
                  <a:cubicBezTo>
                    <a:pt x="128" y="309"/>
                    <a:pt x="129" y="310"/>
                    <a:pt x="130" y="311"/>
                  </a:cubicBezTo>
                  <a:cubicBezTo>
                    <a:pt x="130" y="312"/>
                    <a:pt x="131" y="312"/>
                    <a:pt x="132" y="312"/>
                  </a:cubicBezTo>
                  <a:cubicBezTo>
                    <a:pt x="132" y="311"/>
                    <a:pt x="132" y="310"/>
                    <a:pt x="132" y="309"/>
                  </a:cubicBezTo>
                  <a:cubicBezTo>
                    <a:pt x="132" y="308"/>
                    <a:pt x="133" y="305"/>
                    <a:pt x="133" y="304"/>
                  </a:cubicBezTo>
                  <a:cubicBezTo>
                    <a:pt x="133" y="303"/>
                    <a:pt x="134" y="302"/>
                    <a:pt x="134" y="303"/>
                  </a:cubicBezTo>
                  <a:cubicBezTo>
                    <a:pt x="135" y="303"/>
                    <a:pt x="136" y="304"/>
                    <a:pt x="136" y="306"/>
                  </a:cubicBezTo>
                  <a:cubicBezTo>
                    <a:pt x="137" y="308"/>
                    <a:pt x="137" y="309"/>
                    <a:pt x="138" y="308"/>
                  </a:cubicBezTo>
                  <a:cubicBezTo>
                    <a:pt x="139" y="308"/>
                    <a:pt x="140" y="308"/>
                    <a:pt x="140" y="307"/>
                  </a:cubicBezTo>
                  <a:cubicBezTo>
                    <a:pt x="140" y="306"/>
                    <a:pt x="141" y="304"/>
                    <a:pt x="141" y="303"/>
                  </a:cubicBezTo>
                  <a:cubicBezTo>
                    <a:pt x="141" y="303"/>
                    <a:pt x="141" y="301"/>
                    <a:pt x="141" y="300"/>
                  </a:cubicBezTo>
                  <a:cubicBezTo>
                    <a:pt x="142" y="299"/>
                    <a:pt x="142" y="297"/>
                    <a:pt x="142" y="295"/>
                  </a:cubicBezTo>
                  <a:cubicBezTo>
                    <a:pt x="142" y="293"/>
                    <a:pt x="142" y="292"/>
                    <a:pt x="143" y="293"/>
                  </a:cubicBezTo>
                  <a:cubicBezTo>
                    <a:pt x="143" y="295"/>
                    <a:pt x="144" y="295"/>
                    <a:pt x="145" y="295"/>
                  </a:cubicBezTo>
                  <a:cubicBezTo>
                    <a:pt x="146" y="294"/>
                    <a:pt x="147" y="292"/>
                    <a:pt x="147" y="291"/>
                  </a:cubicBezTo>
                  <a:cubicBezTo>
                    <a:pt x="147" y="289"/>
                    <a:pt x="148" y="287"/>
                    <a:pt x="148" y="286"/>
                  </a:cubicBezTo>
                  <a:cubicBezTo>
                    <a:pt x="149" y="285"/>
                    <a:pt x="149" y="282"/>
                    <a:pt x="149" y="280"/>
                  </a:cubicBezTo>
                  <a:cubicBezTo>
                    <a:pt x="150" y="279"/>
                    <a:pt x="150" y="279"/>
                    <a:pt x="151" y="280"/>
                  </a:cubicBezTo>
                  <a:cubicBezTo>
                    <a:pt x="151" y="282"/>
                    <a:pt x="151" y="284"/>
                    <a:pt x="150" y="285"/>
                  </a:cubicBezTo>
                  <a:cubicBezTo>
                    <a:pt x="150" y="286"/>
                    <a:pt x="150" y="287"/>
                    <a:pt x="151" y="288"/>
                  </a:cubicBezTo>
                  <a:cubicBezTo>
                    <a:pt x="152" y="288"/>
                    <a:pt x="153" y="288"/>
                    <a:pt x="153" y="287"/>
                  </a:cubicBezTo>
                  <a:cubicBezTo>
                    <a:pt x="153" y="285"/>
                    <a:pt x="154" y="284"/>
                    <a:pt x="154" y="283"/>
                  </a:cubicBezTo>
                  <a:cubicBezTo>
                    <a:pt x="155" y="281"/>
                    <a:pt x="155" y="282"/>
                    <a:pt x="156" y="283"/>
                  </a:cubicBezTo>
                  <a:cubicBezTo>
                    <a:pt x="156" y="284"/>
                    <a:pt x="156" y="286"/>
                    <a:pt x="155" y="288"/>
                  </a:cubicBezTo>
                  <a:cubicBezTo>
                    <a:pt x="155" y="289"/>
                    <a:pt x="154" y="291"/>
                    <a:pt x="154" y="292"/>
                  </a:cubicBezTo>
                  <a:cubicBezTo>
                    <a:pt x="154" y="294"/>
                    <a:pt x="154" y="295"/>
                    <a:pt x="154" y="296"/>
                  </a:cubicBezTo>
                  <a:cubicBezTo>
                    <a:pt x="154" y="298"/>
                    <a:pt x="154" y="300"/>
                    <a:pt x="154" y="300"/>
                  </a:cubicBezTo>
                  <a:cubicBezTo>
                    <a:pt x="154" y="301"/>
                    <a:pt x="154" y="303"/>
                    <a:pt x="154" y="304"/>
                  </a:cubicBezTo>
                  <a:cubicBezTo>
                    <a:pt x="154" y="304"/>
                    <a:pt x="154" y="306"/>
                    <a:pt x="154" y="306"/>
                  </a:cubicBezTo>
                  <a:cubicBezTo>
                    <a:pt x="155" y="307"/>
                    <a:pt x="156" y="308"/>
                    <a:pt x="156" y="309"/>
                  </a:cubicBezTo>
                  <a:cubicBezTo>
                    <a:pt x="157" y="309"/>
                    <a:pt x="158" y="309"/>
                    <a:pt x="158" y="307"/>
                  </a:cubicBezTo>
                  <a:cubicBezTo>
                    <a:pt x="159" y="306"/>
                    <a:pt x="160" y="305"/>
                    <a:pt x="159" y="305"/>
                  </a:cubicBezTo>
                  <a:cubicBezTo>
                    <a:pt x="160" y="305"/>
                    <a:pt x="160" y="304"/>
                    <a:pt x="161" y="303"/>
                  </a:cubicBezTo>
                  <a:cubicBezTo>
                    <a:pt x="161" y="301"/>
                    <a:pt x="163" y="302"/>
                    <a:pt x="164" y="303"/>
                  </a:cubicBezTo>
                  <a:cubicBezTo>
                    <a:pt x="166" y="304"/>
                    <a:pt x="168" y="306"/>
                    <a:pt x="169" y="306"/>
                  </a:cubicBezTo>
                  <a:cubicBezTo>
                    <a:pt x="171" y="306"/>
                    <a:pt x="173" y="306"/>
                    <a:pt x="174" y="305"/>
                  </a:cubicBezTo>
                  <a:cubicBezTo>
                    <a:pt x="176" y="304"/>
                    <a:pt x="176" y="302"/>
                    <a:pt x="175" y="301"/>
                  </a:cubicBezTo>
                  <a:cubicBezTo>
                    <a:pt x="174" y="299"/>
                    <a:pt x="172" y="297"/>
                    <a:pt x="172" y="297"/>
                  </a:cubicBezTo>
                  <a:cubicBezTo>
                    <a:pt x="171" y="296"/>
                    <a:pt x="170" y="294"/>
                    <a:pt x="169" y="293"/>
                  </a:cubicBezTo>
                  <a:cubicBezTo>
                    <a:pt x="168" y="293"/>
                    <a:pt x="167" y="291"/>
                    <a:pt x="166" y="291"/>
                  </a:cubicBezTo>
                  <a:cubicBezTo>
                    <a:pt x="166" y="290"/>
                    <a:pt x="166" y="289"/>
                    <a:pt x="166" y="288"/>
                  </a:cubicBezTo>
                  <a:cubicBezTo>
                    <a:pt x="166" y="288"/>
                    <a:pt x="166" y="287"/>
                    <a:pt x="167" y="288"/>
                  </a:cubicBezTo>
                  <a:cubicBezTo>
                    <a:pt x="168" y="288"/>
                    <a:pt x="170" y="290"/>
                    <a:pt x="171" y="291"/>
                  </a:cubicBezTo>
                  <a:cubicBezTo>
                    <a:pt x="172" y="292"/>
                    <a:pt x="173" y="292"/>
                    <a:pt x="173" y="292"/>
                  </a:cubicBezTo>
                  <a:cubicBezTo>
                    <a:pt x="173" y="292"/>
                    <a:pt x="173" y="291"/>
                    <a:pt x="174" y="289"/>
                  </a:cubicBezTo>
                  <a:cubicBezTo>
                    <a:pt x="174" y="286"/>
                    <a:pt x="174" y="284"/>
                    <a:pt x="174" y="283"/>
                  </a:cubicBezTo>
                  <a:cubicBezTo>
                    <a:pt x="173" y="282"/>
                    <a:pt x="173" y="280"/>
                    <a:pt x="173" y="278"/>
                  </a:cubicBezTo>
                  <a:cubicBezTo>
                    <a:pt x="173" y="276"/>
                    <a:pt x="174" y="275"/>
                    <a:pt x="174" y="275"/>
                  </a:cubicBezTo>
                  <a:cubicBezTo>
                    <a:pt x="174" y="275"/>
                    <a:pt x="173" y="275"/>
                    <a:pt x="173" y="273"/>
                  </a:cubicBezTo>
                  <a:cubicBezTo>
                    <a:pt x="173" y="272"/>
                    <a:pt x="171" y="270"/>
                    <a:pt x="170" y="268"/>
                  </a:cubicBezTo>
                  <a:cubicBezTo>
                    <a:pt x="168" y="266"/>
                    <a:pt x="168" y="263"/>
                    <a:pt x="168" y="261"/>
                  </a:cubicBezTo>
                  <a:cubicBezTo>
                    <a:pt x="168" y="260"/>
                    <a:pt x="168" y="257"/>
                    <a:pt x="167" y="255"/>
                  </a:cubicBezTo>
                  <a:cubicBezTo>
                    <a:pt x="166" y="254"/>
                    <a:pt x="165" y="252"/>
                    <a:pt x="165" y="250"/>
                  </a:cubicBezTo>
                  <a:cubicBezTo>
                    <a:pt x="164" y="249"/>
                    <a:pt x="164" y="246"/>
                    <a:pt x="165" y="244"/>
                  </a:cubicBezTo>
                  <a:cubicBezTo>
                    <a:pt x="166" y="243"/>
                    <a:pt x="166" y="241"/>
                    <a:pt x="165" y="239"/>
                  </a:cubicBezTo>
                  <a:cubicBezTo>
                    <a:pt x="164" y="239"/>
                    <a:pt x="163" y="236"/>
                    <a:pt x="162" y="234"/>
                  </a:cubicBezTo>
                  <a:cubicBezTo>
                    <a:pt x="161" y="233"/>
                    <a:pt x="160" y="230"/>
                    <a:pt x="160" y="228"/>
                  </a:cubicBezTo>
                  <a:cubicBezTo>
                    <a:pt x="160" y="227"/>
                    <a:pt x="161" y="224"/>
                    <a:pt x="162" y="223"/>
                  </a:cubicBezTo>
                  <a:cubicBezTo>
                    <a:pt x="163" y="221"/>
                    <a:pt x="162" y="219"/>
                    <a:pt x="160" y="218"/>
                  </a:cubicBezTo>
                  <a:cubicBezTo>
                    <a:pt x="159" y="218"/>
                    <a:pt x="156" y="218"/>
                    <a:pt x="154" y="218"/>
                  </a:cubicBezTo>
                  <a:cubicBezTo>
                    <a:pt x="152" y="218"/>
                    <a:pt x="151" y="216"/>
                    <a:pt x="151" y="214"/>
                  </a:cubicBezTo>
                  <a:cubicBezTo>
                    <a:pt x="152" y="213"/>
                    <a:pt x="152" y="211"/>
                    <a:pt x="153" y="209"/>
                  </a:cubicBezTo>
                  <a:cubicBezTo>
                    <a:pt x="153" y="208"/>
                    <a:pt x="153" y="207"/>
                    <a:pt x="153" y="207"/>
                  </a:cubicBezTo>
                  <a:cubicBezTo>
                    <a:pt x="153" y="207"/>
                    <a:pt x="152" y="206"/>
                    <a:pt x="150" y="205"/>
                  </a:cubicBezTo>
                  <a:cubicBezTo>
                    <a:pt x="149" y="203"/>
                    <a:pt x="147" y="203"/>
                    <a:pt x="146" y="202"/>
                  </a:cubicBezTo>
                  <a:cubicBezTo>
                    <a:pt x="145" y="201"/>
                    <a:pt x="144" y="199"/>
                    <a:pt x="143" y="198"/>
                  </a:cubicBezTo>
                  <a:cubicBezTo>
                    <a:pt x="142" y="197"/>
                    <a:pt x="141" y="194"/>
                    <a:pt x="141" y="193"/>
                  </a:cubicBezTo>
                  <a:cubicBezTo>
                    <a:pt x="141" y="191"/>
                    <a:pt x="142" y="188"/>
                    <a:pt x="142" y="187"/>
                  </a:cubicBezTo>
                  <a:cubicBezTo>
                    <a:pt x="143" y="185"/>
                    <a:pt x="144" y="184"/>
                    <a:pt x="144" y="184"/>
                  </a:cubicBezTo>
                  <a:cubicBezTo>
                    <a:pt x="144" y="184"/>
                    <a:pt x="144" y="183"/>
                    <a:pt x="146" y="183"/>
                  </a:cubicBezTo>
                  <a:cubicBezTo>
                    <a:pt x="147" y="183"/>
                    <a:pt x="148" y="181"/>
                    <a:pt x="149" y="181"/>
                  </a:cubicBezTo>
                  <a:cubicBezTo>
                    <a:pt x="150" y="180"/>
                    <a:pt x="150" y="178"/>
                    <a:pt x="150" y="177"/>
                  </a:cubicBezTo>
                  <a:cubicBezTo>
                    <a:pt x="149" y="176"/>
                    <a:pt x="148" y="174"/>
                    <a:pt x="148" y="172"/>
                  </a:cubicBezTo>
                  <a:cubicBezTo>
                    <a:pt x="148" y="171"/>
                    <a:pt x="148" y="170"/>
                    <a:pt x="148" y="170"/>
                  </a:cubicBezTo>
                  <a:cubicBezTo>
                    <a:pt x="148" y="170"/>
                    <a:pt x="148" y="168"/>
                    <a:pt x="148" y="166"/>
                  </a:cubicBezTo>
                  <a:cubicBezTo>
                    <a:pt x="148" y="165"/>
                    <a:pt x="147" y="162"/>
                    <a:pt x="146" y="161"/>
                  </a:cubicBezTo>
                  <a:cubicBezTo>
                    <a:pt x="145" y="160"/>
                    <a:pt x="143" y="160"/>
                    <a:pt x="142" y="160"/>
                  </a:cubicBezTo>
                  <a:cubicBezTo>
                    <a:pt x="141" y="160"/>
                    <a:pt x="138" y="161"/>
                    <a:pt x="137" y="160"/>
                  </a:cubicBezTo>
                  <a:cubicBezTo>
                    <a:pt x="135" y="159"/>
                    <a:pt x="134" y="159"/>
                    <a:pt x="134" y="159"/>
                  </a:cubicBezTo>
                  <a:cubicBezTo>
                    <a:pt x="134" y="159"/>
                    <a:pt x="133" y="158"/>
                    <a:pt x="131" y="157"/>
                  </a:cubicBezTo>
                  <a:cubicBezTo>
                    <a:pt x="130" y="157"/>
                    <a:pt x="128" y="156"/>
                    <a:pt x="126" y="155"/>
                  </a:cubicBezTo>
                  <a:cubicBezTo>
                    <a:pt x="125" y="154"/>
                    <a:pt x="122" y="153"/>
                    <a:pt x="120" y="153"/>
                  </a:cubicBezTo>
                  <a:cubicBezTo>
                    <a:pt x="119" y="153"/>
                    <a:pt x="117" y="153"/>
                    <a:pt x="116" y="152"/>
                  </a:cubicBezTo>
                  <a:cubicBezTo>
                    <a:pt x="115" y="150"/>
                    <a:pt x="114" y="149"/>
                    <a:pt x="114" y="149"/>
                  </a:cubicBezTo>
                  <a:cubicBezTo>
                    <a:pt x="114" y="149"/>
                    <a:pt x="113" y="148"/>
                    <a:pt x="112" y="147"/>
                  </a:cubicBezTo>
                  <a:cubicBezTo>
                    <a:pt x="111" y="145"/>
                    <a:pt x="111" y="143"/>
                    <a:pt x="112" y="142"/>
                  </a:cubicBezTo>
                  <a:cubicBezTo>
                    <a:pt x="112" y="140"/>
                    <a:pt x="114" y="137"/>
                    <a:pt x="115" y="136"/>
                  </a:cubicBezTo>
                  <a:cubicBezTo>
                    <a:pt x="116" y="134"/>
                    <a:pt x="117" y="132"/>
                    <a:pt x="117" y="131"/>
                  </a:cubicBezTo>
                  <a:cubicBezTo>
                    <a:pt x="117" y="130"/>
                    <a:pt x="117" y="129"/>
                    <a:pt x="118" y="129"/>
                  </a:cubicBezTo>
                  <a:cubicBezTo>
                    <a:pt x="119" y="129"/>
                    <a:pt x="121" y="130"/>
                    <a:pt x="123" y="130"/>
                  </a:cubicBezTo>
                  <a:cubicBezTo>
                    <a:pt x="124" y="130"/>
                    <a:pt x="125" y="130"/>
                    <a:pt x="127" y="128"/>
                  </a:cubicBezTo>
                  <a:cubicBezTo>
                    <a:pt x="128" y="126"/>
                    <a:pt x="130" y="124"/>
                    <a:pt x="131" y="122"/>
                  </a:cubicBezTo>
                  <a:cubicBezTo>
                    <a:pt x="131" y="120"/>
                    <a:pt x="132" y="118"/>
                    <a:pt x="132" y="115"/>
                  </a:cubicBezTo>
                  <a:cubicBezTo>
                    <a:pt x="132" y="113"/>
                    <a:pt x="133" y="112"/>
                    <a:pt x="136" y="112"/>
                  </a:cubicBezTo>
                  <a:cubicBezTo>
                    <a:pt x="139" y="112"/>
                    <a:pt x="142" y="112"/>
                    <a:pt x="144" y="113"/>
                  </a:cubicBezTo>
                  <a:cubicBezTo>
                    <a:pt x="146" y="114"/>
                    <a:pt x="149" y="114"/>
                    <a:pt x="149" y="113"/>
                  </a:cubicBezTo>
                  <a:cubicBezTo>
                    <a:pt x="150" y="112"/>
                    <a:pt x="152" y="111"/>
                    <a:pt x="154" y="111"/>
                  </a:cubicBezTo>
                  <a:cubicBezTo>
                    <a:pt x="156" y="110"/>
                    <a:pt x="157" y="109"/>
                    <a:pt x="157" y="108"/>
                  </a:cubicBezTo>
                  <a:cubicBezTo>
                    <a:pt x="157" y="107"/>
                    <a:pt x="156" y="104"/>
                    <a:pt x="154" y="104"/>
                  </a:cubicBezTo>
                  <a:cubicBezTo>
                    <a:pt x="152" y="103"/>
                    <a:pt x="150" y="100"/>
                    <a:pt x="150" y="99"/>
                  </a:cubicBezTo>
                  <a:cubicBezTo>
                    <a:pt x="150" y="97"/>
                    <a:pt x="148" y="95"/>
                    <a:pt x="147" y="95"/>
                  </a:cubicBezTo>
                  <a:cubicBezTo>
                    <a:pt x="144" y="94"/>
                    <a:pt x="141" y="95"/>
                    <a:pt x="140" y="95"/>
                  </a:cubicBezTo>
                  <a:cubicBezTo>
                    <a:pt x="139" y="96"/>
                    <a:pt x="137" y="96"/>
                    <a:pt x="135" y="96"/>
                  </a:cubicBezTo>
                  <a:cubicBezTo>
                    <a:pt x="132" y="95"/>
                    <a:pt x="130" y="92"/>
                    <a:pt x="130" y="91"/>
                  </a:cubicBezTo>
                  <a:cubicBezTo>
                    <a:pt x="129" y="89"/>
                    <a:pt x="127" y="86"/>
                    <a:pt x="125" y="85"/>
                  </a:cubicBezTo>
                  <a:cubicBezTo>
                    <a:pt x="123" y="83"/>
                    <a:pt x="121" y="82"/>
                    <a:pt x="120" y="82"/>
                  </a:cubicBezTo>
                  <a:cubicBezTo>
                    <a:pt x="119" y="81"/>
                    <a:pt x="117" y="81"/>
                    <a:pt x="115" y="81"/>
                  </a:cubicBezTo>
                  <a:cubicBezTo>
                    <a:pt x="113" y="81"/>
                    <a:pt x="112" y="80"/>
                    <a:pt x="112" y="79"/>
                  </a:cubicBezTo>
                  <a:cubicBezTo>
                    <a:pt x="112" y="78"/>
                    <a:pt x="112" y="77"/>
                    <a:pt x="111" y="76"/>
                  </a:cubicBezTo>
                  <a:cubicBezTo>
                    <a:pt x="111" y="75"/>
                    <a:pt x="111" y="72"/>
                    <a:pt x="111" y="72"/>
                  </a:cubicBezTo>
                  <a:cubicBezTo>
                    <a:pt x="112" y="71"/>
                    <a:pt x="113" y="68"/>
                    <a:pt x="113" y="66"/>
                  </a:cubicBezTo>
                  <a:cubicBezTo>
                    <a:pt x="113" y="64"/>
                    <a:pt x="115" y="61"/>
                    <a:pt x="116" y="60"/>
                  </a:cubicBezTo>
                  <a:cubicBezTo>
                    <a:pt x="117" y="60"/>
                    <a:pt x="119" y="60"/>
                    <a:pt x="119" y="59"/>
                  </a:cubicBezTo>
                  <a:cubicBezTo>
                    <a:pt x="120" y="58"/>
                    <a:pt x="122" y="56"/>
                    <a:pt x="122" y="55"/>
                  </a:cubicBezTo>
                  <a:cubicBezTo>
                    <a:pt x="123" y="54"/>
                    <a:pt x="125" y="52"/>
                    <a:pt x="127" y="51"/>
                  </a:cubicBezTo>
                  <a:cubicBezTo>
                    <a:pt x="129" y="49"/>
                    <a:pt x="130" y="47"/>
                    <a:pt x="129" y="46"/>
                  </a:cubicBezTo>
                  <a:cubicBezTo>
                    <a:pt x="128" y="44"/>
                    <a:pt x="126" y="43"/>
                    <a:pt x="125" y="43"/>
                  </a:cubicBezTo>
                  <a:cubicBezTo>
                    <a:pt x="123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1"/>
                  </a:cubicBezTo>
                  <a:cubicBezTo>
                    <a:pt x="121" y="39"/>
                    <a:pt x="122" y="38"/>
                    <a:pt x="122" y="37"/>
                  </a:cubicBezTo>
                  <a:cubicBezTo>
                    <a:pt x="122" y="36"/>
                    <a:pt x="123" y="35"/>
                    <a:pt x="124" y="35"/>
                  </a:cubicBezTo>
                  <a:cubicBezTo>
                    <a:pt x="124" y="34"/>
                    <a:pt x="125" y="35"/>
                    <a:pt x="126" y="36"/>
                  </a:cubicBezTo>
                  <a:cubicBezTo>
                    <a:pt x="127" y="37"/>
                    <a:pt x="128" y="38"/>
                    <a:pt x="129" y="39"/>
                  </a:cubicBezTo>
                  <a:cubicBezTo>
                    <a:pt x="129" y="40"/>
                    <a:pt x="131" y="41"/>
                    <a:pt x="133" y="41"/>
                  </a:cubicBezTo>
                  <a:cubicBezTo>
                    <a:pt x="134" y="42"/>
                    <a:pt x="136" y="44"/>
                    <a:pt x="137" y="44"/>
                  </a:cubicBezTo>
                  <a:cubicBezTo>
                    <a:pt x="139" y="45"/>
                    <a:pt x="140" y="46"/>
                    <a:pt x="140" y="47"/>
                  </a:cubicBezTo>
                  <a:cubicBezTo>
                    <a:pt x="140" y="49"/>
                    <a:pt x="141" y="51"/>
                    <a:pt x="143" y="51"/>
                  </a:cubicBezTo>
                  <a:cubicBezTo>
                    <a:pt x="144" y="53"/>
                    <a:pt x="147" y="54"/>
                    <a:pt x="148" y="54"/>
                  </a:cubicBezTo>
                  <a:cubicBezTo>
                    <a:pt x="150" y="54"/>
                    <a:pt x="152" y="55"/>
                    <a:pt x="153" y="54"/>
                  </a:cubicBezTo>
                  <a:cubicBezTo>
                    <a:pt x="154" y="54"/>
                    <a:pt x="155" y="54"/>
                    <a:pt x="155" y="53"/>
                  </a:cubicBezTo>
                  <a:cubicBezTo>
                    <a:pt x="155" y="52"/>
                    <a:pt x="155" y="50"/>
                    <a:pt x="154" y="49"/>
                  </a:cubicBezTo>
                  <a:cubicBezTo>
                    <a:pt x="153" y="49"/>
                    <a:pt x="152" y="47"/>
                    <a:pt x="152" y="46"/>
                  </a:cubicBezTo>
                  <a:cubicBezTo>
                    <a:pt x="152" y="45"/>
                    <a:pt x="152" y="44"/>
                    <a:pt x="153" y="44"/>
                  </a:cubicBezTo>
                  <a:cubicBezTo>
                    <a:pt x="154" y="44"/>
                    <a:pt x="156" y="44"/>
                    <a:pt x="157" y="45"/>
                  </a:cubicBezTo>
                  <a:cubicBezTo>
                    <a:pt x="158" y="46"/>
                    <a:pt x="159" y="47"/>
                    <a:pt x="160" y="48"/>
                  </a:cubicBezTo>
                  <a:cubicBezTo>
                    <a:pt x="161" y="48"/>
                    <a:pt x="161" y="49"/>
                    <a:pt x="161" y="50"/>
                  </a:cubicBezTo>
                  <a:cubicBezTo>
                    <a:pt x="160" y="51"/>
                    <a:pt x="160" y="52"/>
                    <a:pt x="161" y="53"/>
                  </a:cubicBezTo>
                  <a:cubicBezTo>
                    <a:pt x="161" y="53"/>
                    <a:pt x="161" y="54"/>
                    <a:pt x="162" y="56"/>
                  </a:cubicBezTo>
                  <a:cubicBezTo>
                    <a:pt x="162" y="57"/>
                    <a:pt x="164" y="58"/>
                    <a:pt x="166" y="58"/>
                  </a:cubicBezTo>
                  <a:cubicBezTo>
                    <a:pt x="168" y="59"/>
                    <a:pt x="169" y="61"/>
                    <a:pt x="170" y="63"/>
                  </a:cubicBezTo>
                  <a:cubicBezTo>
                    <a:pt x="172" y="63"/>
                    <a:pt x="174" y="65"/>
                    <a:pt x="175" y="64"/>
                  </a:cubicBezTo>
                  <a:cubicBezTo>
                    <a:pt x="176" y="64"/>
                    <a:pt x="178" y="64"/>
                    <a:pt x="180" y="64"/>
                  </a:cubicBezTo>
                  <a:cubicBezTo>
                    <a:pt x="182" y="65"/>
                    <a:pt x="184" y="65"/>
                    <a:pt x="185" y="66"/>
                  </a:cubicBezTo>
                  <a:cubicBezTo>
                    <a:pt x="186" y="66"/>
                    <a:pt x="187" y="65"/>
                    <a:pt x="187" y="64"/>
                  </a:cubicBezTo>
                  <a:cubicBezTo>
                    <a:pt x="188" y="63"/>
                    <a:pt x="188" y="60"/>
                    <a:pt x="187" y="60"/>
                  </a:cubicBezTo>
                  <a:cubicBezTo>
                    <a:pt x="187" y="59"/>
                    <a:pt x="187" y="56"/>
                    <a:pt x="187" y="54"/>
                  </a:cubicBezTo>
                  <a:cubicBezTo>
                    <a:pt x="187" y="54"/>
                    <a:pt x="189" y="54"/>
                    <a:pt x="190" y="51"/>
                  </a:cubicBezTo>
                  <a:cubicBezTo>
                    <a:pt x="192" y="49"/>
                    <a:pt x="193" y="47"/>
                    <a:pt x="195" y="46"/>
                  </a:cubicBezTo>
                  <a:cubicBezTo>
                    <a:pt x="197" y="44"/>
                    <a:pt x="199" y="42"/>
                    <a:pt x="199" y="41"/>
                  </a:cubicBezTo>
                  <a:cubicBezTo>
                    <a:pt x="199" y="39"/>
                    <a:pt x="200" y="36"/>
                    <a:pt x="200" y="35"/>
                  </a:cubicBezTo>
                  <a:cubicBezTo>
                    <a:pt x="201" y="33"/>
                    <a:pt x="201" y="30"/>
                    <a:pt x="200" y="28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77" name="Freeform 26">
              <a:extLst>
                <a:ext uri="{FF2B5EF4-FFF2-40B4-BE49-F238E27FC236}">
                  <a16:creationId xmlns:a16="http://schemas.microsoft.com/office/drawing/2014/main" id="{73A9AD78-C5C1-40EC-8463-43AE535607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1435" y="3109531"/>
              <a:ext cx="13010" cy="11477"/>
            </a:xfrm>
            <a:custGeom>
              <a:avLst/>
              <a:gdLst/>
              <a:ahLst/>
              <a:cxnLst>
                <a:cxn ang="0">
                  <a:pos x="7" y="6"/>
                </a:cxn>
                <a:cxn ang="0">
                  <a:pos x="7" y="3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7" y="6"/>
                </a:cxn>
                <a:cxn ang="0">
                  <a:pos x="7" y="6"/>
                </a:cxn>
              </a:cxnLst>
              <a:rect l="0" t="0" r="r" b="b"/>
              <a:pathLst>
                <a:path w="7" h="6">
                  <a:moveTo>
                    <a:pt x="7" y="6"/>
                  </a:moveTo>
                  <a:cubicBezTo>
                    <a:pt x="7" y="5"/>
                    <a:pt x="7" y="4"/>
                    <a:pt x="7" y="3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78" name="Freeform 27">
              <a:extLst>
                <a:ext uri="{FF2B5EF4-FFF2-40B4-BE49-F238E27FC236}">
                  <a16:creationId xmlns:a16="http://schemas.microsoft.com/office/drawing/2014/main" id="{30941BE6-01A4-43CE-BD89-4B8D3ACF87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544" y="2805746"/>
              <a:ext cx="824123" cy="726177"/>
            </a:xfrm>
            <a:custGeom>
              <a:avLst/>
              <a:gdLst/>
              <a:ahLst/>
              <a:cxnLst>
                <a:cxn ang="0">
                  <a:pos x="427" y="51"/>
                </a:cxn>
                <a:cxn ang="0">
                  <a:pos x="397" y="42"/>
                </a:cxn>
                <a:cxn ang="0">
                  <a:pos x="373" y="46"/>
                </a:cxn>
                <a:cxn ang="0">
                  <a:pos x="358" y="69"/>
                </a:cxn>
                <a:cxn ang="0">
                  <a:pos x="347" y="77"/>
                </a:cxn>
                <a:cxn ang="0">
                  <a:pos x="324" y="74"/>
                </a:cxn>
                <a:cxn ang="0">
                  <a:pos x="308" y="99"/>
                </a:cxn>
                <a:cxn ang="0">
                  <a:pos x="271" y="110"/>
                </a:cxn>
                <a:cxn ang="0">
                  <a:pos x="244" y="109"/>
                </a:cxn>
                <a:cxn ang="0">
                  <a:pos x="228" y="83"/>
                </a:cxn>
                <a:cxn ang="0">
                  <a:pos x="205" y="65"/>
                </a:cxn>
                <a:cxn ang="0">
                  <a:pos x="183" y="41"/>
                </a:cxn>
                <a:cxn ang="0">
                  <a:pos x="175" y="16"/>
                </a:cxn>
                <a:cxn ang="0">
                  <a:pos x="148" y="15"/>
                </a:cxn>
                <a:cxn ang="0">
                  <a:pos x="115" y="4"/>
                </a:cxn>
                <a:cxn ang="0">
                  <a:pos x="92" y="24"/>
                </a:cxn>
                <a:cxn ang="0">
                  <a:pos x="71" y="40"/>
                </a:cxn>
                <a:cxn ang="0">
                  <a:pos x="64" y="65"/>
                </a:cxn>
                <a:cxn ang="0">
                  <a:pos x="53" y="89"/>
                </a:cxn>
                <a:cxn ang="0">
                  <a:pos x="50" y="113"/>
                </a:cxn>
                <a:cxn ang="0">
                  <a:pos x="53" y="134"/>
                </a:cxn>
                <a:cxn ang="0">
                  <a:pos x="43" y="170"/>
                </a:cxn>
                <a:cxn ang="0">
                  <a:pos x="46" y="202"/>
                </a:cxn>
                <a:cxn ang="0">
                  <a:pos x="28" y="218"/>
                </a:cxn>
                <a:cxn ang="0">
                  <a:pos x="19" y="237"/>
                </a:cxn>
                <a:cxn ang="0">
                  <a:pos x="18" y="270"/>
                </a:cxn>
                <a:cxn ang="0">
                  <a:pos x="4" y="280"/>
                </a:cxn>
                <a:cxn ang="0">
                  <a:pos x="10" y="307"/>
                </a:cxn>
                <a:cxn ang="0">
                  <a:pos x="38" y="309"/>
                </a:cxn>
                <a:cxn ang="0">
                  <a:pos x="34" y="328"/>
                </a:cxn>
                <a:cxn ang="0">
                  <a:pos x="10" y="316"/>
                </a:cxn>
                <a:cxn ang="0">
                  <a:pos x="14" y="337"/>
                </a:cxn>
                <a:cxn ang="0">
                  <a:pos x="39" y="337"/>
                </a:cxn>
                <a:cxn ang="0">
                  <a:pos x="60" y="332"/>
                </a:cxn>
                <a:cxn ang="0">
                  <a:pos x="77" y="341"/>
                </a:cxn>
                <a:cxn ang="0">
                  <a:pos x="95" y="361"/>
                </a:cxn>
                <a:cxn ang="0">
                  <a:pos x="99" y="380"/>
                </a:cxn>
                <a:cxn ang="0">
                  <a:pos x="88" y="393"/>
                </a:cxn>
                <a:cxn ang="0">
                  <a:pos x="108" y="385"/>
                </a:cxn>
                <a:cxn ang="0">
                  <a:pos x="135" y="379"/>
                </a:cxn>
                <a:cxn ang="0">
                  <a:pos x="156" y="365"/>
                </a:cxn>
                <a:cxn ang="0">
                  <a:pos x="183" y="362"/>
                </a:cxn>
                <a:cxn ang="0">
                  <a:pos x="191" y="352"/>
                </a:cxn>
                <a:cxn ang="0">
                  <a:pos x="199" y="351"/>
                </a:cxn>
                <a:cxn ang="0">
                  <a:pos x="194" y="327"/>
                </a:cxn>
                <a:cxn ang="0">
                  <a:pos x="196" y="301"/>
                </a:cxn>
                <a:cxn ang="0">
                  <a:pos x="190" y="282"/>
                </a:cxn>
                <a:cxn ang="0">
                  <a:pos x="198" y="243"/>
                </a:cxn>
                <a:cxn ang="0">
                  <a:pos x="230" y="224"/>
                </a:cxn>
                <a:cxn ang="0">
                  <a:pos x="241" y="229"/>
                </a:cxn>
                <a:cxn ang="0">
                  <a:pos x="255" y="204"/>
                </a:cxn>
                <a:cxn ang="0">
                  <a:pos x="279" y="198"/>
                </a:cxn>
                <a:cxn ang="0">
                  <a:pos x="312" y="185"/>
                </a:cxn>
                <a:cxn ang="0">
                  <a:pos x="315" y="168"/>
                </a:cxn>
                <a:cxn ang="0">
                  <a:pos x="335" y="142"/>
                </a:cxn>
                <a:cxn ang="0">
                  <a:pos x="371" y="121"/>
                </a:cxn>
                <a:cxn ang="0">
                  <a:pos x="404" y="90"/>
                </a:cxn>
                <a:cxn ang="0">
                  <a:pos x="431" y="65"/>
                </a:cxn>
                <a:cxn ang="0">
                  <a:pos x="452" y="36"/>
                </a:cxn>
              </a:cxnLst>
              <a:rect l="0" t="0" r="r" b="b"/>
              <a:pathLst>
                <a:path w="455" h="401">
                  <a:moveTo>
                    <a:pt x="449" y="35"/>
                  </a:moveTo>
                  <a:cubicBezTo>
                    <a:pt x="446" y="36"/>
                    <a:pt x="442" y="38"/>
                    <a:pt x="441" y="38"/>
                  </a:cubicBezTo>
                  <a:cubicBezTo>
                    <a:pt x="440" y="39"/>
                    <a:pt x="439" y="42"/>
                    <a:pt x="439" y="44"/>
                  </a:cubicBezTo>
                  <a:cubicBezTo>
                    <a:pt x="438" y="45"/>
                    <a:pt x="436" y="46"/>
                    <a:pt x="435" y="46"/>
                  </a:cubicBezTo>
                  <a:cubicBezTo>
                    <a:pt x="433" y="46"/>
                    <a:pt x="432" y="47"/>
                    <a:pt x="432" y="49"/>
                  </a:cubicBezTo>
                  <a:cubicBezTo>
                    <a:pt x="431" y="50"/>
                    <a:pt x="429" y="51"/>
                    <a:pt x="427" y="51"/>
                  </a:cubicBezTo>
                  <a:cubicBezTo>
                    <a:pt x="425" y="52"/>
                    <a:pt x="423" y="52"/>
                    <a:pt x="421" y="53"/>
                  </a:cubicBezTo>
                  <a:cubicBezTo>
                    <a:pt x="419" y="53"/>
                    <a:pt x="417" y="54"/>
                    <a:pt x="415" y="54"/>
                  </a:cubicBezTo>
                  <a:cubicBezTo>
                    <a:pt x="415" y="54"/>
                    <a:pt x="412" y="53"/>
                    <a:pt x="409" y="54"/>
                  </a:cubicBezTo>
                  <a:cubicBezTo>
                    <a:pt x="407" y="54"/>
                    <a:pt x="405" y="53"/>
                    <a:pt x="404" y="52"/>
                  </a:cubicBezTo>
                  <a:cubicBezTo>
                    <a:pt x="403" y="51"/>
                    <a:pt x="401" y="49"/>
                    <a:pt x="401" y="46"/>
                  </a:cubicBezTo>
                  <a:cubicBezTo>
                    <a:pt x="400" y="44"/>
                    <a:pt x="397" y="43"/>
                    <a:pt x="397" y="42"/>
                  </a:cubicBezTo>
                  <a:cubicBezTo>
                    <a:pt x="395" y="41"/>
                    <a:pt x="392" y="40"/>
                    <a:pt x="391" y="40"/>
                  </a:cubicBezTo>
                  <a:cubicBezTo>
                    <a:pt x="389" y="41"/>
                    <a:pt x="388" y="41"/>
                    <a:pt x="387" y="41"/>
                  </a:cubicBezTo>
                  <a:cubicBezTo>
                    <a:pt x="386" y="41"/>
                    <a:pt x="384" y="41"/>
                    <a:pt x="382" y="41"/>
                  </a:cubicBezTo>
                  <a:cubicBezTo>
                    <a:pt x="381" y="41"/>
                    <a:pt x="380" y="42"/>
                    <a:pt x="381" y="43"/>
                  </a:cubicBezTo>
                  <a:cubicBezTo>
                    <a:pt x="381" y="45"/>
                    <a:pt x="379" y="46"/>
                    <a:pt x="377" y="45"/>
                  </a:cubicBezTo>
                  <a:cubicBezTo>
                    <a:pt x="374" y="45"/>
                    <a:pt x="373" y="45"/>
                    <a:pt x="373" y="46"/>
                  </a:cubicBezTo>
                  <a:cubicBezTo>
                    <a:pt x="373" y="47"/>
                    <a:pt x="373" y="49"/>
                    <a:pt x="374" y="49"/>
                  </a:cubicBezTo>
                  <a:cubicBezTo>
                    <a:pt x="374" y="51"/>
                    <a:pt x="374" y="53"/>
                    <a:pt x="373" y="54"/>
                  </a:cubicBezTo>
                  <a:cubicBezTo>
                    <a:pt x="373" y="54"/>
                    <a:pt x="370" y="56"/>
                    <a:pt x="367" y="57"/>
                  </a:cubicBezTo>
                  <a:cubicBezTo>
                    <a:pt x="365" y="59"/>
                    <a:pt x="362" y="60"/>
                    <a:pt x="361" y="61"/>
                  </a:cubicBezTo>
                  <a:cubicBezTo>
                    <a:pt x="359" y="62"/>
                    <a:pt x="357" y="63"/>
                    <a:pt x="358" y="65"/>
                  </a:cubicBezTo>
                  <a:cubicBezTo>
                    <a:pt x="357" y="67"/>
                    <a:pt x="358" y="68"/>
                    <a:pt x="358" y="69"/>
                  </a:cubicBezTo>
                  <a:cubicBezTo>
                    <a:pt x="359" y="70"/>
                    <a:pt x="360" y="72"/>
                    <a:pt x="359" y="73"/>
                  </a:cubicBezTo>
                  <a:cubicBezTo>
                    <a:pt x="358" y="73"/>
                    <a:pt x="358" y="75"/>
                    <a:pt x="359" y="77"/>
                  </a:cubicBezTo>
                  <a:cubicBezTo>
                    <a:pt x="359" y="78"/>
                    <a:pt x="358" y="79"/>
                    <a:pt x="357" y="79"/>
                  </a:cubicBezTo>
                  <a:cubicBezTo>
                    <a:pt x="356" y="79"/>
                    <a:pt x="354" y="80"/>
                    <a:pt x="352" y="80"/>
                  </a:cubicBezTo>
                  <a:cubicBezTo>
                    <a:pt x="351" y="81"/>
                    <a:pt x="350" y="80"/>
                    <a:pt x="350" y="80"/>
                  </a:cubicBezTo>
                  <a:cubicBezTo>
                    <a:pt x="350" y="78"/>
                    <a:pt x="348" y="77"/>
                    <a:pt x="347" y="77"/>
                  </a:cubicBezTo>
                  <a:cubicBezTo>
                    <a:pt x="345" y="77"/>
                    <a:pt x="343" y="78"/>
                    <a:pt x="342" y="80"/>
                  </a:cubicBezTo>
                  <a:cubicBezTo>
                    <a:pt x="341" y="82"/>
                    <a:pt x="338" y="83"/>
                    <a:pt x="336" y="84"/>
                  </a:cubicBezTo>
                  <a:cubicBezTo>
                    <a:pt x="334" y="85"/>
                    <a:pt x="334" y="85"/>
                    <a:pt x="333" y="83"/>
                  </a:cubicBezTo>
                  <a:cubicBezTo>
                    <a:pt x="333" y="83"/>
                    <a:pt x="332" y="80"/>
                    <a:pt x="331" y="79"/>
                  </a:cubicBezTo>
                  <a:cubicBezTo>
                    <a:pt x="329" y="78"/>
                    <a:pt x="328" y="76"/>
                    <a:pt x="327" y="74"/>
                  </a:cubicBezTo>
                  <a:cubicBezTo>
                    <a:pt x="326" y="73"/>
                    <a:pt x="325" y="73"/>
                    <a:pt x="324" y="74"/>
                  </a:cubicBezTo>
                  <a:cubicBezTo>
                    <a:pt x="323" y="75"/>
                    <a:pt x="322" y="78"/>
                    <a:pt x="321" y="79"/>
                  </a:cubicBezTo>
                  <a:cubicBezTo>
                    <a:pt x="320" y="81"/>
                    <a:pt x="319" y="84"/>
                    <a:pt x="319" y="85"/>
                  </a:cubicBezTo>
                  <a:cubicBezTo>
                    <a:pt x="320" y="87"/>
                    <a:pt x="320" y="90"/>
                    <a:pt x="320" y="91"/>
                  </a:cubicBezTo>
                  <a:cubicBezTo>
                    <a:pt x="320" y="93"/>
                    <a:pt x="319" y="95"/>
                    <a:pt x="318" y="96"/>
                  </a:cubicBezTo>
                  <a:cubicBezTo>
                    <a:pt x="318" y="97"/>
                    <a:pt x="315" y="99"/>
                    <a:pt x="314" y="99"/>
                  </a:cubicBezTo>
                  <a:cubicBezTo>
                    <a:pt x="312" y="100"/>
                    <a:pt x="310" y="100"/>
                    <a:pt x="308" y="99"/>
                  </a:cubicBezTo>
                  <a:cubicBezTo>
                    <a:pt x="306" y="99"/>
                    <a:pt x="302" y="99"/>
                    <a:pt x="301" y="100"/>
                  </a:cubicBezTo>
                  <a:cubicBezTo>
                    <a:pt x="298" y="101"/>
                    <a:pt x="294" y="102"/>
                    <a:pt x="293" y="103"/>
                  </a:cubicBezTo>
                  <a:cubicBezTo>
                    <a:pt x="291" y="104"/>
                    <a:pt x="288" y="106"/>
                    <a:pt x="286" y="107"/>
                  </a:cubicBezTo>
                  <a:cubicBezTo>
                    <a:pt x="285" y="108"/>
                    <a:pt x="283" y="110"/>
                    <a:pt x="281" y="110"/>
                  </a:cubicBezTo>
                  <a:cubicBezTo>
                    <a:pt x="280" y="110"/>
                    <a:pt x="278" y="111"/>
                    <a:pt x="276" y="111"/>
                  </a:cubicBezTo>
                  <a:cubicBezTo>
                    <a:pt x="274" y="112"/>
                    <a:pt x="271" y="111"/>
                    <a:pt x="271" y="110"/>
                  </a:cubicBezTo>
                  <a:cubicBezTo>
                    <a:pt x="270" y="108"/>
                    <a:pt x="269" y="106"/>
                    <a:pt x="269" y="106"/>
                  </a:cubicBezTo>
                  <a:cubicBezTo>
                    <a:pt x="269" y="106"/>
                    <a:pt x="268" y="108"/>
                    <a:pt x="265" y="110"/>
                  </a:cubicBezTo>
                  <a:cubicBezTo>
                    <a:pt x="261" y="111"/>
                    <a:pt x="258" y="112"/>
                    <a:pt x="256" y="112"/>
                  </a:cubicBezTo>
                  <a:cubicBezTo>
                    <a:pt x="253" y="113"/>
                    <a:pt x="251" y="113"/>
                    <a:pt x="249" y="113"/>
                  </a:cubicBezTo>
                  <a:cubicBezTo>
                    <a:pt x="246" y="114"/>
                    <a:pt x="244" y="114"/>
                    <a:pt x="244" y="114"/>
                  </a:cubicBezTo>
                  <a:cubicBezTo>
                    <a:pt x="244" y="113"/>
                    <a:pt x="244" y="110"/>
                    <a:pt x="244" y="109"/>
                  </a:cubicBezTo>
                  <a:cubicBezTo>
                    <a:pt x="244" y="107"/>
                    <a:pt x="243" y="104"/>
                    <a:pt x="243" y="103"/>
                  </a:cubicBezTo>
                  <a:cubicBezTo>
                    <a:pt x="243" y="101"/>
                    <a:pt x="243" y="98"/>
                    <a:pt x="243" y="97"/>
                  </a:cubicBezTo>
                  <a:cubicBezTo>
                    <a:pt x="243" y="96"/>
                    <a:pt x="242" y="94"/>
                    <a:pt x="240" y="94"/>
                  </a:cubicBezTo>
                  <a:cubicBezTo>
                    <a:pt x="238" y="94"/>
                    <a:pt x="234" y="93"/>
                    <a:pt x="234" y="93"/>
                  </a:cubicBezTo>
                  <a:cubicBezTo>
                    <a:pt x="232" y="92"/>
                    <a:pt x="230" y="90"/>
                    <a:pt x="230" y="89"/>
                  </a:cubicBezTo>
                  <a:cubicBezTo>
                    <a:pt x="230" y="88"/>
                    <a:pt x="229" y="85"/>
                    <a:pt x="228" y="83"/>
                  </a:cubicBezTo>
                  <a:cubicBezTo>
                    <a:pt x="226" y="81"/>
                    <a:pt x="225" y="78"/>
                    <a:pt x="224" y="77"/>
                  </a:cubicBezTo>
                  <a:cubicBezTo>
                    <a:pt x="224" y="75"/>
                    <a:pt x="222" y="73"/>
                    <a:pt x="220" y="72"/>
                  </a:cubicBezTo>
                  <a:cubicBezTo>
                    <a:pt x="218" y="70"/>
                    <a:pt x="215" y="69"/>
                    <a:pt x="215" y="70"/>
                  </a:cubicBezTo>
                  <a:cubicBezTo>
                    <a:pt x="213" y="70"/>
                    <a:pt x="210" y="70"/>
                    <a:pt x="209" y="70"/>
                  </a:cubicBezTo>
                  <a:cubicBezTo>
                    <a:pt x="208" y="70"/>
                    <a:pt x="206" y="68"/>
                    <a:pt x="206" y="67"/>
                  </a:cubicBezTo>
                  <a:cubicBezTo>
                    <a:pt x="206" y="65"/>
                    <a:pt x="205" y="65"/>
                    <a:pt x="205" y="65"/>
                  </a:cubicBezTo>
                  <a:cubicBezTo>
                    <a:pt x="205" y="65"/>
                    <a:pt x="204" y="65"/>
                    <a:pt x="202" y="65"/>
                  </a:cubicBezTo>
                  <a:cubicBezTo>
                    <a:pt x="200" y="64"/>
                    <a:pt x="197" y="63"/>
                    <a:pt x="196" y="63"/>
                  </a:cubicBezTo>
                  <a:cubicBezTo>
                    <a:pt x="194" y="62"/>
                    <a:pt x="191" y="62"/>
                    <a:pt x="191" y="60"/>
                  </a:cubicBezTo>
                  <a:cubicBezTo>
                    <a:pt x="190" y="59"/>
                    <a:pt x="189" y="56"/>
                    <a:pt x="188" y="53"/>
                  </a:cubicBezTo>
                  <a:cubicBezTo>
                    <a:pt x="188" y="51"/>
                    <a:pt x="186" y="47"/>
                    <a:pt x="184" y="46"/>
                  </a:cubicBezTo>
                  <a:cubicBezTo>
                    <a:pt x="182" y="44"/>
                    <a:pt x="182" y="42"/>
                    <a:pt x="183" y="41"/>
                  </a:cubicBezTo>
                  <a:cubicBezTo>
                    <a:pt x="184" y="41"/>
                    <a:pt x="186" y="38"/>
                    <a:pt x="186" y="36"/>
                  </a:cubicBezTo>
                  <a:cubicBezTo>
                    <a:pt x="186" y="35"/>
                    <a:pt x="186" y="33"/>
                    <a:pt x="186" y="31"/>
                  </a:cubicBezTo>
                  <a:cubicBezTo>
                    <a:pt x="187" y="30"/>
                    <a:pt x="188" y="29"/>
                    <a:pt x="187" y="27"/>
                  </a:cubicBezTo>
                  <a:cubicBezTo>
                    <a:pt x="187" y="25"/>
                    <a:pt x="186" y="23"/>
                    <a:pt x="185" y="21"/>
                  </a:cubicBezTo>
                  <a:cubicBezTo>
                    <a:pt x="184" y="20"/>
                    <a:pt x="182" y="18"/>
                    <a:pt x="180" y="17"/>
                  </a:cubicBezTo>
                  <a:cubicBezTo>
                    <a:pt x="179" y="16"/>
                    <a:pt x="176" y="16"/>
                    <a:pt x="175" y="16"/>
                  </a:cubicBezTo>
                  <a:cubicBezTo>
                    <a:pt x="173" y="16"/>
                    <a:pt x="170" y="17"/>
                    <a:pt x="168" y="18"/>
                  </a:cubicBezTo>
                  <a:cubicBezTo>
                    <a:pt x="167" y="19"/>
                    <a:pt x="164" y="20"/>
                    <a:pt x="163" y="20"/>
                  </a:cubicBezTo>
                  <a:cubicBezTo>
                    <a:pt x="162" y="19"/>
                    <a:pt x="160" y="19"/>
                    <a:pt x="159" y="19"/>
                  </a:cubicBezTo>
                  <a:cubicBezTo>
                    <a:pt x="158" y="18"/>
                    <a:pt x="156" y="18"/>
                    <a:pt x="154" y="18"/>
                  </a:cubicBezTo>
                  <a:cubicBezTo>
                    <a:pt x="153" y="17"/>
                    <a:pt x="151" y="16"/>
                    <a:pt x="150" y="16"/>
                  </a:cubicBezTo>
                  <a:cubicBezTo>
                    <a:pt x="150" y="16"/>
                    <a:pt x="149" y="16"/>
                    <a:pt x="148" y="15"/>
                  </a:cubicBezTo>
                  <a:cubicBezTo>
                    <a:pt x="147" y="14"/>
                    <a:pt x="145" y="14"/>
                    <a:pt x="143" y="14"/>
                  </a:cubicBezTo>
                  <a:cubicBezTo>
                    <a:pt x="141" y="15"/>
                    <a:pt x="138" y="15"/>
                    <a:pt x="136" y="15"/>
                  </a:cubicBezTo>
                  <a:cubicBezTo>
                    <a:pt x="134" y="15"/>
                    <a:pt x="132" y="14"/>
                    <a:pt x="131" y="14"/>
                  </a:cubicBezTo>
                  <a:cubicBezTo>
                    <a:pt x="130" y="14"/>
                    <a:pt x="128" y="12"/>
                    <a:pt x="127" y="11"/>
                  </a:cubicBezTo>
                  <a:cubicBezTo>
                    <a:pt x="126" y="9"/>
                    <a:pt x="124" y="7"/>
                    <a:pt x="122" y="7"/>
                  </a:cubicBezTo>
                  <a:cubicBezTo>
                    <a:pt x="119" y="6"/>
                    <a:pt x="116" y="5"/>
                    <a:pt x="115" y="4"/>
                  </a:cubicBezTo>
                  <a:cubicBezTo>
                    <a:pt x="114" y="3"/>
                    <a:pt x="111" y="3"/>
                    <a:pt x="109" y="3"/>
                  </a:cubicBezTo>
                  <a:cubicBezTo>
                    <a:pt x="107" y="4"/>
                    <a:pt x="104" y="3"/>
                    <a:pt x="102" y="2"/>
                  </a:cubicBezTo>
                  <a:cubicBezTo>
                    <a:pt x="99" y="0"/>
                    <a:pt x="98" y="1"/>
                    <a:pt x="98" y="4"/>
                  </a:cubicBezTo>
                  <a:cubicBezTo>
                    <a:pt x="98" y="6"/>
                    <a:pt x="98" y="11"/>
                    <a:pt x="98" y="12"/>
                  </a:cubicBezTo>
                  <a:cubicBezTo>
                    <a:pt x="97" y="14"/>
                    <a:pt x="96" y="17"/>
                    <a:pt x="95" y="20"/>
                  </a:cubicBezTo>
                  <a:cubicBezTo>
                    <a:pt x="94" y="22"/>
                    <a:pt x="92" y="23"/>
                    <a:pt x="92" y="24"/>
                  </a:cubicBezTo>
                  <a:cubicBezTo>
                    <a:pt x="91" y="24"/>
                    <a:pt x="90" y="27"/>
                    <a:pt x="90" y="29"/>
                  </a:cubicBezTo>
                  <a:cubicBezTo>
                    <a:pt x="89" y="31"/>
                    <a:pt x="88" y="34"/>
                    <a:pt x="85" y="34"/>
                  </a:cubicBezTo>
                  <a:cubicBezTo>
                    <a:pt x="84" y="34"/>
                    <a:pt x="81" y="33"/>
                    <a:pt x="80" y="32"/>
                  </a:cubicBezTo>
                  <a:cubicBezTo>
                    <a:pt x="78" y="31"/>
                    <a:pt x="76" y="30"/>
                    <a:pt x="76" y="31"/>
                  </a:cubicBezTo>
                  <a:cubicBezTo>
                    <a:pt x="74" y="31"/>
                    <a:pt x="74" y="33"/>
                    <a:pt x="74" y="35"/>
                  </a:cubicBezTo>
                  <a:cubicBezTo>
                    <a:pt x="74" y="37"/>
                    <a:pt x="73" y="39"/>
                    <a:pt x="71" y="40"/>
                  </a:cubicBezTo>
                  <a:cubicBezTo>
                    <a:pt x="70" y="42"/>
                    <a:pt x="69" y="43"/>
                    <a:pt x="69" y="44"/>
                  </a:cubicBezTo>
                  <a:cubicBezTo>
                    <a:pt x="69" y="45"/>
                    <a:pt x="68" y="47"/>
                    <a:pt x="68" y="48"/>
                  </a:cubicBezTo>
                  <a:cubicBezTo>
                    <a:pt x="68" y="49"/>
                    <a:pt x="69" y="51"/>
                    <a:pt x="70" y="53"/>
                  </a:cubicBezTo>
                  <a:cubicBezTo>
                    <a:pt x="71" y="55"/>
                    <a:pt x="71" y="58"/>
                    <a:pt x="70" y="59"/>
                  </a:cubicBezTo>
                  <a:cubicBezTo>
                    <a:pt x="70" y="59"/>
                    <a:pt x="69" y="60"/>
                    <a:pt x="68" y="62"/>
                  </a:cubicBezTo>
                  <a:cubicBezTo>
                    <a:pt x="67" y="63"/>
                    <a:pt x="65" y="65"/>
                    <a:pt x="64" y="65"/>
                  </a:cubicBezTo>
                  <a:cubicBezTo>
                    <a:pt x="63" y="65"/>
                    <a:pt x="63" y="66"/>
                    <a:pt x="63" y="67"/>
                  </a:cubicBezTo>
                  <a:cubicBezTo>
                    <a:pt x="63" y="68"/>
                    <a:pt x="62" y="70"/>
                    <a:pt x="61" y="72"/>
                  </a:cubicBezTo>
                  <a:cubicBezTo>
                    <a:pt x="60" y="72"/>
                    <a:pt x="57" y="73"/>
                    <a:pt x="56" y="74"/>
                  </a:cubicBezTo>
                  <a:cubicBezTo>
                    <a:pt x="55" y="75"/>
                    <a:pt x="53" y="79"/>
                    <a:pt x="53" y="81"/>
                  </a:cubicBezTo>
                  <a:cubicBezTo>
                    <a:pt x="52" y="84"/>
                    <a:pt x="51" y="86"/>
                    <a:pt x="51" y="86"/>
                  </a:cubicBezTo>
                  <a:cubicBezTo>
                    <a:pt x="51" y="86"/>
                    <a:pt x="52" y="87"/>
                    <a:pt x="53" y="89"/>
                  </a:cubicBezTo>
                  <a:cubicBezTo>
                    <a:pt x="54" y="90"/>
                    <a:pt x="55" y="92"/>
                    <a:pt x="55" y="94"/>
                  </a:cubicBezTo>
                  <a:cubicBezTo>
                    <a:pt x="55" y="95"/>
                    <a:pt x="55" y="97"/>
                    <a:pt x="54" y="98"/>
                  </a:cubicBezTo>
                  <a:cubicBezTo>
                    <a:pt x="54" y="100"/>
                    <a:pt x="55" y="101"/>
                    <a:pt x="55" y="102"/>
                  </a:cubicBezTo>
                  <a:cubicBezTo>
                    <a:pt x="56" y="103"/>
                    <a:pt x="57" y="105"/>
                    <a:pt x="57" y="106"/>
                  </a:cubicBezTo>
                  <a:cubicBezTo>
                    <a:pt x="57" y="107"/>
                    <a:pt x="56" y="109"/>
                    <a:pt x="54" y="110"/>
                  </a:cubicBezTo>
                  <a:cubicBezTo>
                    <a:pt x="53" y="111"/>
                    <a:pt x="50" y="112"/>
                    <a:pt x="50" y="113"/>
                  </a:cubicBezTo>
                  <a:cubicBezTo>
                    <a:pt x="49" y="115"/>
                    <a:pt x="48" y="118"/>
                    <a:pt x="47" y="119"/>
                  </a:cubicBezTo>
                  <a:cubicBezTo>
                    <a:pt x="46" y="121"/>
                    <a:pt x="46" y="124"/>
                    <a:pt x="47" y="124"/>
                  </a:cubicBezTo>
                  <a:cubicBezTo>
                    <a:pt x="48" y="125"/>
                    <a:pt x="50" y="126"/>
                    <a:pt x="52" y="127"/>
                  </a:cubicBezTo>
                  <a:cubicBezTo>
                    <a:pt x="52" y="128"/>
                    <a:pt x="54" y="128"/>
                    <a:pt x="55" y="128"/>
                  </a:cubicBezTo>
                  <a:cubicBezTo>
                    <a:pt x="57" y="128"/>
                    <a:pt x="57" y="128"/>
                    <a:pt x="57" y="129"/>
                  </a:cubicBezTo>
                  <a:cubicBezTo>
                    <a:pt x="57" y="130"/>
                    <a:pt x="55" y="132"/>
                    <a:pt x="53" y="134"/>
                  </a:cubicBezTo>
                  <a:cubicBezTo>
                    <a:pt x="53" y="135"/>
                    <a:pt x="49" y="137"/>
                    <a:pt x="48" y="139"/>
                  </a:cubicBezTo>
                  <a:cubicBezTo>
                    <a:pt x="46" y="141"/>
                    <a:pt x="45" y="143"/>
                    <a:pt x="44" y="145"/>
                  </a:cubicBezTo>
                  <a:cubicBezTo>
                    <a:pt x="43" y="147"/>
                    <a:pt x="43" y="149"/>
                    <a:pt x="44" y="151"/>
                  </a:cubicBezTo>
                  <a:cubicBezTo>
                    <a:pt x="44" y="152"/>
                    <a:pt x="45" y="155"/>
                    <a:pt x="45" y="157"/>
                  </a:cubicBezTo>
                  <a:cubicBezTo>
                    <a:pt x="45" y="159"/>
                    <a:pt x="44" y="162"/>
                    <a:pt x="44" y="163"/>
                  </a:cubicBezTo>
                  <a:cubicBezTo>
                    <a:pt x="44" y="165"/>
                    <a:pt x="44" y="168"/>
                    <a:pt x="43" y="170"/>
                  </a:cubicBezTo>
                  <a:cubicBezTo>
                    <a:pt x="43" y="172"/>
                    <a:pt x="43" y="175"/>
                    <a:pt x="43" y="177"/>
                  </a:cubicBezTo>
                  <a:cubicBezTo>
                    <a:pt x="43" y="180"/>
                    <a:pt x="42" y="182"/>
                    <a:pt x="41" y="183"/>
                  </a:cubicBezTo>
                  <a:cubicBezTo>
                    <a:pt x="41" y="185"/>
                    <a:pt x="39" y="186"/>
                    <a:pt x="37" y="187"/>
                  </a:cubicBezTo>
                  <a:cubicBezTo>
                    <a:pt x="35" y="188"/>
                    <a:pt x="36" y="190"/>
                    <a:pt x="38" y="192"/>
                  </a:cubicBezTo>
                  <a:cubicBezTo>
                    <a:pt x="41" y="192"/>
                    <a:pt x="44" y="195"/>
                    <a:pt x="45" y="196"/>
                  </a:cubicBezTo>
                  <a:cubicBezTo>
                    <a:pt x="47" y="198"/>
                    <a:pt x="47" y="201"/>
                    <a:pt x="46" y="202"/>
                  </a:cubicBezTo>
                  <a:cubicBezTo>
                    <a:pt x="45" y="202"/>
                    <a:pt x="45" y="205"/>
                    <a:pt x="45" y="207"/>
                  </a:cubicBezTo>
                  <a:cubicBezTo>
                    <a:pt x="46" y="208"/>
                    <a:pt x="45" y="211"/>
                    <a:pt x="45" y="213"/>
                  </a:cubicBezTo>
                  <a:cubicBezTo>
                    <a:pt x="44" y="216"/>
                    <a:pt x="44" y="218"/>
                    <a:pt x="42" y="218"/>
                  </a:cubicBezTo>
                  <a:cubicBezTo>
                    <a:pt x="41" y="218"/>
                    <a:pt x="39" y="218"/>
                    <a:pt x="38" y="218"/>
                  </a:cubicBezTo>
                  <a:cubicBezTo>
                    <a:pt x="36" y="218"/>
                    <a:pt x="35" y="218"/>
                    <a:pt x="34" y="218"/>
                  </a:cubicBezTo>
                  <a:cubicBezTo>
                    <a:pt x="32" y="218"/>
                    <a:pt x="30" y="218"/>
                    <a:pt x="28" y="218"/>
                  </a:cubicBezTo>
                  <a:cubicBezTo>
                    <a:pt x="27" y="218"/>
                    <a:pt x="25" y="218"/>
                    <a:pt x="24" y="219"/>
                  </a:cubicBezTo>
                  <a:cubicBezTo>
                    <a:pt x="23" y="220"/>
                    <a:pt x="22" y="222"/>
                    <a:pt x="22" y="222"/>
                  </a:cubicBezTo>
                  <a:cubicBezTo>
                    <a:pt x="22" y="224"/>
                    <a:pt x="22" y="227"/>
                    <a:pt x="22" y="228"/>
                  </a:cubicBezTo>
                  <a:cubicBezTo>
                    <a:pt x="22" y="229"/>
                    <a:pt x="22" y="231"/>
                    <a:pt x="22" y="232"/>
                  </a:cubicBezTo>
                  <a:cubicBezTo>
                    <a:pt x="22" y="233"/>
                    <a:pt x="21" y="233"/>
                    <a:pt x="20" y="233"/>
                  </a:cubicBezTo>
                  <a:cubicBezTo>
                    <a:pt x="20" y="234"/>
                    <a:pt x="19" y="235"/>
                    <a:pt x="19" y="237"/>
                  </a:cubicBezTo>
                  <a:cubicBezTo>
                    <a:pt x="19" y="239"/>
                    <a:pt x="19" y="243"/>
                    <a:pt x="19" y="245"/>
                  </a:cubicBezTo>
                  <a:cubicBezTo>
                    <a:pt x="19" y="247"/>
                    <a:pt x="20" y="250"/>
                    <a:pt x="21" y="250"/>
                  </a:cubicBezTo>
                  <a:cubicBezTo>
                    <a:pt x="21" y="250"/>
                    <a:pt x="22" y="253"/>
                    <a:pt x="23" y="255"/>
                  </a:cubicBezTo>
                  <a:cubicBezTo>
                    <a:pt x="24" y="258"/>
                    <a:pt x="24" y="260"/>
                    <a:pt x="23" y="261"/>
                  </a:cubicBezTo>
                  <a:cubicBezTo>
                    <a:pt x="23" y="262"/>
                    <a:pt x="22" y="265"/>
                    <a:pt x="22" y="266"/>
                  </a:cubicBezTo>
                  <a:cubicBezTo>
                    <a:pt x="21" y="268"/>
                    <a:pt x="20" y="270"/>
                    <a:pt x="18" y="270"/>
                  </a:cubicBezTo>
                  <a:cubicBezTo>
                    <a:pt x="16" y="269"/>
                    <a:pt x="13" y="268"/>
                    <a:pt x="11" y="268"/>
                  </a:cubicBezTo>
                  <a:cubicBezTo>
                    <a:pt x="10" y="268"/>
                    <a:pt x="7" y="268"/>
                    <a:pt x="6" y="267"/>
                  </a:cubicBezTo>
                  <a:cubicBezTo>
                    <a:pt x="5" y="267"/>
                    <a:pt x="3" y="268"/>
                    <a:pt x="3" y="269"/>
                  </a:cubicBezTo>
                  <a:cubicBezTo>
                    <a:pt x="3" y="270"/>
                    <a:pt x="3" y="271"/>
                    <a:pt x="5" y="272"/>
                  </a:cubicBezTo>
                  <a:cubicBezTo>
                    <a:pt x="6" y="272"/>
                    <a:pt x="7" y="274"/>
                    <a:pt x="6" y="275"/>
                  </a:cubicBezTo>
                  <a:cubicBezTo>
                    <a:pt x="5" y="276"/>
                    <a:pt x="5" y="278"/>
                    <a:pt x="4" y="280"/>
                  </a:cubicBezTo>
                  <a:cubicBezTo>
                    <a:pt x="4" y="282"/>
                    <a:pt x="3" y="285"/>
                    <a:pt x="2" y="286"/>
                  </a:cubicBezTo>
                  <a:cubicBezTo>
                    <a:pt x="0" y="288"/>
                    <a:pt x="1" y="291"/>
                    <a:pt x="2" y="293"/>
                  </a:cubicBezTo>
                  <a:cubicBezTo>
                    <a:pt x="4" y="295"/>
                    <a:pt x="7" y="297"/>
                    <a:pt x="8" y="298"/>
                  </a:cubicBezTo>
                  <a:cubicBezTo>
                    <a:pt x="10" y="299"/>
                    <a:pt x="10" y="300"/>
                    <a:pt x="10" y="301"/>
                  </a:cubicBezTo>
                  <a:cubicBezTo>
                    <a:pt x="10" y="302"/>
                    <a:pt x="10" y="303"/>
                    <a:pt x="10" y="304"/>
                  </a:cubicBezTo>
                  <a:cubicBezTo>
                    <a:pt x="10" y="305"/>
                    <a:pt x="10" y="307"/>
                    <a:pt x="10" y="307"/>
                  </a:cubicBezTo>
                  <a:cubicBezTo>
                    <a:pt x="10" y="308"/>
                    <a:pt x="11" y="310"/>
                    <a:pt x="12" y="311"/>
                  </a:cubicBezTo>
                  <a:cubicBezTo>
                    <a:pt x="13" y="312"/>
                    <a:pt x="15" y="312"/>
                    <a:pt x="17" y="311"/>
                  </a:cubicBezTo>
                  <a:cubicBezTo>
                    <a:pt x="18" y="311"/>
                    <a:pt x="19" y="311"/>
                    <a:pt x="21" y="309"/>
                  </a:cubicBezTo>
                  <a:cubicBezTo>
                    <a:pt x="23" y="307"/>
                    <a:pt x="26" y="307"/>
                    <a:pt x="27" y="307"/>
                  </a:cubicBezTo>
                  <a:cubicBezTo>
                    <a:pt x="28" y="308"/>
                    <a:pt x="31" y="309"/>
                    <a:pt x="33" y="309"/>
                  </a:cubicBezTo>
                  <a:cubicBezTo>
                    <a:pt x="34" y="310"/>
                    <a:pt x="36" y="310"/>
                    <a:pt x="38" y="309"/>
                  </a:cubicBezTo>
                  <a:cubicBezTo>
                    <a:pt x="40" y="308"/>
                    <a:pt x="41" y="308"/>
                    <a:pt x="42" y="309"/>
                  </a:cubicBezTo>
                  <a:cubicBezTo>
                    <a:pt x="42" y="311"/>
                    <a:pt x="42" y="313"/>
                    <a:pt x="41" y="314"/>
                  </a:cubicBezTo>
                  <a:cubicBezTo>
                    <a:pt x="40" y="316"/>
                    <a:pt x="39" y="318"/>
                    <a:pt x="37" y="318"/>
                  </a:cubicBezTo>
                  <a:cubicBezTo>
                    <a:pt x="37" y="318"/>
                    <a:pt x="36" y="319"/>
                    <a:pt x="36" y="320"/>
                  </a:cubicBezTo>
                  <a:cubicBezTo>
                    <a:pt x="36" y="321"/>
                    <a:pt x="36" y="324"/>
                    <a:pt x="36" y="325"/>
                  </a:cubicBezTo>
                  <a:cubicBezTo>
                    <a:pt x="37" y="327"/>
                    <a:pt x="36" y="328"/>
                    <a:pt x="34" y="328"/>
                  </a:cubicBezTo>
                  <a:cubicBezTo>
                    <a:pt x="33" y="328"/>
                    <a:pt x="31" y="327"/>
                    <a:pt x="31" y="326"/>
                  </a:cubicBezTo>
                  <a:cubicBezTo>
                    <a:pt x="30" y="325"/>
                    <a:pt x="29" y="324"/>
                    <a:pt x="28" y="324"/>
                  </a:cubicBezTo>
                  <a:cubicBezTo>
                    <a:pt x="27" y="324"/>
                    <a:pt x="24" y="324"/>
                    <a:pt x="22" y="324"/>
                  </a:cubicBezTo>
                  <a:cubicBezTo>
                    <a:pt x="21" y="323"/>
                    <a:pt x="18" y="322"/>
                    <a:pt x="17" y="322"/>
                  </a:cubicBezTo>
                  <a:cubicBezTo>
                    <a:pt x="15" y="322"/>
                    <a:pt x="14" y="320"/>
                    <a:pt x="13" y="319"/>
                  </a:cubicBezTo>
                  <a:cubicBezTo>
                    <a:pt x="13" y="318"/>
                    <a:pt x="12" y="317"/>
                    <a:pt x="10" y="316"/>
                  </a:cubicBezTo>
                  <a:cubicBezTo>
                    <a:pt x="9" y="316"/>
                    <a:pt x="8" y="317"/>
                    <a:pt x="9" y="318"/>
                  </a:cubicBezTo>
                  <a:cubicBezTo>
                    <a:pt x="10" y="320"/>
                    <a:pt x="11" y="322"/>
                    <a:pt x="11" y="323"/>
                  </a:cubicBezTo>
                  <a:cubicBezTo>
                    <a:pt x="12" y="323"/>
                    <a:pt x="12" y="324"/>
                    <a:pt x="13" y="325"/>
                  </a:cubicBezTo>
                  <a:cubicBezTo>
                    <a:pt x="13" y="326"/>
                    <a:pt x="13" y="328"/>
                    <a:pt x="14" y="328"/>
                  </a:cubicBezTo>
                  <a:cubicBezTo>
                    <a:pt x="15" y="328"/>
                    <a:pt x="15" y="330"/>
                    <a:pt x="15" y="332"/>
                  </a:cubicBezTo>
                  <a:cubicBezTo>
                    <a:pt x="14" y="334"/>
                    <a:pt x="14" y="335"/>
                    <a:pt x="14" y="337"/>
                  </a:cubicBezTo>
                  <a:cubicBezTo>
                    <a:pt x="14" y="338"/>
                    <a:pt x="14" y="339"/>
                    <a:pt x="17" y="338"/>
                  </a:cubicBezTo>
                  <a:cubicBezTo>
                    <a:pt x="20" y="338"/>
                    <a:pt x="22" y="336"/>
                    <a:pt x="22" y="334"/>
                  </a:cubicBezTo>
                  <a:cubicBezTo>
                    <a:pt x="22" y="333"/>
                    <a:pt x="24" y="332"/>
                    <a:pt x="26" y="332"/>
                  </a:cubicBezTo>
                  <a:cubicBezTo>
                    <a:pt x="28" y="333"/>
                    <a:pt x="30" y="333"/>
                    <a:pt x="32" y="334"/>
                  </a:cubicBezTo>
                  <a:cubicBezTo>
                    <a:pt x="33" y="334"/>
                    <a:pt x="36" y="334"/>
                    <a:pt x="37" y="335"/>
                  </a:cubicBezTo>
                  <a:cubicBezTo>
                    <a:pt x="38" y="335"/>
                    <a:pt x="39" y="336"/>
                    <a:pt x="39" y="337"/>
                  </a:cubicBezTo>
                  <a:cubicBezTo>
                    <a:pt x="39" y="338"/>
                    <a:pt x="39" y="341"/>
                    <a:pt x="39" y="341"/>
                  </a:cubicBezTo>
                  <a:cubicBezTo>
                    <a:pt x="39" y="342"/>
                    <a:pt x="40" y="343"/>
                    <a:pt x="41" y="343"/>
                  </a:cubicBezTo>
                  <a:cubicBezTo>
                    <a:pt x="42" y="343"/>
                    <a:pt x="44" y="342"/>
                    <a:pt x="46" y="342"/>
                  </a:cubicBezTo>
                  <a:cubicBezTo>
                    <a:pt x="47" y="341"/>
                    <a:pt x="48" y="340"/>
                    <a:pt x="50" y="339"/>
                  </a:cubicBezTo>
                  <a:cubicBezTo>
                    <a:pt x="51" y="339"/>
                    <a:pt x="53" y="338"/>
                    <a:pt x="56" y="337"/>
                  </a:cubicBezTo>
                  <a:cubicBezTo>
                    <a:pt x="57" y="336"/>
                    <a:pt x="60" y="334"/>
                    <a:pt x="60" y="332"/>
                  </a:cubicBezTo>
                  <a:cubicBezTo>
                    <a:pt x="61" y="331"/>
                    <a:pt x="63" y="330"/>
                    <a:pt x="64" y="330"/>
                  </a:cubicBezTo>
                  <a:cubicBezTo>
                    <a:pt x="65" y="329"/>
                    <a:pt x="67" y="330"/>
                    <a:pt x="67" y="331"/>
                  </a:cubicBezTo>
                  <a:cubicBezTo>
                    <a:pt x="67" y="332"/>
                    <a:pt x="68" y="333"/>
                    <a:pt x="69" y="333"/>
                  </a:cubicBezTo>
                  <a:cubicBezTo>
                    <a:pt x="70" y="332"/>
                    <a:pt x="72" y="332"/>
                    <a:pt x="72" y="333"/>
                  </a:cubicBezTo>
                  <a:cubicBezTo>
                    <a:pt x="74" y="333"/>
                    <a:pt x="76" y="335"/>
                    <a:pt x="77" y="336"/>
                  </a:cubicBezTo>
                  <a:cubicBezTo>
                    <a:pt x="77" y="337"/>
                    <a:pt x="78" y="340"/>
                    <a:pt x="77" y="341"/>
                  </a:cubicBezTo>
                  <a:cubicBezTo>
                    <a:pt x="77" y="342"/>
                    <a:pt x="77" y="344"/>
                    <a:pt x="79" y="345"/>
                  </a:cubicBezTo>
                  <a:cubicBezTo>
                    <a:pt x="80" y="345"/>
                    <a:pt x="82" y="347"/>
                    <a:pt x="83" y="347"/>
                  </a:cubicBezTo>
                  <a:cubicBezTo>
                    <a:pt x="84" y="348"/>
                    <a:pt x="88" y="349"/>
                    <a:pt x="90" y="348"/>
                  </a:cubicBezTo>
                  <a:cubicBezTo>
                    <a:pt x="91" y="348"/>
                    <a:pt x="93" y="349"/>
                    <a:pt x="93" y="351"/>
                  </a:cubicBezTo>
                  <a:cubicBezTo>
                    <a:pt x="92" y="353"/>
                    <a:pt x="92" y="355"/>
                    <a:pt x="93" y="357"/>
                  </a:cubicBezTo>
                  <a:cubicBezTo>
                    <a:pt x="93" y="359"/>
                    <a:pt x="94" y="360"/>
                    <a:pt x="95" y="361"/>
                  </a:cubicBezTo>
                  <a:cubicBezTo>
                    <a:pt x="95" y="362"/>
                    <a:pt x="96" y="363"/>
                    <a:pt x="97" y="363"/>
                  </a:cubicBezTo>
                  <a:cubicBezTo>
                    <a:pt x="98" y="363"/>
                    <a:pt x="101" y="364"/>
                    <a:pt x="101" y="364"/>
                  </a:cubicBezTo>
                  <a:cubicBezTo>
                    <a:pt x="103" y="364"/>
                    <a:pt x="104" y="365"/>
                    <a:pt x="103" y="366"/>
                  </a:cubicBezTo>
                  <a:cubicBezTo>
                    <a:pt x="103" y="367"/>
                    <a:pt x="102" y="369"/>
                    <a:pt x="101" y="370"/>
                  </a:cubicBezTo>
                  <a:cubicBezTo>
                    <a:pt x="101" y="372"/>
                    <a:pt x="101" y="375"/>
                    <a:pt x="101" y="375"/>
                  </a:cubicBezTo>
                  <a:cubicBezTo>
                    <a:pt x="101" y="377"/>
                    <a:pt x="100" y="379"/>
                    <a:pt x="99" y="380"/>
                  </a:cubicBezTo>
                  <a:cubicBezTo>
                    <a:pt x="98" y="381"/>
                    <a:pt x="98" y="383"/>
                    <a:pt x="98" y="384"/>
                  </a:cubicBezTo>
                  <a:cubicBezTo>
                    <a:pt x="99" y="385"/>
                    <a:pt x="99" y="386"/>
                    <a:pt x="99" y="388"/>
                  </a:cubicBezTo>
                  <a:cubicBezTo>
                    <a:pt x="100" y="389"/>
                    <a:pt x="99" y="389"/>
                    <a:pt x="98" y="389"/>
                  </a:cubicBezTo>
                  <a:cubicBezTo>
                    <a:pt x="96" y="389"/>
                    <a:pt x="95" y="388"/>
                    <a:pt x="94" y="387"/>
                  </a:cubicBezTo>
                  <a:cubicBezTo>
                    <a:pt x="93" y="387"/>
                    <a:pt x="91" y="387"/>
                    <a:pt x="91" y="388"/>
                  </a:cubicBezTo>
                  <a:cubicBezTo>
                    <a:pt x="90" y="388"/>
                    <a:pt x="89" y="390"/>
                    <a:pt x="88" y="393"/>
                  </a:cubicBezTo>
                  <a:cubicBezTo>
                    <a:pt x="88" y="394"/>
                    <a:pt x="87" y="397"/>
                    <a:pt x="87" y="397"/>
                  </a:cubicBezTo>
                  <a:cubicBezTo>
                    <a:pt x="87" y="397"/>
                    <a:pt x="88" y="398"/>
                    <a:pt x="90" y="399"/>
                  </a:cubicBezTo>
                  <a:cubicBezTo>
                    <a:pt x="92" y="400"/>
                    <a:pt x="95" y="401"/>
                    <a:pt x="96" y="400"/>
                  </a:cubicBezTo>
                  <a:cubicBezTo>
                    <a:pt x="97" y="400"/>
                    <a:pt x="100" y="398"/>
                    <a:pt x="102" y="397"/>
                  </a:cubicBezTo>
                  <a:cubicBezTo>
                    <a:pt x="104" y="395"/>
                    <a:pt x="105" y="392"/>
                    <a:pt x="106" y="391"/>
                  </a:cubicBezTo>
                  <a:cubicBezTo>
                    <a:pt x="107" y="390"/>
                    <a:pt x="108" y="387"/>
                    <a:pt x="108" y="385"/>
                  </a:cubicBezTo>
                  <a:cubicBezTo>
                    <a:pt x="109" y="385"/>
                    <a:pt x="109" y="382"/>
                    <a:pt x="110" y="381"/>
                  </a:cubicBezTo>
                  <a:cubicBezTo>
                    <a:pt x="110" y="380"/>
                    <a:pt x="112" y="379"/>
                    <a:pt x="114" y="378"/>
                  </a:cubicBezTo>
                  <a:cubicBezTo>
                    <a:pt x="117" y="378"/>
                    <a:pt x="119" y="378"/>
                    <a:pt x="120" y="377"/>
                  </a:cubicBezTo>
                  <a:cubicBezTo>
                    <a:pt x="121" y="377"/>
                    <a:pt x="124" y="378"/>
                    <a:pt x="125" y="378"/>
                  </a:cubicBezTo>
                  <a:cubicBezTo>
                    <a:pt x="127" y="379"/>
                    <a:pt x="128" y="379"/>
                    <a:pt x="130" y="379"/>
                  </a:cubicBezTo>
                  <a:cubicBezTo>
                    <a:pt x="132" y="380"/>
                    <a:pt x="134" y="380"/>
                    <a:pt x="135" y="379"/>
                  </a:cubicBezTo>
                  <a:cubicBezTo>
                    <a:pt x="136" y="379"/>
                    <a:pt x="137" y="377"/>
                    <a:pt x="138" y="376"/>
                  </a:cubicBezTo>
                  <a:cubicBezTo>
                    <a:pt x="139" y="375"/>
                    <a:pt x="141" y="374"/>
                    <a:pt x="143" y="374"/>
                  </a:cubicBezTo>
                  <a:cubicBezTo>
                    <a:pt x="144" y="374"/>
                    <a:pt x="146" y="373"/>
                    <a:pt x="147" y="373"/>
                  </a:cubicBezTo>
                  <a:cubicBezTo>
                    <a:pt x="148" y="373"/>
                    <a:pt x="150" y="373"/>
                    <a:pt x="150" y="372"/>
                  </a:cubicBezTo>
                  <a:cubicBezTo>
                    <a:pt x="151" y="371"/>
                    <a:pt x="152" y="370"/>
                    <a:pt x="152" y="369"/>
                  </a:cubicBezTo>
                  <a:cubicBezTo>
                    <a:pt x="154" y="368"/>
                    <a:pt x="155" y="366"/>
                    <a:pt x="156" y="365"/>
                  </a:cubicBezTo>
                  <a:cubicBezTo>
                    <a:pt x="156" y="363"/>
                    <a:pt x="158" y="362"/>
                    <a:pt x="159" y="362"/>
                  </a:cubicBezTo>
                  <a:cubicBezTo>
                    <a:pt x="160" y="363"/>
                    <a:pt x="161" y="364"/>
                    <a:pt x="162" y="364"/>
                  </a:cubicBezTo>
                  <a:cubicBezTo>
                    <a:pt x="163" y="365"/>
                    <a:pt x="165" y="365"/>
                    <a:pt x="167" y="365"/>
                  </a:cubicBezTo>
                  <a:cubicBezTo>
                    <a:pt x="168" y="365"/>
                    <a:pt x="170" y="365"/>
                    <a:pt x="171" y="366"/>
                  </a:cubicBezTo>
                  <a:cubicBezTo>
                    <a:pt x="173" y="366"/>
                    <a:pt x="175" y="366"/>
                    <a:pt x="177" y="365"/>
                  </a:cubicBezTo>
                  <a:cubicBezTo>
                    <a:pt x="178" y="364"/>
                    <a:pt x="181" y="362"/>
                    <a:pt x="183" y="362"/>
                  </a:cubicBezTo>
                  <a:cubicBezTo>
                    <a:pt x="184" y="361"/>
                    <a:pt x="184" y="360"/>
                    <a:pt x="184" y="359"/>
                  </a:cubicBezTo>
                  <a:cubicBezTo>
                    <a:pt x="184" y="358"/>
                    <a:pt x="185" y="357"/>
                    <a:pt x="186" y="356"/>
                  </a:cubicBezTo>
                  <a:cubicBezTo>
                    <a:pt x="187" y="355"/>
                    <a:pt x="190" y="355"/>
                    <a:pt x="193" y="355"/>
                  </a:cubicBezTo>
                  <a:cubicBezTo>
                    <a:pt x="196" y="355"/>
                    <a:pt x="198" y="355"/>
                    <a:pt x="198" y="355"/>
                  </a:cubicBezTo>
                  <a:cubicBezTo>
                    <a:pt x="197" y="354"/>
                    <a:pt x="196" y="354"/>
                    <a:pt x="195" y="354"/>
                  </a:cubicBezTo>
                  <a:cubicBezTo>
                    <a:pt x="194" y="354"/>
                    <a:pt x="192" y="353"/>
                    <a:pt x="191" y="352"/>
                  </a:cubicBezTo>
                  <a:cubicBezTo>
                    <a:pt x="190" y="351"/>
                    <a:pt x="189" y="350"/>
                    <a:pt x="189" y="349"/>
                  </a:cubicBezTo>
                  <a:cubicBezTo>
                    <a:pt x="189" y="348"/>
                    <a:pt x="190" y="348"/>
                    <a:pt x="191" y="348"/>
                  </a:cubicBezTo>
                  <a:cubicBezTo>
                    <a:pt x="192" y="349"/>
                    <a:pt x="192" y="348"/>
                    <a:pt x="192" y="347"/>
                  </a:cubicBezTo>
                  <a:cubicBezTo>
                    <a:pt x="192" y="345"/>
                    <a:pt x="193" y="345"/>
                    <a:pt x="194" y="347"/>
                  </a:cubicBezTo>
                  <a:cubicBezTo>
                    <a:pt x="195" y="348"/>
                    <a:pt x="196" y="348"/>
                    <a:pt x="197" y="349"/>
                  </a:cubicBezTo>
                  <a:cubicBezTo>
                    <a:pt x="197" y="350"/>
                    <a:pt x="198" y="350"/>
                    <a:pt x="199" y="351"/>
                  </a:cubicBezTo>
                  <a:cubicBezTo>
                    <a:pt x="200" y="352"/>
                    <a:pt x="200" y="351"/>
                    <a:pt x="199" y="349"/>
                  </a:cubicBezTo>
                  <a:cubicBezTo>
                    <a:pt x="199" y="348"/>
                    <a:pt x="198" y="346"/>
                    <a:pt x="198" y="345"/>
                  </a:cubicBezTo>
                  <a:cubicBezTo>
                    <a:pt x="198" y="344"/>
                    <a:pt x="199" y="343"/>
                    <a:pt x="199" y="341"/>
                  </a:cubicBezTo>
                  <a:cubicBezTo>
                    <a:pt x="199" y="340"/>
                    <a:pt x="199" y="337"/>
                    <a:pt x="199" y="337"/>
                  </a:cubicBezTo>
                  <a:cubicBezTo>
                    <a:pt x="198" y="335"/>
                    <a:pt x="197" y="333"/>
                    <a:pt x="197" y="332"/>
                  </a:cubicBezTo>
                  <a:cubicBezTo>
                    <a:pt x="196" y="331"/>
                    <a:pt x="195" y="328"/>
                    <a:pt x="194" y="327"/>
                  </a:cubicBezTo>
                  <a:cubicBezTo>
                    <a:pt x="194" y="326"/>
                    <a:pt x="193" y="322"/>
                    <a:pt x="193" y="321"/>
                  </a:cubicBezTo>
                  <a:cubicBezTo>
                    <a:pt x="193" y="318"/>
                    <a:pt x="192" y="316"/>
                    <a:pt x="192" y="316"/>
                  </a:cubicBezTo>
                  <a:cubicBezTo>
                    <a:pt x="191" y="316"/>
                    <a:pt x="190" y="316"/>
                    <a:pt x="191" y="315"/>
                  </a:cubicBezTo>
                  <a:cubicBezTo>
                    <a:pt x="191" y="314"/>
                    <a:pt x="192" y="312"/>
                    <a:pt x="193" y="310"/>
                  </a:cubicBezTo>
                  <a:cubicBezTo>
                    <a:pt x="195" y="310"/>
                    <a:pt x="196" y="308"/>
                    <a:pt x="196" y="306"/>
                  </a:cubicBezTo>
                  <a:cubicBezTo>
                    <a:pt x="196" y="305"/>
                    <a:pt x="196" y="303"/>
                    <a:pt x="196" y="301"/>
                  </a:cubicBezTo>
                  <a:cubicBezTo>
                    <a:pt x="196" y="299"/>
                    <a:pt x="195" y="298"/>
                    <a:pt x="195" y="297"/>
                  </a:cubicBezTo>
                  <a:cubicBezTo>
                    <a:pt x="194" y="297"/>
                    <a:pt x="194" y="296"/>
                    <a:pt x="194" y="295"/>
                  </a:cubicBezTo>
                  <a:cubicBezTo>
                    <a:pt x="195" y="293"/>
                    <a:pt x="195" y="293"/>
                    <a:pt x="194" y="292"/>
                  </a:cubicBezTo>
                  <a:cubicBezTo>
                    <a:pt x="193" y="291"/>
                    <a:pt x="193" y="290"/>
                    <a:pt x="192" y="289"/>
                  </a:cubicBezTo>
                  <a:cubicBezTo>
                    <a:pt x="191" y="289"/>
                    <a:pt x="191" y="288"/>
                    <a:pt x="191" y="287"/>
                  </a:cubicBezTo>
                  <a:cubicBezTo>
                    <a:pt x="191" y="285"/>
                    <a:pt x="191" y="283"/>
                    <a:pt x="190" y="282"/>
                  </a:cubicBezTo>
                  <a:cubicBezTo>
                    <a:pt x="190" y="280"/>
                    <a:pt x="189" y="277"/>
                    <a:pt x="189" y="274"/>
                  </a:cubicBezTo>
                  <a:cubicBezTo>
                    <a:pt x="189" y="272"/>
                    <a:pt x="189" y="269"/>
                    <a:pt x="189" y="267"/>
                  </a:cubicBezTo>
                  <a:cubicBezTo>
                    <a:pt x="189" y="265"/>
                    <a:pt x="190" y="262"/>
                    <a:pt x="191" y="261"/>
                  </a:cubicBezTo>
                  <a:cubicBezTo>
                    <a:pt x="191" y="260"/>
                    <a:pt x="191" y="257"/>
                    <a:pt x="191" y="255"/>
                  </a:cubicBezTo>
                  <a:cubicBezTo>
                    <a:pt x="192" y="253"/>
                    <a:pt x="193" y="250"/>
                    <a:pt x="194" y="249"/>
                  </a:cubicBezTo>
                  <a:cubicBezTo>
                    <a:pt x="196" y="248"/>
                    <a:pt x="197" y="245"/>
                    <a:pt x="198" y="243"/>
                  </a:cubicBezTo>
                  <a:cubicBezTo>
                    <a:pt x="198" y="241"/>
                    <a:pt x="199" y="237"/>
                    <a:pt x="201" y="235"/>
                  </a:cubicBezTo>
                  <a:cubicBezTo>
                    <a:pt x="203" y="233"/>
                    <a:pt x="205" y="231"/>
                    <a:pt x="207" y="230"/>
                  </a:cubicBezTo>
                  <a:cubicBezTo>
                    <a:pt x="209" y="228"/>
                    <a:pt x="212" y="227"/>
                    <a:pt x="213" y="226"/>
                  </a:cubicBezTo>
                  <a:cubicBezTo>
                    <a:pt x="215" y="225"/>
                    <a:pt x="218" y="224"/>
                    <a:pt x="221" y="223"/>
                  </a:cubicBezTo>
                  <a:cubicBezTo>
                    <a:pt x="223" y="222"/>
                    <a:pt x="226" y="222"/>
                    <a:pt x="228" y="222"/>
                  </a:cubicBezTo>
                  <a:cubicBezTo>
                    <a:pt x="229" y="222"/>
                    <a:pt x="230" y="223"/>
                    <a:pt x="230" y="224"/>
                  </a:cubicBezTo>
                  <a:cubicBezTo>
                    <a:pt x="230" y="225"/>
                    <a:pt x="231" y="227"/>
                    <a:pt x="231" y="228"/>
                  </a:cubicBezTo>
                  <a:cubicBezTo>
                    <a:pt x="231" y="229"/>
                    <a:pt x="231" y="230"/>
                    <a:pt x="231" y="230"/>
                  </a:cubicBezTo>
                  <a:cubicBezTo>
                    <a:pt x="231" y="230"/>
                    <a:pt x="231" y="230"/>
                    <a:pt x="233" y="229"/>
                  </a:cubicBezTo>
                  <a:cubicBezTo>
                    <a:pt x="234" y="229"/>
                    <a:pt x="235" y="229"/>
                    <a:pt x="236" y="230"/>
                  </a:cubicBezTo>
                  <a:cubicBezTo>
                    <a:pt x="237" y="230"/>
                    <a:pt x="238" y="231"/>
                    <a:pt x="239" y="231"/>
                  </a:cubicBezTo>
                  <a:cubicBezTo>
                    <a:pt x="239" y="231"/>
                    <a:pt x="240" y="230"/>
                    <a:pt x="241" y="229"/>
                  </a:cubicBezTo>
                  <a:cubicBezTo>
                    <a:pt x="242" y="228"/>
                    <a:pt x="242" y="228"/>
                    <a:pt x="242" y="228"/>
                  </a:cubicBezTo>
                  <a:cubicBezTo>
                    <a:pt x="242" y="228"/>
                    <a:pt x="242" y="227"/>
                    <a:pt x="243" y="225"/>
                  </a:cubicBezTo>
                  <a:cubicBezTo>
                    <a:pt x="243" y="225"/>
                    <a:pt x="245" y="222"/>
                    <a:pt x="247" y="221"/>
                  </a:cubicBezTo>
                  <a:cubicBezTo>
                    <a:pt x="248" y="220"/>
                    <a:pt x="250" y="218"/>
                    <a:pt x="251" y="216"/>
                  </a:cubicBezTo>
                  <a:cubicBezTo>
                    <a:pt x="251" y="214"/>
                    <a:pt x="252" y="211"/>
                    <a:pt x="253" y="209"/>
                  </a:cubicBezTo>
                  <a:cubicBezTo>
                    <a:pt x="254" y="207"/>
                    <a:pt x="254" y="205"/>
                    <a:pt x="255" y="204"/>
                  </a:cubicBezTo>
                  <a:cubicBezTo>
                    <a:pt x="256" y="202"/>
                    <a:pt x="257" y="200"/>
                    <a:pt x="257" y="200"/>
                  </a:cubicBezTo>
                  <a:cubicBezTo>
                    <a:pt x="258" y="199"/>
                    <a:pt x="259" y="197"/>
                    <a:pt x="260" y="197"/>
                  </a:cubicBezTo>
                  <a:cubicBezTo>
                    <a:pt x="261" y="196"/>
                    <a:pt x="262" y="196"/>
                    <a:pt x="264" y="196"/>
                  </a:cubicBezTo>
                  <a:cubicBezTo>
                    <a:pt x="265" y="196"/>
                    <a:pt x="268" y="197"/>
                    <a:pt x="269" y="197"/>
                  </a:cubicBezTo>
                  <a:cubicBezTo>
                    <a:pt x="269" y="197"/>
                    <a:pt x="272" y="197"/>
                    <a:pt x="274" y="197"/>
                  </a:cubicBezTo>
                  <a:cubicBezTo>
                    <a:pt x="276" y="197"/>
                    <a:pt x="278" y="197"/>
                    <a:pt x="279" y="198"/>
                  </a:cubicBezTo>
                  <a:cubicBezTo>
                    <a:pt x="281" y="198"/>
                    <a:pt x="282" y="198"/>
                    <a:pt x="282" y="198"/>
                  </a:cubicBezTo>
                  <a:cubicBezTo>
                    <a:pt x="282" y="198"/>
                    <a:pt x="284" y="198"/>
                    <a:pt x="286" y="197"/>
                  </a:cubicBezTo>
                  <a:cubicBezTo>
                    <a:pt x="287" y="196"/>
                    <a:pt x="290" y="195"/>
                    <a:pt x="293" y="195"/>
                  </a:cubicBezTo>
                  <a:cubicBezTo>
                    <a:pt x="295" y="193"/>
                    <a:pt x="299" y="192"/>
                    <a:pt x="302" y="191"/>
                  </a:cubicBezTo>
                  <a:cubicBezTo>
                    <a:pt x="303" y="190"/>
                    <a:pt x="306" y="188"/>
                    <a:pt x="308" y="187"/>
                  </a:cubicBezTo>
                  <a:cubicBezTo>
                    <a:pt x="309" y="186"/>
                    <a:pt x="311" y="186"/>
                    <a:pt x="312" y="185"/>
                  </a:cubicBezTo>
                  <a:cubicBezTo>
                    <a:pt x="314" y="184"/>
                    <a:pt x="315" y="182"/>
                    <a:pt x="315" y="181"/>
                  </a:cubicBezTo>
                  <a:cubicBezTo>
                    <a:pt x="316" y="180"/>
                    <a:pt x="316" y="179"/>
                    <a:pt x="316" y="179"/>
                  </a:cubicBezTo>
                  <a:cubicBezTo>
                    <a:pt x="316" y="179"/>
                    <a:pt x="316" y="178"/>
                    <a:pt x="317" y="176"/>
                  </a:cubicBezTo>
                  <a:cubicBezTo>
                    <a:pt x="317" y="175"/>
                    <a:pt x="317" y="174"/>
                    <a:pt x="317" y="174"/>
                  </a:cubicBezTo>
                  <a:cubicBezTo>
                    <a:pt x="310" y="173"/>
                    <a:pt x="310" y="173"/>
                    <a:pt x="310" y="173"/>
                  </a:cubicBezTo>
                  <a:cubicBezTo>
                    <a:pt x="315" y="168"/>
                    <a:pt x="315" y="168"/>
                    <a:pt x="315" y="168"/>
                  </a:cubicBezTo>
                  <a:cubicBezTo>
                    <a:pt x="315" y="168"/>
                    <a:pt x="314" y="168"/>
                    <a:pt x="314" y="167"/>
                  </a:cubicBezTo>
                  <a:cubicBezTo>
                    <a:pt x="314" y="167"/>
                    <a:pt x="313" y="165"/>
                    <a:pt x="313" y="164"/>
                  </a:cubicBezTo>
                  <a:cubicBezTo>
                    <a:pt x="313" y="162"/>
                    <a:pt x="315" y="159"/>
                    <a:pt x="316" y="157"/>
                  </a:cubicBezTo>
                  <a:cubicBezTo>
                    <a:pt x="317" y="154"/>
                    <a:pt x="321" y="151"/>
                    <a:pt x="323" y="150"/>
                  </a:cubicBezTo>
                  <a:cubicBezTo>
                    <a:pt x="324" y="149"/>
                    <a:pt x="327" y="146"/>
                    <a:pt x="329" y="145"/>
                  </a:cubicBezTo>
                  <a:cubicBezTo>
                    <a:pt x="330" y="144"/>
                    <a:pt x="332" y="143"/>
                    <a:pt x="335" y="142"/>
                  </a:cubicBezTo>
                  <a:cubicBezTo>
                    <a:pt x="337" y="141"/>
                    <a:pt x="340" y="139"/>
                    <a:pt x="343" y="138"/>
                  </a:cubicBezTo>
                  <a:cubicBezTo>
                    <a:pt x="346" y="137"/>
                    <a:pt x="348" y="136"/>
                    <a:pt x="350" y="135"/>
                  </a:cubicBezTo>
                  <a:cubicBezTo>
                    <a:pt x="351" y="134"/>
                    <a:pt x="354" y="132"/>
                    <a:pt x="356" y="131"/>
                  </a:cubicBezTo>
                  <a:cubicBezTo>
                    <a:pt x="358" y="130"/>
                    <a:pt x="361" y="128"/>
                    <a:pt x="363" y="128"/>
                  </a:cubicBezTo>
                  <a:cubicBezTo>
                    <a:pt x="364" y="127"/>
                    <a:pt x="366" y="126"/>
                    <a:pt x="367" y="124"/>
                  </a:cubicBezTo>
                  <a:cubicBezTo>
                    <a:pt x="368" y="123"/>
                    <a:pt x="370" y="121"/>
                    <a:pt x="371" y="121"/>
                  </a:cubicBezTo>
                  <a:cubicBezTo>
                    <a:pt x="371" y="119"/>
                    <a:pt x="373" y="117"/>
                    <a:pt x="374" y="116"/>
                  </a:cubicBezTo>
                  <a:cubicBezTo>
                    <a:pt x="375" y="115"/>
                    <a:pt x="377" y="112"/>
                    <a:pt x="378" y="110"/>
                  </a:cubicBezTo>
                  <a:cubicBezTo>
                    <a:pt x="379" y="109"/>
                    <a:pt x="381" y="106"/>
                    <a:pt x="382" y="104"/>
                  </a:cubicBezTo>
                  <a:cubicBezTo>
                    <a:pt x="384" y="102"/>
                    <a:pt x="386" y="101"/>
                    <a:pt x="387" y="100"/>
                  </a:cubicBezTo>
                  <a:cubicBezTo>
                    <a:pt x="389" y="98"/>
                    <a:pt x="392" y="96"/>
                    <a:pt x="394" y="95"/>
                  </a:cubicBezTo>
                  <a:cubicBezTo>
                    <a:pt x="397" y="93"/>
                    <a:pt x="402" y="91"/>
                    <a:pt x="404" y="90"/>
                  </a:cubicBezTo>
                  <a:cubicBezTo>
                    <a:pt x="406" y="89"/>
                    <a:pt x="410" y="88"/>
                    <a:pt x="410" y="87"/>
                  </a:cubicBezTo>
                  <a:cubicBezTo>
                    <a:pt x="412" y="87"/>
                    <a:pt x="414" y="86"/>
                    <a:pt x="415" y="85"/>
                  </a:cubicBezTo>
                  <a:cubicBezTo>
                    <a:pt x="416" y="84"/>
                    <a:pt x="417" y="82"/>
                    <a:pt x="418" y="80"/>
                  </a:cubicBezTo>
                  <a:cubicBezTo>
                    <a:pt x="418" y="79"/>
                    <a:pt x="420" y="76"/>
                    <a:pt x="421" y="75"/>
                  </a:cubicBezTo>
                  <a:cubicBezTo>
                    <a:pt x="422" y="74"/>
                    <a:pt x="425" y="72"/>
                    <a:pt x="425" y="71"/>
                  </a:cubicBezTo>
                  <a:cubicBezTo>
                    <a:pt x="427" y="70"/>
                    <a:pt x="429" y="67"/>
                    <a:pt x="431" y="65"/>
                  </a:cubicBezTo>
                  <a:cubicBezTo>
                    <a:pt x="432" y="63"/>
                    <a:pt x="434" y="61"/>
                    <a:pt x="436" y="59"/>
                  </a:cubicBezTo>
                  <a:cubicBezTo>
                    <a:pt x="437" y="57"/>
                    <a:pt x="439" y="55"/>
                    <a:pt x="441" y="54"/>
                  </a:cubicBezTo>
                  <a:cubicBezTo>
                    <a:pt x="441" y="52"/>
                    <a:pt x="443" y="49"/>
                    <a:pt x="445" y="48"/>
                  </a:cubicBezTo>
                  <a:cubicBezTo>
                    <a:pt x="447" y="46"/>
                    <a:pt x="448" y="44"/>
                    <a:pt x="448" y="43"/>
                  </a:cubicBezTo>
                  <a:cubicBezTo>
                    <a:pt x="449" y="42"/>
                    <a:pt x="449" y="42"/>
                    <a:pt x="449" y="40"/>
                  </a:cubicBezTo>
                  <a:cubicBezTo>
                    <a:pt x="449" y="39"/>
                    <a:pt x="450" y="36"/>
                    <a:pt x="452" y="36"/>
                  </a:cubicBezTo>
                  <a:cubicBezTo>
                    <a:pt x="453" y="35"/>
                    <a:pt x="454" y="34"/>
                    <a:pt x="455" y="32"/>
                  </a:cubicBezTo>
                  <a:cubicBezTo>
                    <a:pt x="455" y="32"/>
                    <a:pt x="452" y="33"/>
                    <a:pt x="449" y="35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79" name="Freeform 46">
              <a:extLst>
                <a:ext uri="{FF2B5EF4-FFF2-40B4-BE49-F238E27FC236}">
                  <a16:creationId xmlns:a16="http://schemas.microsoft.com/office/drawing/2014/main" id="{3A2738EA-4A2D-41E7-BF20-329E4DA128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9369" y="2378761"/>
              <a:ext cx="398670" cy="635118"/>
            </a:xfrm>
            <a:custGeom>
              <a:avLst/>
              <a:gdLst/>
              <a:ahLst/>
              <a:cxnLst>
                <a:cxn ang="0">
                  <a:pos x="10" y="171"/>
                </a:cxn>
                <a:cxn ang="0">
                  <a:pos x="17" y="191"/>
                </a:cxn>
                <a:cxn ang="0">
                  <a:pos x="20" y="206"/>
                </a:cxn>
                <a:cxn ang="0">
                  <a:pos x="10" y="219"/>
                </a:cxn>
                <a:cxn ang="0">
                  <a:pos x="12" y="233"/>
                </a:cxn>
                <a:cxn ang="0">
                  <a:pos x="19" y="245"/>
                </a:cxn>
                <a:cxn ang="0">
                  <a:pos x="34" y="260"/>
                </a:cxn>
                <a:cxn ang="0">
                  <a:pos x="17" y="264"/>
                </a:cxn>
                <a:cxn ang="0">
                  <a:pos x="2" y="281"/>
                </a:cxn>
                <a:cxn ang="0">
                  <a:pos x="2" y="303"/>
                </a:cxn>
                <a:cxn ang="0">
                  <a:pos x="20" y="313"/>
                </a:cxn>
                <a:cxn ang="0">
                  <a:pos x="36" y="330"/>
                </a:cxn>
                <a:cxn ang="0">
                  <a:pos x="40" y="350"/>
                </a:cxn>
                <a:cxn ang="0">
                  <a:pos x="67" y="338"/>
                </a:cxn>
                <a:cxn ang="0">
                  <a:pos x="79" y="319"/>
                </a:cxn>
                <a:cxn ang="0">
                  <a:pos x="95" y="299"/>
                </a:cxn>
                <a:cxn ang="0">
                  <a:pos x="108" y="286"/>
                </a:cxn>
                <a:cxn ang="0">
                  <a:pos x="104" y="261"/>
                </a:cxn>
                <a:cxn ang="0">
                  <a:pos x="95" y="238"/>
                </a:cxn>
                <a:cxn ang="0">
                  <a:pos x="87" y="225"/>
                </a:cxn>
                <a:cxn ang="0">
                  <a:pos x="110" y="234"/>
                </a:cxn>
                <a:cxn ang="0">
                  <a:pos x="131" y="236"/>
                </a:cxn>
                <a:cxn ang="0">
                  <a:pos x="120" y="223"/>
                </a:cxn>
                <a:cxn ang="0">
                  <a:pos x="115" y="199"/>
                </a:cxn>
                <a:cxn ang="0">
                  <a:pos x="124" y="175"/>
                </a:cxn>
                <a:cxn ang="0">
                  <a:pos x="145" y="163"/>
                </a:cxn>
                <a:cxn ang="0">
                  <a:pos x="164" y="152"/>
                </a:cxn>
                <a:cxn ang="0">
                  <a:pos x="169" y="139"/>
                </a:cxn>
                <a:cxn ang="0">
                  <a:pos x="178" y="119"/>
                </a:cxn>
                <a:cxn ang="0">
                  <a:pos x="184" y="102"/>
                </a:cxn>
                <a:cxn ang="0">
                  <a:pos x="204" y="83"/>
                </a:cxn>
                <a:cxn ang="0">
                  <a:pos x="218" y="63"/>
                </a:cxn>
                <a:cxn ang="0">
                  <a:pos x="200" y="41"/>
                </a:cxn>
                <a:cxn ang="0">
                  <a:pos x="197" y="27"/>
                </a:cxn>
                <a:cxn ang="0">
                  <a:pos x="183" y="16"/>
                </a:cxn>
                <a:cxn ang="0">
                  <a:pos x="169" y="0"/>
                </a:cxn>
                <a:cxn ang="0">
                  <a:pos x="152" y="11"/>
                </a:cxn>
                <a:cxn ang="0">
                  <a:pos x="132" y="14"/>
                </a:cxn>
                <a:cxn ang="0">
                  <a:pos x="119" y="22"/>
                </a:cxn>
                <a:cxn ang="0">
                  <a:pos x="95" y="22"/>
                </a:cxn>
                <a:cxn ang="0">
                  <a:pos x="79" y="22"/>
                </a:cxn>
                <a:cxn ang="0">
                  <a:pos x="72" y="23"/>
                </a:cxn>
                <a:cxn ang="0">
                  <a:pos x="73" y="39"/>
                </a:cxn>
                <a:cxn ang="0">
                  <a:pos x="86" y="39"/>
                </a:cxn>
                <a:cxn ang="0">
                  <a:pos x="99" y="47"/>
                </a:cxn>
                <a:cxn ang="0">
                  <a:pos x="97" y="61"/>
                </a:cxn>
                <a:cxn ang="0">
                  <a:pos x="84" y="74"/>
                </a:cxn>
                <a:cxn ang="0">
                  <a:pos x="75" y="89"/>
                </a:cxn>
                <a:cxn ang="0">
                  <a:pos x="62" y="97"/>
                </a:cxn>
                <a:cxn ang="0">
                  <a:pos x="47" y="99"/>
                </a:cxn>
                <a:cxn ang="0">
                  <a:pos x="42" y="110"/>
                </a:cxn>
                <a:cxn ang="0">
                  <a:pos x="32" y="124"/>
                </a:cxn>
                <a:cxn ang="0">
                  <a:pos x="26" y="137"/>
                </a:cxn>
                <a:cxn ang="0">
                  <a:pos x="24" y="151"/>
                </a:cxn>
                <a:cxn ang="0">
                  <a:pos x="21" y="157"/>
                </a:cxn>
              </a:cxnLst>
              <a:rect l="0" t="0" r="r" b="b"/>
              <a:pathLst>
                <a:path w="220" h="351">
                  <a:moveTo>
                    <a:pt x="21" y="159"/>
                  </a:moveTo>
                  <a:cubicBezTo>
                    <a:pt x="21" y="160"/>
                    <a:pt x="18" y="162"/>
                    <a:pt x="15" y="163"/>
                  </a:cubicBezTo>
                  <a:cubicBezTo>
                    <a:pt x="13" y="164"/>
                    <a:pt x="11" y="166"/>
                    <a:pt x="11" y="167"/>
                  </a:cubicBezTo>
                  <a:cubicBezTo>
                    <a:pt x="10" y="168"/>
                    <a:pt x="9" y="170"/>
                    <a:pt x="10" y="171"/>
                  </a:cubicBezTo>
                  <a:cubicBezTo>
                    <a:pt x="10" y="172"/>
                    <a:pt x="11" y="175"/>
                    <a:pt x="12" y="176"/>
                  </a:cubicBezTo>
                  <a:cubicBezTo>
                    <a:pt x="13" y="177"/>
                    <a:pt x="14" y="179"/>
                    <a:pt x="14" y="180"/>
                  </a:cubicBezTo>
                  <a:cubicBezTo>
                    <a:pt x="14" y="181"/>
                    <a:pt x="15" y="182"/>
                    <a:pt x="16" y="185"/>
                  </a:cubicBezTo>
                  <a:cubicBezTo>
                    <a:pt x="17" y="186"/>
                    <a:pt x="17" y="189"/>
                    <a:pt x="17" y="191"/>
                  </a:cubicBezTo>
                  <a:cubicBezTo>
                    <a:pt x="17" y="192"/>
                    <a:pt x="16" y="195"/>
                    <a:pt x="16" y="196"/>
                  </a:cubicBezTo>
                  <a:cubicBezTo>
                    <a:pt x="15" y="197"/>
                    <a:pt x="15" y="197"/>
                    <a:pt x="16" y="197"/>
                  </a:cubicBezTo>
                  <a:cubicBezTo>
                    <a:pt x="16" y="198"/>
                    <a:pt x="18" y="199"/>
                    <a:pt x="18" y="201"/>
                  </a:cubicBezTo>
                  <a:cubicBezTo>
                    <a:pt x="19" y="202"/>
                    <a:pt x="20" y="204"/>
                    <a:pt x="20" y="206"/>
                  </a:cubicBezTo>
                  <a:cubicBezTo>
                    <a:pt x="20" y="207"/>
                    <a:pt x="19" y="209"/>
                    <a:pt x="18" y="210"/>
                  </a:cubicBezTo>
                  <a:cubicBezTo>
                    <a:pt x="17" y="212"/>
                    <a:pt x="16" y="213"/>
                    <a:pt x="15" y="213"/>
                  </a:cubicBezTo>
                  <a:cubicBezTo>
                    <a:pt x="14" y="213"/>
                    <a:pt x="12" y="215"/>
                    <a:pt x="11" y="215"/>
                  </a:cubicBezTo>
                  <a:cubicBezTo>
                    <a:pt x="10" y="216"/>
                    <a:pt x="10" y="218"/>
                    <a:pt x="10" y="219"/>
                  </a:cubicBezTo>
                  <a:cubicBezTo>
                    <a:pt x="10" y="219"/>
                    <a:pt x="11" y="221"/>
                    <a:pt x="13" y="222"/>
                  </a:cubicBezTo>
                  <a:cubicBezTo>
                    <a:pt x="14" y="223"/>
                    <a:pt x="15" y="224"/>
                    <a:pt x="15" y="226"/>
                  </a:cubicBezTo>
                  <a:cubicBezTo>
                    <a:pt x="15" y="227"/>
                    <a:pt x="15" y="230"/>
                    <a:pt x="15" y="230"/>
                  </a:cubicBezTo>
                  <a:cubicBezTo>
                    <a:pt x="15" y="231"/>
                    <a:pt x="14" y="233"/>
                    <a:pt x="12" y="233"/>
                  </a:cubicBezTo>
                  <a:cubicBezTo>
                    <a:pt x="11" y="233"/>
                    <a:pt x="10" y="235"/>
                    <a:pt x="10" y="236"/>
                  </a:cubicBezTo>
                  <a:cubicBezTo>
                    <a:pt x="11" y="237"/>
                    <a:pt x="12" y="239"/>
                    <a:pt x="12" y="240"/>
                  </a:cubicBezTo>
                  <a:cubicBezTo>
                    <a:pt x="14" y="240"/>
                    <a:pt x="15" y="241"/>
                    <a:pt x="16" y="242"/>
                  </a:cubicBezTo>
                  <a:cubicBezTo>
                    <a:pt x="17" y="244"/>
                    <a:pt x="18" y="245"/>
                    <a:pt x="19" y="245"/>
                  </a:cubicBezTo>
                  <a:cubicBezTo>
                    <a:pt x="21" y="245"/>
                    <a:pt x="21" y="246"/>
                    <a:pt x="22" y="248"/>
                  </a:cubicBezTo>
                  <a:cubicBezTo>
                    <a:pt x="23" y="249"/>
                    <a:pt x="26" y="250"/>
                    <a:pt x="29" y="252"/>
                  </a:cubicBezTo>
                  <a:cubicBezTo>
                    <a:pt x="30" y="253"/>
                    <a:pt x="33" y="255"/>
                    <a:pt x="34" y="256"/>
                  </a:cubicBezTo>
                  <a:cubicBezTo>
                    <a:pt x="34" y="257"/>
                    <a:pt x="35" y="259"/>
                    <a:pt x="34" y="260"/>
                  </a:cubicBezTo>
                  <a:cubicBezTo>
                    <a:pt x="33" y="261"/>
                    <a:pt x="32" y="264"/>
                    <a:pt x="31" y="265"/>
                  </a:cubicBezTo>
                  <a:cubicBezTo>
                    <a:pt x="30" y="266"/>
                    <a:pt x="28" y="267"/>
                    <a:pt x="26" y="267"/>
                  </a:cubicBezTo>
                  <a:cubicBezTo>
                    <a:pt x="23" y="266"/>
                    <a:pt x="22" y="267"/>
                    <a:pt x="21" y="266"/>
                  </a:cubicBezTo>
                  <a:cubicBezTo>
                    <a:pt x="20" y="266"/>
                    <a:pt x="18" y="265"/>
                    <a:pt x="17" y="264"/>
                  </a:cubicBezTo>
                  <a:cubicBezTo>
                    <a:pt x="17" y="263"/>
                    <a:pt x="14" y="264"/>
                    <a:pt x="14" y="265"/>
                  </a:cubicBezTo>
                  <a:cubicBezTo>
                    <a:pt x="12" y="267"/>
                    <a:pt x="9" y="269"/>
                    <a:pt x="8" y="270"/>
                  </a:cubicBezTo>
                  <a:cubicBezTo>
                    <a:pt x="7" y="272"/>
                    <a:pt x="6" y="274"/>
                    <a:pt x="5" y="275"/>
                  </a:cubicBezTo>
                  <a:cubicBezTo>
                    <a:pt x="4" y="276"/>
                    <a:pt x="3" y="279"/>
                    <a:pt x="2" y="281"/>
                  </a:cubicBezTo>
                  <a:cubicBezTo>
                    <a:pt x="1" y="283"/>
                    <a:pt x="0" y="286"/>
                    <a:pt x="1" y="287"/>
                  </a:cubicBezTo>
                  <a:cubicBezTo>
                    <a:pt x="1" y="289"/>
                    <a:pt x="3" y="292"/>
                    <a:pt x="4" y="293"/>
                  </a:cubicBezTo>
                  <a:cubicBezTo>
                    <a:pt x="5" y="295"/>
                    <a:pt x="5" y="297"/>
                    <a:pt x="3" y="298"/>
                  </a:cubicBezTo>
                  <a:cubicBezTo>
                    <a:pt x="2" y="300"/>
                    <a:pt x="1" y="302"/>
                    <a:pt x="2" y="303"/>
                  </a:cubicBezTo>
                  <a:cubicBezTo>
                    <a:pt x="2" y="304"/>
                    <a:pt x="4" y="306"/>
                    <a:pt x="5" y="306"/>
                  </a:cubicBezTo>
                  <a:cubicBezTo>
                    <a:pt x="6" y="307"/>
                    <a:pt x="9" y="307"/>
                    <a:pt x="10" y="307"/>
                  </a:cubicBezTo>
                  <a:cubicBezTo>
                    <a:pt x="11" y="306"/>
                    <a:pt x="14" y="306"/>
                    <a:pt x="16" y="308"/>
                  </a:cubicBezTo>
                  <a:cubicBezTo>
                    <a:pt x="18" y="309"/>
                    <a:pt x="19" y="311"/>
                    <a:pt x="20" y="313"/>
                  </a:cubicBezTo>
                  <a:cubicBezTo>
                    <a:pt x="21" y="315"/>
                    <a:pt x="22" y="317"/>
                    <a:pt x="24" y="319"/>
                  </a:cubicBezTo>
                  <a:cubicBezTo>
                    <a:pt x="25" y="321"/>
                    <a:pt x="26" y="324"/>
                    <a:pt x="26" y="325"/>
                  </a:cubicBezTo>
                  <a:cubicBezTo>
                    <a:pt x="26" y="326"/>
                    <a:pt x="28" y="328"/>
                    <a:pt x="29" y="329"/>
                  </a:cubicBezTo>
                  <a:cubicBezTo>
                    <a:pt x="30" y="330"/>
                    <a:pt x="34" y="330"/>
                    <a:pt x="36" y="330"/>
                  </a:cubicBezTo>
                  <a:cubicBezTo>
                    <a:pt x="37" y="330"/>
                    <a:pt x="38" y="332"/>
                    <a:pt x="38" y="333"/>
                  </a:cubicBezTo>
                  <a:cubicBezTo>
                    <a:pt x="38" y="335"/>
                    <a:pt x="39" y="337"/>
                    <a:pt x="39" y="339"/>
                  </a:cubicBezTo>
                  <a:cubicBezTo>
                    <a:pt x="39" y="340"/>
                    <a:pt x="39" y="343"/>
                    <a:pt x="39" y="345"/>
                  </a:cubicBezTo>
                  <a:cubicBezTo>
                    <a:pt x="39" y="346"/>
                    <a:pt x="39" y="349"/>
                    <a:pt x="40" y="350"/>
                  </a:cubicBezTo>
                  <a:cubicBezTo>
                    <a:pt x="40" y="351"/>
                    <a:pt x="42" y="351"/>
                    <a:pt x="45" y="350"/>
                  </a:cubicBezTo>
                  <a:cubicBezTo>
                    <a:pt x="47" y="350"/>
                    <a:pt x="49" y="349"/>
                    <a:pt x="52" y="349"/>
                  </a:cubicBezTo>
                  <a:cubicBezTo>
                    <a:pt x="54" y="349"/>
                    <a:pt x="57" y="348"/>
                    <a:pt x="61" y="346"/>
                  </a:cubicBezTo>
                  <a:cubicBezTo>
                    <a:pt x="64" y="344"/>
                    <a:pt x="66" y="341"/>
                    <a:pt x="67" y="338"/>
                  </a:cubicBezTo>
                  <a:cubicBezTo>
                    <a:pt x="68" y="336"/>
                    <a:pt x="69" y="333"/>
                    <a:pt x="69" y="332"/>
                  </a:cubicBezTo>
                  <a:cubicBezTo>
                    <a:pt x="69" y="330"/>
                    <a:pt x="70" y="328"/>
                    <a:pt x="70" y="327"/>
                  </a:cubicBezTo>
                  <a:cubicBezTo>
                    <a:pt x="70" y="325"/>
                    <a:pt x="71" y="324"/>
                    <a:pt x="73" y="323"/>
                  </a:cubicBezTo>
                  <a:cubicBezTo>
                    <a:pt x="75" y="323"/>
                    <a:pt x="78" y="321"/>
                    <a:pt x="79" y="319"/>
                  </a:cubicBezTo>
                  <a:cubicBezTo>
                    <a:pt x="81" y="317"/>
                    <a:pt x="84" y="316"/>
                    <a:pt x="85" y="314"/>
                  </a:cubicBezTo>
                  <a:cubicBezTo>
                    <a:pt x="86" y="312"/>
                    <a:pt x="87" y="311"/>
                    <a:pt x="88" y="310"/>
                  </a:cubicBezTo>
                  <a:cubicBezTo>
                    <a:pt x="89" y="308"/>
                    <a:pt x="90" y="306"/>
                    <a:pt x="90" y="305"/>
                  </a:cubicBezTo>
                  <a:cubicBezTo>
                    <a:pt x="91" y="304"/>
                    <a:pt x="93" y="301"/>
                    <a:pt x="95" y="299"/>
                  </a:cubicBezTo>
                  <a:cubicBezTo>
                    <a:pt x="98" y="298"/>
                    <a:pt x="101" y="297"/>
                    <a:pt x="101" y="297"/>
                  </a:cubicBezTo>
                  <a:cubicBezTo>
                    <a:pt x="102" y="298"/>
                    <a:pt x="103" y="297"/>
                    <a:pt x="103" y="295"/>
                  </a:cubicBezTo>
                  <a:cubicBezTo>
                    <a:pt x="103" y="293"/>
                    <a:pt x="104" y="291"/>
                    <a:pt x="105" y="291"/>
                  </a:cubicBezTo>
                  <a:cubicBezTo>
                    <a:pt x="106" y="290"/>
                    <a:pt x="108" y="288"/>
                    <a:pt x="108" y="286"/>
                  </a:cubicBezTo>
                  <a:cubicBezTo>
                    <a:pt x="108" y="285"/>
                    <a:pt x="108" y="283"/>
                    <a:pt x="108" y="281"/>
                  </a:cubicBezTo>
                  <a:cubicBezTo>
                    <a:pt x="108" y="280"/>
                    <a:pt x="107" y="277"/>
                    <a:pt x="106" y="275"/>
                  </a:cubicBezTo>
                  <a:cubicBezTo>
                    <a:pt x="104" y="275"/>
                    <a:pt x="104" y="271"/>
                    <a:pt x="105" y="269"/>
                  </a:cubicBezTo>
                  <a:cubicBezTo>
                    <a:pt x="106" y="266"/>
                    <a:pt x="105" y="263"/>
                    <a:pt x="104" y="261"/>
                  </a:cubicBezTo>
                  <a:cubicBezTo>
                    <a:pt x="102" y="259"/>
                    <a:pt x="100" y="256"/>
                    <a:pt x="98" y="254"/>
                  </a:cubicBezTo>
                  <a:cubicBezTo>
                    <a:pt x="97" y="253"/>
                    <a:pt x="96" y="250"/>
                    <a:pt x="96" y="249"/>
                  </a:cubicBezTo>
                  <a:cubicBezTo>
                    <a:pt x="96" y="247"/>
                    <a:pt x="96" y="244"/>
                    <a:pt x="96" y="243"/>
                  </a:cubicBezTo>
                  <a:cubicBezTo>
                    <a:pt x="96" y="241"/>
                    <a:pt x="95" y="239"/>
                    <a:pt x="95" y="238"/>
                  </a:cubicBezTo>
                  <a:cubicBezTo>
                    <a:pt x="95" y="239"/>
                    <a:pt x="94" y="238"/>
                    <a:pt x="93" y="237"/>
                  </a:cubicBezTo>
                  <a:cubicBezTo>
                    <a:pt x="92" y="236"/>
                    <a:pt x="90" y="234"/>
                    <a:pt x="88" y="234"/>
                  </a:cubicBezTo>
                  <a:cubicBezTo>
                    <a:pt x="87" y="234"/>
                    <a:pt x="86" y="232"/>
                    <a:pt x="86" y="230"/>
                  </a:cubicBezTo>
                  <a:cubicBezTo>
                    <a:pt x="86" y="229"/>
                    <a:pt x="86" y="227"/>
                    <a:pt x="87" y="225"/>
                  </a:cubicBezTo>
                  <a:cubicBezTo>
                    <a:pt x="88" y="223"/>
                    <a:pt x="90" y="223"/>
                    <a:pt x="92" y="222"/>
                  </a:cubicBezTo>
                  <a:cubicBezTo>
                    <a:pt x="93" y="222"/>
                    <a:pt x="97" y="222"/>
                    <a:pt x="99" y="224"/>
                  </a:cubicBezTo>
                  <a:cubicBezTo>
                    <a:pt x="101" y="225"/>
                    <a:pt x="103" y="227"/>
                    <a:pt x="105" y="229"/>
                  </a:cubicBezTo>
                  <a:cubicBezTo>
                    <a:pt x="106" y="230"/>
                    <a:pt x="109" y="232"/>
                    <a:pt x="110" y="234"/>
                  </a:cubicBezTo>
                  <a:cubicBezTo>
                    <a:pt x="111" y="236"/>
                    <a:pt x="113" y="235"/>
                    <a:pt x="115" y="235"/>
                  </a:cubicBezTo>
                  <a:cubicBezTo>
                    <a:pt x="116" y="234"/>
                    <a:pt x="119" y="234"/>
                    <a:pt x="120" y="234"/>
                  </a:cubicBezTo>
                  <a:cubicBezTo>
                    <a:pt x="121" y="234"/>
                    <a:pt x="124" y="235"/>
                    <a:pt x="125" y="236"/>
                  </a:cubicBezTo>
                  <a:cubicBezTo>
                    <a:pt x="127" y="236"/>
                    <a:pt x="129" y="236"/>
                    <a:pt x="131" y="236"/>
                  </a:cubicBezTo>
                  <a:cubicBezTo>
                    <a:pt x="133" y="235"/>
                    <a:pt x="134" y="234"/>
                    <a:pt x="134" y="232"/>
                  </a:cubicBezTo>
                  <a:cubicBezTo>
                    <a:pt x="133" y="231"/>
                    <a:pt x="132" y="229"/>
                    <a:pt x="131" y="228"/>
                  </a:cubicBezTo>
                  <a:cubicBezTo>
                    <a:pt x="130" y="227"/>
                    <a:pt x="127" y="227"/>
                    <a:pt x="126" y="226"/>
                  </a:cubicBezTo>
                  <a:cubicBezTo>
                    <a:pt x="124" y="224"/>
                    <a:pt x="121" y="223"/>
                    <a:pt x="120" y="223"/>
                  </a:cubicBezTo>
                  <a:cubicBezTo>
                    <a:pt x="119" y="223"/>
                    <a:pt x="118" y="221"/>
                    <a:pt x="118" y="219"/>
                  </a:cubicBezTo>
                  <a:cubicBezTo>
                    <a:pt x="118" y="218"/>
                    <a:pt x="118" y="215"/>
                    <a:pt x="118" y="213"/>
                  </a:cubicBezTo>
                  <a:cubicBezTo>
                    <a:pt x="117" y="210"/>
                    <a:pt x="117" y="207"/>
                    <a:pt x="117" y="205"/>
                  </a:cubicBezTo>
                  <a:cubicBezTo>
                    <a:pt x="116" y="203"/>
                    <a:pt x="115" y="201"/>
                    <a:pt x="115" y="199"/>
                  </a:cubicBezTo>
                  <a:cubicBezTo>
                    <a:pt x="115" y="198"/>
                    <a:pt x="115" y="196"/>
                    <a:pt x="114" y="194"/>
                  </a:cubicBezTo>
                  <a:cubicBezTo>
                    <a:pt x="114" y="192"/>
                    <a:pt x="114" y="189"/>
                    <a:pt x="114" y="187"/>
                  </a:cubicBezTo>
                  <a:cubicBezTo>
                    <a:pt x="114" y="186"/>
                    <a:pt x="115" y="183"/>
                    <a:pt x="118" y="181"/>
                  </a:cubicBezTo>
                  <a:cubicBezTo>
                    <a:pt x="120" y="180"/>
                    <a:pt x="123" y="177"/>
                    <a:pt x="124" y="175"/>
                  </a:cubicBezTo>
                  <a:cubicBezTo>
                    <a:pt x="125" y="174"/>
                    <a:pt x="127" y="170"/>
                    <a:pt x="128" y="168"/>
                  </a:cubicBezTo>
                  <a:cubicBezTo>
                    <a:pt x="129" y="166"/>
                    <a:pt x="131" y="164"/>
                    <a:pt x="133" y="164"/>
                  </a:cubicBezTo>
                  <a:cubicBezTo>
                    <a:pt x="134" y="165"/>
                    <a:pt x="137" y="164"/>
                    <a:pt x="138" y="164"/>
                  </a:cubicBezTo>
                  <a:cubicBezTo>
                    <a:pt x="140" y="163"/>
                    <a:pt x="143" y="163"/>
                    <a:pt x="145" y="163"/>
                  </a:cubicBezTo>
                  <a:cubicBezTo>
                    <a:pt x="146" y="163"/>
                    <a:pt x="149" y="164"/>
                    <a:pt x="151" y="164"/>
                  </a:cubicBezTo>
                  <a:cubicBezTo>
                    <a:pt x="153" y="164"/>
                    <a:pt x="155" y="163"/>
                    <a:pt x="156" y="163"/>
                  </a:cubicBezTo>
                  <a:cubicBezTo>
                    <a:pt x="158" y="162"/>
                    <a:pt x="160" y="160"/>
                    <a:pt x="161" y="158"/>
                  </a:cubicBezTo>
                  <a:cubicBezTo>
                    <a:pt x="162" y="157"/>
                    <a:pt x="162" y="154"/>
                    <a:pt x="164" y="152"/>
                  </a:cubicBezTo>
                  <a:cubicBezTo>
                    <a:pt x="165" y="151"/>
                    <a:pt x="167" y="150"/>
                    <a:pt x="168" y="150"/>
                  </a:cubicBezTo>
                  <a:cubicBezTo>
                    <a:pt x="170" y="150"/>
                    <a:pt x="169" y="149"/>
                    <a:pt x="169" y="148"/>
                  </a:cubicBezTo>
                  <a:cubicBezTo>
                    <a:pt x="167" y="146"/>
                    <a:pt x="167" y="144"/>
                    <a:pt x="167" y="143"/>
                  </a:cubicBezTo>
                  <a:cubicBezTo>
                    <a:pt x="168" y="141"/>
                    <a:pt x="169" y="139"/>
                    <a:pt x="169" y="139"/>
                  </a:cubicBezTo>
                  <a:cubicBezTo>
                    <a:pt x="169" y="138"/>
                    <a:pt x="171" y="135"/>
                    <a:pt x="171" y="134"/>
                  </a:cubicBezTo>
                  <a:cubicBezTo>
                    <a:pt x="172" y="133"/>
                    <a:pt x="173" y="130"/>
                    <a:pt x="174" y="129"/>
                  </a:cubicBezTo>
                  <a:cubicBezTo>
                    <a:pt x="175" y="127"/>
                    <a:pt x="175" y="125"/>
                    <a:pt x="176" y="124"/>
                  </a:cubicBezTo>
                  <a:cubicBezTo>
                    <a:pt x="178" y="123"/>
                    <a:pt x="178" y="121"/>
                    <a:pt x="178" y="119"/>
                  </a:cubicBezTo>
                  <a:cubicBezTo>
                    <a:pt x="178" y="118"/>
                    <a:pt x="178" y="116"/>
                    <a:pt x="178" y="114"/>
                  </a:cubicBezTo>
                  <a:cubicBezTo>
                    <a:pt x="178" y="112"/>
                    <a:pt x="178" y="110"/>
                    <a:pt x="178" y="109"/>
                  </a:cubicBezTo>
                  <a:cubicBezTo>
                    <a:pt x="178" y="108"/>
                    <a:pt x="179" y="107"/>
                    <a:pt x="180" y="106"/>
                  </a:cubicBezTo>
                  <a:cubicBezTo>
                    <a:pt x="180" y="105"/>
                    <a:pt x="182" y="104"/>
                    <a:pt x="184" y="102"/>
                  </a:cubicBezTo>
                  <a:cubicBezTo>
                    <a:pt x="187" y="101"/>
                    <a:pt x="189" y="99"/>
                    <a:pt x="189" y="98"/>
                  </a:cubicBezTo>
                  <a:cubicBezTo>
                    <a:pt x="191" y="97"/>
                    <a:pt x="194" y="95"/>
                    <a:pt x="196" y="94"/>
                  </a:cubicBezTo>
                  <a:cubicBezTo>
                    <a:pt x="198" y="93"/>
                    <a:pt x="200" y="91"/>
                    <a:pt x="201" y="90"/>
                  </a:cubicBezTo>
                  <a:cubicBezTo>
                    <a:pt x="201" y="88"/>
                    <a:pt x="202" y="85"/>
                    <a:pt x="204" y="83"/>
                  </a:cubicBezTo>
                  <a:cubicBezTo>
                    <a:pt x="204" y="81"/>
                    <a:pt x="206" y="79"/>
                    <a:pt x="208" y="78"/>
                  </a:cubicBezTo>
                  <a:cubicBezTo>
                    <a:pt x="209" y="78"/>
                    <a:pt x="212" y="75"/>
                    <a:pt x="212" y="73"/>
                  </a:cubicBezTo>
                  <a:cubicBezTo>
                    <a:pt x="214" y="71"/>
                    <a:pt x="216" y="68"/>
                    <a:pt x="218" y="67"/>
                  </a:cubicBezTo>
                  <a:cubicBezTo>
                    <a:pt x="220" y="66"/>
                    <a:pt x="219" y="65"/>
                    <a:pt x="218" y="63"/>
                  </a:cubicBezTo>
                  <a:cubicBezTo>
                    <a:pt x="216" y="61"/>
                    <a:pt x="213" y="60"/>
                    <a:pt x="211" y="59"/>
                  </a:cubicBezTo>
                  <a:cubicBezTo>
                    <a:pt x="208" y="58"/>
                    <a:pt x="205" y="57"/>
                    <a:pt x="205" y="55"/>
                  </a:cubicBezTo>
                  <a:cubicBezTo>
                    <a:pt x="204" y="53"/>
                    <a:pt x="203" y="50"/>
                    <a:pt x="203" y="48"/>
                  </a:cubicBezTo>
                  <a:cubicBezTo>
                    <a:pt x="203" y="46"/>
                    <a:pt x="201" y="43"/>
                    <a:pt x="200" y="41"/>
                  </a:cubicBezTo>
                  <a:cubicBezTo>
                    <a:pt x="199" y="40"/>
                    <a:pt x="198" y="37"/>
                    <a:pt x="199" y="36"/>
                  </a:cubicBezTo>
                  <a:cubicBezTo>
                    <a:pt x="200" y="34"/>
                    <a:pt x="200" y="31"/>
                    <a:pt x="200" y="30"/>
                  </a:cubicBezTo>
                  <a:cubicBezTo>
                    <a:pt x="200" y="30"/>
                    <a:pt x="199" y="28"/>
                    <a:pt x="199" y="27"/>
                  </a:cubicBezTo>
                  <a:cubicBezTo>
                    <a:pt x="199" y="26"/>
                    <a:pt x="198" y="26"/>
                    <a:pt x="197" y="27"/>
                  </a:cubicBezTo>
                  <a:cubicBezTo>
                    <a:pt x="195" y="28"/>
                    <a:pt x="193" y="29"/>
                    <a:pt x="191" y="29"/>
                  </a:cubicBezTo>
                  <a:cubicBezTo>
                    <a:pt x="191" y="29"/>
                    <a:pt x="188" y="27"/>
                    <a:pt x="187" y="27"/>
                  </a:cubicBezTo>
                  <a:cubicBezTo>
                    <a:pt x="185" y="26"/>
                    <a:pt x="184" y="23"/>
                    <a:pt x="184" y="21"/>
                  </a:cubicBezTo>
                  <a:cubicBezTo>
                    <a:pt x="184" y="19"/>
                    <a:pt x="183" y="17"/>
                    <a:pt x="183" y="16"/>
                  </a:cubicBezTo>
                  <a:cubicBezTo>
                    <a:pt x="182" y="16"/>
                    <a:pt x="181" y="14"/>
                    <a:pt x="179" y="12"/>
                  </a:cubicBezTo>
                  <a:cubicBezTo>
                    <a:pt x="178" y="12"/>
                    <a:pt x="176" y="10"/>
                    <a:pt x="175" y="8"/>
                  </a:cubicBezTo>
                  <a:cubicBezTo>
                    <a:pt x="175" y="7"/>
                    <a:pt x="173" y="5"/>
                    <a:pt x="172" y="3"/>
                  </a:cubicBezTo>
                  <a:cubicBezTo>
                    <a:pt x="172" y="2"/>
                    <a:pt x="170" y="1"/>
                    <a:pt x="169" y="0"/>
                  </a:cubicBezTo>
                  <a:cubicBezTo>
                    <a:pt x="167" y="0"/>
                    <a:pt x="165" y="0"/>
                    <a:pt x="164" y="1"/>
                  </a:cubicBezTo>
                  <a:cubicBezTo>
                    <a:pt x="163" y="2"/>
                    <a:pt x="161" y="4"/>
                    <a:pt x="160" y="5"/>
                  </a:cubicBezTo>
                  <a:cubicBezTo>
                    <a:pt x="159" y="7"/>
                    <a:pt x="158" y="9"/>
                    <a:pt x="156" y="10"/>
                  </a:cubicBezTo>
                  <a:cubicBezTo>
                    <a:pt x="156" y="10"/>
                    <a:pt x="154" y="11"/>
                    <a:pt x="152" y="11"/>
                  </a:cubicBezTo>
                  <a:cubicBezTo>
                    <a:pt x="150" y="11"/>
                    <a:pt x="147" y="12"/>
                    <a:pt x="144" y="12"/>
                  </a:cubicBezTo>
                  <a:cubicBezTo>
                    <a:pt x="142" y="12"/>
                    <a:pt x="139" y="10"/>
                    <a:pt x="138" y="9"/>
                  </a:cubicBezTo>
                  <a:cubicBezTo>
                    <a:pt x="138" y="9"/>
                    <a:pt x="137" y="10"/>
                    <a:pt x="136" y="11"/>
                  </a:cubicBezTo>
                  <a:cubicBezTo>
                    <a:pt x="135" y="12"/>
                    <a:pt x="133" y="14"/>
                    <a:pt x="132" y="14"/>
                  </a:cubicBezTo>
                  <a:cubicBezTo>
                    <a:pt x="131" y="15"/>
                    <a:pt x="131" y="16"/>
                    <a:pt x="130" y="17"/>
                  </a:cubicBezTo>
                  <a:cubicBezTo>
                    <a:pt x="129" y="18"/>
                    <a:pt x="128" y="19"/>
                    <a:pt x="127" y="20"/>
                  </a:cubicBezTo>
                  <a:cubicBezTo>
                    <a:pt x="126" y="21"/>
                    <a:pt x="125" y="21"/>
                    <a:pt x="124" y="21"/>
                  </a:cubicBezTo>
                  <a:cubicBezTo>
                    <a:pt x="124" y="21"/>
                    <a:pt x="121" y="22"/>
                    <a:pt x="119" y="22"/>
                  </a:cubicBezTo>
                  <a:cubicBezTo>
                    <a:pt x="116" y="22"/>
                    <a:pt x="114" y="23"/>
                    <a:pt x="113" y="23"/>
                  </a:cubicBezTo>
                  <a:cubicBezTo>
                    <a:pt x="112" y="23"/>
                    <a:pt x="110" y="23"/>
                    <a:pt x="107" y="23"/>
                  </a:cubicBezTo>
                  <a:cubicBezTo>
                    <a:pt x="106" y="23"/>
                    <a:pt x="103" y="23"/>
                    <a:pt x="100" y="23"/>
                  </a:cubicBezTo>
                  <a:cubicBezTo>
                    <a:pt x="99" y="22"/>
                    <a:pt x="96" y="22"/>
                    <a:pt x="95" y="22"/>
                  </a:cubicBezTo>
                  <a:cubicBezTo>
                    <a:pt x="94" y="21"/>
                    <a:pt x="91" y="21"/>
                    <a:pt x="90" y="21"/>
                  </a:cubicBezTo>
                  <a:cubicBezTo>
                    <a:pt x="89" y="20"/>
                    <a:pt x="87" y="21"/>
                    <a:pt x="86" y="22"/>
                  </a:cubicBezTo>
                  <a:cubicBezTo>
                    <a:pt x="85" y="22"/>
                    <a:pt x="83" y="23"/>
                    <a:pt x="82" y="23"/>
                  </a:cubicBezTo>
                  <a:cubicBezTo>
                    <a:pt x="82" y="23"/>
                    <a:pt x="80" y="23"/>
                    <a:pt x="79" y="22"/>
                  </a:cubicBezTo>
                  <a:cubicBezTo>
                    <a:pt x="78" y="22"/>
                    <a:pt x="77" y="20"/>
                    <a:pt x="75" y="19"/>
                  </a:cubicBezTo>
                  <a:cubicBezTo>
                    <a:pt x="74" y="18"/>
                    <a:pt x="73" y="19"/>
                    <a:pt x="72" y="20"/>
                  </a:cubicBezTo>
                  <a:cubicBezTo>
                    <a:pt x="72" y="20"/>
                    <a:pt x="72" y="20"/>
                    <a:pt x="72" y="21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4"/>
                    <a:pt x="74" y="26"/>
                    <a:pt x="74" y="28"/>
                  </a:cubicBezTo>
                  <a:cubicBezTo>
                    <a:pt x="74" y="29"/>
                    <a:pt x="75" y="30"/>
                    <a:pt x="74" y="32"/>
                  </a:cubicBezTo>
                  <a:cubicBezTo>
                    <a:pt x="74" y="33"/>
                    <a:pt x="74" y="35"/>
                    <a:pt x="73" y="35"/>
                  </a:cubicBezTo>
                  <a:cubicBezTo>
                    <a:pt x="73" y="37"/>
                    <a:pt x="73" y="38"/>
                    <a:pt x="73" y="39"/>
                  </a:cubicBezTo>
                  <a:cubicBezTo>
                    <a:pt x="74" y="40"/>
                    <a:pt x="75" y="40"/>
                    <a:pt x="75" y="40"/>
                  </a:cubicBezTo>
                  <a:cubicBezTo>
                    <a:pt x="76" y="39"/>
                    <a:pt x="78" y="38"/>
                    <a:pt x="79" y="38"/>
                  </a:cubicBezTo>
                  <a:cubicBezTo>
                    <a:pt x="80" y="38"/>
                    <a:pt x="82" y="38"/>
                    <a:pt x="83" y="39"/>
                  </a:cubicBezTo>
                  <a:cubicBezTo>
                    <a:pt x="84" y="38"/>
                    <a:pt x="85" y="39"/>
                    <a:pt x="86" y="39"/>
                  </a:cubicBezTo>
                  <a:cubicBezTo>
                    <a:pt x="87" y="39"/>
                    <a:pt x="89" y="40"/>
                    <a:pt x="89" y="41"/>
                  </a:cubicBezTo>
                  <a:cubicBezTo>
                    <a:pt x="90" y="42"/>
                    <a:pt x="92" y="43"/>
                    <a:pt x="93" y="44"/>
                  </a:cubicBezTo>
                  <a:cubicBezTo>
                    <a:pt x="93" y="45"/>
                    <a:pt x="95" y="46"/>
                    <a:pt x="96" y="47"/>
                  </a:cubicBezTo>
                  <a:cubicBezTo>
                    <a:pt x="97" y="47"/>
                    <a:pt x="98" y="47"/>
                    <a:pt x="99" y="47"/>
                  </a:cubicBezTo>
                  <a:cubicBezTo>
                    <a:pt x="100" y="48"/>
                    <a:pt x="101" y="50"/>
                    <a:pt x="102" y="51"/>
                  </a:cubicBezTo>
                  <a:cubicBezTo>
                    <a:pt x="102" y="52"/>
                    <a:pt x="102" y="54"/>
                    <a:pt x="102" y="55"/>
                  </a:cubicBezTo>
                  <a:cubicBezTo>
                    <a:pt x="101" y="57"/>
                    <a:pt x="100" y="58"/>
                    <a:pt x="100" y="58"/>
                  </a:cubicBezTo>
                  <a:cubicBezTo>
                    <a:pt x="100" y="59"/>
                    <a:pt x="99" y="61"/>
                    <a:pt x="97" y="61"/>
                  </a:cubicBezTo>
                  <a:cubicBezTo>
                    <a:pt x="96" y="62"/>
                    <a:pt x="94" y="63"/>
                    <a:pt x="94" y="64"/>
                  </a:cubicBezTo>
                  <a:cubicBezTo>
                    <a:pt x="93" y="64"/>
                    <a:pt x="92" y="65"/>
                    <a:pt x="91" y="66"/>
                  </a:cubicBezTo>
                  <a:cubicBezTo>
                    <a:pt x="90" y="66"/>
                    <a:pt x="88" y="68"/>
                    <a:pt x="87" y="70"/>
                  </a:cubicBezTo>
                  <a:cubicBezTo>
                    <a:pt x="87" y="71"/>
                    <a:pt x="85" y="73"/>
                    <a:pt x="84" y="74"/>
                  </a:cubicBezTo>
                  <a:cubicBezTo>
                    <a:pt x="83" y="75"/>
                    <a:pt x="82" y="77"/>
                    <a:pt x="82" y="77"/>
                  </a:cubicBezTo>
                  <a:cubicBezTo>
                    <a:pt x="82" y="78"/>
                    <a:pt x="82" y="80"/>
                    <a:pt x="81" y="82"/>
                  </a:cubicBezTo>
                  <a:cubicBezTo>
                    <a:pt x="80" y="83"/>
                    <a:pt x="80" y="85"/>
                    <a:pt x="79" y="86"/>
                  </a:cubicBezTo>
                  <a:cubicBezTo>
                    <a:pt x="77" y="87"/>
                    <a:pt x="76" y="89"/>
                    <a:pt x="75" y="89"/>
                  </a:cubicBezTo>
                  <a:cubicBezTo>
                    <a:pt x="74" y="90"/>
                    <a:pt x="72" y="91"/>
                    <a:pt x="72" y="92"/>
                  </a:cubicBezTo>
                  <a:cubicBezTo>
                    <a:pt x="71" y="92"/>
                    <a:pt x="69" y="94"/>
                    <a:pt x="68" y="95"/>
                  </a:cubicBezTo>
                  <a:cubicBezTo>
                    <a:pt x="67" y="96"/>
                    <a:pt x="65" y="96"/>
                    <a:pt x="64" y="96"/>
                  </a:cubicBezTo>
                  <a:cubicBezTo>
                    <a:pt x="64" y="97"/>
                    <a:pt x="63" y="97"/>
                    <a:pt x="62" y="97"/>
                  </a:cubicBezTo>
                  <a:cubicBezTo>
                    <a:pt x="61" y="97"/>
                    <a:pt x="59" y="97"/>
                    <a:pt x="57" y="97"/>
                  </a:cubicBezTo>
                  <a:cubicBezTo>
                    <a:pt x="56" y="97"/>
                    <a:pt x="54" y="98"/>
                    <a:pt x="53" y="98"/>
                  </a:cubicBezTo>
                  <a:cubicBezTo>
                    <a:pt x="53" y="98"/>
                    <a:pt x="51" y="98"/>
                    <a:pt x="50" y="98"/>
                  </a:cubicBezTo>
                  <a:cubicBezTo>
                    <a:pt x="48" y="98"/>
                    <a:pt x="48" y="98"/>
                    <a:pt x="47" y="99"/>
                  </a:cubicBezTo>
                  <a:cubicBezTo>
                    <a:pt x="47" y="99"/>
                    <a:pt x="46" y="101"/>
                    <a:pt x="46" y="102"/>
                  </a:cubicBezTo>
                  <a:cubicBezTo>
                    <a:pt x="46" y="104"/>
                    <a:pt x="46" y="105"/>
                    <a:pt x="46" y="105"/>
                  </a:cubicBezTo>
                  <a:cubicBezTo>
                    <a:pt x="46" y="106"/>
                    <a:pt x="45" y="108"/>
                    <a:pt x="45" y="108"/>
                  </a:cubicBezTo>
                  <a:cubicBezTo>
                    <a:pt x="44" y="109"/>
                    <a:pt x="43" y="110"/>
                    <a:pt x="42" y="110"/>
                  </a:cubicBezTo>
                  <a:cubicBezTo>
                    <a:pt x="41" y="110"/>
                    <a:pt x="41" y="111"/>
                    <a:pt x="41" y="111"/>
                  </a:cubicBezTo>
                  <a:cubicBezTo>
                    <a:pt x="41" y="112"/>
                    <a:pt x="40" y="114"/>
                    <a:pt x="39" y="116"/>
                  </a:cubicBezTo>
                  <a:cubicBezTo>
                    <a:pt x="38" y="117"/>
                    <a:pt x="36" y="119"/>
                    <a:pt x="35" y="120"/>
                  </a:cubicBezTo>
                  <a:cubicBezTo>
                    <a:pt x="34" y="121"/>
                    <a:pt x="33" y="123"/>
                    <a:pt x="32" y="124"/>
                  </a:cubicBezTo>
                  <a:cubicBezTo>
                    <a:pt x="32" y="125"/>
                    <a:pt x="31" y="127"/>
                    <a:pt x="31" y="128"/>
                  </a:cubicBezTo>
                  <a:cubicBezTo>
                    <a:pt x="31" y="129"/>
                    <a:pt x="31" y="130"/>
                    <a:pt x="30" y="131"/>
                  </a:cubicBezTo>
                  <a:cubicBezTo>
                    <a:pt x="30" y="132"/>
                    <a:pt x="29" y="134"/>
                    <a:pt x="28" y="135"/>
                  </a:cubicBezTo>
                  <a:cubicBezTo>
                    <a:pt x="28" y="135"/>
                    <a:pt x="27" y="136"/>
                    <a:pt x="26" y="137"/>
                  </a:cubicBezTo>
                  <a:cubicBezTo>
                    <a:pt x="26" y="137"/>
                    <a:pt x="25" y="139"/>
                    <a:pt x="24" y="139"/>
                  </a:cubicBezTo>
                  <a:cubicBezTo>
                    <a:pt x="24" y="140"/>
                    <a:pt x="24" y="141"/>
                    <a:pt x="24" y="142"/>
                  </a:cubicBezTo>
                  <a:cubicBezTo>
                    <a:pt x="24" y="143"/>
                    <a:pt x="24" y="145"/>
                    <a:pt x="24" y="146"/>
                  </a:cubicBezTo>
                  <a:cubicBezTo>
                    <a:pt x="25" y="147"/>
                    <a:pt x="24" y="150"/>
                    <a:pt x="24" y="151"/>
                  </a:cubicBezTo>
                  <a:cubicBezTo>
                    <a:pt x="24" y="152"/>
                    <a:pt x="23" y="154"/>
                    <a:pt x="22" y="155"/>
                  </a:cubicBezTo>
                  <a:cubicBezTo>
                    <a:pt x="22" y="156"/>
                    <a:pt x="21" y="157"/>
                    <a:pt x="21" y="157"/>
                  </a:cubicBezTo>
                  <a:cubicBezTo>
                    <a:pt x="21" y="157"/>
                    <a:pt x="21" y="157"/>
                    <a:pt x="21" y="157"/>
                  </a:cubicBezTo>
                  <a:cubicBezTo>
                    <a:pt x="21" y="157"/>
                    <a:pt x="21" y="157"/>
                    <a:pt x="21" y="157"/>
                  </a:cubicBezTo>
                  <a:cubicBezTo>
                    <a:pt x="22" y="158"/>
                    <a:pt x="21" y="159"/>
                    <a:pt x="21" y="159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80" name="Freeform 47">
              <a:extLst>
                <a:ext uri="{FF2B5EF4-FFF2-40B4-BE49-F238E27FC236}">
                  <a16:creationId xmlns:a16="http://schemas.microsoft.com/office/drawing/2014/main" id="{631A7431-8927-43F8-BB48-9C4AD6AB7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3208" y="2048959"/>
              <a:ext cx="456061" cy="311438"/>
            </a:xfrm>
            <a:custGeom>
              <a:avLst/>
              <a:gdLst/>
              <a:ahLst/>
              <a:cxnLst>
                <a:cxn ang="0">
                  <a:pos x="16" y="164"/>
                </a:cxn>
                <a:cxn ang="0">
                  <a:pos x="34" y="161"/>
                </a:cxn>
                <a:cxn ang="0">
                  <a:pos x="41" y="162"/>
                </a:cxn>
                <a:cxn ang="0">
                  <a:pos x="52" y="165"/>
                </a:cxn>
                <a:cxn ang="0">
                  <a:pos x="61" y="172"/>
                </a:cxn>
                <a:cxn ang="0">
                  <a:pos x="73" y="167"/>
                </a:cxn>
                <a:cxn ang="0">
                  <a:pos x="82" y="163"/>
                </a:cxn>
                <a:cxn ang="0">
                  <a:pos x="86" y="170"/>
                </a:cxn>
                <a:cxn ang="0">
                  <a:pos x="106" y="161"/>
                </a:cxn>
                <a:cxn ang="0">
                  <a:pos x="119" y="158"/>
                </a:cxn>
                <a:cxn ang="0">
                  <a:pos x="128" y="146"/>
                </a:cxn>
                <a:cxn ang="0">
                  <a:pos x="140" y="148"/>
                </a:cxn>
                <a:cxn ang="0">
                  <a:pos x="148" y="152"/>
                </a:cxn>
                <a:cxn ang="0">
                  <a:pos x="157" y="159"/>
                </a:cxn>
                <a:cxn ang="0">
                  <a:pos x="165" y="166"/>
                </a:cxn>
                <a:cxn ang="0">
                  <a:pos x="172" y="155"/>
                </a:cxn>
                <a:cxn ang="0">
                  <a:pos x="188" y="154"/>
                </a:cxn>
                <a:cxn ang="0">
                  <a:pos x="199" y="144"/>
                </a:cxn>
                <a:cxn ang="0">
                  <a:pos x="200" y="133"/>
                </a:cxn>
                <a:cxn ang="0">
                  <a:pos x="211" y="118"/>
                </a:cxn>
                <a:cxn ang="0">
                  <a:pos x="221" y="110"/>
                </a:cxn>
                <a:cxn ang="0">
                  <a:pos x="235" y="114"/>
                </a:cxn>
                <a:cxn ang="0">
                  <a:pos x="233" y="102"/>
                </a:cxn>
                <a:cxn ang="0">
                  <a:pos x="246" y="91"/>
                </a:cxn>
                <a:cxn ang="0">
                  <a:pos x="235" y="77"/>
                </a:cxn>
                <a:cxn ang="0">
                  <a:pos x="241" y="62"/>
                </a:cxn>
                <a:cxn ang="0">
                  <a:pos x="253" y="50"/>
                </a:cxn>
                <a:cxn ang="0">
                  <a:pos x="246" y="39"/>
                </a:cxn>
                <a:cxn ang="0">
                  <a:pos x="238" y="48"/>
                </a:cxn>
                <a:cxn ang="0">
                  <a:pos x="225" y="48"/>
                </a:cxn>
                <a:cxn ang="0">
                  <a:pos x="213" y="49"/>
                </a:cxn>
                <a:cxn ang="0">
                  <a:pos x="200" y="51"/>
                </a:cxn>
                <a:cxn ang="0">
                  <a:pos x="189" y="45"/>
                </a:cxn>
                <a:cxn ang="0">
                  <a:pos x="173" y="50"/>
                </a:cxn>
                <a:cxn ang="0">
                  <a:pos x="147" y="43"/>
                </a:cxn>
                <a:cxn ang="0">
                  <a:pos x="131" y="44"/>
                </a:cxn>
                <a:cxn ang="0">
                  <a:pos x="120" y="37"/>
                </a:cxn>
                <a:cxn ang="0">
                  <a:pos x="106" y="36"/>
                </a:cxn>
                <a:cxn ang="0">
                  <a:pos x="89" y="31"/>
                </a:cxn>
                <a:cxn ang="0">
                  <a:pos x="70" y="24"/>
                </a:cxn>
                <a:cxn ang="0">
                  <a:pos x="65" y="11"/>
                </a:cxn>
                <a:cxn ang="0">
                  <a:pos x="48" y="4"/>
                </a:cxn>
                <a:cxn ang="0">
                  <a:pos x="31" y="2"/>
                </a:cxn>
                <a:cxn ang="0">
                  <a:pos x="26" y="8"/>
                </a:cxn>
                <a:cxn ang="0">
                  <a:pos x="33" y="23"/>
                </a:cxn>
                <a:cxn ang="0">
                  <a:pos x="47" y="37"/>
                </a:cxn>
                <a:cxn ang="0">
                  <a:pos x="47" y="43"/>
                </a:cxn>
                <a:cxn ang="0">
                  <a:pos x="33" y="50"/>
                </a:cxn>
                <a:cxn ang="0">
                  <a:pos x="40" y="58"/>
                </a:cxn>
                <a:cxn ang="0">
                  <a:pos x="36" y="70"/>
                </a:cxn>
                <a:cxn ang="0">
                  <a:pos x="50" y="81"/>
                </a:cxn>
                <a:cxn ang="0">
                  <a:pos x="66" y="90"/>
                </a:cxn>
                <a:cxn ang="0">
                  <a:pos x="53" y="94"/>
                </a:cxn>
                <a:cxn ang="0">
                  <a:pos x="43" y="97"/>
                </a:cxn>
                <a:cxn ang="0">
                  <a:pos x="25" y="110"/>
                </a:cxn>
                <a:cxn ang="0">
                  <a:pos x="5" y="121"/>
                </a:cxn>
                <a:cxn ang="0">
                  <a:pos x="1" y="141"/>
                </a:cxn>
                <a:cxn ang="0">
                  <a:pos x="11" y="153"/>
                </a:cxn>
                <a:cxn ang="0">
                  <a:pos x="9" y="161"/>
                </a:cxn>
              </a:cxnLst>
              <a:rect l="0" t="0" r="r" b="b"/>
              <a:pathLst>
                <a:path w="253" h="172">
                  <a:moveTo>
                    <a:pt x="9" y="162"/>
                  </a:moveTo>
                  <a:cubicBezTo>
                    <a:pt x="9" y="163"/>
                    <a:pt x="10" y="163"/>
                    <a:pt x="11" y="163"/>
                  </a:cubicBezTo>
                  <a:cubicBezTo>
                    <a:pt x="12" y="163"/>
                    <a:pt x="15" y="163"/>
                    <a:pt x="16" y="164"/>
                  </a:cubicBezTo>
                  <a:cubicBezTo>
                    <a:pt x="17" y="164"/>
                    <a:pt x="19" y="164"/>
                    <a:pt x="22" y="163"/>
                  </a:cubicBezTo>
                  <a:cubicBezTo>
                    <a:pt x="24" y="163"/>
                    <a:pt x="27" y="163"/>
                    <a:pt x="29" y="162"/>
                  </a:cubicBezTo>
                  <a:cubicBezTo>
                    <a:pt x="31" y="162"/>
                    <a:pt x="33" y="161"/>
                    <a:pt x="34" y="161"/>
                  </a:cubicBezTo>
                  <a:cubicBezTo>
                    <a:pt x="34" y="161"/>
                    <a:pt x="34" y="161"/>
                    <a:pt x="35" y="161"/>
                  </a:cubicBezTo>
                  <a:cubicBezTo>
                    <a:pt x="36" y="161"/>
                    <a:pt x="37" y="161"/>
                    <a:pt x="38" y="161"/>
                  </a:cubicBezTo>
                  <a:cubicBezTo>
                    <a:pt x="39" y="161"/>
                    <a:pt x="41" y="161"/>
                    <a:pt x="41" y="162"/>
                  </a:cubicBezTo>
                  <a:cubicBezTo>
                    <a:pt x="42" y="162"/>
                    <a:pt x="43" y="163"/>
                    <a:pt x="45" y="163"/>
                  </a:cubicBezTo>
                  <a:cubicBezTo>
                    <a:pt x="47" y="163"/>
                    <a:pt x="49" y="163"/>
                    <a:pt x="50" y="163"/>
                  </a:cubicBezTo>
                  <a:cubicBezTo>
                    <a:pt x="50" y="163"/>
                    <a:pt x="51" y="164"/>
                    <a:pt x="52" y="165"/>
                  </a:cubicBezTo>
                  <a:cubicBezTo>
                    <a:pt x="53" y="166"/>
                    <a:pt x="54" y="168"/>
                    <a:pt x="55" y="169"/>
                  </a:cubicBezTo>
                  <a:cubicBezTo>
                    <a:pt x="56" y="170"/>
                    <a:pt x="57" y="170"/>
                    <a:pt x="58" y="171"/>
                  </a:cubicBezTo>
                  <a:cubicBezTo>
                    <a:pt x="59" y="172"/>
                    <a:pt x="60" y="172"/>
                    <a:pt x="61" y="172"/>
                  </a:cubicBezTo>
                  <a:cubicBezTo>
                    <a:pt x="61" y="172"/>
                    <a:pt x="63" y="172"/>
                    <a:pt x="64" y="172"/>
                  </a:cubicBezTo>
                  <a:cubicBezTo>
                    <a:pt x="65" y="172"/>
                    <a:pt x="67" y="171"/>
                    <a:pt x="67" y="170"/>
                  </a:cubicBezTo>
                  <a:cubicBezTo>
                    <a:pt x="69" y="169"/>
                    <a:pt x="72" y="167"/>
                    <a:pt x="73" y="167"/>
                  </a:cubicBezTo>
                  <a:cubicBezTo>
                    <a:pt x="75" y="165"/>
                    <a:pt x="76" y="164"/>
                    <a:pt x="77" y="163"/>
                  </a:cubicBezTo>
                  <a:cubicBezTo>
                    <a:pt x="77" y="163"/>
                    <a:pt x="80" y="162"/>
                    <a:pt x="82" y="162"/>
                  </a:cubicBezTo>
                  <a:cubicBezTo>
                    <a:pt x="82" y="162"/>
                    <a:pt x="82" y="162"/>
                    <a:pt x="82" y="163"/>
                  </a:cubicBezTo>
                  <a:cubicBezTo>
                    <a:pt x="82" y="164"/>
                    <a:pt x="82" y="164"/>
                    <a:pt x="82" y="164"/>
                  </a:cubicBezTo>
                  <a:cubicBezTo>
                    <a:pt x="82" y="165"/>
                    <a:pt x="83" y="167"/>
                    <a:pt x="83" y="168"/>
                  </a:cubicBezTo>
                  <a:cubicBezTo>
                    <a:pt x="84" y="169"/>
                    <a:pt x="85" y="170"/>
                    <a:pt x="86" y="170"/>
                  </a:cubicBezTo>
                  <a:cubicBezTo>
                    <a:pt x="87" y="170"/>
                    <a:pt x="89" y="170"/>
                    <a:pt x="91" y="170"/>
                  </a:cubicBezTo>
                  <a:cubicBezTo>
                    <a:pt x="92" y="169"/>
                    <a:pt x="95" y="169"/>
                    <a:pt x="98" y="167"/>
                  </a:cubicBezTo>
                  <a:cubicBezTo>
                    <a:pt x="100" y="165"/>
                    <a:pt x="103" y="162"/>
                    <a:pt x="106" y="161"/>
                  </a:cubicBezTo>
                  <a:cubicBezTo>
                    <a:pt x="106" y="161"/>
                    <a:pt x="106" y="161"/>
                    <a:pt x="107" y="161"/>
                  </a:cubicBezTo>
                  <a:cubicBezTo>
                    <a:pt x="108" y="161"/>
                    <a:pt x="108" y="161"/>
                    <a:pt x="108" y="161"/>
                  </a:cubicBezTo>
                  <a:cubicBezTo>
                    <a:pt x="113" y="160"/>
                    <a:pt x="118" y="158"/>
                    <a:pt x="119" y="158"/>
                  </a:cubicBezTo>
                  <a:cubicBezTo>
                    <a:pt x="121" y="157"/>
                    <a:pt x="122" y="155"/>
                    <a:pt x="123" y="154"/>
                  </a:cubicBezTo>
                  <a:cubicBezTo>
                    <a:pt x="123" y="153"/>
                    <a:pt x="125" y="149"/>
                    <a:pt x="127" y="146"/>
                  </a:cubicBezTo>
                  <a:cubicBezTo>
                    <a:pt x="127" y="146"/>
                    <a:pt x="127" y="146"/>
                    <a:pt x="128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2" y="147"/>
                    <a:pt x="135" y="147"/>
                    <a:pt x="136" y="147"/>
                  </a:cubicBezTo>
                  <a:cubicBezTo>
                    <a:pt x="137" y="148"/>
                    <a:pt x="139" y="148"/>
                    <a:pt x="140" y="148"/>
                  </a:cubicBezTo>
                  <a:cubicBezTo>
                    <a:pt x="141" y="148"/>
                    <a:pt x="146" y="149"/>
                    <a:pt x="148" y="149"/>
                  </a:cubicBezTo>
                  <a:cubicBezTo>
                    <a:pt x="148" y="149"/>
                    <a:pt x="148" y="149"/>
                    <a:pt x="148" y="150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48" y="154"/>
                    <a:pt x="150" y="155"/>
                    <a:pt x="152" y="155"/>
                  </a:cubicBezTo>
                  <a:cubicBezTo>
                    <a:pt x="154" y="155"/>
                    <a:pt x="156" y="156"/>
                    <a:pt x="156" y="156"/>
                  </a:cubicBezTo>
                  <a:cubicBezTo>
                    <a:pt x="157" y="157"/>
                    <a:pt x="157" y="158"/>
                    <a:pt x="157" y="159"/>
                  </a:cubicBezTo>
                  <a:cubicBezTo>
                    <a:pt x="157" y="160"/>
                    <a:pt x="157" y="162"/>
                    <a:pt x="158" y="163"/>
                  </a:cubicBezTo>
                  <a:cubicBezTo>
                    <a:pt x="158" y="164"/>
                    <a:pt x="160" y="164"/>
                    <a:pt x="161" y="164"/>
                  </a:cubicBezTo>
                  <a:cubicBezTo>
                    <a:pt x="162" y="164"/>
                    <a:pt x="164" y="165"/>
                    <a:pt x="165" y="166"/>
                  </a:cubicBezTo>
                  <a:cubicBezTo>
                    <a:pt x="166" y="166"/>
                    <a:pt x="166" y="166"/>
                    <a:pt x="167" y="164"/>
                  </a:cubicBezTo>
                  <a:cubicBezTo>
                    <a:pt x="168" y="163"/>
                    <a:pt x="169" y="161"/>
                    <a:pt x="169" y="159"/>
                  </a:cubicBezTo>
                  <a:cubicBezTo>
                    <a:pt x="170" y="157"/>
                    <a:pt x="171" y="156"/>
                    <a:pt x="172" y="155"/>
                  </a:cubicBezTo>
                  <a:cubicBezTo>
                    <a:pt x="173" y="154"/>
                    <a:pt x="174" y="153"/>
                    <a:pt x="176" y="153"/>
                  </a:cubicBezTo>
                  <a:cubicBezTo>
                    <a:pt x="178" y="153"/>
                    <a:pt x="181" y="153"/>
                    <a:pt x="182" y="154"/>
                  </a:cubicBezTo>
                  <a:cubicBezTo>
                    <a:pt x="183" y="154"/>
                    <a:pt x="186" y="154"/>
                    <a:pt x="188" y="154"/>
                  </a:cubicBezTo>
                  <a:cubicBezTo>
                    <a:pt x="189" y="154"/>
                    <a:pt x="191" y="153"/>
                    <a:pt x="191" y="153"/>
                  </a:cubicBezTo>
                  <a:cubicBezTo>
                    <a:pt x="191" y="152"/>
                    <a:pt x="192" y="152"/>
                    <a:pt x="194" y="152"/>
                  </a:cubicBezTo>
                  <a:cubicBezTo>
                    <a:pt x="195" y="152"/>
                    <a:pt x="197" y="148"/>
                    <a:pt x="199" y="144"/>
                  </a:cubicBezTo>
                  <a:cubicBezTo>
                    <a:pt x="199" y="144"/>
                    <a:pt x="199" y="144"/>
                    <a:pt x="198" y="144"/>
                  </a:cubicBezTo>
                  <a:cubicBezTo>
                    <a:pt x="196" y="144"/>
                    <a:pt x="196" y="144"/>
                    <a:pt x="196" y="144"/>
                  </a:cubicBezTo>
                  <a:cubicBezTo>
                    <a:pt x="198" y="140"/>
                    <a:pt x="200" y="135"/>
                    <a:pt x="200" y="133"/>
                  </a:cubicBezTo>
                  <a:cubicBezTo>
                    <a:pt x="200" y="131"/>
                    <a:pt x="201" y="130"/>
                    <a:pt x="202" y="129"/>
                  </a:cubicBezTo>
                  <a:cubicBezTo>
                    <a:pt x="203" y="127"/>
                    <a:pt x="205" y="125"/>
                    <a:pt x="207" y="124"/>
                  </a:cubicBezTo>
                  <a:cubicBezTo>
                    <a:pt x="209" y="122"/>
                    <a:pt x="210" y="119"/>
                    <a:pt x="211" y="118"/>
                  </a:cubicBezTo>
                  <a:cubicBezTo>
                    <a:pt x="213" y="118"/>
                    <a:pt x="215" y="116"/>
                    <a:pt x="217" y="115"/>
                  </a:cubicBezTo>
                  <a:cubicBezTo>
                    <a:pt x="218" y="114"/>
                    <a:pt x="219" y="113"/>
                    <a:pt x="219" y="113"/>
                  </a:cubicBezTo>
                  <a:cubicBezTo>
                    <a:pt x="221" y="110"/>
                    <a:pt x="221" y="110"/>
                    <a:pt x="221" y="110"/>
                  </a:cubicBezTo>
                  <a:cubicBezTo>
                    <a:pt x="223" y="111"/>
                    <a:pt x="224" y="111"/>
                    <a:pt x="225" y="112"/>
                  </a:cubicBezTo>
                  <a:cubicBezTo>
                    <a:pt x="226" y="112"/>
                    <a:pt x="229" y="113"/>
                    <a:pt x="231" y="114"/>
                  </a:cubicBezTo>
                  <a:cubicBezTo>
                    <a:pt x="233" y="114"/>
                    <a:pt x="235" y="114"/>
                    <a:pt x="235" y="114"/>
                  </a:cubicBezTo>
                  <a:cubicBezTo>
                    <a:pt x="235" y="114"/>
                    <a:pt x="235" y="112"/>
                    <a:pt x="235" y="111"/>
                  </a:cubicBezTo>
                  <a:cubicBezTo>
                    <a:pt x="235" y="109"/>
                    <a:pt x="235" y="108"/>
                    <a:pt x="234" y="106"/>
                  </a:cubicBezTo>
                  <a:cubicBezTo>
                    <a:pt x="233" y="105"/>
                    <a:pt x="233" y="103"/>
                    <a:pt x="233" y="102"/>
                  </a:cubicBezTo>
                  <a:cubicBezTo>
                    <a:pt x="233" y="101"/>
                    <a:pt x="234" y="99"/>
                    <a:pt x="237" y="98"/>
                  </a:cubicBezTo>
                  <a:cubicBezTo>
                    <a:pt x="240" y="97"/>
                    <a:pt x="242" y="95"/>
                    <a:pt x="244" y="94"/>
                  </a:cubicBezTo>
                  <a:cubicBezTo>
                    <a:pt x="245" y="93"/>
                    <a:pt x="247" y="92"/>
                    <a:pt x="246" y="91"/>
                  </a:cubicBezTo>
                  <a:cubicBezTo>
                    <a:pt x="246" y="90"/>
                    <a:pt x="244" y="88"/>
                    <a:pt x="243" y="86"/>
                  </a:cubicBezTo>
                  <a:cubicBezTo>
                    <a:pt x="241" y="84"/>
                    <a:pt x="240" y="81"/>
                    <a:pt x="239" y="81"/>
                  </a:cubicBezTo>
                  <a:cubicBezTo>
                    <a:pt x="238" y="79"/>
                    <a:pt x="237" y="77"/>
                    <a:pt x="235" y="77"/>
                  </a:cubicBezTo>
                  <a:cubicBezTo>
                    <a:pt x="234" y="75"/>
                    <a:pt x="233" y="73"/>
                    <a:pt x="233" y="72"/>
                  </a:cubicBezTo>
                  <a:cubicBezTo>
                    <a:pt x="233" y="71"/>
                    <a:pt x="235" y="68"/>
                    <a:pt x="236" y="66"/>
                  </a:cubicBezTo>
                  <a:cubicBezTo>
                    <a:pt x="238" y="65"/>
                    <a:pt x="239" y="63"/>
                    <a:pt x="241" y="62"/>
                  </a:cubicBezTo>
                  <a:cubicBezTo>
                    <a:pt x="243" y="61"/>
                    <a:pt x="245" y="60"/>
                    <a:pt x="246" y="59"/>
                  </a:cubicBezTo>
                  <a:cubicBezTo>
                    <a:pt x="247" y="58"/>
                    <a:pt x="249" y="56"/>
                    <a:pt x="250" y="55"/>
                  </a:cubicBezTo>
                  <a:cubicBezTo>
                    <a:pt x="251" y="54"/>
                    <a:pt x="252" y="52"/>
                    <a:pt x="253" y="50"/>
                  </a:cubicBezTo>
                  <a:cubicBezTo>
                    <a:pt x="253" y="49"/>
                    <a:pt x="251" y="48"/>
                    <a:pt x="252" y="47"/>
                  </a:cubicBezTo>
                  <a:cubicBezTo>
                    <a:pt x="253" y="47"/>
                    <a:pt x="253" y="46"/>
                    <a:pt x="253" y="46"/>
                  </a:cubicBezTo>
                  <a:cubicBezTo>
                    <a:pt x="246" y="39"/>
                    <a:pt x="246" y="39"/>
                    <a:pt x="246" y="39"/>
                  </a:cubicBezTo>
                  <a:cubicBezTo>
                    <a:pt x="246" y="39"/>
                    <a:pt x="246" y="41"/>
                    <a:pt x="245" y="43"/>
                  </a:cubicBezTo>
                  <a:cubicBezTo>
                    <a:pt x="244" y="46"/>
                    <a:pt x="243" y="49"/>
                    <a:pt x="242" y="49"/>
                  </a:cubicBezTo>
                  <a:cubicBezTo>
                    <a:pt x="240" y="49"/>
                    <a:pt x="239" y="49"/>
                    <a:pt x="238" y="48"/>
                  </a:cubicBezTo>
                  <a:cubicBezTo>
                    <a:pt x="237" y="47"/>
                    <a:pt x="236" y="45"/>
                    <a:pt x="234" y="45"/>
                  </a:cubicBezTo>
                  <a:cubicBezTo>
                    <a:pt x="232" y="45"/>
                    <a:pt x="230" y="45"/>
                    <a:pt x="228" y="46"/>
                  </a:cubicBezTo>
                  <a:cubicBezTo>
                    <a:pt x="228" y="47"/>
                    <a:pt x="226" y="48"/>
                    <a:pt x="225" y="48"/>
                  </a:cubicBezTo>
                  <a:cubicBezTo>
                    <a:pt x="224" y="48"/>
                    <a:pt x="223" y="48"/>
                    <a:pt x="222" y="49"/>
                  </a:cubicBezTo>
                  <a:cubicBezTo>
                    <a:pt x="221" y="50"/>
                    <a:pt x="220" y="51"/>
                    <a:pt x="219" y="50"/>
                  </a:cubicBezTo>
                  <a:cubicBezTo>
                    <a:pt x="217" y="49"/>
                    <a:pt x="215" y="48"/>
                    <a:pt x="213" y="49"/>
                  </a:cubicBezTo>
                  <a:cubicBezTo>
                    <a:pt x="212" y="49"/>
                    <a:pt x="209" y="50"/>
                    <a:pt x="208" y="51"/>
                  </a:cubicBezTo>
                  <a:cubicBezTo>
                    <a:pt x="207" y="52"/>
                    <a:pt x="205" y="52"/>
                    <a:pt x="204" y="52"/>
                  </a:cubicBezTo>
                  <a:cubicBezTo>
                    <a:pt x="204" y="52"/>
                    <a:pt x="202" y="51"/>
                    <a:pt x="200" y="51"/>
                  </a:cubicBezTo>
                  <a:cubicBezTo>
                    <a:pt x="198" y="51"/>
                    <a:pt x="196" y="51"/>
                    <a:pt x="195" y="50"/>
                  </a:cubicBezTo>
                  <a:cubicBezTo>
                    <a:pt x="195" y="49"/>
                    <a:pt x="194" y="47"/>
                    <a:pt x="193" y="46"/>
                  </a:cubicBezTo>
                  <a:cubicBezTo>
                    <a:pt x="192" y="45"/>
                    <a:pt x="190" y="44"/>
                    <a:pt x="189" y="45"/>
                  </a:cubicBezTo>
                  <a:cubicBezTo>
                    <a:pt x="187" y="45"/>
                    <a:pt x="186" y="46"/>
                    <a:pt x="185" y="47"/>
                  </a:cubicBezTo>
                  <a:cubicBezTo>
                    <a:pt x="184" y="47"/>
                    <a:pt x="182" y="49"/>
                    <a:pt x="180" y="49"/>
                  </a:cubicBezTo>
                  <a:cubicBezTo>
                    <a:pt x="179" y="50"/>
                    <a:pt x="175" y="50"/>
                    <a:pt x="173" y="50"/>
                  </a:cubicBezTo>
                  <a:cubicBezTo>
                    <a:pt x="171" y="49"/>
                    <a:pt x="167" y="49"/>
                    <a:pt x="164" y="48"/>
                  </a:cubicBezTo>
                  <a:cubicBezTo>
                    <a:pt x="162" y="46"/>
                    <a:pt x="157" y="45"/>
                    <a:pt x="155" y="44"/>
                  </a:cubicBezTo>
                  <a:cubicBezTo>
                    <a:pt x="153" y="43"/>
                    <a:pt x="149" y="43"/>
                    <a:pt x="147" y="43"/>
                  </a:cubicBezTo>
                  <a:cubicBezTo>
                    <a:pt x="146" y="43"/>
                    <a:pt x="143" y="43"/>
                    <a:pt x="142" y="43"/>
                  </a:cubicBezTo>
                  <a:cubicBezTo>
                    <a:pt x="140" y="42"/>
                    <a:pt x="138" y="41"/>
                    <a:pt x="137" y="41"/>
                  </a:cubicBezTo>
                  <a:cubicBezTo>
                    <a:pt x="135" y="41"/>
                    <a:pt x="132" y="42"/>
                    <a:pt x="131" y="44"/>
                  </a:cubicBezTo>
                  <a:cubicBezTo>
                    <a:pt x="130" y="45"/>
                    <a:pt x="129" y="45"/>
                    <a:pt x="128" y="45"/>
                  </a:cubicBezTo>
                  <a:cubicBezTo>
                    <a:pt x="126" y="45"/>
                    <a:pt x="124" y="43"/>
                    <a:pt x="123" y="42"/>
                  </a:cubicBezTo>
                  <a:cubicBezTo>
                    <a:pt x="122" y="41"/>
                    <a:pt x="121" y="39"/>
                    <a:pt x="120" y="37"/>
                  </a:cubicBezTo>
                  <a:cubicBezTo>
                    <a:pt x="120" y="36"/>
                    <a:pt x="120" y="33"/>
                    <a:pt x="119" y="33"/>
                  </a:cubicBezTo>
                  <a:cubicBezTo>
                    <a:pt x="117" y="32"/>
                    <a:pt x="115" y="32"/>
                    <a:pt x="112" y="33"/>
                  </a:cubicBezTo>
                  <a:cubicBezTo>
                    <a:pt x="111" y="33"/>
                    <a:pt x="108" y="35"/>
                    <a:pt x="106" y="36"/>
                  </a:cubicBezTo>
                  <a:cubicBezTo>
                    <a:pt x="104" y="38"/>
                    <a:pt x="101" y="38"/>
                    <a:pt x="99" y="37"/>
                  </a:cubicBezTo>
                  <a:cubicBezTo>
                    <a:pt x="97" y="37"/>
                    <a:pt x="95" y="35"/>
                    <a:pt x="94" y="34"/>
                  </a:cubicBezTo>
                  <a:cubicBezTo>
                    <a:pt x="93" y="32"/>
                    <a:pt x="91" y="31"/>
                    <a:pt x="89" y="31"/>
                  </a:cubicBezTo>
                  <a:cubicBezTo>
                    <a:pt x="87" y="31"/>
                    <a:pt x="86" y="31"/>
                    <a:pt x="84" y="30"/>
                  </a:cubicBezTo>
                  <a:cubicBezTo>
                    <a:pt x="83" y="28"/>
                    <a:pt x="80" y="26"/>
                    <a:pt x="78" y="26"/>
                  </a:cubicBezTo>
                  <a:cubicBezTo>
                    <a:pt x="76" y="25"/>
                    <a:pt x="72" y="25"/>
                    <a:pt x="70" y="24"/>
                  </a:cubicBezTo>
                  <a:cubicBezTo>
                    <a:pt x="68" y="24"/>
                    <a:pt x="66" y="23"/>
                    <a:pt x="66" y="22"/>
                  </a:cubicBezTo>
                  <a:cubicBezTo>
                    <a:pt x="66" y="20"/>
                    <a:pt x="67" y="18"/>
                    <a:pt x="67" y="16"/>
                  </a:cubicBezTo>
                  <a:cubicBezTo>
                    <a:pt x="67" y="14"/>
                    <a:pt x="66" y="12"/>
                    <a:pt x="65" y="11"/>
                  </a:cubicBezTo>
                  <a:cubicBezTo>
                    <a:pt x="63" y="9"/>
                    <a:pt x="61" y="8"/>
                    <a:pt x="60" y="7"/>
                  </a:cubicBezTo>
                  <a:cubicBezTo>
                    <a:pt x="58" y="6"/>
                    <a:pt x="55" y="5"/>
                    <a:pt x="53" y="5"/>
                  </a:cubicBezTo>
                  <a:cubicBezTo>
                    <a:pt x="51" y="5"/>
                    <a:pt x="50" y="5"/>
                    <a:pt x="48" y="4"/>
                  </a:cubicBezTo>
                  <a:cubicBezTo>
                    <a:pt x="46" y="3"/>
                    <a:pt x="43" y="2"/>
                    <a:pt x="41" y="0"/>
                  </a:cubicBezTo>
                  <a:cubicBezTo>
                    <a:pt x="39" y="0"/>
                    <a:pt x="36" y="0"/>
                    <a:pt x="35" y="1"/>
                  </a:cubicBezTo>
                  <a:cubicBezTo>
                    <a:pt x="33" y="2"/>
                    <a:pt x="31" y="2"/>
                    <a:pt x="31" y="2"/>
                  </a:cubicBezTo>
                  <a:cubicBezTo>
                    <a:pt x="30" y="2"/>
                    <a:pt x="28" y="2"/>
                    <a:pt x="27" y="3"/>
                  </a:cubicBezTo>
                  <a:cubicBezTo>
                    <a:pt x="25" y="4"/>
                    <a:pt x="24" y="4"/>
                    <a:pt x="24" y="4"/>
                  </a:cubicBezTo>
                  <a:cubicBezTo>
                    <a:pt x="24" y="4"/>
                    <a:pt x="25" y="6"/>
                    <a:pt x="26" y="8"/>
                  </a:cubicBezTo>
                  <a:cubicBezTo>
                    <a:pt x="27" y="9"/>
                    <a:pt x="28" y="12"/>
                    <a:pt x="28" y="13"/>
                  </a:cubicBezTo>
                  <a:cubicBezTo>
                    <a:pt x="29" y="13"/>
                    <a:pt x="29" y="16"/>
                    <a:pt x="29" y="17"/>
                  </a:cubicBezTo>
                  <a:cubicBezTo>
                    <a:pt x="29" y="18"/>
                    <a:pt x="31" y="21"/>
                    <a:pt x="33" y="23"/>
                  </a:cubicBezTo>
                  <a:cubicBezTo>
                    <a:pt x="34" y="24"/>
                    <a:pt x="37" y="26"/>
                    <a:pt x="38" y="27"/>
                  </a:cubicBezTo>
                  <a:cubicBezTo>
                    <a:pt x="40" y="28"/>
                    <a:pt x="42" y="31"/>
                    <a:pt x="44" y="32"/>
                  </a:cubicBezTo>
                  <a:cubicBezTo>
                    <a:pt x="46" y="34"/>
                    <a:pt x="47" y="36"/>
                    <a:pt x="47" y="37"/>
                  </a:cubicBezTo>
                  <a:cubicBezTo>
                    <a:pt x="48" y="37"/>
                    <a:pt x="50" y="38"/>
                    <a:pt x="52" y="40"/>
                  </a:cubicBezTo>
                  <a:cubicBezTo>
                    <a:pt x="54" y="41"/>
                    <a:pt x="54" y="43"/>
                    <a:pt x="52" y="43"/>
                  </a:cubicBezTo>
                  <a:cubicBezTo>
                    <a:pt x="50" y="44"/>
                    <a:pt x="48" y="44"/>
                    <a:pt x="47" y="43"/>
                  </a:cubicBezTo>
                  <a:cubicBezTo>
                    <a:pt x="45" y="43"/>
                    <a:pt x="43" y="43"/>
                    <a:pt x="41" y="44"/>
                  </a:cubicBezTo>
                  <a:cubicBezTo>
                    <a:pt x="40" y="44"/>
                    <a:pt x="38" y="46"/>
                    <a:pt x="37" y="48"/>
                  </a:cubicBezTo>
                  <a:cubicBezTo>
                    <a:pt x="36" y="49"/>
                    <a:pt x="34" y="50"/>
                    <a:pt x="33" y="50"/>
                  </a:cubicBezTo>
                  <a:cubicBezTo>
                    <a:pt x="32" y="50"/>
                    <a:pt x="32" y="51"/>
                    <a:pt x="32" y="53"/>
                  </a:cubicBezTo>
                  <a:cubicBezTo>
                    <a:pt x="32" y="54"/>
                    <a:pt x="34" y="55"/>
                    <a:pt x="36" y="55"/>
                  </a:cubicBezTo>
                  <a:cubicBezTo>
                    <a:pt x="38" y="55"/>
                    <a:pt x="40" y="56"/>
                    <a:pt x="40" y="58"/>
                  </a:cubicBezTo>
                  <a:cubicBezTo>
                    <a:pt x="42" y="59"/>
                    <a:pt x="42" y="60"/>
                    <a:pt x="41" y="62"/>
                  </a:cubicBezTo>
                  <a:cubicBezTo>
                    <a:pt x="41" y="63"/>
                    <a:pt x="40" y="65"/>
                    <a:pt x="38" y="65"/>
                  </a:cubicBezTo>
                  <a:cubicBezTo>
                    <a:pt x="36" y="65"/>
                    <a:pt x="35" y="68"/>
                    <a:pt x="36" y="70"/>
                  </a:cubicBezTo>
                  <a:cubicBezTo>
                    <a:pt x="37" y="72"/>
                    <a:pt x="39" y="74"/>
                    <a:pt x="40" y="74"/>
                  </a:cubicBezTo>
                  <a:cubicBezTo>
                    <a:pt x="41" y="74"/>
                    <a:pt x="42" y="75"/>
                    <a:pt x="43" y="77"/>
                  </a:cubicBezTo>
                  <a:cubicBezTo>
                    <a:pt x="44" y="79"/>
                    <a:pt x="47" y="80"/>
                    <a:pt x="50" y="81"/>
                  </a:cubicBezTo>
                  <a:cubicBezTo>
                    <a:pt x="51" y="82"/>
                    <a:pt x="55" y="84"/>
                    <a:pt x="57" y="84"/>
                  </a:cubicBezTo>
                  <a:cubicBezTo>
                    <a:pt x="59" y="84"/>
                    <a:pt x="61" y="86"/>
                    <a:pt x="63" y="87"/>
                  </a:cubicBezTo>
                  <a:cubicBezTo>
                    <a:pt x="64" y="87"/>
                    <a:pt x="66" y="88"/>
                    <a:pt x="66" y="90"/>
                  </a:cubicBezTo>
                  <a:cubicBezTo>
                    <a:pt x="66" y="91"/>
                    <a:pt x="64" y="93"/>
                    <a:pt x="63" y="93"/>
                  </a:cubicBezTo>
                  <a:cubicBezTo>
                    <a:pt x="61" y="94"/>
                    <a:pt x="59" y="94"/>
                    <a:pt x="58" y="94"/>
                  </a:cubicBezTo>
                  <a:cubicBezTo>
                    <a:pt x="57" y="94"/>
                    <a:pt x="55" y="94"/>
                    <a:pt x="53" y="94"/>
                  </a:cubicBezTo>
                  <a:cubicBezTo>
                    <a:pt x="52" y="94"/>
                    <a:pt x="52" y="95"/>
                    <a:pt x="51" y="96"/>
                  </a:cubicBezTo>
                  <a:cubicBezTo>
                    <a:pt x="50" y="98"/>
                    <a:pt x="49" y="98"/>
                    <a:pt x="48" y="98"/>
                  </a:cubicBezTo>
                  <a:cubicBezTo>
                    <a:pt x="47" y="97"/>
                    <a:pt x="44" y="96"/>
                    <a:pt x="43" y="97"/>
                  </a:cubicBezTo>
                  <a:cubicBezTo>
                    <a:pt x="41" y="97"/>
                    <a:pt x="37" y="98"/>
                    <a:pt x="36" y="100"/>
                  </a:cubicBezTo>
                  <a:cubicBezTo>
                    <a:pt x="35" y="101"/>
                    <a:pt x="33" y="103"/>
                    <a:pt x="31" y="105"/>
                  </a:cubicBezTo>
                  <a:cubicBezTo>
                    <a:pt x="28" y="106"/>
                    <a:pt x="27" y="108"/>
                    <a:pt x="25" y="110"/>
                  </a:cubicBezTo>
                  <a:cubicBezTo>
                    <a:pt x="24" y="110"/>
                    <a:pt x="21" y="112"/>
                    <a:pt x="19" y="114"/>
                  </a:cubicBezTo>
                  <a:cubicBezTo>
                    <a:pt x="16" y="115"/>
                    <a:pt x="13" y="117"/>
                    <a:pt x="11" y="118"/>
                  </a:cubicBezTo>
                  <a:cubicBezTo>
                    <a:pt x="9" y="118"/>
                    <a:pt x="6" y="120"/>
                    <a:pt x="5" y="121"/>
                  </a:cubicBezTo>
                  <a:cubicBezTo>
                    <a:pt x="5" y="122"/>
                    <a:pt x="3" y="124"/>
                    <a:pt x="2" y="127"/>
                  </a:cubicBezTo>
                  <a:cubicBezTo>
                    <a:pt x="1" y="130"/>
                    <a:pt x="1" y="133"/>
                    <a:pt x="0" y="135"/>
                  </a:cubicBezTo>
                  <a:cubicBezTo>
                    <a:pt x="0" y="137"/>
                    <a:pt x="0" y="140"/>
                    <a:pt x="1" y="141"/>
                  </a:cubicBezTo>
                  <a:cubicBezTo>
                    <a:pt x="1" y="142"/>
                    <a:pt x="3" y="144"/>
                    <a:pt x="4" y="145"/>
                  </a:cubicBezTo>
                  <a:cubicBezTo>
                    <a:pt x="5" y="145"/>
                    <a:pt x="8" y="146"/>
                    <a:pt x="8" y="148"/>
                  </a:cubicBezTo>
                  <a:cubicBezTo>
                    <a:pt x="10" y="149"/>
                    <a:pt x="11" y="151"/>
                    <a:pt x="11" y="153"/>
                  </a:cubicBezTo>
                  <a:cubicBezTo>
                    <a:pt x="11" y="155"/>
                    <a:pt x="11" y="157"/>
                    <a:pt x="11" y="159"/>
                  </a:cubicBezTo>
                  <a:cubicBezTo>
                    <a:pt x="11" y="160"/>
                    <a:pt x="9" y="161"/>
                    <a:pt x="9" y="162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9" y="162"/>
                    <a:pt x="9" y="162"/>
                    <a:pt x="9" y="162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81" name="Freeform 48">
              <a:extLst>
                <a:ext uri="{FF2B5EF4-FFF2-40B4-BE49-F238E27FC236}">
                  <a16:creationId xmlns:a16="http://schemas.microsoft.com/office/drawing/2014/main" id="{C6AFADBF-8F95-42BF-BD9B-D608CB57E1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0093" y="2246382"/>
              <a:ext cx="430044" cy="330568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7" y="77"/>
                </a:cxn>
                <a:cxn ang="0">
                  <a:pos x="18" y="89"/>
                </a:cxn>
                <a:cxn ang="0">
                  <a:pos x="26" y="102"/>
                </a:cxn>
                <a:cxn ang="0">
                  <a:pos x="35" y="104"/>
                </a:cxn>
                <a:cxn ang="0">
                  <a:pos x="38" y="121"/>
                </a:cxn>
                <a:cxn ang="0">
                  <a:pos x="52" y="136"/>
                </a:cxn>
                <a:cxn ang="0">
                  <a:pos x="42" y="152"/>
                </a:cxn>
                <a:cxn ang="0">
                  <a:pos x="39" y="162"/>
                </a:cxn>
                <a:cxn ang="0">
                  <a:pos x="55" y="170"/>
                </a:cxn>
                <a:cxn ang="0">
                  <a:pos x="72" y="164"/>
                </a:cxn>
                <a:cxn ang="0">
                  <a:pos x="87" y="162"/>
                </a:cxn>
                <a:cxn ang="0">
                  <a:pos x="93" y="171"/>
                </a:cxn>
                <a:cxn ang="0">
                  <a:pos x="99" y="181"/>
                </a:cxn>
                <a:cxn ang="0">
                  <a:pos x="115" y="177"/>
                </a:cxn>
                <a:cxn ang="0">
                  <a:pos x="133" y="182"/>
                </a:cxn>
                <a:cxn ang="0">
                  <a:pos x="143" y="175"/>
                </a:cxn>
                <a:cxn ang="0">
                  <a:pos x="143" y="164"/>
                </a:cxn>
                <a:cxn ang="0">
                  <a:pos x="151" y="157"/>
                </a:cxn>
                <a:cxn ang="0">
                  <a:pos x="166" y="164"/>
                </a:cxn>
                <a:cxn ang="0">
                  <a:pos x="183" y="172"/>
                </a:cxn>
                <a:cxn ang="0">
                  <a:pos x="183" y="156"/>
                </a:cxn>
                <a:cxn ang="0">
                  <a:pos x="178" y="149"/>
                </a:cxn>
                <a:cxn ang="0">
                  <a:pos x="168" y="141"/>
                </a:cxn>
                <a:cxn ang="0">
                  <a:pos x="160" y="128"/>
                </a:cxn>
                <a:cxn ang="0">
                  <a:pos x="145" y="123"/>
                </a:cxn>
                <a:cxn ang="0">
                  <a:pos x="134" y="114"/>
                </a:cxn>
                <a:cxn ang="0">
                  <a:pos x="142" y="99"/>
                </a:cxn>
                <a:cxn ang="0">
                  <a:pos x="148" y="102"/>
                </a:cxn>
                <a:cxn ang="0">
                  <a:pos x="158" y="100"/>
                </a:cxn>
                <a:cxn ang="0">
                  <a:pos x="176" y="89"/>
                </a:cxn>
                <a:cxn ang="0">
                  <a:pos x="184" y="81"/>
                </a:cxn>
                <a:cxn ang="0">
                  <a:pos x="199" y="78"/>
                </a:cxn>
                <a:cxn ang="0">
                  <a:pos x="209" y="69"/>
                </a:cxn>
                <a:cxn ang="0">
                  <a:pos x="222" y="62"/>
                </a:cxn>
                <a:cxn ang="0">
                  <a:pos x="233" y="44"/>
                </a:cxn>
                <a:cxn ang="0">
                  <a:pos x="236" y="29"/>
                </a:cxn>
                <a:cxn ang="0">
                  <a:pos x="230" y="9"/>
                </a:cxn>
                <a:cxn ang="0">
                  <a:pos x="221" y="3"/>
                </a:cxn>
                <a:cxn ang="0">
                  <a:pos x="213" y="5"/>
                </a:cxn>
                <a:cxn ang="0">
                  <a:pos x="198" y="19"/>
                </a:cxn>
                <a:cxn ang="0">
                  <a:pos x="195" y="35"/>
                </a:cxn>
                <a:cxn ang="0">
                  <a:pos x="188" y="43"/>
                </a:cxn>
                <a:cxn ang="0">
                  <a:pos x="172" y="44"/>
                </a:cxn>
                <a:cxn ang="0">
                  <a:pos x="164" y="55"/>
                </a:cxn>
                <a:cxn ang="0">
                  <a:pos x="155" y="53"/>
                </a:cxn>
                <a:cxn ang="0">
                  <a:pos x="148" y="46"/>
                </a:cxn>
                <a:cxn ang="0">
                  <a:pos x="145" y="40"/>
                </a:cxn>
                <a:cxn ang="0">
                  <a:pos x="126" y="36"/>
                </a:cxn>
                <a:cxn ang="0">
                  <a:pos x="119" y="45"/>
                </a:cxn>
                <a:cxn ang="0">
                  <a:pos x="103" y="51"/>
                </a:cxn>
                <a:cxn ang="0">
                  <a:pos x="87" y="61"/>
                </a:cxn>
                <a:cxn ang="0">
                  <a:pos x="78" y="54"/>
                </a:cxn>
                <a:cxn ang="0">
                  <a:pos x="73" y="54"/>
                </a:cxn>
                <a:cxn ang="0">
                  <a:pos x="60" y="63"/>
                </a:cxn>
                <a:cxn ang="0">
                  <a:pos x="51" y="59"/>
                </a:cxn>
                <a:cxn ang="0">
                  <a:pos x="41" y="54"/>
                </a:cxn>
                <a:cxn ang="0">
                  <a:pos x="31" y="51"/>
                </a:cxn>
                <a:cxn ang="0">
                  <a:pos x="18" y="53"/>
                </a:cxn>
                <a:cxn ang="0">
                  <a:pos x="5" y="53"/>
                </a:cxn>
                <a:cxn ang="0">
                  <a:pos x="4" y="53"/>
                </a:cxn>
              </a:cxnLst>
              <a:rect l="0" t="0" r="r" b="b"/>
              <a:pathLst>
                <a:path w="237" h="184">
                  <a:moveTo>
                    <a:pt x="0" y="58"/>
                  </a:moveTo>
                  <a:cubicBezTo>
                    <a:pt x="0" y="59"/>
                    <a:pt x="1" y="61"/>
                    <a:pt x="1" y="63"/>
                  </a:cubicBezTo>
                  <a:cubicBezTo>
                    <a:pt x="1" y="65"/>
                    <a:pt x="1" y="67"/>
                    <a:pt x="1" y="69"/>
                  </a:cubicBezTo>
                  <a:cubicBezTo>
                    <a:pt x="1" y="72"/>
                    <a:pt x="1" y="73"/>
                    <a:pt x="1" y="73"/>
                  </a:cubicBezTo>
                  <a:cubicBezTo>
                    <a:pt x="1" y="73"/>
                    <a:pt x="1" y="73"/>
                    <a:pt x="3" y="73"/>
                  </a:cubicBezTo>
                  <a:cubicBezTo>
                    <a:pt x="4" y="74"/>
                    <a:pt x="6" y="75"/>
                    <a:pt x="7" y="77"/>
                  </a:cubicBezTo>
                  <a:cubicBezTo>
                    <a:pt x="8" y="78"/>
                    <a:pt x="9" y="80"/>
                    <a:pt x="10" y="82"/>
                  </a:cubicBezTo>
                  <a:cubicBezTo>
                    <a:pt x="10" y="83"/>
                    <a:pt x="12" y="85"/>
                    <a:pt x="13" y="86"/>
                  </a:cubicBezTo>
                  <a:cubicBezTo>
                    <a:pt x="15" y="87"/>
                    <a:pt x="17" y="89"/>
                    <a:pt x="18" y="89"/>
                  </a:cubicBezTo>
                  <a:cubicBezTo>
                    <a:pt x="18" y="90"/>
                    <a:pt x="19" y="92"/>
                    <a:pt x="19" y="94"/>
                  </a:cubicBezTo>
                  <a:cubicBezTo>
                    <a:pt x="19" y="97"/>
                    <a:pt x="20" y="99"/>
                    <a:pt x="21" y="100"/>
                  </a:cubicBezTo>
                  <a:cubicBezTo>
                    <a:pt x="22" y="101"/>
                    <a:pt x="25" y="102"/>
                    <a:pt x="26" y="102"/>
                  </a:cubicBezTo>
                  <a:cubicBezTo>
                    <a:pt x="28" y="102"/>
                    <a:pt x="29" y="101"/>
                    <a:pt x="31" y="100"/>
                  </a:cubicBezTo>
                  <a:cubicBezTo>
                    <a:pt x="32" y="100"/>
                    <a:pt x="33" y="100"/>
                    <a:pt x="34" y="100"/>
                  </a:cubicBezTo>
                  <a:cubicBezTo>
                    <a:pt x="34" y="101"/>
                    <a:pt x="35" y="103"/>
                    <a:pt x="35" y="104"/>
                  </a:cubicBezTo>
                  <a:cubicBezTo>
                    <a:pt x="35" y="105"/>
                    <a:pt x="34" y="107"/>
                    <a:pt x="33" y="109"/>
                  </a:cubicBezTo>
                  <a:cubicBezTo>
                    <a:pt x="32" y="111"/>
                    <a:pt x="33" y="113"/>
                    <a:pt x="34" y="115"/>
                  </a:cubicBezTo>
                  <a:cubicBezTo>
                    <a:pt x="36" y="116"/>
                    <a:pt x="38" y="119"/>
                    <a:pt x="38" y="121"/>
                  </a:cubicBezTo>
                  <a:cubicBezTo>
                    <a:pt x="38" y="123"/>
                    <a:pt x="39" y="126"/>
                    <a:pt x="39" y="128"/>
                  </a:cubicBezTo>
                  <a:cubicBezTo>
                    <a:pt x="39" y="130"/>
                    <a:pt x="42" y="131"/>
                    <a:pt x="45" y="132"/>
                  </a:cubicBezTo>
                  <a:cubicBezTo>
                    <a:pt x="48" y="133"/>
                    <a:pt x="50" y="135"/>
                    <a:pt x="52" y="136"/>
                  </a:cubicBezTo>
                  <a:cubicBezTo>
                    <a:pt x="54" y="138"/>
                    <a:pt x="54" y="140"/>
                    <a:pt x="52" y="140"/>
                  </a:cubicBezTo>
                  <a:cubicBezTo>
                    <a:pt x="50" y="141"/>
                    <a:pt x="49" y="144"/>
                    <a:pt x="47" y="147"/>
                  </a:cubicBezTo>
                  <a:cubicBezTo>
                    <a:pt x="46" y="148"/>
                    <a:pt x="43" y="151"/>
                    <a:pt x="42" y="152"/>
                  </a:cubicBezTo>
                  <a:cubicBezTo>
                    <a:pt x="41" y="153"/>
                    <a:pt x="39" y="154"/>
                    <a:pt x="38" y="156"/>
                  </a:cubicBezTo>
                  <a:cubicBezTo>
                    <a:pt x="36" y="159"/>
                    <a:pt x="35" y="159"/>
                    <a:pt x="35" y="159"/>
                  </a:cubicBezTo>
                  <a:cubicBezTo>
                    <a:pt x="35" y="159"/>
                    <a:pt x="37" y="161"/>
                    <a:pt x="39" y="162"/>
                  </a:cubicBezTo>
                  <a:cubicBezTo>
                    <a:pt x="41" y="163"/>
                    <a:pt x="42" y="164"/>
                    <a:pt x="44" y="165"/>
                  </a:cubicBezTo>
                  <a:cubicBezTo>
                    <a:pt x="45" y="166"/>
                    <a:pt x="48" y="168"/>
                    <a:pt x="50" y="168"/>
                  </a:cubicBezTo>
                  <a:cubicBezTo>
                    <a:pt x="51" y="169"/>
                    <a:pt x="54" y="170"/>
                    <a:pt x="55" y="170"/>
                  </a:cubicBezTo>
                  <a:cubicBezTo>
                    <a:pt x="57" y="170"/>
                    <a:pt x="59" y="169"/>
                    <a:pt x="61" y="167"/>
                  </a:cubicBezTo>
                  <a:cubicBezTo>
                    <a:pt x="62" y="165"/>
                    <a:pt x="65" y="164"/>
                    <a:pt x="66" y="165"/>
                  </a:cubicBezTo>
                  <a:cubicBezTo>
                    <a:pt x="67" y="165"/>
                    <a:pt x="69" y="165"/>
                    <a:pt x="72" y="164"/>
                  </a:cubicBezTo>
                  <a:cubicBezTo>
                    <a:pt x="75" y="163"/>
                    <a:pt x="77" y="162"/>
                    <a:pt x="78" y="162"/>
                  </a:cubicBezTo>
                  <a:cubicBezTo>
                    <a:pt x="79" y="162"/>
                    <a:pt x="80" y="163"/>
                    <a:pt x="82" y="163"/>
                  </a:cubicBezTo>
                  <a:cubicBezTo>
                    <a:pt x="83" y="163"/>
                    <a:pt x="85" y="162"/>
                    <a:pt x="87" y="162"/>
                  </a:cubicBezTo>
                  <a:cubicBezTo>
                    <a:pt x="89" y="161"/>
                    <a:pt x="92" y="161"/>
                    <a:pt x="92" y="161"/>
                  </a:cubicBezTo>
                  <a:cubicBezTo>
                    <a:pt x="94" y="162"/>
                    <a:pt x="95" y="164"/>
                    <a:pt x="95" y="166"/>
                  </a:cubicBezTo>
                  <a:cubicBezTo>
                    <a:pt x="95" y="167"/>
                    <a:pt x="94" y="169"/>
                    <a:pt x="93" y="171"/>
                  </a:cubicBezTo>
                  <a:cubicBezTo>
                    <a:pt x="92" y="172"/>
                    <a:pt x="91" y="175"/>
                    <a:pt x="92" y="177"/>
                  </a:cubicBezTo>
                  <a:cubicBezTo>
                    <a:pt x="92" y="178"/>
                    <a:pt x="93" y="179"/>
                    <a:pt x="93" y="179"/>
                  </a:cubicBezTo>
                  <a:cubicBezTo>
                    <a:pt x="94" y="179"/>
                    <a:pt x="97" y="180"/>
                    <a:pt x="99" y="181"/>
                  </a:cubicBezTo>
                  <a:cubicBezTo>
                    <a:pt x="101" y="182"/>
                    <a:pt x="104" y="181"/>
                    <a:pt x="105" y="181"/>
                  </a:cubicBezTo>
                  <a:cubicBezTo>
                    <a:pt x="107" y="179"/>
                    <a:pt x="110" y="177"/>
                    <a:pt x="110" y="177"/>
                  </a:cubicBezTo>
                  <a:cubicBezTo>
                    <a:pt x="111" y="177"/>
                    <a:pt x="113" y="177"/>
                    <a:pt x="115" y="177"/>
                  </a:cubicBezTo>
                  <a:cubicBezTo>
                    <a:pt x="117" y="177"/>
                    <a:pt x="119" y="178"/>
                    <a:pt x="121" y="179"/>
                  </a:cubicBezTo>
                  <a:cubicBezTo>
                    <a:pt x="123" y="180"/>
                    <a:pt x="126" y="181"/>
                    <a:pt x="127" y="180"/>
                  </a:cubicBezTo>
                  <a:cubicBezTo>
                    <a:pt x="129" y="178"/>
                    <a:pt x="132" y="179"/>
                    <a:pt x="133" y="182"/>
                  </a:cubicBezTo>
                  <a:cubicBezTo>
                    <a:pt x="134" y="183"/>
                    <a:pt x="135" y="184"/>
                    <a:pt x="137" y="182"/>
                  </a:cubicBezTo>
                  <a:cubicBezTo>
                    <a:pt x="139" y="181"/>
                    <a:pt x="141" y="180"/>
                    <a:pt x="142" y="179"/>
                  </a:cubicBezTo>
                  <a:cubicBezTo>
                    <a:pt x="142" y="177"/>
                    <a:pt x="143" y="175"/>
                    <a:pt x="143" y="175"/>
                  </a:cubicBezTo>
                  <a:cubicBezTo>
                    <a:pt x="142" y="174"/>
                    <a:pt x="142" y="172"/>
                    <a:pt x="142" y="171"/>
                  </a:cubicBezTo>
                  <a:cubicBezTo>
                    <a:pt x="142" y="169"/>
                    <a:pt x="142" y="169"/>
                    <a:pt x="143" y="168"/>
                  </a:cubicBezTo>
                  <a:cubicBezTo>
                    <a:pt x="143" y="167"/>
                    <a:pt x="143" y="166"/>
                    <a:pt x="143" y="164"/>
                  </a:cubicBezTo>
                  <a:cubicBezTo>
                    <a:pt x="143" y="163"/>
                    <a:pt x="142" y="160"/>
                    <a:pt x="142" y="158"/>
                  </a:cubicBezTo>
                  <a:cubicBezTo>
                    <a:pt x="141" y="157"/>
                    <a:pt x="142" y="156"/>
                    <a:pt x="144" y="156"/>
                  </a:cubicBezTo>
                  <a:cubicBezTo>
                    <a:pt x="146" y="157"/>
                    <a:pt x="149" y="157"/>
                    <a:pt x="151" y="157"/>
                  </a:cubicBezTo>
                  <a:cubicBezTo>
                    <a:pt x="154" y="158"/>
                    <a:pt x="157" y="159"/>
                    <a:pt x="158" y="160"/>
                  </a:cubicBezTo>
                  <a:cubicBezTo>
                    <a:pt x="159" y="161"/>
                    <a:pt x="160" y="162"/>
                    <a:pt x="161" y="163"/>
                  </a:cubicBezTo>
                  <a:cubicBezTo>
                    <a:pt x="162" y="163"/>
                    <a:pt x="164" y="164"/>
                    <a:pt x="166" y="164"/>
                  </a:cubicBezTo>
                  <a:cubicBezTo>
                    <a:pt x="167" y="164"/>
                    <a:pt x="170" y="165"/>
                    <a:pt x="172" y="165"/>
                  </a:cubicBezTo>
                  <a:cubicBezTo>
                    <a:pt x="173" y="165"/>
                    <a:pt x="176" y="167"/>
                    <a:pt x="178" y="169"/>
                  </a:cubicBezTo>
                  <a:cubicBezTo>
                    <a:pt x="181" y="170"/>
                    <a:pt x="183" y="172"/>
                    <a:pt x="183" y="172"/>
                  </a:cubicBezTo>
                  <a:cubicBezTo>
                    <a:pt x="183" y="172"/>
                    <a:pt x="183" y="170"/>
                    <a:pt x="184" y="168"/>
                  </a:cubicBezTo>
                  <a:cubicBezTo>
                    <a:pt x="185" y="166"/>
                    <a:pt x="186" y="163"/>
                    <a:pt x="186" y="162"/>
                  </a:cubicBezTo>
                  <a:cubicBezTo>
                    <a:pt x="186" y="160"/>
                    <a:pt x="185" y="157"/>
                    <a:pt x="183" y="156"/>
                  </a:cubicBezTo>
                  <a:cubicBezTo>
                    <a:pt x="182" y="155"/>
                    <a:pt x="182" y="153"/>
                    <a:pt x="182" y="152"/>
                  </a:cubicBezTo>
                  <a:cubicBezTo>
                    <a:pt x="183" y="152"/>
                    <a:pt x="183" y="151"/>
                    <a:pt x="181" y="150"/>
                  </a:cubicBezTo>
                  <a:cubicBezTo>
                    <a:pt x="181" y="150"/>
                    <a:pt x="179" y="149"/>
                    <a:pt x="178" y="149"/>
                  </a:cubicBezTo>
                  <a:cubicBezTo>
                    <a:pt x="176" y="148"/>
                    <a:pt x="175" y="148"/>
                    <a:pt x="175" y="147"/>
                  </a:cubicBezTo>
                  <a:cubicBezTo>
                    <a:pt x="174" y="145"/>
                    <a:pt x="173" y="144"/>
                    <a:pt x="173" y="143"/>
                  </a:cubicBezTo>
                  <a:cubicBezTo>
                    <a:pt x="172" y="143"/>
                    <a:pt x="170" y="142"/>
                    <a:pt x="168" y="141"/>
                  </a:cubicBezTo>
                  <a:cubicBezTo>
                    <a:pt x="166" y="141"/>
                    <a:pt x="164" y="138"/>
                    <a:pt x="164" y="137"/>
                  </a:cubicBezTo>
                  <a:cubicBezTo>
                    <a:pt x="165" y="134"/>
                    <a:pt x="164" y="132"/>
                    <a:pt x="164" y="130"/>
                  </a:cubicBezTo>
                  <a:cubicBezTo>
                    <a:pt x="163" y="129"/>
                    <a:pt x="162" y="128"/>
                    <a:pt x="160" y="128"/>
                  </a:cubicBezTo>
                  <a:cubicBezTo>
                    <a:pt x="157" y="128"/>
                    <a:pt x="155" y="128"/>
                    <a:pt x="154" y="129"/>
                  </a:cubicBezTo>
                  <a:cubicBezTo>
                    <a:pt x="152" y="129"/>
                    <a:pt x="150" y="128"/>
                    <a:pt x="148" y="127"/>
                  </a:cubicBezTo>
                  <a:cubicBezTo>
                    <a:pt x="147" y="125"/>
                    <a:pt x="146" y="124"/>
                    <a:pt x="145" y="123"/>
                  </a:cubicBezTo>
                  <a:cubicBezTo>
                    <a:pt x="144" y="121"/>
                    <a:pt x="141" y="120"/>
                    <a:pt x="139" y="121"/>
                  </a:cubicBezTo>
                  <a:cubicBezTo>
                    <a:pt x="137" y="121"/>
                    <a:pt x="136" y="120"/>
                    <a:pt x="135" y="119"/>
                  </a:cubicBezTo>
                  <a:cubicBezTo>
                    <a:pt x="135" y="118"/>
                    <a:pt x="134" y="116"/>
                    <a:pt x="134" y="114"/>
                  </a:cubicBezTo>
                  <a:cubicBezTo>
                    <a:pt x="134" y="111"/>
                    <a:pt x="134" y="108"/>
                    <a:pt x="134" y="106"/>
                  </a:cubicBezTo>
                  <a:cubicBezTo>
                    <a:pt x="135" y="104"/>
                    <a:pt x="135" y="102"/>
                    <a:pt x="137" y="101"/>
                  </a:cubicBezTo>
                  <a:cubicBezTo>
                    <a:pt x="139" y="101"/>
                    <a:pt x="141" y="99"/>
                    <a:pt x="142" y="99"/>
                  </a:cubicBezTo>
                  <a:cubicBezTo>
                    <a:pt x="143" y="97"/>
                    <a:pt x="143" y="96"/>
                    <a:pt x="144" y="96"/>
                  </a:cubicBezTo>
                  <a:cubicBezTo>
                    <a:pt x="145" y="96"/>
                    <a:pt x="146" y="98"/>
                    <a:pt x="146" y="99"/>
                  </a:cubicBezTo>
                  <a:cubicBezTo>
                    <a:pt x="146" y="100"/>
                    <a:pt x="147" y="102"/>
                    <a:pt x="148" y="102"/>
                  </a:cubicBezTo>
                  <a:cubicBezTo>
                    <a:pt x="150" y="101"/>
                    <a:pt x="151" y="102"/>
                    <a:pt x="152" y="102"/>
                  </a:cubicBezTo>
                  <a:cubicBezTo>
                    <a:pt x="152" y="103"/>
                    <a:pt x="154" y="104"/>
                    <a:pt x="155" y="104"/>
                  </a:cubicBezTo>
                  <a:cubicBezTo>
                    <a:pt x="155" y="104"/>
                    <a:pt x="157" y="102"/>
                    <a:pt x="158" y="100"/>
                  </a:cubicBezTo>
                  <a:cubicBezTo>
                    <a:pt x="159" y="97"/>
                    <a:pt x="161" y="95"/>
                    <a:pt x="163" y="94"/>
                  </a:cubicBezTo>
                  <a:cubicBezTo>
                    <a:pt x="166" y="93"/>
                    <a:pt x="168" y="92"/>
                    <a:pt x="170" y="91"/>
                  </a:cubicBezTo>
                  <a:cubicBezTo>
                    <a:pt x="172" y="91"/>
                    <a:pt x="174" y="90"/>
                    <a:pt x="176" y="89"/>
                  </a:cubicBezTo>
                  <a:cubicBezTo>
                    <a:pt x="176" y="89"/>
                    <a:pt x="179" y="88"/>
                    <a:pt x="181" y="88"/>
                  </a:cubicBezTo>
                  <a:cubicBezTo>
                    <a:pt x="183" y="88"/>
                    <a:pt x="184" y="87"/>
                    <a:pt x="183" y="86"/>
                  </a:cubicBezTo>
                  <a:cubicBezTo>
                    <a:pt x="183" y="84"/>
                    <a:pt x="183" y="82"/>
                    <a:pt x="184" y="81"/>
                  </a:cubicBezTo>
                  <a:cubicBezTo>
                    <a:pt x="185" y="79"/>
                    <a:pt x="188" y="78"/>
                    <a:pt x="189" y="78"/>
                  </a:cubicBezTo>
                  <a:cubicBezTo>
                    <a:pt x="191" y="79"/>
                    <a:pt x="193" y="79"/>
                    <a:pt x="194" y="79"/>
                  </a:cubicBezTo>
                  <a:cubicBezTo>
                    <a:pt x="196" y="79"/>
                    <a:pt x="199" y="78"/>
                    <a:pt x="199" y="78"/>
                  </a:cubicBezTo>
                  <a:cubicBezTo>
                    <a:pt x="200" y="78"/>
                    <a:pt x="202" y="78"/>
                    <a:pt x="203" y="76"/>
                  </a:cubicBezTo>
                  <a:cubicBezTo>
                    <a:pt x="204" y="75"/>
                    <a:pt x="205" y="72"/>
                    <a:pt x="206" y="71"/>
                  </a:cubicBezTo>
                  <a:cubicBezTo>
                    <a:pt x="206" y="70"/>
                    <a:pt x="207" y="69"/>
                    <a:pt x="209" y="69"/>
                  </a:cubicBezTo>
                  <a:cubicBezTo>
                    <a:pt x="211" y="69"/>
                    <a:pt x="214" y="69"/>
                    <a:pt x="215" y="69"/>
                  </a:cubicBezTo>
                  <a:cubicBezTo>
                    <a:pt x="216" y="69"/>
                    <a:pt x="218" y="68"/>
                    <a:pt x="219" y="66"/>
                  </a:cubicBezTo>
                  <a:cubicBezTo>
                    <a:pt x="220" y="64"/>
                    <a:pt x="222" y="63"/>
                    <a:pt x="222" y="62"/>
                  </a:cubicBezTo>
                  <a:cubicBezTo>
                    <a:pt x="222" y="62"/>
                    <a:pt x="224" y="59"/>
                    <a:pt x="225" y="58"/>
                  </a:cubicBezTo>
                  <a:cubicBezTo>
                    <a:pt x="226" y="56"/>
                    <a:pt x="228" y="52"/>
                    <a:pt x="230" y="50"/>
                  </a:cubicBezTo>
                  <a:cubicBezTo>
                    <a:pt x="231" y="48"/>
                    <a:pt x="233" y="46"/>
                    <a:pt x="233" y="44"/>
                  </a:cubicBezTo>
                  <a:cubicBezTo>
                    <a:pt x="233" y="42"/>
                    <a:pt x="232" y="40"/>
                    <a:pt x="232" y="39"/>
                  </a:cubicBezTo>
                  <a:cubicBezTo>
                    <a:pt x="231" y="37"/>
                    <a:pt x="232" y="35"/>
                    <a:pt x="235" y="34"/>
                  </a:cubicBezTo>
                  <a:cubicBezTo>
                    <a:pt x="236" y="34"/>
                    <a:pt x="237" y="32"/>
                    <a:pt x="236" y="29"/>
                  </a:cubicBezTo>
                  <a:cubicBezTo>
                    <a:pt x="235" y="28"/>
                    <a:pt x="235" y="24"/>
                    <a:pt x="235" y="21"/>
                  </a:cubicBezTo>
                  <a:cubicBezTo>
                    <a:pt x="236" y="18"/>
                    <a:pt x="235" y="16"/>
                    <a:pt x="234" y="14"/>
                  </a:cubicBezTo>
                  <a:cubicBezTo>
                    <a:pt x="232" y="13"/>
                    <a:pt x="230" y="12"/>
                    <a:pt x="230" y="9"/>
                  </a:cubicBezTo>
                  <a:cubicBezTo>
                    <a:pt x="230" y="8"/>
                    <a:pt x="230" y="6"/>
                    <a:pt x="231" y="5"/>
                  </a:cubicBezTo>
                  <a:cubicBezTo>
                    <a:pt x="231" y="5"/>
                    <a:pt x="229" y="4"/>
                    <a:pt x="227" y="4"/>
                  </a:cubicBezTo>
                  <a:cubicBezTo>
                    <a:pt x="225" y="3"/>
                    <a:pt x="223" y="3"/>
                    <a:pt x="221" y="3"/>
                  </a:cubicBezTo>
                  <a:cubicBezTo>
                    <a:pt x="220" y="2"/>
                    <a:pt x="219" y="1"/>
                    <a:pt x="217" y="0"/>
                  </a:cubicBezTo>
                  <a:cubicBezTo>
                    <a:pt x="216" y="4"/>
                    <a:pt x="216" y="4"/>
                    <a:pt x="216" y="4"/>
                  </a:cubicBezTo>
                  <a:cubicBezTo>
                    <a:pt x="216" y="4"/>
                    <a:pt x="214" y="5"/>
                    <a:pt x="213" y="5"/>
                  </a:cubicBezTo>
                  <a:cubicBezTo>
                    <a:pt x="211" y="6"/>
                    <a:pt x="209" y="8"/>
                    <a:pt x="208" y="9"/>
                  </a:cubicBezTo>
                  <a:cubicBezTo>
                    <a:pt x="207" y="10"/>
                    <a:pt x="205" y="12"/>
                    <a:pt x="203" y="14"/>
                  </a:cubicBezTo>
                  <a:cubicBezTo>
                    <a:pt x="201" y="16"/>
                    <a:pt x="199" y="18"/>
                    <a:pt x="198" y="19"/>
                  </a:cubicBezTo>
                  <a:cubicBezTo>
                    <a:pt x="197" y="20"/>
                    <a:pt x="196" y="22"/>
                    <a:pt x="196" y="24"/>
                  </a:cubicBezTo>
                  <a:cubicBezTo>
                    <a:pt x="196" y="25"/>
                    <a:pt x="195" y="30"/>
                    <a:pt x="193" y="35"/>
                  </a:cubicBezTo>
                  <a:cubicBezTo>
                    <a:pt x="193" y="35"/>
                    <a:pt x="193" y="35"/>
                    <a:pt x="195" y="35"/>
                  </a:cubicBezTo>
                  <a:cubicBezTo>
                    <a:pt x="195" y="35"/>
                    <a:pt x="195" y="35"/>
                    <a:pt x="195" y="35"/>
                  </a:cubicBezTo>
                  <a:cubicBezTo>
                    <a:pt x="194" y="39"/>
                    <a:pt x="191" y="42"/>
                    <a:pt x="190" y="42"/>
                  </a:cubicBezTo>
                  <a:cubicBezTo>
                    <a:pt x="188" y="42"/>
                    <a:pt x="187" y="42"/>
                    <a:pt x="188" y="43"/>
                  </a:cubicBezTo>
                  <a:cubicBezTo>
                    <a:pt x="188" y="44"/>
                    <a:pt x="186" y="44"/>
                    <a:pt x="184" y="44"/>
                  </a:cubicBezTo>
                  <a:cubicBezTo>
                    <a:pt x="182" y="44"/>
                    <a:pt x="179" y="44"/>
                    <a:pt x="179" y="44"/>
                  </a:cubicBezTo>
                  <a:cubicBezTo>
                    <a:pt x="177" y="44"/>
                    <a:pt x="174" y="44"/>
                    <a:pt x="172" y="44"/>
                  </a:cubicBezTo>
                  <a:cubicBezTo>
                    <a:pt x="171" y="44"/>
                    <a:pt x="169" y="45"/>
                    <a:pt x="168" y="45"/>
                  </a:cubicBezTo>
                  <a:cubicBezTo>
                    <a:pt x="167" y="46"/>
                    <a:pt x="166" y="48"/>
                    <a:pt x="165" y="50"/>
                  </a:cubicBezTo>
                  <a:cubicBezTo>
                    <a:pt x="165" y="51"/>
                    <a:pt x="164" y="54"/>
                    <a:pt x="164" y="55"/>
                  </a:cubicBezTo>
                  <a:cubicBezTo>
                    <a:pt x="163" y="57"/>
                    <a:pt x="162" y="57"/>
                    <a:pt x="161" y="57"/>
                  </a:cubicBezTo>
                  <a:cubicBezTo>
                    <a:pt x="160" y="56"/>
                    <a:pt x="158" y="55"/>
                    <a:pt x="157" y="55"/>
                  </a:cubicBezTo>
                  <a:cubicBezTo>
                    <a:pt x="156" y="55"/>
                    <a:pt x="155" y="54"/>
                    <a:pt x="155" y="53"/>
                  </a:cubicBezTo>
                  <a:cubicBezTo>
                    <a:pt x="154" y="53"/>
                    <a:pt x="154" y="51"/>
                    <a:pt x="154" y="50"/>
                  </a:cubicBezTo>
                  <a:cubicBezTo>
                    <a:pt x="154" y="48"/>
                    <a:pt x="153" y="48"/>
                    <a:pt x="152" y="47"/>
                  </a:cubicBezTo>
                  <a:cubicBezTo>
                    <a:pt x="152" y="47"/>
                    <a:pt x="150" y="46"/>
                    <a:pt x="148" y="46"/>
                  </a:cubicBezTo>
                  <a:cubicBezTo>
                    <a:pt x="147" y="46"/>
                    <a:pt x="145" y="44"/>
                    <a:pt x="145" y="43"/>
                  </a:cubicBezTo>
                  <a:cubicBezTo>
                    <a:pt x="145" y="43"/>
                    <a:pt x="145" y="43"/>
                    <a:pt x="145" y="41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2" y="39"/>
                    <a:pt x="137" y="39"/>
                    <a:pt x="137" y="39"/>
                  </a:cubicBezTo>
                  <a:cubicBezTo>
                    <a:pt x="135" y="39"/>
                    <a:pt x="133" y="39"/>
                    <a:pt x="132" y="38"/>
                  </a:cubicBezTo>
                  <a:cubicBezTo>
                    <a:pt x="131" y="38"/>
                    <a:pt x="129" y="37"/>
                    <a:pt x="126" y="36"/>
                  </a:cubicBezTo>
                  <a:cubicBezTo>
                    <a:pt x="126" y="36"/>
                    <a:pt x="126" y="36"/>
                    <a:pt x="124" y="36"/>
                  </a:cubicBezTo>
                  <a:cubicBezTo>
                    <a:pt x="123" y="36"/>
                    <a:pt x="123" y="36"/>
                    <a:pt x="123" y="36"/>
                  </a:cubicBezTo>
                  <a:cubicBezTo>
                    <a:pt x="121" y="40"/>
                    <a:pt x="120" y="43"/>
                    <a:pt x="119" y="45"/>
                  </a:cubicBezTo>
                  <a:cubicBezTo>
                    <a:pt x="118" y="46"/>
                    <a:pt x="117" y="48"/>
                    <a:pt x="115" y="48"/>
                  </a:cubicBezTo>
                  <a:cubicBezTo>
                    <a:pt x="114" y="48"/>
                    <a:pt x="109" y="50"/>
                    <a:pt x="105" y="51"/>
                  </a:cubicBezTo>
                  <a:cubicBezTo>
                    <a:pt x="105" y="51"/>
                    <a:pt x="105" y="51"/>
                    <a:pt x="103" y="51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99" y="53"/>
                    <a:pt x="96" y="56"/>
                    <a:pt x="94" y="57"/>
                  </a:cubicBezTo>
                  <a:cubicBezTo>
                    <a:pt x="91" y="59"/>
                    <a:pt x="89" y="60"/>
                    <a:pt x="87" y="61"/>
                  </a:cubicBezTo>
                  <a:cubicBezTo>
                    <a:pt x="85" y="61"/>
                    <a:pt x="83" y="61"/>
                    <a:pt x="82" y="61"/>
                  </a:cubicBezTo>
                  <a:cubicBezTo>
                    <a:pt x="82" y="60"/>
                    <a:pt x="80" y="59"/>
                    <a:pt x="79" y="59"/>
                  </a:cubicBezTo>
                  <a:cubicBezTo>
                    <a:pt x="79" y="58"/>
                    <a:pt x="78" y="56"/>
                    <a:pt x="78" y="54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6" y="53"/>
                    <a:pt x="73" y="54"/>
                    <a:pt x="73" y="54"/>
                  </a:cubicBezTo>
                  <a:cubicBezTo>
                    <a:pt x="73" y="55"/>
                    <a:pt x="71" y="55"/>
                    <a:pt x="69" y="57"/>
                  </a:cubicBezTo>
                  <a:cubicBezTo>
                    <a:pt x="68" y="58"/>
                    <a:pt x="65" y="60"/>
                    <a:pt x="64" y="61"/>
                  </a:cubicBezTo>
                  <a:cubicBezTo>
                    <a:pt x="63" y="62"/>
                    <a:pt x="61" y="63"/>
                    <a:pt x="60" y="63"/>
                  </a:cubicBezTo>
                  <a:cubicBezTo>
                    <a:pt x="59" y="63"/>
                    <a:pt x="57" y="63"/>
                    <a:pt x="57" y="63"/>
                  </a:cubicBezTo>
                  <a:cubicBezTo>
                    <a:pt x="57" y="63"/>
                    <a:pt x="56" y="63"/>
                    <a:pt x="54" y="62"/>
                  </a:cubicBezTo>
                  <a:cubicBezTo>
                    <a:pt x="53" y="61"/>
                    <a:pt x="52" y="60"/>
                    <a:pt x="51" y="59"/>
                  </a:cubicBezTo>
                  <a:cubicBezTo>
                    <a:pt x="50" y="59"/>
                    <a:pt x="49" y="57"/>
                    <a:pt x="48" y="55"/>
                  </a:cubicBezTo>
                  <a:cubicBezTo>
                    <a:pt x="48" y="54"/>
                    <a:pt x="47" y="54"/>
                    <a:pt x="46" y="54"/>
                  </a:cubicBezTo>
                  <a:cubicBezTo>
                    <a:pt x="45" y="54"/>
                    <a:pt x="43" y="54"/>
                    <a:pt x="41" y="54"/>
                  </a:cubicBezTo>
                  <a:cubicBezTo>
                    <a:pt x="40" y="54"/>
                    <a:pt x="38" y="53"/>
                    <a:pt x="37" y="53"/>
                  </a:cubicBezTo>
                  <a:cubicBezTo>
                    <a:pt x="37" y="52"/>
                    <a:pt x="35" y="51"/>
                    <a:pt x="34" y="51"/>
                  </a:cubicBezTo>
                  <a:cubicBezTo>
                    <a:pt x="33" y="51"/>
                    <a:pt x="32" y="51"/>
                    <a:pt x="31" y="51"/>
                  </a:cubicBezTo>
                  <a:cubicBezTo>
                    <a:pt x="31" y="51"/>
                    <a:pt x="30" y="51"/>
                    <a:pt x="30" y="51"/>
                  </a:cubicBezTo>
                  <a:cubicBezTo>
                    <a:pt x="29" y="51"/>
                    <a:pt x="27" y="52"/>
                    <a:pt x="25" y="52"/>
                  </a:cubicBezTo>
                  <a:cubicBezTo>
                    <a:pt x="23" y="53"/>
                    <a:pt x="20" y="53"/>
                    <a:pt x="18" y="53"/>
                  </a:cubicBezTo>
                  <a:cubicBezTo>
                    <a:pt x="15" y="54"/>
                    <a:pt x="13" y="54"/>
                    <a:pt x="12" y="54"/>
                  </a:cubicBezTo>
                  <a:cubicBezTo>
                    <a:pt x="11" y="54"/>
                    <a:pt x="8" y="54"/>
                    <a:pt x="7" y="54"/>
                  </a:cubicBezTo>
                  <a:cubicBezTo>
                    <a:pt x="7" y="54"/>
                    <a:pt x="6" y="54"/>
                    <a:pt x="5" y="53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2" y="54"/>
                    <a:pt x="0" y="56"/>
                    <a:pt x="0" y="58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82" name="Freeform 49">
              <a:extLst>
                <a:ext uri="{FF2B5EF4-FFF2-40B4-BE49-F238E27FC236}">
                  <a16:creationId xmlns:a16="http://schemas.microsoft.com/office/drawing/2014/main" id="{0EFB2D7A-B605-4D57-9325-2516F44F6B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034" y="1074856"/>
              <a:ext cx="681795" cy="495852"/>
            </a:xfrm>
            <a:custGeom>
              <a:avLst/>
              <a:gdLst/>
              <a:ahLst/>
              <a:cxnLst>
                <a:cxn ang="0">
                  <a:pos x="327" y="173"/>
                </a:cxn>
                <a:cxn ang="0">
                  <a:pos x="318" y="179"/>
                </a:cxn>
                <a:cxn ang="0">
                  <a:pos x="317" y="189"/>
                </a:cxn>
                <a:cxn ang="0">
                  <a:pos x="318" y="202"/>
                </a:cxn>
                <a:cxn ang="0">
                  <a:pos x="322" y="208"/>
                </a:cxn>
                <a:cxn ang="0">
                  <a:pos x="325" y="211"/>
                </a:cxn>
                <a:cxn ang="0">
                  <a:pos x="327" y="222"/>
                </a:cxn>
                <a:cxn ang="0">
                  <a:pos x="339" y="229"/>
                </a:cxn>
                <a:cxn ang="0">
                  <a:pos x="345" y="235"/>
                </a:cxn>
                <a:cxn ang="0">
                  <a:pos x="347" y="245"/>
                </a:cxn>
                <a:cxn ang="0">
                  <a:pos x="351" y="252"/>
                </a:cxn>
                <a:cxn ang="0">
                  <a:pos x="349" y="261"/>
                </a:cxn>
                <a:cxn ang="0">
                  <a:pos x="341" y="266"/>
                </a:cxn>
                <a:cxn ang="0">
                  <a:pos x="333" y="271"/>
                </a:cxn>
                <a:cxn ang="0">
                  <a:pos x="321" y="273"/>
                </a:cxn>
                <a:cxn ang="0">
                  <a:pos x="315" y="264"/>
                </a:cxn>
                <a:cxn ang="0">
                  <a:pos x="306" y="263"/>
                </a:cxn>
                <a:cxn ang="0">
                  <a:pos x="300" y="264"/>
                </a:cxn>
                <a:cxn ang="0">
                  <a:pos x="291" y="264"/>
                </a:cxn>
                <a:cxn ang="0">
                  <a:pos x="297" y="255"/>
                </a:cxn>
                <a:cxn ang="0">
                  <a:pos x="291" y="252"/>
                </a:cxn>
                <a:cxn ang="0">
                  <a:pos x="283" y="259"/>
                </a:cxn>
                <a:cxn ang="0">
                  <a:pos x="275" y="256"/>
                </a:cxn>
                <a:cxn ang="0">
                  <a:pos x="273" y="247"/>
                </a:cxn>
                <a:cxn ang="0">
                  <a:pos x="264" y="238"/>
                </a:cxn>
                <a:cxn ang="0">
                  <a:pos x="251" y="243"/>
                </a:cxn>
                <a:cxn ang="0">
                  <a:pos x="237" y="241"/>
                </a:cxn>
                <a:cxn ang="0">
                  <a:pos x="223" y="232"/>
                </a:cxn>
                <a:cxn ang="0">
                  <a:pos x="211" y="226"/>
                </a:cxn>
                <a:cxn ang="0">
                  <a:pos x="197" y="228"/>
                </a:cxn>
                <a:cxn ang="0">
                  <a:pos x="187" y="235"/>
                </a:cxn>
                <a:cxn ang="0">
                  <a:pos x="176" y="240"/>
                </a:cxn>
                <a:cxn ang="0">
                  <a:pos x="170" y="241"/>
                </a:cxn>
                <a:cxn ang="0">
                  <a:pos x="175" y="254"/>
                </a:cxn>
                <a:cxn ang="0">
                  <a:pos x="173" y="265"/>
                </a:cxn>
                <a:cxn ang="0">
                  <a:pos x="165" y="266"/>
                </a:cxn>
                <a:cxn ang="0">
                  <a:pos x="154" y="272"/>
                </a:cxn>
                <a:cxn ang="0">
                  <a:pos x="146" y="272"/>
                </a:cxn>
                <a:cxn ang="0">
                  <a:pos x="138" y="271"/>
                </a:cxn>
                <a:cxn ang="0">
                  <a:pos x="129" y="268"/>
                </a:cxn>
                <a:cxn ang="0">
                  <a:pos x="121" y="268"/>
                </a:cxn>
                <a:cxn ang="0">
                  <a:pos x="112" y="262"/>
                </a:cxn>
                <a:cxn ang="0">
                  <a:pos x="112" y="251"/>
                </a:cxn>
                <a:cxn ang="0">
                  <a:pos x="108" y="247"/>
                </a:cxn>
                <a:cxn ang="0">
                  <a:pos x="96" y="246"/>
                </a:cxn>
                <a:cxn ang="0">
                  <a:pos x="94" y="236"/>
                </a:cxn>
                <a:cxn ang="0">
                  <a:pos x="47" y="208"/>
                </a:cxn>
                <a:cxn ang="0">
                  <a:pos x="43" y="147"/>
                </a:cxn>
                <a:cxn ang="0">
                  <a:pos x="61" y="103"/>
                </a:cxn>
                <a:cxn ang="0">
                  <a:pos x="21" y="72"/>
                </a:cxn>
                <a:cxn ang="0">
                  <a:pos x="17" y="38"/>
                </a:cxn>
                <a:cxn ang="0">
                  <a:pos x="76" y="17"/>
                </a:cxn>
                <a:cxn ang="0">
                  <a:pos x="138" y="18"/>
                </a:cxn>
                <a:cxn ang="0">
                  <a:pos x="173" y="44"/>
                </a:cxn>
                <a:cxn ang="0">
                  <a:pos x="221" y="82"/>
                </a:cxn>
                <a:cxn ang="0">
                  <a:pos x="278" y="76"/>
                </a:cxn>
                <a:cxn ang="0">
                  <a:pos x="338" y="69"/>
                </a:cxn>
                <a:cxn ang="0">
                  <a:pos x="368" y="116"/>
                </a:cxn>
                <a:cxn ang="0">
                  <a:pos x="342" y="153"/>
                </a:cxn>
                <a:cxn ang="0">
                  <a:pos x="328" y="170"/>
                </a:cxn>
              </a:cxnLst>
              <a:rect l="0" t="0" r="r" b="b"/>
              <a:pathLst>
                <a:path w="378" h="274">
                  <a:moveTo>
                    <a:pt x="328" y="170"/>
                  </a:moveTo>
                  <a:cubicBezTo>
                    <a:pt x="328" y="171"/>
                    <a:pt x="327" y="173"/>
                    <a:pt x="327" y="173"/>
                  </a:cubicBezTo>
                  <a:cubicBezTo>
                    <a:pt x="326" y="174"/>
                    <a:pt x="325" y="175"/>
                    <a:pt x="323" y="176"/>
                  </a:cubicBezTo>
                  <a:cubicBezTo>
                    <a:pt x="322" y="177"/>
                    <a:pt x="320" y="178"/>
                    <a:pt x="318" y="179"/>
                  </a:cubicBezTo>
                  <a:cubicBezTo>
                    <a:pt x="318" y="180"/>
                    <a:pt x="317" y="181"/>
                    <a:pt x="317" y="183"/>
                  </a:cubicBezTo>
                  <a:cubicBezTo>
                    <a:pt x="316" y="185"/>
                    <a:pt x="317" y="187"/>
                    <a:pt x="317" y="189"/>
                  </a:cubicBezTo>
                  <a:cubicBezTo>
                    <a:pt x="318" y="191"/>
                    <a:pt x="318" y="194"/>
                    <a:pt x="318" y="196"/>
                  </a:cubicBezTo>
                  <a:cubicBezTo>
                    <a:pt x="318" y="198"/>
                    <a:pt x="318" y="201"/>
                    <a:pt x="318" y="202"/>
                  </a:cubicBezTo>
                  <a:cubicBezTo>
                    <a:pt x="318" y="204"/>
                    <a:pt x="319" y="206"/>
                    <a:pt x="319" y="207"/>
                  </a:cubicBezTo>
                  <a:cubicBezTo>
                    <a:pt x="319" y="208"/>
                    <a:pt x="321" y="208"/>
                    <a:pt x="322" y="208"/>
                  </a:cubicBezTo>
                  <a:cubicBezTo>
                    <a:pt x="324" y="207"/>
                    <a:pt x="326" y="206"/>
                    <a:pt x="326" y="206"/>
                  </a:cubicBezTo>
                  <a:cubicBezTo>
                    <a:pt x="326" y="206"/>
                    <a:pt x="325" y="208"/>
                    <a:pt x="325" y="211"/>
                  </a:cubicBezTo>
                  <a:cubicBezTo>
                    <a:pt x="324" y="213"/>
                    <a:pt x="324" y="216"/>
                    <a:pt x="325" y="217"/>
                  </a:cubicBezTo>
                  <a:cubicBezTo>
                    <a:pt x="325" y="219"/>
                    <a:pt x="326" y="221"/>
                    <a:pt x="327" y="222"/>
                  </a:cubicBezTo>
                  <a:cubicBezTo>
                    <a:pt x="328" y="223"/>
                    <a:pt x="330" y="225"/>
                    <a:pt x="332" y="226"/>
                  </a:cubicBezTo>
                  <a:cubicBezTo>
                    <a:pt x="335" y="227"/>
                    <a:pt x="338" y="228"/>
                    <a:pt x="339" y="229"/>
                  </a:cubicBezTo>
                  <a:cubicBezTo>
                    <a:pt x="340" y="229"/>
                    <a:pt x="342" y="230"/>
                    <a:pt x="344" y="230"/>
                  </a:cubicBezTo>
                  <a:cubicBezTo>
                    <a:pt x="345" y="231"/>
                    <a:pt x="346" y="233"/>
                    <a:pt x="345" y="235"/>
                  </a:cubicBezTo>
                  <a:cubicBezTo>
                    <a:pt x="345" y="235"/>
                    <a:pt x="344" y="238"/>
                    <a:pt x="345" y="240"/>
                  </a:cubicBezTo>
                  <a:cubicBezTo>
                    <a:pt x="345" y="241"/>
                    <a:pt x="347" y="244"/>
                    <a:pt x="347" y="245"/>
                  </a:cubicBezTo>
                  <a:cubicBezTo>
                    <a:pt x="348" y="245"/>
                    <a:pt x="349" y="247"/>
                    <a:pt x="350" y="249"/>
                  </a:cubicBezTo>
                  <a:cubicBezTo>
                    <a:pt x="350" y="250"/>
                    <a:pt x="351" y="252"/>
                    <a:pt x="351" y="252"/>
                  </a:cubicBezTo>
                  <a:cubicBezTo>
                    <a:pt x="352" y="253"/>
                    <a:pt x="352" y="255"/>
                    <a:pt x="352" y="256"/>
                  </a:cubicBezTo>
                  <a:cubicBezTo>
                    <a:pt x="351" y="257"/>
                    <a:pt x="350" y="260"/>
                    <a:pt x="349" y="261"/>
                  </a:cubicBezTo>
                  <a:cubicBezTo>
                    <a:pt x="348" y="262"/>
                    <a:pt x="346" y="264"/>
                    <a:pt x="345" y="264"/>
                  </a:cubicBezTo>
                  <a:cubicBezTo>
                    <a:pt x="344" y="265"/>
                    <a:pt x="342" y="266"/>
                    <a:pt x="341" y="266"/>
                  </a:cubicBezTo>
                  <a:cubicBezTo>
                    <a:pt x="340" y="266"/>
                    <a:pt x="337" y="267"/>
                    <a:pt x="335" y="268"/>
                  </a:cubicBezTo>
                  <a:cubicBezTo>
                    <a:pt x="335" y="269"/>
                    <a:pt x="333" y="270"/>
                    <a:pt x="333" y="271"/>
                  </a:cubicBezTo>
                  <a:cubicBezTo>
                    <a:pt x="332" y="272"/>
                    <a:pt x="330" y="274"/>
                    <a:pt x="328" y="274"/>
                  </a:cubicBezTo>
                  <a:cubicBezTo>
                    <a:pt x="325" y="274"/>
                    <a:pt x="322" y="274"/>
                    <a:pt x="321" y="273"/>
                  </a:cubicBezTo>
                  <a:cubicBezTo>
                    <a:pt x="320" y="272"/>
                    <a:pt x="319" y="271"/>
                    <a:pt x="318" y="270"/>
                  </a:cubicBezTo>
                  <a:cubicBezTo>
                    <a:pt x="316" y="268"/>
                    <a:pt x="315" y="266"/>
                    <a:pt x="315" y="264"/>
                  </a:cubicBezTo>
                  <a:cubicBezTo>
                    <a:pt x="315" y="262"/>
                    <a:pt x="314" y="261"/>
                    <a:pt x="312" y="262"/>
                  </a:cubicBezTo>
                  <a:cubicBezTo>
                    <a:pt x="309" y="262"/>
                    <a:pt x="307" y="262"/>
                    <a:pt x="306" y="263"/>
                  </a:cubicBezTo>
                  <a:cubicBezTo>
                    <a:pt x="304" y="263"/>
                    <a:pt x="302" y="263"/>
                    <a:pt x="301" y="263"/>
                  </a:cubicBezTo>
                  <a:cubicBezTo>
                    <a:pt x="301" y="263"/>
                    <a:pt x="300" y="264"/>
                    <a:pt x="300" y="264"/>
                  </a:cubicBezTo>
                  <a:cubicBezTo>
                    <a:pt x="300" y="264"/>
                    <a:pt x="298" y="264"/>
                    <a:pt x="295" y="264"/>
                  </a:cubicBezTo>
                  <a:cubicBezTo>
                    <a:pt x="293" y="265"/>
                    <a:pt x="291" y="265"/>
                    <a:pt x="291" y="264"/>
                  </a:cubicBezTo>
                  <a:cubicBezTo>
                    <a:pt x="292" y="262"/>
                    <a:pt x="293" y="260"/>
                    <a:pt x="294" y="259"/>
                  </a:cubicBezTo>
                  <a:cubicBezTo>
                    <a:pt x="296" y="259"/>
                    <a:pt x="297" y="256"/>
                    <a:pt x="297" y="255"/>
                  </a:cubicBezTo>
                  <a:cubicBezTo>
                    <a:pt x="297" y="253"/>
                    <a:pt x="296" y="252"/>
                    <a:pt x="296" y="251"/>
                  </a:cubicBezTo>
                  <a:cubicBezTo>
                    <a:pt x="295" y="251"/>
                    <a:pt x="293" y="251"/>
                    <a:pt x="291" y="252"/>
                  </a:cubicBezTo>
                  <a:cubicBezTo>
                    <a:pt x="290" y="253"/>
                    <a:pt x="288" y="255"/>
                    <a:pt x="287" y="255"/>
                  </a:cubicBezTo>
                  <a:cubicBezTo>
                    <a:pt x="285" y="256"/>
                    <a:pt x="283" y="258"/>
                    <a:pt x="283" y="259"/>
                  </a:cubicBezTo>
                  <a:cubicBezTo>
                    <a:pt x="281" y="260"/>
                    <a:pt x="279" y="260"/>
                    <a:pt x="278" y="259"/>
                  </a:cubicBezTo>
                  <a:cubicBezTo>
                    <a:pt x="278" y="258"/>
                    <a:pt x="276" y="257"/>
                    <a:pt x="275" y="256"/>
                  </a:cubicBezTo>
                  <a:cubicBezTo>
                    <a:pt x="275" y="255"/>
                    <a:pt x="274" y="253"/>
                    <a:pt x="274" y="252"/>
                  </a:cubicBezTo>
                  <a:cubicBezTo>
                    <a:pt x="274" y="251"/>
                    <a:pt x="274" y="249"/>
                    <a:pt x="273" y="247"/>
                  </a:cubicBezTo>
                  <a:cubicBezTo>
                    <a:pt x="272" y="245"/>
                    <a:pt x="269" y="242"/>
                    <a:pt x="268" y="242"/>
                  </a:cubicBezTo>
                  <a:cubicBezTo>
                    <a:pt x="266" y="240"/>
                    <a:pt x="265" y="238"/>
                    <a:pt x="264" y="238"/>
                  </a:cubicBezTo>
                  <a:cubicBezTo>
                    <a:pt x="264" y="237"/>
                    <a:pt x="261" y="237"/>
                    <a:pt x="258" y="239"/>
                  </a:cubicBezTo>
                  <a:cubicBezTo>
                    <a:pt x="256" y="240"/>
                    <a:pt x="253" y="242"/>
                    <a:pt x="251" y="243"/>
                  </a:cubicBezTo>
                  <a:cubicBezTo>
                    <a:pt x="249" y="243"/>
                    <a:pt x="246" y="244"/>
                    <a:pt x="243" y="243"/>
                  </a:cubicBezTo>
                  <a:cubicBezTo>
                    <a:pt x="241" y="243"/>
                    <a:pt x="238" y="242"/>
                    <a:pt x="237" y="241"/>
                  </a:cubicBezTo>
                  <a:cubicBezTo>
                    <a:pt x="235" y="240"/>
                    <a:pt x="231" y="238"/>
                    <a:pt x="230" y="237"/>
                  </a:cubicBezTo>
                  <a:cubicBezTo>
                    <a:pt x="228" y="236"/>
                    <a:pt x="225" y="233"/>
                    <a:pt x="223" y="232"/>
                  </a:cubicBezTo>
                  <a:cubicBezTo>
                    <a:pt x="221" y="231"/>
                    <a:pt x="220" y="229"/>
                    <a:pt x="218" y="228"/>
                  </a:cubicBezTo>
                  <a:cubicBezTo>
                    <a:pt x="216" y="227"/>
                    <a:pt x="213" y="226"/>
                    <a:pt x="211" y="226"/>
                  </a:cubicBezTo>
                  <a:cubicBezTo>
                    <a:pt x="208" y="225"/>
                    <a:pt x="205" y="225"/>
                    <a:pt x="204" y="225"/>
                  </a:cubicBezTo>
                  <a:cubicBezTo>
                    <a:pt x="202" y="225"/>
                    <a:pt x="199" y="226"/>
                    <a:pt x="197" y="228"/>
                  </a:cubicBezTo>
                  <a:cubicBezTo>
                    <a:pt x="196" y="231"/>
                    <a:pt x="193" y="232"/>
                    <a:pt x="191" y="232"/>
                  </a:cubicBezTo>
                  <a:cubicBezTo>
                    <a:pt x="189" y="233"/>
                    <a:pt x="188" y="234"/>
                    <a:pt x="187" y="235"/>
                  </a:cubicBezTo>
                  <a:cubicBezTo>
                    <a:pt x="185" y="236"/>
                    <a:pt x="183" y="238"/>
                    <a:pt x="181" y="239"/>
                  </a:cubicBezTo>
                  <a:cubicBezTo>
                    <a:pt x="180" y="240"/>
                    <a:pt x="177" y="241"/>
                    <a:pt x="176" y="240"/>
                  </a:cubicBezTo>
                  <a:cubicBezTo>
                    <a:pt x="175" y="240"/>
                    <a:pt x="173" y="240"/>
                    <a:pt x="171" y="240"/>
                  </a:cubicBezTo>
                  <a:cubicBezTo>
                    <a:pt x="170" y="239"/>
                    <a:pt x="169" y="240"/>
                    <a:pt x="170" y="241"/>
                  </a:cubicBezTo>
                  <a:cubicBezTo>
                    <a:pt x="171" y="243"/>
                    <a:pt x="172" y="246"/>
                    <a:pt x="173" y="247"/>
                  </a:cubicBezTo>
                  <a:cubicBezTo>
                    <a:pt x="174" y="249"/>
                    <a:pt x="174" y="252"/>
                    <a:pt x="175" y="254"/>
                  </a:cubicBezTo>
                  <a:cubicBezTo>
                    <a:pt x="175" y="256"/>
                    <a:pt x="174" y="259"/>
                    <a:pt x="174" y="261"/>
                  </a:cubicBezTo>
                  <a:cubicBezTo>
                    <a:pt x="174" y="263"/>
                    <a:pt x="173" y="265"/>
                    <a:pt x="173" y="265"/>
                  </a:cubicBezTo>
                  <a:cubicBezTo>
                    <a:pt x="173" y="265"/>
                    <a:pt x="172" y="265"/>
                    <a:pt x="170" y="265"/>
                  </a:cubicBezTo>
                  <a:cubicBezTo>
                    <a:pt x="168" y="265"/>
                    <a:pt x="165" y="265"/>
                    <a:pt x="165" y="266"/>
                  </a:cubicBezTo>
                  <a:cubicBezTo>
                    <a:pt x="164" y="267"/>
                    <a:pt x="162" y="269"/>
                    <a:pt x="160" y="270"/>
                  </a:cubicBezTo>
                  <a:cubicBezTo>
                    <a:pt x="159" y="270"/>
                    <a:pt x="157" y="271"/>
                    <a:pt x="154" y="272"/>
                  </a:cubicBezTo>
                  <a:cubicBezTo>
                    <a:pt x="154" y="272"/>
                    <a:pt x="154" y="272"/>
                    <a:pt x="154" y="272"/>
                  </a:cubicBezTo>
                  <a:cubicBezTo>
                    <a:pt x="152" y="272"/>
                    <a:pt x="148" y="272"/>
                    <a:pt x="146" y="272"/>
                  </a:cubicBezTo>
                  <a:cubicBezTo>
                    <a:pt x="143" y="272"/>
                    <a:pt x="141" y="273"/>
                    <a:pt x="141" y="273"/>
                  </a:cubicBezTo>
                  <a:cubicBezTo>
                    <a:pt x="141" y="273"/>
                    <a:pt x="140" y="272"/>
                    <a:pt x="138" y="271"/>
                  </a:cubicBezTo>
                  <a:cubicBezTo>
                    <a:pt x="136" y="271"/>
                    <a:pt x="133" y="269"/>
                    <a:pt x="132" y="269"/>
                  </a:cubicBezTo>
                  <a:cubicBezTo>
                    <a:pt x="131" y="268"/>
                    <a:pt x="130" y="268"/>
                    <a:pt x="129" y="268"/>
                  </a:cubicBezTo>
                  <a:cubicBezTo>
                    <a:pt x="127" y="268"/>
                    <a:pt x="125" y="268"/>
                    <a:pt x="124" y="268"/>
                  </a:cubicBezTo>
                  <a:cubicBezTo>
                    <a:pt x="123" y="269"/>
                    <a:pt x="122" y="269"/>
                    <a:pt x="121" y="268"/>
                  </a:cubicBezTo>
                  <a:cubicBezTo>
                    <a:pt x="119" y="268"/>
                    <a:pt x="117" y="267"/>
                    <a:pt x="115" y="266"/>
                  </a:cubicBezTo>
                  <a:cubicBezTo>
                    <a:pt x="114" y="266"/>
                    <a:pt x="113" y="264"/>
                    <a:pt x="112" y="262"/>
                  </a:cubicBezTo>
                  <a:cubicBezTo>
                    <a:pt x="112" y="261"/>
                    <a:pt x="112" y="259"/>
                    <a:pt x="112" y="257"/>
                  </a:cubicBezTo>
                  <a:cubicBezTo>
                    <a:pt x="112" y="256"/>
                    <a:pt x="112" y="252"/>
                    <a:pt x="112" y="251"/>
                  </a:cubicBezTo>
                  <a:cubicBezTo>
                    <a:pt x="112" y="248"/>
                    <a:pt x="112" y="246"/>
                    <a:pt x="112" y="246"/>
                  </a:cubicBezTo>
                  <a:cubicBezTo>
                    <a:pt x="112" y="246"/>
                    <a:pt x="110" y="247"/>
                    <a:pt x="108" y="247"/>
                  </a:cubicBezTo>
                  <a:cubicBezTo>
                    <a:pt x="106" y="248"/>
                    <a:pt x="103" y="248"/>
                    <a:pt x="100" y="249"/>
                  </a:cubicBezTo>
                  <a:cubicBezTo>
                    <a:pt x="97" y="249"/>
                    <a:pt x="95" y="248"/>
                    <a:pt x="96" y="246"/>
                  </a:cubicBezTo>
                  <a:cubicBezTo>
                    <a:pt x="96" y="244"/>
                    <a:pt x="96" y="242"/>
                    <a:pt x="96" y="240"/>
                  </a:cubicBezTo>
                  <a:cubicBezTo>
                    <a:pt x="96" y="238"/>
                    <a:pt x="94" y="237"/>
                    <a:pt x="94" y="236"/>
                  </a:cubicBezTo>
                  <a:cubicBezTo>
                    <a:pt x="94" y="236"/>
                    <a:pt x="75" y="235"/>
                    <a:pt x="66" y="233"/>
                  </a:cubicBezTo>
                  <a:cubicBezTo>
                    <a:pt x="57" y="230"/>
                    <a:pt x="47" y="222"/>
                    <a:pt x="47" y="208"/>
                  </a:cubicBezTo>
                  <a:cubicBezTo>
                    <a:pt x="47" y="194"/>
                    <a:pt x="43" y="186"/>
                    <a:pt x="43" y="174"/>
                  </a:cubicBezTo>
                  <a:cubicBezTo>
                    <a:pt x="43" y="162"/>
                    <a:pt x="22" y="157"/>
                    <a:pt x="43" y="147"/>
                  </a:cubicBezTo>
                  <a:cubicBezTo>
                    <a:pt x="64" y="138"/>
                    <a:pt x="74" y="139"/>
                    <a:pt x="78" y="123"/>
                  </a:cubicBezTo>
                  <a:cubicBezTo>
                    <a:pt x="81" y="106"/>
                    <a:pt x="69" y="110"/>
                    <a:pt x="61" y="103"/>
                  </a:cubicBezTo>
                  <a:cubicBezTo>
                    <a:pt x="53" y="95"/>
                    <a:pt x="70" y="91"/>
                    <a:pt x="51" y="88"/>
                  </a:cubicBezTo>
                  <a:cubicBezTo>
                    <a:pt x="32" y="84"/>
                    <a:pt x="24" y="75"/>
                    <a:pt x="21" y="72"/>
                  </a:cubicBezTo>
                  <a:cubicBezTo>
                    <a:pt x="18" y="69"/>
                    <a:pt x="2" y="62"/>
                    <a:pt x="2" y="58"/>
                  </a:cubicBezTo>
                  <a:cubicBezTo>
                    <a:pt x="2" y="53"/>
                    <a:pt x="0" y="43"/>
                    <a:pt x="17" y="38"/>
                  </a:cubicBezTo>
                  <a:cubicBezTo>
                    <a:pt x="34" y="33"/>
                    <a:pt x="38" y="33"/>
                    <a:pt x="55" y="28"/>
                  </a:cubicBezTo>
                  <a:cubicBezTo>
                    <a:pt x="72" y="24"/>
                    <a:pt x="53" y="21"/>
                    <a:pt x="76" y="17"/>
                  </a:cubicBezTo>
                  <a:cubicBezTo>
                    <a:pt x="98" y="12"/>
                    <a:pt x="107" y="0"/>
                    <a:pt x="113" y="6"/>
                  </a:cubicBezTo>
                  <a:cubicBezTo>
                    <a:pt x="119" y="12"/>
                    <a:pt x="145" y="4"/>
                    <a:pt x="138" y="18"/>
                  </a:cubicBezTo>
                  <a:cubicBezTo>
                    <a:pt x="132" y="33"/>
                    <a:pt x="139" y="29"/>
                    <a:pt x="148" y="32"/>
                  </a:cubicBezTo>
                  <a:cubicBezTo>
                    <a:pt x="158" y="36"/>
                    <a:pt x="157" y="28"/>
                    <a:pt x="173" y="44"/>
                  </a:cubicBezTo>
                  <a:cubicBezTo>
                    <a:pt x="189" y="60"/>
                    <a:pt x="177" y="62"/>
                    <a:pt x="194" y="70"/>
                  </a:cubicBezTo>
                  <a:cubicBezTo>
                    <a:pt x="210" y="79"/>
                    <a:pt x="210" y="71"/>
                    <a:pt x="221" y="82"/>
                  </a:cubicBezTo>
                  <a:cubicBezTo>
                    <a:pt x="232" y="93"/>
                    <a:pt x="223" y="89"/>
                    <a:pt x="241" y="88"/>
                  </a:cubicBezTo>
                  <a:cubicBezTo>
                    <a:pt x="259" y="88"/>
                    <a:pt x="263" y="82"/>
                    <a:pt x="278" y="76"/>
                  </a:cubicBezTo>
                  <a:cubicBezTo>
                    <a:pt x="292" y="70"/>
                    <a:pt x="304" y="66"/>
                    <a:pt x="312" y="66"/>
                  </a:cubicBezTo>
                  <a:cubicBezTo>
                    <a:pt x="320" y="66"/>
                    <a:pt x="327" y="58"/>
                    <a:pt x="338" y="69"/>
                  </a:cubicBezTo>
                  <a:cubicBezTo>
                    <a:pt x="349" y="80"/>
                    <a:pt x="368" y="73"/>
                    <a:pt x="368" y="83"/>
                  </a:cubicBezTo>
                  <a:cubicBezTo>
                    <a:pt x="368" y="93"/>
                    <a:pt x="378" y="107"/>
                    <a:pt x="368" y="116"/>
                  </a:cubicBezTo>
                  <a:cubicBezTo>
                    <a:pt x="359" y="126"/>
                    <a:pt x="347" y="131"/>
                    <a:pt x="347" y="137"/>
                  </a:cubicBezTo>
                  <a:cubicBezTo>
                    <a:pt x="347" y="143"/>
                    <a:pt x="352" y="143"/>
                    <a:pt x="342" y="153"/>
                  </a:cubicBezTo>
                  <a:cubicBezTo>
                    <a:pt x="333" y="162"/>
                    <a:pt x="296" y="161"/>
                    <a:pt x="310" y="164"/>
                  </a:cubicBezTo>
                  <a:cubicBezTo>
                    <a:pt x="325" y="167"/>
                    <a:pt x="329" y="167"/>
                    <a:pt x="328" y="170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83" name="Freeform 50">
              <a:extLst>
                <a:ext uri="{FF2B5EF4-FFF2-40B4-BE49-F238E27FC236}">
                  <a16:creationId xmlns:a16="http://schemas.microsoft.com/office/drawing/2014/main" id="{6B7C70B6-5A64-4453-A5BD-3CD41F77B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4630" y="1483474"/>
              <a:ext cx="290012" cy="279299"/>
            </a:xfrm>
            <a:custGeom>
              <a:avLst/>
              <a:gdLst/>
              <a:ahLst/>
              <a:cxnLst>
                <a:cxn ang="0">
                  <a:pos x="137" y="35"/>
                </a:cxn>
                <a:cxn ang="0">
                  <a:pos x="138" y="26"/>
                </a:cxn>
                <a:cxn ang="0">
                  <a:pos x="129" y="31"/>
                </a:cxn>
                <a:cxn ang="0">
                  <a:pos x="121" y="34"/>
                </a:cxn>
                <a:cxn ang="0">
                  <a:pos x="117" y="28"/>
                </a:cxn>
                <a:cxn ang="0">
                  <a:pos x="111" y="17"/>
                </a:cxn>
                <a:cxn ang="0">
                  <a:pos x="101" y="14"/>
                </a:cxn>
                <a:cxn ang="0">
                  <a:pos x="86" y="18"/>
                </a:cxn>
                <a:cxn ang="0">
                  <a:pos x="72" y="13"/>
                </a:cxn>
                <a:cxn ang="0">
                  <a:pos x="60" y="3"/>
                </a:cxn>
                <a:cxn ang="0">
                  <a:pos x="46" y="0"/>
                </a:cxn>
                <a:cxn ang="0">
                  <a:pos x="34" y="8"/>
                </a:cxn>
                <a:cxn ang="0">
                  <a:pos x="24" y="15"/>
                </a:cxn>
                <a:cxn ang="0">
                  <a:pos x="14" y="15"/>
                </a:cxn>
                <a:cxn ang="0">
                  <a:pos x="16" y="22"/>
                </a:cxn>
                <a:cxn ang="0">
                  <a:pos x="17" y="36"/>
                </a:cxn>
                <a:cxn ang="0">
                  <a:pos x="13" y="45"/>
                </a:cxn>
                <a:cxn ang="0">
                  <a:pos x="4" y="53"/>
                </a:cxn>
                <a:cxn ang="0">
                  <a:pos x="4" y="63"/>
                </a:cxn>
                <a:cxn ang="0">
                  <a:pos x="17" y="74"/>
                </a:cxn>
                <a:cxn ang="0">
                  <a:pos x="21" y="88"/>
                </a:cxn>
                <a:cxn ang="0">
                  <a:pos x="27" y="100"/>
                </a:cxn>
                <a:cxn ang="0">
                  <a:pos x="38" y="104"/>
                </a:cxn>
                <a:cxn ang="0">
                  <a:pos x="45" y="107"/>
                </a:cxn>
                <a:cxn ang="0">
                  <a:pos x="49" y="118"/>
                </a:cxn>
                <a:cxn ang="0">
                  <a:pos x="56" y="125"/>
                </a:cxn>
                <a:cxn ang="0">
                  <a:pos x="67" y="131"/>
                </a:cxn>
                <a:cxn ang="0">
                  <a:pos x="74" y="142"/>
                </a:cxn>
                <a:cxn ang="0">
                  <a:pos x="80" y="151"/>
                </a:cxn>
                <a:cxn ang="0">
                  <a:pos x="90" y="155"/>
                </a:cxn>
                <a:cxn ang="0">
                  <a:pos x="99" y="151"/>
                </a:cxn>
                <a:cxn ang="0">
                  <a:pos x="106" y="141"/>
                </a:cxn>
                <a:cxn ang="0">
                  <a:pos x="105" y="131"/>
                </a:cxn>
                <a:cxn ang="0">
                  <a:pos x="107" y="125"/>
                </a:cxn>
                <a:cxn ang="0">
                  <a:pos x="113" y="116"/>
                </a:cxn>
                <a:cxn ang="0">
                  <a:pos x="127" y="110"/>
                </a:cxn>
                <a:cxn ang="0">
                  <a:pos x="139" y="108"/>
                </a:cxn>
                <a:cxn ang="0">
                  <a:pos x="151" y="111"/>
                </a:cxn>
                <a:cxn ang="0">
                  <a:pos x="160" y="110"/>
                </a:cxn>
                <a:cxn ang="0">
                  <a:pos x="156" y="104"/>
                </a:cxn>
                <a:cxn ang="0">
                  <a:pos x="154" y="97"/>
                </a:cxn>
                <a:cxn ang="0">
                  <a:pos x="158" y="89"/>
                </a:cxn>
                <a:cxn ang="0">
                  <a:pos x="155" y="80"/>
                </a:cxn>
                <a:cxn ang="0">
                  <a:pos x="154" y="69"/>
                </a:cxn>
                <a:cxn ang="0">
                  <a:pos x="146" y="58"/>
                </a:cxn>
                <a:cxn ang="0">
                  <a:pos x="141" y="46"/>
                </a:cxn>
                <a:cxn ang="0">
                  <a:pos x="142" y="39"/>
                </a:cxn>
                <a:cxn ang="0">
                  <a:pos x="133" y="39"/>
                </a:cxn>
              </a:cxnLst>
              <a:rect l="0" t="0" r="r" b="b"/>
              <a:pathLst>
                <a:path w="160" h="155">
                  <a:moveTo>
                    <a:pt x="133" y="39"/>
                  </a:moveTo>
                  <a:cubicBezTo>
                    <a:pt x="134" y="37"/>
                    <a:pt x="136" y="36"/>
                    <a:pt x="137" y="35"/>
                  </a:cubicBezTo>
                  <a:cubicBezTo>
                    <a:pt x="138" y="34"/>
                    <a:pt x="139" y="31"/>
                    <a:pt x="139" y="30"/>
                  </a:cubicBezTo>
                  <a:cubicBezTo>
                    <a:pt x="139" y="29"/>
                    <a:pt x="138" y="27"/>
                    <a:pt x="138" y="26"/>
                  </a:cubicBezTo>
                  <a:cubicBezTo>
                    <a:pt x="137" y="26"/>
                    <a:pt x="136" y="26"/>
                    <a:pt x="134" y="27"/>
                  </a:cubicBezTo>
                  <a:cubicBezTo>
                    <a:pt x="132" y="28"/>
                    <a:pt x="130" y="30"/>
                    <a:pt x="129" y="31"/>
                  </a:cubicBezTo>
                  <a:cubicBezTo>
                    <a:pt x="128" y="32"/>
                    <a:pt x="126" y="33"/>
                    <a:pt x="125" y="34"/>
                  </a:cubicBezTo>
                  <a:cubicBezTo>
                    <a:pt x="123" y="35"/>
                    <a:pt x="122" y="35"/>
                    <a:pt x="121" y="34"/>
                  </a:cubicBezTo>
                  <a:cubicBezTo>
                    <a:pt x="121" y="33"/>
                    <a:pt x="119" y="32"/>
                    <a:pt x="118" y="31"/>
                  </a:cubicBezTo>
                  <a:cubicBezTo>
                    <a:pt x="118" y="30"/>
                    <a:pt x="117" y="28"/>
                    <a:pt x="117" y="28"/>
                  </a:cubicBezTo>
                  <a:cubicBezTo>
                    <a:pt x="117" y="26"/>
                    <a:pt x="116" y="24"/>
                    <a:pt x="115" y="22"/>
                  </a:cubicBezTo>
                  <a:cubicBezTo>
                    <a:pt x="114" y="20"/>
                    <a:pt x="112" y="18"/>
                    <a:pt x="111" y="17"/>
                  </a:cubicBezTo>
                  <a:cubicBezTo>
                    <a:pt x="109" y="15"/>
                    <a:pt x="108" y="13"/>
                    <a:pt x="107" y="13"/>
                  </a:cubicBezTo>
                  <a:cubicBezTo>
                    <a:pt x="106" y="13"/>
                    <a:pt x="103" y="13"/>
                    <a:pt x="101" y="14"/>
                  </a:cubicBezTo>
                  <a:cubicBezTo>
                    <a:pt x="99" y="15"/>
                    <a:pt x="95" y="17"/>
                    <a:pt x="94" y="18"/>
                  </a:cubicBezTo>
                  <a:cubicBezTo>
                    <a:pt x="92" y="18"/>
                    <a:pt x="88" y="19"/>
                    <a:pt x="86" y="18"/>
                  </a:cubicBezTo>
                  <a:cubicBezTo>
                    <a:pt x="84" y="18"/>
                    <a:pt x="80" y="17"/>
                    <a:pt x="79" y="17"/>
                  </a:cubicBezTo>
                  <a:cubicBezTo>
                    <a:pt x="78" y="15"/>
                    <a:pt x="74" y="13"/>
                    <a:pt x="72" y="13"/>
                  </a:cubicBezTo>
                  <a:cubicBezTo>
                    <a:pt x="70" y="11"/>
                    <a:pt x="68" y="8"/>
                    <a:pt x="66" y="7"/>
                  </a:cubicBezTo>
                  <a:cubicBezTo>
                    <a:pt x="64" y="6"/>
                    <a:pt x="62" y="4"/>
                    <a:pt x="60" y="3"/>
                  </a:cubicBezTo>
                  <a:cubicBezTo>
                    <a:pt x="59" y="2"/>
                    <a:pt x="56" y="1"/>
                    <a:pt x="53" y="1"/>
                  </a:cubicBezTo>
                  <a:cubicBezTo>
                    <a:pt x="51" y="0"/>
                    <a:pt x="48" y="0"/>
                    <a:pt x="46" y="0"/>
                  </a:cubicBezTo>
                  <a:cubicBezTo>
                    <a:pt x="44" y="1"/>
                    <a:pt x="42" y="1"/>
                    <a:pt x="40" y="3"/>
                  </a:cubicBezTo>
                  <a:cubicBezTo>
                    <a:pt x="38" y="6"/>
                    <a:pt x="36" y="8"/>
                    <a:pt x="34" y="8"/>
                  </a:cubicBezTo>
                  <a:cubicBezTo>
                    <a:pt x="32" y="8"/>
                    <a:pt x="30" y="9"/>
                    <a:pt x="29" y="10"/>
                  </a:cubicBezTo>
                  <a:cubicBezTo>
                    <a:pt x="28" y="11"/>
                    <a:pt x="26" y="13"/>
                    <a:pt x="24" y="15"/>
                  </a:cubicBezTo>
                  <a:cubicBezTo>
                    <a:pt x="22" y="15"/>
                    <a:pt x="20" y="16"/>
                    <a:pt x="19" y="16"/>
                  </a:cubicBezTo>
                  <a:cubicBezTo>
                    <a:pt x="18" y="16"/>
                    <a:pt x="16" y="15"/>
                    <a:pt x="14" y="15"/>
                  </a:cubicBezTo>
                  <a:cubicBezTo>
                    <a:pt x="12" y="14"/>
                    <a:pt x="12" y="15"/>
                    <a:pt x="12" y="17"/>
                  </a:cubicBezTo>
                  <a:cubicBezTo>
                    <a:pt x="13" y="18"/>
                    <a:pt x="15" y="21"/>
                    <a:pt x="16" y="22"/>
                  </a:cubicBezTo>
                  <a:cubicBezTo>
                    <a:pt x="17" y="24"/>
                    <a:pt x="17" y="27"/>
                    <a:pt x="18" y="29"/>
                  </a:cubicBezTo>
                  <a:cubicBezTo>
                    <a:pt x="18" y="31"/>
                    <a:pt x="17" y="34"/>
                    <a:pt x="17" y="36"/>
                  </a:cubicBezTo>
                  <a:cubicBezTo>
                    <a:pt x="16" y="39"/>
                    <a:pt x="15" y="40"/>
                    <a:pt x="15" y="40"/>
                  </a:cubicBezTo>
                  <a:cubicBezTo>
                    <a:pt x="15" y="40"/>
                    <a:pt x="15" y="42"/>
                    <a:pt x="13" y="45"/>
                  </a:cubicBezTo>
                  <a:cubicBezTo>
                    <a:pt x="11" y="46"/>
                    <a:pt x="9" y="50"/>
                    <a:pt x="8" y="51"/>
                  </a:cubicBezTo>
                  <a:cubicBezTo>
                    <a:pt x="7" y="51"/>
                    <a:pt x="6" y="53"/>
                    <a:pt x="4" y="53"/>
                  </a:cubicBezTo>
                  <a:cubicBezTo>
                    <a:pt x="3" y="53"/>
                    <a:pt x="1" y="55"/>
                    <a:pt x="1" y="57"/>
                  </a:cubicBezTo>
                  <a:cubicBezTo>
                    <a:pt x="0" y="58"/>
                    <a:pt x="2" y="61"/>
                    <a:pt x="4" y="63"/>
                  </a:cubicBezTo>
                  <a:cubicBezTo>
                    <a:pt x="7" y="64"/>
                    <a:pt x="10" y="66"/>
                    <a:pt x="12" y="67"/>
                  </a:cubicBezTo>
                  <a:cubicBezTo>
                    <a:pt x="15" y="69"/>
                    <a:pt x="17" y="72"/>
                    <a:pt x="17" y="74"/>
                  </a:cubicBezTo>
                  <a:cubicBezTo>
                    <a:pt x="17" y="76"/>
                    <a:pt x="18" y="79"/>
                    <a:pt x="19" y="82"/>
                  </a:cubicBezTo>
                  <a:cubicBezTo>
                    <a:pt x="19" y="83"/>
                    <a:pt x="20" y="86"/>
                    <a:pt x="21" y="88"/>
                  </a:cubicBezTo>
                  <a:cubicBezTo>
                    <a:pt x="22" y="90"/>
                    <a:pt x="23" y="93"/>
                    <a:pt x="23" y="94"/>
                  </a:cubicBezTo>
                  <a:cubicBezTo>
                    <a:pt x="24" y="95"/>
                    <a:pt x="26" y="98"/>
                    <a:pt x="27" y="100"/>
                  </a:cubicBezTo>
                  <a:cubicBezTo>
                    <a:pt x="29" y="103"/>
                    <a:pt x="31" y="104"/>
                    <a:pt x="33" y="104"/>
                  </a:cubicBezTo>
                  <a:cubicBezTo>
                    <a:pt x="35" y="104"/>
                    <a:pt x="37" y="104"/>
                    <a:pt x="38" y="104"/>
                  </a:cubicBezTo>
                  <a:cubicBezTo>
                    <a:pt x="39" y="103"/>
                    <a:pt x="40" y="103"/>
                    <a:pt x="40" y="104"/>
                  </a:cubicBezTo>
                  <a:cubicBezTo>
                    <a:pt x="41" y="105"/>
                    <a:pt x="43" y="107"/>
                    <a:pt x="45" y="107"/>
                  </a:cubicBezTo>
                  <a:cubicBezTo>
                    <a:pt x="46" y="109"/>
                    <a:pt x="48" y="111"/>
                    <a:pt x="48" y="112"/>
                  </a:cubicBezTo>
                  <a:cubicBezTo>
                    <a:pt x="48" y="114"/>
                    <a:pt x="49" y="117"/>
                    <a:pt x="49" y="118"/>
                  </a:cubicBezTo>
                  <a:cubicBezTo>
                    <a:pt x="49" y="120"/>
                    <a:pt x="51" y="122"/>
                    <a:pt x="53" y="123"/>
                  </a:cubicBezTo>
                  <a:cubicBezTo>
                    <a:pt x="55" y="124"/>
                    <a:pt x="56" y="125"/>
                    <a:pt x="56" y="125"/>
                  </a:cubicBezTo>
                  <a:cubicBezTo>
                    <a:pt x="56" y="125"/>
                    <a:pt x="58" y="126"/>
                    <a:pt x="60" y="126"/>
                  </a:cubicBezTo>
                  <a:cubicBezTo>
                    <a:pt x="63" y="127"/>
                    <a:pt x="65" y="130"/>
                    <a:pt x="67" y="131"/>
                  </a:cubicBezTo>
                  <a:cubicBezTo>
                    <a:pt x="68" y="134"/>
                    <a:pt x="71" y="136"/>
                    <a:pt x="72" y="137"/>
                  </a:cubicBezTo>
                  <a:cubicBezTo>
                    <a:pt x="74" y="138"/>
                    <a:pt x="74" y="140"/>
                    <a:pt x="74" y="142"/>
                  </a:cubicBezTo>
                  <a:cubicBezTo>
                    <a:pt x="75" y="143"/>
                    <a:pt x="75" y="146"/>
                    <a:pt x="75" y="147"/>
                  </a:cubicBezTo>
                  <a:cubicBezTo>
                    <a:pt x="76" y="149"/>
                    <a:pt x="78" y="150"/>
                    <a:pt x="80" y="151"/>
                  </a:cubicBezTo>
                  <a:cubicBezTo>
                    <a:pt x="82" y="151"/>
                    <a:pt x="84" y="152"/>
                    <a:pt x="86" y="154"/>
                  </a:cubicBezTo>
                  <a:cubicBezTo>
                    <a:pt x="89" y="155"/>
                    <a:pt x="90" y="155"/>
                    <a:pt x="90" y="155"/>
                  </a:cubicBezTo>
                  <a:cubicBezTo>
                    <a:pt x="90" y="155"/>
                    <a:pt x="92" y="154"/>
                    <a:pt x="92" y="153"/>
                  </a:cubicBezTo>
                  <a:cubicBezTo>
                    <a:pt x="94" y="151"/>
                    <a:pt x="97" y="150"/>
                    <a:pt x="99" y="151"/>
                  </a:cubicBezTo>
                  <a:cubicBezTo>
                    <a:pt x="100" y="151"/>
                    <a:pt x="103" y="149"/>
                    <a:pt x="104" y="147"/>
                  </a:cubicBezTo>
                  <a:cubicBezTo>
                    <a:pt x="106" y="146"/>
                    <a:pt x="107" y="142"/>
                    <a:pt x="106" y="141"/>
                  </a:cubicBezTo>
                  <a:cubicBezTo>
                    <a:pt x="105" y="139"/>
                    <a:pt x="104" y="136"/>
                    <a:pt x="104" y="135"/>
                  </a:cubicBezTo>
                  <a:cubicBezTo>
                    <a:pt x="103" y="134"/>
                    <a:pt x="104" y="132"/>
                    <a:pt x="105" y="131"/>
                  </a:cubicBezTo>
                  <a:cubicBezTo>
                    <a:pt x="106" y="130"/>
                    <a:pt x="106" y="130"/>
                    <a:pt x="107" y="129"/>
                  </a:cubicBezTo>
                  <a:cubicBezTo>
                    <a:pt x="107" y="129"/>
                    <a:pt x="107" y="127"/>
                    <a:pt x="107" y="125"/>
                  </a:cubicBezTo>
                  <a:cubicBezTo>
                    <a:pt x="106" y="124"/>
                    <a:pt x="107" y="122"/>
                    <a:pt x="108" y="120"/>
                  </a:cubicBezTo>
                  <a:cubicBezTo>
                    <a:pt x="110" y="118"/>
                    <a:pt x="112" y="117"/>
                    <a:pt x="113" y="116"/>
                  </a:cubicBezTo>
                  <a:cubicBezTo>
                    <a:pt x="115" y="114"/>
                    <a:pt x="118" y="113"/>
                    <a:pt x="121" y="112"/>
                  </a:cubicBezTo>
                  <a:cubicBezTo>
                    <a:pt x="122" y="112"/>
                    <a:pt x="126" y="111"/>
                    <a:pt x="127" y="110"/>
                  </a:cubicBezTo>
                  <a:cubicBezTo>
                    <a:pt x="129" y="109"/>
                    <a:pt x="131" y="109"/>
                    <a:pt x="133" y="108"/>
                  </a:cubicBezTo>
                  <a:cubicBezTo>
                    <a:pt x="135" y="107"/>
                    <a:pt x="137" y="108"/>
                    <a:pt x="139" y="108"/>
                  </a:cubicBezTo>
                  <a:cubicBezTo>
                    <a:pt x="141" y="110"/>
                    <a:pt x="144" y="111"/>
                    <a:pt x="146" y="111"/>
                  </a:cubicBezTo>
                  <a:cubicBezTo>
                    <a:pt x="146" y="111"/>
                    <a:pt x="149" y="111"/>
                    <a:pt x="151" y="111"/>
                  </a:cubicBezTo>
                  <a:cubicBezTo>
                    <a:pt x="152" y="111"/>
                    <a:pt x="154" y="111"/>
                    <a:pt x="156" y="110"/>
                  </a:cubicBezTo>
                  <a:cubicBezTo>
                    <a:pt x="158" y="110"/>
                    <a:pt x="160" y="110"/>
                    <a:pt x="160" y="110"/>
                  </a:cubicBezTo>
                  <a:cubicBezTo>
                    <a:pt x="160" y="110"/>
                    <a:pt x="159" y="109"/>
                    <a:pt x="157" y="108"/>
                  </a:cubicBezTo>
                  <a:cubicBezTo>
                    <a:pt x="156" y="107"/>
                    <a:pt x="155" y="105"/>
                    <a:pt x="156" y="104"/>
                  </a:cubicBezTo>
                  <a:cubicBezTo>
                    <a:pt x="156" y="102"/>
                    <a:pt x="156" y="100"/>
                    <a:pt x="155" y="99"/>
                  </a:cubicBezTo>
                  <a:cubicBezTo>
                    <a:pt x="154" y="99"/>
                    <a:pt x="154" y="98"/>
                    <a:pt x="154" y="97"/>
                  </a:cubicBezTo>
                  <a:cubicBezTo>
                    <a:pt x="155" y="96"/>
                    <a:pt x="156" y="94"/>
                    <a:pt x="157" y="93"/>
                  </a:cubicBezTo>
                  <a:cubicBezTo>
                    <a:pt x="159" y="93"/>
                    <a:pt x="159" y="91"/>
                    <a:pt x="158" y="89"/>
                  </a:cubicBezTo>
                  <a:cubicBezTo>
                    <a:pt x="156" y="88"/>
                    <a:pt x="155" y="86"/>
                    <a:pt x="155" y="85"/>
                  </a:cubicBezTo>
                  <a:cubicBezTo>
                    <a:pt x="154" y="83"/>
                    <a:pt x="154" y="82"/>
                    <a:pt x="155" y="80"/>
                  </a:cubicBezTo>
                  <a:cubicBezTo>
                    <a:pt x="156" y="78"/>
                    <a:pt x="156" y="76"/>
                    <a:pt x="156" y="75"/>
                  </a:cubicBezTo>
                  <a:cubicBezTo>
                    <a:pt x="156" y="73"/>
                    <a:pt x="155" y="71"/>
                    <a:pt x="154" y="69"/>
                  </a:cubicBezTo>
                  <a:cubicBezTo>
                    <a:pt x="153" y="68"/>
                    <a:pt x="151" y="66"/>
                    <a:pt x="150" y="64"/>
                  </a:cubicBezTo>
                  <a:cubicBezTo>
                    <a:pt x="149" y="62"/>
                    <a:pt x="147" y="60"/>
                    <a:pt x="146" y="58"/>
                  </a:cubicBezTo>
                  <a:cubicBezTo>
                    <a:pt x="144" y="57"/>
                    <a:pt x="143" y="53"/>
                    <a:pt x="142" y="51"/>
                  </a:cubicBezTo>
                  <a:cubicBezTo>
                    <a:pt x="142" y="49"/>
                    <a:pt x="141" y="46"/>
                    <a:pt x="141" y="46"/>
                  </a:cubicBezTo>
                  <a:cubicBezTo>
                    <a:pt x="140" y="44"/>
                    <a:pt x="140" y="42"/>
                    <a:pt x="141" y="40"/>
                  </a:cubicBezTo>
                  <a:cubicBezTo>
                    <a:pt x="142" y="40"/>
                    <a:pt x="142" y="39"/>
                    <a:pt x="142" y="39"/>
                  </a:cubicBezTo>
                  <a:cubicBezTo>
                    <a:pt x="142" y="39"/>
                    <a:pt x="140" y="39"/>
                    <a:pt x="138" y="40"/>
                  </a:cubicBezTo>
                  <a:cubicBezTo>
                    <a:pt x="135" y="41"/>
                    <a:pt x="133" y="40"/>
                    <a:pt x="133" y="39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84" name="Freeform 51">
              <a:extLst>
                <a:ext uri="{FF2B5EF4-FFF2-40B4-BE49-F238E27FC236}">
                  <a16:creationId xmlns:a16="http://schemas.microsoft.com/office/drawing/2014/main" id="{7D96FCC9-D297-4C79-B059-5B431BB5D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7618" y="1664827"/>
              <a:ext cx="319089" cy="267821"/>
            </a:xfrm>
            <a:custGeom>
              <a:avLst/>
              <a:gdLst/>
              <a:ahLst/>
              <a:cxnLst>
                <a:cxn ang="0">
                  <a:pos x="50" y="8"/>
                </a:cxn>
                <a:cxn ang="0">
                  <a:pos x="31" y="11"/>
                </a:cxn>
                <a:cxn ang="0">
                  <a:pos x="18" y="24"/>
                </a:cxn>
                <a:cxn ang="0">
                  <a:pos x="14" y="34"/>
                </a:cxn>
                <a:cxn ang="0">
                  <a:pos x="9" y="50"/>
                </a:cxn>
                <a:cxn ang="0">
                  <a:pos x="4" y="56"/>
                </a:cxn>
                <a:cxn ang="0">
                  <a:pos x="8" y="57"/>
                </a:cxn>
                <a:cxn ang="0">
                  <a:pos x="15" y="61"/>
                </a:cxn>
                <a:cxn ang="0">
                  <a:pos x="22" y="65"/>
                </a:cxn>
                <a:cxn ang="0">
                  <a:pos x="17" y="73"/>
                </a:cxn>
                <a:cxn ang="0">
                  <a:pos x="13" y="82"/>
                </a:cxn>
                <a:cxn ang="0">
                  <a:pos x="15" y="93"/>
                </a:cxn>
                <a:cxn ang="0">
                  <a:pos x="20" y="95"/>
                </a:cxn>
                <a:cxn ang="0">
                  <a:pos x="28" y="96"/>
                </a:cxn>
                <a:cxn ang="0">
                  <a:pos x="36" y="94"/>
                </a:cxn>
                <a:cxn ang="0">
                  <a:pos x="34" y="83"/>
                </a:cxn>
                <a:cxn ang="0">
                  <a:pos x="42" y="89"/>
                </a:cxn>
                <a:cxn ang="0">
                  <a:pos x="50" y="94"/>
                </a:cxn>
                <a:cxn ang="0">
                  <a:pos x="56" y="102"/>
                </a:cxn>
                <a:cxn ang="0">
                  <a:pos x="64" y="107"/>
                </a:cxn>
                <a:cxn ang="0">
                  <a:pos x="70" y="112"/>
                </a:cxn>
                <a:cxn ang="0">
                  <a:pos x="65" y="117"/>
                </a:cxn>
                <a:cxn ang="0">
                  <a:pos x="70" y="122"/>
                </a:cxn>
                <a:cxn ang="0">
                  <a:pos x="76" y="125"/>
                </a:cxn>
                <a:cxn ang="0">
                  <a:pos x="85" y="130"/>
                </a:cxn>
                <a:cxn ang="0">
                  <a:pos x="93" y="135"/>
                </a:cxn>
                <a:cxn ang="0">
                  <a:pos x="101" y="140"/>
                </a:cxn>
                <a:cxn ang="0">
                  <a:pos x="114" y="141"/>
                </a:cxn>
                <a:cxn ang="0">
                  <a:pos x="123" y="146"/>
                </a:cxn>
                <a:cxn ang="0">
                  <a:pos x="133" y="143"/>
                </a:cxn>
                <a:cxn ang="0">
                  <a:pos x="134" y="132"/>
                </a:cxn>
                <a:cxn ang="0">
                  <a:pos x="140" y="121"/>
                </a:cxn>
                <a:cxn ang="0">
                  <a:pos x="141" y="107"/>
                </a:cxn>
                <a:cxn ang="0">
                  <a:pos x="147" y="91"/>
                </a:cxn>
                <a:cxn ang="0">
                  <a:pos x="156" y="81"/>
                </a:cxn>
                <a:cxn ang="0">
                  <a:pos x="171" y="69"/>
                </a:cxn>
                <a:cxn ang="0">
                  <a:pos x="168" y="58"/>
                </a:cxn>
                <a:cxn ang="0">
                  <a:pos x="148" y="50"/>
                </a:cxn>
                <a:cxn ang="0">
                  <a:pos x="138" y="39"/>
                </a:cxn>
                <a:cxn ang="0">
                  <a:pos x="129" y="33"/>
                </a:cxn>
                <a:cxn ang="0">
                  <a:pos x="115" y="25"/>
                </a:cxn>
                <a:cxn ang="0">
                  <a:pos x="102" y="22"/>
                </a:cxn>
                <a:cxn ang="0">
                  <a:pos x="92" y="14"/>
                </a:cxn>
                <a:cxn ang="0">
                  <a:pos x="82" y="0"/>
                </a:cxn>
                <a:cxn ang="0">
                  <a:pos x="72" y="8"/>
                </a:cxn>
                <a:cxn ang="0">
                  <a:pos x="61" y="10"/>
                </a:cxn>
              </a:cxnLst>
              <a:rect l="0" t="0" r="r" b="b"/>
              <a:pathLst>
                <a:path w="176" h="148">
                  <a:moveTo>
                    <a:pt x="61" y="10"/>
                  </a:moveTo>
                  <a:cubicBezTo>
                    <a:pt x="59" y="10"/>
                    <a:pt x="57" y="10"/>
                    <a:pt x="56" y="10"/>
                  </a:cubicBezTo>
                  <a:cubicBezTo>
                    <a:pt x="54" y="10"/>
                    <a:pt x="51" y="9"/>
                    <a:pt x="50" y="8"/>
                  </a:cubicBezTo>
                  <a:cubicBezTo>
                    <a:pt x="48" y="7"/>
                    <a:pt x="45" y="6"/>
                    <a:pt x="43" y="7"/>
                  </a:cubicBezTo>
                  <a:cubicBezTo>
                    <a:pt x="42" y="8"/>
                    <a:pt x="39" y="9"/>
                    <a:pt x="37" y="10"/>
                  </a:cubicBezTo>
                  <a:cubicBezTo>
                    <a:pt x="36" y="10"/>
                    <a:pt x="33" y="11"/>
                    <a:pt x="31" y="11"/>
                  </a:cubicBezTo>
                  <a:cubicBezTo>
                    <a:pt x="28" y="12"/>
                    <a:pt x="26" y="13"/>
                    <a:pt x="24" y="15"/>
                  </a:cubicBezTo>
                  <a:cubicBezTo>
                    <a:pt x="22" y="16"/>
                    <a:pt x="20" y="18"/>
                    <a:pt x="19" y="19"/>
                  </a:cubicBezTo>
                  <a:cubicBezTo>
                    <a:pt x="18" y="21"/>
                    <a:pt x="17" y="23"/>
                    <a:pt x="18" y="24"/>
                  </a:cubicBezTo>
                  <a:cubicBezTo>
                    <a:pt x="18" y="26"/>
                    <a:pt x="18" y="28"/>
                    <a:pt x="18" y="28"/>
                  </a:cubicBezTo>
                  <a:cubicBezTo>
                    <a:pt x="17" y="29"/>
                    <a:pt x="16" y="29"/>
                    <a:pt x="15" y="30"/>
                  </a:cubicBezTo>
                  <a:cubicBezTo>
                    <a:pt x="14" y="31"/>
                    <a:pt x="13" y="33"/>
                    <a:pt x="14" y="34"/>
                  </a:cubicBezTo>
                  <a:cubicBezTo>
                    <a:pt x="14" y="35"/>
                    <a:pt x="15" y="38"/>
                    <a:pt x="16" y="40"/>
                  </a:cubicBezTo>
                  <a:cubicBezTo>
                    <a:pt x="17" y="41"/>
                    <a:pt x="16" y="45"/>
                    <a:pt x="14" y="46"/>
                  </a:cubicBezTo>
                  <a:cubicBezTo>
                    <a:pt x="13" y="48"/>
                    <a:pt x="11" y="50"/>
                    <a:pt x="9" y="50"/>
                  </a:cubicBezTo>
                  <a:cubicBezTo>
                    <a:pt x="7" y="49"/>
                    <a:pt x="5" y="50"/>
                    <a:pt x="3" y="52"/>
                  </a:cubicBezTo>
                  <a:cubicBezTo>
                    <a:pt x="2" y="52"/>
                    <a:pt x="0" y="54"/>
                    <a:pt x="0" y="54"/>
                  </a:cubicBezTo>
                  <a:cubicBezTo>
                    <a:pt x="0" y="54"/>
                    <a:pt x="2" y="55"/>
                    <a:pt x="4" y="5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6" y="57"/>
                    <a:pt x="6" y="57"/>
                  </a:cubicBezTo>
                  <a:cubicBezTo>
                    <a:pt x="7" y="57"/>
                    <a:pt x="8" y="57"/>
                    <a:pt x="8" y="57"/>
                  </a:cubicBezTo>
                  <a:cubicBezTo>
                    <a:pt x="9" y="57"/>
                    <a:pt x="10" y="57"/>
                    <a:pt x="11" y="57"/>
                  </a:cubicBezTo>
                  <a:cubicBezTo>
                    <a:pt x="11" y="58"/>
                    <a:pt x="12" y="59"/>
                    <a:pt x="13" y="59"/>
                  </a:cubicBezTo>
                  <a:cubicBezTo>
                    <a:pt x="13" y="60"/>
                    <a:pt x="14" y="61"/>
                    <a:pt x="15" y="61"/>
                  </a:cubicBezTo>
                  <a:cubicBezTo>
                    <a:pt x="15" y="61"/>
                    <a:pt x="17" y="62"/>
                    <a:pt x="18" y="62"/>
                  </a:cubicBezTo>
                  <a:cubicBezTo>
                    <a:pt x="18" y="62"/>
                    <a:pt x="20" y="63"/>
                    <a:pt x="21" y="64"/>
                  </a:cubicBezTo>
                  <a:cubicBezTo>
                    <a:pt x="22" y="64"/>
                    <a:pt x="22" y="65"/>
                    <a:pt x="22" y="65"/>
                  </a:cubicBezTo>
                  <a:cubicBezTo>
                    <a:pt x="22" y="66"/>
                    <a:pt x="22" y="67"/>
                    <a:pt x="21" y="68"/>
                  </a:cubicBezTo>
                  <a:cubicBezTo>
                    <a:pt x="21" y="69"/>
                    <a:pt x="20" y="70"/>
                    <a:pt x="19" y="71"/>
                  </a:cubicBezTo>
                  <a:cubicBezTo>
                    <a:pt x="18" y="71"/>
                    <a:pt x="17" y="72"/>
                    <a:pt x="17" y="73"/>
                  </a:cubicBezTo>
                  <a:cubicBezTo>
                    <a:pt x="16" y="74"/>
                    <a:pt x="16" y="75"/>
                    <a:pt x="16" y="76"/>
                  </a:cubicBezTo>
                  <a:cubicBezTo>
                    <a:pt x="15" y="77"/>
                    <a:pt x="14" y="78"/>
                    <a:pt x="13" y="79"/>
                  </a:cubicBezTo>
                  <a:cubicBezTo>
                    <a:pt x="13" y="80"/>
                    <a:pt x="13" y="82"/>
                    <a:pt x="13" y="82"/>
                  </a:cubicBezTo>
                  <a:cubicBezTo>
                    <a:pt x="13" y="83"/>
                    <a:pt x="13" y="85"/>
                    <a:pt x="13" y="86"/>
                  </a:cubicBezTo>
                  <a:cubicBezTo>
                    <a:pt x="13" y="87"/>
                    <a:pt x="14" y="88"/>
                    <a:pt x="14" y="89"/>
                  </a:cubicBezTo>
                  <a:cubicBezTo>
                    <a:pt x="15" y="90"/>
                    <a:pt x="15" y="92"/>
                    <a:pt x="15" y="93"/>
                  </a:cubicBezTo>
                  <a:cubicBezTo>
                    <a:pt x="16" y="93"/>
                    <a:pt x="16" y="94"/>
                    <a:pt x="16" y="95"/>
                  </a:cubicBezTo>
                  <a:cubicBezTo>
                    <a:pt x="17" y="96"/>
                    <a:pt x="17" y="96"/>
                    <a:pt x="18" y="96"/>
                  </a:cubicBezTo>
                  <a:cubicBezTo>
                    <a:pt x="18" y="96"/>
                    <a:pt x="19" y="96"/>
                    <a:pt x="20" y="95"/>
                  </a:cubicBezTo>
                  <a:cubicBezTo>
                    <a:pt x="21" y="94"/>
                    <a:pt x="23" y="94"/>
                    <a:pt x="24" y="93"/>
                  </a:cubicBezTo>
                  <a:cubicBezTo>
                    <a:pt x="24" y="93"/>
                    <a:pt x="25" y="93"/>
                    <a:pt x="26" y="94"/>
                  </a:cubicBezTo>
                  <a:cubicBezTo>
                    <a:pt x="26" y="95"/>
                    <a:pt x="27" y="96"/>
                    <a:pt x="28" y="96"/>
                  </a:cubicBezTo>
                  <a:cubicBezTo>
                    <a:pt x="28" y="96"/>
                    <a:pt x="30" y="97"/>
                    <a:pt x="31" y="97"/>
                  </a:cubicBezTo>
                  <a:cubicBezTo>
                    <a:pt x="32" y="97"/>
                    <a:pt x="34" y="97"/>
                    <a:pt x="35" y="96"/>
                  </a:cubicBezTo>
                  <a:cubicBezTo>
                    <a:pt x="35" y="96"/>
                    <a:pt x="36" y="95"/>
                    <a:pt x="36" y="94"/>
                  </a:cubicBezTo>
                  <a:cubicBezTo>
                    <a:pt x="36" y="93"/>
                    <a:pt x="36" y="91"/>
                    <a:pt x="35" y="89"/>
                  </a:cubicBezTo>
                  <a:cubicBezTo>
                    <a:pt x="34" y="89"/>
                    <a:pt x="34" y="87"/>
                    <a:pt x="34" y="85"/>
                  </a:cubicBezTo>
                  <a:cubicBezTo>
                    <a:pt x="34" y="84"/>
                    <a:pt x="34" y="84"/>
                    <a:pt x="34" y="83"/>
                  </a:cubicBezTo>
                  <a:cubicBezTo>
                    <a:pt x="35" y="83"/>
                    <a:pt x="36" y="83"/>
                    <a:pt x="37" y="83"/>
                  </a:cubicBezTo>
                  <a:cubicBezTo>
                    <a:pt x="39" y="84"/>
                    <a:pt x="40" y="84"/>
                    <a:pt x="41" y="86"/>
                  </a:cubicBezTo>
                  <a:cubicBezTo>
                    <a:pt x="41" y="87"/>
                    <a:pt x="42" y="89"/>
                    <a:pt x="42" y="89"/>
                  </a:cubicBezTo>
                  <a:cubicBezTo>
                    <a:pt x="42" y="90"/>
                    <a:pt x="44" y="91"/>
                    <a:pt x="44" y="92"/>
                  </a:cubicBezTo>
                  <a:cubicBezTo>
                    <a:pt x="45" y="92"/>
                    <a:pt x="46" y="93"/>
                    <a:pt x="47" y="93"/>
                  </a:cubicBezTo>
                  <a:cubicBezTo>
                    <a:pt x="48" y="93"/>
                    <a:pt x="49" y="93"/>
                    <a:pt x="50" y="94"/>
                  </a:cubicBezTo>
                  <a:cubicBezTo>
                    <a:pt x="51" y="95"/>
                    <a:pt x="51" y="96"/>
                    <a:pt x="51" y="97"/>
                  </a:cubicBezTo>
                  <a:cubicBezTo>
                    <a:pt x="52" y="97"/>
                    <a:pt x="53" y="99"/>
                    <a:pt x="54" y="100"/>
                  </a:cubicBezTo>
                  <a:cubicBezTo>
                    <a:pt x="54" y="101"/>
                    <a:pt x="55" y="102"/>
                    <a:pt x="56" y="102"/>
                  </a:cubicBezTo>
                  <a:cubicBezTo>
                    <a:pt x="56" y="102"/>
                    <a:pt x="57" y="103"/>
                    <a:pt x="58" y="103"/>
                  </a:cubicBezTo>
                  <a:cubicBezTo>
                    <a:pt x="59" y="103"/>
                    <a:pt x="60" y="104"/>
                    <a:pt x="61" y="105"/>
                  </a:cubicBezTo>
                  <a:cubicBezTo>
                    <a:pt x="61" y="106"/>
                    <a:pt x="63" y="106"/>
                    <a:pt x="64" y="107"/>
                  </a:cubicBezTo>
                  <a:cubicBezTo>
                    <a:pt x="65" y="108"/>
                    <a:pt x="66" y="108"/>
                    <a:pt x="67" y="108"/>
                  </a:cubicBezTo>
                  <a:cubicBezTo>
                    <a:pt x="69" y="109"/>
                    <a:pt x="69" y="110"/>
                    <a:pt x="70" y="110"/>
                  </a:cubicBezTo>
                  <a:cubicBezTo>
                    <a:pt x="70" y="110"/>
                    <a:pt x="70" y="111"/>
                    <a:pt x="70" y="112"/>
                  </a:cubicBezTo>
                  <a:cubicBezTo>
                    <a:pt x="70" y="113"/>
                    <a:pt x="69" y="114"/>
                    <a:pt x="69" y="114"/>
                  </a:cubicBezTo>
                  <a:cubicBezTo>
                    <a:pt x="69" y="114"/>
                    <a:pt x="67" y="115"/>
                    <a:pt x="66" y="115"/>
                  </a:cubicBezTo>
                  <a:cubicBezTo>
                    <a:pt x="65" y="115"/>
                    <a:pt x="65" y="116"/>
                    <a:pt x="65" y="117"/>
                  </a:cubicBezTo>
                  <a:cubicBezTo>
                    <a:pt x="65" y="117"/>
                    <a:pt x="65" y="117"/>
                    <a:pt x="65" y="118"/>
                  </a:cubicBezTo>
                  <a:cubicBezTo>
                    <a:pt x="65" y="119"/>
                    <a:pt x="66" y="120"/>
                    <a:pt x="67" y="121"/>
                  </a:cubicBezTo>
                  <a:cubicBezTo>
                    <a:pt x="68" y="121"/>
                    <a:pt x="69" y="121"/>
                    <a:pt x="70" y="122"/>
                  </a:cubicBezTo>
                  <a:cubicBezTo>
                    <a:pt x="70" y="123"/>
                    <a:pt x="70" y="124"/>
                    <a:pt x="70" y="125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3" y="126"/>
                    <a:pt x="75" y="126"/>
                    <a:pt x="76" y="125"/>
                  </a:cubicBezTo>
                  <a:cubicBezTo>
                    <a:pt x="77" y="125"/>
                    <a:pt x="79" y="126"/>
                    <a:pt x="79" y="126"/>
                  </a:cubicBezTo>
                  <a:cubicBezTo>
                    <a:pt x="81" y="126"/>
                    <a:pt x="82" y="127"/>
                    <a:pt x="83" y="128"/>
                  </a:cubicBezTo>
                  <a:cubicBezTo>
                    <a:pt x="83" y="129"/>
                    <a:pt x="84" y="129"/>
                    <a:pt x="85" y="130"/>
                  </a:cubicBezTo>
                  <a:cubicBezTo>
                    <a:pt x="85" y="130"/>
                    <a:pt x="86" y="131"/>
                    <a:pt x="87" y="132"/>
                  </a:cubicBezTo>
                  <a:cubicBezTo>
                    <a:pt x="87" y="133"/>
                    <a:pt x="89" y="134"/>
                    <a:pt x="90" y="134"/>
                  </a:cubicBezTo>
                  <a:cubicBezTo>
                    <a:pt x="90" y="134"/>
                    <a:pt x="92" y="134"/>
                    <a:pt x="93" y="135"/>
                  </a:cubicBezTo>
                  <a:cubicBezTo>
                    <a:pt x="94" y="135"/>
                    <a:pt x="96" y="136"/>
                    <a:pt x="96" y="137"/>
                  </a:cubicBezTo>
                  <a:cubicBezTo>
                    <a:pt x="96" y="138"/>
                    <a:pt x="97" y="138"/>
                    <a:pt x="98" y="139"/>
                  </a:cubicBezTo>
                  <a:cubicBezTo>
                    <a:pt x="98" y="140"/>
                    <a:pt x="100" y="140"/>
                    <a:pt x="101" y="140"/>
                  </a:cubicBezTo>
                  <a:cubicBezTo>
                    <a:pt x="102" y="140"/>
                    <a:pt x="104" y="140"/>
                    <a:pt x="104" y="140"/>
                  </a:cubicBezTo>
                  <a:cubicBezTo>
                    <a:pt x="105" y="140"/>
                    <a:pt x="108" y="140"/>
                    <a:pt x="109" y="140"/>
                  </a:cubicBezTo>
                  <a:cubicBezTo>
                    <a:pt x="111" y="140"/>
                    <a:pt x="113" y="141"/>
                    <a:pt x="114" y="141"/>
                  </a:cubicBezTo>
                  <a:cubicBezTo>
                    <a:pt x="115" y="140"/>
                    <a:pt x="117" y="141"/>
                    <a:pt x="118" y="142"/>
                  </a:cubicBezTo>
                  <a:cubicBezTo>
                    <a:pt x="119" y="143"/>
                    <a:pt x="121" y="144"/>
                    <a:pt x="121" y="145"/>
                  </a:cubicBezTo>
                  <a:cubicBezTo>
                    <a:pt x="121" y="145"/>
                    <a:pt x="122" y="146"/>
                    <a:pt x="123" y="146"/>
                  </a:cubicBezTo>
                  <a:cubicBezTo>
                    <a:pt x="125" y="147"/>
                    <a:pt x="127" y="148"/>
                    <a:pt x="128" y="147"/>
                  </a:cubicBezTo>
                  <a:cubicBezTo>
                    <a:pt x="129" y="147"/>
                    <a:pt x="130" y="145"/>
                    <a:pt x="131" y="144"/>
                  </a:cubicBezTo>
                  <a:cubicBezTo>
                    <a:pt x="132" y="143"/>
                    <a:pt x="133" y="143"/>
                    <a:pt x="133" y="143"/>
                  </a:cubicBezTo>
                  <a:cubicBezTo>
                    <a:pt x="132" y="142"/>
                    <a:pt x="131" y="141"/>
                    <a:pt x="130" y="140"/>
                  </a:cubicBezTo>
                  <a:cubicBezTo>
                    <a:pt x="129" y="139"/>
                    <a:pt x="130" y="137"/>
                    <a:pt x="131" y="136"/>
                  </a:cubicBezTo>
                  <a:cubicBezTo>
                    <a:pt x="133" y="134"/>
                    <a:pt x="134" y="132"/>
                    <a:pt x="134" y="132"/>
                  </a:cubicBezTo>
                  <a:cubicBezTo>
                    <a:pt x="134" y="131"/>
                    <a:pt x="134" y="130"/>
                    <a:pt x="134" y="129"/>
                  </a:cubicBezTo>
                  <a:cubicBezTo>
                    <a:pt x="135" y="129"/>
                    <a:pt x="136" y="127"/>
                    <a:pt x="136" y="126"/>
                  </a:cubicBezTo>
                  <a:cubicBezTo>
                    <a:pt x="138" y="124"/>
                    <a:pt x="139" y="122"/>
                    <a:pt x="140" y="121"/>
                  </a:cubicBezTo>
                  <a:cubicBezTo>
                    <a:pt x="140" y="120"/>
                    <a:pt x="141" y="118"/>
                    <a:pt x="141" y="117"/>
                  </a:cubicBezTo>
                  <a:cubicBezTo>
                    <a:pt x="141" y="116"/>
                    <a:pt x="140" y="114"/>
                    <a:pt x="140" y="112"/>
                  </a:cubicBezTo>
                  <a:cubicBezTo>
                    <a:pt x="139" y="110"/>
                    <a:pt x="140" y="108"/>
                    <a:pt x="141" y="107"/>
                  </a:cubicBezTo>
                  <a:cubicBezTo>
                    <a:pt x="142" y="105"/>
                    <a:pt x="144" y="103"/>
                    <a:pt x="145" y="101"/>
                  </a:cubicBezTo>
                  <a:cubicBezTo>
                    <a:pt x="146" y="99"/>
                    <a:pt x="147" y="97"/>
                    <a:pt x="147" y="95"/>
                  </a:cubicBezTo>
                  <a:cubicBezTo>
                    <a:pt x="146" y="94"/>
                    <a:pt x="146" y="92"/>
                    <a:pt x="147" y="91"/>
                  </a:cubicBezTo>
                  <a:cubicBezTo>
                    <a:pt x="147" y="90"/>
                    <a:pt x="149" y="89"/>
                    <a:pt x="150" y="89"/>
                  </a:cubicBezTo>
                  <a:cubicBezTo>
                    <a:pt x="152" y="89"/>
                    <a:pt x="154" y="88"/>
                    <a:pt x="155" y="87"/>
                  </a:cubicBezTo>
                  <a:cubicBezTo>
                    <a:pt x="156" y="86"/>
                    <a:pt x="156" y="83"/>
                    <a:pt x="156" y="81"/>
                  </a:cubicBezTo>
                  <a:cubicBezTo>
                    <a:pt x="157" y="81"/>
                    <a:pt x="158" y="79"/>
                    <a:pt x="160" y="79"/>
                  </a:cubicBezTo>
                  <a:cubicBezTo>
                    <a:pt x="161" y="79"/>
                    <a:pt x="163" y="78"/>
                    <a:pt x="164" y="76"/>
                  </a:cubicBezTo>
                  <a:cubicBezTo>
                    <a:pt x="165" y="74"/>
                    <a:pt x="168" y="72"/>
                    <a:pt x="171" y="69"/>
                  </a:cubicBezTo>
                  <a:cubicBezTo>
                    <a:pt x="173" y="67"/>
                    <a:pt x="176" y="65"/>
                    <a:pt x="176" y="65"/>
                  </a:cubicBezTo>
                  <a:cubicBezTo>
                    <a:pt x="176" y="65"/>
                    <a:pt x="175" y="64"/>
                    <a:pt x="173" y="62"/>
                  </a:cubicBezTo>
                  <a:cubicBezTo>
                    <a:pt x="171" y="62"/>
                    <a:pt x="170" y="59"/>
                    <a:pt x="168" y="58"/>
                  </a:cubicBezTo>
                  <a:cubicBezTo>
                    <a:pt x="167" y="57"/>
                    <a:pt x="164" y="55"/>
                    <a:pt x="162" y="54"/>
                  </a:cubicBezTo>
                  <a:cubicBezTo>
                    <a:pt x="161" y="53"/>
                    <a:pt x="157" y="52"/>
                    <a:pt x="154" y="52"/>
                  </a:cubicBezTo>
                  <a:cubicBezTo>
                    <a:pt x="153" y="51"/>
                    <a:pt x="150" y="50"/>
                    <a:pt x="148" y="50"/>
                  </a:cubicBezTo>
                  <a:cubicBezTo>
                    <a:pt x="147" y="49"/>
                    <a:pt x="145" y="47"/>
                    <a:pt x="143" y="47"/>
                  </a:cubicBezTo>
                  <a:cubicBezTo>
                    <a:pt x="140" y="47"/>
                    <a:pt x="138" y="45"/>
                    <a:pt x="138" y="43"/>
                  </a:cubicBezTo>
                  <a:cubicBezTo>
                    <a:pt x="137" y="42"/>
                    <a:pt x="138" y="40"/>
                    <a:pt x="138" y="39"/>
                  </a:cubicBezTo>
                  <a:cubicBezTo>
                    <a:pt x="139" y="38"/>
                    <a:pt x="139" y="36"/>
                    <a:pt x="138" y="36"/>
                  </a:cubicBezTo>
                  <a:cubicBezTo>
                    <a:pt x="137" y="36"/>
                    <a:pt x="135" y="35"/>
                    <a:pt x="135" y="35"/>
                  </a:cubicBezTo>
                  <a:cubicBezTo>
                    <a:pt x="134" y="35"/>
                    <a:pt x="131" y="34"/>
                    <a:pt x="129" y="33"/>
                  </a:cubicBezTo>
                  <a:cubicBezTo>
                    <a:pt x="127" y="33"/>
                    <a:pt x="126" y="31"/>
                    <a:pt x="124" y="29"/>
                  </a:cubicBezTo>
                  <a:cubicBezTo>
                    <a:pt x="123" y="28"/>
                    <a:pt x="121" y="27"/>
                    <a:pt x="119" y="26"/>
                  </a:cubicBezTo>
                  <a:cubicBezTo>
                    <a:pt x="118" y="26"/>
                    <a:pt x="116" y="25"/>
                    <a:pt x="115" y="25"/>
                  </a:cubicBezTo>
                  <a:cubicBezTo>
                    <a:pt x="113" y="25"/>
                    <a:pt x="110" y="25"/>
                    <a:pt x="110" y="25"/>
                  </a:cubicBezTo>
                  <a:cubicBezTo>
                    <a:pt x="109" y="26"/>
                    <a:pt x="107" y="25"/>
                    <a:pt x="106" y="25"/>
                  </a:cubicBezTo>
                  <a:cubicBezTo>
                    <a:pt x="105" y="25"/>
                    <a:pt x="103" y="23"/>
                    <a:pt x="102" y="22"/>
                  </a:cubicBezTo>
                  <a:cubicBezTo>
                    <a:pt x="101" y="21"/>
                    <a:pt x="99" y="21"/>
                    <a:pt x="99" y="19"/>
                  </a:cubicBezTo>
                  <a:cubicBezTo>
                    <a:pt x="98" y="18"/>
                    <a:pt x="96" y="17"/>
                    <a:pt x="95" y="17"/>
                  </a:cubicBezTo>
                  <a:cubicBezTo>
                    <a:pt x="94" y="16"/>
                    <a:pt x="92" y="15"/>
                    <a:pt x="92" y="14"/>
                  </a:cubicBezTo>
                  <a:cubicBezTo>
                    <a:pt x="92" y="13"/>
                    <a:pt x="92" y="12"/>
                    <a:pt x="91" y="10"/>
                  </a:cubicBezTo>
                  <a:cubicBezTo>
                    <a:pt x="89" y="8"/>
                    <a:pt x="87" y="5"/>
                    <a:pt x="86" y="3"/>
                  </a:cubicBezTo>
                  <a:cubicBezTo>
                    <a:pt x="84" y="2"/>
                    <a:pt x="83" y="0"/>
                    <a:pt x="82" y="0"/>
                  </a:cubicBezTo>
                  <a:cubicBezTo>
                    <a:pt x="81" y="0"/>
                    <a:pt x="80" y="1"/>
                    <a:pt x="79" y="3"/>
                  </a:cubicBezTo>
                  <a:cubicBezTo>
                    <a:pt x="79" y="3"/>
                    <a:pt x="77" y="5"/>
                    <a:pt x="76" y="6"/>
                  </a:cubicBezTo>
                  <a:cubicBezTo>
                    <a:pt x="75" y="6"/>
                    <a:pt x="74" y="7"/>
                    <a:pt x="72" y="8"/>
                  </a:cubicBezTo>
                  <a:cubicBezTo>
                    <a:pt x="71" y="8"/>
                    <a:pt x="70" y="9"/>
                    <a:pt x="70" y="9"/>
                  </a:cubicBezTo>
                  <a:cubicBezTo>
                    <a:pt x="70" y="9"/>
                    <a:pt x="68" y="9"/>
                    <a:pt x="67" y="10"/>
                  </a:cubicBezTo>
                  <a:cubicBezTo>
                    <a:pt x="65" y="10"/>
                    <a:pt x="62" y="10"/>
                    <a:pt x="61" y="10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85" name="Freeform 52">
              <a:extLst>
                <a:ext uri="{FF2B5EF4-FFF2-40B4-BE49-F238E27FC236}">
                  <a16:creationId xmlns:a16="http://schemas.microsoft.com/office/drawing/2014/main" id="{F686B779-A943-4884-8D35-D667163996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0615" y="1709210"/>
              <a:ext cx="286186" cy="323681"/>
            </a:xfrm>
            <a:custGeom>
              <a:avLst/>
              <a:gdLst/>
              <a:ahLst/>
              <a:cxnLst>
                <a:cxn ang="0">
                  <a:pos x="143" y="26"/>
                </a:cxn>
                <a:cxn ang="0">
                  <a:pos x="135" y="13"/>
                </a:cxn>
                <a:cxn ang="0">
                  <a:pos x="119" y="0"/>
                </a:cxn>
                <a:cxn ang="0">
                  <a:pos x="122" y="18"/>
                </a:cxn>
                <a:cxn ang="0">
                  <a:pos x="126" y="30"/>
                </a:cxn>
                <a:cxn ang="0">
                  <a:pos x="117" y="32"/>
                </a:cxn>
                <a:cxn ang="0">
                  <a:pos x="109" y="40"/>
                </a:cxn>
                <a:cxn ang="0">
                  <a:pos x="101" y="45"/>
                </a:cxn>
                <a:cxn ang="0">
                  <a:pos x="89" y="56"/>
                </a:cxn>
                <a:cxn ang="0">
                  <a:pos x="73" y="67"/>
                </a:cxn>
                <a:cxn ang="0">
                  <a:pos x="57" y="65"/>
                </a:cxn>
                <a:cxn ang="0">
                  <a:pos x="45" y="69"/>
                </a:cxn>
                <a:cxn ang="0">
                  <a:pos x="39" y="68"/>
                </a:cxn>
                <a:cxn ang="0">
                  <a:pos x="31" y="57"/>
                </a:cxn>
                <a:cxn ang="0">
                  <a:pos x="15" y="53"/>
                </a:cxn>
                <a:cxn ang="0">
                  <a:pos x="5" y="56"/>
                </a:cxn>
                <a:cxn ang="0">
                  <a:pos x="6" y="65"/>
                </a:cxn>
                <a:cxn ang="0">
                  <a:pos x="8" y="79"/>
                </a:cxn>
                <a:cxn ang="0">
                  <a:pos x="17" y="83"/>
                </a:cxn>
                <a:cxn ang="0">
                  <a:pos x="28" y="91"/>
                </a:cxn>
                <a:cxn ang="0">
                  <a:pos x="45" y="93"/>
                </a:cxn>
                <a:cxn ang="0">
                  <a:pos x="51" y="106"/>
                </a:cxn>
                <a:cxn ang="0">
                  <a:pos x="53" y="119"/>
                </a:cxn>
                <a:cxn ang="0">
                  <a:pos x="58" y="132"/>
                </a:cxn>
                <a:cxn ang="0">
                  <a:pos x="74" y="143"/>
                </a:cxn>
                <a:cxn ang="0">
                  <a:pos x="73" y="159"/>
                </a:cxn>
                <a:cxn ang="0">
                  <a:pos x="80" y="171"/>
                </a:cxn>
                <a:cxn ang="0">
                  <a:pos x="84" y="162"/>
                </a:cxn>
                <a:cxn ang="0">
                  <a:pos x="93" y="156"/>
                </a:cxn>
                <a:cxn ang="0">
                  <a:pos x="102" y="163"/>
                </a:cxn>
                <a:cxn ang="0">
                  <a:pos x="110" y="160"/>
                </a:cxn>
                <a:cxn ang="0">
                  <a:pos x="119" y="152"/>
                </a:cxn>
                <a:cxn ang="0">
                  <a:pos x="121" y="169"/>
                </a:cxn>
                <a:cxn ang="0">
                  <a:pos x="123" y="178"/>
                </a:cxn>
                <a:cxn ang="0">
                  <a:pos x="132" y="174"/>
                </a:cxn>
                <a:cxn ang="0">
                  <a:pos x="143" y="174"/>
                </a:cxn>
                <a:cxn ang="0">
                  <a:pos x="150" y="164"/>
                </a:cxn>
                <a:cxn ang="0">
                  <a:pos x="152" y="149"/>
                </a:cxn>
                <a:cxn ang="0">
                  <a:pos x="146" y="135"/>
                </a:cxn>
                <a:cxn ang="0">
                  <a:pos x="133" y="136"/>
                </a:cxn>
                <a:cxn ang="0">
                  <a:pos x="120" y="128"/>
                </a:cxn>
                <a:cxn ang="0">
                  <a:pos x="127" y="115"/>
                </a:cxn>
                <a:cxn ang="0">
                  <a:pos x="137" y="113"/>
                </a:cxn>
                <a:cxn ang="0">
                  <a:pos x="135" y="90"/>
                </a:cxn>
                <a:cxn ang="0">
                  <a:pos x="135" y="65"/>
                </a:cxn>
                <a:cxn ang="0">
                  <a:pos x="150" y="46"/>
                </a:cxn>
                <a:cxn ang="0">
                  <a:pos x="157" y="33"/>
                </a:cxn>
              </a:cxnLst>
              <a:rect l="0" t="0" r="r" b="b"/>
              <a:pathLst>
                <a:path w="158" h="179">
                  <a:moveTo>
                    <a:pt x="153" y="31"/>
                  </a:moveTo>
                  <a:cubicBezTo>
                    <a:pt x="153" y="31"/>
                    <a:pt x="152" y="30"/>
                    <a:pt x="149" y="29"/>
                  </a:cubicBezTo>
                  <a:cubicBezTo>
                    <a:pt x="147" y="28"/>
                    <a:pt x="145" y="27"/>
                    <a:pt x="143" y="26"/>
                  </a:cubicBezTo>
                  <a:cubicBezTo>
                    <a:pt x="141" y="25"/>
                    <a:pt x="139" y="24"/>
                    <a:pt x="138" y="23"/>
                  </a:cubicBezTo>
                  <a:cubicBezTo>
                    <a:pt x="138" y="21"/>
                    <a:pt x="138" y="18"/>
                    <a:pt x="137" y="18"/>
                  </a:cubicBezTo>
                  <a:cubicBezTo>
                    <a:pt x="137" y="16"/>
                    <a:pt x="136" y="13"/>
                    <a:pt x="135" y="13"/>
                  </a:cubicBezTo>
                  <a:cubicBezTo>
                    <a:pt x="134" y="12"/>
                    <a:pt x="131" y="9"/>
                    <a:pt x="130" y="7"/>
                  </a:cubicBezTo>
                  <a:cubicBezTo>
                    <a:pt x="128" y="5"/>
                    <a:pt x="126" y="3"/>
                    <a:pt x="123" y="2"/>
                  </a:cubicBezTo>
                  <a:cubicBezTo>
                    <a:pt x="121" y="1"/>
                    <a:pt x="119" y="0"/>
                    <a:pt x="119" y="0"/>
                  </a:cubicBezTo>
                  <a:cubicBezTo>
                    <a:pt x="119" y="0"/>
                    <a:pt x="119" y="3"/>
                    <a:pt x="120" y="5"/>
                  </a:cubicBezTo>
                  <a:cubicBezTo>
                    <a:pt x="122" y="8"/>
                    <a:pt x="122" y="10"/>
                    <a:pt x="122" y="12"/>
                  </a:cubicBezTo>
                  <a:cubicBezTo>
                    <a:pt x="122" y="13"/>
                    <a:pt x="122" y="15"/>
                    <a:pt x="122" y="18"/>
                  </a:cubicBezTo>
                  <a:cubicBezTo>
                    <a:pt x="122" y="20"/>
                    <a:pt x="124" y="21"/>
                    <a:pt x="125" y="23"/>
                  </a:cubicBezTo>
                  <a:cubicBezTo>
                    <a:pt x="126" y="24"/>
                    <a:pt x="127" y="26"/>
                    <a:pt x="127" y="26"/>
                  </a:cubicBezTo>
                  <a:cubicBezTo>
                    <a:pt x="127" y="28"/>
                    <a:pt x="126" y="29"/>
                    <a:pt x="126" y="30"/>
                  </a:cubicBezTo>
                  <a:cubicBezTo>
                    <a:pt x="125" y="31"/>
                    <a:pt x="123" y="31"/>
                    <a:pt x="123" y="31"/>
                  </a:cubicBezTo>
                  <a:cubicBezTo>
                    <a:pt x="122" y="31"/>
                    <a:pt x="121" y="30"/>
                    <a:pt x="120" y="30"/>
                  </a:cubicBezTo>
                  <a:cubicBezTo>
                    <a:pt x="119" y="30"/>
                    <a:pt x="117" y="31"/>
                    <a:pt x="117" y="32"/>
                  </a:cubicBezTo>
                  <a:cubicBezTo>
                    <a:pt x="116" y="33"/>
                    <a:pt x="115" y="34"/>
                    <a:pt x="114" y="34"/>
                  </a:cubicBezTo>
                  <a:cubicBezTo>
                    <a:pt x="113" y="35"/>
                    <a:pt x="111" y="36"/>
                    <a:pt x="110" y="37"/>
                  </a:cubicBezTo>
                  <a:cubicBezTo>
                    <a:pt x="109" y="38"/>
                    <a:pt x="108" y="40"/>
                    <a:pt x="109" y="40"/>
                  </a:cubicBezTo>
                  <a:cubicBezTo>
                    <a:pt x="110" y="42"/>
                    <a:pt x="109" y="44"/>
                    <a:pt x="108" y="45"/>
                  </a:cubicBezTo>
                  <a:cubicBezTo>
                    <a:pt x="107" y="46"/>
                    <a:pt x="106" y="46"/>
                    <a:pt x="104" y="46"/>
                  </a:cubicBezTo>
                  <a:cubicBezTo>
                    <a:pt x="103" y="46"/>
                    <a:pt x="102" y="45"/>
                    <a:pt x="101" y="45"/>
                  </a:cubicBezTo>
                  <a:cubicBezTo>
                    <a:pt x="100" y="45"/>
                    <a:pt x="98" y="45"/>
                    <a:pt x="96" y="46"/>
                  </a:cubicBezTo>
                  <a:cubicBezTo>
                    <a:pt x="94" y="47"/>
                    <a:pt x="92" y="48"/>
                    <a:pt x="91" y="50"/>
                  </a:cubicBezTo>
                  <a:cubicBezTo>
                    <a:pt x="90" y="52"/>
                    <a:pt x="89" y="54"/>
                    <a:pt x="89" y="56"/>
                  </a:cubicBezTo>
                  <a:cubicBezTo>
                    <a:pt x="89" y="59"/>
                    <a:pt x="87" y="60"/>
                    <a:pt x="86" y="61"/>
                  </a:cubicBezTo>
                  <a:cubicBezTo>
                    <a:pt x="85" y="62"/>
                    <a:pt x="82" y="64"/>
                    <a:pt x="80" y="65"/>
                  </a:cubicBezTo>
                  <a:cubicBezTo>
                    <a:pt x="78" y="66"/>
                    <a:pt x="76" y="67"/>
                    <a:pt x="73" y="67"/>
                  </a:cubicBezTo>
                  <a:cubicBezTo>
                    <a:pt x="71" y="67"/>
                    <a:pt x="69" y="65"/>
                    <a:pt x="69" y="64"/>
                  </a:cubicBezTo>
                  <a:cubicBezTo>
                    <a:pt x="68" y="63"/>
                    <a:pt x="65" y="62"/>
                    <a:pt x="62" y="63"/>
                  </a:cubicBezTo>
                  <a:cubicBezTo>
                    <a:pt x="60" y="64"/>
                    <a:pt x="57" y="65"/>
                    <a:pt x="57" y="65"/>
                  </a:cubicBezTo>
                  <a:cubicBezTo>
                    <a:pt x="56" y="65"/>
                    <a:pt x="54" y="64"/>
                    <a:pt x="54" y="63"/>
                  </a:cubicBezTo>
                  <a:cubicBezTo>
                    <a:pt x="52" y="63"/>
                    <a:pt x="50" y="64"/>
                    <a:pt x="49" y="65"/>
                  </a:cubicBezTo>
                  <a:cubicBezTo>
                    <a:pt x="48" y="67"/>
                    <a:pt x="46" y="68"/>
                    <a:pt x="45" y="69"/>
                  </a:cubicBezTo>
                  <a:cubicBezTo>
                    <a:pt x="44" y="69"/>
                    <a:pt x="42" y="71"/>
                    <a:pt x="42" y="73"/>
                  </a:cubicBezTo>
                  <a:cubicBezTo>
                    <a:pt x="41" y="74"/>
                    <a:pt x="40" y="74"/>
                    <a:pt x="39" y="74"/>
                  </a:cubicBezTo>
                  <a:cubicBezTo>
                    <a:pt x="39" y="73"/>
                    <a:pt x="39" y="70"/>
                    <a:pt x="39" y="68"/>
                  </a:cubicBezTo>
                  <a:cubicBezTo>
                    <a:pt x="38" y="66"/>
                    <a:pt x="38" y="63"/>
                    <a:pt x="38" y="62"/>
                  </a:cubicBezTo>
                  <a:cubicBezTo>
                    <a:pt x="38" y="60"/>
                    <a:pt x="38" y="58"/>
                    <a:pt x="36" y="57"/>
                  </a:cubicBezTo>
                  <a:cubicBezTo>
                    <a:pt x="35" y="56"/>
                    <a:pt x="33" y="56"/>
                    <a:pt x="31" y="57"/>
                  </a:cubicBezTo>
                  <a:cubicBezTo>
                    <a:pt x="30" y="58"/>
                    <a:pt x="28" y="57"/>
                    <a:pt x="26" y="56"/>
                  </a:cubicBezTo>
                  <a:cubicBezTo>
                    <a:pt x="25" y="55"/>
                    <a:pt x="22" y="54"/>
                    <a:pt x="21" y="53"/>
                  </a:cubicBezTo>
                  <a:cubicBezTo>
                    <a:pt x="20" y="52"/>
                    <a:pt x="17" y="52"/>
                    <a:pt x="15" y="53"/>
                  </a:cubicBezTo>
                  <a:cubicBezTo>
                    <a:pt x="14" y="54"/>
                    <a:pt x="10" y="54"/>
                    <a:pt x="8" y="54"/>
                  </a:cubicBezTo>
                  <a:cubicBezTo>
                    <a:pt x="6" y="54"/>
                    <a:pt x="6" y="53"/>
                    <a:pt x="6" y="53"/>
                  </a:cubicBezTo>
                  <a:cubicBezTo>
                    <a:pt x="6" y="53"/>
                    <a:pt x="6" y="55"/>
                    <a:pt x="5" y="56"/>
                  </a:cubicBezTo>
                  <a:cubicBezTo>
                    <a:pt x="5" y="57"/>
                    <a:pt x="3" y="59"/>
                    <a:pt x="2" y="61"/>
                  </a:cubicBezTo>
                  <a:cubicBezTo>
                    <a:pt x="0" y="62"/>
                    <a:pt x="0" y="64"/>
                    <a:pt x="2" y="63"/>
                  </a:cubicBezTo>
                  <a:cubicBezTo>
                    <a:pt x="3" y="64"/>
                    <a:pt x="5" y="65"/>
                    <a:pt x="6" y="65"/>
                  </a:cubicBezTo>
                  <a:cubicBezTo>
                    <a:pt x="7" y="65"/>
                    <a:pt x="7" y="68"/>
                    <a:pt x="7" y="69"/>
                  </a:cubicBezTo>
                  <a:cubicBezTo>
                    <a:pt x="8" y="72"/>
                    <a:pt x="8" y="74"/>
                    <a:pt x="8" y="75"/>
                  </a:cubicBezTo>
                  <a:cubicBezTo>
                    <a:pt x="8" y="76"/>
                    <a:pt x="8" y="79"/>
                    <a:pt x="8" y="79"/>
                  </a:cubicBezTo>
                  <a:cubicBezTo>
                    <a:pt x="8" y="81"/>
                    <a:pt x="9" y="83"/>
                    <a:pt x="9" y="84"/>
                  </a:cubicBezTo>
                  <a:cubicBezTo>
                    <a:pt x="9" y="84"/>
                    <a:pt x="10" y="85"/>
                    <a:pt x="11" y="85"/>
                  </a:cubicBezTo>
                  <a:cubicBezTo>
                    <a:pt x="13" y="85"/>
                    <a:pt x="15" y="84"/>
                    <a:pt x="17" y="83"/>
                  </a:cubicBezTo>
                  <a:cubicBezTo>
                    <a:pt x="17" y="83"/>
                    <a:pt x="19" y="83"/>
                    <a:pt x="21" y="84"/>
                  </a:cubicBezTo>
                  <a:cubicBezTo>
                    <a:pt x="22" y="85"/>
                    <a:pt x="24" y="87"/>
                    <a:pt x="25" y="87"/>
                  </a:cubicBezTo>
                  <a:cubicBezTo>
                    <a:pt x="25" y="88"/>
                    <a:pt x="26" y="90"/>
                    <a:pt x="28" y="91"/>
                  </a:cubicBezTo>
                  <a:cubicBezTo>
                    <a:pt x="30" y="91"/>
                    <a:pt x="33" y="92"/>
                    <a:pt x="34" y="91"/>
                  </a:cubicBezTo>
                  <a:cubicBezTo>
                    <a:pt x="36" y="91"/>
                    <a:pt x="40" y="91"/>
                    <a:pt x="41" y="90"/>
                  </a:cubicBezTo>
                  <a:cubicBezTo>
                    <a:pt x="42" y="90"/>
                    <a:pt x="44" y="91"/>
                    <a:pt x="45" y="93"/>
                  </a:cubicBezTo>
                  <a:cubicBezTo>
                    <a:pt x="46" y="95"/>
                    <a:pt x="47" y="98"/>
                    <a:pt x="47" y="100"/>
                  </a:cubicBezTo>
                  <a:cubicBezTo>
                    <a:pt x="47" y="101"/>
                    <a:pt x="48" y="104"/>
                    <a:pt x="49" y="105"/>
                  </a:cubicBezTo>
                  <a:cubicBezTo>
                    <a:pt x="49" y="106"/>
                    <a:pt x="50" y="106"/>
                    <a:pt x="51" y="106"/>
                  </a:cubicBezTo>
                  <a:cubicBezTo>
                    <a:pt x="52" y="107"/>
                    <a:pt x="52" y="108"/>
                    <a:pt x="52" y="110"/>
                  </a:cubicBezTo>
                  <a:cubicBezTo>
                    <a:pt x="52" y="111"/>
                    <a:pt x="52" y="112"/>
                    <a:pt x="52" y="114"/>
                  </a:cubicBezTo>
                  <a:cubicBezTo>
                    <a:pt x="52" y="116"/>
                    <a:pt x="52" y="117"/>
                    <a:pt x="53" y="119"/>
                  </a:cubicBezTo>
                  <a:cubicBezTo>
                    <a:pt x="53" y="120"/>
                    <a:pt x="54" y="122"/>
                    <a:pt x="54" y="124"/>
                  </a:cubicBezTo>
                  <a:cubicBezTo>
                    <a:pt x="54" y="126"/>
                    <a:pt x="54" y="128"/>
                    <a:pt x="55" y="129"/>
                  </a:cubicBezTo>
                  <a:cubicBezTo>
                    <a:pt x="55" y="130"/>
                    <a:pt x="57" y="132"/>
                    <a:pt x="58" y="132"/>
                  </a:cubicBezTo>
                  <a:cubicBezTo>
                    <a:pt x="60" y="132"/>
                    <a:pt x="61" y="134"/>
                    <a:pt x="63" y="135"/>
                  </a:cubicBezTo>
                  <a:cubicBezTo>
                    <a:pt x="65" y="136"/>
                    <a:pt x="68" y="137"/>
                    <a:pt x="69" y="139"/>
                  </a:cubicBezTo>
                  <a:cubicBezTo>
                    <a:pt x="71" y="140"/>
                    <a:pt x="73" y="142"/>
                    <a:pt x="74" y="143"/>
                  </a:cubicBezTo>
                  <a:cubicBezTo>
                    <a:pt x="76" y="145"/>
                    <a:pt x="77" y="147"/>
                    <a:pt x="77" y="149"/>
                  </a:cubicBezTo>
                  <a:cubicBezTo>
                    <a:pt x="77" y="150"/>
                    <a:pt x="76" y="152"/>
                    <a:pt x="75" y="154"/>
                  </a:cubicBezTo>
                  <a:cubicBezTo>
                    <a:pt x="75" y="155"/>
                    <a:pt x="73" y="158"/>
                    <a:pt x="73" y="159"/>
                  </a:cubicBezTo>
                  <a:cubicBezTo>
                    <a:pt x="72" y="160"/>
                    <a:pt x="72" y="163"/>
                    <a:pt x="72" y="164"/>
                  </a:cubicBezTo>
                  <a:cubicBezTo>
                    <a:pt x="72" y="166"/>
                    <a:pt x="73" y="168"/>
                    <a:pt x="75" y="169"/>
                  </a:cubicBezTo>
                  <a:cubicBezTo>
                    <a:pt x="76" y="169"/>
                    <a:pt x="79" y="170"/>
                    <a:pt x="80" y="171"/>
                  </a:cubicBezTo>
                  <a:cubicBezTo>
                    <a:pt x="82" y="172"/>
                    <a:pt x="84" y="172"/>
                    <a:pt x="84" y="171"/>
                  </a:cubicBezTo>
                  <a:cubicBezTo>
                    <a:pt x="84" y="170"/>
                    <a:pt x="84" y="168"/>
                    <a:pt x="84" y="167"/>
                  </a:cubicBezTo>
                  <a:cubicBezTo>
                    <a:pt x="84" y="166"/>
                    <a:pt x="84" y="164"/>
                    <a:pt x="84" y="162"/>
                  </a:cubicBezTo>
                  <a:cubicBezTo>
                    <a:pt x="84" y="161"/>
                    <a:pt x="85" y="159"/>
                    <a:pt x="86" y="159"/>
                  </a:cubicBezTo>
                  <a:cubicBezTo>
                    <a:pt x="87" y="158"/>
                    <a:pt x="89" y="158"/>
                    <a:pt x="90" y="159"/>
                  </a:cubicBezTo>
                  <a:cubicBezTo>
                    <a:pt x="91" y="159"/>
                    <a:pt x="93" y="158"/>
                    <a:pt x="93" y="156"/>
                  </a:cubicBezTo>
                  <a:cubicBezTo>
                    <a:pt x="94" y="154"/>
                    <a:pt x="95" y="154"/>
                    <a:pt x="96" y="155"/>
                  </a:cubicBezTo>
                  <a:cubicBezTo>
                    <a:pt x="97" y="155"/>
                    <a:pt x="98" y="157"/>
                    <a:pt x="99" y="159"/>
                  </a:cubicBezTo>
                  <a:cubicBezTo>
                    <a:pt x="100" y="159"/>
                    <a:pt x="102" y="161"/>
                    <a:pt x="102" y="163"/>
                  </a:cubicBezTo>
                  <a:cubicBezTo>
                    <a:pt x="102" y="164"/>
                    <a:pt x="104" y="164"/>
                    <a:pt x="105" y="164"/>
                  </a:cubicBezTo>
                  <a:cubicBezTo>
                    <a:pt x="106" y="163"/>
                    <a:pt x="108" y="163"/>
                    <a:pt x="109" y="163"/>
                  </a:cubicBezTo>
                  <a:cubicBezTo>
                    <a:pt x="110" y="163"/>
                    <a:pt x="110" y="161"/>
                    <a:pt x="110" y="160"/>
                  </a:cubicBezTo>
                  <a:cubicBezTo>
                    <a:pt x="110" y="158"/>
                    <a:pt x="110" y="157"/>
                    <a:pt x="111" y="156"/>
                  </a:cubicBezTo>
                  <a:cubicBezTo>
                    <a:pt x="112" y="155"/>
                    <a:pt x="114" y="153"/>
                    <a:pt x="116" y="152"/>
                  </a:cubicBezTo>
                  <a:cubicBezTo>
                    <a:pt x="117" y="151"/>
                    <a:pt x="118" y="151"/>
                    <a:pt x="119" y="152"/>
                  </a:cubicBezTo>
                  <a:cubicBezTo>
                    <a:pt x="120" y="152"/>
                    <a:pt x="121" y="155"/>
                    <a:pt x="121" y="156"/>
                  </a:cubicBezTo>
                  <a:cubicBezTo>
                    <a:pt x="121" y="158"/>
                    <a:pt x="122" y="161"/>
                    <a:pt x="121" y="163"/>
                  </a:cubicBezTo>
                  <a:cubicBezTo>
                    <a:pt x="121" y="165"/>
                    <a:pt x="121" y="167"/>
                    <a:pt x="121" y="169"/>
                  </a:cubicBezTo>
                  <a:cubicBezTo>
                    <a:pt x="121" y="171"/>
                    <a:pt x="120" y="172"/>
                    <a:pt x="120" y="173"/>
                  </a:cubicBezTo>
                  <a:cubicBezTo>
                    <a:pt x="120" y="175"/>
                    <a:pt x="120" y="177"/>
                    <a:pt x="120" y="178"/>
                  </a:cubicBezTo>
                  <a:cubicBezTo>
                    <a:pt x="120" y="178"/>
                    <a:pt x="122" y="179"/>
                    <a:pt x="123" y="178"/>
                  </a:cubicBezTo>
                  <a:cubicBezTo>
                    <a:pt x="125" y="177"/>
                    <a:pt x="126" y="177"/>
                    <a:pt x="127" y="177"/>
                  </a:cubicBezTo>
                  <a:cubicBezTo>
                    <a:pt x="127" y="177"/>
                    <a:pt x="128" y="177"/>
                    <a:pt x="128" y="176"/>
                  </a:cubicBezTo>
                  <a:cubicBezTo>
                    <a:pt x="128" y="175"/>
                    <a:pt x="130" y="174"/>
                    <a:pt x="132" y="174"/>
                  </a:cubicBezTo>
                  <a:cubicBezTo>
                    <a:pt x="134" y="174"/>
                    <a:pt x="135" y="174"/>
                    <a:pt x="137" y="174"/>
                  </a:cubicBezTo>
                  <a:cubicBezTo>
                    <a:pt x="138" y="174"/>
                    <a:pt x="139" y="174"/>
                    <a:pt x="139" y="174"/>
                  </a:cubicBezTo>
                  <a:cubicBezTo>
                    <a:pt x="139" y="174"/>
                    <a:pt x="141" y="174"/>
                    <a:pt x="143" y="174"/>
                  </a:cubicBezTo>
                  <a:cubicBezTo>
                    <a:pt x="144" y="174"/>
                    <a:pt x="146" y="173"/>
                    <a:pt x="147" y="173"/>
                  </a:cubicBezTo>
                  <a:cubicBezTo>
                    <a:pt x="148" y="172"/>
                    <a:pt x="150" y="171"/>
                    <a:pt x="150" y="169"/>
                  </a:cubicBezTo>
                  <a:cubicBezTo>
                    <a:pt x="150" y="168"/>
                    <a:pt x="150" y="166"/>
                    <a:pt x="150" y="164"/>
                  </a:cubicBezTo>
                  <a:cubicBezTo>
                    <a:pt x="150" y="162"/>
                    <a:pt x="150" y="159"/>
                    <a:pt x="150" y="157"/>
                  </a:cubicBezTo>
                  <a:cubicBezTo>
                    <a:pt x="151" y="156"/>
                    <a:pt x="152" y="154"/>
                    <a:pt x="152" y="152"/>
                  </a:cubicBezTo>
                  <a:cubicBezTo>
                    <a:pt x="153" y="151"/>
                    <a:pt x="153" y="150"/>
                    <a:pt x="152" y="149"/>
                  </a:cubicBezTo>
                  <a:cubicBezTo>
                    <a:pt x="152" y="148"/>
                    <a:pt x="151" y="146"/>
                    <a:pt x="151" y="145"/>
                  </a:cubicBezTo>
                  <a:cubicBezTo>
                    <a:pt x="151" y="145"/>
                    <a:pt x="150" y="142"/>
                    <a:pt x="150" y="140"/>
                  </a:cubicBezTo>
                  <a:cubicBezTo>
                    <a:pt x="149" y="140"/>
                    <a:pt x="147" y="136"/>
                    <a:pt x="146" y="135"/>
                  </a:cubicBezTo>
                  <a:cubicBezTo>
                    <a:pt x="144" y="133"/>
                    <a:pt x="142" y="132"/>
                    <a:pt x="142" y="132"/>
                  </a:cubicBezTo>
                  <a:cubicBezTo>
                    <a:pt x="142" y="132"/>
                    <a:pt x="141" y="133"/>
                    <a:pt x="139" y="134"/>
                  </a:cubicBezTo>
                  <a:cubicBezTo>
                    <a:pt x="139" y="136"/>
                    <a:pt x="136" y="136"/>
                    <a:pt x="133" y="136"/>
                  </a:cubicBezTo>
                  <a:cubicBezTo>
                    <a:pt x="131" y="136"/>
                    <a:pt x="128" y="135"/>
                    <a:pt x="126" y="134"/>
                  </a:cubicBezTo>
                  <a:cubicBezTo>
                    <a:pt x="123" y="134"/>
                    <a:pt x="122" y="133"/>
                    <a:pt x="120" y="133"/>
                  </a:cubicBezTo>
                  <a:cubicBezTo>
                    <a:pt x="119" y="132"/>
                    <a:pt x="119" y="130"/>
                    <a:pt x="120" y="128"/>
                  </a:cubicBezTo>
                  <a:cubicBezTo>
                    <a:pt x="120" y="128"/>
                    <a:pt x="122" y="126"/>
                    <a:pt x="122" y="124"/>
                  </a:cubicBezTo>
                  <a:cubicBezTo>
                    <a:pt x="122" y="123"/>
                    <a:pt x="123" y="121"/>
                    <a:pt x="123" y="120"/>
                  </a:cubicBezTo>
                  <a:cubicBezTo>
                    <a:pt x="124" y="118"/>
                    <a:pt x="126" y="116"/>
                    <a:pt x="127" y="115"/>
                  </a:cubicBezTo>
                  <a:cubicBezTo>
                    <a:pt x="129" y="115"/>
                    <a:pt x="131" y="115"/>
                    <a:pt x="134" y="115"/>
                  </a:cubicBezTo>
                  <a:cubicBezTo>
                    <a:pt x="137" y="115"/>
                    <a:pt x="139" y="116"/>
                    <a:pt x="139" y="116"/>
                  </a:cubicBezTo>
                  <a:cubicBezTo>
                    <a:pt x="139" y="116"/>
                    <a:pt x="138" y="114"/>
                    <a:pt x="137" y="113"/>
                  </a:cubicBezTo>
                  <a:cubicBezTo>
                    <a:pt x="137" y="111"/>
                    <a:pt x="136" y="108"/>
                    <a:pt x="135" y="106"/>
                  </a:cubicBezTo>
                  <a:cubicBezTo>
                    <a:pt x="135" y="103"/>
                    <a:pt x="134" y="100"/>
                    <a:pt x="135" y="98"/>
                  </a:cubicBezTo>
                  <a:cubicBezTo>
                    <a:pt x="135" y="96"/>
                    <a:pt x="135" y="92"/>
                    <a:pt x="135" y="90"/>
                  </a:cubicBezTo>
                  <a:cubicBezTo>
                    <a:pt x="135" y="87"/>
                    <a:pt x="135" y="84"/>
                    <a:pt x="134" y="83"/>
                  </a:cubicBezTo>
                  <a:cubicBezTo>
                    <a:pt x="134" y="81"/>
                    <a:pt x="134" y="78"/>
                    <a:pt x="133" y="75"/>
                  </a:cubicBezTo>
                  <a:cubicBezTo>
                    <a:pt x="133" y="72"/>
                    <a:pt x="134" y="68"/>
                    <a:pt x="135" y="65"/>
                  </a:cubicBezTo>
                  <a:cubicBezTo>
                    <a:pt x="137" y="62"/>
                    <a:pt x="139" y="58"/>
                    <a:pt x="140" y="57"/>
                  </a:cubicBezTo>
                  <a:cubicBezTo>
                    <a:pt x="142" y="54"/>
                    <a:pt x="145" y="51"/>
                    <a:pt x="146" y="51"/>
                  </a:cubicBezTo>
                  <a:cubicBezTo>
                    <a:pt x="147" y="49"/>
                    <a:pt x="149" y="47"/>
                    <a:pt x="150" y="46"/>
                  </a:cubicBezTo>
                  <a:cubicBezTo>
                    <a:pt x="152" y="45"/>
                    <a:pt x="154" y="43"/>
                    <a:pt x="154" y="42"/>
                  </a:cubicBezTo>
                  <a:cubicBezTo>
                    <a:pt x="155" y="40"/>
                    <a:pt x="157" y="38"/>
                    <a:pt x="158" y="37"/>
                  </a:cubicBezTo>
                  <a:cubicBezTo>
                    <a:pt x="158" y="36"/>
                    <a:pt x="158" y="34"/>
                    <a:pt x="157" y="33"/>
                  </a:cubicBezTo>
                  <a:cubicBezTo>
                    <a:pt x="156" y="32"/>
                    <a:pt x="156" y="32"/>
                    <a:pt x="156" y="32"/>
                  </a:cubicBezTo>
                  <a:cubicBezTo>
                    <a:pt x="154" y="32"/>
                    <a:pt x="153" y="31"/>
                    <a:pt x="153" y="31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86" name="Freeform 53">
              <a:extLst>
                <a:ext uri="{FF2B5EF4-FFF2-40B4-BE49-F238E27FC236}">
                  <a16:creationId xmlns:a16="http://schemas.microsoft.com/office/drawing/2014/main" id="{82BC0367-140C-40F2-B752-A6BC86D9A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111" y="1554639"/>
              <a:ext cx="280829" cy="287716"/>
            </a:xfrm>
            <a:custGeom>
              <a:avLst/>
              <a:gdLst/>
              <a:ahLst/>
              <a:cxnLst>
                <a:cxn ang="0">
                  <a:pos x="15" y="136"/>
                </a:cxn>
                <a:cxn ang="0">
                  <a:pos x="30" y="138"/>
                </a:cxn>
                <a:cxn ang="0">
                  <a:pos x="36" y="139"/>
                </a:cxn>
                <a:cxn ang="0">
                  <a:pos x="49" y="137"/>
                </a:cxn>
                <a:cxn ang="0">
                  <a:pos x="59" y="141"/>
                </a:cxn>
                <a:cxn ang="0">
                  <a:pos x="66" y="146"/>
                </a:cxn>
                <a:cxn ang="0">
                  <a:pos x="67" y="158"/>
                </a:cxn>
                <a:cxn ang="0">
                  <a:pos x="73" y="154"/>
                </a:cxn>
                <a:cxn ang="0">
                  <a:pos x="81" y="148"/>
                </a:cxn>
                <a:cxn ang="0">
                  <a:pos x="90" y="147"/>
                </a:cxn>
                <a:cxn ang="0">
                  <a:pos x="101" y="151"/>
                </a:cxn>
                <a:cxn ang="0">
                  <a:pos x="114" y="146"/>
                </a:cxn>
                <a:cxn ang="0">
                  <a:pos x="119" y="135"/>
                </a:cxn>
                <a:cxn ang="0">
                  <a:pos x="129" y="129"/>
                </a:cxn>
                <a:cxn ang="0">
                  <a:pos x="136" y="129"/>
                </a:cxn>
                <a:cxn ang="0">
                  <a:pos x="138" y="122"/>
                </a:cxn>
                <a:cxn ang="0">
                  <a:pos x="145" y="116"/>
                </a:cxn>
                <a:cxn ang="0">
                  <a:pos x="151" y="115"/>
                </a:cxn>
                <a:cxn ang="0">
                  <a:pos x="155" y="111"/>
                </a:cxn>
                <a:cxn ang="0">
                  <a:pos x="150" y="103"/>
                </a:cxn>
                <a:cxn ang="0">
                  <a:pos x="149" y="90"/>
                </a:cxn>
                <a:cxn ang="0">
                  <a:pos x="144" y="83"/>
                </a:cxn>
                <a:cxn ang="0">
                  <a:pos x="139" y="72"/>
                </a:cxn>
                <a:cxn ang="0">
                  <a:pos x="131" y="64"/>
                </a:cxn>
                <a:cxn ang="0">
                  <a:pos x="124" y="64"/>
                </a:cxn>
                <a:cxn ang="0">
                  <a:pos x="114" y="54"/>
                </a:cxn>
                <a:cxn ang="0">
                  <a:pos x="110" y="42"/>
                </a:cxn>
                <a:cxn ang="0">
                  <a:pos x="103" y="27"/>
                </a:cxn>
                <a:cxn ang="0">
                  <a:pos x="92" y="17"/>
                </a:cxn>
                <a:cxn ang="0">
                  <a:pos x="100" y="11"/>
                </a:cxn>
                <a:cxn ang="0">
                  <a:pos x="107" y="0"/>
                </a:cxn>
                <a:cxn ang="0">
                  <a:pos x="99" y="1"/>
                </a:cxn>
                <a:cxn ang="0">
                  <a:pos x="88" y="7"/>
                </a:cxn>
                <a:cxn ang="0">
                  <a:pos x="75" y="8"/>
                </a:cxn>
                <a:cxn ang="0">
                  <a:pos x="78" y="15"/>
                </a:cxn>
                <a:cxn ang="0">
                  <a:pos x="76" y="19"/>
                </a:cxn>
                <a:cxn ang="0">
                  <a:pos x="66" y="23"/>
                </a:cxn>
                <a:cxn ang="0">
                  <a:pos x="55" y="27"/>
                </a:cxn>
                <a:cxn ang="0">
                  <a:pos x="48" y="30"/>
                </a:cxn>
                <a:cxn ang="0">
                  <a:pos x="43" y="34"/>
                </a:cxn>
                <a:cxn ang="0">
                  <a:pos x="37" y="41"/>
                </a:cxn>
                <a:cxn ang="0">
                  <a:pos x="38" y="48"/>
                </a:cxn>
                <a:cxn ang="0">
                  <a:pos x="40" y="60"/>
                </a:cxn>
                <a:cxn ang="0">
                  <a:pos x="37" y="68"/>
                </a:cxn>
                <a:cxn ang="0">
                  <a:pos x="41" y="77"/>
                </a:cxn>
                <a:cxn ang="0">
                  <a:pos x="39" y="80"/>
                </a:cxn>
                <a:cxn ang="0">
                  <a:pos x="29" y="87"/>
                </a:cxn>
                <a:cxn ang="0">
                  <a:pos x="17" y="98"/>
                </a:cxn>
                <a:cxn ang="0">
                  <a:pos x="11" y="104"/>
                </a:cxn>
                <a:cxn ang="0">
                  <a:pos x="3" y="113"/>
                </a:cxn>
                <a:cxn ang="0">
                  <a:pos x="1" y="117"/>
                </a:cxn>
                <a:cxn ang="0">
                  <a:pos x="5" y="124"/>
                </a:cxn>
                <a:cxn ang="0">
                  <a:pos x="3" y="131"/>
                </a:cxn>
              </a:cxnLst>
              <a:rect l="0" t="0" r="r" b="b"/>
              <a:pathLst>
                <a:path w="155" h="159">
                  <a:moveTo>
                    <a:pt x="6" y="136"/>
                  </a:moveTo>
                  <a:cubicBezTo>
                    <a:pt x="8" y="136"/>
                    <a:pt x="13" y="136"/>
                    <a:pt x="15" y="136"/>
                  </a:cubicBezTo>
                  <a:cubicBezTo>
                    <a:pt x="19" y="136"/>
                    <a:pt x="22" y="136"/>
                    <a:pt x="23" y="136"/>
                  </a:cubicBezTo>
                  <a:cubicBezTo>
                    <a:pt x="25" y="137"/>
                    <a:pt x="28" y="137"/>
                    <a:pt x="30" y="138"/>
                  </a:cubicBezTo>
                  <a:cubicBezTo>
                    <a:pt x="31" y="138"/>
                    <a:pt x="33" y="138"/>
                    <a:pt x="33" y="138"/>
                  </a:cubicBezTo>
                  <a:cubicBezTo>
                    <a:pt x="33" y="138"/>
                    <a:pt x="34" y="139"/>
                    <a:pt x="36" y="139"/>
                  </a:cubicBezTo>
                  <a:cubicBezTo>
                    <a:pt x="38" y="138"/>
                    <a:pt x="41" y="138"/>
                    <a:pt x="43" y="138"/>
                  </a:cubicBezTo>
                  <a:cubicBezTo>
                    <a:pt x="45" y="137"/>
                    <a:pt x="47" y="137"/>
                    <a:pt x="49" y="137"/>
                  </a:cubicBezTo>
                  <a:cubicBezTo>
                    <a:pt x="50" y="138"/>
                    <a:pt x="53" y="140"/>
                    <a:pt x="54" y="141"/>
                  </a:cubicBezTo>
                  <a:cubicBezTo>
                    <a:pt x="55" y="141"/>
                    <a:pt x="58" y="142"/>
                    <a:pt x="59" y="141"/>
                  </a:cubicBezTo>
                  <a:cubicBezTo>
                    <a:pt x="61" y="140"/>
                    <a:pt x="63" y="140"/>
                    <a:pt x="64" y="141"/>
                  </a:cubicBezTo>
                  <a:cubicBezTo>
                    <a:pt x="65" y="143"/>
                    <a:pt x="66" y="145"/>
                    <a:pt x="66" y="146"/>
                  </a:cubicBezTo>
                  <a:cubicBezTo>
                    <a:pt x="66" y="148"/>
                    <a:pt x="66" y="151"/>
                    <a:pt x="66" y="153"/>
                  </a:cubicBezTo>
                  <a:cubicBezTo>
                    <a:pt x="66" y="155"/>
                    <a:pt x="66" y="157"/>
                    <a:pt x="67" y="158"/>
                  </a:cubicBezTo>
                  <a:cubicBezTo>
                    <a:pt x="68" y="159"/>
                    <a:pt x="69" y="159"/>
                    <a:pt x="70" y="157"/>
                  </a:cubicBezTo>
                  <a:cubicBezTo>
                    <a:pt x="70" y="155"/>
                    <a:pt x="72" y="154"/>
                    <a:pt x="73" y="154"/>
                  </a:cubicBezTo>
                  <a:cubicBezTo>
                    <a:pt x="74" y="153"/>
                    <a:pt x="76" y="151"/>
                    <a:pt x="77" y="149"/>
                  </a:cubicBezTo>
                  <a:cubicBezTo>
                    <a:pt x="78" y="149"/>
                    <a:pt x="80" y="148"/>
                    <a:pt x="81" y="148"/>
                  </a:cubicBezTo>
                  <a:cubicBezTo>
                    <a:pt x="82" y="148"/>
                    <a:pt x="84" y="149"/>
                    <a:pt x="85" y="149"/>
                  </a:cubicBezTo>
                  <a:cubicBezTo>
                    <a:pt x="85" y="149"/>
                    <a:pt x="88" y="148"/>
                    <a:pt x="90" y="147"/>
                  </a:cubicBezTo>
                  <a:cubicBezTo>
                    <a:pt x="93" y="146"/>
                    <a:pt x="96" y="147"/>
                    <a:pt x="97" y="149"/>
                  </a:cubicBezTo>
                  <a:cubicBezTo>
                    <a:pt x="97" y="150"/>
                    <a:pt x="99" y="151"/>
                    <a:pt x="101" y="151"/>
                  </a:cubicBezTo>
                  <a:cubicBezTo>
                    <a:pt x="104" y="151"/>
                    <a:pt x="106" y="150"/>
                    <a:pt x="108" y="149"/>
                  </a:cubicBezTo>
                  <a:cubicBezTo>
                    <a:pt x="110" y="149"/>
                    <a:pt x="113" y="147"/>
                    <a:pt x="114" y="146"/>
                  </a:cubicBezTo>
                  <a:cubicBezTo>
                    <a:pt x="115" y="145"/>
                    <a:pt x="117" y="143"/>
                    <a:pt x="117" y="141"/>
                  </a:cubicBezTo>
                  <a:cubicBezTo>
                    <a:pt x="117" y="139"/>
                    <a:pt x="118" y="136"/>
                    <a:pt x="119" y="135"/>
                  </a:cubicBezTo>
                  <a:cubicBezTo>
                    <a:pt x="120" y="133"/>
                    <a:pt x="122" y="131"/>
                    <a:pt x="124" y="130"/>
                  </a:cubicBezTo>
                  <a:cubicBezTo>
                    <a:pt x="126" y="130"/>
                    <a:pt x="128" y="129"/>
                    <a:pt x="129" y="129"/>
                  </a:cubicBezTo>
                  <a:cubicBezTo>
                    <a:pt x="130" y="129"/>
                    <a:pt x="131" y="130"/>
                    <a:pt x="132" y="130"/>
                  </a:cubicBezTo>
                  <a:cubicBezTo>
                    <a:pt x="134" y="131"/>
                    <a:pt x="136" y="131"/>
                    <a:pt x="136" y="129"/>
                  </a:cubicBezTo>
                  <a:cubicBezTo>
                    <a:pt x="137" y="128"/>
                    <a:pt x="138" y="127"/>
                    <a:pt x="137" y="125"/>
                  </a:cubicBezTo>
                  <a:cubicBezTo>
                    <a:pt x="136" y="124"/>
                    <a:pt x="137" y="122"/>
                    <a:pt x="138" y="122"/>
                  </a:cubicBezTo>
                  <a:cubicBezTo>
                    <a:pt x="139" y="121"/>
                    <a:pt x="141" y="120"/>
                    <a:pt x="143" y="119"/>
                  </a:cubicBezTo>
                  <a:cubicBezTo>
                    <a:pt x="143" y="119"/>
                    <a:pt x="144" y="117"/>
                    <a:pt x="145" y="116"/>
                  </a:cubicBezTo>
                  <a:cubicBezTo>
                    <a:pt x="145" y="115"/>
                    <a:pt x="147" y="115"/>
                    <a:pt x="148" y="115"/>
                  </a:cubicBezTo>
                  <a:cubicBezTo>
                    <a:pt x="150" y="114"/>
                    <a:pt x="151" y="115"/>
                    <a:pt x="151" y="115"/>
                  </a:cubicBezTo>
                  <a:cubicBezTo>
                    <a:pt x="151" y="115"/>
                    <a:pt x="153" y="115"/>
                    <a:pt x="154" y="114"/>
                  </a:cubicBezTo>
                  <a:cubicBezTo>
                    <a:pt x="154" y="114"/>
                    <a:pt x="155" y="113"/>
                    <a:pt x="155" y="111"/>
                  </a:cubicBezTo>
                  <a:cubicBezTo>
                    <a:pt x="155" y="110"/>
                    <a:pt x="154" y="108"/>
                    <a:pt x="153" y="108"/>
                  </a:cubicBezTo>
                  <a:cubicBezTo>
                    <a:pt x="152" y="106"/>
                    <a:pt x="150" y="104"/>
                    <a:pt x="150" y="103"/>
                  </a:cubicBezTo>
                  <a:cubicBezTo>
                    <a:pt x="150" y="100"/>
                    <a:pt x="150" y="98"/>
                    <a:pt x="150" y="97"/>
                  </a:cubicBezTo>
                  <a:cubicBezTo>
                    <a:pt x="150" y="95"/>
                    <a:pt x="150" y="92"/>
                    <a:pt x="149" y="90"/>
                  </a:cubicBezTo>
                  <a:cubicBezTo>
                    <a:pt x="148" y="87"/>
                    <a:pt x="147" y="85"/>
                    <a:pt x="147" y="85"/>
                  </a:cubicBezTo>
                  <a:cubicBezTo>
                    <a:pt x="147" y="85"/>
                    <a:pt x="146" y="84"/>
                    <a:pt x="144" y="83"/>
                  </a:cubicBezTo>
                  <a:cubicBezTo>
                    <a:pt x="142" y="82"/>
                    <a:pt x="140" y="80"/>
                    <a:pt x="140" y="78"/>
                  </a:cubicBezTo>
                  <a:cubicBezTo>
                    <a:pt x="140" y="77"/>
                    <a:pt x="139" y="74"/>
                    <a:pt x="139" y="72"/>
                  </a:cubicBezTo>
                  <a:cubicBezTo>
                    <a:pt x="139" y="72"/>
                    <a:pt x="138" y="69"/>
                    <a:pt x="136" y="67"/>
                  </a:cubicBezTo>
                  <a:cubicBezTo>
                    <a:pt x="134" y="67"/>
                    <a:pt x="132" y="65"/>
                    <a:pt x="131" y="64"/>
                  </a:cubicBezTo>
                  <a:cubicBezTo>
                    <a:pt x="131" y="63"/>
                    <a:pt x="130" y="63"/>
                    <a:pt x="130" y="64"/>
                  </a:cubicBezTo>
                  <a:cubicBezTo>
                    <a:pt x="129" y="64"/>
                    <a:pt x="126" y="64"/>
                    <a:pt x="124" y="64"/>
                  </a:cubicBezTo>
                  <a:cubicBezTo>
                    <a:pt x="122" y="64"/>
                    <a:pt x="120" y="63"/>
                    <a:pt x="118" y="60"/>
                  </a:cubicBezTo>
                  <a:cubicBezTo>
                    <a:pt x="117" y="58"/>
                    <a:pt x="115" y="55"/>
                    <a:pt x="114" y="54"/>
                  </a:cubicBezTo>
                  <a:cubicBezTo>
                    <a:pt x="114" y="53"/>
                    <a:pt x="113" y="50"/>
                    <a:pt x="112" y="48"/>
                  </a:cubicBezTo>
                  <a:cubicBezTo>
                    <a:pt x="112" y="46"/>
                    <a:pt x="111" y="43"/>
                    <a:pt x="110" y="42"/>
                  </a:cubicBezTo>
                  <a:cubicBezTo>
                    <a:pt x="109" y="39"/>
                    <a:pt x="108" y="36"/>
                    <a:pt x="108" y="34"/>
                  </a:cubicBezTo>
                  <a:cubicBezTo>
                    <a:pt x="108" y="32"/>
                    <a:pt x="106" y="29"/>
                    <a:pt x="103" y="27"/>
                  </a:cubicBezTo>
                  <a:cubicBezTo>
                    <a:pt x="102" y="26"/>
                    <a:pt x="98" y="24"/>
                    <a:pt x="95" y="23"/>
                  </a:cubicBezTo>
                  <a:cubicBezTo>
                    <a:pt x="93" y="21"/>
                    <a:pt x="92" y="18"/>
                    <a:pt x="92" y="17"/>
                  </a:cubicBezTo>
                  <a:cubicBezTo>
                    <a:pt x="92" y="15"/>
                    <a:pt x="94" y="13"/>
                    <a:pt x="95" y="13"/>
                  </a:cubicBezTo>
                  <a:cubicBezTo>
                    <a:pt x="97" y="13"/>
                    <a:pt x="99" y="11"/>
                    <a:pt x="100" y="11"/>
                  </a:cubicBezTo>
                  <a:cubicBezTo>
                    <a:pt x="100" y="10"/>
                    <a:pt x="102" y="6"/>
                    <a:pt x="104" y="5"/>
                  </a:cubicBezTo>
                  <a:cubicBezTo>
                    <a:pt x="106" y="2"/>
                    <a:pt x="107" y="0"/>
                    <a:pt x="107" y="0"/>
                  </a:cubicBezTo>
                  <a:cubicBezTo>
                    <a:pt x="107" y="0"/>
                    <a:pt x="106" y="0"/>
                    <a:pt x="104" y="0"/>
                  </a:cubicBezTo>
                  <a:cubicBezTo>
                    <a:pt x="102" y="0"/>
                    <a:pt x="99" y="0"/>
                    <a:pt x="99" y="1"/>
                  </a:cubicBezTo>
                  <a:cubicBezTo>
                    <a:pt x="98" y="2"/>
                    <a:pt x="96" y="4"/>
                    <a:pt x="94" y="5"/>
                  </a:cubicBezTo>
                  <a:cubicBezTo>
                    <a:pt x="93" y="6"/>
                    <a:pt x="91" y="7"/>
                    <a:pt x="88" y="7"/>
                  </a:cubicBezTo>
                  <a:cubicBezTo>
                    <a:pt x="86" y="8"/>
                    <a:pt x="82" y="8"/>
                    <a:pt x="80" y="8"/>
                  </a:cubicBezTo>
                  <a:cubicBezTo>
                    <a:pt x="77" y="8"/>
                    <a:pt x="75" y="8"/>
                    <a:pt x="75" y="8"/>
                  </a:cubicBezTo>
                  <a:cubicBezTo>
                    <a:pt x="75" y="8"/>
                    <a:pt x="76" y="9"/>
                    <a:pt x="77" y="9"/>
                  </a:cubicBezTo>
                  <a:cubicBezTo>
                    <a:pt x="78" y="11"/>
                    <a:pt x="78" y="14"/>
                    <a:pt x="78" y="15"/>
                  </a:cubicBezTo>
                  <a:cubicBezTo>
                    <a:pt x="77" y="16"/>
                    <a:pt x="77" y="18"/>
                    <a:pt x="77" y="18"/>
                  </a:cubicBezTo>
                  <a:cubicBezTo>
                    <a:pt x="77" y="18"/>
                    <a:pt x="76" y="18"/>
                    <a:pt x="76" y="19"/>
                  </a:cubicBezTo>
                  <a:cubicBezTo>
                    <a:pt x="74" y="20"/>
                    <a:pt x="72" y="21"/>
                    <a:pt x="71" y="21"/>
                  </a:cubicBezTo>
                  <a:cubicBezTo>
                    <a:pt x="70" y="23"/>
                    <a:pt x="68" y="23"/>
                    <a:pt x="66" y="23"/>
                  </a:cubicBezTo>
                  <a:cubicBezTo>
                    <a:pt x="64" y="23"/>
                    <a:pt x="61" y="23"/>
                    <a:pt x="60" y="24"/>
                  </a:cubicBezTo>
                  <a:cubicBezTo>
                    <a:pt x="60" y="25"/>
                    <a:pt x="58" y="26"/>
                    <a:pt x="55" y="27"/>
                  </a:cubicBezTo>
                  <a:cubicBezTo>
                    <a:pt x="53" y="27"/>
                    <a:pt x="52" y="28"/>
                    <a:pt x="51" y="29"/>
                  </a:cubicBezTo>
                  <a:cubicBezTo>
                    <a:pt x="50" y="30"/>
                    <a:pt x="49" y="30"/>
                    <a:pt x="48" y="30"/>
                  </a:cubicBezTo>
                  <a:cubicBezTo>
                    <a:pt x="48" y="30"/>
                    <a:pt x="46" y="31"/>
                    <a:pt x="46" y="31"/>
                  </a:cubicBezTo>
                  <a:cubicBezTo>
                    <a:pt x="45" y="32"/>
                    <a:pt x="45" y="33"/>
                    <a:pt x="43" y="34"/>
                  </a:cubicBezTo>
                  <a:cubicBezTo>
                    <a:pt x="42" y="35"/>
                    <a:pt x="39" y="37"/>
                    <a:pt x="38" y="38"/>
                  </a:cubicBezTo>
                  <a:cubicBezTo>
                    <a:pt x="37" y="39"/>
                    <a:pt x="37" y="41"/>
                    <a:pt x="37" y="41"/>
                  </a:cubicBezTo>
                  <a:cubicBezTo>
                    <a:pt x="37" y="41"/>
                    <a:pt x="37" y="42"/>
                    <a:pt x="37" y="43"/>
                  </a:cubicBezTo>
                  <a:cubicBezTo>
                    <a:pt x="38" y="44"/>
                    <a:pt x="38" y="46"/>
                    <a:pt x="38" y="48"/>
                  </a:cubicBezTo>
                  <a:cubicBezTo>
                    <a:pt x="39" y="49"/>
                    <a:pt x="40" y="52"/>
                    <a:pt x="41" y="53"/>
                  </a:cubicBezTo>
                  <a:cubicBezTo>
                    <a:pt x="42" y="54"/>
                    <a:pt x="41" y="57"/>
                    <a:pt x="40" y="60"/>
                  </a:cubicBezTo>
                  <a:cubicBezTo>
                    <a:pt x="39" y="61"/>
                    <a:pt x="39" y="64"/>
                    <a:pt x="39" y="64"/>
                  </a:cubicBezTo>
                  <a:cubicBezTo>
                    <a:pt x="39" y="65"/>
                    <a:pt x="38" y="66"/>
                    <a:pt x="37" y="68"/>
                  </a:cubicBezTo>
                  <a:cubicBezTo>
                    <a:pt x="36" y="69"/>
                    <a:pt x="36" y="72"/>
                    <a:pt x="37" y="72"/>
                  </a:cubicBezTo>
                  <a:cubicBezTo>
                    <a:pt x="39" y="74"/>
                    <a:pt x="40" y="76"/>
                    <a:pt x="41" y="77"/>
                  </a:cubicBezTo>
                  <a:cubicBezTo>
                    <a:pt x="41" y="77"/>
                    <a:pt x="41" y="78"/>
                    <a:pt x="41" y="78"/>
                  </a:cubicBezTo>
                  <a:cubicBezTo>
                    <a:pt x="41" y="78"/>
                    <a:pt x="41" y="79"/>
                    <a:pt x="39" y="80"/>
                  </a:cubicBezTo>
                  <a:cubicBezTo>
                    <a:pt x="37" y="82"/>
                    <a:pt x="35" y="83"/>
                    <a:pt x="34" y="84"/>
                  </a:cubicBezTo>
                  <a:cubicBezTo>
                    <a:pt x="34" y="85"/>
                    <a:pt x="31" y="86"/>
                    <a:pt x="29" y="87"/>
                  </a:cubicBezTo>
                  <a:cubicBezTo>
                    <a:pt x="27" y="88"/>
                    <a:pt x="25" y="90"/>
                    <a:pt x="23" y="92"/>
                  </a:cubicBezTo>
                  <a:cubicBezTo>
                    <a:pt x="21" y="95"/>
                    <a:pt x="18" y="97"/>
                    <a:pt x="17" y="98"/>
                  </a:cubicBezTo>
                  <a:cubicBezTo>
                    <a:pt x="16" y="100"/>
                    <a:pt x="14" y="101"/>
                    <a:pt x="13" y="101"/>
                  </a:cubicBezTo>
                  <a:cubicBezTo>
                    <a:pt x="12" y="101"/>
                    <a:pt x="11" y="103"/>
                    <a:pt x="11" y="104"/>
                  </a:cubicBezTo>
                  <a:cubicBezTo>
                    <a:pt x="10" y="105"/>
                    <a:pt x="8" y="108"/>
                    <a:pt x="7" y="109"/>
                  </a:cubicBezTo>
                  <a:cubicBezTo>
                    <a:pt x="5" y="110"/>
                    <a:pt x="3" y="111"/>
                    <a:pt x="3" y="113"/>
                  </a:cubicBezTo>
                  <a:cubicBezTo>
                    <a:pt x="1" y="114"/>
                    <a:pt x="0" y="115"/>
                    <a:pt x="0" y="115"/>
                  </a:cubicBezTo>
                  <a:cubicBezTo>
                    <a:pt x="0" y="115"/>
                    <a:pt x="1" y="116"/>
                    <a:pt x="1" y="117"/>
                  </a:cubicBezTo>
                  <a:cubicBezTo>
                    <a:pt x="2" y="117"/>
                    <a:pt x="3" y="118"/>
                    <a:pt x="4" y="120"/>
                  </a:cubicBezTo>
                  <a:cubicBezTo>
                    <a:pt x="4" y="121"/>
                    <a:pt x="4" y="122"/>
                    <a:pt x="5" y="124"/>
                  </a:cubicBezTo>
                  <a:cubicBezTo>
                    <a:pt x="5" y="125"/>
                    <a:pt x="5" y="127"/>
                    <a:pt x="5" y="127"/>
                  </a:cubicBezTo>
                  <a:cubicBezTo>
                    <a:pt x="5" y="127"/>
                    <a:pt x="4" y="128"/>
                    <a:pt x="3" y="131"/>
                  </a:cubicBezTo>
                  <a:cubicBezTo>
                    <a:pt x="2" y="133"/>
                    <a:pt x="3" y="136"/>
                    <a:pt x="6" y="136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87" name="Freeform 54">
              <a:extLst>
                <a:ext uri="{FF2B5EF4-FFF2-40B4-BE49-F238E27FC236}">
                  <a16:creationId xmlns:a16="http://schemas.microsoft.com/office/drawing/2014/main" id="{209BFF52-63E5-4538-A17F-EC354E31E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832" y="1784964"/>
              <a:ext cx="818765" cy="707814"/>
            </a:xfrm>
            <a:custGeom>
              <a:avLst/>
              <a:gdLst/>
              <a:ahLst/>
              <a:cxnLst>
                <a:cxn ang="0">
                  <a:pos x="425" y="181"/>
                </a:cxn>
                <a:cxn ang="0">
                  <a:pos x="420" y="177"/>
                </a:cxn>
                <a:cxn ang="0">
                  <a:pos x="420" y="158"/>
                </a:cxn>
                <a:cxn ang="0">
                  <a:pos x="406" y="134"/>
                </a:cxn>
                <a:cxn ang="0">
                  <a:pos x="392" y="135"/>
                </a:cxn>
                <a:cxn ang="0">
                  <a:pos x="386" y="121"/>
                </a:cxn>
                <a:cxn ang="0">
                  <a:pos x="374" y="118"/>
                </a:cxn>
                <a:cxn ang="0">
                  <a:pos x="361" y="113"/>
                </a:cxn>
                <a:cxn ang="0">
                  <a:pos x="349" y="125"/>
                </a:cxn>
                <a:cxn ang="0">
                  <a:pos x="338" y="117"/>
                </a:cxn>
                <a:cxn ang="0">
                  <a:pos x="328" y="93"/>
                </a:cxn>
                <a:cxn ang="0">
                  <a:pos x="317" y="72"/>
                </a:cxn>
                <a:cxn ang="0">
                  <a:pos x="309" y="51"/>
                </a:cxn>
                <a:cxn ang="0">
                  <a:pos x="285" y="42"/>
                </a:cxn>
                <a:cxn ang="0">
                  <a:pos x="272" y="33"/>
                </a:cxn>
                <a:cxn ang="0">
                  <a:pos x="269" y="14"/>
                </a:cxn>
                <a:cxn ang="0">
                  <a:pos x="242" y="9"/>
                </a:cxn>
                <a:cxn ang="0">
                  <a:pos x="223" y="7"/>
                </a:cxn>
                <a:cxn ang="0">
                  <a:pos x="197" y="45"/>
                </a:cxn>
                <a:cxn ang="0">
                  <a:pos x="165" y="70"/>
                </a:cxn>
                <a:cxn ang="0">
                  <a:pos x="139" y="100"/>
                </a:cxn>
                <a:cxn ang="0">
                  <a:pos x="108" y="121"/>
                </a:cxn>
                <a:cxn ang="0">
                  <a:pos x="66" y="124"/>
                </a:cxn>
                <a:cxn ang="0">
                  <a:pos x="42" y="116"/>
                </a:cxn>
                <a:cxn ang="0">
                  <a:pos x="21" y="141"/>
                </a:cxn>
                <a:cxn ang="0">
                  <a:pos x="0" y="173"/>
                </a:cxn>
                <a:cxn ang="0">
                  <a:pos x="29" y="187"/>
                </a:cxn>
                <a:cxn ang="0">
                  <a:pos x="30" y="227"/>
                </a:cxn>
                <a:cxn ang="0">
                  <a:pos x="54" y="248"/>
                </a:cxn>
                <a:cxn ang="0">
                  <a:pos x="66" y="281"/>
                </a:cxn>
                <a:cxn ang="0">
                  <a:pos x="86" y="295"/>
                </a:cxn>
                <a:cxn ang="0">
                  <a:pos x="115" y="296"/>
                </a:cxn>
                <a:cxn ang="0">
                  <a:pos x="140" y="301"/>
                </a:cxn>
                <a:cxn ang="0">
                  <a:pos x="156" y="309"/>
                </a:cxn>
                <a:cxn ang="0">
                  <a:pos x="178" y="309"/>
                </a:cxn>
                <a:cxn ang="0">
                  <a:pos x="186" y="333"/>
                </a:cxn>
                <a:cxn ang="0">
                  <a:pos x="193" y="348"/>
                </a:cxn>
                <a:cxn ang="0">
                  <a:pos x="214" y="369"/>
                </a:cxn>
                <a:cxn ang="0">
                  <a:pos x="240" y="392"/>
                </a:cxn>
                <a:cxn ang="0">
                  <a:pos x="258" y="381"/>
                </a:cxn>
                <a:cxn ang="0">
                  <a:pos x="270" y="363"/>
                </a:cxn>
                <a:cxn ang="0">
                  <a:pos x="274" y="332"/>
                </a:cxn>
                <a:cxn ang="0">
                  <a:pos x="268" y="311"/>
                </a:cxn>
                <a:cxn ang="0">
                  <a:pos x="278" y="299"/>
                </a:cxn>
                <a:cxn ang="0">
                  <a:pos x="285" y="286"/>
                </a:cxn>
                <a:cxn ang="0">
                  <a:pos x="302" y="289"/>
                </a:cxn>
                <a:cxn ang="0">
                  <a:pos x="291" y="295"/>
                </a:cxn>
                <a:cxn ang="0">
                  <a:pos x="322" y="298"/>
                </a:cxn>
                <a:cxn ang="0">
                  <a:pos x="320" y="325"/>
                </a:cxn>
                <a:cxn ang="0">
                  <a:pos x="305" y="342"/>
                </a:cxn>
                <a:cxn ang="0">
                  <a:pos x="322" y="345"/>
                </a:cxn>
                <a:cxn ang="0">
                  <a:pos x="338" y="326"/>
                </a:cxn>
                <a:cxn ang="0">
                  <a:pos x="362" y="326"/>
                </a:cxn>
                <a:cxn ang="0">
                  <a:pos x="378" y="322"/>
                </a:cxn>
                <a:cxn ang="0">
                  <a:pos x="388" y="308"/>
                </a:cxn>
                <a:cxn ang="0">
                  <a:pos x="382" y="282"/>
                </a:cxn>
                <a:cxn ang="0">
                  <a:pos x="405" y="265"/>
                </a:cxn>
                <a:cxn ang="0">
                  <a:pos x="372" y="264"/>
                </a:cxn>
                <a:cxn ang="0">
                  <a:pos x="371" y="235"/>
                </a:cxn>
                <a:cxn ang="0">
                  <a:pos x="397" y="219"/>
                </a:cxn>
                <a:cxn ang="0">
                  <a:pos x="430" y="201"/>
                </a:cxn>
                <a:cxn ang="0">
                  <a:pos x="450" y="188"/>
                </a:cxn>
              </a:cxnLst>
              <a:rect l="0" t="0" r="r" b="b"/>
              <a:pathLst>
                <a:path w="452" h="392">
                  <a:moveTo>
                    <a:pt x="448" y="179"/>
                  </a:moveTo>
                  <a:cubicBezTo>
                    <a:pt x="447" y="179"/>
                    <a:pt x="446" y="179"/>
                    <a:pt x="444" y="180"/>
                  </a:cubicBezTo>
                  <a:cubicBezTo>
                    <a:pt x="443" y="181"/>
                    <a:pt x="440" y="181"/>
                    <a:pt x="439" y="180"/>
                  </a:cubicBezTo>
                  <a:cubicBezTo>
                    <a:pt x="438" y="179"/>
                    <a:pt x="434" y="180"/>
                    <a:pt x="431" y="180"/>
                  </a:cubicBezTo>
                  <a:cubicBezTo>
                    <a:pt x="430" y="180"/>
                    <a:pt x="427" y="180"/>
                    <a:pt x="425" y="181"/>
                  </a:cubicBezTo>
                  <a:cubicBezTo>
                    <a:pt x="424" y="181"/>
                    <a:pt x="422" y="182"/>
                    <a:pt x="421" y="183"/>
                  </a:cubicBezTo>
                  <a:cubicBezTo>
                    <a:pt x="420" y="184"/>
                    <a:pt x="416" y="186"/>
                    <a:pt x="414" y="187"/>
                  </a:cubicBezTo>
                  <a:cubicBezTo>
                    <a:pt x="412" y="188"/>
                    <a:pt x="410" y="187"/>
                    <a:pt x="411" y="185"/>
                  </a:cubicBezTo>
                  <a:cubicBezTo>
                    <a:pt x="412" y="184"/>
                    <a:pt x="414" y="182"/>
                    <a:pt x="415" y="181"/>
                  </a:cubicBezTo>
                  <a:cubicBezTo>
                    <a:pt x="416" y="180"/>
                    <a:pt x="418" y="177"/>
                    <a:pt x="420" y="177"/>
                  </a:cubicBezTo>
                  <a:cubicBezTo>
                    <a:pt x="421" y="175"/>
                    <a:pt x="421" y="173"/>
                    <a:pt x="419" y="172"/>
                  </a:cubicBezTo>
                  <a:cubicBezTo>
                    <a:pt x="418" y="172"/>
                    <a:pt x="417" y="171"/>
                    <a:pt x="418" y="170"/>
                  </a:cubicBezTo>
                  <a:cubicBezTo>
                    <a:pt x="419" y="169"/>
                    <a:pt x="421" y="167"/>
                    <a:pt x="421" y="166"/>
                  </a:cubicBezTo>
                  <a:cubicBezTo>
                    <a:pt x="421" y="166"/>
                    <a:pt x="422" y="164"/>
                    <a:pt x="422" y="162"/>
                  </a:cubicBezTo>
                  <a:cubicBezTo>
                    <a:pt x="422" y="160"/>
                    <a:pt x="421" y="159"/>
                    <a:pt x="420" y="158"/>
                  </a:cubicBezTo>
                  <a:cubicBezTo>
                    <a:pt x="419" y="157"/>
                    <a:pt x="417" y="155"/>
                    <a:pt x="414" y="154"/>
                  </a:cubicBezTo>
                  <a:cubicBezTo>
                    <a:pt x="412" y="153"/>
                    <a:pt x="411" y="151"/>
                    <a:pt x="410" y="149"/>
                  </a:cubicBezTo>
                  <a:cubicBezTo>
                    <a:pt x="409" y="147"/>
                    <a:pt x="408" y="146"/>
                    <a:pt x="408" y="144"/>
                  </a:cubicBezTo>
                  <a:cubicBezTo>
                    <a:pt x="407" y="143"/>
                    <a:pt x="407" y="141"/>
                    <a:pt x="407" y="140"/>
                  </a:cubicBezTo>
                  <a:cubicBezTo>
                    <a:pt x="407" y="138"/>
                    <a:pt x="406" y="135"/>
                    <a:pt x="406" y="134"/>
                  </a:cubicBezTo>
                  <a:cubicBezTo>
                    <a:pt x="405" y="132"/>
                    <a:pt x="404" y="131"/>
                    <a:pt x="404" y="131"/>
                  </a:cubicBezTo>
                  <a:cubicBezTo>
                    <a:pt x="404" y="131"/>
                    <a:pt x="403" y="131"/>
                    <a:pt x="402" y="131"/>
                  </a:cubicBezTo>
                  <a:cubicBezTo>
                    <a:pt x="401" y="131"/>
                    <a:pt x="399" y="131"/>
                    <a:pt x="397" y="131"/>
                  </a:cubicBezTo>
                  <a:cubicBezTo>
                    <a:pt x="395" y="131"/>
                    <a:pt x="393" y="132"/>
                    <a:pt x="393" y="133"/>
                  </a:cubicBezTo>
                  <a:cubicBezTo>
                    <a:pt x="393" y="134"/>
                    <a:pt x="393" y="135"/>
                    <a:pt x="392" y="135"/>
                  </a:cubicBezTo>
                  <a:cubicBezTo>
                    <a:pt x="391" y="135"/>
                    <a:pt x="390" y="135"/>
                    <a:pt x="388" y="136"/>
                  </a:cubicBezTo>
                  <a:cubicBezTo>
                    <a:pt x="387" y="137"/>
                    <a:pt x="385" y="136"/>
                    <a:pt x="385" y="135"/>
                  </a:cubicBezTo>
                  <a:cubicBezTo>
                    <a:pt x="385" y="134"/>
                    <a:pt x="385" y="133"/>
                    <a:pt x="385" y="131"/>
                  </a:cubicBezTo>
                  <a:cubicBezTo>
                    <a:pt x="385" y="130"/>
                    <a:pt x="386" y="128"/>
                    <a:pt x="386" y="127"/>
                  </a:cubicBezTo>
                  <a:cubicBezTo>
                    <a:pt x="386" y="125"/>
                    <a:pt x="386" y="122"/>
                    <a:pt x="386" y="121"/>
                  </a:cubicBezTo>
                  <a:cubicBezTo>
                    <a:pt x="387" y="118"/>
                    <a:pt x="386" y="116"/>
                    <a:pt x="386" y="114"/>
                  </a:cubicBezTo>
                  <a:cubicBezTo>
                    <a:pt x="386" y="112"/>
                    <a:pt x="385" y="110"/>
                    <a:pt x="384" y="110"/>
                  </a:cubicBezTo>
                  <a:cubicBezTo>
                    <a:pt x="383" y="109"/>
                    <a:pt x="382" y="109"/>
                    <a:pt x="381" y="110"/>
                  </a:cubicBezTo>
                  <a:cubicBezTo>
                    <a:pt x="379" y="111"/>
                    <a:pt x="377" y="112"/>
                    <a:pt x="376" y="113"/>
                  </a:cubicBezTo>
                  <a:cubicBezTo>
                    <a:pt x="375" y="114"/>
                    <a:pt x="374" y="116"/>
                    <a:pt x="374" y="118"/>
                  </a:cubicBezTo>
                  <a:cubicBezTo>
                    <a:pt x="374" y="118"/>
                    <a:pt x="374" y="120"/>
                    <a:pt x="374" y="120"/>
                  </a:cubicBezTo>
                  <a:cubicBezTo>
                    <a:pt x="373" y="120"/>
                    <a:pt x="371" y="120"/>
                    <a:pt x="370" y="121"/>
                  </a:cubicBezTo>
                  <a:cubicBezTo>
                    <a:pt x="369" y="122"/>
                    <a:pt x="367" y="121"/>
                    <a:pt x="366" y="120"/>
                  </a:cubicBezTo>
                  <a:cubicBezTo>
                    <a:pt x="366" y="119"/>
                    <a:pt x="365" y="117"/>
                    <a:pt x="364" y="116"/>
                  </a:cubicBezTo>
                  <a:cubicBezTo>
                    <a:pt x="363" y="115"/>
                    <a:pt x="362" y="113"/>
                    <a:pt x="361" y="113"/>
                  </a:cubicBezTo>
                  <a:cubicBezTo>
                    <a:pt x="360" y="112"/>
                    <a:pt x="358" y="112"/>
                    <a:pt x="357" y="114"/>
                  </a:cubicBezTo>
                  <a:cubicBezTo>
                    <a:pt x="357" y="115"/>
                    <a:pt x="356" y="116"/>
                    <a:pt x="355" y="116"/>
                  </a:cubicBezTo>
                  <a:cubicBezTo>
                    <a:pt x="354" y="116"/>
                    <a:pt x="352" y="116"/>
                    <a:pt x="351" y="117"/>
                  </a:cubicBezTo>
                  <a:cubicBezTo>
                    <a:pt x="349" y="117"/>
                    <a:pt x="349" y="118"/>
                    <a:pt x="349" y="120"/>
                  </a:cubicBezTo>
                  <a:cubicBezTo>
                    <a:pt x="349" y="122"/>
                    <a:pt x="349" y="123"/>
                    <a:pt x="349" y="125"/>
                  </a:cubicBezTo>
                  <a:cubicBezTo>
                    <a:pt x="349" y="126"/>
                    <a:pt x="349" y="128"/>
                    <a:pt x="349" y="128"/>
                  </a:cubicBezTo>
                  <a:cubicBezTo>
                    <a:pt x="349" y="129"/>
                    <a:pt x="347" y="129"/>
                    <a:pt x="345" y="128"/>
                  </a:cubicBezTo>
                  <a:cubicBezTo>
                    <a:pt x="343" y="128"/>
                    <a:pt x="341" y="127"/>
                    <a:pt x="340" y="126"/>
                  </a:cubicBezTo>
                  <a:cubicBezTo>
                    <a:pt x="338" y="125"/>
                    <a:pt x="337" y="124"/>
                    <a:pt x="337" y="122"/>
                  </a:cubicBezTo>
                  <a:cubicBezTo>
                    <a:pt x="337" y="120"/>
                    <a:pt x="337" y="118"/>
                    <a:pt x="338" y="117"/>
                  </a:cubicBezTo>
                  <a:cubicBezTo>
                    <a:pt x="338" y="115"/>
                    <a:pt x="340" y="113"/>
                    <a:pt x="340" y="112"/>
                  </a:cubicBezTo>
                  <a:cubicBezTo>
                    <a:pt x="340" y="110"/>
                    <a:pt x="341" y="107"/>
                    <a:pt x="341" y="107"/>
                  </a:cubicBezTo>
                  <a:cubicBezTo>
                    <a:pt x="341" y="105"/>
                    <a:pt x="340" y="102"/>
                    <a:pt x="339" y="101"/>
                  </a:cubicBezTo>
                  <a:cubicBezTo>
                    <a:pt x="338" y="100"/>
                    <a:pt x="336" y="97"/>
                    <a:pt x="334" y="97"/>
                  </a:cubicBezTo>
                  <a:cubicBezTo>
                    <a:pt x="332" y="95"/>
                    <a:pt x="330" y="93"/>
                    <a:pt x="328" y="93"/>
                  </a:cubicBezTo>
                  <a:cubicBezTo>
                    <a:pt x="326" y="92"/>
                    <a:pt x="324" y="90"/>
                    <a:pt x="322" y="90"/>
                  </a:cubicBezTo>
                  <a:cubicBezTo>
                    <a:pt x="321" y="89"/>
                    <a:pt x="320" y="88"/>
                    <a:pt x="320" y="87"/>
                  </a:cubicBezTo>
                  <a:cubicBezTo>
                    <a:pt x="319" y="86"/>
                    <a:pt x="319" y="83"/>
                    <a:pt x="319" y="82"/>
                  </a:cubicBezTo>
                  <a:cubicBezTo>
                    <a:pt x="319" y="80"/>
                    <a:pt x="318" y="78"/>
                    <a:pt x="318" y="77"/>
                  </a:cubicBezTo>
                  <a:cubicBezTo>
                    <a:pt x="317" y="75"/>
                    <a:pt x="317" y="73"/>
                    <a:pt x="317" y="72"/>
                  </a:cubicBezTo>
                  <a:cubicBezTo>
                    <a:pt x="317" y="70"/>
                    <a:pt x="317" y="68"/>
                    <a:pt x="317" y="67"/>
                  </a:cubicBezTo>
                  <a:cubicBezTo>
                    <a:pt x="317" y="66"/>
                    <a:pt x="317" y="65"/>
                    <a:pt x="316" y="64"/>
                  </a:cubicBezTo>
                  <a:cubicBezTo>
                    <a:pt x="315" y="64"/>
                    <a:pt x="313" y="63"/>
                    <a:pt x="313" y="62"/>
                  </a:cubicBezTo>
                  <a:cubicBezTo>
                    <a:pt x="312" y="62"/>
                    <a:pt x="311" y="59"/>
                    <a:pt x="311" y="57"/>
                  </a:cubicBezTo>
                  <a:cubicBezTo>
                    <a:pt x="311" y="56"/>
                    <a:pt x="310" y="52"/>
                    <a:pt x="309" y="51"/>
                  </a:cubicBezTo>
                  <a:cubicBezTo>
                    <a:pt x="309" y="49"/>
                    <a:pt x="307" y="47"/>
                    <a:pt x="305" y="48"/>
                  </a:cubicBezTo>
                  <a:cubicBezTo>
                    <a:pt x="304" y="48"/>
                    <a:pt x="300" y="48"/>
                    <a:pt x="299" y="49"/>
                  </a:cubicBezTo>
                  <a:cubicBezTo>
                    <a:pt x="297" y="49"/>
                    <a:pt x="294" y="49"/>
                    <a:pt x="292" y="49"/>
                  </a:cubicBezTo>
                  <a:cubicBezTo>
                    <a:pt x="291" y="48"/>
                    <a:pt x="289" y="46"/>
                    <a:pt x="289" y="45"/>
                  </a:cubicBezTo>
                  <a:cubicBezTo>
                    <a:pt x="288" y="44"/>
                    <a:pt x="286" y="43"/>
                    <a:pt x="285" y="42"/>
                  </a:cubicBezTo>
                  <a:cubicBezTo>
                    <a:pt x="283" y="41"/>
                    <a:pt x="282" y="41"/>
                    <a:pt x="281" y="41"/>
                  </a:cubicBezTo>
                  <a:cubicBezTo>
                    <a:pt x="279" y="42"/>
                    <a:pt x="277" y="43"/>
                    <a:pt x="275" y="43"/>
                  </a:cubicBezTo>
                  <a:cubicBezTo>
                    <a:pt x="274" y="43"/>
                    <a:pt x="274" y="42"/>
                    <a:pt x="274" y="41"/>
                  </a:cubicBezTo>
                  <a:cubicBezTo>
                    <a:pt x="274" y="41"/>
                    <a:pt x="273" y="39"/>
                    <a:pt x="273" y="37"/>
                  </a:cubicBezTo>
                  <a:cubicBezTo>
                    <a:pt x="272" y="36"/>
                    <a:pt x="272" y="34"/>
                    <a:pt x="272" y="33"/>
                  </a:cubicBezTo>
                  <a:cubicBezTo>
                    <a:pt x="272" y="32"/>
                    <a:pt x="272" y="30"/>
                    <a:pt x="272" y="27"/>
                  </a:cubicBezTo>
                  <a:cubicBezTo>
                    <a:pt x="272" y="25"/>
                    <a:pt x="271" y="23"/>
                    <a:pt x="270" y="23"/>
                  </a:cubicBezTo>
                  <a:cubicBezTo>
                    <a:pt x="269" y="23"/>
                    <a:pt x="267" y="22"/>
                    <a:pt x="266" y="21"/>
                  </a:cubicBezTo>
                  <a:cubicBezTo>
                    <a:pt x="264" y="21"/>
                    <a:pt x="264" y="20"/>
                    <a:pt x="266" y="19"/>
                  </a:cubicBezTo>
                  <a:cubicBezTo>
                    <a:pt x="267" y="17"/>
                    <a:pt x="269" y="15"/>
                    <a:pt x="269" y="14"/>
                  </a:cubicBezTo>
                  <a:cubicBezTo>
                    <a:pt x="270" y="13"/>
                    <a:pt x="270" y="11"/>
                    <a:pt x="270" y="11"/>
                  </a:cubicBezTo>
                  <a:cubicBezTo>
                    <a:pt x="270" y="11"/>
                    <a:pt x="268" y="11"/>
                    <a:pt x="266" y="11"/>
                  </a:cubicBezTo>
                  <a:cubicBezTo>
                    <a:pt x="264" y="10"/>
                    <a:pt x="262" y="10"/>
                    <a:pt x="260" y="10"/>
                  </a:cubicBezTo>
                  <a:cubicBezTo>
                    <a:pt x="259" y="10"/>
                    <a:pt x="255" y="10"/>
                    <a:pt x="252" y="9"/>
                  </a:cubicBezTo>
                  <a:cubicBezTo>
                    <a:pt x="249" y="9"/>
                    <a:pt x="245" y="9"/>
                    <a:pt x="242" y="9"/>
                  </a:cubicBezTo>
                  <a:cubicBezTo>
                    <a:pt x="239" y="9"/>
                    <a:pt x="238" y="7"/>
                    <a:pt x="239" y="4"/>
                  </a:cubicBezTo>
                  <a:cubicBezTo>
                    <a:pt x="240" y="2"/>
                    <a:pt x="241" y="0"/>
                    <a:pt x="241" y="0"/>
                  </a:cubicBezTo>
                  <a:cubicBezTo>
                    <a:pt x="241" y="0"/>
                    <a:pt x="239" y="1"/>
                    <a:pt x="237" y="2"/>
                  </a:cubicBezTo>
                  <a:cubicBezTo>
                    <a:pt x="235" y="3"/>
                    <a:pt x="231" y="4"/>
                    <a:pt x="229" y="5"/>
                  </a:cubicBezTo>
                  <a:cubicBezTo>
                    <a:pt x="228" y="6"/>
                    <a:pt x="225" y="7"/>
                    <a:pt x="223" y="7"/>
                  </a:cubicBezTo>
                  <a:cubicBezTo>
                    <a:pt x="221" y="8"/>
                    <a:pt x="218" y="9"/>
                    <a:pt x="215" y="10"/>
                  </a:cubicBezTo>
                  <a:cubicBezTo>
                    <a:pt x="213" y="11"/>
                    <a:pt x="210" y="13"/>
                    <a:pt x="209" y="17"/>
                  </a:cubicBezTo>
                  <a:cubicBezTo>
                    <a:pt x="207" y="19"/>
                    <a:pt x="205" y="25"/>
                    <a:pt x="205" y="27"/>
                  </a:cubicBezTo>
                  <a:cubicBezTo>
                    <a:pt x="204" y="30"/>
                    <a:pt x="202" y="34"/>
                    <a:pt x="201" y="36"/>
                  </a:cubicBezTo>
                  <a:cubicBezTo>
                    <a:pt x="200" y="38"/>
                    <a:pt x="199" y="42"/>
                    <a:pt x="197" y="45"/>
                  </a:cubicBezTo>
                  <a:cubicBezTo>
                    <a:pt x="195" y="48"/>
                    <a:pt x="192" y="50"/>
                    <a:pt x="191" y="52"/>
                  </a:cubicBezTo>
                  <a:cubicBezTo>
                    <a:pt x="190" y="53"/>
                    <a:pt x="188" y="55"/>
                    <a:pt x="187" y="57"/>
                  </a:cubicBezTo>
                  <a:cubicBezTo>
                    <a:pt x="186" y="59"/>
                    <a:pt x="184" y="61"/>
                    <a:pt x="182" y="62"/>
                  </a:cubicBezTo>
                  <a:cubicBezTo>
                    <a:pt x="180" y="62"/>
                    <a:pt x="176" y="63"/>
                    <a:pt x="175" y="65"/>
                  </a:cubicBezTo>
                  <a:cubicBezTo>
                    <a:pt x="172" y="66"/>
                    <a:pt x="168" y="69"/>
                    <a:pt x="165" y="70"/>
                  </a:cubicBezTo>
                  <a:cubicBezTo>
                    <a:pt x="162" y="71"/>
                    <a:pt x="158" y="73"/>
                    <a:pt x="156" y="75"/>
                  </a:cubicBezTo>
                  <a:cubicBezTo>
                    <a:pt x="153" y="76"/>
                    <a:pt x="152" y="78"/>
                    <a:pt x="151" y="80"/>
                  </a:cubicBezTo>
                  <a:cubicBezTo>
                    <a:pt x="150" y="82"/>
                    <a:pt x="149" y="85"/>
                    <a:pt x="148" y="87"/>
                  </a:cubicBezTo>
                  <a:cubicBezTo>
                    <a:pt x="148" y="89"/>
                    <a:pt x="146" y="92"/>
                    <a:pt x="145" y="94"/>
                  </a:cubicBezTo>
                  <a:cubicBezTo>
                    <a:pt x="145" y="95"/>
                    <a:pt x="142" y="98"/>
                    <a:pt x="139" y="100"/>
                  </a:cubicBezTo>
                  <a:cubicBezTo>
                    <a:pt x="137" y="102"/>
                    <a:pt x="133" y="104"/>
                    <a:pt x="132" y="106"/>
                  </a:cubicBezTo>
                  <a:cubicBezTo>
                    <a:pt x="130" y="108"/>
                    <a:pt x="129" y="110"/>
                    <a:pt x="129" y="112"/>
                  </a:cubicBezTo>
                  <a:cubicBezTo>
                    <a:pt x="129" y="114"/>
                    <a:pt x="128" y="116"/>
                    <a:pt x="126" y="117"/>
                  </a:cubicBezTo>
                  <a:cubicBezTo>
                    <a:pt x="124" y="117"/>
                    <a:pt x="122" y="119"/>
                    <a:pt x="119" y="119"/>
                  </a:cubicBezTo>
                  <a:cubicBezTo>
                    <a:pt x="116" y="119"/>
                    <a:pt x="112" y="120"/>
                    <a:pt x="108" y="121"/>
                  </a:cubicBezTo>
                  <a:cubicBezTo>
                    <a:pt x="106" y="121"/>
                    <a:pt x="101" y="122"/>
                    <a:pt x="98" y="122"/>
                  </a:cubicBezTo>
                  <a:cubicBezTo>
                    <a:pt x="96" y="122"/>
                    <a:pt x="91" y="122"/>
                    <a:pt x="89" y="123"/>
                  </a:cubicBezTo>
                  <a:cubicBezTo>
                    <a:pt x="87" y="124"/>
                    <a:pt x="83" y="125"/>
                    <a:pt x="81" y="126"/>
                  </a:cubicBezTo>
                  <a:cubicBezTo>
                    <a:pt x="79" y="127"/>
                    <a:pt x="74" y="127"/>
                    <a:pt x="73" y="127"/>
                  </a:cubicBezTo>
                  <a:cubicBezTo>
                    <a:pt x="71" y="127"/>
                    <a:pt x="68" y="125"/>
                    <a:pt x="66" y="124"/>
                  </a:cubicBezTo>
                  <a:cubicBezTo>
                    <a:pt x="65" y="123"/>
                    <a:pt x="64" y="120"/>
                    <a:pt x="64" y="119"/>
                  </a:cubicBezTo>
                  <a:cubicBezTo>
                    <a:pt x="63" y="117"/>
                    <a:pt x="63" y="114"/>
                    <a:pt x="62" y="113"/>
                  </a:cubicBezTo>
                  <a:cubicBezTo>
                    <a:pt x="62" y="111"/>
                    <a:pt x="61" y="110"/>
                    <a:pt x="59" y="109"/>
                  </a:cubicBezTo>
                  <a:cubicBezTo>
                    <a:pt x="57" y="109"/>
                    <a:pt x="54" y="110"/>
                    <a:pt x="52" y="110"/>
                  </a:cubicBezTo>
                  <a:cubicBezTo>
                    <a:pt x="49" y="112"/>
                    <a:pt x="45" y="114"/>
                    <a:pt x="42" y="116"/>
                  </a:cubicBezTo>
                  <a:cubicBezTo>
                    <a:pt x="40" y="117"/>
                    <a:pt x="38" y="119"/>
                    <a:pt x="36" y="121"/>
                  </a:cubicBezTo>
                  <a:cubicBezTo>
                    <a:pt x="35" y="123"/>
                    <a:pt x="33" y="125"/>
                    <a:pt x="33" y="127"/>
                  </a:cubicBezTo>
                  <a:cubicBezTo>
                    <a:pt x="32" y="128"/>
                    <a:pt x="31" y="130"/>
                    <a:pt x="30" y="130"/>
                  </a:cubicBezTo>
                  <a:cubicBezTo>
                    <a:pt x="29" y="131"/>
                    <a:pt x="27" y="133"/>
                    <a:pt x="26" y="135"/>
                  </a:cubicBezTo>
                  <a:cubicBezTo>
                    <a:pt x="25" y="136"/>
                    <a:pt x="24" y="139"/>
                    <a:pt x="21" y="141"/>
                  </a:cubicBezTo>
                  <a:cubicBezTo>
                    <a:pt x="18" y="143"/>
                    <a:pt x="15" y="145"/>
                    <a:pt x="13" y="146"/>
                  </a:cubicBezTo>
                  <a:cubicBezTo>
                    <a:pt x="11" y="148"/>
                    <a:pt x="8" y="150"/>
                    <a:pt x="8" y="151"/>
                  </a:cubicBezTo>
                  <a:cubicBezTo>
                    <a:pt x="7" y="152"/>
                    <a:pt x="5" y="155"/>
                    <a:pt x="4" y="156"/>
                  </a:cubicBezTo>
                  <a:cubicBezTo>
                    <a:pt x="2" y="159"/>
                    <a:pt x="1" y="162"/>
                    <a:pt x="1" y="165"/>
                  </a:cubicBezTo>
                  <a:cubicBezTo>
                    <a:pt x="1" y="168"/>
                    <a:pt x="0" y="171"/>
                    <a:pt x="0" y="173"/>
                  </a:cubicBezTo>
                  <a:cubicBezTo>
                    <a:pt x="1" y="174"/>
                    <a:pt x="2" y="176"/>
                    <a:pt x="3" y="177"/>
                  </a:cubicBezTo>
                  <a:cubicBezTo>
                    <a:pt x="5" y="178"/>
                    <a:pt x="8" y="180"/>
                    <a:pt x="10" y="182"/>
                  </a:cubicBezTo>
                  <a:cubicBezTo>
                    <a:pt x="11" y="183"/>
                    <a:pt x="13" y="184"/>
                    <a:pt x="14" y="185"/>
                  </a:cubicBezTo>
                  <a:cubicBezTo>
                    <a:pt x="16" y="185"/>
                    <a:pt x="20" y="186"/>
                    <a:pt x="22" y="186"/>
                  </a:cubicBezTo>
                  <a:cubicBezTo>
                    <a:pt x="25" y="186"/>
                    <a:pt x="28" y="185"/>
                    <a:pt x="29" y="187"/>
                  </a:cubicBezTo>
                  <a:cubicBezTo>
                    <a:pt x="31" y="188"/>
                    <a:pt x="33" y="190"/>
                    <a:pt x="32" y="193"/>
                  </a:cubicBezTo>
                  <a:cubicBezTo>
                    <a:pt x="32" y="196"/>
                    <a:pt x="31" y="201"/>
                    <a:pt x="31" y="203"/>
                  </a:cubicBezTo>
                  <a:cubicBezTo>
                    <a:pt x="31" y="206"/>
                    <a:pt x="31" y="210"/>
                    <a:pt x="30" y="212"/>
                  </a:cubicBezTo>
                  <a:cubicBezTo>
                    <a:pt x="28" y="214"/>
                    <a:pt x="27" y="218"/>
                    <a:pt x="27" y="219"/>
                  </a:cubicBezTo>
                  <a:cubicBezTo>
                    <a:pt x="27" y="221"/>
                    <a:pt x="28" y="224"/>
                    <a:pt x="30" y="227"/>
                  </a:cubicBezTo>
                  <a:cubicBezTo>
                    <a:pt x="32" y="230"/>
                    <a:pt x="34" y="234"/>
                    <a:pt x="36" y="235"/>
                  </a:cubicBezTo>
                  <a:cubicBezTo>
                    <a:pt x="38" y="237"/>
                    <a:pt x="41" y="238"/>
                    <a:pt x="42" y="238"/>
                  </a:cubicBezTo>
                  <a:cubicBezTo>
                    <a:pt x="44" y="238"/>
                    <a:pt x="48" y="238"/>
                    <a:pt x="50" y="237"/>
                  </a:cubicBezTo>
                  <a:cubicBezTo>
                    <a:pt x="53" y="237"/>
                    <a:pt x="55" y="238"/>
                    <a:pt x="55" y="240"/>
                  </a:cubicBezTo>
                  <a:cubicBezTo>
                    <a:pt x="54" y="242"/>
                    <a:pt x="54" y="246"/>
                    <a:pt x="54" y="248"/>
                  </a:cubicBezTo>
                  <a:cubicBezTo>
                    <a:pt x="54" y="251"/>
                    <a:pt x="55" y="254"/>
                    <a:pt x="56" y="256"/>
                  </a:cubicBezTo>
                  <a:cubicBezTo>
                    <a:pt x="57" y="258"/>
                    <a:pt x="58" y="260"/>
                    <a:pt x="59" y="262"/>
                  </a:cubicBezTo>
                  <a:cubicBezTo>
                    <a:pt x="59" y="263"/>
                    <a:pt x="61" y="266"/>
                    <a:pt x="62" y="268"/>
                  </a:cubicBezTo>
                  <a:cubicBezTo>
                    <a:pt x="63" y="268"/>
                    <a:pt x="65" y="272"/>
                    <a:pt x="65" y="273"/>
                  </a:cubicBezTo>
                  <a:cubicBezTo>
                    <a:pt x="65" y="276"/>
                    <a:pt x="65" y="279"/>
                    <a:pt x="66" y="281"/>
                  </a:cubicBezTo>
                  <a:cubicBezTo>
                    <a:pt x="67" y="283"/>
                    <a:pt x="68" y="286"/>
                    <a:pt x="69" y="288"/>
                  </a:cubicBezTo>
                  <a:cubicBezTo>
                    <a:pt x="69" y="290"/>
                    <a:pt x="70" y="293"/>
                    <a:pt x="70" y="294"/>
                  </a:cubicBezTo>
                  <a:cubicBezTo>
                    <a:pt x="70" y="294"/>
                    <a:pt x="72" y="294"/>
                    <a:pt x="73" y="294"/>
                  </a:cubicBezTo>
                  <a:cubicBezTo>
                    <a:pt x="75" y="294"/>
                    <a:pt x="79" y="295"/>
                    <a:pt x="81" y="294"/>
                  </a:cubicBezTo>
                  <a:cubicBezTo>
                    <a:pt x="82" y="294"/>
                    <a:pt x="85" y="295"/>
                    <a:pt x="86" y="295"/>
                  </a:cubicBezTo>
                  <a:cubicBezTo>
                    <a:pt x="88" y="296"/>
                    <a:pt x="90" y="296"/>
                    <a:pt x="92" y="295"/>
                  </a:cubicBezTo>
                  <a:cubicBezTo>
                    <a:pt x="94" y="295"/>
                    <a:pt x="98" y="295"/>
                    <a:pt x="100" y="295"/>
                  </a:cubicBezTo>
                  <a:cubicBezTo>
                    <a:pt x="102" y="295"/>
                    <a:pt x="105" y="295"/>
                    <a:pt x="106" y="295"/>
                  </a:cubicBezTo>
                  <a:cubicBezTo>
                    <a:pt x="106" y="295"/>
                    <a:pt x="108" y="296"/>
                    <a:pt x="109" y="296"/>
                  </a:cubicBezTo>
                  <a:cubicBezTo>
                    <a:pt x="110" y="297"/>
                    <a:pt x="113" y="297"/>
                    <a:pt x="115" y="296"/>
                  </a:cubicBezTo>
                  <a:cubicBezTo>
                    <a:pt x="118" y="296"/>
                    <a:pt x="123" y="296"/>
                    <a:pt x="124" y="296"/>
                  </a:cubicBezTo>
                  <a:cubicBezTo>
                    <a:pt x="127" y="297"/>
                    <a:pt x="131" y="298"/>
                    <a:pt x="133" y="298"/>
                  </a:cubicBezTo>
                  <a:cubicBezTo>
                    <a:pt x="135" y="298"/>
                    <a:pt x="139" y="298"/>
                    <a:pt x="140" y="297"/>
                  </a:cubicBezTo>
                  <a:cubicBezTo>
                    <a:pt x="143" y="296"/>
                    <a:pt x="144" y="297"/>
                    <a:pt x="143" y="298"/>
                  </a:cubicBezTo>
                  <a:cubicBezTo>
                    <a:pt x="142" y="299"/>
                    <a:pt x="140" y="301"/>
                    <a:pt x="140" y="301"/>
                  </a:cubicBezTo>
                  <a:cubicBezTo>
                    <a:pt x="138" y="302"/>
                    <a:pt x="138" y="303"/>
                    <a:pt x="139" y="304"/>
                  </a:cubicBezTo>
                  <a:cubicBezTo>
                    <a:pt x="140" y="305"/>
                    <a:pt x="141" y="307"/>
                    <a:pt x="142" y="309"/>
                  </a:cubicBezTo>
                  <a:cubicBezTo>
                    <a:pt x="143" y="310"/>
                    <a:pt x="145" y="309"/>
                    <a:pt x="146" y="309"/>
                  </a:cubicBezTo>
                  <a:cubicBezTo>
                    <a:pt x="147" y="307"/>
                    <a:pt x="149" y="307"/>
                    <a:pt x="150" y="307"/>
                  </a:cubicBezTo>
                  <a:cubicBezTo>
                    <a:pt x="152" y="308"/>
                    <a:pt x="154" y="308"/>
                    <a:pt x="156" y="309"/>
                  </a:cubicBezTo>
                  <a:cubicBezTo>
                    <a:pt x="158" y="310"/>
                    <a:pt x="160" y="312"/>
                    <a:pt x="162" y="313"/>
                  </a:cubicBezTo>
                  <a:cubicBezTo>
                    <a:pt x="163" y="314"/>
                    <a:pt x="166" y="315"/>
                    <a:pt x="167" y="315"/>
                  </a:cubicBezTo>
                  <a:cubicBezTo>
                    <a:pt x="168" y="315"/>
                    <a:pt x="170" y="314"/>
                    <a:pt x="171" y="312"/>
                  </a:cubicBezTo>
                  <a:cubicBezTo>
                    <a:pt x="172" y="310"/>
                    <a:pt x="174" y="309"/>
                    <a:pt x="175" y="309"/>
                  </a:cubicBezTo>
                  <a:cubicBezTo>
                    <a:pt x="176" y="308"/>
                    <a:pt x="178" y="308"/>
                    <a:pt x="178" y="309"/>
                  </a:cubicBezTo>
                  <a:cubicBezTo>
                    <a:pt x="178" y="310"/>
                    <a:pt x="179" y="313"/>
                    <a:pt x="181" y="314"/>
                  </a:cubicBezTo>
                  <a:cubicBezTo>
                    <a:pt x="182" y="315"/>
                    <a:pt x="182" y="317"/>
                    <a:pt x="180" y="319"/>
                  </a:cubicBezTo>
                  <a:cubicBezTo>
                    <a:pt x="179" y="320"/>
                    <a:pt x="177" y="322"/>
                    <a:pt x="177" y="324"/>
                  </a:cubicBezTo>
                  <a:cubicBezTo>
                    <a:pt x="177" y="326"/>
                    <a:pt x="178" y="329"/>
                    <a:pt x="180" y="331"/>
                  </a:cubicBezTo>
                  <a:cubicBezTo>
                    <a:pt x="181" y="331"/>
                    <a:pt x="184" y="333"/>
                    <a:pt x="186" y="333"/>
                  </a:cubicBezTo>
                  <a:cubicBezTo>
                    <a:pt x="187" y="334"/>
                    <a:pt x="189" y="333"/>
                    <a:pt x="189" y="332"/>
                  </a:cubicBezTo>
                  <a:cubicBezTo>
                    <a:pt x="190" y="331"/>
                    <a:pt x="191" y="331"/>
                    <a:pt x="193" y="334"/>
                  </a:cubicBezTo>
                  <a:cubicBezTo>
                    <a:pt x="194" y="335"/>
                    <a:pt x="194" y="338"/>
                    <a:pt x="194" y="340"/>
                  </a:cubicBezTo>
                  <a:cubicBezTo>
                    <a:pt x="193" y="341"/>
                    <a:pt x="192" y="344"/>
                    <a:pt x="192" y="345"/>
                  </a:cubicBezTo>
                  <a:cubicBezTo>
                    <a:pt x="191" y="346"/>
                    <a:pt x="192" y="347"/>
                    <a:pt x="193" y="348"/>
                  </a:cubicBezTo>
                  <a:cubicBezTo>
                    <a:pt x="195" y="349"/>
                    <a:pt x="196" y="350"/>
                    <a:pt x="198" y="352"/>
                  </a:cubicBezTo>
                  <a:cubicBezTo>
                    <a:pt x="199" y="355"/>
                    <a:pt x="201" y="357"/>
                    <a:pt x="202" y="360"/>
                  </a:cubicBezTo>
                  <a:cubicBezTo>
                    <a:pt x="203" y="361"/>
                    <a:pt x="204" y="364"/>
                    <a:pt x="204" y="365"/>
                  </a:cubicBezTo>
                  <a:cubicBezTo>
                    <a:pt x="205" y="365"/>
                    <a:pt x="207" y="366"/>
                    <a:pt x="209" y="366"/>
                  </a:cubicBezTo>
                  <a:cubicBezTo>
                    <a:pt x="211" y="367"/>
                    <a:pt x="213" y="368"/>
                    <a:pt x="214" y="369"/>
                  </a:cubicBezTo>
                  <a:cubicBezTo>
                    <a:pt x="214" y="370"/>
                    <a:pt x="217" y="372"/>
                    <a:pt x="218" y="372"/>
                  </a:cubicBezTo>
                  <a:cubicBezTo>
                    <a:pt x="220" y="372"/>
                    <a:pt x="223" y="373"/>
                    <a:pt x="224" y="374"/>
                  </a:cubicBezTo>
                  <a:cubicBezTo>
                    <a:pt x="226" y="375"/>
                    <a:pt x="230" y="378"/>
                    <a:pt x="232" y="379"/>
                  </a:cubicBezTo>
                  <a:cubicBezTo>
                    <a:pt x="233" y="381"/>
                    <a:pt x="236" y="384"/>
                    <a:pt x="238" y="387"/>
                  </a:cubicBezTo>
                  <a:cubicBezTo>
                    <a:pt x="239" y="389"/>
                    <a:pt x="240" y="392"/>
                    <a:pt x="240" y="392"/>
                  </a:cubicBezTo>
                  <a:cubicBezTo>
                    <a:pt x="240" y="392"/>
                    <a:pt x="242" y="391"/>
                    <a:pt x="243" y="391"/>
                  </a:cubicBezTo>
                  <a:cubicBezTo>
                    <a:pt x="245" y="390"/>
                    <a:pt x="248" y="389"/>
                    <a:pt x="250" y="388"/>
                  </a:cubicBezTo>
                  <a:cubicBezTo>
                    <a:pt x="250" y="387"/>
                    <a:pt x="253" y="386"/>
                    <a:pt x="256" y="386"/>
                  </a:cubicBezTo>
                  <a:cubicBezTo>
                    <a:pt x="258" y="386"/>
                    <a:pt x="259" y="384"/>
                    <a:pt x="259" y="384"/>
                  </a:cubicBezTo>
                  <a:cubicBezTo>
                    <a:pt x="260" y="383"/>
                    <a:pt x="259" y="382"/>
                    <a:pt x="258" y="381"/>
                  </a:cubicBezTo>
                  <a:cubicBezTo>
                    <a:pt x="257" y="381"/>
                    <a:pt x="256" y="379"/>
                    <a:pt x="255" y="379"/>
                  </a:cubicBezTo>
                  <a:cubicBezTo>
                    <a:pt x="253" y="378"/>
                    <a:pt x="252" y="375"/>
                    <a:pt x="253" y="374"/>
                  </a:cubicBezTo>
                  <a:cubicBezTo>
                    <a:pt x="254" y="372"/>
                    <a:pt x="256" y="369"/>
                    <a:pt x="257" y="369"/>
                  </a:cubicBezTo>
                  <a:cubicBezTo>
                    <a:pt x="258" y="368"/>
                    <a:pt x="261" y="367"/>
                    <a:pt x="263" y="367"/>
                  </a:cubicBezTo>
                  <a:cubicBezTo>
                    <a:pt x="264" y="366"/>
                    <a:pt x="267" y="365"/>
                    <a:pt x="270" y="363"/>
                  </a:cubicBezTo>
                  <a:cubicBezTo>
                    <a:pt x="272" y="362"/>
                    <a:pt x="273" y="360"/>
                    <a:pt x="273" y="358"/>
                  </a:cubicBezTo>
                  <a:cubicBezTo>
                    <a:pt x="273" y="357"/>
                    <a:pt x="273" y="354"/>
                    <a:pt x="273" y="351"/>
                  </a:cubicBezTo>
                  <a:cubicBezTo>
                    <a:pt x="273" y="349"/>
                    <a:pt x="273" y="345"/>
                    <a:pt x="274" y="343"/>
                  </a:cubicBezTo>
                  <a:cubicBezTo>
                    <a:pt x="275" y="342"/>
                    <a:pt x="275" y="338"/>
                    <a:pt x="275" y="338"/>
                  </a:cubicBezTo>
                  <a:cubicBezTo>
                    <a:pt x="276" y="336"/>
                    <a:pt x="275" y="333"/>
                    <a:pt x="274" y="332"/>
                  </a:cubicBezTo>
                  <a:cubicBezTo>
                    <a:pt x="274" y="331"/>
                    <a:pt x="273" y="328"/>
                    <a:pt x="273" y="327"/>
                  </a:cubicBezTo>
                  <a:cubicBezTo>
                    <a:pt x="273" y="325"/>
                    <a:pt x="271" y="324"/>
                    <a:pt x="269" y="323"/>
                  </a:cubicBezTo>
                  <a:cubicBezTo>
                    <a:pt x="268" y="323"/>
                    <a:pt x="267" y="322"/>
                    <a:pt x="267" y="321"/>
                  </a:cubicBezTo>
                  <a:cubicBezTo>
                    <a:pt x="267" y="320"/>
                    <a:pt x="268" y="317"/>
                    <a:pt x="269" y="316"/>
                  </a:cubicBezTo>
                  <a:cubicBezTo>
                    <a:pt x="270" y="314"/>
                    <a:pt x="270" y="312"/>
                    <a:pt x="268" y="311"/>
                  </a:cubicBezTo>
                  <a:cubicBezTo>
                    <a:pt x="267" y="311"/>
                    <a:pt x="266" y="308"/>
                    <a:pt x="267" y="306"/>
                  </a:cubicBezTo>
                  <a:cubicBezTo>
                    <a:pt x="267" y="305"/>
                    <a:pt x="269" y="301"/>
                    <a:pt x="269" y="300"/>
                  </a:cubicBezTo>
                  <a:cubicBezTo>
                    <a:pt x="270" y="298"/>
                    <a:pt x="271" y="297"/>
                    <a:pt x="273" y="299"/>
                  </a:cubicBezTo>
                  <a:cubicBezTo>
                    <a:pt x="274" y="300"/>
                    <a:pt x="275" y="301"/>
                    <a:pt x="276" y="301"/>
                  </a:cubicBezTo>
                  <a:cubicBezTo>
                    <a:pt x="277" y="302"/>
                    <a:pt x="278" y="300"/>
                    <a:pt x="278" y="299"/>
                  </a:cubicBezTo>
                  <a:cubicBezTo>
                    <a:pt x="278" y="298"/>
                    <a:pt x="278" y="295"/>
                    <a:pt x="278" y="294"/>
                  </a:cubicBezTo>
                  <a:cubicBezTo>
                    <a:pt x="277" y="294"/>
                    <a:pt x="275" y="292"/>
                    <a:pt x="274" y="291"/>
                  </a:cubicBezTo>
                  <a:cubicBezTo>
                    <a:pt x="273" y="289"/>
                    <a:pt x="273" y="288"/>
                    <a:pt x="276" y="289"/>
                  </a:cubicBezTo>
                  <a:cubicBezTo>
                    <a:pt x="278" y="289"/>
                    <a:pt x="281" y="289"/>
                    <a:pt x="282" y="289"/>
                  </a:cubicBezTo>
                  <a:cubicBezTo>
                    <a:pt x="283" y="288"/>
                    <a:pt x="285" y="287"/>
                    <a:pt x="285" y="286"/>
                  </a:cubicBezTo>
                  <a:cubicBezTo>
                    <a:pt x="286" y="286"/>
                    <a:pt x="287" y="283"/>
                    <a:pt x="289" y="282"/>
                  </a:cubicBezTo>
                  <a:cubicBezTo>
                    <a:pt x="290" y="280"/>
                    <a:pt x="293" y="280"/>
                    <a:pt x="295" y="279"/>
                  </a:cubicBezTo>
                  <a:cubicBezTo>
                    <a:pt x="297" y="279"/>
                    <a:pt x="299" y="280"/>
                    <a:pt x="301" y="282"/>
                  </a:cubicBezTo>
                  <a:cubicBezTo>
                    <a:pt x="303" y="283"/>
                    <a:pt x="305" y="285"/>
                    <a:pt x="305" y="286"/>
                  </a:cubicBezTo>
                  <a:cubicBezTo>
                    <a:pt x="305" y="288"/>
                    <a:pt x="304" y="289"/>
                    <a:pt x="302" y="289"/>
                  </a:cubicBezTo>
                  <a:cubicBezTo>
                    <a:pt x="301" y="289"/>
                    <a:pt x="299" y="289"/>
                    <a:pt x="299" y="287"/>
                  </a:cubicBezTo>
                  <a:cubicBezTo>
                    <a:pt x="298" y="285"/>
                    <a:pt x="297" y="285"/>
                    <a:pt x="296" y="286"/>
                  </a:cubicBezTo>
                  <a:cubicBezTo>
                    <a:pt x="295" y="287"/>
                    <a:pt x="293" y="288"/>
                    <a:pt x="292" y="288"/>
                  </a:cubicBezTo>
                  <a:cubicBezTo>
                    <a:pt x="291" y="288"/>
                    <a:pt x="290" y="289"/>
                    <a:pt x="291" y="290"/>
                  </a:cubicBezTo>
                  <a:cubicBezTo>
                    <a:pt x="291" y="291"/>
                    <a:pt x="291" y="293"/>
                    <a:pt x="291" y="295"/>
                  </a:cubicBezTo>
                  <a:cubicBezTo>
                    <a:pt x="291" y="297"/>
                    <a:pt x="291" y="298"/>
                    <a:pt x="293" y="298"/>
                  </a:cubicBezTo>
                  <a:cubicBezTo>
                    <a:pt x="295" y="299"/>
                    <a:pt x="298" y="300"/>
                    <a:pt x="300" y="300"/>
                  </a:cubicBezTo>
                  <a:cubicBezTo>
                    <a:pt x="301" y="300"/>
                    <a:pt x="304" y="300"/>
                    <a:pt x="306" y="300"/>
                  </a:cubicBezTo>
                  <a:cubicBezTo>
                    <a:pt x="308" y="299"/>
                    <a:pt x="312" y="299"/>
                    <a:pt x="315" y="298"/>
                  </a:cubicBezTo>
                  <a:cubicBezTo>
                    <a:pt x="316" y="298"/>
                    <a:pt x="320" y="298"/>
                    <a:pt x="322" y="298"/>
                  </a:cubicBezTo>
                  <a:cubicBezTo>
                    <a:pt x="323" y="298"/>
                    <a:pt x="325" y="300"/>
                    <a:pt x="325" y="302"/>
                  </a:cubicBezTo>
                  <a:cubicBezTo>
                    <a:pt x="325" y="303"/>
                    <a:pt x="326" y="307"/>
                    <a:pt x="326" y="308"/>
                  </a:cubicBezTo>
                  <a:cubicBezTo>
                    <a:pt x="326" y="309"/>
                    <a:pt x="325" y="312"/>
                    <a:pt x="323" y="313"/>
                  </a:cubicBezTo>
                  <a:cubicBezTo>
                    <a:pt x="321" y="315"/>
                    <a:pt x="319" y="318"/>
                    <a:pt x="319" y="319"/>
                  </a:cubicBezTo>
                  <a:cubicBezTo>
                    <a:pt x="319" y="320"/>
                    <a:pt x="319" y="323"/>
                    <a:pt x="320" y="325"/>
                  </a:cubicBezTo>
                  <a:cubicBezTo>
                    <a:pt x="320" y="326"/>
                    <a:pt x="320" y="329"/>
                    <a:pt x="320" y="330"/>
                  </a:cubicBezTo>
                  <a:cubicBezTo>
                    <a:pt x="320" y="331"/>
                    <a:pt x="319" y="333"/>
                    <a:pt x="318" y="335"/>
                  </a:cubicBezTo>
                  <a:cubicBezTo>
                    <a:pt x="317" y="336"/>
                    <a:pt x="314" y="337"/>
                    <a:pt x="312" y="337"/>
                  </a:cubicBezTo>
                  <a:cubicBezTo>
                    <a:pt x="310" y="337"/>
                    <a:pt x="307" y="338"/>
                    <a:pt x="306" y="338"/>
                  </a:cubicBezTo>
                  <a:cubicBezTo>
                    <a:pt x="305" y="338"/>
                    <a:pt x="304" y="340"/>
                    <a:pt x="305" y="342"/>
                  </a:cubicBezTo>
                  <a:cubicBezTo>
                    <a:pt x="305" y="344"/>
                    <a:pt x="307" y="345"/>
                    <a:pt x="308" y="346"/>
                  </a:cubicBezTo>
                  <a:cubicBezTo>
                    <a:pt x="309" y="346"/>
                    <a:pt x="311" y="346"/>
                    <a:pt x="312" y="344"/>
                  </a:cubicBezTo>
                  <a:cubicBezTo>
                    <a:pt x="312" y="343"/>
                    <a:pt x="313" y="342"/>
                    <a:pt x="315" y="342"/>
                  </a:cubicBezTo>
                  <a:cubicBezTo>
                    <a:pt x="316" y="341"/>
                    <a:pt x="317" y="342"/>
                    <a:pt x="318" y="343"/>
                  </a:cubicBezTo>
                  <a:cubicBezTo>
                    <a:pt x="318" y="345"/>
                    <a:pt x="321" y="346"/>
                    <a:pt x="322" y="345"/>
                  </a:cubicBezTo>
                  <a:cubicBezTo>
                    <a:pt x="325" y="344"/>
                    <a:pt x="328" y="343"/>
                    <a:pt x="329" y="342"/>
                  </a:cubicBezTo>
                  <a:cubicBezTo>
                    <a:pt x="329" y="342"/>
                    <a:pt x="330" y="340"/>
                    <a:pt x="331" y="339"/>
                  </a:cubicBezTo>
                  <a:cubicBezTo>
                    <a:pt x="331" y="337"/>
                    <a:pt x="332" y="335"/>
                    <a:pt x="334" y="334"/>
                  </a:cubicBezTo>
                  <a:cubicBezTo>
                    <a:pt x="335" y="333"/>
                    <a:pt x="337" y="333"/>
                    <a:pt x="337" y="332"/>
                  </a:cubicBezTo>
                  <a:cubicBezTo>
                    <a:pt x="337" y="331"/>
                    <a:pt x="338" y="328"/>
                    <a:pt x="338" y="326"/>
                  </a:cubicBezTo>
                  <a:cubicBezTo>
                    <a:pt x="339" y="323"/>
                    <a:pt x="342" y="321"/>
                    <a:pt x="345" y="322"/>
                  </a:cubicBezTo>
                  <a:cubicBezTo>
                    <a:pt x="348" y="323"/>
                    <a:pt x="352" y="324"/>
                    <a:pt x="352" y="325"/>
                  </a:cubicBezTo>
                  <a:cubicBezTo>
                    <a:pt x="353" y="325"/>
                    <a:pt x="354" y="325"/>
                    <a:pt x="355" y="325"/>
                  </a:cubicBezTo>
                  <a:cubicBezTo>
                    <a:pt x="357" y="325"/>
                    <a:pt x="359" y="326"/>
                    <a:pt x="360" y="326"/>
                  </a:cubicBezTo>
                  <a:cubicBezTo>
                    <a:pt x="361" y="327"/>
                    <a:pt x="362" y="327"/>
                    <a:pt x="362" y="326"/>
                  </a:cubicBezTo>
                  <a:cubicBezTo>
                    <a:pt x="363" y="325"/>
                    <a:pt x="364" y="324"/>
                    <a:pt x="366" y="324"/>
                  </a:cubicBezTo>
                  <a:cubicBezTo>
                    <a:pt x="367" y="323"/>
                    <a:pt x="368" y="324"/>
                    <a:pt x="368" y="325"/>
                  </a:cubicBezTo>
                  <a:cubicBezTo>
                    <a:pt x="368" y="327"/>
                    <a:pt x="369" y="328"/>
                    <a:pt x="370" y="328"/>
                  </a:cubicBezTo>
                  <a:cubicBezTo>
                    <a:pt x="371" y="329"/>
                    <a:pt x="374" y="328"/>
                    <a:pt x="377" y="327"/>
                  </a:cubicBezTo>
                  <a:cubicBezTo>
                    <a:pt x="378" y="326"/>
                    <a:pt x="379" y="324"/>
                    <a:pt x="378" y="322"/>
                  </a:cubicBezTo>
                  <a:cubicBezTo>
                    <a:pt x="377" y="321"/>
                    <a:pt x="376" y="319"/>
                    <a:pt x="376" y="317"/>
                  </a:cubicBezTo>
                  <a:cubicBezTo>
                    <a:pt x="376" y="316"/>
                    <a:pt x="376" y="313"/>
                    <a:pt x="376" y="312"/>
                  </a:cubicBezTo>
                  <a:cubicBezTo>
                    <a:pt x="376" y="310"/>
                    <a:pt x="377" y="310"/>
                    <a:pt x="378" y="311"/>
                  </a:cubicBezTo>
                  <a:cubicBezTo>
                    <a:pt x="380" y="312"/>
                    <a:pt x="383" y="313"/>
                    <a:pt x="385" y="312"/>
                  </a:cubicBezTo>
                  <a:cubicBezTo>
                    <a:pt x="386" y="312"/>
                    <a:pt x="388" y="309"/>
                    <a:pt x="388" y="308"/>
                  </a:cubicBezTo>
                  <a:cubicBezTo>
                    <a:pt x="388" y="305"/>
                    <a:pt x="386" y="303"/>
                    <a:pt x="384" y="301"/>
                  </a:cubicBezTo>
                  <a:cubicBezTo>
                    <a:pt x="381" y="300"/>
                    <a:pt x="379" y="298"/>
                    <a:pt x="378" y="296"/>
                  </a:cubicBezTo>
                  <a:cubicBezTo>
                    <a:pt x="378" y="295"/>
                    <a:pt x="378" y="293"/>
                    <a:pt x="379" y="292"/>
                  </a:cubicBezTo>
                  <a:cubicBezTo>
                    <a:pt x="380" y="290"/>
                    <a:pt x="380" y="288"/>
                    <a:pt x="379" y="287"/>
                  </a:cubicBezTo>
                  <a:cubicBezTo>
                    <a:pt x="379" y="285"/>
                    <a:pt x="381" y="283"/>
                    <a:pt x="382" y="282"/>
                  </a:cubicBezTo>
                  <a:cubicBezTo>
                    <a:pt x="385" y="281"/>
                    <a:pt x="389" y="281"/>
                    <a:pt x="391" y="280"/>
                  </a:cubicBezTo>
                  <a:cubicBezTo>
                    <a:pt x="393" y="280"/>
                    <a:pt x="397" y="279"/>
                    <a:pt x="398" y="279"/>
                  </a:cubicBezTo>
                  <a:cubicBezTo>
                    <a:pt x="401" y="279"/>
                    <a:pt x="404" y="278"/>
                    <a:pt x="405" y="277"/>
                  </a:cubicBezTo>
                  <a:cubicBezTo>
                    <a:pt x="406" y="275"/>
                    <a:pt x="407" y="273"/>
                    <a:pt x="407" y="272"/>
                  </a:cubicBezTo>
                  <a:cubicBezTo>
                    <a:pt x="406" y="270"/>
                    <a:pt x="406" y="267"/>
                    <a:pt x="405" y="265"/>
                  </a:cubicBezTo>
                  <a:cubicBezTo>
                    <a:pt x="404" y="263"/>
                    <a:pt x="402" y="262"/>
                    <a:pt x="400" y="264"/>
                  </a:cubicBezTo>
                  <a:cubicBezTo>
                    <a:pt x="398" y="266"/>
                    <a:pt x="396" y="268"/>
                    <a:pt x="394" y="267"/>
                  </a:cubicBezTo>
                  <a:cubicBezTo>
                    <a:pt x="392" y="266"/>
                    <a:pt x="389" y="266"/>
                    <a:pt x="387" y="267"/>
                  </a:cubicBezTo>
                  <a:cubicBezTo>
                    <a:pt x="385" y="267"/>
                    <a:pt x="381" y="267"/>
                    <a:pt x="380" y="266"/>
                  </a:cubicBezTo>
                  <a:cubicBezTo>
                    <a:pt x="377" y="266"/>
                    <a:pt x="374" y="265"/>
                    <a:pt x="372" y="264"/>
                  </a:cubicBezTo>
                  <a:cubicBezTo>
                    <a:pt x="371" y="263"/>
                    <a:pt x="368" y="262"/>
                    <a:pt x="366" y="260"/>
                  </a:cubicBezTo>
                  <a:cubicBezTo>
                    <a:pt x="364" y="259"/>
                    <a:pt x="363" y="256"/>
                    <a:pt x="362" y="254"/>
                  </a:cubicBezTo>
                  <a:cubicBezTo>
                    <a:pt x="362" y="252"/>
                    <a:pt x="362" y="248"/>
                    <a:pt x="362" y="246"/>
                  </a:cubicBezTo>
                  <a:cubicBezTo>
                    <a:pt x="362" y="243"/>
                    <a:pt x="364" y="240"/>
                    <a:pt x="366" y="239"/>
                  </a:cubicBezTo>
                  <a:cubicBezTo>
                    <a:pt x="367" y="237"/>
                    <a:pt x="369" y="235"/>
                    <a:pt x="371" y="235"/>
                  </a:cubicBezTo>
                  <a:cubicBezTo>
                    <a:pt x="372" y="235"/>
                    <a:pt x="374" y="234"/>
                    <a:pt x="375" y="233"/>
                  </a:cubicBezTo>
                  <a:cubicBezTo>
                    <a:pt x="377" y="233"/>
                    <a:pt x="378" y="230"/>
                    <a:pt x="381" y="228"/>
                  </a:cubicBezTo>
                  <a:cubicBezTo>
                    <a:pt x="383" y="227"/>
                    <a:pt x="385" y="225"/>
                    <a:pt x="387" y="224"/>
                  </a:cubicBezTo>
                  <a:cubicBezTo>
                    <a:pt x="388" y="223"/>
                    <a:pt x="391" y="222"/>
                    <a:pt x="393" y="221"/>
                  </a:cubicBezTo>
                  <a:cubicBezTo>
                    <a:pt x="394" y="220"/>
                    <a:pt x="396" y="219"/>
                    <a:pt x="397" y="219"/>
                  </a:cubicBezTo>
                  <a:cubicBezTo>
                    <a:pt x="398" y="218"/>
                    <a:pt x="401" y="216"/>
                    <a:pt x="402" y="214"/>
                  </a:cubicBezTo>
                  <a:cubicBezTo>
                    <a:pt x="404" y="213"/>
                    <a:pt x="408" y="212"/>
                    <a:pt x="410" y="211"/>
                  </a:cubicBezTo>
                  <a:cubicBezTo>
                    <a:pt x="413" y="210"/>
                    <a:pt x="416" y="208"/>
                    <a:pt x="416" y="207"/>
                  </a:cubicBezTo>
                  <a:cubicBezTo>
                    <a:pt x="418" y="206"/>
                    <a:pt x="421" y="205"/>
                    <a:pt x="424" y="204"/>
                  </a:cubicBezTo>
                  <a:cubicBezTo>
                    <a:pt x="425" y="203"/>
                    <a:pt x="429" y="202"/>
                    <a:pt x="430" y="201"/>
                  </a:cubicBezTo>
                  <a:cubicBezTo>
                    <a:pt x="432" y="200"/>
                    <a:pt x="433" y="198"/>
                    <a:pt x="435" y="197"/>
                  </a:cubicBezTo>
                  <a:cubicBezTo>
                    <a:pt x="436" y="196"/>
                    <a:pt x="439" y="196"/>
                    <a:pt x="440" y="195"/>
                  </a:cubicBezTo>
                  <a:cubicBezTo>
                    <a:pt x="441" y="196"/>
                    <a:pt x="442" y="195"/>
                    <a:pt x="443" y="194"/>
                  </a:cubicBezTo>
                  <a:cubicBezTo>
                    <a:pt x="444" y="193"/>
                    <a:pt x="445" y="191"/>
                    <a:pt x="446" y="190"/>
                  </a:cubicBezTo>
                  <a:cubicBezTo>
                    <a:pt x="448" y="190"/>
                    <a:pt x="449" y="188"/>
                    <a:pt x="450" y="188"/>
                  </a:cubicBezTo>
                  <a:cubicBezTo>
                    <a:pt x="451" y="187"/>
                    <a:pt x="452" y="187"/>
                    <a:pt x="452" y="187"/>
                  </a:cubicBezTo>
                  <a:cubicBezTo>
                    <a:pt x="452" y="187"/>
                    <a:pt x="452" y="185"/>
                    <a:pt x="451" y="183"/>
                  </a:cubicBezTo>
                  <a:cubicBezTo>
                    <a:pt x="451" y="181"/>
                    <a:pt x="450" y="179"/>
                    <a:pt x="448" y="179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88" name="Freeform 55">
              <a:extLst>
                <a:ext uri="{FF2B5EF4-FFF2-40B4-BE49-F238E27FC236}">
                  <a16:creationId xmlns:a16="http://schemas.microsoft.com/office/drawing/2014/main" id="{1893459F-B154-4776-AA55-E49797830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3184" y="1768130"/>
              <a:ext cx="697100" cy="630526"/>
            </a:xfrm>
            <a:custGeom>
              <a:avLst/>
              <a:gdLst/>
              <a:ahLst/>
              <a:cxnLst>
                <a:cxn ang="0">
                  <a:pos x="315" y="162"/>
                </a:cxn>
                <a:cxn ang="0">
                  <a:pos x="285" y="148"/>
                </a:cxn>
                <a:cxn ang="0">
                  <a:pos x="246" y="135"/>
                </a:cxn>
                <a:cxn ang="0">
                  <a:pos x="211" y="120"/>
                </a:cxn>
                <a:cxn ang="0">
                  <a:pos x="174" y="97"/>
                </a:cxn>
                <a:cxn ang="0">
                  <a:pos x="147" y="90"/>
                </a:cxn>
                <a:cxn ang="0">
                  <a:pos x="124" y="83"/>
                </a:cxn>
                <a:cxn ang="0">
                  <a:pos x="106" y="75"/>
                </a:cxn>
                <a:cxn ang="0">
                  <a:pos x="90" y="68"/>
                </a:cxn>
                <a:cxn ang="0">
                  <a:pos x="88" y="57"/>
                </a:cxn>
                <a:cxn ang="0">
                  <a:pos x="77" y="47"/>
                </a:cxn>
                <a:cxn ang="0">
                  <a:pos x="63" y="35"/>
                </a:cxn>
                <a:cxn ang="0">
                  <a:pos x="54" y="33"/>
                </a:cxn>
                <a:cxn ang="0">
                  <a:pos x="43" y="37"/>
                </a:cxn>
                <a:cxn ang="0">
                  <a:pos x="32" y="29"/>
                </a:cxn>
                <a:cxn ang="0">
                  <a:pos x="40" y="11"/>
                </a:cxn>
                <a:cxn ang="0">
                  <a:pos x="30" y="1"/>
                </a:cxn>
                <a:cxn ang="0">
                  <a:pos x="17" y="13"/>
                </a:cxn>
                <a:cxn ang="0">
                  <a:pos x="2" y="56"/>
                </a:cxn>
                <a:cxn ang="0">
                  <a:pos x="9" y="93"/>
                </a:cxn>
                <a:cxn ang="0">
                  <a:pos x="19" y="118"/>
                </a:cxn>
                <a:cxn ang="0">
                  <a:pos x="6" y="140"/>
                </a:cxn>
                <a:cxn ang="0">
                  <a:pos x="21" y="166"/>
                </a:cxn>
                <a:cxn ang="0">
                  <a:pos x="17" y="189"/>
                </a:cxn>
                <a:cxn ang="0">
                  <a:pos x="40" y="189"/>
                </a:cxn>
                <a:cxn ang="0">
                  <a:pos x="65" y="199"/>
                </a:cxn>
                <a:cxn ang="0">
                  <a:pos x="95" y="212"/>
                </a:cxn>
                <a:cxn ang="0">
                  <a:pos x="86" y="243"/>
                </a:cxn>
                <a:cxn ang="0">
                  <a:pos x="60" y="265"/>
                </a:cxn>
                <a:cxn ang="0">
                  <a:pos x="51" y="305"/>
                </a:cxn>
                <a:cxn ang="0">
                  <a:pos x="72" y="329"/>
                </a:cxn>
                <a:cxn ang="0">
                  <a:pos x="86" y="316"/>
                </a:cxn>
                <a:cxn ang="0">
                  <a:pos x="69" y="278"/>
                </a:cxn>
                <a:cxn ang="0">
                  <a:pos x="90" y="273"/>
                </a:cxn>
                <a:cxn ang="0">
                  <a:pos x="101" y="286"/>
                </a:cxn>
                <a:cxn ang="0">
                  <a:pos x="116" y="279"/>
                </a:cxn>
                <a:cxn ang="0">
                  <a:pos x="136" y="285"/>
                </a:cxn>
                <a:cxn ang="0">
                  <a:pos x="160" y="272"/>
                </a:cxn>
                <a:cxn ang="0">
                  <a:pos x="162" y="292"/>
                </a:cxn>
                <a:cxn ang="0">
                  <a:pos x="186" y="284"/>
                </a:cxn>
                <a:cxn ang="0">
                  <a:pos x="196" y="294"/>
                </a:cxn>
                <a:cxn ang="0">
                  <a:pos x="222" y="284"/>
                </a:cxn>
                <a:cxn ang="0">
                  <a:pos x="255" y="300"/>
                </a:cxn>
                <a:cxn ang="0">
                  <a:pos x="286" y="306"/>
                </a:cxn>
                <a:cxn ang="0">
                  <a:pos x="292" y="328"/>
                </a:cxn>
                <a:cxn ang="0">
                  <a:pos x="315" y="346"/>
                </a:cxn>
                <a:cxn ang="0">
                  <a:pos x="324" y="322"/>
                </a:cxn>
                <a:cxn ang="0">
                  <a:pos x="324" y="299"/>
                </a:cxn>
                <a:cxn ang="0">
                  <a:pos x="339" y="268"/>
                </a:cxn>
                <a:cxn ang="0">
                  <a:pos x="371" y="250"/>
                </a:cxn>
                <a:cxn ang="0">
                  <a:pos x="377" y="238"/>
                </a:cxn>
                <a:cxn ang="0">
                  <a:pos x="362" y="216"/>
                </a:cxn>
                <a:cxn ang="0">
                  <a:pos x="362" y="198"/>
                </a:cxn>
                <a:cxn ang="0">
                  <a:pos x="359" y="181"/>
                </a:cxn>
                <a:cxn ang="0">
                  <a:pos x="341" y="159"/>
                </a:cxn>
              </a:cxnLst>
              <a:rect l="0" t="0" r="r" b="b"/>
              <a:pathLst>
                <a:path w="386" h="348">
                  <a:moveTo>
                    <a:pt x="336" y="158"/>
                  </a:moveTo>
                  <a:cubicBezTo>
                    <a:pt x="333" y="157"/>
                    <a:pt x="331" y="156"/>
                    <a:pt x="329" y="156"/>
                  </a:cubicBezTo>
                  <a:cubicBezTo>
                    <a:pt x="327" y="156"/>
                    <a:pt x="324" y="156"/>
                    <a:pt x="324" y="157"/>
                  </a:cubicBezTo>
                  <a:cubicBezTo>
                    <a:pt x="322" y="157"/>
                    <a:pt x="320" y="158"/>
                    <a:pt x="320" y="159"/>
                  </a:cubicBezTo>
                  <a:cubicBezTo>
                    <a:pt x="320" y="160"/>
                    <a:pt x="319" y="161"/>
                    <a:pt x="318" y="162"/>
                  </a:cubicBezTo>
                  <a:cubicBezTo>
                    <a:pt x="317" y="163"/>
                    <a:pt x="316" y="163"/>
                    <a:pt x="315" y="162"/>
                  </a:cubicBezTo>
                  <a:cubicBezTo>
                    <a:pt x="315" y="161"/>
                    <a:pt x="313" y="160"/>
                    <a:pt x="311" y="159"/>
                  </a:cubicBezTo>
                  <a:cubicBezTo>
                    <a:pt x="310" y="158"/>
                    <a:pt x="308" y="157"/>
                    <a:pt x="306" y="157"/>
                  </a:cubicBezTo>
                  <a:cubicBezTo>
                    <a:pt x="304" y="157"/>
                    <a:pt x="301" y="158"/>
                    <a:pt x="299" y="157"/>
                  </a:cubicBezTo>
                  <a:cubicBezTo>
                    <a:pt x="298" y="157"/>
                    <a:pt x="294" y="156"/>
                    <a:pt x="293" y="156"/>
                  </a:cubicBezTo>
                  <a:cubicBezTo>
                    <a:pt x="291" y="156"/>
                    <a:pt x="290" y="155"/>
                    <a:pt x="289" y="154"/>
                  </a:cubicBezTo>
                  <a:cubicBezTo>
                    <a:pt x="287" y="152"/>
                    <a:pt x="286" y="149"/>
                    <a:pt x="285" y="148"/>
                  </a:cubicBezTo>
                  <a:cubicBezTo>
                    <a:pt x="285" y="146"/>
                    <a:pt x="284" y="144"/>
                    <a:pt x="283" y="144"/>
                  </a:cubicBezTo>
                  <a:cubicBezTo>
                    <a:pt x="282" y="145"/>
                    <a:pt x="280" y="145"/>
                    <a:pt x="277" y="145"/>
                  </a:cubicBezTo>
                  <a:cubicBezTo>
                    <a:pt x="274" y="146"/>
                    <a:pt x="271" y="146"/>
                    <a:pt x="269" y="144"/>
                  </a:cubicBezTo>
                  <a:cubicBezTo>
                    <a:pt x="267" y="143"/>
                    <a:pt x="264" y="141"/>
                    <a:pt x="261" y="139"/>
                  </a:cubicBezTo>
                  <a:cubicBezTo>
                    <a:pt x="258" y="138"/>
                    <a:pt x="255" y="136"/>
                    <a:pt x="253" y="135"/>
                  </a:cubicBezTo>
                  <a:cubicBezTo>
                    <a:pt x="251" y="134"/>
                    <a:pt x="247" y="134"/>
                    <a:pt x="246" y="135"/>
                  </a:cubicBezTo>
                  <a:cubicBezTo>
                    <a:pt x="244" y="136"/>
                    <a:pt x="241" y="136"/>
                    <a:pt x="240" y="135"/>
                  </a:cubicBezTo>
                  <a:cubicBezTo>
                    <a:pt x="239" y="135"/>
                    <a:pt x="237" y="134"/>
                    <a:pt x="235" y="132"/>
                  </a:cubicBezTo>
                  <a:cubicBezTo>
                    <a:pt x="233" y="131"/>
                    <a:pt x="230" y="130"/>
                    <a:pt x="228" y="128"/>
                  </a:cubicBezTo>
                  <a:cubicBezTo>
                    <a:pt x="225" y="127"/>
                    <a:pt x="222" y="126"/>
                    <a:pt x="221" y="124"/>
                  </a:cubicBezTo>
                  <a:cubicBezTo>
                    <a:pt x="219" y="122"/>
                    <a:pt x="216" y="122"/>
                    <a:pt x="215" y="122"/>
                  </a:cubicBezTo>
                  <a:cubicBezTo>
                    <a:pt x="213" y="122"/>
                    <a:pt x="212" y="121"/>
                    <a:pt x="211" y="120"/>
                  </a:cubicBezTo>
                  <a:cubicBezTo>
                    <a:pt x="210" y="119"/>
                    <a:pt x="208" y="117"/>
                    <a:pt x="207" y="114"/>
                  </a:cubicBezTo>
                  <a:cubicBezTo>
                    <a:pt x="206" y="113"/>
                    <a:pt x="204" y="110"/>
                    <a:pt x="203" y="110"/>
                  </a:cubicBezTo>
                  <a:cubicBezTo>
                    <a:pt x="203" y="109"/>
                    <a:pt x="200" y="109"/>
                    <a:pt x="197" y="107"/>
                  </a:cubicBezTo>
                  <a:cubicBezTo>
                    <a:pt x="194" y="106"/>
                    <a:pt x="190" y="105"/>
                    <a:pt x="188" y="103"/>
                  </a:cubicBezTo>
                  <a:cubicBezTo>
                    <a:pt x="186" y="102"/>
                    <a:pt x="184" y="100"/>
                    <a:pt x="181" y="98"/>
                  </a:cubicBezTo>
                  <a:cubicBezTo>
                    <a:pt x="178" y="96"/>
                    <a:pt x="176" y="96"/>
                    <a:pt x="174" y="97"/>
                  </a:cubicBezTo>
                  <a:cubicBezTo>
                    <a:pt x="172" y="97"/>
                    <a:pt x="169" y="98"/>
                    <a:pt x="168" y="96"/>
                  </a:cubicBezTo>
                  <a:cubicBezTo>
                    <a:pt x="165" y="95"/>
                    <a:pt x="162" y="93"/>
                    <a:pt x="161" y="93"/>
                  </a:cubicBezTo>
                  <a:cubicBezTo>
                    <a:pt x="160" y="92"/>
                    <a:pt x="157" y="89"/>
                    <a:pt x="155" y="89"/>
                  </a:cubicBezTo>
                  <a:cubicBezTo>
                    <a:pt x="154" y="88"/>
                    <a:pt x="153" y="87"/>
                    <a:pt x="152" y="86"/>
                  </a:cubicBezTo>
                  <a:cubicBezTo>
                    <a:pt x="152" y="86"/>
                    <a:pt x="151" y="87"/>
                    <a:pt x="151" y="88"/>
                  </a:cubicBezTo>
                  <a:cubicBezTo>
                    <a:pt x="150" y="89"/>
                    <a:pt x="148" y="90"/>
                    <a:pt x="147" y="90"/>
                  </a:cubicBezTo>
                  <a:cubicBezTo>
                    <a:pt x="146" y="91"/>
                    <a:pt x="144" y="91"/>
                    <a:pt x="143" y="90"/>
                  </a:cubicBezTo>
                  <a:cubicBezTo>
                    <a:pt x="142" y="90"/>
                    <a:pt x="141" y="88"/>
                    <a:pt x="140" y="88"/>
                  </a:cubicBezTo>
                  <a:cubicBezTo>
                    <a:pt x="140" y="87"/>
                    <a:pt x="138" y="86"/>
                    <a:pt x="137" y="86"/>
                  </a:cubicBezTo>
                  <a:cubicBezTo>
                    <a:pt x="136" y="85"/>
                    <a:pt x="134" y="84"/>
                    <a:pt x="134" y="84"/>
                  </a:cubicBezTo>
                  <a:cubicBezTo>
                    <a:pt x="133" y="84"/>
                    <a:pt x="130" y="83"/>
                    <a:pt x="128" y="83"/>
                  </a:cubicBezTo>
                  <a:cubicBezTo>
                    <a:pt x="127" y="83"/>
                    <a:pt x="125" y="83"/>
                    <a:pt x="124" y="83"/>
                  </a:cubicBezTo>
                  <a:cubicBezTo>
                    <a:pt x="123" y="84"/>
                    <a:pt x="121" y="84"/>
                    <a:pt x="120" y="84"/>
                  </a:cubicBezTo>
                  <a:cubicBezTo>
                    <a:pt x="119" y="84"/>
                    <a:pt x="117" y="84"/>
                    <a:pt x="117" y="83"/>
                  </a:cubicBezTo>
                  <a:cubicBezTo>
                    <a:pt x="117" y="82"/>
                    <a:pt x="116" y="81"/>
                    <a:pt x="115" y="80"/>
                  </a:cubicBezTo>
                  <a:cubicBezTo>
                    <a:pt x="115" y="79"/>
                    <a:pt x="113" y="79"/>
                    <a:pt x="112" y="79"/>
                  </a:cubicBezTo>
                  <a:cubicBezTo>
                    <a:pt x="111" y="78"/>
                    <a:pt x="109" y="78"/>
                    <a:pt x="109" y="77"/>
                  </a:cubicBezTo>
                  <a:cubicBezTo>
                    <a:pt x="108" y="77"/>
                    <a:pt x="107" y="76"/>
                    <a:pt x="106" y="75"/>
                  </a:cubicBezTo>
                  <a:cubicBezTo>
                    <a:pt x="105" y="75"/>
                    <a:pt x="104" y="74"/>
                    <a:pt x="104" y="74"/>
                  </a:cubicBezTo>
                  <a:cubicBezTo>
                    <a:pt x="103" y="73"/>
                    <a:pt x="102" y="72"/>
                    <a:pt x="102" y="71"/>
                  </a:cubicBezTo>
                  <a:cubicBezTo>
                    <a:pt x="101" y="71"/>
                    <a:pt x="100" y="70"/>
                    <a:pt x="99" y="70"/>
                  </a:cubicBezTo>
                  <a:cubicBezTo>
                    <a:pt x="98" y="70"/>
                    <a:pt x="96" y="69"/>
                    <a:pt x="95" y="69"/>
                  </a:cubicBezTo>
                  <a:cubicBezTo>
                    <a:pt x="94" y="69"/>
                    <a:pt x="92" y="69"/>
                    <a:pt x="91" y="69"/>
                  </a:cubicBezTo>
                  <a:cubicBezTo>
                    <a:pt x="91" y="69"/>
                    <a:pt x="91" y="69"/>
                    <a:pt x="90" y="68"/>
                  </a:cubicBezTo>
                  <a:cubicBezTo>
                    <a:pt x="90" y="67"/>
                    <a:pt x="89" y="67"/>
                    <a:pt x="89" y="66"/>
                  </a:cubicBezTo>
                  <a:cubicBezTo>
                    <a:pt x="88" y="65"/>
                    <a:pt x="87" y="65"/>
                    <a:pt x="86" y="64"/>
                  </a:cubicBezTo>
                  <a:cubicBezTo>
                    <a:pt x="85" y="63"/>
                    <a:pt x="84" y="63"/>
                    <a:pt x="84" y="62"/>
                  </a:cubicBezTo>
                  <a:cubicBezTo>
                    <a:pt x="84" y="61"/>
                    <a:pt x="84" y="60"/>
                    <a:pt x="84" y="60"/>
                  </a:cubicBezTo>
                  <a:cubicBezTo>
                    <a:pt x="84" y="59"/>
                    <a:pt x="84" y="58"/>
                    <a:pt x="85" y="58"/>
                  </a:cubicBezTo>
                  <a:cubicBezTo>
                    <a:pt x="86" y="58"/>
                    <a:pt x="88" y="57"/>
                    <a:pt x="88" y="57"/>
                  </a:cubicBezTo>
                  <a:cubicBezTo>
                    <a:pt x="89" y="57"/>
                    <a:pt x="89" y="56"/>
                    <a:pt x="89" y="56"/>
                  </a:cubicBezTo>
                  <a:cubicBezTo>
                    <a:pt x="89" y="55"/>
                    <a:pt x="89" y="54"/>
                    <a:pt x="89" y="53"/>
                  </a:cubicBezTo>
                  <a:cubicBezTo>
                    <a:pt x="89" y="53"/>
                    <a:pt x="88" y="52"/>
                    <a:pt x="86" y="52"/>
                  </a:cubicBezTo>
                  <a:cubicBezTo>
                    <a:pt x="85" y="52"/>
                    <a:pt x="84" y="52"/>
                    <a:pt x="83" y="51"/>
                  </a:cubicBezTo>
                  <a:cubicBezTo>
                    <a:pt x="82" y="50"/>
                    <a:pt x="80" y="49"/>
                    <a:pt x="80" y="48"/>
                  </a:cubicBezTo>
                  <a:cubicBezTo>
                    <a:pt x="80" y="47"/>
                    <a:pt x="78" y="47"/>
                    <a:pt x="77" y="47"/>
                  </a:cubicBezTo>
                  <a:cubicBezTo>
                    <a:pt x="76" y="47"/>
                    <a:pt x="75" y="46"/>
                    <a:pt x="75" y="45"/>
                  </a:cubicBezTo>
                  <a:cubicBezTo>
                    <a:pt x="74" y="45"/>
                    <a:pt x="73" y="44"/>
                    <a:pt x="73" y="43"/>
                  </a:cubicBezTo>
                  <a:cubicBezTo>
                    <a:pt x="72" y="43"/>
                    <a:pt x="71" y="41"/>
                    <a:pt x="71" y="40"/>
                  </a:cubicBezTo>
                  <a:cubicBezTo>
                    <a:pt x="71" y="39"/>
                    <a:pt x="70" y="38"/>
                    <a:pt x="69" y="38"/>
                  </a:cubicBezTo>
                  <a:cubicBezTo>
                    <a:pt x="68" y="37"/>
                    <a:pt x="67" y="37"/>
                    <a:pt x="66" y="36"/>
                  </a:cubicBezTo>
                  <a:cubicBezTo>
                    <a:pt x="65" y="36"/>
                    <a:pt x="64" y="35"/>
                    <a:pt x="63" y="35"/>
                  </a:cubicBezTo>
                  <a:cubicBezTo>
                    <a:pt x="63" y="34"/>
                    <a:pt x="62" y="34"/>
                    <a:pt x="62" y="33"/>
                  </a:cubicBezTo>
                  <a:cubicBezTo>
                    <a:pt x="61" y="32"/>
                    <a:pt x="60" y="30"/>
                    <a:pt x="60" y="29"/>
                  </a:cubicBezTo>
                  <a:cubicBezTo>
                    <a:pt x="59" y="28"/>
                    <a:pt x="58" y="27"/>
                    <a:pt x="56" y="26"/>
                  </a:cubicBezTo>
                  <a:cubicBezTo>
                    <a:pt x="55" y="26"/>
                    <a:pt x="54" y="26"/>
                    <a:pt x="53" y="26"/>
                  </a:cubicBezTo>
                  <a:cubicBezTo>
                    <a:pt x="53" y="27"/>
                    <a:pt x="53" y="28"/>
                    <a:pt x="53" y="29"/>
                  </a:cubicBezTo>
                  <a:cubicBezTo>
                    <a:pt x="53" y="30"/>
                    <a:pt x="54" y="32"/>
                    <a:pt x="54" y="33"/>
                  </a:cubicBezTo>
                  <a:cubicBezTo>
                    <a:pt x="55" y="35"/>
                    <a:pt x="55" y="36"/>
                    <a:pt x="55" y="37"/>
                  </a:cubicBezTo>
                  <a:cubicBezTo>
                    <a:pt x="55" y="38"/>
                    <a:pt x="54" y="40"/>
                    <a:pt x="54" y="40"/>
                  </a:cubicBezTo>
                  <a:cubicBezTo>
                    <a:pt x="53" y="41"/>
                    <a:pt x="51" y="41"/>
                    <a:pt x="50" y="41"/>
                  </a:cubicBezTo>
                  <a:cubicBezTo>
                    <a:pt x="49" y="41"/>
                    <a:pt x="47" y="40"/>
                    <a:pt x="47" y="39"/>
                  </a:cubicBezTo>
                  <a:cubicBezTo>
                    <a:pt x="46" y="39"/>
                    <a:pt x="46" y="38"/>
                    <a:pt x="45" y="37"/>
                  </a:cubicBezTo>
                  <a:cubicBezTo>
                    <a:pt x="44" y="37"/>
                    <a:pt x="43" y="37"/>
                    <a:pt x="43" y="37"/>
                  </a:cubicBezTo>
                  <a:cubicBezTo>
                    <a:pt x="42" y="37"/>
                    <a:pt x="40" y="37"/>
                    <a:pt x="39" y="38"/>
                  </a:cubicBezTo>
                  <a:cubicBezTo>
                    <a:pt x="38" y="39"/>
                    <a:pt x="37" y="39"/>
                    <a:pt x="37" y="39"/>
                  </a:cubicBezTo>
                  <a:cubicBezTo>
                    <a:pt x="36" y="39"/>
                    <a:pt x="36" y="39"/>
                    <a:pt x="35" y="38"/>
                  </a:cubicBezTo>
                  <a:cubicBezTo>
                    <a:pt x="35" y="38"/>
                    <a:pt x="35" y="37"/>
                    <a:pt x="34" y="36"/>
                  </a:cubicBezTo>
                  <a:cubicBezTo>
                    <a:pt x="34" y="35"/>
                    <a:pt x="34" y="33"/>
                    <a:pt x="33" y="33"/>
                  </a:cubicBezTo>
                  <a:cubicBezTo>
                    <a:pt x="33" y="32"/>
                    <a:pt x="32" y="30"/>
                    <a:pt x="32" y="29"/>
                  </a:cubicBezTo>
                  <a:cubicBezTo>
                    <a:pt x="32" y="28"/>
                    <a:pt x="32" y="27"/>
                    <a:pt x="32" y="26"/>
                  </a:cubicBezTo>
                  <a:cubicBezTo>
                    <a:pt x="32" y="25"/>
                    <a:pt x="32" y="23"/>
                    <a:pt x="32" y="22"/>
                  </a:cubicBezTo>
                  <a:cubicBezTo>
                    <a:pt x="33" y="22"/>
                    <a:pt x="34" y="21"/>
                    <a:pt x="35" y="19"/>
                  </a:cubicBezTo>
                  <a:cubicBezTo>
                    <a:pt x="35" y="18"/>
                    <a:pt x="35" y="17"/>
                    <a:pt x="36" y="16"/>
                  </a:cubicBezTo>
                  <a:cubicBezTo>
                    <a:pt x="36" y="16"/>
                    <a:pt x="37" y="15"/>
                    <a:pt x="38" y="14"/>
                  </a:cubicBezTo>
                  <a:cubicBezTo>
                    <a:pt x="39" y="13"/>
                    <a:pt x="40" y="12"/>
                    <a:pt x="40" y="11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8"/>
                    <a:pt x="41" y="7"/>
                    <a:pt x="40" y="7"/>
                  </a:cubicBezTo>
                  <a:cubicBezTo>
                    <a:pt x="39" y="6"/>
                    <a:pt x="37" y="5"/>
                    <a:pt x="37" y="5"/>
                  </a:cubicBezTo>
                  <a:cubicBezTo>
                    <a:pt x="36" y="5"/>
                    <a:pt x="34" y="5"/>
                    <a:pt x="34" y="5"/>
                  </a:cubicBezTo>
                  <a:cubicBezTo>
                    <a:pt x="33" y="4"/>
                    <a:pt x="32" y="3"/>
                    <a:pt x="32" y="2"/>
                  </a:cubicBezTo>
                  <a:cubicBezTo>
                    <a:pt x="31" y="2"/>
                    <a:pt x="30" y="1"/>
                    <a:pt x="30" y="1"/>
                  </a:cubicBezTo>
                  <a:cubicBezTo>
                    <a:pt x="29" y="1"/>
                    <a:pt x="28" y="0"/>
                    <a:pt x="27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5" y="0"/>
                    <a:pt x="24" y="0"/>
                    <a:pt x="24" y="0"/>
                  </a:cubicBezTo>
                  <a:cubicBezTo>
                    <a:pt x="25" y="1"/>
                    <a:pt x="25" y="2"/>
                    <a:pt x="25" y="3"/>
                  </a:cubicBezTo>
                  <a:cubicBezTo>
                    <a:pt x="24" y="4"/>
                    <a:pt x="22" y="7"/>
                    <a:pt x="21" y="8"/>
                  </a:cubicBezTo>
                  <a:cubicBezTo>
                    <a:pt x="20" y="9"/>
                    <a:pt x="18" y="12"/>
                    <a:pt x="17" y="13"/>
                  </a:cubicBezTo>
                  <a:cubicBezTo>
                    <a:pt x="16" y="14"/>
                    <a:pt x="13" y="15"/>
                    <a:pt x="12" y="17"/>
                  </a:cubicBezTo>
                  <a:cubicBezTo>
                    <a:pt x="11" y="18"/>
                    <a:pt x="9" y="21"/>
                    <a:pt x="7" y="23"/>
                  </a:cubicBezTo>
                  <a:cubicBezTo>
                    <a:pt x="5" y="25"/>
                    <a:pt x="3" y="28"/>
                    <a:pt x="2" y="32"/>
                  </a:cubicBezTo>
                  <a:cubicBezTo>
                    <a:pt x="1" y="34"/>
                    <a:pt x="0" y="38"/>
                    <a:pt x="0" y="41"/>
                  </a:cubicBezTo>
                  <a:cubicBezTo>
                    <a:pt x="1" y="44"/>
                    <a:pt x="1" y="48"/>
                    <a:pt x="1" y="49"/>
                  </a:cubicBezTo>
                  <a:cubicBezTo>
                    <a:pt x="2" y="50"/>
                    <a:pt x="2" y="54"/>
                    <a:pt x="2" y="56"/>
                  </a:cubicBezTo>
                  <a:cubicBezTo>
                    <a:pt x="2" y="59"/>
                    <a:pt x="1" y="62"/>
                    <a:pt x="1" y="65"/>
                  </a:cubicBezTo>
                  <a:cubicBezTo>
                    <a:pt x="0" y="66"/>
                    <a:pt x="1" y="70"/>
                    <a:pt x="1" y="72"/>
                  </a:cubicBezTo>
                  <a:cubicBezTo>
                    <a:pt x="2" y="74"/>
                    <a:pt x="4" y="77"/>
                    <a:pt x="4" y="79"/>
                  </a:cubicBezTo>
                  <a:cubicBezTo>
                    <a:pt x="5" y="81"/>
                    <a:pt x="6" y="82"/>
                    <a:pt x="6" y="82"/>
                  </a:cubicBezTo>
                  <a:cubicBezTo>
                    <a:pt x="6" y="82"/>
                    <a:pt x="7" y="84"/>
                    <a:pt x="8" y="85"/>
                  </a:cubicBezTo>
                  <a:cubicBezTo>
                    <a:pt x="9" y="86"/>
                    <a:pt x="9" y="90"/>
                    <a:pt x="9" y="93"/>
                  </a:cubicBezTo>
                  <a:cubicBezTo>
                    <a:pt x="9" y="96"/>
                    <a:pt x="9" y="98"/>
                    <a:pt x="9" y="98"/>
                  </a:cubicBezTo>
                  <a:cubicBezTo>
                    <a:pt x="9" y="98"/>
                    <a:pt x="10" y="99"/>
                    <a:pt x="12" y="101"/>
                  </a:cubicBezTo>
                  <a:cubicBezTo>
                    <a:pt x="14" y="102"/>
                    <a:pt x="16" y="106"/>
                    <a:pt x="17" y="106"/>
                  </a:cubicBezTo>
                  <a:cubicBezTo>
                    <a:pt x="17" y="108"/>
                    <a:pt x="18" y="111"/>
                    <a:pt x="18" y="111"/>
                  </a:cubicBezTo>
                  <a:cubicBezTo>
                    <a:pt x="18" y="112"/>
                    <a:pt x="19" y="114"/>
                    <a:pt x="19" y="115"/>
                  </a:cubicBezTo>
                  <a:cubicBezTo>
                    <a:pt x="20" y="116"/>
                    <a:pt x="20" y="117"/>
                    <a:pt x="19" y="118"/>
                  </a:cubicBezTo>
                  <a:cubicBezTo>
                    <a:pt x="19" y="120"/>
                    <a:pt x="18" y="122"/>
                    <a:pt x="17" y="123"/>
                  </a:cubicBezTo>
                  <a:cubicBezTo>
                    <a:pt x="17" y="125"/>
                    <a:pt x="17" y="128"/>
                    <a:pt x="17" y="130"/>
                  </a:cubicBezTo>
                  <a:cubicBezTo>
                    <a:pt x="17" y="132"/>
                    <a:pt x="16" y="134"/>
                    <a:pt x="16" y="135"/>
                  </a:cubicBezTo>
                  <a:cubicBezTo>
                    <a:pt x="16" y="137"/>
                    <a:pt x="14" y="138"/>
                    <a:pt x="14" y="139"/>
                  </a:cubicBezTo>
                  <a:cubicBezTo>
                    <a:pt x="13" y="139"/>
                    <a:pt x="11" y="139"/>
                    <a:pt x="9" y="140"/>
                  </a:cubicBezTo>
                  <a:cubicBezTo>
                    <a:pt x="7" y="140"/>
                    <a:pt x="6" y="140"/>
                    <a:pt x="6" y="140"/>
                  </a:cubicBezTo>
                  <a:cubicBezTo>
                    <a:pt x="6" y="140"/>
                    <a:pt x="6" y="140"/>
                    <a:pt x="7" y="142"/>
                  </a:cubicBezTo>
                  <a:cubicBezTo>
                    <a:pt x="7" y="144"/>
                    <a:pt x="8" y="146"/>
                    <a:pt x="8" y="148"/>
                  </a:cubicBezTo>
                  <a:cubicBezTo>
                    <a:pt x="8" y="150"/>
                    <a:pt x="8" y="151"/>
                    <a:pt x="9" y="152"/>
                  </a:cubicBezTo>
                  <a:cubicBezTo>
                    <a:pt x="9" y="154"/>
                    <a:pt x="10" y="156"/>
                    <a:pt x="11" y="157"/>
                  </a:cubicBezTo>
                  <a:cubicBezTo>
                    <a:pt x="12" y="159"/>
                    <a:pt x="14" y="161"/>
                    <a:pt x="16" y="162"/>
                  </a:cubicBezTo>
                  <a:cubicBezTo>
                    <a:pt x="18" y="164"/>
                    <a:pt x="20" y="165"/>
                    <a:pt x="21" y="166"/>
                  </a:cubicBezTo>
                  <a:cubicBezTo>
                    <a:pt x="23" y="167"/>
                    <a:pt x="24" y="169"/>
                    <a:pt x="24" y="170"/>
                  </a:cubicBezTo>
                  <a:cubicBezTo>
                    <a:pt x="24" y="172"/>
                    <a:pt x="23" y="175"/>
                    <a:pt x="22" y="175"/>
                  </a:cubicBezTo>
                  <a:cubicBezTo>
                    <a:pt x="22" y="175"/>
                    <a:pt x="20" y="177"/>
                    <a:pt x="19" y="178"/>
                  </a:cubicBezTo>
                  <a:cubicBezTo>
                    <a:pt x="18" y="179"/>
                    <a:pt x="19" y="180"/>
                    <a:pt x="20" y="181"/>
                  </a:cubicBezTo>
                  <a:cubicBezTo>
                    <a:pt x="22" y="181"/>
                    <a:pt x="22" y="183"/>
                    <a:pt x="21" y="185"/>
                  </a:cubicBezTo>
                  <a:cubicBezTo>
                    <a:pt x="19" y="186"/>
                    <a:pt x="18" y="188"/>
                    <a:pt x="17" y="189"/>
                  </a:cubicBezTo>
                  <a:cubicBezTo>
                    <a:pt x="15" y="190"/>
                    <a:pt x="13" y="193"/>
                    <a:pt x="12" y="193"/>
                  </a:cubicBezTo>
                  <a:cubicBezTo>
                    <a:pt x="11" y="195"/>
                    <a:pt x="13" y="196"/>
                    <a:pt x="15" y="195"/>
                  </a:cubicBezTo>
                  <a:cubicBezTo>
                    <a:pt x="18" y="194"/>
                    <a:pt x="21" y="192"/>
                    <a:pt x="22" y="192"/>
                  </a:cubicBezTo>
                  <a:cubicBezTo>
                    <a:pt x="24" y="190"/>
                    <a:pt x="26" y="189"/>
                    <a:pt x="27" y="189"/>
                  </a:cubicBezTo>
                  <a:cubicBezTo>
                    <a:pt x="28" y="188"/>
                    <a:pt x="31" y="188"/>
                    <a:pt x="33" y="188"/>
                  </a:cubicBezTo>
                  <a:cubicBezTo>
                    <a:pt x="36" y="188"/>
                    <a:pt x="39" y="188"/>
                    <a:pt x="40" y="189"/>
                  </a:cubicBezTo>
                  <a:cubicBezTo>
                    <a:pt x="42" y="189"/>
                    <a:pt x="44" y="189"/>
                    <a:pt x="45" y="188"/>
                  </a:cubicBezTo>
                  <a:cubicBezTo>
                    <a:pt x="47" y="188"/>
                    <a:pt x="49" y="187"/>
                    <a:pt x="50" y="187"/>
                  </a:cubicBezTo>
                  <a:cubicBezTo>
                    <a:pt x="52" y="187"/>
                    <a:pt x="52" y="189"/>
                    <a:pt x="53" y="192"/>
                  </a:cubicBezTo>
                  <a:cubicBezTo>
                    <a:pt x="53" y="193"/>
                    <a:pt x="53" y="195"/>
                    <a:pt x="53" y="195"/>
                  </a:cubicBezTo>
                  <a:cubicBezTo>
                    <a:pt x="53" y="195"/>
                    <a:pt x="55" y="196"/>
                    <a:pt x="58" y="197"/>
                  </a:cubicBezTo>
                  <a:cubicBezTo>
                    <a:pt x="61" y="197"/>
                    <a:pt x="64" y="198"/>
                    <a:pt x="65" y="199"/>
                  </a:cubicBezTo>
                  <a:cubicBezTo>
                    <a:pt x="66" y="200"/>
                    <a:pt x="69" y="200"/>
                    <a:pt x="71" y="200"/>
                  </a:cubicBezTo>
                  <a:cubicBezTo>
                    <a:pt x="73" y="199"/>
                    <a:pt x="77" y="199"/>
                    <a:pt x="78" y="199"/>
                  </a:cubicBezTo>
                  <a:cubicBezTo>
                    <a:pt x="80" y="200"/>
                    <a:pt x="83" y="201"/>
                    <a:pt x="84" y="202"/>
                  </a:cubicBezTo>
                  <a:cubicBezTo>
                    <a:pt x="86" y="203"/>
                    <a:pt x="88" y="204"/>
                    <a:pt x="89" y="205"/>
                  </a:cubicBezTo>
                  <a:cubicBezTo>
                    <a:pt x="91" y="206"/>
                    <a:pt x="92" y="208"/>
                    <a:pt x="93" y="210"/>
                  </a:cubicBezTo>
                  <a:cubicBezTo>
                    <a:pt x="94" y="211"/>
                    <a:pt x="95" y="212"/>
                    <a:pt x="95" y="212"/>
                  </a:cubicBezTo>
                  <a:cubicBezTo>
                    <a:pt x="95" y="212"/>
                    <a:pt x="95" y="214"/>
                    <a:pt x="95" y="216"/>
                  </a:cubicBezTo>
                  <a:cubicBezTo>
                    <a:pt x="95" y="218"/>
                    <a:pt x="95" y="220"/>
                    <a:pt x="95" y="222"/>
                  </a:cubicBezTo>
                  <a:cubicBezTo>
                    <a:pt x="96" y="223"/>
                    <a:pt x="94" y="225"/>
                    <a:pt x="93" y="226"/>
                  </a:cubicBezTo>
                  <a:cubicBezTo>
                    <a:pt x="91" y="228"/>
                    <a:pt x="90" y="229"/>
                    <a:pt x="91" y="230"/>
                  </a:cubicBezTo>
                  <a:cubicBezTo>
                    <a:pt x="91" y="232"/>
                    <a:pt x="91" y="235"/>
                    <a:pt x="90" y="236"/>
                  </a:cubicBezTo>
                  <a:cubicBezTo>
                    <a:pt x="89" y="239"/>
                    <a:pt x="87" y="241"/>
                    <a:pt x="86" y="243"/>
                  </a:cubicBezTo>
                  <a:cubicBezTo>
                    <a:pt x="85" y="245"/>
                    <a:pt x="83" y="247"/>
                    <a:pt x="82" y="249"/>
                  </a:cubicBezTo>
                  <a:cubicBezTo>
                    <a:pt x="81" y="251"/>
                    <a:pt x="80" y="253"/>
                    <a:pt x="80" y="255"/>
                  </a:cubicBezTo>
                  <a:cubicBezTo>
                    <a:pt x="81" y="256"/>
                    <a:pt x="80" y="258"/>
                    <a:pt x="77" y="260"/>
                  </a:cubicBezTo>
                  <a:cubicBezTo>
                    <a:pt x="76" y="261"/>
                    <a:pt x="73" y="263"/>
                    <a:pt x="72" y="263"/>
                  </a:cubicBezTo>
                  <a:cubicBezTo>
                    <a:pt x="71" y="263"/>
                    <a:pt x="68" y="263"/>
                    <a:pt x="65" y="263"/>
                  </a:cubicBezTo>
                  <a:cubicBezTo>
                    <a:pt x="62" y="263"/>
                    <a:pt x="60" y="264"/>
                    <a:pt x="60" y="265"/>
                  </a:cubicBezTo>
                  <a:cubicBezTo>
                    <a:pt x="60" y="267"/>
                    <a:pt x="59" y="268"/>
                    <a:pt x="57" y="268"/>
                  </a:cubicBezTo>
                  <a:cubicBezTo>
                    <a:pt x="55" y="269"/>
                    <a:pt x="54" y="271"/>
                    <a:pt x="55" y="273"/>
                  </a:cubicBezTo>
                  <a:cubicBezTo>
                    <a:pt x="55" y="275"/>
                    <a:pt x="57" y="278"/>
                    <a:pt x="58" y="281"/>
                  </a:cubicBezTo>
                  <a:cubicBezTo>
                    <a:pt x="58" y="283"/>
                    <a:pt x="58" y="288"/>
                    <a:pt x="56" y="289"/>
                  </a:cubicBezTo>
                  <a:cubicBezTo>
                    <a:pt x="54" y="292"/>
                    <a:pt x="53" y="295"/>
                    <a:pt x="52" y="298"/>
                  </a:cubicBezTo>
                  <a:cubicBezTo>
                    <a:pt x="51" y="300"/>
                    <a:pt x="51" y="303"/>
                    <a:pt x="51" y="305"/>
                  </a:cubicBezTo>
                  <a:cubicBezTo>
                    <a:pt x="52" y="306"/>
                    <a:pt x="52" y="310"/>
                    <a:pt x="53" y="312"/>
                  </a:cubicBezTo>
                  <a:cubicBezTo>
                    <a:pt x="53" y="314"/>
                    <a:pt x="53" y="317"/>
                    <a:pt x="53" y="319"/>
                  </a:cubicBezTo>
                  <a:cubicBezTo>
                    <a:pt x="52" y="321"/>
                    <a:pt x="53" y="322"/>
                    <a:pt x="55" y="323"/>
                  </a:cubicBezTo>
                  <a:cubicBezTo>
                    <a:pt x="56" y="323"/>
                    <a:pt x="57" y="326"/>
                    <a:pt x="58" y="328"/>
                  </a:cubicBezTo>
                  <a:cubicBezTo>
                    <a:pt x="58" y="330"/>
                    <a:pt x="60" y="331"/>
                    <a:pt x="63" y="330"/>
                  </a:cubicBezTo>
                  <a:cubicBezTo>
                    <a:pt x="66" y="329"/>
                    <a:pt x="69" y="329"/>
                    <a:pt x="72" y="329"/>
                  </a:cubicBezTo>
                  <a:cubicBezTo>
                    <a:pt x="74" y="330"/>
                    <a:pt x="77" y="331"/>
                    <a:pt x="78" y="333"/>
                  </a:cubicBezTo>
                  <a:cubicBezTo>
                    <a:pt x="79" y="334"/>
                    <a:pt x="81" y="334"/>
                    <a:pt x="83" y="334"/>
                  </a:cubicBezTo>
                  <a:cubicBezTo>
                    <a:pt x="84" y="333"/>
                    <a:pt x="86" y="332"/>
                    <a:pt x="87" y="330"/>
                  </a:cubicBezTo>
                  <a:cubicBezTo>
                    <a:pt x="88" y="329"/>
                    <a:pt x="89" y="327"/>
                    <a:pt x="90" y="326"/>
                  </a:cubicBezTo>
                  <a:cubicBezTo>
                    <a:pt x="91" y="324"/>
                    <a:pt x="90" y="321"/>
                    <a:pt x="90" y="321"/>
                  </a:cubicBezTo>
                  <a:cubicBezTo>
                    <a:pt x="89" y="319"/>
                    <a:pt x="88" y="316"/>
                    <a:pt x="86" y="316"/>
                  </a:cubicBezTo>
                  <a:cubicBezTo>
                    <a:pt x="85" y="314"/>
                    <a:pt x="82" y="313"/>
                    <a:pt x="81" y="313"/>
                  </a:cubicBezTo>
                  <a:cubicBezTo>
                    <a:pt x="80" y="312"/>
                    <a:pt x="78" y="311"/>
                    <a:pt x="78" y="309"/>
                  </a:cubicBezTo>
                  <a:cubicBezTo>
                    <a:pt x="78" y="307"/>
                    <a:pt x="78" y="304"/>
                    <a:pt x="78" y="303"/>
                  </a:cubicBezTo>
                  <a:cubicBezTo>
                    <a:pt x="77" y="302"/>
                    <a:pt x="76" y="299"/>
                    <a:pt x="76" y="297"/>
                  </a:cubicBezTo>
                  <a:cubicBezTo>
                    <a:pt x="75" y="294"/>
                    <a:pt x="73" y="290"/>
                    <a:pt x="72" y="287"/>
                  </a:cubicBezTo>
                  <a:cubicBezTo>
                    <a:pt x="70" y="285"/>
                    <a:pt x="70" y="281"/>
                    <a:pt x="69" y="278"/>
                  </a:cubicBezTo>
                  <a:cubicBezTo>
                    <a:pt x="69" y="276"/>
                    <a:pt x="70" y="274"/>
                    <a:pt x="72" y="273"/>
                  </a:cubicBezTo>
                  <a:cubicBezTo>
                    <a:pt x="74" y="272"/>
                    <a:pt x="76" y="272"/>
                    <a:pt x="77" y="273"/>
                  </a:cubicBezTo>
                  <a:cubicBezTo>
                    <a:pt x="78" y="274"/>
                    <a:pt x="80" y="273"/>
                    <a:pt x="80" y="270"/>
                  </a:cubicBezTo>
                  <a:cubicBezTo>
                    <a:pt x="80" y="268"/>
                    <a:pt x="82" y="266"/>
                    <a:pt x="84" y="266"/>
                  </a:cubicBezTo>
                  <a:cubicBezTo>
                    <a:pt x="86" y="267"/>
                    <a:pt x="88" y="268"/>
                    <a:pt x="89" y="269"/>
                  </a:cubicBezTo>
                  <a:cubicBezTo>
                    <a:pt x="90" y="270"/>
                    <a:pt x="90" y="272"/>
                    <a:pt x="90" y="273"/>
                  </a:cubicBezTo>
                  <a:cubicBezTo>
                    <a:pt x="90" y="274"/>
                    <a:pt x="88" y="277"/>
                    <a:pt x="87" y="278"/>
                  </a:cubicBezTo>
                  <a:cubicBezTo>
                    <a:pt x="86" y="279"/>
                    <a:pt x="86" y="281"/>
                    <a:pt x="87" y="283"/>
                  </a:cubicBezTo>
                  <a:cubicBezTo>
                    <a:pt x="87" y="284"/>
                    <a:pt x="88" y="284"/>
                    <a:pt x="90" y="283"/>
                  </a:cubicBezTo>
                  <a:cubicBezTo>
                    <a:pt x="91" y="282"/>
                    <a:pt x="94" y="281"/>
                    <a:pt x="95" y="281"/>
                  </a:cubicBezTo>
                  <a:cubicBezTo>
                    <a:pt x="96" y="282"/>
                    <a:pt x="98" y="282"/>
                    <a:pt x="98" y="284"/>
                  </a:cubicBezTo>
                  <a:cubicBezTo>
                    <a:pt x="99" y="286"/>
                    <a:pt x="100" y="287"/>
                    <a:pt x="101" y="286"/>
                  </a:cubicBezTo>
                  <a:cubicBezTo>
                    <a:pt x="102" y="286"/>
                    <a:pt x="104" y="286"/>
                    <a:pt x="105" y="286"/>
                  </a:cubicBezTo>
                  <a:cubicBezTo>
                    <a:pt x="106" y="286"/>
                    <a:pt x="108" y="285"/>
                    <a:pt x="109" y="283"/>
                  </a:cubicBezTo>
                  <a:cubicBezTo>
                    <a:pt x="109" y="282"/>
                    <a:pt x="109" y="280"/>
                    <a:pt x="108" y="279"/>
                  </a:cubicBezTo>
                  <a:cubicBezTo>
                    <a:pt x="108" y="278"/>
                    <a:pt x="109" y="276"/>
                    <a:pt x="111" y="275"/>
                  </a:cubicBezTo>
                  <a:cubicBezTo>
                    <a:pt x="112" y="275"/>
                    <a:pt x="113" y="275"/>
                    <a:pt x="113" y="276"/>
                  </a:cubicBezTo>
                  <a:cubicBezTo>
                    <a:pt x="113" y="278"/>
                    <a:pt x="115" y="280"/>
                    <a:pt x="116" y="279"/>
                  </a:cubicBezTo>
                  <a:cubicBezTo>
                    <a:pt x="118" y="279"/>
                    <a:pt x="118" y="281"/>
                    <a:pt x="116" y="283"/>
                  </a:cubicBezTo>
                  <a:cubicBezTo>
                    <a:pt x="115" y="285"/>
                    <a:pt x="115" y="285"/>
                    <a:pt x="116" y="285"/>
                  </a:cubicBezTo>
                  <a:cubicBezTo>
                    <a:pt x="118" y="285"/>
                    <a:pt x="120" y="285"/>
                    <a:pt x="121" y="284"/>
                  </a:cubicBezTo>
                  <a:cubicBezTo>
                    <a:pt x="122" y="284"/>
                    <a:pt x="123" y="284"/>
                    <a:pt x="124" y="284"/>
                  </a:cubicBezTo>
                  <a:cubicBezTo>
                    <a:pt x="125" y="284"/>
                    <a:pt x="128" y="284"/>
                    <a:pt x="128" y="284"/>
                  </a:cubicBezTo>
                  <a:cubicBezTo>
                    <a:pt x="130" y="285"/>
                    <a:pt x="133" y="285"/>
                    <a:pt x="136" y="285"/>
                  </a:cubicBezTo>
                  <a:cubicBezTo>
                    <a:pt x="137" y="285"/>
                    <a:pt x="138" y="283"/>
                    <a:pt x="138" y="282"/>
                  </a:cubicBezTo>
                  <a:cubicBezTo>
                    <a:pt x="138" y="281"/>
                    <a:pt x="139" y="279"/>
                    <a:pt x="140" y="278"/>
                  </a:cubicBezTo>
                  <a:cubicBezTo>
                    <a:pt x="142" y="278"/>
                    <a:pt x="144" y="276"/>
                    <a:pt x="145" y="275"/>
                  </a:cubicBezTo>
                  <a:cubicBezTo>
                    <a:pt x="146" y="275"/>
                    <a:pt x="149" y="273"/>
                    <a:pt x="150" y="273"/>
                  </a:cubicBezTo>
                  <a:cubicBezTo>
                    <a:pt x="152" y="272"/>
                    <a:pt x="154" y="271"/>
                    <a:pt x="156" y="271"/>
                  </a:cubicBezTo>
                  <a:cubicBezTo>
                    <a:pt x="158" y="270"/>
                    <a:pt x="160" y="271"/>
                    <a:pt x="160" y="272"/>
                  </a:cubicBezTo>
                  <a:cubicBezTo>
                    <a:pt x="161" y="272"/>
                    <a:pt x="162" y="274"/>
                    <a:pt x="162" y="275"/>
                  </a:cubicBezTo>
                  <a:cubicBezTo>
                    <a:pt x="162" y="276"/>
                    <a:pt x="163" y="277"/>
                    <a:pt x="164" y="279"/>
                  </a:cubicBezTo>
                  <a:cubicBezTo>
                    <a:pt x="165" y="281"/>
                    <a:pt x="166" y="282"/>
                    <a:pt x="166" y="283"/>
                  </a:cubicBezTo>
                  <a:cubicBezTo>
                    <a:pt x="166" y="284"/>
                    <a:pt x="164" y="286"/>
                    <a:pt x="162" y="287"/>
                  </a:cubicBezTo>
                  <a:cubicBezTo>
                    <a:pt x="162" y="288"/>
                    <a:pt x="161" y="290"/>
                    <a:pt x="161" y="290"/>
                  </a:cubicBezTo>
                  <a:cubicBezTo>
                    <a:pt x="161" y="291"/>
                    <a:pt x="162" y="292"/>
                    <a:pt x="162" y="292"/>
                  </a:cubicBezTo>
                  <a:cubicBezTo>
                    <a:pt x="163" y="292"/>
                    <a:pt x="166" y="292"/>
                    <a:pt x="168" y="291"/>
                  </a:cubicBezTo>
                  <a:cubicBezTo>
                    <a:pt x="170" y="291"/>
                    <a:pt x="171" y="290"/>
                    <a:pt x="172" y="290"/>
                  </a:cubicBezTo>
                  <a:cubicBezTo>
                    <a:pt x="173" y="291"/>
                    <a:pt x="174" y="291"/>
                    <a:pt x="175" y="290"/>
                  </a:cubicBezTo>
                  <a:cubicBezTo>
                    <a:pt x="176" y="290"/>
                    <a:pt x="177" y="289"/>
                    <a:pt x="178" y="288"/>
                  </a:cubicBezTo>
                  <a:cubicBezTo>
                    <a:pt x="178" y="286"/>
                    <a:pt x="179" y="285"/>
                    <a:pt x="181" y="285"/>
                  </a:cubicBezTo>
                  <a:cubicBezTo>
                    <a:pt x="182" y="285"/>
                    <a:pt x="185" y="285"/>
                    <a:pt x="186" y="284"/>
                  </a:cubicBezTo>
                  <a:cubicBezTo>
                    <a:pt x="187" y="284"/>
                    <a:pt x="187" y="283"/>
                    <a:pt x="188" y="282"/>
                  </a:cubicBezTo>
                  <a:cubicBezTo>
                    <a:pt x="189" y="282"/>
                    <a:pt x="189" y="282"/>
                    <a:pt x="189" y="283"/>
                  </a:cubicBezTo>
                  <a:cubicBezTo>
                    <a:pt x="189" y="284"/>
                    <a:pt x="189" y="284"/>
                    <a:pt x="189" y="285"/>
                  </a:cubicBezTo>
                  <a:cubicBezTo>
                    <a:pt x="189" y="287"/>
                    <a:pt x="189" y="289"/>
                    <a:pt x="188" y="290"/>
                  </a:cubicBezTo>
                  <a:cubicBezTo>
                    <a:pt x="188" y="292"/>
                    <a:pt x="189" y="293"/>
                    <a:pt x="190" y="293"/>
                  </a:cubicBezTo>
                  <a:cubicBezTo>
                    <a:pt x="192" y="293"/>
                    <a:pt x="195" y="294"/>
                    <a:pt x="196" y="294"/>
                  </a:cubicBezTo>
                  <a:cubicBezTo>
                    <a:pt x="197" y="295"/>
                    <a:pt x="200" y="296"/>
                    <a:pt x="202" y="296"/>
                  </a:cubicBezTo>
                  <a:cubicBezTo>
                    <a:pt x="204" y="296"/>
                    <a:pt x="206" y="295"/>
                    <a:pt x="207" y="294"/>
                  </a:cubicBezTo>
                  <a:cubicBezTo>
                    <a:pt x="209" y="294"/>
                    <a:pt x="210" y="291"/>
                    <a:pt x="210" y="290"/>
                  </a:cubicBezTo>
                  <a:cubicBezTo>
                    <a:pt x="210" y="288"/>
                    <a:pt x="212" y="286"/>
                    <a:pt x="212" y="285"/>
                  </a:cubicBezTo>
                  <a:cubicBezTo>
                    <a:pt x="214" y="283"/>
                    <a:pt x="216" y="283"/>
                    <a:pt x="218" y="284"/>
                  </a:cubicBezTo>
                  <a:cubicBezTo>
                    <a:pt x="220" y="284"/>
                    <a:pt x="221" y="284"/>
                    <a:pt x="222" y="284"/>
                  </a:cubicBezTo>
                  <a:cubicBezTo>
                    <a:pt x="224" y="282"/>
                    <a:pt x="226" y="282"/>
                    <a:pt x="227" y="283"/>
                  </a:cubicBezTo>
                  <a:cubicBezTo>
                    <a:pt x="228" y="283"/>
                    <a:pt x="229" y="284"/>
                    <a:pt x="229" y="286"/>
                  </a:cubicBezTo>
                  <a:cubicBezTo>
                    <a:pt x="230" y="287"/>
                    <a:pt x="232" y="288"/>
                    <a:pt x="235" y="289"/>
                  </a:cubicBezTo>
                  <a:cubicBezTo>
                    <a:pt x="237" y="291"/>
                    <a:pt x="241" y="292"/>
                    <a:pt x="244" y="294"/>
                  </a:cubicBezTo>
                  <a:cubicBezTo>
                    <a:pt x="246" y="296"/>
                    <a:pt x="247" y="298"/>
                    <a:pt x="249" y="298"/>
                  </a:cubicBezTo>
                  <a:cubicBezTo>
                    <a:pt x="250" y="299"/>
                    <a:pt x="253" y="300"/>
                    <a:pt x="255" y="300"/>
                  </a:cubicBezTo>
                  <a:cubicBezTo>
                    <a:pt x="256" y="300"/>
                    <a:pt x="260" y="301"/>
                    <a:pt x="261" y="302"/>
                  </a:cubicBezTo>
                  <a:cubicBezTo>
                    <a:pt x="263" y="302"/>
                    <a:pt x="264" y="304"/>
                    <a:pt x="265" y="304"/>
                  </a:cubicBezTo>
                  <a:cubicBezTo>
                    <a:pt x="265" y="305"/>
                    <a:pt x="266" y="307"/>
                    <a:pt x="267" y="309"/>
                  </a:cubicBezTo>
                  <a:cubicBezTo>
                    <a:pt x="268" y="309"/>
                    <a:pt x="270" y="309"/>
                    <a:pt x="272" y="308"/>
                  </a:cubicBezTo>
                  <a:cubicBezTo>
                    <a:pt x="274" y="307"/>
                    <a:pt x="278" y="306"/>
                    <a:pt x="280" y="306"/>
                  </a:cubicBezTo>
                  <a:cubicBezTo>
                    <a:pt x="281" y="306"/>
                    <a:pt x="284" y="306"/>
                    <a:pt x="286" y="306"/>
                  </a:cubicBezTo>
                  <a:cubicBezTo>
                    <a:pt x="287" y="306"/>
                    <a:pt x="289" y="307"/>
                    <a:pt x="290" y="308"/>
                  </a:cubicBezTo>
                  <a:cubicBezTo>
                    <a:pt x="291" y="308"/>
                    <a:pt x="293" y="310"/>
                    <a:pt x="294" y="311"/>
                  </a:cubicBezTo>
                  <a:cubicBezTo>
                    <a:pt x="294" y="312"/>
                    <a:pt x="294" y="314"/>
                    <a:pt x="292" y="315"/>
                  </a:cubicBezTo>
                  <a:cubicBezTo>
                    <a:pt x="291" y="315"/>
                    <a:pt x="290" y="317"/>
                    <a:pt x="290" y="319"/>
                  </a:cubicBezTo>
                  <a:cubicBezTo>
                    <a:pt x="290" y="320"/>
                    <a:pt x="291" y="322"/>
                    <a:pt x="291" y="323"/>
                  </a:cubicBezTo>
                  <a:cubicBezTo>
                    <a:pt x="292" y="325"/>
                    <a:pt x="292" y="327"/>
                    <a:pt x="292" y="328"/>
                  </a:cubicBezTo>
                  <a:cubicBezTo>
                    <a:pt x="291" y="329"/>
                    <a:pt x="291" y="332"/>
                    <a:pt x="290" y="334"/>
                  </a:cubicBezTo>
                  <a:cubicBezTo>
                    <a:pt x="289" y="336"/>
                    <a:pt x="290" y="338"/>
                    <a:pt x="292" y="340"/>
                  </a:cubicBezTo>
                  <a:cubicBezTo>
                    <a:pt x="292" y="342"/>
                    <a:pt x="295" y="344"/>
                    <a:pt x="296" y="346"/>
                  </a:cubicBezTo>
                  <a:cubicBezTo>
                    <a:pt x="297" y="347"/>
                    <a:pt x="301" y="348"/>
                    <a:pt x="302" y="348"/>
                  </a:cubicBezTo>
                  <a:cubicBezTo>
                    <a:pt x="305" y="348"/>
                    <a:pt x="309" y="348"/>
                    <a:pt x="310" y="348"/>
                  </a:cubicBezTo>
                  <a:cubicBezTo>
                    <a:pt x="312" y="348"/>
                    <a:pt x="314" y="347"/>
                    <a:pt x="315" y="346"/>
                  </a:cubicBezTo>
                  <a:cubicBezTo>
                    <a:pt x="317" y="345"/>
                    <a:pt x="318" y="344"/>
                    <a:pt x="318" y="342"/>
                  </a:cubicBezTo>
                  <a:cubicBezTo>
                    <a:pt x="319" y="340"/>
                    <a:pt x="321" y="339"/>
                    <a:pt x="323" y="338"/>
                  </a:cubicBezTo>
                  <a:cubicBezTo>
                    <a:pt x="324" y="337"/>
                    <a:pt x="325" y="337"/>
                    <a:pt x="325" y="337"/>
                  </a:cubicBezTo>
                  <a:cubicBezTo>
                    <a:pt x="325" y="337"/>
                    <a:pt x="325" y="335"/>
                    <a:pt x="325" y="332"/>
                  </a:cubicBezTo>
                  <a:cubicBezTo>
                    <a:pt x="325" y="331"/>
                    <a:pt x="325" y="328"/>
                    <a:pt x="325" y="327"/>
                  </a:cubicBezTo>
                  <a:cubicBezTo>
                    <a:pt x="325" y="325"/>
                    <a:pt x="324" y="322"/>
                    <a:pt x="324" y="322"/>
                  </a:cubicBezTo>
                  <a:cubicBezTo>
                    <a:pt x="324" y="320"/>
                    <a:pt x="326" y="317"/>
                    <a:pt x="328" y="316"/>
                  </a:cubicBezTo>
                  <a:cubicBezTo>
                    <a:pt x="328" y="316"/>
                    <a:pt x="328" y="316"/>
                    <a:pt x="329" y="316"/>
                  </a:cubicBezTo>
                  <a:cubicBezTo>
                    <a:pt x="330" y="315"/>
                    <a:pt x="331" y="314"/>
                    <a:pt x="331" y="313"/>
                  </a:cubicBezTo>
                  <a:cubicBezTo>
                    <a:pt x="331" y="311"/>
                    <a:pt x="331" y="310"/>
                    <a:pt x="331" y="307"/>
                  </a:cubicBezTo>
                  <a:cubicBezTo>
                    <a:pt x="331" y="305"/>
                    <a:pt x="330" y="303"/>
                    <a:pt x="329" y="302"/>
                  </a:cubicBezTo>
                  <a:cubicBezTo>
                    <a:pt x="328" y="300"/>
                    <a:pt x="325" y="300"/>
                    <a:pt x="324" y="299"/>
                  </a:cubicBezTo>
                  <a:cubicBezTo>
                    <a:pt x="323" y="298"/>
                    <a:pt x="321" y="296"/>
                    <a:pt x="321" y="295"/>
                  </a:cubicBezTo>
                  <a:cubicBezTo>
                    <a:pt x="321" y="294"/>
                    <a:pt x="321" y="291"/>
                    <a:pt x="321" y="289"/>
                  </a:cubicBezTo>
                  <a:cubicBezTo>
                    <a:pt x="321" y="287"/>
                    <a:pt x="321" y="284"/>
                    <a:pt x="322" y="281"/>
                  </a:cubicBezTo>
                  <a:cubicBezTo>
                    <a:pt x="323" y="279"/>
                    <a:pt x="325" y="276"/>
                    <a:pt x="326" y="275"/>
                  </a:cubicBezTo>
                  <a:cubicBezTo>
                    <a:pt x="327" y="274"/>
                    <a:pt x="329" y="272"/>
                    <a:pt x="331" y="272"/>
                  </a:cubicBezTo>
                  <a:cubicBezTo>
                    <a:pt x="333" y="271"/>
                    <a:pt x="336" y="269"/>
                    <a:pt x="339" y="268"/>
                  </a:cubicBezTo>
                  <a:cubicBezTo>
                    <a:pt x="341" y="266"/>
                    <a:pt x="344" y="264"/>
                    <a:pt x="345" y="264"/>
                  </a:cubicBezTo>
                  <a:cubicBezTo>
                    <a:pt x="347" y="262"/>
                    <a:pt x="349" y="260"/>
                    <a:pt x="351" y="259"/>
                  </a:cubicBezTo>
                  <a:cubicBezTo>
                    <a:pt x="353" y="258"/>
                    <a:pt x="355" y="255"/>
                    <a:pt x="357" y="254"/>
                  </a:cubicBezTo>
                  <a:cubicBezTo>
                    <a:pt x="358" y="252"/>
                    <a:pt x="361" y="251"/>
                    <a:pt x="363" y="251"/>
                  </a:cubicBezTo>
                  <a:cubicBezTo>
                    <a:pt x="365" y="250"/>
                    <a:pt x="367" y="251"/>
                    <a:pt x="368" y="252"/>
                  </a:cubicBezTo>
                  <a:cubicBezTo>
                    <a:pt x="369" y="252"/>
                    <a:pt x="370" y="252"/>
                    <a:pt x="371" y="250"/>
                  </a:cubicBezTo>
                  <a:cubicBezTo>
                    <a:pt x="372" y="249"/>
                    <a:pt x="373" y="248"/>
                    <a:pt x="374" y="248"/>
                  </a:cubicBezTo>
                  <a:cubicBezTo>
                    <a:pt x="375" y="248"/>
                    <a:pt x="377" y="248"/>
                    <a:pt x="378" y="248"/>
                  </a:cubicBezTo>
                  <a:cubicBezTo>
                    <a:pt x="379" y="248"/>
                    <a:pt x="382" y="248"/>
                    <a:pt x="383" y="247"/>
                  </a:cubicBezTo>
                  <a:cubicBezTo>
                    <a:pt x="384" y="247"/>
                    <a:pt x="386" y="245"/>
                    <a:pt x="386" y="244"/>
                  </a:cubicBezTo>
                  <a:cubicBezTo>
                    <a:pt x="386" y="242"/>
                    <a:pt x="384" y="241"/>
                    <a:pt x="383" y="241"/>
                  </a:cubicBezTo>
                  <a:cubicBezTo>
                    <a:pt x="382" y="240"/>
                    <a:pt x="379" y="238"/>
                    <a:pt x="377" y="238"/>
                  </a:cubicBezTo>
                  <a:cubicBezTo>
                    <a:pt x="375" y="238"/>
                    <a:pt x="372" y="236"/>
                    <a:pt x="370" y="235"/>
                  </a:cubicBezTo>
                  <a:cubicBezTo>
                    <a:pt x="367" y="234"/>
                    <a:pt x="365" y="233"/>
                    <a:pt x="364" y="231"/>
                  </a:cubicBezTo>
                  <a:cubicBezTo>
                    <a:pt x="363" y="229"/>
                    <a:pt x="361" y="228"/>
                    <a:pt x="360" y="228"/>
                  </a:cubicBezTo>
                  <a:cubicBezTo>
                    <a:pt x="359" y="228"/>
                    <a:pt x="357" y="226"/>
                    <a:pt x="356" y="224"/>
                  </a:cubicBezTo>
                  <a:cubicBezTo>
                    <a:pt x="356" y="222"/>
                    <a:pt x="356" y="219"/>
                    <a:pt x="358" y="219"/>
                  </a:cubicBezTo>
                  <a:cubicBezTo>
                    <a:pt x="360" y="219"/>
                    <a:pt x="362" y="217"/>
                    <a:pt x="362" y="216"/>
                  </a:cubicBezTo>
                  <a:cubicBezTo>
                    <a:pt x="363" y="214"/>
                    <a:pt x="363" y="213"/>
                    <a:pt x="361" y="212"/>
                  </a:cubicBezTo>
                  <a:cubicBezTo>
                    <a:pt x="360" y="210"/>
                    <a:pt x="358" y="209"/>
                    <a:pt x="356" y="209"/>
                  </a:cubicBezTo>
                  <a:cubicBezTo>
                    <a:pt x="354" y="209"/>
                    <a:pt x="353" y="208"/>
                    <a:pt x="353" y="207"/>
                  </a:cubicBezTo>
                  <a:cubicBezTo>
                    <a:pt x="353" y="205"/>
                    <a:pt x="353" y="204"/>
                    <a:pt x="354" y="204"/>
                  </a:cubicBezTo>
                  <a:cubicBezTo>
                    <a:pt x="354" y="204"/>
                    <a:pt x="356" y="203"/>
                    <a:pt x="357" y="202"/>
                  </a:cubicBezTo>
                  <a:cubicBezTo>
                    <a:pt x="358" y="200"/>
                    <a:pt x="361" y="198"/>
                    <a:pt x="362" y="198"/>
                  </a:cubicBezTo>
                  <a:cubicBezTo>
                    <a:pt x="363" y="197"/>
                    <a:pt x="365" y="197"/>
                    <a:pt x="367" y="197"/>
                  </a:cubicBezTo>
                  <a:cubicBezTo>
                    <a:pt x="369" y="198"/>
                    <a:pt x="370" y="198"/>
                    <a:pt x="372" y="197"/>
                  </a:cubicBezTo>
                  <a:cubicBezTo>
                    <a:pt x="374" y="197"/>
                    <a:pt x="374" y="195"/>
                    <a:pt x="372" y="194"/>
                  </a:cubicBezTo>
                  <a:cubicBezTo>
                    <a:pt x="370" y="192"/>
                    <a:pt x="369" y="190"/>
                    <a:pt x="368" y="190"/>
                  </a:cubicBezTo>
                  <a:cubicBezTo>
                    <a:pt x="368" y="190"/>
                    <a:pt x="366" y="188"/>
                    <a:pt x="364" y="186"/>
                  </a:cubicBezTo>
                  <a:cubicBezTo>
                    <a:pt x="362" y="185"/>
                    <a:pt x="360" y="182"/>
                    <a:pt x="359" y="181"/>
                  </a:cubicBezTo>
                  <a:cubicBezTo>
                    <a:pt x="357" y="180"/>
                    <a:pt x="354" y="178"/>
                    <a:pt x="353" y="176"/>
                  </a:cubicBezTo>
                  <a:cubicBezTo>
                    <a:pt x="351" y="175"/>
                    <a:pt x="350" y="172"/>
                    <a:pt x="350" y="171"/>
                  </a:cubicBezTo>
                  <a:cubicBezTo>
                    <a:pt x="350" y="170"/>
                    <a:pt x="350" y="167"/>
                    <a:pt x="349" y="166"/>
                  </a:cubicBezTo>
                  <a:cubicBezTo>
                    <a:pt x="349" y="166"/>
                    <a:pt x="347" y="163"/>
                    <a:pt x="346" y="161"/>
                  </a:cubicBezTo>
                  <a:cubicBezTo>
                    <a:pt x="345" y="160"/>
                    <a:pt x="344" y="158"/>
                    <a:pt x="344" y="158"/>
                  </a:cubicBezTo>
                  <a:cubicBezTo>
                    <a:pt x="344" y="158"/>
                    <a:pt x="343" y="159"/>
                    <a:pt x="341" y="159"/>
                  </a:cubicBezTo>
                  <a:cubicBezTo>
                    <a:pt x="341" y="159"/>
                    <a:pt x="338" y="159"/>
                    <a:pt x="336" y="158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89" name="Freeform 56">
              <a:extLst>
                <a:ext uri="{FF2B5EF4-FFF2-40B4-BE49-F238E27FC236}">
                  <a16:creationId xmlns:a16="http://schemas.microsoft.com/office/drawing/2014/main" id="{4D8A6879-2C62-409A-B0A9-90903A7308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2564" y="2121652"/>
              <a:ext cx="857026" cy="562423"/>
            </a:xfrm>
            <a:custGeom>
              <a:avLst/>
              <a:gdLst/>
              <a:ahLst/>
              <a:cxnLst>
                <a:cxn ang="0">
                  <a:pos x="470" y="116"/>
                </a:cxn>
                <a:cxn ang="0">
                  <a:pos x="437" y="107"/>
                </a:cxn>
                <a:cxn ang="0">
                  <a:pos x="399" y="89"/>
                </a:cxn>
                <a:cxn ang="0">
                  <a:pos x="367" y="98"/>
                </a:cxn>
                <a:cxn ang="0">
                  <a:pos x="354" y="93"/>
                </a:cxn>
                <a:cxn ang="0">
                  <a:pos x="342" y="88"/>
                </a:cxn>
                <a:cxn ang="0">
                  <a:pos x="316" y="83"/>
                </a:cxn>
                <a:cxn ang="0">
                  <a:pos x="292" y="88"/>
                </a:cxn>
                <a:cxn ang="0">
                  <a:pos x="277" y="91"/>
                </a:cxn>
                <a:cxn ang="0">
                  <a:pos x="265" y="74"/>
                </a:cxn>
                <a:cxn ang="0">
                  <a:pos x="252" y="102"/>
                </a:cxn>
                <a:cxn ang="0">
                  <a:pos x="263" y="135"/>
                </a:cxn>
                <a:cxn ang="0">
                  <a:pos x="229" y="124"/>
                </a:cxn>
                <a:cxn ang="0">
                  <a:pos x="233" y="73"/>
                </a:cxn>
                <a:cxn ang="0">
                  <a:pos x="262" y="48"/>
                </a:cxn>
                <a:cxn ang="0">
                  <a:pos x="269" y="15"/>
                </a:cxn>
                <a:cxn ang="0">
                  <a:pos x="230" y="0"/>
                </a:cxn>
                <a:cxn ang="0">
                  <a:pos x="201" y="18"/>
                </a:cxn>
                <a:cxn ang="0">
                  <a:pos x="159" y="41"/>
                </a:cxn>
                <a:cxn ang="0">
                  <a:pos x="150" y="77"/>
                </a:cxn>
                <a:cxn ang="0">
                  <a:pos x="182" y="90"/>
                </a:cxn>
                <a:cxn ang="0">
                  <a:pos x="161" y="114"/>
                </a:cxn>
                <a:cxn ang="0">
                  <a:pos x="154" y="140"/>
                </a:cxn>
                <a:cxn ang="0">
                  <a:pos x="129" y="138"/>
                </a:cxn>
                <a:cxn ang="0">
                  <a:pos x="100" y="158"/>
                </a:cxn>
                <a:cxn ang="0">
                  <a:pos x="89" y="150"/>
                </a:cxn>
                <a:cxn ang="0">
                  <a:pos x="102" y="115"/>
                </a:cxn>
                <a:cxn ang="0">
                  <a:pos x="69" y="103"/>
                </a:cxn>
                <a:cxn ang="0">
                  <a:pos x="73" y="93"/>
                </a:cxn>
                <a:cxn ang="0">
                  <a:pos x="56" y="112"/>
                </a:cxn>
                <a:cxn ang="0">
                  <a:pos x="44" y="134"/>
                </a:cxn>
                <a:cxn ang="0">
                  <a:pos x="51" y="171"/>
                </a:cxn>
                <a:cxn ang="0">
                  <a:pos x="37" y="197"/>
                </a:cxn>
                <a:cxn ang="0">
                  <a:pos x="23" y="213"/>
                </a:cxn>
                <a:cxn ang="0">
                  <a:pos x="10" y="237"/>
                </a:cxn>
                <a:cxn ang="0">
                  <a:pos x="7" y="256"/>
                </a:cxn>
                <a:cxn ang="0">
                  <a:pos x="37" y="280"/>
                </a:cxn>
                <a:cxn ang="0">
                  <a:pos x="85" y="294"/>
                </a:cxn>
                <a:cxn ang="0">
                  <a:pos x="119" y="311"/>
                </a:cxn>
                <a:cxn ang="0">
                  <a:pos x="147" y="286"/>
                </a:cxn>
                <a:cxn ang="0">
                  <a:pos x="188" y="284"/>
                </a:cxn>
                <a:cxn ang="0">
                  <a:pos x="227" y="285"/>
                </a:cxn>
                <a:cxn ang="0">
                  <a:pos x="276" y="282"/>
                </a:cxn>
                <a:cxn ang="0">
                  <a:pos x="319" y="285"/>
                </a:cxn>
                <a:cxn ang="0">
                  <a:pos x="356" y="298"/>
                </a:cxn>
                <a:cxn ang="0">
                  <a:pos x="363" y="276"/>
                </a:cxn>
                <a:cxn ang="0">
                  <a:pos x="377" y="251"/>
                </a:cxn>
                <a:cxn ang="0">
                  <a:pos x="392" y="239"/>
                </a:cxn>
                <a:cxn ang="0">
                  <a:pos x="416" y="223"/>
                </a:cxn>
                <a:cxn ang="0">
                  <a:pos x="435" y="200"/>
                </a:cxn>
                <a:cxn ang="0">
                  <a:pos x="421" y="181"/>
                </a:cxn>
                <a:cxn ang="0">
                  <a:pos x="409" y="170"/>
                </a:cxn>
                <a:cxn ang="0">
                  <a:pos x="421" y="163"/>
                </a:cxn>
                <a:cxn ang="0">
                  <a:pos x="459" y="163"/>
                </a:cxn>
              </a:cxnLst>
              <a:rect l="0" t="0" r="r" b="b"/>
              <a:pathLst>
                <a:path w="473" h="311">
                  <a:moveTo>
                    <a:pt x="468" y="145"/>
                  </a:moveTo>
                  <a:cubicBezTo>
                    <a:pt x="466" y="144"/>
                    <a:pt x="465" y="141"/>
                    <a:pt x="466" y="139"/>
                  </a:cubicBezTo>
                  <a:cubicBezTo>
                    <a:pt x="467" y="137"/>
                    <a:pt x="468" y="134"/>
                    <a:pt x="469" y="133"/>
                  </a:cubicBezTo>
                  <a:cubicBezTo>
                    <a:pt x="469" y="132"/>
                    <a:pt x="469" y="130"/>
                    <a:pt x="468" y="128"/>
                  </a:cubicBezTo>
                  <a:cubicBezTo>
                    <a:pt x="467" y="128"/>
                    <a:pt x="467" y="125"/>
                    <a:pt x="467" y="124"/>
                  </a:cubicBezTo>
                  <a:cubicBezTo>
                    <a:pt x="467" y="122"/>
                    <a:pt x="468" y="120"/>
                    <a:pt x="469" y="120"/>
                  </a:cubicBezTo>
                  <a:cubicBezTo>
                    <a:pt x="471" y="119"/>
                    <a:pt x="470" y="117"/>
                    <a:pt x="470" y="116"/>
                  </a:cubicBezTo>
                  <a:cubicBezTo>
                    <a:pt x="470" y="115"/>
                    <a:pt x="468" y="113"/>
                    <a:pt x="467" y="113"/>
                  </a:cubicBezTo>
                  <a:cubicBezTo>
                    <a:pt x="466" y="112"/>
                    <a:pt x="463" y="112"/>
                    <a:pt x="462" y="112"/>
                  </a:cubicBezTo>
                  <a:cubicBezTo>
                    <a:pt x="461" y="111"/>
                    <a:pt x="458" y="111"/>
                    <a:pt x="456" y="111"/>
                  </a:cubicBezTo>
                  <a:cubicBezTo>
                    <a:pt x="454" y="111"/>
                    <a:pt x="451" y="112"/>
                    <a:pt x="448" y="113"/>
                  </a:cubicBezTo>
                  <a:cubicBezTo>
                    <a:pt x="446" y="115"/>
                    <a:pt x="445" y="115"/>
                    <a:pt x="444" y="114"/>
                  </a:cubicBezTo>
                  <a:cubicBezTo>
                    <a:pt x="443" y="112"/>
                    <a:pt x="442" y="110"/>
                    <a:pt x="442" y="110"/>
                  </a:cubicBezTo>
                  <a:cubicBezTo>
                    <a:pt x="441" y="109"/>
                    <a:pt x="439" y="107"/>
                    <a:pt x="437" y="107"/>
                  </a:cubicBezTo>
                  <a:cubicBezTo>
                    <a:pt x="436" y="106"/>
                    <a:pt x="433" y="106"/>
                    <a:pt x="431" y="106"/>
                  </a:cubicBezTo>
                  <a:cubicBezTo>
                    <a:pt x="429" y="105"/>
                    <a:pt x="427" y="104"/>
                    <a:pt x="426" y="103"/>
                  </a:cubicBezTo>
                  <a:cubicBezTo>
                    <a:pt x="424" y="103"/>
                    <a:pt x="422" y="101"/>
                    <a:pt x="420" y="99"/>
                  </a:cubicBezTo>
                  <a:cubicBezTo>
                    <a:pt x="418" y="98"/>
                    <a:pt x="414" y="96"/>
                    <a:pt x="411" y="94"/>
                  </a:cubicBezTo>
                  <a:cubicBezTo>
                    <a:pt x="409" y="94"/>
                    <a:pt x="407" y="92"/>
                    <a:pt x="406" y="91"/>
                  </a:cubicBezTo>
                  <a:cubicBezTo>
                    <a:pt x="406" y="89"/>
                    <a:pt x="404" y="88"/>
                    <a:pt x="403" y="88"/>
                  </a:cubicBezTo>
                  <a:cubicBezTo>
                    <a:pt x="402" y="87"/>
                    <a:pt x="400" y="87"/>
                    <a:pt x="399" y="89"/>
                  </a:cubicBezTo>
                  <a:cubicBezTo>
                    <a:pt x="398" y="90"/>
                    <a:pt x="396" y="90"/>
                    <a:pt x="394" y="89"/>
                  </a:cubicBezTo>
                  <a:cubicBezTo>
                    <a:pt x="392" y="88"/>
                    <a:pt x="391" y="88"/>
                    <a:pt x="389" y="90"/>
                  </a:cubicBezTo>
                  <a:cubicBezTo>
                    <a:pt x="388" y="91"/>
                    <a:pt x="386" y="93"/>
                    <a:pt x="386" y="95"/>
                  </a:cubicBezTo>
                  <a:cubicBezTo>
                    <a:pt x="386" y="97"/>
                    <a:pt x="385" y="99"/>
                    <a:pt x="384" y="99"/>
                  </a:cubicBezTo>
                  <a:cubicBezTo>
                    <a:pt x="383" y="100"/>
                    <a:pt x="380" y="101"/>
                    <a:pt x="378" y="101"/>
                  </a:cubicBezTo>
                  <a:cubicBezTo>
                    <a:pt x="376" y="101"/>
                    <a:pt x="374" y="100"/>
                    <a:pt x="372" y="100"/>
                  </a:cubicBezTo>
                  <a:cubicBezTo>
                    <a:pt x="371" y="99"/>
                    <a:pt x="368" y="98"/>
                    <a:pt x="367" y="98"/>
                  </a:cubicBezTo>
                  <a:cubicBezTo>
                    <a:pt x="366" y="98"/>
                    <a:pt x="365" y="97"/>
                    <a:pt x="365" y="95"/>
                  </a:cubicBezTo>
                  <a:cubicBezTo>
                    <a:pt x="366" y="94"/>
                    <a:pt x="366" y="92"/>
                    <a:pt x="366" y="90"/>
                  </a:cubicBezTo>
                  <a:cubicBezTo>
                    <a:pt x="366" y="90"/>
                    <a:pt x="366" y="89"/>
                    <a:pt x="366" y="88"/>
                  </a:cubicBezTo>
                  <a:cubicBezTo>
                    <a:pt x="366" y="87"/>
                    <a:pt x="366" y="87"/>
                    <a:pt x="365" y="87"/>
                  </a:cubicBezTo>
                  <a:cubicBezTo>
                    <a:pt x="364" y="88"/>
                    <a:pt x="363" y="89"/>
                    <a:pt x="362" y="90"/>
                  </a:cubicBezTo>
                  <a:cubicBezTo>
                    <a:pt x="361" y="90"/>
                    <a:pt x="359" y="91"/>
                    <a:pt x="358" y="91"/>
                  </a:cubicBezTo>
                  <a:cubicBezTo>
                    <a:pt x="356" y="91"/>
                    <a:pt x="354" y="92"/>
                    <a:pt x="354" y="93"/>
                  </a:cubicBezTo>
                  <a:cubicBezTo>
                    <a:pt x="353" y="94"/>
                    <a:pt x="352" y="95"/>
                    <a:pt x="351" y="95"/>
                  </a:cubicBezTo>
                  <a:cubicBezTo>
                    <a:pt x="351" y="96"/>
                    <a:pt x="350" y="96"/>
                    <a:pt x="349" y="95"/>
                  </a:cubicBezTo>
                  <a:cubicBezTo>
                    <a:pt x="348" y="95"/>
                    <a:pt x="346" y="96"/>
                    <a:pt x="344" y="96"/>
                  </a:cubicBezTo>
                  <a:cubicBezTo>
                    <a:pt x="342" y="97"/>
                    <a:pt x="340" y="97"/>
                    <a:pt x="339" y="97"/>
                  </a:cubicBezTo>
                  <a:cubicBezTo>
                    <a:pt x="338" y="97"/>
                    <a:pt x="337" y="96"/>
                    <a:pt x="337" y="95"/>
                  </a:cubicBezTo>
                  <a:cubicBezTo>
                    <a:pt x="337" y="95"/>
                    <a:pt x="338" y="94"/>
                    <a:pt x="339" y="92"/>
                  </a:cubicBezTo>
                  <a:cubicBezTo>
                    <a:pt x="341" y="91"/>
                    <a:pt x="342" y="89"/>
                    <a:pt x="342" y="88"/>
                  </a:cubicBezTo>
                  <a:cubicBezTo>
                    <a:pt x="342" y="88"/>
                    <a:pt x="341" y="86"/>
                    <a:pt x="341" y="84"/>
                  </a:cubicBezTo>
                  <a:cubicBezTo>
                    <a:pt x="340" y="83"/>
                    <a:pt x="339" y="81"/>
                    <a:pt x="339" y="80"/>
                  </a:cubicBezTo>
                  <a:cubicBezTo>
                    <a:pt x="339" y="79"/>
                    <a:pt x="338" y="78"/>
                    <a:pt x="337" y="77"/>
                  </a:cubicBezTo>
                  <a:cubicBezTo>
                    <a:pt x="337" y="76"/>
                    <a:pt x="334" y="75"/>
                    <a:pt x="332" y="76"/>
                  </a:cubicBezTo>
                  <a:cubicBezTo>
                    <a:pt x="331" y="76"/>
                    <a:pt x="328" y="77"/>
                    <a:pt x="326" y="78"/>
                  </a:cubicBezTo>
                  <a:cubicBezTo>
                    <a:pt x="325" y="78"/>
                    <a:pt x="323" y="80"/>
                    <a:pt x="322" y="80"/>
                  </a:cubicBezTo>
                  <a:cubicBezTo>
                    <a:pt x="320" y="81"/>
                    <a:pt x="318" y="83"/>
                    <a:pt x="316" y="83"/>
                  </a:cubicBezTo>
                  <a:cubicBezTo>
                    <a:pt x="316" y="84"/>
                    <a:pt x="315" y="86"/>
                    <a:pt x="315" y="87"/>
                  </a:cubicBezTo>
                  <a:cubicBezTo>
                    <a:pt x="315" y="88"/>
                    <a:pt x="314" y="90"/>
                    <a:pt x="312" y="90"/>
                  </a:cubicBezTo>
                  <a:cubicBezTo>
                    <a:pt x="309" y="90"/>
                    <a:pt x="307" y="90"/>
                    <a:pt x="305" y="89"/>
                  </a:cubicBezTo>
                  <a:cubicBezTo>
                    <a:pt x="304" y="89"/>
                    <a:pt x="301" y="89"/>
                    <a:pt x="300" y="89"/>
                  </a:cubicBezTo>
                  <a:cubicBezTo>
                    <a:pt x="300" y="89"/>
                    <a:pt x="299" y="90"/>
                    <a:pt x="298" y="90"/>
                  </a:cubicBezTo>
                  <a:cubicBezTo>
                    <a:pt x="296" y="90"/>
                    <a:pt x="294" y="90"/>
                    <a:pt x="292" y="91"/>
                  </a:cubicBezTo>
                  <a:cubicBezTo>
                    <a:pt x="291" y="91"/>
                    <a:pt x="291" y="90"/>
                    <a:pt x="292" y="88"/>
                  </a:cubicBezTo>
                  <a:cubicBezTo>
                    <a:pt x="294" y="86"/>
                    <a:pt x="294" y="85"/>
                    <a:pt x="292" y="85"/>
                  </a:cubicBezTo>
                  <a:cubicBezTo>
                    <a:pt x="291" y="85"/>
                    <a:pt x="290" y="83"/>
                    <a:pt x="290" y="81"/>
                  </a:cubicBezTo>
                  <a:cubicBezTo>
                    <a:pt x="290" y="80"/>
                    <a:pt x="289" y="80"/>
                    <a:pt x="287" y="81"/>
                  </a:cubicBezTo>
                  <a:cubicBezTo>
                    <a:pt x="285" y="81"/>
                    <a:pt x="284" y="83"/>
                    <a:pt x="284" y="84"/>
                  </a:cubicBezTo>
                  <a:cubicBezTo>
                    <a:pt x="285" y="85"/>
                    <a:pt x="285" y="87"/>
                    <a:pt x="285" y="88"/>
                  </a:cubicBezTo>
                  <a:cubicBezTo>
                    <a:pt x="284" y="90"/>
                    <a:pt x="283" y="91"/>
                    <a:pt x="282" y="91"/>
                  </a:cubicBezTo>
                  <a:cubicBezTo>
                    <a:pt x="280" y="91"/>
                    <a:pt x="278" y="91"/>
                    <a:pt x="277" y="91"/>
                  </a:cubicBezTo>
                  <a:cubicBezTo>
                    <a:pt x="276" y="92"/>
                    <a:pt x="275" y="91"/>
                    <a:pt x="274" y="89"/>
                  </a:cubicBezTo>
                  <a:cubicBezTo>
                    <a:pt x="274" y="88"/>
                    <a:pt x="273" y="87"/>
                    <a:pt x="271" y="86"/>
                  </a:cubicBezTo>
                  <a:cubicBezTo>
                    <a:pt x="270" y="86"/>
                    <a:pt x="267" y="87"/>
                    <a:pt x="266" y="88"/>
                  </a:cubicBezTo>
                  <a:cubicBezTo>
                    <a:pt x="265" y="90"/>
                    <a:pt x="264" y="90"/>
                    <a:pt x="263" y="88"/>
                  </a:cubicBezTo>
                  <a:cubicBezTo>
                    <a:pt x="263" y="86"/>
                    <a:pt x="263" y="84"/>
                    <a:pt x="264" y="83"/>
                  </a:cubicBezTo>
                  <a:cubicBezTo>
                    <a:pt x="265" y="82"/>
                    <a:pt x="266" y="79"/>
                    <a:pt x="266" y="78"/>
                  </a:cubicBezTo>
                  <a:cubicBezTo>
                    <a:pt x="266" y="77"/>
                    <a:pt x="266" y="75"/>
                    <a:pt x="265" y="74"/>
                  </a:cubicBezTo>
                  <a:cubicBezTo>
                    <a:pt x="264" y="73"/>
                    <a:pt x="263" y="72"/>
                    <a:pt x="260" y="71"/>
                  </a:cubicBezTo>
                  <a:cubicBezTo>
                    <a:pt x="258" y="71"/>
                    <a:pt x="256" y="73"/>
                    <a:pt x="256" y="75"/>
                  </a:cubicBezTo>
                  <a:cubicBezTo>
                    <a:pt x="257" y="78"/>
                    <a:pt x="255" y="79"/>
                    <a:pt x="254" y="78"/>
                  </a:cubicBezTo>
                  <a:cubicBezTo>
                    <a:pt x="252" y="77"/>
                    <a:pt x="250" y="77"/>
                    <a:pt x="248" y="78"/>
                  </a:cubicBezTo>
                  <a:cubicBezTo>
                    <a:pt x="247" y="79"/>
                    <a:pt x="246" y="82"/>
                    <a:pt x="246" y="83"/>
                  </a:cubicBezTo>
                  <a:cubicBezTo>
                    <a:pt x="246" y="86"/>
                    <a:pt x="247" y="90"/>
                    <a:pt x="249" y="92"/>
                  </a:cubicBezTo>
                  <a:cubicBezTo>
                    <a:pt x="250" y="95"/>
                    <a:pt x="251" y="99"/>
                    <a:pt x="252" y="102"/>
                  </a:cubicBezTo>
                  <a:cubicBezTo>
                    <a:pt x="252" y="104"/>
                    <a:pt x="253" y="107"/>
                    <a:pt x="254" y="108"/>
                  </a:cubicBezTo>
                  <a:cubicBezTo>
                    <a:pt x="254" y="109"/>
                    <a:pt x="254" y="112"/>
                    <a:pt x="254" y="114"/>
                  </a:cubicBezTo>
                  <a:cubicBezTo>
                    <a:pt x="254" y="116"/>
                    <a:pt x="256" y="118"/>
                    <a:pt x="257" y="118"/>
                  </a:cubicBezTo>
                  <a:cubicBezTo>
                    <a:pt x="259" y="118"/>
                    <a:pt x="261" y="119"/>
                    <a:pt x="262" y="121"/>
                  </a:cubicBezTo>
                  <a:cubicBezTo>
                    <a:pt x="264" y="122"/>
                    <a:pt x="265" y="124"/>
                    <a:pt x="266" y="126"/>
                  </a:cubicBezTo>
                  <a:cubicBezTo>
                    <a:pt x="267" y="127"/>
                    <a:pt x="267" y="129"/>
                    <a:pt x="266" y="131"/>
                  </a:cubicBezTo>
                  <a:cubicBezTo>
                    <a:pt x="265" y="132"/>
                    <a:pt x="264" y="134"/>
                    <a:pt x="263" y="135"/>
                  </a:cubicBezTo>
                  <a:cubicBezTo>
                    <a:pt x="262" y="137"/>
                    <a:pt x="261" y="139"/>
                    <a:pt x="259" y="140"/>
                  </a:cubicBezTo>
                  <a:cubicBezTo>
                    <a:pt x="257" y="140"/>
                    <a:pt x="255" y="139"/>
                    <a:pt x="254" y="138"/>
                  </a:cubicBezTo>
                  <a:cubicBezTo>
                    <a:pt x="254" y="136"/>
                    <a:pt x="250" y="135"/>
                    <a:pt x="248" y="134"/>
                  </a:cubicBezTo>
                  <a:cubicBezTo>
                    <a:pt x="245" y="134"/>
                    <a:pt x="242" y="134"/>
                    <a:pt x="239" y="135"/>
                  </a:cubicBezTo>
                  <a:cubicBezTo>
                    <a:pt x="237" y="136"/>
                    <a:pt x="235" y="135"/>
                    <a:pt x="234" y="133"/>
                  </a:cubicBezTo>
                  <a:cubicBezTo>
                    <a:pt x="234" y="131"/>
                    <a:pt x="232" y="128"/>
                    <a:pt x="231" y="128"/>
                  </a:cubicBezTo>
                  <a:cubicBezTo>
                    <a:pt x="229" y="128"/>
                    <a:pt x="228" y="126"/>
                    <a:pt x="229" y="124"/>
                  </a:cubicBezTo>
                  <a:cubicBezTo>
                    <a:pt x="229" y="123"/>
                    <a:pt x="229" y="119"/>
                    <a:pt x="229" y="117"/>
                  </a:cubicBezTo>
                  <a:cubicBezTo>
                    <a:pt x="228" y="115"/>
                    <a:pt x="228" y="112"/>
                    <a:pt x="227" y="110"/>
                  </a:cubicBezTo>
                  <a:cubicBezTo>
                    <a:pt x="227" y="108"/>
                    <a:pt x="227" y="105"/>
                    <a:pt x="228" y="103"/>
                  </a:cubicBezTo>
                  <a:cubicBezTo>
                    <a:pt x="229" y="101"/>
                    <a:pt x="231" y="97"/>
                    <a:pt x="233" y="95"/>
                  </a:cubicBezTo>
                  <a:cubicBezTo>
                    <a:pt x="234" y="93"/>
                    <a:pt x="234" y="89"/>
                    <a:pt x="234" y="86"/>
                  </a:cubicBezTo>
                  <a:cubicBezTo>
                    <a:pt x="233" y="84"/>
                    <a:pt x="232" y="80"/>
                    <a:pt x="231" y="79"/>
                  </a:cubicBezTo>
                  <a:cubicBezTo>
                    <a:pt x="231" y="76"/>
                    <a:pt x="231" y="74"/>
                    <a:pt x="233" y="73"/>
                  </a:cubicBezTo>
                  <a:cubicBezTo>
                    <a:pt x="235" y="73"/>
                    <a:pt x="236" y="72"/>
                    <a:pt x="236" y="70"/>
                  </a:cubicBezTo>
                  <a:cubicBezTo>
                    <a:pt x="236" y="69"/>
                    <a:pt x="239" y="68"/>
                    <a:pt x="241" y="68"/>
                  </a:cubicBezTo>
                  <a:cubicBezTo>
                    <a:pt x="244" y="68"/>
                    <a:pt x="247" y="68"/>
                    <a:pt x="248" y="68"/>
                  </a:cubicBezTo>
                  <a:cubicBezTo>
                    <a:pt x="249" y="68"/>
                    <a:pt x="252" y="66"/>
                    <a:pt x="254" y="65"/>
                  </a:cubicBezTo>
                  <a:cubicBezTo>
                    <a:pt x="256" y="64"/>
                    <a:pt x="257" y="61"/>
                    <a:pt x="256" y="60"/>
                  </a:cubicBezTo>
                  <a:cubicBezTo>
                    <a:pt x="256" y="58"/>
                    <a:pt x="257" y="56"/>
                    <a:pt x="258" y="54"/>
                  </a:cubicBezTo>
                  <a:cubicBezTo>
                    <a:pt x="260" y="52"/>
                    <a:pt x="262" y="50"/>
                    <a:pt x="262" y="48"/>
                  </a:cubicBezTo>
                  <a:cubicBezTo>
                    <a:pt x="263" y="46"/>
                    <a:pt x="265" y="44"/>
                    <a:pt x="267" y="41"/>
                  </a:cubicBezTo>
                  <a:cubicBezTo>
                    <a:pt x="268" y="40"/>
                    <a:pt x="268" y="37"/>
                    <a:pt x="268" y="35"/>
                  </a:cubicBezTo>
                  <a:cubicBezTo>
                    <a:pt x="267" y="35"/>
                    <a:pt x="268" y="33"/>
                    <a:pt x="269" y="31"/>
                  </a:cubicBezTo>
                  <a:cubicBezTo>
                    <a:pt x="270" y="30"/>
                    <a:pt x="272" y="28"/>
                    <a:pt x="271" y="27"/>
                  </a:cubicBezTo>
                  <a:cubicBezTo>
                    <a:pt x="271" y="25"/>
                    <a:pt x="271" y="23"/>
                    <a:pt x="271" y="21"/>
                  </a:cubicBezTo>
                  <a:cubicBezTo>
                    <a:pt x="271" y="19"/>
                    <a:pt x="271" y="18"/>
                    <a:pt x="271" y="18"/>
                  </a:cubicBezTo>
                  <a:cubicBezTo>
                    <a:pt x="271" y="18"/>
                    <a:pt x="270" y="16"/>
                    <a:pt x="269" y="15"/>
                  </a:cubicBezTo>
                  <a:cubicBezTo>
                    <a:pt x="268" y="13"/>
                    <a:pt x="267" y="11"/>
                    <a:pt x="266" y="10"/>
                  </a:cubicBezTo>
                  <a:cubicBezTo>
                    <a:pt x="265" y="9"/>
                    <a:pt x="262" y="8"/>
                    <a:pt x="260" y="7"/>
                  </a:cubicBezTo>
                  <a:cubicBezTo>
                    <a:pt x="259" y="6"/>
                    <a:pt x="257" y="5"/>
                    <a:pt x="255" y="4"/>
                  </a:cubicBezTo>
                  <a:cubicBezTo>
                    <a:pt x="253" y="4"/>
                    <a:pt x="249" y="4"/>
                    <a:pt x="248" y="5"/>
                  </a:cubicBezTo>
                  <a:cubicBezTo>
                    <a:pt x="245" y="5"/>
                    <a:pt x="242" y="5"/>
                    <a:pt x="241" y="4"/>
                  </a:cubicBezTo>
                  <a:cubicBezTo>
                    <a:pt x="241" y="3"/>
                    <a:pt x="237" y="2"/>
                    <a:pt x="234" y="2"/>
                  </a:cubicBezTo>
                  <a:cubicBezTo>
                    <a:pt x="232" y="1"/>
                    <a:pt x="230" y="0"/>
                    <a:pt x="230" y="0"/>
                  </a:cubicBezTo>
                  <a:cubicBezTo>
                    <a:pt x="230" y="0"/>
                    <a:pt x="229" y="0"/>
                    <a:pt x="228" y="1"/>
                  </a:cubicBezTo>
                  <a:cubicBezTo>
                    <a:pt x="227" y="2"/>
                    <a:pt x="225" y="3"/>
                    <a:pt x="224" y="4"/>
                  </a:cubicBezTo>
                  <a:cubicBezTo>
                    <a:pt x="223" y="4"/>
                    <a:pt x="222" y="6"/>
                    <a:pt x="221" y="7"/>
                  </a:cubicBezTo>
                  <a:cubicBezTo>
                    <a:pt x="220" y="9"/>
                    <a:pt x="219" y="10"/>
                    <a:pt x="217" y="9"/>
                  </a:cubicBezTo>
                  <a:cubicBezTo>
                    <a:pt x="216" y="9"/>
                    <a:pt x="214" y="10"/>
                    <a:pt x="213" y="11"/>
                  </a:cubicBezTo>
                  <a:cubicBezTo>
                    <a:pt x="211" y="11"/>
                    <a:pt x="209" y="13"/>
                    <a:pt x="208" y="14"/>
                  </a:cubicBezTo>
                  <a:cubicBezTo>
                    <a:pt x="207" y="15"/>
                    <a:pt x="203" y="17"/>
                    <a:pt x="201" y="18"/>
                  </a:cubicBezTo>
                  <a:cubicBezTo>
                    <a:pt x="199" y="19"/>
                    <a:pt x="196" y="19"/>
                    <a:pt x="194" y="20"/>
                  </a:cubicBezTo>
                  <a:cubicBezTo>
                    <a:pt x="193" y="21"/>
                    <a:pt x="191" y="23"/>
                    <a:pt x="188" y="24"/>
                  </a:cubicBezTo>
                  <a:cubicBezTo>
                    <a:pt x="185" y="25"/>
                    <a:pt x="182" y="27"/>
                    <a:pt x="180" y="27"/>
                  </a:cubicBezTo>
                  <a:cubicBezTo>
                    <a:pt x="178" y="29"/>
                    <a:pt x="176" y="31"/>
                    <a:pt x="175" y="32"/>
                  </a:cubicBezTo>
                  <a:cubicBezTo>
                    <a:pt x="174" y="33"/>
                    <a:pt x="172" y="34"/>
                    <a:pt x="170" y="34"/>
                  </a:cubicBezTo>
                  <a:cubicBezTo>
                    <a:pt x="168" y="35"/>
                    <a:pt x="166" y="36"/>
                    <a:pt x="165" y="37"/>
                  </a:cubicBezTo>
                  <a:cubicBezTo>
                    <a:pt x="163" y="38"/>
                    <a:pt x="160" y="40"/>
                    <a:pt x="159" y="41"/>
                  </a:cubicBezTo>
                  <a:cubicBezTo>
                    <a:pt x="156" y="43"/>
                    <a:pt x="154" y="46"/>
                    <a:pt x="153" y="47"/>
                  </a:cubicBezTo>
                  <a:cubicBezTo>
                    <a:pt x="152" y="48"/>
                    <a:pt x="150" y="48"/>
                    <a:pt x="149" y="48"/>
                  </a:cubicBezTo>
                  <a:cubicBezTo>
                    <a:pt x="147" y="49"/>
                    <a:pt x="145" y="50"/>
                    <a:pt x="144" y="52"/>
                  </a:cubicBezTo>
                  <a:cubicBezTo>
                    <a:pt x="142" y="53"/>
                    <a:pt x="140" y="56"/>
                    <a:pt x="140" y="59"/>
                  </a:cubicBezTo>
                  <a:cubicBezTo>
                    <a:pt x="139" y="61"/>
                    <a:pt x="139" y="66"/>
                    <a:pt x="140" y="67"/>
                  </a:cubicBezTo>
                  <a:cubicBezTo>
                    <a:pt x="140" y="69"/>
                    <a:pt x="142" y="72"/>
                    <a:pt x="144" y="73"/>
                  </a:cubicBezTo>
                  <a:cubicBezTo>
                    <a:pt x="146" y="75"/>
                    <a:pt x="148" y="76"/>
                    <a:pt x="150" y="77"/>
                  </a:cubicBezTo>
                  <a:cubicBezTo>
                    <a:pt x="152" y="78"/>
                    <a:pt x="155" y="80"/>
                    <a:pt x="157" y="80"/>
                  </a:cubicBezTo>
                  <a:cubicBezTo>
                    <a:pt x="159" y="80"/>
                    <a:pt x="163" y="80"/>
                    <a:pt x="164" y="80"/>
                  </a:cubicBezTo>
                  <a:cubicBezTo>
                    <a:pt x="167" y="79"/>
                    <a:pt x="170" y="79"/>
                    <a:pt x="172" y="80"/>
                  </a:cubicBezTo>
                  <a:cubicBezTo>
                    <a:pt x="173" y="81"/>
                    <a:pt x="176" y="79"/>
                    <a:pt x="178" y="77"/>
                  </a:cubicBezTo>
                  <a:cubicBezTo>
                    <a:pt x="180" y="76"/>
                    <a:pt x="181" y="76"/>
                    <a:pt x="182" y="78"/>
                  </a:cubicBezTo>
                  <a:cubicBezTo>
                    <a:pt x="183" y="80"/>
                    <a:pt x="184" y="83"/>
                    <a:pt x="185" y="85"/>
                  </a:cubicBezTo>
                  <a:cubicBezTo>
                    <a:pt x="185" y="86"/>
                    <a:pt x="184" y="88"/>
                    <a:pt x="182" y="90"/>
                  </a:cubicBezTo>
                  <a:cubicBezTo>
                    <a:pt x="182" y="91"/>
                    <a:pt x="179" y="93"/>
                    <a:pt x="176" y="93"/>
                  </a:cubicBezTo>
                  <a:cubicBezTo>
                    <a:pt x="174" y="93"/>
                    <a:pt x="171" y="93"/>
                    <a:pt x="169" y="93"/>
                  </a:cubicBezTo>
                  <a:cubicBezTo>
                    <a:pt x="166" y="94"/>
                    <a:pt x="163" y="95"/>
                    <a:pt x="160" y="96"/>
                  </a:cubicBezTo>
                  <a:cubicBezTo>
                    <a:pt x="158" y="96"/>
                    <a:pt x="157" y="98"/>
                    <a:pt x="157" y="100"/>
                  </a:cubicBezTo>
                  <a:cubicBezTo>
                    <a:pt x="158" y="101"/>
                    <a:pt x="158" y="103"/>
                    <a:pt x="157" y="105"/>
                  </a:cubicBezTo>
                  <a:cubicBezTo>
                    <a:pt x="156" y="106"/>
                    <a:pt x="156" y="108"/>
                    <a:pt x="156" y="109"/>
                  </a:cubicBezTo>
                  <a:cubicBezTo>
                    <a:pt x="157" y="111"/>
                    <a:pt x="159" y="113"/>
                    <a:pt x="161" y="114"/>
                  </a:cubicBezTo>
                  <a:cubicBezTo>
                    <a:pt x="164" y="116"/>
                    <a:pt x="166" y="118"/>
                    <a:pt x="166" y="121"/>
                  </a:cubicBezTo>
                  <a:cubicBezTo>
                    <a:pt x="166" y="122"/>
                    <a:pt x="164" y="125"/>
                    <a:pt x="162" y="125"/>
                  </a:cubicBezTo>
                  <a:cubicBezTo>
                    <a:pt x="160" y="126"/>
                    <a:pt x="158" y="125"/>
                    <a:pt x="156" y="124"/>
                  </a:cubicBezTo>
                  <a:cubicBezTo>
                    <a:pt x="155" y="123"/>
                    <a:pt x="153" y="124"/>
                    <a:pt x="153" y="125"/>
                  </a:cubicBezTo>
                  <a:cubicBezTo>
                    <a:pt x="153" y="126"/>
                    <a:pt x="153" y="129"/>
                    <a:pt x="153" y="130"/>
                  </a:cubicBezTo>
                  <a:cubicBezTo>
                    <a:pt x="153" y="132"/>
                    <a:pt x="155" y="134"/>
                    <a:pt x="156" y="135"/>
                  </a:cubicBezTo>
                  <a:cubicBezTo>
                    <a:pt x="157" y="137"/>
                    <a:pt x="156" y="140"/>
                    <a:pt x="154" y="140"/>
                  </a:cubicBezTo>
                  <a:cubicBezTo>
                    <a:pt x="152" y="141"/>
                    <a:pt x="149" y="142"/>
                    <a:pt x="148" y="141"/>
                  </a:cubicBezTo>
                  <a:cubicBezTo>
                    <a:pt x="146" y="141"/>
                    <a:pt x="145" y="140"/>
                    <a:pt x="145" y="138"/>
                  </a:cubicBezTo>
                  <a:cubicBezTo>
                    <a:pt x="145" y="137"/>
                    <a:pt x="145" y="136"/>
                    <a:pt x="144" y="137"/>
                  </a:cubicBezTo>
                  <a:cubicBezTo>
                    <a:pt x="142" y="137"/>
                    <a:pt x="141" y="138"/>
                    <a:pt x="140" y="139"/>
                  </a:cubicBezTo>
                  <a:cubicBezTo>
                    <a:pt x="140" y="140"/>
                    <a:pt x="138" y="140"/>
                    <a:pt x="137" y="139"/>
                  </a:cubicBezTo>
                  <a:cubicBezTo>
                    <a:pt x="137" y="139"/>
                    <a:pt x="135" y="138"/>
                    <a:pt x="133" y="138"/>
                  </a:cubicBezTo>
                  <a:cubicBezTo>
                    <a:pt x="132" y="138"/>
                    <a:pt x="130" y="139"/>
                    <a:pt x="129" y="138"/>
                  </a:cubicBezTo>
                  <a:cubicBezTo>
                    <a:pt x="129" y="137"/>
                    <a:pt x="126" y="136"/>
                    <a:pt x="123" y="135"/>
                  </a:cubicBezTo>
                  <a:cubicBezTo>
                    <a:pt x="119" y="135"/>
                    <a:pt x="117" y="136"/>
                    <a:pt x="116" y="139"/>
                  </a:cubicBezTo>
                  <a:cubicBezTo>
                    <a:pt x="116" y="141"/>
                    <a:pt x="115" y="144"/>
                    <a:pt x="114" y="145"/>
                  </a:cubicBezTo>
                  <a:cubicBezTo>
                    <a:pt x="114" y="146"/>
                    <a:pt x="112" y="147"/>
                    <a:pt x="112" y="147"/>
                  </a:cubicBezTo>
                  <a:cubicBezTo>
                    <a:pt x="110" y="148"/>
                    <a:pt x="109" y="150"/>
                    <a:pt x="109" y="152"/>
                  </a:cubicBezTo>
                  <a:cubicBezTo>
                    <a:pt x="108" y="153"/>
                    <a:pt x="107" y="155"/>
                    <a:pt x="106" y="155"/>
                  </a:cubicBezTo>
                  <a:cubicBezTo>
                    <a:pt x="105" y="156"/>
                    <a:pt x="103" y="157"/>
                    <a:pt x="100" y="158"/>
                  </a:cubicBezTo>
                  <a:cubicBezTo>
                    <a:pt x="98" y="159"/>
                    <a:pt x="96" y="158"/>
                    <a:pt x="96" y="156"/>
                  </a:cubicBezTo>
                  <a:cubicBezTo>
                    <a:pt x="95" y="155"/>
                    <a:pt x="94" y="154"/>
                    <a:pt x="93" y="155"/>
                  </a:cubicBezTo>
                  <a:cubicBezTo>
                    <a:pt x="91" y="155"/>
                    <a:pt x="90" y="156"/>
                    <a:pt x="89" y="157"/>
                  </a:cubicBezTo>
                  <a:cubicBezTo>
                    <a:pt x="88" y="159"/>
                    <a:pt x="87" y="159"/>
                    <a:pt x="86" y="159"/>
                  </a:cubicBezTo>
                  <a:cubicBezTo>
                    <a:pt x="85" y="158"/>
                    <a:pt x="83" y="157"/>
                    <a:pt x="83" y="155"/>
                  </a:cubicBezTo>
                  <a:cubicBezTo>
                    <a:pt x="82" y="153"/>
                    <a:pt x="83" y="152"/>
                    <a:pt x="84" y="151"/>
                  </a:cubicBezTo>
                  <a:cubicBezTo>
                    <a:pt x="85" y="151"/>
                    <a:pt x="87" y="150"/>
                    <a:pt x="89" y="150"/>
                  </a:cubicBezTo>
                  <a:cubicBezTo>
                    <a:pt x="92" y="150"/>
                    <a:pt x="95" y="149"/>
                    <a:pt x="95" y="148"/>
                  </a:cubicBezTo>
                  <a:cubicBezTo>
                    <a:pt x="96" y="146"/>
                    <a:pt x="97" y="144"/>
                    <a:pt x="98" y="144"/>
                  </a:cubicBezTo>
                  <a:cubicBezTo>
                    <a:pt x="98" y="142"/>
                    <a:pt x="98" y="139"/>
                    <a:pt x="98" y="138"/>
                  </a:cubicBezTo>
                  <a:cubicBezTo>
                    <a:pt x="97" y="136"/>
                    <a:pt x="97" y="133"/>
                    <a:pt x="97" y="133"/>
                  </a:cubicBezTo>
                  <a:cubicBezTo>
                    <a:pt x="97" y="131"/>
                    <a:pt x="99" y="128"/>
                    <a:pt x="101" y="127"/>
                  </a:cubicBezTo>
                  <a:cubicBezTo>
                    <a:pt x="102" y="125"/>
                    <a:pt x="103" y="122"/>
                    <a:pt x="103" y="121"/>
                  </a:cubicBezTo>
                  <a:cubicBezTo>
                    <a:pt x="103" y="120"/>
                    <a:pt x="103" y="116"/>
                    <a:pt x="102" y="115"/>
                  </a:cubicBezTo>
                  <a:cubicBezTo>
                    <a:pt x="102" y="113"/>
                    <a:pt x="100" y="111"/>
                    <a:pt x="100" y="111"/>
                  </a:cubicBezTo>
                  <a:cubicBezTo>
                    <a:pt x="98" y="111"/>
                    <a:pt x="94" y="112"/>
                    <a:pt x="92" y="112"/>
                  </a:cubicBezTo>
                  <a:cubicBezTo>
                    <a:pt x="90" y="112"/>
                    <a:pt x="86" y="113"/>
                    <a:pt x="84" y="113"/>
                  </a:cubicBezTo>
                  <a:cubicBezTo>
                    <a:pt x="82" y="114"/>
                    <a:pt x="79" y="114"/>
                    <a:pt x="77" y="113"/>
                  </a:cubicBezTo>
                  <a:cubicBezTo>
                    <a:pt x="75" y="113"/>
                    <a:pt x="73" y="112"/>
                    <a:pt x="71" y="111"/>
                  </a:cubicBezTo>
                  <a:cubicBezTo>
                    <a:pt x="69" y="111"/>
                    <a:pt x="68" y="110"/>
                    <a:pt x="68" y="108"/>
                  </a:cubicBezTo>
                  <a:cubicBezTo>
                    <a:pt x="69" y="106"/>
                    <a:pt x="69" y="105"/>
                    <a:pt x="69" y="103"/>
                  </a:cubicBezTo>
                  <a:cubicBezTo>
                    <a:pt x="68" y="102"/>
                    <a:pt x="69" y="101"/>
                    <a:pt x="70" y="101"/>
                  </a:cubicBezTo>
                  <a:cubicBezTo>
                    <a:pt x="71" y="101"/>
                    <a:pt x="73" y="100"/>
                    <a:pt x="74" y="99"/>
                  </a:cubicBezTo>
                  <a:cubicBezTo>
                    <a:pt x="74" y="99"/>
                    <a:pt x="75" y="98"/>
                    <a:pt x="76" y="100"/>
                  </a:cubicBezTo>
                  <a:cubicBezTo>
                    <a:pt x="77" y="102"/>
                    <a:pt x="79" y="103"/>
                    <a:pt x="80" y="103"/>
                  </a:cubicBezTo>
                  <a:cubicBezTo>
                    <a:pt x="82" y="103"/>
                    <a:pt x="82" y="101"/>
                    <a:pt x="82" y="99"/>
                  </a:cubicBezTo>
                  <a:cubicBezTo>
                    <a:pt x="82" y="98"/>
                    <a:pt x="81" y="96"/>
                    <a:pt x="79" y="95"/>
                  </a:cubicBezTo>
                  <a:cubicBezTo>
                    <a:pt x="77" y="93"/>
                    <a:pt x="74" y="93"/>
                    <a:pt x="73" y="93"/>
                  </a:cubicBezTo>
                  <a:cubicBezTo>
                    <a:pt x="71" y="93"/>
                    <a:pt x="68" y="94"/>
                    <a:pt x="66" y="95"/>
                  </a:cubicBezTo>
                  <a:cubicBezTo>
                    <a:pt x="65" y="96"/>
                    <a:pt x="64" y="99"/>
                    <a:pt x="63" y="100"/>
                  </a:cubicBezTo>
                  <a:cubicBezTo>
                    <a:pt x="63" y="100"/>
                    <a:pt x="61" y="101"/>
                    <a:pt x="60" y="102"/>
                  </a:cubicBezTo>
                  <a:cubicBezTo>
                    <a:pt x="58" y="102"/>
                    <a:pt x="56" y="102"/>
                    <a:pt x="54" y="102"/>
                  </a:cubicBezTo>
                  <a:cubicBezTo>
                    <a:pt x="51" y="102"/>
                    <a:pt x="50" y="102"/>
                    <a:pt x="52" y="104"/>
                  </a:cubicBezTo>
                  <a:cubicBezTo>
                    <a:pt x="53" y="105"/>
                    <a:pt x="55" y="107"/>
                    <a:pt x="56" y="107"/>
                  </a:cubicBezTo>
                  <a:cubicBezTo>
                    <a:pt x="56" y="108"/>
                    <a:pt x="56" y="111"/>
                    <a:pt x="56" y="112"/>
                  </a:cubicBezTo>
                  <a:cubicBezTo>
                    <a:pt x="56" y="113"/>
                    <a:pt x="55" y="115"/>
                    <a:pt x="54" y="114"/>
                  </a:cubicBezTo>
                  <a:cubicBezTo>
                    <a:pt x="53" y="114"/>
                    <a:pt x="51" y="113"/>
                    <a:pt x="50" y="112"/>
                  </a:cubicBezTo>
                  <a:cubicBezTo>
                    <a:pt x="49" y="110"/>
                    <a:pt x="48" y="111"/>
                    <a:pt x="47" y="113"/>
                  </a:cubicBezTo>
                  <a:cubicBezTo>
                    <a:pt x="47" y="114"/>
                    <a:pt x="45" y="118"/>
                    <a:pt x="44" y="120"/>
                  </a:cubicBezTo>
                  <a:cubicBezTo>
                    <a:pt x="43" y="121"/>
                    <a:pt x="44" y="124"/>
                    <a:pt x="46" y="125"/>
                  </a:cubicBezTo>
                  <a:cubicBezTo>
                    <a:pt x="48" y="125"/>
                    <a:pt x="48" y="127"/>
                    <a:pt x="47" y="129"/>
                  </a:cubicBezTo>
                  <a:cubicBezTo>
                    <a:pt x="45" y="130"/>
                    <a:pt x="44" y="133"/>
                    <a:pt x="44" y="134"/>
                  </a:cubicBezTo>
                  <a:cubicBezTo>
                    <a:pt x="44" y="136"/>
                    <a:pt x="45" y="136"/>
                    <a:pt x="47" y="136"/>
                  </a:cubicBezTo>
                  <a:cubicBezTo>
                    <a:pt x="49" y="137"/>
                    <a:pt x="51" y="138"/>
                    <a:pt x="51" y="140"/>
                  </a:cubicBezTo>
                  <a:cubicBezTo>
                    <a:pt x="51" y="141"/>
                    <a:pt x="52" y="144"/>
                    <a:pt x="52" y="146"/>
                  </a:cubicBezTo>
                  <a:cubicBezTo>
                    <a:pt x="53" y="146"/>
                    <a:pt x="54" y="149"/>
                    <a:pt x="53" y="151"/>
                  </a:cubicBezTo>
                  <a:cubicBezTo>
                    <a:pt x="53" y="151"/>
                    <a:pt x="53" y="155"/>
                    <a:pt x="52" y="157"/>
                  </a:cubicBezTo>
                  <a:cubicBezTo>
                    <a:pt x="51" y="158"/>
                    <a:pt x="51" y="162"/>
                    <a:pt x="51" y="164"/>
                  </a:cubicBezTo>
                  <a:cubicBezTo>
                    <a:pt x="51" y="167"/>
                    <a:pt x="51" y="170"/>
                    <a:pt x="51" y="171"/>
                  </a:cubicBezTo>
                  <a:cubicBezTo>
                    <a:pt x="51" y="173"/>
                    <a:pt x="49" y="175"/>
                    <a:pt x="48" y="176"/>
                  </a:cubicBezTo>
                  <a:cubicBezTo>
                    <a:pt x="45" y="178"/>
                    <a:pt x="42" y="179"/>
                    <a:pt x="40" y="180"/>
                  </a:cubicBezTo>
                  <a:cubicBezTo>
                    <a:pt x="39" y="180"/>
                    <a:pt x="36" y="181"/>
                    <a:pt x="35" y="182"/>
                  </a:cubicBezTo>
                  <a:cubicBezTo>
                    <a:pt x="33" y="182"/>
                    <a:pt x="32" y="185"/>
                    <a:pt x="31" y="187"/>
                  </a:cubicBezTo>
                  <a:cubicBezTo>
                    <a:pt x="30" y="188"/>
                    <a:pt x="31" y="191"/>
                    <a:pt x="33" y="192"/>
                  </a:cubicBezTo>
                  <a:cubicBezTo>
                    <a:pt x="33" y="192"/>
                    <a:pt x="35" y="194"/>
                    <a:pt x="36" y="194"/>
                  </a:cubicBezTo>
                  <a:cubicBezTo>
                    <a:pt x="37" y="195"/>
                    <a:pt x="38" y="196"/>
                    <a:pt x="37" y="197"/>
                  </a:cubicBezTo>
                  <a:cubicBezTo>
                    <a:pt x="37" y="197"/>
                    <a:pt x="35" y="199"/>
                    <a:pt x="33" y="199"/>
                  </a:cubicBezTo>
                  <a:cubicBezTo>
                    <a:pt x="31" y="199"/>
                    <a:pt x="28" y="200"/>
                    <a:pt x="27" y="201"/>
                  </a:cubicBezTo>
                  <a:cubicBezTo>
                    <a:pt x="25" y="202"/>
                    <a:pt x="23" y="203"/>
                    <a:pt x="21" y="204"/>
                  </a:cubicBezTo>
                  <a:cubicBezTo>
                    <a:pt x="19" y="204"/>
                    <a:pt x="17" y="205"/>
                    <a:pt x="17" y="205"/>
                  </a:cubicBezTo>
                  <a:cubicBezTo>
                    <a:pt x="17" y="205"/>
                    <a:pt x="17" y="206"/>
                    <a:pt x="18" y="207"/>
                  </a:cubicBezTo>
                  <a:cubicBezTo>
                    <a:pt x="18" y="209"/>
                    <a:pt x="19" y="211"/>
                    <a:pt x="20" y="211"/>
                  </a:cubicBezTo>
                  <a:cubicBezTo>
                    <a:pt x="21" y="211"/>
                    <a:pt x="22" y="212"/>
                    <a:pt x="23" y="213"/>
                  </a:cubicBezTo>
                  <a:cubicBezTo>
                    <a:pt x="23" y="214"/>
                    <a:pt x="23" y="216"/>
                    <a:pt x="21" y="218"/>
                  </a:cubicBezTo>
                  <a:cubicBezTo>
                    <a:pt x="20" y="221"/>
                    <a:pt x="18" y="222"/>
                    <a:pt x="16" y="223"/>
                  </a:cubicBezTo>
                  <a:cubicBezTo>
                    <a:pt x="14" y="224"/>
                    <a:pt x="11" y="226"/>
                    <a:pt x="9" y="227"/>
                  </a:cubicBezTo>
                  <a:cubicBezTo>
                    <a:pt x="7" y="229"/>
                    <a:pt x="4" y="230"/>
                    <a:pt x="3" y="230"/>
                  </a:cubicBezTo>
                  <a:cubicBezTo>
                    <a:pt x="2" y="230"/>
                    <a:pt x="1" y="231"/>
                    <a:pt x="2" y="233"/>
                  </a:cubicBezTo>
                  <a:cubicBezTo>
                    <a:pt x="3" y="234"/>
                    <a:pt x="4" y="235"/>
                    <a:pt x="6" y="235"/>
                  </a:cubicBezTo>
                  <a:cubicBezTo>
                    <a:pt x="8" y="235"/>
                    <a:pt x="10" y="236"/>
                    <a:pt x="10" y="237"/>
                  </a:cubicBezTo>
                  <a:cubicBezTo>
                    <a:pt x="10" y="238"/>
                    <a:pt x="10" y="240"/>
                    <a:pt x="8" y="240"/>
                  </a:cubicBezTo>
                  <a:cubicBezTo>
                    <a:pt x="7" y="240"/>
                    <a:pt x="5" y="240"/>
                    <a:pt x="4" y="240"/>
                  </a:cubicBezTo>
                  <a:cubicBezTo>
                    <a:pt x="4" y="240"/>
                    <a:pt x="2" y="241"/>
                    <a:pt x="2" y="241"/>
                  </a:cubicBezTo>
                  <a:cubicBezTo>
                    <a:pt x="1" y="242"/>
                    <a:pt x="0" y="244"/>
                    <a:pt x="1" y="245"/>
                  </a:cubicBezTo>
                  <a:cubicBezTo>
                    <a:pt x="1" y="246"/>
                    <a:pt x="2" y="248"/>
                    <a:pt x="3" y="250"/>
                  </a:cubicBezTo>
                  <a:cubicBezTo>
                    <a:pt x="4" y="251"/>
                    <a:pt x="5" y="252"/>
                    <a:pt x="5" y="252"/>
                  </a:cubicBezTo>
                  <a:cubicBezTo>
                    <a:pt x="5" y="252"/>
                    <a:pt x="5" y="253"/>
                    <a:pt x="7" y="256"/>
                  </a:cubicBezTo>
                  <a:cubicBezTo>
                    <a:pt x="8" y="257"/>
                    <a:pt x="10" y="260"/>
                    <a:pt x="11" y="261"/>
                  </a:cubicBezTo>
                  <a:cubicBezTo>
                    <a:pt x="11" y="261"/>
                    <a:pt x="14" y="261"/>
                    <a:pt x="14" y="261"/>
                  </a:cubicBezTo>
                  <a:cubicBezTo>
                    <a:pt x="16" y="260"/>
                    <a:pt x="19" y="259"/>
                    <a:pt x="20" y="260"/>
                  </a:cubicBezTo>
                  <a:cubicBezTo>
                    <a:pt x="21" y="260"/>
                    <a:pt x="22" y="262"/>
                    <a:pt x="23" y="265"/>
                  </a:cubicBezTo>
                  <a:cubicBezTo>
                    <a:pt x="23" y="267"/>
                    <a:pt x="23" y="270"/>
                    <a:pt x="23" y="271"/>
                  </a:cubicBezTo>
                  <a:cubicBezTo>
                    <a:pt x="23" y="273"/>
                    <a:pt x="25" y="275"/>
                    <a:pt x="28" y="276"/>
                  </a:cubicBezTo>
                  <a:cubicBezTo>
                    <a:pt x="31" y="278"/>
                    <a:pt x="34" y="279"/>
                    <a:pt x="37" y="280"/>
                  </a:cubicBezTo>
                  <a:cubicBezTo>
                    <a:pt x="40" y="281"/>
                    <a:pt x="42" y="281"/>
                    <a:pt x="43" y="281"/>
                  </a:cubicBezTo>
                  <a:cubicBezTo>
                    <a:pt x="45" y="281"/>
                    <a:pt x="48" y="282"/>
                    <a:pt x="50" y="283"/>
                  </a:cubicBezTo>
                  <a:cubicBezTo>
                    <a:pt x="50" y="284"/>
                    <a:pt x="53" y="287"/>
                    <a:pt x="55" y="288"/>
                  </a:cubicBezTo>
                  <a:cubicBezTo>
                    <a:pt x="57" y="291"/>
                    <a:pt x="59" y="292"/>
                    <a:pt x="61" y="292"/>
                  </a:cubicBezTo>
                  <a:cubicBezTo>
                    <a:pt x="64" y="292"/>
                    <a:pt x="66" y="293"/>
                    <a:pt x="67" y="293"/>
                  </a:cubicBezTo>
                  <a:cubicBezTo>
                    <a:pt x="68" y="294"/>
                    <a:pt x="70" y="295"/>
                    <a:pt x="74" y="295"/>
                  </a:cubicBezTo>
                  <a:cubicBezTo>
                    <a:pt x="76" y="294"/>
                    <a:pt x="82" y="294"/>
                    <a:pt x="85" y="294"/>
                  </a:cubicBezTo>
                  <a:cubicBezTo>
                    <a:pt x="87" y="294"/>
                    <a:pt x="92" y="294"/>
                    <a:pt x="94" y="294"/>
                  </a:cubicBezTo>
                  <a:cubicBezTo>
                    <a:pt x="96" y="294"/>
                    <a:pt x="100" y="294"/>
                    <a:pt x="102" y="294"/>
                  </a:cubicBezTo>
                  <a:cubicBezTo>
                    <a:pt x="104" y="294"/>
                    <a:pt x="107" y="295"/>
                    <a:pt x="108" y="296"/>
                  </a:cubicBezTo>
                  <a:cubicBezTo>
                    <a:pt x="109" y="298"/>
                    <a:pt x="111" y="301"/>
                    <a:pt x="111" y="302"/>
                  </a:cubicBezTo>
                  <a:cubicBezTo>
                    <a:pt x="111" y="304"/>
                    <a:pt x="111" y="306"/>
                    <a:pt x="111" y="307"/>
                  </a:cubicBezTo>
                  <a:cubicBezTo>
                    <a:pt x="111" y="308"/>
                    <a:pt x="112" y="310"/>
                    <a:pt x="114" y="310"/>
                  </a:cubicBezTo>
                  <a:cubicBezTo>
                    <a:pt x="115" y="310"/>
                    <a:pt x="118" y="311"/>
                    <a:pt x="119" y="311"/>
                  </a:cubicBezTo>
                  <a:cubicBezTo>
                    <a:pt x="120" y="311"/>
                    <a:pt x="124" y="310"/>
                    <a:pt x="127" y="308"/>
                  </a:cubicBezTo>
                  <a:cubicBezTo>
                    <a:pt x="130" y="306"/>
                    <a:pt x="134" y="305"/>
                    <a:pt x="136" y="305"/>
                  </a:cubicBezTo>
                  <a:cubicBezTo>
                    <a:pt x="137" y="306"/>
                    <a:pt x="139" y="305"/>
                    <a:pt x="139" y="303"/>
                  </a:cubicBezTo>
                  <a:cubicBezTo>
                    <a:pt x="140" y="301"/>
                    <a:pt x="140" y="299"/>
                    <a:pt x="140" y="297"/>
                  </a:cubicBezTo>
                  <a:cubicBezTo>
                    <a:pt x="140" y="295"/>
                    <a:pt x="141" y="295"/>
                    <a:pt x="142" y="295"/>
                  </a:cubicBezTo>
                  <a:cubicBezTo>
                    <a:pt x="143" y="294"/>
                    <a:pt x="144" y="293"/>
                    <a:pt x="145" y="291"/>
                  </a:cubicBezTo>
                  <a:cubicBezTo>
                    <a:pt x="146" y="289"/>
                    <a:pt x="146" y="287"/>
                    <a:pt x="147" y="286"/>
                  </a:cubicBezTo>
                  <a:cubicBezTo>
                    <a:pt x="147" y="284"/>
                    <a:pt x="150" y="282"/>
                    <a:pt x="152" y="282"/>
                  </a:cubicBezTo>
                  <a:cubicBezTo>
                    <a:pt x="155" y="282"/>
                    <a:pt x="160" y="280"/>
                    <a:pt x="163" y="279"/>
                  </a:cubicBezTo>
                  <a:cubicBezTo>
                    <a:pt x="166" y="278"/>
                    <a:pt x="169" y="277"/>
                    <a:pt x="171" y="277"/>
                  </a:cubicBezTo>
                  <a:cubicBezTo>
                    <a:pt x="173" y="277"/>
                    <a:pt x="175" y="276"/>
                    <a:pt x="177" y="275"/>
                  </a:cubicBezTo>
                  <a:cubicBezTo>
                    <a:pt x="179" y="274"/>
                    <a:pt x="183" y="274"/>
                    <a:pt x="184" y="275"/>
                  </a:cubicBezTo>
                  <a:cubicBezTo>
                    <a:pt x="185" y="276"/>
                    <a:pt x="187" y="277"/>
                    <a:pt x="187" y="278"/>
                  </a:cubicBezTo>
                  <a:cubicBezTo>
                    <a:pt x="187" y="280"/>
                    <a:pt x="188" y="282"/>
                    <a:pt x="188" y="284"/>
                  </a:cubicBezTo>
                  <a:cubicBezTo>
                    <a:pt x="188" y="286"/>
                    <a:pt x="186" y="288"/>
                    <a:pt x="185" y="289"/>
                  </a:cubicBezTo>
                  <a:cubicBezTo>
                    <a:pt x="185" y="290"/>
                    <a:pt x="185" y="292"/>
                    <a:pt x="187" y="293"/>
                  </a:cubicBezTo>
                  <a:cubicBezTo>
                    <a:pt x="189" y="294"/>
                    <a:pt x="193" y="294"/>
                    <a:pt x="194" y="294"/>
                  </a:cubicBezTo>
                  <a:cubicBezTo>
                    <a:pt x="197" y="294"/>
                    <a:pt x="201" y="294"/>
                    <a:pt x="202" y="294"/>
                  </a:cubicBezTo>
                  <a:cubicBezTo>
                    <a:pt x="204" y="294"/>
                    <a:pt x="208" y="294"/>
                    <a:pt x="211" y="294"/>
                  </a:cubicBezTo>
                  <a:cubicBezTo>
                    <a:pt x="213" y="293"/>
                    <a:pt x="217" y="291"/>
                    <a:pt x="219" y="290"/>
                  </a:cubicBezTo>
                  <a:cubicBezTo>
                    <a:pt x="220" y="288"/>
                    <a:pt x="224" y="286"/>
                    <a:pt x="227" y="285"/>
                  </a:cubicBezTo>
                  <a:cubicBezTo>
                    <a:pt x="228" y="283"/>
                    <a:pt x="233" y="283"/>
                    <a:pt x="235" y="285"/>
                  </a:cubicBezTo>
                  <a:cubicBezTo>
                    <a:pt x="236" y="286"/>
                    <a:pt x="240" y="288"/>
                    <a:pt x="242" y="289"/>
                  </a:cubicBezTo>
                  <a:cubicBezTo>
                    <a:pt x="244" y="289"/>
                    <a:pt x="249" y="290"/>
                    <a:pt x="252" y="289"/>
                  </a:cubicBezTo>
                  <a:cubicBezTo>
                    <a:pt x="255" y="289"/>
                    <a:pt x="259" y="289"/>
                    <a:pt x="261" y="288"/>
                  </a:cubicBezTo>
                  <a:cubicBezTo>
                    <a:pt x="261" y="288"/>
                    <a:pt x="263" y="286"/>
                    <a:pt x="263" y="286"/>
                  </a:cubicBezTo>
                  <a:cubicBezTo>
                    <a:pt x="263" y="285"/>
                    <a:pt x="265" y="284"/>
                    <a:pt x="268" y="284"/>
                  </a:cubicBezTo>
                  <a:cubicBezTo>
                    <a:pt x="269" y="284"/>
                    <a:pt x="273" y="283"/>
                    <a:pt x="276" y="282"/>
                  </a:cubicBezTo>
                  <a:cubicBezTo>
                    <a:pt x="278" y="281"/>
                    <a:pt x="282" y="280"/>
                    <a:pt x="284" y="280"/>
                  </a:cubicBezTo>
                  <a:cubicBezTo>
                    <a:pt x="285" y="279"/>
                    <a:pt x="288" y="279"/>
                    <a:pt x="290" y="279"/>
                  </a:cubicBezTo>
                  <a:cubicBezTo>
                    <a:pt x="291" y="280"/>
                    <a:pt x="293" y="281"/>
                    <a:pt x="294" y="283"/>
                  </a:cubicBezTo>
                  <a:cubicBezTo>
                    <a:pt x="296" y="286"/>
                    <a:pt x="299" y="286"/>
                    <a:pt x="301" y="285"/>
                  </a:cubicBezTo>
                  <a:cubicBezTo>
                    <a:pt x="302" y="285"/>
                    <a:pt x="305" y="284"/>
                    <a:pt x="307" y="284"/>
                  </a:cubicBezTo>
                  <a:cubicBezTo>
                    <a:pt x="309" y="284"/>
                    <a:pt x="311" y="284"/>
                    <a:pt x="312" y="285"/>
                  </a:cubicBezTo>
                  <a:cubicBezTo>
                    <a:pt x="313" y="286"/>
                    <a:pt x="317" y="286"/>
                    <a:pt x="319" y="285"/>
                  </a:cubicBezTo>
                  <a:cubicBezTo>
                    <a:pt x="321" y="284"/>
                    <a:pt x="325" y="283"/>
                    <a:pt x="327" y="283"/>
                  </a:cubicBezTo>
                  <a:cubicBezTo>
                    <a:pt x="328" y="282"/>
                    <a:pt x="332" y="283"/>
                    <a:pt x="334" y="284"/>
                  </a:cubicBezTo>
                  <a:cubicBezTo>
                    <a:pt x="336" y="285"/>
                    <a:pt x="337" y="285"/>
                    <a:pt x="339" y="287"/>
                  </a:cubicBezTo>
                  <a:cubicBezTo>
                    <a:pt x="340" y="288"/>
                    <a:pt x="342" y="290"/>
                    <a:pt x="342" y="291"/>
                  </a:cubicBezTo>
                  <a:cubicBezTo>
                    <a:pt x="343" y="293"/>
                    <a:pt x="344" y="294"/>
                    <a:pt x="345" y="294"/>
                  </a:cubicBezTo>
                  <a:cubicBezTo>
                    <a:pt x="347" y="294"/>
                    <a:pt x="350" y="295"/>
                    <a:pt x="352" y="295"/>
                  </a:cubicBezTo>
                  <a:cubicBezTo>
                    <a:pt x="354" y="296"/>
                    <a:pt x="355" y="298"/>
                    <a:pt x="356" y="298"/>
                  </a:cubicBezTo>
                  <a:cubicBezTo>
                    <a:pt x="356" y="298"/>
                    <a:pt x="357" y="298"/>
                    <a:pt x="357" y="297"/>
                  </a:cubicBezTo>
                  <a:cubicBezTo>
                    <a:pt x="358" y="296"/>
                    <a:pt x="359" y="293"/>
                    <a:pt x="359" y="292"/>
                  </a:cubicBezTo>
                  <a:cubicBezTo>
                    <a:pt x="359" y="292"/>
                    <a:pt x="360" y="289"/>
                    <a:pt x="359" y="287"/>
                  </a:cubicBezTo>
                  <a:cubicBezTo>
                    <a:pt x="359" y="287"/>
                    <a:pt x="359" y="285"/>
                    <a:pt x="359" y="284"/>
                  </a:cubicBezTo>
                  <a:cubicBezTo>
                    <a:pt x="359" y="283"/>
                    <a:pt x="359" y="281"/>
                    <a:pt x="359" y="281"/>
                  </a:cubicBezTo>
                  <a:cubicBezTo>
                    <a:pt x="360" y="281"/>
                    <a:pt x="360" y="279"/>
                    <a:pt x="360" y="279"/>
                  </a:cubicBezTo>
                  <a:cubicBezTo>
                    <a:pt x="361" y="278"/>
                    <a:pt x="363" y="277"/>
                    <a:pt x="363" y="276"/>
                  </a:cubicBezTo>
                  <a:cubicBezTo>
                    <a:pt x="364" y="275"/>
                    <a:pt x="365" y="274"/>
                    <a:pt x="365" y="273"/>
                  </a:cubicBezTo>
                  <a:cubicBezTo>
                    <a:pt x="366" y="272"/>
                    <a:pt x="366" y="270"/>
                    <a:pt x="366" y="269"/>
                  </a:cubicBezTo>
                  <a:cubicBezTo>
                    <a:pt x="366" y="269"/>
                    <a:pt x="367" y="267"/>
                    <a:pt x="367" y="266"/>
                  </a:cubicBezTo>
                  <a:cubicBezTo>
                    <a:pt x="367" y="264"/>
                    <a:pt x="369" y="263"/>
                    <a:pt x="370" y="262"/>
                  </a:cubicBezTo>
                  <a:cubicBezTo>
                    <a:pt x="371" y="261"/>
                    <a:pt x="373" y="259"/>
                    <a:pt x="374" y="257"/>
                  </a:cubicBezTo>
                  <a:cubicBezTo>
                    <a:pt x="375" y="256"/>
                    <a:pt x="375" y="254"/>
                    <a:pt x="375" y="253"/>
                  </a:cubicBezTo>
                  <a:cubicBezTo>
                    <a:pt x="375" y="252"/>
                    <a:pt x="376" y="251"/>
                    <a:pt x="377" y="251"/>
                  </a:cubicBezTo>
                  <a:cubicBezTo>
                    <a:pt x="378" y="251"/>
                    <a:pt x="379" y="251"/>
                    <a:pt x="380" y="250"/>
                  </a:cubicBezTo>
                  <a:cubicBezTo>
                    <a:pt x="380" y="250"/>
                    <a:pt x="381" y="248"/>
                    <a:pt x="381" y="247"/>
                  </a:cubicBezTo>
                  <a:cubicBezTo>
                    <a:pt x="381" y="246"/>
                    <a:pt x="381" y="245"/>
                    <a:pt x="381" y="244"/>
                  </a:cubicBezTo>
                  <a:cubicBezTo>
                    <a:pt x="381" y="243"/>
                    <a:pt x="382" y="241"/>
                    <a:pt x="382" y="240"/>
                  </a:cubicBezTo>
                  <a:cubicBezTo>
                    <a:pt x="382" y="239"/>
                    <a:pt x="383" y="239"/>
                    <a:pt x="385" y="239"/>
                  </a:cubicBezTo>
                  <a:cubicBezTo>
                    <a:pt x="386" y="239"/>
                    <a:pt x="388" y="239"/>
                    <a:pt x="388" y="239"/>
                  </a:cubicBezTo>
                  <a:cubicBezTo>
                    <a:pt x="389" y="239"/>
                    <a:pt x="390" y="239"/>
                    <a:pt x="392" y="239"/>
                  </a:cubicBezTo>
                  <a:cubicBezTo>
                    <a:pt x="394" y="239"/>
                    <a:pt x="396" y="239"/>
                    <a:pt x="397" y="239"/>
                  </a:cubicBezTo>
                  <a:cubicBezTo>
                    <a:pt x="398" y="239"/>
                    <a:pt x="398" y="239"/>
                    <a:pt x="399" y="238"/>
                  </a:cubicBezTo>
                  <a:cubicBezTo>
                    <a:pt x="400" y="238"/>
                    <a:pt x="402" y="237"/>
                    <a:pt x="403" y="236"/>
                  </a:cubicBezTo>
                  <a:cubicBezTo>
                    <a:pt x="404" y="236"/>
                    <a:pt x="406" y="234"/>
                    <a:pt x="406" y="234"/>
                  </a:cubicBezTo>
                  <a:cubicBezTo>
                    <a:pt x="407" y="233"/>
                    <a:pt x="409" y="232"/>
                    <a:pt x="410" y="231"/>
                  </a:cubicBezTo>
                  <a:cubicBezTo>
                    <a:pt x="411" y="230"/>
                    <a:pt x="412" y="229"/>
                    <a:pt x="414" y="228"/>
                  </a:cubicBezTo>
                  <a:cubicBezTo>
                    <a:pt x="414" y="227"/>
                    <a:pt x="415" y="225"/>
                    <a:pt x="416" y="223"/>
                  </a:cubicBezTo>
                  <a:cubicBezTo>
                    <a:pt x="417" y="222"/>
                    <a:pt x="417" y="220"/>
                    <a:pt x="417" y="219"/>
                  </a:cubicBezTo>
                  <a:cubicBezTo>
                    <a:pt x="417" y="218"/>
                    <a:pt x="418" y="217"/>
                    <a:pt x="419" y="216"/>
                  </a:cubicBezTo>
                  <a:cubicBezTo>
                    <a:pt x="420" y="215"/>
                    <a:pt x="421" y="213"/>
                    <a:pt x="422" y="211"/>
                  </a:cubicBezTo>
                  <a:cubicBezTo>
                    <a:pt x="423" y="210"/>
                    <a:pt x="425" y="208"/>
                    <a:pt x="426" y="208"/>
                  </a:cubicBezTo>
                  <a:cubicBezTo>
                    <a:pt x="427" y="207"/>
                    <a:pt x="428" y="205"/>
                    <a:pt x="429" y="205"/>
                  </a:cubicBezTo>
                  <a:cubicBezTo>
                    <a:pt x="429" y="205"/>
                    <a:pt x="431" y="204"/>
                    <a:pt x="432" y="203"/>
                  </a:cubicBezTo>
                  <a:cubicBezTo>
                    <a:pt x="434" y="203"/>
                    <a:pt x="435" y="201"/>
                    <a:pt x="435" y="200"/>
                  </a:cubicBezTo>
                  <a:cubicBezTo>
                    <a:pt x="435" y="199"/>
                    <a:pt x="436" y="198"/>
                    <a:pt x="436" y="197"/>
                  </a:cubicBezTo>
                  <a:cubicBezTo>
                    <a:pt x="437" y="196"/>
                    <a:pt x="437" y="194"/>
                    <a:pt x="436" y="193"/>
                  </a:cubicBezTo>
                  <a:cubicBezTo>
                    <a:pt x="436" y="192"/>
                    <a:pt x="435" y="190"/>
                    <a:pt x="434" y="189"/>
                  </a:cubicBezTo>
                  <a:cubicBezTo>
                    <a:pt x="433" y="189"/>
                    <a:pt x="432" y="188"/>
                    <a:pt x="431" y="188"/>
                  </a:cubicBezTo>
                  <a:cubicBezTo>
                    <a:pt x="430" y="188"/>
                    <a:pt x="428" y="187"/>
                    <a:pt x="427" y="186"/>
                  </a:cubicBezTo>
                  <a:cubicBezTo>
                    <a:pt x="427" y="185"/>
                    <a:pt x="425" y="184"/>
                    <a:pt x="424" y="183"/>
                  </a:cubicBezTo>
                  <a:cubicBezTo>
                    <a:pt x="424" y="182"/>
                    <a:pt x="422" y="181"/>
                    <a:pt x="421" y="181"/>
                  </a:cubicBezTo>
                  <a:cubicBezTo>
                    <a:pt x="420" y="181"/>
                    <a:pt x="418" y="180"/>
                    <a:pt x="418" y="180"/>
                  </a:cubicBezTo>
                  <a:cubicBezTo>
                    <a:pt x="417" y="179"/>
                    <a:pt x="415" y="180"/>
                    <a:pt x="414" y="180"/>
                  </a:cubicBezTo>
                  <a:cubicBezTo>
                    <a:pt x="413" y="180"/>
                    <a:pt x="411" y="180"/>
                    <a:pt x="410" y="181"/>
                  </a:cubicBezTo>
                  <a:cubicBezTo>
                    <a:pt x="410" y="181"/>
                    <a:pt x="409" y="181"/>
                    <a:pt x="408" y="181"/>
                  </a:cubicBezTo>
                  <a:cubicBezTo>
                    <a:pt x="408" y="180"/>
                    <a:pt x="408" y="179"/>
                    <a:pt x="408" y="177"/>
                  </a:cubicBezTo>
                  <a:cubicBezTo>
                    <a:pt x="409" y="176"/>
                    <a:pt x="409" y="175"/>
                    <a:pt x="409" y="174"/>
                  </a:cubicBezTo>
                  <a:cubicBezTo>
                    <a:pt x="409" y="172"/>
                    <a:pt x="409" y="170"/>
                    <a:pt x="409" y="170"/>
                  </a:cubicBezTo>
                  <a:cubicBezTo>
                    <a:pt x="408" y="168"/>
                    <a:pt x="408" y="165"/>
                    <a:pt x="407" y="165"/>
                  </a:cubicBezTo>
                  <a:cubicBezTo>
                    <a:pt x="407" y="165"/>
                    <a:pt x="407" y="165"/>
                    <a:pt x="407" y="163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8" y="161"/>
                    <a:pt x="409" y="160"/>
                    <a:pt x="410" y="161"/>
                  </a:cubicBezTo>
                  <a:cubicBezTo>
                    <a:pt x="412" y="162"/>
                    <a:pt x="413" y="164"/>
                    <a:pt x="414" y="164"/>
                  </a:cubicBezTo>
                  <a:cubicBezTo>
                    <a:pt x="415" y="164"/>
                    <a:pt x="416" y="165"/>
                    <a:pt x="417" y="165"/>
                  </a:cubicBezTo>
                  <a:cubicBezTo>
                    <a:pt x="418" y="165"/>
                    <a:pt x="420" y="164"/>
                    <a:pt x="421" y="163"/>
                  </a:cubicBezTo>
                  <a:cubicBezTo>
                    <a:pt x="422" y="162"/>
                    <a:pt x="424" y="162"/>
                    <a:pt x="425" y="162"/>
                  </a:cubicBezTo>
                  <a:cubicBezTo>
                    <a:pt x="426" y="163"/>
                    <a:pt x="429" y="163"/>
                    <a:pt x="430" y="164"/>
                  </a:cubicBezTo>
                  <a:cubicBezTo>
                    <a:pt x="431" y="164"/>
                    <a:pt x="433" y="164"/>
                    <a:pt x="435" y="165"/>
                  </a:cubicBezTo>
                  <a:cubicBezTo>
                    <a:pt x="438" y="165"/>
                    <a:pt x="441" y="165"/>
                    <a:pt x="442" y="164"/>
                  </a:cubicBezTo>
                  <a:cubicBezTo>
                    <a:pt x="445" y="164"/>
                    <a:pt x="447" y="164"/>
                    <a:pt x="448" y="164"/>
                  </a:cubicBezTo>
                  <a:cubicBezTo>
                    <a:pt x="449" y="164"/>
                    <a:pt x="451" y="164"/>
                    <a:pt x="454" y="164"/>
                  </a:cubicBezTo>
                  <a:cubicBezTo>
                    <a:pt x="456" y="164"/>
                    <a:pt x="458" y="163"/>
                    <a:pt x="459" y="163"/>
                  </a:cubicBezTo>
                  <a:cubicBezTo>
                    <a:pt x="460" y="163"/>
                    <a:pt x="461" y="162"/>
                    <a:pt x="462" y="161"/>
                  </a:cubicBezTo>
                  <a:cubicBezTo>
                    <a:pt x="463" y="161"/>
                    <a:pt x="464" y="160"/>
                    <a:pt x="465" y="159"/>
                  </a:cubicBezTo>
                  <a:cubicBezTo>
                    <a:pt x="466" y="158"/>
                    <a:pt x="466" y="157"/>
                    <a:pt x="467" y="156"/>
                  </a:cubicBezTo>
                  <a:cubicBezTo>
                    <a:pt x="468" y="155"/>
                    <a:pt x="470" y="154"/>
                    <a:pt x="471" y="153"/>
                  </a:cubicBezTo>
                  <a:cubicBezTo>
                    <a:pt x="472" y="152"/>
                    <a:pt x="473" y="151"/>
                    <a:pt x="473" y="151"/>
                  </a:cubicBezTo>
                  <a:cubicBezTo>
                    <a:pt x="472" y="149"/>
                    <a:pt x="469" y="147"/>
                    <a:pt x="468" y="145"/>
                  </a:cubicBezTo>
                  <a:close/>
                </a:path>
              </a:pathLst>
            </a:cu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  <a:headEnd/>
              <a:tailEnd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/>
            <a:lstStyle/>
            <a:p>
              <a:pPr algn="ctr" defTabSz="914175">
                <a:defRPr/>
              </a:pPr>
              <a:endParaRPr lang="ro-RO" sz="160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91" name="Freeform 77">
              <a:extLst>
                <a:ext uri="{FF2B5EF4-FFF2-40B4-BE49-F238E27FC236}">
                  <a16:creationId xmlns:a16="http://schemas.microsoft.com/office/drawing/2014/main" id="{72ABD69A-8522-493D-B37B-263EE1BF7DD0}"/>
                </a:ext>
              </a:extLst>
            </p:cNvPr>
            <p:cNvSpPr/>
            <p:nvPr/>
          </p:nvSpPr>
          <p:spPr>
            <a:xfrm rot="16878557">
              <a:off x="4935232" y="2632326"/>
              <a:ext cx="840633" cy="466714"/>
            </a:xfrm>
            <a:custGeom>
              <a:avLst/>
              <a:gdLst>
                <a:gd name="connsiteX0" fmla="*/ 204230 w 537605"/>
                <a:gd name="connsiteY0" fmla="*/ 0 h 895350"/>
                <a:gd name="connsiteX1" fmla="*/ 13730 w 537605"/>
                <a:gd name="connsiteY1" fmla="*/ 400050 h 895350"/>
                <a:gd name="connsiteX2" fmla="*/ 537605 w 537605"/>
                <a:gd name="connsiteY2" fmla="*/ 895350 h 895350"/>
                <a:gd name="connsiteX3" fmla="*/ 537605 w 537605"/>
                <a:gd name="connsiteY3" fmla="*/ 895350 h 895350"/>
                <a:gd name="connsiteX0" fmla="*/ 153265 w 486640"/>
                <a:gd name="connsiteY0" fmla="*/ 0 h 895350"/>
                <a:gd name="connsiteX1" fmla="*/ 19915 w 486640"/>
                <a:gd name="connsiteY1" fmla="*/ 571500 h 895350"/>
                <a:gd name="connsiteX2" fmla="*/ 486640 w 486640"/>
                <a:gd name="connsiteY2" fmla="*/ 895350 h 895350"/>
                <a:gd name="connsiteX3" fmla="*/ 486640 w 486640"/>
                <a:gd name="connsiteY3" fmla="*/ 895350 h 895350"/>
                <a:gd name="connsiteX0" fmla="*/ 153265 w 743815"/>
                <a:gd name="connsiteY0" fmla="*/ 0 h 1514475"/>
                <a:gd name="connsiteX1" fmla="*/ 19915 w 743815"/>
                <a:gd name="connsiteY1" fmla="*/ 571500 h 1514475"/>
                <a:gd name="connsiteX2" fmla="*/ 486640 w 743815"/>
                <a:gd name="connsiteY2" fmla="*/ 895350 h 1514475"/>
                <a:gd name="connsiteX3" fmla="*/ 743815 w 743815"/>
                <a:gd name="connsiteY3" fmla="*/ 1514475 h 1514475"/>
                <a:gd name="connsiteX0" fmla="*/ 138093 w 728643"/>
                <a:gd name="connsiteY0" fmla="*/ 0 h 1514475"/>
                <a:gd name="connsiteX1" fmla="*/ 4743 w 728643"/>
                <a:gd name="connsiteY1" fmla="*/ 571500 h 1514475"/>
                <a:gd name="connsiteX2" fmla="*/ 242868 w 728643"/>
                <a:gd name="connsiteY2" fmla="*/ 1181100 h 1514475"/>
                <a:gd name="connsiteX3" fmla="*/ 728643 w 728643"/>
                <a:gd name="connsiteY3" fmla="*/ 1514475 h 1514475"/>
                <a:gd name="connsiteX0" fmla="*/ 138093 w 823893"/>
                <a:gd name="connsiteY0" fmla="*/ 0 h 1714500"/>
                <a:gd name="connsiteX1" fmla="*/ 4743 w 823893"/>
                <a:gd name="connsiteY1" fmla="*/ 571500 h 1714500"/>
                <a:gd name="connsiteX2" fmla="*/ 242868 w 823893"/>
                <a:gd name="connsiteY2" fmla="*/ 1181100 h 1714500"/>
                <a:gd name="connsiteX3" fmla="*/ 823893 w 823893"/>
                <a:gd name="connsiteY3" fmla="*/ 1714500 h 1714500"/>
                <a:gd name="connsiteX0" fmla="*/ 138093 w 798493"/>
                <a:gd name="connsiteY0" fmla="*/ 0 h 1651000"/>
                <a:gd name="connsiteX1" fmla="*/ 4743 w 798493"/>
                <a:gd name="connsiteY1" fmla="*/ 571500 h 1651000"/>
                <a:gd name="connsiteX2" fmla="*/ 242868 w 798493"/>
                <a:gd name="connsiteY2" fmla="*/ 1181100 h 1651000"/>
                <a:gd name="connsiteX3" fmla="*/ 798493 w 798493"/>
                <a:gd name="connsiteY3" fmla="*/ 1651000 h 1651000"/>
                <a:gd name="connsiteX0" fmla="*/ 138093 w 538849"/>
                <a:gd name="connsiteY0" fmla="*/ 0 h 2170289"/>
                <a:gd name="connsiteX1" fmla="*/ 4743 w 538849"/>
                <a:gd name="connsiteY1" fmla="*/ 571500 h 2170289"/>
                <a:gd name="connsiteX2" fmla="*/ 242868 w 538849"/>
                <a:gd name="connsiteY2" fmla="*/ 1181100 h 2170289"/>
                <a:gd name="connsiteX3" fmla="*/ 538849 w 538849"/>
                <a:gd name="connsiteY3" fmla="*/ 2170289 h 2170289"/>
                <a:gd name="connsiteX0" fmla="*/ 157999 w 558755"/>
                <a:gd name="connsiteY0" fmla="*/ 0 h 2170289"/>
                <a:gd name="connsiteX1" fmla="*/ 24649 w 558755"/>
                <a:gd name="connsiteY1" fmla="*/ 571500 h 2170289"/>
                <a:gd name="connsiteX2" fmla="*/ 558755 w 558755"/>
                <a:gd name="connsiteY2" fmla="*/ 2170289 h 2170289"/>
                <a:gd name="connsiteX0" fmla="*/ 238880 w 639636"/>
                <a:gd name="connsiteY0" fmla="*/ 0 h 2170289"/>
                <a:gd name="connsiteX1" fmla="*/ 15218 w 639636"/>
                <a:gd name="connsiteY1" fmla="*/ 560211 h 2170289"/>
                <a:gd name="connsiteX2" fmla="*/ 639636 w 639636"/>
                <a:gd name="connsiteY2" fmla="*/ 2170289 h 2170289"/>
                <a:gd name="connsiteX0" fmla="*/ 368631 w 769387"/>
                <a:gd name="connsiteY0" fmla="*/ 0 h 2170289"/>
                <a:gd name="connsiteX1" fmla="*/ 9503 w 769387"/>
                <a:gd name="connsiteY1" fmla="*/ 808566 h 2170289"/>
                <a:gd name="connsiteX2" fmla="*/ 769387 w 769387"/>
                <a:gd name="connsiteY2" fmla="*/ 2170289 h 2170289"/>
                <a:gd name="connsiteX0" fmla="*/ -1 w 400755"/>
                <a:gd name="connsiteY0" fmla="*/ 0 h 2170289"/>
                <a:gd name="connsiteX1" fmla="*/ 400755 w 400755"/>
                <a:gd name="connsiteY1" fmla="*/ 2170289 h 2170289"/>
                <a:gd name="connsiteX0" fmla="*/ 247996 w 648752"/>
                <a:gd name="connsiteY0" fmla="*/ 0 h 2170289"/>
                <a:gd name="connsiteX1" fmla="*/ 648752 w 648752"/>
                <a:gd name="connsiteY1" fmla="*/ 2170289 h 2170289"/>
                <a:gd name="connsiteX0" fmla="*/ 318029 w 718785"/>
                <a:gd name="connsiteY0" fmla="*/ 0 h 2170289"/>
                <a:gd name="connsiteX1" fmla="*/ 718785 w 718785"/>
                <a:gd name="connsiteY1" fmla="*/ 2170289 h 2170289"/>
                <a:gd name="connsiteX0" fmla="*/ 291070 w 806304"/>
                <a:gd name="connsiteY0" fmla="*/ 0 h 2443706"/>
                <a:gd name="connsiteX1" fmla="*/ 806303 w 806304"/>
                <a:gd name="connsiteY1" fmla="*/ 2443706 h 2443706"/>
                <a:gd name="connsiteX0" fmla="*/ 519206 w 1034438"/>
                <a:gd name="connsiteY0" fmla="*/ 0 h 2443706"/>
                <a:gd name="connsiteX1" fmla="*/ 1034439 w 1034438"/>
                <a:gd name="connsiteY1" fmla="*/ 2443706 h 2443706"/>
                <a:gd name="connsiteX0" fmla="*/ 590268 w 1105502"/>
                <a:gd name="connsiteY0" fmla="*/ 0 h 2443706"/>
                <a:gd name="connsiteX1" fmla="*/ 1105501 w 1105502"/>
                <a:gd name="connsiteY1" fmla="*/ 2443706 h 2443706"/>
                <a:gd name="connsiteX0" fmla="*/ 570229 w 1135334"/>
                <a:gd name="connsiteY0" fmla="*/ 0 h 2530292"/>
                <a:gd name="connsiteX1" fmla="*/ 1135334 w 1135334"/>
                <a:gd name="connsiteY1" fmla="*/ 2530292 h 2530292"/>
                <a:gd name="connsiteX0" fmla="*/ 489914 w 1055019"/>
                <a:gd name="connsiteY0" fmla="*/ 0 h 2530292"/>
                <a:gd name="connsiteX1" fmla="*/ 1055019 w 1055019"/>
                <a:gd name="connsiteY1" fmla="*/ 2530292 h 2530292"/>
                <a:gd name="connsiteX0" fmla="*/ 235533 w 800638"/>
                <a:gd name="connsiteY0" fmla="*/ 0 h 2530292"/>
                <a:gd name="connsiteX1" fmla="*/ 800638 w 800638"/>
                <a:gd name="connsiteY1" fmla="*/ 2530292 h 2530292"/>
                <a:gd name="connsiteX0" fmla="*/ 1198 w 566303"/>
                <a:gd name="connsiteY0" fmla="*/ 0 h 2530292"/>
                <a:gd name="connsiteX1" fmla="*/ 566303 w 566303"/>
                <a:gd name="connsiteY1" fmla="*/ 2530292 h 2530292"/>
                <a:gd name="connsiteX0" fmla="*/ 232 w 739067"/>
                <a:gd name="connsiteY0" fmla="*/ 1 h 2607778"/>
                <a:gd name="connsiteX1" fmla="*/ 739067 w 739067"/>
                <a:gd name="connsiteY1" fmla="*/ 2607778 h 2607778"/>
                <a:gd name="connsiteX0" fmla="*/ 170 w 811748"/>
                <a:gd name="connsiteY0" fmla="*/ -2 h 1433476"/>
                <a:gd name="connsiteX1" fmla="*/ 811748 w 811748"/>
                <a:gd name="connsiteY1" fmla="*/ 1433476 h 1433476"/>
                <a:gd name="connsiteX0" fmla="*/ 0 w 811578"/>
                <a:gd name="connsiteY0" fmla="*/ 95352 h 1528830"/>
                <a:gd name="connsiteX1" fmla="*/ 811578 w 811578"/>
                <a:gd name="connsiteY1" fmla="*/ 1528830 h 1528830"/>
                <a:gd name="connsiteX0" fmla="*/ 0 w 811578"/>
                <a:gd name="connsiteY0" fmla="*/ 79861 h 1513339"/>
                <a:gd name="connsiteX1" fmla="*/ 811578 w 811578"/>
                <a:gd name="connsiteY1" fmla="*/ 1513339 h 1513339"/>
                <a:gd name="connsiteX0" fmla="*/ 0 w 811578"/>
                <a:gd name="connsiteY0" fmla="*/ 42845 h 1476323"/>
                <a:gd name="connsiteX1" fmla="*/ 811578 w 811578"/>
                <a:gd name="connsiteY1" fmla="*/ 1476323 h 1476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1578" h="1476323">
                  <a:moveTo>
                    <a:pt x="0" y="42845"/>
                  </a:moveTo>
                  <a:cubicBezTo>
                    <a:pt x="599229" y="-281205"/>
                    <a:pt x="701109" y="1334678"/>
                    <a:pt x="811578" y="1476323"/>
                  </a:cubicBezTo>
                </a:path>
              </a:pathLst>
            </a:custGeom>
            <a:grpFill/>
            <a:ln w="1905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75">
                <a:defRPr/>
              </a:pPr>
              <a:endParaRPr lang="en-IN" sz="1600" dirty="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92" name="Freeform 103">
              <a:extLst>
                <a:ext uri="{FF2B5EF4-FFF2-40B4-BE49-F238E27FC236}">
                  <a16:creationId xmlns:a16="http://schemas.microsoft.com/office/drawing/2014/main" id="{06B2ACD3-D1CE-4E86-B24B-B8323ED2CDF4}"/>
                </a:ext>
              </a:extLst>
            </p:cNvPr>
            <p:cNvSpPr/>
            <p:nvPr/>
          </p:nvSpPr>
          <p:spPr>
            <a:xfrm rot="18860595">
              <a:off x="5474739" y="1568211"/>
              <a:ext cx="121166" cy="869956"/>
            </a:xfrm>
            <a:custGeom>
              <a:avLst/>
              <a:gdLst>
                <a:gd name="connsiteX0" fmla="*/ 204230 w 537605"/>
                <a:gd name="connsiteY0" fmla="*/ 0 h 895350"/>
                <a:gd name="connsiteX1" fmla="*/ 13730 w 537605"/>
                <a:gd name="connsiteY1" fmla="*/ 400050 h 895350"/>
                <a:gd name="connsiteX2" fmla="*/ 537605 w 537605"/>
                <a:gd name="connsiteY2" fmla="*/ 895350 h 895350"/>
                <a:gd name="connsiteX3" fmla="*/ 537605 w 537605"/>
                <a:gd name="connsiteY3" fmla="*/ 895350 h 895350"/>
                <a:gd name="connsiteX0" fmla="*/ 153265 w 486640"/>
                <a:gd name="connsiteY0" fmla="*/ 0 h 895350"/>
                <a:gd name="connsiteX1" fmla="*/ 19915 w 486640"/>
                <a:gd name="connsiteY1" fmla="*/ 571500 h 895350"/>
                <a:gd name="connsiteX2" fmla="*/ 486640 w 486640"/>
                <a:gd name="connsiteY2" fmla="*/ 895350 h 895350"/>
                <a:gd name="connsiteX3" fmla="*/ 486640 w 486640"/>
                <a:gd name="connsiteY3" fmla="*/ 895350 h 895350"/>
                <a:gd name="connsiteX0" fmla="*/ 153265 w 743815"/>
                <a:gd name="connsiteY0" fmla="*/ 0 h 1514475"/>
                <a:gd name="connsiteX1" fmla="*/ 19915 w 743815"/>
                <a:gd name="connsiteY1" fmla="*/ 571500 h 1514475"/>
                <a:gd name="connsiteX2" fmla="*/ 486640 w 743815"/>
                <a:gd name="connsiteY2" fmla="*/ 895350 h 1514475"/>
                <a:gd name="connsiteX3" fmla="*/ 743815 w 743815"/>
                <a:gd name="connsiteY3" fmla="*/ 1514475 h 1514475"/>
                <a:gd name="connsiteX0" fmla="*/ 138093 w 728643"/>
                <a:gd name="connsiteY0" fmla="*/ 0 h 1514475"/>
                <a:gd name="connsiteX1" fmla="*/ 4743 w 728643"/>
                <a:gd name="connsiteY1" fmla="*/ 571500 h 1514475"/>
                <a:gd name="connsiteX2" fmla="*/ 242868 w 728643"/>
                <a:gd name="connsiteY2" fmla="*/ 1181100 h 1514475"/>
                <a:gd name="connsiteX3" fmla="*/ 728643 w 728643"/>
                <a:gd name="connsiteY3" fmla="*/ 1514475 h 1514475"/>
                <a:gd name="connsiteX0" fmla="*/ 138093 w 823893"/>
                <a:gd name="connsiteY0" fmla="*/ 0 h 1714500"/>
                <a:gd name="connsiteX1" fmla="*/ 4743 w 823893"/>
                <a:gd name="connsiteY1" fmla="*/ 571500 h 1714500"/>
                <a:gd name="connsiteX2" fmla="*/ 242868 w 823893"/>
                <a:gd name="connsiteY2" fmla="*/ 1181100 h 1714500"/>
                <a:gd name="connsiteX3" fmla="*/ 823893 w 823893"/>
                <a:gd name="connsiteY3" fmla="*/ 1714500 h 1714500"/>
                <a:gd name="connsiteX0" fmla="*/ 138093 w 798493"/>
                <a:gd name="connsiteY0" fmla="*/ 0 h 1651000"/>
                <a:gd name="connsiteX1" fmla="*/ 4743 w 798493"/>
                <a:gd name="connsiteY1" fmla="*/ 571500 h 1651000"/>
                <a:gd name="connsiteX2" fmla="*/ 242868 w 798493"/>
                <a:gd name="connsiteY2" fmla="*/ 1181100 h 1651000"/>
                <a:gd name="connsiteX3" fmla="*/ 798493 w 798493"/>
                <a:gd name="connsiteY3" fmla="*/ 1651000 h 1651000"/>
                <a:gd name="connsiteX0" fmla="*/ 176610 w 837010"/>
                <a:gd name="connsiteY0" fmla="*/ 0 h 1651000"/>
                <a:gd name="connsiteX1" fmla="*/ 43260 w 837010"/>
                <a:gd name="connsiteY1" fmla="*/ 571500 h 1651000"/>
                <a:gd name="connsiteX2" fmla="*/ 837010 w 837010"/>
                <a:gd name="connsiteY2" fmla="*/ 1651000 h 1651000"/>
                <a:gd name="connsiteX0" fmla="*/ 0 w 660400"/>
                <a:gd name="connsiteY0" fmla="*/ 0 h 1651000"/>
                <a:gd name="connsiteX1" fmla="*/ 660400 w 660400"/>
                <a:gd name="connsiteY1" fmla="*/ 1651000 h 1651000"/>
                <a:gd name="connsiteX0" fmla="*/ 81663 w 742063"/>
                <a:gd name="connsiteY0" fmla="*/ 0 h 1651000"/>
                <a:gd name="connsiteX1" fmla="*/ 742063 w 742063"/>
                <a:gd name="connsiteY1" fmla="*/ 1651000 h 1651000"/>
                <a:gd name="connsiteX0" fmla="*/ 144761 w 345692"/>
                <a:gd name="connsiteY0" fmla="*/ 0 h 1696390"/>
                <a:gd name="connsiteX1" fmla="*/ 345692 w 345692"/>
                <a:gd name="connsiteY1" fmla="*/ 1696390 h 1696390"/>
                <a:gd name="connsiteX0" fmla="*/ 141994 w 342925"/>
                <a:gd name="connsiteY0" fmla="*/ 0 h 1696390"/>
                <a:gd name="connsiteX1" fmla="*/ 342925 w 342925"/>
                <a:gd name="connsiteY1" fmla="*/ 1696390 h 1696390"/>
                <a:gd name="connsiteX0" fmla="*/ 95020 w 596999"/>
                <a:gd name="connsiteY0" fmla="*/ 0 h 1243006"/>
                <a:gd name="connsiteX1" fmla="*/ 596998 w 596999"/>
                <a:gd name="connsiteY1" fmla="*/ 1243006 h 1243006"/>
                <a:gd name="connsiteX0" fmla="*/ 132969 w 634947"/>
                <a:gd name="connsiteY0" fmla="*/ 0 h 1243006"/>
                <a:gd name="connsiteX1" fmla="*/ 634947 w 634947"/>
                <a:gd name="connsiteY1" fmla="*/ 1243006 h 1243006"/>
                <a:gd name="connsiteX0" fmla="*/ 132970 w 634948"/>
                <a:gd name="connsiteY0" fmla="*/ 0 h 1243006"/>
                <a:gd name="connsiteX1" fmla="*/ 634948 w 634948"/>
                <a:gd name="connsiteY1" fmla="*/ 1243006 h 1243006"/>
                <a:gd name="connsiteX0" fmla="*/ 132172 w 638403"/>
                <a:gd name="connsiteY0" fmla="*/ 0 h 1202451"/>
                <a:gd name="connsiteX1" fmla="*/ 638403 w 638403"/>
                <a:gd name="connsiteY1" fmla="*/ 1202451 h 1202451"/>
                <a:gd name="connsiteX0" fmla="*/ 142258 w 648489"/>
                <a:gd name="connsiteY0" fmla="*/ 0 h 1239911"/>
                <a:gd name="connsiteX1" fmla="*/ 648489 w 648489"/>
                <a:gd name="connsiteY1" fmla="*/ 1202451 h 1239911"/>
                <a:gd name="connsiteX0" fmla="*/ 140316 w 646547"/>
                <a:gd name="connsiteY0" fmla="*/ 0 h 1215762"/>
                <a:gd name="connsiteX1" fmla="*/ 646547 w 646547"/>
                <a:gd name="connsiteY1" fmla="*/ 1202451 h 1215762"/>
                <a:gd name="connsiteX0" fmla="*/ 151438 w 657669"/>
                <a:gd name="connsiteY0" fmla="*/ 0 h 1202451"/>
                <a:gd name="connsiteX1" fmla="*/ 657669 w 657669"/>
                <a:gd name="connsiteY1" fmla="*/ 1202451 h 1202451"/>
                <a:gd name="connsiteX0" fmla="*/ 113676 w 619907"/>
                <a:gd name="connsiteY0" fmla="*/ 0 h 1202451"/>
                <a:gd name="connsiteX1" fmla="*/ 619907 w 619907"/>
                <a:gd name="connsiteY1" fmla="*/ 1202451 h 1202451"/>
                <a:gd name="connsiteX0" fmla="*/ 113675 w 619906"/>
                <a:gd name="connsiteY0" fmla="*/ 0 h 1202451"/>
                <a:gd name="connsiteX1" fmla="*/ 619906 w 619906"/>
                <a:gd name="connsiteY1" fmla="*/ 1202451 h 1202451"/>
                <a:gd name="connsiteX0" fmla="*/ 100564 w 671504"/>
                <a:gd name="connsiteY0" fmla="*/ 0 h 1244702"/>
                <a:gd name="connsiteX1" fmla="*/ 671504 w 671504"/>
                <a:gd name="connsiteY1" fmla="*/ 1244702 h 1244702"/>
                <a:gd name="connsiteX0" fmla="*/ 100564 w 671505"/>
                <a:gd name="connsiteY0" fmla="*/ 0 h 1244702"/>
                <a:gd name="connsiteX1" fmla="*/ 671505 w 671505"/>
                <a:gd name="connsiteY1" fmla="*/ 1244702 h 1244702"/>
                <a:gd name="connsiteX0" fmla="*/ 205370 w 435372"/>
                <a:gd name="connsiteY0" fmla="*/ 0 h 1013959"/>
                <a:gd name="connsiteX1" fmla="*/ 435372 w 435372"/>
                <a:gd name="connsiteY1" fmla="*/ 1013959 h 1013959"/>
                <a:gd name="connsiteX0" fmla="*/ 116916 w 346918"/>
                <a:gd name="connsiteY0" fmla="*/ 0 h 1013959"/>
                <a:gd name="connsiteX1" fmla="*/ 346918 w 346918"/>
                <a:gd name="connsiteY1" fmla="*/ 1013959 h 1013959"/>
                <a:gd name="connsiteX0" fmla="*/ 184028 w 227299"/>
                <a:gd name="connsiteY0" fmla="*/ 0 h 973477"/>
                <a:gd name="connsiteX1" fmla="*/ 227299 w 227299"/>
                <a:gd name="connsiteY1" fmla="*/ 973477 h 973477"/>
                <a:gd name="connsiteX0" fmla="*/ 88382 w 139605"/>
                <a:gd name="connsiteY0" fmla="*/ 0 h 973477"/>
                <a:gd name="connsiteX1" fmla="*/ 131653 w 139605"/>
                <a:gd name="connsiteY1" fmla="*/ 973477 h 973477"/>
                <a:gd name="connsiteX0" fmla="*/ -1 w 147173"/>
                <a:gd name="connsiteY0" fmla="*/ 0 h 973477"/>
                <a:gd name="connsiteX1" fmla="*/ 43270 w 147173"/>
                <a:gd name="connsiteY1" fmla="*/ 973477 h 973477"/>
                <a:gd name="connsiteX0" fmla="*/ 8630 w 137913"/>
                <a:gd name="connsiteY0" fmla="*/ 0 h 858485"/>
                <a:gd name="connsiteX1" fmla="*/ 1 w 137913"/>
                <a:gd name="connsiteY1" fmla="*/ 858485 h 858485"/>
                <a:gd name="connsiteX0" fmla="*/ 8629 w 163399"/>
                <a:gd name="connsiteY0" fmla="*/ 0 h 858485"/>
                <a:gd name="connsiteX1" fmla="*/ 0 w 163399"/>
                <a:gd name="connsiteY1" fmla="*/ 858485 h 858485"/>
                <a:gd name="connsiteX0" fmla="*/ 0 w 166688"/>
                <a:gd name="connsiteY0" fmla="*/ 0 h 872226"/>
                <a:gd name="connsiteX1" fmla="*/ 19993 w 166688"/>
                <a:gd name="connsiteY1" fmla="*/ 872226 h 872226"/>
                <a:gd name="connsiteX0" fmla="*/ 36498 w 180884"/>
                <a:gd name="connsiteY0" fmla="*/ 0 h 790869"/>
                <a:gd name="connsiteX1" fmla="*/ 0 w 180884"/>
                <a:gd name="connsiteY1" fmla="*/ 790869 h 790869"/>
                <a:gd name="connsiteX0" fmla="*/ 36498 w 127206"/>
                <a:gd name="connsiteY0" fmla="*/ 0 h 790869"/>
                <a:gd name="connsiteX1" fmla="*/ 0 w 127206"/>
                <a:gd name="connsiteY1" fmla="*/ 790869 h 790869"/>
                <a:gd name="connsiteX0" fmla="*/ 36498 w 134636"/>
                <a:gd name="connsiteY0" fmla="*/ 0 h 790869"/>
                <a:gd name="connsiteX1" fmla="*/ 0 w 134636"/>
                <a:gd name="connsiteY1" fmla="*/ 790869 h 790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4636" h="790869">
                  <a:moveTo>
                    <a:pt x="36498" y="0"/>
                  </a:moveTo>
                  <a:cubicBezTo>
                    <a:pt x="189291" y="378056"/>
                    <a:pt x="153324" y="487446"/>
                    <a:pt x="0" y="790869"/>
                  </a:cubicBezTo>
                </a:path>
              </a:pathLst>
            </a:custGeom>
            <a:grpFill/>
            <a:ln w="19050" cap="rnd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175">
                <a:defRPr/>
              </a:pPr>
              <a:endParaRPr lang="en-IN" sz="1600" dirty="0">
                <a:solidFill>
                  <a:sysClr val="windowText" lastClr="000000"/>
                </a:solidFill>
                <a:latin typeface="Trebuchet MS"/>
                <a:cs typeface="Arial" panose="020B0604020202020204" pitchFamily="34" charset="0"/>
              </a:endParaRPr>
            </a:p>
          </p:txBody>
        </p:sp>
      </p:grp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C181744-6935-6546-B4BD-F731C6F0EDAB}"/>
              </a:ext>
            </a:extLst>
          </p:cNvPr>
          <p:cNvCxnSpPr>
            <a:cxnSpLocks/>
          </p:cNvCxnSpPr>
          <p:nvPr/>
        </p:nvCxnSpPr>
        <p:spPr>
          <a:xfrm rot="16200000">
            <a:off x="6047638" y="3850499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B2083CA-AA24-084E-AAF0-4CF6A761DFE6}"/>
              </a:ext>
            </a:extLst>
          </p:cNvPr>
          <p:cNvCxnSpPr>
            <a:cxnSpLocks/>
          </p:cNvCxnSpPr>
          <p:nvPr/>
        </p:nvCxnSpPr>
        <p:spPr>
          <a:xfrm rot="16200000">
            <a:off x="3626215" y="2515322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BB38E3AD-9A71-5B47-897D-90F2785E5AD3}"/>
              </a:ext>
            </a:extLst>
          </p:cNvPr>
          <p:cNvSpPr txBox="1"/>
          <p:nvPr/>
        </p:nvSpPr>
        <p:spPr>
          <a:xfrm>
            <a:off x="7402712" y="439541"/>
            <a:ext cx="744729" cy="439989"/>
          </a:xfrm>
          <a:prstGeom prst="roundRect">
            <a:avLst>
              <a:gd name="adj" fmla="val 9442"/>
            </a:avLst>
          </a:prstGeom>
          <a:solidFill>
            <a:schemeClr val="accent6"/>
          </a:solidFill>
          <a:ln w="6350">
            <a:solidFill>
              <a:schemeClr val="accent6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>
            <a:defPPr>
              <a:defRPr lang="en-US"/>
            </a:defPPr>
            <a:lvl1pPr marR="0" lvl="0" indent="0" algn="ctr" defTabSz="91428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cs typeface="Arial" panose="020B0604020202020204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98">
              <a:defRPr/>
            </a:pPr>
            <a:r>
              <a:rPr lang="en-US" dirty="0"/>
              <a:t>Tower B</a:t>
            </a:r>
          </a:p>
          <a:p>
            <a:pPr defTabSz="914198">
              <a:defRPr/>
            </a:pPr>
            <a:r>
              <a:rPr lang="en-US" dirty="0"/>
              <a:t>26 MW</a:t>
            </a:r>
          </a:p>
          <a:p>
            <a:pPr defTabSz="914198">
              <a:defRPr/>
            </a:pPr>
            <a:r>
              <a:rPr lang="en-US" dirty="0"/>
              <a:t>Q1 2024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ED1D57E-36B5-4743-A9A7-D6F3E529B529}"/>
              </a:ext>
            </a:extLst>
          </p:cNvPr>
          <p:cNvSpPr txBox="1"/>
          <p:nvPr/>
        </p:nvSpPr>
        <p:spPr>
          <a:xfrm>
            <a:off x="4549484" y="3966428"/>
            <a:ext cx="900000" cy="43200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CHENNAI 01 </a:t>
            </a:r>
          </a:p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Tidel Park</a:t>
            </a:r>
          </a:p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3.6 MW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9C75059-5D3C-BF44-8208-4F9D50094141}"/>
              </a:ext>
            </a:extLst>
          </p:cNvPr>
          <p:cNvSpPr txBox="1"/>
          <p:nvPr/>
        </p:nvSpPr>
        <p:spPr>
          <a:xfrm>
            <a:off x="6656285" y="3973797"/>
            <a:ext cx="900000" cy="432000"/>
          </a:xfrm>
          <a:prstGeom prst="roundRect">
            <a:avLst>
              <a:gd name="adj" fmla="val 9442"/>
            </a:avLst>
          </a:prstGeom>
          <a:solidFill>
            <a:schemeClr val="accent6"/>
          </a:solidFill>
          <a:ln w="6350">
            <a:solidFill>
              <a:schemeClr val="accent6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>
            <a:defPPr>
              <a:defRPr lang="en-US"/>
            </a:defPPr>
            <a:lvl1pPr algn="ctr" defTabSz="914310">
              <a:defRPr sz="900" b="1">
                <a:solidFill>
                  <a:schemeClr val="dk1"/>
                </a:solidFill>
                <a:cs typeface="Arial" panose="020B0604020202020204" pitchFamily="34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75">
              <a:defRPr/>
            </a:pPr>
            <a:r>
              <a:rPr lang="en-US" sz="700" dirty="0">
                <a:solidFill>
                  <a:prstClr val="black"/>
                </a:solidFill>
                <a:latin typeface="Trebuchet MS"/>
              </a:rPr>
              <a:t>Tower B</a:t>
            </a:r>
          </a:p>
          <a:p>
            <a:pPr defTabSz="914175">
              <a:defRPr/>
            </a:pPr>
            <a:r>
              <a:rPr lang="en-US" sz="700" dirty="0">
                <a:solidFill>
                  <a:prstClr val="black"/>
                </a:solidFill>
                <a:latin typeface="Trebuchet MS"/>
              </a:rPr>
              <a:t>26 MW</a:t>
            </a:r>
          </a:p>
          <a:p>
            <a:pPr defTabSz="914175">
              <a:defRPr/>
            </a:pPr>
            <a:r>
              <a:rPr lang="en-US" sz="700" dirty="0">
                <a:solidFill>
                  <a:prstClr val="black"/>
                </a:solidFill>
                <a:latin typeface="Trebuchet MS"/>
              </a:rPr>
              <a:t> Q2 2024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61B86C7-6DBC-8340-9C44-8B9869349E0F}"/>
              </a:ext>
            </a:extLst>
          </p:cNvPr>
          <p:cNvSpPr txBox="1"/>
          <p:nvPr/>
        </p:nvSpPr>
        <p:spPr>
          <a:xfrm>
            <a:off x="5921714" y="2702063"/>
            <a:ext cx="835027" cy="36000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HYDERABAD 01</a:t>
            </a:r>
          </a:p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Financial Dist.</a:t>
            </a:r>
          </a:p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14.4 MW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8BED03C-9501-5148-8CEE-70FA115DBD56}"/>
              </a:ext>
            </a:extLst>
          </p:cNvPr>
          <p:cNvSpPr txBox="1"/>
          <p:nvPr/>
        </p:nvSpPr>
        <p:spPr>
          <a:xfrm>
            <a:off x="6958737" y="1814094"/>
            <a:ext cx="921508" cy="39923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KOLKATA 01</a:t>
            </a:r>
          </a:p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2.2 MW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95F3268-58B7-0F46-9FCB-F261B744C6EA}"/>
              </a:ext>
            </a:extLst>
          </p:cNvPr>
          <p:cNvSpPr txBox="1"/>
          <p:nvPr/>
        </p:nvSpPr>
        <p:spPr>
          <a:xfrm>
            <a:off x="5677924" y="3973797"/>
            <a:ext cx="900000" cy="432000"/>
          </a:xfrm>
          <a:prstGeom prst="roundRect">
            <a:avLst>
              <a:gd name="adj" fmla="val 9442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dirty="0">
                <a:latin typeface="Trebuchet MS"/>
              </a:rPr>
              <a:t>Tower A</a:t>
            </a:r>
          </a:p>
          <a:p>
            <a:pPr defTabSz="914151">
              <a:defRPr/>
            </a:pPr>
            <a:r>
              <a:rPr lang="en-US" dirty="0">
                <a:latin typeface="Trebuchet MS"/>
              </a:rPr>
              <a:t>26 MW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101B1A0-8F8C-3C49-9B9C-74564C2CB672}"/>
              </a:ext>
            </a:extLst>
          </p:cNvPr>
          <p:cNvSpPr txBox="1"/>
          <p:nvPr/>
        </p:nvSpPr>
        <p:spPr>
          <a:xfrm>
            <a:off x="5132740" y="4511718"/>
            <a:ext cx="36874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198">
              <a:defRPr/>
            </a:pPr>
            <a:r>
              <a:rPr lang="en-US" sz="800" dirty="0">
                <a:solidFill>
                  <a:prstClr val="black"/>
                </a:solidFill>
                <a:latin typeface="Trebuchet MS"/>
                <a:cs typeface="Arial" panose="020B0604020202020204" pitchFamily="34" charset="0"/>
              </a:rPr>
              <a:t>All Power references are Design IT Power at Full Capacity 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5145113-E672-654A-8405-FAC2967FB54E}"/>
              </a:ext>
            </a:extLst>
          </p:cNvPr>
          <p:cNvSpPr txBox="1"/>
          <p:nvPr/>
        </p:nvSpPr>
        <p:spPr>
          <a:xfrm>
            <a:off x="7643865" y="3973797"/>
            <a:ext cx="900000" cy="432000"/>
          </a:xfrm>
          <a:prstGeom prst="roundRect">
            <a:avLst>
              <a:gd name="adj" fmla="val 9442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dirty="0">
                <a:latin typeface="Trebuchet MS"/>
              </a:rPr>
              <a:t>Tower C</a:t>
            </a:r>
          </a:p>
          <a:p>
            <a:pPr defTabSz="914151">
              <a:defRPr/>
            </a:pPr>
            <a:r>
              <a:rPr lang="en-US" dirty="0">
                <a:latin typeface="Trebuchet MS"/>
              </a:rPr>
              <a:t>26 MW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BFF7C88A-3643-B24C-8AC2-73CF1F210B64}"/>
              </a:ext>
            </a:extLst>
          </p:cNvPr>
          <p:cNvCxnSpPr>
            <a:cxnSpLocks/>
          </p:cNvCxnSpPr>
          <p:nvPr/>
        </p:nvCxnSpPr>
        <p:spPr>
          <a:xfrm>
            <a:off x="4985489" y="3776150"/>
            <a:ext cx="3112509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C2C2138-5482-D940-A2AD-F8FDF64C2D12}"/>
              </a:ext>
            </a:extLst>
          </p:cNvPr>
          <p:cNvCxnSpPr>
            <a:cxnSpLocks/>
          </p:cNvCxnSpPr>
          <p:nvPr/>
        </p:nvCxnSpPr>
        <p:spPr>
          <a:xfrm rot="5400000" flipV="1">
            <a:off x="3626215" y="2352446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Freeform 18">
            <a:extLst>
              <a:ext uri="{FF2B5EF4-FFF2-40B4-BE49-F238E27FC236}">
                <a16:creationId xmlns:a16="http://schemas.microsoft.com/office/drawing/2014/main" id="{010AABB5-EE0F-1B4A-BB2B-8A6B8753CD23}"/>
              </a:ext>
            </a:extLst>
          </p:cNvPr>
          <p:cNvSpPr>
            <a:spLocks/>
          </p:cNvSpPr>
          <p:nvPr/>
        </p:nvSpPr>
        <p:spPr bwMode="auto">
          <a:xfrm>
            <a:off x="5419685" y="3446980"/>
            <a:ext cx="9183" cy="11477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5"/>
              </a:cxn>
              <a:cxn ang="0">
                <a:pos x="4" y="6"/>
              </a:cxn>
              <a:cxn ang="0">
                <a:pos x="5" y="5"/>
              </a:cxn>
              <a:cxn ang="0">
                <a:pos x="4" y="1"/>
              </a:cxn>
              <a:cxn ang="0">
                <a:pos x="4" y="0"/>
              </a:cxn>
              <a:cxn ang="0">
                <a:pos x="2" y="1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5" h="6">
                <a:moveTo>
                  <a:pt x="0" y="2"/>
                </a:moveTo>
                <a:cubicBezTo>
                  <a:pt x="0" y="5"/>
                  <a:pt x="0" y="5"/>
                  <a:pt x="0" y="5"/>
                </a:cubicBezTo>
                <a:cubicBezTo>
                  <a:pt x="4" y="6"/>
                  <a:pt x="4" y="6"/>
                  <a:pt x="4" y="6"/>
                </a:cubicBezTo>
                <a:cubicBezTo>
                  <a:pt x="4" y="5"/>
                  <a:pt x="4" y="5"/>
                  <a:pt x="5" y="5"/>
                </a:cubicBezTo>
                <a:cubicBezTo>
                  <a:pt x="5" y="4"/>
                  <a:pt x="4" y="1"/>
                  <a:pt x="4" y="1"/>
                </a:cubicBezTo>
                <a:cubicBezTo>
                  <a:pt x="4" y="0"/>
                  <a:pt x="4" y="0"/>
                  <a:pt x="4" y="0"/>
                </a:cubicBezTo>
                <a:cubicBezTo>
                  <a:pt x="2" y="1"/>
                  <a:pt x="2" y="1"/>
                  <a:pt x="2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lose/>
              </a:path>
            </a:pathLst>
          </a:custGeom>
          <a:solidFill>
            <a:srgbClr val="ABC125"/>
          </a:solidFill>
          <a:ln w="3175">
            <a:solidFill>
              <a:schemeClr val="tx1">
                <a:lumMod val="50000"/>
                <a:lumOff val="50000"/>
              </a:schemeClr>
            </a:solidFill>
            <a:headEnd/>
            <a:tailEnd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defTabSz="914175">
              <a:defRPr/>
            </a:pPr>
            <a:endParaRPr lang="ro-RO" sz="1600">
              <a:solidFill>
                <a:sysClr val="windowText" lastClr="000000"/>
              </a:solidFill>
              <a:latin typeface="Trebuchet MS"/>
              <a:cs typeface="Arial" panose="020B0604020202020204" pitchFamily="34" charset="0"/>
            </a:endParaRPr>
          </a:p>
        </p:txBody>
      </p:sp>
      <p:sp>
        <p:nvSpPr>
          <p:cNvPr id="104" name="Freeform 26">
            <a:extLst>
              <a:ext uri="{FF2B5EF4-FFF2-40B4-BE49-F238E27FC236}">
                <a16:creationId xmlns:a16="http://schemas.microsoft.com/office/drawing/2014/main" id="{C44D92D6-841E-1A49-A5B3-532BC39ED11E}"/>
              </a:ext>
            </a:extLst>
          </p:cNvPr>
          <p:cNvSpPr>
            <a:spLocks/>
          </p:cNvSpPr>
          <p:nvPr/>
        </p:nvSpPr>
        <p:spPr bwMode="auto">
          <a:xfrm>
            <a:off x="5671435" y="3109536"/>
            <a:ext cx="13010" cy="11477"/>
          </a:xfrm>
          <a:custGeom>
            <a:avLst/>
            <a:gdLst/>
            <a:ahLst/>
            <a:cxnLst>
              <a:cxn ang="0">
                <a:pos x="7" y="6"/>
              </a:cxn>
              <a:cxn ang="0">
                <a:pos x="7" y="3"/>
              </a:cxn>
              <a:cxn ang="0">
                <a:pos x="5" y="0"/>
              </a:cxn>
              <a:cxn ang="0">
                <a:pos x="0" y="5"/>
              </a:cxn>
              <a:cxn ang="0">
                <a:pos x="7" y="6"/>
              </a:cxn>
              <a:cxn ang="0">
                <a:pos x="7" y="6"/>
              </a:cxn>
            </a:cxnLst>
            <a:rect l="0" t="0" r="r" b="b"/>
            <a:pathLst>
              <a:path w="7" h="6">
                <a:moveTo>
                  <a:pt x="7" y="6"/>
                </a:moveTo>
                <a:cubicBezTo>
                  <a:pt x="7" y="5"/>
                  <a:pt x="7" y="4"/>
                  <a:pt x="7" y="3"/>
                </a:cubicBezTo>
                <a:cubicBezTo>
                  <a:pt x="6" y="1"/>
                  <a:pt x="6" y="1"/>
                  <a:pt x="5" y="0"/>
                </a:cubicBezTo>
                <a:cubicBezTo>
                  <a:pt x="0" y="5"/>
                  <a:pt x="0" y="5"/>
                  <a:pt x="0" y="5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lose/>
              </a:path>
            </a:pathLst>
          </a:custGeom>
          <a:solidFill>
            <a:srgbClr val="ABC125"/>
          </a:solidFill>
          <a:ln w="3175">
            <a:solidFill>
              <a:schemeClr val="tx1">
                <a:lumMod val="50000"/>
                <a:lumOff val="50000"/>
              </a:schemeClr>
            </a:solidFill>
            <a:headEnd/>
            <a:tailEnd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defTabSz="914175">
              <a:defRPr/>
            </a:pPr>
            <a:endParaRPr lang="ro-RO" sz="1600">
              <a:solidFill>
                <a:sysClr val="windowText" lastClr="000000"/>
              </a:solidFill>
              <a:latin typeface="Trebuchet MS"/>
              <a:cs typeface="Arial" panose="020B0604020202020204" pitchFamily="34" charset="0"/>
            </a:endParaRPr>
          </a:p>
        </p:txBody>
      </p:sp>
      <p:sp>
        <p:nvSpPr>
          <p:cNvPr id="119" name="Freeform 94">
            <a:extLst>
              <a:ext uri="{FF2B5EF4-FFF2-40B4-BE49-F238E27FC236}">
                <a16:creationId xmlns:a16="http://schemas.microsoft.com/office/drawing/2014/main" id="{30B8A552-5D5E-D44B-9E8C-B94C6723DBF0}"/>
              </a:ext>
            </a:extLst>
          </p:cNvPr>
          <p:cNvSpPr/>
          <p:nvPr/>
        </p:nvSpPr>
        <p:spPr>
          <a:xfrm rot="14377707">
            <a:off x="5138787" y="2623337"/>
            <a:ext cx="765526" cy="824403"/>
          </a:xfrm>
          <a:custGeom>
            <a:avLst/>
            <a:gdLst>
              <a:gd name="connsiteX0" fmla="*/ 204230 w 537605"/>
              <a:gd name="connsiteY0" fmla="*/ 0 h 895350"/>
              <a:gd name="connsiteX1" fmla="*/ 13730 w 537605"/>
              <a:gd name="connsiteY1" fmla="*/ 400050 h 895350"/>
              <a:gd name="connsiteX2" fmla="*/ 537605 w 537605"/>
              <a:gd name="connsiteY2" fmla="*/ 895350 h 895350"/>
              <a:gd name="connsiteX3" fmla="*/ 537605 w 537605"/>
              <a:gd name="connsiteY3" fmla="*/ 895350 h 895350"/>
              <a:gd name="connsiteX0" fmla="*/ 153265 w 486640"/>
              <a:gd name="connsiteY0" fmla="*/ 0 h 895350"/>
              <a:gd name="connsiteX1" fmla="*/ 19915 w 486640"/>
              <a:gd name="connsiteY1" fmla="*/ 571500 h 895350"/>
              <a:gd name="connsiteX2" fmla="*/ 486640 w 486640"/>
              <a:gd name="connsiteY2" fmla="*/ 895350 h 895350"/>
              <a:gd name="connsiteX3" fmla="*/ 486640 w 486640"/>
              <a:gd name="connsiteY3" fmla="*/ 895350 h 895350"/>
              <a:gd name="connsiteX0" fmla="*/ 153265 w 743815"/>
              <a:gd name="connsiteY0" fmla="*/ 0 h 1514475"/>
              <a:gd name="connsiteX1" fmla="*/ 19915 w 743815"/>
              <a:gd name="connsiteY1" fmla="*/ 571500 h 1514475"/>
              <a:gd name="connsiteX2" fmla="*/ 486640 w 743815"/>
              <a:gd name="connsiteY2" fmla="*/ 895350 h 1514475"/>
              <a:gd name="connsiteX3" fmla="*/ 743815 w 743815"/>
              <a:gd name="connsiteY3" fmla="*/ 1514475 h 1514475"/>
              <a:gd name="connsiteX0" fmla="*/ 138093 w 728643"/>
              <a:gd name="connsiteY0" fmla="*/ 0 h 1514475"/>
              <a:gd name="connsiteX1" fmla="*/ 4743 w 728643"/>
              <a:gd name="connsiteY1" fmla="*/ 571500 h 1514475"/>
              <a:gd name="connsiteX2" fmla="*/ 242868 w 728643"/>
              <a:gd name="connsiteY2" fmla="*/ 1181100 h 1514475"/>
              <a:gd name="connsiteX3" fmla="*/ 728643 w 728643"/>
              <a:gd name="connsiteY3" fmla="*/ 1514475 h 1514475"/>
              <a:gd name="connsiteX0" fmla="*/ 138093 w 823893"/>
              <a:gd name="connsiteY0" fmla="*/ 0 h 1714500"/>
              <a:gd name="connsiteX1" fmla="*/ 4743 w 823893"/>
              <a:gd name="connsiteY1" fmla="*/ 571500 h 1714500"/>
              <a:gd name="connsiteX2" fmla="*/ 242868 w 823893"/>
              <a:gd name="connsiteY2" fmla="*/ 1181100 h 1714500"/>
              <a:gd name="connsiteX3" fmla="*/ 823893 w 823893"/>
              <a:gd name="connsiteY3" fmla="*/ 1714500 h 1714500"/>
              <a:gd name="connsiteX0" fmla="*/ 138093 w 798493"/>
              <a:gd name="connsiteY0" fmla="*/ 0 h 1651000"/>
              <a:gd name="connsiteX1" fmla="*/ 4743 w 798493"/>
              <a:gd name="connsiteY1" fmla="*/ 571500 h 1651000"/>
              <a:gd name="connsiteX2" fmla="*/ 242868 w 798493"/>
              <a:gd name="connsiteY2" fmla="*/ 1181100 h 1651000"/>
              <a:gd name="connsiteX3" fmla="*/ 798493 w 798493"/>
              <a:gd name="connsiteY3" fmla="*/ 1651000 h 1651000"/>
              <a:gd name="connsiteX0" fmla="*/ 138093 w 538849"/>
              <a:gd name="connsiteY0" fmla="*/ 0 h 2170289"/>
              <a:gd name="connsiteX1" fmla="*/ 4743 w 538849"/>
              <a:gd name="connsiteY1" fmla="*/ 571500 h 2170289"/>
              <a:gd name="connsiteX2" fmla="*/ 242868 w 538849"/>
              <a:gd name="connsiteY2" fmla="*/ 1181100 h 2170289"/>
              <a:gd name="connsiteX3" fmla="*/ 538849 w 538849"/>
              <a:gd name="connsiteY3" fmla="*/ 2170289 h 2170289"/>
              <a:gd name="connsiteX0" fmla="*/ 157999 w 558755"/>
              <a:gd name="connsiteY0" fmla="*/ 0 h 2170289"/>
              <a:gd name="connsiteX1" fmla="*/ 24649 w 558755"/>
              <a:gd name="connsiteY1" fmla="*/ 571500 h 2170289"/>
              <a:gd name="connsiteX2" fmla="*/ 558755 w 558755"/>
              <a:gd name="connsiteY2" fmla="*/ 2170289 h 2170289"/>
              <a:gd name="connsiteX0" fmla="*/ 238880 w 639636"/>
              <a:gd name="connsiteY0" fmla="*/ 0 h 2170289"/>
              <a:gd name="connsiteX1" fmla="*/ 15218 w 639636"/>
              <a:gd name="connsiteY1" fmla="*/ 560211 h 2170289"/>
              <a:gd name="connsiteX2" fmla="*/ 639636 w 639636"/>
              <a:gd name="connsiteY2" fmla="*/ 2170289 h 2170289"/>
              <a:gd name="connsiteX0" fmla="*/ 368631 w 769387"/>
              <a:gd name="connsiteY0" fmla="*/ 0 h 2170289"/>
              <a:gd name="connsiteX1" fmla="*/ 9503 w 769387"/>
              <a:gd name="connsiteY1" fmla="*/ 808566 h 2170289"/>
              <a:gd name="connsiteX2" fmla="*/ 769387 w 769387"/>
              <a:gd name="connsiteY2" fmla="*/ 2170289 h 2170289"/>
              <a:gd name="connsiteX0" fmla="*/ -1 w 400755"/>
              <a:gd name="connsiteY0" fmla="*/ 0 h 2170289"/>
              <a:gd name="connsiteX1" fmla="*/ 400755 w 400755"/>
              <a:gd name="connsiteY1" fmla="*/ 2170289 h 2170289"/>
              <a:gd name="connsiteX0" fmla="*/ 247996 w 648752"/>
              <a:gd name="connsiteY0" fmla="*/ 0 h 2170289"/>
              <a:gd name="connsiteX1" fmla="*/ 648752 w 648752"/>
              <a:gd name="connsiteY1" fmla="*/ 2170289 h 2170289"/>
              <a:gd name="connsiteX0" fmla="*/ 318029 w 718785"/>
              <a:gd name="connsiteY0" fmla="*/ 0 h 2170289"/>
              <a:gd name="connsiteX1" fmla="*/ 718785 w 718785"/>
              <a:gd name="connsiteY1" fmla="*/ 2170289 h 2170289"/>
              <a:gd name="connsiteX0" fmla="*/ 291070 w 806304"/>
              <a:gd name="connsiteY0" fmla="*/ 0 h 2443706"/>
              <a:gd name="connsiteX1" fmla="*/ 806303 w 806304"/>
              <a:gd name="connsiteY1" fmla="*/ 2443706 h 2443706"/>
              <a:gd name="connsiteX0" fmla="*/ 519206 w 1034438"/>
              <a:gd name="connsiteY0" fmla="*/ 0 h 2443706"/>
              <a:gd name="connsiteX1" fmla="*/ 1034439 w 1034438"/>
              <a:gd name="connsiteY1" fmla="*/ 2443706 h 2443706"/>
              <a:gd name="connsiteX0" fmla="*/ 590268 w 1105502"/>
              <a:gd name="connsiteY0" fmla="*/ 0 h 2443706"/>
              <a:gd name="connsiteX1" fmla="*/ 1105501 w 1105502"/>
              <a:gd name="connsiteY1" fmla="*/ 2443706 h 2443706"/>
              <a:gd name="connsiteX0" fmla="*/ 570229 w 1135334"/>
              <a:gd name="connsiteY0" fmla="*/ 0 h 2530292"/>
              <a:gd name="connsiteX1" fmla="*/ 1135334 w 1135334"/>
              <a:gd name="connsiteY1" fmla="*/ 2530292 h 2530292"/>
              <a:gd name="connsiteX0" fmla="*/ 489914 w 1055019"/>
              <a:gd name="connsiteY0" fmla="*/ 0 h 2530292"/>
              <a:gd name="connsiteX1" fmla="*/ 1055019 w 1055019"/>
              <a:gd name="connsiteY1" fmla="*/ 2530292 h 2530292"/>
              <a:gd name="connsiteX0" fmla="*/ 235533 w 800638"/>
              <a:gd name="connsiteY0" fmla="*/ 0 h 2530292"/>
              <a:gd name="connsiteX1" fmla="*/ 800638 w 800638"/>
              <a:gd name="connsiteY1" fmla="*/ 2530292 h 2530292"/>
              <a:gd name="connsiteX0" fmla="*/ 1198 w 566303"/>
              <a:gd name="connsiteY0" fmla="*/ 0 h 2530292"/>
              <a:gd name="connsiteX1" fmla="*/ 566303 w 566303"/>
              <a:gd name="connsiteY1" fmla="*/ 2530292 h 2530292"/>
              <a:gd name="connsiteX0" fmla="*/ 232 w 739067"/>
              <a:gd name="connsiteY0" fmla="*/ 1 h 2607778"/>
              <a:gd name="connsiteX1" fmla="*/ 739067 w 739067"/>
              <a:gd name="connsiteY1" fmla="*/ 2607778 h 2607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39067" h="2607778">
                <a:moveTo>
                  <a:pt x="232" y="1"/>
                </a:moveTo>
                <a:cubicBezTo>
                  <a:pt x="-7581" y="884898"/>
                  <a:pt x="180264" y="2106458"/>
                  <a:pt x="739067" y="2607778"/>
                </a:cubicBezTo>
              </a:path>
            </a:pathLst>
          </a:custGeom>
          <a:noFill/>
          <a:ln w="19050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75">
              <a:defRPr/>
            </a:pPr>
            <a:endParaRPr lang="en-IN" sz="1600" dirty="0">
              <a:solidFill>
                <a:sysClr val="windowText" lastClr="000000"/>
              </a:solidFill>
              <a:latin typeface="Trebuchet MS"/>
              <a:cs typeface="Arial" panose="020B0604020202020204" pitchFamily="34" charset="0"/>
            </a:endParaRPr>
          </a:p>
        </p:txBody>
      </p:sp>
      <p:sp>
        <p:nvSpPr>
          <p:cNvPr id="120" name="Freeform 77">
            <a:extLst>
              <a:ext uri="{FF2B5EF4-FFF2-40B4-BE49-F238E27FC236}">
                <a16:creationId xmlns:a16="http://schemas.microsoft.com/office/drawing/2014/main" id="{74A7FB34-EE38-904D-8235-F9E00104DF64}"/>
              </a:ext>
            </a:extLst>
          </p:cNvPr>
          <p:cNvSpPr/>
          <p:nvPr/>
        </p:nvSpPr>
        <p:spPr>
          <a:xfrm rot="16878557">
            <a:off x="4935233" y="2632326"/>
            <a:ext cx="840633" cy="466714"/>
          </a:xfrm>
          <a:custGeom>
            <a:avLst/>
            <a:gdLst>
              <a:gd name="connsiteX0" fmla="*/ 204230 w 537605"/>
              <a:gd name="connsiteY0" fmla="*/ 0 h 895350"/>
              <a:gd name="connsiteX1" fmla="*/ 13730 w 537605"/>
              <a:gd name="connsiteY1" fmla="*/ 400050 h 895350"/>
              <a:gd name="connsiteX2" fmla="*/ 537605 w 537605"/>
              <a:gd name="connsiteY2" fmla="*/ 895350 h 895350"/>
              <a:gd name="connsiteX3" fmla="*/ 537605 w 537605"/>
              <a:gd name="connsiteY3" fmla="*/ 895350 h 895350"/>
              <a:gd name="connsiteX0" fmla="*/ 153265 w 486640"/>
              <a:gd name="connsiteY0" fmla="*/ 0 h 895350"/>
              <a:gd name="connsiteX1" fmla="*/ 19915 w 486640"/>
              <a:gd name="connsiteY1" fmla="*/ 571500 h 895350"/>
              <a:gd name="connsiteX2" fmla="*/ 486640 w 486640"/>
              <a:gd name="connsiteY2" fmla="*/ 895350 h 895350"/>
              <a:gd name="connsiteX3" fmla="*/ 486640 w 486640"/>
              <a:gd name="connsiteY3" fmla="*/ 895350 h 895350"/>
              <a:gd name="connsiteX0" fmla="*/ 153265 w 743815"/>
              <a:gd name="connsiteY0" fmla="*/ 0 h 1514475"/>
              <a:gd name="connsiteX1" fmla="*/ 19915 w 743815"/>
              <a:gd name="connsiteY1" fmla="*/ 571500 h 1514475"/>
              <a:gd name="connsiteX2" fmla="*/ 486640 w 743815"/>
              <a:gd name="connsiteY2" fmla="*/ 895350 h 1514475"/>
              <a:gd name="connsiteX3" fmla="*/ 743815 w 743815"/>
              <a:gd name="connsiteY3" fmla="*/ 1514475 h 1514475"/>
              <a:gd name="connsiteX0" fmla="*/ 138093 w 728643"/>
              <a:gd name="connsiteY0" fmla="*/ 0 h 1514475"/>
              <a:gd name="connsiteX1" fmla="*/ 4743 w 728643"/>
              <a:gd name="connsiteY1" fmla="*/ 571500 h 1514475"/>
              <a:gd name="connsiteX2" fmla="*/ 242868 w 728643"/>
              <a:gd name="connsiteY2" fmla="*/ 1181100 h 1514475"/>
              <a:gd name="connsiteX3" fmla="*/ 728643 w 728643"/>
              <a:gd name="connsiteY3" fmla="*/ 1514475 h 1514475"/>
              <a:gd name="connsiteX0" fmla="*/ 138093 w 823893"/>
              <a:gd name="connsiteY0" fmla="*/ 0 h 1714500"/>
              <a:gd name="connsiteX1" fmla="*/ 4743 w 823893"/>
              <a:gd name="connsiteY1" fmla="*/ 571500 h 1714500"/>
              <a:gd name="connsiteX2" fmla="*/ 242868 w 823893"/>
              <a:gd name="connsiteY2" fmla="*/ 1181100 h 1714500"/>
              <a:gd name="connsiteX3" fmla="*/ 823893 w 823893"/>
              <a:gd name="connsiteY3" fmla="*/ 1714500 h 1714500"/>
              <a:gd name="connsiteX0" fmla="*/ 138093 w 798493"/>
              <a:gd name="connsiteY0" fmla="*/ 0 h 1651000"/>
              <a:gd name="connsiteX1" fmla="*/ 4743 w 798493"/>
              <a:gd name="connsiteY1" fmla="*/ 571500 h 1651000"/>
              <a:gd name="connsiteX2" fmla="*/ 242868 w 798493"/>
              <a:gd name="connsiteY2" fmla="*/ 1181100 h 1651000"/>
              <a:gd name="connsiteX3" fmla="*/ 798493 w 798493"/>
              <a:gd name="connsiteY3" fmla="*/ 1651000 h 1651000"/>
              <a:gd name="connsiteX0" fmla="*/ 138093 w 538849"/>
              <a:gd name="connsiteY0" fmla="*/ 0 h 2170289"/>
              <a:gd name="connsiteX1" fmla="*/ 4743 w 538849"/>
              <a:gd name="connsiteY1" fmla="*/ 571500 h 2170289"/>
              <a:gd name="connsiteX2" fmla="*/ 242868 w 538849"/>
              <a:gd name="connsiteY2" fmla="*/ 1181100 h 2170289"/>
              <a:gd name="connsiteX3" fmla="*/ 538849 w 538849"/>
              <a:gd name="connsiteY3" fmla="*/ 2170289 h 2170289"/>
              <a:gd name="connsiteX0" fmla="*/ 157999 w 558755"/>
              <a:gd name="connsiteY0" fmla="*/ 0 h 2170289"/>
              <a:gd name="connsiteX1" fmla="*/ 24649 w 558755"/>
              <a:gd name="connsiteY1" fmla="*/ 571500 h 2170289"/>
              <a:gd name="connsiteX2" fmla="*/ 558755 w 558755"/>
              <a:gd name="connsiteY2" fmla="*/ 2170289 h 2170289"/>
              <a:gd name="connsiteX0" fmla="*/ 238880 w 639636"/>
              <a:gd name="connsiteY0" fmla="*/ 0 h 2170289"/>
              <a:gd name="connsiteX1" fmla="*/ 15218 w 639636"/>
              <a:gd name="connsiteY1" fmla="*/ 560211 h 2170289"/>
              <a:gd name="connsiteX2" fmla="*/ 639636 w 639636"/>
              <a:gd name="connsiteY2" fmla="*/ 2170289 h 2170289"/>
              <a:gd name="connsiteX0" fmla="*/ 368631 w 769387"/>
              <a:gd name="connsiteY0" fmla="*/ 0 h 2170289"/>
              <a:gd name="connsiteX1" fmla="*/ 9503 w 769387"/>
              <a:gd name="connsiteY1" fmla="*/ 808566 h 2170289"/>
              <a:gd name="connsiteX2" fmla="*/ 769387 w 769387"/>
              <a:gd name="connsiteY2" fmla="*/ 2170289 h 2170289"/>
              <a:gd name="connsiteX0" fmla="*/ -1 w 400755"/>
              <a:gd name="connsiteY0" fmla="*/ 0 h 2170289"/>
              <a:gd name="connsiteX1" fmla="*/ 400755 w 400755"/>
              <a:gd name="connsiteY1" fmla="*/ 2170289 h 2170289"/>
              <a:gd name="connsiteX0" fmla="*/ 247996 w 648752"/>
              <a:gd name="connsiteY0" fmla="*/ 0 h 2170289"/>
              <a:gd name="connsiteX1" fmla="*/ 648752 w 648752"/>
              <a:gd name="connsiteY1" fmla="*/ 2170289 h 2170289"/>
              <a:gd name="connsiteX0" fmla="*/ 318029 w 718785"/>
              <a:gd name="connsiteY0" fmla="*/ 0 h 2170289"/>
              <a:gd name="connsiteX1" fmla="*/ 718785 w 718785"/>
              <a:gd name="connsiteY1" fmla="*/ 2170289 h 2170289"/>
              <a:gd name="connsiteX0" fmla="*/ 291070 w 806304"/>
              <a:gd name="connsiteY0" fmla="*/ 0 h 2443706"/>
              <a:gd name="connsiteX1" fmla="*/ 806303 w 806304"/>
              <a:gd name="connsiteY1" fmla="*/ 2443706 h 2443706"/>
              <a:gd name="connsiteX0" fmla="*/ 519206 w 1034438"/>
              <a:gd name="connsiteY0" fmla="*/ 0 h 2443706"/>
              <a:gd name="connsiteX1" fmla="*/ 1034439 w 1034438"/>
              <a:gd name="connsiteY1" fmla="*/ 2443706 h 2443706"/>
              <a:gd name="connsiteX0" fmla="*/ 590268 w 1105502"/>
              <a:gd name="connsiteY0" fmla="*/ 0 h 2443706"/>
              <a:gd name="connsiteX1" fmla="*/ 1105501 w 1105502"/>
              <a:gd name="connsiteY1" fmla="*/ 2443706 h 2443706"/>
              <a:gd name="connsiteX0" fmla="*/ 570229 w 1135334"/>
              <a:gd name="connsiteY0" fmla="*/ 0 h 2530292"/>
              <a:gd name="connsiteX1" fmla="*/ 1135334 w 1135334"/>
              <a:gd name="connsiteY1" fmla="*/ 2530292 h 2530292"/>
              <a:gd name="connsiteX0" fmla="*/ 489914 w 1055019"/>
              <a:gd name="connsiteY0" fmla="*/ 0 h 2530292"/>
              <a:gd name="connsiteX1" fmla="*/ 1055019 w 1055019"/>
              <a:gd name="connsiteY1" fmla="*/ 2530292 h 2530292"/>
              <a:gd name="connsiteX0" fmla="*/ 235533 w 800638"/>
              <a:gd name="connsiteY0" fmla="*/ 0 h 2530292"/>
              <a:gd name="connsiteX1" fmla="*/ 800638 w 800638"/>
              <a:gd name="connsiteY1" fmla="*/ 2530292 h 2530292"/>
              <a:gd name="connsiteX0" fmla="*/ 1198 w 566303"/>
              <a:gd name="connsiteY0" fmla="*/ 0 h 2530292"/>
              <a:gd name="connsiteX1" fmla="*/ 566303 w 566303"/>
              <a:gd name="connsiteY1" fmla="*/ 2530292 h 2530292"/>
              <a:gd name="connsiteX0" fmla="*/ 232 w 739067"/>
              <a:gd name="connsiteY0" fmla="*/ 1 h 2607778"/>
              <a:gd name="connsiteX1" fmla="*/ 739067 w 739067"/>
              <a:gd name="connsiteY1" fmla="*/ 2607778 h 2607778"/>
              <a:gd name="connsiteX0" fmla="*/ 170 w 811748"/>
              <a:gd name="connsiteY0" fmla="*/ -2 h 1433476"/>
              <a:gd name="connsiteX1" fmla="*/ 811748 w 811748"/>
              <a:gd name="connsiteY1" fmla="*/ 1433476 h 1433476"/>
              <a:gd name="connsiteX0" fmla="*/ 0 w 811578"/>
              <a:gd name="connsiteY0" fmla="*/ 95352 h 1528830"/>
              <a:gd name="connsiteX1" fmla="*/ 811578 w 811578"/>
              <a:gd name="connsiteY1" fmla="*/ 1528830 h 1528830"/>
              <a:gd name="connsiteX0" fmla="*/ 0 w 811578"/>
              <a:gd name="connsiteY0" fmla="*/ 79861 h 1513339"/>
              <a:gd name="connsiteX1" fmla="*/ 811578 w 811578"/>
              <a:gd name="connsiteY1" fmla="*/ 1513339 h 1513339"/>
              <a:gd name="connsiteX0" fmla="*/ 0 w 811578"/>
              <a:gd name="connsiteY0" fmla="*/ 42845 h 1476323"/>
              <a:gd name="connsiteX1" fmla="*/ 811578 w 811578"/>
              <a:gd name="connsiteY1" fmla="*/ 1476323 h 1476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11578" h="1476323">
                <a:moveTo>
                  <a:pt x="0" y="42845"/>
                </a:moveTo>
                <a:cubicBezTo>
                  <a:pt x="599229" y="-281205"/>
                  <a:pt x="701109" y="1334678"/>
                  <a:pt x="811578" y="1476323"/>
                </a:cubicBezTo>
              </a:path>
            </a:pathLst>
          </a:custGeom>
          <a:noFill/>
          <a:ln w="19050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75">
              <a:defRPr/>
            </a:pPr>
            <a:endParaRPr lang="en-IN" sz="1600" dirty="0">
              <a:solidFill>
                <a:sysClr val="windowText" lastClr="000000"/>
              </a:solidFill>
              <a:latin typeface="Trebuchet MS"/>
              <a:cs typeface="Arial" panose="020B0604020202020204" pitchFamily="34" charset="0"/>
            </a:endParaRPr>
          </a:p>
        </p:txBody>
      </p:sp>
      <p:sp>
        <p:nvSpPr>
          <p:cNvPr id="121" name="Freeform 103">
            <a:extLst>
              <a:ext uri="{FF2B5EF4-FFF2-40B4-BE49-F238E27FC236}">
                <a16:creationId xmlns:a16="http://schemas.microsoft.com/office/drawing/2014/main" id="{CA18CB82-07E0-A245-8ADB-9CEBA9C41DFC}"/>
              </a:ext>
            </a:extLst>
          </p:cNvPr>
          <p:cNvSpPr/>
          <p:nvPr/>
        </p:nvSpPr>
        <p:spPr>
          <a:xfrm rot="18860595">
            <a:off x="5474740" y="1568211"/>
            <a:ext cx="121166" cy="869956"/>
          </a:xfrm>
          <a:custGeom>
            <a:avLst/>
            <a:gdLst>
              <a:gd name="connsiteX0" fmla="*/ 204230 w 537605"/>
              <a:gd name="connsiteY0" fmla="*/ 0 h 895350"/>
              <a:gd name="connsiteX1" fmla="*/ 13730 w 537605"/>
              <a:gd name="connsiteY1" fmla="*/ 400050 h 895350"/>
              <a:gd name="connsiteX2" fmla="*/ 537605 w 537605"/>
              <a:gd name="connsiteY2" fmla="*/ 895350 h 895350"/>
              <a:gd name="connsiteX3" fmla="*/ 537605 w 537605"/>
              <a:gd name="connsiteY3" fmla="*/ 895350 h 895350"/>
              <a:gd name="connsiteX0" fmla="*/ 153265 w 486640"/>
              <a:gd name="connsiteY0" fmla="*/ 0 h 895350"/>
              <a:gd name="connsiteX1" fmla="*/ 19915 w 486640"/>
              <a:gd name="connsiteY1" fmla="*/ 571500 h 895350"/>
              <a:gd name="connsiteX2" fmla="*/ 486640 w 486640"/>
              <a:gd name="connsiteY2" fmla="*/ 895350 h 895350"/>
              <a:gd name="connsiteX3" fmla="*/ 486640 w 486640"/>
              <a:gd name="connsiteY3" fmla="*/ 895350 h 895350"/>
              <a:gd name="connsiteX0" fmla="*/ 153265 w 743815"/>
              <a:gd name="connsiteY0" fmla="*/ 0 h 1514475"/>
              <a:gd name="connsiteX1" fmla="*/ 19915 w 743815"/>
              <a:gd name="connsiteY1" fmla="*/ 571500 h 1514475"/>
              <a:gd name="connsiteX2" fmla="*/ 486640 w 743815"/>
              <a:gd name="connsiteY2" fmla="*/ 895350 h 1514475"/>
              <a:gd name="connsiteX3" fmla="*/ 743815 w 743815"/>
              <a:gd name="connsiteY3" fmla="*/ 1514475 h 1514475"/>
              <a:gd name="connsiteX0" fmla="*/ 138093 w 728643"/>
              <a:gd name="connsiteY0" fmla="*/ 0 h 1514475"/>
              <a:gd name="connsiteX1" fmla="*/ 4743 w 728643"/>
              <a:gd name="connsiteY1" fmla="*/ 571500 h 1514475"/>
              <a:gd name="connsiteX2" fmla="*/ 242868 w 728643"/>
              <a:gd name="connsiteY2" fmla="*/ 1181100 h 1514475"/>
              <a:gd name="connsiteX3" fmla="*/ 728643 w 728643"/>
              <a:gd name="connsiteY3" fmla="*/ 1514475 h 1514475"/>
              <a:gd name="connsiteX0" fmla="*/ 138093 w 823893"/>
              <a:gd name="connsiteY0" fmla="*/ 0 h 1714500"/>
              <a:gd name="connsiteX1" fmla="*/ 4743 w 823893"/>
              <a:gd name="connsiteY1" fmla="*/ 571500 h 1714500"/>
              <a:gd name="connsiteX2" fmla="*/ 242868 w 823893"/>
              <a:gd name="connsiteY2" fmla="*/ 1181100 h 1714500"/>
              <a:gd name="connsiteX3" fmla="*/ 823893 w 823893"/>
              <a:gd name="connsiteY3" fmla="*/ 1714500 h 1714500"/>
              <a:gd name="connsiteX0" fmla="*/ 138093 w 798493"/>
              <a:gd name="connsiteY0" fmla="*/ 0 h 1651000"/>
              <a:gd name="connsiteX1" fmla="*/ 4743 w 798493"/>
              <a:gd name="connsiteY1" fmla="*/ 571500 h 1651000"/>
              <a:gd name="connsiteX2" fmla="*/ 242868 w 798493"/>
              <a:gd name="connsiteY2" fmla="*/ 1181100 h 1651000"/>
              <a:gd name="connsiteX3" fmla="*/ 798493 w 798493"/>
              <a:gd name="connsiteY3" fmla="*/ 1651000 h 1651000"/>
              <a:gd name="connsiteX0" fmla="*/ 176610 w 837010"/>
              <a:gd name="connsiteY0" fmla="*/ 0 h 1651000"/>
              <a:gd name="connsiteX1" fmla="*/ 43260 w 837010"/>
              <a:gd name="connsiteY1" fmla="*/ 571500 h 1651000"/>
              <a:gd name="connsiteX2" fmla="*/ 837010 w 837010"/>
              <a:gd name="connsiteY2" fmla="*/ 1651000 h 1651000"/>
              <a:gd name="connsiteX0" fmla="*/ 0 w 660400"/>
              <a:gd name="connsiteY0" fmla="*/ 0 h 1651000"/>
              <a:gd name="connsiteX1" fmla="*/ 660400 w 660400"/>
              <a:gd name="connsiteY1" fmla="*/ 1651000 h 1651000"/>
              <a:gd name="connsiteX0" fmla="*/ 81663 w 742063"/>
              <a:gd name="connsiteY0" fmla="*/ 0 h 1651000"/>
              <a:gd name="connsiteX1" fmla="*/ 742063 w 742063"/>
              <a:gd name="connsiteY1" fmla="*/ 1651000 h 1651000"/>
              <a:gd name="connsiteX0" fmla="*/ 144761 w 345692"/>
              <a:gd name="connsiteY0" fmla="*/ 0 h 1696390"/>
              <a:gd name="connsiteX1" fmla="*/ 345692 w 345692"/>
              <a:gd name="connsiteY1" fmla="*/ 1696390 h 1696390"/>
              <a:gd name="connsiteX0" fmla="*/ 141994 w 342925"/>
              <a:gd name="connsiteY0" fmla="*/ 0 h 1696390"/>
              <a:gd name="connsiteX1" fmla="*/ 342925 w 342925"/>
              <a:gd name="connsiteY1" fmla="*/ 1696390 h 1696390"/>
              <a:gd name="connsiteX0" fmla="*/ 95020 w 596999"/>
              <a:gd name="connsiteY0" fmla="*/ 0 h 1243006"/>
              <a:gd name="connsiteX1" fmla="*/ 596998 w 596999"/>
              <a:gd name="connsiteY1" fmla="*/ 1243006 h 1243006"/>
              <a:gd name="connsiteX0" fmla="*/ 132969 w 634947"/>
              <a:gd name="connsiteY0" fmla="*/ 0 h 1243006"/>
              <a:gd name="connsiteX1" fmla="*/ 634947 w 634947"/>
              <a:gd name="connsiteY1" fmla="*/ 1243006 h 1243006"/>
              <a:gd name="connsiteX0" fmla="*/ 132970 w 634948"/>
              <a:gd name="connsiteY0" fmla="*/ 0 h 1243006"/>
              <a:gd name="connsiteX1" fmla="*/ 634948 w 634948"/>
              <a:gd name="connsiteY1" fmla="*/ 1243006 h 1243006"/>
              <a:gd name="connsiteX0" fmla="*/ 132172 w 638403"/>
              <a:gd name="connsiteY0" fmla="*/ 0 h 1202451"/>
              <a:gd name="connsiteX1" fmla="*/ 638403 w 638403"/>
              <a:gd name="connsiteY1" fmla="*/ 1202451 h 1202451"/>
              <a:gd name="connsiteX0" fmla="*/ 142258 w 648489"/>
              <a:gd name="connsiteY0" fmla="*/ 0 h 1239911"/>
              <a:gd name="connsiteX1" fmla="*/ 648489 w 648489"/>
              <a:gd name="connsiteY1" fmla="*/ 1202451 h 1239911"/>
              <a:gd name="connsiteX0" fmla="*/ 140316 w 646547"/>
              <a:gd name="connsiteY0" fmla="*/ 0 h 1215762"/>
              <a:gd name="connsiteX1" fmla="*/ 646547 w 646547"/>
              <a:gd name="connsiteY1" fmla="*/ 1202451 h 1215762"/>
              <a:gd name="connsiteX0" fmla="*/ 151438 w 657669"/>
              <a:gd name="connsiteY0" fmla="*/ 0 h 1202451"/>
              <a:gd name="connsiteX1" fmla="*/ 657669 w 657669"/>
              <a:gd name="connsiteY1" fmla="*/ 1202451 h 1202451"/>
              <a:gd name="connsiteX0" fmla="*/ 113676 w 619907"/>
              <a:gd name="connsiteY0" fmla="*/ 0 h 1202451"/>
              <a:gd name="connsiteX1" fmla="*/ 619907 w 619907"/>
              <a:gd name="connsiteY1" fmla="*/ 1202451 h 1202451"/>
              <a:gd name="connsiteX0" fmla="*/ 113675 w 619906"/>
              <a:gd name="connsiteY0" fmla="*/ 0 h 1202451"/>
              <a:gd name="connsiteX1" fmla="*/ 619906 w 619906"/>
              <a:gd name="connsiteY1" fmla="*/ 1202451 h 1202451"/>
              <a:gd name="connsiteX0" fmla="*/ 100564 w 671504"/>
              <a:gd name="connsiteY0" fmla="*/ 0 h 1244702"/>
              <a:gd name="connsiteX1" fmla="*/ 671504 w 671504"/>
              <a:gd name="connsiteY1" fmla="*/ 1244702 h 1244702"/>
              <a:gd name="connsiteX0" fmla="*/ 100564 w 671505"/>
              <a:gd name="connsiteY0" fmla="*/ 0 h 1244702"/>
              <a:gd name="connsiteX1" fmla="*/ 671505 w 671505"/>
              <a:gd name="connsiteY1" fmla="*/ 1244702 h 1244702"/>
              <a:gd name="connsiteX0" fmla="*/ 205370 w 435372"/>
              <a:gd name="connsiteY0" fmla="*/ 0 h 1013959"/>
              <a:gd name="connsiteX1" fmla="*/ 435372 w 435372"/>
              <a:gd name="connsiteY1" fmla="*/ 1013959 h 1013959"/>
              <a:gd name="connsiteX0" fmla="*/ 116916 w 346918"/>
              <a:gd name="connsiteY0" fmla="*/ 0 h 1013959"/>
              <a:gd name="connsiteX1" fmla="*/ 346918 w 346918"/>
              <a:gd name="connsiteY1" fmla="*/ 1013959 h 1013959"/>
              <a:gd name="connsiteX0" fmla="*/ 184028 w 227299"/>
              <a:gd name="connsiteY0" fmla="*/ 0 h 973477"/>
              <a:gd name="connsiteX1" fmla="*/ 227299 w 227299"/>
              <a:gd name="connsiteY1" fmla="*/ 973477 h 973477"/>
              <a:gd name="connsiteX0" fmla="*/ 88382 w 139605"/>
              <a:gd name="connsiteY0" fmla="*/ 0 h 973477"/>
              <a:gd name="connsiteX1" fmla="*/ 131653 w 139605"/>
              <a:gd name="connsiteY1" fmla="*/ 973477 h 973477"/>
              <a:gd name="connsiteX0" fmla="*/ -1 w 147173"/>
              <a:gd name="connsiteY0" fmla="*/ 0 h 973477"/>
              <a:gd name="connsiteX1" fmla="*/ 43270 w 147173"/>
              <a:gd name="connsiteY1" fmla="*/ 973477 h 973477"/>
              <a:gd name="connsiteX0" fmla="*/ 8630 w 137913"/>
              <a:gd name="connsiteY0" fmla="*/ 0 h 858485"/>
              <a:gd name="connsiteX1" fmla="*/ 1 w 137913"/>
              <a:gd name="connsiteY1" fmla="*/ 858485 h 858485"/>
              <a:gd name="connsiteX0" fmla="*/ 8629 w 163399"/>
              <a:gd name="connsiteY0" fmla="*/ 0 h 858485"/>
              <a:gd name="connsiteX1" fmla="*/ 0 w 163399"/>
              <a:gd name="connsiteY1" fmla="*/ 858485 h 858485"/>
              <a:gd name="connsiteX0" fmla="*/ 0 w 166688"/>
              <a:gd name="connsiteY0" fmla="*/ 0 h 872226"/>
              <a:gd name="connsiteX1" fmla="*/ 19993 w 166688"/>
              <a:gd name="connsiteY1" fmla="*/ 872226 h 872226"/>
              <a:gd name="connsiteX0" fmla="*/ 36498 w 180884"/>
              <a:gd name="connsiteY0" fmla="*/ 0 h 790869"/>
              <a:gd name="connsiteX1" fmla="*/ 0 w 180884"/>
              <a:gd name="connsiteY1" fmla="*/ 790869 h 790869"/>
              <a:gd name="connsiteX0" fmla="*/ 36498 w 127206"/>
              <a:gd name="connsiteY0" fmla="*/ 0 h 790869"/>
              <a:gd name="connsiteX1" fmla="*/ 0 w 127206"/>
              <a:gd name="connsiteY1" fmla="*/ 790869 h 790869"/>
              <a:gd name="connsiteX0" fmla="*/ 36498 w 134636"/>
              <a:gd name="connsiteY0" fmla="*/ 0 h 790869"/>
              <a:gd name="connsiteX1" fmla="*/ 0 w 134636"/>
              <a:gd name="connsiteY1" fmla="*/ 790869 h 79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4636" h="790869">
                <a:moveTo>
                  <a:pt x="36498" y="0"/>
                </a:moveTo>
                <a:cubicBezTo>
                  <a:pt x="189291" y="378056"/>
                  <a:pt x="153324" y="487446"/>
                  <a:pt x="0" y="790869"/>
                </a:cubicBezTo>
              </a:path>
            </a:pathLst>
          </a:custGeom>
          <a:noFill/>
          <a:ln w="19050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75">
              <a:defRPr/>
            </a:pPr>
            <a:endParaRPr lang="en-IN" sz="1600" dirty="0">
              <a:solidFill>
                <a:sysClr val="windowText" lastClr="000000"/>
              </a:solidFill>
              <a:latin typeface="Trebuchet MS"/>
              <a:cs typeface="Arial" panose="020B0604020202020204" pitchFamily="34" charset="0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EF0BE55B-5DAA-EF48-939F-E1C094425B26}"/>
              </a:ext>
            </a:extLst>
          </p:cNvPr>
          <p:cNvSpPr txBox="1"/>
          <p:nvPr/>
        </p:nvSpPr>
        <p:spPr>
          <a:xfrm>
            <a:off x="6643399" y="952903"/>
            <a:ext cx="673746" cy="366657"/>
          </a:xfrm>
          <a:prstGeom prst="roundRect">
            <a:avLst>
              <a:gd name="adj" fmla="val 9442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dirty="0">
                <a:latin typeface="Trebuchet MS"/>
              </a:rPr>
              <a:t>Tower A</a:t>
            </a:r>
          </a:p>
          <a:p>
            <a:pPr defTabSz="914151">
              <a:defRPr/>
            </a:pPr>
            <a:r>
              <a:rPr lang="en-US" dirty="0">
                <a:latin typeface="Trebuchet MS"/>
              </a:rPr>
              <a:t> 26 MW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6ADA9A84-B11A-5D45-BD9E-0DCD1F4361D9}"/>
              </a:ext>
            </a:extLst>
          </p:cNvPr>
          <p:cNvSpPr txBox="1"/>
          <p:nvPr/>
        </p:nvSpPr>
        <p:spPr>
          <a:xfrm>
            <a:off x="7379967" y="942362"/>
            <a:ext cx="673746" cy="366657"/>
          </a:xfrm>
          <a:prstGeom prst="roundRect">
            <a:avLst>
              <a:gd name="adj" fmla="val 9442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</a:lstStyle>
          <a:p>
            <a:pPr defTabSz="914151">
              <a:defRPr/>
            </a:pPr>
            <a:r>
              <a:rPr lang="en-US" dirty="0">
                <a:latin typeface="Trebuchet MS"/>
              </a:rPr>
              <a:t>Tower C</a:t>
            </a:r>
          </a:p>
          <a:p>
            <a:pPr defTabSz="914151">
              <a:defRPr/>
            </a:pPr>
            <a:r>
              <a:rPr lang="en-US" dirty="0">
                <a:latin typeface="Trebuchet MS"/>
              </a:rPr>
              <a:t>26 MW</a:t>
            </a:r>
          </a:p>
        </p:txBody>
      </p: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F4471930-FE4C-074C-B2B9-9AA24B7808B6}"/>
              </a:ext>
            </a:extLst>
          </p:cNvPr>
          <p:cNvCxnSpPr>
            <a:cxnSpLocks/>
          </p:cNvCxnSpPr>
          <p:nvPr/>
        </p:nvCxnSpPr>
        <p:spPr>
          <a:xfrm>
            <a:off x="7731388" y="1379764"/>
            <a:ext cx="0" cy="237866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25CA4E81-B504-AB40-9981-68ACDC108452}"/>
              </a:ext>
            </a:extLst>
          </p:cNvPr>
          <p:cNvSpPr/>
          <p:nvPr/>
        </p:nvSpPr>
        <p:spPr>
          <a:xfrm>
            <a:off x="3338215" y="1759933"/>
            <a:ext cx="720000" cy="432000"/>
          </a:xfrm>
          <a:prstGeom prst="roundRect">
            <a:avLst/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MUMBAI 01</a:t>
            </a:r>
          </a:p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Vashi</a:t>
            </a:r>
          </a:p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0.9 MW</a:t>
            </a:r>
          </a:p>
        </p:txBody>
      </p:sp>
      <p:sp>
        <p:nvSpPr>
          <p:cNvPr id="140" name="Rounded Rectangle 139">
            <a:extLst>
              <a:ext uri="{FF2B5EF4-FFF2-40B4-BE49-F238E27FC236}">
                <a16:creationId xmlns:a16="http://schemas.microsoft.com/office/drawing/2014/main" id="{1211AE9B-8C38-354E-ABE5-00145F1EAE0A}"/>
              </a:ext>
            </a:extLst>
          </p:cNvPr>
          <p:cNvSpPr/>
          <p:nvPr/>
        </p:nvSpPr>
        <p:spPr>
          <a:xfrm>
            <a:off x="3338215" y="2693018"/>
            <a:ext cx="720000" cy="432000"/>
          </a:xfrm>
          <a:prstGeom prst="roundRect">
            <a:avLst/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MUMBAI 02</a:t>
            </a:r>
          </a:p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Airoli</a:t>
            </a:r>
          </a:p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5.4 MW</a:t>
            </a:r>
          </a:p>
        </p:txBody>
      </p: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E51DB885-E60D-8243-B3AE-97F358B2A29E}"/>
              </a:ext>
            </a:extLst>
          </p:cNvPr>
          <p:cNvCxnSpPr>
            <a:cxnSpLocks/>
          </p:cNvCxnSpPr>
          <p:nvPr/>
        </p:nvCxnSpPr>
        <p:spPr>
          <a:xfrm rot="16200000">
            <a:off x="7013174" y="3850499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20BA0F5D-6341-2D48-932D-19ED5FBE9367}"/>
              </a:ext>
            </a:extLst>
          </p:cNvPr>
          <p:cNvCxnSpPr>
            <a:cxnSpLocks/>
          </p:cNvCxnSpPr>
          <p:nvPr/>
        </p:nvCxnSpPr>
        <p:spPr>
          <a:xfrm rot="16200000">
            <a:off x="8025996" y="3850499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7D16C9AE-E5C2-2E42-ADC9-2B8C5B68C08D}"/>
              </a:ext>
            </a:extLst>
          </p:cNvPr>
          <p:cNvCxnSpPr>
            <a:cxnSpLocks/>
          </p:cNvCxnSpPr>
          <p:nvPr/>
        </p:nvCxnSpPr>
        <p:spPr>
          <a:xfrm rot="16200000">
            <a:off x="4913487" y="3850499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TextBox 147">
            <a:extLst>
              <a:ext uri="{FF2B5EF4-FFF2-40B4-BE49-F238E27FC236}">
                <a16:creationId xmlns:a16="http://schemas.microsoft.com/office/drawing/2014/main" id="{E0D29E3D-6CE0-B743-A197-0B2243872F48}"/>
              </a:ext>
            </a:extLst>
          </p:cNvPr>
          <p:cNvSpPr txBox="1"/>
          <p:nvPr/>
        </p:nvSpPr>
        <p:spPr>
          <a:xfrm>
            <a:off x="5615180" y="976158"/>
            <a:ext cx="900000" cy="36000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R="0" lvl="0" indent="0" algn="ctr" defTabSz="914264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</a:defRPr>
            </a:lvl1pPr>
          </a:lstStyle>
          <a:p>
            <a:pPr defTabSz="914174">
              <a:defRPr/>
            </a:pPr>
            <a:r>
              <a:rPr lang="en-US" dirty="0"/>
              <a:t>NOIDA 01</a:t>
            </a:r>
          </a:p>
          <a:p>
            <a:pPr defTabSz="914174">
              <a:defRPr/>
            </a:pPr>
            <a:r>
              <a:rPr lang="en-US" dirty="0"/>
              <a:t>Noida</a:t>
            </a:r>
          </a:p>
          <a:p>
            <a:pPr defTabSz="914174">
              <a:defRPr/>
            </a:pPr>
            <a:r>
              <a:rPr lang="en-US" dirty="0"/>
              <a:t> 10.8MW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0E88582-FF6C-0147-8F8B-177FA84E3C8E}"/>
              </a:ext>
            </a:extLst>
          </p:cNvPr>
          <p:cNvSpPr/>
          <p:nvPr/>
        </p:nvSpPr>
        <p:spPr>
          <a:xfrm>
            <a:off x="74951" y="850344"/>
            <a:ext cx="3170548" cy="2407192"/>
          </a:xfrm>
          <a:prstGeom prst="rect">
            <a:avLst/>
          </a:prstGeom>
          <a:noFill/>
          <a:ln w="12700">
            <a:solidFill>
              <a:schemeClr val="accent3">
                <a:lumMod val="7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114248"/>
                      <a:gd name="connsiteY0" fmla="*/ 383776 h 2302609"/>
                      <a:gd name="connsiteX1" fmla="*/ 383776 w 3114248"/>
                      <a:gd name="connsiteY1" fmla="*/ 0 h 2302609"/>
                      <a:gd name="connsiteX2" fmla="*/ 1017384 w 3114248"/>
                      <a:gd name="connsiteY2" fmla="*/ 0 h 2302609"/>
                      <a:gd name="connsiteX3" fmla="*/ 1580591 w 3114248"/>
                      <a:gd name="connsiteY3" fmla="*/ 0 h 2302609"/>
                      <a:gd name="connsiteX4" fmla="*/ 2120331 w 3114248"/>
                      <a:gd name="connsiteY4" fmla="*/ 0 h 2302609"/>
                      <a:gd name="connsiteX5" fmla="*/ 2730472 w 3114248"/>
                      <a:gd name="connsiteY5" fmla="*/ 0 h 2302609"/>
                      <a:gd name="connsiteX6" fmla="*/ 3114248 w 3114248"/>
                      <a:gd name="connsiteY6" fmla="*/ 383776 h 2302609"/>
                      <a:gd name="connsiteX7" fmla="*/ 3114248 w 3114248"/>
                      <a:gd name="connsiteY7" fmla="*/ 895462 h 2302609"/>
                      <a:gd name="connsiteX8" fmla="*/ 3114248 w 3114248"/>
                      <a:gd name="connsiteY8" fmla="*/ 1437848 h 2302609"/>
                      <a:gd name="connsiteX9" fmla="*/ 3114248 w 3114248"/>
                      <a:gd name="connsiteY9" fmla="*/ 1918833 h 2302609"/>
                      <a:gd name="connsiteX10" fmla="*/ 2730472 w 3114248"/>
                      <a:gd name="connsiteY10" fmla="*/ 2302609 h 2302609"/>
                      <a:gd name="connsiteX11" fmla="*/ 2120331 w 3114248"/>
                      <a:gd name="connsiteY11" fmla="*/ 2302609 h 2302609"/>
                      <a:gd name="connsiteX12" fmla="*/ 1486723 w 3114248"/>
                      <a:gd name="connsiteY12" fmla="*/ 2302609 h 2302609"/>
                      <a:gd name="connsiteX13" fmla="*/ 383776 w 3114248"/>
                      <a:gd name="connsiteY13" fmla="*/ 2302609 h 2302609"/>
                      <a:gd name="connsiteX14" fmla="*/ 0 w 3114248"/>
                      <a:gd name="connsiteY14" fmla="*/ 1918833 h 2302609"/>
                      <a:gd name="connsiteX15" fmla="*/ 0 w 3114248"/>
                      <a:gd name="connsiteY15" fmla="*/ 1391797 h 2302609"/>
                      <a:gd name="connsiteX16" fmla="*/ 0 w 3114248"/>
                      <a:gd name="connsiteY16" fmla="*/ 880111 h 2302609"/>
                      <a:gd name="connsiteX17" fmla="*/ 0 w 3114248"/>
                      <a:gd name="connsiteY17" fmla="*/ 383776 h 230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114248" h="2302609" extrusionOk="0">
                        <a:moveTo>
                          <a:pt x="0" y="383776"/>
                        </a:moveTo>
                        <a:cubicBezTo>
                          <a:pt x="-11782" y="164555"/>
                          <a:pt x="118190" y="20129"/>
                          <a:pt x="383776" y="0"/>
                        </a:cubicBezTo>
                        <a:cubicBezTo>
                          <a:pt x="680474" y="-48040"/>
                          <a:pt x="770610" y="27209"/>
                          <a:pt x="1017384" y="0"/>
                        </a:cubicBezTo>
                        <a:cubicBezTo>
                          <a:pt x="1264158" y="-27209"/>
                          <a:pt x="1452803" y="23102"/>
                          <a:pt x="1580591" y="0"/>
                        </a:cubicBezTo>
                        <a:cubicBezTo>
                          <a:pt x="1708379" y="-23102"/>
                          <a:pt x="1853356" y="47641"/>
                          <a:pt x="2120331" y="0"/>
                        </a:cubicBezTo>
                        <a:cubicBezTo>
                          <a:pt x="2387306" y="-47641"/>
                          <a:pt x="2541497" y="50656"/>
                          <a:pt x="2730472" y="0"/>
                        </a:cubicBezTo>
                        <a:cubicBezTo>
                          <a:pt x="2964745" y="-45933"/>
                          <a:pt x="3075667" y="165914"/>
                          <a:pt x="3114248" y="383776"/>
                        </a:cubicBezTo>
                        <a:cubicBezTo>
                          <a:pt x="3131173" y="530947"/>
                          <a:pt x="3101768" y="769204"/>
                          <a:pt x="3114248" y="895462"/>
                        </a:cubicBezTo>
                        <a:cubicBezTo>
                          <a:pt x="3126728" y="1021720"/>
                          <a:pt x="3080839" y="1300577"/>
                          <a:pt x="3114248" y="1437848"/>
                        </a:cubicBezTo>
                        <a:cubicBezTo>
                          <a:pt x="3147657" y="1575119"/>
                          <a:pt x="3077405" y="1762147"/>
                          <a:pt x="3114248" y="1918833"/>
                        </a:cubicBezTo>
                        <a:cubicBezTo>
                          <a:pt x="3081832" y="2128933"/>
                          <a:pt x="2946257" y="2292104"/>
                          <a:pt x="2730472" y="2302609"/>
                        </a:cubicBezTo>
                        <a:cubicBezTo>
                          <a:pt x="2479409" y="2317908"/>
                          <a:pt x="2292976" y="2257427"/>
                          <a:pt x="2120331" y="2302609"/>
                        </a:cubicBezTo>
                        <a:cubicBezTo>
                          <a:pt x="1947686" y="2347791"/>
                          <a:pt x="1757835" y="2283029"/>
                          <a:pt x="1486723" y="2302609"/>
                        </a:cubicBezTo>
                        <a:cubicBezTo>
                          <a:pt x="1215611" y="2322189"/>
                          <a:pt x="628957" y="2227431"/>
                          <a:pt x="383776" y="2302609"/>
                        </a:cubicBezTo>
                        <a:cubicBezTo>
                          <a:pt x="152746" y="2305742"/>
                          <a:pt x="-7307" y="2125746"/>
                          <a:pt x="0" y="1918833"/>
                        </a:cubicBezTo>
                        <a:cubicBezTo>
                          <a:pt x="-40056" y="1684704"/>
                          <a:pt x="24159" y="1505021"/>
                          <a:pt x="0" y="1391797"/>
                        </a:cubicBezTo>
                        <a:cubicBezTo>
                          <a:pt x="-24159" y="1278573"/>
                          <a:pt x="43723" y="1045835"/>
                          <a:pt x="0" y="880111"/>
                        </a:cubicBezTo>
                        <a:cubicBezTo>
                          <a:pt x="-43723" y="714387"/>
                          <a:pt x="17243" y="625202"/>
                          <a:pt x="0" y="383776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51">
              <a:defRPr/>
            </a:pPr>
            <a:endParaRPr lang="en-US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4C5E11-6F3B-074B-8987-9162DB81719E}"/>
              </a:ext>
            </a:extLst>
          </p:cNvPr>
          <p:cNvSpPr txBox="1"/>
          <p:nvPr/>
        </p:nvSpPr>
        <p:spPr>
          <a:xfrm>
            <a:off x="450953" y="2992220"/>
            <a:ext cx="24239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51">
              <a:defRPr/>
            </a:pPr>
            <a:r>
              <a:rPr lang="en-US" sz="1000" b="1" dirty="0">
                <a:solidFill>
                  <a:prstClr val="white"/>
                </a:solidFill>
                <a:latin typeface="Trebuchet MS"/>
              </a:rPr>
              <a:t>MUMBAI 03 CAMPUS (RABALE)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82B194BF-9574-E042-9A11-0B1347162899}"/>
              </a:ext>
            </a:extLst>
          </p:cNvPr>
          <p:cNvSpPr/>
          <p:nvPr/>
        </p:nvSpPr>
        <p:spPr>
          <a:xfrm>
            <a:off x="6550786" y="364372"/>
            <a:ext cx="1675417" cy="1015392"/>
          </a:xfrm>
          <a:prstGeom prst="rect">
            <a:avLst/>
          </a:prstGeom>
          <a:noFill/>
          <a:ln w="12700">
            <a:solidFill>
              <a:schemeClr val="accent3">
                <a:lumMod val="7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114248"/>
                      <a:gd name="connsiteY0" fmla="*/ 383776 h 2302609"/>
                      <a:gd name="connsiteX1" fmla="*/ 383776 w 3114248"/>
                      <a:gd name="connsiteY1" fmla="*/ 0 h 2302609"/>
                      <a:gd name="connsiteX2" fmla="*/ 1017384 w 3114248"/>
                      <a:gd name="connsiteY2" fmla="*/ 0 h 2302609"/>
                      <a:gd name="connsiteX3" fmla="*/ 1580591 w 3114248"/>
                      <a:gd name="connsiteY3" fmla="*/ 0 h 2302609"/>
                      <a:gd name="connsiteX4" fmla="*/ 2120331 w 3114248"/>
                      <a:gd name="connsiteY4" fmla="*/ 0 h 2302609"/>
                      <a:gd name="connsiteX5" fmla="*/ 2730472 w 3114248"/>
                      <a:gd name="connsiteY5" fmla="*/ 0 h 2302609"/>
                      <a:gd name="connsiteX6" fmla="*/ 3114248 w 3114248"/>
                      <a:gd name="connsiteY6" fmla="*/ 383776 h 2302609"/>
                      <a:gd name="connsiteX7" fmla="*/ 3114248 w 3114248"/>
                      <a:gd name="connsiteY7" fmla="*/ 895462 h 2302609"/>
                      <a:gd name="connsiteX8" fmla="*/ 3114248 w 3114248"/>
                      <a:gd name="connsiteY8" fmla="*/ 1437848 h 2302609"/>
                      <a:gd name="connsiteX9" fmla="*/ 3114248 w 3114248"/>
                      <a:gd name="connsiteY9" fmla="*/ 1918833 h 2302609"/>
                      <a:gd name="connsiteX10" fmla="*/ 2730472 w 3114248"/>
                      <a:gd name="connsiteY10" fmla="*/ 2302609 h 2302609"/>
                      <a:gd name="connsiteX11" fmla="*/ 2120331 w 3114248"/>
                      <a:gd name="connsiteY11" fmla="*/ 2302609 h 2302609"/>
                      <a:gd name="connsiteX12" fmla="*/ 1486723 w 3114248"/>
                      <a:gd name="connsiteY12" fmla="*/ 2302609 h 2302609"/>
                      <a:gd name="connsiteX13" fmla="*/ 383776 w 3114248"/>
                      <a:gd name="connsiteY13" fmla="*/ 2302609 h 2302609"/>
                      <a:gd name="connsiteX14" fmla="*/ 0 w 3114248"/>
                      <a:gd name="connsiteY14" fmla="*/ 1918833 h 2302609"/>
                      <a:gd name="connsiteX15" fmla="*/ 0 w 3114248"/>
                      <a:gd name="connsiteY15" fmla="*/ 1391797 h 2302609"/>
                      <a:gd name="connsiteX16" fmla="*/ 0 w 3114248"/>
                      <a:gd name="connsiteY16" fmla="*/ 880111 h 2302609"/>
                      <a:gd name="connsiteX17" fmla="*/ 0 w 3114248"/>
                      <a:gd name="connsiteY17" fmla="*/ 383776 h 230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114248" h="2302609" extrusionOk="0">
                        <a:moveTo>
                          <a:pt x="0" y="383776"/>
                        </a:moveTo>
                        <a:cubicBezTo>
                          <a:pt x="-11782" y="164555"/>
                          <a:pt x="118190" y="20129"/>
                          <a:pt x="383776" y="0"/>
                        </a:cubicBezTo>
                        <a:cubicBezTo>
                          <a:pt x="680474" y="-48040"/>
                          <a:pt x="770610" y="27209"/>
                          <a:pt x="1017384" y="0"/>
                        </a:cubicBezTo>
                        <a:cubicBezTo>
                          <a:pt x="1264158" y="-27209"/>
                          <a:pt x="1452803" y="23102"/>
                          <a:pt x="1580591" y="0"/>
                        </a:cubicBezTo>
                        <a:cubicBezTo>
                          <a:pt x="1708379" y="-23102"/>
                          <a:pt x="1853356" y="47641"/>
                          <a:pt x="2120331" y="0"/>
                        </a:cubicBezTo>
                        <a:cubicBezTo>
                          <a:pt x="2387306" y="-47641"/>
                          <a:pt x="2541497" y="50656"/>
                          <a:pt x="2730472" y="0"/>
                        </a:cubicBezTo>
                        <a:cubicBezTo>
                          <a:pt x="2964745" y="-45933"/>
                          <a:pt x="3075667" y="165914"/>
                          <a:pt x="3114248" y="383776"/>
                        </a:cubicBezTo>
                        <a:cubicBezTo>
                          <a:pt x="3131173" y="530947"/>
                          <a:pt x="3101768" y="769204"/>
                          <a:pt x="3114248" y="895462"/>
                        </a:cubicBezTo>
                        <a:cubicBezTo>
                          <a:pt x="3126728" y="1021720"/>
                          <a:pt x="3080839" y="1300577"/>
                          <a:pt x="3114248" y="1437848"/>
                        </a:cubicBezTo>
                        <a:cubicBezTo>
                          <a:pt x="3147657" y="1575119"/>
                          <a:pt x="3077405" y="1762147"/>
                          <a:pt x="3114248" y="1918833"/>
                        </a:cubicBezTo>
                        <a:cubicBezTo>
                          <a:pt x="3081832" y="2128933"/>
                          <a:pt x="2946257" y="2292104"/>
                          <a:pt x="2730472" y="2302609"/>
                        </a:cubicBezTo>
                        <a:cubicBezTo>
                          <a:pt x="2479409" y="2317908"/>
                          <a:pt x="2292976" y="2257427"/>
                          <a:pt x="2120331" y="2302609"/>
                        </a:cubicBezTo>
                        <a:cubicBezTo>
                          <a:pt x="1947686" y="2347791"/>
                          <a:pt x="1757835" y="2283029"/>
                          <a:pt x="1486723" y="2302609"/>
                        </a:cubicBezTo>
                        <a:cubicBezTo>
                          <a:pt x="1215611" y="2322189"/>
                          <a:pt x="628957" y="2227431"/>
                          <a:pt x="383776" y="2302609"/>
                        </a:cubicBezTo>
                        <a:cubicBezTo>
                          <a:pt x="152746" y="2305742"/>
                          <a:pt x="-7307" y="2125746"/>
                          <a:pt x="0" y="1918833"/>
                        </a:cubicBezTo>
                        <a:cubicBezTo>
                          <a:pt x="-40056" y="1684704"/>
                          <a:pt x="24159" y="1505021"/>
                          <a:pt x="0" y="1391797"/>
                        </a:cubicBezTo>
                        <a:cubicBezTo>
                          <a:pt x="-24159" y="1278573"/>
                          <a:pt x="43723" y="1045835"/>
                          <a:pt x="0" y="880111"/>
                        </a:cubicBezTo>
                        <a:cubicBezTo>
                          <a:pt x="-43723" y="714387"/>
                          <a:pt x="17243" y="625202"/>
                          <a:pt x="0" y="383776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51">
              <a:defRPr/>
            </a:pPr>
            <a:endParaRPr lang="en-US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D99EA087-7F49-E547-98EF-61E343BF92DB}"/>
              </a:ext>
            </a:extLst>
          </p:cNvPr>
          <p:cNvSpPr txBox="1"/>
          <p:nvPr/>
        </p:nvSpPr>
        <p:spPr>
          <a:xfrm>
            <a:off x="6598149" y="397593"/>
            <a:ext cx="104571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51">
              <a:defRPr/>
            </a:pPr>
            <a:r>
              <a:rPr lang="en-US" sz="1050" b="1" dirty="0">
                <a:solidFill>
                  <a:prstClr val="white"/>
                </a:solidFill>
                <a:latin typeface="Trebuchet MS"/>
              </a:rPr>
              <a:t>NOIDA 02 CAMPUS </a:t>
            </a: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46A8A2A-00BB-6446-94AE-E0814110679E}"/>
              </a:ext>
            </a:extLst>
          </p:cNvPr>
          <p:cNvSpPr/>
          <p:nvPr/>
        </p:nvSpPr>
        <p:spPr>
          <a:xfrm>
            <a:off x="5552210" y="3546578"/>
            <a:ext cx="3106452" cy="942320"/>
          </a:xfrm>
          <a:prstGeom prst="rect">
            <a:avLst/>
          </a:prstGeom>
          <a:noFill/>
          <a:ln w="12700">
            <a:solidFill>
              <a:schemeClr val="accent3">
                <a:lumMod val="7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114248"/>
                      <a:gd name="connsiteY0" fmla="*/ 383776 h 2302609"/>
                      <a:gd name="connsiteX1" fmla="*/ 383776 w 3114248"/>
                      <a:gd name="connsiteY1" fmla="*/ 0 h 2302609"/>
                      <a:gd name="connsiteX2" fmla="*/ 1017384 w 3114248"/>
                      <a:gd name="connsiteY2" fmla="*/ 0 h 2302609"/>
                      <a:gd name="connsiteX3" fmla="*/ 1580591 w 3114248"/>
                      <a:gd name="connsiteY3" fmla="*/ 0 h 2302609"/>
                      <a:gd name="connsiteX4" fmla="*/ 2120331 w 3114248"/>
                      <a:gd name="connsiteY4" fmla="*/ 0 h 2302609"/>
                      <a:gd name="connsiteX5" fmla="*/ 2730472 w 3114248"/>
                      <a:gd name="connsiteY5" fmla="*/ 0 h 2302609"/>
                      <a:gd name="connsiteX6" fmla="*/ 3114248 w 3114248"/>
                      <a:gd name="connsiteY6" fmla="*/ 383776 h 2302609"/>
                      <a:gd name="connsiteX7" fmla="*/ 3114248 w 3114248"/>
                      <a:gd name="connsiteY7" fmla="*/ 895462 h 2302609"/>
                      <a:gd name="connsiteX8" fmla="*/ 3114248 w 3114248"/>
                      <a:gd name="connsiteY8" fmla="*/ 1437848 h 2302609"/>
                      <a:gd name="connsiteX9" fmla="*/ 3114248 w 3114248"/>
                      <a:gd name="connsiteY9" fmla="*/ 1918833 h 2302609"/>
                      <a:gd name="connsiteX10" fmla="*/ 2730472 w 3114248"/>
                      <a:gd name="connsiteY10" fmla="*/ 2302609 h 2302609"/>
                      <a:gd name="connsiteX11" fmla="*/ 2120331 w 3114248"/>
                      <a:gd name="connsiteY11" fmla="*/ 2302609 h 2302609"/>
                      <a:gd name="connsiteX12" fmla="*/ 1486723 w 3114248"/>
                      <a:gd name="connsiteY12" fmla="*/ 2302609 h 2302609"/>
                      <a:gd name="connsiteX13" fmla="*/ 383776 w 3114248"/>
                      <a:gd name="connsiteY13" fmla="*/ 2302609 h 2302609"/>
                      <a:gd name="connsiteX14" fmla="*/ 0 w 3114248"/>
                      <a:gd name="connsiteY14" fmla="*/ 1918833 h 2302609"/>
                      <a:gd name="connsiteX15" fmla="*/ 0 w 3114248"/>
                      <a:gd name="connsiteY15" fmla="*/ 1391797 h 2302609"/>
                      <a:gd name="connsiteX16" fmla="*/ 0 w 3114248"/>
                      <a:gd name="connsiteY16" fmla="*/ 880111 h 2302609"/>
                      <a:gd name="connsiteX17" fmla="*/ 0 w 3114248"/>
                      <a:gd name="connsiteY17" fmla="*/ 383776 h 230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114248" h="2302609" extrusionOk="0">
                        <a:moveTo>
                          <a:pt x="0" y="383776"/>
                        </a:moveTo>
                        <a:cubicBezTo>
                          <a:pt x="-11782" y="164555"/>
                          <a:pt x="118190" y="20129"/>
                          <a:pt x="383776" y="0"/>
                        </a:cubicBezTo>
                        <a:cubicBezTo>
                          <a:pt x="680474" y="-48040"/>
                          <a:pt x="770610" y="27209"/>
                          <a:pt x="1017384" y="0"/>
                        </a:cubicBezTo>
                        <a:cubicBezTo>
                          <a:pt x="1264158" y="-27209"/>
                          <a:pt x="1452803" y="23102"/>
                          <a:pt x="1580591" y="0"/>
                        </a:cubicBezTo>
                        <a:cubicBezTo>
                          <a:pt x="1708379" y="-23102"/>
                          <a:pt x="1853356" y="47641"/>
                          <a:pt x="2120331" y="0"/>
                        </a:cubicBezTo>
                        <a:cubicBezTo>
                          <a:pt x="2387306" y="-47641"/>
                          <a:pt x="2541497" y="50656"/>
                          <a:pt x="2730472" y="0"/>
                        </a:cubicBezTo>
                        <a:cubicBezTo>
                          <a:pt x="2964745" y="-45933"/>
                          <a:pt x="3075667" y="165914"/>
                          <a:pt x="3114248" y="383776"/>
                        </a:cubicBezTo>
                        <a:cubicBezTo>
                          <a:pt x="3131173" y="530947"/>
                          <a:pt x="3101768" y="769204"/>
                          <a:pt x="3114248" y="895462"/>
                        </a:cubicBezTo>
                        <a:cubicBezTo>
                          <a:pt x="3126728" y="1021720"/>
                          <a:pt x="3080839" y="1300577"/>
                          <a:pt x="3114248" y="1437848"/>
                        </a:cubicBezTo>
                        <a:cubicBezTo>
                          <a:pt x="3147657" y="1575119"/>
                          <a:pt x="3077405" y="1762147"/>
                          <a:pt x="3114248" y="1918833"/>
                        </a:cubicBezTo>
                        <a:cubicBezTo>
                          <a:pt x="3081832" y="2128933"/>
                          <a:pt x="2946257" y="2292104"/>
                          <a:pt x="2730472" y="2302609"/>
                        </a:cubicBezTo>
                        <a:cubicBezTo>
                          <a:pt x="2479409" y="2317908"/>
                          <a:pt x="2292976" y="2257427"/>
                          <a:pt x="2120331" y="2302609"/>
                        </a:cubicBezTo>
                        <a:cubicBezTo>
                          <a:pt x="1947686" y="2347791"/>
                          <a:pt x="1757835" y="2283029"/>
                          <a:pt x="1486723" y="2302609"/>
                        </a:cubicBezTo>
                        <a:cubicBezTo>
                          <a:pt x="1215611" y="2322189"/>
                          <a:pt x="628957" y="2227431"/>
                          <a:pt x="383776" y="2302609"/>
                        </a:cubicBezTo>
                        <a:cubicBezTo>
                          <a:pt x="152746" y="2305742"/>
                          <a:pt x="-7307" y="2125746"/>
                          <a:pt x="0" y="1918833"/>
                        </a:cubicBezTo>
                        <a:cubicBezTo>
                          <a:pt x="-40056" y="1684704"/>
                          <a:pt x="24159" y="1505021"/>
                          <a:pt x="0" y="1391797"/>
                        </a:cubicBezTo>
                        <a:cubicBezTo>
                          <a:pt x="-24159" y="1278573"/>
                          <a:pt x="43723" y="1045835"/>
                          <a:pt x="0" y="880111"/>
                        </a:cubicBezTo>
                        <a:cubicBezTo>
                          <a:pt x="-43723" y="714387"/>
                          <a:pt x="17243" y="625202"/>
                          <a:pt x="0" y="383776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51">
              <a:defRPr/>
            </a:pPr>
            <a:endParaRPr lang="en-US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CAB0F183-F882-2340-B697-886CDCE44163}"/>
              </a:ext>
            </a:extLst>
          </p:cNvPr>
          <p:cNvSpPr txBox="1"/>
          <p:nvPr/>
        </p:nvSpPr>
        <p:spPr>
          <a:xfrm>
            <a:off x="5615180" y="3538558"/>
            <a:ext cx="292868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51">
              <a:defRPr/>
            </a:pPr>
            <a:r>
              <a:rPr lang="en-US" sz="1050" b="1" dirty="0">
                <a:solidFill>
                  <a:prstClr val="white"/>
                </a:solidFill>
                <a:latin typeface="Trebuchet MS"/>
              </a:rPr>
              <a:t>CHENNAI 02 CAMPUS (SIRUSERI)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6B74910B-A3F7-AE45-9431-B383765CC31F}"/>
              </a:ext>
            </a:extLst>
          </p:cNvPr>
          <p:cNvSpPr txBox="1"/>
          <p:nvPr/>
        </p:nvSpPr>
        <p:spPr>
          <a:xfrm>
            <a:off x="1247154" y="3859949"/>
            <a:ext cx="1471312" cy="360000"/>
          </a:xfrm>
          <a:prstGeom prst="roundRect">
            <a:avLst>
              <a:gd name="adj" fmla="val 9442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dirty="0">
                <a:latin typeface="Trebuchet MS"/>
              </a:rPr>
              <a:t>Tower 1</a:t>
            </a:r>
          </a:p>
          <a:p>
            <a:pPr defTabSz="914151">
              <a:defRPr/>
            </a:pPr>
            <a:r>
              <a:rPr lang="en-US" dirty="0">
                <a:latin typeface="Trebuchet MS"/>
              </a:rPr>
              <a:t>22 MW</a:t>
            </a:r>
          </a:p>
        </p:txBody>
      </p:sp>
      <p:grpSp>
        <p:nvGrpSpPr>
          <p:cNvPr id="195" name="Group 194">
            <a:extLst>
              <a:ext uri="{FF2B5EF4-FFF2-40B4-BE49-F238E27FC236}">
                <a16:creationId xmlns:a16="http://schemas.microsoft.com/office/drawing/2014/main" id="{DBC002BC-A6A9-49FB-A963-75C8BFC8AB91}"/>
              </a:ext>
            </a:extLst>
          </p:cNvPr>
          <p:cNvGrpSpPr/>
          <p:nvPr/>
        </p:nvGrpSpPr>
        <p:grpSpPr>
          <a:xfrm>
            <a:off x="4371502" y="1420310"/>
            <a:ext cx="1824217" cy="1934387"/>
            <a:chOff x="4589533" y="1669603"/>
            <a:chExt cx="1824217" cy="1934387"/>
          </a:xfrm>
        </p:grpSpPr>
        <p:pic>
          <p:nvPicPr>
            <p:cNvPr id="196" name="Picture 195" descr="A close up of a logo&#10;&#10;Description automatically generated">
              <a:extLst>
                <a:ext uri="{FF2B5EF4-FFF2-40B4-BE49-F238E27FC236}">
                  <a16:creationId xmlns:a16="http://schemas.microsoft.com/office/drawing/2014/main" id="{6B11A503-6E58-44AE-B007-63D4D78798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7402" y="1669603"/>
              <a:ext cx="360000" cy="360000"/>
            </a:xfrm>
            <a:prstGeom prst="rect">
              <a:avLst/>
            </a:prstGeom>
          </p:spPr>
        </p:pic>
        <p:pic>
          <p:nvPicPr>
            <p:cNvPr id="197" name="Picture 196" descr="A close up of a logo&#10;&#10;Description automatically generated">
              <a:extLst>
                <a:ext uri="{FF2B5EF4-FFF2-40B4-BE49-F238E27FC236}">
                  <a16:creationId xmlns:a16="http://schemas.microsoft.com/office/drawing/2014/main" id="{C192FC76-EDF7-4F0E-B182-D11AA086C3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4292" y="2821496"/>
              <a:ext cx="360000" cy="360000"/>
            </a:xfrm>
            <a:prstGeom prst="rect">
              <a:avLst/>
            </a:prstGeom>
          </p:spPr>
        </p:pic>
        <p:pic>
          <p:nvPicPr>
            <p:cNvPr id="198" name="Picture 197" descr="A close up of a logo&#10;&#10;Description automatically generated">
              <a:extLst>
                <a:ext uri="{FF2B5EF4-FFF2-40B4-BE49-F238E27FC236}">
                  <a16:creationId xmlns:a16="http://schemas.microsoft.com/office/drawing/2014/main" id="{F2BD5DD1-D623-4DF1-9B74-32671BD01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8818" y="3220895"/>
              <a:ext cx="360000" cy="360000"/>
            </a:xfrm>
            <a:prstGeom prst="rect">
              <a:avLst/>
            </a:prstGeom>
          </p:spPr>
        </p:pic>
        <p:pic>
          <p:nvPicPr>
            <p:cNvPr id="199" name="Picture 198" descr="A close up of a logo&#10;&#10;Description automatically generated">
              <a:extLst>
                <a:ext uri="{FF2B5EF4-FFF2-40B4-BE49-F238E27FC236}">
                  <a16:creationId xmlns:a16="http://schemas.microsoft.com/office/drawing/2014/main" id="{6817CD42-AB6A-43C7-8F2C-4C9AE9EEDD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8020" y="3243990"/>
              <a:ext cx="360000" cy="360000"/>
            </a:xfrm>
            <a:prstGeom prst="rect">
              <a:avLst/>
            </a:prstGeom>
          </p:spPr>
        </p:pic>
        <p:pic>
          <p:nvPicPr>
            <p:cNvPr id="200" name="Picture 199" descr="A close up of a logo&#10;&#10;Description automatically generated">
              <a:extLst>
                <a:ext uri="{FF2B5EF4-FFF2-40B4-BE49-F238E27FC236}">
                  <a16:creationId xmlns:a16="http://schemas.microsoft.com/office/drawing/2014/main" id="{D786860D-F4CF-4CA0-811E-D5026C15B8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9533" y="2608818"/>
              <a:ext cx="360000" cy="360000"/>
            </a:xfrm>
            <a:prstGeom prst="rect">
              <a:avLst/>
            </a:prstGeom>
          </p:spPr>
        </p:pic>
        <p:pic>
          <p:nvPicPr>
            <p:cNvPr id="201" name="Picture 200" descr="A close up of a logo&#10;&#10;Description automatically generated">
              <a:extLst>
                <a:ext uri="{FF2B5EF4-FFF2-40B4-BE49-F238E27FC236}">
                  <a16:creationId xmlns:a16="http://schemas.microsoft.com/office/drawing/2014/main" id="{787C0477-73DE-4A0A-8C9C-B98CB31D30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3750" y="2261150"/>
              <a:ext cx="360000" cy="360000"/>
            </a:xfrm>
            <a:prstGeom prst="rect">
              <a:avLst/>
            </a:prstGeom>
          </p:spPr>
        </p:pic>
      </p:grp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A86D63C7-40CD-444A-AF28-1B87F38B9AD9}"/>
              </a:ext>
            </a:extLst>
          </p:cNvPr>
          <p:cNvCxnSpPr>
            <a:cxnSpLocks/>
          </p:cNvCxnSpPr>
          <p:nvPr/>
        </p:nvCxnSpPr>
        <p:spPr>
          <a:xfrm flipH="1" flipV="1">
            <a:off x="3698216" y="2443324"/>
            <a:ext cx="841189" cy="103919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Rectangle 130">
            <a:extLst>
              <a:ext uri="{FF2B5EF4-FFF2-40B4-BE49-F238E27FC236}">
                <a16:creationId xmlns:a16="http://schemas.microsoft.com/office/drawing/2014/main" id="{565B39B0-F258-4EA9-B467-DFE2E7F8BFCB}"/>
              </a:ext>
            </a:extLst>
          </p:cNvPr>
          <p:cNvSpPr/>
          <p:nvPr/>
        </p:nvSpPr>
        <p:spPr>
          <a:xfrm>
            <a:off x="6836648" y="2517118"/>
            <a:ext cx="2050677" cy="799226"/>
          </a:xfrm>
          <a:prstGeom prst="rect">
            <a:avLst/>
          </a:prstGeom>
          <a:noFill/>
          <a:ln w="12700">
            <a:solidFill>
              <a:schemeClr val="accent3">
                <a:lumMod val="7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114248"/>
                      <a:gd name="connsiteY0" fmla="*/ 383776 h 2302609"/>
                      <a:gd name="connsiteX1" fmla="*/ 383776 w 3114248"/>
                      <a:gd name="connsiteY1" fmla="*/ 0 h 2302609"/>
                      <a:gd name="connsiteX2" fmla="*/ 1017384 w 3114248"/>
                      <a:gd name="connsiteY2" fmla="*/ 0 h 2302609"/>
                      <a:gd name="connsiteX3" fmla="*/ 1580591 w 3114248"/>
                      <a:gd name="connsiteY3" fmla="*/ 0 h 2302609"/>
                      <a:gd name="connsiteX4" fmla="*/ 2120331 w 3114248"/>
                      <a:gd name="connsiteY4" fmla="*/ 0 h 2302609"/>
                      <a:gd name="connsiteX5" fmla="*/ 2730472 w 3114248"/>
                      <a:gd name="connsiteY5" fmla="*/ 0 h 2302609"/>
                      <a:gd name="connsiteX6" fmla="*/ 3114248 w 3114248"/>
                      <a:gd name="connsiteY6" fmla="*/ 383776 h 2302609"/>
                      <a:gd name="connsiteX7" fmla="*/ 3114248 w 3114248"/>
                      <a:gd name="connsiteY7" fmla="*/ 895462 h 2302609"/>
                      <a:gd name="connsiteX8" fmla="*/ 3114248 w 3114248"/>
                      <a:gd name="connsiteY8" fmla="*/ 1437848 h 2302609"/>
                      <a:gd name="connsiteX9" fmla="*/ 3114248 w 3114248"/>
                      <a:gd name="connsiteY9" fmla="*/ 1918833 h 2302609"/>
                      <a:gd name="connsiteX10" fmla="*/ 2730472 w 3114248"/>
                      <a:gd name="connsiteY10" fmla="*/ 2302609 h 2302609"/>
                      <a:gd name="connsiteX11" fmla="*/ 2120331 w 3114248"/>
                      <a:gd name="connsiteY11" fmla="*/ 2302609 h 2302609"/>
                      <a:gd name="connsiteX12" fmla="*/ 1486723 w 3114248"/>
                      <a:gd name="connsiteY12" fmla="*/ 2302609 h 2302609"/>
                      <a:gd name="connsiteX13" fmla="*/ 383776 w 3114248"/>
                      <a:gd name="connsiteY13" fmla="*/ 2302609 h 2302609"/>
                      <a:gd name="connsiteX14" fmla="*/ 0 w 3114248"/>
                      <a:gd name="connsiteY14" fmla="*/ 1918833 h 2302609"/>
                      <a:gd name="connsiteX15" fmla="*/ 0 w 3114248"/>
                      <a:gd name="connsiteY15" fmla="*/ 1391797 h 2302609"/>
                      <a:gd name="connsiteX16" fmla="*/ 0 w 3114248"/>
                      <a:gd name="connsiteY16" fmla="*/ 880111 h 2302609"/>
                      <a:gd name="connsiteX17" fmla="*/ 0 w 3114248"/>
                      <a:gd name="connsiteY17" fmla="*/ 383776 h 230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114248" h="2302609" extrusionOk="0">
                        <a:moveTo>
                          <a:pt x="0" y="383776"/>
                        </a:moveTo>
                        <a:cubicBezTo>
                          <a:pt x="-11782" y="164555"/>
                          <a:pt x="118190" y="20129"/>
                          <a:pt x="383776" y="0"/>
                        </a:cubicBezTo>
                        <a:cubicBezTo>
                          <a:pt x="680474" y="-48040"/>
                          <a:pt x="770610" y="27209"/>
                          <a:pt x="1017384" y="0"/>
                        </a:cubicBezTo>
                        <a:cubicBezTo>
                          <a:pt x="1264158" y="-27209"/>
                          <a:pt x="1452803" y="23102"/>
                          <a:pt x="1580591" y="0"/>
                        </a:cubicBezTo>
                        <a:cubicBezTo>
                          <a:pt x="1708379" y="-23102"/>
                          <a:pt x="1853356" y="47641"/>
                          <a:pt x="2120331" y="0"/>
                        </a:cubicBezTo>
                        <a:cubicBezTo>
                          <a:pt x="2387306" y="-47641"/>
                          <a:pt x="2541497" y="50656"/>
                          <a:pt x="2730472" y="0"/>
                        </a:cubicBezTo>
                        <a:cubicBezTo>
                          <a:pt x="2964745" y="-45933"/>
                          <a:pt x="3075667" y="165914"/>
                          <a:pt x="3114248" y="383776"/>
                        </a:cubicBezTo>
                        <a:cubicBezTo>
                          <a:pt x="3131173" y="530947"/>
                          <a:pt x="3101768" y="769204"/>
                          <a:pt x="3114248" y="895462"/>
                        </a:cubicBezTo>
                        <a:cubicBezTo>
                          <a:pt x="3126728" y="1021720"/>
                          <a:pt x="3080839" y="1300577"/>
                          <a:pt x="3114248" y="1437848"/>
                        </a:cubicBezTo>
                        <a:cubicBezTo>
                          <a:pt x="3147657" y="1575119"/>
                          <a:pt x="3077405" y="1762147"/>
                          <a:pt x="3114248" y="1918833"/>
                        </a:cubicBezTo>
                        <a:cubicBezTo>
                          <a:pt x="3081832" y="2128933"/>
                          <a:pt x="2946257" y="2292104"/>
                          <a:pt x="2730472" y="2302609"/>
                        </a:cubicBezTo>
                        <a:cubicBezTo>
                          <a:pt x="2479409" y="2317908"/>
                          <a:pt x="2292976" y="2257427"/>
                          <a:pt x="2120331" y="2302609"/>
                        </a:cubicBezTo>
                        <a:cubicBezTo>
                          <a:pt x="1947686" y="2347791"/>
                          <a:pt x="1757835" y="2283029"/>
                          <a:pt x="1486723" y="2302609"/>
                        </a:cubicBezTo>
                        <a:cubicBezTo>
                          <a:pt x="1215611" y="2322189"/>
                          <a:pt x="628957" y="2227431"/>
                          <a:pt x="383776" y="2302609"/>
                        </a:cubicBezTo>
                        <a:cubicBezTo>
                          <a:pt x="152746" y="2305742"/>
                          <a:pt x="-7307" y="2125746"/>
                          <a:pt x="0" y="1918833"/>
                        </a:cubicBezTo>
                        <a:cubicBezTo>
                          <a:pt x="-40056" y="1684704"/>
                          <a:pt x="24159" y="1505021"/>
                          <a:pt x="0" y="1391797"/>
                        </a:cubicBezTo>
                        <a:cubicBezTo>
                          <a:pt x="-24159" y="1278573"/>
                          <a:pt x="43723" y="1045835"/>
                          <a:pt x="0" y="880111"/>
                        </a:cubicBezTo>
                        <a:cubicBezTo>
                          <a:pt x="-43723" y="714387"/>
                          <a:pt x="17243" y="625202"/>
                          <a:pt x="0" y="383776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51">
              <a:defRPr/>
            </a:pPr>
            <a:endParaRPr lang="en-US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DE6B26A6-7245-46A4-83B0-D431F6B445AE}"/>
              </a:ext>
            </a:extLst>
          </p:cNvPr>
          <p:cNvSpPr txBox="1"/>
          <p:nvPr/>
        </p:nvSpPr>
        <p:spPr>
          <a:xfrm>
            <a:off x="6865887" y="2512813"/>
            <a:ext cx="1954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51">
              <a:defRPr/>
            </a:pPr>
            <a:r>
              <a:rPr lang="en-US" sz="1000" b="1" dirty="0">
                <a:solidFill>
                  <a:prstClr val="white"/>
                </a:solidFill>
                <a:latin typeface="Trebuchet MS"/>
              </a:rPr>
              <a:t>HYDERABAD 02 CAMPUS</a:t>
            </a:r>
          </a:p>
          <a:p>
            <a:pPr defTabSz="914151">
              <a:defRPr/>
            </a:pPr>
            <a:r>
              <a:rPr lang="en-US" sz="1000" b="1" dirty="0">
                <a:solidFill>
                  <a:prstClr val="white"/>
                </a:solidFill>
                <a:latin typeface="Trebuchet MS"/>
              </a:rPr>
              <a:t>(FAB CITY)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052442D8-8246-43CA-A50E-8BCB49307687}"/>
              </a:ext>
            </a:extLst>
          </p:cNvPr>
          <p:cNvSpPr txBox="1"/>
          <p:nvPr/>
        </p:nvSpPr>
        <p:spPr>
          <a:xfrm>
            <a:off x="1111949" y="3436796"/>
            <a:ext cx="174275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151">
              <a:defRPr/>
            </a:pPr>
            <a:r>
              <a:rPr lang="en-US" sz="1050" b="1" dirty="0">
                <a:solidFill>
                  <a:prstClr val="white"/>
                </a:solidFill>
                <a:latin typeface="Trebuchet MS"/>
              </a:rPr>
              <a:t>BENGALURU 02 CAMPUS (AEROSPACE PARK)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C035A21B-8B8C-4055-85DE-CD7C03EE13B0}"/>
              </a:ext>
            </a:extLst>
          </p:cNvPr>
          <p:cNvSpPr txBox="1"/>
          <p:nvPr/>
        </p:nvSpPr>
        <p:spPr>
          <a:xfrm>
            <a:off x="6958968" y="2894563"/>
            <a:ext cx="864020" cy="341317"/>
          </a:xfrm>
          <a:prstGeom prst="roundRect">
            <a:avLst>
              <a:gd name="adj" fmla="val 9442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dirty="0">
                <a:latin typeface="Trebuchet MS"/>
              </a:rPr>
              <a:t>Block 1</a:t>
            </a:r>
          </a:p>
          <a:p>
            <a:pPr defTabSz="914151">
              <a:defRPr/>
            </a:pPr>
            <a:r>
              <a:rPr lang="en-US" dirty="0">
                <a:latin typeface="Trebuchet MS"/>
              </a:rPr>
              <a:t> 26 MW</a:t>
            </a:r>
          </a:p>
        </p:txBody>
      </p:sp>
      <p:sp>
        <p:nvSpPr>
          <p:cNvPr id="207" name="TextBox 206">
            <a:extLst>
              <a:ext uri="{FF2B5EF4-FFF2-40B4-BE49-F238E27FC236}">
                <a16:creationId xmlns:a16="http://schemas.microsoft.com/office/drawing/2014/main" id="{6E5BF5F4-5912-48FB-B647-9912BF4E7A37}"/>
              </a:ext>
            </a:extLst>
          </p:cNvPr>
          <p:cNvSpPr txBox="1"/>
          <p:nvPr/>
        </p:nvSpPr>
        <p:spPr>
          <a:xfrm>
            <a:off x="7861451" y="2894562"/>
            <a:ext cx="950967" cy="331121"/>
          </a:xfrm>
          <a:prstGeom prst="roundRect">
            <a:avLst>
              <a:gd name="adj" fmla="val 9442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dirty="0">
                <a:latin typeface="Trebuchet MS"/>
              </a:rPr>
              <a:t>Additional Blocks</a:t>
            </a:r>
          </a:p>
          <a:p>
            <a:pPr defTabSz="914151">
              <a:defRPr/>
            </a:pPr>
            <a:r>
              <a:rPr lang="en-US" dirty="0">
                <a:latin typeface="Trebuchet MS"/>
              </a:rPr>
              <a:t>26-52 MW each </a:t>
            </a:r>
          </a:p>
          <a:p>
            <a:pPr defTabSz="914151">
              <a:defRPr/>
            </a:pPr>
            <a:r>
              <a:rPr lang="en-US" dirty="0">
                <a:latin typeface="Trebuchet MS"/>
              </a:rPr>
              <a:t>(including BTS)</a:t>
            </a:r>
          </a:p>
        </p:txBody>
      </p:sp>
      <p:sp>
        <p:nvSpPr>
          <p:cNvPr id="193" name="Title 2">
            <a:extLst>
              <a:ext uri="{FF2B5EF4-FFF2-40B4-BE49-F238E27FC236}">
                <a16:creationId xmlns:a16="http://schemas.microsoft.com/office/drawing/2014/main" id="{A2878140-FDC8-43CE-9F8C-AAAE30E71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 vert="horz" wrap="square" lIns="0" tIns="45715" rIns="91428" bIns="45715" rtlCol="0" anchor="ctr">
            <a:spAutoFit/>
          </a:bodyPr>
          <a:lstStyle/>
          <a:p>
            <a:r>
              <a:rPr lang="en-US" dirty="0"/>
              <a:t>Sify DATA CENTERS – 23 years of excellence </a:t>
            </a:r>
            <a:endParaRPr lang="en-IN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041CB2B-706A-9FED-E1C8-BE723DC12023}"/>
              </a:ext>
            </a:extLst>
          </p:cNvPr>
          <p:cNvCxnSpPr>
            <a:cxnSpLocks/>
            <a:stCxn id="102" idx="3"/>
          </p:cNvCxnSpPr>
          <p:nvPr/>
        </p:nvCxnSpPr>
        <p:spPr>
          <a:xfrm flipV="1">
            <a:off x="3966522" y="3225682"/>
            <a:ext cx="925936" cy="489638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04B34ADE-77C0-A65F-D9DD-93CF26401C23}"/>
              </a:ext>
            </a:extLst>
          </p:cNvPr>
          <p:cNvCxnSpPr>
            <a:cxnSpLocks/>
            <a:endCxn id="201" idx="2"/>
          </p:cNvCxnSpPr>
          <p:nvPr/>
        </p:nvCxnSpPr>
        <p:spPr>
          <a:xfrm flipH="1">
            <a:off x="6015719" y="2013670"/>
            <a:ext cx="943019" cy="358187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93F2AE3-E310-1BDA-F39F-093C8A46916F}"/>
              </a:ext>
            </a:extLst>
          </p:cNvPr>
          <p:cNvCxnSpPr>
            <a:cxnSpLocks/>
          </p:cNvCxnSpPr>
          <p:nvPr/>
        </p:nvCxnSpPr>
        <p:spPr>
          <a:xfrm>
            <a:off x="3270469" y="2415954"/>
            <a:ext cx="434096" cy="20986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52F5A24B-B64F-5639-8766-D6034AD44E1F}"/>
              </a:ext>
            </a:extLst>
          </p:cNvPr>
          <p:cNvCxnSpPr>
            <a:cxnSpLocks/>
          </p:cNvCxnSpPr>
          <p:nvPr/>
        </p:nvCxnSpPr>
        <p:spPr>
          <a:xfrm flipV="1">
            <a:off x="6072796" y="1364005"/>
            <a:ext cx="1280" cy="252135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54C5D6D6-77C6-494D-3890-749BE6E3E53D}"/>
              </a:ext>
            </a:extLst>
          </p:cNvPr>
          <p:cNvCxnSpPr>
            <a:cxnSpLocks/>
          </p:cNvCxnSpPr>
          <p:nvPr/>
        </p:nvCxnSpPr>
        <p:spPr>
          <a:xfrm flipV="1">
            <a:off x="5021871" y="1618361"/>
            <a:ext cx="2709517" cy="9699"/>
          </a:xfrm>
          <a:prstGeom prst="line">
            <a:avLst/>
          </a:prstGeom>
          <a:ln w="12700">
            <a:solidFill>
              <a:srgbClr val="C0D72F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6FFBFBCB-98AE-281D-3BF0-D7D5C436DB35}"/>
              </a:ext>
            </a:extLst>
          </p:cNvPr>
          <p:cNvCxnSpPr>
            <a:cxnSpLocks/>
          </p:cNvCxnSpPr>
          <p:nvPr/>
        </p:nvCxnSpPr>
        <p:spPr>
          <a:xfrm>
            <a:off x="6865887" y="1379764"/>
            <a:ext cx="0" cy="237866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84038A76-D314-673A-B593-FABBB0276FB4}"/>
              </a:ext>
            </a:extLst>
          </p:cNvPr>
          <p:cNvCxnSpPr>
            <a:cxnSpLocks/>
            <a:stCxn id="152" idx="0"/>
            <a:endCxn id="198" idx="2"/>
          </p:cNvCxnSpPr>
          <p:nvPr/>
        </p:nvCxnSpPr>
        <p:spPr>
          <a:xfrm flipH="1" flipV="1">
            <a:off x="5420787" y="3331602"/>
            <a:ext cx="1658735" cy="206956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E65093C2-95D3-1CFA-DEB6-04C238BC0DE0}"/>
              </a:ext>
            </a:extLst>
          </p:cNvPr>
          <p:cNvCxnSpPr>
            <a:cxnSpLocks/>
            <a:stCxn id="55" idx="1"/>
          </p:cNvCxnSpPr>
          <p:nvPr/>
        </p:nvCxnSpPr>
        <p:spPr>
          <a:xfrm flipH="1" flipV="1">
            <a:off x="5199371" y="2759582"/>
            <a:ext cx="722343" cy="122481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FDA7E023-73D9-5CA1-2DDC-59578F8FCE88}"/>
              </a:ext>
            </a:extLst>
          </p:cNvPr>
          <p:cNvCxnSpPr>
            <a:cxnSpLocks/>
          </p:cNvCxnSpPr>
          <p:nvPr/>
        </p:nvCxnSpPr>
        <p:spPr>
          <a:xfrm>
            <a:off x="2962766" y="3722605"/>
            <a:ext cx="148409" cy="2774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>
            <a:extLst>
              <a:ext uri="{FF2B5EF4-FFF2-40B4-BE49-F238E27FC236}">
                <a16:creationId xmlns:a16="http://schemas.microsoft.com/office/drawing/2014/main" id="{0CB4359F-ACAA-8E3A-91EB-59F7792A1DA7}"/>
              </a:ext>
            </a:extLst>
          </p:cNvPr>
          <p:cNvSpPr txBox="1"/>
          <p:nvPr/>
        </p:nvSpPr>
        <p:spPr>
          <a:xfrm>
            <a:off x="3111195" y="3499320"/>
            <a:ext cx="855328" cy="43200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BENGALURU 01</a:t>
            </a:r>
          </a:p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Electronic City</a:t>
            </a:r>
          </a:p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7.6 MW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3FCF83DD-766C-FBE6-22FD-9FA3640E612C}"/>
              </a:ext>
            </a:extLst>
          </p:cNvPr>
          <p:cNvSpPr/>
          <p:nvPr/>
        </p:nvSpPr>
        <p:spPr>
          <a:xfrm>
            <a:off x="1031634" y="3435959"/>
            <a:ext cx="1910088" cy="865629"/>
          </a:xfrm>
          <a:prstGeom prst="rect">
            <a:avLst/>
          </a:prstGeom>
          <a:noFill/>
          <a:ln w="12700">
            <a:solidFill>
              <a:schemeClr val="accent3">
                <a:lumMod val="7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114248"/>
                      <a:gd name="connsiteY0" fmla="*/ 383776 h 2302609"/>
                      <a:gd name="connsiteX1" fmla="*/ 383776 w 3114248"/>
                      <a:gd name="connsiteY1" fmla="*/ 0 h 2302609"/>
                      <a:gd name="connsiteX2" fmla="*/ 1017384 w 3114248"/>
                      <a:gd name="connsiteY2" fmla="*/ 0 h 2302609"/>
                      <a:gd name="connsiteX3" fmla="*/ 1580591 w 3114248"/>
                      <a:gd name="connsiteY3" fmla="*/ 0 h 2302609"/>
                      <a:gd name="connsiteX4" fmla="*/ 2120331 w 3114248"/>
                      <a:gd name="connsiteY4" fmla="*/ 0 h 2302609"/>
                      <a:gd name="connsiteX5" fmla="*/ 2730472 w 3114248"/>
                      <a:gd name="connsiteY5" fmla="*/ 0 h 2302609"/>
                      <a:gd name="connsiteX6" fmla="*/ 3114248 w 3114248"/>
                      <a:gd name="connsiteY6" fmla="*/ 383776 h 2302609"/>
                      <a:gd name="connsiteX7" fmla="*/ 3114248 w 3114248"/>
                      <a:gd name="connsiteY7" fmla="*/ 895462 h 2302609"/>
                      <a:gd name="connsiteX8" fmla="*/ 3114248 w 3114248"/>
                      <a:gd name="connsiteY8" fmla="*/ 1437848 h 2302609"/>
                      <a:gd name="connsiteX9" fmla="*/ 3114248 w 3114248"/>
                      <a:gd name="connsiteY9" fmla="*/ 1918833 h 2302609"/>
                      <a:gd name="connsiteX10" fmla="*/ 2730472 w 3114248"/>
                      <a:gd name="connsiteY10" fmla="*/ 2302609 h 2302609"/>
                      <a:gd name="connsiteX11" fmla="*/ 2120331 w 3114248"/>
                      <a:gd name="connsiteY11" fmla="*/ 2302609 h 2302609"/>
                      <a:gd name="connsiteX12" fmla="*/ 1486723 w 3114248"/>
                      <a:gd name="connsiteY12" fmla="*/ 2302609 h 2302609"/>
                      <a:gd name="connsiteX13" fmla="*/ 383776 w 3114248"/>
                      <a:gd name="connsiteY13" fmla="*/ 2302609 h 2302609"/>
                      <a:gd name="connsiteX14" fmla="*/ 0 w 3114248"/>
                      <a:gd name="connsiteY14" fmla="*/ 1918833 h 2302609"/>
                      <a:gd name="connsiteX15" fmla="*/ 0 w 3114248"/>
                      <a:gd name="connsiteY15" fmla="*/ 1391797 h 2302609"/>
                      <a:gd name="connsiteX16" fmla="*/ 0 w 3114248"/>
                      <a:gd name="connsiteY16" fmla="*/ 880111 h 2302609"/>
                      <a:gd name="connsiteX17" fmla="*/ 0 w 3114248"/>
                      <a:gd name="connsiteY17" fmla="*/ 383776 h 2302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3114248" h="2302609" extrusionOk="0">
                        <a:moveTo>
                          <a:pt x="0" y="383776"/>
                        </a:moveTo>
                        <a:cubicBezTo>
                          <a:pt x="-11782" y="164555"/>
                          <a:pt x="118190" y="20129"/>
                          <a:pt x="383776" y="0"/>
                        </a:cubicBezTo>
                        <a:cubicBezTo>
                          <a:pt x="680474" y="-48040"/>
                          <a:pt x="770610" y="27209"/>
                          <a:pt x="1017384" y="0"/>
                        </a:cubicBezTo>
                        <a:cubicBezTo>
                          <a:pt x="1264158" y="-27209"/>
                          <a:pt x="1452803" y="23102"/>
                          <a:pt x="1580591" y="0"/>
                        </a:cubicBezTo>
                        <a:cubicBezTo>
                          <a:pt x="1708379" y="-23102"/>
                          <a:pt x="1853356" y="47641"/>
                          <a:pt x="2120331" y="0"/>
                        </a:cubicBezTo>
                        <a:cubicBezTo>
                          <a:pt x="2387306" y="-47641"/>
                          <a:pt x="2541497" y="50656"/>
                          <a:pt x="2730472" y="0"/>
                        </a:cubicBezTo>
                        <a:cubicBezTo>
                          <a:pt x="2964745" y="-45933"/>
                          <a:pt x="3075667" y="165914"/>
                          <a:pt x="3114248" y="383776"/>
                        </a:cubicBezTo>
                        <a:cubicBezTo>
                          <a:pt x="3131173" y="530947"/>
                          <a:pt x="3101768" y="769204"/>
                          <a:pt x="3114248" y="895462"/>
                        </a:cubicBezTo>
                        <a:cubicBezTo>
                          <a:pt x="3126728" y="1021720"/>
                          <a:pt x="3080839" y="1300577"/>
                          <a:pt x="3114248" y="1437848"/>
                        </a:cubicBezTo>
                        <a:cubicBezTo>
                          <a:pt x="3147657" y="1575119"/>
                          <a:pt x="3077405" y="1762147"/>
                          <a:pt x="3114248" y="1918833"/>
                        </a:cubicBezTo>
                        <a:cubicBezTo>
                          <a:pt x="3081832" y="2128933"/>
                          <a:pt x="2946257" y="2292104"/>
                          <a:pt x="2730472" y="2302609"/>
                        </a:cubicBezTo>
                        <a:cubicBezTo>
                          <a:pt x="2479409" y="2317908"/>
                          <a:pt x="2292976" y="2257427"/>
                          <a:pt x="2120331" y="2302609"/>
                        </a:cubicBezTo>
                        <a:cubicBezTo>
                          <a:pt x="1947686" y="2347791"/>
                          <a:pt x="1757835" y="2283029"/>
                          <a:pt x="1486723" y="2302609"/>
                        </a:cubicBezTo>
                        <a:cubicBezTo>
                          <a:pt x="1215611" y="2322189"/>
                          <a:pt x="628957" y="2227431"/>
                          <a:pt x="383776" y="2302609"/>
                        </a:cubicBezTo>
                        <a:cubicBezTo>
                          <a:pt x="152746" y="2305742"/>
                          <a:pt x="-7307" y="2125746"/>
                          <a:pt x="0" y="1918833"/>
                        </a:cubicBezTo>
                        <a:cubicBezTo>
                          <a:pt x="-40056" y="1684704"/>
                          <a:pt x="24159" y="1505021"/>
                          <a:pt x="0" y="1391797"/>
                        </a:cubicBezTo>
                        <a:cubicBezTo>
                          <a:pt x="-24159" y="1278573"/>
                          <a:pt x="43723" y="1045835"/>
                          <a:pt x="0" y="880111"/>
                        </a:cubicBezTo>
                        <a:cubicBezTo>
                          <a:pt x="-43723" y="714387"/>
                          <a:pt x="17243" y="625202"/>
                          <a:pt x="0" y="383776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51">
              <a:defRPr/>
            </a:pPr>
            <a:endParaRPr lang="en-US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5C7F49D-A01F-8CCC-61D1-F86E71B7F8F4}"/>
              </a:ext>
            </a:extLst>
          </p:cNvPr>
          <p:cNvSpPr txBox="1"/>
          <p:nvPr/>
        </p:nvSpPr>
        <p:spPr>
          <a:xfrm>
            <a:off x="2763253" y="4511718"/>
            <a:ext cx="36874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265">
              <a:defRPr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  <a:cs typeface="Arial" panose="020B0604020202020204" pitchFamily="34" charset="0"/>
              </a:rPr>
              <a:t>All Power references are Design IT Power at Full Capacity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A6D0D82-9636-F3EE-F78F-CD1A39212C08}"/>
              </a:ext>
            </a:extLst>
          </p:cNvPr>
          <p:cNvSpPr txBox="1"/>
          <p:nvPr/>
        </p:nvSpPr>
        <p:spPr>
          <a:xfrm>
            <a:off x="668343" y="4619440"/>
            <a:ext cx="6134101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265">
              <a:defRPr/>
            </a:pPr>
            <a:r>
              <a:rPr lang="en-IN" sz="675" b="1" dirty="0">
                <a:solidFill>
                  <a:prstClr val="white">
                    <a:lumMod val="85000"/>
                  </a:prstClr>
                </a:solidFill>
                <a:latin typeface="Trebuchet MS"/>
                <a:ea typeface="Calibri" panose="020F0502020204030204" pitchFamily="34" charset="0"/>
              </a:rPr>
              <a:t>This is copyright material and limited to the purpose it is currently serving</a:t>
            </a:r>
            <a:endParaRPr lang="en-US" sz="675" dirty="0">
              <a:solidFill>
                <a:prstClr val="white">
                  <a:lumMod val="85000"/>
                </a:prstClr>
              </a:solidFill>
              <a:latin typeface="Trebuchet MS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368C7F2-46B4-A741-91AE-0F1501F8919D}"/>
              </a:ext>
            </a:extLst>
          </p:cNvPr>
          <p:cNvSpPr txBox="1"/>
          <p:nvPr/>
        </p:nvSpPr>
        <p:spPr>
          <a:xfrm>
            <a:off x="854488" y="4570159"/>
            <a:ext cx="108000" cy="10800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endParaRPr lang="en-US" dirty="0">
              <a:latin typeface="Trebuchet MS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91CD5B9-D5B1-FB42-A964-FD88EC5176B0}"/>
              </a:ext>
            </a:extLst>
          </p:cNvPr>
          <p:cNvSpPr txBox="1"/>
          <p:nvPr/>
        </p:nvSpPr>
        <p:spPr>
          <a:xfrm>
            <a:off x="1736444" y="4570159"/>
            <a:ext cx="108000" cy="108000"/>
          </a:xfrm>
          <a:prstGeom prst="roundRect">
            <a:avLst>
              <a:gd name="adj" fmla="val 9442"/>
            </a:avLst>
          </a:prstGeom>
          <a:solidFill>
            <a:schemeClr val="accent6"/>
          </a:solidFill>
          <a:ln w="6350">
            <a:solidFill>
              <a:schemeClr val="accent6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endParaRPr lang="en-US" dirty="0">
              <a:latin typeface="Trebuchet MS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2FD6C04-B7E6-CC4D-8D4A-4AC6FD328A5B}"/>
              </a:ext>
            </a:extLst>
          </p:cNvPr>
          <p:cNvSpPr txBox="1"/>
          <p:nvPr/>
        </p:nvSpPr>
        <p:spPr>
          <a:xfrm>
            <a:off x="2843952" y="4570159"/>
            <a:ext cx="108000" cy="108000"/>
          </a:xfrm>
          <a:prstGeom prst="roundRect">
            <a:avLst>
              <a:gd name="adj" fmla="val 9442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 defTabSz="914174">
              <a:defRPr sz="700" b="1">
                <a:solidFill>
                  <a:prstClr val="black"/>
                </a:solidFill>
                <a:latin typeface="+mj-lt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endParaRPr lang="en-US" dirty="0">
              <a:latin typeface="Trebuchet M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DABDBA5-D555-2BF1-D80E-6A494E7BA543}"/>
              </a:ext>
            </a:extLst>
          </p:cNvPr>
          <p:cNvSpPr txBox="1"/>
          <p:nvPr/>
        </p:nvSpPr>
        <p:spPr>
          <a:xfrm>
            <a:off x="962489" y="4516437"/>
            <a:ext cx="74038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Operational</a:t>
            </a:r>
            <a:endParaRPr lang="en-IN" sz="800" dirty="0">
              <a:solidFill>
                <a:prstClr val="white">
                  <a:lumMod val="85000"/>
                </a:prstClr>
              </a:solidFill>
              <a:latin typeface="Trebuchet M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B931F41-D236-2C7B-14C2-85F8DF3BA9A1}"/>
              </a:ext>
            </a:extLst>
          </p:cNvPr>
          <p:cNvSpPr txBox="1"/>
          <p:nvPr/>
        </p:nvSpPr>
        <p:spPr>
          <a:xfrm>
            <a:off x="1844445" y="4516437"/>
            <a:ext cx="96594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75">
              <a:defRPr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In Development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338264E-0341-17DF-4CB4-CE8AD16D8DB5}"/>
              </a:ext>
            </a:extLst>
          </p:cNvPr>
          <p:cNvSpPr txBox="1"/>
          <p:nvPr/>
        </p:nvSpPr>
        <p:spPr>
          <a:xfrm>
            <a:off x="2951953" y="4516438"/>
            <a:ext cx="74123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75">
              <a:defRPr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Planning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B4C155E-C97F-2940-886B-2B4FF5E5317B}"/>
              </a:ext>
            </a:extLst>
          </p:cNvPr>
          <p:cNvSpPr txBox="1"/>
          <p:nvPr/>
        </p:nvSpPr>
        <p:spPr>
          <a:xfrm>
            <a:off x="1230498" y="953206"/>
            <a:ext cx="900000" cy="36000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Tower 2</a:t>
            </a:r>
          </a:p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9.6 MW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FA66EDA-5821-DD48-9B92-134815689405}"/>
              </a:ext>
            </a:extLst>
          </p:cNvPr>
          <p:cNvSpPr txBox="1"/>
          <p:nvPr/>
        </p:nvSpPr>
        <p:spPr>
          <a:xfrm>
            <a:off x="231472" y="953206"/>
            <a:ext cx="900000" cy="36000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Tower 1</a:t>
            </a:r>
          </a:p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11.5 MW</a:t>
            </a:r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6C2D928E-054E-AB43-9C5F-557ED4C1C62D}"/>
              </a:ext>
            </a:extLst>
          </p:cNvPr>
          <p:cNvCxnSpPr>
            <a:cxnSpLocks/>
          </p:cNvCxnSpPr>
          <p:nvPr/>
        </p:nvCxnSpPr>
        <p:spPr>
          <a:xfrm rot="5400000" flipV="1">
            <a:off x="643445" y="1971220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31DFE8E6-34A9-E646-BC68-7429D21898DB}"/>
              </a:ext>
            </a:extLst>
          </p:cNvPr>
          <p:cNvCxnSpPr>
            <a:cxnSpLocks/>
          </p:cNvCxnSpPr>
          <p:nvPr/>
        </p:nvCxnSpPr>
        <p:spPr>
          <a:xfrm rot="5400000" flipV="1">
            <a:off x="1296357" y="1971220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ounded Rectangle 140">
            <a:extLst>
              <a:ext uri="{FF2B5EF4-FFF2-40B4-BE49-F238E27FC236}">
                <a16:creationId xmlns:a16="http://schemas.microsoft.com/office/drawing/2014/main" id="{8CA9B810-5256-6048-9DDF-788A7E3EFCE3}"/>
              </a:ext>
            </a:extLst>
          </p:cNvPr>
          <p:cNvSpPr/>
          <p:nvPr/>
        </p:nvSpPr>
        <p:spPr>
          <a:xfrm>
            <a:off x="2231019" y="953206"/>
            <a:ext cx="904417" cy="360000"/>
          </a:xfrm>
          <a:prstGeom prst="roundRect">
            <a:avLst/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Tower 3</a:t>
            </a:r>
          </a:p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BTS</a:t>
            </a:r>
          </a:p>
        </p:txBody>
      </p: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406643CE-F9B2-5F47-8BCC-B56B5B10CA8E}"/>
              </a:ext>
            </a:extLst>
          </p:cNvPr>
          <p:cNvCxnSpPr>
            <a:cxnSpLocks/>
          </p:cNvCxnSpPr>
          <p:nvPr/>
        </p:nvCxnSpPr>
        <p:spPr>
          <a:xfrm rot="5400000" flipV="1">
            <a:off x="2691253" y="1419760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72ADEDA2-7966-C178-676F-463AA701ABE9}"/>
              </a:ext>
            </a:extLst>
          </p:cNvPr>
          <p:cNvSpPr txBox="1"/>
          <p:nvPr/>
        </p:nvSpPr>
        <p:spPr>
          <a:xfrm>
            <a:off x="1238895" y="1506123"/>
            <a:ext cx="900000" cy="360000"/>
          </a:xfrm>
          <a:prstGeom prst="roundRect">
            <a:avLst>
              <a:gd name="adj" fmla="val 9442"/>
            </a:avLst>
          </a:prstGeom>
          <a:solidFill>
            <a:srgbClr val="BDD62F"/>
          </a:solidFill>
          <a:ln w="6350">
            <a:solidFill>
              <a:schemeClr val="accent6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Tower 5</a:t>
            </a:r>
          </a:p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38.8 MW</a:t>
            </a:r>
          </a:p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Q4 2023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FEBB2C-56F7-CA11-D547-D74FA0AE5A8C}"/>
              </a:ext>
            </a:extLst>
          </p:cNvPr>
          <p:cNvSpPr txBox="1"/>
          <p:nvPr/>
        </p:nvSpPr>
        <p:spPr>
          <a:xfrm>
            <a:off x="239869" y="1506123"/>
            <a:ext cx="900000" cy="360000"/>
          </a:xfrm>
          <a:prstGeom prst="roundRect">
            <a:avLst>
              <a:gd name="adj" fmla="val 9442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Tower 4</a:t>
            </a:r>
          </a:p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8.1 MW</a:t>
            </a:r>
          </a:p>
        </p:txBody>
      </p:sp>
      <p:sp>
        <p:nvSpPr>
          <p:cNvPr id="8" name="Rounded Rectangle 140">
            <a:extLst>
              <a:ext uri="{FF2B5EF4-FFF2-40B4-BE49-F238E27FC236}">
                <a16:creationId xmlns:a16="http://schemas.microsoft.com/office/drawing/2014/main" id="{0073DD52-FC8D-97EB-9AF1-E506D00B9AAB}"/>
              </a:ext>
            </a:extLst>
          </p:cNvPr>
          <p:cNvSpPr/>
          <p:nvPr/>
        </p:nvSpPr>
        <p:spPr>
          <a:xfrm>
            <a:off x="2239481" y="1506123"/>
            <a:ext cx="904417" cy="360000"/>
          </a:xfrm>
          <a:prstGeom prst="roundRect">
            <a:avLst/>
          </a:prstGeom>
          <a:solidFill>
            <a:schemeClr val="accent6"/>
          </a:solidFill>
          <a:ln w="6350">
            <a:solidFill>
              <a:schemeClr val="accent6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Tower 6</a:t>
            </a:r>
          </a:p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26 MW</a:t>
            </a:r>
          </a:p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Q2 2025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010456-4B39-F95B-ADC1-8BD398F09D55}"/>
              </a:ext>
            </a:extLst>
          </p:cNvPr>
          <p:cNvSpPr txBox="1"/>
          <p:nvPr/>
        </p:nvSpPr>
        <p:spPr>
          <a:xfrm>
            <a:off x="986760" y="2044676"/>
            <a:ext cx="648000" cy="360000"/>
          </a:xfrm>
          <a:prstGeom prst="roundRect">
            <a:avLst>
              <a:gd name="adj" fmla="val 9442"/>
            </a:avLst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Tower 8</a:t>
            </a:r>
          </a:p>
          <a:p>
            <a:pPr defTabSz="914198">
              <a:defRPr/>
            </a:pPr>
            <a:r>
              <a:rPr lang="en-US" sz="700" dirty="0">
                <a:solidFill>
                  <a:prstClr val="black"/>
                </a:solidFill>
                <a:latin typeface="Trebuchet MS"/>
              </a:rPr>
              <a:t>20-30 MW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D9531C-CE2A-2F38-B908-C7CA66A6FE48}"/>
              </a:ext>
            </a:extLst>
          </p:cNvPr>
          <p:cNvSpPr txBox="1"/>
          <p:nvPr/>
        </p:nvSpPr>
        <p:spPr>
          <a:xfrm>
            <a:off x="233794" y="2044676"/>
            <a:ext cx="648000" cy="360000"/>
          </a:xfrm>
          <a:prstGeom prst="roundRect">
            <a:avLst>
              <a:gd name="adj" fmla="val 9442"/>
            </a:avLst>
          </a:prstGeom>
          <a:solidFill>
            <a:schemeClr val="accent6"/>
          </a:solidFill>
          <a:ln w="6350">
            <a:solidFill>
              <a:schemeClr val="accent6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1000"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Tower 7</a:t>
            </a:r>
          </a:p>
          <a:p>
            <a:pPr defTabSz="914198">
              <a:defRPr/>
            </a:pPr>
            <a:r>
              <a:rPr lang="en-US" sz="700" dirty="0">
                <a:solidFill>
                  <a:prstClr val="black"/>
                </a:solidFill>
                <a:latin typeface="Trebuchet MS"/>
              </a:rPr>
              <a:t>26 MW</a:t>
            </a:r>
          </a:p>
          <a:p>
            <a:pPr defTabSz="914198">
              <a:defRPr/>
            </a:pPr>
            <a:r>
              <a:rPr lang="en-US" sz="700" dirty="0">
                <a:solidFill>
                  <a:prstClr val="black"/>
                </a:solidFill>
                <a:latin typeface="Trebuchet MS"/>
              </a:rPr>
              <a:t>Q4 2025</a:t>
            </a:r>
          </a:p>
        </p:txBody>
      </p:sp>
      <p:sp>
        <p:nvSpPr>
          <p:cNvPr id="11" name="Rounded Rectangle 140">
            <a:extLst>
              <a:ext uri="{FF2B5EF4-FFF2-40B4-BE49-F238E27FC236}">
                <a16:creationId xmlns:a16="http://schemas.microsoft.com/office/drawing/2014/main" id="{B11B1184-517B-A26D-2946-6A5CA7C8980C}"/>
              </a:ext>
            </a:extLst>
          </p:cNvPr>
          <p:cNvSpPr/>
          <p:nvPr/>
        </p:nvSpPr>
        <p:spPr>
          <a:xfrm>
            <a:off x="1739726" y="2044676"/>
            <a:ext cx="648000" cy="36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Tower 9</a:t>
            </a:r>
          </a:p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20-40 MW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E9A97AD-4FC2-FF22-779D-B2F4D8081868}"/>
              </a:ext>
            </a:extLst>
          </p:cNvPr>
          <p:cNvCxnSpPr>
            <a:cxnSpLocks/>
          </p:cNvCxnSpPr>
          <p:nvPr/>
        </p:nvCxnSpPr>
        <p:spPr>
          <a:xfrm rot="5400000" flipV="1">
            <a:off x="637946" y="1419760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0DC0A7F-2232-692D-2D5F-A849F2BD430F}"/>
              </a:ext>
            </a:extLst>
          </p:cNvPr>
          <p:cNvCxnSpPr>
            <a:cxnSpLocks/>
          </p:cNvCxnSpPr>
          <p:nvPr/>
        </p:nvCxnSpPr>
        <p:spPr>
          <a:xfrm rot="5400000" flipV="1">
            <a:off x="1646058" y="1419760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74F7C35-CF29-E79A-73CD-33661530D39F}"/>
              </a:ext>
            </a:extLst>
          </p:cNvPr>
          <p:cNvCxnSpPr>
            <a:cxnSpLocks/>
          </p:cNvCxnSpPr>
          <p:nvPr/>
        </p:nvCxnSpPr>
        <p:spPr>
          <a:xfrm rot="5400000" flipV="1">
            <a:off x="2691729" y="1970009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140">
            <a:extLst>
              <a:ext uri="{FF2B5EF4-FFF2-40B4-BE49-F238E27FC236}">
                <a16:creationId xmlns:a16="http://schemas.microsoft.com/office/drawing/2014/main" id="{073F6474-D928-9EC6-64BB-8C54ED504B3D}"/>
              </a:ext>
            </a:extLst>
          </p:cNvPr>
          <p:cNvSpPr/>
          <p:nvPr/>
        </p:nvSpPr>
        <p:spPr>
          <a:xfrm>
            <a:off x="2492692" y="2044676"/>
            <a:ext cx="648000" cy="3600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Tower 10</a:t>
            </a:r>
          </a:p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20-40 MW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18E8875-4F7D-0137-B041-E3BB43356E60}"/>
              </a:ext>
            </a:extLst>
          </p:cNvPr>
          <p:cNvCxnSpPr>
            <a:cxnSpLocks/>
          </p:cNvCxnSpPr>
          <p:nvPr/>
        </p:nvCxnSpPr>
        <p:spPr>
          <a:xfrm rot="5400000" flipV="1">
            <a:off x="1935167" y="1971220"/>
            <a:ext cx="144000" cy="0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50C0138-F9E0-D9AB-1419-18B5760172EA}"/>
              </a:ext>
            </a:extLst>
          </p:cNvPr>
          <p:cNvCxnSpPr>
            <a:cxnSpLocks/>
          </p:cNvCxnSpPr>
          <p:nvPr/>
        </p:nvCxnSpPr>
        <p:spPr>
          <a:xfrm>
            <a:off x="686057" y="2452304"/>
            <a:ext cx="3813" cy="201298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F91367E-5838-E0EF-6A07-8AFB3A960E65}"/>
              </a:ext>
            </a:extLst>
          </p:cNvPr>
          <p:cNvCxnSpPr>
            <a:cxnSpLocks/>
          </p:cNvCxnSpPr>
          <p:nvPr/>
        </p:nvCxnSpPr>
        <p:spPr>
          <a:xfrm>
            <a:off x="1313333" y="2452304"/>
            <a:ext cx="3813" cy="201298"/>
          </a:xfrm>
          <a:prstGeom prst="line">
            <a:avLst/>
          </a:prstGeom>
          <a:ln w="12700">
            <a:solidFill>
              <a:srgbClr val="ABC125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ounded Rectangle 140">
            <a:extLst>
              <a:ext uri="{FF2B5EF4-FFF2-40B4-BE49-F238E27FC236}">
                <a16:creationId xmlns:a16="http://schemas.microsoft.com/office/drawing/2014/main" id="{B00051C5-B2BB-9B73-10B4-3918FE7925A7}"/>
              </a:ext>
            </a:extLst>
          </p:cNvPr>
          <p:cNvSpPr/>
          <p:nvPr/>
        </p:nvSpPr>
        <p:spPr>
          <a:xfrm>
            <a:off x="323850" y="2578624"/>
            <a:ext cx="648000" cy="360000"/>
          </a:xfrm>
          <a:prstGeom prst="roundRect">
            <a:avLst/>
          </a:prstGeom>
          <a:solidFill>
            <a:srgbClr val="4EA72E"/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Tower 11</a:t>
            </a:r>
          </a:p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19.2 MW</a:t>
            </a:r>
          </a:p>
        </p:txBody>
      </p:sp>
      <p:sp>
        <p:nvSpPr>
          <p:cNvPr id="41" name="Rounded Rectangle 140">
            <a:extLst>
              <a:ext uri="{FF2B5EF4-FFF2-40B4-BE49-F238E27FC236}">
                <a16:creationId xmlns:a16="http://schemas.microsoft.com/office/drawing/2014/main" id="{E8F97E82-D728-D803-8344-0784715F2B68}"/>
              </a:ext>
            </a:extLst>
          </p:cNvPr>
          <p:cNvSpPr/>
          <p:nvPr/>
        </p:nvSpPr>
        <p:spPr>
          <a:xfrm>
            <a:off x="1066009" y="2578624"/>
            <a:ext cx="648000" cy="360000"/>
          </a:xfrm>
          <a:prstGeom prst="roundRect">
            <a:avLst/>
          </a:prstGeom>
          <a:solidFill>
            <a:srgbClr val="4EA72E"/>
          </a:solidFill>
          <a:ln w="6350">
            <a:solidFill>
              <a:schemeClr val="accent2">
                <a:lumMod val="40000"/>
                <a:lumOff val="60000"/>
              </a:schemeClr>
            </a:solidFill>
            <a:prstDash val="sysDot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Tower 12</a:t>
            </a:r>
          </a:p>
          <a:p>
            <a:pPr algn="ctr" defTabSz="914151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19.2 MW</a:t>
            </a:r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BC4B1891-1568-A696-60A1-6FE72092D33B}"/>
              </a:ext>
            </a:extLst>
          </p:cNvPr>
          <p:cNvSpPr/>
          <p:nvPr/>
        </p:nvSpPr>
        <p:spPr>
          <a:xfrm>
            <a:off x="3780671" y="1580767"/>
            <a:ext cx="313495" cy="261431"/>
          </a:xfrm>
          <a:custGeom>
            <a:avLst/>
            <a:gdLst>
              <a:gd name="connsiteX0" fmla="*/ 1 w 907401"/>
              <a:gd name="connsiteY0" fmla="*/ 270360 h 707814"/>
              <a:gd name="connsiteX1" fmla="*/ 397009 w 907401"/>
              <a:gd name="connsiteY1" fmla="*/ 327270 h 707814"/>
              <a:gd name="connsiteX2" fmla="*/ 453701 w 907401"/>
              <a:gd name="connsiteY2" fmla="*/ 0 h 707814"/>
              <a:gd name="connsiteX3" fmla="*/ 510392 w 907401"/>
              <a:gd name="connsiteY3" fmla="*/ 327270 h 707814"/>
              <a:gd name="connsiteX4" fmla="*/ 907400 w 907401"/>
              <a:gd name="connsiteY4" fmla="*/ 270360 h 707814"/>
              <a:gd name="connsiteX5" fmla="*/ 545429 w 907401"/>
              <a:gd name="connsiteY5" fmla="*/ 415714 h 707814"/>
              <a:gd name="connsiteX6" fmla="*/ 734102 w 907401"/>
              <a:gd name="connsiteY6" fmla="*/ 707812 h 707814"/>
              <a:gd name="connsiteX7" fmla="*/ 453701 w 907401"/>
              <a:gd name="connsiteY7" fmla="*/ 470376 h 707814"/>
              <a:gd name="connsiteX8" fmla="*/ 173299 w 907401"/>
              <a:gd name="connsiteY8" fmla="*/ 707812 h 707814"/>
              <a:gd name="connsiteX9" fmla="*/ 361972 w 907401"/>
              <a:gd name="connsiteY9" fmla="*/ 415714 h 707814"/>
              <a:gd name="connsiteX10" fmla="*/ 1 w 907401"/>
              <a:gd name="connsiteY10" fmla="*/ 270360 h 707814"/>
              <a:gd name="connsiteX0" fmla="*/ 0 w 907399"/>
              <a:gd name="connsiteY0" fmla="*/ 270360 h 707812"/>
              <a:gd name="connsiteX1" fmla="*/ 397008 w 907399"/>
              <a:gd name="connsiteY1" fmla="*/ 327270 h 707812"/>
              <a:gd name="connsiteX2" fmla="*/ 453700 w 907399"/>
              <a:gd name="connsiteY2" fmla="*/ 0 h 707812"/>
              <a:gd name="connsiteX3" fmla="*/ 510391 w 907399"/>
              <a:gd name="connsiteY3" fmla="*/ 327270 h 707812"/>
              <a:gd name="connsiteX4" fmla="*/ 907399 w 907399"/>
              <a:gd name="connsiteY4" fmla="*/ 270360 h 707812"/>
              <a:gd name="connsiteX5" fmla="*/ 721274 w 907399"/>
              <a:gd name="connsiteY5" fmla="*/ 457917 h 707812"/>
              <a:gd name="connsiteX6" fmla="*/ 734101 w 907399"/>
              <a:gd name="connsiteY6" fmla="*/ 707812 h 707812"/>
              <a:gd name="connsiteX7" fmla="*/ 453700 w 907399"/>
              <a:gd name="connsiteY7" fmla="*/ 470376 h 707812"/>
              <a:gd name="connsiteX8" fmla="*/ 173298 w 907399"/>
              <a:gd name="connsiteY8" fmla="*/ 707812 h 707812"/>
              <a:gd name="connsiteX9" fmla="*/ 361971 w 907399"/>
              <a:gd name="connsiteY9" fmla="*/ 415714 h 707812"/>
              <a:gd name="connsiteX10" fmla="*/ 0 w 907399"/>
              <a:gd name="connsiteY10" fmla="*/ 270360 h 707812"/>
              <a:gd name="connsiteX0" fmla="*/ 0 w 907399"/>
              <a:gd name="connsiteY0" fmla="*/ 270360 h 707812"/>
              <a:gd name="connsiteX1" fmla="*/ 354805 w 907399"/>
              <a:gd name="connsiteY1" fmla="*/ 242864 h 707812"/>
              <a:gd name="connsiteX2" fmla="*/ 453700 w 907399"/>
              <a:gd name="connsiteY2" fmla="*/ 0 h 707812"/>
              <a:gd name="connsiteX3" fmla="*/ 510391 w 907399"/>
              <a:gd name="connsiteY3" fmla="*/ 327270 h 707812"/>
              <a:gd name="connsiteX4" fmla="*/ 907399 w 907399"/>
              <a:gd name="connsiteY4" fmla="*/ 270360 h 707812"/>
              <a:gd name="connsiteX5" fmla="*/ 721274 w 907399"/>
              <a:gd name="connsiteY5" fmla="*/ 457917 h 707812"/>
              <a:gd name="connsiteX6" fmla="*/ 734101 w 907399"/>
              <a:gd name="connsiteY6" fmla="*/ 707812 h 707812"/>
              <a:gd name="connsiteX7" fmla="*/ 453700 w 907399"/>
              <a:gd name="connsiteY7" fmla="*/ 470376 h 707812"/>
              <a:gd name="connsiteX8" fmla="*/ 173298 w 907399"/>
              <a:gd name="connsiteY8" fmla="*/ 707812 h 707812"/>
              <a:gd name="connsiteX9" fmla="*/ 361971 w 907399"/>
              <a:gd name="connsiteY9" fmla="*/ 415714 h 707812"/>
              <a:gd name="connsiteX10" fmla="*/ 0 w 907399"/>
              <a:gd name="connsiteY10" fmla="*/ 270360 h 707812"/>
              <a:gd name="connsiteX0" fmla="*/ 0 w 907399"/>
              <a:gd name="connsiteY0" fmla="*/ 270360 h 707812"/>
              <a:gd name="connsiteX1" fmla="*/ 354805 w 907399"/>
              <a:gd name="connsiteY1" fmla="*/ 242864 h 707812"/>
              <a:gd name="connsiteX2" fmla="*/ 453700 w 907399"/>
              <a:gd name="connsiteY2" fmla="*/ 0 h 707812"/>
              <a:gd name="connsiteX3" fmla="*/ 651068 w 907399"/>
              <a:gd name="connsiteY3" fmla="*/ 151424 h 707812"/>
              <a:gd name="connsiteX4" fmla="*/ 907399 w 907399"/>
              <a:gd name="connsiteY4" fmla="*/ 270360 h 707812"/>
              <a:gd name="connsiteX5" fmla="*/ 721274 w 907399"/>
              <a:gd name="connsiteY5" fmla="*/ 457917 h 707812"/>
              <a:gd name="connsiteX6" fmla="*/ 734101 w 907399"/>
              <a:gd name="connsiteY6" fmla="*/ 707812 h 707812"/>
              <a:gd name="connsiteX7" fmla="*/ 453700 w 907399"/>
              <a:gd name="connsiteY7" fmla="*/ 470376 h 707812"/>
              <a:gd name="connsiteX8" fmla="*/ 173298 w 907399"/>
              <a:gd name="connsiteY8" fmla="*/ 707812 h 707812"/>
              <a:gd name="connsiteX9" fmla="*/ 361971 w 907399"/>
              <a:gd name="connsiteY9" fmla="*/ 415714 h 707812"/>
              <a:gd name="connsiteX10" fmla="*/ 0 w 907399"/>
              <a:gd name="connsiteY10" fmla="*/ 270360 h 707812"/>
              <a:gd name="connsiteX0" fmla="*/ 0 w 907399"/>
              <a:gd name="connsiteY0" fmla="*/ 270360 h 707812"/>
              <a:gd name="connsiteX1" fmla="*/ 354805 w 907399"/>
              <a:gd name="connsiteY1" fmla="*/ 242864 h 707812"/>
              <a:gd name="connsiteX2" fmla="*/ 453700 w 907399"/>
              <a:gd name="connsiteY2" fmla="*/ 0 h 707812"/>
              <a:gd name="connsiteX3" fmla="*/ 651068 w 907399"/>
              <a:gd name="connsiteY3" fmla="*/ 151424 h 707812"/>
              <a:gd name="connsiteX4" fmla="*/ 907399 w 907399"/>
              <a:gd name="connsiteY4" fmla="*/ 270360 h 707812"/>
              <a:gd name="connsiteX5" fmla="*/ 721274 w 907399"/>
              <a:gd name="connsiteY5" fmla="*/ 457917 h 707812"/>
              <a:gd name="connsiteX6" fmla="*/ 734101 w 907399"/>
              <a:gd name="connsiteY6" fmla="*/ 707812 h 707812"/>
              <a:gd name="connsiteX7" fmla="*/ 453700 w 907399"/>
              <a:gd name="connsiteY7" fmla="*/ 470376 h 707812"/>
              <a:gd name="connsiteX8" fmla="*/ 173298 w 907399"/>
              <a:gd name="connsiteY8" fmla="*/ 707812 h 707812"/>
              <a:gd name="connsiteX9" fmla="*/ 263498 w 907399"/>
              <a:gd name="connsiteY9" fmla="*/ 493086 h 707812"/>
              <a:gd name="connsiteX10" fmla="*/ 0 w 907399"/>
              <a:gd name="connsiteY10" fmla="*/ 270360 h 707812"/>
              <a:gd name="connsiteX0" fmla="*/ 0 w 907399"/>
              <a:gd name="connsiteY0" fmla="*/ 270360 h 707812"/>
              <a:gd name="connsiteX1" fmla="*/ 354805 w 907399"/>
              <a:gd name="connsiteY1" fmla="*/ 242864 h 707812"/>
              <a:gd name="connsiteX2" fmla="*/ 453700 w 907399"/>
              <a:gd name="connsiteY2" fmla="*/ 0 h 707812"/>
              <a:gd name="connsiteX3" fmla="*/ 651068 w 907399"/>
              <a:gd name="connsiteY3" fmla="*/ 151424 h 707812"/>
              <a:gd name="connsiteX4" fmla="*/ 907399 w 907399"/>
              <a:gd name="connsiteY4" fmla="*/ 270360 h 707812"/>
              <a:gd name="connsiteX5" fmla="*/ 721274 w 907399"/>
              <a:gd name="connsiteY5" fmla="*/ 457917 h 707812"/>
              <a:gd name="connsiteX6" fmla="*/ 734101 w 907399"/>
              <a:gd name="connsiteY6" fmla="*/ 707812 h 707812"/>
              <a:gd name="connsiteX7" fmla="*/ 509971 w 907399"/>
              <a:gd name="connsiteY7" fmla="*/ 547749 h 707812"/>
              <a:gd name="connsiteX8" fmla="*/ 173298 w 907399"/>
              <a:gd name="connsiteY8" fmla="*/ 707812 h 707812"/>
              <a:gd name="connsiteX9" fmla="*/ 263498 w 907399"/>
              <a:gd name="connsiteY9" fmla="*/ 493086 h 707812"/>
              <a:gd name="connsiteX10" fmla="*/ 0 w 907399"/>
              <a:gd name="connsiteY10" fmla="*/ 270360 h 707812"/>
              <a:gd name="connsiteX0" fmla="*/ 0 w 907399"/>
              <a:gd name="connsiteY0" fmla="*/ 270360 h 707812"/>
              <a:gd name="connsiteX1" fmla="*/ 354805 w 907399"/>
              <a:gd name="connsiteY1" fmla="*/ 242864 h 707812"/>
              <a:gd name="connsiteX2" fmla="*/ 453700 w 907399"/>
              <a:gd name="connsiteY2" fmla="*/ 0 h 707812"/>
              <a:gd name="connsiteX3" fmla="*/ 622932 w 907399"/>
              <a:gd name="connsiteY3" fmla="*/ 214728 h 707812"/>
              <a:gd name="connsiteX4" fmla="*/ 907399 w 907399"/>
              <a:gd name="connsiteY4" fmla="*/ 270360 h 707812"/>
              <a:gd name="connsiteX5" fmla="*/ 721274 w 907399"/>
              <a:gd name="connsiteY5" fmla="*/ 457917 h 707812"/>
              <a:gd name="connsiteX6" fmla="*/ 734101 w 907399"/>
              <a:gd name="connsiteY6" fmla="*/ 707812 h 707812"/>
              <a:gd name="connsiteX7" fmla="*/ 509971 w 907399"/>
              <a:gd name="connsiteY7" fmla="*/ 547749 h 707812"/>
              <a:gd name="connsiteX8" fmla="*/ 173298 w 907399"/>
              <a:gd name="connsiteY8" fmla="*/ 707812 h 707812"/>
              <a:gd name="connsiteX9" fmla="*/ 263498 w 907399"/>
              <a:gd name="connsiteY9" fmla="*/ 493086 h 707812"/>
              <a:gd name="connsiteX10" fmla="*/ 0 w 907399"/>
              <a:gd name="connsiteY10" fmla="*/ 270360 h 70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07399" h="707812">
                <a:moveTo>
                  <a:pt x="0" y="270360"/>
                </a:moveTo>
                <a:lnTo>
                  <a:pt x="354805" y="242864"/>
                </a:lnTo>
                <a:lnTo>
                  <a:pt x="453700" y="0"/>
                </a:lnTo>
                <a:lnTo>
                  <a:pt x="622932" y="214728"/>
                </a:lnTo>
                <a:lnTo>
                  <a:pt x="907399" y="270360"/>
                </a:lnTo>
                <a:lnTo>
                  <a:pt x="721274" y="457917"/>
                </a:lnTo>
                <a:lnTo>
                  <a:pt x="734101" y="707812"/>
                </a:lnTo>
                <a:lnTo>
                  <a:pt x="509971" y="547749"/>
                </a:lnTo>
                <a:lnTo>
                  <a:pt x="173298" y="707812"/>
                </a:lnTo>
                <a:lnTo>
                  <a:pt x="263498" y="493086"/>
                </a:lnTo>
                <a:lnTo>
                  <a:pt x="0" y="27036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635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00" dirty="0">
                <a:solidFill>
                  <a:schemeClr val="bg1">
                    <a:lumMod val="95000"/>
                  </a:schemeClr>
                </a:solidFill>
              </a:rPr>
              <a:t>1</a:t>
            </a:r>
            <a:r>
              <a:rPr lang="en-US" sz="700" baseline="30000" dirty="0">
                <a:solidFill>
                  <a:schemeClr val="bg1">
                    <a:lumMod val="95000"/>
                  </a:schemeClr>
                </a:solidFill>
              </a:rPr>
              <a:t>st</a:t>
            </a:r>
            <a:endParaRPr lang="en-US" sz="7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948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9E399-F773-E6C4-748E-CB4A543CC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/>
          <a:lstStyle/>
          <a:p>
            <a:r>
              <a:rPr lang="en-IN" dirty="0"/>
              <a:t>Future-ready Digital DATA CENTER Infrastructure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D57378-95C1-8638-51BC-27A8466B6AAC}"/>
              </a:ext>
            </a:extLst>
          </p:cNvPr>
          <p:cNvSpPr txBox="1"/>
          <p:nvPr/>
        </p:nvSpPr>
        <p:spPr>
          <a:xfrm>
            <a:off x="3964359" y="2276198"/>
            <a:ext cx="15342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78">
              <a:defRPr/>
            </a:pPr>
            <a:r>
              <a:rPr lang="en-US" sz="1100" b="1" dirty="0">
                <a:solidFill>
                  <a:srgbClr val="BED730"/>
                </a:solidFill>
                <a:latin typeface="Trebuchet MS"/>
              </a:rPr>
              <a:t>India’s Data Center Powerhouse</a:t>
            </a:r>
            <a:endParaRPr lang="en-IN" sz="1100" b="1" dirty="0">
              <a:solidFill>
                <a:srgbClr val="BED730"/>
              </a:solidFill>
              <a:latin typeface="Trebuchet M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770802-1A95-50C3-03F9-341367C2F6B4}"/>
              </a:ext>
            </a:extLst>
          </p:cNvPr>
          <p:cNvSpPr txBox="1"/>
          <p:nvPr/>
        </p:nvSpPr>
        <p:spPr>
          <a:xfrm>
            <a:off x="3964359" y="2724145"/>
            <a:ext cx="153423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78">
              <a:defRPr/>
            </a:pPr>
            <a:r>
              <a:rPr lang="en-US" sz="1100" b="1" dirty="0">
                <a:solidFill>
                  <a:srgbClr val="BED730"/>
                </a:solidFill>
                <a:latin typeface="Trebuchet MS"/>
              </a:rPr>
              <a:t>23 years of experience serving all segments</a:t>
            </a:r>
            <a:endParaRPr lang="en-IN" sz="1100" b="1" dirty="0">
              <a:solidFill>
                <a:srgbClr val="BED730"/>
              </a:solidFill>
              <a:latin typeface="Trebuchet M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E92E8F9-B04E-64A0-7F3D-892CE5A28908}"/>
              </a:ext>
            </a:extLst>
          </p:cNvPr>
          <p:cNvGrpSpPr/>
          <p:nvPr/>
        </p:nvGrpSpPr>
        <p:grpSpPr>
          <a:xfrm>
            <a:off x="2946222" y="987424"/>
            <a:ext cx="3529014" cy="3529013"/>
            <a:chOff x="2699544" y="740746"/>
            <a:chExt cx="3744540" cy="3744539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C0B6676-9FEF-4954-FDAA-29AE9D250956}"/>
                </a:ext>
              </a:extLst>
            </p:cNvPr>
            <p:cNvSpPr/>
            <p:nvPr/>
          </p:nvSpPr>
          <p:spPr>
            <a:xfrm>
              <a:off x="2699544" y="1789751"/>
              <a:ext cx="1476853" cy="1476882"/>
            </a:xfrm>
            <a:custGeom>
              <a:avLst/>
              <a:gdLst>
                <a:gd name="connsiteX0" fmla="*/ 1472068 w 1476853"/>
                <a:gd name="connsiteY0" fmla="*/ 27842 h 1476882"/>
                <a:gd name="connsiteX1" fmla="*/ 1472068 w 1476853"/>
                <a:gd name="connsiteY1" fmla="*/ 4786 h 1476882"/>
                <a:gd name="connsiteX2" fmla="*/ 1449012 w 1476853"/>
                <a:gd name="connsiteY2" fmla="*/ 4786 h 1476882"/>
                <a:gd name="connsiteX3" fmla="*/ 119101 w 1476853"/>
                <a:gd name="connsiteY3" fmla="*/ 1334743 h 1476882"/>
                <a:gd name="connsiteX4" fmla="*/ 22637 w 1476853"/>
                <a:gd name="connsiteY4" fmla="*/ 1345037 h 1476882"/>
                <a:gd name="connsiteX5" fmla="*/ 22637 w 1476853"/>
                <a:gd name="connsiteY5" fmla="*/ 1454263 h 1476882"/>
                <a:gd name="connsiteX6" fmla="*/ 131864 w 1476853"/>
                <a:gd name="connsiteY6" fmla="*/ 1454263 h 1476882"/>
                <a:gd name="connsiteX7" fmla="*/ 142158 w 1476853"/>
                <a:gd name="connsiteY7" fmla="*/ 1357799 h 1476882"/>
                <a:gd name="connsiteX8" fmla="*/ 1472068 w 1476853"/>
                <a:gd name="connsiteY8" fmla="*/ 27842 h 147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6853" h="1476882">
                  <a:moveTo>
                    <a:pt x="1472068" y="27842"/>
                  </a:moveTo>
                  <a:cubicBezTo>
                    <a:pt x="1478449" y="21461"/>
                    <a:pt x="1478449" y="11167"/>
                    <a:pt x="1472068" y="4786"/>
                  </a:cubicBezTo>
                  <a:cubicBezTo>
                    <a:pt x="1465687" y="-1595"/>
                    <a:pt x="1455393" y="-1595"/>
                    <a:pt x="1449012" y="4786"/>
                  </a:cubicBezTo>
                  <a:lnTo>
                    <a:pt x="119101" y="1334743"/>
                  </a:lnTo>
                  <a:cubicBezTo>
                    <a:pt x="89198" y="1315413"/>
                    <a:pt x="48814" y="1318813"/>
                    <a:pt x="22637" y="1345037"/>
                  </a:cubicBezTo>
                  <a:cubicBezTo>
                    <a:pt x="-7546" y="1375173"/>
                    <a:pt x="-7546" y="1424127"/>
                    <a:pt x="22637" y="1454263"/>
                  </a:cubicBezTo>
                  <a:cubicBezTo>
                    <a:pt x="52820" y="1484400"/>
                    <a:pt x="101728" y="1484446"/>
                    <a:pt x="131864" y="1454263"/>
                  </a:cubicBezTo>
                  <a:cubicBezTo>
                    <a:pt x="158088" y="1428040"/>
                    <a:pt x="161488" y="1387703"/>
                    <a:pt x="142158" y="1357799"/>
                  </a:cubicBezTo>
                  <a:lnTo>
                    <a:pt x="1472068" y="2784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89">
                <a:defRPr/>
              </a:pPr>
              <a:endParaRPr lang="en-IN" sz="1800" dirty="0">
                <a:solidFill>
                  <a:prstClr val="black"/>
                </a:solidFill>
                <a:latin typeface="Trebuchet M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0940D0E-CBBE-62F3-85F2-F53025E67C2D}"/>
                </a:ext>
              </a:extLst>
            </p:cNvPr>
            <p:cNvSpPr/>
            <p:nvPr/>
          </p:nvSpPr>
          <p:spPr>
            <a:xfrm>
              <a:off x="4276040" y="3397445"/>
              <a:ext cx="2049827" cy="154454"/>
            </a:xfrm>
            <a:custGeom>
              <a:avLst/>
              <a:gdLst>
                <a:gd name="connsiteX0" fmla="*/ 1972601 w 2049827"/>
                <a:gd name="connsiteY0" fmla="*/ 0 h 154454"/>
                <a:gd name="connsiteX1" fmla="*/ 1897097 w 2049827"/>
                <a:gd name="connsiteY1" fmla="*/ 60925 h 154454"/>
                <a:gd name="connsiteX2" fmla="*/ 16302 w 2049827"/>
                <a:gd name="connsiteY2" fmla="*/ 60925 h 154454"/>
                <a:gd name="connsiteX3" fmla="*/ 0 w 2049827"/>
                <a:gd name="connsiteY3" fmla="*/ 77227 h 154454"/>
                <a:gd name="connsiteX4" fmla="*/ 16302 w 2049827"/>
                <a:gd name="connsiteY4" fmla="*/ 93530 h 154454"/>
                <a:gd name="connsiteX5" fmla="*/ 1897097 w 2049827"/>
                <a:gd name="connsiteY5" fmla="*/ 93530 h 154454"/>
                <a:gd name="connsiteX6" fmla="*/ 1972601 w 2049827"/>
                <a:gd name="connsiteY6" fmla="*/ 154455 h 154454"/>
                <a:gd name="connsiteX7" fmla="*/ 2049828 w 2049827"/>
                <a:gd name="connsiteY7" fmla="*/ 77227 h 154454"/>
                <a:gd name="connsiteX8" fmla="*/ 1972601 w 2049827"/>
                <a:gd name="connsiteY8" fmla="*/ 0 h 154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49827" h="154454">
                  <a:moveTo>
                    <a:pt x="1972601" y="0"/>
                  </a:moveTo>
                  <a:cubicBezTo>
                    <a:pt x="1935524" y="0"/>
                    <a:pt x="1904596" y="26130"/>
                    <a:pt x="1897097" y="60925"/>
                  </a:cubicBezTo>
                  <a:lnTo>
                    <a:pt x="16302" y="60925"/>
                  </a:lnTo>
                  <a:cubicBezTo>
                    <a:pt x="7313" y="60925"/>
                    <a:pt x="0" y="68238"/>
                    <a:pt x="0" y="77227"/>
                  </a:cubicBezTo>
                  <a:cubicBezTo>
                    <a:pt x="0" y="86217"/>
                    <a:pt x="7313" y="93530"/>
                    <a:pt x="16302" y="93530"/>
                  </a:cubicBezTo>
                  <a:lnTo>
                    <a:pt x="1897097" y="93530"/>
                  </a:lnTo>
                  <a:cubicBezTo>
                    <a:pt x="1904596" y="128370"/>
                    <a:pt x="1935524" y="154455"/>
                    <a:pt x="1972601" y="154455"/>
                  </a:cubicBezTo>
                  <a:cubicBezTo>
                    <a:pt x="2015267" y="154455"/>
                    <a:pt x="2049828" y="119893"/>
                    <a:pt x="2049828" y="77227"/>
                  </a:cubicBezTo>
                  <a:cubicBezTo>
                    <a:pt x="2049828" y="34561"/>
                    <a:pt x="2015220" y="0"/>
                    <a:pt x="1972601" y="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89">
                <a:defRPr/>
              </a:pPr>
              <a:endParaRPr lang="en-IN" sz="1800" dirty="0">
                <a:solidFill>
                  <a:prstClr val="black"/>
                </a:solidFill>
                <a:latin typeface="Trebuchet M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2D6E94C-CBCD-DAEA-F244-42544DB60F20}"/>
                </a:ext>
              </a:extLst>
            </p:cNvPr>
            <p:cNvSpPr/>
            <p:nvPr/>
          </p:nvSpPr>
          <p:spPr>
            <a:xfrm>
              <a:off x="4967231" y="1959379"/>
              <a:ext cx="1476853" cy="1476912"/>
            </a:xfrm>
            <a:custGeom>
              <a:avLst/>
              <a:gdLst>
                <a:gd name="connsiteX0" fmla="*/ 1454217 w 1476853"/>
                <a:gd name="connsiteY0" fmla="*/ 22637 h 1476912"/>
                <a:gd name="connsiteX1" fmla="*/ 1344990 w 1476853"/>
                <a:gd name="connsiteY1" fmla="*/ 22637 h 1476912"/>
                <a:gd name="connsiteX2" fmla="*/ 1334696 w 1476853"/>
                <a:gd name="connsiteY2" fmla="*/ 119101 h 1476912"/>
                <a:gd name="connsiteX3" fmla="*/ 4786 w 1476853"/>
                <a:gd name="connsiteY3" fmla="*/ 1449058 h 1476912"/>
                <a:gd name="connsiteX4" fmla="*/ 4786 w 1476853"/>
                <a:gd name="connsiteY4" fmla="*/ 1472115 h 1476912"/>
                <a:gd name="connsiteX5" fmla="*/ 16291 w 1476853"/>
                <a:gd name="connsiteY5" fmla="*/ 1476912 h 1476912"/>
                <a:gd name="connsiteX6" fmla="*/ 27796 w 1476853"/>
                <a:gd name="connsiteY6" fmla="*/ 1472115 h 1476912"/>
                <a:gd name="connsiteX7" fmla="*/ 1357752 w 1476853"/>
                <a:gd name="connsiteY7" fmla="*/ 142158 h 1476912"/>
                <a:gd name="connsiteX8" fmla="*/ 1454217 w 1476853"/>
                <a:gd name="connsiteY8" fmla="*/ 131864 h 1476912"/>
                <a:gd name="connsiteX9" fmla="*/ 1454217 w 1476853"/>
                <a:gd name="connsiteY9" fmla="*/ 22637 h 1476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6853" h="1476912">
                  <a:moveTo>
                    <a:pt x="1454217" y="22637"/>
                  </a:moveTo>
                  <a:cubicBezTo>
                    <a:pt x="1424081" y="-7546"/>
                    <a:pt x="1375126" y="-7546"/>
                    <a:pt x="1344990" y="22637"/>
                  </a:cubicBezTo>
                  <a:cubicBezTo>
                    <a:pt x="1318766" y="48861"/>
                    <a:pt x="1315366" y="89198"/>
                    <a:pt x="1334696" y="119101"/>
                  </a:cubicBezTo>
                  <a:lnTo>
                    <a:pt x="4786" y="1449058"/>
                  </a:lnTo>
                  <a:cubicBezTo>
                    <a:pt x="-1595" y="1455439"/>
                    <a:pt x="-1595" y="1465733"/>
                    <a:pt x="4786" y="1472115"/>
                  </a:cubicBezTo>
                  <a:cubicBezTo>
                    <a:pt x="7953" y="1475282"/>
                    <a:pt x="12145" y="1476912"/>
                    <a:pt x="16291" y="1476912"/>
                  </a:cubicBezTo>
                  <a:cubicBezTo>
                    <a:pt x="20436" y="1476912"/>
                    <a:pt x="24628" y="1475328"/>
                    <a:pt x="27796" y="1472115"/>
                  </a:cubicBezTo>
                  <a:lnTo>
                    <a:pt x="1357752" y="142158"/>
                  </a:lnTo>
                  <a:cubicBezTo>
                    <a:pt x="1387656" y="161488"/>
                    <a:pt x="1428040" y="158088"/>
                    <a:pt x="1454217" y="131864"/>
                  </a:cubicBezTo>
                  <a:cubicBezTo>
                    <a:pt x="1484400" y="101681"/>
                    <a:pt x="1484400" y="52773"/>
                    <a:pt x="1454217" y="22637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89">
                <a:defRPr/>
              </a:pPr>
              <a:endParaRPr lang="en-IN" sz="1800" dirty="0">
                <a:solidFill>
                  <a:prstClr val="black"/>
                </a:solidFill>
                <a:latin typeface="Trebuchet M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DAB5AE3-BC30-85AC-1576-624C63FEDBF0}"/>
                </a:ext>
              </a:extLst>
            </p:cNvPr>
            <p:cNvSpPr/>
            <p:nvPr/>
          </p:nvSpPr>
          <p:spPr>
            <a:xfrm>
              <a:off x="5356290" y="858914"/>
              <a:ext cx="154454" cy="2049828"/>
            </a:xfrm>
            <a:custGeom>
              <a:avLst/>
              <a:gdLst>
                <a:gd name="connsiteX0" fmla="*/ 60925 w 154454"/>
                <a:gd name="connsiteY0" fmla="*/ 152731 h 2049828"/>
                <a:gd name="connsiteX1" fmla="*/ 60925 w 154454"/>
                <a:gd name="connsiteY1" fmla="*/ 2033526 h 2049828"/>
                <a:gd name="connsiteX2" fmla="*/ 77227 w 154454"/>
                <a:gd name="connsiteY2" fmla="*/ 2049828 h 2049828"/>
                <a:gd name="connsiteX3" fmla="*/ 93530 w 154454"/>
                <a:gd name="connsiteY3" fmla="*/ 2033526 h 2049828"/>
                <a:gd name="connsiteX4" fmla="*/ 93530 w 154454"/>
                <a:gd name="connsiteY4" fmla="*/ 152731 h 2049828"/>
                <a:gd name="connsiteX5" fmla="*/ 154454 w 154454"/>
                <a:gd name="connsiteY5" fmla="*/ 77227 h 2049828"/>
                <a:gd name="connsiteX6" fmla="*/ 77227 w 154454"/>
                <a:gd name="connsiteY6" fmla="*/ 0 h 2049828"/>
                <a:gd name="connsiteX7" fmla="*/ 0 w 154454"/>
                <a:gd name="connsiteY7" fmla="*/ 77227 h 2049828"/>
                <a:gd name="connsiteX8" fmla="*/ 60925 w 154454"/>
                <a:gd name="connsiteY8" fmla="*/ 152731 h 204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454" h="2049828">
                  <a:moveTo>
                    <a:pt x="60925" y="152731"/>
                  </a:moveTo>
                  <a:lnTo>
                    <a:pt x="60925" y="2033526"/>
                  </a:lnTo>
                  <a:cubicBezTo>
                    <a:pt x="60925" y="2042515"/>
                    <a:pt x="68238" y="2049828"/>
                    <a:pt x="77227" y="2049828"/>
                  </a:cubicBezTo>
                  <a:cubicBezTo>
                    <a:pt x="86217" y="2049828"/>
                    <a:pt x="93530" y="2042515"/>
                    <a:pt x="93530" y="2033526"/>
                  </a:cubicBezTo>
                  <a:lnTo>
                    <a:pt x="93530" y="152731"/>
                  </a:lnTo>
                  <a:cubicBezTo>
                    <a:pt x="128370" y="145232"/>
                    <a:pt x="154454" y="114304"/>
                    <a:pt x="154454" y="77227"/>
                  </a:cubicBezTo>
                  <a:cubicBezTo>
                    <a:pt x="154454" y="34561"/>
                    <a:pt x="119893" y="0"/>
                    <a:pt x="77227" y="0"/>
                  </a:cubicBezTo>
                  <a:cubicBezTo>
                    <a:pt x="34561" y="0"/>
                    <a:pt x="0" y="34561"/>
                    <a:pt x="0" y="77227"/>
                  </a:cubicBezTo>
                  <a:cubicBezTo>
                    <a:pt x="0" y="114304"/>
                    <a:pt x="26130" y="145232"/>
                    <a:pt x="60925" y="152731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89">
                <a:defRPr/>
              </a:pPr>
              <a:endParaRPr lang="en-IN" sz="1800" dirty="0">
                <a:solidFill>
                  <a:prstClr val="black"/>
                </a:solidFill>
                <a:latin typeface="Trebuchet M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B49C969-6ABC-6DEE-616D-DED5F2F64F5D}"/>
                </a:ext>
              </a:extLst>
            </p:cNvPr>
            <p:cNvSpPr/>
            <p:nvPr/>
          </p:nvSpPr>
          <p:spPr>
            <a:xfrm>
              <a:off x="3918178" y="740746"/>
              <a:ext cx="1476853" cy="1476865"/>
            </a:xfrm>
            <a:custGeom>
              <a:avLst/>
              <a:gdLst>
                <a:gd name="connsiteX0" fmla="*/ 119101 w 1476853"/>
                <a:gd name="connsiteY0" fmla="*/ 142158 h 1476865"/>
                <a:gd name="connsiteX1" fmla="*/ 1449058 w 1476853"/>
                <a:gd name="connsiteY1" fmla="*/ 1472115 h 1476865"/>
                <a:gd name="connsiteX2" fmla="*/ 1460563 w 1476853"/>
                <a:gd name="connsiteY2" fmla="*/ 1476866 h 1476865"/>
                <a:gd name="connsiteX3" fmla="*/ 1472068 w 1476853"/>
                <a:gd name="connsiteY3" fmla="*/ 1472115 h 1476865"/>
                <a:gd name="connsiteX4" fmla="*/ 1472068 w 1476853"/>
                <a:gd name="connsiteY4" fmla="*/ 1449058 h 1476865"/>
                <a:gd name="connsiteX5" fmla="*/ 142158 w 1476853"/>
                <a:gd name="connsiteY5" fmla="*/ 119101 h 1476865"/>
                <a:gd name="connsiteX6" fmla="*/ 131864 w 1476853"/>
                <a:gd name="connsiteY6" fmla="*/ 22637 h 1476865"/>
                <a:gd name="connsiteX7" fmla="*/ 22637 w 1476853"/>
                <a:gd name="connsiteY7" fmla="*/ 22637 h 1476865"/>
                <a:gd name="connsiteX8" fmla="*/ 22637 w 1476853"/>
                <a:gd name="connsiteY8" fmla="*/ 131864 h 1476865"/>
                <a:gd name="connsiteX9" fmla="*/ 119101 w 1476853"/>
                <a:gd name="connsiteY9" fmla="*/ 142158 h 1476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6853" h="1476865">
                  <a:moveTo>
                    <a:pt x="119101" y="142158"/>
                  </a:moveTo>
                  <a:lnTo>
                    <a:pt x="1449058" y="1472115"/>
                  </a:lnTo>
                  <a:cubicBezTo>
                    <a:pt x="1452225" y="1475282"/>
                    <a:pt x="1456418" y="1476866"/>
                    <a:pt x="1460563" y="1476866"/>
                  </a:cubicBezTo>
                  <a:cubicBezTo>
                    <a:pt x="1464709" y="1476866"/>
                    <a:pt x="1468901" y="1475282"/>
                    <a:pt x="1472068" y="1472115"/>
                  </a:cubicBezTo>
                  <a:cubicBezTo>
                    <a:pt x="1478449" y="1465733"/>
                    <a:pt x="1478449" y="1455439"/>
                    <a:pt x="1472068" y="1449058"/>
                  </a:cubicBezTo>
                  <a:lnTo>
                    <a:pt x="142158" y="119101"/>
                  </a:lnTo>
                  <a:cubicBezTo>
                    <a:pt x="161488" y="89198"/>
                    <a:pt x="158088" y="48861"/>
                    <a:pt x="131864" y="22637"/>
                  </a:cubicBezTo>
                  <a:cubicBezTo>
                    <a:pt x="101681" y="-7546"/>
                    <a:pt x="52773" y="-7546"/>
                    <a:pt x="22637" y="22637"/>
                  </a:cubicBezTo>
                  <a:cubicBezTo>
                    <a:pt x="-7546" y="52820"/>
                    <a:pt x="-7546" y="101728"/>
                    <a:pt x="22637" y="131864"/>
                  </a:cubicBezTo>
                  <a:cubicBezTo>
                    <a:pt x="48861" y="158088"/>
                    <a:pt x="89198" y="161488"/>
                    <a:pt x="119101" y="1421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89">
                <a:defRPr/>
              </a:pPr>
              <a:endParaRPr lang="en-IN" sz="1800" dirty="0">
                <a:solidFill>
                  <a:prstClr val="black"/>
                </a:solidFill>
                <a:latin typeface="Trebuchet M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7D84776-DFA9-9BCC-A096-B8F578363C14}"/>
                </a:ext>
              </a:extLst>
            </p:cNvPr>
            <p:cNvSpPr/>
            <p:nvPr/>
          </p:nvSpPr>
          <p:spPr>
            <a:xfrm>
              <a:off x="2817713" y="1674086"/>
              <a:ext cx="2049874" cy="154454"/>
            </a:xfrm>
            <a:custGeom>
              <a:avLst/>
              <a:gdLst>
                <a:gd name="connsiteX0" fmla="*/ 77274 w 2049874"/>
                <a:gd name="connsiteY0" fmla="*/ 154454 h 154454"/>
                <a:gd name="connsiteX1" fmla="*/ 152778 w 2049874"/>
                <a:gd name="connsiteY1" fmla="*/ 93530 h 154454"/>
                <a:gd name="connsiteX2" fmla="*/ 2033572 w 2049874"/>
                <a:gd name="connsiteY2" fmla="*/ 93530 h 154454"/>
                <a:gd name="connsiteX3" fmla="*/ 2049875 w 2049874"/>
                <a:gd name="connsiteY3" fmla="*/ 77227 h 154454"/>
                <a:gd name="connsiteX4" fmla="*/ 2033572 w 2049874"/>
                <a:gd name="connsiteY4" fmla="*/ 60925 h 154454"/>
                <a:gd name="connsiteX5" fmla="*/ 152731 w 2049874"/>
                <a:gd name="connsiteY5" fmla="*/ 60925 h 154454"/>
                <a:gd name="connsiteX6" fmla="*/ 77227 w 2049874"/>
                <a:gd name="connsiteY6" fmla="*/ 0 h 154454"/>
                <a:gd name="connsiteX7" fmla="*/ 0 w 2049874"/>
                <a:gd name="connsiteY7" fmla="*/ 77227 h 154454"/>
                <a:gd name="connsiteX8" fmla="*/ 77227 w 2049874"/>
                <a:gd name="connsiteY8" fmla="*/ 154454 h 154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49874" h="154454">
                  <a:moveTo>
                    <a:pt x="77274" y="154454"/>
                  </a:moveTo>
                  <a:cubicBezTo>
                    <a:pt x="114350" y="154454"/>
                    <a:pt x="145278" y="128324"/>
                    <a:pt x="152778" y="93530"/>
                  </a:cubicBezTo>
                  <a:lnTo>
                    <a:pt x="2033572" y="93530"/>
                  </a:lnTo>
                  <a:cubicBezTo>
                    <a:pt x="2042562" y="93530"/>
                    <a:pt x="2049875" y="86217"/>
                    <a:pt x="2049875" y="77227"/>
                  </a:cubicBezTo>
                  <a:cubicBezTo>
                    <a:pt x="2049875" y="68238"/>
                    <a:pt x="2042562" y="60925"/>
                    <a:pt x="2033572" y="60925"/>
                  </a:cubicBezTo>
                  <a:lnTo>
                    <a:pt x="152731" y="60925"/>
                  </a:lnTo>
                  <a:cubicBezTo>
                    <a:pt x="145232" y="26084"/>
                    <a:pt x="114304" y="0"/>
                    <a:pt x="77227" y="0"/>
                  </a:cubicBezTo>
                  <a:cubicBezTo>
                    <a:pt x="34561" y="0"/>
                    <a:pt x="0" y="34561"/>
                    <a:pt x="0" y="77227"/>
                  </a:cubicBezTo>
                  <a:cubicBezTo>
                    <a:pt x="0" y="119893"/>
                    <a:pt x="34608" y="154454"/>
                    <a:pt x="77227" y="154454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89">
                <a:defRPr/>
              </a:pPr>
              <a:endParaRPr lang="en-IN" sz="1800" dirty="0">
                <a:solidFill>
                  <a:prstClr val="black"/>
                </a:solidFill>
                <a:latin typeface="Trebuchet M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5A0861B1-CCA1-A8D5-ACAD-B9B76C295A91}"/>
                </a:ext>
              </a:extLst>
            </p:cNvPr>
            <p:cNvSpPr/>
            <p:nvPr/>
          </p:nvSpPr>
          <p:spPr>
            <a:xfrm>
              <a:off x="3632884" y="2317242"/>
              <a:ext cx="154454" cy="2049827"/>
            </a:xfrm>
            <a:custGeom>
              <a:avLst/>
              <a:gdLst>
                <a:gd name="connsiteX0" fmla="*/ 93530 w 154454"/>
                <a:gd name="connsiteY0" fmla="*/ 1897097 h 2049827"/>
                <a:gd name="connsiteX1" fmla="*/ 93530 w 154454"/>
                <a:gd name="connsiteY1" fmla="*/ 16302 h 2049827"/>
                <a:gd name="connsiteX2" fmla="*/ 77227 w 154454"/>
                <a:gd name="connsiteY2" fmla="*/ 0 h 2049827"/>
                <a:gd name="connsiteX3" fmla="*/ 60925 w 154454"/>
                <a:gd name="connsiteY3" fmla="*/ 16302 h 2049827"/>
                <a:gd name="connsiteX4" fmla="*/ 60925 w 154454"/>
                <a:gd name="connsiteY4" fmla="*/ 1897097 h 2049827"/>
                <a:gd name="connsiteX5" fmla="*/ 0 w 154454"/>
                <a:gd name="connsiteY5" fmla="*/ 1972601 h 2049827"/>
                <a:gd name="connsiteX6" fmla="*/ 77227 w 154454"/>
                <a:gd name="connsiteY6" fmla="*/ 2049828 h 2049827"/>
                <a:gd name="connsiteX7" fmla="*/ 154454 w 154454"/>
                <a:gd name="connsiteY7" fmla="*/ 1972601 h 2049827"/>
                <a:gd name="connsiteX8" fmla="*/ 93530 w 154454"/>
                <a:gd name="connsiteY8" fmla="*/ 1897097 h 2049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4454" h="2049827">
                  <a:moveTo>
                    <a:pt x="93530" y="1897097"/>
                  </a:moveTo>
                  <a:lnTo>
                    <a:pt x="93530" y="16302"/>
                  </a:lnTo>
                  <a:cubicBezTo>
                    <a:pt x="93530" y="7313"/>
                    <a:pt x="86217" y="0"/>
                    <a:pt x="77227" y="0"/>
                  </a:cubicBezTo>
                  <a:cubicBezTo>
                    <a:pt x="68238" y="0"/>
                    <a:pt x="60925" y="7313"/>
                    <a:pt x="60925" y="16302"/>
                  </a:cubicBezTo>
                  <a:lnTo>
                    <a:pt x="60925" y="1897097"/>
                  </a:lnTo>
                  <a:cubicBezTo>
                    <a:pt x="26084" y="1904596"/>
                    <a:pt x="0" y="1935524"/>
                    <a:pt x="0" y="1972601"/>
                  </a:cubicBezTo>
                  <a:cubicBezTo>
                    <a:pt x="0" y="2015267"/>
                    <a:pt x="34561" y="2049828"/>
                    <a:pt x="77227" y="2049828"/>
                  </a:cubicBezTo>
                  <a:cubicBezTo>
                    <a:pt x="119893" y="2049828"/>
                    <a:pt x="154454" y="2015220"/>
                    <a:pt x="154454" y="1972601"/>
                  </a:cubicBezTo>
                  <a:cubicBezTo>
                    <a:pt x="154454" y="1935524"/>
                    <a:pt x="128324" y="1904596"/>
                    <a:pt x="93530" y="1897097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89">
                <a:defRPr/>
              </a:pPr>
              <a:endParaRPr lang="en-IN" sz="1800" dirty="0">
                <a:solidFill>
                  <a:prstClr val="black"/>
                </a:solidFill>
                <a:latin typeface="Trebuchet M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B6959C0A-22A2-5653-FA89-0B50C393927D}"/>
                </a:ext>
              </a:extLst>
            </p:cNvPr>
            <p:cNvSpPr/>
            <p:nvPr/>
          </p:nvSpPr>
          <p:spPr>
            <a:xfrm>
              <a:off x="3748549" y="3008385"/>
              <a:ext cx="1476900" cy="1476900"/>
            </a:xfrm>
            <a:custGeom>
              <a:avLst/>
              <a:gdLst>
                <a:gd name="connsiteX0" fmla="*/ 1357799 w 1476900"/>
                <a:gd name="connsiteY0" fmla="*/ 1334743 h 1476900"/>
                <a:gd name="connsiteX1" fmla="*/ 27842 w 1476900"/>
                <a:gd name="connsiteY1" fmla="*/ 4786 h 1476900"/>
                <a:gd name="connsiteX2" fmla="*/ 4786 w 1476900"/>
                <a:gd name="connsiteY2" fmla="*/ 4786 h 1476900"/>
                <a:gd name="connsiteX3" fmla="*/ 4786 w 1476900"/>
                <a:gd name="connsiteY3" fmla="*/ 27842 h 1476900"/>
                <a:gd name="connsiteX4" fmla="*/ 1334743 w 1476900"/>
                <a:gd name="connsiteY4" fmla="*/ 1357799 h 1476900"/>
                <a:gd name="connsiteX5" fmla="*/ 1345037 w 1476900"/>
                <a:gd name="connsiteY5" fmla="*/ 1454263 h 1476900"/>
                <a:gd name="connsiteX6" fmla="*/ 1454263 w 1476900"/>
                <a:gd name="connsiteY6" fmla="*/ 1454263 h 1476900"/>
                <a:gd name="connsiteX7" fmla="*/ 1454263 w 1476900"/>
                <a:gd name="connsiteY7" fmla="*/ 1345037 h 1476900"/>
                <a:gd name="connsiteX8" fmla="*/ 1357799 w 1476900"/>
                <a:gd name="connsiteY8" fmla="*/ 1334743 h 147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6900" h="1476900">
                  <a:moveTo>
                    <a:pt x="1357799" y="1334743"/>
                  </a:moveTo>
                  <a:lnTo>
                    <a:pt x="27842" y="4786"/>
                  </a:lnTo>
                  <a:cubicBezTo>
                    <a:pt x="21461" y="-1595"/>
                    <a:pt x="11167" y="-1595"/>
                    <a:pt x="4786" y="4786"/>
                  </a:cubicBezTo>
                  <a:cubicBezTo>
                    <a:pt x="-1595" y="11167"/>
                    <a:pt x="-1595" y="21461"/>
                    <a:pt x="4786" y="27842"/>
                  </a:cubicBezTo>
                  <a:lnTo>
                    <a:pt x="1334743" y="1357799"/>
                  </a:lnTo>
                  <a:cubicBezTo>
                    <a:pt x="1315413" y="1387703"/>
                    <a:pt x="1318813" y="1428086"/>
                    <a:pt x="1345037" y="1454263"/>
                  </a:cubicBezTo>
                  <a:cubicBezTo>
                    <a:pt x="1375173" y="1484446"/>
                    <a:pt x="1424127" y="1484446"/>
                    <a:pt x="1454263" y="1454263"/>
                  </a:cubicBezTo>
                  <a:cubicBezTo>
                    <a:pt x="1484446" y="1424127"/>
                    <a:pt x="1484446" y="1375173"/>
                    <a:pt x="1454263" y="1345037"/>
                  </a:cubicBezTo>
                  <a:cubicBezTo>
                    <a:pt x="1428040" y="1318860"/>
                    <a:pt x="1387703" y="1315413"/>
                    <a:pt x="1357799" y="133474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189">
                <a:defRPr/>
              </a:pPr>
              <a:endParaRPr lang="en-IN" sz="1800" dirty="0">
                <a:solidFill>
                  <a:prstClr val="black"/>
                </a:solidFill>
                <a:latin typeface="Trebuchet MS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442D4523-9D5F-47CB-8735-F8D316E939EF}"/>
              </a:ext>
            </a:extLst>
          </p:cNvPr>
          <p:cNvSpPr txBox="1"/>
          <p:nvPr/>
        </p:nvSpPr>
        <p:spPr>
          <a:xfrm>
            <a:off x="1868066" y="965568"/>
            <a:ext cx="2216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189">
              <a:defRPr/>
            </a:pPr>
            <a:r>
              <a:rPr lang="en-US" sz="1200" b="1" dirty="0">
                <a:solidFill>
                  <a:srgbClr val="BED730"/>
                </a:solidFill>
                <a:latin typeface="Trebuchet MS"/>
              </a:rPr>
              <a:t>RAS</a:t>
            </a:r>
            <a:r>
              <a:rPr lang="en-US" sz="12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 based design for future ready infrastructure  </a:t>
            </a:r>
            <a:endParaRPr lang="en-IN" sz="1200" dirty="0">
              <a:solidFill>
                <a:prstClr val="white">
                  <a:lumMod val="85000"/>
                </a:prstClr>
              </a:solidFill>
              <a:latin typeface="Trebuchet M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2F9338-0893-C5E3-5E4C-0AA293076D5C}"/>
              </a:ext>
            </a:extLst>
          </p:cNvPr>
          <p:cNvSpPr txBox="1"/>
          <p:nvPr/>
        </p:nvSpPr>
        <p:spPr>
          <a:xfrm>
            <a:off x="1088363" y="1569961"/>
            <a:ext cx="19318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189">
              <a:defRPr/>
            </a:pPr>
            <a:r>
              <a:rPr lang="en-US" sz="12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Commissioned </a:t>
            </a:r>
            <a:r>
              <a:rPr lang="en-US" sz="1200" b="1" dirty="0">
                <a:solidFill>
                  <a:srgbClr val="BED730"/>
                </a:solidFill>
                <a:latin typeface="Trebuchet MS"/>
              </a:rPr>
              <a:t>100+ MW </a:t>
            </a:r>
            <a:r>
              <a:rPr lang="en-US" sz="12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IT power, expanding to </a:t>
            </a:r>
            <a:r>
              <a:rPr lang="en-US" sz="1200" b="1" dirty="0">
                <a:solidFill>
                  <a:srgbClr val="BED730"/>
                </a:solidFill>
                <a:latin typeface="Trebuchet MS"/>
              </a:rPr>
              <a:t>350+ MW </a:t>
            </a:r>
            <a:r>
              <a:rPr lang="en-US" sz="12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&amp; </a:t>
            </a:r>
            <a:r>
              <a:rPr lang="en-US" sz="1200" b="1" dirty="0">
                <a:solidFill>
                  <a:srgbClr val="BED730"/>
                </a:solidFill>
                <a:latin typeface="Trebuchet MS"/>
              </a:rPr>
              <a:t>75000+</a:t>
            </a:r>
            <a:r>
              <a:rPr lang="en-US" sz="12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 racks by 2025</a:t>
            </a:r>
            <a:endParaRPr lang="en-IN" sz="1200" dirty="0">
              <a:solidFill>
                <a:prstClr val="white">
                  <a:lumMod val="85000"/>
                </a:prstClr>
              </a:solidFill>
              <a:latin typeface="Trebuchet M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DA4DB5-186A-7EA3-CD0D-DD1BE978483C}"/>
              </a:ext>
            </a:extLst>
          </p:cNvPr>
          <p:cNvSpPr txBox="1"/>
          <p:nvPr/>
        </p:nvSpPr>
        <p:spPr>
          <a:xfrm>
            <a:off x="641469" y="3008849"/>
            <a:ext cx="225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189">
              <a:defRPr/>
            </a:pPr>
            <a:r>
              <a:rPr lang="en-US" sz="12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Campuses scalable to </a:t>
            </a:r>
          </a:p>
          <a:p>
            <a:pPr algn="r" defTabSz="457189">
              <a:defRPr/>
            </a:pPr>
            <a:r>
              <a:rPr lang="en-US" sz="1200" b="1" dirty="0">
                <a:solidFill>
                  <a:srgbClr val="BED730"/>
                </a:solidFill>
                <a:latin typeface="Trebuchet MS"/>
              </a:rPr>
              <a:t>600+ MW </a:t>
            </a:r>
            <a:r>
              <a:rPr lang="en-US" sz="12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with BTS capabilities</a:t>
            </a:r>
            <a:endParaRPr lang="en-IN" sz="1200" dirty="0">
              <a:solidFill>
                <a:prstClr val="white">
                  <a:lumMod val="85000"/>
                </a:prstClr>
              </a:solidFill>
              <a:latin typeface="Trebuchet M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00949B-8F72-4895-2F70-C715BC081399}"/>
              </a:ext>
            </a:extLst>
          </p:cNvPr>
          <p:cNvSpPr txBox="1"/>
          <p:nvPr/>
        </p:nvSpPr>
        <p:spPr>
          <a:xfrm>
            <a:off x="1470923" y="4054773"/>
            <a:ext cx="2216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189">
              <a:defRPr/>
            </a:pPr>
            <a:r>
              <a:rPr lang="en-US" sz="12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Enhanced </a:t>
            </a:r>
            <a:r>
              <a:rPr lang="en-US" sz="1200" b="1" dirty="0">
                <a:solidFill>
                  <a:srgbClr val="BED730"/>
                </a:solidFill>
                <a:latin typeface="Trebuchet MS"/>
              </a:rPr>
              <a:t>10 levels </a:t>
            </a:r>
            <a:r>
              <a:rPr lang="en-US" sz="12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of security with automation</a:t>
            </a:r>
            <a:endParaRPr lang="en-IN" sz="1200" dirty="0">
              <a:solidFill>
                <a:prstClr val="white">
                  <a:lumMod val="85000"/>
                </a:prstClr>
              </a:solidFill>
              <a:latin typeface="Trebuchet M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D7E6F4-0AAE-9C31-2AA9-19999BEEEE52}"/>
              </a:ext>
            </a:extLst>
          </p:cNvPr>
          <p:cNvSpPr txBox="1"/>
          <p:nvPr/>
        </p:nvSpPr>
        <p:spPr>
          <a:xfrm>
            <a:off x="5416262" y="4071902"/>
            <a:ext cx="2216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IN" sz="1200" b="1" dirty="0">
                <a:solidFill>
                  <a:srgbClr val="BED730"/>
                </a:solidFill>
                <a:latin typeface="Trebuchet MS"/>
              </a:rPr>
              <a:t>200+ MW </a:t>
            </a:r>
            <a:r>
              <a:rPr lang="en-IN" sz="12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renewable energy contracted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D6EDC9-5AB4-BD41-F295-5F49F54D5144}"/>
              </a:ext>
            </a:extLst>
          </p:cNvPr>
          <p:cNvSpPr txBox="1"/>
          <p:nvPr/>
        </p:nvSpPr>
        <p:spPr>
          <a:xfrm>
            <a:off x="6439210" y="3236075"/>
            <a:ext cx="22166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IN" sz="12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AI/ML led operational excellence with </a:t>
            </a:r>
            <a:r>
              <a:rPr lang="en-IN" sz="1200" b="1" dirty="0">
                <a:solidFill>
                  <a:srgbClr val="BED730"/>
                </a:solidFill>
                <a:latin typeface="Trebuchet MS"/>
              </a:rPr>
              <a:t>99.999% uptime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E27B3A3-6EAB-7369-3470-1BAB69DACA29}"/>
              </a:ext>
            </a:extLst>
          </p:cNvPr>
          <p:cNvSpPr txBox="1"/>
          <p:nvPr/>
        </p:nvSpPr>
        <p:spPr>
          <a:xfrm>
            <a:off x="6524589" y="1885113"/>
            <a:ext cx="22166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IN" sz="1200" b="1" dirty="0">
                <a:solidFill>
                  <a:srgbClr val="BED730"/>
                </a:solidFill>
                <a:latin typeface="Trebuchet MS"/>
              </a:rPr>
              <a:t>Hyperconnected, </a:t>
            </a:r>
            <a:r>
              <a:rPr lang="en-IN" sz="12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Carrier-neutral and Rich Interconnect ecosystem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7C184ED-159F-B52C-1199-BB0693D606B6}"/>
              </a:ext>
            </a:extLst>
          </p:cNvPr>
          <p:cNvSpPr txBox="1"/>
          <p:nvPr/>
        </p:nvSpPr>
        <p:spPr>
          <a:xfrm>
            <a:off x="5633436" y="965568"/>
            <a:ext cx="22166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IN" sz="12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Risk free, simplified </a:t>
            </a:r>
            <a:r>
              <a:rPr lang="en-IN" sz="1200" b="1" dirty="0">
                <a:solidFill>
                  <a:srgbClr val="BED730"/>
                </a:solidFill>
                <a:latin typeface="Trebuchet MS"/>
              </a:rPr>
              <a:t>Hybrid/Multi Cloud </a:t>
            </a:r>
            <a:r>
              <a:rPr lang="en-IN" sz="12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adoption and management</a:t>
            </a:r>
          </a:p>
        </p:txBody>
      </p:sp>
    </p:spTree>
    <p:extLst>
      <p:ext uri="{BB962C8B-B14F-4D97-AF65-F5344CB8AC3E}">
        <p14:creationId xmlns:p14="http://schemas.microsoft.com/office/powerpoint/2010/main" val="2765837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285A93-B852-7C90-F50B-BF805149CC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226" y="3282826"/>
            <a:ext cx="8499553" cy="765050"/>
          </a:xfrm>
        </p:spPr>
        <p:txBody>
          <a:bodyPr>
            <a:normAutofit/>
          </a:bodyPr>
          <a:lstStyle/>
          <a:p>
            <a:r>
              <a:rPr lang="en-US" dirty="0"/>
              <a:t>CLOUDINFINIT - ENTERPRISE CLOUD INFRA</a:t>
            </a:r>
          </a:p>
        </p:txBody>
      </p:sp>
    </p:spTree>
    <p:extLst>
      <p:ext uri="{BB962C8B-B14F-4D97-AF65-F5344CB8AC3E}">
        <p14:creationId xmlns:p14="http://schemas.microsoft.com/office/powerpoint/2010/main" val="3912993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: Top Corners Rounded 43">
            <a:extLst>
              <a:ext uri="{FF2B5EF4-FFF2-40B4-BE49-F238E27FC236}">
                <a16:creationId xmlns:a16="http://schemas.microsoft.com/office/drawing/2014/main" id="{68BFB1E4-C7B3-0ED7-F79C-CE415A7EBE46}"/>
              </a:ext>
            </a:extLst>
          </p:cNvPr>
          <p:cNvSpPr/>
          <p:nvPr/>
        </p:nvSpPr>
        <p:spPr>
          <a:xfrm>
            <a:off x="665895" y="3319763"/>
            <a:ext cx="3567328" cy="288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82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 panose="020B0703020202090204" pitchFamily="34" charset="0"/>
            </a:endParaRPr>
          </a:p>
        </p:txBody>
      </p:sp>
      <p:pic>
        <p:nvPicPr>
          <p:cNvPr id="43" name="Picture 42" descr="Shape&#10;&#10;Description automatically generated with low confidence">
            <a:extLst>
              <a:ext uri="{FF2B5EF4-FFF2-40B4-BE49-F238E27FC236}">
                <a16:creationId xmlns:a16="http://schemas.microsoft.com/office/drawing/2014/main" id="{7B22EF8F-8785-31B7-303F-DFECD8F382F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25" b="17589"/>
          <a:stretch/>
        </p:blipFill>
        <p:spPr>
          <a:xfrm>
            <a:off x="4991601" y="1279366"/>
            <a:ext cx="3567329" cy="1982323"/>
          </a:xfrm>
          <a:prstGeom prst="rect">
            <a:avLst/>
          </a:prstGeom>
        </p:spPr>
      </p:pic>
      <p:pic>
        <p:nvPicPr>
          <p:cNvPr id="42" name="Picture 41" descr="Shape&#10;&#10;Description automatically generated with low confidence">
            <a:extLst>
              <a:ext uri="{FF2B5EF4-FFF2-40B4-BE49-F238E27FC236}">
                <a16:creationId xmlns:a16="http://schemas.microsoft.com/office/drawing/2014/main" id="{3484A204-5034-E506-E37D-D9265A069B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25" b="17589"/>
          <a:stretch/>
        </p:blipFill>
        <p:spPr>
          <a:xfrm>
            <a:off x="586213" y="1279366"/>
            <a:ext cx="3567329" cy="1982323"/>
          </a:xfrm>
          <a:prstGeom prst="rect">
            <a:avLst/>
          </a:prstGeom>
        </p:spPr>
      </p:pic>
      <p:pic>
        <p:nvPicPr>
          <p:cNvPr id="38" name="Picture 37" descr="Icon&#10;&#10;Description automatically generated">
            <a:extLst>
              <a:ext uri="{FF2B5EF4-FFF2-40B4-BE49-F238E27FC236}">
                <a16:creationId xmlns:a16="http://schemas.microsoft.com/office/drawing/2014/main" id="{06B08795-74C9-F81B-73F6-7291BBD0BB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459" y="3113330"/>
            <a:ext cx="2645820" cy="14882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BFD41C-B4E4-3CA2-9DEE-150194A225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165100"/>
            <a:ext cx="7929813" cy="461963"/>
          </a:xfrm>
        </p:spPr>
        <p:txBody>
          <a:bodyPr>
            <a:normAutofit fontScale="90000"/>
          </a:bodyPr>
          <a:lstStyle/>
          <a:p>
            <a:r>
              <a:rPr lang="en-IN" dirty="0"/>
              <a:t>Sify CLOUDINFINIT Hybrid Multi-cloud Deployment Model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6614E1-B81D-BF76-A6C6-55FA2D48E5FD}"/>
              </a:ext>
            </a:extLst>
          </p:cNvPr>
          <p:cNvSpPr txBox="1"/>
          <p:nvPr/>
        </p:nvSpPr>
        <p:spPr>
          <a:xfrm>
            <a:off x="323850" y="753160"/>
            <a:ext cx="8496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9">
              <a:defRPr/>
            </a:pPr>
            <a:r>
              <a:rPr lang="en-IN" sz="2000" b="1" dirty="0">
                <a:solidFill>
                  <a:srgbClr val="BED730"/>
                </a:solidFill>
                <a:latin typeface="Trebuchet MS" panose="020B0703020202090204" pitchFamily="34" charset="0"/>
              </a:rPr>
              <a:t>Hybrid workload placement drivers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AF4CBD-0A5F-1EF9-5FC9-54EE98131439}"/>
              </a:ext>
            </a:extLst>
          </p:cNvPr>
          <p:cNvSpPr txBox="1"/>
          <p:nvPr/>
        </p:nvSpPr>
        <p:spPr>
          <a:xfrm>
            <a:off x="323850" y="1122493"/>
            <a:ext cx="8496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9">
              <a:defRPr/>
            </a:pPr>
            <a:r>
              <a:rPr lang="en-IN" sz="1400" dirty="0">
                <a:solidFill>
                  <a:schemeClr val="bg1">
                    <a:lumMod val="75000"/>
                  </a:schemeClr>
                </a:solidFill>
                <a:latin typeface="Trebuchet MS" panose="020B0703020202090204" pitchFamily="34" charset="0"/>
              </a:rPr>
              <a:t>Striking the perfect balance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F203BC-1A59-E403-869B-E9A14075CCD6}"/>
              </a:ext>
            </a:extLst>
          </p:cNvPr>
          <p:cNvSpPr txBox="1"/>
          <p:nvPr/>
        </p:nvSpPr>
        <p:spPr>
          <a:xfrm>
            <a:off x="1447800" y="1502429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9">
              <a:defRPr/>
            </a:pPr>
            <a:r>
              <a:rPr lang="en-IN" sz="1800" b="1" dirty="0">
                <a:solidFill>
                  <a:srgbClr val="BED730"/>
                </a:solidFill>
                <a:latin typeface="Trebuchet MS" panose="020B0703020202090204" pitchFamily="34" charset="0"/>
              </a:rPr>
              <a:t>Public </a:t>
            </a:r>
          </a:p>
          <a:p>
            <a:pPr algn="ctr" defTabSz="914219">
              <a:defRPr/>
            </a:pPr>
            <a:r>
              <a:rPr lang="en-IN" sz="1800" b="1" dirty="0">
                <a:solidFill>
                  <a:srgbClr val="BED730"/>
                </a:solidFill>
                <a:latin typeface="Trebuchet MS" panose="020B0703020202090204" pitchFamily="34" charset="0"/>
              </a:rPr>
              <a:t>Cloud Drivers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A28BD7-C0E3-3073-BBCD-8EC4A6DF8C60}"/>
              </a:ext>
            </a:extLst>
          </p:cNvPr>
          <p:cNvSpPr txBox="1"/>
          <p:nvPr/>
        </p:nvSpPr>
        <p:spPr>
          <a:xfrm>
            <a:off x="5949365" y="1502429"/>
            <a:ext cx="1962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9">
              <a:defRPr/>
            </a:pPr>
            <a:r>
              <a:rPr lang="en-IN" sz="1800" b="1" dirty="0">
                <a:solidFill>
                  <a:srgbClr val="BED730"/>
                </a:solidFill>
                <a:latin typeface="Trebuchet MS" panose="020B0703020202090204" pitchFamily="34" charset="0"/>
              </a:rPr>
              <a:t>Private </a:t>
            </a:r>
          </a:p>
          <a:p>
            <a:pPr algn="ctr" defTabSz="914219">
              <a:defRPr/>
            </a:pPr>
            <a:r>
              <a:rPr lang="en-IN" sz="1800" b="1" dirty="0">
                <a:solidFill>
                  <a:srgbClr val="BED730"/>
                </a:solidFill>
                <a:latin typeface="Trebuchet MS" panose="020B0703020202090204" pitchFamily="34" charset="0"/>
              </a:rPr>
              <a:t>Cloud Drivers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994A23B-8917-4980-A50A-8841CB71D694}"/>
              </a:ext>
            </a:extLst>
          </p:cNvPr>
          <p:cNvSpPr/>
          <p:nvPr/>
        </p:nvSpPr>
        <p:spPr>
          <a:xfrm>
            <a:off x="665894" y="2225164"/>
            <a:ext cx="17526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9525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 panose="020B070302020209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36EDF0-25CD-DCF5-661D-ED8DA1452FAB}"/>
              </a:ext>
            </a:extLst>
          </p:cNvPr>
          <p:cNvSpPr txBox="1"/>
          <p:nvPr/>
        </p:nvSpPr>
        <p:spPr>
          <a:xfrm>
            <a:off x="1056454" y="2287279"/>
            <a:ext cx="13207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9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 panose="020B0703020202090204" pitchFamily="34" charset="0"/>
              </a:rPr>
              <a:t>Innovation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4E30E33-76AB-D592-2CFD-EA2D322F5E75}"/>
              </a:ext>
            </a:extLst>
          </p:cNvPr>
          <p:cNvSpPr/>
          <p:nvPr/>
        </p:nvSpPr>
        <p:spPr>
          <a:xfrm>
            <a:off x="2480622" y="2225164"/>
            <a:ext cx="17526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9525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 panose="020B070302020209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076F23-48E9-A505-54F2-75D0FD071107}"/>
              </a:ext>
            </a:extLst>
          </p:cNvPr>
          <p:cNvSpPr txBox="1"/>
          <p:nvPr/>
        </p:nvSpPr>
        <p:spPr>
          <a:xfrm>
            <a:off x="2885896" y="2287279"/>
            <a:ext cx="1315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9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 panose="020B0703020202090204" pitchFamily="34" charset="0"/>
              </a:rPr>
              <a:t>Speed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A223509-D8A2-E087-EBAE-58487B719A9A}"/>
              </a:ext>
            </a:extLst>
          </p:cNvPr>
          <p:cNvSpPr/>
          <p:nvPr/>
        </p:nvSpPr>
        <p:spPr>
          <a:xfrm>
            <a:off x="665894" y="2680963"/>
            <a:ext cx="17526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9525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 panose="020B070302020209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CC2BD82-A233-D53C-0820-C7138687AAC0}"/>
              </a:ext>
            </a:extLst>
          </p:cNvPr>
          <p:cNvSpPr txBox="1"/>
          <p:nvPr/>
        </p:nvSpPr>
        <p:spPr>
          <a:xfrm>
            <a:off x="1056454" y="2743078"/>
            <a:ext cx="13207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9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 panose="020B0703020202090204" pitchFamily="34" charset="0"/>
              </a:rPr>
              <a:t>Consumption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2F60E72-0D20-ACE7-77E4-7B5E5CE7AB75}"/>
              </a:ext>
            </a:extLst>
          </p:cNvPr>
          <p:cNvSpPr/>
          <p:nvPr/>
        </p:nvSpPr>
        <p:spPr>
          <a:xfrm>
            <a:off x="2480622" y="2680963"/>
            <a:ext cx="1752600" cy="4320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9525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 panose="020B070302020209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65F1C6-4865-492F-E18C-B0693C8ECB1E}"/>
              </a:ext>
            </a:extLst>
          </p:cNvPr>
          <p:cNvSpPr txBox="1"/>
          <p:nvPr/>
        </p:nvSpPr>
        <p:spPr>
          <a:xfrm>
            <a:off x="2885896" y="2743078"/>
            <a:ext cx="13157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9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 panose="020B0703020202090204" pitchFamily="34" charset="0"/>
              </a:rPr>
              <a:t>Scale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47EACAA7-9E53-E4D1-1513-12FBFF7EC645}"/>
              </a:ext>
            </a:extLst>
          </p:cNvPr>
          <p:cNvSpPr/>
          <p:nvPr/>
        </p:nvSpPr>
        <p:spPr>
          <a:xfrm>
            <a:off x="5029951" y="2237776"/>
            <a:ext cx="1752600" cy="432000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 panose="020B070302020209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A54DB28-BBBB-06E7-32BE-1D7857386A5D}"/>
              </a:ext>
            </a:extLst>
          </p:cNvPr>
          <p:cNvSpPr txBox="1"/>
          <p:nvPr/>
        </p:nvSpPr>
        <p:spPr>
          <a:xfrm>
            <a:off x="5413787" y="2299891"/>
            <a:ext cx="13274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9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 panose="020B0703020202090204" pitchFamily="34" charset="0"/>
              </a:rPr>
              <a:t>Regulatory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4507FA6-20E1-7488-B3EC-F95F250BEEBB}"/>
              </a:ext>
            </a:extLst>
          </p:cNvPr>
          <p:cNvSpPr/>
          <p:nvPr/>
        </p:nvSpPr>
        <p:spPr>
          <a:xfrm>
            <a:off x="6844679" y="2237776"/>
            <a:ext cx="1752600" cy="432000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 panose="020B070302020209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7116298-9925-3855-97CE-C50DCDF734E3}"/>
              </a:ext>
            </a:extLst>
          </p:cNvPr>
          <p:cNvSpPr txBox="1"/>
          <p:nvPr/>
        </p:nvSpPr>
        <p:spPr>
          <a:xfrm>
            <a:off x="7241929" y="2299891"/>
            <a:ext cx="13140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9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 panose="020B0703020202090204" pitchFamily="34" charset="0"/>
              </a:rPr>
              <a:t>Data Gravity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44C4C8BD-5ED6-C6B8-FC50-FDD93F6F0A99}"/>
              </a:ext>
            </a:extLst>
          </p:cNvPr>
          <p:cNvSpPr/>
          <p:nvPr/>
        </p:nvSpPr>
        <p:spPr>
          <a:xfrm>
            <a:off x="5029951" y="2693575"/>
            <a:ext cx="1752600" cy="432000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 panose="020B070302020209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2096EB0-D3CF-0133-90AB-F47DC8592AB0}"/>
              </a:ext>
            </a:extLst>
          </p:cNvPr>
          <p:cNvSpPr txBox="1"/>
          <p:nvPr/>
        </p:nvSpPr>
        <p:spPr>
          <a:xfrm>
            <a:off x="5413787" y="2755690"/>
            <a:ext cx="13274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9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 panose="020B0703020202090204" pitchFamily="34" charset="0"/>
              </a:rPr>
              <a:t>Performance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5157B8BC-2782-07BA-D552-08A334A2404E}"/>
              </a:ext>
            </a:extLst>
          </p:cNvPr>
          <p:cNvSpPr/>
          <p:nvPr/>
        </p:nvSpPr>
        <p:spPr>
          <a:xfrm>
            <a:off x="6844679" y="2693575"/>
            <a:ext cx="1752600" cy="432000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accent1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 panose="020B070302020209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69A6E76-6E61-4F35-1A6E-02A108E77B80}"/>
              </a:ext>
            </a:extLst>
          </p:cNvPr>
          <p:cNvSpPr txBox="1"/>
          <p:nvPr/>
        </p:nvSpPr>
        <p:spPr>
          <a:xfrm>
            <a:off x="7241929" y="2661949"/>
            <a:ext cx="13140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9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 panose="020B0703020202090204" pitchFamily="34" charset="0"/>
              </a:rPr>
              <a:t>Existing Investment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8ED0D24-3B85-B98E-EA99-9F57DEDC5C0D}"/>
              </a:ext>
            </a:extLst>
          </p:cNvPr>
          <p:cNvSpPr txBox="1"/>
          <p:nvPr/>
        </p:nvSpPr>
        <p:spPr>
          <a:xfrm>
            <a:off x="762000" y="3325267"/>
            <a:ext cx="332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9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 panose="020B0703020202090204" pitchFamily="34" charset="0"/>
              </a:rPr>
              <a:t>Elastic Workloads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9FFC98B-0741-C6CD-A837-879AD8063F1D}"/>
              </a:ext>
            </a:extLst>
          </p:cNvPr>
          <p:cNvSpPr txBox="1"/>
          <p:nvPr/>
        </p:nvSpPr>
        <p:spPr>
          <a:xfrm>
            <a:off x="335496" y="3600801"/>
            <a:ext cx="40687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9">
              <a:defRPr/>
            </a:pPr>
            <a:r>
              <a:rPr lang="en-IN" sz="1000" b="1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Public Cloud Providers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52E23B1-46D9-117C-CF36-7641425E4398}"/>
              </a:ext>
            </a:extLst>
          </p:cNvPr>
          <p:cNvSpPr txBox="1"/>
          <p:nvPr/>
        </p:nvSpPr>
        <p:spPr>
          <a:xfrm>
            <a:off x="3704759" y="3672352"/>
            <a:ext cx="16150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9">
              <a:defRPr/>
            </a:pPr>
            <a:r>
              <a:rPr lang="en-IN" sz="1600" b="1" dirty="0">
                <a:solidFill>
                  <a:srgbClr val="BED730"/>
                </a:solidFill>
                <a:latin typeface="Trebuchet MS" panose="020B0703020202090204" pitchFamily="34" charset="0"/>
              </a:rPr>
              <a:t>Hybrid </a:t>
            </a:r>
          </a:p>
          <a:p>
            <a:pPr algn="ctr" defTabSz="914219">
              <a:defRPr/>
            </a:pPr>
            <a:r>
              <a:rPr lang="en-IN" sz="1600" b="1" dirty="0">
                <a:solidFill>
                  <a:srgbClr val="BED730"/>
                </a:solidFill>
                <a:latin typeface="Trebuchet MS" panose="020B0703020202090204" pitchFamily="34" charset="0"/>
              </a:rPr>
              <a:t>Cloud</a:t>
            </a:r>
          </a:p>
        </p:txBody>
      </p:sp>
      <p:sp>
        <p:nvSpPr>
          <p:cNvPr id="45" name="Rectangle: Top Corners Rounded 44">
            <a:extLst>
              <a:ext uri="{FF2B5EF4-FFF2-40B4-BE49-F238E27FC236}">
                <a16:creationId xmlns:a16="http://schemas.microsoft.com/office/drawing/2014/main" id="{ECABF908-8CDB-C138-5E31-35CF0BCC1924}"/>
              </a:ext>
            </a:extLst>
          </p:cNvPr>
          <p:cNvSpPr/>
          <p:nvPr/>
        </p:nvSpPr>
        <p:spPr>
          <a:xfrm>
            <a:off x="5074041" y="3319763"/>
            <a:ext cx="3567328" cy="288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4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 panose="020B070302020209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48C6354-628A-806E-2FEC-3E8460C2096A}"/>
              </a:ext>
            </a:extLst>
          </p:cNvPr>
          <p:cNvSpPr txBox="1"/>
          <p:nvPr/>
        </p:nvSpPr>
        <p:spPr>
          <a:xfrm>
            <a:off x="5170146" y="3325267"/>
            <a:ext cx="332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9">
              <a:defRPr/>
            </a:pPr>
            <a:r>
              <a:rPr lang="en-IN" sz="1200" b="1" dirty="0">
                <a:solidFill>
                  <a:prstClr val="white"/>
                </a:solidFill>
                <a:latin typeface="Trebuchet MS" panose="020B0703020202090204" pitchFamily="34" charset="0"/>
              </a:rPr>
              <a:t>Fixed Workloads</a:t>
            </a:r>
          </a:p>
        </p:txBody>
      </p:sp>
      <p:pic>
        <p:nvPicPr>
          <p:cNvPr id="49" name="Picture 48" descr="Logo&#10;&#10;Description automatically generated with medium confidence">
            <a:extLst>
              <a:ext uri="{FF2B5EF4-FFF2-40B4-BE49-F238E27FC236}">
                <a16:creationId xmlns:a16="http://schemas.microsoft.com/office/drawing/2014/main" id="{88D77659-E3BC-BB75-074A-87D9843633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023" y="4137829"/>
            <a:ext cx="644283" cy="186305"/>
          </a:xfrm>
          <a:prstGeom prst="rect">
            <a:avLst/>
          </a:prstGeom>
        </p:spPr>
      </p:pic>
      <p:pic>
        <p:nvPicPr>
          <p:cNvPr id="51" name="Picture 50" descr="Logo&#10;&#10;Description automatically generated">
            <a:extLst>
              <a:ext uri="{FF2B5EF4-FFF2-40B4-BE49-F238E27FC236}">
                <a16:creationId xmlns:a16="http://schemas.microsoft.com/office/drawing/2014/main" id="{E2538435-A25B-B5EF-B363-980A8DA0F6D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963" y="3909297"/>
            <a:ext cx="739879" cy="457060"/>
          </a:xfrm>
          <a:prstGeom prst="rect">
            <a:avLst/>
          </a:prstGeom>
        </p:spPr>
      </p:pic>
      <p:pic>
        <p:nvPicPr>
          <p:cNvPr id="57" name="Picture 56" descr="Logo&#10;&#10;Description automatically generated">
            <a:extLst>
              <a:ext uri="{FF2B5EF4-FFF2-40B4-BE49-F238E27FC236}">
                <a16:creationId xmlns:a16="http://schemas.microsoft.com/office/drawing/2014/main" id="{9DFD8E92-CEF1-D35D-365B-CA316E68A32E}"/>
              </a:ext>
            </a:extLst>
          </p:cNvPr>
          <p:cNvPicPr>
            <a:picLocks noChangeAspect="1"/>
          </p:cNvPicPr>
          <p:nvPr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03" y="4077909"/>
            <a:ext cx="655136" cy="246222"/>
          </a:xfrm>
          <a:prstGeom prst="rect">
            <a:avLst/>
          </a:prstGeom>
        </p:spPr>
      </p:pic>
      <p:pic>
        <p:nvPicPr>
          <p:cNvPr id="79" name="Picture 78" descr="Shape&#10;&#10;Description automatically generated with low confidence">
            <a:extLst>
              <a:ext uri="{FF2B5EF4-FFF2-40B4-BE49-F238E27FC236}">
                <a16:creationId xmlns:a16="http://schemas.microsoft.com/office/drawing/2014/main" id="{742C63CB-3020-AE81-3845-0829C238471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581" y="2753250"/>
            <a:ext cx="252000" cy="252000"/>
          </a:xfrm>
          <a:prstGeom prst="rect">
            <a:avLst/>
          </a:prstGeom>
        </p:spPr>
      </p:pic>
      <p:pic>
        <p:nvPicPr>
          <p:cNvPr id="81" name="Picture 80" descr="Shape&#10;&#10;Description automatically generated with low confidence">
            <a:extLst>
              <a:ext uri="{FF2B5EF4-FFF2-40B4-BE49-F238E27FC236}">
                <a16:creationId xmlns:a16="http://schemas.microsoft.com/office/drawing/2014/main" id="{A0586687-3CA6-37D8-A562-633562FC2F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454" y="2744051"/>
            <a:ext cx="252000" cy="252000"/>
          </a:xfrm>
          <a:prstGeom prst="rect">
            <a:avLst/>
          </a:prstGeom>
        </p:spPr>
      </p:pic>
      <p:pic>
        <p:nvPicPr>
          <p:cNvPr id="83" name="Picture 82" descr="Shape&#10;&#10;Description automatically generated with low confidence">
            <a:extLst>
              <a:ext uri="{FF2B5EF4-FFF2-40B4-BE49-F238E27FC236}">
                <a16:creationId xmlns:a16="http://schemas.microsoft.com/office/drawing/2014/main" id="{84D07330-4E19-C93C-7C64-4DFD459D4A2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581" y="2283015"/>
            <a:ext cx="252000" cy="252000"/>
          </a:xfrm>
          <a:prstGeom prst="rect">
            <a:avLst/>
          </a:prstGeom>
        </p:spPr>
      </p:pic>
      <p:pic>
        <p:nvPicPr>
          <p:cNvPr id="85" name="Picture 84" descr="Shape&#10;&#10;Description automatically generated with low confidence">
            <a:extLst>
              <a:ext uri="{FF2B5EF4-FFF2-40B4-BE49-F238E27FC236}">
                <a16:creationId xmlns:a16="http://schemas.microsoft.com/office/drawing/2014/main" id="{482E1B23-6500-4437-80B6-5FC544138E9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454" y="2283015"/>
            <a:ext cx="252000" cy="252000"/>
          </a:xfrm>
          <a:prstGeom prst="rect">
            <a:avLst/>
          </a:prstGeom>
        </p:spPr>
      </p:pic>
      <p:pic>
        <p:nvPicPr>
          <p:cNvPr id="87" name="Picture 86" descr="Shape&#10;&#10;Description automatically generated with low confidence">
            <a:extLst>
              <a:ext uri="{FF2B5EF4-FFF2-40B4-BE49-F238E27FC236}">
                <a16:creationId xmlns:a16="http://schemas.microsoft.com/office/drawing/2014/main" id="{FF4E0B2F-4958-0EED-6007-8654C12F906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929" y="2770901"/>
            <a:ext cx="252000" cy="252000"/>
          </a:xfrm>
          <a:prstGeom prst="rect">
            <a:avLst/>
          </a:prstGeom>
        </p:spPr>
      </p:pic>
      <p:pic>
        <p:nvPicPr>
          <p:cNvPr id="89" name="Picture 88" descr="Shape&#10;&#10;Description automatically generated with low confidence">
            <a:extLst>
              <a:ext uri="{FF2B5EF4-FFF2-40B4-BE49-F238E27FC236}">
                <a16:creationId xmlns:a16="http://schemas.microsoft.com/office/drawing/2014/main" id="{A2E36E7C-E968-A9BB-6520-333CF3F1C84B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615" y="2774216"/>
            <a:ext cx="252000" cy="252000"/>
          </a:xfrm>
          <a:prstGeom prst="rect">
            <a:avLst/>
          </a:prstGeom>
        </p:spPr>
      </p:pic>
      <p:pic>
        <p:nvPicPr>
          <p:cNvPr id="91" name="Picture 90" descr="Shape&#10;&#10;Description automatically generated with low confidence">
            <a:extLst>
              <a:ext uri="{FF2B5EF4-FFF2-40B4-BE49-F238E27FC236}">
                <a16:creationId xmlns:a16="http://schemas.microsoft.com/office/drawing/2014/main" id="{E443B380-AF38-B7A7-13A5-4671ED7EB86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929" y="2319537"/>
            <a:ext cx="252000" cy="252000"/>
          </a:xfrm>
          <a:prstGeom prst="rect">
            <a:avLst/>
          </a:prstGeom>
        </p:spPr>
      </p:pic>
      <p:pic>
        <p:nvPicPr>
          <p:cNvPr id="93" name="Picture 92" descr="Shape&#10;&#10;Description automatically generated with low confidence">
            <a:extLst>
              <a:ext uri="{FF2B5EF4-FFF2-40B4-BE49-F238E27FC236}">
                <a16:creationId xmlns:a16="http://schemas.microsoft.com/office/drawing/2014/main" id="{B4B5E23D-BD8B-B98A-F2ED-316A4DC301FD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160" y="2319537"/>
            <a:ext cx="252000" cy="252000"/>
          </a:xfrm>
          <a:prstGeom prst="rect">
            <a:avLst/>
          </a:prstGeom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62BA598C-D167-0078-EB9F-DF331C69E7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85200" y="4146254"/>
            <a:ext cx="720000" cy="169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A629813-B4CE-969C-19E1-B95092830838}"/>
              </a:ext>
            </a:extLst>
          </p:cNvPr>
          <p:cNvSpPr txBox="1"/>
          <p:nvPr/>
        </p:nvSpPr>
        <p:spPr>
          <a:xfrm>
            <a:off x="665896" y="3127567"/>
            <a:ext cx="7956487" cy="2308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 cap="rnd">
            <a:solidFill>
              <a:schemeClr val="tx1"/>
            </a:solidFill>
            <a:prstDash val="sysDot"/>
            <a:round/>
          </a:ln>
        </p:spPr>
        <p:txBody>
          <a:bodyPr wrap="square" tIns="0" rtlCol="0">
            <a:spAutoFit/>
          </a:bodyPr>
          <a:lstStyle/>
          <a:p>
            <a:pPr algn="ctr"/>
            <a:r>
              <a:rPr lang="en-US" sz="1200" dirty="0">
                <a:latin typeface="Trebuchet MS" panose="020B0703020202090204" pitchFamily="34" charset="0"/>
              </a:rPr>
              <a:t> VM/Container/Bare-Metal/Backup/DR</a:t>
            </a:r>
          </a:p>
        </p:txBody>
      </p:sp>
      <p:pic>
        <p:nvPicPr>
          <p:cNvPr id="32" name="Picture 31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917E62D2-D819-DC3C-21AF-5BF89C930879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080" y="3947641"/>
            <a:ext cx="2130942" cy="404547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A82F9234-71CD-AD06-B8A6-8E30C1300C41}"/>
              </a:ext>
            </a:extLst>
          </p:cNvPr>
          <p:cNvSpPr txBox="1"/>
          <p:nvPr/>
        </p:nvSpPr>
        <p:spPr>
          <a:xfrm>
            <a:off x="4529186" y="3602789"/>
            <a:ext cx="40687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9">
              <a:defRPr/>
            </a:pPr>
            <a:r>
              <a:rPr lang="en-IN" sz="1000" b="1" dirty="0">
                <a:solidFill>
                  <a:schemeClr val="bg1">
                    <a:lumMod val="85000"/>
                  </a:schemeClr>
                </a:solidFill>
                <a:latin typeface="Trebuchet MS" panose="020B0703020202090204" pitchFamily="34" charset="0"/>
              </a:rPr>
              <a:t>Private Cloud Provider</a:t>
            </a:r>
          </a:p>
        </p:txBody>
      </p:sp>
      <p:pic>
        <p:nvPicPr>
          <p:cNvPr id="31" name="Picture 30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F1BC2ADD-DB8A-7AE0-3B4E-A6A68384191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164" y="4427511"/>
            <a:ext cx="1369671" cy="376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58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7B6D39C1-496C-A1E3-8BD7-BF230BE7A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/>
          <a:lstStyle/>
          <a:p>
            <a:r>
              <a:rPr lang="en-US" dirty="0"/>
              <a:t>Sify INFINITCMP: Gen V MULTI-Cloud Management</a:t>
            </a:r>
            <a:endParaRPr lang="en-IN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E8A97AC2-3166-42FF-9CC6-DFFE62A5A212}"/>
              </a:ext>
            </a:extLst>
          </p:cNvPr>
          <p:cNvSpPr/>
          <p:nvPr/>
        </p:nvSpPr>
        <p:spPr>
          <a:xfrm>
            <a:off x="8107454" y="756591"/>
            <a:ext cx="703702" cy="324025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pic>
        <p:nvPicPr>
          <p:cNvPr id="63" name="Graphic 62" descr="Single gear">
            <a:extLst>
              <a:ext uri="{FF2B5EF4-FFF2-40B4-BE49-F238E27FC236}">
                <a16:creationId xmlns:a16="http://schemas.microsoft.com/office/drawing/2014/main" id="{C7E264B2-5396-4C39-95C8-BFE4049B1F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14736" y="967027"/>
            <a:ext cx="235703" cy="215918"/>
          </a:xfrm>
          <a:prstGeom prst="rect">
            <a:avLst/>
          </a:prstGeom>
        </p:spPr>
      </p:pic>
      <p:pic>
        <p:nvPicPr>
          <p:cNvPr id="69" name="Graphic 68" descr="Single gear">
            <a:extLst>
              <a:ext uri="{FF2B5EF4-FFF2-40B4-BE49-F238E27FC236}">
                <a16:creationId xmlns:a16="http://schemas.microsoft.com/office/drawing/2014/main" id="{EABB7957-F713-483F-80CB-8B2472157A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14736" y="2339974"/>
            <a:ext cx="235703" cy="215918"/>
          </a:xfrm>
          <a:prstGeom prst="rect">
            <a:avLst/>
          </a:prstGeom>
        </p:spPr>
      </p:pic>
      <p:pic>
        <p:nvPicPr>
          <p:cNvPr id="70" name="Graphic 69" descr="Single gear">
            <a:extLst>
              <a:ext uri="{FF2B5EF4-FFF2-40B4-BE49-F238E27FC236}">
                <a16:creationId xmlns:a16="http://schemas.microsoft.com/office/drawing/2014/main" id="{2EDC8B64-D8BA-46E3-960C-418F1DDBC6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14736" y="3384157"/>
            <a:ext cx="235703" cy="215918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FE1B937F-5846-4D18-8D68-FE47CBDF90B9}"/>
              </a:ext>
            </a:extLst>
          </p:cNvPr>
          <p:cNvSpPr/>
          <p:nvPr/>
        </p:nvSpPr>
        <p:spPr>
          <a:xfrm rot="16200000">
            <a:off x="7583459" y="1495567"/>
            <a:ext cx="837735" cy="16057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900" b="1" dirty="0">
                <a:solidFill>
                  <a:srgbClr val="BED730"/>
                </a:solidFill>
                <a:latin typeface="Trebuchet MS"/>
              </a:rPr>
              <a:t>APIs</a:t>
            </a:r>
            <a:endParaRPr lang="en-IN" sz="900" b="1" dirty="0">
              <a:solidFill>
                <a:srgbClr val="BED730"/>
              </a:solidFill>
              <a:latin typeface="Trebuchet MS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554A4B02-37E8-4C82-BF45-21646C0F3EB0}"/>
              </a:ext>
            </a:extLst>
          </p:cNvPr>
          <p:cNvSpPr/>
          <p:nvPr/>
        </p:nvSpPr>
        <p:spPr>
          <a:xfrm rot="16200000">
            <a:off x="7498131" y="3216273"/>
            <a:ext cx="1008390" cy="16057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900" b="1" dirty="0">
                <a:solidFill>
                  <a:srgbClr val="BED730"/>
                </a:solidFill>
                <a:latin typeface="Trebuchet MS"/>
              </a:rPr>
              <a:t>Native Tools</a:t>
            </a:r>
            <a:endParaRPr lang="en-IN" sz="900" b="1" dirty="0">
              <a:solidFill>
                <a:srgbClr val="BED730"/>
              </a:solidFill>
              <a:latin typeface="Trebuchet MS"/>
            </a:endParaRP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7733E07F-B5FF-41B2-B49C-D02EB5C43248}"/>
              </a:ext>
            </a:extLst>
          </p:cNvPr>
          <p:cNvGrpSpPr/>
          <p:nvPr/>
        </p:nvGrpSpPr>
        <p:grpSpPr>
          <a:xfrm>
            <a:off x="3265068" y="819784"/>
            <a:ext cx="505546" cy="537463"/>
            <a:chOff x="189872" y="1588487"/>
            <a:chExt cx="914400" cy="914400"/>
          </a:xfrm>
        </p:grpSpPr>
        <p:pic>
          <p:nvPicPr>
            <p:cNvPr id="90" name="Graphic 89" descr="Monitor">
              <a:extLst>
                <a:ext uri="{FF2B5EF4-FFF2-40B4-BE49-F238E27FC236}">
                  <a16:creationId xmlns:a16="http://schemas.microsoft.com/office/drawing/2014/main" id="{D4498A50-E074-4FCE-8FFD-BB015C3FD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89872" y="1588487"/>
              <a:ext cx="914400" cy="914400"/>
            </a:xfrm>
            <a:prstGeom prst="rect">
              <a:avLst/>
            </a:prstGeom>
          </p:spPr>
        </p:pic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BC5B515F-2E61-4D4D-BA94-8452E5305D5C}"/>
                </a:ext>
              </a:extLst>
            </p:cNvPr>
            <p:cNvGrpSpPr/>
            <p:nvPr/>
          </p:nvGrpSpPr>
          <p:grpSpPr>
            <a:xfrm>
              <a:off x="410984" y="1810880"/>
              <a:ext cx="445911" cy="517452"/>
              <a:chOff x="1507613" y="1412307"/>
              <a:chExt cx="552299" cy="600913"/>
            </a:xfrm>
          </p:grpSpPr>
          <p:pic>
            <p:nvPicPr>
              <p:cNvPr id="88" name="Graphic 87" descr="Open hand">
                <a:extLst>
                  <a:ext uri="{FF2B5EF4-FFF2-40B4-BE49-F238E27FC236}">
                    <a16:creationId xmlns:a16="http://schemas.microsoft.com/office/drawing/2014/main" id="{82DE3795-F380-4A16-8C61-7E704414D3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1507613" y="1460921"/>
                <a:ext cx="552299" cy="552299"/>
              </a:xfrm>
              <a:prstGeom prst="rect">
                <a:avLst/>
              </a:prstGeom>
            </p:spPr>
          </p:pic>
          <p:pic>
            <p:nvPicPr>
              <p:cNvPr id="92" name="Graphic 91" descr="Tools">
                <a:extLst>
                  <a:ext uri="{FF2B5EF4-FFF2-40B4-BE49-F238E27FC236}">
                    <a16:creationId xmlns:a16="http://schemas.microsoft.com/office/drawing/2014/main" id="{C6952A6A-66E9-4FAB-A414-CD1AB755A7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1730663" y="1412307"/>
                <a:ext cx="243983" cy="243983"/>
              </a:xfrm>
              <a:prstGeom prst="rect">
                <a:avLst/>
              </a:prstGeom>
            </p:spPr>
          </p:pic>
        </p:grpSp>
      </p:grpSp>
      <p:sp>
        <p:nvSpPr>
          <p:cNvPr id="108" name="Rectangle 107">
            <a:extLst>
              <a:ext uri="{FF2B5EF4-FFF2-40B4-BE49-F238E27FC236}">
                <a16:creationId xmlns:a16="http://schemas.microsoft.com/office/drawing/2014/main" id="{89AFBFB5-A967-48E3-97B7-B9DA79CEE60C}"/>
              </a:ext>
            </a:extLst>
          </p:cNvPr>
          <p:cNvSpPr/>
          <p:nvPr/>
        </p:nvSpPr>
        <p:spPr>
          <a:xfrm>
            <a:off x="3196194" y="1388153"/>
            <a:ext cx="643300" cy="23211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700" b="1" dirty="0">
                <a:solidFill>
                  <a:srgbClr val="BED730"/>
                </a:solidFill>
                <a:latin typeface="Trebuchet MS"/>
              </a:rPr>
              <a:t>Self Service</a:t>
            </a:r>
            <a:endParaRPr lang="en-IN" sz="700" b="1" dirty="0">
              <a:solidFill>
                <a:srgbClr val="BED730"/>
              </a:solidFill>
              <a:latin typeface="Trebuchet MS"/>
            </a:endParaRP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32A9578E-EFDD-42B3-80FA-F053AFB45102}"/>
              </a:ext>
            </a:extLst>
          </p:cNvPr>
          <p:cNvGrpSpPr/>
          <p:nvPr/>
        </p:nvGrpSpPr>
        <p:grpSpPr>
          <a:xfrm>
            <a:off x="3306253" y="2280443"/>
            <a:ext cx="423181" cy="323246"/>
            <a:chOff x="1230939" y="2732882"/>
            <a:chExt cx="771733" cy="560032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16C4332D-DF91-4E0E-8548-4F5C7789C39C}"/>
                </a:ext>
              </a:extLst>
            </p:cNvPr>
            <p:cNvSpPr/>
            <p:nvPr/>
          </p:nvSpPr>
          <p:spPr>
            <a:xfrm>
              <a:off x="1230939" y="2732882"/>
              <a:ext cx="761690" cy="552298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9">
                <a:defRPr/>
              </a:pPr>
              <a:endParaRPr lang="en-IN" sz="1800" dirty="0">
                <a:solidFill>
                  <a:prstClr val="white"/>
                </a:solidFill>
                <a:latin typeface="Trebuchet MS"/>
              </a:endParaRPr>
            </a:p>
          </p:txBody>
        </p:sp>
        <p:pic>
          <p:nvPicPr>
            <p:cNvPr id="74" name="Graphic 73" descr="Bar chart">
              <a:extLst>
                <a:ext uri="{FF2B5EF4-FFF2-40B4-BE49-F238E27FC236}">
                  <a16:creationId xmlns:a16="http://schemas.microsoft.com/office/drawing/2014/main" id="{94927A4D-EB10-4CBF-84F6-F4E37DFBCB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323098" y="3006028"/>
              <a:ext cx="286886" cy="286886"/>
            </a:xfrm>
            <a:prstGeom prst="rect">
              <a:avLst/>
            </a:prstGeom>
          </p:spPr>
        </p:pic>
        <p:pic>
          <p:nvPicPr>
            <p:cNvPr id="84" name="Graphic 83" descr="Gauge">
              <a:extLst>
                <a:ext uri="{FF2B5EF4-FFF2-40B4-BE49-F238E27FC236}">
                  <a16:creationId xmlns:a16="http://schemas.microsoft.com/office/drawing/2014/main" id="{93AB382E-94E2-420A-A82C-61F01BF3E4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1296232" y="2733736"/>
              <a:ext cx="323997" cy="323997"/>
            </a:xfrm>
            <a:prstGeom prst="rect">
              <a:avLst/>
            </a:prstGeom>
          </p:spPr>
        </p:pic>
        <p:pic>
          <p:nvPicPr>
            <p:cNvPr id="86" name="Graphic 85" descr="Checklist RTL">
              <a:extLst>
                <a:ext uri="{FF2B5EF4-FFF2-40B4-BE49-F238E27FC236}">
                  <a16:creationId xmlns:a16="http://schemas.microsoft.com/office/drawing/2014/main" id="{1B6C05C0-BFEF-436F-8F95-8B36007B49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609984" y="2810919"/>
              <a:ext cx="392688" cy="440394"/>
            </a:xfrm>
            <a:prstGeom prst="rect">
              <a:avLst/>
            </a:prstGeom>
          </p:spPr>
        </p:pic>
      </p:grpSp>
      <p:sp>
        <p:nvSpPr>
          <p:cNvPr id="109" name="Rectangle 108">
            <a:extLst>
              <a:ext uri="{FF2B5EF4-FFF2-40B4-BE49-F238E27FC236}">
                <a16:creationId xmlns:a16="http://schemas.microsoft.com/office/drawing/2014/main" id="{8AA5AF14-6018-4778-B40A-07E22A8CF074}"/>
              </a:ext>
            </a:extLst>
          </p:cNvPr>
          <p:cNvSpPr/>
          <p:nvPr/>
        </p:nvSpPr>
        <p:spPr>
          <a:xfrm>
            <a:off x="3196194" y="2702899"/>
            <a:ext cx="643300" cy="23211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700" b="1" dirty="0">
                <a:solidFill>
                  <a:srgbClr val="BED730"/>
                </a:solidFill>
                <a:latin typeface="Trebuchet MS"/>
              </a:rPr>
              <a:t>Dashboard</a:t>
            </a:r>
            <a:endParaRPr lang="en-IN" sz="700" b="1" dirty="0">
              <a:solidFill>
                <a:srgbClr val="BED730"/>
              </a:solidFill>
              <a:latin typeface="Trebuchet MS"/>
            </a:endParaRPr>
          </a:p>
        </p:txBody>
      </p: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7B036B4B-D689-481F-B458-614CF582AA4C}"/>
              </a:ext>
            </a:extLst>
          </p:cNvPr>
          <p:cNvGrpSpPr/>
          <p:nvPr/>
        </p:nvGrpSpPr>
        <p:grpSpPr>
          <a:xfrm>
            <a:off x="3304963" y="3287916"/>
            <a:ext cx="425763" cy="448156"/>
            <a:chOff x="204099" y="2832845"/>
            <a:chExt cx="761691" cy="761691"/>
          </a:xfrm>
        </p:grpSpPr>
        <p:pic>
          <p:nvPicPr>
            <p:cNvPr id="99" name="Graphic 98" descr="Workflow">
              <a:extLst>
                <a:ext uri="{FF2B5EF4-FFF2-40B4-BE49-F238E27FC236}">
                  <a16:creationId xmlns:a16="http://schemas.microsoft.com/office/drawing/2014/main" id="{D3A0B127-2B9F-4264-ADE5-152D0F668D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420599" y="2992900"/>
              <a:ext cx="344421" cy="344421"/>
            </a:xfrm>
            <a:prstGeom prst="rect">
              <a:avLst/>
            </a:prstGeom>
          </p:spPr>
        </p:pic>
        <p:pic>
          <p:nvPicPr>
            <p:cNvPr id="101" name="Graphic 100" descr="Television">
              <a:extLst>
                <a:ext uri="{FF2B5EF4-FFF2-40B4-BE49-F238E27FC236}">
                  <a16:creationId xmlns:a16="http://schemas.microsoft.com/office/drawing/2014/main" id="{A79D7A7D-CE82-4BEC-8846-92C998655A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204099" y="2832845"/>
              <a:ext cx="761691" cy="761691"/>
            </a:xfrm>
            <a:prstGeom prst="rect">
              <a:avLst/>
            </a:prstGeom>
          </p:spPr>
        </p:pic>
      </p:grpSp>
      <p:sp>
        <p:nvSpPr>
          <p:cNvPr id="110" name="Rectangle 109">
            <a:extLst>
              <a:ext uri="{FF2B5EF4-FFF2-40B4-BE49-F238E27FC236}">
                <a16:creationId xmlns:a16="http://schemas.microsoft.com/office/drawing/2014/main" id="{6E550ED3-3C99-481B-BC13-A639DCF219E3}"/>
              </a:ext>
            </a:extLst>
          </p:cNvPr>
          <p:cNvSpPr/>
          <p:nvPr/>
        </p:nvSpPr>
        <p:spPr>
          <a:xfrm>
            <a:off x="3196194" y="3782074"/>
            <a:ext cx="680834" cy="23211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700" b="1" dirty="0">
                <a:solidFill>
                  <a:srgbClr val="BED730"/>
                </a:solidFill>
                <a:latin typeface="Trebuchet MS"/>
              </a:rPr>
              <a:t>Automation</a:t>
            </a:r>
            <a:endParaRPr lang="en-IN" sz="700" b="1" dirty="0">
              <a:solidFill>
                <a:srgbClr val="BED730"/>
              </a:solidFill>
              <a:latin typeface="Trebuchet MS"/>
            </a:endParaRPr>
          </a:p>
        </p:txBody>
      </p: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CD46A1D4-B8E3-4AF0-A29D-6220541F9421}"/>
              </a:ext>
            </a:extLst>
          </p:cNvPr>
          <p:cNvCxnSpPr>
            <a:cxnSpLocks/>
          </p:cNvCxnSpPr>
          <p:nvPr/>
        </p:nvCxnSpPr>
        <p:spPr>
          <a:xfrm>
            <a:off x="3167933" y="762318"/>
            <a:ext cx="0" cy="3197749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6" name="Graphic 125" descr="Social network">
            <a:extLst>
              <a:ext uri="{FF2B5EF4-FFF2-40B4-BE49-F238E27FC236}">
                <a16:creationId xmlns:a16="http://schemas.microsoft.com/office/drawing/2014/main" id="{81DF1E08-9BD5-4A6E-974B-81CF9B9A703A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610768" y="2735892"/>
            <a:ext cx="277943" cy="355305"/>
          </a:xfrm>
          <a:prstGeom prst="rect">
            <a:avLst/>
          </a:prstGeom>
        </p:spPr>
      </p:pic>
      <p:sp>
        <p:nvSpPr>
          <p:cNvPr id="132" name="Rectangle 131">
            <a:extLst>
              <a:ext uri="{FF2B5EF4-FFF2-40B4-BE49-F238E27FC236}">
                <a16:creationId xmlns:a16="http://schemas.microsoft.com/office/drawing/2014/main" id="{82F27A2B-510D-4EF9-93A4-91FFD05FF05B}"/>
              </a:ext>
            </a:extLst>
          </p:cNvPr>
          <p:cNvSpPr/>
          <p:nvPr/>
        </p:nvSpPr>
        <p:spPr>
          <a:xfrm>
            <a:off x="2368642" y="3081043"/>
            <a:ext cx="762194" cy="18740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800" b="1" dirty="0">
                <a:solidFill>
                  <a:srgbClr val="BED730"/>
                </a:solidFill>
                <a:latin typeface="Trebuchet MS"/>
              </a:rPr>
              <a:t>All Users</a:t>
            </a:r>
            <a:endParaRPr lang="en-IN" sz="800" b="1" dirty="0">
              <a:solidFill>
                <a:srgbClr val="BED730"/>
              </a:solidFill>
              <a:latin typeface="Trebuchet MS"/>
            </a:endParaRPr>
          </a:p>
        </p:txBody>
      </p:sp>
      <p:pic>
        <p:nvPicPr>
          <p:cNvPr id="131" name="Graphic 130" descr="Teacher">
            <a:extLst>
              <a:ext uri="{FF2B5EF4-FFF2-40B4-BE49-F238E27FC236}">
                <a16:creationId xmlns:a16="http://schemas.microsoft.com/office/drawing/2014/main" id="{52BBF5DB-47BD-4AA0-981E-A4F40689F8C0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2610768" y="3508380"/>
            <a:ext cx="277943" cy="355305"/>
          </a:xfrm>
          <a:prstGeom prst="rect">
            <a:avLst/>
          </a:prstGeom>
        </p:spPr>
      </p:pic>
      <p:sp>
        <p:nvSpPr>
          <p:cNvPr id="133" name="Rectangle 132">
            <a:extLst>
              <a:ext uri="{FF2B5EF4-FFF2-40B4-BE49-F238E27FC236}">
                <a16:creationId xmlns:a16="http://schemas.microsoft.com/office/drawing/2014/main" id="{C12FFCC5-9A5D-4F0D-BD94-76AC8029709F}"/>
              </a:ext>
            </a:extLst>
          </p:cNvPr>
          <p:cNvSpPr/>
          <p:nvPr/>
        </p:nvSpPr>
        <p:spPr>
          <a:xfrm>
            <a:off x="2358232" y="3780671"/>
            <a:ext cx="783012" cy="23392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800" b="1" dirty="0">
                <a:solidFill>
                  <a:srgbClr val="BED730"/>
                </a:solidFill>
                <a:latin typeface="Trebuchet MS"/>
              </a:rPr>
              <a:t>CxO Users</a:t>
            </a:r>
            <a:endParaRPr lang="en-IN" sz="800" b="1" dirty="0">
              <a:solidFill>
                <a:srgbClr val="BED730"/>
              </a:solidFill>
              <a:latin typeface="Trebuchet MS"/>
            </a:endParaRPr>
          </a:p>
        </p:txBody>
      </p:sp>
      <p:pic>
        <p:nvPicPr>
          <p:cNvPr id="127" name="Graphic 126" descr="Syncing cloud">
            <a:extLst>
              <a:ext uri="{FF2B5EF4-FFF2-40B4-BE49-F238E27FC236}">
                <a16:creationId xmlns:a16="http://schemas.microsoft.com/office/drawing/2014/main" id="{9943EB46-02AB-4C21-846E-0E81D1046D2E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2610768" y="854753"/>
            <a:ext cx="277943" cy="355305"/>
          </a:xfrm>
          <a:prstGeom prst="rect">
            <a:avLst/>
          </a:prstGeom>
        </p:spPr>
      </p:pic>
      <p:sp>
        <p:nvSpPr>
          <p:cNvPr id="134" name="Rectangle 133">
            <a:extLst>
              <a:ext uri="{FF2B5EF4-FFF2-40B4-BE49-F238E27FC236}">
                <a16:creationId xmlns:a16="http://schemas.microsoft.com/office/drawing/2014/main" id="{AFC3BC9D-A020-49D0-941C-C561F7AB62C7}"/>
              </a:ext>
            </a:extLst>
          </p:cNvPr>
          <p:cNvSpPr/>
          <p:nvPr/>
        </p:nvSpPr>
        <p:spPr>
          <a:xfrm>
            <a:off x="2300290" y="1229622"/>
            <a:ext cx="898896" cy="27566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800" b="1" dirty="0">
                <a:solidFill>
                  <a:srgbClr val="BED730"/>
                </a:solidFill>
                <a:latin typeface="Trebuchet MS"/>
              </a:rPr>
              <a:t>Cloud Administrators</a:t>
            </a:r>
            <a:endParaRPr lang="en-IN" sz="800" b="1" dirty="0">
              <a:solidFill>
                <a:srgbClr val="BED730"/>
              </a:solidFill>
              <a:latin typeface="Trebuchet MS"/>
            </a:endParaRPr>
          </a:p>
        </p:txBody>
      </p: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8E63DF0C-09B0-47DE-A259-5B6EEC9A320D}"/>
              </a:ext>
            </a:extLst>
          </p:cNvPr>
          <p:cNvGrpSpPr/>
          <p:nvPr/>
        </p:nvGrpSpPr>
        <p:grpSpPr>
          <a:xfrm>
            <a:off x="2610768" y="1833962"/>
            <a:ext cx="277943" cy="355305"/>
            <a:chOff x="4051651" y="1135094"/>
            <a:chExt cx="914400" cy="1173971"/>
          </a:xfrm>
        </p:grpSpPr>
        <p:pic>
          <p:nvPicPr>
            <p:cNvPr id="129" name="Graphic 128" descr="Single gear">
              <a:extLst>
                <a:ext uri="{FF2B5EF4-FFF2-40B4-BE49-F238E27FC236}">
                  <a16:creationId xmlns:a16="http://schemas.microsoft.com/office/drawing/2014/main" id="{CA98658E-8932-4E8C-A759-1852ECD9BA7C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4051651" y="1135094"/>
              <a:ext cx="914400" cy="914400"/>
            </a:xfrm>
            <a:prstGeom prst="rect">
              <a:avLst/>
            </a:prstGeom>
          </p:spPr>
        </p:pic>
        <p:pic>
          <p:nvPicPr>
            <p:cNvPr id="130" name="Graphic 129" descr="Users">
              <a:extLst>
                <a:ext uri="{FF2B5EF4-FFF2-40B4-BE49-F238E27FC236}">
                  <a16:creationId xmlns:a16="http://schemas.microsoft.com/office/drawing/2014/main" id="{60DA99E3-C3EC-4D97-9EC1-AA08DE4915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4051651" y="1394665"/>
              <a:ext cx="914400" cy="914400"/>
            </a:xfrm>
            <a:prstGeom prst="rect">
              <a:avLst/>
            </a:prstGeom>
          </p:spPr>
        </p:pic>
      </p:grpSp>
      <p:sp>
        <p:nvSpPr>
          <p:cNvPr id="135" name="Rectangle 134">
            <a:extLst>
              <a:ext uri="{FF2B5EF4-FFF2-40B4-BE49-F238E27FC236}">
                <a16:creationId xmlns:a16="http://schemas.microsoft.com/office/drawing/2014/main" id="{CCC7C309-FC47-42A3-8E67-3D4DBA98A59F}"/>
              </a:ext>
            </a:extLst>
          </p:cNvPr>
          <p:cNvSpPr/>
          <p:nvPr/>
        </p:nvSpPr>
        <p:spPr>
          <a:xfrm>
            <a:off x="2363562" y="2152737"/>
            <a:ext cx="772354" cy="253956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800" b="1" dirty="0">
                <a:solidFill>
                  <a:srgbClr val="BED730"/>
                </a:solidFill>
                <a:latin typeface="Trebuchet MS"/>
              </a:rPr>
              <a:t>App &amp; DevOps</a:t>
            </a:r>
            <a:endParaRPr lang="en-IN" sz="800" b="1" dirty="0">
              <a:solidFill>
                <a:srgbClr val="BED730"/>
              </a:solidFill>
              <a:latin typeface="Trebuchet MS"/>
            </a:endParaRPr>
          </a:p>
        </p:txBody>
      </p:sp>
      <p:sp>
        <p:nvSpPr>
          <p:cNvPr id="125" name="Arrow: Left-Right 124">
            <a:extLst>
              <a:ext uri="{FF2B5EF4-FFF2-40B4-BE49-F238E27FC236}">
                <a16:creationId xmlns:a16="http://schemas.microsoft.com/office/drawing/2014/main" id="{05DE21CF-1253-44E4-A3CC-5A05C5D39DB5}"/>
              </a:ext>
            </a:extLst>
          </p:cNvPr>
          <p:cNvSpPr/>
          <p:nvPr/>
        </p:nvSpPr>
        <p:spPr>
          <a:xfrm>
            <a:off x="3213326" y="4098609"/>
            <a:ext cx="4683234" cy="402894"/>
          </a:xfrm>
          <a:prstGeom prst="leftRightArrow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1000" b="1" dirty="0">
                <a:solidFill>
                  <a:sysClr val="windowText" lastClr="000000"/>
                </a:solidFill>
                <a:latin typeface="Trebuchet MS"/>
              </a:rPr>
              <a:t>Core Platform</a:t>
            </a:r>
            <a:endParaRPr lang="en-IN" sz="1000" b="1" dirty="0">
              <a:solidFill>
                <a:sysClr val="windowText" lastClr="000000"/>
              </a:solidFill>
              <a:latin typeface="Trebuchet MS"/>
            </a:endParaRPr>
          </a:p>
        </p:txBody>
      </p:sp>
      <p:sp>
        <p:nvSpPr>
          <p:cNvPr id="142" name="Arrow: Right 141">
            <a:extLst>
              <a:ext uri="{FF2B5EF4-FFF2-40B4-BE49-F238E27FC236}">
                <a16:creationId xmlns:a16="http://schemas.microsoft.com/office/drawing/2014/main" id="{FEF6F10E-9A1C-4A91-B355-4F17979BAC7A}"/>
              </a:ext>
            </a:extLst>
          </p:cNvPr>
          <p:cNvSpPr/>
          <p:nvPr/>
        </p:nvSpPr>
        <p:spPr>
          <a:xfrm>
            <a:off x="2402510" y="4098609"/>
            <a:ext cx="767487" cy="402894"/>
          </a:xfrm>
          <a:prstGeom prst="rightArrow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1000" b="1" dirty="0">
                <a:solidFill>
                  <a:sysClr val="windowText" lastClr="000000"/>
                </a:solidFill>
                <a:latin typeface="Trebuchet MS"/>
              </a:rPr>
              <a:t>Users</a:t>
            </a:r>
            <a:endParaRPr lang="en-IN" sz="1000" b="1" dirty="0">
              <a:solidFill>
                <a:sysClr val="windowText" lastClr="000000"/>
              </a:solidFill>
              <a:latin typeface="Trebuchet MS"/>
            </a:endParaRPr>
          </a:p>
        </p:txBody>
      </p:sp>
      <p:sp>
        <p:nvSpPr>
          <p:cNvPr id="143" name="Arrow: Left 142">
            <a:extLst>
              <a:ext uri="{FF2B5EF4-FFF2-40B4-BE49-F238E27FC236}">
                <a16:creationId xmlns:a16="http://schemas.microsoft.com/office/drawing/2014/main" id="{7D9E83F7-E3BA-4622-B037-3B93603AEDB5}"/>
              </a:ext>
            </a:extLst>
          </p:cNvPr>
          <p:cNvSpPr/>
          <p:nvPr/>
        </p:nvSpPr>
        <p:spPr>
          <a:xfrm>
            <a:off x="7983168" y="4098609"/>
            <a:ext cx="827989" cy="402894"/>
          </a:xfrm>
          <a:prstGeom prst="leftArrow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1000" b="1" dirty="0">
                <a:solidFill>
                  <a:sysClr val="windowText" lastClr="000000"/>
                </a:solidFill>
                <a:latin typeface="Trebuchet MS"/>
              </a:rPr>
              <a:t>POD</a:t>
            </a:r>
            <a:endParaRPr lang="en-IN" sz="1000" b="1" dirty="0">
              <a:solidFill>
                <a:sysClr val="windowText" lastClr="000000"/>
              </a:solidFill>
              <a:latin typeface="Trebuchet M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4E5183A-1450-42D1-B272-F62C2DE8969B}"/>
              </a:ext>
            </a:extLst>
          </p:cNvPr>
          <p:cNvSpPr/>
          <p:nvPr/>
        </p:nvSpPr>
        <p:spPr>
          <a:xfrm>
            <a:off x="4850241" y="2938712"/>
            <a:ext cx="2974030" cy="797360"/>
          </a:xfrm>
          <a:prstGeom prst="rect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1600" b="1" dirty="0">
                <a:solidFill>
                  <a:prstClr val="white"/>
                </a:solidFill>
                <a:latin typeface="Trebuchet MS"/>
              </a:rPr>
              <a:t>ITSM</a:t>
            </a:r>
          </a:p>
          <a:p>
            <a:pPr algn="ctr" defTabSz="914219">
              <a:defRPr/>
            </a:pPr>
            <a:r>
              <a:rPr lang="en-US" sz="1600" b="1" dirty="0">
                <a:solidFill>
                  <a:prstClr val="white"/>
                </a:solidFill>
                <a:latin typeface="Trebuchet MS"/>
              </a:rPr>
              <a:t>(Engagement &amp; Records)</a:t>
            </a:r>
            <a:endParaRPr lang="en-IN" sz="1600" b="1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C3511E9-CC6C-4E1F-AEE4-93C912EC0566}"/>
              </a:ext>
            </a:extLst>
          </p:cNvPr>
          <p:cNvSpPr/>
          <p:nvPr/>
        </p:nvSpPr>
        <p:spPr>
          <a:xfrm>
            <a:off x="4850242" y="2648221"/>
            <a:ext cx="703704" cy="2342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b="1" dirty="0">
                <a:solidFill>
                  <a:prstClr val="black"/>
                </a:solidFill>
                <a:latin typeface="Trebuchet MS"/>
              </a:rPr>
              <a:t>Request / Change</a:t>
            </a:r>
            <a:endParaRPr lang="en-IN" sz="5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72DD1EB-6BB0-4C73-9EFB-2AD11987B121}"/>
              </a:ext>
            </a:extLst>
          </p:cNvPr>
          <p:cNvSpPr/>
          <p:nvPr/>
        </p:nvSpPr>
        <p:spPr>
          <a:xfrm>
            <a:off x="5607018" y="2648221"/>
            <a:ext cx="703704" cy="2342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b="1" dirty="0">
                <a:solidFill>
                  <a:prstClr val="black"/>
                </a:solidFill>
                <a:latin typeface="Trebuchet MS"/>
              </a:rPr>
              <a:t>Event / Incident</a:t>
            </a:r>
            <a:endParaRPr lang="en-IN" sz="5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B5F6A5E-FB4A-4027-886D-23B6F5B6E9D4}"/>
              </a:ext>
            </a:extLst>
          </p:cNvPr>
          <p:cNvSpPr/>
          <p:nvPr/>
        </p:nvSpPr>
        <p:spPr>
          <a:xfrm>
            <a:off x="6363792" y="2648221"/>
            <a:ext cx="703704" cy="2342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b="1" dirty="0">
                <a:solidFill>
                  <a:prstClr val="black"/>
                </a:solidFill>
                <a:latin typeface="Trebuchet MS"/>
              </a:rPr>
              <a:t>Monitoring</a:t>
            </a:r>
            <a:endParaRPr lang="en-IN" sz="5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D66525A-F8CC-4D16-9C99-0E455722DEDC}"/>
              </a:ext>
            </a:extLst>
          </p:cNvPr>
          <p:cNvSpPr/>
          <p:nvPr/>
        </p:nvSpPr>
        <p:spPr>
          <a:xfrm>
            <a:off x="7120569" y="2648221"/>
            <a:ext cx="703704" cy="2342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b="1" dirty="0">
                <a:solidFill>
                  <a:prstClr val="black"/>
                </a:solidFill>
                <a:latin typeface="Trebuchet MS"/>
              </a:rPr>
              <a:t>Discovery</a:t>
            </a:r>
            <a:endParaRPr lang="en-IN" sz="5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21B2A29-BAE7-4616-A41F-A1422C972F60}"/>
              </a:ext>
            </a:extLst>
          </p:cNvPr>
          <p:cNvSpPr/>
          <p:nvPr/>
        </p:nvSpPr>
        <p:spPr>
          <a:xfrm>
            <a:off x="4850242" y="3780397"/>
            <a:ext cx="703704" cy="2342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b="1" dirty="0">
                <a:solidFill>
                  <a:prstClr val="black"/>
                </a:solidFill>
                <a:latin typeface="Trebuchet MS"/>
              </a:rPr>
              <a:t>SLA</a:t>
            </a:r>
            <a:endParaRPr lang="en-IN" sz="5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4E2CD72-B1C0-4F0F-A3AA-5D57FEB2FFC3}"/>
              </a:ext>
            </a:extLst>
          </p:cNvPr>
          <p:cNvSpPr/>
          <p:nvPr/>
        </p:nvSpPr>
        <p:spPr>
          <a:xfrm>
            <a:off x="5607018" y="3780397"/>
            <a:ext cx="703704" cy="2342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b="1" dirty="0">
                <a:solidFill>
                  <a:prstClr val="black"/>
                </a:solidFill>
                <a:latin typeface="Trebuchet MS"/>
              </a:rPr>
              <a:t>HA / DR</a:t>
            </a:r>
            <a:endParaRPr lang="en-IN" sz="5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ADE8E00-3CBA-496B-B872-8C4B6731D9A3}"/>
              </a:ext>
            </a:extLst>
          </p:cNvPr>
          <p:cNvSpPr/>
          <p:nvPr/>
        </p:nvSpPr>
        <p:spPr>
          <a:xfrm>
            <a:off x="6363792" y="3780397"/>
            <a:ext cx="703704" cy="2342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b="1" dirty="0">
                <a:solidFill>
                  <a:prstClr val="black"/>
                </a:solidFill>
                <a:latin typeface="Trebuchet MS"/>
              </a:rPr>
              <a:t>Knowledge Base</a:t>
            </a:r>
            <a:endParaRPr lang="en-IN" sz="5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5E67A0BA-4CA1-4B97-A033-57912A8D929D}"/>
              </a:ext>
            </a:extLst>
          </p:cNvPr>
          <p:cNvSpPr/>
          <p:nvPr/>
        </p:nvSpPr>
        <p:spPr>
          <a:xfrm>
            <a:off x="7120569" y="3780397"/>
            <a:ext cx="703704" cy="2342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b="1" dirty="0">
                <a:solidFill>
                  <a:prstClr val="black"/>
                </a:solidFill>
                <a:latin typeface="Trebuchet MS"/>
              </a:rPr>
              <a:t>Logs</a:t>
            </a:r>
            <a:endParaRPr lang="en-IN" sz="5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992CA21-DDE5-4C5A-8F90-B7370E657418}"/>
              </a:ext>
            </a:extLst>
          </p:cNvPr>
          <p:cNvSpPr/>
          <p:nvPr/>
        </p:nvSpPr>
        <p:spPr>
          <a:xfrm>
            <a:off x="4523257" y="756591"/>
            <a:ext cx="603529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Orchestration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D22C8DD-F349-4A28-9CAA-9B7D3A78850F}"/>
              </a:ext>
            </a:extLst>
          </p:cNvPr>
          <p:cNvSpPr/>
          <p:nvPr/>
        </p:nvSpPr>
        <p:spPr>
          <a:xfrm>
            <a:off x="3991952" y="756591"/>
            <a:ext cx="528483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Provisioning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CB3C954-944A-444A-A4C3-D870F118668F}"/>
              </a:ext>
            </a:extLst>
          </p:cNvPr>
          <p:cNvSpPr/>
          <p:nvPr/>
        </p:nvSpPr>
        <p:spPr>
          <a:xfrm>
            <a:off x="5129608" y="756591"/>
            <a:ext cx="575759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Configuration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81C87C8-4053-4132-976B-A798FB3F4552}"/>
              </a:ext>
            </a:extLst>
          </p:cNvPr>
          <p:cNvSpPr/>
          <p:nvPr/>
        </p:nvSpPr>
        <p:spPr>
          <a:xfrm>
            <a:off x="5708189" y="756591"/>
            <a:ext cx="528483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Billing / Chargeback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E5CDCA9-0171-4144-A8AF-A0A13A006A26}"/>
              </a:ext>
            </a:extLst>
          </p:cNvPr>
          <p:cNvSpPr/>
          <p:nvPr/>
        </p:nvSpPr>
        <p:spPr>
          <a:xfrm>
            <a:off x="6239493" y="756591"/>
            <a:ext cx="559432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Systems Management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5A849C5-3A0C-4BC1-AF6B-2A416CF4F913}"/>
              </a:ext>
            </a:extLst>
          </p:cNvPr>
          <p:cNvSpPr/>
          <p:nvPr/>
        </p:nvSpPr>
        <p:spPr>
          <a:xfrm>
            <a:off x="6801748" y="756591"/>
            <a:ext cx="458595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Capacity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8AEAF6B-4520-4E30-B121-657A7A645456}"/>
              </a:ext>
            </a:extLst>
          </p:cNvPr>
          <p:cNvSpPr/>
          <p:nvPr/>
        </p:nvSpPr>
        <p:spPr>
          <a:xfrm>
            <a:off x="7263164" y="756591"/>
            <a:ext cx="561108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Cost Management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CFBCE37-80AD-4963-B8FC-12019B3A6196}"/>
              </a:ext>
            </a:extLst>
          </p:cNvPr>
          <p:cNvSpPr/>
          <p:nvPr/>
        </p:nvSpPr>
        <p:spPr>
          <a:xfrm>
            <a:off x="3991952" y="1080536"/>
            <a:ext cx="3832319" cy="84402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1600" b="1" dirty="0">
                <a:solidFill>
                  <a:prstClr val="white"/>
                </a:solidFill>
                <a:latin typeface="Trebuchet MS"/>
              </a:rPr>
              <a:t>Cloud Management Platform</a:t>
            </a:r>
          </a:p>
          <a:p>
            <a:pPr algn="ctr" defTabSz="914219">
              <a:defRPr/>
            </a:pPr>
            <a:r>
              <a:rPr lang="en-US" sz="1600" b="1" dirty="0">
                <a:solidFill>
                  <a:prstClr val="white"/>
                </a:solidFill>
                <a:latin typeface="Trebuchet MS"/>
              </a:rPr>
              <a:t>(Action &amp; Automation)</a:t>
            </a:r>
            <a:endParaRPr lang="en-IN" sz="1600" b="1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A8FB310-CE95-437B-926E-59E43E0CAC51}"/>
              </a:ext>
            </a:extLst>
          </p:cNvPr>
          <p:cNvSpPr/>
          <p:nvPr/>
        </p:nvSpPr>
        <p:spPr>
          <a:xfrm>
            <a:off x="4566529" y="1989356"/>
            <a:ext cx="557843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Unified Dashboard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923D4B1C-7A17-4458-9FE0-318DF241B3D0}"/>
              </a:ext>
            </a:extLst>
          </p:cNvPr>
          <p:cNvSpPr/>
          <p:nvPr/>
        </p:nvSpPr>
        <p:spPr>
          <a:xfrm>
            <a:off x="3963379" y="1989356"/>
            <a:ext cx="580047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DevOps Management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944DB69-7C31-4589-A166-8C8A0D715F78}"/>
              </a:ext>
            </a:extLst>
          </p:cNvPr>
          <p:cNvSpPr/>
          <p:nvPr/>
        </p:nvSpPr>
        <p:spPr>
          <a:xfrm>
            <a:off x="5139133" y="1989356"/>
            <a:ext cx="593975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Role(Profile) Based Access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B9CED040-774F-4099-B18F-F8BCD320E254}"/>
              </a:ext>
            </a:extLst>
          </p:cNvPr>
          <p:cNvSpPr/>
          <p:nvPr/>
        </p:nvSpPr>
        <p:spPr>
          <a:xfrm>
            <a:off x="5756211" y="1989356"/>
            <a:ext cx="540853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Automation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5AE8B24-2B90-4074-A798-7AE4DE82EA0D}"/>
              </a:ext>
            </a:extLst>
          </p:cNvPr>
          <p:cNvSpPr/>
          <p:nvPr/>
        </p:nvSpPr>
        <p:spPr>
          <a:xfrm>
            <a:off x="6329692" y="1989356"/>
            <a:ext cx="475557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Blueprints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B736210-1A3C-4479-B5BD-29566CFD5445}"/>
              </a:ext>
            </a:extLst>
          </p:cNvPr>
          <p:cNvSpPr/>
          <p:nvPr/>
        </p:nvSpPr>
        <p:spPr>
          <a:xfrm>
            <a:off x="6837877" y="1989356"/>
            <a:ext cx="425287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Policy Engine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5B4BB29-F654-487C-929E-E419BA66DA79}"/>
              </a:ext>
            </a:extLst>
          </p:cNvPr>
          <p:cNvSpPr/>
          <p:nvPr/>
        </p:nvSpPr>
        <p:spPr>
          <a:xfrm>
            <a:off x="7295789" y="1989356"/>
            <a:ext cx="528483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Security &amp; Compliance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6DF47D06-01F4-4C84-9526-26BA3BCECE45}"/>
              </a:ext>
            </a:extLst>
          </p:cNvPr>
          <p:cNvGrpSpPr/>
          <p:nvPr/>
        </p:nvGrpSpPr>
        <p:grpSpPr>
          <a:xfrm>
            <a:off x="4062466" y="2975199"/>
            <a:ext cx="682783" cy="813378"/>
            <a:chOff x="2981258" y="3728968"/>
            <a:chExt cx="802800" cy="667374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55202EE0-7BA2-4BC4-AAF8-D292BA44D8D4}"/>
                </a:ext>
              </a:extLst>
            </p:cNvPr>
            <p:cNvSpPr/>
            <p:nvPr/>
          </p:nvSpPr>
          <p:spPr>
            <a:xfrm>
              <a:off x="2981258" y="4144342"/>
              <a:ext cx="802800" cy="25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9">
                <a:defRPr/>
              </a:pPr>
              <a:r>
                <a:rPr lang="en-US" sz="900" b="1" dirty="0">
                  <a:solidFill>
                    <a:srgbClr val="BED730"/>
                  </a:solidFill>
                  <a:latin typeface="Trebuchet MS"/>
                </a:rPr>
                <a:t>AI / ML</a:t>
              </a:r>
              <a:endParaRPr lang="en-IN" sz="900" b="1" dirty="0">
                <a:solidFill>
                  <a:srgbClr val="BED730"/>
                </a:solidFill>
                <a:latin typeface="Trebuchet MS"/>
              </a:endParaRPr>
            </a:p>
          </p:txBody>
        </p:sp>
        <p:pic>
          <p:nvPicPr>
            <p:cNvPr id="1034" name="Picture 10" descr="Machine Learning solutions in AWS Marketplace">
              <a:extLst>
                <a:ext uri="{FF2B5EF4-FFF2-40B4-BE49-F238E27FC236}">
                  <a16:creationId xmlns:a16="http://schemas.microsoft.com/office/drawing/2014/main" id="{E3123B94-1137-489C-9F5C-BA6B1112F8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6576" y="3728968"/>
              <a:ext cx="706436" cy="3336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" name="Rectangle 55">
            <a:extLst>
              <a:ext uri="{FF2B5EF4-FFF2-40B4-BE49-F238E27FC236}">
                <a16:creationId xmlns:a16="http://schemas.microsoft.com/office/drawing/2014/main" id="{C2900A93-82EA-4582-817A-95E53D848255}"/>
              </a:ext>
            </a:extLst>
          </p:cNvPr>
          <p:cNvSpPr/>
          <p:nvPr/>
        </p:nvSpPr>
        <p:spPr>
          <a:xfrm>
            <a:off x="3995243" y="2654201"/>
            <a:ext cx="814715" cy="1366377"/>
          </a:xfrm>
          <a:prstGeom prst="rect">
            <a:avLst/>
          </a:prstGeom>
          <a:noFill/>
          <a:ln w="63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115D915-3287-4B9C-8208-01BF088A98D0}"/>
              </a:ext>
            </a:extLst>
          </p:cNvPr>
          <p:cNvCxnSpPr>
            <a:cxnSpLocks/>
          </p:cNvCxnSpPr>
          <p:nvPr/>
        </p:nvCxnSpPr>
        <p:spPr>
          <a:xfrm>
            <a:off x="7939838" y="762318"/>
            <a:ext cx="0" cy="3197749"/>
          </a:xfrm>
          <a:prstGeom prst="line">
            <a:avLst/>
          </a:prstGeom>
          <a:ln w="9525">
            <a:solidFill>
              <a:schemeClr val="bg1">
                <a:alpha val="40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9" name="Picture 6" descr="Microsoft Azure: Cloud Services | Azure Hybrid Cloud Applications">
            <a:extLst>
              <a:ext uri="{FF2B5EF4-FFF2-40B4-BE49-F238E27FC236}">
                <a16:creationId xmlns:a16="http://schemas.microsoft.com/office/drawing/2014/main" id="{8AC6529D-673E-4B8A-B46F-745DA902F3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3773" y="2723809"/>
            <a:ext cx="364814" cy="266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8" descr="Oracle Cloud Storage instructions - DBcloudbin - Database ...">
            <a:extLst>
              <a:ext uri="{FF2B5EF4-FFF2-40B4-BE49-F238E27FC236}">
                <a16:creationId xmlns:a16="http://schemas.microsoft.com/office/drawing/2014/main" id="{A3A9E7E3-66ED-492E-97CB-41A414C055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8569" y="3209256"/>
            <a:ext cx="295225" cy="22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10" descr="Google cloud Logo Icon of Flat style - Available in SVG, PNG, EPS ...">
            <a:extLst>
              <a:ext uri="{FF2B5EF4-FFF2-40B4-BE49-F238E27FC236}">
                <a16:creationId xmlns:a16="http://schemas.microsoft.com/office/drawing/2014/main" id="{E42AA95A-A468-49C3-B95D-6E94758313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267" y="3616722"/>
            <a:ext cx="213826" cy="253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>
            <a:extLst>
              <a:ext uri="{FF2B5EF4-FFF2-40B4-BE49-F238E27FC236}">
                <a16:creationId xmlns:a16="http://schemas.microsoft.com/office/drawing/2014/main" id="{016C3EA7-5B2B-44AF-BD4C-D4DA0F0DAA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8568" y="2340990"/>
            <a:ext cx="288665" cy="22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Graphic 97" descr="Single gear">
            <a:extLst>
              <a:ext uri="{FF2B5EF4-FFF2-40B4-BE49-F238E27FC236}">
                <a16:creationId xmlns:a16="http://schemas.microsoft.com/office/drawing/2014/main" id="{82C0C34B-8E8B-4068-B863-C132271BCF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20249" y="3167727"/>
            <a:ext cx="235703" cy="193125"/>
          </a:xfrm>
          <a:prstGeom prst="rect">
            <a:avLst/>
          </a:prstGeom>
        </p:spPr>
      </p:pic>
      <p:pic>
        <p:nvPicPr>
          <p:cNvPr id="100" name="Graphic 99" descr="Single gear">
            <a:extLst>
              <a:ext uri="{FF2B5EF4-FFF2-40B4-BE49-F238E27FC236}">
                <a16:creationId xmlns:a16="http://schemas.microsoft.com/office/drawing/2014/main" id="{D06593C6-96BC-4A66-B482-6D06124B7E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35325" y="1482882"/>
            <a:ext cx="235703" cy="19312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DAC067D-9451-065F-E74F-791D6DE6CCB6}"/>
              </a:ext>
            </a:extLst>
          </p:cNvPr>
          <p:cNvSpPr/>
          <p:nvPr/>
        </p:nvSpPr>
        <p:spPr>
          <a:xfrm>
            <a:off x="8147187" y="1863022"/>
            <a:ext cx="668466" cy="346720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SEC</a:t>
            </a:r>
            <a:br>
              <a:rPr lang="en-US" sz="700" b="1" dirty="0">
                <a:solidFill>
                  <a:prstClr val="black"/>
                </a:solidFill>
                <a:latin typeface="Trebuchet MS"/>
              </a:rPr>
            </a:br>
            <a:r>
              <a:rPr lang="en-US" sz="700" b="1" dirty="0">
                <a:solidFill>
                  <a:prstClr val="black"/>
                </a:solidFill>
                <a:latin typeface="Trebuchet MS"/>
              </a:rPr>
              <a:t>Anywhere</a:t>
            </a:r>
            <a:endParaRPr lang="en-IN" sz="700" b="1" dirty="0">
              <a:solidFill>
                <a:prstClr val="black"/>
              </a:solidFill>
              <a:latin typeface="Trebuchet MS"/>
            </a:endParaRPr>
          </a:p>
        </p:txBody>
      </p:sp>
      <p:pic>
        <p:nvPicPr>
          <p:cNvPr id="6" name="Graphic 5" descr="Cloud outline">
            <a:extLst>
              <a:ext uri="{FF2B5EF4-FFF2-40B4-BE49-F238E27FC236}">
                <a16:creationId xmlns:a16="http://schemas.microsoft.com/office/drawing/2014/main" id="{8F8D416A-5880-F076-6578-187B9F43589C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8193364" y="1674474"/>
            <a:ext cx="550969" cy="704325"/>
          </a:xfrm>
          <a:prstGeom prst="rect">
            <a:avLst/>
          </a:prstGeom>
        </p:spPr>
      </p:pic>
      <p:sp>
        <p:nvSpPr>
          <p:cNvPr id="76" name="Rectangle 75">
            <a:extLst>
              <a:ext uri="{FF2B5EF4-FFF2-40B4-BE49-F238E27FC236}">
                <a16:creationId xmlns:a16="http://schemas.microsoft.com/office/drawing/2014/main" id="{2D901B24-68B9-9D6F-2CBC-0CCF3D2197D7}"/>
              </a:ext>
            </a:extLst>
          </p:cNvPr>
          <p:cNvSpPr/>
          <p:nvPr/>
        </p:nvSpPr>
        <p:spPr>
          <a:xfrm>
            <a:off x="8368594" y="1077414"/>
            <a:ext cx="26473" cy="40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en-IN" sz="1013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" name="Picture 3" descr="A black and grey sign&#10;&#10;Description automatically generated with medium confidence">
            <a:extLst>
              <a:ext uri="{FF2B5EF4-FFF2-40B4-BE49-F238E27FC236}">
                <a16:creationId xmlns:a16="http://schemas.microsoft.com/office/drawing/2014/main" id="{18504E9E-8E07-3D9E-44F3-3DAA8113E0D4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8110526" y="1022526"/>
            <a:ext cx="721692" cy="1549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99DC67E-70D7-BD70-87F4-F6B261A48511}"/>
              </a:ext>
            </a:extLst>
          </p:cNvPr>
          <p:cNvSpPr txBox="1"/>
          <p:nvPr/>
        </p:nvSpPr>
        <p:spPr>
          <a:xfrm>
            <a:off x="323927" y="756592"/>
            <a:ext cx="181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sz="800" dirty="0">
                <a:solidFill>
                  <a:srgbClr val="BFD72F"/>
                </a:solidFill>
                <a:latin typeface="Trebuchet MS" panose="020B0703020202090204" pitchFamily="34" charset="0"/>
              </a:rPr>
              <a:t>Sify InfinitCMP ensures better visibility, control and governance across multi clouds. </a:t>
            </a:r>
            <a:endParaRPr lang="en-IN" sz="800" dirty="0">
              <a:solidFill>
                <a:srgbClr val="BFD72F"/>
              </a:solidFill>
              <a:latin typeface="Trebuchet MS" panose="020B070302020209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9D53A82-3AB6-F358-DC0F-5542F4AABBD1}"/>
              </a:ext>
            </a:extLst>
          </p:cNvPr>
          <p:cNvSpPr txBox="1"/>
          <p:nvPr/>
        </p:nvSpPr>
        <p:spPr>
          <a:xfrm>
            <a:off x="285189" y="1448983"/>
            <a:ext cx="1826063" cy="46166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>
            <a:spAutoFit/>
          </a:bodyPr>
          <a:lstStyle/>
          <a:p>
            <a:pPr marL="0" lvl="1" defTabSz="457189">
              <a:defRPr/>
            </a:pPr>
            <a:r>
              <a:rPr lang="en-US" sz="800" dirty="0">
                <a:solidFill>
                  <a:prstClr val="white">
                    <a:lumMod val="95000"/>
                  </a:prstClr>
                </a:solidFill>
                <a:latin typeface="Trebuchet MS"/>
              </a:rPr>
              <a:t>One-click blueprint deployment of distributed workloads across multi-clouds</a:t>
            </a:r>
            <a:endParaRPr lang="en-IN" sz="800" dirty="0">
              <a:solidFill>
                <a:prstClr val="white">
                  <a:lumMod val="95000"/>
                </a:prstClr>
              </a:solidFill>
              <a:latin typeface="Trebuchet M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4CC6516-F4AF-E43A-72C5-88EB520D08D2}"/>
              </a:ext>
            </a:extLst>
          </p:cNvPr>
          <p:cNvSpPr txBox="1"/>
          <p:nvPr/>
        </p:nvSpPr>
        <p:spPr>
          <a:xfrm>
            <a:off x="281795" y="2065444"/>
            <a:ext cx="1826062" cy="46166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>
            <a:spAutoFit/>
          </a:bodyPr>
          <a:lstStyle/>
          <a:p>
            <a:pPr marL="0" lvl="1" defTabSz="457189">
              <a:defRPr/>
            </a:pPr>
            <a:r>
              <a:rPr lang="en-US" sz="800" dirty="0">
                <a:solidFill>
                  <a:prstClr val="white">
                    <a:lumMod val="95000"/>
                  </a:prstClr>
                </a:solidFill>
                <a:latin typeface="Trebuchet MS"/>
              </a:rPr>
              <a:t>Resource Dashboard and governance from a single portal for all clouds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81EDE8D-444B-F5E6-256E-A58568AD3D92}"/>
              </a:ext>
            </a:extLst>
          </p:cNvPr>
          <p:cNvSpPr txBox="1"/>
          <p:nvPr/>
        </p:nvSpPr>
        <p:spPr>
          <a:xfrm>
            <a:off x="272761" y="3683162"/>
            <a:ext cx="1818707" cy="58477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>
            <a:spAutoFit/>
          </a:bodyPr>
          <a:lstStyle/>
          <a:p>
            <a:pPr marL="0" lvl="1" defTabSz="457189">
              <a:defRPr/>
            </a:pPr>
            <a:endParaRPr lang="en-US" sz="800" dirty="0">
              <a:solidFill>
                <a:prstClr val="white">
                  <a:lumMod val="95000"/>
                </a:prstClr>
              </a:solidFill>
              <a:latin typeface="Trebuchet MS"/>
            </a:endParaRPr>
          </a:p>
          <a:p>
            <a:pPr marL="0" lvl="1" defTabSz="457189">
              <a:defRPr/>
            </a:pPr>
            <a:r>
              <a:rPr lang="en-US" sz="800" dirty="0">
                <a:solidFill>
                  <a:prstClr val="white">
                    <a:lumMod val="95000"/>
                  </a:prstClr>
                </a:solidFill>
                <a:latin typeface="Trebuchet MS"/>
              </a:rPr>
              <a:t>One interface to manage all cloud accounts and chargeback across tenant and clouds 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A641241-556C-D883-C0E0-C8D6B1403E13}"/>
              </a:ext>
            </a:extLst>
          </p:cNvPr>
          <p:cNvCxnSpPr>
            <a:cxnSpLocks/>
          </p:cNvCxnSpPr>
          <p:nvPr/>
        </p:nvCxnSpPr>
        <p:spPr>
          <a:xfrm>
            <a:off x="306287" y="1989355"/>
            <a:ext cx="1910301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6A7C737-D82B-D4E1-17EC-A102C439DA5F}"/>
              </a:ext>
            </a:extLst>
          </p:cNvPr>
          <p:cNvCxnSpPr>
            <a:cxnSpLocks/>
          </p:cNvCxnSpPr>
          <p:nvPr/>
        </p:nvCxnSpPr>
        <p:spPr>
          <a:xfrm>
            <a:off x="304238" y="2584466"/>
            <a:ext cx="1910301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16B19658-82B5-3774-1CA1-F0253E359563}"/>
              </a:ext>
            </a:extLst>
          </p:cNvPr>
          <p:cNvCxnSpPr>
            <a:cxnSpLocks/>
          </p:cNvCxnSpPr>
          <p:nvPr/>
        </p:nvCxnSpPr>
        <p:spPr>
          <a:xfrm>
            <a:off x="2234150" y="762317"/>
            <a:ext cx="0" cy="3734496"/>
          </a:xfrm>
          <a:prstGeom prst="line">
            <a:avLst/>
          </a:prstGeom>
          <a:ln w="6350">
            <a:solidFill>
              <a:srgbClr val="BFD72F"/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6B3ADD5-C9C9-FB95-A8E2-CFD5B9848314}"/>
              </a:ext>
            </a:extLst>
          </p:cNvPr>
          <p:cNvSpPr txBox="1"/>
          <p:nvPr/>
        </p:nvSpPr>
        <p:spPr>
          <a:xfrm>
            <a:off x="271415" y="2648222"/>
            <a:ext cx="1889010" cy="58477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accent1"/>
                </a:solidFill>
              </a:defRPr>
            </a:lvl1pPr>
            <a:lvl2pPr marL="0" lvl="1">
              <a:defRPr sz="8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1" defTabSz="457189">
              <a:defRPr/>
            </a:pPr>
            <a:r>
              <a:rPr lang="en-US" dirty="0">
                <a:solidFill>
                  <a:prstClr val="white">
                    <a:lumMod val="95000"/>
                  </a:prstClr>
                </a:solidFill>
                <a:latin typeface="Trebuchet MS"/>
              </a:rPr>
              <a:t>FinOps: </a:t>
            </a:r>
          </a:p>
          <a:p>
            <a:pPr lvl="1" defTabSz="457189">
              <a:defRPr/>
            </a:pPr>
            <a:endParaRPr lang="en-US" dirty="0">
              <a:solidFill>
                <a:prstClr val="white">
                  <a:lumMod val="95000"/>
                </a:prstClr>
              </a:solidFill>
              <a:latin typeface="Trebuchet MS"/>
            </a:endParaRPr>
          </a:p>
          <a:p>
            <a:pPr lvl="1" defTabSz="457189">
              <a:defRPr/>
            </a:pPr>
            <a:r>
              <a:rPr lang="en-US" dirty="0">
                <a:solidFill>
                  <a:prstClr val="white">
                    <a:lumMod val="95000"/>
                  </a:prstClr>
                </a:solidFill>
                <a:latin typeface="Trebuchet MS"/>
              </a:rPr>
              <a:t>AI/ML driven real-time observability to optimize and control cloud costs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18F5C4E-8646-302F-F4DC-595B1A0355C5}"/>
              </a:ext>
            </a:extLst>
          </p:cNvPr>
          <p:cNvSpPr txBox="1"/>
          <p:nvPr/>
        </p:nvSpPr>
        <p:spPr>
          <a:xfrm>
            <a:off x="271890" y="3264289"/>
            <a:ext cx="18890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defTabSz="457189">
              <a:defRPr/>
            </a:pPr>
            <a:r>
              <a:rPr lang="en-US" sz="800" dirty="0">
                <a:solidFill>
                  <a:prstClr val="white">
                    <a:lumMod val="95000"/>
                  </a:prstClr>
                </a:solidFill>
                <a:latin typeface="Trebuchet MS"/>
              </a:rPr>
              <a:t>Unified analytical view on overall utilization, trending, resource planning and security assessment </a:t>
            </a: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7CB7370F-BA41-F413-B37E-73FD944ADE13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507" y="4459833"/>
            <a:ext cx="1383238" cy="380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201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285A93-B852-7C90-F50B-BF805149CC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226" y="3282826"/>
            <a:ext cx="8499553" cy="765050"/>
          </a:xfrm>
        </p:spPr>
        <p:txBody>
          <a:bodyPr>
            <a:normAutofit/>
          </a:bodyPr>
          <a:lstStyle/>
          <a:p>
            <a:r>
              <a:rPr lang="en-US" dirty="0"/>
              <a:t>NETWORK - DIGITAL MANAGED SERVICES</a:t>
            </a:r>
          </a:p>
        </p:txBody>
      </p:sp>
    </p:spTree>
    <p:extLst>
      <p:ext uri="{BB962C8B-B14F-4D97-AF65-F5344CB8AC3E}">
        <p14:creationId xmlns:p14="http://schemas.microsoft.com/office/powerpoint/2010/main" val="218246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entagon 21">
            <a:extLst>
              <a:ext uri="{FF2B5EF4-FFF2-40B4-BE49-F238E27FC236}">
                <a16:creationId xmlns:a16="http://schemas.microsoft.com/office/drawing/2014/main" id="{24AEBF2F-3186-F6CA-2C2D-508D6B4473C5}"/>
              </a:ext>
            </a:extLst>
          </p:cNvPr>
          <p:cNvSpPr/>
          <p:nvPr/>
        </p:nvSpPr>
        <p:spPr>
          <a:xfrm rot="5400000">
            <a:off x="383318" y="937028"/>
            <a:ext cx="1819470" cy="1927184"/>
          </a:xfrm>
          <a:prstGeom prst="homePlate">
            <a:avLst>
              <a:gd name="adj" fmla="val 22447"/>
            </a:avLst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3" name="Pentagon 22">
            <a:extLst>
              <a:ext uri="{FF2B5EF4-FFF2-40B4-BE49-F238E27FC236}">
                <a16:creationId xmlns:a16="http://schemas.microsoft.com/office/drawing/2014/main" id="{EFA5140F-D29A-0FF1-FC76-B54660F4BA9D}"/>
              </a:ext>
            </a:extLst>
          </p:cNvPr>
          <p:cNvSpPr/>
          <p:nvPr/>
        </p:nvSpPr>
        <p:spPr>
          <a:xfrm rot="5400000">
            <a:off x="2563737" y="937027"/>
            <a:ext cx="1819470" cy="1927184"/>
          </a:xfrm>
          <a:prstGeom prst="homePlate">
            <a:avLst>
              <a:gd name="adj" fmla="val 22447"/>
            </a:avLst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4" name="Pentagon 23">
            <a:extLst>
              <a:ext uri="{FF2B5EF4-FFF2-40B4-BE49-F238E27FC236}">
                <a16:creationId xmlns:a16="http://schemas.microsoft.com/office/drawing/2014/main" id="{BF698D0B-D2F3-9D77-355B-78E7FC232E4A}"/>
              </a:ext>
            </a:extLst>
          </p:cNvPr>
          <p:cNvSpPr/>
          <p:nvPr/>
        </p:nvSpPr>
        <p:spPr>
          <a:xfrm rot="5400000">
            <a:off x="4744156" y="937027"/>
            <a:ext cx="1819470" cy="1927184"/>
          </a:xfrm>
          <a:prstGeom prst="homePlate">
            <a:avLst>
              <a:gd name="adj" fmla="val 22447"/>
            </a:avLst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5" name="Pentagon 24">
            <a:extLst>
              <a:ext uri="{FF2B5EF4-FFF2-40B4-BE49-F238E27FC236}">
                <a16:creationId xmlns:a16="http://schemas.microsoft.com/office/drawing/2014/main" id="{45AB84F5-F806-713F-6C03-BF3350580275}"/>
              </a:ext>
            </a:extLst>
          </p:cNvPr>
          <p:cNvSpPr/>
          <p:nvPr/>
        </p:nvSpPr>
        <p:spPr>
          <a:xfrm rot="5400000">
            <a:off x="6924574" y="937026"/>
            <a:ext cx="1819469" cy="1927184"/>
          </a:xfrm>
          <a:prstGeom prst="homePlate">
            <a:avLst>
              <a:gd name="adj" fmla="val 22447"/>
            </a:avLst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423C17C-452C-250F-B2AE-D8B386B93AFE}"/>
              </a:ext>
            </a:extLst>
          </p:cNvPr>
          <p:cNvSpPr/>
          <p:nvPr/>
        </p:nvSpPr>
        <p:spPr>
          <a:xfrm>
            <a:off x="0" y="4149426"/>
            <a:ext cx="9144000" cy="367012"/>
          </a:xfrm>
          <a:prstGeom prst="rect">
            <a:avLst/>
          </a:prstGeom>
          <a:solidFill>
            <a:srgbClr val="BFD72F"/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B09D03C8-E59A-30B1-BA9F-EC498B6C578F}"/>
              </a:ext>
            </a:extLst>
          </p:cNvPr>
          <p:cNvSpPr/>
          <p:nvPr/>
        </p:nvSpPr>
        <p:spPr>
          <a:xfrm>
            <a:off x="306154" y="3514293"/>
            <a:ext cx="8513996" cy="625998"/>
          </a:xfrm>
          <a:prstGeom prst="round2Same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296710C-22C3-4E25-042D-2A7D4533D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/>
          <a:lstStyle/>
          <a:p>
            <a:r>
              <a:rPr lang="en-US" dirty="0"/>
              <a:t>Network Digital Services Portfolio</a:t>
            </a:r>
          </a:p>
        </p:txBody>
      </p:sp>
      <p:pic>
        <p:nvPicPr>
          <p:cNvPr id="2050" name="Picture 2" descr="Networking, Cloud, and Cybersecurity Solutions - Cisco">
            <a:extLst>
              <a:ext uri="{FF2B5EF4-FFF2-40B4-BE49-F238E27FC236}">
                <a16:creationId xmlns:a16="http://schemas.microsoft.com/office/drawing/2014/main" id="{1DF9DF62-38A0-3AD3-EBA0-AFD5D719B3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619" y="3724481"/>
            <a:ext cx="600346" cy="31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ownload Fortinet Logo in SVG Vector or PNG File Format ...">
            <a:extLst>
              <a:ext uri="{FF2B5EF4-FFF2-40B4-BE49-F238E27FC236}">
                <a16:creationId xmlns:a16="http://schemas.microsoft.com/office/drawing/2014/main" id="{22C28C7A-A180-64E0-AAC3-17D19E20F6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9" t="31967" r="6603" b="35917"/>
          <a:stretch/>
        </p:blipFill>
        <p:spPr bwMode="auto">
          <a:xfrm>
            <a:off x="1016406" y="3790057"/>
            <a:ext cx="1059761" cy="252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Netskope Logos - Netskope">
            <a:extLst>
              <a:ext uri="{FF2B5EF4-FFF2-40B4-BE49-F238E27FC236}">
                <a16:creationId xmlns:a16="http://schemas.microsoft.com/office/drawing/2014/main" id="{0BB3C600-23E8-CA21-B37F-4D452807A2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2" t="4435" r="8129" b="-1"/>
          <a:stretch/>
        </p:blipFill>
        <p:spPr bwMode="auto">
          <a:xfrm>
            <a:off x="2086608" y="3746752"/>
            <a:ext cx="666390" cy="325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Aruba and Silver Peak: A Successful Acquisition and Culture ...">
            <a:extLst>
              <a:ext uri="{FF2B5EF4-FFF2-40B4-BE49-F238E27FC236}">
                <a16:creationId xmlns:a16="http://schemas.microsoft.com/office/drawing/2014/main" id="{1EFAFAD5-3BB5-C416-A1A9-FF09B3B148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93" b="21128"/>
          <a:stretch/>
        </p:blipFill>
        <p:spPr bwMode="auto">
          <a:xfrm>
            <a:off x="2861843" y="3823692"/>
            <a:ext cx="768476" cy="248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Secure Access Service Edge (SASE) vendor">
            <a:extLst>
              <a:ext uri="{FF2B5EF4-FFF2-40B4-BE49-F238E27FC236}">
                <a16:creationId xmlns:a16="http://schemas.microsoft.com/office/drawing/2014/main" id="{D8CCA774-0FBD-7EA8-5CD9-B06EF919CC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4" t="25946" r="12899" b="25915"/>
          <a:stretch/>
        </p:blipFill>
        <p:spPr bwMode="auto">
          <a:xfrm>
            <a:off x="3700910" y="3823692"/>
            <a:ext cx="717323" cy="250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FatPipe Networks - DEV Community">
            <a:extLst>
              <a:ext uri="{FF2B5EF4-FFF2-40B4-BE49-F238E27FC236}">
                <a16:creationId xmlns:a16="http://schemas.microsoft.com/office/drawing/2014/main" id="{933EBFAC-E0FE-FFA6-D527-51DF5A06FE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48" b="5133"/>
          <a:stretch/>
        </p:blipFill>
        <p:spPr bwMode="auto">
          <a:xfrm>
            <a:off x="6294576" y="3799366"/>
            <a:ext cx="388843" cy="279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Riverbed Technology Logo - ESPC Conference, 2023">
            <a:extLst>
              <a:ext uri="{FF2B5EF4-FFF2-40B4-BE49-F238E27FC236}">
                <a16:creationId xmlns:a16="http://schemas.microsoft.com/office/drawing/2014/main" id="{4D3BA58F-394F-E211-C4D5-E0ECA26F49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62" t="24208" r="10923" b="23026"/>
          <a:stretch/>
        </p:blipFill>
        <p:spPr bwMode="auto">
          <a:xfrm>
            <a:off x="4487490" y="3858963"/>
            <a:ext cx="608341" cy="212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Servicenow Logo PNG vector in SVG, PDF, AI, CDR format">
            <a:extLst>
              <a:ext uri="{FF2B5EF4-FFF2-40B4-BE49-F238E27FC236}">
                <a16:creationId xmlns:a16="http://schemas.microsoft.com/office/drawing/2014/main" id="{F7277D3B-40DB-46F1-A2CB-B21A12A85B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8" t="40363" r="7400" b="35588"/>
          <a:stretch/>
        </p:blipFill>
        <p:spPr bwMode="auto">
          <a:xfrm>
            <a:off x="5172049" y="3870364"/>
            <a:ext cx="1011504" cy="212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AutomationEdge launches industry's first &quot;Pay as you Use ...">
            <a:extLst>
              <a:ext uri="{FF2B5EF4-FFF2-40B4-BE49-F238E27FC236}">
                <a16:creationId xmlns:a16="http://schemas.microsoft.com/office/drawing/2014/main" id="{8776F40D-84F2-012B-00B0-0728A93EB0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3" t="29017" r="6540" b="43046"/>
          <a:stretch/>
        </p:blipFill>
        <p:spPr bwMode="auto">
          <a:xfrm>
            <a:off x="1113051" y="3579839"/>
            <a:ext cx="781659" cy="192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Everest IMS Technologies Software now Available on ...">
            <a:extLst>
              <a:ext uri="{FF2B5EF4-FFF2-40B4-BE49-F238E27FC236}">
                <a16:creationId xmlns:a16="http://schemas.microsoft.com/office/drawing/2014/main" id="{A945526C-F86F-77D7-C661-3C8B4E8B15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92" t="37146" r="26237" b="34714"/>
          <a:stretch/>
        </p:blipFill>
        <p:spPr bwMode="auto">
          <a:xfrm>
            <a:off x="7765833" y="3562923"/>
            <a:ext cx="887658" cy="27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Microsoft Teams - Insight Platforms">
            <a:extLst>
              <a:ext uri="{FF2B5EF4-FFF2-40B4-BE49-F238E27FC236}">
                <a16:creationId xmlns:a16="http://schemas.microsoft.com/office/drawing/2014/main" id="{33054A2F-6068-AF52-F87D-3876A44A62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7" t="31642" r="5920" b="31574"/>
          <a:stretch/>
        </p:blipFill>
        <p:spPr bwMode="auto">
          <a:xfrm>
            <a:off x="7882794" y="3823692"/>
            <a:ext cx="662681" cy="272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F07EBB0-0C42-B966-9AC8-2C0A1F8E5708}"/>
              </a:ext>
            </a:extLst>
          </p:cNvPr>
          <p:cNvSpPr txBox="1"/>
          <p:nvPr/>
        </p:nvSpPr>
        <p:spPr>
          <a:xfrm>
            <a:off x="323851" y="4150861"/>
            <a:ext cx="8496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900" dirty="0">
                <a:latin typeface="Trebuchet MS" panose="020B0703020202090204" pitchFamily="34" charset="0"/>
              </a:rPr>
              <a:t>Expertise across Network, Security, Cloud Communication, and IoT, fortified by the innovative capabilities of Sify's Service Delivery Platform, </a:t>
            </a:r>
          </a:p>
          <a:p>
            <a:pPr algn="ctr"/>
            <a:r>
              <a:rPr lang="en-IN" sz="900" dirty="0">
                <a:latin typeface="Trebuchet MS" panose="020B0703020202090204" pitchFamily="34" charset="0"/>
              </a:rPr>
              <a:t>constitutes an unparalleled value proposition</a:t>
            </a:r>
            <a:endParaRPr lang="en-US" sz="900" dirty="0">
              <a:latin typeface="Trebuchet MS" panose="020B0703020202090204" pitchFamily="34" charset="0"/>
            </a:endParaRPr>
          </a:p>
        </p:txBody>
      </p:sp>
      <p:pic>
        <p:nvPicPr>
          <p:cNvPr id="7" name="Picture 2" descr="Download Zscaler Logo PNG and Vector (PDF, SVG, Ai, EPS) Free">
            <a:extLst>
              <a:ext uri="{FF2B5EF4-FFF2-40B4-BE49-F238E27FC236}">
                <a16:creationId xmlns:a16="http://schemas.microsoft.com/office/drawing/2014/main" id="{7F550513-C499-CFEC-16D1-F0AD758F12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5" t="37862" r="13688" b="40108"/>
          <a:stretch/>
        </p:blipFill>
        <p:spPr bwMode="auto">
          <a:xfrm>
            <a:off x="6781976" y="3827292"/>
            <a:ext cx="919350" cy="236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6183239-78AC-5445-E8E2-79F110430F48}"/>
              </a:ext>
            </a:extLst>
          </p:cNvPr>
          <p:cNvSpPr txBox="1"/>
          <p:nvPr/>
        </p:nvSpPr>
        <p:spPr>
          <a:xfrm>
            <a:off x="3271115" y="3530493"/>
            <a:ext cx="26017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/>
                </a:solidFill>
              </a:rPr>
              <a:t>Technology Partnerships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ECB53E9-9F1A-EFF4-A15A-CACC528FCAB9}"/>
              </a:ext>
            </a:extLst>
          </p:cNvPr>
          <p:cNvSpPr txBox="1"/>
          <p:nvPr/>
        </p:nvSpPr>
        <p:spPr>
          <a:xfrm>
            <a:off x="3271115" y="2854889"/>
            <a:ext cx="26017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200" b="1">
                <a:solidFill>
                  <a:schemeClr val="accent2"/>
                </a:solidFill>
              </a:defRPr>
            </a:lvl1pPr>
          </a:lstStyle>
          <a:p>
            <a:r>
              <a:rPr lang="en-US" dirty="0">
                <a:solidFill>
                  <a:srgbClr val="BFD72F"/>
                </a:solidFill>
              </a:rPr>
              <a:t>Service Delivery Platform</a:t>
            </a:r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004F83C7-B973-C21F-3768-2D42BFB9447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071477"/>
              </p:ext>
            </p:extLst>
          </p:nvPr>
        </p:nvGraphicFramePr>
        <p:xfrm>
          <a:off x="1626496" y="3122839"/>
          <a:ext cx="5923028" cy="3720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80A28A3-6330-FAAC-B1B3-9B9FAC32A9AD}"/>
              </a:ext>
            </a:extLst>
          </p:cNvPr>
          <p:cNvCxnSpPr>
            <a:cxnSpLocks/>
          </p:cNvCxnSpPr>
          <p:nvPr/>
        </p:nvCxnSpPr>
        <p:spPr>
          <a:xfrm>
            <a:off x="1290247" y="2810350"/>
            <a:ext cx="6541256" cy="0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3A6D52F6-C1E6-4582-4514-26A0D5A4EF93}"/>
              </a:ext>
            </a:extLst>
          </p:cNvPr>
          <p:cNvSpPr>
            <a:spLocks noChangeAspect="1"/>
          </p:cNvSpPr>
          <p:nvPr/>
        </p:nvSpPr>
        <p:spPr>
          <a:xfrm>
            <a:off x="1134716" y="2506715"/>
            <a:ext cx="360000" cy="360000"/>
          </a:xfrm>
          <a:prstGeom prst="ellipse">
            <a:avLst/>
          </a:prstGeom>
          <a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00" r="-1000"/>
            </a:stretch>
          </a:blip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sz="1800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3D684D6-3E86-F356-76AA-90E3AD494BB5}"/>
              </a:ext>
            </a:extLst>
          </p:cNvPr>
          <p:cNvSpPr>
            <a:spLocks noChangeAspect="1"/>
          </p:cNvSpPr>
          <p:nvPr/>
        </p:nvSpPr>
        <p:spPr>
          <a:xfrm>
            <a:off x="5482211" y="2460816"/>
            <a:ext cx="360000" cy="360000"/>
          </a:xfrm>
          <a:prstGeom prst="ellipse">
            <a:avLst/>
          </a:prstGeom>
          <a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9000" r="-49000"/>
            </a:stretch>
          </a:blip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sz="1800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E31E732C-2C78-5CA5-F8DB-49DEE4815819}"/>
              </a:ext>
            </a:extLst>
          </p:cNvPr>
          <p:cNvSpPr>
            <a:spLocks noChangeAspect="1"/>
          </p:cNvSpPr>
          <p:nvPr/>
        </p:nvSpPr>
        <p:spPr>
          <a:xfrm>
            <a:off x="7656875" y="2456786"/>
            <a:ext cx="360000" cy="360000"/>
          </a:xfrm>
          <a:prstGeom prst="ellipse">
            <a:avLst/>
          </a:prstGeom>
          <a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sz="1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75D08C5-C904-1AC5-D96E-4B3027691F9C}"/>
              </a:ext>
            </a:extLst>
          </p:cNvPr>
          <p:cNvSpPr txBox="1"/>
          <p:nvPr/>
        </p:nvSpPr>
        <p:spPr>
          <a:xfrm>
            <a:off x="323851" y="990881"/>
            <a:ext cx="19327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>
                <a:solidFill>
                  <a:srgbClr val="BFD72F"/>
                </a:solidFill>
              </a:rPr>
              <a:t>Network Transformation</a:t>
            </a:r>
            <a:endParaRPr lang="en-IN" sz="1100" b="1" dirty="0">
              <a:solidFill>
                <a:srgbClr val="BFD72F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2A6873D-3071-337A-802B-29A184AA1972}"/>
              </a:ext>
            </a:extLst>
          </p:cNvPr>
          <p:cNvSpPr txBox="1"/>
          <p:nvPr/>
        </p:nvSpPr>
        <p:spPr>
          <a:xfrm>
            <a:off x="416059" y="1256457"/>
            <a:ext cx="18405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3" indent="-92073"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95000"/>
                  </a:schemeClr>
                </a:solidFill>
              </a:rPr>
              <a:t>Managed SDWAN</a:t>
            </a:r>
          </a:p>
          <a:p>
            <a:pPr marL="92073" indent="-92073"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95000"/>
                  </a:schemeClr>
                </a:solidFill>
              </a:rPr>
              <a:t>Managed Campus / Branch Network</a:t>
            </a:r>
          </a:p>
          <a:p>
            <a:pPr marL="92073" indent="-92073"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95000"/>
                  </a:schemeClr>
                </a:solidFill>
              </a:rPr>
              <a:t>Data Centre Network</a:t>
            </a:r>
          </a:p>
          <a:p>
            <a:pPr marL="92073" indent="-92073"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95000"/>
                  </a:schemeClr>
                </a:solidFill>
              </a:rPr>
              <a:t>Manage Cyber Security</a:t>
            </a:r>
          </a:p>
          <a:p>
            <a:pPr marL="92073" indent="-92073"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95000"/>
                  </a:schemeClr>
                </a:solidFill>
              </a:rPr>
              <a:t> Network Observability</a:t>
            </a:r>
          </a:p>
          <a:p>
            <a:pPr marL="92073" indent="-92073"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95000"/>
                  </a:schemeClr>
                </a:solidFill>
              </a:rPr>
              <a:t>Automation, Orchestration &amp; AIOps</a:t>
            </a:r>
          </a:p>
          <a:p>
            <a:pPr marL="92073" indent="-92073"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95000"/>
                  </a:schemeClr>
                </a:solidFill>
              </a:rPr>
              <a:t>NFV/ NFVI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7F4AC1A-B1FA-4002-2926-BC69B8E72B30}"/>
              </a:ext>
            </a:extLst>
          </p:cNvPr>
          <p:cNvSpPr txBox="1"/>
          <p:nvPr/>
        </p:nvSpPr>
        <p:spPr>
          <a:xfrm>
            <a:off x="2520910" y="990881"/>
            <a:ext cx="19327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IN" sz="1100" b="1" dirty="0">
                <a:solidFill>
                  <a:srgbClr val="BFD72F"/>
                </a:solidFill>
              </a:rPr>
              <a:t>Secure WAN Edge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FCD17F4-77B6-04B8-919E-89EF9FE0264C}"/>
              </a:ext>
            </a:extLst>
          </p:cNvPr>
          <p:cNvSpPr txBox="1"/>
          <p:nvPr/>
        </p:nvSpPr>
        <p:spPr>
          <a:xfrm>
            <a:off x="2689979" y="1256458"/>
            <a:ext cx="17637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4935" indent="-134935"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95000"/>
                  </a:schemeClr>
                </a:solidFill>
              </a:rPr>
              <a:t>SASE</a:t>
            </a:r>
          </a:p>
          <a:p>
            <a:pPr marL="134935" indent="-134935"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95000"/>
                  </a:schemeClr>
                </a:solidFill>
              </a:rPr>
              <a:t>Secure SD-WAN</a:t>
            </a:r>
          </a:p>
          <a:p>
            <a:pPr marL="134935" indent="-134935"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95000"/>
                  </a:schemeClr>
                </a:solidFill>
              </a:rPr>
              <a:t>Cloud Managed Wi-Fi</a:t>
            </a:r>
          </a:p>
          <a:p>
            <a:pPr marL="134935" indent="-134935"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95000"/>
                  </a:schemeClr>
                </a:solidFill>
              </a:rPr>
              <a:t>MDDOS</a:t>
            </a:r>
          </a:p>
          <a:p>
            <a:pPr marL="134935" indent="-134935"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95000"/>
                  </a:schemeClr>
                </a:solidFill>
              </a:rPr>
              <a:t>Firewall As a Service</a:t>
            </a:r>
          </a:p>
          <a:p>
            <a:pPr marL="134935" indent="-134935"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95000"/>
                  </a:schemeClr>
                </a:solidFill>
              </a:rPr>
              <a:t>Remote VPN</a:t>
            </a:r>
          </a:p>
          <a:p>
            <a:pPr marL="134935" indent="-134935"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95000"/>
                  </a:schemeClr>
                </a:solidFill>
              </a:rPr>
              <a:t>uCPE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E330345-1149-93D6-A0FA-5B4F295947C7}"/>
              </a:ext>
            </a:extLst>
          </p:cNvPr>
          <p:cNvSpPr txBox="1"/>
          <p:nvPr/>
        </p:nvSpPr>
        <p:spPr>
          <a:xfrm>
            <a:off x="4695814" y="990882"/>
            <a:ext cx="19327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IN" sz="1100" b="1" dirty="0">
                <a:solidFill>
                  <a:srgbClr val="BFD72F"/>
                </a:solidFill>
              </a:rPr>
              <a:t>Cloud communication &amp; collaboration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407ABE0-F5D5-B41C-B631-4BCED8F1A4C8}"/>
              </a:ext>
            </a:extLst>
          </p:cNvPr>
          <p:cNvSpPr txBox="1"/>
          <p:nvPr/>
        </p:nvSpPr>
        <p:spPr>
          <a:xfrm>
            <a:off x="4864882" y="1434332"/>
            <a:ext cx="17637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3" indent="-85723"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95000"/>
                  </a:schemeClr>
                </a:solidFill>
              </a:rPr>
              <a:t>UCaaS</a:t>
            </a:r>
          </a:p>
          <a:p>
            <a:pPr marL="92073" indent="-85723"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95000"/>
                  </a:schemeClr>
                </a:solidFill>
              </a:rPr>
              <a:t>CCaaS</a:t>
            </a:r>
          </a:p>
          <a:p>
            <a:pPr marL="92073" indent="-85723"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95000"/>
                  </a:schemeClr>
                </a:solidFill>
              </a:rPr>
              <a:t>CPaaS – Omnichannel</a:t>
            </a:r>
          </a:p>
          <a:p>
            <a:pPr marL="92073" indent="-85723"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95000"/>
                  </a:schemeClr>
                </a:solidFill>
              </a:rPr>
              <a:t>Platforms ( on-prem / hosted )</a:t>
            </a:r>
          </a:p>
          <a:p>
            <a:pPr marL="269868" lvl="2" indent="-92073">
              <a:buFont typeface="Courier New" panose="02070309020205020404" pitchFamily="49" charset="0"/>
              <a:buChar char="o"/>
            </a:pPr>
            <a:r>
              <a:rPr lang="en-IN" sz="800" dirty="0">
                <a:solidFill>
                  <a:schemeClr val="bg1">
                    <a:lumMod val="95000"/>
                  </a:schemeClr>
                </a:solidFill>
              </a:rPr>
              <a:t>Microsoft Teams</a:t>
            </a:r>
          </a:p>
          <a:p>
            <a:pPr marL="269868" lvl="2" indent="-92073">
              <a:buFont typeface="Courier New" panose="02070309020205020404" pitchFamily="49" charset="0"/>
              <a:buChar char="o"/>
            </a:pPr>
            <a:r>
              <a:rPr lang="en-IN" sz="800" dirty="0">
                <a:solidFill>
                  <a:schemeClr val="bg1">
                    <a:lumMod val="95000"/>
                  </a:schemeClr>
                </a:solidFill>
              </a:rPr>
              <a:t>Cisco Webex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DE1BB7F-1574-531A-8962-D2BCE1180A3D}"/>
              </a:ext>
            </a:extLst>
          </p:cNvPr>
          <p:cNvSpPr txBox="1"/>
          <p:nvPr/>
        </p:nvSpPr>
        <p:spPr>
          <a:xfrm>
            <a:off x="6865107" y="990881"/>
            <a:ext cx="19327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IN" sz="1100" b="1" dirty="0">
                <a:solidFill>
                  <a:srgbClr val="BFD72F"/>
                </a:solidFill>
              </a:rPr>
              <a:t>Mobility &amp; IOT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C9C5B65-AC2D-8A8C-3A9E-257B942D9B93}"/>
              </a:ext>
            </a:extLst>
          </p:cNvPr>
          <p:cNvSpPr txBox="1"/>
          <p:nvPr/>
        </p:nvSpPr>
        <p:spPr>
          <a:xfrm>
            <a:off x="7034175" y="1256457"/>
            <a:ext cx="17637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3" indent="-85723"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95000"/>
                  </a:schemeClr>
                </a:solidFill>
              </a:rPr>
              <a:t>Private 5G</a:t>
            </a:r>
          </a:p>
          <a:p>
            <a:pPr marL="92073" indent="-85723"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95000"/>
                  </a:schemeClr>
                </a:solidFill>
              </a:rPr>
              <a:t>Mobile Edge Compute</a:t>
            </a:r>
          </a:p>
          <a:p>
            <a:pPr marL="92073" indent="-85723">
              <a:buFont typeface="Arial" panose="020B0604020202020204" pitchFamily="34" charset="0"/>
              <a:buChar char="•"/>
            </a:pPr>
            <a:r>
              <a:rPr lang="en-IN" sz="800" dirty="0">
                <a:solidFill>
                  <a:schemeClr val="bg1">
                    <a:lumMod val="95000"/>
                  </a:schemeClr>
                </a:solidFill>
              </a:rPr>
              <a:t>IOT Solutions</a:t>
            </a:r>
          </a:p>
          <a:p>
            <a:pPr marL="269868" lvl="2" indent="-92073">
              <a:buFont typeface="Courier New" panose="02070309020205020404" pitchFamily="49" charset="0"/>
              <a:buChar char="o"/>
            </a:pPr>
            <a:r>
              <a:rPr lang="en-IN" sz="800" dirty="0">
                <a:solidFill>
                  <a:schemeClr val="bg1">
                    <a:lumMod val="95000"/>
                  </a:schemeClr>
                </a:solidFill>
              </a:rPr>
              <a:t>IOT Connect</a:t>
            </a:r>
          </a:p>
          <a:p>
            <a:pPr marL="269868" lvl="2" indent="-92073">
              <a:buFont typeface="Courier New" panose="02070309020205020404" pitchFamily="49" charset="0"/>
              <a:buChar char="o"/>
            </a:pPr>
            <a:r>
              <a:rPr lang="en-IN" sz="800" dirty="0">
                <a:solidFill>
                  <a:schemeClr val="bg1">
                    <a:lumMod val="95000"/>
                  </a:schemeClr>
                </a:solidFill>
              </a:rPr>
              <a:t>IT/OT Security</a:t>
            </a:r>
          </a:p>
          <a:p>
            <a:pPr marL="269868" lvl="2" indent="-92073">
              <a:buFont typeface="Courier New" panose="02070309020205020404" pitchFamily="49" charset="0"/>
              <a:buChar char="o"/>
            </a:pPr>
            <a:r>
              <a:rPr lang="en-IN" sz="800" dirty="0">
                <a:solidFill>
                  <a:schemeClr val="bg1">
                    <a:lumMod val="95000"/>
                  </a:schemeClr>
                </a:solidFill>
              </a:rPr>
              <a:t>IOT Applications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D445DBA-7276-D6F0-9781-6B65B4DE180B}"/>
              </a:ext>
            </a:extLst>
          </p:cNvPr>
          <p:cNvGrpSpPr/>
          <p:nvPr/>
        </p:nvGrpSpPr>
        <p:grpSpPr>
          <a:xfrm>
            <a:off x="3307307" y="2466554"/>
            <a:ext cx="360000" cy="360000"/>
            <a:chOff x="3726703" y="2402062"/>
            <a:chExt cx="360000" cy="360000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97ED1F95-BD1D-D02F-3580-0CB5A11175F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26703" y="2402062"/>
              <a:ext cx="360000" cy="3600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704B988-DC89-1397-A0AE-7C69B910DE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3691" y="2436202"/>
              <a:ext cx="286024" cy="286024"/>
            </a:xfrm>
            <a:prstGeom prst="ellipse">
              <a:avLst/>
            </a:prstGeom>
            <a:blipFill>
              <a:blip r:embed="rId23">
                <a:lum bright="70000" contrast="-70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 sz="1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47374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8EB58-2F29-33B7-7B45-8DD840150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/>
          <a:lstStyle/>
          <a:p>
            <a:r>
              <a:rPr lang="en-US" dirty="0"/>
              <a:t>Network Digital Services Framework</a:t>
            </a:r>
          </a:p>
        </p:txBody>
      </p:sp>
      <p:graphicFrame>
        <p:nvGraphicFramePr>
          <p:cNvPr id="3" name="Content Placeholder 7">
            <a:extLst>
              <a:ext uri="{FF2B5EF4-FFF2-40B4-BE49-F238E27FC236}">
                <a16:creationId xmlns:a16="http://schemas.microsoft.com/office/drawing/2014/main" id="{EEC10D9B-4313-3216-CC82-39C0B86D42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2685737"/>
              </p:ext>
            </p:extLst>
          </p:nvPr>
        </p:nvGraphicFramePr>
        <p:xfrm>
          <a:off x="323850" y="987426"/>
          <a:ext cx="8496300" cy="28395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B676F8B9-D853-E177-4D9C-38B2D82E1AC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133180"/>
              </p:ext>
            </p:extLst>
          </p:nvPr>
        </p:nvGraphicFramePr>
        <p:xfrm>
          <a:off x="323851" y="3916951"/>
          <a:ext cx="8496299" cy="731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43167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CD9373-8AC8-B49F-05D3-82E83FD5B1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" name="Rectangle 1095">
            <a:extLst>
              <a:ext uri="{FF2B5EF4-FFF2-40B4-BE49-F238E27FC236}">
                <a16:creationId xmlns:a16="http://schemas.microsoft.com/office/drawing/2014/main" id="{3EA439DF-62A6-D987-329D-4EFBD6147190}"/>
              </a:ext>
            </a:extLst>
          </p:cNvPr>
          <p:cNvSpPr/>
          <p:nvPr/>
        </p:nvSpPr>
        <p:spPr>
          <a:xfrm>
            <a:off x="-5665" y="-6008"/>
            <a:ext cx="9144000" cy="3589086"/>
          </a:xfrm>
          <a:prstGeom prst="rect">
            <a:avLst/>
          </a:prstGeom>
          <a:gradFill>
            <a:gsLst>
              <a:gs pos="98276">
                <a:schemeClr val="tx2">
                  <a:lumMod val="25000"/>
                  <a:lumOff val="75000"/>
                </a:schemeClr>
              </a:gs>
              <a:gs pos="67000">
                <a:srgbClr val="BDD62F"/>
              </a:gs>
              <a:gs pos="74000">
                <a:schemeClr val="bg1">
                  <a:lumMod val="9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grpSp>
        <p:nvGrpSpPr>
          <p:cNvPr id="1103" name="Group 1102">
            <a:extLst>
              <a:ext uri="{FF2B5EF4-FFF2-40B4-BE49-F238E27FC236}">
                <a16:creationId xmlns:a16="http://schemas.microsoft.com/office/drawing/2014/main" id="{3773E4D6-F987-4E30-5861-9AC9D3C9D398}"/>
              </a:ext>
            </a:extLst>
          </p:cNvPr>
          <p:cNvGrpSpPr/>
          <p:nvPr/>
        </p:nvGrpSpPr>
        <p:grpSpPr>
          <a:xfrm>
            <a:off x="884431" y="3708304"/>
            <a:ext cx="8180009" cy="782838"/>
            <a:chOff x="1179240" y="5187685"/>
            <a:chExt cx="10906679" cy="1043784"/>
          </a:xfrm>
        </p:grpSpPr>
        <p:grpSp>
          <p:nvGrpSpPr>
            <p:cNvPr id="1039" name="Group 1038">
              <a:extLst>
                <a:ext uri="{FF2B5EF4-FFF2-40B4-BE49-F238E27FC236}">
                  <a16:creationId xmlns:a16="http://schemas.microsoft.com/office/drawing/2014/main" id="{494381B1-9E2A-4115-DD64-4EEB615B0BE1}"/>
                </a:ext>
              </a:extLst>
            </p:cNvPr>
            <p:cNvGrpSpPr/>
            <p:nvPr/>
          </p:nvGrpSpPr>
          <p:grpSpPr>
            <a:xfrm>
              <a:off x="1179240" y="5249560"/>
              <a:ext cx="2406207" cy="981909"/>
              <a:chOff x="539635" y="5256119"/>
              <a:chExt cx="2406207" cy="981909"/>
            </a:xfrm>
          </p:grpSpPr>
          <p:sp>
            <p:nvSpPr>
              <p:cNvPr id="1040" name="TextBox 1039">
                <a:extLst>
                  <a:ext uri="{FF2B5EF4-FFF2-40B4-BE49-F238E27FC236}">
                    <a16:creationId xmlns:a16="http://schemas.microsoft.com/office/drawing/2014/main" id="{A5E3A66F-C867-A92A-9BDF-C061E3CCC446}"/>
                  </a:ext>
                </a:extLst>
              </p:cNvPr>
              <p:cNvSpPr txBox="1"/>
              <p:nvPr/>
            </p:nvSpPr>
            <p:spPr>
              <a:xfrm>
                <a:off x="539635" y="5256119"/>
                <a:ext cx="2406207" cy="400109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 defTabSz="912620">
                  <a:defRPr/>
                </a:pPr>
                <a:r>
                  <a:rPr lang="en-US" altLang="ko-KR" sz="1200" b="1" dirty="0">
                    <a:solidFill>
                      <a:srgbClr val="BED731"/>
                    </a:solidFill>
                    <a:latin typeface="Trebuchet MS" panose="020B0703020202090204" pitchFamily="34" charset="0"/>
                    <a:cs typeface="Arial" pitchFamily="34" charset="0"/>
                  </a:rPr>
                  <a:t>RELEVANCE</a:t>
                </a:r>
                <a:endParaRPr lang="ko-KR" altLang="en-US" sz="1200" b="1" dirty="0">
                  <a:solidFill>
                    <a:srgbClr val="BED731"/>
                  </a:solidFill>
                  <a:latin typeface="Trebuchet MS" panose="020B0703020202090204" pitchFamily="34" charset="0"/>
                  <a:cs typeface="Arial" pitchFamily="34" charset="0"/>
                </a:endParaRPr>
              </a:p>
            </p:txBody>
          </p:sp>
          <p:sp>
            <p:nvSpPr>
              <p:cNvPr id="1041" name="TextBox 1040">
                <a:extLst>
                  <a:ext uri="{FF2B5EF4-FFF2-40B4-BE49-F238E27FC236}">
                    <a16:creationId xmlns:a16="http://schemas.microsoft.com/office/drawing/2014/main" id="{44286D97-59F1-AE62-8EF5-AB477A6A3A78}"/>
                  </a:ext>
                </a:extLst>
              </p:cNvPr>
              <p:cNvSpPr txBox="1"/>
              <p:nvPr/>
            </p:nvSpPr>
            <p:spPr>
              <a:xfrm>
                <a:off x="539635" y="5560921"/>
                <a:ext cx="2406207" cy="677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1218988">
                  <a:defRPr/>
                </a:pPr>
                <a:r>
                  <a:rPr lang="en-US" sz="900" dirty="0">
                    <a:solidFill>
                      <a:schemeClr val="bg1"/>
                    </a:solidFill>
                    <a:latin typeface="Trebuchet MS" panose="020B0703020202090204" pitchFamily="34" charset="0"/>
                  </a:rPr>
                  <a:t>Products and Services always aligned to market trends and customer need</a:t>
                </a:r>
              </a:p>
            </p:txBody>
          </p:sp>
        </p:grpSp>
        <p:grpSp>
          <p:nvGrpSpPr>
            <p:cNvPr id="1042" name="Group 1041">
              <a:extLst>
                <a:ext uri="{FF2B5EF4-FFF2-40B4-BE49-F238E27FC236}">
                  <a16:creationId xmlns:a16="http://schemas.microsoft.com/office/drawing/2014/main" id="{7F6C66F8-3847-19F7-0184-3DFCAEAEFCAE}"/>
                </a:ext>
              </a:extLst>
            </p:cNvPr>
            <p:cNvGrpSpPr/>
            <p:nvPr/>
          </p:nvGrpSpPr>
          <p:grpSpPr>
            <a:xfrm>
              <a:off x="4078821" y="5249560"/>
              <a:ext cx="2235687" cy="981909"/>
              <a:chOff x="3466718" y="5256119"/>
              <a:chExt cx="2235687" cy="981909"/>
            </a:xfrm>
          </p:grpSpPr>
          <p:sp>
            <p:nvSpPr>
              <p:cNvPr id="1043" name="TextBox 1042">
                <a:extLst>
                  <a:ext uri="{FF2B5EF4-FFF2-40B4-BE49-F238E27FC236}">
                    <a16:creationId xmlns:a16="http://schemas.microsoft.com/office/drawing/2014/main" id="{8095E61D-9383-2517-1E5A-79A978B216F6}"/>
                  </a:ext>
                </a:extLst>
              </p:cNvPr>
              <p:cNvSpPr txBox="1"/>
              <p:nvPr/>
            </p:nvSpPr>
            <p:spPr>
              <a:xfrm>
                <a:off x="3466718" y="5256119"/>
                <a:ext cx="2235687" cy="400109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 defTabSz="912620">
                  <a:defRPr/>
                </a:pPr>
                <a:r>
                  <a:rPr lang="en-US" altLang="ko-KR" sz="1200" b="1" dirty="0">
                    <a:solidFill>
                      <a:srgbClr val="BED731"/>
                    </a:solidFill>
                    <a:latin typeface="Trebuchet MS" panose="020B0703020202090204" pitchFamily="34" charset="0"/>
                    <a:cs typeface="Arial" pitchFamily="34" charset="0"/>
                  </a:rPr>
                  <a:t>INVESTMENTS</a:t>
                </a:r>
                <a:endParaRPr lang="ko-KR" altLang="en-US" sz="1200" b="1" dirty="0">
                  <a:solidFill>
                    <a:srgbClr val="BED731"/>
                  </a:solidFill>
                  <a:latin typeface="Trebuchet MS" panose="020B0703020202090204" pitchFamily="34" charset="0"/>
                  <a:cs typeface="Arial" pitchFamily="34" charset="0"/>
                </a:endParaRPr>
              </a:p>
            </p:txBody>
          </p:sp>
          <p:sp>
            <p:nvSpPr>
              <p:cNvPr id="1044" name="TextBox 1043">
                <a:extLst>
                  <a:ext uri="{FF2B5EF4-FFF2-40B4-BE49-F238E27FC236}">
                    <a16:creationId xmlns:a16="http://schemas.microsoft.com/office/drawing/2014/main" id="{6FF69081-FC83-5426-469C-2EF6A74D97D8}"/>
                  </a:ext>
                </a:extLst>
              </p:cNvPr>
              <p:cNvSpPr txBox="1"/>
              <p:nvPr/>
            </p:nvSpPr>
            <p:spPr>
              <a:xfrm>
                <a:off x="3466718" y="5560921"/>
                <a:ext cx="2235686" cy="677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1218988">
                  <a:defRPr/>
                </a:pPr>
                <a:r>
                  <a:rPr lang="en-US" sz="900" dirty="0">
                    <a:solidFill>
                      <a:schemeClr val="bg1"/>
                    </a:solidFill>
                    <a:latin typeface="Trebuchet MS" panose="020B0703020202090204" pitchFamily="34" charset="0"/>
                  </a:rPr>
                  <a:t>Investments in line with market trend and strategic objectives </a:t>
                </a:r>
              </a:p>
            </p:txBody>
          </p:sp>
        </p:grpSp>
        <p:grpSp>
          <p:nvGrpSpPr>
            <p:cNvPr id="1045" name="Group 1044">
              <a:extLst>
                <a:ext uri="{FF2B5EF4-FFF2-40B4-BE49-F238E27FC236}">
                  <a16:creationId xmlns:a16="http://schemas.microsoft.com/office/drawing/2014/main" id="{1C016641-0E25-7A5F-A1F3-DA3D62C75BB6}"/>
                </a:ext>
              </a:extLst>
            </p:cNvPr>
            <p:cNvGrpSpPr/>
            <p:nvPr/>
          </p:nvGrpSpPr>
          <p:grpSpPr>
            <a:xfrm>
              <a:off x="9711363" y="5187685"/>
              <a:ext cx="2374556" cy="981909"/>
              <a:chOff x="9250515" y="5256119"/>
              <a:chExt cx="2374556" cy="981909"/>
            </a:xfrm>
          </p:grpSpPr>
          <p:sp>
            <p:nvSpPr>
              <p:cNvPr id="1046" name="TextBox 1045">
                <a:extLst>
                  <a:ext uri="{FF2B5EF4-FFF2-40B4-BE49-F238E27FC236}">
                    <a16:creationId xmlns:a16="http://schemas.microsoft.com/office/drawing/2014/main" id="{F240A980-6E7C-845E-27B5-CDA43ED26650}"/>
                  </a:ext>
                </a:extLst>
              </p:cNvPr>
              <p:cNvSpPr txBox="1"/>
              <p:nvPr/>
            </p:nvSpPr>
            <p:spPr>
              <a:xfrm>
                <a:off x="9250516" y="5256119"/>
                <a:ext cx="2374555" cy="400109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 defTabSz="912620">
                  <a:defRPr/>
                </a:pPr>
                <a:r>
                  <a:rPr lang="en-US" altLang="ko-KR" sz="1200" b="1" dirty="0">
                    <a:solidFill>
                      <a:srgbClr val="BED731"/>
                    </a:solidFill>
                    <a:latin typeface="Trebuchet MS" panose="020B0703020202090204" pitchFamily="34" charset="0"/>
                    <a:cs typeface="Arial" pitchFamily="34" charset="0"/>
                  </a:rPr>
                  <a:t>GROWTH</a:t>
                </a:r>
                <a:endParaRPr lang="ko-KR" altLang="en-US" sz="1200" b="1" dirty="0">
                  <a:solidFill>
                    <a:srgbClr val="BED731"/>
                  </a:solidFill>
                  <a:latin typeface="Trebuchet MS" panose="020B0703020202090204" pitchFamily="34" charset="0"/>
                  <a:cs typeface="Arial" pitchFamily="34" charset="0"/>
                </a:endParaRPr>
              </a:p>
            </p:txBody>
          </p:sp>
          <p:sp>
            <p:nvSpPr>
              <p:cNvPr id="1047" name="TextBox 1046">
                <a:extLst>
                  <a:ext uri="{FF2B5EF4-FFF2-40B4-BE49-F238E27FC236}">
                    <a16:creationId xmlns:a16="http://schemas.microsoft.com/office/drawing/2014/main" id="{0D67424B-3793-2BCC-E1AF-9DCC72CC5408}"/>
                  </a:ext>
                </a:extLst>
              </p:cNvPr>
              <p:cNvSpPr txBox="1"/>
              <p:nvPr/>
            </p:nvSpPr>
            <p:spPr>
              <a:xfrm>
                <a:off x="9250515" y="5560921"/>
                <a:ext cx="2374556" cy="677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1218988">
                  <a:defRPr/>
                </a:pPr>
                <a:r>
                  <a:rPr lang="en-US" sz="900" dirty="0">
                    <a:solidFill>
                      <a:schemeClr val="bg1"/>
                    </a:solidFill>
                    <a:latin typeface="Trebuchet MS" panose="020B0703020202090204" pitchFamily="34" charset="0"/>
                  </a:rPr>
                  <a:t>Consistent growth through investments and customer engagements</a:t>
                </a:r>
              </a:p>
            </p:txBody>
          </p:sp>
        </p:grpSp>
        <p:grpSp>
          <p:nvGrpSpPr>
            <p:cNvPr id="1048" name="Group 1047">
              <a:extLst>
                <a:ext uri="{FF2B5EF4-FFF2-40B4-BE49-F238E27FC236}">
                  <a16:creationId xmlns:a16="http://schemas.microsoft.com/office/drawing/2014/main" id="{F4B1BF78-A3C3-0EA3-859B-90AD077AB232}"/>
                </a:ext>
              </a:extLst>
            </p:cNvPr>
            <p:cNvGrpSpPr/>
            <p:nvPr/>
          </p:nvGrpSpPr>
          <p:grpSpPr>
            <a:xfrm>
              <a:off x="7027971" y="5249560"/>
              <a:ext cx="2342340" cy="981909"/>
              <a:chOff x="6360866" y="5256119"/>
              <a:chExt cx="2342340" cy="981909"/>
            </a:xfrm>
          </p:grpSpPr>
          <p:sp>
            <p:nvSpPr>
              <p:cNvPr id="1049" name="TextBox 1048">
                <a:extLst>
                  <a:ext uri="{FF2B5EF4-FFF2-40B4-BE49-F238E27FC236}">
                    <a16:creationId xmlns:a16="http://schemas.microsoft.com/office/drawing/2014/main" id="{6F775305-D354-233C-F46A-41DB4C6CBE10}"/>
                  </a:ext>
                </a:extLst>
              </p:cNvPr>
              <p:cNvSpPr txBox="1"/>
              <p:nvPr/>
            </p:nvSpPr>
            <p:spPr>
              <a:xfrm>
                <a:off x="6360868" y="5256119"/>
                <a:ext cx="2342337" cy="400109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 defTabSz="912620">
                  <a:defRPr/>
                </a:pPr>
                <a:r>
                  <a:rPr lang="en-US" altLang="ko-KR" sz="1200" b="1" dirty="0">
                    <a:solidFill>
                      <a:srgbClr val="BED731"/>
                    </a:solidFill>
                    <a:latin typeface="Trebuchet MS" panose="020B0703020202090204" pitchFamily="34" charset="0"/>
                    <a:cs typeface="Arial" pitchFamily="34" charset="0"/>
                  </a:rPr>
                  <a:t>ACHIEVEMENTS</a:t>
                </a:r>
              </a:p>
            </p:txBody>
          </p:sp>
          <p:sp>
            <p:nvSpPr>
              <p:cNvPr id="1050" name="TextBox 1049">
                <a:extLst>
                  <a:ext uri="{FF2B5EF4-FFF2-40B4-BE49-F238E27FC236}">
                    <a16:creationId xmlns:a16="http://schemas.microsoft.com/office/drawing/2014/main" id="{09471B1E-61B1-441F-9D19-AD554F2604A2}"/>
                  </a:ext>
                </a:extLst>
              </p:cNvPr>
              <p:cNvSpPr txBox="1"/>
              <p:nvPr/>
            </p:nvSpPr>
            <p:spPr>
              <a:xfrm>
                <a:off x="6360866" y="5560921"/>
                <a:ext cx="2342340" cy="677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1218988">
                  <a:defRPr/>
                </a:pPr>
                <a:r>
                  <a:rPr lang="en-US" sz="900" dirty="0">
                    <a:solidFill>
                      <a:schemeClr val="bg1"/>
                    </a:solidFill>
                    <a:latin typeface="Trebuchet MS" panose="020B0703020202090204" pitchFamily="34" charset="0"/>
                  </a:rPr>
                  <a:t>Recognized as a trend setter or leader in multiple lines of business</a:t>
                </a:r>
              </a:p>
            </p:txBody>
          </p:sp>
        </p:grpSp>
      </p:grpSp>
      <p:sp>
        <p:nvSpPr>
          <p:cNvPr id="1051" name="Rectangle 8">
            <a:extLst>
              <a:ext uri="{FF2B5EF4-FFF2-40B4-BE49-F238E27FC236}">
                <a16:creationId xmlns:a16="http://schemas.microsoft.com/office/drawing/2014/main" id="{3EFA414D-E68C-61A1-FC62-81202C8F9F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4516438"/>
            <a:ext cx="8496300" cy="2809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115677" tIns="57847" rIns="115677" bIns="57847" numCol="1" anchor="ctr" anchorCtr="0" compatLnSpc="1">
            <a:prstTxWarp prst="textNoShape">
              <a:avLst/>
            </a:prstTxWarp>
          </a:bodyPr>
          <a:lstStyle/>
          <a:p>
            <a:pPr algn="ctr" defTabSz="912620">
              <a:defRPr/>
            </a:pPr>
            <a:r>
              <a:rPr lang="en-US" sz="1200" dirty="0">
                <a:solidFill>
                  <a:prstClr val="white"/>
                </a:solidFill>
                <a:latin typeface="Trebuchet MS"/>
              </a:rPr>
              <a:t>From revolutionizing consumer internet in the 90s to becoming Enterprises’ </a:t>
            </a:r>
            <a:r>
              <a:rPr lang="en-US" sz="1200" b="1" dirty="0">
                <a:latin typeface="Trebuchet MS"/>
              </a:rPr>
              <a:t>Digital Transformation Partner</a:t>
            </a:r>
          </a:p>
        </p:txBody>
      </p:sp>
      <p:grpSp>
        <p:nvGrpSpPr>
          <p:cNvPr id="1100" name="Group 1099">
            <a:extLst>
              <a:ext uri="{FF2B5EF4-FFF2-40B4-BE49-F238E27FC236}">
                <a16:creationId xmlns:a16="http://schemas.microsoft.com/office/drawing/2014/main" id="{B66B8F69-FE6A-2063-3829-52C357ED38F3}"/>
              </a:ext>
            </a:extLst>
          </p:cNvPr>
          <p:cNvGrpSpPr/>
          <p:nvPr/>
        </p:nvGrpSpPr>
        <p:grpSpPr>
          <a:xfrm>
            <a:off x="2447439" y="993604"/>
            <a:ext cx="2208092" cy="2902776"/>
            <a:chOff x="3263251" y="1324805"/>
            <a:chExt cx="2944123" cy="3870368"/>
          </a:xfrm>
        </p:grpSpPr>
        <p:grpSp>
          <p:nvGrpSpPr>
            <p:cNvPr id="1097" name="Group 1096">
              <a:extLst>
                <a:ext uri="{FF2B5EF4-FFF2-40B4-BE49-F238E27FC236}">
                  <a16:creationId xmlns:a16="http://schemas.microsoft.com/office/drawing/2014/main" id="{C0407E1E-FEA6-A549-173E-80C3F5DC311C}"/>
                </a:ext>
              </a:extLst>
            </p:cNvPr>
            <p:cNvGrpSpPr/>
            <p:nvPr/>
          </p:nvGrpSpPr>
          <p:grpSpPr>
            <a:xfrm>
              <a:off x="3263251" y="1324805"/>
              <a:ext cx="2944123" cy="3545187"/>
              <a:chOff x="3263251" y="1324805"/>
              <a:chExt cx="2944123" cy="3545187"/>
            </a:xfrm>
          </p:grpSpPr>
          <p:sp>
            <p:nvSpPr>
              <p:cNvPr id="14" name="Teardrop 13">
                <a:extLst>
                  <a:ext uri="{FF2B5EF4-FFF2-40B4-BE49-F238E27FC236}">
                    <a16:creationId xmlns:a16="http://schemas.microsoft.com/office/drawing/2014/main" id="{A5D1268C-7D0E-A6FC-27F3-E7B269F7443E}"/>
                  </a:ext>
                </a:extLst>
              </p:cNvPr>
              <p:cNvSpPr/>
              <p:nvPr/>
            </p:nvSpPr>
            <p:spPr>
              <a:xfrm rot="8100000">
                <a:off x="3389077" y="1324805"/>
                <a:ext cx="1198895" cy="1201584"/>
              </a:xfrm>
              <a:prstGeom prst="teardrop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6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2400" dirty="0">
                  <a:solidFill>
                    <a:srgbClr val="007A8B"/>
                  </a:solidFill>
                  <a:latin typeface="TheSansOffice" panose="020B0503040302060204" pitchFamily="34" charset="0"/>
                </a:endParaRPr>
              </a:p>
            </p:txBody>
          </p: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3B4A140D-8150-6C30-0717-E86809876307}"/>
                  </a:ext>
                </a:extLst>
              </p:cNvPr>
              <p:cNvCxnSpPr>
                <a:cxnSpLocks/>
                <a:stCxn id="14" idx="7"/>
              </p:cNvCxnSpPr>
              <p:nvPr/>
            </p:nvCxnSpPr>
            <p:spPr>
              <a:xfrm flipH="1">
                <a:off x="3962378" y="2774294"/>
                <a:ext cx="27097" cy="1986705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EF4C8153-1F4D-F643-31EB-9D06688DF239}"/>
                  </a:ext>
                </a:extLst>
              </p:cNvPr>
              <p:cNvSpPr/>
              <p:nvPr/>
            </p:nvSpPr>
            <p:spPr>
              <a:xfrm>
                <a:off x="3865896" y="4677992"/>
                <a:ext cx="191571" cy="192000"/>
              </a:xfrm>
              <a:prstGeom prst="ellipse">
                <a:avLst/>
              </a:prstGeom>
              <a:solidFill>
                <a:srgbClr val="BDD62F"/>
              </a:solidFill>
              <a:ln w="19050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200" dirty="0">
                  <a:latin typeface="TheSansOffice" panose="020B0503040302060204" pitchFamily="34" charset="0"/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FBCE0A0B-E836-5CB6-52F2-302765EFDFFE}"/>
                  </a:ext>
                </a:extLst>
              </p:cNvPr>
              <p:cNvSpPr/>
              <p:nvPr/>
            </p:nvSpPr>
            <p:spPr>
              <a:xfrm>
                <a:off x="3263251" y="1705924"/>
                <a:ext cx="1472718" cy="5387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1218988">
                  <a:defRPr/>
                </a:pPr>
                <a:r>
                  <a:rPr lang="en-US" sz="1013" b="1" kern="0" dirty="0">
                    <a:latin typeface="TheSansOffice" panose="020B0503040302060204" pitchFamily="34" charset="0"/>
                    <a:cs typeface="Calibri"/>
                    <a:sym typeface="Arial"/>
                  </a:rPr>
                  <a:t>Enterprise </a:t>
                </a:r>
                <a:br>
                  <a:rPr lang="en-US" sz="1013" b="1" kern="0" dirty="0">
                    <a:latin typeface="TheSansOffice" panose="020B0503040302060204" pitchFamily="34" charset="0"/>
                    <a:cs typeface="Calibri"/>
                    <a:sym typeface="Arial"/>
                  </a:rPr>
                </a:br>
                <a:r>
                  <a:rPr lang="en-US" sz="1013" b="1" kern="0" dirty="0">
                    <a:latin typeface="TheSansOffice" panose="020B0503040302060204" pitchFamily="34" charset="0"/>
                    <a:cs typeface="Calibri"/>
                    <a:sym typeface="Arial"/>
                  </a:rPr>
                  <a:t>centric</a:t>
                </a:r>
                <a:endParaRPr lang="en-US" sz="1013" b="1" dirty="0">
                  <a:latin typeface="TheSansOffice" panose="020B0503040302060204" pitchFamily="34" charset="0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965E8A2-917C-40F4-E74C-58BA8BFC343E}"/>
                  </a:ext>
                </a:extLst>
              </p:cNvPr>
              <p:cNvSpPr txBox="1"/>
              <p:nvPr/>
            </p:nvSpPr>
            <p:spPr>
              <a:xfrm>
                <a:off x="3978295" y="2859862"/>
                <a:ext cx="2229079" cy="614759"/>
              </a:xfrm>
              <a:prstGeom prst="rect">
                <a:avLst/>
              </a:prstGeom>
              <a:noFill/>
            </p:spPr>
            <p:txBody>
              <a:bodyPr wrap="square" lIns="90849" tIns="45425" rIns="90849" bIns="45425" rtlCol="0">
                <a:spAutoFit/>
              </a:bodyPr>
              <a:lstStyle/>
              <a:p>
                <a:pPr defTabSz="912642">
                  <a:defRPr/>
                </a:pPr>
                <a:r>
                  <a:rPr lang="en-US" sz="1200" b="1" dirty="0">
                    <a:latin typeface="TheSansOffice" panose="020B0503040302060204" pitchFamily="34" charset="0"/>
                  </a:rPr>
                  <a:t>ENTERPRISE SERVICES COMPANY</a:t>
                </a:r>
                <a:endParaRPr lang="en-US" sz="1200" dirty="0">
                  <a:latin typeface="TheSansOffice" panose="020B0503040302060204" pitchFamily="34" charset="0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6C054AD5-5A11-2CE4-4014-A69506E9CF03}"/>
                  </a:ext>
                </a:extLst>
              </p:cNvPr>
              <p:cNvSpPr txBox="1"/>
              <p:nvPr/>
            </p:nvSpPr>
            <p:spPr>
              <a:xfrm>
                <a:off x="3979220" y="3418624"/>
                <a:ext cx="1890546" cy="768647"/>
              </a:xfrm>
              <a:prstGeom prst="rect">
                <a:avLst/>
              </a:prstGeom>
              <a:noFill/>
            </p:spPr>
            <p:txBody>
              <a:bodyPr wrap="square" lIns="90849" tIns="45425" rIns="90849" bIns="45425" rtlCol="0">
                <a:spAutoFit/>
              </a:bodyPr>
              <a:lstStyle/>
              <a:p>
                <a:pPr defTabSz="912642">
                  <a:defRPr/>
                </a:pPr>
                <a:r>
                  <a:rPr lang="en-US" sz="1050" dirty="0">
                    <a:latin typeface="TheSansOffice" panose="020B0503040302060204" pitchFamily="34" charset="0"/>
                  </a:rPr>
                  <a:t>Launch of MPLS &amp; Data Center services</a:t>
                </a:r>
              </a:p>
              <a:p>
                <a:pPr defTabSz="912642">
                  <a:defRPr/>
                </a:pPr>
                <a:r>
                  <a:rPr lang="en-US" sz="1050" dirty="0">
                    <a:latin typeface="TheSansOffice" panose="020B0503040302060204" pitchFamily="34" charset="0"/>
                  </a:rPr>
                  <a:t> in India</a:t>
                </a:r>
              </a:p>
            </p:txBody>
          </p:sp>
        </p:grpSp>
        <p:sp>
          <p:nvSpPr>
            <p:cNvPr id="1057" name="TextBox 1056">
              <a:extLst>
                <a:ext uri="{FF2B5EF4-FFF2-40B4-BE49-F238E27FC236}">
                  <a16:creationId xmlns:a16="http://schemas.microsoft.com/office/drawing/2014/main" id="{DC747949-7406-FBCD-57A7-60018452846E}"/>
                </a:ext>
              </a:extLst>
            </p:cNvPr>
            <p:cNvSpPr txBox="1"/>
            <p:nvPr/>
          </p:nvSpPr>
          <p:spPr>
            <a:xfrm>
              <a:off x="3513335" y="4784804"/>
              <a:ext cx="1019937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TheSansOffice" panose="020B0503040302060204" pitchFamily="34" charset="0"/>
                </a:rPr>
                <a:t>Sify 2.0</a:t>
              </a:r>
            </a:p>
          </p:txBody>
        </p:sp>
      </p:grpSp>
      <p:grpSp>
        <p:nvGrpSpPr>
          <p:cNvPr id="1098" name="Group 1097">
            <a:extLst>
              <a:ext uri="{FF2B5EF4-FFF2-40B4-BE49-F238E27FC236}">
                <a16:creationId xmlns:a16="http://schemas.microsoft.com/office/drawing/2014/main" id="{85F83597-FAE6-1683-3F5B-E093CE199F07}"/>
              </a:ext>
            </a:extLst>
          </p:cNvPr>
          <p:cNvGrpSpPr/>
          <p:nvPr/>
        </p:nvGrpSpPr>
        <p:grpSpPr>
          <a:xfrm>
            <a:off x="4703035" y="1487630"/>
            <a:ext cx="2179105" cy="2413106"/>
            <a:chOff x="6270713" y="1983507"/>
            <a:chExt cx="2905473" cy="3217474"/>
          </a:xfrm>
        </p:grpSpPr>
        <p:sp>
          <p:nvSpPr>
            <p:cNvPr id="23" name="Teardrop 22">
              <a:extLst>
                <a:ext uri="{FF2B5EF4-FFF2-40B4-BE49-F238E27FC236}">
                  <a16:creationId xmlns:a16="http://schemas.microsoft.com/office/drawing/2014/main" id="{D42C5508-F353-C1B4-CDDE-15F091D3F187}"/>
                </a:ext>
              </a:extLst>
            </p:cNvPr>
            <p:cNvSpPr/>
            <p:nvPr/>
          </p:nvSpPr>
          <p:spPr>
            <a:xfrm rot="8100000">
              <a:off x="6270713" y="1983507"/>
              <a:ext cx="1198895" cy="1201584"/>
            </a:xfrm>
            <a:prstGeom prst="teardrop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2400" dirty="0">
                <a:solidFill>
                  <a:srgbClr val="007A8B"/>
                </a:solidFill>
                <a:latin typeface="TheSansOffice" panose="020B0503040302060204" pitchFamily="34" charset="0"/>
              </a:endParaRP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13301652-8E84-7AAB-662A-053C08894F22}"/>
                </a:ext>
              </a:extLst>
            </p:cNvPr>
            <p:cNvCxnSpPr>
              <a:cxnSpLocks/>
              <a:stCxn id="23" idx="7"/>
            </p:cNvCxnSpPr>
            <p:nvPr/>
          </p:nvCxnSpPr>
          <p:spPr>
            <a:xfrm flipH="1">
              <a:off x="6853291" y="3432996"/>
              <a:ext cx="17820" cy="1345578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3695AA1A-94A0-F256-9923-144E6DF3C3B0}"/>
                </a:ext>
              </a:extLst>
            </p:cNvPr>
            <p:cNvSpPr/>
            <p:nvPr/>
          </p:nvSpPr>
          <p:spPr>
            <a:xfrm>
              <a:off x="6757504" y="4671121"/>
              <a:ext cx="191571" cy="192000"/>
            </a:xfrm>
            <a:prstGeom prst="ellipse">
              <a:avLst/>
            </a:prstGeom>
            <a:solidFill>
              <a:srgbClr val="BDD62F"/>
            </a:solidFill>
            <a:ln w="1905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200" dirty="0">
                <a:latin typeface="TheSansOffice" panose="020B0503040302060204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2F2FFF7-C429-9112-05FA-0039683203C5}"/>
                </a:ext>
              </a:extLst>
            </p:cNvPr>
            <p:cNvSpPr/>
            <p:nvPr/>
          </p:nvSpPr>
          <p:spPr>
            <a:xfrm>
              <a:off x="6407510" y="2351142"/>
              <a:ext cx="949780" cy="53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988">
                <a:defRPr/>
              </a:pPr>
              <a:r>
                <a:rPr lang="en-US" sz="1013" b="1" kern="0" dirty="0">
                  <a:latin typeface="TheSansOffice" panose="020B0503040302060204" pitchFamily="34" charset="0"/>
                  <a:cs typeface="Calibri"/>
                  <a:sym typeface="Arial"/>
                </a:rPr>
                <a:t>Cloud </a:t>
              </a:r>
              <a:br>
                <a:rPr lang="en-US" sz="1013" b="1" kern="0" dirty="0">
                  <a:latin typeface="TheSansOffice" panose="020B0503040302060204" pitchFamily="34" charset="0"/>
                  <a:cs typeface="Calibri"/>
                  <a:sym typeface="Arial"/>
                </a:rPr>
              </a:br>
              <a:r>
                <a:rPr lang="en-US" sz="1013" b="1" kern="0" dirty="0">
                  <a:latin typeface="TheSansOffice" panose="020B0503040302060204" pitchFamily="34" charset="0"/>
                  <a:cs typeface="Calibri"/>
                  <a:sym typeface="Arial"/>
                </a:rPr>
                <a:t>First</a:t>
              </a:r>
              <a:endParaRPr lang="en-US" sz="1013" b="1" dirty="0">
                <a:latin typeface="TheSansOffice" panose="020B0503040302060204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26F648B-32EB-3B4C-6E78-066B0E7353F1}"/>
                </a:ext>
              </a:extLst>
            </p:cNvPr>
            <p:cNvSpPr txBox="1"/>
            <p:nvPr/>
          </p:nvSpPr>
          <p:spPr>
            <a:xfrm>
              <a:off x="6870160" y="3300141"/>
              <a:ext cx="2306026" cy="860980"/>
            </a:xfrm>
            <a:prstGeom prst="rect">
              <a:avLst/>
            </a:prstGeom>
            <a:noFill/>
          </p:spPr>
          <p:txBody>
            <a:bodyPr wrap="square" lIns="90849" tIns="45425" rIns="90849" bIns="45425" rtlCol="0">
              <a:spAutoFit/>
            </a:bodyPr>
            <a:lstStyle/>
            <a:p>
              <a:pPr defTabSz="912642">
                <a:defRPr/>
              </a:pPr>
              <a:r>
                <a:rPr lang="en-US" sz="1200" b="1" dirty="0">
                  <a:latin typeface="TheSansOffice" panose="020B0503040302060204" pitchFamily="34" charset="0"/>
                </a:rPr>
                <a:t>ICT SERVICES PROVIDER </a:t>
              </a:r>
              <a:r>
                <a:rPr lang="en-US" sz="1200" dirty="0">
                  <a:latin typeface="TheSansOffice" panose="020B0503040302060204" pitchFamily="34" charset="0"/>
                </a:rPr>
                <a:t>(cloud@core)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AC98C05-BB60-3109-AE66-ED29E3C5CD6E}"/>
                </a:ext>
              </a:extLst>
            </p:cNvPr>
            <p:cNvSpPr txBox="1"/>
            <p:nvPr/>
          </p:nvSpPr>
          <p:spPr>
            <a:xfrm>
              <a:off x="6870161" y="4064876"/>
              <a:ext cx="1715164" cy="768647"/>
            </a:xfrm>
            <a:prstGeom prst="rect">
              <a:avLst/>
            </a:prstGeom>
            <a:noFill/>
          </p:spPr>
          <p:txBody>
            <a:bodyPr wrap="square" lIns="90849" tIns="45425" rIns="90849" bIns="45425" rtlCol="0">
              <a:spAutoFit/>
            </a:bodyPr>
            <a:lstStyle/>
            <a:p>
              <a:pPr defTabSz="912642">
                <a:defRPr/>
              </a:pPr>
              <a:r>
                <a:rPr lang="en-US" sz="1050" dirty="0">
                  <a:latin typeface="TheSansOffice" panose="020B0503040302060204" pitchFamily="34" charset="0"/>
                </a:rPr>
                <a:t>Launch of Enterprise Cloud services</a:t>
              </a:r>
            </a:p>
          </p:txBody>
        </p:sp>
        <p:sp>
          <p:nvSpPr>
            <p:cNvPr id="1058" name="TextBox 1057">
              <a:extLst>
                <a:ext uri="{FF2B5EF4-FFF2-40B4-BE49-F238E27FC236}">
                  <a16:creationId xmlns:a16="http://schemas.microsoft.com/office/drawing/2014/main" id="{924BA7E7-23BD-89B1-C699-1F844A823565}"/>
                </a:ext>
              </a:extLst>
            </p:cNvPr>
            <p:cNvSpPr txBox="1"/>
            <p:nvPr/>
          </p:nvSpPr>
          <p:spPr>
            <a:xfrm>
              <a:off x="6413942" y="4790612"/>
              <a:ext cx="1019937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TheSansOffice" panose="020B0503040302060204" pitchFamily="34" charset="0"/>
                </a:rPr>
                <a:t>Sify 3.0</a:t>
              </a:r>
            </a:p>
          </p:txBody>
        </p:sp>
      </p:grpSp>
      <p:grpSp>
        <p:nvGrpSpPr>
          <p:cNvPr id="1099" name="Group 1098">
            <a:extLst>
              <a:ext uri="{FF2B5EF4-FFF2-40B4-BE49-F238E27FC236}">
                <a16:creationId xmlns:a16="http://schemas.microsoft.com/office/drawing/2014/main" id="{71F81EDD-68A6-130A-FEB7-9E67E83C4604}"/>
              </a:ext>
            </a:extLst>
          </p:cNvPr>
          <p:cNvGrpSpPr/>
          <p:nvPr/>
        </p:nvGrpSpPr>
        <p:grpSpPr>
          <a:xfrm>
            <a:off x="6799398" y="1069965"/>
            <a:ext cx="2070652" cy="2837212"/>
            <a:chOff x="9065863" y="1426619"/>
            <a:chExt cx="2760869" cy="3782949"/>
          </a:xfrm>
        </p:grpSpPr>
        <p:sp>
          <p:nvSpPr>
            <p:cNvPr id="1032" name="Teardrop 1031">
              <a:extLst>
                <a:ext uri="{FF2B5EF4-FFF2-40B4-BE49-F238E27FC236}">
                  <a16:creationId xmlns:a16="http://schemas.microsoft.com/office/drawing/2014/main" id="{79D738B6-4017-7B2F-AB23-D108A3CC373B}"/>
                </a:ext>
              </a:extLst>
            </p:cNvPr>
            <p:cNvSpPr/>
            <p:nvPr/>
          </p:nvSpPr>
          <p:spPr>
            <a:xfrm rot="8100000">
              <a:off x="9164215" y="1426619"/>
              <a:ext cx="1198895" cy="1201584"/>
            </a:xfrm>
            <a:prstGeom prst="teardrop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2400" dirty="0">
                <a:solidFill>
                  <a:srgbClr val="007A8B"/>
                </a:solidFill>
                <a:latin typeface="TheSansOffice" panose="020B0503040302060204" pitchFamily="34" charset="0"/>
              </a:endParaRPr>
            </a:p>
          </p:txBody>
        </p:sp>
        <p:cxnSp>
          <p:nvCxnSpPr>
            <p:cNvPr id="1033" name="Straight Connector 1032">
              <a:extLst>
                <a:ext uri="{FF2B5EF4-FFF2-40B4-BE49-F238E27FC236}">
                  <a16:creationId xmlns:a16="http://schemas.microsoft.com/office/drawing/2014/main" id="{681FE34E-DAC6-78A3-B66A-380352B3B4D6}"/>
                </a:ext>
              </a:extLst>
            </p:cNvPr>
            <p:cNvCxnSpPr>
              <a:cxnSpLocks/>
              <a:stCxn id="1032" idx="7"/>
            </p:cNvCxnSpPr>
            <p:nvPr/>
          </p:nvCxnSpPr>
          <p:spPr>
            <a:xfrm flipH="1">
              <a:off x="9746793" y="2876108"/>
              <a:ext cx="17820" cy="1884891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4" name="Oval 1033">
              <a:extLst>
                <a:ext uri="{FF2B5EF4-FFF2-40B4-BE49-F238E27FC236}">
                  <a16:creationId xmlns:a16="http://schemas.microsoft.com/office/drawing/2014/main" id="{E6725387-8E1E-0A36-A684-B91146DE00D0}"/>
                </a:ext>
              </a:extLst>
            </p:cNvPr>
            <p:cNvSpPr/>
            <p:nvPr/>
          </p:nvSpPr>
          <p:spPr>
            <a:xfrm>
              <a:off x="9651007" y="4698621"/>
              <a:ext cx="191571" cy="192000"/>
            </a:xfrm>
            <a:prstGeom prst="ellipse">
              <a:avLst/>
            </a:prstGeom>
            <a:solidFill>
              <a:srgbClr val="BDD62F"/>
            </a:solidFill>
            <a:ln w="19050">
              <a:solidFill>
                <a:schemeClr val="bg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200" dirty="0">
                <a:latin typeface="TheSansOffice" panose="020B0503040302060204" pitchFamily="34" charset="0"/>
              </a:endParaRPr>
            </a:p>
          </p:txBody>
        </p:sp>
        <p:sp>
          <p:nvSpPr>
            <p:cNvPr id="1035" name="Rectangle 1034">
              <a:extLst>
                <a:ext uri="{FF2B5EF4-FFF2-40B4-BE49-F238E27FC236}">
                  <a16:creationId xmlns:a16="http://schemas.microsoft.com/office/drawing/2014/main" id="{65B56584-6DCC-D78B-9996-6048B69AA427}"/>
                </a:ext>
              </a:extLst>
            </p:cNvPr>
            <p:cNvSpPr/>
            <p:nvPr/>
          </p:nvSpPr>
          <p:spPr>
            <a:xfrm>
              <a:off x="9065863" y="1768908"/>
              <a:ext cx="1448984" cy="53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988">
                <a:defRPr/>
              </a:pPr>
              <a:r>
                <a:rPr lang="en-US" sz="1013" b="1" kern="0" dirty="0">
                  <a:latin typeface="TheSansOffice" panose="020B0503040302060204" pitchFamily="34" charset="0"/>
                  <a:cs typeface="Calibri"/>
                  <a:sym typeface="Arial"/>
                </a:rPr>
                <a:t>Digital </a:t>
              </a:r>
            </a:p>
            <a:p>
              <a:pPr algn="ctr" defTabSz="1218988">
                <a:defRPr/>
              </a:pPr>
              <a:r>
                <a:rPr lang="en-US" sz="1013" b="1" kern="0" dirty="0">
                  <a:latin typeface="TheSansOffice" panose="020B0503040302060204" pitchFamily="34" charset="0"/>
                  <a:cs typeface="Calibri"/>
                  <a:sym typeface="Arial"/>
                </a:rPr>
                <a:t>First</a:t>
              </a:r>
              <a:endParaRPr lang="en-US" sz="1013" b="1" dirty="0">
                <a:latin typeface="TheSansOffice" panose="020B0503040302060204" pitchFamily="34" charset="0"/>
              </a:endParaRPr>
            </a:p>
          </p:txBody>
        </p:sp>
        <p:sp>
          <p:nvSpPr>
            <p:cNvPr id="1037" name="TextBox 1036">
              <a:extLst>
                <a:ext uri="{FF2B5EF4-FFF2-40B4-BE49-F238E27FC236}">
                  <a16:creationId xmlns:a16="http://schemas.microsoft.com/office/drawing/2014/main" id="{8E78BB0C-37DF-B0E9-14B0-0982E67151E6}"/>
                </a:ext>
              </a:extLst>
            </p:cNvPr>
            <p:cNvSpPr txBox="1"/>
            <p:nvPr/>
          </p:nvSpPr>
          <p:spPr>
            <a:xfrm>
              <a:off x="9755812" y="3922336"/>
              <a:ext cx="1951448" cy="553204"/>
            </a:xfrm>
            <a:prstGeom prst="rect">
              <a:avLst/>
            </a:prstGeom>
            <a:noFill/>
          </p:spPr>
          <p:txBody>
            <a:bodyPr wrap="square" lIns="90849" tIns="45425" rIns="90849" bIns="45425" rtlCol="0">
              <a:spAutoFit/>
            </a:bodyPr>
            <a:lstStyle/>
            <a:p>
              <a:pPr defTabSz="912642">
                <a:defRPr/>
              </a:pPr>
              <a:r>
                <a:rPr lang="en-US" sz="1050" dirty="0">
                  <a:latin typeface="TheSansOffice" panose="020B0503040302060204" pitchFamily="34" charset="0"/>
                </a:rPr>
                <a:t>Launch of end-to-end digital services</a:t>
              </a:r>
            </a:p>
          </p:txBody>
        </p:sp>
        <p:sp>
          <p:nvSpPr>
            <p:cNvPr id="1038" name="TextBox 1037">
              <a:extLst>
                <a:ext uri="{FF2B5EF4-FFF2-40B4-BE49-F238E27FC236}">
                  <a16:creationId xmlns:a16="http://schemas.microsoft.com/office/drawing/2014/main" id="{619B8869-81FD-F609-EBA6-C3D854FAD074}"/>
                </a:ext>
              </a:extLst>
            </p:cNvPr>
            <p:cNvSpPr txBox="1"/>
            <p:nvPr/>
          </p:nvSpPr>
          <p:spPr>
            <a:xfrm>
              <a:off x="9762996" y="2827926"/>
              <a:ext cx="2063736" cy="1107201"/>
            </a:xfrm>
            <a:prstGeom prst="rect">
              <a:avLst/>
            </a:prstGeom>
            <a:noFill/>
          </p:spPr>
          <p:txBody>
            <a:bodyPr wrap="square" lIns="90849" tIns="45425" rIns="90849" bIns="45425" rtlCol="0" anchor="t">
              <a:spAutoFit/>
            </a:bodyPr>
            <a:lstStyle/>
            <a:p>
              <a:pPr defTabSz="912642">
                <a:defRPr/>
              </a:pPr>
              <a:r>
                <a:rPr lang="en-US" sz="1200" b="1" dirty="0">
                  <a:latin typeface="TheSansOffice" panose="020B0503040302060204" pitchFamily="34" charset="0"/>
                </a:rPr>
                <a:t>DIGITAL TRANSFORMATION  PARTNER</a:t>
              </a:r>
            </a:p>
            <a:p>
              <a:pPr defTabSz="912642">
                <a:defRPr/>
              </a:pPr>
              <a:r>
                <a:rPr lang="en-US" sz="1200" dirty="0">
                  <a:latin typeface="TheSansOffice" panose="020B0503040302060204" pitchFamily="34" charset="0"/>
                </a:rPr>
                <a:t>(digital@core)</a:t>
              </a:r>
            </a:p>
          </p:txBody>
        </p:sp>
        <p:sp>
          <p:nvSpPr>
            <p:cNvPr id="1059" name="TextBox 1058">
              <a:extLst>
                <a:ext uri="{FF2B5EF4-FFF2-40B4-BE49-F238E27FC236}">
                  <a16:creationId xmlns:a16="http://schemas.microsoft.com/office/drawing/2014/main" id="{98133191-7A12-0E88-6FC3-4654DBCE208F}"/>
                </a:ext>
              </a:extLst>
            </p:cNvPr>
            <p:cNvSpPr txBox="1"/>
            <p:nvPr/>
          </p:nvSpPr>
          <p:spPr>
            <a:xfrm>
              <a:off x="9280387" y="4799199"/>
              <a:ext cx="1019937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TheSansOffice" panose="020B0503040302060204" pitchFamily="34" charset="0"/>
                </a:rPr>
                <a:t>Sify 4.0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876287DF-2FD4-C7EB-6CF7-0D8590C77414}"/>
              </a:ext>
            </a:extLst>
          </p:cNvPr>
          <p:cNvGrpSpPr/>
          <p:nvPr/>
        </p:nvGrpSpPr>
        <p:grpSpPr>
          <a:xfrm>
            <a:off x="500388" y="296840"/>
            <a:ext cx="1834792" cy="3609269"/>
            <a:chOff x="667183" y="395786"/>
            <a:chExt cx="2446389" cy="4812359"/>
          </a:xfrm>
        </p:grpSpPr>
        <p:grpSp>
          <p:nvGrpSpPr>
            <p:cNvPr id="1101" name="Group 1100">
              <a:extLst>
                <a:ext uri="{FF2B5EF4-FFF2-40B4-BE49-F238E27FC236}">
                  <a16:creationId xmlns:a16="http://schemas.microsoft.com/office/drawing/2014/main" id="{B068D09A-9599-9AC1-8E83-E10E23836E90}"/>
                </a:ext>
              </a:extLst>
            </p:cNvPr>
            <p:cNvGrpSpPr/>
            <p:nvPr/>
          </p:nvGrpSpPr>
          <p:grpSpPr>
            <a:xfrm>
              <a:off x="667183" y="2019740"/>
              <a:ext cx="2446389" cy="3188405"/>
              <a:chOff x="667183" y="2019740"/>
              <a:chExt cx="2446389" cy="3188405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AD5BC00-BC3C-F224-B7A8-1333C6A7AFF3}"/>
                  </a:ext>
                </a:extLst>
              </p:cNvPr>
              <p:cNvSpPr txBox="1"/>
              <p:nvPr/>
            </p:nvSpPr>
            <p:spPr>
              <a:xfrm>
                <a:off x="1373507" y="3288625"/>
                <a:ext cx="1740065" cy="860980"/>
              </a:xfrm>
              <a:prstGeom prst="rect">
                <a:avLst/>
              </a:prstGeom>
              <a:noFill/>
            </p:spPr>
            <p:txBody>
              <a:bodyPr wrap="square" lIns="90849" tIns="45425" rIns="90849" bIns="45425" rtlCol="0">
                <a:spAutoFit/>
              </a:bodyPr>
              <a:lstStyle/>
              <a:p>
                <a:pPr defTabSz="912642">
                  <a:defRPr/>
                </a:pPr>
                <a:r>
                  <a:rPr lang="en-US" sz="1200" b="1" dirty="0">
                    <a:latin typeface="TheSansOffice" panose="020B0503040302060204" pitchFamily="34" charset="0"/>
                  </a:rPr>
                  <a:t>RETAIL INTERNET SERVICE PROVIDER</a:t>
                </a:r>
                <a:endParaRPr lang="en-US" sz="1200" dirty="0">
                  <a:latin typeface="TheSansOffice" panose="020B0503040302060204" pitchFamily="34" charset="0"/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4B8D6988-2498-3168-F57E-03A677FD85F8}"/>
                  </a:ext>
                </a:extLst>
              </p:cNvPr>
              <p:cNvSpPr txBox="1"/>
              <p:nvPr/>
            </p:nvSpPr>
            <p:spPr>
              <a:xfrm>
                <a:off x="1374842" y="4089929"/>
                <a:ext cx="1732748" cy="553204"/>
              </a:xfrm>
              <a:prstGeom prst="rect">
                <a:avLst/>
              </a:prstGeom>
              <a:noFill/>
            </p:spPr>
            <p:txBody>
              <a:bodyPr wrap="square" lIns="90849" tIns="45425" rIns="90849" bIns="45425" rtlCol="0">
                <a:spAutoFit/>
              </a:bodyPr>
              <a:lstStyle/>
              <a:p>
                <a:pPr defTabSz="912642">
                  <a:defRPr/>
                </a:pPr>
                <a:r>
                  <a:rPr lang="en-US" sz="1050" dirty="0">
                    <a:latin typeface="TheSansOffice" panose="020B0503040302060204" pitchFamily="34" charset="0"/>
                  </a:rPr>
                  <a:t>First private ISP </a:t>
                </a:r>
              </a:p>
              <a:p>
                <a:pPr defTabSz="912642">
                  <a:defRPr/>
                </a:pPr>
                <a:r>
                  <a:rPr lang="en-US" sz="1050" dirty="0">
                    <a:latin typeface="TheSansOffice" panose="020B0503040302060204" pitchFamily="34" charset="0"/>
                  </a:rPr>
                  <a:t>in India</a:t>
                </a:r>
              </a:p>
            </p:txBody>
          </p:sp>
          <p:sp>
            <p:nvSpPr>
              <p:cNvPr id="7" name="Teardrop 6">
                <a:extLst>
                  <a:ext uri="{FF2B5EF4-FFF2-40B4-BE49-F238E27FC236}">
                    <a16:creationId xmlns:a16="http://schemas.microsoft.com/office/drawing/2014/main" id="{9C74A505-0A25-1859-1A03-598D782BEC4F}"/>
                  </a:ext>
                </a:extLst>
              </p:cNvPr>
              <p:cNvSpPr/>
              <p:nvPr/>
            </p:nvSpPr>
            <p:spPr>
              <a:xfrm rot="8100000">
                <a:off x="762780" y="2019740"/>
                <a:ext cx="1198895" cy="1201584"/>
              </a:xfrm>
              <a:prstGeom prst="teardrop">
                <a:avLst/>
              </a:prstGeom>
              <a:solidFill>
                <a:schemeClr val="bg1"/>
              </a:solidFill>
              <a:ln w="28575">
                <a:solidFill>
                  <a:srgbClr val="BEBEBE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2400" dirty="0">
                  <a:solidFill>
                    <a:srgbClr val="007A8B"/>
                  </a:solidFill>
                  <a:latin typeface="TheSansOffice" panose="020B0503040302060204" pitchFamily="34" charset="0"/>
                </a:endParaRPr>
              </a:p>
            </p:txBody>
          </p: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191E3CBC-1A01-105D-F784-A63D72EFD5D2}"/>
                  </a:ext>
                </a:extLst>
              </p:cNvPr>
              <p:cNvCxnSpPr>
                <a:cxnSpLocks/>
                <a:stCxn id="7" idx="7"/>
              </p:cNvCxnSpPr>
              <p:nvPr/>
            </p:nvCxnSpPr>
            <p:spPr>
              <a:xfrm flipH="1">
                <a:off x="1357589" y="3469229"/>
                <a:ext cx="5589" cy="1294074"/>
              </a:xfrm>
              <a:prstGeom prst="line">
                <a:avLst/>
              </a:prstGeom>
              <a:ln w="28575">
                <a:solidFill>
                  <a:schemeClr val="bg1">
                    <a:lumMod val="6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6EA584CA-BB54-8D94-A849-18166A09BDB3}"/>
                  </a:ext>
                </a:extLst>
              </p:cNvPr>
              <p:cNvSpPr/>
              <p:nvPr/>
            </p:nvSpPr>
            <p:spPr>
              <a:xfrm>
                <a:off x="1250739" y="4653303"/>
                <a:ext cx="191571" cy="192000"/>
              </a:xfrm>
              <a:prstGeom prst="ellipse">
                <a:avLst/>
              </a:prstGeom>
              <a:solidFill>
                <a:srgbClr val="080177"/>
              </a:solidFill>
              <a:ln w="19050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200" dirty="0">
                  <a:latin typeface="TheSansOffice" panose="020B0503040302060204" pitchFamily="34" charset="0"/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BE2CF8D-E1F9-AFCC-C649-EDE744A886FC}"/>
                  </a:ext>
                </a:extLst>
              </p:cNvPr>
              <p:cNvSpPr txBox="1"/>
              <p:nvPr/>
            </p:nvSpPr>
            <p:spPr>
              <a:xfrm>
                <a:off x="901131" y="4797776"/>
                <a:ext cx="1002839" cy="4103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Sify 1.0</a:t>
                </a: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235C5978-418E-C6F5-78EC-5C039A211233}"/>
                  </a:ext>
                </a:extLst>
              </p:cNvPr>
              <p:cNvSpPr/>
              <p:nvPr/>
            </p:nvSpPr>
            <p:spPr>
              <a:xfrm>
                <a:off x="667183" y="2395991"/>
                <a:ext cx="1387726" cy="5387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1218988">
                  <a:defRPr/>
                </a:pPr>
                <a:r>
                  <a:rPr lang="en-US" sz="1013" b="1" kern="0" dirty="0">
                    <a:latin typeface="TheSansOffice" panose="020B0503040302060204" pitchFamily="34" charset="0"/>
                    <a:cs typeface="Calibri"/>
                    <a:sym typeface="Arial"/>
                  </a:rPr>
                  <a:t>Consumer centric</a:t>
                </a:r>
                <a:endParaRPr lang="en-US" sz="1013" b="1" dirty="0">
                  <a:latin typeface="TheSansOffice" panose="020B0503040302060204" pitchFamily="34" charset="0"/>
                </a:endParaRPr>
              </a:p>
            </p:txBody>
          </p:sp>
        </p:grpSp>
        <p:pic>
          <p:nvPicPr>
            <p:cNvPr id="5" name="Picture 4" descr="A logo with a kite&#10;&#10;Description automatically generated">
              <a:extLst>
                <a:ext uri="{FF2B5EF4-FFF2-40B4-BE49-F238E27FC236}">
                  <a16:creationId xmlns:a16="http://schemas.microsoft.com/office/drawing/2014/main" id="{A6E53D6F-2616-619F-2650-9A1EA63BF3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6525" y="395786"/>
              <a:ext cx="1534691" cy="732466"/>
            </a:xfrm>
            <a:prstGeom prst="rect">
              <a:avLst/>
            </a:prstGeom>
          </p:spPr>
        </p:pic>
      </p:grpSp>
      <p:grpSp>
        <p:nvGrpSpPr>
          <p:cNvPr id="1102" name="Group 1101">
            <a:extLst>
              <a:ext uri="{FF2B5EF4-FFF2-40B4-BE49-F238E27FC236}">
                <a16:creationId xmlns:a16="http://schemas.microsoft.com/office/drawing/2014/main" id="{EB2EC98E-C012-9B16-3DF9-2384A8DF6E92}"/>
              </a:ext>
            </a:extLst>
          </p:cNvPr>
          <p:cNvGrpSpPr/>
          <p:nvPr/>
        </p:nvGrpSpPr>
        <p:grpSpPr>
          <a:xfrm>
            <a:off x="3395401" y="241030"/>
            <a:ext cx="5680862" cy="773776"/>
            <a:chOff x="4527202" y="321373"/>
            <a:chExt cx="7574482" cy="1031701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D351C74-5C5F-6FA2-6A07-BEE1E6FCAE41}"/>
                </a:ext>
              </a:extLst>
            </p:cNvPr>
            <p:cNvSpPr txBox="1"/>
            <p:nvPr/>
          </p:nvSpPr>
          <p:spPr>
            <a:xfrm>
              <a:off x="6401311" y="509026"/>
              <a:ext cx="5700373" cy="661720"/>
            </a:xfrm>
            <a:prstGeom prst="rect">
              <a:avLst/>
            </a:prstGeom>
            <a:solidFill>
              <a:schemeClr val="bg1">
                <a:lumMod val="65000"/>
                <a:alpha val="21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lumMod val="85000"/>
                  <a:alpha val="40000"/>
                </a:schemeClr>
              </a:glow>
              <a:outerShdw blurRad="863600" dist="50800" dir="5400000" sx="125000" sy="125000" algn="ctr" rotWithShape="0">
                <a:schemeClr val="bg1">
                  <a:lumMod val="75000"/>
                  <a:alpha val="33000"/>
                </a:schemeClr>
              </a:outerShdw>
              <a:softEdge rad="838200"/>
            </a:effectLst>
          </p:spPr>
          <p:txBody>
            <a:bodyPr wrap="square" rtlCol="0">
              <a:spAutoFit/>
            </a:bodyPr>
            <a:lstStyle/>
            <a:p>
              <a:r>
                <a:rPr lang="en-US" sz="2625" b="1" dirty="0">
                  <a:solidFill>
                    <a:srgbClr val="556677"/>
                  </a:solidFill>
                  <a:latin typeface="TheSansOffice" panose="020B0503040302060204"/>
                </a:rPr>
                <a:t>technologies</a:t>
              </a:r>
              <a:r>
                <a:rPr lang="en-US" sz="2625" dirty="0">
                  <a:solidFill>
                    <a:srgbClr val="556677"/>
                  </a:solidFill>
                  <a:latin typeface="TheSansOffice" panose="020B0503040302060204"/>
                </a:rPr>
                <a:t> </a:t>
              </a:r>
              <a:r>
                <a:rPr lang="en-US" sz="2625" b="1" dirty="0">
                  <a:solidFill>
                    <a:srgbClr val="556677"/>
                  </a:solidFill>
                  <a:latin typeface="TheSansOffice" panose="020B0503040302060204"/>
                </a:rPr>
                <a:t>limited</a:t>
              </a:r>
            </a:p>
          </p:txBody>
        </p:sp>
        <p:pic>
          <p:nvPicPr>
            <p:cNvPr id="18" name="Picture 17" descr="A white text on a black background&#10;&#10;Description automatically generated">
              <a:extLst>
                <a:ext uri="{FF2B5EF4-FFF2-40B4-BE49-F238E27FC236}">
                  <a16:creationId xmlns:a16="http://schemas.microsoft.com/office/drawing/2014/main" id="{871B79D6-44CF-8B74-8E5E-52CEB884CE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7202" y="321373"/>
              <a:ext cx="1834135" cy="1031701"/>
            </a:xfrm>
            <a:prstGeom prst="rect">
              <a:avLst/>
            </a:prstGeom>
          </p:spPr>
        </p:pic>
      </p:grpSp>
      <p:sp>
        <p:nvSpPr>
          <p:cNvPr id="1095" name="Rectangle 1094">
            <a:extLst>
              <a:ext uri="{FF2B5EF4-FFF2-40B4-BE49-F238E27FC236}">
                <a16:creationId xmlns:a16="http://schemas.microsoft.com/office/drawing/2014/main" id="{F75D3852-7CED-7786-8FA2-4351A8690934}"/>
              </a:ext>
            </a:extLst>
          </p:cNvPr>
          <p:cNvSpPr/>
          <p:nvPr/>
        </p:nvSpPr>
        <p:spPr>
          <a:xfrm>
            <a:off x="1" y="-9449"/>
            <a:ext cx="9144000" cy="35890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</p:spTree>
    <p:extLst>
      <p:ext uri="{BB962C8B-B14F-4D97-AF65-F5344CB8AC3E}">
        <p14:creationId xmlns:p14="http://schemas.microsoft.com/office/powerpoint/2010/main" val="81546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C1AF74-6187-71A6-8B89-B5A5351DC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/>
          <a:lstStyle/>
          <a:p>
            <a:r>
              <a:rPr lang="en-US" dirty="0"/>
              <a:t>Service Delivery Platform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841CD944-FEE5-72BB-C811-F307953E2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6728" y="691058"/>
            <a:ext cx="7591221" cy="382538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0318BE6-59AF-6F40-EB42-4A38741F9BCB}"/>
              </a:ext>
            </a:extLst>
          </p:cNvPr>
          <p:cNvSpPr txBox="1"/>
          <p:nvPr/>
        </p:nvSpPr>
        <p:spPr>
          <a:xfrm>
            <a:off x="5493294" y="691355"/>
            <a:ext cx="2952438" cy="198515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900" b="1" dirty="0">
                <a:solidFill>
                  <a:srgbClr val="BED730"/>
                </a:solidFill>
              </a:rPr>
              <a:t>Automation &amp; AI Driven </a:t>
            </a:r>
          </a:p>
          <a:p>
            <a:pPr marL="271457" indent="-93661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/>
                </a:solidFill>
              </a:rPr>
              <a:t>Incident Co-relation, Diagnostics Bots, Service Provisioning, Predictive Insights &amp; AIOps</a:t>
            </a:r>
          </a:p>
          <a:p>
            <a:pPr>
              <a:spcBef>
                <a:spcPts val="600"/>
              </a:spcBef>
            </a:pPr>
            <a:r>
              <a:rPr lang="en-US" sz="900" b="1" dirty="0">
                <a:solidFill>
                  <a:srgbClr val="BED730"/>
                </a:solidFill>
              </a:rPr>
              <a:t>Network Observability</a:t>
            </a:r>
          </a:p>
          <a:p>
            <a:pPr marL="271457" indent="-93661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/>
                </a:solidFill>
              </a:rPr>
              <a:t>End to End visibility:  Topology, Service Relationship &amp; End user experience</a:t>
            </a:r>
          </a:p>
          <a:p>
            <a:pPr>
              <a:spcBef>
                <a:spcPts val="600"/>
              </a:spcBef>
            </a:pPr>
            <a:r>
              <a:rPr lang="en-US" sz="900" b="1" dirty="0">
                <a:solidFill>
                  <a:srgbClr val="BED730"/>
                </a:solidFill>
              </a:rPr>
              <a:t>Customer Experience </a:t>
            </a:r>
          </a:p>
          <a:p>
            <a:pPr marL="271457" indent="-93661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/>
                </a:solidFill>
              </a:rPr>
              <a:t>Aakash provides intuitive Analytics, Inventory &amp; Self Service</a:t>
            </a:r>
          </a:p>
          <a:p>
            <a:pPr>
              <a:spcBef>
                <a:spcPts val="600"/>
              </a:spcBef>
            </a:pPr>
            <a:r>
              <a:rPr lang="en-US" sz="900" b="1" dirty="0">
                <a:solidFill>
                  <a:srgbClr val="BED730"/>
                </a:solidFill>
              </a:rPr>
              <a:t>Tools Integration</a:t>
            </a:r>
          </a:p>
          <a:p>
            <a:pPr marL="271457" indent="-93661"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bg1"/>
                </a:solidFill>
              </a:rPr>
              <a:t>Multi Vendor NMS, EMS &amp; Controllers. E-Bonding with key Telco’s &amp; OEM’s ITSM tools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8C2F8F-80F9-A642-5CA4-6C55E766A79C}"/>
              </a:ext>
            </a:extLst>
          </p:cNvPr>
          <p:cNvSpPr txBox="1"/>
          <p:nvPr/>
        </p:nvSpPr>
        <p:spPr>
          <a:xfrm>
            <a:off x="2014696" y="1311662"/>
            <a:ext cx="698360" cy="169277"/>
          </a:xfrm>
          <a:prstGeom prst="rect">
            <a:avLst/>
          </a:prstGeom>
          <a:solidFill>
            <a:srgbClr val="FDEADA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500" dirty="0"/>
              <a:t>ITSM</a:t>
            </a:r>
          </a:p>
        </p:txBody>
      </p:sp>
    </p:spTree>
    <p:extLst>
      <p:ext uri="{BB962C8B-B14F-4D97-AF65-F5344CB8AC3E}">
        <p14:creationId xmlns:p14="http://schemas.microsoft.com/office/powerpoint/2010/main" val="1313788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285A93-B852-7C90-F50B-BF805149CC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226" y="3282826"/>
            <a:ext cx="8499553" cy="765050"/>
          </a:xfrm>
        </p:spPr>
        <p:txBody>
          <a:bodyPr>
            <a:normAutofit/>
          </a:bodyPr>
          <a:lstStyle/>
          <a:p>
            <a:r>
              <a:rPr lang="en-US" dirty="0"/>
              <a:t>CLOUD &amp; IT MANAGED SERVICES</a:t>
            </a:r>
          </a:p>
        </p:txBody>
      </p:sp>
    </p:spTree>
    <p:extLst>
      <p:ext uri="{BB962C8B-B14F-4D97-AF65-F5344CB8AC3E}">
        <p14:creationId xmlns:p14="http://schemas.microsoft.com/office/powerpoint/2010/main" val="201362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BF30DFE2-86CE-98A8-9E39-42C7FF1A41E9}"/>
              </a:ext>
            </a:extLst>
          </p:cNvPr>
          <p:cNvSpPr/>
          <p:nvPr/>
        </p:nvSpPr>
        <p:spPr>
          <a:xfrm>
            <a:off x="323850" y="3224899"/>
            <a:ext cx="8493756" cy="252000"/>
          </a:xfrm>
          <a:prstGeom prst="rect">
            <a:avLst/>
          </a:prstGeom>
          <a:solidFill>
            <a:srgbClr val="EBF1DE"/>
          </a:solidFill>
          <a:ln w="952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1"/>
            <a:endParaRPr lang="en-IN" sz="14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1C767C5-4D94-BFC7-74D6-03253BD7AA4E}"/>
              </a:ext>
            </a:extLst>
          </p:cNvPr>
          <p:cNvSpPr/>
          <p:nvPr/>
        </p:nvSpPr>
        <p:spPr>
          <a:xfrm flipV="1">
            <a:off x="323850" y="3498935"/>
            <a:ext cx="8493756" cy="324000"/>
          </a:xfrm>
          <a:prstGeom prst="rect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1"/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0C44F-5103-D5A5-DD39-FFED9BAA8507}"/>
              </a:ext>
            </a:extLst>
          </p:cNvPr>
          <p:cNvSpPr/>
          <p:nvPr/>
        </p:nvSpPr>
        <p:spPr>
          <a:xfrm flipV="1">
            <a:off x="323850" y="3844423"/>
            <a:ext cx="8493756" cy="324000"/>
          </a:xfrm>
          <a:prstGeom prst="rect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1"/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A918DBC8-74F4-4D40-A4CB-8C14E388F9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/>
          <a:lstStyle/>
          <a:p>
            <a:r>
              <a:rPr lang="en-US" dirty="0"/>
              <a:t>End-to-end </a:t>
            </a:r>
            <a:r>
              <a:rPr lang="en-IN" dirty="0"/>
              <a:t>Integrated Managed Services</a:t>
            </a:r>
          </a:p>
        </p:txBody>
      </p:sp>
      <p:sp>
        <p:nvSpPr>
          <p:cNvPr id="41" name="Arrow: Pentagon 40">
            <a:extLst>
              <a:ext uri="{FF2B5EF4-FFF2-40B4-BE49-F238E27FC236}">
                <a16:creationId xmlns:a16="http://schemas.microsoft.com/office/drawing/2014/main" id="{CBF2D898-FEF3-4970-BB07-4415062633A6}"/>
              </a:ext>
            </a:extLst>
          </p:cNvPr>
          <p:cNvSpPr/>
          <p:nvPr/>
        </p:nvSpPr>
        <p:spPr>
          <a:xfrm rot="16200000">
            <a:off x="2786230" y="1344390"/>
            <a:ext cx="2152247" cy="1368000"/>
          </a:xfrm>
          <a:prstGeom prst="homePlate">
            <a:avLst>
              <a:gd name="adj" fmla="val 17883"/>
            </a:avLst>
          </a:prstGeom>
          <a:noFill/>
          <a:ln w="6350">
            <a:solidFill>
              <a:schemeClr val="accent3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/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C121CE-7661-4F1E-94D2-E411B4AB32C1}"/>
              </a:ext>
            </a:extLst>
          </p:cNvPr>
          <p:cNvSpPr txBox="1"/>
          <p:nvPr/>
        </p:nvSpPr>
        <p:spPr>
          <a:xfrm>
            <a:off x="3221389" y="1417477"/>
            <a:ext cx="1281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66"/>
            <a:r>
              <a:rPr lang="en-US" sz="1100" b="1" cap="all" dirty="0">
                <a:solidFill>
                  <a:srgbClr val="BED730"/>
                </a:solidFill>
                <a:latin typeface="Trebuchet MS"/>
              </a:rPr>
              <a:t>Data Center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1B4AD2C-F69D-43FA-8AB1-F3865E8D7200}"/>
              </a:ext>
            </a:extLst>
          </p:cNvPr>
          <p:cNvSpPr txBox="1"/>
          <p:nvPr/>
        </p:nvSpPr>
        <p:spPr>
          <a:xfrm>
            <a:off x="3221389" y="1699000"/>
            <a:ext cx="1281926" cy="1405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Server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Virtualization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Operating Systems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SAP Basis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Network- DC LAN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Storage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Backup &amp; Recovery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DR Management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NON-IT</a:t>
            </a:r>
          </a:p>
        </p:txBody>
      </p:sp>
      <p:pic>
        <p:nvPicPr>
          <p:cNvPr id="47" name="Picture 18">
            <a:extLst>
              <a:ext uri="{FF2B5EF4-FFF2-40B4-BE49-F238E27FC236}">
                <a16:creationId xmlns:a16="http://schemas.microsoft.com/office/drawing/2014/main" id="{41CEAB35-FE71-4D98-8A38-0651E8D892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27129" y="1087915"/>
            <a:ext cx="270446" cy="270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Arrow: Pentagon 35">
            <a:extLst>
              <a:ext uri="{FF2B5EF4-FFF2-40B4-BE49-F238E27FC236}">
                <a16:creationId xmlns:a16="http://schemas.microsoft.com/office/drawing/2014/main" id="{E2217437-3EAE-4849-927B-8B6550427E42}"/>
              </a:ext>
            </a:extLst>
          </p:cNvPr>
          <p:cNvSpPr/>
          <p:nvPr/>
        </p:nvSpPr>
        <p:spPr>
          <a:xfrm rot="16200000">
            <a:off x="1361953" y="1344390"/>
            <a:ext cx="2152247" cy="1368000"/>
          </a:xfrm>
          <a:prstGeom prst="homePlate">
            <a:avLst>
              <a:gd name="adj" fmla="val 17883"/>
            </a:avLst>
          </a:prstGeom>
          <a:noFill/>
          <a:ln w="6350">
            <a:solidFill>
              <a:schemeClr val="accent3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/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8D80FF2-BC60-4000-9BD2-A83363510B61}"/>
              </a:ext>
            </a:extLst>
          </p:cNvPr>
          <p:cNvSpPr txBox="1"/>
          <p:nvPr/>
        </p:nvSpPr>
        <p:spPr>
          <a:xfrm>
            <a:off x="1797112" y="1417477"/>
            <a:ext cx="1281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66"/>
            <a:r>
              <a:rPr lang="en-US" sz="1100" b="1" cap="all" dirty="0">
                <a:solidFill>
                  <a:srgbClr val="BED730"/>
                </a:solidFill>
                <a:latin typeface="Trebuchet MS"/>
              </a:rPr>
              <a:t>Network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D1C8CD0-A871-4262-A4AA-72AC8A407A38}"/>
              </a:ext>
            </a:extLst>
          </p:cNvPr>
          <p:cNvSpPr txBox="1"/>
          <p:nvPr/>
        </p:nvSpPr>
        <p:spPr>
          <a:xfrm>
            <a:off x="1797112" y="1698998"/>
            <a:ext cx="128192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NOC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LAN / WLAN / Wi-Fi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WAN / MPLS 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Telecom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IP/VoIP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VC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SDWAN</a:t>
            </a:r>
          </a:p>
        </p:txBody>
      </p:sp>
      <p:pic>
        <p:nvPicPr>
          <p:cNvPr id="53" name="Picture 18">
            <a:extLst>
              <a:ext uri="{FF2B5EF4-FFF2-40B4-BE49-F238E27FC236}">
                <a16:creationId xmlns:a16="http://schemas.microsoft.com/office/drawing/2014/main" id="{B0E78AE8-2556-417F-9257-20806563C4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302852" y="1086322"/>
            <a:ext cx="270446" cy="270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Arrow: Pentagon 44">
            <a:extLst>
              <a:ext uri="{FF2B5EF4-FFF2-40B4-BE49-F238E27FC236}">
                <a16:creationId xmlns:a16="http://schemas.microsoft.com/office/drawing/2014/main" id="{AF31A9F4-E3A5-4A31-A07F-DD887E38EE4E}"/>
              </a:ext>
            </a:extLst>
          </p:cNvPr>
          <p:cNvSpPr/>
          <p:nvPr/>
        </p:nvSpPr>
        <p:spPr>
          <a:xfrm rot="16200000">
            <a:off x="7059062" y="1344389"/>
            <a:ext cx="2152245" cy="1368000"/>
          </a:xfrm>
          <a:prstGeom prst="homePlate">
            <a:avLst>
              <a:gd name="adj" fmla="val 17883"/>
            </a:avLst>
          </a:prstGeom>
          <a:noFill/>
          <a:ln w="6350">
            <a:solidFill>
              <a:schemeClr val="accent3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/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20F5F11-0530-4524-9A07-B14342C61770}"/>
              </a:ext>
            </a:extLst>
          </p:cNvPr>
          <p:cNvSpPr txBox="1"/>
          <p:nvPr/>
        </p:nvSpPr>
        <p:spPr>
          <a:xfrm>
            <a:off x="7494220" y="1417477"/>
            <a:ext cx="1281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66"/>
            <a:r>
              <a:rPr lang="en-US" sz="1100" b="1" cap="all" dirty="0">
                <a:solidFill>
                  <a:srgbClr val="BED730"/>
                </a:solidFill>
                <a:latin typeface="Trebuchet MS"/>
              </a:rPr>
              <a:t>Security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3A2FAB7-CB2F-4DA6-A81A-C95A5C890D6B}"/>
              </a:ext>
            </a:extLst>
          </p:cNvPr>
          <p:cNvSpPr txBox="1"/>
          <p:nvPr/>
        </p:nvSpPr>
        <p:spPr>
          <a:xfrm>
            <a:off x="7465488" y="1699000"/>
            <a:ext cx="1339390" cy="959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7309" indent="-87309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endParaRPr lang="en-US" sz="800" dirty="0">
              <a:solidFill>
                <a:prstClr val="white">
                  <a:lumMod val="85000"/>
                </a:prstClr>
              </a:solidFill>
              <a:latin typeface="Trebuchet MS"/>
            </a:endParaRPr>
          </a:p>
          <a:p>
            <a:pPr marL="87309" indent="-87309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Network</a:t>
            </a:r>
          </a:p>
          <a:p>
            <a:pPr marL="87309" indent="-87309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Access</a:t>
            </a:r>
          </a:p>
          <a:p>
            <a:pPr marL="87309" indent="-87309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Host</a:t>
            </a:r>
          </a:p>
          <a:p>
            <a:pPr marL="87309" indent="-87309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Application</a:t>
            </a:r>
          </a:p>
          <a:p>
            <a:pPr marL="87309" indent="-87309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Data</a:t>
            </a:r>
          </a:p>
        </p:txBody>
      </p:sp>
      <p:pic>
        <p:nvPicPr>
          <p:cNvPr id="56" name="Picture 18">
            <a:extLst>
              <a:ext uri="{FF2B5EF4-FFF2-40B4-BE49-F238E27FC236}">
                <a16:creationId xmlns:a16="http://schemas.microsoft.com/office/drawing/2014/main" id="{173BA78B-70F9-4F42-AD54-8F6807B12D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999960" y="1086322"/>
            <a:ext cx="270446" cy="270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rrow: Pentagon 2">
            <a:extLst>
              <a:ext uri="{FF2B5EF4-FFF2-40B4-BE49-F238E27FC236}">
                <a16:creationId xmlns:a16="http://schemas.microsoft.com/office/drawing/2014/main" id="{5C0BED04-C96C-47E6-853A-CE11B3F7E157}"/>
              </a:ext>
            </a:extLst>
          </p:cNvPr>
          <p:cNvSpPr/>
          <p:nvPr/>
        </p:nvSpPr>
        <p:spPr>
          <a:xfrm rot="16200000">
            <a:off x="-62325" y="1344390"/>
            <a:ext cx="2152247" cy="1368000"/>
          </a:xfrm>
          <a:prstGeom prst="homePlate">
            <a:avLst>
              <a:gd name="adj" fmla="val 17883"/>
            </a:avLst>
          </a:prstGeom>
          <a:noFill/>
          <a:ln w="6350">
            <a:solidFill>
              <a:schemeClr val="accent3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/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8F5496DB-8089-47C5-9DD4-9791442E4A81}"/>
              </a:ext>
            </a:extLst>
          </p:cNvPr>
          <p:cNvSpPr txBox="1"/>
          <p:nvPr/>
        </p:nvSpPr>
        <p:spPr>
          <a:xfrm>
            <a:off x="230533" y="1417477"/>
            <a:ext cx="15665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66"/>
            <a:r>
              <a:rPr lang="en-US" sz="1100" b="1" cap="all" dirty="0">
                <a:solidFill>
                  <a:srgbClr val="BED730"/>
                </a:solidFill>
                <a:latin typeface="Trebuchet MS"/>
              </a:rPr>
              <a:t>End User Support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539AF77-5822-4D8A-92A2-FDA98C987F98}"/>
              </a:ext>
            </a:extLst>
          </p:cNvPr>
          <p:cNvSpPr txBox="1"/>
          <p:nvPr/>
        </p:nvSpPr>
        <p:spPr>
          <a:xfrm>
            <a:off x="344105" y="1699000"/>
            <a:ext cx="1339391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Workstation Support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VDI Support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Mobility Support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Messaging &amp; Collaboration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Office Productivity Suites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End Point Protection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Branch Infra</a:t>
            </a:r>
          </a:p>
        </p:txBody>
      </p:sp>
      <p:pic>
        <p:nvPicPr>
          <p:cNvPr id="59" name="Picture 18">
            <a:extLst>
              <a:ext uri="{FF2B5EF4-FFF2-40B4-BE49-F238E27FC236}">
                <a16:creationId xmlns:a16="http://schemas.microsoft.com/office/drawing/2014/main" id="{184871FA-C96A-423E-9FBF-D972AEE831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78575" y="1086322"/>
            <a:ext cx="270446" cy="270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Arrow: Pentagon 43">
            <a:extLst>
              <a:ext uri="{FF2B5EF4-FFF2-40B4-BE49-F238E27FC236}">
                <a16:creationId xmlns:a16="http://schemas.microsoft.com/office/drawing/2014/main" id="{4E809769-A5F9-4A1C-B888-BD1E9740C0FA}"/>
              </a:ext>
            </a:extLst>
          </p:cNvPr>
          <p:cNvSpPr/>
          <p:nvPr/>
        </p:nvSpPr>
        <p:spPr>
          <a:xfrm rot="16200000">
            <a:off x="5634785" y="1344389"/>
            <a:ext cx="2152245" cy="1368000"/>
          </a:xfrm>
          <a:prstGeom prst="homePlate">
            <a:avLst>
              <a:gd name="adj" fmla="val 17883"/>
            </a:avLst>
          </a:prstGeom>
          <a:noFill/>
          <a:ln w="6350">
            <a:solidFill>
              <a:schemeClr val="accent3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/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4F40F4D-752D-45F7-BD16-D5E217DAA5BA}"/>
              </a:ext>
            </a:extLst>
          </p:cNvPr>
          <p:cNvSpPr txBox="1"/>
          <p:nvPr/>
        </p:nvSpPr>
        <p:spPr>
          <a:xfrm>
            <a:off x="6069943" y="1417477"/>
            <a:ext cx="1281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66"/>
            <a:r>
              <a:rPr lang="en-US" sz="1100" b="1" cap="all" dirty="0">
                <a:solidFill>
                  <a:srgbClr val="BED730"/>
                </a:solidFill>
                <a:latin typeface="Trebuchet MS"/>
              </a:rPr>
              <a:t>Applications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5834EE5-A572-482F-9A51-0B555FC91253}"/>
              </a:ext>
            </a:extLst>
          </p:cNvPr>
          <p:cNvSpPr txBox="1"/>
          <p:nvPr/>
        </p:nvSpPr>
        <p:spPr>
          <a:xfrm>
            <a:off x="6045194" y="1699000"/>
            <a:ext cx="1331429" cy="1405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Database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Middleware's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Mail Messaging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Directory Services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SAP, S4/HANA AMS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Microsoft Stack AMS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Oracle AMS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Enterprise Portals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endParaRPr lang="en-US" sz="800" dirty="0">
              <a:solidFill>
                <a:prstClr val="white">
                  <a:lumMod val="85000"/>
                </a:prstClr>
              </a:solidFill>
              <a:latin typeface="Trebuchet MS"/>
            </a:endParaRPr>
          </a:p>
        </p:txBody>
      </p:sp>
      <p:pic>
        <p:nvPicPr>
          <p:cNvPr id="62" name="Picture 18">
            <a:extLst>
              <a:ext uri="{FF2B5EF4-FFF2-40B4-BE49-F238E27FC236}">
                <a16:creationId xmlns:a16="http://schemas.microsoft.com/office/drawing/2014/main" id="{9063A0AA-5997-4758-9594-B16838697F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575683" y="1086322"/>
            <a:ext cx="270446" cy="270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D5078AE-1AE2-E7E6-D885-9F597AFE90B2}"/>
              </a:ext>
            </a:extLst>
          </p:cNvPr>
          <p:cNvSpPr/>
          <p:nvPr/>
        </p:nvSpPr>
        <p:spPr>
          <a:xfrm flipV="1">
            <a:off x="323850" y="4185364"/>
            <a:ext cx="8493756" cy="324000"/>
          </a:xfrm>
          <a:prstGeom prst="rect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1"/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9B2BA91-928A-8162-5AAB-B4BAA11D4315}"/>
              </a:ext>
            </a:extLst>
          </p:cNvPr>
          <p:cNvSpPr txBox="1"/>
          <p:nvPr/>
        </p:nvSpPr>
        <p:spPr>
          <a:xfrm>
            <a:off x="441160" y="4151157"/>
            <a:ext cx="8250131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66"/>
            <a:r>
              <a:rPr lang="en-US" sz="1050" b="1" dirty="0">
                <a:solidFill>
                  <a:prstClr val="black"/>
                </a:solidFill>
                <a:latin typeface="Trebuchet MS"/>
              </a:rPr>
              <a:t>Processes</a:t>
            </a:r>
          </a:p>
          <a:p>
            <a:pPr algn="ctr" defTabSz="685766"/>
            <a:r>
              <a:rPr lang="en-US" sz="900" dirty="0">
                <a:solidFill>
                  <a:prstClr val="black"/>
                </a:solidFill>
                <a:latin typeface="Trebuchet MS"/>
              </a:rPr>
              <a:t>ITSM – ITIL, ITAM, ITOM, ISO 27001, ISO 2000</a:t>
            </a:r>
            <a:endParaRPr lang="en-IN" sz="9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1F330E1-EA88-63D5-C994-39E3DC14B02E}"/>
              </a:ext>
            </a:extLst>
          </p:cNvPr>
          <p:cNvSpPr txBox="1"/>
          <p:nvPr/>
        </p:nvSpPr>
        <p:spPr>
          <a:xfrm>
            <a:off x="441160" y="3814063"/>
            <a:ext cx="825013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66"/>
            <a:r>
              <a:rPr lang="en-US" sz="1000" b="1" dirty="0">
                <a:solidFill>
                  <a:prstClr val="black"/>
                </a:solidFill>
                <a:latin typeface="Trebuchet MS"/>
              </a:rPr>
              <a:t>Tools</a:t>
            </a:r>
          </a:p>
          <a:p>
            <a:pPr marL="0" lvl="2" algn="ctr" defTabSz="685766"/>
            <a:r>
              <a:rPr lang="en-US" sz="900" dirty="0">
                <a:solidFill>
                  <a:prstClr val="black"/>
                </a:solidFill>
                <a:latin typeface="Trebuchet MS"/>
              </a:rPr>
              <a:t>Service Desk/ITSM, Discovery, Automation, Orchestration, Correlation, Operation Insights, Dashboards, AIOps, DevOps</a:t>
            </a:r>
            <a:endParaRPr lang="en-IN" sz="9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F3F07AB-32F8-CF0F-C700-CA003DE86901}"/>
              </a:ext>
            </a:extLst>
          </p:cNvPr>
          <p:cNvSpPr txBox="1"/>
          <p:nvPr/>
        </p:nvSpPr>
        <p:spPr>
          <a:xfrm>
            <a:off x="441160" y="3464728"/>
            <a:ext cx="8250131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66"/>
            <a:r>
              <a:rPr lang="en-US" sz="1050" b="1" dirty="0">
                <a:solidFill>
                  <a:prstClr val="black"/>
                </a:solidFill>
                <a:latin typeface="Trebuchet MS"/>
              </a:rPr>
              <a:t>Service Desk</a:t>
            </a:r>
          </a:p>
          <a:p>
            <a:pPr algn="ctr" defTabSz="685766"/>
            <a:r>
              <a:rPr lang="en-US" sz="900" dirty="0">
                <a:solidFill>
                  <a:prstClr val="black"/>
                </a:solidFill>
                <a:latin typeface="Trebuchet MS"/>
              </a:rPr>
              <a:t>Omni-Channel, 24x7, Multi-Lingual</a:t>
            </a:r>
            <a:endParaRPr lang="en-IN" sz="9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B650723-23E5-A3B3-D4CB-66E7A29936BC}"/>
              </a:ext>
            </a:extLst>
          </p:cNvPr>
          <p:cNvSpPr txBox="1"/>
          <p:nvPr/>
        </p:nvSpPr>
        <p:spPr>
          <a:xfrm>
            <a:off x="445663" y="3223941"/>
            <a:ext cx="82501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66"/>
            <a:r>
              <a:rPr lang="en-US" sz="1050" b="1" dirty="0">
                <a:solidFill>
                  <a:prstClr val="black"/>
                </a:solidFill>
                <a:latin typeface="Trebuchet MS"/>
              </a:rPr>
              <a:t>SIEM, Threat Management, Governance Risk Compliance </a:t>
            </a:r>
            <a:endParaRPr lang="en-IN" sz="9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3" name="Arrow: Pentagon 42">
            <a:extLst>
              <a:ext uri="{FF2B5EF4-FFF2-40B4-BE49-F238E27FC236}">
                <a16:creationId xmlns:a16="http://schemas.microsoft.com/office/drawing/2014/main" id="{721D1C37-4ED0-4F9E-8185-90C2A611C83B}"/>
              </a:ext>
            </a:extLst>
          </p:cNvPr>
          <p:cNvSpPr/>
          <p:nvPr/>
        </p:nvSpPr>
        <p:spPr>
          <a:xfrm rot="16200000">
            <a:off x="4210507" y="1344390"/>
            <a:ext cx="2152247" cy="1368000"/>
          </a:xfrm>
          <a:prstGeom prst="homePlate">
            <a:avLst>
              <a:gd name="adj" fmla="val 17883"/>
            </a:avLst>
          </a:prstGeom>
          <a:noFill/>
          <a:ln w="6350">
            <a:solidFill>
              <a:schemeClr val="accent3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/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7871DC9-F6E4-107A-7B3A-6D4364C8AC06}"/>
              </a:ext>
            </a:extLst>
          </p:cNvPr>
          <p:cNvSpPr txBox="1"/>
          <p:nvPr/>
        </p:nvSpPr>
        <p:spPr>
          <a:xfrm>
            <a:off x="4645666" y="1417477"/>
            <a:ext cx="12819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66"/>
            <a:r>
              <a:rPr lang="en-US" sz="1100" b="1" cap="all" dirty="0">
                <a:solidFill>
                  <a:srgbClr val="BED730"/>
                </a:solidFill>
                <a:latin typeface="Trebuchet MS"/>
              </a:rPr>
              <a:t>Cloud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55268AC-3E78-B073-8B8D-06786724553D}"/>
              </a:ext>
            </a:extLst>
          </p:cNvPr>
          <p:cNvSpPr txBox="1"/>
          <p:nvPr/>
        </p:nvSpPr>
        <p:spPr>
          <a:xfrm>
            <a:off x="4645666" y="1698998"/>
            <a:ext cx="1281926" cy="1328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Hyperscale Cloud - AWS, Azure, OCI, GCP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IAAS Support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PAAS Support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Cloud Security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Private / Hybrid Cloud</a:t>
            </a:r>
          </a:p>
          <a:p>
            <a:pPr marL="88894" indent="-88894" defTabSz="685766"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Multi Cloud Orchestration</a:t>
            </a:r>
          </a:p>
        </p:txBody>
      </p:sp>
      <p:pic>
        <p:nvPicPr>
          <p:cNvPr id="22" name="Picture 18">
            <a:extLst>
              <a:ext uri="{FF2B5EF4-FFF2-40B4-BE49-F238E27FC236}">
                <a16:creationId xmlns:a16="http://schemas.microsoft.com/office/drawing/2014/main" id="{BBB83F5F-7EEB-1B26-2CA5-D9D95940BD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51406" y="1086322"/>
            <a:ext cx="270446" cy="270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984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7B6D39C1-496C-A1E3-8BD7-BF230BE7A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/>
          <a:lstStyle/>
          <a:p>
            <a:r>
              <a:rPr lang="en-US" dirty="0"/>
              <a:t>Sify INFINITCMP: Gen V MULTI-Cloud Management</a:t>
            </a:r>
            <a:endParaRPr lang="en-IN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E8A97AC2-3166-42FF-9CC6-DFFE62A5A212}"/>
              </a:ext>
            </a:extLst>
          </p:cNvPr>
          <p:cNvSpPr/>
          <p:nvPr/>
        </p:nvSpPr>
        <p:spPr>
          <a:xfrm>
            <a:off x="8107454" y="756591"/>
            <a:ext cx="703702" cy="324025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pic>
        <p:nvPicPr>
          <p:cNvPr id="63" name="Graphic 62" descr="Single gear">
            <a:extLst>
              <a:ext uri="{FF2B5EF4-FFF2-40B4-BE49-F238E27FC236}">
                <a16:creationId xmlns:a16="http://schemas.microsoft.com/office/drawing/2014/main" id="{C7E264B2-5396-4C39-95C8-BFE4049B1F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14736" y="967027"/>
            <a:ext cx="235703" cy="215918"/>
          </a:xfrm>
          <a:prstGeom prst="rect">
            <a:avLst/>
          </a:prstGeom>
        </p:spPr>
      </p:pic>
      <p:pic>
        <p:nvPicPr>
          <p:cNvPr id="69" name="Graphic 68" descr="Single gear">
            <a:extLst>
              <a:ext uri="{FF2B5EF4-FFF2-40B4-BE49-F238E27FC236}">
                <a16:creationId xmlns:a16="http://schemas.microsoft.com/office/drawing/2014/main" id="{EABB7957-F713-483F-80CB-8B2472157A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14736" y="2339974"/>
            <a:ext cx="235703" cy="215918"/>
          </a:xfrm>
          <a:prstGeom prst="rect">
            <a:avLst/>
          </a:prstGeom>
        </p:spPr>
      </p:pic>
      <p:pic>
        <p:nvPicPr>
          <p:cNvPr id="70" name="Graphic 69" descr="Single gear">
            <a:extLst>
              <a:ext uri="{FF2B5EF4-FFF2-40B4-BE49-F238E27FC236}">
                <a16:creationId xmlns:a16="http://schemas.microsoft.com/office/drawing/2014/main" id="{2EDC8B64-D8BA-46E3-960C-418F1DDBC6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14736" y="3384157"/>
            <a:ext cx="235703" cy="215918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FE1B937F-5846-4D18-8D68-FE47CBDF90B9}"/>
              </a:ext>
            </a:extLst>
          </p:cNvPr>
          <p:cNvSpPr/>
          <p:nvPr/>
        </p:nvSpPr>
        <p:spPr>
          <a:xfrm rot="16200000">
            <a:off x="7583459" y="1495567"/>
            <a:ext cx="837735" cy="16057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900" b="1" dirty="0">
                <a:solidFill>
                  <a:srgbClr val="BED730"/>
                </a:solidFill>
                <a:latin typeface="Trebuchet MS"/>
              </a:rPr>
              <a:t>APIs</a:t>
            </a:r>
            <a:endParaRPr lang="en-IN" sz="900" b="1" dirty="0">
              <a:solidFill>
                <a:srgbClr val="BED730"/>
              </a:solidFill>
              <a:latin typeface="Trebuchet MS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554A4B02-37E8-4C82-BF45-21646C0F3EB0}"/>
              </a:ext>
            </a:extLst>
          </p:cNvPr>
          <p:cNvSpPr/>
          <p:nvPr/>
        </p:nvSpPr>
        <p:spPr>
          <a:xfrm rot="16200000">
            <a:off x="7498131" y="3216273"/>
            <a:ext cx="1008390" cy="16057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900" b="1" dirty="0">
                <a:solidFill>
                  <a:srgbClr val="BED730"/>
                </a:solidFill>
                <a:latin typeface="Trebuchet MS"/>
              </a:rPr>
              <a:t>Native Tools</a:t>
            </a:r>
            <a:endParaRPr lang="en-IN" sz="900" b="1" dirty="0">
              <a:solidFill>
                <a:srgbClr val="BED730"/>
              </a:solidFill>
              <a:latin typeface="Trebuchet MS"/>
            </a:endParaRP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7733E07F-B5FF-41B2-B49C-D02EB5C43248}"/>
              </a:ext>
            </a:extLst>
          </p:cNvPr>
          <p:cNvGrpSpPr/>
          <p:nvPr/>
        </p:nvGrpSpPr>
        <p:grpSpPr>
          <a:xfrm>
            <a:off x="3265068" y="819784"/>
            <a:ext cx="505546" cy="537463"/>
            <a:chOff x="189872" y="1588487"/>
            <a:chExt cx="914400" cy="914400"/>
          </a:xfrm>
        </p:grpSpPr>
        <p:pic>
          <p:nvPicPr>
            <p:cNvPr id="90" name="Graphic 89" descr="Monitor">
              <a:extLst>
                <a:ext uri="{FF2B5EF4-FFF2-40B4-BE49-F238E27FC236}">
                  <a16:creationId xmlns:a16="http://schemas.microsoft.com/office/drawing/2014/main" id="{D4498A50-E074-4FCE-8FFD-BB015C3FD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89872" y="1588487"/>
              <a:ext cx="914400" cy="914400"/>
            </a:xfrm>
            <a:prstGeom prst="rect">
              <a:avLst/>
            </a:prstGeom>
          </p:spPr>
        </p:pic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BC5B515F-2E61-4D4D-BA94-8452E5305D5C}"/>
                </a:ext>
              </a:extLst>
            </p:cNvPr>
            <p:cNvGrpSpPr/>
            <p:nvPr/>
          </p:nvGrpSpPr>
          <p:grpSpPr>
            <a:xfrm>
              <a:off x="410984" y="1810880"/>
              <a:ext cx="445911" cy="517452"/>
              <a:chOff x="1507613" y="1412307"/>
              <a:chExt cx="552299" cy="600913"/>
            </a:xfrm>
          </p:grpSpPr>
          <p:pic>
            <p:nvPicPr>
              <p:cNvPr id="88" name="Graphic 87" descr="Open hand">
                <a:extLst>
                  <a:ext uri="{FF2B5EF4-FFF2-40B4-BE49-F238E27FC236}">
                    <a16:creationId xmlns:a16="http://schemas.microsoft.com/office/drawing/2014/main" id="{82DE3795-F380-4A16-8C61-7E704414D3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1507613" y="1460921"/>
                <a:ext cx="552299" cy="552299"/>
              </a:xfrm>
              <a:prstGeom prst="rect">
                <a:avLst/>
              </a:prstGeom>
            </p:spPr>
          </p:pic>
          <p:pic>
            <p:nvPicPr>
              <p:cNvPr id="92" name="Graphic 91" descr="Tools">
                <a:extLst>
                  <a:ext uri="{FF2B5EF4-FFF2-40B4-BE49-F238E27FC236}">
                    <a16:creationId xmlns:a16="http://schemas.microsoft.com/office/drawing/2014/main" id="{C6952A6A-66E9-4FAB-A414-CD1AB755A7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1730663" y="1412307"/>
                <a:ext cx="243983" cy="243983"/>
              </a:xfrm>
              <a:prstGeom prst="rect">
                <a:avLst/>
              </a:prstGeom>
            </p:spPr>
          </p:pic>
        </p:grpSp>
      </p:grpSp>
      <p:sp>
        <p:nvSpPr>
          <p:cNvPr id="108" name="Rectangle 107">
            <a:extLst>
              <a:ext uri="{FF2B5EF4-FFF2-40B4-BE49-F238E27FC236}">
                <a16:creationId xmlns:a16="http://schemas.microsoft.com/office/drawing/2014/main" id="{89AFBFB5-A967-48E3-97B7-B9DA79CEE60C}"/>
              </a:ext>
            </a:extLst>
          </p:cNvPr>
          <p:cNvSpPr/>
          <p:nvPr/>
        </p:nvSpPr>
        <p:spPr>
          <a:xfrm>
            <a:off x="3196194" y="1388153"/>
            <a:ext cx="643300" cy="23211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700" b="1" dirty="0">
                <a:solidFill>
                  <a:srgbClr val="BED730"/>
                </a:solidFill>
                <a:latin typeface="Trebuchet MS"/>
              </a:rPr>
              <a:t>Self Service</a:t>
            </a:r>
            <a:endParaRPr lang="en-IN" sz="700" b="1" dirty="0">
              <a:solidFill>
                <a:srgbClr val="BED730"/>
              </a:solidFill>
              <a:latin typeface="Trebuchet MS"/>
            </a:endParaRP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32A9578E-EFDD-42B3-80FA-F053AFB45102}"/>
              </a:ext>
            </a:extLst>
          </p:cNvPr>
          <p:cNvGrpSpPr/>
          <p:nvPr/>
        </p:nvGrpSpPr>
        <p:grpSpPr>
          <a:xfrm>
            <a:off x="3306253" y="2280443"/>
            <a:ext cx="423181" cy="323246"/>
            <a:chOff x="1230939" y="2732882"/>
            <a:chExt cx="771733" cy="560032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16C4332D-DF91-4E0E-8548-4F5C7789C39C}"/>
                </a:ext>
              </a:extLst>
            </p:cNvPr>
            <p:cNvSpPr/>
            <p:nvPr/>
          </p:nvSpPr>
          <p:spPr>
            <a:xfrm>
              <a:off x="1230939" y="2732882"/>
              <a:ext cx="761690" cy="552298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9">
                <a:defRPr/>
              </a:pPr>
              <a:endParaRPr lang="en-IN" sz="1800" dirty="0">
                <a:solidFill>
                  <a:prstClr val="white"/>
                </a:solidFill>
                <a:latin typeface="Trebuchet MS"/>
              </a:endParaRPr>
            </a:p>
          </p:txBody>
        </p:sp>
        <p:pic>
          <p:nvPicPr>
            <p:cNvPr id="74" name="Graphic 73" descr="Bar chart">
              <a:extLst>
                <a:ext uri="{FF2B5EF4-FFF2-40B4-BE49-F238E27FC236}">
                  <a16:creationId xmlns:a16="http://schemas.microsoft.com/office/drawing/2014/main" id="{94927A4D-EB10-4CBF-84F6-F4E37DFBCB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323098" y="3006028"/>
              <a:ext cx="286886" cy="286886"/>
            </a:xfrm>
            <a:prstGeom prst="rect">
              <a:avLst/>
            </a:prstGeom>
          </p:spPr>
        </p:pic>
        <p:pic>
          <p:nvPicPr>
            <p:cNvPr id="84" name="Graphic 83" descr="Gauge">
              <a:extLst>
                <a:ext uri="{FF2B5EF4-FFF2-40B4-BE49-F238E27FC236}">
                  <a16:creationId xmlns:a16="http://schemas.microsoft.com/office/drawing/2014/main" id="{93AB382E-94E2-420A-A82C-61F01BF3E4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1296232" y="2733736"/>
              <a:ext cx="323997" cy="323997"/>
            </a:xfrm>
            <a:prstGeom prst="rect">
              <a:avLst/>
            </a:prstGeom>
          </p:spPr>
        </p:pic>
        <p:pic>
          <p:nvPicPr>
            <p:cNvPr id="86" name="Graphic 85" descr="Checklist RTL">
              <a:extLst>
                <a:ext uri="{FF2B5EF4-FFF2-40B4-BE49-F238E27FC236}">
                  <a16:creationId xmlns:a16="http://schemas.microsoft.com/office/drawing/2014/main" id="{1B6C05C0-BFEF-436F-8F95-8B36007B49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609984" y="2810919"/>
              <a:ext cx="392688" cy="440394"/>
            </a:xfrm>
            <a:prstGeom prst="rect">
              <a:avLst/>
            </a:prstGeom>
          </p:spPr>
        </p:pic>
      </p:grpSp>
      <p:sp>
        <p:nvSpPr>
          <p:cNvPr id="109" name="Rectangle 108">
            <a:extLst>
              <a:ext uri="{FF2B5EF4-FFF2-40B4-BE49-F238E27FC236}">
                <a16:creationId xmlns:a16="http://schemas.microsoft.com/office/drawing/2014/main" id="{8AA5AF14-6018-4778-B40A-07E22A8CF074}"/>
              </a:ext>
            </a:extLst>
          </p:cNvPr>
          <p:cNvSpPr/>
          <p:nvPr/>
        </p:nvSpPr>
        <p:spPr>
          <a:xfrm>
            <a:off x="3196194" y="2702899"/>
            <a:ext cx="643300" cy="23211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700" b="1" dirty="0">
                <a:solidFill>
                  <a:srgbClr val="BED730"/>
                </a:solidFill>
                <a:latin typeface="Trebuchet MS"/>
              </a:rPr>
              <a:t>Dashboard</a:t>
            </a:r>
            <a:endParaRPr lang="en-IN" sz="700" b="1" dirty="0">
              <a:solidFill>
                <a:srgbClr val="BED730"/>
              </a:solidFill>
              <a:latin typeface="Trebuchet MS"/>
            </a:endParaRPr>
          </a:p>
        </p:txBody>
      </p: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7B036B4B-D689-481F-B458-614CF582AA4C}"/>
              </a:ext>
            </a:extLst>
          </p:cNvPr>
          <p:cNvGrpSpPr/>
          <p:nvPr/>
        </p:nvGrpSpPr>
        <p:grpSpPr>
          <a:xfrm>
            <a:off x="3304963" y="3287916"/>
            <a:ext cx="425763" cy="448156"/>
            <a:chOff x="204099" y="2832845"/>
            <a:chExt cx="761691" cy="761691"/>
          </a:xfrm>
        </p:grpSpPr>
        <p:pic>
          <p:nvPicPr>
            <p:cNvPr id="99" name="Graphic 98" descr="Workflow">
              <a:extLst>
                <a:ext uri="{FF2B5EF4-FFF2-40B4-BE49-F238E27FC236}">
                  <a16:creationId xmlns:a16="http://schemas.microsoft.com/office/drawing/2014/main" id="{D3A0B127-2B9F-4264-ADE5-152D0F668D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420599" y="2992900"/>
              <a:ext cx="344421" cy="344421"/>
            </a:xfrm>
            <a:prstGeom prst="rect">
              <a:avLst/>
            </a:prstGeom>
          </p:spPr>
        </p:pic>
        <p:pic>
          <p:nvPicPr>
            <p:cNvPr id="101" name="Graphic 100" descr="Television">
              <a:extLst>
                <a:ext uri="{FF2B5EF4-FFF2-40B4-BE49-F238E27FC236}">
                  <a16:creationId xmlns:a16="http://schemas.microsoft.com/office/drawing/2014/main" id="{A79D7A7D-CE82-4BEC-8846-92C998655A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204099" y="2832845"/>
              <a:ext cx="761691" cy="761691"/>
            </a:xfrm>
            <a:prstGeom prst="rect">
              <a:avLst/>
            </a:prstGeom>
          </p:spPr>
        </p:pic>
      </p:grpSp>
      <p:sp>
        <p:nvSpPr>
          <p:cNvPr id="110" name="Rectangle 109">
            <a:extLst>
              <a:ext uri="{FF2B5EF4-FFF2-40B4-BE49-F238E27FC236}">
                <a16:creationId xmlns:a16="http://schemas.microsoft.com/office/drawing/2014/main" id="{6E550ED3-3C99-481B-BC13-A639DCF219E3}"/>
              </a:ext>
            </a:extLst>
          </p:cNvPr>
          <p:cNvSpPr/>
          <p:nvPr/>
        </p:nvSpPr>
        <p:spPr>
          <a:xfrm>
            <a:off x="3196194" y="3782074"/>
            <a:ext cx="680834" cy="23211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700" b="1" dirty="0">
                <a:solidFill>
                  <a:srgbClr val="BED730"/>
                </a:solidFill>
                <a:latin typeface="Trebuchet MS"/>
              </a:rPr>
              <a:t>Automation</a:t>
            </a:r>
            <a:endParaRPr lang="en-IN" sz="700" b="1" dirty="0">
              <a:solidFill>
                <a:srgbClr val="BED730"/>
              </a:solidFill>
              <a:latin typeface="Trebuchet MS"/>
            </a:endParaRPr>
          </a:p>
        </p:txBody>
      </p: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CD46A1D4-B8E3-4AF0-A29D-6220541F9421}"/>
              </a:ext>
            </a:extLst>
          </p:cNvPr>
          <p:cNvCxnSpPr>
            <a:cxnSpLocks/>
          </p:cNvCxnSpPr>
          <p:nvPr/>
        </p:nvCxnSpPr>
        <p:spPr>
          <a:xfrm>
            <a:off x="3167933" y="762318"/>
            <a:ext cx="0" cy="3197749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6" name="Graphic 125" descr="Social network">
            <a:extLst>
              <a:ext uri="{FF2B5EF4-FFF2-40B4-BE49-F238E27FC236}">
                <a16:creationId xmlns:a16="http://schemas.microsoft.com/office/drawing/2014/main" id="{81DF1E08-9BD5-4A6E-974B-81CF9B9A703A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610768" y="2735892"/>
            <a:ext cx="277943" cy="355305"/>
          </a:xfrm>
          <a:prstGeom prst="rect">
            <a:avLst/>
          </a:prstGeom>
        </p:spPr>
      </p:pic>
      <p:sp>
        <p:nvSpPr>
          <p:cNvPr id="132" name="Rectangle 131">
            <a:extLst>
              <a:ext uri="{FF2B5EF4-FFF2-40B4-BE49-F238E27FC236}">
                <a16:creationId xmlns:a16="http://schemas.microsoft.com/office/drawing/2014/main" id="{82F27A2B-510D-4EF9-93A4-91FFD05FF05B}"/>
              </a:ext>
            </a:extLst>
          </p:cNvPr>
          <p:cNvSpPr/>
          <p:nvPr/>
        </p:nvSpPr>
        <p:spPr>
          <a:xfrm>
            <a:off x="2368642" y="3081043"/>
            <a:ext cx="762194" cy="18740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800" b="1" dirty="0">
                <a:solidFill>
                  <a:srgbClr val="BED730"/>
                </a:solidFill>
                <a:latin typeface="Trebuchet MS"/>
              </a:rPr>
              <a:t>All Users</a:t>
            </a:r>
            <a:endParaRPr lang="en-IN" sz="800" b="1" dirty="0">
              <a:solidFill>
                <a:srgbClr val="BED730"/>
              </a:solidFill>
              <a:latin typeface="Trebuchet MS"/>
            </a:endParaRPr>
          </a:p>
        </p:txBody>
      </p:sp>
      <p:pic>
        <p:nvPicPr>
          <p:cNvPr id="131" name="Graphic 130" descr="Teacher">
            <a:extLst>
              <a:ext uri="{FF2B5EF4-FFF2-40B4-BE49-F238E27FC236}">
                <a16:creationId xmlns:a16="http://schemas.microsoft.com/office/drawing/2014/main" id="{52BBF5DB-47BD-4AA0-981E-A4F40689F8C0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2610768" y="3508380"/>
            <a:ext cx="277943" cy="355305"/>
          </a:xfrm>
          <a:prstGeom prst="rect">
            <a:avLst/>
          </a:prstGeom>
        </p:spPr>
      </p:pic>
      <p:sp>
        <p:nvSpPr>
          <p:cNvPr id="133" name="Rectangle 132">
            <a:extLst>
              <a:ext uri="{FF2B5EF4-FFF2-40B4-BE49-F238E27FC236}">
                <a16:creationId xmlns:a16="http://schemas.microsoft.com/office/drawing/2014/main" id="{C12FFCC5-9A5D-4F0D-BD94-76AC8029709F}"/>
              </a:ext>
            </a:extLst>
          </p:cNvPr>
          <p:cNvSpPr/>
          <p:nvPr/>
        </p:nvSpPr>
        <p:spPr>
          <a:xfrm>
            <a:off x="2358232" y="3780671"/>
            <a:ext cx="783012" cy="23392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800" b="1" dirty="0">
                <a:solidFill>
                  <a:srgbClr val="BED730"/>
                </a:solidFill>
                <a:latin typeface="Trebuchet MS"/>
              </a:rPr>
              <a:t>CxO Users</a:t>
            </a:r>
            <a:endParaRPr lang="en-IN" sz="800" b="1" dirty="0">
              <a:solidFill>
                <a:srgbClr val="BED730"/>
              </a:solidFill>
              <a:latin typeface="Trebuchet MS"/>
            </a:endParaRPr>
          </a:p>
        </p:txBody>
      </p:sp>
      <p:pic>
        <p:nvPicPr>
          <p:cNvPr id="127" name="Graphic 126" descr="Syncing cloud">
            <a:extLst>
              <a:ext uri="{FF2B5EF4-FFF2-40B4-BE49-F238E27FC236}">
                <a16:creationId xmlns:a16="http://schemas.microsoft.com/office/drawing/2014/main" id="{9943EB46-02AB-4C21-846E-0E81D1046D2E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2610768" y="854753"/>
            <a:ext cx="277943" cy="355305"/>
          </a:xfrm>
          <a:prstGeom prst="rect">
            <a:avLst/>
          </a:prstGeom>
        </p:spPr>
      </p:pic>
      <p:sp>
        <p:nvSpPr>
          <p:cNvPr id="134" name="Rectangle 133">
            <a:extLst>
              <a:ext uri="{FF2B5EF4-FFF2-40B4-BE49-F238E27FC236}">
                <a16:creationId xmlns:a16="http://schemas.microsoft.com/office/drawing/2014/main" id="{AFC3BC9D-A020-49D0-941C-C561F7AB62C7}"/>
              </a:ext>
            </a:extLst>
          </p:cNvPr>
          <p:cNvSpPr/>
          <p:nvPr/>
        </p:nvSpPr>
        <p:spPr>
          <a:xfrm>
            <a:off x="2300290" y="1229622"/>
            <a:ext cx="898896" cy="27566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800" b="1" dirty="0">
                <a:solidFill>
                  <a:srgbClr val="BED730"/>
                </a:solidFill>
                <a:latin typeface="Trebuchet MS"/>
              </a:rPr>
              <a:t>Cloud Administrators</a:t>
            </a:r>
            <a:endParaRPr lang="en-IN" sz="800" b="1" dirty="0">
              <a:solidFill>
                <a:srgbClr val="BED730"/>
              </a:solidFill>
              <a:latin typeface="Trebuchet MS"/>
            </a:endParaRPr>
          </a:p>
        </p:txBody>
      </p: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8E63DF0C-09B0-47DE-A259-5B6EEC9A320D}"/>
              </a:ext>
            </a:extLst>
          </p:cNvPr>
          <p:cNvGrpSpPr/>
          <p:nvPr/>
        </p:nvGrpSpPr>
        <p:grpSpPr>
          <a:xfrm>
            <a:off x="2610768" y="1833962"/>
            <a:ext cx="277943" cy="355305"/>
            <a:chOff x="4051651" y="1135094"/>
            <a:chExt cx="914400" cy="1173971"/>
          </a:xfrm>
        </p:grpSpPr>
        <p:pic>
          <p:nvPicPr>
            <p:cNvPr id="129" name="Graphic 128" descr="Single gear">
              <a:extLst>
                <a:ext uri="{FF2B5EF4-FFF2-40B4-BE49-F238E27FC236}">
                  <a16:creationId xmlns:a16="http://schemas.microsoft.com/office/drawing/2014/main" id="{CA98658E-8932-4E8C-A759-1852ECD9BA7C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4051651" y="1135094"/>
              <a:ext cx="914400" cy="914400"/>
            </a:xfrm>
            <a:prstGeom prst="rect">
              <a:avLst/>
            </a:prstGeom>
          </p:spPr>
        </p:pic>
        <p:pic>
          <p:nvPicPr>
            <p:cNvPr id="130" name="Graphic 129" descr="Users">
              <a:extLst>
                <a:ext uri="{FF2B5EF4-FFF2-40B4-BE49-F238E27FC236}">
                  <a16:creationId xmlns:a16="http://schemas.microsoft.com/office/drawing/2014/main" id="{60DA99E3-C3EC-4D97-9EC1-AA08DE4915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4051651" y="1394665"/>
              <a:ext cx="914400" cy="914400"/>
            </a:xfrm>
            <a:prstGeom prst="rect">
              <a:avLst/>
            </a:prstGeom>
          </p:spPr>
        </p:pic>
      </p:grpSp>
      <p:sp>
        <p:nvSpPr>
          <p:cNvPr id="135" name="Rectangle 134">
            <a:extLst>
              <a:ext uri="{FF2B5EF4-FFF2-40B4-BE49-F238E27FC236}">
                <a16:creationId xmlns:a16="http://schemas.microsoft.com/office/drawing/2014/main" id="{CCC7C309-FC47-42A3-8E67-3D4DBA98A59F}"/>
              </a:ext>
            </a:extLst>
          </p:cNvPr>
          <p:cNvSpPr/>
          <p:nvPr/>
        </p:nvSpPr>
        <p:spPr>
          <a:xfrm>
            <a:off x="2363562" y="2152737"/>
            <a:ext cx="772354" cy="253956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800" b="1" dirty="0">
                <a:solidFill>
                  <a:srgbClr val="BED730"/>
                </a:solidFill>
                <a:latin typeface="Trebuchet MS"/>
              </a:rPr>
              <a:t>App &amp; DevOps</a:t>
            </a:r>
            <a:endParaRPr lang="en-IN" sz="800" b="1" dirty="0">
              <a:solidFill>
                <a:srgbClr val="BED730"/>
              </a:solidFill>
              <a:latin typeface="Trebuchet MS"/>
            </a:endParaRPr>
          </a:p>
        </p:txBody>
      </p:sp>
      <p:sp>
        <p:nvSpPr>
          <p:cNvPr id="125" name="Arrow: Left-Right 124">
            <a:extLst>
              <a:ext uri="{FF2B5EF4-FFF2-40B4-BE49-F238E27FC236}">
                <a16:creationId xmlns:a16="http://schemas.microsoft.com/office/drawing/2014/main" id="{05DE21CF-1253-44E4-A3CC-5A05C5D39DB5}"/>
              </a:ext>
            </a:extLst>
          </p:cNvPr>
          <p:cNvSpPr/>
          <p:nvPr/>
        </p:nvSpPr>
        <p:spPr>
          <a:xfrm>
            <a:off x="3213326" y="4098609"/>
            <a:ext cx="4683234" cy="402894"/>
          </a:xfrm>
          <a:prstGeom prst="leftRightArrow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1000" b="1" dirty="0">
                <a:solidFill>
                  <a:sysClr val="windowText" lastClr="000000"/>
                </a:solidFill>
                <a:latin typeface="Trebuchet MS"/>
              </a:rPr>
              <a:t>Core Platform</a:t>
            </a:r>
            <a:endParaRPr lang="en-IN" sz="1000" b="1" dirty="0">
              <a:solidFill>
                <a:sysClr val="windowText" lastClr="000000"/>
              </a:solidFill>
              <a:latin typeface="Trebuchet MS"/>
            </a:endParaRPr>
          </a:p>
        </p:txBody>
      </p:sp>
      <p:sp>
        <p:nvSpPr>
          <p:cNvPr id="142" name="Arrow: Right 141">
            <a:extLst>
              <a:ext uri="{FF2B5EF4-FFF2-40B4-BE49-F238E27FC236}">
                <a16:creationId xmlns:a16="http://schemas.microsoft.com/office/drawing/2014/main" id="{FEF6F10E-9A1C-4A91-B355-4F17979BAC7A}"/>
              </a:ext>
            </a:extLst>
          </p:cNvPr>
          <p:cNvSpPr/>
          <p:nvPr/>
        </p:nvSpPr>
        <p:spPr>
          <a:xfrm>
            <a:off x="2402510" y="4098609"/>
            <a:ext cx="767487" cy="402894"/>
          </a:xfrm>
          <a:prstGeom prst="rightArrow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1000" b="1" dirty="0">
                <a:solidFill>
                  <a:sysClr val="windowText" lastClr="000000"/>
                </a:solidFill>
                <a:latin typeface="Trebuchet MS"/>
              </a:rPr>
              <a:t>Users</a:t>
            </a:r>
            <a:endParaRPr lang="en-IN" sz="1000" b="1" dirty="0">
              <a:solidFill>
                <a:sysClr val="windowText" lastClr="000000"/>
              </a:solidFill>
              <a:latin typeface="Trebuchet MS"/>
            </a:endParaRPr>
          </a:p>
        </p:txBody>
      </p:sp>
      <p:sp>
        <p:nvSpPr>
          <p:cNvPr id="143" name="Arrow: Left 142">
            <a:extLst>
              <a:ext uri="{FF2B5EF4-FFF2-40B4-BE49-F238E27FC236}">
                <a16:creationId xmlns:a16="http://schemas.microsoft.com/office/drawing/2014/main" id="{7D9E83F7-E3BA-4622-B037-3B93603AEDB5}"/>
              </a:ext>
            </a:extLst>
          </p:cNvPr>
          <p:cNvSpPr/>
          <p:nvPr/>
        </p:nvSpPr>
        <p:spPr>
          <a:xfrm>
            <a:off x="7983168" y="4098609"/>
            <a:ext cx="827989" cy="402894"/>
          </a:xfrm>
          <a:prstGeom prst="leftArrow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1000" b="1" dirty="0">
                <a:solidFill>
                  <a:sysClr val="windowText" lastClr="000000"/>
                </a:solidFill>
                <a:latin typeface="Trebuchet MS"/>
              </a:rPr>
              <a:t>POD</a:t>
            </a:r>
            <a:endParaRPr lang="en-IN" sz="1000" b="1" dirty="0">
              <a:solidFill>
                <a:sysClr val="windowText" lastClr="000000"/>
              </a:solidFill>
              <a:latin typeface="Trebuchet M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4E5183A-1450-42D1-B272-F62C2DE8969B}"/>
              </a:ext>
            </a:extLst>
          </p:cNvPr>
          <p:cNvSpPr/>
          <p:nvPr/>
        </p:nvSpPr>
        <p:spPr>
          <a:xfrm>
            <a:off x="4850241" y="2938712"/>
            <a:ext cx="2974030" cy="797360"/>
          </a:xfrm>
          <a:prstGeom prst="rect">
            <a:avLst/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1600" b="1" dirty="0">
                <a:solidFill>
                  <a:prstClr val="white"/>
                </a:solidFill>
                <a:latin typeface="Trebuchet MS"/>
              </a:rPr>
              <a:t>ITSM</a:t>
            </a:r>
          </a:p>
          <a:p>
            <a:pPr algn="ctr" defTabSz="914219">
              <a:defRPr/>
            </a:pPr>
            <a:r>
              <a:rPr lang="en-US" sz="1600" b="1" dirty="0">
                <a:solidFill>
                  <a:prstClr val="white"/>
                </a:solidFill>
                <a:latin typeface="Trebuchet MS"/>
              </a:rPr>
              <a:t>(Engagement &amp; Records)</a:t>
            </a:r>
            <a:endParaRPr lang="en-IN" sz="1600" b="1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C3511E9-CC6C-4E1F-AEE4-93C912EC0566}"/>
              </a:ext>
            </a:extLst>
          </p:cNvPr>
          <p:cNvSpPr/>
          <p:nvPr/>
        </p:nvSpPr>
        <p:spPr>
          <a:xfrm>
            <a:off x="4850242" y="2648221"/>
            <a:ext cx="703704" cy="2342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b="1" dirty="0">
                <a:solidFill>
                  <a:prstClr val="black"/>
                </a:solidFill>
                <a:latin typeface="Trebuchet MS"/>
              </a:rPr>
              <a:t>Request / Change</a:t>
            </a:r>
            <a:endParaRPr lang="en-IN" sz="5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72DD1EB-6BB0-4C73-9EFB-2AD11987B121}"/>
              </a:ext>
            </a:extLst>
          </p:cNvPr>
          <p:cNvSpPr/>
          <p:nvPr/>
        </p:nvSpPr>
        <p:spPr>
          <a:xfrm>
            <a:off x="5607018" y="2648221"/>
            <a:ext cx="703704" cy="2342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b="1" dirty="0">
                <a:solidFill>
                  <a:prstClr val="black"/>
                </a:solidFill>
                <a:latin typeface="Trebuchet MS"/>
              </a:rPr>
              <a:t>Event / Incident</a:t>
            </a:r>
            <a:endParaRPr lang="en-IN" sz="5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B5F6A5E-FB4A-4027-886D-23B6F5B6E9D4}"/>
              </a:ext>
            </a:extLst>
          </p:cNvPr>
          <p:cNvSpPr/>
          <p:nvPr/>
        </p:nvSpPr>
        <p:spPr>
          <a:xfrm>
            <a:off x="6363792" y="2648221"/>
            <a:ext cx="703704" cy="2342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b="1" dirty="0">
                <a:solidFill>
                  <a:prstClr val="black"/>
                </a:solidFill>
                <a:latin typeface="Trebuchet MS"/>
              </a:rPr>
              <a:t>Monitoring</a:t>
            </a:r>
            <a:endParaRPr lang="en-IN" sz="5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D66525A-F8CC-4D16-9C99-0E455722DEDC}"/>
              </a:ext>
            </a:extLst>
          </p:cNvPr>
          <p:cNvSpPr/>
          <p:nvPr/>
        </p:nvSpPr>
        <p:spPr>
          <a:xfrm>
            <a:off x="7120569" y="2648221"/>
            <a:ext cx="703704" cy="2342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b="1" dirty="0">
                <a:solidFill>
                  <a:prstClr val="black"/>
                </a:solidFill>
                <a:latin typeface="Trebuchet MS"/>
              </a:rPr>
              <a:t>Discovery</a:t>
            </a:r>
            <a:endParaRPr lang="en-IN" sz="5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21B2A29-BAE7-4616-A41F-A1422C972F60}"/>
              </a:ext>
            </a:extLst>
          </p:cNvPr>
          <p:cNvSpPr/>
          <p:nvPr/>
        </p:nvSpPr>
        <p:spPr>
          <a:xfrm>
            <a:off x="4850242" y="3780397"/>
            <a:ext cx="703704" cy="2342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b="1" dirty="0">
                <a:solidFill>
                  <a:prstClr val="black"/>
                </a:solidFill>
                <a:latin typeface="Trebuchet MS"/>
              </a:rPr>
              <a:t>SLA</a:t>
            </a:r>
            <a:endParaRPr lang="en-IN" sz="5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4E2CD72-B1C0-4F0F-A3AA-5D57FEB2FFC3}"/>
              </a:ext>
            </a:extLst>
          </p:cNvPr>
          <p:cNvSpPr/>
          <p:nvPr/>
        </p:nvSpPr>
        <p:spPr>
          <a:xfrm>
            <a:off x="5607018" y="3780397"/>
            <a:ext cx="703704" cy="2342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b="1" dirty="0">
                <a:solidFill>
                  <a:prstClr val="black"/>
                </a:solidFill>
                <a:latin typeface="Trebuchet MS"/>
              </a:rPr>
              <a:t>HA / DR</a:t>
            </a:r>
            <a:endParaRPr lang="en-IN" sz="5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ADE8E00-3CBA-496B-B872-8C4B6731D9A3}"/>
              </a:ext>
            </a:extLst>
          </p:cNvPr>
          <p:cNvSpPr/>
          <p:nvPr/>
        </p:nvSpPr>
        <p:spPr>
          <a:xfrm>
            <a:off x="6363792" y="3780397"/>
            <a:ext cx="703704" cy="2342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b="1" dirty="0">
                <a:solidFill>
                  <a:prstClr val="black"/>
                </a:solidFill>
                <a:latin typeface="Trebuchet MS"/>
              </a:rPr>
              <a:t>Knowledge Base</a:t>
            </a:r>
            <a:endParaRPr lang="en-IN" sz="5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5E67A0BA-4CA1-4B97-A033-57912A8D929D}"/>
              </a:ext>
            </a:extLst>
          </p:cNvPr>
          <p:cNvSpPr/>
          <p:nvPr/>
        </p:nvSpPr>
        <p:spPr>
          <a:xfrm>
            <a:off x="7120569" y="3780397"/>
            <a:ext cx="703704" cy="2342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b="1" dirty="0">
                <a:solidFill>
                  <a:prstClr val="black"/>
                </a:solidFill>
                <a:latin typeface="Trebuchet MS"/>
              </a:rPr>
              <a:t>Logs</a:t>
            </a:r>
            <a:endParaRPr lang="en-IN" sz="5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992CA21-DDE5-4C5A-8F90-B7370E657418}"/>
              </a:ext>
            </a:extLst>
          </p:cNvPr>
          <p:cNvSpPr/>
          <p:nvPr/>
        </p:nvSpPr>
        <p:spPr>
          <a:xfrm>
            <a:off x="4523257" y="756591"/>
            <a:ext cx="603529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Orchestration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D22C8DD-F349-4A28-9CAA-9B7D3A78850F}"/>
              </a:ext>
            </a:extLst>
          </p:cNvPr>
          <p:cNvSpPr/>
          <p:nvPr/>
        </p:nvSpPr>
        <p:spPr>
          <a:xfrm>
            <a:off x="3991952" y="756591"/>
            <a:ext cx="528483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Provisioning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CB3C954-944A-444A-A4C3-D870F118668F}"/>
              </a:ext>
            </a:extLst>
          </p:cNvPr>
          <p:cNvSpPr/>
          <p:nvPr/>
        </p:nvSpPr>
        <p:spPr>
          <a:xfrm>
            <a:off x="5129608" y="756591"/>
            <a:ext cx="575759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Configuration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81C87C8-4053-4132-976B-A798FB3F4552}"/>
              </a:ext>
            </a:extLst>
          </p:cNvPr>
          <p:cNvSpPr/>
          <p:nvPr/>
        </p:nvSpPr>
        <p:spPr>
          <a:xfrm>
            <a:off x="5708189" y="756591"/>
            <a:ext cx="528483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Billing / Chargeback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E5CDCA9-0171-4144-A8AF-A0A13A006A26}"/>
              </a:ext>
            </a:extLst>
          </p:cNvPr>
          <p:cNvSpPr/>
          <p:nvPr/>
        </p:nvSpPr>
        <p:spPr>
          <a:xfrm>
            <a:off x="6239493" y="756591"/>
            <a:ext cx="559432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Systems Management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5A849C5-3A0C-4BC1-AF6B-2A416CF4F913}"/>
              </a:ext>
            </a:extLst>
          </p:cNvPr>
          <p:cNvSpPr/>
          <p:nvPr/>
        </p:nvSpPr>
        <p:spPr>
          <a:xfrm>
            <a:off x="6801748" y="756591"/>
            <a:ext cx="458595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Capacity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8AEAF6B-4520-4E30-B121-657A7A645456}"/>
              </a:ext>
            </a:extLst>
          </p:cNvPr>
          <p:cNvSpPr/>
          <p:nvPr/>
        </p:nvSpPr>
        <p:spPr>
          <a:xfrm>
            <a:off x="7263164" y="756591"/>
            <a:ext cx="561108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Cost Management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CFBCE37-80AD-4963-B8FC-12019B3A6196}"/>
              </a:ext>
            </a:extLst>
          </p:cNvPr>
          <p:cNvSpPr/>
          <p:nvPr/>
        </p:nvSpPr>
        <p:spPr>
          <a:xfrm>
            <a:off x="3991952" y="1080536"/>
            <a:ext cx="3832319" cy="84402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1600" b="1" dirty="0">
                <a:solidFill>
                  <a:prstClr val="white"/>
                </a:solidFill>
                <a:latin typeface="Trebuchet MS"/>
              </a:rPr>
              <a:t>Cloud Management Platform</a:t>
            </a:r>
          </a:p>
          <a:p>
            <a:pPr algn="ctr" defTabSz="914219">
              <a:defRPr/>
            </a:pPr>
            <a:r>
              <a:rPr lang="en-US" sz="1600" b="1" dirty="0">
                <a:solidFill>
                  <a:prstClr val="white"/>
                </a:solidFill>
                <a:latin typeface="Trebuchet MS"/>
              </a:rPr>
              <a:t>(Action &amp; Automation)</a:t>
            </a:r>
            <a:endParaRPr lang="en-IN" sz="1600" b="1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A8FB310-CE95-437B-926E-59E43E0CAC51}"/>
              </a:ext>
            </a:extLst>
          </p:cNvPr>
          <p:cNvSpPr/>
          <p:nvPr/>
        </p:nvSpPr>
        <p:spPr>
          <a:xfrm>
            <a:off x="4566529" y="1989356"/>
            <a:ext cx="557843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Unified Dashboard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923D4B1C-7A17-4458-9FE0-318DF241B3D0}"/>
              </a:ext>
            </a:extLst>
          </p:cNvPr>
          <p:cNvSpPr/>
          <p:nvPr/>
        </p:nvSpPr>
        <p:spPr>
          <a:xfrm>
            <a:off x="3963379" y="1989356"/>
            <a:ext cx="580047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DevOps Management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944DB69-7C31-4589-A166-8C8A0D715F78}"/>
              </a:ext>
            </a:extLst>
          </p:cNvPr>
          <p:cNvSpPr/>
          <p:nvPr/>
        </p:nvSpPr>
        <p:spPr>
          <a:xfrm>
            <a:off x="5139133" y="1989356"/>
            <a:ext cx="593975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Role(Profile) Based Access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B9CED040-774F-4099-B18F-F8BCD320E254}"/>
              </a:ext>
            </a:extLst>
          </p:cNvPr>
          <p:cNvSpPr/>
          <p:nvPr/>
        </p:nvSpPr>
        <p:spPr>
          <a:xfrm>
            <a:off x="5756211" y="1989356"/>
            <a:ext cx="540853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Automation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5AE8B24-2B90-4074-A798-7AE4DE82EA0D}"/>
              </a:ext>
            </a:extLst>
          </p:cNvPr>
          <p:cNvSpPr/>
          <p:nvPr/>
        </p:nvSpPr>
        <p:spPr>
          <a:xfrm>
            <a:off x="6329692" y="1989356"/>
            <a:ext cx="475557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Blueprints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B736210-1A3C-4479-B5BD-29566CFD5445}"/>
              </a:ext>
            </a:extLst>
          </p:cNvPr>
          <p:cNvSpPr/>
          <p:nvPr/>
        </p:nvSpPr>
        <p:spPr>
          <a:xfrm>
            <a:off x="6837877" y="1989356"/>
            <a:ext cx="425287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Policy Engine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5B4BB29-F654-487C-929E-E419BA66DA79}"/>
              </a:ext>
            </a:extLst>
          </p:cNvPr>
          <p:cNvSpPr/>
          <p:nvPr/>
        </p:nvSpPr>
        <p:spPr>
          <a:xfrm>
            <a:off x="7295789" y="1989356"/>
            <a:ext cx="528483" cy="26765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500" dirty="0">
                <a:solidFill>
                  <a:prstClr val="black"/>
                </a:solidFill>
                <a:latin typeface="Trebuchet MS"/>
              </a:rPr>
              <a:t>Security &amp; Compliance</a:t>
            </a:r>
            <a:endParaRPr lang="en-IN" sz="500" dirty="0">
              <a:solidFill>
                <a:prstClr val="black"/>
              </a:solidFill>
              <a:latin typeface="Trebuchet MS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6DF47D06-01F4-4C84-9526-26BA3BCECE45}"/>
              </a:ext>
            </a:extLst>
          </p:cNvPr>
          <p:cNvGrpSpPr/>
          <p:nvPr/>
        </p:nvGrpSpPr>
        <p:grpSpPr>
          <a:xfrm>
            <a:off x="4062466" y="2975199"/>
            <a:ext cx="682783" cy="813378"/>
            <a:chOff x="2981258" y="3728968"/>
            <a:chExt cx="802800" cy="667374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55202EE0-7BA2-4BC4-AAF8-D292BA44D8D4}"/>
                </a:ext>
              </a:extLst>
            </p:cNvPr>
            <p:cNvSpPr/>
            <p:nvPr/>
          </p:nvSpPr>
          <p:spPr>
            <a:xfrm>
              <a:off x="2981258" y="4144342"/>
              <a:ext cx="802800" cy="252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9">
                <a:defRPr/>
              </a:pPr>
              <a:r>
                <a:rPr lang="en-US" sz="900" b="1" dirty="0">
                  <a:solidFill>
                    <a:srgbClr val="BED730"/>
                  </a:solidFill>
                  <a:latin typeface="Trebuchet MS"/>
                </a:rPr>
                <a:t>AI / ML</a:t>
              </a:r>
              <a:endParaRPr lang="en-IN" sz="900" b="1" dirty="0">
                <a:solidFill>
                  <a:srgbClr val="BED730"/>
                </a:solidFill>
                <a:latin typeface="Trebuchet MS"/>
              </a:endParaRPr>
            </a:p>
          </p:txBody>
        </p:sp>
        <p:pic>
          <p:nvPicPr>
            <p:cNvPr id="1034" name="Picture 10" descr="Machine Learning solutions in AWS Marketplace">
              <a:extLst>
                <a:ext uri="{FF2B5EF4-FFF2-40B4-BE49-F238E27FC236}">
                  <a16:creationId xmlns:a16="http://schemas.microsoft.com/office/drawing/2014/main" id="{E3123B94-1137-489C-9F5C-BA6B1112F8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6576" y="3728968"/>
              <a:ext cx="706436" cy="3336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6" name="Rectangle 55">
            <a:extLst>
              <a:ext uri="{FF2B5EF4-FFF2-40B4-BE49-F238E27FC236}">
                <a16:creationId xmlns:a16="http://schemas.microsoft.com/office/drawing/2014/main" id="{C2900A93-82EA-4582-817A-95E53D848255}"/>
              </a:ext>
            </a:extLst>
          </p:cNvPr>
          <p:cNvSpPr/>
          <p:nvPr/>
        </p:nvSpPr>
        <p:spPr>
          <a:xfrm>
            <a:off x="3995243" y="2654201"/>
            <a:ext cx="814715" cy="1366377"/>
          </a:xfrm>
          <a:prstGeom prst="rect">
            <a:avLst/>
          </a:prstGeom>
          <a:noFill/>
          <a:ln w="635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115D915-3287-4B9C-8208-01BF088A98D0}"/>
              </a:ext>
            </a:extLst>
          </p:cNvPr>
          <p:cNvCxnSpPr>
            <a:cxnSpLocks/>
          </p:cNvCxnSpPr>
          <p:nvPr/>
        </p:nvCxnSpPr>
        <p:spPr>
          <a:xfrm>
            <a:off x="7939838" y="762318"/>
            <a:ext cx="0" cy="3197749"/>
          </a:xfrm>
          <a:prstGeom prst="line">
            <a:avLst/>
          </a:prstGeom>
          <a:ln w="9525">
            <a:solidFill>
              <a:schemeClr val="bg1">
                <a:alpha val="40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9" name="Picture 6" descr="Microsoft Azure: Cloud Services | Azure Hybrid Cloud Applications">
            <a:extLst>
              <a:ext uri="{FF2B5EF4-FFF2-40B4-BE49-F238E27FC236}">
                <a16:creationId xmlns:a16="http://schemas.microsoft.com/office/drawing/2014/main" id="{8AC6529D-673E-4B8A-B46F-745DA902F3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3773" y="2723809"/>
            <a:ext cx="364814" cy="266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8" descr="Oracle Cloud Storage instructions - DBcloudbin - Database ...">
            <a:extLst>
              <a:ext uri="{FF2B5EF4-FFF2-40B4-BE49-F238E27FC236}">
                <a16:creationId xmlns:a16="http://schemas.microsoft.com/office/drawing/2014/main" id="{A3A9E7E3-66ED-492E-97CB-41A414C055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8569" y="3209256"/>
            <a:ext cx="295225" cy="22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10" descr="Google cloud Logo Icon of Flat style - Available in SVG, PNG, EPS ...">
            <a:extLst>
              <a:ext uri="{FF2B5EF4-FFF2-40B4-BE49-F238E27FC236}">
                <a16:creationId xmlns:a16="http://schemas.microsoft.com/office/drawing/2014/main" id="{E42AA95A-A468-49C3-B95D-6E94758313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267" y="3616722"/>
            <a:ext cx="213826" cy="253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>
            <a:extLst>
              <a:ext uri="{FF2B5EF4-FFF2-40B4-BE49-F238E27FC236}">
                <a16:creationId xmlns:a16="http://schemas.microsoft.com/office/drawing/2014/main" id="{016C3EA7-5B2B-44AF-BD4C-D4DA0F0DAA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8568" y="2340990"/>
            <a:ext cx="288665" cy="22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Graphic 97" descr="Single gear">
            <a:extLst>
              <a:ext uri="{FF2B5EF4-FFF2-40B4-BE49-F238E27FC236}">
                <a16:creationId xmlns:a16="http://schemas.microsoft.com/office/drawing/2014/main" id="{82C0C34B-8E8B-4068-B863-C132271BCF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20249" y="3167727"/>
            <a:ext cx="235703" cy="193125"/>
          </a:xfrm>
          <a:prstGeom prst="rect">
            <a:avLst/>
          </a:prstGeom>
        </p:spPr>
      </p:pic>
      <p:pic>
        <p:nvPicPr>
          <p:cNvPr id="100" name="Graphic 99" descr="Single gear">
            <a:extLst>
              <a:ext uri="{FF2B5EF4-FFF2-40B4-BE49-F238E27FC236}">
                <a16:creationId xmlns:a16="http://schemas.microsoft.com/office/drawing/2014/main" id="{D06593C6-96BC-4A66-B482-6D06124B7E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35325" y="1482882"/>
            <a:ext cx="235703" cy="19312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DAC067D-9451-065F-E74F-791D6DE6CCB6}"/>
              </a:ext>
            </a:extLst>
          </p:cNvPr>
          <p:cNvSpPr/>
          <p:nvPr/>
        </p:nvSpPr>
        <p:spPr>
          <a:xfrm>
            <a:off x="8147187" y="1863022"/>
            <a:ext cx="668466" cy="346720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r>
              <a:rPr lang="en-US" sz="700" b="1" dirty="0">
                <a:solidFill>
                  <a:prstClr val="black"/>
                </a:solidFill>
                <a:latin typeface="Trebuchet MS"/>
              </a:rPr>
              <a:t>SEC</a:t>
            </a:r>
            <a:br>
              <a:rPr lang="en-US" sz="700" b="1" dirty="0">
                <a:solidFill>
                  <a:prstClr val="black"/>
                </a:solidFill>
                <a:latin typeface="Trebuchet MS"/>
              </a:rPr>
            </a:br>
            <a:r>
              <a:rPr lang="en-US" sz="700" b="1" dirty="0">
                <a:solidFill>
                  <a:prstClr val="black"/>
                </a:solidFill>
                <a:latin typeface="Trebuchet MS"/>
              </a:rPr>
              <a:t>Anywhere</a:t>
            </a:r>
            <a:endParaRPr lang="en-IN" sz="700" b="1" dirty="0">
              <a:solidFill>
                <a:prstClr val="black"/>
              </a:solidFill>
              <a:latin typeface="Trebuchet MS"/>
            </a:endParaRPr>
          </a:p>
        </p:txBody>
      </p:sp>
      <p:pic>
        <p:nvPicPr>
          <p:cNvPr id="6" name="Graphic 5" descr="Cloud outline">
            <a:extLst>
              <a:ext uri="{FF2B5EF4-FFF2-40B4-BE49-F238E27FC236}">
                <a16:creationId xmlns:a16="http://schemas.microsoft.com/office/drawing/2014/main" id="{8F8D416A-5880-F076-6578-187B9F43589C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8193364" y="1674474"/>
            <a:ext cx="550969" cy="704325"/>
          </a:xfrm>
          <a:prstGeom prst="rect">
            <a:avLst/>
          </a:prstGeom>
        </p:spPr>
      </p:pic>
      <p:sp>
        <p:nvSpPr>
          <p:cNvPr id="76" name="Rectangle 75">
            <a:extLst>
              <a:ext uri="{FF2B5EF4-FFF2-40B4-BE49-F238E27FC236}">
                <a16:creationId xmlns:a16="http://schemas.microsoft.com/office/drawing/2014/main" id="{2D901B24-68B9-9D6F-2CBC-0CCF3D2197D7}"/>
              </a:ext>
            </a:extLst>
          </p:cNvPr>
          <p:cNvSpPr/>
          <p:nvPr/>
        </p:nvSpPr>
        <p:spPr>
          <a:xfrm>
            <a:off x="8368594" y="1077414"/>
            <a:ext cx="26473" cy="40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en-IN" sz="1013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" name="Picture 3" descr="A black and grey sign&#10;&#10;Description automatically generated with medium confidence">
            <a:extLst>
              <a:ext uri="{FF2B5EF4-FFF2-40B4-BE49-F238E27FC236}">
                <a16:creationId xmlns:a16="http://schemas.microsoft.com/office/drawing/2014/main" id="{18504E9E-8E07-3D9E-44F3-3DAA8113E0D4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8110526" y="1022526"/>
            <a:ext cx="721692" cy="1549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99DC67E-70D7-BD70-87F4-F6B261A48511}"/>
              </a:ext>
            </a:extLst>
          </p:cNvPr>
          <p:cNvSpPr txBox="1"/>
          <p:nvPr/>
        </p:nvSpPr>
        <p:spPr>
          <a:xfrm>
            <a:off x="323927" y="756592"/>
            <a:ext cx="181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sz="800" dirty="0">
                <a:solidFill>
                  <a:srgbClr val="BFD72F"/>
                </a:solidFill>
                <a:latin typeface="Trebuchet MS" panose="020B0703020202090204" pitchFamily="34" charset="0"/>
              </a:rPr>
              <a:t>Sify InfinitCMP ensures better visibility, control and governance across multi clouds. </a:t>
            </a:r>
            <a:endParaRPr lang="en-IN" sz="800" dirty="0">
              <a:solidFill>
                <a:srgbClr val="BFD72F"/>
              </a:solidFill>
              <a:latin typeface="Trebuchet MS" panose="020B070302020209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9D53A82-3AB6-F358-DC0F-5542F4AABBD1}"/>
              </a:ext>
            </a:extLst>
          </p:cNvPr>
          <p:cNvSpPr txBox="1"/>
          <p:nvPr/>
        </p:nvSpPr>
        <p:spPr>
          <a:xfrm>
            <a:off x="285189" y="1448983"/>
            <a:ext cx="1826063" cy="46166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>
            <a:spAutoFit/>
          </a:bodyPr>
          <a:lstStyle/>
          <a:p>
            <a:pPr marL="0" lvl="1" defTabSz="457189">
              <a:defRPr/>
            </a:pPr>
            <a:r>
              <a:rPr lang="en-US" sz="800" dirty="0">
                <a:solidFill>
                  <a:prstClr val="white">
                    <a:lumMod val="95000"/>
                  </a:prstClr>
                </a:solidFill>
                <a:latin typeface="Trebuchet MS"/>
              </a:rPr>
              <a:t>One-click blueprint deployment of distributed workloads across multi-clouds</a:t>
            </a:r>
            <a:endParaRPr lang="en-IN" sz="800" dirty="0">
              <a:solidFill>
                <a:prstClr val="white">
                  <a:lumMod val="95000"/>
                </a:prstClr>
              </a:solidFill>
              <a:latin typeface="Trebuchet M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4CC6516-F4AF-E43A-72C5-88EB520D08D2}"/>
              </a:ext>
            </a:extLst>
          </p:cNvPr>
          <p:cNvSpPr txBox="1"/>
          <p:nvPr/>
        </p:nvSpPr>
        <p:spPr>
          <a:xfrm>
            <a:off x="281795" y="2065444"/>
            <a:ext cx="1826062" cy="46166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>
            <a:spAutoFit/>
          </a:bodyPr>
          <a:lstStyle/>
          <a:p>
            <a:pPr marL="0" lvl="1" defTabSz="457189">
              <a:defRPr/>
            </a:pPr>
            <a:r>
              <a:rPr lang="en-US" sz="800" dirty="0">
                <a:solidFill>
                  <a:prstClr val="white">
                    <a:lumMod val="95000"/>
                  </a:prstClr>
                </a:solidFill>
                <a:latin typeface="Trebuchet MS"/>
              </a:rPr>
              <a:t>Resource Dashboard and governance from a single portal for all clouds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81EDE8D-444B-F5E6-256E-A58568AD3D92}"/>
              </a:ext>
            </a:extLst>
          </p:cNvPr>
          <p:cNvSpPr txBox="1"/>
          <p:nvPr/>
        </p:nvSpPr>
        <p:spPr>
          <a:xfrm>
            <a:off x="272761" y="3683162"/>
            <a:ext cx="1818707" cy="58477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>
            <a:spAutoFit/>
          </a:bodyPr>
          <a:lstStyle/>
          <a:p>
            <a:pPr marL="0" lvl="1" defTabSz="457189">
              <a:defRPr/>
            </a:pPr>
            <a:endParaRPr lang="en-US" sz="800" dirty="0">
              <a:solidFill>
                <a:prstClr val="white">
                  <a:lumMod val="95000"/>
                </a:prstClr>
              </a:solidFill>
              <a:latin typeface="Trebuchet MS"/>
            </a:endParaRPr>
          </a:p>
          <a:p>
            <a:pPr marL="0" lvl="1" defTabSz="457189">
              <a:defRPr/>
            </a:pPr>
            <a:r>
              <a:rPr lang="en-US" sz="800" dirty="0">
                <a:solidFill>
                  <a:prstClr val="white">
                    <a:lumMod val="95000"/>
                  </a:prstClr>
                </a:solidFill>
                <a:latin typeface="Trebuchet MS"/>
              </a:rPr>
              <a:t>One interface to manage all cloud accounts and chargeback across tenant and clouds 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A641241-556C-D883-C0E0-C8D6B1403E13}"/>
              </a:ext>
            </a:extLst>
          </p:cNvPr>
          <p:cNvCxnSpPr>
            <a:cxnSpLocks/>
          </p:cNvCxnSpPr>
          <p:nvPr/>
        </p:nvCxnSpPr>
        <p:spPr>
          <a:xfrm>
            <a:off x="306287" y="1989355"/>
            <a:ext cx="1910301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6A7C737-D82B-D4E1-17EC-A102C439DA5F}"/>
              </a:ext>
            </a:extLst>
          </p:cNvPr>
          <p:cNvCxnSpPr>
            <a:cxnSpLocks/>
          </p:cNvCxnSpPr>
          <p:nvPr/>
        </p:nvCxnSpPr>
        <p:spPr>
          <a:xfrm>
            <a:off x="304238" y="2584466"/>
            <a:ext cx="1910301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16B19658-82B5-3774-1CA1-F0253E359563}"/>
              </a:ext>
            </a:extLst>
          </p:cNvPr>
          <p:cNvCxnSpPr>
            <a:cxnSpLocks/>
          </p:cNvCxnSpPr>
          <p:nvPr/>
        </p:nvCxnSpPr>
        <p:spPr>
          <a:xfrm>
            <a:off x="2234150" y="762317"/>
            <a:ext cx="0" cy="3734496"/>
          </a:xfrm>
          <a:prstGeom prst="line">
            <a:avLst/>
          </a:prstGeom>
          <a:ln w="6350">
            <a:solidFill>
              <a:srgbClr val="BFD72F"/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6B3ADD5-C9C9-FB95-A8E2-CFD5B9848314}"/>
              </a:ext>
            </a:extLst>
          </p:cNvPr>
          <p:cNvSpPr txBox="1"/>
          <p:nvPr/>
        </p:nvSpPr>
        <p:spPr>
          <a:xfrm>
            <a:off x="271415" y="2648222"/>
            <a:ext cx="1889010" cy="58477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accent1"/>
                </a:solidFill>
              </a:defRPr>
            </a:lvl1pPr>
            <a:lvl2pPr marL="0" lvl="1">
              <a:defRPr sz="8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  <a:lvl6pPr>
              <a:defRPr>
                <a:solidFill>
                  <a:schemeClr val="accent1"/>
                </a:solidFill>
              </a:defRPr>
            </a:lvl6pPr>
            <a:lvl7pPr>
              <a:defRPr>
                <a:solidFill>
                  <a:schemeClr val="accent1"/>
                </a:solidFill>
              </a:defRPr>
            </a:lvl7pPr>
            <a:lvl8pPr>
              <a:defRPr>
                <a:solidFill>
                  <a:schemeClr val="accent1"/>
                </a:solidFill>
              </a:defRPr>
            </a:lvl8pPr>
            <a:lvl9pPr>
              <a:defRPr>
                <a:solidFill>
                  <a:schemeClr val="accent1"/>
                </a:solidFill>
              </a:defRPr>
            </a:lvl9pPr>
          </a:lstStyle>
          <a:p>
            <a:pPr lvl="1" defTabSz="457189">
              <a:defRPr/>
            </a:pPr>
            <a:r>
              <a:rPr lang="en-US" dirty="0">
                <a:solidFill>
                  <a:prstClr val="white">
                    <a:lumMod val="95000"/>
                  </a:prstClr>
                </a:solidFill>
                <a:latin typeface="Trebuchet MS"/>
              </a:rPr>
              <a:t>FinOps: </a:t>
            </a:r>
          </a:p>
          <a:p>
            <a:pPr lvl="1" defTabSz="457189">
              <a:defRPr/>
            </a:pPr>
            <a:endParaRPr lang="en-US" dirty="0">
              <a:solidFill>
                <a:prstClr val="white">
                  <a:lumMod val="95000"/>
                </a:prstClr>
              </a:solidFill>
              <a:latin typeface="Trebuchet MS"/>
            </a:endParaRPr>
          </a:p>
          <a:p>
            <a:pPr lvl="1" defTabSz="457189">
              <a:defRPr/>
            </a:pPr>
            <a:r>
              <a:rPr lang="en-US" dirty="0">
                <a:solidFill>
                  <a:prstClr val="white">
                    <a:lumMod val="95000"/>
                  </a:prstClr>
                </a:solidFill>
                <a:latin typeface="Trebuchet MS"/>
              </a:rPr>
              <a:t>AI/ML driven real-time observability to optimize and control cloud costs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18F5C4E-8646-302F-F4DC-595B1A0355C5}"/>
              </a:ext>
            </a:extLst>
          </p:cNvPr>
          <p:cNvSpPr txBox="1"/>
          <p:nvPr/>
        </p:nvSpPr>
        <p:spPr>
          <a:xfrm>
            <a:off x="271890" y="3264289"/>
            <a:ext cx="18890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defTabSz="457189">
              <a:defRPr/>
            </a:pPr>
            <a:r>
              <a:rPr lang="en-US" sz="800" dirty="0">
                <a:solidFill>
                  <a:prstClr val="white">
                    <a:lumMod val="95000"/>
                  </a:prstClr>
                </a:solidFill>
                <a:latin typeface="Trebuchet MS"/>
              </a:rPr>
              <a:t>Unified analytical view on overall utilization, trending, resource planning and security assessment </a:t>
            </a:r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7CB7370F-BA41-F413-B37E-73FD944ADE13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507" y="4459833"/>
            <a:ext cx="1383238" cy="380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0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4914EC3B-E189-4C5C-31D5-E1A0FF64F34D}"/>
              </a:ext>
            </a:extLst>
          </p:cNvPr>
          <p:cNvSpPr/>
          <p:nvPr/>
        </p:nvSpPr>
        <p:spPr>
          <a:xfrm>
            <a:off x="5001555" y="3949156"/>
            <a:ext cx="3818446" cy="3968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>
              <a:latin typeface="Trebuchet MS" panose="020B0703020202090204" pitchFamily="34" charset="0"/>
            </a:endParaRPr>
          </a:p>
        </p:txBody>
      </p:sp>
      <p:cxnSp>
        <p:nvCxnSpPr>
          <p:cNvPr id="1036" name="Straight Connector 1035">
            <a:extLst>
              <a:ext uri="{FF2B5EF4-FFF2-40B4-BE49-F238E27FC236}">
                <a16:creationId xmlns:a16="http://schemas.microsoft.com/office/drawing/2014/main" id="{9C19EA8D-8E22-8D27-CF6D-C3084FE99035}"/>
              </a:ext>
            </a:extLst>
          </p:cNvPr>
          <p:cNvCxnSpPr>
            <a:cxnSpLocks/>
          </p:cNvCxnSpPr>
          <p:nvPr/>
        </p:nvCxnSpPr>
        <p:spPr>
          <a:xfrm>
            <a:off x="2257891" y="987425"/>
            <a:ext cx="0" cy="3529013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1" name="TextBox 1040">
            <a:extLst>
              <a:ext uri="{FF2B5EF4-FFF2-40B4-BE49-F238E27FC236}">
                <a16:creationId xmlns:a16="http://schemas.microsoft.com/office/drawing/2014/main" id="{E7F9325F-90E5-4D78-9DAD-A8B1E28C8EAF}"/>
              </a:ext>
            </a:extLst>
          </p:cNvPr>
          <p:cNvSpPr txBox="1"/>
          <p:nvPr/>
        </p:nvSpPr>
        <p:spPr>
          <a:xfrm>
            <a:off x="6561318" y="2297373"/>
            <a:ext cx="1224000" cy="461665"/>
          </a:xfrm>
          <a:prstGeom prst="rect">
            <a:avLst/>
          </a:prstGeom>
          <a:solidFill>
            <a:srgbClr val="E2F0D9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latin typeface="Trebuchet MS" panose="020B0703020202090204" pitchFamily="34" charset="0"/>
              </a:rPr>
              <a:t>Automation</a:t>
            </a:r>
          </a:p>
          <a:p>
            <a:pPr algn="ctr"/>
            <a:r>
              <a:rPr lang="en-US" sz="800" dirty="0">
                <a:latin typeface="Trebuchet MS" panose="020B0703020202090204" pitchFamily="34" charset="0"/>
              </a:rPr>
              <a:t>Event Management</a:t>
            </a:r>
          </a:p>
          <a:p>
            <a:pPr algn="ctr"/>
            <a:r>
              <a:rPr lang="en-US" sz="800" dirty="0">
                <a:latin typeface="Trebuchet MS" panose="020B0703020202090204" pitchFamily="34" charset="0"/>
              </a:rPr>
              <a:t>AIOps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BB318756-CBD7-4A3B-B33A-0F9D0A036430}"/>
              </a:ext>
            </a:extLst>
          </p:cNvPr>
          <p:cNvSpPr txBox="1"/>
          <p:nvPr/>
        </p:nvSpPr>
        <p:spPr>
          <a:xfrm>
            <a:off x="4688279" y="2297374"/>
            <a:ext cx="1870765" cy="461665"/>
          </a:xfrm>
          <a:prstGeom prst="rect">
            <a:avLst/>
          </a:prstGeom>
          <a:solidFill>
            <a:srgbClr val="E2F0D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latin typeface="Trebuchet MS" panose="020B0703020202090204" pitchFamily="34" charset="0"/>
              </a:rPr>
              <a:t>Discovery &amp; Mapping</a:t>
            </a:r>
          </a:p>
          <a:p>
            <a:pPr algn="ctr"/>
            <a:r>
              <a:rPr lang="en-US" sz="800" dirty="0">
                <a:latin typeface="Trebuchet MS" panose="020B0703020202090204" pitchFamily="34" charset="0"/>
              </a:rPr>
              <a:t>Monitoring</a:t>
            </a:r>
          </a:p>
          <a:p>
            <a:pPr algn="ctr"/>
            <a:r>
              <a:rPr lang="en-US" sz="800" dirty="0">
                <a:latin typeface="Trebuchet MS" panose="020B0703020202090204" pitchFamily="34" charset="0"/>
              </a:rPr>
              <a:t>Business Services Dashboard</a:t>
            </a:r>
            <a:endParaRPr lang="en-IN" sz="800" dirty="0">
              <a:latin typeface="Trebuchet MS" panose="020B0703020202090204" pitchFamily="34" charset="0"/>
            </a:endParaRP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CC6675E5-30E7-48EA-A814-D7EF23236C46}"/>
              </a:ext>
            </a:extLst>
          </p:cNvPr>
          <p:cNvSpPr txBox="1"/>
          <p:nvPr/>
        </p:nvSpPr>
        <p:spPr>
          <a:xfrm>
            <a:off x="7770672" y="2297374"/>
            <a:ext cx="1055429" cy="461665"/>
          </a:xfrm>
          <a:prstGeom prst="rect">
            <a:avLst/>
          </a:prstGeom>
          <a:solidFill>
            <a:srgbClr val="E2F0D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latin typeface="Trebuchet MS" panose="020B0703020202090204" pitchFamily="34" charset="0"/>
              </a:rPr>
              <a:t>Data </a:t>
            </a:r>
          </a:p>
          <a:p>
            <a:pPr algn="ctr"/>
            <a:r>
              <a:rPr lang="en-US" sz="800" dirty="0">
                <a:latin typeface="Trebuchet MS" panose="020B0703020202090204" pitchFamily="34" charset="0"/>
              </a:rPr>
              <a:t>Visualization</a:t>
            </a:r>
          </a:p>
          <a:p>
            <a:pPr algn="ctr"/>
            <a:endParaRPr lang="en-IN" sz="800" dirty="0">
              <a:latin typeface="Trebuchet MS" panose="020B0703020202090204" pitchFamily="34" charset="0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10A35C69-4856-4953-9056-8C065DF8F9AA}"/>
              </a:ext>
            </a:extLst>
          </p:cNvPr>
          <p:cNvSpPr/>
          <p:nvPr/>
        </p:nvSpPr>
        <p:spPr>
          <a:xfrm>
            <a:off x="3702076" y="1171495"/>
            <a:ext cx="5124037" cy="830396"/>
          </a:xfrm>
          <a:prstGeom prst="roundRect">
            <a:avLst>
              <a:gd name="adj" fmla="val 11451"/>
            </a:avLst>
          </a:prstGeom>
          <a:solidFill>
            <a:schemeClr val="accent3">
              <a:lumMod val="60000"/>
              <a:lumOff val="40000"/>
            </a:schemeClr>
          </a:solidFill>
          <a:ln w="12700" cap="flat" cmpd="sng" algn="ctr">
            <a:noFill/>
            <a:prstDash val="sysDot"/>
            <a:miter lim="800000"/>
          </a:ln>
          <a:effectLst/>
        </p:spPr>
        <p:txBody>
          <a:bodyPr tIns="0" rtlCol="0" anchor="ctr"/>
          <a:lstStyle/>
          <a:p>
            <a:pPr algn="ctr" defTabSz="914355"/>
            <a:endParaRPr lang="en-IN" sz="933" kern="0" dirty="0">
              <a:solidFill>
                <a:prstClr val="black"/>
              </a:solidFill>
              <a:latin typeface="Trebuchet MS" panose="020B0703020202090204" pitchFamily="34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657D107B-495A-4061-A4C2-FE08AA546456}"/>
              </a:ext>
            </a:extLst>
          </p:cNvPr>
          <p:cNvSpPr/>
          <p:nvPr/>
        </p:nvSpPr>
        <p:spPr>
          <a:xfrm>
            <a:off x="4688279" y="2138944"/>
            <a:ext cx="3210277" cy="180000"/>
          </a:xfrm>
          <a:prstGeom prst="roundRect">
            <a:avLst/>
          </a:prstGeom>
          <a:solidFill>
            <a:srgbClr val="BFD72F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>
                <a:solidFill>
                  <a:schemeClr val="tx1"/>
                </a:solidFill>
                <a:latin typeface="Trebuchet MS" panose="020B0703020202090204" pitchFamily="34" charset="0"/>
              </a:rPr>
              <a:t>Sify Monitoring Tool</a:t>
            </a:r>
            <a:endParaRPr lang="en-IN" sz="800" b="1" dirty="0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4C4EDE58-AF01-4846-A5A7-6D92051674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1553" y="2943216"/>
            <a:ext cx="3818446" cy="982851"/>
          </a:xfrm>
          <a:prstGeom prst="rect">
            <a:avLst/>
          </a:prstGeom>
        </p:spPr>
      </p:pic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2183DBA3-D7F8-442E-9C8B-DCD2D3D2ED29}"/>
              </a:ext>
            </a:extLst>
          </p:cNvPr>
          <p:cNvCxnSpPr>
            <a:cxnSpLocks/>
          </p:cNvCxnSpPr>
          <p:nvPr/>
        </p:nvCxnSpPr>
        <p:spPr>
          <a:xfrm flipV="1">
            <a:off x="4210247" y="1998782"/>
            <a:ext cx="0" cy="187408"/>
          </a:xfrm>
          <a:prstGeom prst="straightConnector1">
            <a:avLst/>
          </a:prstGeom>
          <a:noFill/>
          <a:ln w="19050" cap="flat" cmpd="sng" algn="ctr">
            <a:solidFill>
              <a:srgbClr val="BED730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7077F71D-7BB4-4070-8315-02AAF8EB818C}"/>
              </a:ext>
            </a:extLst>
          </p:cNvPr>
          <p:cNvSpPr/>
          <p:nvPr/>
        </p:nvSpPr>
        <p:spPr>
          <a:xfrm>
            <a:off x="3674126" y="2289251"/>
            <a:ext cx="876682" cy="468000"/>
          </a:xfrm>
          <a:prstGeom prst="rect">
            <a:avLst/>
          </a:prstGeom>
          <a:solidFill>
            <a:srgbClr val="70AD47">
              <a:lumMod val="20000"/>
              <a:lumOff val="80000"/>
            </a:srgbClr>
          </a:solidFill>
          <a:ln w="12700" cap="flat" cmpd="sng" algn="ctr">
            <a:noFill/>
            <a:prstDash val="sysDot"/>
            <a:miter lim="800000"/>
          </a:ln>
          <a:effectLst/>
        </p:spPr>
        <p:txBody>
          <a:bodyPr rtlCol="0" anchor="ctr"/>
          <a:lstStyle/>
          <a:p>
            <a:pPr algn="ctr" defTabSz="914355"/>
            <a:endParaRPr lang="en-IN" sz="933" kern="0" dirty="0">
              <a:solidFill>
                <a:prstClr val="black"/>
              </a:solidFill>
              <a:latin typeface="Trebuchet MS" panose="020B0703020202090204" pitchFamily="34" charset="0"/>
            </a:endParaRPr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6C53EABA-6479-4212-8B8C-C74AA78317E9}"/>
              </a:ext>
            </a:extLst>
          </p:cNvPr>
          <p:cNvSpPr/>
          <p:nvPr/>
        </p:nvSpPr>
        <p:spPr>
          <a:xfrm>
            <a:off x="3674125" y="2150804"/>
            <a:ext cx="876683" cy="134254"/>
          </a:xfrm>
          <a:prstGeom prst="roundRect">
            <a:avLst/>
          </a:prstGeom>
          <a:solidFill>
            <a:srgbClr val="BFD72F"/>
          </a:solidFill>
          <a:ln w="12700" cap="flat" cmpd="sng" algn="ctr">
            <a:noFill/>
            <a:prstDash val="sysDot"/>
            <a:miter lim="800000"/>
          </a:ln>
          <a:effectLst/>
        </p:spPr>
        <p:txBody>
          <a:bodyPr rtlCol="0" anchor="ctr"/>
          <a:lstStyle/>
          <a:p>
            <a:pPr algn="ctr" defTabSz="914355"/>
            <a:r>
              <a:rPr lang="en-US" sz="800" b="1" kern="0" dirty="0">
                <a:solidFill>
                  <a:prstClr val="black"/>
                </a:solidFill>
                <a:latin typeface="Trebuchet MS" panose="020B0703020202090204" pitchFamily="34" charset="0"/>
              </a:rPr>
              <a:t>AI/ML Tools</a:t>
            </a:r>
            <a:endParaRPr lang="en-IN" sz="800" b="1" kern="0" dirty="0">
              <a:solidFill>
                <a:prstClr val="black"/>
              </a:solidFill>
              <a:latin typeface="Trebuchet MS" panose="020B070302020209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E37BAFC-DE61-48FC-9BCF-D1F486E9172C}"/>
              </a:ext>
            </a:extLst>
          </p:cNvPr>
          <p:cNvSpPr txBox="1"/>
          <p:nvPr/>
        </p:nvSpPr>
        <p:spPr>
          <a:xfrm>
            <a:off x="7388554" y="725756"/>
            <a:ext cx="12263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rgbClr val="BFD72F"/>
                </a:solidFill>
                <a:latin typeface="Trebuchet MS" panose="020B0703020202090204" pitchFamily="34" charset="0"/>
              </a:rPr>
              <a:t>Sify Delivery Team</a:t>
            </a:r>
            <a:endParaRPr lang="en-IN" sz="900" b="1" dirty="0">
              <a:solidFill>
                <a:srgbClr val="BFD72F"/>
              </a:solidFill>
              <a:latin typeface="Trebuchet MS" panose="020B070302020209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EA3227D-D486-A1AD-FAE9-9FC09DE91273}"/>
              </a:ext>
            </a:extLst>
          </p:cNvPr>
          <p:cNvGrpSpPr/>
          <p:nvPr/>
        </p:nvGrpSpPr>
        <p:grpSpPr>
          <a:xfrm>
            <a:off x="6513562" y="672632"/>
            <a:ext cx="857305" cy="284906"/>
            <a:chOff x="6513562" y="653932"/>
            <a:chExt cx="913575" cy="303606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0A44C1FA-1CBB-4415-A7B4-A1D8C52B484C}"/>
                </a:ext>
              </a:extLst>
            </p:cNvPr>
            <p:cNvSpPr/>
            <p:nvPr/>
          </p:nvSpPr>
          <p:spPr>
            <a:xfrm>
              <a:off x="6513562" y="653932"/>
              <a:ext cx="913575" cy="303606"/>
            </a:xfrm>
            <a:prstGeom prst="roundRect">
              <a:avLst>
                <a:gd name="adj" fmla="val 18572"/>
              </a:avLst>
            </a:prstGeom>
            <a:solidFill>
              <a:sysClr val="window" lastClr="FFFFFF"/>
            </a:solidFill>
            <a:ln w="3175" cap="flat" cmpd="sng" algn="ctr">
              <a:solidFill>
                <a:srgbClr val="70AD47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55"/>
              <a:endParaRPr lang="en-IN" sz="2400" kern="0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3C8E4CBF-270B-6521-5E05-C53EB38A4F8F}"/>
                </a:ext>
              </a:extLst>
            </p:cNvPr>
            <p:cNvGrpSpPr/>
            <p:nvPr/>
          </p:nvGrpSpPr>
          <p:grpSpPr>
            <a:xfrm>
              <a:off x="6621399" y="684099"/>
              <a:ext cx="728016" cy="226758"/>
              <a:chOff x="6534333" y="635365"/>
              <a:chExt cx="984632" cy="306687"/>
            </a:xfrm>
          </p:grpSpPr>
          <p:pic>
            <p:nvPicPr>
              <p:cNvPr id="50" name="Graphic 49" descr="Office worker">
                <a:extLst>
                  <a:ext uri="{FF2B5EF4-FFF2-40B4-BE49-F238E27FC236}">
                    <a16:creationId xmlns:a16="http://schemas.microsoft.com/office/drawing/2014/main" id="{E1F2DA60-8BE9-472F-90C7-E7D65FABE9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534333" y="635365"/>
                <a:ext cx="321971" cy="303605"/>
              </a:xfrm>
              <a:prstGeom prst="rect">
                <a:avLst/>
              </a:prstGeom>
            </p:spPr>
          </p:pic>
          <p:pic>
            <p:nvPicPr>
              <p:cNvPr id="51" name="Graphic 50" descr="Office worker">
                <a:extLst>
                  <a:ext uri="{FF2B5EF4-FFF2-40B4-BE49-F238E27FC236}">
                    <a16:creationId xmlns:a16="http://schemas.microsoft.com/office/drawing/2014/main" id="{4793E07C-2F55-4D03-9FE7-2F08A9868E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865663" y="638447"/>
                <a:ext cx="321971" cy="303605"/>
              </a:xfrm>
              <a:prstGeom prst="rect">
                <a:avLst/>
              </a:prstGeom>
            </p:spPr>
          </p:pic>
          <p:pic>
            <p:nvPicPr>
              <p:cNvPr id="52" name="Graphic 51" descr="Office worker">
                <a:extLst>
                  <a:ext uri="{FF2B5EF4-FFF2-40B4-BE49-F238E27FC236}">
                    <a16:creationId xmlns:a16="http://schemas.microsoft.com/office/drawing/2014/main" id="{196A1800-AE9A-452A-AB4C-9EFAF2D624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196994" y="638446"/>
                <a:ext cx="321971" cy="303605"/>
              </a:xfrm>
              <a:prstGeom prst="rect">
                <a:avLst/>
              </a:prstGeom>
            </p:spPr>
          </p:pic>
        </p:grp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20E1C2E7-1FC3-402D-979D-B5E49CB153A3}"/>
              </a:ext>
            </a:extLst>
          </p:cNvPr>
          <p:cNvSpPr/>
          <p:nvPr/>
        </p:nvSpPr>
        <p:spPr>
          <a:xfrm>
            <a:off x="2582433" y="2861028"/>
            <a:ext cx="1092589" cy="1948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Trebuchet MS" panose="020B0703020202090204" pitchFamily="34" charset="0"/>
              </a:rPr>
              <a:t>Backup</a:t>
            </a:r>
            <a:endParaRPr lang="en-IN" sz="800" dirty="0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FA73ACBC-33DC-4618-B4FD-33678DE70EF7}"/>
              </a:ext>
            </a:extLst>
          </p:cNvPr>
          <p:cNvSpPr/>
          <p:nvPr/>
        </p:nvSpPr>
        <p:spPr>
          <a:xfrm>
            <a:off x="2582433" y="3084355"/>
            <a:ext cx="1092589" cy="1948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Trebuchet MS" panose="020B0703020202090204" pitchFamily="34" charset="0"/>
              </a:rPr>
              <a:t>Patch Management</a:t>
            </a:r>
            <a:endParaRPr lang="en-IN" sz="800" dirty="0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542D564F-0281-4C4D-96C1-70E2DF7D071B}"/>
              </a:ext>
            </a:extLst>
          </p:cNvPr>
          <p:cNvSpPr/>
          <p:nvPr/>
        </p:nvSpPr>
        <p:spPr>
          <a:xfrm>
            <a:off x="2582433" y="3307682"/>
            <a:ext cx="1092589" cy="1948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800" dirty="0">
                <a:solidFill>
                  <a:schemeClr val="tx1"/>
                </a:solidFill>
                <a:latin typeface="Trebuchet MS" panose="020B0703020202090204" pitchFamily="34" charset="0"/>
              </a:rPr>
              <a:t>Syslogs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810F56FD-B7EE-49AE-BE6E-90C260AB1D71}"/>
              </a:ext>
            </a:extLst>
          </p:cNvPr>
          <p:cNvSpPr/>
          <p:nvPr/>
        </p:nvSpPr>
        <p:spPr>
          <a:xfrm>
            <a:off x="2582433" y="3531009"/>
            <a:ext cx="1092589" cy="1948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800" dirty="0">
                <a:solidFill>
                  <a:schemeClr val="tx1"/>
                </a:solidFill>
                <a:latin typeface="Trebuchet MS" panose="020B0703020202090204" pitchFamily="34" charset="0"/>
              </a:rPr>
              <a:t>VA / PT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D771CB2C-0301-47E1-B1AA-26245152DDAF}"/>
              </a:ext>
            </a:extLst>
          </p:cNvPr>
          <p:cNvSpPr/>
          <p:nvPr/>
        </p:nvSpPr>
        <p:spPr>
          <a:xfrm>
            <a:off x="2581536" y="3977663"/>
            <a:ext cx="1092589" cy="1948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Trebuchet MS" panose="020B0703020202090204" pitchFamily="34" charset="0"/>
              </a:rPr>
              <a:t>SIEM</a:t>
            </a:r>
            <a:endParaRPr lang="en-IN" sz="800" dirty="0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5E1E6A2C-8E21-423C-B1B8-811FF25C73BA}"/>
              </a:ext>
            </a:extLst>
          </p:cNvPr>
          <p:cNvSpPr/>
          <p:nvPr/>
        </p:nvSpPr>
        <p:spPr>
          <a:xfrm>
            <a:off x="2581536" y="4200987"/>
            <a:ext cx="1092589" cy="1948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Trebuchet MS" panose="020B0703020202090204" pitchFamily="34" charset="0"/>
              </a:rPr>
              <a:t>DR</a:t>
            </a:r>
            <a:endParaRPr lang="en-IN" sz="800" dirty="0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sp>
        <p:nvSpPr>
          <p:cNvPr id="88" name="Diagonal Stripe 87">
            <a:extLst>
              <a:ext uri="{FF2B5EF4-FFF2-40B4-BE49-F238E27FC236}">
                <a16:creationId xmlns:a16="http://schemas.microsoft.com/office/drawing/2014/main" id="{BF3C531C-4D69-4B49-B5B1-7F262C64452C}"/>
              </a:ext>
            </a:extLst>
          </p:cNvPr>
          <p:cNvSpPr/>
          <p:nvPr/>
        </p:nvSpPr>
        <p:spPr>
          <a:xfrm rot="9388168">
            <a:off x="3400858" y="2939031"/>
            <a:ext cx="623448" cy="1414991"/>
          </a:xfrm>
          <a:prstGeom prst="diagStripe">
            <a:avLst>
              <a:gd name="adj" fmla="val 0"/>
            </a:avLst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N" sz="1800" dirty="0">
              <a:latin typeface="Trebuchet MS" panose="020B0703020202090204" pitchFamily="34" charset="0"/>
            </a:endParaRPr>
          </a:p>
        </p:txBody>
      </p:sp>
      <p:pic>
        <p:nvPicPr>
          <p:cNvPr id="93" name="Picture 92">
            <a:extLst>
              <a:ext uri="{FF2B5EF4-FFF2-40B4-BE49-F238E27FC236}">
                <a16:creationId xmlns:a16="http://schemas.microsoft.com/office/drawing/2014/main" id="{237404CC-7E8A-42DB-9DBA-742DAA0E925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16092" b="2530"/>
          <a:stretch/>
        </p:blipFill>
        <p:spPr>
          <a:xfrm>
            <a:off x="5012288" y="3944831"/>
            <a:ext cx="3341217" cy="403242"/>
          </a:xfrm>
          <a:prstGeom prst="rect">
            <a:avLst/>
          </a:prstGeom>
        </p:spPr>
      </p:pic>
      <p:sp>
        <p:nvSpPr>
          <p:cNvPr id="108" name="Arrow: Pentagon 107">
            <a:extLst>
              <a:ext uri="{FF2B5EF4-FFF2-40B4-BE49-F238E27FC236}">
                <a16:creationId xmlns:a16="http://schemas.microsoft.com/office/drawing/2014/main" id="{F16BA272-75C9-4734-8B11-214B7993CD74}"/>
              </a:ext>
            </a:extLst>
          </p:cNvPr>
          <p:cNvSpPr/>
          <p:nvPr/>
        </p:nvSpPr>
        <p:spPr>
          <a:xfrm rot="16200000">
            <a:off x="6062123" y="2736265"/>
            <a:ext cx="139305" cy="246300"/>
          </a:xfrm>
          <a:prstGeom prst="homePlate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>
              <a:latin typeface="Trebuchet MS" panose="020B0703020202090204" pitchFamily="34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B03ADFE3-7A8E-498F-A235-6328CBE4F4A1}"/>
              </a:ext>
            </a:extLst>
          </p:cNvPr>
          <p:cNvSpPr txBox="1"/>
          <p:nvPr/>
        </p:nvSpPr>
        <p:spPr>
          <a:xfrm>
            <a:off x="5919205" y="2906328"/>
            <a:ext cx="5101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Trebuchet MS" panose="020B0703020202090204" pitchFamily="34" charset="0"/>
              </a:rPr>
              <a:t>Polled</a:t>
            </a:r>
            <a:endParaRPr lang="en-IN" sz="800" dirty="0">
              <a:latin typeface="Trebuchet MS" panose="020B0703020202090204" pitchFamily="34" charset="0"/>
            </a:endParaRPr>
          </a:p>
        </p:txBody>
      </p:sp>
      <p:sp>
        <p:nvSpPr>
          <p:cNvPr id="112" name="Arrow: Pentagon 111">
            <a:extLst>
              <a:ext uri="{FF2B5EF4-FFF2-40B4-BE49-F238E27FC236}">
                <a16:creationId xmlns:a16="http://schemas.microsoft.com/office/drawing/2014/main" id="{76250D69-5BC5-449B-ABAC-189D2CC4CF2A}"/>
              </a:ext>
            </a:extLst>
          </p:cNvPr>
          <p:cNvSpPr/>
          <p:nvPr/>
        </p:nvSpPr>
        <p:spPr>
          <a:xfrm rot="16200000">
            <a:off x="6608087" y="2736265"/>
            <a:ext cx="139305" cy="246300"/>
          </a:xfrm>
          <a:prstGeom prst="homePlate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>
              <a:latin typeface="Trebuchet MS" panose="020B0703020202090204" pitchFamily="34" charset="0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AD1DE4C2-2668-4725-9852-1927C1301922}"/>
              </a:ext>
            </a:extLst>
          </p:cNvPr>
          <p:cNvSpPr txBox="1"/>
          <p:nvPr/>
        </p:nvSpPr>
        <p:spPr>
          <a:xfrm>
            <a:off x="6477212" y="2901073"/>
            <a:ext cx="46031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Trebuchet MS" panose="020B0703020202090204" pitchFamily="34" charset="0"/>
              </a:rPr>
              <a:t>Logs</a:t>
            </a:r>
            <a:endParaRPr lang="en-IN" sz="800" dirty="0">
              <a:latin typeface="Trebuchet MS" panose="020B0703020202090204" pitchFamily="34" charset="0"/>
            </a:endParaRPr>
          </a:p>
        </p:txBody>
      </p:sp>
      <p:sp>
        <p:nvSpPr>
          <p:cNvPr id="114" name="Arrow: Pentagon 113">
            <a:extLst>
              <a:ext uri="{FF2B5EF4-FFF2-40B4-BE49-F238E27FC236}">
                <a16:creationId xmlns:a16="http://schemas.microsoft.com/office/drawing/2014/main" id="{62DB193F-0A7E-4D54-97AD-713D11743869}"/>
              </a:ext>
            </a:extLst>
          </p:cNvPr>
          <p:cNvSpPr/>
          <p:nvPr/>
        </p:nvSpPr>
        <p:spPr>
          <a:xfrm rot="16200000">
            <a:off x="7135322" y="2736265"/>
            <a:ext cx="139305" cy="246300"/>
          </a:xfrm>
          <a:prstGeom prst="homePlate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>
              <a:latin typeface="Trebuchet MS" panose="020B0703020202090204" pitchFamily="34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3FE1C341-5D6E-488E-8357-13E74CA7F9F2}"/>
              </a:ext>
            </a:extLst>
          </p:cNvPr>
          <p:cNvSpPr txBox="1"/>
          <p:nvPr/>
        </p:nvSpPr>
        <p:spPr>
          <a:xfrm>
            <a:off x="6985407" y="2897647"/>
            <a:ext cx="5101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Trebuchet MS" panose="020B0703020202090204" pitchFamily="34" charset="0"/>
              </a:rPr>
              <a:t>Agents</a:t>
            </a:r>
            <a:endParaRPr lang="en-IN" sz="800" dirty="0">
              <a:latin typeface="Trebuchet MS" panose="020B0703020202090204" pitchFamily="34" charset="0"/>
            </a:endParaRPr>
          </a:p>
        </p:txBody>
      </p:sp>
      <p:sp>
        <p:nvSpPr>
          <p:cNvPr id="116" name="Arrow: Pentagon 115">
            <a:extLst>
              <a:ext uri="{FF2B5EF4-FFF2-40B4-BE49-F238E27FC236}">
                <a16:creationId xmlns:a16="http://schemas.microsoft.com/office/drawing/2014/main" id="{1AFB2854-CC11-43F5-9E60-AE98E2A62DB9}"/>
              </a:ext>
            </a:extLst>
          </p:cNvPr>
          <p:cNvSpPr/>
          <p:nvPr/>
        </p:nvSpPr>
        <p:spPr>
          <a:xfrm rot="16200000">
            <a:off x="7618917" y="2736265"/>
            <a:ext cx="139305" cy="246300"/>
          </a:xfrm>
          <a:prstGeom prst="homePlate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>
              <a:latin typeface="Trebuchet MS" panose="020B0703020202090204" pitchFamily="34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9A699D38-99F2-4E68-91BA-7568BA4991DC}"/>
              </a:ext>
            </a:extLst>
          </p:cNvPr>
          <p:cNvSpPr txBox="1"/>
          <p:nvPr/>
        </p:nvSpPr>
        <p:spPr>
          <a:xfrm>
            <a:off x="7543411" y="2905179"/>
            <a:ext cx="3551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Trebuchet MS" panose="020B0703020202090204" pitchFamily="34" charset="0"/>
              </a:rPr>
              <a:t>API</a:t>
            </a:r>
            <a:endParaRPr lang="en-IN" sz="800" dirty="0">
              <a:latin typeface="Trebuchet MS" panose="020B0703020202090204" pitchFamily="34" charset="0"/>
            </a:endParaRPr>
          </a:p>
        </p:txBody>
      </p:sp>
      <p:sp>
        <p:nvSpPr>
          <p:cNvPr id="150" name="Rectangle: Rounded Corners 149">
            <a:extLst>
              <a:ext uri="{FF2B5EF4-FFF2-40B4-BE49-F238E27FC236}">
                <a16:creationId xmlns:a16="http://schemas.microsoft.com/office/drawing/2014/main" id="{7C000B38-BE53-4B42-87D1-D64A1AF49EDD}"/>
              </a:ext>
            </a:extLst>
          </p:cNvPr>
          <p:cNvSpPr/>
          <p:nvPr/>
        </p:nvSpPr>
        <p:spPr>
          <a:xfrm>
            <a:off x="7852385" y="2138944"/>
            <a:ext cx="973713" cy="180000"/>
          </a:xfrm>
          <a:prstGeom prst="roundRect">
            <a:avLst/>
          </a:prstGeom>
          <a:solidFill>
            <a:srgbClr val="BFD72F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>
                <a:solidFill>
                  <a:schemeClr val="tx1"/>
                </a:solidFill>
                <a:latin typeface="Trebuchet MS" panose="020B0703020202090204" pitchFamily="34" charset="0"/>
              </a:rPr>
              <a:t>Data Store</a:t>
            </a:r>
            <a:endParaRPr lang="en-IN" sz="800" b="1" dirty="0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sp>
        <p:nvSpPr>
          <p:cNvPr id="33" name="Arrow: Left-Up 32">
            <a:extLst>
              <a:ext uri="{FF2B5EF4-FFF2-40B4-BE49-F238E27FC236}">
                <a16:creationId xmlns:a16="http://schemas.microsoft.com/office/drawing/2014/main" id="{935B670A-EA94-43EE-807E-6E2876FE3062}"/>
              </a:ext>
            </a:extLst>
          </p:cNvPr>
          <p:cNvSpPr/>
          <p:nvPr/>
        </p:nvSpPr>
        <p:spPr>
          <a:xfrm flipH="1" flipV="1">
            <a:off x="3024676" y="2186189"/>
            <a:ext cx="586818" cy="658711"/>
          </a:xfrm>
          <a:prstGeom prst="leftUpArrow">
            <a:avLst>
              <a:gd name="adj1" fmla="val 10044"/>
              <a:gd name="adj2" fmla="val 13250"/>
              <a:gd name="adj3" fmla="val 18590"/>
            </a:avLst>
          </a:prstGeom>
          <a:solidFill>
            <a:srgbClr val="BFD72F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N" sz="1800" dirty="0">
              <a:latin typeface="Trebuchet MS" panose="020B070302020209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E65C6B8-2970-4276-8E5E-C38C56F443D1}"/>
              </a:ext>
            </a:extLst>
          </p:cNvPr>
          <p:cNvGrpSpPr/>
          <p:nvPr/>
        </p:nvGrpSpPr>
        <p:grpSpPr>
          <a:xfrm rot="196115">
            <a:off x="4235362" y="3992980"/>
            <a:ext cx="739039" cy="338554"/>
            <a:chOff x="4310074" y="4489428"/>
            <a:chExt cx="897698" cy="338554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123" name="Arrow: Chevron 122">
              <a:extLst>
                <a:ext uri="{FF2B5EF4-FFF2-40B4-BE49-F238E27FC236}">
                  <a16:creationId xmlns:a16="http://schemas.microsoft.com/office/drawing/2014/main" id="{A1BC15F6-7AFE-46F0-8A0C-3FF06955CF06}"/>
                </a:ext>
              </a:extLst>
            </p:cNvPr>
            <p:cNvSpPr/>
            <p:nvPr/>
          </p:nvSpPr>
          <p:spPr>
            <a:xfrm>
              <a:off x="5028629" y="4497215"/>
              <a:ext cx="179143" cy="315949"/>
            </a:xfrm>
            <a:prstGeom prst="chevron">
              <a:avLst/>
            </a:prstGeom>
            <a:solidFill>
              <a:srgbClr val="BFD72F"/>
            </a:solidFill>
            <a:ln w="3175">
              <a:solidFill>
                <a:srgbClr val="A9D18E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 sz="1800" dirty="0">
                <a:latin typeface="Trebuchet MS" panose="020B0703020202090204" pitchFamily="34" charset="0"/>
              </a:endParaRPr>
            </a:p>
          </p:txBody>
        </p:sp>
        <p:sp>
          <p:nvSpPr>
            <p:cNvPr id="124" name="Arrow: Chevron 123">
              <a:extLst>
                <a:ext uri="{FF2B5EF4-FFF2-40B4-BE49-F238E27FC236}">
                  <a16:creationId xmlns:a16="http://schemas.microsoft.com/office/drawing/2014/main" id="{973851D5-7858-4347-AB18-A384C2E02DE5}"/>
                </a:ext>
              </a:extLst>
            </p:cNvPr>
            <p:cNvSpPr/>
            <p:nvPr/>
          </p:nvSpPr>
          <p:spPr>
            <a:xfrm rot="21432314">
              <a:off x="4310074" y="4512033"/>
              <a:ext cx="240146" cy="315949"/>
            </a:xfrm>
            <a:prstGeom prst="chevron">
              <a:avLst/>
            </a:prstGeom>
            <a:solidFill>
              <a:srgbClr val="BFD72F"/>
            </a:solidFill>
            <a:ln w="3175">
              <a:solidFill>
                <a:srgbClr val="A9D18E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 sz="1800" dirty="0">
                <a:latin typeface="Trebuchet MS" panose="020B0703020202090204" pitchFamily="34" charset="0"/>
              </a:endParaRPr>
            </a:p>
          </p:txBody>
        </p: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EFD3AC8C-F57E-4DA1-98F2-A977887CF077}"/>
                </a:ext>
              </a:extLst>
            </p:cNvPr>
            <p:cNvCxnSpPr>
              <a:cxnSpLocks/>
              <a:stCxn id="124" idx="1"/>
              <a:endCxn id="123" idx="1"/>
            </p:cNvCxnSpPr>
            <p:nvPr/>
          </p:nvCxnSpPr>
          <p:spPr>
            <a:xfrm flipV="1">
              <a:off x="4430147" y="4655190"/>
              <a:ext cx="688054" cy="14818"/>
            </a:xfrm>
            <a:prstGeom prst="line">
              <a:avLst/>
            </a:prstGeom>
            <a:grpFill/>
            <a:ln>
              <a:solidFill>
                <a:srgbClr val="A9D18E"/>
              </a:solidFill>
              <a:prstDash val="sysDash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1BD69A12-6B8C-460C-9EEC-8E37A3D7E1A1}"/>
                </a:ext>
              </a:extLst>
            </p:cNvPr>
            <p:cNvSpPr txBox="1"/>
            <p:nvPr/>
          </p:nvSpPr>
          <p:spPr>
            <a:xfrm rot="21403885">
              <a:off x="4502508" y="4489428"/>
              <a:ext cx="59621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  <a:latin typeface="Trebuchet MS" panose="020B0703020202090204" pitchFamily="34" charset="0"/>
                </a:rPr>
                <a:t>API </a:t>
              </a:r>
            </a:p>
            <a:p>
              <a:pPr algn="ctr"/>
              <a:r>
                <a:rPr lang="en-US" sz="800" dirty="0">
                  <a:solidFill>
                    <a:schemeClr val="bg1"/>
                  </a:solidFill>
                  <a:latin typeface="Trebuchet MS" panose="020B0703020202090204" pitchFamily="34" charset="0"/>
                </a:rPr>
                <a:t>Agents</a:t>
              </a:r>
              <a:endParaRPr lang="en-IN" sz="800" dirty="0">
                <a:solidFill>
                  <a:schemeClr val="bg1"/>
                </a:solidFill>
                <a:latin typeface="Trebuchet MS" panose="020B0703020202090204" pitchFamily="34" charset="0"/>
              </a:endParaRPr>
            </a:p>
          </p:txBody>
        </p: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18E8892C-6B32-4BAA-8DA2-9F8E1A9E14C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70112" y="4813164"/>
              <a:ext cx="703303" cy="14818"/>
            </a:xfrm>
            <a:prstGeom prst="line">
              <a:avLst/>
            </a:prstGeom>
            <a:grpFill/>
            <a:ln>
              <a:solidFill>
                <a:srgbClr val="A9D18E"/>
              </a:solidFill>
              <a:prstDash val="sysDash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0C695C11-07B2-4FCC-9D1F-89F82CEC3B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370112" y="4497213"/>
              <a:ext cx="703303" cy="14818"/>
            </a:xfrm>
            <a:prstGeom prst="line">
              <a:avLst/>
            </a:prstGeom>
            <a:grpFill/>
            <a:ln>
              <a:solidFill>
                <a:srgbClr val="A9D18E"/>
              </a:solidFill>
              <a:prstDash val="sysDash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350A2CAE-25DA-4FB8-9D34-74C8985B45D9}"/>
              </a:ext>
            </a:extLst>
          </p:cNvPr>
          <p:cNvCxnSpPr>
            <a:cxnSpLocks/>
          </p:cNvCxnSpPr>
          <p:nvPr/>
        </p:nvCxnSpPr>
        <p:spPr>
          <a:xfrm flipV="1">
            <a:off x="5995062" y="1989638"/>
            <a:ext cx="0" cy="187408"/>
          </a:xfrm>
          <a:prstGeom prst="straightConnector1">
            <a:avLst/>
          </a:prstGeom>
          <a:noFill/>
          <a:ln w="19050" cap="flat" cmpd="sng" algn="ctr">
            <a:solidFill>
              <a:srgbClr val="BED730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130" name="Straight Arrow Connector 129">
            <a:extLst>
              <a:ext uri="{FF2B5EF4-FFF2-40B4-BE49-F238E27FC236}">
                <a16:creationId xmlns:a16="http://schemas.microsoft.com/office/drawing/2014/main" id="{4C0C812D-9D32-4C1C-8EB1-C483202AE2F3}"/>
              </a:ext>
            </a:extLst>
          </p:cNvPr>
          <p:cNvCxnSpPr>
            <a:cxnSpLocks/>
          </p:cNvCxnSpPr>
          <p:nvPr/>
        </p:nvCxnSpPr>
        <p:spPr>
          <a:xfrm flipV="1">
            <a:off x="8288689" y="1989638"/>
            <a:ext cx="0" cy="187408"/>
          </a:xfrm>
          <a:prstGeom prst="straightConnector1">
            <a:avLst/>
          </a:prstGeom>
          <a:noFill/>
          <a:ln w="19050" cap="flat" cmpd="sng" algn="ctr">
            <a:solidFill>
              <a:srgbClr val="BED730"/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131" name="Straight Arrow Connector 130">
            <a:extLst>
              <a:ext uri="{FF2B5EF4-FFF2-40B4-BE49-F238E27FC236}">
                <a16:creationId xmlns:a16="http://schemas.microsoft.com/office/drawing/2014/main" id="{30508C41-1E94-4133-AF25-9440D7A521A4}"/>
              </a:ext>
            </a:extLst>
          </p:cNvPr>
          <p:cNvCxnSpPr>
            <a:cxnSpLocks/>
          </p:cNvCxnSpPr>
          <p:nvPr/>
        </p:nvCxnSpPr>
        <p:spPr>
          <a:xfrm flipV="1">
            <a:off x="7317042" y="2004814"/>
            <a:ext cx="0" cy="187408"/>
          </a:xfrm>
          <a:prstGeom prst="straightConnector1">
            <a:avLst/>
          </a:prstGeom>
          <a:noFill/>
          <a:ln w="19050" cap="flat" cmpd="sng" algn="ctr">
            <a:solidFill>
              <a:srgbClr val="BED730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84DDEE67-7C29-00E3-B7E1-C5DD7F1A57E4}"/>
              </a:ext>
            </a:extLst>
          </p:cNvPr>
          <p:cNvSpPr txBox="1"/>
          <p:nvPr/>
        </p:nvSpPr>
        <p:spPr>
          <a:xfrm>
            <a:off x="3847364" y="1746098"/>
            <a:ext cx="551754" cy="215444"/>
          </a:xfrm>
          <a:prstGeom prst="rect">
            <a:avLst/>
          </a:prstGeom>
          <a:solidFill>
            <a:srgbClr val="E2F0D9"/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IN" sz="800" dirty="0">
                <a:latin typeface="Trebuchet MS" panose="020B0703020202090204" pitchFamily="34" charset="0"/>
              </a:rPr>
              <a:t>Request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923EFE-BA84-3B2C-9E64-A8A686917490}"/>
              </a:ext>
            </a:extLst>
          </p:cNvPr>
          <p:cNvSpPr txBox="1"/>
          <p:nvPr/>
        </p:nvSpPr>
        <p:spPr>
          <a:xfrm>
            <a:off x="4416112" y="1746098"/>
            <a:ext cx="441147" cy="215444"/>
          </a:xfrm>
          <a:prstGeom prst="rect">
            <a:avLst/>
          </a:prstGeom>
          <a:solidFill>
            <a:srgbClr val="E2F0D9"/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IN" sz="800" dirty="0">
                <a:latin typeface="Trebuchet MS" panose="020B0703020202090204" pitchFamily="34" charset="0"/>
              </a:rPr>
              <a:t>Event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229137-9CD7-F784-7FC2-4A4D958267CD}"/>
              </a:ext>
            </a:extLst>
          </p:cNvPr>
          <p:cNvSpPr txBox="1"/>
          <p:nvPr/>
        </p:nvSpPr>
        <p:spPr>
          <a:xfrm>
            <a:off x="6034192" y="1746098"/>
            <a:ext cx="519694" cy="215444"/>
          </a:xfrm>
          <a:prstGeom prst="rect">
            <a:avLst/>
          </a:prstGeom>
          <a:solidFill>
            <a:srgbClr val="E2F0D9"/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IN" sz="800" dirty="0">
                <a:latin typeface="Trebuchet MS" panose="020B0703020202090204" pitchFamily="34" charset="0"/>
              </a:rPr>
              <a:t>Change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F979A8-75AD-6CD6-DD4B-611D5464674C}"/>
              </a:ext>
            </a:extLst>
          </p:cNvPr>
          <p:cNvSpPr txBox="1"/>
          <p:nvPr/>
        </p:nvSpPr>
        <p:spPr>
          <a:xfrm>
            <a:off x="5451016" y="1746098"/>
            <a:ext cx="566182" cy="215444"/>
          </a:xfrm>
          <a:prstGeom prst="rect">
            <a:avLst/>
          </a:prstGeom>
          <a:solidFill>
            <a:srgbClr val="E2F0D9"/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IN" sz="800" dirty="0">
                <a:latin typeface="Trebuchet MS" panose="020B0703020202090204" pitchFamily="34" charset="0"/>
              </a:rPr>
              <a:t>Problem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004DA61-2438-A3AF-29CF-FD0B7E1F44CF}"/>
              </a:ext>
            </a:extLst>
          </p:cNvPr>
          <p:cNvSpPr txBox="1"/>
          <p:nvPr/>
        </p:nvSpPr>
        <p:spPr>
          <a:xfrm>
            <a:off x="4874253" y="1746098"/>
            <a:ext cx="559769" cy="215444"/>
          </a:xfrm>
          <a:prstGeom prst="rect">
            <a:avLst/>
          </a:prstGeom>
          <a:solidFill>
            <a:srgbClr val="E2F0D9"/>
          </a:solidFill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800"/>
            </a:lvl1pPr>
          </a:lstStyle>
          <a:p>
            <a:r>
              <a:rPr lang="en-IN" dirty="0">
                <a:latin typeface="Trebuchet MS" panose="020B0703020202090204" pitchFamily="34" charset="0"/>
              </a:rPr>
              <a:t>Incident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564E46-72D0-DACE-EA94-0EC973E6E474}"/>
              </a:ext>
            </a:extLst>
          </p:cNvPr>
          <p:cNvSpPr txBox="1"/>
          <p:nvPr/>
        </p:nvSpPr>
        <p:spPr>
          <a:xfrm>
            <a:off x="6570880" y="1746098"/>
            <a:ext cx="742511" cy="215444"/>
          </a:xfrm>
          <a:prstGeom prst="rect">
            <a:avLst/>
          </a:prstGeom>
          <a:solidFill>
            <a:srgbClr val="E2F0D9"/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IN" sz="800" dirty="0">
                <a:latin typeface="Trebuchet MS" panose="020B0703020202090204" pitchFamily="34" charset="0"/>
              </a:rPr>
              <a:t>Asset Mgmt.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DAEDB2B-9E75-3B38-DC6E-D58C2A5221A8}"/>
              </a:ext>
            </a:extLst>
          </p:cNvPr>
          <p:cNvSpPr txBox="1"/>
          <p:nvPr/>
        </p:nvSpPr>
        <p:spPr>
          <a:xfrm>
            <a:off x="7785318" y="1746098"/>
            <a:ext cx="925253" cy="215444"/>
          </a:xfrm>
          <a:prstGeom prst="rect">
            <a:avLst/>
          </a:prstGeom>
          <a:solidFill>
            <a:srgbClr val="E2F0D9"/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IN" sz="800" dirty="0">
                <a:latin typeface="Trebuchet MS" panose="020B0703020202090204" pitchFamily="34" charset="0"/>
              </a:rPr>
              <a:t>Service Mapping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95BB23F-53B0-35E6-79CA-8C497DF67FC1}"/>
              </a:ext>
            </a:extLst>
          </p:cNvPr>
          <p:cNvSpPr txBox="1"/>
          <p:nvPr/>
        </p:nvSpPr>
        <p:spPr>
          <a:xfrm>
            <a:off x="7330385" y="1746098"/>
            <a:ext cx="437941" cy="215444"/>
          </a:xfrm>
          <a:prstGeom prst="rect">
            <a:avLst/>
          </a:prstGeom>
          <a:solidFill>
            <a:srgbClr val="E2F0D9"/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IN" sz="800" dirty="0">
                <a:latin typeface="Trebuchet MS" panose="020B0703020202090204" pitchFamily="34" charset="0"/>
              </a:rPr>
              <a:t>CMDB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6416E3D-1224-AD2A-83CA-F153DD9EFBE4}"/>
              </a:ext>
            </a:extLst>
          </p:cNvPr>
          <p:cNvGrpSpPr/>
          <p:nvPr/>
        </p:nvGrpSpPr>
        <p:grpSpPr>
          <a:xfrm>
            <a:off x="4701319" y="1223651"/>
            <a:ext cx="3276996" cy="238363"/>
            <a:chOff x="4883661" y="1285527"/>
            <a:chExt cx="3276996" cy="238363"/>
          </a:xfrm>
        </p:grpSpPr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FE1A64FB-2082-4F31-B0FA-690E3933ADC7}"/>
                </a:ext>
              </a:extLst>
            </p:cNvPr>
            <p:cNvSpPr txBox="1"/>
            <p:nvPr/>
          </p:nvSpPr>
          <p:spPr>
            <a:xfrm>
              <a:off x="6534433" y="1301395"/>
              <a:ext cx="1626224" cy="216000"/>
            </a:xfrm>
            <a:prstGeom prst="roundRect">
              <a:avLst/>
            </a:prstGeom>
            <a:solidFill>
              <a:srgbClr val="70AD47">
                <a:lumMod val="20000"/>
                <a:lumOff val="80000"/>
              </a:srgbClr>
            </a:solidFill>
            <a:ln w="12700" cap="flat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algn="ctr" defTabSz="914378">
                <a:defRPr sz="933" kern="0">
                  <a:solidFill>
                    <a:prstClr val="black"/>
                  </a:solidFill>
                  <a:latin typeface="Calibri" panose="020F0502020204030204"/>
                </a:defRPr>
              </a:lvl1pPr>
            </a:lstStyle>
            <a:p>
              <a:r>
                <a:rPr lang="en-US" sz="800" kern="1200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Service Fulfilment</a:t>
              </a:r>
              <a:endParaRPr lang="en-IN" sz="800" kern="1200" dirty="0">
                <a:solidFill>
                  <a:schemeClr val="tx1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2A004BBA-B821-4697-860E-A08CADF9C274}"/>
                </a:ext>
              </a:extLst>
            </p:cNvPr>
            <p:cNvSpPr/>
            <p:nvPr/>
          </p:nvSpPr>
          <p:spPr>
            <a:xfrm>
              <a:off x="4883661" y="1285527"/>
              <a:ext cx="1450505" cy="238363"/>
            </a:xfrm>
            <a:prstGeom prst="roundRect">
              <a:avLst/>
            </a:prstGeom>
            <a:solidFill>
              <a:srgbClr val="E2F0D9"/>
            </a:solidFill>
            <a:ln>
              <a:noFill/>
            </a:ln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800" dirty="0">
                  <a:latin typeface="Trebuchet MS" panose="020B0703020202090204" pitchFamily="34" charset="0"/>
                </a:rPr>
                <a:t>Service Management Portal</a:t>
              </a:r>
              <a:endParaRPr lang="en-IN" sz="800" dirty="0">
                <a:latin typeface="Trebuchet MS" panose="020B0703020202090204" pitchFamily="34" charset="0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CF311DF-0BEF-0AD0-8296-1192B5CB8E53}"/>
              </a:ext>
            </a:extLst>
          </p:cNvPr>
          <p:cNvGrpSpPr/>
          <p:nvPr/>
        </p:nvGrpSpPr>
        <p:grpSpPr>
          <a:xfrm>
            <a:off x="5045548" y="681379"/>
            <a:ext cx="915051" cy="297508"/>
            <a:chOff x="4321705" y="678421"/>
            <a:chExt cx="1337978" cy="435013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AFF3D907-EB56-496A-8057-807C8C314259}"/>
                </a:ext>
              </a:extLst>
            </p:cNvPr>
            <p:cNvSpPr/>
            <p:nvPr/>
          </p:nvSpPr>
          <p:spPr>
            <a:xfrm>
              <a:off x="4321705" y="689157"/>
              <a:ext cx="1337978" cy="424277"/>
            </a:xfrm>
            <a:prstGeom prst="roundRect">
              <a:avLst>
                <a:gd name="adj" fmla="val 25219"/>
              </a:avLst>
            </a:prstGeom>
            <a:ln w="317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 sz="1800" dirty="0">
                <a:latin typeface="Trebuchet MS" panose="020B0703020202090204" pitchFamily="34" charset="0"/>
              </a:endParaRPr>
            </a:p>
          </p:txBody>
        </p:sp>
        <p:pic>
          <p:nvPicPr>
            <p:cNvPr id="10" name="Graphic 9" descr="Office worker">
              <a:extLst>
                <a:ext uri="{FF2B5EF4-FFF2-40B4-BE49-F238E27FC236}">
                  <a16:creationId xmlns:a16="http://schemas.microsoft.com/office/drawing/2014/main" id="{E6136CB3-E0FC-46E5-A3D4-FD3742B574C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412977" y="678421"/>
              <a:ext cx="381000" cy="381000"/>
            </a:xfrm>
            <a:prstGeom prst="rect">
              <a:avLst/>
            </a:prstGeom>
          </p:spPr>
        </p:pic>
        <p:pic>
          <p:nvPicPr>
            <p:cNvPr id="97" name="Graphic 96" descr="Office worker">
              <a:extLst>
                <a:ext uri="{FF2B5EF4-FFF2-40B4-BE49-F238E27FC236}">
                  <a16:creationId xmlns:a16="http://schemas.microsoft.com/office/drawing/2014/main" id="{80AD78FD-FA63-68CA-5075-59F7F6454D1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794321" y="678421"/>
              <a:ext cx="381000" cy="381000"/>
            </a:xfrm>
            <a:prstGeom prst="rect">
              <a:avLst/>
            </a:prstGeom>
          </p:spPr>
        </p:pic>
        <p:pic>
          <p:nvPicPr>
            <p:cNvPr id="99" name="Graphic 98" descr="Office worker">
              <a:extLst>
                <a:ext uri="{FF2B5EF4-FFF2-40B4-BE49-F238E27FC236}">
                  <a16:creationId xmlns:a16="http://schemas.microsoft.com/office/drawing/2014/main" id="{992AAC50-F5DB-1781-A33D-D0CF827024B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175665" y="678421"/>
              <a:ext cx="381000" cy="381000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97C1B7E3-3D47-4CD3-AE29-384909B12E1C}"/>
              </a:ext>
            </a:extLst>
          </p:cNvPr>
          <p:cNvSpPr txBox="1"/>
          <p:nvPr/>
        </p:nvSpPr>
        <p:spPr>
          <a:xfrm>
            <a:off x="4190950" y="730427"/>
            <a:ext cx="8191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chemeClr val="accent5"/>
                </a:solidFill>
                <a:latin typeface="Trebuchet MS" panose="020B0703020202090204" pitchFamily="34" charset="0"/>
              </a:rPr>
              <a:t>Customers</a:t>
            </a:r>
            <a:endParaRPr lang="en-IN" sz="900" b="1" dirty="0">
              <a:solidFill>
                <a:schemeClr val="accent5"/>
              </a:solidFill>
              <a:latin typeface="Trebuchet MS" panose="020B0703020202090204" pitchFamily="34" charset="0"/>
            </a:endParaRPr>
          </a:p>
        </p:txBody>
      </p:sp>
      <p:sp>
        <p:nvSpPr>
          <p:cNvPr id="1049" name="Rectangle: Rounded Corners 1048">
            <a:extLst>
              <a:ext uri="{FF2B5EF4-FFF2-40B4-BE49-F238E27FC236}">
                <a16:creationId xmlns:a16="http://schemas.microsoft.com/office/drawing/2014/main" id="{01EF4786-B670-D56E-FEA7-BCAEA6A56BEB}"/>
              </a:ext>
            </a:extLst>
          </p:cNvPr>
          <p:cNvSpPr/>
          <p:nvPr/>
        </p:nvSpPr>
        <p:spPr>
          <a:xfrm>
            <a:off x="4522987" y="1486389"/>
            <a:ext cx="3600000" cy="238363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800" dirty="0">
                <a:latin typeface="Trebuchet MS" panose="020B0703020202090204" pitchFamily="34" charset="0"/>
              </a:rPr>
              <a:t>Provisioning, Orchestration &amp; Service Assurance – Sify Multi-CMP</a:t>
            </a:r>
            <a:endParaRPr lang="en-IN" sz="800" dirty="0">
              <a:latin typeface="Trebuchet MS" panose="020B0703020202090204" pitchFamily="34" charset="0"/>
            </a:endParaRPr>
          </a:p>
        </p:txBody>
      </p:sp>
      <p:cxnSp>
        <p:nvCxnSpPr>
          <p:cNvPr id="1055" name="Straight Arrow Connector 1054">
            <a:extLst>
              <a:ext uri="{FF2B5EF4-FFF2-40B4-BE49-F238E27FC236}">
                <a16:creationId xmlns:a16="http://schemas.microsoft.com/office/drawing/2014/main" id="{D45DEF6F-DBA9-C104-6F41-F028C421D5D6}"/>
              </a:ext>
            </a:extLst>
          </p:cNvPr>
          <p:cNvCxnSpPr>
            <a:cxnSpLocks/>
          </p:cNvCxnSpPr>
          <p:nvPr/>
        </p:nvCxnSpPr>
        <p:spPr>
          <a:xfrm>
            <a:off x="6985407" y="946542"/>
            <a:ext cx="0" cy="226758"/>
          </a:xfrm>
          <a:prstGeom prst="straightConnector1">
            <a:avLst/>
          </a:prstGeom>
          <a:ln>
            <a:solidFill>
              <a:srgbClr val="BED73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3" name="Straight Arrow Connector 1062">
            <a:extLst>
              <a:ext uri="{FF2B5EF4-FFF2-40B4-BE49-F238E27FC236}">
                <a16:creationId xmlns:a16="http://schemas.microsoft.com/office/drawing/2014/main" id="{5FCCC297-C2D1-0167-6C55-E5C91A0DE307}"/>
              </a:ext>
            </a:extLst>
          </p:cNvPr>
          <p:cNvCxnSpPr>
            <a:cxnSpLocks/>
          </p:cNvCxnSpPr>
          <p:nvPr/>
        </p:nvCxnSpPr>
        <p:spPr>
          <a:xfrm>
            <a:off x="5514882" y="981552"/>
            <a:ext cx="0" cy="226758"/>
          </a:xfrm>
          <a:prstGeom prst="straightConnector1">
            <a:avLst/>
          </a:prstGeom>
          <a:ln>
            <a:solidFill>
              <a:srgbClr val="BED73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5" name="Straight Arrow Connector 1064">
            <a:extLst>
              <a:ext uri="{FF2B5EF4-FFF2-40B4-BE49-F238E27FC236}">
                <a16:creationId xmlns:a16="http://schemas.microsoft.com/office/drawing/2014/main" id="{33F65EAF-D1C3-655F-90DD-955D6EC399C5}"/>
              </a:ext>
            </a:extLst>
          </p:cNvPr>
          <p:cNvCxnSpPr>
            <a:cxnSpLocks/>
          </p:cNvCxnSpPr>
          <p:nvPr/>
        </p:nvCxnSpPr>
        <p:spPr>
          <a:xfrm>
            <a:off x="2943279" y="4511990"/>
            <a:ext cx="5577509" cy="0"/>
          </a:xfrm>
          <a:prstGeom prst="straightConnector1">
            <a:avLst/>
          </a:prstGeom>
          <a:ln w="19050">
            <a:solidFill>
              <a:srgbClr val="BFD72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70" name="Picture 24" descr="Image">
            <a:extLst>
              <a:ext uri="{FF2B5EF4-FFF2-40B4-BE49-F238E27FC236}">
                <a16:creationId xmlns:a16="http://schemas.microsoft.com/office/drawing/2014/main" id="{BF26D337-42BB-199F-FFBF-7C14C844DF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053" y="2343496"/>
            <a:ext cx="496139" cy="338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1" name="Rectangle 1070">
            <a:extLst>
              <a:ext uri="{FF2B5EF4-FFF2-40B4-BE49-F238E27FC236}">
                <a16:creationId xmlns:a16="http://schemas.microsoft.com/office/drawing/2014/main" id="{41FEDA2B-6D44-A107-AC5B-447A0BA5AF0A}"/>
              </a:ext>
            </a:extLst>
          </p:cNvPr>
          <p:cNvSpPr/>
          <p:nvPr/>
        </p:nvSpPr>
        <p:spPr>
          <a:xfrm>
            <a:off x="2581536" y="3754336"/>
            <a:ext cx="1092589" cy="1948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  <a:latin typeface="Trebuchet MS" panose="020B0703020202090204" pitchFamily="34" charset="0"/>
              </a:rPr>
              <a:t>AV</a:t>
            </a:r>
            <a:endParaRPr lang="en-IN" sz="800" dirty="0">
              <a:solidFill>
                <a:schemeClr val="tx1"/>
              </a:solidFill>
              <a:latin typeface="Trebuchet MS" panose="020B0703020202090204" pitchFamily="34" charset="0"/>
            </a:endParaRPr>
          </a:p>
        </p:txBody>
      </p:sp>
      <p:sp>
        <p:nvSpPr>
          <p:cNvPr id="1038" name="TextBox 1037">
            <a:extLst>
              <a:ext uri="{FF2B5EF4-FFF2-40B4-BE49-F238E27FC236}">
                <a16:creationId xmlns:a16="http://schemas.microsoft.com/office/drawing/2014/main" id="{B1F0CACE-3780-302F-FAF3-5F1304A677E3}"/>
              </a:ext>
            </a:extLst>
          </p:cNvPr>
          <p:cNvSpPr txBox="1"/>
          <p:nvPr/>
        </p:nvSpPr>
        <p:spPr>
          <a:xfrm>
            <a:off x="5001554" y="4375597"/>
            <a:ext cx="1940760" cy="288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>
            <a:defPPr>
              <a:defRPr lang="en-US"/>
            </a:defPPr>
            <a:lvl1pPr algn="ctr">
              <a:defRPr sz="900" b="1">
                <a:latin typeface="+mj-lt"/>
              </a:defRPr>
            </a:lvl1pPr>
          </a:lstStyle>
          <a:p>
            <a:r>
              <a:rPr lang="en-IN" dirty="0">
                <a:solidFill>
                  <a:schemeClr val="bg1"/>
                </a:solidFill>
                <a:latin typeface="Trebuchet MS" panose="020B0703020202090204" pitchFamily="34" charset="0"/>
              </a:rPr>
              <a:t>Operations Support Systems</a:t>
            </a:r>
          </a:p>
        </p:txBody>
      </p:sp>
      <p:cxnSp>
        <p:nvCxnSpPr>
          <p:cNvPr id="1074" name="Straight Arrow Connector 1073">
            <a:extLst>
              <a:ext uri="{FF2B5EF4-FFF2-40B4-BE49-F238E27FC236}">
                <a16:creationId xmlns:a16="http://schemas.microsoft.com/office/drawing/2014/main" id="{0BCFE50D-1AEC-F96E-1780-E6AFE4161472}"/>
              </a:ext>
            </a:extLst>
          </p:cNvPr>
          <p:cNvCxnSpPr>
            <a:cxnSpLocks/>
          </p:cNvCxnSpPr>
          <p:nvPr/>
        </p:nvCxnSpPr>
        <p:spPr>
          <a:xfrm>
            <a:off x="264517" y="4505664"/>
            <a:ext cx="2233755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 descr="Image">
            <a:extLst>
              <a:ext uri="{FF2B5EF4-FFF2-40B4-BE49-F238E27FC236}">
                <a16:creationId xmlns:a16="http://schemas.microsoft.com/office/drawing/2014/main" id="{071CB588-E956-852B-4FB4-BC47C73128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8284" y="4004032"/>
            <a:ext cx="287258" cy="21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AB80FE1-4F77-1277-8B0B-E3DA789BE7BD}"/>
              </a:ext>
            </a:extLst>
          </p:cNvPr>
          <p:cNvSpPr txBox="1"/>
          <p:nvPr/>
        </p:nvSpPr>
        <p:spPr>
          <a:xfrm>
            <a:off x="8283978" y="4203015"/>
            <a:ext cx="543739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600" b="1" i="1" dirty="0">
                <a:latin typeface="Trebuchet MS" panose="020B0703020202090204" pitchFamily="34" charset="0"/>
              </a:rPr>
              <a:t>Any Cloud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FE235C88-77E8-404A-83E7-A4DD4A672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 vert="horz" wrap="square" lIns="0" tIns="45715" rIns="91428" bIns="45715" rtlCol="0" anchor="ctr">
            <a:spAutoFit/>
          </a:bodyPr>
          <a:lstStyle/>
          <a:p>
            <a:r>
              <a:rPr lang="en-US" dirty="0"/>
              <a:t>Sify IT Managed Services Framework </a:t>
            </a:r>
            <a:endParaRPr lang="en-IN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179FEC6-D144-4D6A-84EF-71FAD1CEBCAC}"/>
              </a:ext>
            </a:extLst>
          </p:cNvPr>
          <p:cNvSpPr txBox="1"/>
          <p:nvPr/>
        </p:nvSpPr>
        <p:spPr>
          <a:xfrm>
            <a:off x="495891" y="853978"/>
            <a:ext cx="15580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BFD72F"/>
                </a:solidFill>
                <a:latin typeface="Trebuchet MS" panose="020B0703020202090204" pitchFamily="34" charset="0"/>
                <a:ea typeface="Times New Roman" panose="02020603050405020304" pitchFamily="18" charset="0"/>
              </a:rPr>
              <a:t>Automation led AI/ML driven Operations</a:t>
            </a:r>
            <a:endParaRPr lang="en-IN" sz="1100" dirty="0">
              <a:solidFill>
                <a:srgbClr val="BFD72F"/>
              </a:solidFill>
              <a:latin typeface="Trebuchet MS" panose="020B0703020202090204" pitchFamily="34" charset="0"/>
              <a:ea typeface="Calibri" panose="020F0502020204030204" pitchFamily="34" charset="0"/>
            </a:endParaRPr>
          </a:p>
        </p:txBody>
      </p:sp>
      <p:graphicFrame>
        <p:nvGraphicFramePr>
          <p:cNvPr id="19" name="Diagram 18">
            <a:extLst>
              <a:ext uri="{FF2B5EF4-FFF2-40B4-BE49-F238E27FC236}">
                <a16:creationId xmlns:a16="http://schemas.microsoft.com/office/drawing/2014/main" id="{79B9600C-EF63-5676-1C03-0BE929CDA9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05457602"/>
              </p:ext>
            </p:extLst>
          </p:nvPr>
        </p:nvGraphicFramePr>
        <p:xfrm>
          <a:off x="495891" y="1795241"/>
          <a:ext cx="1558056" cy="24622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  <p:extLst>
      <p:ext uri="{BB962C8B-B14F-4D97-AF65-F5344CB8AC3E}">
        <p14:creationId xmlns:p14="http://schemas.microsoft.com/office/powerpoint/2010/main" val="128593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27C87F-2B04-4D1D-8028-532C065C3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 vert="horz" wrap="square" lIns="0" tIns="45715" rIns="91428" bIns="45715" rtlCol="0" anchor="ctr">
            <a:spAutoFit/>
          </a:bodyPr>
          <a:lstStyle/>
          <a:p>
            <a:r>
              <a:rPr lang="en-US" dirty="0"/>
              <a:t>Sify IT Managed Services  </a:t>
            </a:r>
            <a:endParaRPr lang="en-IN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BD391BD-F834-DE77-305B-4ED9A081A9A3}"/>
              </a:ext>
            </a:extLst>
          </p:cNvPr>
          <p:cNvGrpSpPr/>
          <p:nvPr/>
        </p:nvGrpSpPr>
        <p:grpSpPr>
          <a:xfrm>
            <a:off x="1499706" y="999496"/>
            <a:ext cx="6144593" cy="355158"/>
            <a:chOff x="1499704" y="986642"/>
            <a:chExt cx="6144593" cy="355158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F4785B3E-DB25-9A6D-AD06-67A5984E02F9}"/>
                </a:ext>
              </a:extLst>
            </p:cNvPr>
            <p:cNvSpPr/>
            <p:nvPr/>
          </p:nvSpPr>
          <p:spPr>
            <a:xfrm>
              <a:off x="1499704" y="986642"/>
              <a:ext cx="6144593" cy="355158"/>
            </a:xfrm>
            <a:prstGeom prst="roundRect">
              <a:avLst>
                <a:gd name="adj" fmla="val 50000"/>
              </a:avLst>
            </a:prstGeom>
            <a:solidFill>
              <a:srgbClr val="BED730"/>
            </a:solidFill>
            <a:ln w="952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66">
                <a:defRPr/>
              </a:pPr>
              <a:endParaRPr lang="en-IN" sz="1013" dirty="0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F9F31F5-A9BC-EB65-E7BC-DF364FC26307}"/>
                </a:ext>
              </a:extLst>
            </p:cNvPr>
            <p:cNvSpPr txBox="1"/>
            <p:nvPr/>
          </p:nvSpPr>
          <p:spPr>
            <a:xfrm>
              <a:off x="1903186" y="1010333"/>
              <a:ext cx="53376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66">
                <a:defRPr/>
              </a:pPr>
              <a:r>
                <a:rPr lang="en-US" sz="1400" b="1" dirty="0">
                  <a:solidFill>
                    <a:prstClr val="black"/>
                  </a:solidFill>
                  <a:latin typeface="Trebuchet MS"/>
                </a:rPr>
                <a:t>Integrity | Commitment | Agility </a:t>
              </a:r>
              <a:endParaRPr lang="en-IN" sz="1400" b="1" dirty="0">
                <a:solidFill>
                  <a:prstClr val="black"/>
                </a:solidFill>
                <a:latin typeface="Trebuchet MS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23730F0-AC36-A964-2920-F9B4A2618503}"/>
              </a:ext>
            </a:extLst>
          </p:cNvPr>
          <p:cNvGrpSpPr/>
          <p:nvPr/>
        </p:nvGrpSpPr>
        <p:grpSpPr>
          <a:xfrm>
            <a:off x="335860" y="1771750"/>
            <a:ext cx="8484290" cy="900000"/>
            <a:chOff x="335860" y="1988317"/>
            <a:chExt cx="8484290" cy="900000"/>
          </a:xfrm>
        </p:grpSpPr>
        <p:sp>
          <p:nvSpPr>
            <p:cNvPr id="13" name="Pentagon 12">
              <a:extLst>
                <a:ext uri="{FF2B5EF4-FFF2-40B4-BE49-F238E27FC236}">
                  <a16:creationId xmlns:a16="http://schemas.microsoft.com/office/drawing/2014/main" id="{37DD06A4-5386-027C-7BBD-863830BC83F5}"/>
                </a:ext>
              </a:extLst>
            </p:cNvPr>
            <p:cNvSpPr/>
            <p:nvPr/>
          </p:nvSpPr>
          <p:spPr>
            <a:xfrm>
              <a:off x="335860" y="1988317"/>
              <a:ext cx="4101203" cy="900000"/>
            </a:xfrm>
            <a:prstGeom prst="homePlate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  <a:alpha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7" name="Pentagon 16">
              <a:extLst>
                <a:ext uri="{FF2B5EF4-FFF2-40B4-BE49-F238E27FC236}">
                  <a16:creationId xmlns:a16="http://schemas.microsoft.com/office/drawing/2014/main" id="{C41702B2-86DD-D297-48E5-6E8B34EA7726}"/>
                </a:ext>
              </a:extLst>
            </p:cNvPr>
            <p:cNvSpPr/>
            <p:nvPr/>
          </p:nvSpPr>
          <p:spPr>
            <a:xfrm flipH="1">
              <a:off x="4706938" y="1988317"/>
              <a:ext cx="4113212" cy="900000"/>
            </a:xfrm>
            <a:prstGeom prst="homePlate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  <a:alpha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736F2D4B-3D6B-D72F-6532-084095A5EC7D}"/>
                </a:ext>
              </a:extLst>
            </p:cNvPr>
            <p:cNvGrpSpPr/>
            <p:nvPr/>
          </p:nvGrpSpPr>
          <p:grpSpPr>
            <a:xfrm>
              <a:off x="5615035" y="2037175"/>
              <a:ext cx="2814153" cy="802285"/>
              <a:chOff x="5615035" y="2007462"/>
              <a:chExt cx="2814153" cy="802285"/>
            </a:xfrm>
          </p:grpSpPr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8BE3E957-34A0-4E49-9748-AD3A6C6EC9F0}"/>
                  </a:ext>
                </a:extLst>
              </p:cNvPr>
              <p:cNvSpPr/>
              <p:nvPr/>
            </p:nvSpPr>
            <p:spPr>
              <a:xfrm>
                <a:off x="5712977" y="2224972"/>
                <a:ext cx="2716211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46" indent="-171446" defTabSz="685766">
                  <a:buFont typeface="Arial" panose="020B0604020202020204" pitchFamily="34" charset="0"/>
                  <a:buChar char="•"/>
                  <a:defRPr/>
                </a:pPr>
                <a:r>
                  <a:rPr lang="en-US" sz="800" dirty="0">
                    <a:solidFill>
                      <a:schemeClr val="bg1">
                        <a:lumMod val="95000"/>
                      </a:schemeClr>
                    </a:solidFill>
                    <a:latin typeface="Trebuchet MS"/>
                  </a:rPr>
                  <a:t>Quick to market</a:t>
                </a:r>
              </a:p>
              <a:p>
                <a:pPr marL="171446" indent="-171446" defTabSz="685766">
                  <a:buFont typeface="Arial" panose="020B0604020202020204" pitchFamily="34" charset="0"/>
                  <a:buChar char="•"/>
                  <a:defRPr/>
                </a:pPr>
                <a:r>
                  <a:rPr lang="en-US" sz="800" dirty="0">
                    <a:solidFill>
                      <a:schemeClr val="bg1">
                        <a:lumMod val="95000"/>
                      </a:schemeClr>
                    </a:solidFill>
                    <a:latin typeface="Trebuchet MS"/>
                  </a:rPr>
                  <a:t>Digital initiatives</a:t>
                </a:r>
              </a:p>
              <a:p>
                <a:pPr marL="171446" indent="-171446" defTabSz="685766">
                  <a:buFont typeface="Arial" panose="020B0604020202020204" pitchFamily="34" charset="0"/>
                  <a:buChar char="•"/>
                  <a:defRPr/>
                </a:pPr>
                <a:r>
                  <a:rPr lang="en-US" sz="800" dirty="0">
                    <a:solidFill>
                      <a:schemeClr val="bg1">
                        <a:lumMod val="95000"/>
                      </a:schemeClr>
                    </a:solidFill>
                    <a:latin typeface="Trebuchet MS"/>
                  </a:rPr>
                  <a:t>Business scale</a:t>
                </a:r>
              </a:p>
              <a:p>
                <a:pPr marL="171446" indent="-171446" defTabSz="685766">
                  <a:buFont typeface="Arial" panose="020B0604020202020204" pitchFamily="34" charset="0"/>
                  <a:buChar char="•"/>
                  <a:defRPr/>
                </a:pPr>
                <a:r>
                  <a:rPr lang="en-US" sz="800" dirty="0">
                    <a:solidFill>
                      <a:schemeClr val="bg1">
                        <a:lumMod val="95000"/>
                      </a:schemeClr>
                    </a:solidFill>
                    <a:latin typeface="Trebuchet MS"/>
                  </a:rPr>
                  <a:t>Brand protection</a:t>
                </a: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23302A81-B965-46F4-A5D9-094CEAA59D36}"/>
                  </a:ext>
                </a:extLst>
              </p:cNvPr>
              <p:cNvSpPr/>
              <p:nvPr/>
            </p:nvSpPr>
            <p:spPr>
              <a:xfrm>
                <a:off x="5615035" y="2007462"/>
                <a:ext cx="1369286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766">
                  <a:defRPr/>
                </a:pPr>
                <a:r>
                  <a:rPr lang="en-US" sz="1100" b="1" dirty="0">
                    <a:solidFill>
                      <a:srgbClr val="BED730"/>
                    </a:solidFill>
                    <a:latin typeface="Trebuchet MS"/>
                  </a:rPr>
                  <a:t>Business Benefits </a:t>
                </a:r>
              </a:p>
            </p:txBody>
          </p:sp>
        </p:grpSp>
        <p:pic>
          <p:nvPicPr>
            <p:cNvPr id="6" name="Picture 5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422BC459-D376-8AEC-3EC8-694B9EDAAC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2135" y="2258317"/>
              <a:ext cx="360000" cy="360000"/>
            </a:xfrm>
            <a:prstGeom prst="rect">
              <a:avLst/>
            </a:prstGeom>
          </p:spPr>
        </p:pic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6F13E229-CACE-718A-BF41-24866F2982CF}"/>
                </a:ext>
              </a:extLst>
            </p:cNvPr>
            <p:cNvGrpSpPr/>
            <p:nvPr/>
          </p:nvGrpSpPr>
          <p:grpSpPr>
            <a:xfrm>
              <a:off x="407357" y="2032032"/>
              <a:ext cx="3015582" cy="812571"/>
              <a:chOff x="407357" y="2051566"/>
              <a:chExt cx="3015582" cy="812571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77B4EEF0-B8D2-4CA8-B287-C3BBABA96B9A}"/>
                  </a:ext>
                </a:extLst>
              </p:cNvPr>
              <p:cNvSpPr/>
              <p:nvPr/>
            </p:nvSpPr>
            <p:spPr>
              <a:xfrm>
                <a:off x="505595" y="2279362"/>
                <a:ext cx="2917344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1" indent="-171446" defTabSz="685766">
                  <a:buFont typeface="Arial" panose="020B0604020202020204" pitchFamily="34" charset="0"/>
                  <a:buChar char="•"/>
                  <a:defRPr/>
                </a:pPr>
                <a:r>
                  <a:rPr lang="en-US" sz="800" dirty="0">
                    <a:solidFill>
                      <a:schemeClr val="bg1">
                        <a:lumMod val="95000"/>
                      </a:schemeClr>
                    </a:solidFill>
                    <a:latin typeface="Trebuchet MS"/>
                  </a:rPr>
                  <a:t>Service provider DNA – single partner</a:t>
                </a:r>
              </a:p>
              <a:p>
                <a:pPr marL="0" lvl="1" indent="-171446" defTabSz="685766">
                  <a:buFont typeface="Arial" panose="020B0604020202020204" pitchFamily="34" charset="0"/>
                  <a:buChar char="•"/>
                  <a:defRPr/>
                </a:pPr>
                <a:r>
                  <a:rPr lang="en-US" sz="800" dirty="0">
                    <a:solidFill>
                      <a:schemeClr val="bg1">
                        <a:lumMod val="95000"/>
                      </a:schemeClr>
                    </a:solidFill>
                    <a:latin typeface="Trebuchet MS"/>
                  </a:rPr>
                  <a:t>Sify Cloud (CI) – Private / Public Cloud</a:t>
                </a:r>
              </a:p>
              <a:p>
                <a:pPr marL="0" lvl="1" indent="-171446" defTabSz="685766">
                  <a:buFont typeface="Arial" panose="020B0604020202020204" pitchFamily="34" charset="0"/>
                  <a:buChar char="•"/>
                  <a:defRPr/>
                </a:pPr>
                <a:r>
                  <a:rPr lang="en-US" sz="800" dirty="0">
                    <a:solidFill>
                      <a:schemeClr val="bg1">
                        <a:lumMod val="95000"/>
                      </a:schemeClr>
                    </a:solidFill>
                    <a:latin typeface="Trebuchet MS"/>
                  </a:rPr>
                  <a:t>Network &amp; Data Center services</a:t>
                </a:r>
              </a:p>
              <a:p>
                <a:pPr marL="0" lvl="1" indent="-171446" defTabSz="685766">
                  <a:buFont typeface="Arial" panose="020B0604020202020204" pitchFamily="34" charset="0"/>
                  <a:buChar char="•"/>
                  <a:defRPr/>
                </a:pPr>
                <a:r>
                  <a:rPr lang="en-US" sz="800" dirty="0">
                    <a:solidFill>
                      <a:schemeClr val="bg1">
                        <a:lumMod val="95000"/>
                      </a:schemeClr>
                    </a:solidFill>
                    <a:latin typeface="Trebuchet MS"/>
                  </a:rPr>
                  <a:t>Security services</a:t>
                </a: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03CD5AD3-F953-4C53-A6D8-20031F4D90D6}"/>
                  </a:ext>
                </a:extLst>
              </p:cNvPr>
              <p:cNvSpPr/>
              <p:nvPr/>
            </p:nvSpPr>
            <p:spPr>
              <a:xfrm>
                <a:off x="407357" y="2051566"/>
                <a:ext cx="2489768" cy="2616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766">
                  <a:defRPr/>
                </a:pPr>
                <a:r>
                  <a:rPr lang="en-US" sz="1100" b="1" dirty="0">
                    <a:solidFill>
                      <a:srgbClr val="BED730"/>
                    </a:solidFill>
                    <a:latin typeface="Trebuchet MS"/>
                  </a:rPr>
                  <a:t>Wide Product &amp; Services Capability </a:t>
                </a:r>
              </a:p>
            </p:txBody>
          </p:sp>
        </p:grpSp>
        <p:pic>
          <p:nvPicPr>
            <p:cNvPr id="8" name="Picture 7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4C8ABB98-6CB0-D991-0DDA-0DC8137038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6454" y="2258317"/>
              <a:ext cx="410266" cy="360000"/>
            </a:xfrm>
            <a:prstGeom prst="rect">
              <a:avLst/>
            </a:prstGeom>
          </p:spPr>
        </p:pic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194632C-73B0-B61B-FCCC-5DA8D72D8CA6}"/>
              </a:ext>
            </a:extLst>
          </p:cNvPr>
          <p:cNvGrpSpPr/>
          <p:nvPr/>
        </p:nvGrpSpPr>
        <p:grpSpPr>
          <a:xfrm>
            <a:off x="335860" y="3607344"/>
            <a:ext cx="8484290" cy="900000"/>
            <a:chOff x="335860" y="3823910"/>
            <a:chExt cx="8484290" cy="900000"/>
          </a:xfrm>
        </p:grpSpPr>
        <p:sp>
          <p:nvSpPr>
            <p:cNvPr id="28" name="Pentagon 27">
              <a:extLst>
                <a:ext uri="{FF2B5EF4-FFF2-40B4-BE49-F238E27FC236}">
                  <a16:creationId xmlns:a16="http://schemas.microsoft.com/office/drawing/2014/main" id="{0017732D-03BB-E7FB-6E46-D5DCC5D83358}"/>
                </a:ext>
              </a:extLst>
            </p:cNvPr>
            <p:cNvSpPr/>
            <p:nvPr/>
          </p:nvSpPr>
          <p:spPr>
            <a:xfrm>
              <a:off x="335860" y="3823910"/>
              <a:ext cx="4101203" cy="900000"/>
            </a:xfrm>
            <a:prstGeom prst="homePlate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  <a:alpha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29" name="Pentagon 28">
              <a:extLst>
                <a:ext uri="{FF2B5EF4-FFF2-40B4-BE49-F238E27FC236}">
                  <a16:creationId xmlns:a16="http://schemas.microsoft.com/office/drawing/2014/main" id="{E4229899-A17B-176C-FBC0-ADA9EC9333C4}"/>
                </a:ext>
              </a:extLst>
            </p:cNvPr>
            <p:cNvSpPr/>
            <p:nvPr/>
          </p:nvSpPr>
          <p:spPr>
            <a:xfrm flipH="1">
              <a:off x="4706938" y="3823910"/>
              <a:ext cx="4113212" cy="900000"/>
            </a:xfrm>
            <a:prstGeom prst="homePlate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  <a:alpha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CFD054D1-1797-D960-A840-28BD28C38549}"/>
                </a:ext>
              </a:extLst>
            </p:cNvPr>
            <p:cNvGrpSpPr/>
            <p:nvPr/>
          </p:nvGrpSpPr>
          <p:grpSpPr>
            <a:xfrm>
              <a:off x="5615035" y="3932733"/>
              <a:ext cx="2814153" cy="682354"/>
              <a:chOff x="5615035" y="3929587"/>
              <a:chExt cx="2814153" cy="682354"/>
            </a:xfrm>
          </p:grpSpPr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BB8DE56D-611C-4494-B2F3-0D5D1479B5BE}"/>
                  </a:ext>
                </a:extLst>
              </p:cNvPr>
              <p:cNvSpPr/>
              <p:nvPr/>
            </p:nvSpPr>
            <p:spPr>
              <a:xfrm>
                <a:off x="5615035" y="3929587"/>
                <a:ext cx="2804693" cy="2616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766">
                  <a:defRPr/>
                </a:pPr>
                <a:r>
                  <a:rPr lang="en-US" sz="1100" b="1" dirty="0">
                    <a:solidFill>
                      <a:srgbClr val="BED730"/>
                    </a:solidFill>
                    <a:latin typeface="Trebuchet MS"/>
                  </a:rPr>
                  <a:t>Customer Delight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3010B745-E511-4851-B784-38778BADA032}"/>
                  </a:ext>
                </a:extLst>
              </p:cNvPr>
              <p:cNvSpPr txBox="1"/>
              <p:nvPr/>
            </p:nvSpPr>
            <p:spPr>
              <a:xfrm>
                <a:off x="5712977" y="4150276"/>
                <a:ext cx="271621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46" indent="-171446" defTabSz="685766">
                  <a:buFont typeface="Arial" panose="020B0604020202020204" pitchFamily="34" charset="0"/>
                  <a:buChar char="•"/>
                  <a:defRPr/>
                </a:pPr>
                <a:r>
                  <a:rPr lang="en-US" sz="800" dirty="0">
                    <a:solidFill>
                      <a:schemeClr val="bg1">
                        <a:lumMod val="95000"/>
                      </a:schemeClr>
                    </a:solidFill>
                    <a:latin typeface="Trebuchet MS"/>
                  </a:rPr>
                  <a:t>Incidents, problem reduction</a:t>
                </a:r>
              </a:p>
              <a:p>
                <a:pPr marL="171446" indent="-171446" defTabSz="685766">
                  <a:buFont typeface="Arial" panose="020B0604020202020204" pitchFamily="34" charset="0"/>
                  <a:buChar char="•"/>
                  <a:defRPr/>
                </a:pPr>
                <a:r>
                  <a:rPr lang="en-US" sz="800" dirty="0">
                    <a:solidFill>
                      <a:schemeClr val="bg1">
                        <a:lumMod val="95000"/>
                      </a:schemeClr>
                    </a:solidFill>
                    <a:latin typeface="Trebuchet MS"/>
                  </a:rPr>
                  <a:t>Human error reduction through automation</a:t>
                </a:r>
              </a:p>
              <a:p>
                <a:pPr marL="171446" indent="-171446" defTabSz="685766">
                  <a:buFont typeface="Arial" panose="020B0604020202020204" pitchFamily="34" charset="0"/>
                  <a:buChar char="•"/>
                  <a:defRPr/>
                </a:pPr>
                <a:r>
                  <a:rPr lang="en-US" sz="800" dirty="0">
                    <a:solidFill>
                      <a:schemeClr val="bg1">
                        <a:lumMod val="95000"/>
                      </a:schemeClr>
                    </a:solidFill>
                    <a:latin typeface="Trebuchet MS"/>
                  </a:rPr>
                  <a:t>Increased speed and agility in resolution</a:t>
                </a:r>
              </a:p>
            </p:txBody>
          </p:sp>
        </p:grpSp>
        <p:pic>
          <p:nvPicPr>
            <p:cNvPr id="14" name="Picture 13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641514A9-C7D1-0620-591C-200227062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2135" y="4093910"/>
              <a:ext cx="360000" cy="360000"/>
            </a:xfrm>
            <a:prstGeom prst="rect">
              <a:avLst/>
            </a:prstGeom>
          </p:spPr>
        </p:pic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44CB127-9840-442A-5826-4966AC83A636}"/>
                </a:ext>
              </a:extLst>
            </p:cNvPr>
            <p:cNvGrpSpPr/>
            <p:nvPr/>
          </p:nvGrpSpPr>
          <p:grpSpPr>
            <a:xfrm>
              <a:off x="407357" y="3914333"/>
              <a:ext cx="2756451" cy="719155"/>
              <a:chOff x="407357" y="3929587"/>
              <a:chExt cx="2756451" cy="719155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E3CBD64E-671F-4306-A337-0915A2454BC9}"/>
                  </a:ext>
                </a:extLst>
              </p:cNvPr>
              <p:cNvSpPr/>
              <p:nvPr/>
            </p:nvSpPr>
            <p:spPr>
              <a:xfrm>
                <a:off x="407357" y="3929587"/>
                <a:ext cx="2489768" cy="2616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766">
                  <a:defRPr/>
                </a:pPr>
                <a:r>
                  <a:rPr lang="en-US" sz="1100" b="1" dirty="0">
                    <a:solidFill>
                      <a:srgbClr val="BED730"/>
                    </a:solidFill>
                    <a:latin typeface="Trebuchet MS"/>
                  </a:rPr>
                  <a:t>AIOps driven Operation Excellence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996BB098-7843-4B60-83C2-91C95044A12F}"/>
                  </a:ext>
                </a:extLst>
              </p:cNvPr>
              <p:cNvSpPr txBox="1"/>
              <p:nvPr/>
            </p:nvSpPr>
            <p:spPr>
              <a:xfrm>
                <a:off x="497154" y="4187077"/>
                <a:ext cx="26666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46" indent="-171446" defTabSz="685766">
                  <a:buFont typeface="Arial" panose="020B0604020202020204" pitchFamily="34" charset="0"/>
                  <a:buChar char="•"/>
                  <a:defRPr/>
                </a:pPr>
                <a:r>
                  <a:rPr lang="en-US" sz="800" dirty="0">
                    <a:solidFill>
                      <a:schemeClr val="bg1">
                        <a:lumMod val="95000"/>
                      </a:schemeClr>
                    </a:solidFill>
                    <a:latin typeface="Trebuchet MS"/>
                  </a:rPr>
                  <a:t>Proactive assurance by predictive analytics Tooling &amp; Automation  </a:t>
                </a:r>
              </a:p>
              <a:p>
                <a:pPr marL="171446" indent="-171446" defTabSz="685766">
                  <a:buFont typeface="Arial" panose="020B0604020202020204" pitchFamily="34" charset="0"/>
                  <a:buChar char="•"/>
                  <a:defRPr/>
                </a:pPr>
                <a:r>
                  <a:rPr lang="en-IN" sz="800" dirty="0">
                    <a:solidFill>
                      <a:schemeClr val="bg1">
                        <a:lumMod val="95000"/>
                      </a:schemeClr>
                    </a:solidFill>
                    <a:latin typeface="Trebuchet MS"/>
                  </a:rPr>
                  <a:t>Service level management &amp; optimization </a:t>
                </a:r>
              </a:p>
            </p:txBody>
          </p:sp>
        </p:grpSp>
        <p:pic>
          <p:nvPicPr>
            <p:cNvPr id="16" name="Picture 15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99D517B0-1962-0A2E-7E0C-A86D67039DF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1587" y="4093910"/>
              <a:ext cx="360000" cy="360000"/>
            </a:xfrm>
            <a:prstGeom prst="rect">
              <a:avLst/>
            </a:prstGeom>
          </p:spPr>
        </p:pic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A01F5672-6979-784B-28B2-E2C9CD9AB777}"/>
              </a:ext>
            </a:extLst>
          </p:cNvPr>
          <p:cNvGrpSpPr/>
          <p:nvPr/>
        </p:nvGrpSpPr>
        <p:grpSpPr>
          <a:xfrm>
            <a:off x="335860" y="2689546"/>
            <a:ext cx="8484290" cy="900000"/>
            <a:chOff x="335860" y="2906113"/>
            <a:chExt cx="8484290" cy="900000"/>
          </a:xfrm>
        </p:grpSpPr>
        <p:sp>
          <p:nvSpPr>
            <p:cNvPr id="20" name="Pentagon 19">
              <a:extLst>
                <a:ext uri="{FF2B5EF4-FFF2-40B4-BE49-F238E27FC236}">
                  <a16:creationId xmlns:a16="http://schemas.microsoft.com/office/drawing/2014/main" id="{505F5A3D-6EAD-7186-02F6-7E0DD13FBA88}"/>
                </a:ext>
              </a:extLst>
            </p:cNvPr>
            <p:cNvSpPr/>
            <p:nvPr/>
          </p:nvSpPr>
          <p:spPr>
            <a:xfrm>
              <a:off x="335860" y="2906113"/>
              <a:ext cx="4101203" cy="900000"/>
            </a:xfrm>
            <a:prstGeom prst="homePlate">
              <a:avLst/>
            </a:prstGeom>
            <a:solidFill>
              <a:srgbClr val="17375E">
                <a:alpha val="80000"/>
              </a:srgbClr>
            </a:solidFill>
            <a:ln w="6350">
              <a:solidFill>
                <a:schemeClr val="accent1">
                  <a:lumMod val="75000"/>
                  <a:alpha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21" name="Pentagon 20">
              <a:extLst>
                <a:ext uri="{FF2B5EF4-FFF2-40B4-BE49-F238E27FC236}">
                  <a16:creationId xmlns:a16="http://schemas.microsoft.com/office/drawing/2014/main" id="{344E3406-5F91-2BF3-FC9F-C99250B642C2}"/>
                </a:ext>
              </a:extLst>
            </p:cNvPr>
            <p:cNvSpPr/>
            <p:nvPr/>
          </p:nvSpPr>
          <p:spPr>
            <a:xfrm flipH="1">
              <a:off x="4706938" y="2906113"/>
              <a:ext cx="4113212" cy="900000"/>
            </a:xfrm>
            <a:prstGeom prst="homePlate">
              <a:avLst/>
            </a:prstGeom>
            <a:solidFill>
              <a:srgbClr val="17375E">
                <a:alpha val="80000"/>
              </a:srgbClr>
            </a:solidFill>
            <a:ln w="6350">
              <a:solidFill>
                <a:schemeClr val="accent1">
                  <a:lumMod val="75000"/>
                  <a:alpha val="8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236AF27C-5847-76C4-76E8-99A6523869F4}"/>
                </a:ext>
              </a:extLst>
            </p:cNvPr>
            <p:cNvGrpSpPr/>
            <p:nvPr/>
          </p:nvGrpSpPr>
          <p:grpSpPr>
            <a:xfrm>
              <a:off x="5582561" y="3011720"/>
              <a:ext cx="2464899" cy="688786"/>
              <a:chOff x="5582561" y="3003370"/>
              <a:chExt cx="2464899" cy="688786"/>
            </a:xfrm>
          </p:grpSpPr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02A2669D-C804-4C55-B2CA-BF72BE27D785}"/>
                  </a:ext>
                </a:extLst>
              </p:cNvPr>
              <p:cNvSpPr/>
              <p:nvPr/>
            </p:nvSpPr>
            <p:spPr>
              <a:xfrm>
                <a:off x="5582561" y="3003370"/>
                <a:ext cx="1053494" cy="2616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766">
                  <a:defRPr/>
                </a:pPr>
                <a:r>
                  <a:rPr lang="en-US" sz="1100" b="1" dirty="0">
                    <a:solidFill>
                      <a:srgbClr val="BED730"/>
                    </a:solidFill>
                    <a:latin typeface="Trebuchet MS"/>
                  </a:rPr>
                  <a:t>Cost Benefits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055B5F04-6445-44BA-A899-19FE6330EC2C}"/>
                  </a:ext>
                </a:extLst>
              </p:cNvPr>
              <p:cNvSpPr txBox="1"/>
              <p:nvPr/>
            </p:nvSpPr>
            <p:spPr>
              <a:xfrm>
                <a:off x="5668348" y="3230491"/>
                <a:ext cx="23791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46" indent="-171446" defTabSz="685766">
                  <a:buFont typeface="Arial" panose="020B0604020202020204" pitchFamily="34" charset="0"/>
                  <a:buChar char="•"/>
                  <a:defRPr/>
                </a:pPr>
                <a:r>
                  <a:rPr lang="en-US" sz="800" dirty="0">
                    <a:solidFill>
                      <a:schemeClr val="bg1">
                        <a:lumMod val="95000"/>
                      </a:schemeClr>
                    </a:solidFill>
                    <a:latin typeface="Trebuchet MS"/>
                  </a:rPr>
                  <a:t>Technology adoption </a:t>
                </a:r>
              </a:p>
              <a:p>
                <a:pPr marL="171446" indent="-171446" defTabSz="685766">
                  <a:buFont typeface="Arial" panose="020B0604020202020204" pitchFamily="34" charset="0"/>
                  <a:buChar char="•"/>
                  <a:defRPr/>
                </a:pPr>
                <a:r>
                  <a:rPr lang="en-US" sz="800" dirty="0">
                    <a:solidFill>
                      <a:schemeClr val="bg1">
                        <a:lumMod val="95000"/>
                      </a:schemeClr>
                    </a:solidFill>
                    <a:latin typeface="Trebuchet MS"/>
                  </a:rPr>
                  <a:t>Technology standardization</a:t>
                </a:r>
              </a:p>
              <a:p>
                <a:pPr marL="171446" indent="-171446" defTabSz="685766">
                  <a:buFont typeface="Arial" panose="020B0604020202020204" pitchFamily="34" charset="0"/>
                  <a:buChar char="•"/>
                  <a:defRPr/>
                </a:pPr>
                <a:r>
                  <a:rPr lang="en-US" sz="800" dirty="0">
                    <a:solidFill>
                      <a:schemeClr val="bg1">
                        <a:lumMod val="95000"/>
                      </a:schemeClr>
                    </a:solidFill>
                    <a:latin typeface="Trebuchet MS"/>
                  </a:rPr>
                  <a:t>Technology optimization</a:t>
                </a:r>
              </a:p>
            </p:txBody>
          </p:sp>
        </p:grpSp>
        <p:pic>
          <p:nvPicPr>
            <p:cNvPr id="10" name="Picture 9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DC8EC67B-83D1-D604-0492-78783CFE069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2135" y="3176113"/>
              <a:ext cx="360000" cy="360000"/>
            </a:xfrm>
            <a:prstGeom prst="rect">
              <a:avLst/>
            </a:prstGeom>
          </p:spPr>
        </p:pic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66F1E217-47E8-344E-BF9A-786B488773E7}"/>
                </a:ext>
              </a:extLst>
            </p:cNvPr>
            <p:cNvGrpSpPr/>
            <p:nvPr/>
          </p:nvGrpSpPr>
          <p:grpSpPr>
            <a:xfrm>
              <a:off x="407357" y="2952293"/>
              <a:ext cx="2647797" cy="807640"/>
              <a:chOff x="407357" y="2957780"/>
              <a:chExt cx="2647797" cy="807640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8FE5991-C2A7-4DF0-9A85-763A7669A1A6}"/>
                  </a:ext>
                </a:extLst>
              </p:cNvPr>
              <p:cNvSpPr/>
              <p:nvPr/>
            </p:nvSpPr>
            <p:spPr>
              <a:xfrm>
                <a:off x="407357" y="2957780"/>
                <a:ext cx="2220596" cy="2616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766">
                  <a:defRPr/>
                </a:pPr>
                <a:r>
                  <a:rPr lang="en-US" sz="1100" b="1" dirty="0">
                    <a:solidFill>
                      <a:srgbClr val="BED730"/>
                    </a:solidFill>
                    <a:latin typeface="Trebuchet MS"/>
                  </a:rPr>
                  <a:t>Technology Capability &amp; IP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CAD3BC5D-4A56-47F8-9FD7-B708C7D009EA}"/>
                  </a:ext>
                </a:extLst>
              </p:cNvPr>
              <p:cNvSpPr txBox="1"/>
              <p:nvPr/>
            </p:nvSpPr>
            <p:spPr>
              <a:xfrm>
                <a:off x="493614" y="3180645"/>
                <a:ext cx="256154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46" indent="-171446" defTabSz="685766">
                  <a:buFont typeface="Arial" panose="020B0604020202020204" pitchFamily="34" charset="0"/>
                  <a:buChar char="•"/>
                  <a:defRPr/>
                </a:pPr>
                <a:r>
                  <a:rPr lang="en-US" sz="800" dirty="0">
                    <a:solidFill>
                      <a:schemeClr val="bg1">
                        <a:lumMod val="95000"/>
                      </a:schemeClr>
                    </a:solidFill>
                    <a:latin typeface="Trebuchet MS"/>
                  </a:rPr>
                  <a:t>Product engineering capabilities</a:t>
                </a:r>
              </a:p>
              <a:p>
                <a:pPr marL="171446" indent="-171446" defTabSz="685766">
                  <a:buFont typeface="Arial" panose="020B0604020202020204" pitchFamily="34" charset="0"/>
                  <a:buChar char="•"/>
                  <a:defRPr/>
                </a:pPr>
                <a:r>
                  <a:rPr lang="en-US" sz="800" dirty="0">
                    <a:solidFill>
                      <a:schemeClr val="bg1">
                        <a:lumMod val="95000"/>
                      </a:schemeClr>
                    </a:solidFill>
                    <a:latin typeface="Trebuchet MS"/>
                  </a:rPr>
                  <a:t>Sify Multi-CMP </a:t>
                </a:r>
              </a:p>
              <a:p>
                <a:pPr marL="171446" indent="-171446" defTabSz="685766">
                  <a:buFont typeface="Arial" panose="020B0604020202020204" pitchFamily="34" charset="0"/>
                  <a:buChar char="•"/>
                  <a:defRPr/>
                </a:pPr>
                <a:r>
                  <a:rPr lang="en-US" sz="800" dirty="0">
                    <a:solidFill>
                      <a:schemeClr val="bg1">
                        <a:lumMod val="95000"/>
                      </a:schemeClr>
                    </a:solidFill>
                    <a:latin typeface="Trebuchet MS"/>
                  </a:rPr>
                  <a:t>Certified SMEs</a:t>
                </a:r>
              </a:p>
              <a:p>
                <a:pPr marL="171446" indent="-171446" defTabSz="685766">
                  <a:buFont typeface="Arial" panose="020B0604020202020204" pitchFamily="34" charset="0"/>
                  <a:buChar char="•"/>
                  <a:defRPr/>
                </a:pPr>
                <a:r>
                  <a:rPr lang="en-US" sz="800" dirty="0">
                    <a:solidFill>
                      <a:schemeClr val="bg1">
                        <a:lumMod val="95000"/>
                      </a:schemeClr>
                    </a:solidFill>
                    <a:latin typeface="Trebuchet MS"/>
                  </a:rPr>
                  <a:t>Major OEM alliances and partnership</a:t>
                </a:r>
              </a:p>
            </p:txBody>
          </p:sp>
        </p:grpSp>
        <p:pic>
          <p:nvPicPr>
            <p:cNvPr id="23" name="Picture 22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95D40C6A-3992-B4DC-2A6D-422CAD9F171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1587" y="3176113"/>
              <a:ext cx="360000" cy="360000"/>
            </a:xfrm>
            <a:prstGeom prst="rect">
              <a:avLst/>
            </a:prstGeom>
          </p:spPr>
        </p:pic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452D0073-8E89-C04E-C6BF-AB570D12ACEE}"/>
              </a:ext>
            </a:extLst>
          </p:cNvPr>
          <p:cNvSpPr txBox="1"/>
          <p:nvPr/>
        </p:nvSpPr>
        <p:spPr>
          <a:xfrm>
            <a:off x="323851" y="1409561"/>
            <a:ext cx="41132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66">
              <a:defRPr/>
            </a:pPr>
            <a:r>
              <a:rPr lang="en-US" sz="1400" b="1" dirty="0">
                <a:solidFill>
                  <a:prstClr val="white"/>
                </a:solidFill>
                <a:latin typeface="Trebuchet MS"/>
              </a:rPr>
              <a:t>Sify Value Proposition</a:t>
            </a:r>
            <a:endParaRPr lang="en-IN" sz="1400" b="1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88E6E46-697D-E568-3214-BD3B204E893B}"/>
              </a:ext>
            </a:extLst>
          </p:cNvPr>
          <p:cNvSpPr txBox="1"/>
          <p:nvPr/>
        </p:nvSpPr>
        <p:spPr>
          <a:xfrm>
            <a:off x="4706938" y="1409561"/>
            <a:ext cx="4113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66">
              <a:defRPr/>
            </a:pPr>
            <a:r>
              <a:rPr lang="en-US" sz="1400" b="1" dirty="0">
                <a:solidFill>
                  <a:prstClr val="white"/>
                </a:solidFill>
                <a:latin typeface="Trebuchet MS"/>
              </a:rPr>
              <a:t>Customer Benefits</a:t>
            </a:r>
            <a:endParaRPr lang="en-IN" sz="1400" b="1" dirty="0">
              <a:solidFill>
                <a:prstClr val="white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61452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C155E4-B693-102A-B3C2-6C64377811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226" y="3282826"/>
            <a:ext cx="8499553" cy="765050"/>
          </a:xfrm>
        </p:spPr>
        <p:txBody>
          <a:bodyPr/>
          <a:lstStyle/>
          <a:p>
            <a:r>
              <a:rPr lang="en-US" dirty="0"/>
              <a:t>SECURITY MANAGED SERVICES</a:t>
            </a:r>
          </a:p>
        </p:txBody>
      </p:sp>
    </p:spTree>
    <p:extLst>
      <p:ext uri="{BB962C8B-B14F-4D97-AF65-F5344CB8AC3E}">
        <p14:creationId xmlns:p14="http://schemas.microsoft.com/office/powerpoint/2010/main" val="86396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848892E-CF99-7617-D76B-44363F7EBB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/>
          <a:lstStyle/>
          <a:p>
            <a:r>
              <a:rPr lang="en-US" dirty="0"/>
              <a:t>Sify InfinitSecurity Services Framework</a:t>
            </a:r>
            <a:endParaRPr lang="en-IN" dirty="0"/>
          </a:p>
        </p:txBody>
      </p:sp>
      <p:sp>
        <p:nvSpPr>
          <p:cNvPr id="1071" name="Freeform: Shape 18">
            <a:extLst>
              <a:ext uri="{FF2B5EF4-FFF2-40B4-BE49-F238E27FC236}">
                <a16:creationId xmlns:a16="http://schemas.microsoft.com/office/drawing/2014/main" id="{C4424F19-51B8-4170-67D4-CF44E284339B}"/>
              </a:ext>
            </a:extLst>
          </p:cNvPr>
          <p:cNvSpPr>
            <a:spLocks/>
          </p:cNvSpPr>
          <p:nvPr/>
        </p:nvSpPr>
        <p:spPr bwMode="gray">
          <a:xfrm rot="16200000">
            <a:off x="5629292" y="-513169"/>
            <a:ext cx="832707" cy="4431710"/>
          </a:xfrm>
          <a:prstGeom prst="roundRect">
            <a:avLst/>
          </a:prstGeom>
          <a:solidFill>
            <a:srgbClr val="BED730"/>
          </a:solidFill>
          <a:ln w="12700" cap="flat" cmpd="sng" algn="ctr">
            <a:noFill/>
            <a:prstDash val="sysDot"/>
            <a:miter lim="800000"/>
          </a:ln>
          <a:effectLst/>
        </p:spPr>
        <p:txBody>
          <a:bodyPr tIns="0" rtlCol="0" anchor="ctr"/>
          <a:lstStyle/>
          <a:p>
            <a:pPr algn="ctr" defTabSz="914355">
              <a:defRPr/>
            </a:pPr>
            <a:endParaRPr lang="en-US" sz="933" kern="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073" name="Freeform: Shape 18">
            <a:extLst>
              <a:ext uri="{FF2B5EF4-FFF2-40B4-BE49-F238E27FC236}">
                <a16:creationId xmlns:a16="http://schemas.microsoft.com/office/drawing/2014/main" id="{6BA0B56E-9E8F-DF7D-C0F9-59295AE74EB2}"/>
              </a:ext>
            </a:extLst>
          </p:cNvPr>
          <p:cNvSpPr>
            <a:spLocks/>
          </p:cNvSpPr>
          <p:nvPr/>
        </p:nvSpPr>
        <p:spPr bwMode="gray">
          <a:xfrm>
            <a:off x="2957884" y="3646103"/>
            <a:ext cx="2584142" cy="870335"/>
          </a:xfrm>
          <a:prstGeom prst="roundRect">
            <a:avLst/>
          </a:prstGeom>
          <a:solidFill>
            <a:schemeClr val="accent1">
              <a:alpha val="90000"/>
            </a:schemeClr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flat" dir="t"/>
          </a:scene3d>
          <a:sp3d z="190500" extrusionH="12700" prstMaterial="plastic"/>
        </p:spPr>
        <p:txBody>
          <a:bodyPr spcFirstLastPara="0" vert="horz" wrap="square" lIns="40958" tIns="40958" rIns="40958" bIns="40958" numCol="1" spcCol="1270" anchor="ctr" anchorCtr="0">
            <a:noAutofit/>
          </a:bodyPr>
          <a:lstStyle/>
          <a:p>
            <a:pPr algn="ctr" defTabSz="399920">
              <a:lnSpc>
                <a:spcPct val="90000"/>
              </a:lnSpc>
              <a:spcAft>
                <a:spcPct val="35000"/>
              </a:spcAft>
              <a:defRPr/>
            </a:pPr>
            <a:endParaRPr lang="en-US" sz="800" b="1" kern="0" dirty="0">
              <a:solidFill>
                <a:srgbClr val="FFFFFF"/>
              </a:solidFill>
              <a:latin typeface="Trebuchet MS"/>
              <a:cs typeface="Arial" panose="020B0604020202020204" pitchFamily="34" charset="0"/>
            </a:endParaRPr>
          </a:p>
        </p:txBody>
      </p:sp>
      <p:sp>
        <p:nvSpPr>
          <p:cNvPr id="1072" name="Freeform: Shape 18">
            <a:extLst>
              <a:ext uri="{FF2B5EF4-FFF2-40B4-BE49-F238E27FC236}">
                <a16:creationId xmlns:a16="http://schemas.microsoft.com/office/drawing/2014/main" id="{4F6A7E5C-0671-4CBE-6E91-2C7A74490B97}"/>
              </a:ext>
            </a:extLst>
          </p:cNvPr>
          <p:cNvSpPr>
            <a:spLocks/>
          </p:cNvSpPr>
          <p:nvPr/>
        </p:nvSpPr>
        <p:spPr bwMode="gray">
          <a:xfrm rot="16200000">
            <a:off x="5359884" y="-12189"/>
            <a:ext cx="1069409" cy="5851121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flat" dir="t"/>
          </a:scene3d>
          <a:sp3d z="190500" extrusionH="12700" prstMaterial="plastic"/>
        </p:spPr>
        <p:txBody>
          <a:bodyPr spcFirstLastPara="0" vert="horz" wrap="square" lIns="40958" tIns="40958" rIns="40958" bIns="40958" numCol="1" spcCol="1270" anchor="ctr" anchorCtr="0">
            <a:noAutofit/>
          </a:bodyPr>
          <a:lstStyle/>
          <a:p>
            <a:pPr algn="ctr" defTabSz="399920">
              <a:lnSpc>
                <a:spcPct val="90000"/>
              </a:lnSpc>
              <a:spcAft>
                <a:spcPct val="35000"/>
              </a:spcAft>
              <a:defRPr/>
            </a:pPr>
            <a:endParaRPr lang="en-US" sz="800" b="1" kern="0" dirty="0">
              <a:solidFill>
                <a:srgbClr val="FFFFFF"/>
              </a:solidFill>
              <a:latin typeface="Trebuchet MS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570E1B-8926-F927-2380-A5BD4E6A5B94}"/>
              </a:ext>
            </a:extLst>
          </p:cNvPr>
          <p:cNvSpPr txBox="1"/>
          <p:nvPr/>
        </p:nvSpPr>
        <p:spPr>
          <a:xfrm>
            <a:off x="4200494" y="1848564"/>
            <a:ext cx="458780" cy="1846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none" rtlCol="0" anchor="ctr">
            <a:spAutoFit/>
          </a:bodyPr>
          <a:lstStyle/>
          <a:p>
            <a:pPr algn="ctr" defTabSz="685783">
              <a:defRPr/>
            </a:pPr>
            <a:r>
              <a:rPr lang="en-IN" sz="600" dirty="0">
                <a:solidFill>
                  <a:prstClr val="black"/>
                </a:solidFill>
                <a:latin typeface="Trebuchet MS"/>
              </a:rPr>
              <a:t>Request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32AB16-4338-D200-F80D-59A7D64CB870}"/>
              </a:ext>
            </a:extLst>
          </p:cNvPr>
          <p:cNvSpPr txBox="1"/>
          <p:nvPr/>
        </p:nvSpPr>
        <p:spPr>
          <a:xfrm>
            <a:off x="4656106" y="1848564"/>
            <a:ext cx="378630" cy="1846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none" rtlCol="0" anchor="ctr">
            <a:spAutoFit/>
          </a:bodyPr>
          <a:lstStyle/>
          <a:p>
            <a:pPr algn="ctr" defTabSz="685783">
              <a:defRPr/>
            </a:pPr>
            <a:r>
              <a:rPr lang="en-IN" sz="600" dirty="0">
                <a:solidFill>
                  <a:prstClr val="black"/>
                </a:solidFill>
                <a:latin typeface="Trebuchet MS"/>
              </a:rPr>
              <a:t>Event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CB1B64-2DC9-2213-C9D8-2F7C6DFAFEDA}"/>
              </a:ext>
            </a:extLst>
          </p:cNvPr>
          <p:cNvSpPr txBox="1"/>
          <p:nvPr/>
        </p:nvSpPr>
        <p:spPr>
          <a:xfrm>
            <a:off x="5874664" y="1848564"/>
            <a:ext cx="434735" cy="1846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none" rtlCol="0" anchor="ctr">
            <a:spAutoFit/>
          </a:bodyPr>
          <a:lstStyle/>
          <a:p>
            <a:pPr algn="ctr" defTabSz="685783">
              <a:defRPr/>
            </a:pPr>
            <a:r>
              <a:rPr lang="en-IN" sz="600" dirty="0">
                <a:solidFill>
                  <a:prstClr val="black"/>
                </a:solidFill>
                <a:latin typeface="Trebuchet MS"/>
              </a:rPr>
              <a:t>Change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694DDA-03A7-6C20-ABC5-A7379B70FB27}"/>
              </a:ext>
            </a:extLst>
          </p:cNvPr>
          <p:cNvSpPr txBox="1"/>
          <p:nvPr/>
        </p:nvSpPr>
        <p:spPr>
          <a:xfrm>
            <a:off x="5451326" y="1848564"/>
            <a:ext cx="471604" cy="1846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none" rtlCol="0" anchor="ctr">
            <a:spAutoFit/>
          </a:bodyPr>
          <a:lstStyle/>
          <a:p>
            <a:pPr algn="ctr" defTabSz="685783">
              <a:defRPr/>
            </a:pPr>
            <a:r>
              <a:rPr lang="en-IN" sz="600" dirty="0">
                <a:solidFill>
                  <a:prstClr val="black"/>
                </a:solidFill>
                <a:latin typeface="Trebuchet MS"/>
              </a:rPr>
              <a:t>Problem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8CBE34-1FA4-2AF4-9E0D-13E53AD6AB1B}"/>
              </a:ext>
            </a:extLst>
          </p:cNvPr>
          <p:cNvSpPr txBox="1"/>
          <p:nvPr/>
        </p:nvSpPr>
        <p:spPr>
          <a:xfrm>
            <a:off x="5028363" y="1848564"/>
            <a:ext cx="465192" cy="1846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none" rtlCol="0" anchor="ctr">
            <a:spAutoFit/>
          </a:bodyPr>
          <a:lstStyle>
            <a:defPPr>
              <a:defRPr lang="en-US"/>
            </a:defPPr>
            <a:lvl1pPr algn="ctr">
              <a:defRPr sz="800"/>
            </a:lvl1pPr>
          </a:lstStyle>
          <a:p>
            <a:pPr defTabSz="685783">
              <a:defRPr/>
            </a:pPr>
            <a:r>
              <a:rPr lang="en-IN" sz="600" dirty="0">
                <a:solidFill>
                  <a:prstClr val="black"/>
                </a:solidFill>
                <a:latin typeface="Trebuchet MS"/>
              </a:rPr>
              <a:t>Incident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D2746D-02E6-D357-ACDF-2215A6E6E559}"/>
              </a:ext>
            </a:extLst>
          </p:cNvPr>
          <p:cNvSpPr txBox="1"/>
          <p:nvPr/>
        </p:nvSpPr>
        <p:spPr>
          <a:xfrm>
            <a:off x="6316567" y="1848564"/>
            <a:ext cx="632149" cy="1846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 defTabSz="685783">
              <a:defRPr/>
            </a:pPr>
            <a:r>
              <a:rPr lang="en-IN" sz="600" dirty="0">
                <a:solidFill>
                  <a:prstClr val="black"/>
                </a:solidFill>
                <a:latin typeface="Trebuchet MS"/>
              </a:rPr>
              <a:t>Asset Mgmt.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1F2D15D-1FEB-9DEC-4E56-DDBF4CF74C7C}"/>
              </a:ext>
            </a:extLst>
          </p:cNvPr>
          <p:cNvSpPr txBox="1"/>
          <p:nvPr/>
        </p:nvSpPr>
        <p:spPr>
          <a:xfrm>
            <a:off x="7314252" y="1844348"/>
            <a:ext cx="806189" cy="1846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 defTabSz="685783">
              <a:defRPr/>
            </a:pPr>
            <a:r>
              <a:rPr lang="en-IN" sz="600" dirty="0">
                <a:solidFill>
                  <a:prstClr val="black"/>
                </a:solidFill>
                <a:latin typeface="Trebuchet MS"/>
              </a:rPr>
              <a:t>Service  Mapping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25B85BE-E108-6C0E-BA5D-0EB468F03759}"/>
              </a:ext>
            </a:extLst>
          </p:cNvPr>
          <p:cNvSpPr txBox="1"/>
          <p:nvPr/>
        </p:nvSpPr>
        <p:spPr>
          <a:xfrm>
            <a:off x="6945228" y="1848564"/>
            <a:ext cx="375424" cy="1846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none" rtlCol="0" anchor="ctr">
            <a:spAutoFit/>
          </a:bodyPr>
          <a:lstStyle/>
          <a:p>
            <a:pPr algn="ctr" defTabSz="685783">
              <a:defRPr/>
            </a:pPr>
            <a:r>
              <a:rPr lang="en-IN" sz="600" dirty="0">
                <a:solidFill>
                  <a:prstClr val="black"/>
                </a:solidFill>
                <a:latin typeface="Trebuchet MS"/>
              </a:rPr>
              <a:t>CMDB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3DA1566-4963-FE1E-9060-B3D99C173B9A}"/>
              </a:ext>
            </a:extLst>
          </p:cNvPr>
          <p:cNvSpPr txBox="1"/>
          <p:nvPr/>
        </p:nvSpPr>
        <p:spPr>
          <a:xfrm>
            <a:off x="6180047" y="1373642"/>
            <a:ext cx="1269351" cy="17578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3175" cap="flat" cmpd="sng" algn="ctr">
            <a:solidFill>
              <a:schemeClr val="accent3">
                <a:lumMod val="60000"/>
                <a:lumOff val="40000"/>
              </a:schemeClr>
            </a:solidFill>
            <a:prstDash val="sysDot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algn="ctr" defTabSz="914378">
              <a:defRPr sz="933" kern="0">
                <a:solidFill>
                  <a:prstClr val="black"/>
                </a:solidFill>
                <a:latin typeface="Calibri" panose="020F0502020204030204"/>
              </a:defRPr>
            </a:lvl1pPr>
          </a:lstStyle>
          <a:p>
            <a:pPr defTabSz="914355">
              <a:defRPr/>
            </a:pPr>
            <a:r>
              <a:rPr lang="en-US" sz="700" kern="1200" dirty="0">
                <a:latin typeface="Trebuchet MS"/>
              </a:rPr>
              <a:t>Service Fulfilment</a:t>
            </a:r>
            <a:endParaRPr lang="en-IN" sz="700" kern="1200" dirty="0">
              <a:latin typeface="Trebuchet MS"/>
            </a:endParaRPr>
          </a:p>
        </p:txBody>
      </p:sp>
      <p:sp>
        <p:nvSpPr>
          <p:cNvPr id="43" name="Rectangle: Rounded Corners 1048">
            <a:extLst>
              <a:ext uri="{FF2B5EF4-FFF2-40B4-BE49-F238E27FC236}">
                <a16:creationId xmlns:a16="http://schemas.microsoft.com/office/drawing/2014/main" id="{E34C8ADE-FCBB-11F7-7392-99615A49CC80}"/>
              </a:ext>
            </a:extLst>
          </p:cNvPr>
          <p:cNvSpPr/>
          <p:nvPr/>
        </p:nvSpPr>
        <p:spPr>
          <a:xfrm>
            <a:off x="4882871" y="1589699"/>
            <a:ext cx="2503180" cy="22133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 defTabSz="685783">
              <a:defRPr/>
            </a:pPr>
            <a:r>
              <a:rPr lang="en-US" sz="700" dirty="0">
                <a:solidFill>
                  <a:prstClr val="black"/>
                </a:solidFill>
                <a:latin typeface="Trebuchet MS"/>
              </a:rPr>
              <a:t>Provisioning &amp; Orchestration (SOAR)</a:t>
            </a:r>
            <a:endParaRPr lang="en-IN" sz="7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028" name="Rectangle: Rounded Corners 46">
            <a:extLst>
              <a:ext uri="{FF2B5EF4-FFF2-40B4-BE49-F238E27FC236}">
                <a16:creationId xmlns:a16="http://schemas.microsoft.com/office/drawing/2014/main" id="{9E63965B-D4D7-C7D6-E1AC-9383A311E1D5}"/>
              </a:ext>
            </a:extLst>
          </p:cNvPr>
          <p:cNvSpPr/>
          <p:nvPr/>
        </p:nvSpPr>
        <p:spPr>
          <a:xfrm>
            <a:off x="6003376" y="792169"/>
            <a:ext cx="791033" cy="355309"/>
          </a:xfrm>
          <a:prstGeom prst="roundRect">
            <a:avLst>
              <a:gd name="adj" fmla="val 18572"/>
            </a:avLst>
          </a:prstGeom>
          <a:solidFill>
            <a:sysClr val="window" lastClr="FFFFFF"/>
          </a:solidFill>
          <a:ln w="3175" cap="flat" cmpd="sng" algn="ctr">
            <a:solidFill>
              <a:srgbClr val="70AD47">
                <a:lumMod val="60000"/>
                <a:lumOff val="4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55">
              <a:defRPr/>
            </a:pPr>
            <a:endParaRPr lang="en-IN" sz="2400" kern="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029" name="TextBox 1028">
            <a:extLst>
              <a:ext uri="{FF2B5EF4-FFF2-40B4-BE49-F238E27FC236}">
                <a16:creationId xmlns:a16="http://schemas.microsoft.com/office/drawing/2014/main" id="{B11FD798-0FA7-A77C-9835-07A3714CEFAD}"/>
              </a:ext>
            </a:extLst>
          </p:cNvPr>
          <p:cNvSpPr txBox="1"/>
          <p:nvPr/>
        </p:nvSpPr>
        <p:spPr>
          <a:xfrm>
            <a:off x="6853809" y="877120"/>
            <a:ext cx="784903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685783">
              <a:defRPr/>
            </a:pPr>
            <a:r>
              <a:rPr lang="en-US" sz="800" b="1" dirty="0">
                <a:solidFill>
                  <a:srgbClr val="BFD72F"/>
                </a:solidFill>
                <a:latin typeface="Trebuchet MS"/>
              </a:rPr>
              <a:t>Sify SOC</a:t>
            </a:r>
            <a:endParaRPr lang="en-IN" sz="800" b="1" dirty="0">
              <a:solidFill>
                <a:srgbClr val="BFD72F"/>
              </a:solidFill>
              <a:latin typeface="Trebuchet MS"/>
            </a:endParaRPr>
          </a:p>
        </p:txBody>
      </p:sp>
      <p:pic>
        <p:nvPicPr>
          <p:cNvPr id="1030" name="Graphic 1029" descr="Office worker">
            <a:extLst>
              <a:ext uri="{FF2B5EF4-FFF2-40B4-BE49-F238E27FC236}">
                <a16:creationId xmlns:a16="http://schemas.microsoft.com/office/drawing/2014/main" id="{4BDF9966-16AF-7FD1-BE1A-B22314FE73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72839" y="830460"/>
            <a:ext cx="222153" cy="235061"/>
          </a:xfrm>
          <a:prstGeom prst="rect">
            <a:avLst/>
          </a:prstGeom>
        </p:spPr>
      </p:pic>
      <p:pic>
        <p:nvPicPr>
          <p:cNvPr id="1031" name="Graphic 1030" descr="Office worker">
            <a:extLst>
              <a:ext uri="{FF2B5EF4-FFF2-40B4-BE49-F238E27FC236}">
                <a16:creationId xmlns:a16="http://schemas.microsoft.com/office/drawing/2014/main" id="{02251A91-1258-F127-5EB4-C39E6734EB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01451" y="833335"/>
            <a:ext cx="222153" cy="235061"/>
          </a:xfrm>
          <a:prstGeom prst="rect">
            <a:avLst/>
          </a:prstGeom>
        </p:spPr>
      </p:pic>
      <p:pic>
        <p:nvPicPr>
          <p:cNvPr id="1032" name="Graphic 1031" descr="Office worker">
            <a:extLst>
              <a:ext uri="{FF2B5EF4-FFF2-40B4-BE49-F238E27FC236}">
                <a16:creationId xmlns:a16="http://schemas.microsoft.com/office/drawing/2014/main" id="{37DCEB89-5433-6A1D-61C5-B78F8620CF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30062" y="833334"/>
            <a:ext cx="222153" cy="235061"/>
          </a:xfrm>
          <a:prstGeom prst="rect">
            <a:avLst/>
          </a:prstGeom>
        </p:spPr>
      </p:pic>
      <p:grpSp>
        <p:nvGrpSpPr>
          <p:cNvPr id="1033" name="Group 1032">
            <a:extLst>
              <a:ext uri="{FF2B5EF4-FFF2-40B4-BE49-F238E27FC236}">
                <a16:creationId xmlns:a16="http://schemas.microsoft.com/office/drawing/2014/main" id="{8DEBA649-7F3F-B263-3959-50A55CCB40F8}"/>
              </a:ext>
            </a:extLst>
          </p:cNvPr>
          <p:cNvGrpSpPr/>
          <p:nvPr/>
        </p:nvGrpSpPr>
        <p:grpSpPr>
          <a:xfrm>
            <a:off x="4834718" y="781535"/>
            <a:ext cx="923176" cy="395667"/>
            <a:chOff x="4321705" y="689157"/>
            <a:chExt cx="1337978" cy="424277"/>
          </a:xfrm>
        </p:grpSpPr>
        <p:sp>
          <p:nvSpPr>
            <p:cNvPr id="1034" name="Rectangle: Rounded Corners 4">
              <a:extLst>
                <a:ext uri="{FF2B5EF4-FFF2-40B4-BE49-F238E27FC236}">
                  <a16:creationId xmlns:a16="http://schemas.microsoft.com/office/drawing/2014/main" id="{5ED367D7-0742-0C99-C709-7D93A5232937}"/>
                </a:ext>
              </a:extLst>
            </p:cNvPr>
            <p:cNvSpPr/>
            <p:nvPr/>
          </p:nvSpPr>
          <p:spPr>
            <a:xfrm>
              <a:off x="4321705" y="689157"/>
              <a:ext cx="1337978" cy="424277"/>
            </a:xfrm>
            <a:prstGeom prst="roundRect">
              <a:avLst>
                <a:gd name="adj" fmla="val 25219"/>
              </a:avLst>
            </a:prstGeom>
            <a:ln w="317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685783">
                <a:defRPr/>
              </a:pPr>
              <a:endParaRPr lang="en-IN" sz="1013" dirty="0">
                <a:solidFill>
                  <a:prstClr val="black"/>
                </a:solidFill>
                <a:latin typeface="Trebuchet MS"/>
              </a:endParaRPr>
            </a:p>
          </p:txBody>
        </p:sp>
        <p:pic>
          <p:nvPicPr>
            <p:cNvPr id="1035" name="Graphic 1034" descr="Office worker">
              <a:extLst>
                <a:ext uri="{FF2B5EF4-FFF2-40B4-BE49-F238E27FC236}">
                  <a16:creationId xmlns:a16="http://schemas.microsoft.com/office/drawing/2014/main" id="{2C1FE102-E0FA-297D-B87D-177110220B0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412977" y="732046"/>
              <a:ext cx="381000" cy="312195"/>
            </a:xfrm>
            <a:prstGeom prst="rect">
              <a:avLst/>
            </a:prstGeom>
          </p:spPr>
        </p:pic>
        <p:pic>
          <p:nvPicPr>
            <p:cNvPr id="1037" name="Graphic 1036" descr="Office worker">
              <a:extLst>
                <a:ext uri="{FF2B5EF4-FFF2-40B4-BE49-F238E27FC236}">
                  <a16:creationId xmlns:a16="http://schemas.microsoft.com/office/drawing/2014/main" id="{BC4B1747-E97A-8489-4D01-C1B1F3E5B58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794321" y="732046"/>
              <a:ext cx="381000" cy="312195"/>
            </a:xfrm>
            <a:prstGeom prst="rect">
              <a:avLst/>
            </a:prstGeom>
          </p:spPr>
        </p:pic>
        <p:pic>
          <p:nvPicPr>
            <p:cNvPr id="1039" name="Graphic 1038" descr="Office worker">
              <a:extLst>
                <a:ext uri="{FF2B5EF4-FFF2-40B4-BE49-F238E27FC236}">
                  <a16:creationId xmlns:a16="http://schemas.microsoft.com/office/drawing/2014/main" id="{4C552F02-3F30-92FC-0D4A-30EDAEB57F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175665" y="732046"/>
              <a:ext cx="381000" cy="312195"/>
            </a:xfrm>
            <a:prstGeom prst="rect">
              <a:avLst/>
            </a:prstGeom>
          </p:spPr>
        </p:pic>
      </p:grpSp>
      <p:sp>
        <p:nvSpPr>
          <p:cNvPr id="1041" name="TextBox 1040">
            <a:extLst>
              <a:ext uri="{FF2B5EF4-FFF2-40B4-BE49-F238E27FC236}">
                <a16:creationId xmlns:a16="http://schemas.microsoft.com/office/drawing/2014/main" id="{2040234E-A236-5DB2-8734-204B45431B70}"/>
              </a:ext>
            </a:extLst>
          </p:cNvPr>
          <p:cNvSpPr txBox="1"/>
          <p:nvPr/>
        </p:nvSpPr>
        <p:spPr>
          <a:xfrm>
            <a:off x="4058869" y="877119"/>
            <a:ext cx="784904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 defTabSz="685783">
              <a:defRPr/>
            </a:pPr>
            <a:r>
              <a:rPr lang="en-US" sz="800" b="1" dirty="0">
                <a:solidFill>
                  <a:srgbClr val="4BACC6"/>
                </a:solidFill>
                <a:latin typeface="Trebuchet MS"/>
              </a:rPr>
              <a:t>Customers</a:t>
            </a:r>
            <a:endParaRPr lang="en-IN" sz="800" b="1" dirty="0">
              <a:solidFill>
                <a:srgbClr val="4BACC6"/>
              </a:solidFill>
              <a:latin typeface="Trebuchet MS"/>
            </a:endParaRPr>
          </a:p>
        </p:txBody>
      </p:sp>
      <p:sp>
        <p:nvSpPr>
          <p:cNvPr id="50" name="Freeform: Shape 18">
            <a:extLst>
              <a:ext uri="{FF2B5EF4-FFF2-40B4-BE49-F238E27FC236}">
                <a16:creationId xmlns:a16="http://schemas.microsoft.com/office/drawing/2014/main" id="{CF32C804-7C7B-AD53-41DA-E8EA488E54B4}"/>
              </a:ext>
            </a:extLst>
          </p:cNvPr>
          <p:cNvSpPr>
            <a:spLocks/>
          </p:cNvSpPr>
          <p:nvPr/>
        </p:nvSpPr>
        <p:spPr bwMode="gray">
          <a:xfrm>
            <a:off x="7262363" y="2808370"/>
            <a:ext cx="657849" cy="268580"/>
          </a:xfrm>
          <a:prstGeom prst="rect">
            <a:avLst/>
          </a:prstGeom>
          <a:solidFill>
            <a:schemeClr val="bg1">
              <a:alpha val="90000"/>
            </a:schemeClr>
          </a:solidFill>
          <a:ln w="317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</a:ln>
          <a:effectLst/>
          <a:scene3d>
            <a:camera prst="orthographicFront"/>
            <a:lightRig rig="flat" dir="t"/>
          </a:scene3d>
          <a:sp3d z="190500" extrusionH="12700" prstMaterial="plastic"/>
        </p:spPr>
        <p:txBody>
          <a:bodyPr spcFirstLastPara="0" vert="horz" wrap="square" lIns="40958" tIns="40958" rIns="40958" bIns="40958" numCol="1" spcCol="1270" anchor="ctr" anchorCtr="0">
            <a:noAutofit/>
          </a:bodyPr>
          <a:lstStyle/>
          <a:p>
            <a:pPr algn="ctr" defTabSz="39992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700" kern="0" dirty="0">
                <a:solidFill>
                  <a:srgbClr val="1E272C">
                    <a:lumMod val="50000"/>
                  </a:srgbClr>
                </a:solidFill>
                <a:latin typeface="Trebuchet MS"/>
                <a:cs typeface="Arial" panose="020B0604020202020204" pitchFamily="34" charset="0"/>
              </a:rPr>
              <a:t>Vulnerability Assessment</a:t>
            </a:r>
          </a:p>
        </p:txBody>
      </p:sp>
      <p:sp>
        <p:nvSpPr>
          <p:cNvPr id="58" name="Freeform: Shape 18">
            <a:extLst>
              <a:ext uri="{FF2B5EF4-FFF2-40B4-BE49-F238E27FC236}">
                <a16:creationId xmlns:a16="http://schemas.microsoft.com/office/drawing/2014/main" id="{A6E0BA88-991A-496D-7302-DA35283D9241}"/>
              </a:ext>
            </a:extLst>
          </p:cNvPr>
          <p:cNvSpPr>
            <a:spLocks/>
          </p:cNvSpPr>
          <p:nvPr/>
        </p:nvSpPr>
        <p:spPr bwMode="gray">
          <a:xfrm>
            <a:off x="7944670" y="2808370"/>
            <a:ext cx="657849" cy="268580"/>
          </a:xfrm>
          <a:prstGeom prst="rect">
            <a:avLst/>
          </a:prstGeom>
          <a:solidFill>
            <a:schemeClr val="bg1">
              <a:alpha val="90000"/>
            </a:schemeClr>
          </a:solidFill>
          <a:ln w="317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</a:ln>
          <a:effectLst/>
          <a:scene3d>
            <a:camera prst="orthographicFront"/>
            <a:lightRig rig="flat" dir="t"/>
          </a:scene3d>
          <a:sp3d z="190500" extrusionH="12700" prstMaterial="plastic"/>
        </p:spPr>
        <p:txBody>
          <a:bodyPr spcFirstLastPara="0" vert="horz" wrap="square" lIns="40958" tIns="40958" rIns="40958" bIns="40958" numCol="1" spcCol="1270" anchor="ctr" anchorCtr="0">
            <a:noAutofit/>
          </a:bodyPr>
          <a:lstStyle/>
          <a:p>
            <a:pPr algn="ctr" defTabSz="39992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700" kern="0" dirty="0">
                <a:solidFill>
                  <a:srgbClr val="1E272C">
                    <a:lumMod val="50000"/>
                  </a:srgbClr>
                </a:solidFill>
                <a:latin typeface="Trebuchet MS"/>
                <a:cs typeface="Arial" panose="020B0604020202020204" pitchFamily="34" charset="0"/>
              </a:rPr>
              <a:t>Penetration Testing</a:t>
            </a:r>
          </a:p>
        </p:txBody>
      </p:sp>
      <p:sp>
        <p:nvSpPr>
          <p:cNvPr id="1049" name="Freeform: Shape 18">
            <a:extLst>
              <a:ext uri="{FF2B5EF4-FFF2-40B4-BE49-F238E27FC236}">
                <a16:creationId xmlns:a16="http://schemas.microsoft.com/office/drawing/2014/main" id="{EF7BC985-84E2-EDD0-A42F-398BA894B2C4}"/>
              </a:ext>
            </a:extLst>
          </p:cNvPr>
          <p:cNvSpPr>
            <a:spLocks/>
          </p:cNvSpPr>
          <p:nvPr/>
        </p:nvSpPr>
        <p:spPr bwMode="gray">
          <a:xfrm>
            <a:off x="5278298" y="2808882"/>
            <a:ext cx="389851" cy="177074"/>
          </a:xfrm>
          <a:prstGeom prst="rect">
            <a:avLst/>
          </a:prstGeom>
          <a:solidFill>
            <a:schemeClr val="bg1">
              <a:alpha val="90000"/>
            </a:schemeClr>
          </a:solidFill>
          <a:ln w="317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</a:ln>
          <a:effectLst/>
          <a:scene3d>
            <a:camera prst="orthographicFront"/>
            <a:lightRig rig="flat" dir="t"/>
          </a:scene3d>
          <a:sp3d z="190500" extrusionH="12700" prstMaterial="plastic"/>
        </p:spPr>
        <p:txBody>
          <a:bodyPr spcFirstLastPara="0" vert="horz" wrap="square" lIns="40958" tIns="40958" rIns="40958" bIns="40958" numCol="1" spcCol="1270" anchor="ctr" anchorCtr="0">
            <a:noAutofit/>
          </a:bodyPr>
          <a:lstStyle/>
          <a:p>
            <a:pPr algn="ctr" defTabSz="39992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700" kern="0" dirty="0">
                <a:solidFill>
                  <a:srgbClr val="1E272C">
                    <a:lumMod val="50000"/>
                  </a:srgbClr>
                </a:solidFill>
                <a:latin typeface="Trebuchet MS"/>
                <a:cs typeface="Arial" panose="020B0604020202020204" pitchFamily="34" charset="0"/>
              </a:rPr>
              <a:t>SIEM</a:t>
            </a:r>
          </a:p>
        </p:txBody>
      </p:sp>
      <p:sp>
        <p:nvSpPr>
          <p:cNvPr id="1050" name="Freeform: Shape 18">
            <a:extLst>
              <a:ext uri="{FF2B5EF4-FFF2-40B4-BE49-F238E27FC236}">
                <a16:creationId xmlns:a16="http://schemas.microsoft.com/office/drawing/2014/main" id="{90B069B8-70DA-DC41-638C-8F7B400116D2}"/>
              </a:ext>
            </a:extLst>
          </p:cNvPr>
          <p:cNvSpPr>
            <a:spLocks/>
          </p:cNvSpPr>
          <p:nvPr/>
        </p:nvSpPr>
        <p:spPr bwMode="gray">
          <a:xfrm>
            <a:off x="5712231" y="2816072"/>
            <a:ext cx="414124" cy="166137"/>
          </a:xfrm>
          <a:prstGeom prst="rect">
            <a:avLst/>
          </a:prstGeom>
          <a:solidFill>
            <a:schemeClr val="bg1">
              <a:alpha val="90000"/>
            </a:schemeClr>
          </a:solidFill>
          <a:ln w="317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</a:ln>
          <a:effectLst/>
          <a:scene3d>
            <a:camera prst="orthographicFront"/>
            <a:lightRig rig="flat" dir="t"/>
          </a:scene3d>
          <a:sp3d z="190500" extrusionH="12700" prstMaterial="plastic"/>
        </p:spPr>
        <p:txBody>
          <a:bodyPr spcFirstLastPara="0" vert="horz" wrap="square" lIns="40958" tIns="40958" rIns="40958" bIns="40958" numCol="1" spcCol="1270" anchor="ctr" anchorCtr="0">
            <a:noAutofit/>
          </a:bodyPr>
          <a:lstStyle/>
          <a:p>
            <a:pPr algn="ctr" defTabSz="39992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700" kern="0" dirty="0">
                <a:solidFill>
                  <a:srgbClr val="1E272C">
                    <a:lumMod val="50000"/>
                  </a:srgbClr>
                </a:solidFill>
                <a:latin typeface="Trebuchet MS"/>
                <a:cs typeface="Arial" panose="020B0604020202020204" pitchFamily="34" charset="0"/>
              </a:rPr>
              <a:t>UEBA</a:t>
            </a:r>
          </a:p>
        </p:txBody>
      </p:sp>
      <p:sp>
        <p:nvSpPr>
          <p:cNvPr id="1051" name="Freeform: Shape 18">
            <a:extLst>
              <a:ext uri="{FF2B5EF4-FFF2-40B4-BE49-F238E27FC236}">
                <a16:creationId xmlns:a16="http://schemas.microsoft.com/office/drawing/2014/main" id="{F9BC8F2A-E239-21EA-769A-A4B4E0B17ADF}"/>
              </a:ext>
            </a:extLst>
          </p:cNvPr>
          <p:cNvSpPr>
            <a:spLocks/>
          </p:cNvSpPr>
          <p:nvPr/>
        </p:nvSpPr>
        <p:spPr bwMode="gray">
          <a:xfrm>
            <a:off x="6755191" y="2811250"/>
            <a:ext cx="343927" cy="161411"/>
          </a:xfrm>
          <a:prstGeom prst="rect">
            <a:avLst/>
          </a:prstGeom>
          <a:solidFill>
            <a:schemeClr val="bg1">
              <a:alpha val="90000"/>
            </a:schemeClr>
          </a:solidFill>
          <a:ln w="317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</a:ln>
          <a:effectLst/>
          <a:scene3d>
            <a:camera prst="orthographicFront"/>
            <a:lightRig rig="flat" dir="t"/>
          </a:scene3d>
          <a:sp3d z="190500" extrusionH="12700" prstMaterial="plastic"/>
        </p:spPr>
        <p:txBody>
          <a:bodyPr spcFirstLastPara="0" vert="horz" wrap="square" lIns="40958" tIns="40958" rIns="40958" bIns="40958" numCol="1" spcCol="1270" anchor="ctr" anchorCtr="0">
            <a:noAutofit/>
          </a:bodyPr>
          <a:lstStyle/>
          <a:p>
            <a:pPr algn="ctr" defTabSz="39992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700" kern="0" dirty="0">
                <a:solidFill>
                  <a:srgbClr val="1E272C">
                    <a:lumMod val="50000"/>
                  </a:srgbClr>
                </a:solidFill>
                <a:latin typeface="Trebuchet MS"/>
                <a:cs typeface="Arial" panose="020B0604020202020204" pitchFamily="34" charset="0"/>
              </a:rPr>
              <a:t>NBAD</a:t>
            </a:r>
          </a:p>
        </p:txBody>
      </p:sp>
      <p:sp>
        <p:nvSpPr>
          <p:cNvPr id="1052" name="Freeform: Shape 18">
            <a:extLst>
              <a:ext uri="{FF2B5EF4-FFF2-40B4-BE49-F238E27FC236}">
                <a16:creationId xmlns:a16="http://schemas.microsoft.com/office/drawing/2014/main" id="{71BD0EAE-F652-BD22-EAD1-0E44D1E35A43}"/>
              </a:ext>
            </a:extLst>
          </p:cNvPr>
          <p:cNvSpPr>
            <a:spLocks/>
          </p:cNvSpPr>
          <p:nvPr/>
        </p:nvSpPr>
        <p:spPr bwMode="gray">
          <a:xfrm>
            <a:off x="5278147" y="3034331"/>
            <a:ext cx="1820971" cy="218926"/>
          </a:xfrm>
          <a:prstGeom prst="rect">
            <a:avLst/>
          </a:prstGeom>
          <a:solidFill>
            <a:schemeClr val="bg1">
              <a:alpha val="90000"/>
            </a:schemeClr>
          </a:solidFill>
          <a:ln w="317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</a:ln>
          <a:effectLst/>
          <a:scene3d>
            <a:camera prst="orthographicFront"/>
            <a:lightRig rig="flat" dir="t"/>
          </a:scene3d>
          <a:sp3d z="190500" extrusionH="12700" prstMaterial="plastic"/>
        </p:spPr>
        <p:txBody>
          <a:bodyPr spcFirstLastPara="0" vert="horz" wrap="square" lIns="40958" tIns="40958" rIns="40958" bIns="40958" numCol="1" spcCol="1270" anchor="ctr" anchorCtr="0">
            <a:noAutofit/>
          </a:bodyPr>
          <a:lstStyle/>
          <a:p>
            <a:pPr algn="ctr" defTabSz="39992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700" kern="0" dirty="0">
                <a:solidFill>
                  <a:srgbClr val="1E272C">
                    <a:lumMod val="50000"/>
                  </a:srgbClr>
                </a:solidFill>
                <a:latin typeface="Trebuchet MS"/>
                <a:cs typeface="Arial" panose="020B0604020202020204" pitchFamily="34" charset="0"/>
              </a:rPr>
              <a:t>Threat Intelligence</a:t>
            </a:r>
          </a:p>
        </p:txBody>
      </p:sp>
      <p:sp>
        <p:nvSpPr>
          <p:cNvPr id="1055" name="Freeform: Shape 18">
            <a:extLst>
              <a:ext uri="{FF2B5EF4-FFF2-40B4-BE49-F238E27FC236}">
                <a16:creationId xmlns:a16="http://schemas.microsoft.com/office/drawing/2014/main" id="{DF88C825-88C4-C73F-9EEC-516BA3551113}"/>
              </a:ext>
            </a:extLst>
          </p:cNvPr>
          <p:cNvSpPr>
            <a:spLocks/>
          </p:cNvSpPr>
          <p:nvPr/>
        </p:nvSpPr>
        <p:spPr bwMode="gray">
          <a:xfrm>
            <a:off x="3281521" y="2490876"/>
            <a:ext cx="1835491" cy="268580"/>
          </a:xfrm>
          <a:prstGeom prst="rect">
            <a:avLst/>
          </a:prstGeom>
          <a:solidFill>
            <a:schemeClr val="accent2">
              <a:alpha val="90000"/>
            </a:schemeClr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flat" dir="t"/>
          </a:scene3d>
          <a:sp3d z="190500" extrusionH="12700" prstMaterial="plastic"/>
        </p:spPr>
        <p:txBody>
          <a:bodyPr spcFirstLastPara="0" vert="horz" wrap="square" lIns="40958" tIns="40958" rIns="40958" bIns="40958" numCol="1" spcCol="1270" anchor="ctr" anchorCtr="0">
            <a:noAutofit/>
          </a:bodyPr>
          <a:lstStyle/>
          <a:p>
            <a:pPr algn="ctr" defTabSz="39992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800" b="1" kern="0" dirty="0">
                <a:solidFill>
                  <a:srgbClr val="FFFFFF"/>
                </a:solidFill>
                <a:latin typeface="Trebuchet MS"/>
                <a:cs typeface="Arial" panose="020B0604020202020204" pitchFamily="34" charset="0"/>
              </a:rPr>
              <a:t>Monitoring / Management (MSS)</a:t>
            </a:r>
          </a:p>
        </p:txBody>
      </p:sp>
      <p:sp>
        <p:nvSpPr>
          <p:cNvPr id="1056" name="Freeform: Shape 18">
            <a:extLst>
              <a:ext uri="{FF2B5EF4-FFF2-40B4-BE49-F238E27FC236}">
                <a16:creationId xmlns:a16="http://schemas.microsoft.com/office/drawing/2014/main" id="{A3B0CB5E-D7A7-489E-F43A-5DB5BCE7E9FF}"/>
              </a:ext>
            </a:extLst>
          </p:cNvPr>
          <p:cNvSpPr>
            <a:spLocks/>
          </p:cNvSpPr>
          <p:nvPr/>
        </p:nvSpPr>
        <p:spPr bwMode="gray">
          <a:xfrm>
            <a:off x="5268373" y="2490876"/>
            <a:ext cx="1835491" cy="268580"/>
          </a:xfrm>
          <a:prstGeom prst="rect">
            <a:avLst/>
          </a:prstGeom>
          <a:solidFill>
            <a:schemeClr val="accent2">
              <a:alpha val="90000"/>
            </a:schemeClr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flat" dir="t"/>
          </a:scene3d>
          <a:sp3d z="190500" extrusionH="12700" prstMaterial="plastic"/>
        </p:spPr>
        <p:txBody>
          <a:bodyPr spcFirstLastPara="0" vert="horz" wrap="square" lIns="40958" tIns="40958" rIns="40958" bIns="40958" numCol="1" spcCol="1270" anchor="ctr" anchorCtr="0">
            <a:noAutofit/>
          </a:bodyPr>
          <a:lstStyle/>
          <a:p>
            <a:pPr algn="ctr" defTabSz="39992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800" b="1" kern="0" dirty="0">
                <a:solidFill>
                  <a:srgbClr val="FFFFFF"/>
                </a:solidFill>
                <a:latin typeface="Trebuchet MS"/>
                <a:cs typeface="Arial" panose="020B0604020202020204" pitchFamily="34" charset="0"/>
              </a:rPr>
              <a:t>Detection (MDR)</a:t>
            </a:r>
          </a:p>
        </p:txBody>
      </p:sp>
      <p:sp>
        <p:nvSpPr>
          <p:cNvPr id="1057" name="Freeform: Shape 18">
            <a:extLst>
              <a:ext uri="{FF2B5EF4-FFF2-40B4-BE49-F238E27FC236}">
                <a16:creationId xmlns:a16="http://schemas.microsoft.com/office/drawing/2014/main" id="{2870E99C-DF61-1D91-6E17-B46E45E622F5}"/>
              </a:ext>
            </a:extLst>
          </p:cNvPr>
          <p:cNvSpPr>
            <a:spLocks/>
          </p:cNvSpPr>
          <p:nvPr/>
        </p:nvSpPr>
        <p:spPr bwMode="gray">
          <a:xfrm>
            <a:off x="7262364" y="2490876"/>
            <a:ext cx="1332106" cy="268580"/>
          </a:xfrm>
          <a:prstGeom prst="rect">
            <a:avLst/>
          </a:prstGeom>
          <a:solidFill>
            <a:schemeClr val="accent2">
              <a:alpha val="90000"/>
            </a:schemeClr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flat" dir="t"/>
          </a:scene3d>
          <a:sp3d z="190500" extrusionH="12700" prstMaterial="plastic"/>
        </p:spPr>
        <p:txBody>
          <a:bodyPr spcFirstLastPara="0" vert="horz" wrap="square" lIns="40958" tIns="40958" rIns="40958" bIns="40958" numCol="1" spcCol="1270" anchor="ctr" anchorCtr="0">
            <a:noAutofit/>
          </a:bodyPr>
          <a:lstStyle/>
          <a:p>
            <a:pPr algn="ctr" defTabSz="39992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800" b="1" kern="0" dirty="0">
                <a:solidFill>
                  <a:srgbClr val="FFFFFF"/>
                </a:solidFill>
                <a:latin typeface="Trebuchet MS"/>
                <a:cs typeface="Arial" panose="020B0604020202020204" pitchFamily="34" charset="0"/>
              </a:rPr>
              <a:t>Governance Risk &amp; Compliance (GRC)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F9C236F-8782-69C8-A2AF-BE0D92F99532}"/>
              </a:ext>
            </a:extLst>
          </p:cNvPr>
          <p:cNvSpPr txBox="1"/>
          <p:nvPr/>
        </p:nvSpPr>
        <p:spPr>
          <a:xfrm>
            <a:off x="4559412" y="1374622"/>
            <a:ext cx="1465684" cy="17578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3175" cap="flat" cmpd="sng" algn="ctr">
            <a:solidFill>
              <a:schemeClr val="accent3">
                <a:lumMod val="60000"/>
                <a:lumOff val="40000"/>
              </a:schemeClr>
            </a:solidFill>
            <a:prstDash val="sysDot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algn="ctr" defTabSz="914378">
              <a:defRPr sz="933" kern="0">
                <a:solidFill>
                  <a:prstClr val="black"/>
                </a:solidFill>
                <a:latin typeface="Calibri" panose="020F0502020204030204"/>
              </a:defRPr>
            </a:lvl1pPr>
          </a:lstStyle>
          <a:p>
            <a:pPr defTabSz="914355">
              <a:defRPr/>
            </a:pPr>
            <a:r>
              <a:rPr lang="en-US" sz="700" kern="1200" dirty="0">
                <a:latin typeface="Trebuchet MS"/>
              </a:rPr>
              <a:t>Service Management Portal</a:t>
            </a:r>
            <a:endParaRPr lang="en-IN" sz="700" kern="1200" dirty="0">
              <a:latin typeface="Trebuchet MS"/>
            </a:endParaRPr>
          </a:p>
        </p:txBody>
      </p:sp>
      <p:sp>
        <p:nvSpPr>
          <p:cNvPr id="47" name="Freeform: Shape 18">
            <a:extLst>
              <a:ext uri="{FF2B5EF4-FFF2-40B4-BE49-F238E27FC236}">
                <a16:creationId xmlns:a16="http://schemas.microsoft.com/office/drawing/2014/main" id="{794E9201-7022-1E4E-CCAF-F4893B834E6A}"/>
              </a:ext>
            </a:extLst>
          </p:cNvPr>
          <p:cNvSpPr>
            <a:spLocks/>
          </p:cNvSpPr>
          <p:nvPr/>
        </p:nvSpPr>
        <p:spPr bwMode="gray">
          <a:xfrm>
            <a:off x="3292474" y="2824790"/>
            <a:ext cx="952899" cy="252000"/>
          </a:xfrm>
          <a:prstGeom prst="rect">
            <a:avLst/>
          </a:prstGeom>
          <a:solidFill>
            <a:schemeClr val="bg1">
              <a:alpha val="90000"/>
            </a:schemeClr>
          </a:solidFill>
          <a:ln w="317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</a:ln>
          <a:effectLst/>
          <a:scene3d>
            <a:camera prst="orthographicFront"/>
            <a:lightRig rig="flat" dir="t"/>
          </a:scene3d>
          <a:sp3d z="190500" extrusionH="12700" prstMaterial="plastic"/>
        </p:spPr>
        <p:txBody>
          <a:bodyPr spcFirstLastPara="0" vert="horz" wrap="square" lIns="40958" tIns="40958" rIns="40958" bIns="40958" numCol="1" spcCol="1270" anchor="ctr" anchorCtr="0">
            <a:noAutofit/>
          </a:bodyPr>
          <a:lstStyle/>
          <a:p>
            <a:pPr algn="ctr" defTabSz="39992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700" kern="0" dirty="0">
                <a:solidFill>
                  <a:srgbClr val="1E272C">
                    <a:lumMod val="50000"/>
                  </a:srgbClr>
                </a:solidFill>
                <a:latin typeface="Trebuchet MS"/>
                <a:cs typeface="Arial" panose="020B0604020202020204" pitchFamily="34" charset="0"/>
              </a:rPr>
              <a:t>Performance &amp; Availability</a:t>
            </a:r>
          </a:p>
        </p:txBody>
      </p:sp>
      <p:sp>
        <p:nvSpPr>
          <p:cNvPr id="48" name="Freeform: Shape 18">
            <a:extLst>
              <a:ext uri="{FF2B5EF4-FFF2-40B4-BE49-F238E27FC236}">
                <a16:creationId xmlns:a16="http://schemas.microsoft.com/office/drawing/2014/main" id="{D91BE073-7873-BFEE-6CDF-391735903556}"/>
              </a:ext>
            </a:extLst>
          </p:cNvPr>
          <p:cNvSpPr>
            <a:spLocks/>
          </p:cNvSpPr>
          <p:nvPr/>
        </p:nvSpPr>
        <p:spPr bwMode="gray">
          <a:xfrm>
            <a:off x="3292473" y="3086151"/>
            <a:ext cx="952900" cy="302152"/>
          </a:xfrm>
          <a:prstGeom prst="rect">
            <a:avLst/>
          </a:prstGeom>
          <a:solidFill>
            <a:schemeClr val="bg1">
              <a:alpha val="90000"/>
            </a:schemeClr>
          </a:solidFill>
          <a:ln w="317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</a:ln>
          <a:effectLst/>
          <a:scene3d>
            <a:camera prst="orthographicFront"/>
            <a:lightRig rig="flat" dir="t"/>
          </a:scene3d>
          <a:sp3d z="190500" extrusionH="12700" prstMaterial="plastic"/>
        </p:spPr>
        <p:txBody>
          <a:bodyPr spcFirstLastPara="0" vert="horz" wrap="square" lIns="40958" tIns="40958" rIns="40958" bIns="40958" numCol="1" spcCol="1270" anchor="ctr" anchorCtr="0">
            <a:noAutofit/>
          </a:bodyPr>
          <a:lstStyle/>
          <a:p>
            <a:pPr algn="ctr" defTabSz="39992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700" kern="0" dirty="0">
                <a:solidFill>
                  <a:srgbClr val="1E272C">
                    <a:lumMod val="50000"/>
                  </a:srgbClr>
                </a:solidFill>
                <a:latin typeface="Trebuchet MS"/>
                <a:cs typeface="Arial" panose="020B0604020202020204" pitchFamily="34" charset="0"/>
              </a:rPr>
              <a:t>OS &amp; Application Patch Management</a:t>
            </a:r>
          </a:p>
        </p:txBody>
      </p:sp>
      <p:grpSp>
        <p:nvGrpSpPr>
          <p:cNvPr id="1070" name="Group 1069">
            <a:extLst>
              <a:ext uri="{FF2B5EF4-FFF2-40B4-BE49-F238E27FC236}">
                <a16:creationId xmlns:a16="http://schemas.microsoft.com/office/drawing/2014/main" id="{885CE85C-4976-6C83-A5D9-5B782728ABD6}"/>
              </a:ext>
            </a:extLst>
          </p:cNvPr>
          <p:cNvGrpSpPr/>
          <p:nvPr/>
        </p:nvGrpSpPr>
        <p:grpSpPr>
          <a:xfrm>
            <a:off x="3055807" y="3737319"/>
            <a:ext cx="2388296" cy="544288"/>
            <a:chOff x="516062" y="2785123"/>
            <a:chExt cx="4286634" cy="587947"/>
          </a:xfrm>
        </p:grpSpPr>
        <p:sp>
          <p:nvSpPr>
            <p:cNvPr id="1066" name="Rectangle: Rounded Corners 30">
              <a:extLst>
                <a:ext uri="{FF2B5EF4-FFF2-40B4-BE49-F238E27FC236}">
                  <a16:creationId xmlns:a16="http://schemas.microsoft.com/office/drawing/2014/main" id="{B9B759BF-AC6C-2D42-42BD-A0A1437B9080}"/>
                </a:ext>
              </a:extLst>
            </p:cNvPr>
            <p:cNvSpPr/>
            <p:nvPr/>
          </p:nvSpPr>
          <p:spPr>
            <a:xfrm>
              <a:off x="516062" y="2791760"/>
              <a:ext cx="1148636" cy="58131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66">
                <a:defRPr/>
              </a:pPr>
              <a:r>
                <a:rPr lang="en-IN" sz="500" dirty="0">
                  <a:solidFill>
                    <a:prstClr val="black"/>
                  </a:solidFill>
                  <a:latin typeface="Trebuchet MS"/>
                  <a:cs typeface="Arial" panose="020B0604020202020204" pitchFamily="34" charset="0"/>
                </a:rPr>
                <a:t>Firewall, IDS/IPS, ATP, RA VPN, WAF, SWG, SASE. DDoS, DNS Security</a:t>
              </a:r>
              <a:endParaRPr lang="en-IN" sz="500" b="1" dirty="0">
                <a:solidFill>
                  <a:prstClr val="black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1067" name="Rectangle: Rounded Corners 31">
              <a:extLst>
                <a:ext uri="{FF2B5EF4-FFF2-40B4-BE49-F238E27FC236}">
                  <a16:creationId xmlns:a16="http://schemas.microsoft.com/office/drawing/2014/main" id="{AE1D5BDC-4CFE-6C72-28A9-3DE1722EF64F}"/>
                </a:ext>
              </a:extLst>
            </p:cNvPr>
            <p:cNvSpPr/>
            <p:nvPr/>
          </p:nvSpPr>
          <p:spPr>
            <a:xfrm>
              <a:off x="1729878" y="2788452"/>
              <a:ext cx="980819" cy="576616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66">
                <a:defRPr/>
              </a:pPr>
              <a:r>
                <a:rPr lang="en-IN" sz="700" dirty="0">
                  <a:solidFill>
                    <a:prstClr val="black"/>
                  </a:solidFill>
                  <a:latin typeface="Trebuchet MS"/>
                  <a:cs typeface="Arial" panose="020B0604020202020204" pitchFamily="34" charset="0"/>
                </a:rPr>
                <a:t>NGAV</a:t>
              </a:r>
            </a:p>
          </p:txBody>
        </p:sp>
        <p:sp>
          <p:nvSpPr>
            <p:cNvPr id="1068" name="Rectangle: Rounded Corners 32">
              <a:extLst>
                <a:ext uri="{FF2B5EF4-FFF2-40B4-BE49-F238E27FC236}">
                  <a16:creationId xmlns:a16="http://schemas.microsoft.com/office/drawing/2014/main" id="{10195460-A950-E937-DE35-3436AF9D038B}"/>
                </a:ext>
              </a:extLst>
            </p:cNvPr>
            <p:cNvSpPr/>
            <p:nvPr/>
          </p:nvSpPr>
          <p:spPr>
            <a:xfrm>
              <a:off x="2775877" y="2785123"/>
              <a:ext cx="980819" cy="56981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66">
                <a:defRPr/>
              </a:pPr>
              <a:r>
                <a:rPr lang="en-IN" sz="700" dirty="0">
                  <a:solidFill>
                    <a:prstClr val="black"/>
                  </a:solidFill>
                  <a:latin typeface="Trebuchet MS"/>
                  <a:cs typeface="Arial" panose="020B0604020202020204" pitchFamily="34" charset="0"/>
                </a:rPr>
                <a:t>DLP, Email Security</a:t>
              </a:r>
            </a:p>
          </p:txBody>
        </p:sp>
        <p:sp>
          <p:nvSpPr>
            <p:cNvPr id="1069" name="Rectangle: Rounded Corners 35">
              <a:extLst>
                <a:ext uri="{FF2B5EF4-FFF2-40B4-BE49-F238E27FC236}">
                  <a16:creationId xmlns:a16="http://schemas.microsoft.com/office/drawing/2014/main" id="{24E4A708-21DA-C768-E8F5-51DBDB68F4ED}"/>
                </a:ext>
              </a:extLst>
            </p:cNvPr>
            <p:cNvSpPr/>
            <p:nvPr/>
          </p:nvSpPr>
          <p:spPr>
            <a:xfrm>
              <a:off x="3821877" y="2793594"/>
              <a:ext cx="980819" cy="561343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66">
                <a:defRPr/>
              </a:pPr>
              <a:r>
                <a:rPr lang="en-US" sz="700" dirty="0">
                  <a:solidFill>
                    <a:prstClr val="black"/>
                  </a:solidFill>
                  <a:latin typeface="Trebuchet MS"/>
                  <a:cs typeface="Arial" panose="020B0604020202020204" pitchFamily="34" charset="0"/>
                </a:rPr>
                <a:t>CASB, PAM, MFA</a:t>
              </a:r>
              <a:endParaRPr lang="en-IN" sz="700" dirty="0">
                <a:solidFill>
                  <a:prstClr val="black"/>
                </a:solidFill>
                <a:latin typeface="Trebuchet MS"/>
                <a:cs typeface="Arial" panose="020B0604020202020204" pitchFamily="34" charset="0"/>
              </a:endParaRPr>
            </a:p>
          </p:txBody>
        </p:sp>
      </p:grpSp>
      <p:sp>
        <p:nvSpPr>
          <p:cNvPr id="1076" name="TextBox 1075">
            <a:extLst>
              <a:ext uri="{FF2B5EF4-FFF2-40B4-BE49-F238E27FC236}">
                <a16:creationId xmlns:a16="http://schemas.microsoft.com/office/drawing/2014/main" id="{8E350555-4492-1C21-15F7-50EB8CDEF181}"/>
              </a:ext>
            </a:extLst>
          </p:cNvPr>
          <p:cNvSpPr txBox="1"/>
          <p:nvPr/>
        </p:nvSpPr>
        <p:spPr>
          <a:xfrm rot="16200000">
            <a:off x="2789499" y="2839043"/>
            <a:ext cx="6038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83">
              <a:defRPr/>
            </a:pPr>
            <a:r>
              <a:rPr lang="en-US" sz="1100" b="1" kern="0" dirty="0">
                <a:solidFill>
                  <a:prstClr val="white"/>
                </a:solidFill>
                <a:latin typeface="Trebuchet MS"/>
                <a:cs typeface="Arial" panose="020B0604020202020204" pitchFamily="34" charset="0"/>
              </a:rPr>
              <a:t>Tools</a:t>
            </a:r>
            <a:endParaRPr lang="en-US" sz="1200" b="1" kern="0" dirty="0">
              <a:solidFill>
                <a:prstClr val="white"/>
              </a:solidFill>
              <a:latin typeface="Trebuchet MS"/>
              <a:cs typeface="Arial" panose="020B0604020202020204" pitchFamily="34" charset="0"/>
            </a:endParaRPr>
          </a:p>
        </p:txBody>
      </p:sp>
      <p:sp>
        <p:nvSpPr>
          <p:cNvPr id="1078" name="TextBox 1077">
            <a:extLst>
              <a:ext uri="{FF2B5EF4-FFF2-40B4-BE49-F238E27FC236}">
                <a16:creationId xmlns:a16="http://schemas.microsoft.com/office/drawing/2014/main" id="{B74F2707-FAC2-AC37-E422-2E5CEBD01A84}"/>
              </a:ext>
            </a:extLst>
          </p:cNvPr>
          <p:cNvSpPr txBox="1"/>
          <p:nvPr/>
        </p:nvSpPr>
        <p:spPr>
          <a:xfrm>
            <a:off x="3090950" y="4288254"/>
            <a:ext cx="2318011" cy="2446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39992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="1" kern="0" dirty="0">
                <a:solidFill>
                  <a:srgbClr val="FFFFFF"/>
                </a:solidFill>
                <a:latin typeface="Trebuchet MS"/>
                <a:cs typeface="Arial" panose="020B0604020202020204" pitchFamily="34" charset="0"/>
              </a:rPr>
              <a:t>Security Controls</a:t>
            </a:r>
          </a:p>
        </p:txBody>
      </p:sp>
      <p:sp>
        <p:nvSpPr>
          <p:cNvPr id="1082" name="TextBox 1081">
            <a:extLst>
              <a:ext uri="{FF2B5EF4-FFF2-40B4-BE49-F238E27FC236}">
                <a16:creationId xmlns:a16="http://schemas.microsoft.com/office/drawing/2014/main" id="{153B89EB-FA30-93DB-A7B1-BCEB5FEBF42B}"/>
              </a:ext>
            </a:extLst>
          </p:cNvPr>
          <p:cNvSpPr txBox="1"/>
          <p:nvPr/>
        </p:nvSpPr>
        <p:spPr>
          <a:xfrm rot="16200000">
            <a:off x="3552787" y="1511303"/>
            <a:ext cx="898382" cy="397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39992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100" b="1" kern="0" dirty="0">
                <a:solidFill>
                  <a:prstClr val="black"/>
                </a:solidFill>
                <a:latin typeface="Trebuchet MS"/>
                <a:cs typeface="Arial" panose="020B0604020202020204" pitchFamily="34" charset="0"/>
              </a:rPr>
              <a:t>Service Assurance</a:t>
            </a:r>
          </a:p>
        </p:txBody>
      </p:sp>
      <p:cxnSp>
        <p:nvCxnSpPr>
          <p:cNvPr id="1085" name="Straight Arrow Connector 1084">
            <a:extLst>
              <a:ext uri="{FF2B5EF4-FFF2-40B4-BE49-F238E27FC236}">
                <a16:creationId xmlns:a16="http://schemas.microsoft.com/office/drawing/2014/main" id="{223B8EB7-4F8C-F683-9250-4350B0893A2D}"/>
              </a:ext>
            </a:extLst>
          </p:cNvPr>
          <p:cNvCxnSpPr>
            <a:cxnSpLocks/>
          </p:cNvCxnSpPr>
          <p:nvPr/>
        </p:nvCxnSpPr>
        <p:spPr>
          <a:xfrm flipH="1" flipV="1">
            <a:off x="5889017" y="2119041"/>
            <a:ext cx="5572" cy="259626"/>
          </a:xfrm>
          <a:prstGeom prst="straightConnector1">
            <a:avLst/>
          </a:prstGeom>
          <a:noFill/>
          <a:ln w="19050" cap="flat" cmpd="sng" algn="ctr">
            <a:solidFill>
              <a:srgbClr val="BED730"/>
            </a:solidFill>
            <a:prstDash val="solid"/>
            <a:miter lim="800000"/>
            <a:headEnd type="triangle"/>
            <a:tailEnd type="triangle"/>
          </a:ln>
          <a:effectLst/>
        </p:spPr>
      </p:cxnSp>
      <p:grpSp>
        <p:nvGrpSpPr>
          <p:cNvPr id="2053" name="Group 2052">
            <a:extLst>
              <a:ext uri="{FF2B5EF4-FFF2-40B4-BE49-F238E27FC236}">
                <a16:creationId xmlns:a16="http://schemas.microsoft.com/office/drawing/2014/main" id="{5D5637EE-1C8D-0966-F340-7EBE25191239}"/>
              </a:ext>
            </a:extLst>
          </p:cNvPr>
          <p:cNvGrpSpPr/>
          <p:nvPr/>
        </p:nvGrpSpPr>
        <p:grpSpPr>
          <a:xfrm>
            <a:off x="3890570" y="3441681"/>
            <a:ext cx="4220181" cy="220162"/>
            <a:chOff x="1636162" y="3314414"/>
            <a:chExt cx="5972399" cy="370735"/>
          </a:xfrm>
        </p:grpSpPr>
        <p:cxnSp>
          <p:nvCxnSpPr>
            <p:cNvPr id="2048" name="Straight Arrow Connector 2047">
              <a:extLst>
                <a:ext uri="{FF2B5EF4-FFF2-40B4-BE49-F238E27FC236}">
                  <a16:creationId xmlns:a16="http://schemas.microsoft.com/office/drawing/2014/main" id="{4185F382-6A24-E064-1BAC-FDB1DF5DBB1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36162" y="3314414"/>
              <a:ext cx="0" cy="370735"/>
            </a:xfrm>
            <a:prstGeom prst="straightConnector1">
              <a:avLst/>
            </a:prstGeom>
            <a:noFill/>
            <a:ln w="19050" cap="flat" cmpd="sng" algn="ctr">
              <a:solidFill>
                <a:srgbClr val="BED730"/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cxnSp>
          <p:nvCxnSpPr>
            <p:cNvPr id="2050" name="Straight Arrow Connector 2049">
              <a:extLst>
                <a:ext uri="{FF2B5EF4-FFF2-40B4-BE49-F238E27FC236}">
                  <a16:creationId xmlns:a16="http://schemas.microsoft.com/office/drawing/2014/main" id="{1382B589-3632-8509-9025-88DBE94F4EC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08561" y="3314414"/>
              <a:ext cx="0" cy="370735"/>
            </a:xfrm>
            <a:prstGeom prst="straightConnector1">
              <a:avLst/>
            </a:prstGeom>
            <a:noFill/>
            <a:ln w="19050" cap="flat" cmpd="sng" algn="ctr">
              <a:solidFill>
                <a:srgbClr val="BED730"/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</p:grpSp>
      <p:sp>
        <p:nvSpPr>
          <p:cNvPr id="2051" name="Freeform: Shape 18">
            <a:extLst>
              <a:ext uri="{FF2B5EF4-FFF2-40B4-BE49-F238E27FC236}">
                <a16:creationId xmlns:a16="http://schemas.microsoft.com/office/drawing/2014/main" id="{986EA164-4FCD-0D8B-D2DC-1FD56B8C6D9C}"/>
              </a:ext>
            </a:extLst>
          </p:cNvPr>
          <p:cNvSpPr>
            <a:spLocks/>
          </p:cNvSpPr>
          <p:nvPr/>
        </p:nvSpPr>
        <p:spPr bwMode="gray">
          <a:xfrm>
            <a:off x="4289454" y="2824727"/>
            <a:ext cx="815104" cy="252000"/>
          </a:xfrm>
          <a:prstGeom prst="rect">
            <a:avLst/>
          </a:prstGeom>
          <a:solidFill>
            <a:schemeClr val="bg1">
              <a:alpha val="90000"/>
            </a:schemeClr>
          </a:solidFill>
          <a:ln w="317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</a:ln>
          <a:effectLst/>
          <a:scene3d>
            <a:camera prst="orthographicFront"/>
            <a:lightRig rig="flat" dir="t"/>
          </a:scene3d>
          <a:sp3d z="190500" extrusionH="12700" prstMaterial="plastic"/>
        </p:spPr>
        <p:txBody>
          <a:bodyPr spcFirstLastPara="0" vert="horz" wrap="square" lIns="40958" tIns="40958" rIns="40958" bIns="40958" numCol="1" spcCol="1270" anchor="ctr" anchorCtr="0">
            <a:noAutofit/>
          </a:bodyPr>
          <a:lstStyle/>
          <a:p>
            <a:pPr algn="ctr" defTabSz="39992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700" kern="0" dirty="0">
                <a:solidFill>
                  <a:srgbClr val="1E272C">
                    <a:lumMod val="50000"/>
                  </a:srgbClr>
                </a:solidFill>
                <a:latin typeface="Trebuchet MS"/>
                <a:cs typeface="Arial" panose="020B0604020202020204" pitchFamily="34" charset="0"/>
              </a:rPr>
              <a:t>DAM</a:t>
            </a:r>
          </a:p>
        </p:txBody>
      </p:sp>
      <p:sp>
        <p:nvSpPr>
          <p:cNvPr id="2052" name="Freeform: Shape 18">
            <a:extLst>
              <a:ext uri="{FF2B5EF4-FFF2-40B4-BE49-F238E27FC236}">
                <a16:creationId xmlns:a16="http://schemas.microsoft.com/office/drawing/2014/main" id="{A73BEDCB-21F4-0873-A653-2B58D29215E8}"/>
              </a:ext>
            </a:extLst>
          </p:cNvPr>
          <p:cNvSpPr>
            <a:spLocks/>
          </p:cNvSpPr>
          <p:nvPr/>
        </p:nvSpPr>
        <p:spPr bwMode="gray">
          <a:xfrm>
            <a:off x="6180048" y="2816981"/>
            <a:ext cx="510037" cy="153311"/>
          </a:xfrm>
          <a:prstGeom prst="rect">
            <a:avLst/>
          </a:prstGeom>
          <a:solidFill>
            <a:schemeClr val="bg1">
              <a:alpha val="90000"/>
            </a:schemeClr>
          </a:solidFill>
          <a:ln w="317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</a:ln>
          <a:effectLst/>
          <a:scene3d>
            <a:camera prst="orthographicFront"/>
            <a:lightRig rig="flat" dir="t"/>
          </a:scene3d>
          <a:sp3d z="190500" extrusionH="12700" prstMaterial="plastic"/>
        </p:spPr>
        <p:txBody>
          <a:bodyPr spcFirstLastPara="0" vert="horz" wrap="square" lIns="40958" tIns="40958" rIns="40958" bIns="40958" numCol="1" spcCol="1270" anchor="ctr" anchorCtr="0">
            <a:noAutofit/>
          </a:bodyPr>
          <a:lstStyle/>
          <a:p>
            <a:pPr algn="ctr" defTabSz="39992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700" kern="0" dirty="0">
                <a:solidFill>
                  <a:srgbClr val="1E272C">
                    <a:lumMod val="50000"/>
                  </a:srgbClr>
                </a:solidFill>
                <a:latin typeface="Trebuchet MS"/>
                <a:cs typeface="Arial" panose="020B0604020202020204" pitchFamily="34" charset="0"/>
              </a:rPr>
              <a:t>EDR</a:t>
            </a:r>
          </a:p>
        </p:txBody>
      </p:sp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588E4422-71DE-0801-DFEA-CCF4A877FC1C}"/>
              </a:ext>
            </a:extLst>
          </p:cNvPr>
          <p:cNvCxnSpPr>
            <a:cxnSpLocks/>
          </p:cNvCxnSpPr>
          <p:nvPr/>
        </p:nvCxnSpPr>
        <p:spPr>
          <a:xfrm>
            <a:off x="5563717" y="4144953"/>
            <a:ext cx="319155" cy="2537"/>
          </a:xfrm>
          <a:prstGeom prst="straightConnector1">
            <a:avLst/>
          </a:prstGeom>
          <a:noFill/>
          <a:ln w="19050" cap="flat" cmpd="sng" algn="ctr">
            <a:solidFill>
              <a:srgbClr val="BED730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13" name="Freeform: Shape 18">
            <a:extLst>
              <a:ext uri="{FF2B5EF4-FFF2-40B4-BE49-F238E27FC236}">
                <a16:creationId xmlns:a16="http://schemas.microsoft.com/office/drawing/2014/main" id="{71E7C35F-5F95-6FDA-F6DC-BD8A27780580}"/>
              </a:ext>
            </a:extLst>
          </p:cNvPr>
          <p:cNvSpPr>
            <a:spLocks/>
          </p:cNvSpPr>
          <p:nvPr/>
        </p:nvSpPr>
        <p:spPr bwMode="gray">
          <a:xfrm>
            <a:off x="4293874" y="3091322"/>
            <a:ext cx="821027" cy="302152"/>
          </a:xfrm>
          <a:prstGeom prst="rect">
            <a:avLst/>
          </a:prstGeom>
          <a:solidFill>
            <a:schemeClr val="bg1">
              <a:alpha val="90000"/>
            </a:schemeClr>
          </a:solidFill>
          <a:ln w="317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</a:ln>
          <a:effectLst/>
          <a:scene3d>
            <a:camera prst="orthographicFront"/>
            <a:lightRig rig="flat" dir="t"/>
          </a:scene3d>
          <a:sp3d z="190500" extrusionH="12700" prstMaterial="plastic"/>
        </p:spPr>
        <p:txBody>
          <a:bodyPr spcFirstLastPara="0" vert="horz" wrap="square" lIns="40958" tIns="40958" rIns="40958" bIns="40958" numCol="1" spcCol="1270" anchor="ctr" anchorCtr="0">
            <a:noAutofit/>
          </a:bodyPr>
          <a:lstStyle/>
          <a:p>
            <a:pPr algn="ctr" defTabSz="39992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700" kern="0" dirty="0">
                <a:solidFill>
                  <a:srgbClr val="1E272C">
                    <a:lumMod val="50000"/>
                  </a:srgbClr>
                </a:solidFill>
                <a:latin typeface="Trebuchet MS"/>
                <a:cs typeface="Arial" panose="020B0604020202020204" pitchFamily="34" charset="0"/>
              </a:rPr>
              <a:t>Security Product Consoles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3728328-495A-9C66-FC37-A57CA3D8FD17}"/>
              </a:ext>
            </a:extLst>
          </p:cNvPr>
          <p:cNvSpPr/>
          <p:nvPr/>
        </p:nvSpPr>
        <p:spPr>
          <a:xfrm>
            <a:off x="5889016" y="3646103"/>
            <a:ext cx="2931131" cy="870335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endParaRPr lang="en-US" sz="1013" dirty="0">
              <a:solidFill>
                <a:prstClr val="white"/>
              </a:solidFill>
              <a:latin typeface="Trebuchet MS"/>
            </a:endParaRPr>
          </a:p>
        </p:txBody>
      </p:sp>
      <p:pic>
        <p:nvPicPr>
          <p:cNvPr id="21" name="Picture 18" descr="Image result for end user compute icon">
            <a:extLst>
              <a:ext uri="{FF2B5EF4-FFF2-40B4-BE49-F238E27FC236}">
                <a16:creationId xmlns:a16="http://schemas.microsoft.com/office/drawing/2014/main" id="{5C1AB9AA-25F5-5BC9-CD27-37FA0CB7E9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6119" y="3903503"/>
            <a:ext cx="395057" cy="190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2" descr="Image result for Data center icon">
            <a:extLst>
              <a:ext uri="{FF2B5EF4-FFF2-40B4-BE49-F238E27FC236}">
                <a16:creationId xmlns:a16="http://schemas.microsoft.com/office/drawing/2014/main" id="{556CF46B-14A4-C89E-6E88-9F0E8163E7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email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1229" y="3737317"/>
            <a:ext cx="328984" cy="338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0" descr="Image result for Enterprise branch icon">
            <a:extLst>
              <a:ext uri="{FF2B5EF4-FFF2-40B4-BE49-F238E27FC236}">
                <a16:creationId xmlns:a16="http://schemas.microsoft.com/office/drawing/2014/main" id="{9BC52025-6C21-53AF-C770-ADAFF7A33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6670" y="3724729"/>
            <a:ext cx="370491" cy="369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A72FB1AA-AD59-D408-0656-9490E0D56EB1}"/>
              </a:ext>
            </a:extLst>
          </p:cNvPr>
          <p:cNvSpPr txBox="1"/>
          <p:nvPr/>
        </p:nvSpPr>
        <p:spPr>
          <a:xfrm>
            <a:off x="6076431" y="4155443"/>
            <a:ext cx="622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55">
              <a:defRPr/>
            </a:pPr>
            <a:r>
              <a:rPr lang="en-IN" sz="800" kern="0" dirty="0">
                <a:solidFill>
                  <a:prstClr val="black"/>
                </a:solidFill>
                <a:latin typeface="Trebuchet MS"/>
                <a:cs typeface="Arial"/>
                <a:sym typeface="Arial"/>
              </a:rPr>
              <a:t>User | Device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412D7CE-3C7B-D75C-A63C-3BF4BB3C96E2}"/>
              </a:ext>
            </a:extLst>
          </p:cNvPr>
          <p:cNvSpPr txBox="1"/>
          <p:nvPr/>
        </p:nvSpPr>
        <p:spPr>
          <a:xfrm>
            <a:off x="6786345" y="4155443"/>
            <a:ext cx="650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55">
              <a:defRPr/>
            </a:pPr>
            <a:r>
              <a:rPr lang="en-IN" sz="800" kern="0" dirty="0">
                <a:solidFill>
                  <a:prstClr val="black"/>
                </a:solidFill>
                <a:latin typeface="Trebuchet MS"/>
                <a:cs typeface="Arial"/>
                <a:sym typeface="Arial"/>
              </a:rPr>
              <a:t>Branch | WAN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05B3DB8-7AF0-69B6-5E2C-BF23E298A73E}"/>
              </a:ext>
            </a:extLst>
          </p:cNvPr>
          <p:cNvSpPr txBox="1"/>
          <p:nvPr/>
        </p:nvSpPr>
        <p:spPr>
          <a:xfrm>
            <a:off x="7525034" y="4155443"/>
            <a:ext cx="51375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55">
              <a:defRPr/>
            </a:pPr>
            <a:r>
              <a:rPr lang="en-IN" sz="800" kern="0" dirty="0">
                <a:solidFill>
                  <a:prstClr val="black"/>
                </a:solidFill>
                <a:latin typeface="Trebuchet MS"/>
                <a:cs typeface="Arial"/>
                <a:sym typeface="Arial"/>
              </a:rPr>
              <a:t>DC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023EE61-8EC8-5107-0925-453D32EE28B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162973" y="3707307"/>
            <a:ext cx="559252" cy="386933"/>
          </a:xfrm>
          <a:prstGeom prst="rect">
            <a:avLst/>
          </a:prstGeom>
        </p:spPr>
      </p:pic>
      <p:pic>
        <p:nvPicPr>
          <p:cNvPr id="34" name="Picture 24" descr="Image result for corporate user icon">
            <a:extLst>
              <a:ext uri="{FF2B5EF4-FFF2-40B4-BE49-F238E27FC236}">
                <a16:creationId xmlns:a16="http://schemas.microsoft.com/office/drawing/2014/main" id="{C76A2971-70DF-85CC-0BD7-42F346271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674" y="3582656"/>
            <a:ext cx="347184" cy="31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4" descr="Image result for corporate user icon">
            <a:extLst>
              <a:ext uri="{FF2B5EF4-FFF2-40B4-BE49-F238E27FC236}">
                <a16:creationId xmlns:a16="http://schemas.microsoft.com/office/drawing/2014/main" id="{4ED02A91-4D54-C66B-9FBB-799E38606E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25095" y="3622960"/>
            <a:ext cx="347184" cy="303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15DF9260-8383-B166-AE3A-96E9E2AB1EC7}"/>
              </a:ext>
            </a:extLst>
          </p:cNvPr>
          <p:cNvSpPr txBox="1"/>
          <p:nvPr/>
        </p:nvSpPr>
        <p:spPr>
          <a:xfrm>
            <a:off x="8164691" y="4155443"/>
            <a:ext cx="5137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55">
              <a:defRPr/>
            </a:pPr>
            <a:r>
              <a:rPr lang="en-IN" sz="800" kern="0" dirty="0">
                <a:solidFill>
                  <a:prstClr val="black"/>
                </a:solidFill>
                <a:latin typeface="Trebuchet MS"/>
                <a:cs typeface="Arial"/>
                <a:sym typeface="Arial"/>
              </a:rPr>
              <a:t>Any Cloud</a:t>
            </a:r>
          </a:p>
        </p:txBody>
      </p:sp>
      <p:sp>
        <p:nvSpPr>
          <p:cNvPr id="4" name="Freeform: Shape 18">
            <a:extLst>
              <a:ext uri="{FF2B5EF4-FFF2-40B4-BE49-F238E27FC236}">
                <a16:creationId xmlns:a16="http://schemas.microsoft.com/office/drawing/2014/main" id="{3DBE1276-D0C5-B4D7-287D-971C5D3D5A56}"/>
              </a:ext>
            </a:extLst>
          </p:cNvPr>
          <p:cNvSpPr>
            <a:spLocks/>
          </p:cNvSpPr>
          <p:nvPr/>
        </p:nvSpPr>
        <p:spPr bwMode="gray">
          <a:xfrm>
            <a:off x="7262363" y="3133094"/>
            <a:ext cx="1340151" cy="218926"/>
          </a:xfrm>
          <a:prstGeom prst="rect">
            <a:avLst/>
          </a:prstGeom>
          <a:solidFill>
            <a:schemeClr val="bg1">
              <a:alpha val="90000"/>
            </a:schemeClr>
          </a:solidFill>
          <a:ln w="317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</a:ln>
          <a:effectLst/>
          <a:scene3d>
            <a:camera prst="orthographicFront"/>
            <a:lightRig rig="flat" dir="t"/>
          </a:scene3d>
          <a:sp3d z="190500" extrusionH="12700" prstMaterial="plastic"/>
        </p:spPr>
        <p:txBody>
          <a:bodyPr spcFirstLastPara="0" vert="horz" wrap="square" lIns="40958" tIns="40958" rIns="40958" bIns="40958" numCol="1" spcCol="1270" anchor="ctr" anchorCtr="0">
            <a:noAutofit/>
          </a:bodyPr>
          <a:lstStyle/>
          <a:p>
            <a:pPr algn="ctr" defTabSz="39992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700" kern="0" dirty="0">
                <a:solidFill>
                  <a:srgbClr val="1E272C">
                    <a:lumMod val="50000"/>
                  </a:srgbClr>
                </a:solidFill>
                <a:latin typeface="Trebuchet MS"/>
                <a:cs typeface="Arial" panose="020B0604020202020204" pitchFamily="34" charset="0"/>
              </a:rPr>
              <a:t>Security Audits</a:t>
            </a:r>
          </a:p>
        </p:txBody>
      </p: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10B829CB-39F7-E204-4230-FDA28A36FA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4675057"/>
              </p:ext>
            </p:extLst>
          </p:nvPr>
        </p:nvGraphicFramePr>
        <p:xfrm>
          <a:off x="323850" y="987425"/>
          <a:ext cx="2532030" cy="3614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296622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27C87F-2B04-4D1D-8028-532C065C3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/>
          <a:lstStyle/>
          <a:p>
            <a:r>
              <a:rPr lang="en-US" dirty="0"/>
              <a:t>Sify Security Services</a:t>
            </a:r>
            <a:endParaRPr lang="en-IN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C9417E0-7106-E242-D607-12906F9BEEB7}"/>
              </a:ext>
            </a:extLst>
          </p:cNvPr>
          <p:cNvGrpSpPr/>
          <p:nvPr/>
        </p:nvGrpSpPr>
        <p:grpSpPr>
          <a:xfrm>
            <a:off x="1517528" y="818775"/>
            <a:ext cx="6144593" cy="355158"/>
            <a:chOff x="1999604" y="1316153"/>
            <a:chExt cx="8192791" cy="473544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F4785B3E-DB25-9A6D-AD06-67A5984E02F9}"/>
                </a:ext>
              </a:extLst>
            </p:cNvPr>
            <p:cNvSpPr/>
            <p:nvPr/>
          </p:nvSpPr>
          <p:spPr>
            <a:xfrm>
              <a:off x="1999604" y="1316153"/>
              <a:ext cx="8192791" cy="473544"/>
            </a:xfrm>
            <a:prstGeom prst="roundRect">
              <a:avLst>
                <a:gd name="adj" fmla="val 50000"/>
              </a:avLst>
            </a:prstGeom>
            <a:solidFill>
              <a:srgbClr val="BED730"/>
            </a:solidFill>
            <a:ln w="952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66">
                <a:defRPr/>
              </a:pPr>
              <a:endParaRPr lang="en-IN" sz="1013" dirty="0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F9F31F5-A9BC-EB65-E7BC-DF364FC26307}"/>
                </a:ext>
              </a:extLst>
            </p:cNvPr>
            <p:cNvSpPr txBox="1"/>
            <p:nvPr/>
          </p:nvSpPr>
          <p:spPr>
            <a:xfrm>
              <a:off x="2537580" y="1347741"/>
              <a:ext cx="7116838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766">
                <a:defRPr/>
              </a:pPr>
              <a:r>
                <a:rPr lang="en-US" sz="1400" b="1" dirty="0">
                  <a:solidFill>
                    <a:prstClr val="black"/>
                  </a:solidFill>
                  <a:latin typeface="Trebuchet MS"/>
                </a:rPr>
                <a:t>Integrity | Commitment | Agility </a:t>
              </a:r>
              <a:endParaRPr lang="en-IN" sz="1400" b="1" dirty="0">
                <a:solidFill>
                  <a:prstClr val="black"/>
                </a:solidFill>
                <a:latin typeface="Trebuchet MS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B42E291-0F53-B265-DC1C-3ABB550ACBB0}"/>
              </a:ext>
            </a:extLst>
          </p:cNvPr>
          <p:cNvGrpSpPr/>
          <p:nvPr/>
        </p:nvGrpSpPr>
        <p:grpSpPr>
          <a:xfrm>
            <a:off x="5668845" y="1566058"/>
            <a:ext cx="3257410" cy="985244"/>
            <a:chOff x="7019980" y="2087752"/>
            <a:chExt cx="4343213" cy="1313660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99BE6471-F349-2DB9-1B86-CF9DE4877342}"/>
                </a:ext>
              </a:extLst>
            </p:cNvPr>
            <p:cNvGrpSpPr/>
            <p:nvPr/>
          </p:nvGrpSpPr>
          <p:grpSpPr>
            <a:xfrm>
              <a:off x="7610989" y="2087752"/>
              <a:ext cx="3752204" cy="1313660"/>
              <a:chOff x="7610989" y="2087752"/>
              <a:chExt cx="3752204" cy="1313660"/>
            </a:xfrm>
          </p:grpSpPr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8BE3E957-34A0-4E49-9748-AD3A6C6EC9F0}"/>
                  </a:ext>
                </a:extLst>
              </p:cNvPr>
              <p:cNvSpPr/>
              <p:nvPr/>
            </p:nvSpPr>
            <p:spPr>
              <a:xfrm>
                <a:off x="7610989" y="2354971"/>
                <a:ext cx="3752204" cy="1046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766">
                  <a:spcAft>
                    <a:spcPts val="200"/>
                  </a:spcAft>
                  <a:defRPr/>
                </a:pPr>
                <a:r>
                  <a:rPr lang="en-US" sz="800" dirty="0">
                    <a:solidFill>
                      <a:prstClr val="white"/>
                    </a:solidFill>
                    <a:latin typeface="Trebuchet MS"/>
                  </a:rPr>
                  <a:t>Protects Brand &amp; Business Reputation</a:t>
                </a:r>
              </a:p>
              <a:p>
                <a:pPr defTabSz="685766">
                  <a:spcAft>
                    <a:spcPts val="200"/>
                  </a:spcAft>
                  <a:defRPr/>
                </a:pPr>
                <a:r>
                  <a:rPr lang="en-US" sz="800" dirty="0">
                    <a:solidFill>
                      <a:prstClr val="white"/>
                    </a:solidFill>
                    <a:latin typeface="Trebuchet MS"/>
                  </a:rPr>
                  <a:t>Improves Cyber Security Posture</a:t>
                </a:r>
              </a:p>
              <a:p>
                <a:pPr defTabSz="685766">
                  <a:spcAft>
                    <a:spcPts val="200"/>
                  </a:spcAft>
                  <a:defRPr/>
                </a:pPr>
                <a:r>
                  <a:rPr lang="en-US" sz="800" dirty="0">
                    <a:solidFill>
                      <a:prstClr val="white"/>
                    </a:solidFill>
                    <a:latin typeface="Trebuchet MS"/>
                  </a:rPr>
                  <a:t>Business Data Protection</a:t>
                </a:r>
              </a:p>
              <a:p>
                <a:pPr defTabSz="457189">
                  <a:defRPr/>
                </a:pPr>
                <a:r>
                  <a:rPr lang="en-US" sz="800" dirty="0">
                    <a:solidFill>
                      <a:prstClr val="white"/>
                    </a:solidFill>
                    <a:latin typeface="Trebuchet MS"/>
                  </a:rPr>
                  <a:t>Identification of blind spots of low severity vulnerabilities with high business impact</a:t>
                </a: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23302A81-B965-46F4-A5D9-094CEAA59D36}"/>
                  </a:ext>
                </a:extLst>
              </p:cNvPr>
              <p:cNvSpPr/>
              <p:nvPr/>
            </p:nvSpPr>
            <p:spPr>
              <a:xfrm>
                <a:off x="7610989" y="2087752"/>
                <a:ext cx="1825715" cy="34881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766">
                  <a:defRPr/>
                </a:pPr>
                <a:r>
                  <a:rPr lang="en-US" sz="1100" b="1" dirty="0">
                    <a:solidFill>
                      <a:srgbClr val="BED730"/>
                    </a:solidFill>
                    <a:latin typeface="Trebuchet MS"/>
                  </a:rPr>
                  <a:t>Business Benefits </a:t>
                </a:r>
              </a:p>
            </p:txBody>
          </p:sp>
        </p:grpSp>
        <p:pic>
          <p:nvPicPr>
            <p:cNvPr id="6" name="Picture 5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422BC459-D376-8AEC-3EC8-694B9EDAAC2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9980" y="2199793"/>
              <a:ext cx="473545" cy="473544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448A228-65B7-7DF4-2FB9-3FA10887862E}"/>
              </a:ext>
            </a:extLst>
          </p:cNvPr>
          <p:cNvGrpSpPr/>
          <p:nvPr/>
        </p:nvGrpSpPr>
        <p:grpSpPr>
          <a:xfrm>
            <a:off x="-82107" y="1571530"/>
            <a:ext cx="3441427" cy="745174"/>
            <a:chOff x="432000" y="2045353"/>
            <a:chExt cx="4588568" cy="99356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389983FF-623B-C59C-DCF4-BAC820252BA1}"/>
                </a:ext>
              </a:extLst>
            </p:cNvPr>
            <p:cNvGrpSpPr/>
            <p:nvPr/>
          </p:nvGrpSpPr>
          <p:grpSpPr>
            <a:xfrm>
              <a:off x="432000" y="2045353"/>
              <a:ext cx="4020776" cy="993565"/>
              <a:chOff x="431800" y="2051353"/>
              <a:chExt cx="4020776" cy="993565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77B4EEF0-B8D2-4CA8-B287-C3BBABA96B9A}"/>
                  </a:ext>
                </a:extLst>
              </p:cNvPr>
              <p:cNvSpPr/>
              <p:nvPr/>
            </p:nvSpPr>
            <p:spPr>
              <a:xfrm>
                <a:off x="431800" y="2360970"/>
                <a:ext cx="4020776" cy="6839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66687" lvl="1" algn="r" defTabSz="685766">
                  <a:spcAft>
                    <a:spcPts val="200"/>
                  </a:spcAft>
                  <a:defRPr/>
                </a:pPr>
                <a:r>
                  <a:rPr lang="en-US" sz="800" dirty="0">
                    <a:solidFill>
                      <a:prstClr val="white"/>
                    </a:solidFill>
                    <a:latin typeface="Trebuchet MS"/>
                  </a:rPr>
                  <a:t>Service Provider DNA – Single Partner</a:t>
                </a:r>
              </a:p>
              <a:p>
                <a:pPr marL="266687" lvl="1" algn="r" defTabSz="685766">
                  <a:spcAft>
                    <a:spcPts val="200"/>
                  </a:spcAft>
                  <a:defRPr/>
                </a:pPr>
                <a:r>
                  <a:rPr lang="en-US" sz="800" dirty="0">
                    <a:solidFill>
                      <a:prstClr val="white"/>
                    </a:solidFill>
                    <a:latin typeface="Trebuchet MS"/>
                  </a:rPr>
                  <a:t>Protect, Detect &amp; Response Services</a:t>
                </a:r>
              </a:p>
              <a:p>
                <a:pPr marL="266687" lvl="1" algn="r" defTabSz="685766">
                  <a:spcAft>
                    <a:spcPts val="200"/>
                  </a:spcAft>
                  <a:defRPr/>
                </a:pPr>
                <a:r>
                  <a:rPr lang="en-US" sz="800" dirty="0">
                    <a:solidFill>
                      <a:prstClr val="white"/>
                    </a:solidFill>
                    <a:latin typeface="Trebuchet MS"/>
                  </a:rPr>
                  <a:t>OEM Agnostic</a:t>
                </a: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03CD5AD3-F953-4C53-A6D8-20031F4D90D6}"/>
                  </a:ext>
                </a:extLst>
              </p:cNvPr>
              <p:cNvSpPr/>
              <p:nvPr/>
            </p:nvSpPr>
            <p:spPr>
              <a:xfrm>
                <a:off x="1101760" y="2051353"/>
                <a:ext cx="3319691" cy="3488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defTabSz="685766">
                  <a:defRPr/>
                </a:pPr>
                <a:r>
                  <a:rPr lang="en-US" sz="1100" b="1" dirty="0">
                    <a:solidFill>
                      <a:srgbClr val="BED730"/>
                    </a:solidFill>
                    <a:latin typeface="Trebuchet MS"/>
                  </a:rPr>
                  <a:t>Wide Product &amp; Services Capability </a:t>
                </a:r>
              </a:p>
            </p:txBody>
          </p:sp>
        </p:grpSp>
        <p:pic>
          <p:nvPicPr>
            <p:cNvPr id="8" name="Picture 7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4C8ABB98-6CB0-D991-0DDA-0DC8137038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7023" y="2158477"/>
              <a:ext cx="473545" cy="473545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18E3CBA-0E7E-70A1-797A-846302F9FBFA}"/>
              </a:ext>
            </a:extLst>
          </p:cNvPr>
          <p:cNvGrpSpPr/>
          <p:nvPr/>
        </p:nvGrpSpPr>
        <p:grpSpPr>
          <a:xfrm>
            <a:off x="5680103" y="2576943"/>
            <a:ext cx="2987581" cy="1245127"/>
            <a:chOff x="7034989" y="3594856"/>
            <a:chExt cx="3983441" cy="1660171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9B24089-B368-E3E1-44A9-A2A40F8182F1}"/>
                </a:ext>
              </a:extLst>
            </p:cNvPr>
            <p:cNvGrpSpPr/>
            <p:nvPr/>
          </p:nvGrpSpPr>
          <p:grpSpPr>
            <a:xfrm>
              <a:off x="7721177" y="3594856"/>
              <a:ext cx="3297253" cy="1660171"/>
              <a:chOff x="8473668" y="3614331"/>
              <a:chExt cx="3297253" cy="1660171"/>
            </a:xfrm>
          </p:grpSpPr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02A2669D-C804-4C55-B2CA-BF72BE27D785}"/>
                  </a:ext>
                </a:extLst>
              </p:cNvPr>
              <p:cNvSpPr/>
              <p:nvPr/>
            </p:nvSpPr>
            <p:spPr>
              <a:xfrm>
                <a:off x="8473668" y="3614331"/>
                <a:ext cx="1404659" cy="34881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766">
                  <a:defRPr/>
                </a:pPr>
                <a:r>
                  <a:rPr lang="en-US" sz="1100" b="1" dirty="0">
                    <a:solidFill>
                      <a:srgbClr val="BED730"/>
                    </a:solidFill>
                    <a:latin typeface="Trebuchet MS"/>
                  </a:rPr>
                  <a:t>Cost Benefits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055B5F04-6445-44BA-A899-19FE6330EC2C}"/>
                  </a:ext>
                </a:extLst>
              </p:cNvPr>
              <p:cNvSpPr txBox="1"/>
              <p:nvPr/>
            </p:nvSpPr>
            <p:spPr>
              <a:xfrm>
                <a:off x="8484389" y="3899766"/>
                <a:ext cx="3286532" cy="13747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766">
                  <a:spcAft>
                    <a:spcPts val="200"/>
                  </a:spcAft>
                  <a:defRPr/>
                </a:pPr>
                <a:r>
                  <a:rPr lang="en-US" sz="800" dirty="0">
                    <a:solidFill>
                      <a:prstClr val="white"/>
                    </a:solidFill>
                    <a:latin typeface="Trebuchet MS"/>
                  </a:rPr>
                  <a:t>NextGen Security Technology Adaption</a:t>
                </a:r>
              </a:p>
              <a:p>
                <a:pPr defTabSz="685766">
                  <a:spcAft>
                    <a:spcPts val="200"/>
                  </a:spcAft>
                  <a:defRPr/>
                </a:pPr>
                <a:r>
                  <a:rPr lang="en-US" sz="800" dirty="0">
                    <a:solidFill>
                      <a:prstClr val="white"/>
                    </a:solidFill>
                    <a:latin typeface="Trebuchet MS"/>
                  </a:rPr>
                  <a:t>Security Controls Standardization</a:t>
                </a:r>
              </a:p>
              <a:p>
                <a:pPr defTabSz="685766">
                  <a:spcAft>
                    <a:spcPts val="200"/>
                  </a:spcAft>
                  <a:defRPr/>
                </a:pPr>
                <a:r>
                  <a:rPr lang="en-US" sz="800" dirty="0">
                    <a:solidFill>
                      <a:prstClr val="white"/>
                    </a:solidFill>
                    <a:latin typeface="Trebuchet MS"/>
                  </a:rPr>
                  <a:t>Security Cost Optimization</a:t>
                </a:r>
              </a:p>
              <a:p>
                <a:pPr defTabSz="457189">
                  <a:defRPr/>
                </a:pPr>
                <a:r>
                  <a:rPr lang="en-US" sz="800" dirty="0">
                    <a:solidFill>
                      <a:prstClr val="white"/>
                    </a:solidFill>
                    <a:latin typeface="Trebuchet MS"/>
                  </a:rPr>
                  <a:t>Remediation prioritization beyond vulnerability severity scoring</a:t>
                </a:r>
              </a:p>
              <a:p>
                <a:pPr defTabSz="457189">
                  <a:defRPr/>
                </a:pPr>
                <a:endParaRPr lang="en-US" sz="800" dirty="0">
                  <a:solidFill>
                    <a:prstClr val="white"/>
                  </a:solidFill>
                  <a:latin typeface="Trebuchet MS"/>
                </a:endParaRPr>
              </a:p>
              <a:p>
                <a:pPr defTabSz="685766">
                  <a:spcAft>
                    <a:spcPts val="200"/>
                  </a:spcAft>
                  <a:defRPr/>
                </a:pPr>
                <a:endParaRPr lang="en-US" sz="800" dirty="0">
                  <a:solidFill>
                    <a:prstClr val="white"/>
                  </a:solidFill>
                  <a:latin typeface="Trebuchet MS"/>
                </a:endParaRPr>
              </a:p>
            </p:txBody>
          </p:sp>
        </p:grpSp>
        <p:pic>
          <p:nvPicPr>
            <p:cNvPr id="10" name="Picture 9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DC8EC67B-83D1-D604-0492-78783CFE069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34989" y="3721905"/>
              <a:ext cx="443527" cy="443527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C02B4D2-B20D-F4E6-4639-F773DADA17FE}"/>
              </a:ext>
            </a:extLst>
          </p:cNvPr>
          <p:cNvGrpSpPr/>
          <p:nvPr/>
        </p:nvGrpSpPr>
        <p:grpSpPr>
          <a:xfrm>
            <a:off x="5680103" y="3651404"/>
            <a:ext cx="3845662" cy="1018617"/>
            <a:chOff x="7034989" y="5084591"/>
            <a:chExt cx="5127549" cy="1358154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D1C637E5-5D61-1E9F-254C-172EB6F10320}"/>
                </a:ext>
              </a:extLst>
            </p:cNvPr>
            <p:cNvGrpSpPr/>
            <p:nvPr/>
          </p:nvGrpSpPr>
          <p:grpSpPr>
            <a:xfrm>
              <a:off x="7702239" y="5084591"/>
              <a:ext cx="4460299" cy="1358154"/>
              <a:chOff x="7610988" y="5242756"/>
              <a:chExt cx="4460299" cy="1358154"/>
            </a:xfrm>
          </p:grpSpPr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BB8DE56D-611C-4494-B2F3-0D5D1479B5BE}"/>
                  </a:ext>
                </a:extLst>
              </p:cNvPr>
              <p:cNvSpPr/>
              <p:nvPr/>
            </p:nvSpPr>
            <p:spPr>
              <a:xfrm>
                <a:off x="7617113" y="5242756"/>
                <a:ext cx="3739591" cy="3488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766">
                  <a:defRPr/>
                </a:pPr>
                <a:r>
                  <a:rPr lang="en-US" sz="1100" b="1" dirty="0">
                    <a:solidFill>
                      <a:srgbClr val="BED730"/>
                    </a:solidFill>
                    <a:latin typeface="Trebuchet MS"/>
                  </a:rPr>
                  <a:t>Customer Delight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3010B745-E511-4851-B784-38778BADA032}"/>
                  </a:ext>
                </a:extLst>
              </p:cNvPr>
              <p:cNvSpPr txBox="1"/>
              <p:nvPr/>
            </p:nvSpPr>
            <p:spPr>
              <a:xfrm>
                <a:off x="7610988" y="5588669"/>
                <a:ext cx="4460299" cy="10122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766">
                  <a:spcAft>
                    <a:spcPts val="200"/>
                  </a:spcAft>
                  <a:defRPr/>
                </a:pPr>
                <a:r>
                  <a:rPr lang="en-US" sz="800" dirty="0">
                    <a:solidFill>
                      <a:prstClr val="white"/>
                    </a:solidFill>
                    <a:latin typeface="Trebuchet MS"/>
                  </a:rPr>
                  <a:t>Detect and Deter Cyberthreats</a:t>
                </a:r>
              </a:p>
              <a:p>
                <a:pPr defTabSz="685766">
                  <a:spcAft>
                    <a:spcPts val="200"/>
                  </a:spcAft>
                  <a:defRPr/>
                </a:pPr>
                <a:r>
                  <a:rPr lang="en-US" sz="800" dirty="0">
                    <a:solidFill>
                      <a:prstClr val="white"/>
                    </a:solidFill>
                    <a:latin typeface="Trebuchet MS"/>
                  </a:rPr>
                  <a:t>Predict exploitation based on real-time activities </a:t>
                </a:r>
              </a:p>
              <a:p>
                <a:pPr defTabSz="457189">
                  <a:defRPr/>
                </a:pPr>
                <a:r>
                  <a:rPr lang="en-US" sz="800" dirty="0">
                    <a:solidFill>
                      <a:prstClr val="white"/>
                    </a:solidFill>
                    <a:latin typeface="Trebuchet MS"/>
                  </a:rPr>
                  <a:t>Automatically correlate security insights to </a:t>
                </a:r>
              </a:p>
              <a:p>
                <a:pPr defTabSz="457189">
                  <a:defRPr/>
                </a:pPr>
                <a:r>
                  <a:rPr lang="en-US" sz="800" dirty="0">
                    <a:solidFill>
                      <a:prstClr val="white"/>
                    </a:solidFill>
                    <a:latin typeface="Trebuchet MS"/>
                  </a:rPr>
                  <a:t>business context</a:t>
                </a:r>
              </a:p>
              <a:p>
                <a:pPr defTabSz="685766">
                  <a:spcAft>
                    <a:spcPts val="200"/>
                  </a:spcAft>
                  <a:defRPr/>
                </a:pPr>
                <a:endParaRPr lang="en-US" sz="800" dirty="0">
                  <a:solidFill>
                    <a:prstClr val="white"/>
                  </a:solidFill>
                  <a:latin typeface="Trebuchet MS"/>
                </a:endParaRPr>
              </a:p>
            </p:txBody>
          </p:sp>
        </p:grpSp>
        <p:pic>
          <p:nvPicPr>
            <p:cNvPr id="14" name="Picture 13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641514A9-C7D1-0620-591C-200227062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34989" y="5217064"/>
              <a:ext cx="443527" cy="443527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2246B82-FA37-EAC3-6721-B733577CED15}"/>
              </a:ext>
            </a:extLst>
          </p:cNvPr>
          <p:cNvGrpSpPr/>
          <p:nvPr/>
        </p:nvGrpSpPr>
        <p:grpSpPr>
          <a:xfrm>
            <a:off x="204764" y="3651404"/>
            <a:ext cx="3158810" cy="877821"/>
            <a:chOff x="814495" y="5034909"/>
            <a:chExt cx="4211747" cy="1170427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586D0FE-302E-6BEE-0101-D080756E18C2}"/>
                </a:ext>
              </a:extLst>
            </p:cNvPr>
            <p:cNvGrpSpPr/>
            <p:nvPr/>
          </p:nvGrpSpPr>
          <p:grpSpPr>
            <a:xfrm>
              <a:off x="814495" y="5034909"/>
              <a:ext cx="3675269" cy="1170427"/>
              <a:chOff x="777309" y="5297755"/>
              <a:chExt cx="3675269" cy="1170427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E3CBD64E-671F-4306-A337-0915A2454BC9}"/>
                  </a:ext>
                </a:extLst>
              </p:cNvPr>
              <p:cNvSpPr/>
              <p:nvPr/>
            </p:nvSpPr>
            <p:spPr>
              <a:xfrm>
                <a:off x="1132888" y="5297755"/>
                <a:ext cx="3319690" cy="3488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defTabSz="685766">
                  <a:defRPr/>
                </a:pPr>
                <a:r>
                  <a:rPr lang="en-US" sz="1100" b="1" dirty="0">
                    <a:solidFill>
                      <a:srgbClr val="BED730"/>
                    </a:solidFill>
                    <a:latin typeface="Trebuchet MS"/>
                  </a:rPr>
                  <a:t>Operation Excellence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996BB098-7843-4B60-83C2-91C95044A12F}"/>
                  </a:ext>
                </a:extLst>
              </p:cNvPr>
              <p:cNvSpPr txBox="1"/>
              <p:nvPr/>
            </p:nvSpPr>
            <p:spPr>
              <a:xfrm>
                <a:off x="777309" y="5585889"/>
                <a:ext cx="3675268" cy="8822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defTabSz="685766">
                  <a:spcAft>
                    <a:spcPts val="200"/>
                  </a:spcAft>
                  <a:defRPr/>
                </a:pPr>
                <a:r>
                  <a:rPr lang="en-US" sz="800" dirty="0">
                    <a:solidFill>
                      <a:prstClr val="white"/>
                    </a:solidFill>
                    <a:latin typeface="Trebuchet MS"/>
                  </a:rPr>
                  <a:t>AIOps</a:t>
                </a:r>
              </a:p>
              <a:p>
                <a:pPr algn="r" defTabSz="685766">
                  <a:spcAft>
                    <a:spcPts val="200"/>
                  </a:spcAft>
                  <a:defRPr/>
                </a:pPr>
                <a:r>
                  <a:rPr lang="en-US" sz="800" dirty="0">
                    <a:solidFill>
                      <a:prstClr val="white"/>
                    </a:solidFill>
                    <a:latin typeface="Trebuchet MS"/>
                  </a:rPr>
                  <a:t>Threat Hunting</a:t>
                </a:r>
              </a:p>
              <a:p>
                <a:pPr algn="r" defTabSz="685766">
                  <a:spcAft>
                    <a:spcPts val="200"/>
                  </a:spcAft>
                  <a:defRPr/>
                </a:pPr>
                <a:r>
                  <a:rPr lang="en-US" sz="800" dirty="0">
                    <a:solidFill>
                      <a:prstClr val="white"/>
                    </a:solidFill>
                    <a:latin typeface="Trebuchet MS"/>
                  </a:rPr>
                  <a:t>Security Orchestration &amp; Automation Response</a:t>
                </a:r>
              </a:p>
              <a:p>
                <a:pPr algn="r" defTabSz="685766">
                  <a:spcAft>
                    <a:spcPts val="200"/>
                  </a:spcAft>
                  <a:defRPr/>
                </a:pPr>
                <a:r>
                  <a:rPr lang="en-IN" sz="800" dirty="0">
                    <a:solidFill>
                      <a:prstClr val="white"/>
                    </a:solidFill>
                    <a:latin typeface="Trebuchet MS"/>
                  </a:rPr>
                  <a:t>Service Level Management &amp; Optimization </a:t>
                </a:r>
              </a:p>
            </p:txBody>
          </p:sp>
        </p:grpSp>
        <p:pic>
          <p:nvPicPr>
            <p:cNvPr id="16" name="Picture 15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99D517B0-1962-0A2E-7E0C-A86D67039D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2698" y="5145641"/>
              <a:ext cx="473544" cy="473544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8B22C0B-66A5-EBA6-B1AF-606BFE0148D9}"/>
              </a:ext>
            </a:extLst>
          </p:cNvPr>
          <p:cNvGrpSpPr/>
          <p:nvPr/>
        </p:nvGrpSpPr>
        <p:grpSpPr>
          <a:xfrm>
            <a:off x="85548" y="2540626"/>
            <a:ext cx="3273771" cy="982802"/>
            <a:chOff x="655541" y="3496731"/>
            <a:chExt cx="4365028" cy="1310399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3126E7B-D487-47B7-A4FC-1A9AA55188B9}"/>
                </a:ext>
              </a:extLst>
            </p:cNvPr>
            <p:cNvGrpSpPr/>
            <p:nvPr/>
          </p:nvGrpSpPr>
          <p:grpSpPr>
            <a:xfrm>
              <a:off x="655541" y="3496731"/>
              <a:ext cx="3837846" cy="1310399"/>
              <a:chOff x="-133278" y="3607565"/>
              <a:chExt cx="3837846" cy="1310399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8FE5991-C2A7-4DF0-9A85-763A7669A1A6}"/>
                  </a:ext>
                </a:extLst>
              </p:cNvPr>
              <p:cNvSpPr/>
              <p:nvPr/>
            </p:nvSpPr>
            <p:spPr>
              <a:xfrm>
                <a:off x="743773" y="3607565"/>
                <a:ext cx="2960795" cy="3488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 defTabSz="685766">
                  <a:defRPr/>
                </a:pPr>
                <a:r>
                  <a:rPr lang="en-US" sz="1100" b="1" dirty="0">
                    <a:solidFill>
                      <a:srgbClr val="BED730"/>
                    </a:solidFill>
                    <a:latin typeface="Trebuchet MS"/>
                  </a:rPr>
                  <a:t>Technology Capability &amp; IP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CAD3BC5D-4A56-47F8-9FD7-B708C7D009EA}"/>
                  </a:ext>
                </a:extLst>
              </p:cNvPr>
              <p:cNvSpPr txBox="1"/>
              <p:nvPr/>
            </p:nvSpPr>
            <p:spPr>
              <a:xfrm>
                <a:off x="-133278" y="3905724"/>
                <a:ext cx="3835955" cy="10122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defTabSz="685766">
                  <a:spcAft>
                    <a:spcPts val="200"/>
                  </a:spcAft>
                  <a:defRPr/>
                </a:pPr>
                <a:r>
                  <a:rPr lang="en-US" sz="800" dirty="0">
                    <a:solidFill>
                      <a:prstClr val="white"/>
                    </a:solidFill>
                    <a:latin typeface="Trebuchet MS"/>
                  </a:rPr>
                  <a:t>Product Engineering Capabilities</a:t>
                </a:r>
              </a:p>
              <a:p>
                <a:pPr algn="r" defTabSz="457189">
                  <a:defRPr/>
                </a:pPr>
                <a:r>
                  <a:rPr lang="en-US" sz="800" dirty="0">
                    <a:solidFill>
                      <a:prstClr val="white"/>
                    </a:solidFill>
                    <a:latin typeface="Trebuchet MS"/>
                  </a:rPr>
                  <a:t>		Automation &amp; AI Driven correlation of Security Insights</a:t>
                </a:r>
              </a:p>
              <a:p>
                <a:pPr algn="r" defTabSz="685766">
                  <a:spcAft>
                    <a:spcPts val="200"/>
                  </a:spcAft>
                  <a:defRPr/>
                </a:pPr>
                <a:r>
                  <a:rPr lang="en-US" sz="800" dirty="0">
                    <a:solidFill>
                      <a:prstClr val="white"/>
                    </a:solidFill>
                    <a:latin typeface="Trebuchet MS"/>
                  </a:rPr>
                  <a:t>NextGen SIEM Platform with Automated Response </a:t>
                </a:r>
              </a:p>
              <a:p>
                <a:pPr algn="r" defTabSz="685766">
                  <a:spcAft>
                    <a:spcPts val="200"/>
                  </a:spcAft>
                  <a:defRPr/>
                </a:pPr>
                <a:r>
                  <a:rPr lang="en-US" sz="800" dirty="0">
                    <a:solidFill>
                      <a:prstClr val="white"/>
                    </a:solidFill>
                    <a:latin typeface="Trebuchet MS"/>
                  </a:rPr>
                  <a:t>Certified SMEs &amp; 100+ OEM Partnership</a:t>
                </a:r>
              </a:p>
            </p:txBody>
          </p:sp>
        </p:grpSp>
        <p:pic>
          <p:nvPicPr>
            <p:cNvPr id="23" name="Picture 22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95D40C6A-3992-B4DC-2A6D-422CAD9F171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7025" y="3599187"/>
              <a:ext cx="473544" cy="473544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6C9EE1DD-7DAF-6A19-05F0-61A2A5A52E7E}"/>
              </a:ext>
            </a:extLst>
          </p:cNvPr>
          <p:cNvSpPr txBox="1"/>
          <p:nvPr/>
        </p:nvSpPr>
        <p:spPr>
          <a:xfrm>
            <a:off x="938957" y="1230585"/>
            <a:ext cx="162462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66">
              <a:defRPr/>
            </a:pPr>
            <a:r>
              <a:rPr lang="en-US" sz="1013" b="1" dirty="0">
                <a:solidFill>
                  <a:prstClr val="white"/>
                </a:solidFill>
                <a:latin typeface="Trebuchet MS"/>
              </a:rPr>
              <a:t>Sify Value Proposition</a:t>
            </a:r>
            <a:endParaRPr lang="en-IN" sz="1013" b="1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8A32CBB-8529-98A6-A9F6-826D3F35A05F}"/>
              </a:ext>
            </a:extLst>
          </p:cNvPr>
          <p:cNvSpPr txBox="1"/>
          <p:nvPr/>
        </p:nvSpPr>
        <p:spPr>
          <a:xfrm>
            <a:off x="6075303" y="1230585"/>
            <a:ext cx="1755828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766">
              <a:defRPr/>
            </a:pPr>
            <a:r>
              <a:rPr lang="en-US" sz="1013" b="1" dirty="0">
                <a:solidFill>
                  <a:prstClr val="white"/>
                </a:solidFill>
                <a:latin typeface="Trebuchet MS"/>
              </a:rPr>
              <a:t>Customer Benefits</a:t>
            </a:r>
            <a:endParaRPr lang="en-IN" sz="1013" b="1" dirty="0">
              <a:solidFill>
                <a:prstClr val="white"/>
              </a:solidFill>
              <a:latin typeface="Trebuchet MS"/>
            </a:endParaRPr>
          </a:p>
        </p:txBody>
      </p:sp>
      <p:pic>
        <p:nvPicPr>
          <p:cNvPr id="7" name="Graphic 6" descr="Arrow: Slight curve with solid fill">
            <a:extLst>
              <a:ext uri="{FF2B5EF4-FFF2-40B4-BE49-F238E27FC236}">
                <a16:creationId xmlns:a16="http://schemas.microsoft.com/office/drawing/2014/main" id="{67B254A7-1742-5F43-1750-D875D2AF3A5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737925" y="1143639"/>
            <a:ext cx="1640711" cy="833881"/>
          </a:xfrm>
          <a:prstGeom prst="rect">
            <a:avLst/>
          </a:prstGeom>
        </p:spPr>
      </p:pic>
      <p:pic>
        <p:nvPicPr>
          <p:cNvPr id="11" name="Graphic 10" descr="Arrow: Slight curve with solid fill">
            <a:extLst>
              <a:ext uri="{FF2B5EF4-FFF2-40B4-BE49-F238E27FC236}">
                <a16:creationId xmlns:a16="http://schemas.microsoft.com/office/drawing/2014/main" id="{EB6844B3-0760-5FB7-640D-8D2225156EF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737924" y="2278855"/>
            <a:ext cx="1640711" cy="833881"/>
          </a:xfrm>
          <a:prstGeom prst="rect">
            <a:avLst/>
          </a:prstGeom>
        </p:spPr>
      </p:pic>
      <p:pic>
        <p:nvPicPr>
          <p:cNvPr id="13" name="Graphic 12" descr="Arrow: Slight curve with solid fill">
            <a:extLst>
              <a:ext uri="{FF2B5EF4-FFF2-40B4-BE49-F238E27FC236}">
                <a16:creationId xmlns:a16="http://schemas.microsoft.com/office/drawing/2014/main" id="{EFB181E4-751C-AA49-8530-6B4C83590E9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737924" y="3410085"/>
            <a:ext cx="1640711" cy="833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948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20420-4488-4734-B934-3C154A62A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/>
          <a:lstStyle/>
          <a:p>
            <a:r>
              <a:rPr lang="en-US" dirty="0"/>
              <a:t>Sify InfinitSecurity Services Catalog </a:t>
            </a:r>
            <a:endParaRPr lang="en-IN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4862815-736C-4F97-AEEA-30C4B5213B89}"/>
              </a:ext>
            </a:extLst>
          </p:cNvPr>
          <p:cNvSpPr/>
          <p:nvPr/>
        </p:nvSpPr>
        <p:spPr>
          <a:xfrm>
            <a:off x="665155" y="995101"/>
            <a:ext cx="286809" cy="3521338"/>
          </a:xfrm>
          <a:prstGeom prst="rect">
            <a:avLst/>
          </a:prstGeom>
          <a:solidFill>
            <a:srgbClr val="BED73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defTabSz="685766">
              <a:defRPr/>
            </a:pPr>
            <a:r>
              <a:rPr lang="en-IN" sz="1050" b="1" dirty="0">
                <a:solidFill>
                  <a:prstClr val="black"/>
                </a:solidFill>
                <a:latin typeface="Trebuchet MS"/>
                <a:cs typeface="Arial" panose="020B0604020202020204" pitchFamily="34" charset="0"/>
              </a:rPr>
              <a:t>Sify Colo, 3</a:t>
            </a:r>
            <a:r>
              <a:rPr lang="en-IN" sz="1050" b="1" baseline="30000" dirty="0">
                <a:solidFill>
                  <a:prstClr val="black"/>
                </a:solidFill>
                <a:latin typeface="Trebuchet MS"/>
                <a:cs typeface="Arial" panose="020B0604020202020204" pitchFamily="34" charset="0"/>
              </a:rPr>
              <a:t>rd</a:t>
            </a:r>
            <a:r>
              <a:rPr lang="en-IN" sz="1050" b="1" dirty="0">
                <a:solidFill>
                  <a:prstClr val="black"/>
                </a:solidFill>
                <a:latin typeface="Trebuchet MS"/>
                <a:cs typeface="Arial" panose="020B0604020202020204" pitchFamily="34" charset="0"/>
              </a:rPr>
              <a:t> Party Colo, Customer DC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7094A48-E798-4F7D-8B3A-6EF8ED62E2B3}"/>
              </a:ext>
            </a:extLst>
          </p:cNvPr>
          <p:cNvSpPr/>
          <p:nvPr/>
        </p:nvSpPr>
        <p:spPr>
          <a:xfrm>
            <a:off x="1005810" y="995101"/>
            <a:ext cx="660890" cy="1837367"/>
          </a:xfrm>
          <a:prstGeom prst="rect">
            <a:avLst/>
          </a:prstGeom>
          <a:solidFill>
            <a:srgbClr val="BED73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 defTabSz="685766">
              <a:defRPr/>
            </a:pPr>
            <a:r>
              <a:rPr lang="en-IN" sz="800" b="1" dirty="0">
                <a:solidFill>
                  <a:prstClr val="black"/>
                </a:solidFill>
                <a:latin typeface="Trebuchet MS"/>
                <a:cs typeface="Arial" panose="020B0604020202020204" pitchFamily="34" charset="0"/>
              </a:rPr>
              <a:t>Sify Products and Services (IaaS, PaaS, SaaS) 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27C7A07-39C2-4FD5-8236-388EE0E7D219}"/>
              </a:ext>
            </a:extLst>
          </p:cNvPr>
          <p:cNvCxnSpPr>
            <a:cxnSpLocks/>
          </p:cNvCxnSpPr>
          <p:nvPr/>
        </p:nvCxnSpPr>
        <p:spPr>
          <a:xfrm>
            <a:off x="1708280" y="1781027"/>
            <a:ext cx="7098936" cy="0"/>
          </a:xfrm>
          <a:prstGeom prst="line">
            <a:avLst/>
          </a:prstGeom>
          <a:ln w="38100"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F0C0EBE-E3D9-41D9-A2D2-DDFB9BF44FC3}"/>
              </a:ext>
            </a:extLst>
          </p:cNvPr>
          <p:cNvGrpSpPr/>
          <p:nvPr/>
        </p:nvGrpSpPr>
        <p:grpSpPr>
          <a:xfrm>
            <a:off x="1708282" y="1784233"/>
            <a:ext cx="7078839" cy="1028263"/>
            <a:chOff x="1448218" y="2395120"/>
            <a:chExt cx="6671163" cy="904120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30F708E0-4731-4309-9EC5-8D52DD35B5FF}"/>
                </a:ext>
              </a:extLst>
            </p:cNvPr>
            <p:cNvSpPr/>
            <p:nvPr/>
          </p:nvSpPr>
          <p:spPr>
            <a:xfrm>
              <a:off x="1448218" y="2401126"/>
              <a:ext cx="1080856" cy="898114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66">
                <a:defRPr/>
              </a:pPr>
              <a:r>
                <a:rPr lang="en-IN" sz="700" dirty="0">
                  <a:solidFill>
                    <a:prstClr val="black"/>
                  </a:solidFill>
                  <a:latin typeface="Trebuchet MS"/>
                  <a:cs typeface="Arial" panose="020B0604020202020204" pitchFamily="34" charset="0"/>
                </a:rPr>
                <a:t>NextGen Firewall with IDS/IPS, Advanced Threat Protection, Remote Access VPN, Web Application Firewall, Secure Web Gateway, SASE, DNS Security</a:t>
              </a:r>
              <a:endParaRPr lang="en-IN" sz="700" b="1" dirty="0">
                <a:solidFill>
                  <a:prstClr val="black"/>
                </a:solidFill>
                <a:latin typeface="Trebuchet MS"/>
                <a:cs typeface="Arial" panose="020B0604020202020204" pitchFamily="34" charset="0"/>
              </a:endParaRPr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38BCFA39-B1CB-4632-86F5-0C5C34A56844}"/>
                </a:ext>
              </a:extLst>
            </p:cNvPr>
            <p:cNvSpPr/>
            <p:nvPr/>
          </p:nvSpPr>
          <p:spPr>
            <a:xfrm>
              <a:off x="2559569" y="2398134"/>
              <a:ext cx="1080856" cy="893769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66">
                <a:defRPr/>
              </a:pPr>
              <a:r>
                <a:rPr lang="en-IN" sz="700" dirty="0">
                  <a:solidFill>
                    <a:prstClr val="black"/>
                  </a:solidFill>
                  <a:latin typeface="Trebuchet MS"/>
                  <a:cs typeface="Arial" panose="020B0604020202020204" pitchFamily="34" charset="0"/>
                </a:rPr>
                <a:t>NextGen Antivirus, EDR, OS &amp; Application Patch Management, </a:t>
              </a:r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C1B45DFA-9D1B-40E2-85BD-3729C2C3844E}"/>
                </a:ext>
              </a:extLst>
            </p:cNvPr>
            <p:cNvSpPr/>
            <p:nvPr/>
          </p:nvSpPr>
          <p:spPr>
            <a:xfrm>
              <a:off x="3663223" y="2395120"/>
              <a:ext cx="1080856" cy="893763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66">
                <a:defRPr/>
              </a:pPr>
              <a:r>
                <a:rPr lang="en-IN" sz="700" dirty="0">
                  <a:solidFill>
                    <a:prstClr val="black"/>
                  </a:solidFill>
                  <a:latin typeface="Trebuchet MS"/>
                  <a:cs typeface="Arial" panose="020B0604020202020204" pitchFamily="34" charset="0"/>
                </a:rPr>
                <a:t>DLP, Email Security, Database Activity Monitoring</a:t>
              </a:r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CBA3E0E0-FF29-4F19-B5DF-C123D16FACD8}"/>
                </a:ext>
              </a:extLst>
            </p:cNvPr>
            <p:cNvSpPr/>
            <p:nvPr/>
          </p:nvSpPr>
          <p:spPr>
            <a:xfrm>
              <a:off x="7038525" y="2419446"/>
              <a:ext cx="1080856" cy="877216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66">
                <a:defRPr/>
              </a:pPr>
              <a:r>
                <a:rPr lang="en-IN" sz="700" dirty="0">
                  <a:solidFill>
                    <a:prstClr val="black"/>
                  </a:solidFill>
                  <a:latin typeface="Trebuchet MS"/>
                  <a:cs typeface="Arial" panose="020B0604020202020204" pitchFamily="34" charset="0"/>
                </a:rPr>
                <a:t>Vulnerability Assessment &amp; Penetration Testing, Security Audits</a:t>
              </a:r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D563BF59-A666-446C-B185-6B4A2D93AC3D}"/>
                </a:ext>
              </a:extLst>
            </p:cNvPr>
            <p:cNvSpPr/>
            <p:nvPr/>
          </p:nvSpPr>
          <p:spPr>
            <a:xfrm>
              <a:off x="5910421" y="2402899"/>
              <a:ext cx="1080856" cy="893763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66">
                <a:defRPr/>
              </a:pPr>
              <a:r>
                <a:rPr lang="en-IN" sz="700" dirty="0">
                  <a:solidFill>
                    <a:prstClr val="black"/>
                  </a:solidFill>
                  <a:latin typeface="Trebuchet MS"/>
                  <a:cs typeface="Arial" panose="020B0604020202020204" pitchFamily="34" charset="0"/>
                </a:rPr>
                <a:t>SIEM, UEBA, Network Detection &amp; Response, Threat Intelligence</a:t>
              </a:r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F11C61A5-F0EC-427C-8703-CAE2CAECE7BE}"/>
                </a:ext>
              </a:extLst>
            </p:cNvPr>
            <p:cNvSpPr/>
            <p:nvPr/>
          </p:nvSpPr>
          <p:spPr>
            <a:xfrm>
              <a:off x="4784335" y="2402786"/>
              <a:ext cx="1080856" cy="896453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66">
                <a:defRPr/>
              </a:pPr>
              <a:r>
                <a:rPr lang="en-US" sz="700" dirty="0">
                  <a:solidFill>
                    <a:prstClr val="black"/>
                  </a:solidFill>
                  <a:latin typeface="Trebuchet MS"/>
                  <a:cs typeface="Arial" panose="020B0604020202020204" pitchFamily="34" charset="0"/>
                </a:rPr>
                <a:t>CASB, Privilege Access Management, Multi Factor Authentication</a:t>
              </a:r>
              <a:endParaRPr lang="en-IN" sz="700" dirty="0">
                <a:solidFill>
                  <a:prstClr val="black"/>
                </a:solidFill>
                <a:latin typeface="Trebuchet MS"/>
                <a:cs typeface="Arial" panose="020B0604020202020204" pitchFamily="34" charset="0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F35E1B60-877B-4D8B-9A89-310255B42F1C}"/>
              </a:ext>
            </a:extLst>
          </p:cNvPr>
          <p:cNvGrpSpPr/>
          <p:nvPr/>
        </p:nvGrpSpPr>
        <p:grpSpPr>
          <a:xfrm>
            <a:off x="1703863" y="994051"/>
            <a:ext cx="4704111" cy="735206"/>
            <a:chOff x="1444055" y="1255981"/>
            <a:chExt cx="4433200" cy="666549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23E7F571-3302-4902-9E27-3A1AE95818BB}"/>
                </a:ext>
              </a:extLst>
            </p:cNvPr>
            <p:cNvSpPr/>
            <p:nvPr/>
          </p:nvSpPr>
          <p:spPr>
            <a:xfrm>
              <a:off x="1448217" y="1635110"/>
              <a:ext cx="1087523" cy="275372"/>
            </a:xfrm>
            <a:prstGeom prst="roundRect">
              <a:avLst/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66">
                <a:defRPr/>
              </a:pPr>
              <a:r>
                <a:rPr lang="en-IN" sz="900" b="1" dirty="0">
                  <a:solidFill>
                    <a:prstClr val="black"/>
                  </a:solidFill>
                  <a:latin typeface="Trebuchet MS"/>
                  <a:cs typeface="Arial" panose="020B0604020202020204" pitchFamily="34" charset="0"/>
                </a:rPr>
                <a:t>NW Security</a:t>
              </a: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786C4CEF-B751-422A-B901-4EB1E1C27A1A}"/>
                </a:ext>
              </a:extLst>
            </p:cNvPr>
            <p:cNvSpPr/>
            <p:nvPr/>
          </p:nvSpPr>
          <p:spPr>
            <a:xfrm>
              <a:off x="2566234" y="1639908"/>
              <a:ext cx="1080856" cy="275372"/>
            </a:xfrm>
            <a:prstGeom prst="roundRect">
              <a:avLst/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66">
                <a:defRPr/>
              </a:pPr>
              <a:r>
                <a:rPr lang="en-IN" sz="900" b="1" dirty="0">
                  <a:solidFill>
                    <a:prstClr val="black"/>
                  </a:solidFill>
                  <a:latin typeface="Trebuchet MS"/>
                  <a:cs typeface="Arial" panose="020B0604020202020204" pitchFamily="34" charset="0"/>
                </a:rPr>
                <a:t>Host Security</a:t>
              </a: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4CBB2149-C157-4C9F-B9BA-CBA0B3FDD6D6}"/>
                </a:ext>
              </a:extLst>
            </p:cNvPr>
            <p:cNvSpPr/>
            <p:nvPr/>
          </p:nvSpPr>
          <p:spPr>
            <a:xfrm>
              <a:off x="3669889" y="1636894"/>
              <a:ext cx="1080856" cy="275372"/>
            </a:xfrm>
            <a:prstGeom prst="roundRect">
              <a:avLst/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66">
                <a:defRPr/>
              </a:pPr>
              <a:r>
                <a:rPr lang="en-IN" sz="900" b="1" dirty="0">
                  <a:solidFill>
                    <a:prstClr val="black"/>
                  </a:solidFill>
                  <a:latin typeface="Trebuchet MS"/>
                  <a:cs typeface="Arial" panose="020B0604020202020204" pitchFamily="34" charset="0"/>
                </a:rPr>
                <a:t>Data Security</a:t>
              </a:r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7D68A8D0-BDBC-4EA2-AF00-DCD40B325C25}"/>
                </a:ext>
              </a:extLst>
            </p:cNvPr>
            <p:cNvSpPr/>
            <p:nvPr/>
          </p:nvSpPr>
          <p:spPr>
            <a:xfrm>
              <a:off x="4796399" y="1647158"/>
              <a:ext cx="1080856" cy="275372"/>
            </a:xfrm>
            <a:prstGeom prst="roundRect">
              <a:avLst/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66">
                <a:defRPr/>
              </a:pPr>
              <a:r>
                <a:rPr lang="en-IN" sz="900" b="1" dirty="0">
                  <a:solidFill>
                    <a:prstClr val="black"/>
                  </a:solidFill>
                  <a:latin typeface="Trebuchet MS"/>
                  <a:cs typeface="Arial" panose="020B0604020202020204" pitchFamily="34" charset="0"/>
                </a:rPr>
                <a:t>IAM</a:t>
              </a:r>
            </a:p>
          </p:txBody>
        </p:sp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9AC579FA-5497-4ABC-A8FE-890E1D8C23EA}"/>
                </a:ext>
              </a:extLst>
            </p:cNvPr>
            <p:cNvSpPr/>
            <p:nvPr/>
          </p:nvSpPr>
          <p:spPr>
            <a:xfrm>
              <a:off x="1444055" y="1255981"/>
              <a:ext cx="4421136" cy="324784"/>
            </a:xfrm>
            <a:prstGeom prst="roundRect">
              <a:avLst/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766">
                <a:defRPr/>
              </a:pPr>
              <a:r>
                <a:rPr lang="en-IN" sz="900" b="1" dirty="0">
                  <a:solidFill>
                    <a:prstClr val="black"/>
                  </a:solidFill>
                  <a:latin typeface="Trebuchet MS"/>
                  <a:cs typeface="Arial" panose="020B0604020202020204" pitchFamily="34" charset="0"/>
                </a:rPr>
                <a:t>MSS</a:t>
              </a:r>
            </a:p>
          </p:txBody>
        </p:sp>
      </p:grp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F5AC76C1-F181-757F-CDBC-E3E95E0EF332}"/>
              </a:ext>
            </a:extLst>
          </p:cNvPr>
          <p:cNvSpPr/>
          <p:nvPr/>
        </p:nvSpPr>
        <p:spPr>
          <a:xfrm>
            <a:off x="6455044" y="998288"/>
            <a:ext cx="1146908" cy="72297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66">
              <a:defRPr/>
            </a:pPr>
            <a:r>
              <a:rPr lang="en-IN" sz="900" b="1" dirty="0">
                <a:solidFill>
                  <a:prstClr val="black"/>
                </a:solidFill>
                <a:latin typeface="Trebuchet MS"/>
                <a:cs typeface="Arial" panose="020B0604020202020204" pitchFamily="34" charset="0"/>
              </a:rPr>
              <a:t>MDR </a:t>
            </a: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D7AE047C-44CD-DC4C-4FF5-8AE26A6BD5E7}"/>
              </a:ext>
            </a:extLst>
          </p:cNvPr>
          <p:cNvSpPr/>
          <p:nvPr/>
        </p:nvSpPr>
        <p:spPr>
          <a:xfrm>
            <a:off x="7649022" y="987425"/>
            <a:ext cx="1146908" cy="7229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66">
              <a:defRPr/>
            </a:pPr>
            <a:r>
              <a:rPr lang="en-IN" sz="900" b="1" dirty="0">
                <a:solidFill>
                  <a:prstClr val="black"/>
                </a:solidFill>
                <a:latin typeface="Trebuchet MS"/>
                <a:cs typeface="Arial" panose="020B0604020202020204" pitchFamily="34" charset="0"/>
              </a:rPr>
              <a:t>GRC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2B1BA27-388B-C3BD-A256-F76BCDC3329C}"/>
              </a:ext>
            </a:extLst>
          </p:cNvPr>
          <p:cNvSpPr/>
          <p:nvPr/>
        </p:nvSpPr>
        <p:spPr>
          <a:xfrm rot="16200000">
            <a:off x="-1294052" y="2613003"/>
            <a:ext cx="3521338" cy="285531"/>
          </a:xfrm>
          <a:prstGeom prst="rect">
            <a:avLst/>
          </a:prstGeom>
          <a:solidFill>
            <a:srgbClr val="BED73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r>
              <a:rPr lang="en-IN" sz="1100" b="1" dirty="0">
                <a:solidFill>
                  <a:prstClr val="black"/>
                </a:solidFill>
                <a:latin typeface="Trebuchet MS"/>
                <a:cs typeface="Arial" panose="020B0604020202020204" pitchFamily="34" charset="0"/>
              </a:rPr>
              <a:t>Sify CI Enterprise Cloud, AWS, AZURE, OCI, GCP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CAB2B73E-2C9B-5C7F-A3AC-436CE02AF28C}"/>
              </a:ext>
            </a:extLst>
          </p:cNvPr>
          <p:cNvSpPr/>
          <p:nvPr/>
        </p:nvSpPr>
        <p:spPr>
          <a:xfrm rot="10800000" flipV="1">
            <a:off x="1005810" y="3259826"/>
            <a:ext cx="7814342" cy="39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1000" b="1" dirty="0">
                <a:solidFill>
                  <a:prstClr val="black"/>
                </a:solidFill>
                <a:latin typeface="Trebuchet MS"/>
              </a:rPr>
              <a:t>Service Desk</a:t>
            </a:r>
          </a:p>
          <a:p>
            <a:pPr algn="ctr" defTabSz="685783">
              <a:defRPr/>
            </a:pPr>
            <a:r>
              <a:rPr lang="en-US" sz="1000" dirty="0">
                <a:solidFill>
                  <a:prstClr val="black"/>
                </a:solidFill>
                <a:latin typeface="Trebuchet MS"/>
              </a:rPr>
              <a:t>Omni-Channel, 24x7, Multi-Lingual</a:t>
            </a:r>
            <a:endParaRPr lang="en-IN" sz="10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B8B86B77-4D82-9687-A109-6BD2148D93E0}"/>
              </a:ext>
            </a:extLst>
          </p:cNvPr>
          <p:cNvSpPr/>
          <p:nvPr/>
        </p:nvSpPr>
        <p:spPr>
          <a:xfrm>
            <a:off x="1709770" y="2896341"/>
            <a:ext cx="1146908" cy="303736"/>
          </a:xfrm>
          <a:prstGeom prst="roundRect">
            <a:avLst/>
          </a:prstGeom>
          <a:solidFill>
            <a:srgbClr val="FFC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66">
              <a:defRPr/>
            </a:pPr>
            <a:r>
              <a:rPr lang="en-IN" sz="700" dirty="0">
                <a:solidFill>
                  <a:prstClr val="black"/>
                </a:solidFill>
                <a:latin typeface="Trebuchet MS"/>
                <a:cs typeface="Arial" panose="020B0604020202020204" pitchFamily="34" charset="0"/>
              </a:rPr>
              <a:t>Fortinet, Checkpoint, Cisco, Palo Alto, F5</a:t>
            </a: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FCF792CB-31AE-010B-25DB-4AE44C179FDF}"/>
              </a:ext>
            </a:extLst>
          </p:cNvPr>
          <p:cNvSpPr/>
          <p:nvPr/>
        </p:nvSpPr>
        <p:spPr>
          <a:xfrm>
            <a:off x="2894578" y="2892291"/>
            <a:ext cx="1146908" cy="303736"/>
          </a:xfrm>
          <a:prstGeom prst="roundRect">
            <a:avLst/>
          </a:prstGeom>
          <a:solidFill>
            <a:srgbClr val="FFC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66">
              <a:defRPr/>
            </a:pPr>
            <a:r>
              <a:rPr lang="en-IN" sz="700" dirty="0">
                <a:solidFill>
                  <a:prstClr val="black"/>
                </a:solidFill>
                <a:latin typeface="Trebuchet MS"/>
                <a:cs typeface="Arial" panose="020B0604020202020204" pitchFamily="34" charset="0"/>
              </a:rPr>
              <a:t>CrowdStrike, McAfee, Forcepoint, Trend Micro</a:t>
            </a: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BABD852B-2709-5ABB-CC78-6966C73DE997}"/>
              </a:ext>
            </a:extLst>
          </p:cNvPr>
          <p:cNvSpPr/>
          <p:nvPr/>
        </p:nvSpPr>
        <p:spPr>
          <a:xfrm>
            <a:off x="4075138" y="2900288"/>
            <a:ext cx="1146908" cy="303736"/>
          </a:xfrm>
          <a:prstGeom prst="roundRect">
            <a:avLst/>
          </a:prstGeom>
          <a:solidFill>
            <a:srgbClr val="FFC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66">
              <a:defRPr/>
            </a:pPr>
            <a:r>
              <a:rPr lang="en-IN" sz="700" dirty="0">
                <a:solidFill>
                  <a:prstClr val="black"/>
                </a:solidFill>
                <a:latin typeface="Trebuchet MS"/>
                <a:cs typeface="Arial" panose="020B0604020202020204" pitchFamily="34" charset="0"/>
              </a:rPr>
              <a:t>McAfee, Forcepoint, Trend Micro</a:t>
            </a: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DF7B1BCF-BBE1-03B0-0DB7-D74F36DA65B6}"/>
              </a:ext>
            </a:extLst>
          </p:cNvPr>
          <p:cNvSpPr/>
          <p:nvPr/>
        </p:nvSpPr>
        <p:spPr>
          <a:xfrm>
            <a:off x="7655212" y="2892293"/>
            <a:ext cx="1146908" cy="303736"/>
          </a:xfrm>
          <a:prstGeom prst="roundRect">
            <a:avLst/>
          </a:prstGeom>
          <a:solidFill>
            <a:srgbClr val="FFC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66">
              <a:defRPr/>
            </a:pPr>
            <a:r>
              <a:rPr lang="en-IN" sz="700" dirty="0">
                <a:solidFill>
                  <a:prstClr val="black"/>
                </a:solidFill>
                <a:latin typeface="Trebuchet MS"/>
                <a:cs typeface="Arial" panose="020B0604020202020204" pitchFamily="34" charset="0"/>
              </a:rPr>
              <a:t>Rapid7, Nessus, Metasploit, Burp Suit</a:t>
            </a:r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81A0DE03-D3D1-885F-E79D-109377B559B5}"/>
              </a:ext>
            </a:extLst>
          </p:cNvPr>
          <p:cNvSpPr/>
          <p:nvPr/>
        </p:nvSpPr>
        <p:spPr>
          <a:xfrm>
            <a:off x="6443169" y="2899094"/>
            <a:ext cx="1146908" cy="303736"/>
          </a:xfrm>
          <a:prstGeom prst="roundRect">
            <a:avLst/>
          </a:prstGeom>
          <a:solidFill>
            <a:srgbClr val="FFC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66">
              <a:defRPr/>
            </a:pPr>
            <a:r>
              <a:rPr lang="en-US" sz="700" dirty="0">
                <a:solidFill>
                  <a:prstClr val="black"/>
                </a:solidFill>
                <a:latin typeface="Trebuchet MS"/>
                <a:cs typeface="Arial" panose="020B0604020202020204" pitchFamily="34" charset="0"/>
              </a:rPr>
              <a:t>Fortinet, Cisco</a:t>
            </a:r>
            <a:endParaRPr lang="en-IN" sz="700" dirty="0">
              <a:solidFill>
                <a:prstClr val="black"/>
              </a:solidFill>
              <a:latin typeface="Trebuchet MS"/>
              <a:cs typeface="Arial" panose="020B0604020202020204" pitchFamily="34" charset="0"/>
            </a:endParaRPr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63969FC5-25DE-B820-45D7-125FC3DF29CD}"/>
              </a:ext>
            </a:extLst>
          </p:cNvPr>
          <p:cNvSpPr/>
          <p:nvPr/>
        </p:nvSpPr>
        <p:spPr>
          <a:xfrm>
            <a:off x="5261814" y="2892291"/>
            <a:ext cx="1146908" cy="303736"/>
          </a:xfrm>
          <a:prstGeom prst="roundRect">
            <a:avLst/>
          </a:prstGeom>
          <a:solidFill>
            <a:srgbClr val="FFC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66">
              <a:defRPr/>
            </a:pPr>
            <a:r>
              <a:rPr lang="en-US" sz="700" dirty="0">
                <a:solidFill>
                  <a:prstClr val="black"/>
                </a:solidFill>
                <a:latin typeface="Trebuchet MS"/>
                <a:cs typeface="Arial" panose="020B0604020202020204" pitchFamily="34" charset="0"/>
              </a:rPr>
              <a:t>Arcon, Cisco</a:t>
            </a:r>
            <a:endParaRPr lang="en-IN" sz="700" dirty="0">
              <a:solidFill>
                <a:prstClr val="black"/>
              </a:solidFill>
              <a:latin typeface="Trebuchet MS"/>
              <a:cs typeface="Arial" panose="020B0604020202020204" pitchFamily="34" charset="0"/>
            </a:endParaRPr>
          </a:p>
        </p:txBody>
      </p:sp>
      <p:sp>
        <p:nvSpPr>
          <p:cNvPr id="88" name="Rectangle: Rounded Corners 87">
            <a:extLst>
              <a:ext uri="{FF2B5EF4-FFF2-40B4-BE49-F238E27FC236}">
                <a16:creationId xmlns:a16="http://schemas.microsoft.com/office/drawing/2014/main" id="{94984395-E428-53C3-E119-2B41D80E0E29}"/>
              </a:ext>
            </a:extLst>
          </p:cNvPr>
          <p:cNvSpPr/>
          <p:nvPr/>
        </p:nvSpPr>
        <p:spPr>
          <a:xfrm>
            <a:off x="1004156" y="2906322"/>
            <a:ext cx="627249" cy="303736"/>
          </a:xfrm>
          <a:prstGeom prst="roundRect">
            <a:avLst/>
          </a:prstGeom>
          <a:solidFill>
            <a:srgbClr val="FFC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766">
              <a:defRPr/>
            </a:pPr>
            <a:r>
              <a:rPr lang="en-IN" sz="750" b="1" dirty="0">
                <a:solidFill>
                  <a:prstClr val="black"/>
                </a:solidFill>
                <a:latin typeface="Trebuchet MS"/>
                <a:cs typeface="Arial" panose="020B0604020202020204" pitchFamily="34" charset="0"/>
              </a:rPr>
              <a:t>OEM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E2A90998-3B31-D8B8-D95B-E95866207E5B}"/>
              </a:ext>
            </a:extLst>
          </p:cNvPr>
          <p:cNvSpPr/>
          <p:nvPr/>
        </p:nvSpPr>
        <p:spPr>
          <a:xfrm rot="10800000" flipV="1">
            <a:off x="1005810" y="3689951"/>
            <a:ext cx="7814342" cy="39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1000" b="1" dirty="0">
                <a:solidFill>
                  <a:prstClr val="black"/>
                </a:solidFill>
                <a:latin typeface="Trebuchet MS"/>
              </a:rPr>
              <a:t>Tools</a:t>
            </a:r>
          </a:p>
          <a:p>
            <a:pPr algn="ctr" defTabSz="685783">
              <a:defRPr/>
            </a:pPr>
            <a:r>
              <a:rPr lang="en-US" sz="1000" dirty="0">
                <a:solidFill>
                  <a:prstClr val="black"/>
                </a:solidFill>
                <a:latin typeface="Trebuchet MS"/>
              </a:rPr>
              <a:t>Service Desk/ITSM, Discovery, Correlation, Security Orchestration Automation, Operation Insights, Dashboards, AIOps, DevOps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4452D46F-79A5-F9AC-05F2-9CC5FF3EE0CC}"/>
              </a:ext>
            </a:extLst>
          </p:cNvPr>
          <p:cNvSpPr/>
          <p:nvPr/>
        </p:nvSpPr>
        <p:spPr>
          <a:xfrm rot="10800000" flipV="1">
            <a:off x="1005810" y="4120075"/>
            <a:ext cx="7814342" cy="39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defRPr/>
            </a:pPr>
            <a:r>
              <a:rPr lang="en-US" sz="1000" b="1" dirty="0">
                <a:solidFill>
                  <a:prstClr val="black"/>
                </a:solidFill>
                <a:latin typeface="Trebuchet MS"/>
              </a:rPr>
              <a:t>Processes</a:t>
            </a:r>
          </a:p>
          <a:p>
            <a:pPr algn="ctr" defTabSz="685783">
              <a:defRPr/>
            </a:pPr>
            <a:r>
              <a:rPr lang="en-US" sz="1000" dirty="0">
                <a:solidFill>
                  <a:prstClr val="black"/>
                </a:solidFill>
                <a:latin typeface="Trebuchet MS"/>
              </a:rPr>
              <a:t>ITSM – ITIL, ITAM, ITOM, ISO 27001, ISO 2000</a:t>
            </a:r>
            <a:endParaRPr lang="en-IN" sz="1000" dirty="0">
              <a:solidFill>
                <a:prstClr val="black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812322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3">
            <a:extLst>
              <a:ext uri="{FF2B5EF4-FFF2-40B4-BE49-F238E27FC236}">
                <a16:creationId xmlns:a16="http://schemas.microsoft.com/office/drawing/2014/main" id="{07C2F728-A327-5360-719D-B46DCFAFB78D}"/>
              </a:ext>
            </a:extLst>
          </p:cNvPr>
          <p:cNvSpPr txBox="1"/>
          <p:nvPr/>
        </p:nvSpPr>
        <p:spPr>
          <a:xfrm>
            <a:off x="227808" y="232128"/>
            <a:ext cx="41860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0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1044" name="Picture 20" descr="VIDEO: MS Dhoni's 99th Stumping In ODI Cricket">
            <a:extLst>
              <a:ext uri="{FF2B5EF4-FFF2-40B4-BE49-F238E27FC236}">
                <a16:creationId xmlns:a16="http://schemas.microsoft.com/office/drawing/2014/main" id="{6BE65215-EC94-8464-680B-CA95A2E5E4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7425"/>
            <a:ext cx="6400259" cy="3090302"/>
          </a:xfrm>
          <a:prstGeom prst="rect">
            <a:avLst/>
          </a:prstGeom>
          <a:noFill/>
          <a:effectLst>
            <a:glow rad="977900">
              <a:schemeClr val="accent1">
                <a:alpha val="40000"/>
              </a:schemeClr>
            </a:glow>
            <a:softEdge rad="254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BFAF7658-F95C-2A61-3B85-0D0E4022A229}"/>
              </a:ext>
            </a:extLst>
          </p:cNvPr>
          <p:cNvSpPr txBox="1"/>
          <p:nvPr/>
        </p:nvSpPr>
        <p:spPr>
          <a:xfrm>
            <a:off x="323850" y="3937946"/>
            <a:ext cx="6090126" cy="578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N" sz="2400" b="1" dirty="0">
                <a:solidFill>
                  <a:schemeClr val="bg1"/>
                </a:solidFill>
                <a:latin typeface="Trebuchet MS" panose="020B0603020202020204" pitchFamily="34" charset="0"/>
              </a:rPr>
              <a:t>Unlocked Value, Scale and Focus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04E80EC3-F702-DE9B-50B3-1C6E208E7A1A}"/>
              </a:ext>
            </a:extLst>
          </p:cNvPr>
          <p:cNvGrpSpPr/>
          <p:nvPr/>
        </p:nvGrpSpPr>
        <p:grpSpPr>
          <a:xfrm>
            <a:off x="5300472" y="858838"/>
            <a:ext cx="3657600" cy="3657600"/>
            <a:chOff x="6935490" y="1094334"/>
            <a:chExt cx="4876800" cy="4876800"/>
          </a:xfrm>
        </p:grpSpPr>
        <p:pic>
          <p:nvPicPr>
            <p:cNvPr id="1034" name="Picture 10" descr="Pie charts - Free business icons">
              <a:extLst>
                <a:ext uri="{FF2B5EF4-FFF2-40B4-BE49-F238E27FC236}">
                  <a16:creationId xmlns:a16="http://schemas.microsoft.com/office/drawing/2014/main" id="{3E3CAEA6-7752-AE8C-3CAF-046DA5FB67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490" y="1094334"/>
              <a:ext cx="4876800" cy="4876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C6CC2E6-4C79-1781-518B-A2FBF55EE066}"/>
                </a:ext>
              </a:extLst>
            </p:cNvPr>
            <p:cNvSpPr txBox="1"/>
            <p:nvPr/>
          </p:nvSpPr>
          <p:spPr>
            <a:xfrm>
              <a:off x="9480537" y="2434998"/>
              <a:ext cx="2109716" cy="1097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/>
                <a:t>Sify Infinit Spaces Limited</a:t>
              </a:r>
            </a:p>
            <a:p>
              <a:pPr algn="ctr"/>
              <a:r>
                <a:rPr lang="en-IN" sz="1000" dirty="0"/>
                <a:t>Data Center Colocation Services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8A7F2C6-E840-1B41-79CB-BECC9D215287}"/>
                </a:ext>
              </a:extLst>
            </p:cNvPr>
            <p:cNvSpPr txBox="1"/>
            <p:nvPr/>
          </p:nvSpPr>
          <p:spPr>
            <a:xfrm>
              <a:off x="8115185" y="4203066"/>
              <a:ext cx="2517411" cy="1097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/>
                <a:t>Sify Digital Services Limited</a:t>
              </a:r>
            </a:p>
            <a:p>
              <a:pPr algn="ctr"/>
              <a:r>
                <a:rPr lang="en-IN" sz="1000" dirty="0"/>
                <a:t>Infra &amp; Application Managed Platforms Services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F181AB6-3858-C770-974A-3E8731D2A409}"/>
                </a:ext>
              </a:extLst>
            </p:cNvPr>
            <p:cNvSpPr txBox="1"/>
            <p:nvPr/>
          </p:nvSpPr>
          <p:spPr>
            <a:xfrm>
              <a:off x="7298918" y="2147739"/>
              <a:ext cx="195958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b="1" dirty="0"/>
                <a:t>Sify Technologies Limited</a:t>
              </a:r>
            </a:p>
            <a:p>
              <a:pPr algn="ctr"/>
              <a:r>
                <a:rPr lang="en-IN" sz="1000" dirty="0"/>
                <a:t>Network Connectivity</a:t>
              </a:r>
            </a:p>
            <a:p>
              <a:pPr algn="ctr"/>
              <a:r>
                <a:rPr lang="en-IN" sz="1000" dirty="0"/>
                <a:t>Services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19C4F1D-6C43-3220-2189-CFAA00FCC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/>
          <a:lstStyle/>
          <a:p>
            <a:r>
              <a:rPr lang="en-US" dirty="0"/>
              <a:t>3 Company Structure</a:t>
            </a:r>
          </a:p>
        </p:txBody>
      </p:sp>
    </p:spTree>
    <p:extLst>
      <p:ext uri="{BB962C8B-B14F-4D97-AF65-F5344CB8AC3E}">
        <p14:creationId xmlns:p14="http://schemas.microsoft.com/office/powerpoint/2010/main" val="156456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E1911F-5EA7-FD44-CE41-36BA06024F5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226" y="3282826"/>
            <a:ext cx="8499553" cy="765050"/>
          </a:xfrm>
        </p:spPr>
        <p:txBody>
          <a:bodyPr/>
          <a:lstStyle/>
          <a:p>
            <a:r>
              <a:rPr lang="en-US" dirty="0"/>
              <a:t>DIGITAL APPS MANAGED SERVICES</a:t>
            </a:r>
          </a:p>
        </p:txBody>
      </p:sp>
    </p:spTree>
    <p:extLst>
      <p:ext uri="{BB962C8B-B14F-4D97-AF65-F5344CB8AC3E}">
        <p14:creationId xmlns:p14="http://schemas.microsoft.com/office/powerpoint/2010/main" val="1335963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quare">
            <a:extLst>
              <a:ext uri="{FF2B5EF4-FFF2-40B4-BE49-F238E27FC236}">
                <a16:creationId xmlns:a16="http://schemas.microsoft.com/office/drawing/2014/main" id="{51FCD1D2-E792-40A8-F788-912F40505340}"/>
              </a:ext>
            </a:extLst>
          </p:cNvPr>
          <p:cNvSpPr/>
          <p:nvPr/>
        </p:nvSpPr>
        <p:spPr>
          <a:xfrm>
            <a:off x="318685" y="986910"/>
            <a:ext cx="2817235" cy="1772333"/>
          </a:xfrm>
          <a:prstGeom prst="flowChartOffpageConnector">
            <a:avLst/>
          </a:prstGeom>
          <a:solidFill>
            <a:srgbClr val="10253F">
              <a:alpha val="80000"/>
            </a:srgbClr>
          </a:solidFill>
          <a:ln w="6350" cap="flat">
            <a:solidFill>
              <a:schemeClr val="accent1">
                <a:lumMod val="75000"/>
              </a:schemeClr>
            </a:solidFill>
            <a:prstDash val="sysDot"/>
            <a:miter lim="400000"/>
          </a:ln>
          <a:effectLst/>
        </p:spPr>
        <p:txBody>
          <a:bodyPr wrap="square" lIns="66675" tIns="66675" rIns="66675" bIns="66675" numCol="1" anchor="ctr">
            <a:noAutofit/>
          </a:bodyPr>
          <a:lstStyle/>
          <a:p>
            <a:pPr algn="ctr" defTabSz="914264">
              <a:lnSpc>
                <a:spcPct val="105999"/>
              </a:lnSpc>
              <a:defRPr sz="9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j-lt"/>
                <a:ea typeface="+mj-ea"/>
                <a:cs typeface="+mj-cs"/>
                <a:sym typeface="Helvetica"/>
              </a:defRPr>
            </a:pPr>
            <a:endParaRPr sz="675" b="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Trebuchet MS"/>
              <a:sym typeface="Helvetica"/>
            </a:endParaRPr>
          </a:p>
        </p:txBody>
      </p:sp>
      <p:sp>
        <p:nvSpPr>
          <p:cNvPr id="16" name="Square">
            <a:extLst>
              <a:ext uri="{FF2B5EF4-FFF2-40B4-BE49-F238E27FC236}">
                <a16:creationId xmlns:a16="http://schemas.microsoft.com/office/drawing/2014/main" id="{C6DC59B3-0948-3479-DDA5-E3E9D95980BC}"/>
              </a:ext>
            </a:extLst>
          </p:cNvPr>
          <p:cNvSpPr/>
          <p:nvPr/>
        </p:nvSpPr>
        <p:spPr>
          <a:xfrm>
            <a:off x="6008082" y="986909"/>
            <a:ext cx="2817235" cy="1772333"/>
          </a:xfrm>
          <a:prstGeom prst="flowChartOffpageConnector">
            <a:avLst/>
          </a:prstGeom>
          <a:solidFill>
            <a:srgbClr val="10253F">
              <a:alpha val="80000"/>
            </a:srgbClr>
          </a:solidFill>
          <a:ln w="6350" cap="flat">
            <a:solidFill>
              <a:schemeClr val="accent1">
                <a:lumMod val="75000"/>
              </a:schemeClr>
            </a:solidFill>
            <a:prstDash val="sysDot"/>
            <a:miter lim="400000"/>
          </a:ln>
          <a:effectLst/>
        </p:spPr>
        <p:txBody>
          <a:bodyPr wrap="square" lIns="66675" tIns="66675" rIns="66675" bIns="66675" numCol="1" anchor="ctr">
            <a:noAutofit/>
          </a:bodyPr>
          <a:lstStyle/>
          <a:p>
            <a:pPr algn="ctr" defTabSz="914264">
              <a:lnSpc>
                <a:spcPct val="105999"/>
              </a:lnSpc>
              <a:defRPr>
                <a:latin typeface="+mj-lt"/>
                <a:ea typeface="+mj-ea"/>
                <a:cs typeface="+mj-cs"/>
                <a:sym typeface="Helvetica"/>
              </a:defRPr>
            </a:pPr>
            <a:endParaRPr sz="1800" dirty="0">
              <a:solidFill>
                <a:prstClr val="black"/>
              </a:solidFill>
              <a:latin typeface="Trebuchet MS"/>
              <a:sym typeface="Helvetica"/>
            </a:endParaRPr>
          </a:p>
        </p:txBody>
      </p:sp>
      <p:sp>
        <p:nvSpPr>
          <p:cNvPr id="17" name="Square">
            <a:extLst>
              <a:ext uri="{FF2B5EF4-FFF2-40B4-BE49-F238E27FC236}">
                <a16:creationId xmlns:a16="http://schemas.microsoft.com/office/drawing/2014/main" id="{FED9A1EC-2916-4F88-513A-24FD1FF4E997}"/>
              </a:ext>
            </a:extLst>
          </p:cNvPr>
          <p:cNvSpPr/>
          <p:nvPr/>
        </p:nvSpPr>
        <p:spPr>
          <a:xfrm>
            <a:off x="3163384" y="986909"/>
            <a:ext cx="2817235" cy="1772333"/>
          </a:xfrm>
          <a:prstGeom prst="flowChartOffpageConnector">
            <a:avLst/>
          </a:prstGeom>
          <a:solidFill>
            <a:srgbClr val="17375E">
              <a:alpha val="80000"/>
            </a:srgbClr>
          </a:solidFill>
          <a:ln w="6350" cap="flat">
            <a:solidFill>
              <a:schemeClr val="accent1">
                <a:lumMod val="75000"/>
              </a:schemeClr>
            </a:solidFill>
            <a:prstDash val="sysDot"/>
            <a:miter lim="400000"/>
          </a:ln>
          <a:effectLst/>
        </p:spPr>
        <p:txBody>
          <a:bodyPr wrap="square" lIns="66675" tIns="66675" rIns="66675" bIns="66675" numCol="1" anchor="ctr">
            <a:noAutofit/>
          </a:bodyPr>
          <a:lstStyle/>
          <a:p>
            <a:pPr algn="ctr" defTabSz="914264">
              <a:lnSpc>
                <a:spcPct val="105999"/>
              </a:lnSpc>
              <a:defRPr>
                <a:latin typeface="+mj-lt"/>
                <a:ea typeface="+mj-ea"/>
                <a:cs typeface="+mj-cs"/>
                <a:sym typeface="Helvetica"/>
              </a:defRPr>
            </a:pPr>
            <a:endParaRPr sz="1800" dirty="0">
              <a:solidFill>
                <a:prstClr val="black"/>
              </a:solidFill>
              <a:latin typeface="Trebuchet MS"/>
              <a:sym typeface="Helvetica"/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BFDEC793-5C7C-AC25-DCB7-A42F5FDD4D70}"/>
              </a:ext>
            </a:extLst>
          </p:cNvPr>
          <p:cNvSpPr/>
          <p:nvPr/>
        </p:nvSpPr>
        <p:spPr>
          <a:xfrm>
            <a:off x="324000" y="3050041"/>
            <a:ext cx="8496151" cy="1466397"/>
          </a:xfrm>
          <a:prstGeom prst="roundRect">
            <a:avLst/>
          </a:prstGeom>
          <a:solidFill>
            <a:srgbClr val="10253F">
              <a:alpha val="50196"/>
            </a:srgbClr>
          </a:solidFill>
          <a:ln w="6350" cap="flat">
            <a:solidFill>
              <a:schemeClr val="accent1">
                <a:lumMod val="75000"/>
              </a:schemeClr>
            </a:solidFill>
            <a:prstDash val="sysDot"/>
            <a:miter lim="400000"/>
          </a:ln>
          <a:effectLst/>
        </p:spPr>
        <p:txBody>
          <a:bodyPr wrap="square" lIns="66675" tIns="66675" rIns="66675" bIns="66675" numCol="1" anchor="ctr">
            <a:noAutofit/>
          </a:bodyPr>
          <a:lstStyle/>
          <a:p>
            <a:pPr algn="ctr" defTabSz="914264">
              <a:lnSpc>
                <a:spcPct val="105999"/>
              </a:lnSpc>
            </a:pPr>
            <a:endParaRPr lang="en-US" sz="675" b="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Trebuchet M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866AF9-B5C4-7E4A-471C-64F850470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 vert="horz" wrap="square" lIns="0" tIns="45715" rIns="91428" bIns="45715" rtlCol="0" anchor="ctr">
            <a:spAutoFit/>
          </a:bodyPr>
          <a:lstStyle/>
          <a:p>
            <a:r>
              <a:rPr lang="en-US" dirty="0"/>
              <a:t>Enterprises have a visibility problem across distribution value streams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74F97B-A8B2-2514-B46E-5DF76168B1C1}"/>
              </a:ext>
            </a:extLst>
          </p:cNvPr>
          <p:cNvSpPr txBox="1"/>
          <p:nvPr/>
        </p:nvSpPr>
        <p:spPr>
          <a:xfrm>
            <a:off x="487550" y="1123216"/>
            <a:ext cx="2479504" cy="1200329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ctr" defTabSz="914264">
              <a:defRPr/>
            </a:pPr>
            <a:r>
              <a:rPr lang="en-US" sz="1200" dirty="0">
                <a:solidFill>
                  <a:prstClr val="white"/>
                </a:solidFill>
                <a:latin typeface="TheSansOffice" panose="020B0503040302060204" pitchFamily="34" charset="77"/>
              </a:rPr>
              <a:t>Investments go into many systems like DMS, SFA, CRM, Accounting, Martech, FinTech, Data Platform, BI, AI/ML, integrations with ERP and many adjacent systems to </a:t>
            </a:r>
            <a:r>
              <a:rPr lang="en-US" sz="1200" b="1" dirty="0">
                <a:solidFill>
                  <a:srgbClr val="BFD72F"/>
                </a:solidFill>
                <a:latin typeface="TheSansOffice" panose="020B0503040302060204" pitchFamily="34" charset="77"/>
              </a:rPr>
              <a:t>manage distribution value stream</a:t>
            </a:r>
            <a:r>
              <a:rPr lang="en-US" sz="1200" dirty="0">
                <a:solidFill>
                  <a:srgbClr val="BFD72F"/>
                </a:solidFill>
                <a:latin typeface="TheSansOffice" panose="020B0503040302060204" pitchFamily="34" charset="77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156E97-17BA-BB25-B0AC-691228E56F5C}"/>
              </a:ext>
            </a:extLst>
          </p:cNvPr>
          <p:cNvSpPr txBox="1"/>
          <p:nvPr/>
        </p:nvSpPr>
        <p:spPr>
          <a:xfrm>
            <a:off x="3232269" y="1123216"/>
            <a:ext cx="26794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spcBef>
                <a:spcPts val="1000"/>
              </a:spcBef>
              <a:buSzPts val="1200"/>
              <a:defRPr/>
            </a:pPr>
            <a:r>
              <a:rPr lang="en-US" sz="1200" dirty="0">
                <a:solidFill>
                  <a:prstClr val="white"/>
                </a:solidFill>
                <a:latin typeface="TheSansOffice" panose="020B0503040302060204" pitchFamily="34" charset="77"/>
              </a:rPr>
              <a:t>Despite these investments, most Enterprises have </a:t>
            </a:r>
            <a:r>
              <a:rPr lang="en-US" sz="1200" b="1" dirty="0">
                <a:solidFill>
                  <a:srgbClr val="BFD72F"/>
                </a:solidFill>
                <a:latin typeface="TheSansOffice" panose="020B0503040302060204" pitchFamily="34" charset="77"/>
              </a:rPr>
              <a:t>limited visibility </a:t>
            </a:r>
            <a:r>
              <a:rPr lang="en-US" sz="1200" dirty="0">
                <a:solidFill>
                  <a:prstClr val="white"/>
                </a:solidFill>
                <a:latin typeface="TheSansOffice" panose="020B0503040302060204" pitchFamily="34" charset="77"/>
              </a:rPr>
              <a:t>into how the value stream is performing across the fusion of traditional/general trade and the  ecommerce/modern trade.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4CE355-0CD5-3E41-05A4-CB25EF627A9D}"/>
              </a:ext>
            </a:extLst>
          </p:cNvPr>
          <p:cNvSpPr txBox="1"/>
          <p:nvPr/>
        </p:nvSpPr>
        <p:spPr>
          <a:xfrm>
            <a:off x="6276886" y="1123215"/>
            <a:ext cx="22796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spcBef>
                <a:spcPts val="1000"/>
              </a:spcBef>
              <a:spcAft>
                <a:spcPts val="1000"/>
              </a:spcAft>
              <a:buSzPts val="1200"/>
              <a:defRPr/>
            </a:pPr>
            <a:r>
              <a:rPr lang="en-US" sz="1200" dirty="0">
                <a:solidFill>
                  <a:prstClr val="white"/>
                </a:solidFill>
                <a:latin typeface="TheSansOffice" panose="020B0503040302060204" pitchFamily="34" charset="77"/>
              </a:rPr>
              <a:t>Unfortunately, this means Enterprises are not realizing </a:t>
            </a:r>
            <a:r>
              <a:rPr lang="en-US" sz="1200" b="1" dirty="0">
                <a:solidFill>
                  <a:srgbClr val="BFD72F"/>
                </a:solidFill>
                <a:latin typeface="TheSansOffice" panose="020B0503040302060204" pitchFamily="34" charset="77"/>
              </a:rPr>
              <a:t>value for money</a:t>
            </a:r>
            <a:r>
              <a:rPr lang="en-US" sz="1200" dirty="0">
                <a:solidFill>
                  <a:srgbClr val="BFD72F"/>
                </a:solidFill>
                <a:latin typeface="TheSansOffice" panose="020B0503040302060204" pitchFamily="34" charset="77"/>
              </a:rPr>
              <a:t> </a:t>
            </a:r>
            <a:r>
              <a:rPr lang="en-US" sz="1200" dirty="0">
                <a:solidFill>
                  <a:prstClr val="white"/>
                </a:solidFill>
                <a:latin typeface="TheSansOffice" panose="020B0503040302060204" pitchFamily="34" charset="77"/>
              </a:rPr>
              <a:t>over legacy platforms not optimized to impact engagement, loyalty, and revenue.</a:t>
            </a:r>
          </a:p>
        </p:txBody>
      </p:sp>
      <p:graphicFrame>
        <p:nvGraphicFramePr>
          <p:cNvPr id="11" name="Content Placeholder 3">
            <a:extLst>
              <a:ext uri="{FF2B5EF4-FFF2-40B4-BE49-F238E27FC236}">
                <a16:creationId xmlns:a16="http://schemas.microsoft.com/office/drawing/2014/main" id="{7FDF91B5-261C-B2E2-3D1A-CA1FB8F6974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2209088"/>
              </p:ext>
            </p:extLst>
          </p:nvPr>
        </p:nvGraphicFramePr>
        <p:xfrm>
          <a:off x="318685" y="3147626"/>
          <a:ext cx="8501317" cy="1361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AE166326-18AF-D0E0-BD23-035756B53FAA}"/>
              </a:ext>
            </a:extLst>
          </p:cNvPr>
          <p:cNvSpPr/>
          <p:nvPr/>
        </p:nvSpPr>
        <p:spPr>
          <a:xfrm>
            <a:off x="2749505" y="2875724"/>
            <a:ext cx="3645138" cy="360000"/>
          </a:xfrm>
          <a:prstGeom prst="roundRect">
            <a:avLst>
              <a:gd name="adj" fmla="val 50000"/>
            </a:avLst>
          </a:prstGeom>
          <a:solidFill>
            <a:srgbClr val="BFD72F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0E214E-82DD-9029-8296-7D861935D0F5}"/>
              </a:ext>
            </a:extLst>
          </p:cNvPr>
          <p:cNvSpPr txBox="1"/>
          <p:nvPr/>
        </p:nvSpPr>
        <p:spPr>
          <a:xfrm>
            <a:off x="2886149" y="2901837"/>
            <a:ext cx="33718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cap="all" dirty="0">
                <a:latin typeface="TheSansOffice" panose="020B0503040302060204" pitchFamily="34" charset="77"/>
              </a:rPr>
              <a:t>OBJECTIVES continue to be, HOW TO…</a:t>
            </a:r>
          </a:p>
        </p:txBody>
      </p:sp>
    </p:spTree>
    <p:extLst>
      <p:ext uri="{BB962C8B-B14F-4D97-AF65-F5344CB8AC3E}">
        <p14:creationId xmlns:p14="http://schemas.microsoft.com/office/powerpoint/2010/main" val="355789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C2F8A-5DEE-B55C-4197-4B1987C43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Digital Services: Platforms</a:t>
            </a:r>
          </a:p>
        </p:txBody>
      </p:sp>
      <p:sp>
        <p:nvSpPr>
          <p:cNvPr id="4" name="Rectangle 3" descr="Gears">
            <a:extLst>
              <a:ext uri="{FF2B5EF4-FFF2-40B4-BE49-F238E27FC236}">
                <a16:creationId xmlns:a16="http://schemas.microsoft.com/office/drawing/2014/main" id="{E81F1417-8F61-02AE-CEA0-03F67DFD8660}"/>
              </a:ext>
            </a:extLst>
          </p:cNvPr>
          <p:cNvSpPr/>
          <p:nvPr/>
        </p:nvSpPr>
        <p:spPr>
          <a:xfrm>
            <a:off x="1029701" y="1023145"/>
            <a:ext cx="640939" cy="640939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 sz="1600" dirty="0"/>
          </a:p>
        </p:txBody>
      </p:sp>
      <p:sp>
        <p:nvSpPr>
          <p:cNvPr id="5" name="Rectangle 4" descr="Handshake">
            <a:extLst>
              <a:ext uri="{FF2B5EF4-FFF2-40B4-BE49-F238E27FC236}">
                <a16:creationId xmlns:a16="http://schemas.microsoft.com/office/drawing/2014/main" id="{EA98D37F-6321-9BB5-BC63-5C135FB48FBD}"/>
              </a:ext>
            </a:extLst>
          </p:cNvPr>
          <p:cNvSpPr/>
          <p:nvPr/>
        </p:nvSpPr>
        <p:spPr>
          <a:xfrm>
            <a:off x="3191810" y="1023145"/>
            <a:ext cx="640939" cy="640939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 sz="1600" dirty="0"/>
          </a:p>
        </p:txBody>
      </p:sp>
      <p:sp>
        <p:nvSpPr>
          <p:cNvPr id="7" name="Rectangle 6" descr="Hierarchy">
            <a:extLst>
              <a:ext uri="{FF2B5EF4-FFF2-40B4-BE49-F238E27FC236}">
                <a16:creationId xmlns:a16="http://schemas.microsoft.com/office/drawing/2014/main" id="{D062B767-2F77-F4A0-CABF-F2CDB94AEA0F}"/>
              </a:ext>
            </a:extLst>
          </p:cNvPr>
          <p:cNvSpPr/>
          <p:nvPr/>
        </p:nvSpPr>
        <p:spPr>
          <a:xfrm>
            <a:off x="5317429" y="1023145"/>
            <a:ext cx="640939" cy="640939"/>
          </a:xfrm>
          <a:prstGeom prst="rect">
            <a:avLst/>
          </a:pr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 sz="1600" dirty="0"/>
          </a:p>
        </p:txBody>
      </p:sp>
      <p:sp>
        <p:nvSpPr>
          <p:cNvPr id="8" name="Rectangle 7" descr="Head with Gears">
            <a:extLst>
              <a:ext uri="{FF2B5EF4-FFF2-40B4-BE49-F238E27FC236}">
                <a16:creationId xmlns:a16="http://schemas.microsoft.com/office/drawing/2014/main" id="{441CDF38-57E9-0E45-9E46-F73806ACC190}"/>
              </a:ext>
            </a:extLst>
          </p:cNvPr>
          <p:cNvSpPr/>
          <p:nvPr/>
        </p:nvSpPr>
        <p:spPr>
          <a:xfrm>
            <a:off x="7441215" y="1023145"/>
            <a:ext cx="640939" cy="640939"/>
          </a:xfrm>
          <a:prstGeom prst="rect">
            <a:avLst/>
          </a:prstGeom>
          <a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 sz="1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EBA9B5-3C93-FF31-4E07-21286F3C61CF}"/>
              </a:ext>
            </a:extLst>
          </p:cNvPr>
          <p:cNvSpPr txBox="1"/>
          <p:nvPr/>
        </p:nvSpPr>
        <p:spPr>
          <a:xfrm>
            <a:off x="496493" y="2369503"/>
            <a:ext cx="17073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00" dirty="0">
                <a:solidFill>
                  <a:schemeClr val="bg1"/>
                </a:solidFill>
              </a:rPr>
              <a:t>Enable </a:t>
            </a:r>
            <a:r>
              <a:rPr lang="en-US" sz="1000" dirty="0">
                <a:solidFill>
                  <a:srgbClr val="BFD72F"/>
                </a:solidFill>
              </a:rPr>
              <a:t>data driven proactive </a:t>
            </a:r>
            <a:r>
              <a:rPr lang="en-US" sz="1000" dirty="0">
                <a:solidFill>
                  <a:schemeClr val="bg1"/>
                </a:solidFill>
              </a:rPr>
              <a:t>decision making and reduce time to market  </a:t>
            </a:r>
          </a:p>
        </p:txBody>
      </p:sp>
      <p:graphicFrame>
        <p:nvGraphicFramePr>
          <p:cNvPr id="22" name="Diagram 21">
            <a:extLst>
              <a:ext uri="{FF2B5EF4-FFF2-40B4-BE49-F238E27FC236}">
                <a16:creationId xmlns:a16="http://schemas.microsoft.com/office/drawing/2014/main" id="{55FB1761-5ED6-DFBC-C966-38DBB686CFC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3479703"/>
              </p:ext>
            </p:extLst>
          </p:nvPr>
        </p:nvGraphicFramePr>
        <p:xfrm>
          <a:off x="464344" y="3701124"/>
          <a:ext cx="1771650" cy="7073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E72DCD58-2A10-4C3D-ACFC-12A1AF62CAF6}"/>
              </a:ext>
            </a:extLst>
          </p:cNvPr>
          <p:cNvSpPr txBox="1"/>
          <p:nvPr/>
        </p:nvSpPr>
        <p:spPr>
          <a:xfrm>
            <a:off x="464344" y="1723689"/>
            <a:ext cx="177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00000"/>
              </a:lnSpc>
              <a:defRPr b="1"/>
            </a:pPr>
            <a:r>
              <a:rPr lang="en-US" sz="1200" dirty="0">
                <a:solidFill>
                  <a:srgbClr val="BFD72F"/>
                </a:solidFill>
              </a:rPr>
              <a:t>New Revenue </a:t>
            </a:r>
          </a:p>
          <a:p>
            <a:pPr lvl="0" algn="ctr">
              <a:lnSpc>
                <a:spcPct val="100000"/>
              </a:lnSpc>
              <a:defRPr b="1"/>
            </a:pPr>
            <a:r>
              <a:rPr lang="en-US" sz="1200" dirty="0">
                <a:solidFill>
                  <a:srgbClr val="BFD72F"/>
                </a:solidFill>
              </a:rPr>
              <a:t>Streams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C1C2C96-31AB-8BD3-FC13-B5315665681C}"/>
              </a:ext>
            </a:extLst>
          </p:cNvPr>
          <p:cNvGrpSpPr/>
          <p:nvPr/>
        </p:nvGrpSpPr>
        <p:grpSpPr>
          <a:xfrm>
            <a:off x="2449469" y="987427"/>
            <a:ext cx="4251238" cy="3529012"/>
            <a:chOff x="2449469" y="987426"/>
            <a:chExt cx="4251238" cy="3744913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1A25827F-DD0F-648B-2430-F021629DD400}"/>
                </a:ext>
              </a:extLst>
            </p:cNvPr>
            <p:cNvCxnSpPr>
              <a:cxnSpLocks/>
            </p:cNvCxnSpPr>
            <p:nvPr/>
          </p:nvCxnSpPr>
          <p:spPr>
            <a:xfrm>
              <a:off x="6700707" y="987426"/>
              <a:ext cx="0" cy="3744913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  <a:prstDash val="sysDot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F3416A4-F3FA-546E-739A-5FE1F8C1BB7D}"/>
                </a:ext>
              </a:extLst>
            </p:cNvPr>
            <p:cNvCxnSpPr>
              <a:cxnSpLocks/>
            </p:cNvCxnSpPr>
            <p:nvPr/>
          </p:nvCxnSpPr>
          <p:spPr>
            <a:xfrm>
              <a:off x="4575088" y="987426"/>
              <a:ext cx="0" cy="3744913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  <a:prstDash val="sysDot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37843812-2CE3-3968-2D83-07194B0080C6}"/>
                </a:ext>
              </a:extLst>
            </p:cNvPr>
            <p:cNvCxnSpPr>
              <a:cxnSpLocks/>
            </p:cNvCxnSpPr>
            <p:nvPr/>
          </p:nvCxnSpPr>
          <p:spPr>
            <a:xfrm>
              <a:off x="2449469" y="987426"/>
              <a:ext cx="0" cy="3744913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  <a:prstDash val="sysDot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392727C0-D879-E935-F338-5FE83905B0D7}"/>
              </a:ext>
            </a:extLst>
          </p:cNvPr>
          <p:cNvSpPr txBox="1"/>
          <p:nvPr/>
        </p:nvSpPr>
        <p:spPr>
          <a:xfrm>
            <a:off x="2658602" y="2369503"/>
            <a:ext cx="17073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00" dirty="0">
                <a:solidFill>
                  <a:schemeClr val="bg1"/>
                </a:solidFill>
              </a:rPr>
              <a:t>Enhance Customer Journey with a </a:t>
            </a:r>
            <a:r>
              <a:rPr lang="en-US" sz="1000" dirty="0">
                <a:solidFill>
                  <a:srgbClr val="BFD72F"/>
                </a:solidFill>
              </a:rPr>
              <a:t>compelling engagement</a:t>
            </a:r>
            <a:r>
              <a:rPr lang="en-US" sz="1000" dirty="0">
                <a:solidFill>
                  <a:schemeClr val="bg1"/>
                </a:solidFill>
              </a:rPr>
              <a:t> using digital technologies</a:t>
            </a:r>
          </a:p>
        </p:txBody>
      </p:sp>
      <p:graphicFrame>
        <p:nvGraphicFramePr>
          <p:cNvPr id="24" name="Diagram 23">
            <a:extLst>
              <a:ext uri="{FF2B5EF4-FFF2-40B4-BE49-F238E27FC236}">
                <a16:creationId xmlns:a16="http://schemas.microsoft.com/office/drawing/2014/main" id="{89E5FCA2-1625-7ED1-7B3E-49A36C638D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3183140"/>
              </p:ext>
            </p:extLst>
          </p:nvPr>
        </p:nvGraphicFramePr>
        <p:xfrm>
          <a:off x="2626453" y="3701124"/>
          <a:ext cx="1771650" cy="7073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B9B893FA-6A72-9034-B288-177A1B071EF7}"/>
              </a:ext>
            </a:extLst>
          </p:cNvPr>
          <p:cNvSpPr txBox="1"/>
          <p:nvPr/>
        </p:nvSpPr>
        <p:spPr>
          <a:xfrm>
            <a:off x="2626453" y="1723689"/>
            <a:ext cx="177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00000"/>
              </a:lnSpc>
              <a:defRPr b="1"/>
            </a:pPr>
            <a:r>
              <a:rPr lang="en-US" sz="1200" dirty="0">
                <a:solidFill>
                  <a:srgbClr val="BFD72F"/>
                </a:solidFill>
              </a:rPr>
              <a:t>Customer Experience Transformation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1A6A6AC-729C-496D-0C98-012447CC623D}"/>
              </a:ext>
            </a:extLst>
          </p:cNvPr>
          <p:cNvSpPr txBox="1"/>
          <p:nvPr/>
        </p:nvSpPr>
        <p:spPr>
          <a:xfrm>
            <a:off x="4784221" y="2369503"/>
            <a:ext cx="17073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00" dirty="0">
                <a:solidFill>
                  <a:schemeClr val="bg1"/>
                </a:solidFill>
              </a:rPr>
              <a:t>Improve the </a:t>
            </a:r>
            <a:r>
              <a:rPr lang="en-US" sz="1000" dirty="0">
                <a:solidFill>
                  <a:srgbClr val="BFD72F"/>
                </a:solidFill>
              </a:rPr>
              <a:t>reliability and availability </a:t>
            </a:r>
            <a:r>
              <a:rPr lang="en-US" sz="1000" dirty="0">
                <a:solidFill>
                  <a:schemeClr val="bg1"/>
                </a:solidFill>
              </a:rPr>
              <a:t>of complex modern cloud native systems </a:t>
            </a:r>
          </a:p>
        </p:txBody>
      </p:sp>
      <p:graphicFrame>
        <p:nvGraphicFramePr>
          <p:cNvPr id="27" name="Diagram 26">
            <a:extLst>
              <a:ext uri="{FF2B5EF4-FFF2-40B4-BE49-F238E27FC236}">
                <a16:creationId xmlns:a16="http://schemas.microsoft.com/office/drawing/2014/main" id="{BFE6E910-F339-51E3-D1D8-5887976012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1667801"/>
              </p:ext>
            </p:extLst>
          </p:nvPr>
        </p:nvGraphicFramePr>
        <p:xfrm>
          <a:off x="4752072" y="3701124"/>
          <a:ext cx="1771650" cy="7073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0" r:lo="rId21" r:qs="rId22" r:cs="rId23"/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F21A0B61-1E55-D6FB-BEB9-7F40275C7D9F}"/>
              </a:ext>
            </a:extLst>
          </p:cNvPr>
          <p:cNvSpPr txBox="1"/>
          <p:nvPr/>
        </p:nvSpPr>
        <p:spPr>
          <a:xfrm>
            <a:off x="4752072" y="1723689"/>
            <a:ext cx="177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00000"/>
              </a:lnSpc>
              <a:defRPr b="1"/>
            </a:pPr>
            <a:r>
              <a:rPr lang="en-US" sz="1200" dirty="0">
                <a:solidFill>
                  <a:srgbClr val="BFD72F"/>
                </a:solidFill>
              </a:rPr>
              <a:t>Operational Excellence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5E53489-5B92-CAAF-A841-17FA87156AC5}"/>
              </a:ext>
            </a:extLst>
          </p:cNvPr>
          <p:cNvSpPr txBox="1"/>
          <p:nvPr/>
        </p:nvSpPr>
        <p:spPr>
          <a:xfrm>
            <a:off x="6908007" y="2369503"/>
            <a:ext cx="17073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00" dirty="0">
                <a:solidFill>
                  <a:schemeClr val="bg1"/>
                </a:solidFill>
              </a:rPr>
              <a:t>Foster a </a:t>
            </a:r>
            <a:r>
              <a:rPr lang="en-US" sz="1000" dirty="0">
                <a:solidFill>
                  <a:srgbClr val="BFD72F"/>
                </a:solidFill>
              </a:rPr>
              <a:t>Digital 1st Culture</a:t>
            </a:r>
            <a:r>
              <a:rPr lang="en-US" sz="1000" dirty="0">
                <a:solidFill>
                  <a:schemeClr val="bg1"/>
                </a:solidFill>
              </a:rPr>
              <a:t> with skill enhancement and assessment</a:t>
            </a:r>
          </a:p>
        </p:txBody>
      </p:sp>
      <p:graphicFrame>
        <p:nvGraphicFramePr>
          <p:cNvPr id="30" name="Diagram 29">
            <a:extLst>
              <a:ext uri="{FF2B5EF4-FFF2-40B4-BE49-F238E27FC236}">
                <a16:creationId xmlns:a16="http://schemas.microsoft.com/office/drawing/2014/main" id="{79EBB78E-99CB-F1C9-ADD0-09382B0257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9466194"/>
              </p:ext>
            </p:extLst>
          </p:nvPr>
        </p:nvGraphicFramePr>
        <p:xfrm>
          <a:off x="6875858" y="3701124"/>
          <a:ext cx="1771650" cy="7073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5" r:lo="rId26" r:qs="rId27" r:cs="rId28"/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id="{CB37DDEE-728F-EBA0-B2B2-413DD257140D}"/>
              </a:ext>
            </a:extLst>
          </p:cNvPr>
          <p:cNvSpPr txBox="1"/>
          <p:nvPr/>
        </p:nvSpPr>
        <p:spPr>
          <a:xfrm>
            <a:off x="6875858" y="1723689"/>
            <a:ext cx="1771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00000"/>
              </a:lnSpc>
              <a:defRPr b="1"/>
            </a:pPr>
            <a:r>
              <a:rPr lang="en-US" sz="1200" dirty="0">
                <a:solidFill>
                  <a:srgbClr val="BFD72F"/>
                </a:solidFill>
              </a:rPr>
              <a:t>Skill and Culture Transformation</a:t>
            </a:r>
          </a:p>
        </p:txBody>
      </p:sp>
    </p:spTree>
    <p:extLst>
      <p:ext uri="{BB962C8B-B14F-4D97-AF65-F5344CB8AC3E}">
        <p14:creationId xmlns:p14="http://schemas.microsoft.com/office/powerpoint/2010/main" val="3508373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quare">
            <a:extLst>
              <a:ext uri="{FF2B5EF4-FFF2-40B4-BE49-F238E27FC236}">
                <a16:creationId xmlns:a16="http://schemas.microsoft.com/office/drawing/2014/main" id="{9AE29EF9-C057-6359-A03A-EBE35BDC7140}"/>
              </a:ext>
            </a:extLst>
          </p:cNvPr>
          <p:cNvSpPr/>
          <p:nvPr/>
        </p:nvSpPr>
        <p:spPr>
          <a:xfrm rot="5400000" flipV="1">
            <a:off x="683368" y="2991678"/>
            <a:ext cx="757266" cy="1476300"/>
          </a:xfrm>
          <a:prstGeom prst="flowChartOffpageConnector">
            <a:avLst/>
          </a:prstGeom>
          <a:solidFill>
            <a:srgbClr val="10253F">
              <a:alpha val="50196"/>
            </a:srgbClr>
          </a:solidFill>
          <a:ln w="6350" cap="flat">
            <a:solidFill>
              <a:schemeClr val="accent1">
                <a:lumMod val="75000"/>
              </a:schemeClr>
            </a:solidFill>
            <a:prstDash val="sysDot"/>
            <a:miter lim="400000"/>
          </a:ln>
          <a:effectLst/>
        </p:spPr>
        <p:txBody>
          <a:bodyPr wrap="square" lIns="66675" tIns="66675" rIns="66675" bIns="66675" numCol="1" anchor="ctr">
            <a:noAutofit/>
          </a:bodyPr>
          <a:lstStyle/>
          <a:p>
            <a:pPr algn="ctr" defTabSz="914264">
              <a:lnSpc>
                <a:spcPct val="105999"/>
              </a:lnSpc>
              <a:defRPr sz="9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j-lt"/>
                <a:ea typeface="+mj-ea"/>
                <a:cs typeface="+mj-cs"/>
                <a:sym typeface="Helvetica"/>
              </a:defRPr>
            </a:pPr>
            <a:endParaRPr sz="675" b="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Trebuchet MS" panose="020B0703020202090204" pitchFamily="34" charset="0"/>
              <a:sym typeface="Helvetica"/>
            </a:endParaRPr>
          </a:p>
        </p:txBody>
      </p:sp>
      <p:sp>
        <p:nvSpPr>
          <p:cNvPr id="13" name="Square">
            <a:extLst>
              <a:ext uri="{FF2B5EF4-FFF2-40B4-BE49-F238E27FC236}">
                <a16:creationId xmlns:a16="http://schemas.microsoft.com/office/drawing/2014/main" id="{4C7FD5E7-EE40-69EF-978F-CE2D144B6BDB}"/>
              </a:ext>
            </a:extLst>
          </p:cNvPr>
          <p:cNvSpPr/>
          <p:nvPr/>
        </p:nvSpPr>
        <p:spPr>
          <a:xfrm rot="5400000" flipV="1">
            <a:off x="683368" y="1657270"/>
            <a:ext cx="757266" cy="1476300"/>
          </a:xfrm>
          <a:prstGeom prst="flowChartOffpageConnector">
            <a:avLst/>
          </a:prstGeom>
          <a:solidFill>
            <a:srgbClr val="10253F">
              <a:alpha val="50196"/>
            </a:srgbClr>
          </a:solidFill>
          <a:ln w="6350" cap="flat">
            <a:solidFill>
              <a:schemeClr val="accent1">
                <a:lumMod val="75000"/>
              </a:schemeClr>
            </a:solidFill>
            <a:prstDash val="sysDot"/>
            <a:miter lim="400000"/>
          </a:ln>
          <a:effectLst/>
        </p:spPr>
        <p:txBody>
          <a:bodyPr wrap="square" lIns="66675" tIns="66675" rIns="66675" bIns="66675" numCol="1" anchor="ctr">
            <a:noAutofit/>
          </a:bodyPr>
          <a:lstStyle/>
          <a:p>
            <a:pPr algn="ctr" defTabSz="914264">
              <a:lnSpc>
                <a:spcPct val="105999"/>
              </a:lnSpc>
              <a:defRPr sz="9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j-lt"/>
                <a:ea typeface="+mj-ea"/>
                <a:cs typeface="+mj-cs"/>
                <a:sym typeface="Helvetica"/>
              </a:defRPr>
            </a:pPr>
            <a:endParaRPr sz="675" b="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Trebuchet MS" panose="020B0703020202090204" pitchFamily="34" charset="0"/>
              <a:sym typeface="Helvetica"/>
            </a:endParaRPr>
          </a:p>
        </p:txBody>
      </p:sp>
      <p:sp>
        <p:nvSpPr>
          <p:cNvPr id="9" name="Square">
            <a:extLst>
              <a:ext uri="{FF2B5EF4-FFF2-40B4-BE49-F238E27FC236}">
                <a16:creationId xmlns:a16="http://schemas.microsoft.com/office/drawing/2014/main" id="{39DF2FBF-120D-6CD1-4334-34DF073CAED6}"/>
              </a:ext>
            </a:extLst>
          </p:cNvPr>
          <p:cNvSpPr/>
          <p:nvPr/>
        </p:nvSpPr>
        <p:spPr>
          <a:xfrm rot="5400000" flipV="1">
            <a:off x="625280" y="684884"/>
            <a:ext cx="873441" cy="1476300"/>
          </a:xfrm>
          <a:prstGeom prst="flowChartOffpageConnector">
            <a:avLst/>
          </a:prstGeom>
          <a:solidFill>
            <a:srgbClr val="10253F">
              <a:alpha val="50196"/>
            </a:srgbClr>
          </a:solidFill>
          <a:ln w="6350" cap="flat">
            <a:solidFill>
              <a:schemeClr val="accent1">
                <a:lumMod val="75000"/>
              </a:schemeClr>
            </a:solidFill>
            <a:prstDash val="sysDot"/>
            <a:miter lim="400000"/>
          </a:ln>
          <a:effectLst/>
        </p:spPr>
        <p:txBody>
          <a:bodyPr wrap="square" lIns="66675" tIns="66675" rIns="66675" bIns="66675" numCol="1" anchor="ctr">
            <a:noAutofit/>
          </a:bodyPr>
          <a:lstStyle/>
          <a:p>
            <a:pPr algn="ctr" defTabSz="914264">
              <a:lnSpc>
                <a:spcPct val="105999"/>
              </a:lnSpc>
              <a:defRPr sz="9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+mj-lt"/>
                <a:ea typeface="+mj-ea"/>
                <a:cs typeface="+mj-cs"/>
                <a:sym typeface="Helvetica"/>
              </a:defRPr>
            </a:pPr>
            <a:endParaRPr sz="675" b="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Trebuchet MS" panose="020B0703020202090204" pitchFamily="34" charset="0"/>
              <a:sym typeface="Helvetica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93354D0-0D83-9B8F-042E-811D5FB9684F}"/>
              </a:ext>
            </a:extLst>
          </p:cNvPr>
          <p:cNvSpPr/>
          <p:nvPr/>
        </p:nvSpPr>
        <p:spPr>
          <a:xfrm>
            <a:off x="1800150" y="3724438"/>
            <a:ext cx="7020000" cy="792000"/>
          </a:xfrm>
          <a:prstGeom prst="rect">
            <a:avLst/>
          </a:prstGeom>
          <a:solidFill>
            <a:srgbClr val="BFD72F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US" sz="1800" dirty="0">
              <a:solidFill>
                <a:prstClr val="white"/>
              </a:solidFill>
              <a:latin typeface="Trebuchet MS" panose="020B070302020209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D6DB6F1-CF16-285B-E080-FC10B7B04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/>
          <a:lstStyle/>
          <a:p>
            <a:r>
              <a:rPr lang="en-IN" dirty="0"/>
              <a:t>Sify Digital Enterprise Stack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49B075D-A3C4-556E-EE6E-FBD280E88BB3}"/>
              </a:ext>
            </a:extLst>
          </p:cNvPr>
          <p:cNvSpPr/>
          <p:nvPr/>
        </p:nvSpPr>
        <p:spPr>
          <a:xfrm>
            <a:off x="1800150" y="2933500"/>
            <a:ext cx="7020000" cy="79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US" sz="1800" dirty="0">
              <a:solidFill>
                <a:prstClr val="white"/>
              </a:solidFill>
              <a:latin typeface="Trebuchet MS" panose="020B070302020209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9ACE77-E6E0-96E0-EA44-EAE06EB82FD9}"/>
              </a:ext>
            </a:extLst>
          </p:cNvPr>
          <p:cNvSpPr txBox="1"/>
          <p:nvPr/>
        </p:nvSpPr>
        <p:spPr>
          <a:xfrm>
            <a:off x="448886" y="3592299"/>
            <a:ext cx="8970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>
              <a:defRPr/>
            </a:pPr>
            <a:r>
              <a:rPr lang="en-US" sz="1100" b="1" dirty="0">
                <a:solidFill>
                  <a:srgbClr val="BFD72F"/>
                </a:solidFill>
                <a:latin typeface="Trebuchet MS" panose="020B0703020202090204" pitchFamily="34" charset="0"/>
              </a:rPr>
              <a:t>PLATFORM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906C497-C16A-99E6-75E8-6D9A03BD470B}"/>
              </a:ext>
            </a:extLst>
          </p:cNvPr>
          <p:cNvSpPr/>
          <p:nvPr/>
        </p:nvSpPr>
        <p:spPr>
          <a:xfrm>
            <a:off x="1971972" y="3143288"/>
            <a:ext cx="1010620" cy="432000"/>
          </a:xfrm>
          <a:prstGeom prst="rect">
            <a:avLst/>
          </a:prstGeom>
          <a:solidFill>
            <a:srgbClr val="BFD72F"/>
          </a:solidFill>
          <a:ln w="635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64">
              <a:defRPr/>
            </a:pPr>
            <a:r>
              <a:rPr lang="en-US" sz="1000" dirty="0">
                <a:solidFill>
                  <a:schemeClr val="tx1"/>
                </a:solidFill>
                <a:latin typeface="Trebuchet MS" panose="020B0703020202090204" pitchFamily="34" charset="0"/>
              </a:rPr>
              <a:t>Fintech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4D50F2C-35E7-CBAD-F015-A35D4E48FEC8}"/>
              </a:ext>
            </a:extLst>
          </p:cNvPr>
          <p:cNvSpPr/>
          <p:nvPr/>
        </p:nvSpPr>
        <p:spPr>
          <a:xfrm>
            <a:off x="3108689" y="3143288"/>
            <a:ext cx="1010620" cy="432000"/>
          </a:xfrm>
          <a:prstGeom prst="rect">
            <a:avLst/>
          </a:prstGeom>
          <a:solidFill>
            <a:srgbClr val="BFD72F"/>
          </a:solidFill>
          <a:ln w="635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64">
              <a:defRPr/>
            </a:pPr>
            <a:r>
              <a:rPr lang="en-US" sz="1000" dirty="0">
                <a:solidFill>
                  <a:schemeClr val="tx1"/>
                </a:solidFill>
                <a:latin typeface="Trebuchet MS" panose="020B0703020202090204" pitchFamily="34" charset="0"/>
              </a:rPr>
              <a:t>Martech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B1CE4FA-5C5E-5849-F60B-CC97CE9A85E5}"/>
              </a:ext>
            </a:extLst>
          </p:cNvPr>
          <p:cNvSpPr/>
          <p:nvPr/>
        </p:nvSpPr>
        <p:spPr>
          <a:xfrm>
            <a:off x="5382123" y="3143288"/>
            <a:ext cx="1010620" cy="432000"/>
          </a:xfrm>
          <a:prstGeom prst="rect">
            <a:avLst/>
          </a:prstGeom>
          <a:solidFill>
            <a:srgbClr val="BFD72F"/>
          </a:solidFill>
          <a:ln w="635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64">
              <a:defRPr/>
            </a:pPr>
            <a:r>
              <a:rPr lang="en-US" sz="1000" dirty="0">
                <a:solidFill>
                  <a:schemeClr val="tx1"/>
                </a:solidFill>
                <a:latin typeface="Trebuchet MS" panose="020B0703020202090204" pitchFamily="34" charset="0"/>
              </a:rPr>
              <a:t>User Digital Experience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2B93E1-FE40-AEB6-3559-DF0ECE813975}"/>
              </a:ext>
            </a:extLst>
          </p:cNvPr>
          <p:cNvSpPr/>
          <p:nvPr/>
        </p:nvSpPr>
        <p:spPr>
          <a:xfrm>
            <a:off x="4245405" y="3143288"/>
            <a:ext cx="1010620" cy="432000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64">
              <a:defRPr/>
            </a:pPr>
            <a:r>
              <a:rPr lang="en-US" sz="1000" dirty="0">
                <a:solidFill>
                  <a:srgbClr val="4F81BD"/>
                </a:solidFill>
                <a:latin typeface="Trebuchet MS" panose="020B0703020202090204" pitchFamily="34" charset="0"/>
              </a:rPr>
              <a:t>Digital Learning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13688CB-CC8A-B183-2D66-B8AADC6B8E04}"/>
              </a:ext>
            </a:extLst>
          </p:cNvPr>
          <p:cNvSpPr/>
          <p:nvPr/>
        </p:nvSpPr>
        <p:spPr>
          <a:xfrm>
            <a:off x="6518840" y="3143288"/>
            <a:ext cx="1010620" cy="432000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64">
              <a:defRPr/>
            </a:pPr>
            <a:r>
              <a:rPr lang="en-US" sz="1000" dirty="0">
                <a:solidFill>
                  <a:srgbClr val="4F81BD"/>
                </a:solidFill>
                <a:latin typeface="Trebuchet MS" panose="020B0703020202090204" pitchFamily="34" charset="0"/>
              </a:rPr>
              <a:t>DevSecOps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E13F847-D275-0BC1-D1CE-A12A99A563AD}"/>
              </a:ext>
            </a:extLst>
          </p:cNvPr>
          <p:cNvSpPr/>
          <p:nvPr/>
        </p:nvSpPr>
        <p:spPr>
          <a:xfrm>
            <a:off x="7655558" y="3143288"/>
            <a:ext cx="988917" cy="432000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64">
              <a:defRPr/>
            </a:pPr>
            <a:r>
              <a:rPr lang="en-US" sz="1000" dirty="0">
                <a:solidFill>
                  <a:srgbClr val="4F81BD"/>
                </a:solidFill>
                <a:latin typeface="Trebuchet MS" panose="020B0703020202090204" pitchFamily="34" charset="0"/>
              </a:rPr>
              <a:t>Data Visualization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480720E9-B85F-77F3-325D-B7476FEE3552}"/>
              </a:ext>
            </a:extLst>
          </p:cNvPr>
          <p:cNvSpPr/>
          <p:nvPr/>
        </p:nvSpPr>
        <p:spPr>
          <a:xfrm>
            <a:off x="1971970" y="2179420"/>
            <a:ext cx="1548000" cy="432000"/>
          </a:xfrm>
          <a:prstGeom prst="roundRect">
            <a:avLst/>
          </a:prstGeom>
          <a:solidFill>
            <a:srgbClr val="BFD72F"/>
          </a:solidFill>
          <a:ln w="635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64"/>
            <a:r>
              <a:rPr lang="en-US" sz="1000" dirty="0">
                <a:solidFill>
                  <a:schemeClr val="tx1"/>
                </a:solidFill>
                <a:latin typeface="Trebuchet MS" panose="020B0703020202090204" pitchFamily="34" charset="0"/>
              </a:rPr>
              <a:t>Business Impact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D0BF0E54-7720-D5DF-259E-64B2AFF82428}"/>
              </a:ext>
            </a:extLst>
          </p:cNvPr>
          <p:cNvSpPr/>
          <p:nvPr/>
        </p:nvSpPr>
        <p:spPr>
          <a:xfrm>
            <a:off x="3680138" y="2179420"/>
            <a:ext cx="1548000" cy="432000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64">
              <a:defRPr/>
            </a:pPr>
            <a:r>
              <a:rPr lang="en-US" sz="1000" dirty="0">
                <a:solidFill>
                  <a:srgbClr val="4F81BD"/>
                </a:solidFill>
                <a:latin typeface="Trebuchet MS" panose="020B0703020202090204" pitchFamily="34" charset="0"/>
              </a:rPr>
              <a:t>Business Operations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B5053950-DA46-E68F-8083-2DE8CCCBD9DE}"/>
              </a:ext>
            </a:extLst>
          </p:cNvPr>
          <p:cNvSpPr/>
          <p:nvPr/>
        </p:nvSpPr>
        <p:spPr>
          <a:xfrm>
            <a:off x="5388306" y="2179420"/>
            <a:ext cx="1548000" cy="43200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64"/>
            <a:r>
              <a:rPr lang="en-US" sz="1000" dirty="0">
                <a:solidFill>
                  <a:srgbClr val="4F81BD"/>
                </a:solidFill>
                <a:latin typeface="Trebuchet MS" panose="020B0703020202090204" pitchFamily="34" charset="0"/>
              </a:rPr>
              <a:t>Business Risk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C33232A3-38C3-57BA-A03E-273F47CFA306}"/>
              </a:ext>
            </a:extLst>
          </p:cNvPr>
          <p:cNvSpPr/>
          <p:nvPr/>
        </p:nvSpPr>
        <p:spPr>
          <a:xfrm>
            <a:off x="7096474" y="2179420"/>
            <a:ext cx="1548000" cy="432000"/>
          </a:xfrm>
          <a:prstGeom prst="roundRect">
            <a:avLst/>
          </a:prstGeom>
          <a:solidFill>
            <a:srgbClr val="BFD72F"/>
          </a:solidFill>
          <a:ln w="635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64"/>
            <a:r>
              <a:rPr lang="en-US" sz="1000" dirty="0">
                <a:solidFill>
                  <a:schemeClr val="tx1"/>
                </a:solidFill>
                <a:latin typeface="Trebuchet MS" panose="020B0703020202090204" pitchFamily="34" charset="0"/>
              </a:rPr>
              <a:t>Business Experience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3B9735B2-02C5-9EB9-55F6-89FCDAC15B64}"/>
              </a:ext>
            </a:extLst>
          </p:cNvPr>
          <p:cNvSpPr/>
          <p:nvPr/>
        </p:nvSpPr>
        <p:spPr>
          <a:xfrm>
            <a:off x="3803469" y="986313"/>
            <a:ext cx="1379914" cy="360000"/>
          </a:xfrm>
          <a:prstGeom prst="roundRect">
            <a:avLst/>
          </a:prstGeom>
          <a:solidFill>
            <a:srgbClr val="BFD72F"/>
          </a:solidFill>
          <a:ln w="635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64"/>
            <a:r>
              <a:rPr lang="en-US" sz="1000" dirty="0">
                <a:solidFill>
                  <a:schemeClr val="tx1"/>
                </a:solidFill>
                <a:latin typeface="Trebuchet MS" panose="020B0703020202090204" pitchFamily="34" charset="0"/>
              </a:rPr>
              <a:t>DMSLite</a:t>
            </a: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id="{C4EF395F-1941-9DA8-DC41-407691691CA4}"/>
              </a:ext>
            </a:extLst>
          </p:cNvPr>
          <p:cNvSpPr/>
          <p:nvPr/>
        </p:nvSpPr>
        <p:spPr>
          <a:xfrm>
            <a:off x="2285453" y="986313"/>
            <a:ext cx="1379914" cy="36000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64"/>
            <a:r>
              <a:rPr lang="en-US" sz="1000" dirty="0">
                <a:solidFill>
                  <a:srgbClr val="4F81BD"/>
                </a:solidFill>
                <a:latin typeface="Trebuchet MS" panose="020B0703020202090204" pitchFamily="34" charset="0"/>
              </a:rPr>
              <a:t>SFA</a:t>
            </a:r>
          </a:p>
        </p:txBody>
      </p:sp>
      <p:sp>
        <p:nvSpPr>
          <p:cNvPr id="71" name="Rounded Rectangle 70">
            <a:extLst>
              <a:ext uri="{FF2B5EF4-FFF2-40B4-BE49-F238E27FC236}">
                <a16:creationId xmlns:a16="http://schemas.microsoft.com/office/drawing/2014/main" id="{5949F50A-A212-980B-3506-ED6845CA84E7}"/>
              </a:ext>
            </a:extLst>
          </p:cNvPr>
          <p:cNvSpPr/>
          <p:nvPr/>
        </p:nvSpPr>
        <p:spPr>
          <a:xfrm>
            <a:off x="5321487" y="986313"/>
            <a:ext cx="1379914" cy="36000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64"/>
            <a:r>
              <a:rPr lang="en-US" sz="1000" dirty="0">
                <a:solidFill>
                  <a:srgbClr val="4F81BD"/>
                </a:solidFill>
                <a:latin typeface="Trebuchet MS" panose="020B0703020202090204" pitchFamily="34" charset="0"/>
              </a:rPr>
              <a:t>Fintech</a:t>
            </a:r>
          </a:p>
        </p:txBody>
      </p:sp>
      <p:sp>
        <p:nvSpPr>
          <p:cNvPr id="72" name="Rounded Rectangle 71">
            <a:extLst>
              <a:ext uri="{FF2B5EF4-FFF2-40B4-BE49-F238E27FC236}">
                <a16:creationId xmlns:a16="http://schemas.microsoft.com/office/drawing/2014/main" id="{7BC01EBC-DC73-BB72-008D-90FEBF4441EF}"/>
              </a:ext>
            </a:extLst>
          </p:cNvPr>
          <p:cNvSpPr/>
          <p:nvPr/>
        </p:nvSpPr>
        <p:spPr>
          <a:xfrm>
            <a:off x="6839502" y="986313"/>
            <a:ext cx="1379914" cy="36000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64"/>
            <a:r>
              <a:rPr lang="en-US" sz="1000" dirty="0">
                <a:solidFill>
                  <a:srgbClr val="4F81BD"/>
                </a:solidFill>
                <a:latin typeface="Trebuchet MS" panose="020B0703020202090204" pitchFamily="34" charset="0"/>
              </a:rPr>
              <a:t>ONDC Enablement</a:t>
            </a:r>
          </a:p>
        </p:txBody>
      </p:sp>
      <p:sp>
        <p:nvSpPr>
          <p:cNvPr id="73" name="Rounded Rectangle 72">
            <a:extLst>
              <a:ext uri="{FF2B5EF4-FFF2-40B4-BE49-F238E27FC236}">
                <a16:creationId xmlns:a16="http://schemas.microsoft.com/office/drawing/2014/main" id="{773CDEA7-3278-4847-CEEA-EAEA780E1A86}"/>
              </a:ext>
            </a:extLst>
          </p:cNvPr>
          <p:cNvSpPr/>
          <p:nvPr/>
        </p:nvSpPr>
        <p:spPr>
          <a:xfrm>
            <a:off x="2285453" y="1499752"/>
            <a:ext cx="1379914" cy="36000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64"/>
            <a:r>
              <a:rPr lang="en-US" sz="1000" dirty="0">
                <a:solidFill>
                  <a:srgbClr val="4F81BD"/>
                </a:solidFill>
                <a:latin typeface="Trebuchet MS" panose="020B0703020202090204" pitchFamily="34" charset="0"/>
              </a:rPr>
              <a:t>GST Integration</a:t>
            </a:r>
          </a:p>
        </p:txBody>
      </p:sp>
      <p:sp>
        <p:nvSpPr>
          <p:cNvPr id="74" name="Rounded Rectangle 73">
            <a:extLst>
              <a:ext uri="{FF2B5EF4-FFF2-40B4-BE49-F238E27FC236}">
                <a16:creationId xmlns:a16="http://schemas.microsoft.com/office/drawing/2014/main" id="{370CF619-C704-B863-597E-7E74771117A6}"/>
              </a:ext>
            </a:extLst>
          </p:cNvPr>
          <p:cNvSpPr/>
          <p:nvPr/>
        </p:nvSpPr>
        <p:spPr>
          <a:xfrm>
            <a:off x="5321487" y="1499752"/>
            <a:ext cx="1379914" cy="36000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64"/>
            <a:r>
              <a:rPr lang="en-US" sz="1000" dirty="0">
                <a:solidFill>
                  <a:srgbClr val="4F81BD"/>
                </a:solidFill>
                <a:latin typeface="Trebuchet MS" panose="020B0703020202090204" pitchFamily="34" charset="0"/>
              </a:rPr>
              <a:t>Demand Gen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id="{16B93682-AFA4-CACB-10C4-B7DA573B6E98}"/>
              </a:ext>
            </a:extLst>
          </p:cNvPr>
          <p:cNvSpPr/>
          <p:nvPr/>
        </p:nvSpPr>
        <p:spPr>
          <a:xfrm>
            <a:off x="3803469" y="1499752"/>
            <a:ext cx="1379914" cy="36000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64"/>
            <a:r>
              <a:rPr lang="en-US" sz="1000" dirty="0">
                <a:solidFill>
                  <a:srgbClr val="4F81BD"/>
                </a:solidFill>
                <a:latin typeface="Trebuchet MS" panose="020B0703020202090204" pitchFamily="34" charset="0"/>
              </a:rPr>
              <a:t>Retailer App</a:t>
            </a:r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id="{AA4AD6BB-616D-5DA4-14B0-59DD04900F2E}"/>
              </a:ext>
            </a:extLst>
          </p:cNvPr>
          <p:cNvSpPr/>
          <p:nvPr/>
        </p:nvSpPr>
        <p:spPr>
          <a:xfrm>
            <a:off x="6839502" y="1499752"/>
            <a:ext cx="1379914" cy="360000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264"/>
            <a:r>
              <a:rPr lang="en-US" sz="1000" dirty="0">
                <a:solidFill>
                  <a:srgbClr val="4F81BD"/>
                </a:solidFill>
                <a:latin typeface="Trebuchet MS" panose="020B0703020202090204" pitchFamily="34" charset="0"/>
              </a:rPr>
              <a:t>Skill Development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4CDFDE06-AACE-21C5-83C0-9E0975B1E75D}"/>
              </a:ext>
            </a:extLst>
          </p:cNvPr>
          <p:cNvSpPr txBox="1"/>
          <p:nvPr/>
        </p:nvSpPr>
        <p:spPr>
          <a:xfrm>
            <a:off x="1828799" y="3884948"/>
            <a:ext cx="69294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IN" sz="1000" b="1" dirty="0">
                <a:latin typeface="Trebuchet MS" panose="020B0703020202090204" pitchFamily="34" charset="0"/>
              </a:rPr>
              <a:t>Microservices | AI/ML Real Time Prediction Engine | Data Lakehouse / Warehouse | Full Stack Observability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4CFD67E2-3BC7-D3C9-6B42-837C267F513E}"/>
              </a:ext>
            </a:extLst>
          </p:cNvPr>
          <p:cNvSpPr txBox="1"/>
          <p:nvPr/>
        </p:nvSpPr>
        <p:spPr>
          <a:xfrm>
            <a:off x="448886" y="2179978"/>
            <a:ext cx="10106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>
              <a:defRPr/>
            </a:pPr>
            <a:r>
              <a:rPr lang="en-US" sz="1100" b="1" dirty="0">
                <a:solidFill>
                  <a:srgbClr val="BFD72F"/>
                </a:solidFill>
                <a:latin typeface="Trebuchet MS" panose="020B0703020202090204" pitchFamily="34" charset="0"/>
              </a:rPr>
              <a:t>BUSINESS CONTEXT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074B8F8E-FD71-FC29-8117-198BDDFCD506}"/>
              </a:ext>
            </a:extLst>
          </p:cNvPr>
          <p:cNvSpPr txBox="1"/>
          <p:nvPr/>
        </p:nvSpPr>
        <p:spPr>
          <a:xfrm>
            <a:off x="448886" y="1194845"/>
            <a:ext cx="13799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>
              <a:defRPr/>
            </a:pPr>
            <a:r>
              <a:rPr lang="en-US" sz="1100" b="1" dirty="0">
                <a:solidFill>
                  <a:srgbClr val="BFD72F"/>
                </a:solidFill>
                <a:latin typeface="Trebuchet MS" panose="020B0703020202090204" pitchFamily="34" charset="0"/>
              </a:rPr>
              <a:t>USE CASES </a:t>
            </a:r>
            <a:br>
              <a:rPr lang="en-US" sz="1100" b="1" dirty="0">
                <a:solidFill>
                  <a:srgbClr val="BFD72F"/>
                </a:solidFill>
                <a:latin typeface="Trebuchet MS" panose="020B0703020202090204" pitchFamily="34" charset="0"/>
              </a:rPr>
            </a:br>
            <a:r>
              <a:rPr lang="en-US" sz="1100" b="1" dirty="0">
                <a:solidFill>
                  <a:srgbClr val="BFD72F"/>
                </a:solidFill>
                <a:latin typeface="Trebuchet MS" panose="020B0703020202090204" pitchFamily="34" charset="0"/>
              </a:rPr>
              <a:t>AND SOLUTIONS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E4848B20-BE8D-7FD7-80F0-4823F4B79372}"/>
              </a:ext>
            </a:extLst>
          </p:cNvPr>
          <p:cNvSpPr txBox="1"/>
          <p:nvPr/>
        </p:nvSpPr>
        <p:spPr>
          <a:xfrm>
            <a:off x="1828799" y="4126429"/>
            <a:ext cx="69294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>
              <a:defRPr/>
            </a:pPr>
            <a:r>
              <a:rPr lang="en-US" sz="1400" b="1" dirty="0">
                <a:latin typeface="Trebuchet MS" panose="020B0703020202090204" pitchFamily="34" charset="0"/>
              </a:rPr>
              <a:t>Cloud Native Modern Stack</a:t>
            </a:r>
          </a:p>
        </p:txBody>
      </p:sp>
    </p:spTree>
    <p:extLst>
      <p:ext uri="{BB962C8B-B14F-4D97-AF65-F5344CB8AC3E}">
        <p14:creationId xmlns:p14="http://schemas.microsoft.com/office/powerpoint/2010/main" val="1003730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2D0EF5D-1BE3-8F28-5F2A-372F162D6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/>
          <a:lstStyle/>
          <a:p>
            <a:r>
              <a:rPr lang="en-US" dirty="0"/>
              <a:t>Sify InfinitFSO Foundational Architecture: Building Blocks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DA92591-DEAD-4096-2286-F6D2D57E32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37" y="2575604"/>
            <a:ext cx="1364673" cy="1371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1870DEE-61E7-4F97-05D9-783F107E7E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001" y="987425"/>
            <a:ext cx="1368137" cy="1371600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DB21488F-C75F-BD6C-E114-7A106A7BCF9B}"/>
              </a:ext>
            </a:extLst>
          </p:cNvPr>
          <p:cNvGrpSpPr/>
          <p:nvPr/>
        </p:nvGrpSpPr>
        <p:grpSpPr>
          <a:xfrm>
            <a:off x="1935940" y="987425"/>
            <a:ext cx="6884211" cy="1515429"/>
            <a:chOff x="1231523" y="1219122"/>
            <a:chExt cx="7349939" cy="1542399"/>
          </a:xfrm>
          <a:solidFill>
            <a:schemeClr val="bg1"/>
          </a:solidFill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752F6247-A803-AEE1-769B-EE96D7057C80}"/>
                </a:ext>
              </a:extLst>
            </p:cNvPr>
            <p:cNvSpPr/>
            <p:nvPr/>
          </p:nvSpPr>
          <p:spPr>
            <a:xfrm>
              <a:off x="1231523" y="1219122"/>
              <a:ext cx="7349939" cy="154239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 defTabSz="914264">
                <a:defRPr/>
              </a:pPr>
              <a:r>
                <a:rPr lang="en-US" sz="1000" dirty="0">
                  <a:solidFill>
                    <a:prstClr val="black"/>
                  </a:solidFill>
                  <a:latin typeface="TheSansOffice" panose="020B0503040302060204" pitchFamily="34" charset="77"/>
                </a:rPr>
                <a:t>Service Management and Visualization Dashboard</a:t>
              </a:r>
            </a:p>
          </p:txBody>
        </p:sp>
        <p:graphicFrame>
          <p:nvGraphicFramePr>
            <p:cNvPr id="79" name="Diagram 78">
              <a:extLst>
                <a:ext uri="{FF2B5EF4-FFF2-40B4-BE49-F238E27FC236}">
                  <a16:creationId xmlns:a16="http://schemas.microsoft.com/office/drawing/2014/main" id="{3898082A-FD6B-C15D-5784-8CF36375FA18}"/>
                </a:ext>
              </a:extLst>
            </p:cNvPr>
            <p:cNvGraphicFramePr/>
            <p:nvPr/>
          </p:nvGraphicFramePr>
          <p:xfrm>
            <a:off x="1465800" y="1955342"/>
            <a:ext cx="6990724" cy="49385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</p:grp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72362838-E6B5-D623-A851-3B5002DAAD66}"/>
              </a:ext>
            </a:extLst>
          </p:cNvPr>
          <p:cNvSpPr/>
          <p:nvPr/>
        </p:nvSpPr>
        <p:spPr>
          <a:xfrm>
            <a:off x="1935939" y="2577795"/>
            <a:ext cx="6884210" cy="600698"/>
          </a:xfrm>
          <a:prstGeom prst="roundRect">
            <a:avLst/>
          </a:prstGeom>
          <a:solidFill>
            <a:srgbClr val="C3D446"/>
          </a:solidFill>
          <a:ln>
            <a:solidFill>
              <a:srgbClr val="C3D44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defTabSz="914264">
              <a:defRPr/>
            </a:pPr>
            <a:r>
              <a:rPr lang="en-US" sz="1000" dirty="0">
                <a:solidFill>
                  <a:prstClr val="black"/>
                </a:solidFill>
                <a:latin typeface="TheSansOffice" panose="020B0503040302060204" pitchFamily="34" charset="77"/>
              </a:rPr>
              <a:t>Real Time Predictive Insights </a:t>
            </a:r>
            <a:br>
              <a:rPr lang="en-US" sz="1000" dirty="0">
                <a:solidFill>
                  <a:prstClr val="black"/>
                </a:solidFill>
                <a:latin typeface="TheSansOffice" panose="020B0503040302060204" pitchFamily="34" charset="77"/>
              </a:rPr>
            </a:br>
            <a:r>
              <a:rPr lang="en-US" sz="1000" dirty="0">
                <a:solidFill>
                  <a:prstClr val="black"/>
                </a:solidFill>
                <a:latin typeface="TheSansOffice" panose="020B0503040302060204" pitchFamily="34" charset="77"/>
              </a:rPr>
              <a:t>Multi Domain Telemetry  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CF568BF-884D-A17E-4883-781A17AC4210}"/>
              </a:ext>
            </a:extLst>
          </p:cNvPr>
          <p:cNvGrpSpPr/>
          <p:nvPr/>
        </p:nvGrpSpPr>
        <p:grpSpPr>
          <a:xfrm>
            <a:off x="2652258" y="2611576"/>
            <a:ext cx="3547702" cy="396001"/>
            <a:chOff x="2522499" y="2942975"/>
            <a:chExt cx="2735301" cy="380733"/>
          </a:xfrm>
        </p:grpSpPr>
        <p:sp>
          <p:nvSpPr>
            <p:cNvPr id="13" name="Rounded Rectangle 30">
              <a:extLst>
                <a:ext uri="{FF2B5EF4-FFF2-40B4-BE49-F238E27FC236}">
                  <a16:creationId xmlns:a16="http://schemas.microsoft.com/office/drawing/2014/main" id="{49D20CF7-3DFD-31BA-9505-AC5C0BB43E6F}"/>
                </a:ext>
              </a:extLst>
            </p:cNvPr>
            <p:cNvSpPr/>
            <p:nvPr/>
          </p:nvSpPr>
          <p:spPr>
            <a:xfrm>
              <a:off x="3254648" y="2942976"/>
              <a:ext cx="1268507" cy="380732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r>
                <a:rPr lang="en-US" sz="1000" dirty="0">
                  <a:solidFill>
                    <a:prstClr val="white"/>
                  </a:solidFill>
                  <a:latin typeface="TheSansOffice" panose="020B0503040302060204" pitchFamily="34" charset="77"/>
                </a:rPr>
                <a:t>Asset Dependency Map Generation</a:t>
              </a:r>
            </a:p>
          </p:txBody>
        </p:sp>
        <p:sp>
          <p:nvSpPr>
            <p:cNvPr id="21" name="Rounded Rectangle 30">
              <a:extLst>
                <a:ext uri="{FF2B5EF4-FFF2-40B4-BE49-F238E27FC236}">
                  <a16:creationId xmlns:a16="http://schemas.microsoft.com/office/drawing/2014/main" id="{86F2EE30-29A8-A1D9-7546-CC86E5F0D6E7}"/>
                </a:ext>
              </a:extLst>
            </p:cNvPr>
            <p:cNvSpPr/>
            <p:nvPr/>
          </p:nvSpPr>
          <p:spPr>
            <a:xfrm>
              <a:off x="2522499" y="2942975"/>
              <a:ext cx="666725" cy="380732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r>
                <a:rPr lang="en-US" sz="1000" dirty="0">
                  <a:solidFill>
                    <a:prstClr val="white"/>
                  </a:solidFill>
                  <a:latin typeface="TheSansOffice" panose="020B0503040302060204" pitchFamily="34" charset="77"/>
                </a:rPr>
                <a:t>AI OPS</a:t>
              </a:r>
            </a:p>
          </p:txBody>
        </p:sp>
        <p:sp>
          <p:nvSpPr>
            <p:cNvPr id="22" name="Rounded Rectangle 30">
              <a:extLst>
                <a:ext uri="{FF2B5EF4-FFF2-40B4-BE49-F238E27FC236}">
                  <a16:creationId xmlns:a16="http://schemas.microsoft.com/office/drawing/2014/main" id="{18C815B3-0E9E-4C8B-4672-B57A5AE7BAA1}"/>
                </a:ext>
              </a:extLst>
            </p:cNvPr>
            <p:cNvSpPr/>
            <p:nvPr/>
          </p:nvSpPr>
          <p:spPr>
            <a:xfrm>
              <a:off x="4591075" y="2942976"/>
              <a:ext cx="666725" cy="380732"/>
            </a:xfrm>
            <a:prstGeom prst="roundRect">
              <a:avLst/>
            </a:prstGeom>
            <a:solidFill>
              <a:srgbClr val="0071D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r>
                <a:rPr lang="en-US" sz="1000" dirty="0">
                  <a:solidFill>
                    <a:prstClr val="white"/>
                  </a:solidFill>
                  <a:latin typeface="TheSansOffice" panose="020B0503040302060204" pitchFamily="34" charset="77"/>
                </a:rPr>
                <a:t>X-MELT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9D18D94-5B11-25E4-C5FB-A0914F6AF8A7}"/>
              </a:ext>
            </a:extLst>
          </p:cNvPr>
          <p:cNvGrpSpPr/>
          <p:nvPr/>
        </p:nvGrpSpPr>
        <p:grpSpPr>
          <a:xfrm>
            <a:off x="3225706" y="3540762"/>
            <a:ext cx="4179134" cy="542212"/>
            <a:chOff x="3200401" y="3832271"/>
            <a:chExt cx="3429000" cy="504247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7F0CC254-DB9E-520D-53A2-37B8A5477455}"/>
                </a:ext>
              </a:extLst>
            </p:cNvPr>
            <p:cNvSpPr/>
            <p:nvPr/>
          </p:nvSpPr>
          <p:spPr>
            <a:xfrm>
              <a:off x="3200401" y="3832271"/>
              <a:ext cx="3429000" cy="504247"/>
            </a:xfrm>
            <a:prstGeom prst="roundRect">
              <a:avLst/>
            </a:prstGeom>
            <a:solidFill>
              <a:srgbClr val="0071DB">
                <a:alpha val="25490"/>
              </a:srgbClr>
            </a:solidFill>
            <a:ln>
              <a:solidFill>
                <a:srgbClr val="0071D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endParaRPr lang="en-US" sz="1800" dirty="0">
                <a:solidFill>
                  <a:prstClr val="white"/>
                </a:solidFill>
                <a:latin typeface="TheSansOffice" panose="020B0503040302060204" pitchFamily="34" charset="77"/>
              </a:endParaRPr>
            </a:p>
          </p:txBody>
        </p:sp>
        <p:sp>
          <p:nvSpPr>
            <p:cNvPr id="4" name="Rounded Rectangle 30">
              <a:extLst>
                <a:ext uri="{FF2B5EF4-FFF2-40B4-BE49-F238E27FC236}">
                  <a16:creationId xmlns:a16="http://schemas.microsoft.com/office/drawing/2014/main" id="{038DEA00-947C-8F39-311D-8EF0637E14A3}"/>
                </a:ext>
              </a:extLst>
            </p:cNvPr>
            <p:cNvSpPr/>
            <p:nvPr/>
          </p:nvSpPr>
          <p:spPr>
            <a:xfrm>
              <a:off x="4104871" y="4118815"/>
              <a:ext cx="731520" cy="182880"/>
            </a:xfrm>
            <a:prstGeom prst="round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r>
                <a:rPr lang="en-US" sz="1000" dirty="0">
                  <a:solidFill>
                    <a:prstClr val="white"/>
                  </a:solidFill>
                  <a:latin typeface="TheSansOffice" panose="020B0503040302060204" pitchFamily="34" charset="77"/>
                </a:rPr>
                <a:t>IT OPS</a:t>
              </a:r>
            </a:p>
          </p:txBody>
        </p:sp>
        <p:sp>
          <p:nvSpPr>
            <p:cNvPr id="6" name="Rounded Rectangle 30">
              <a:extLst>
                <a:ext uri="{FF2B5EF4-FFF2-40B4-BE49-F238E27FC236}">
                  <a16:creationId xmlns:a16="http://schemas.microsoft.com/office/drawing/2014/main" id="{BE58743D-258C-08B6-D398-44DC3299B284}"/>
                </a:ext>
              </a:extLst>
            </p:cNvPr>
            <p:cNvSpPr/>
            <p:nvPr/>
          </p:nvSpPr>
          <p:spPr>
            <a:xfrm>
              <a:off x="4972075" y="4118815"/>
              <a:ext cx="731520" cy="182880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r>
                <a:rPr lang="en-US" sz="1000" dirty="0">
                  <a:solidFill>
                    <a:prstClr val="white"/>
                  </a:solidFill>
                  <a:latin typeface="TheSansOffice" panose="020B0503040302060204" pitchFamily="34" charset="77"/>
                </a:rPr>
                <a:t>SEC OPS</a:t>
              </a:r>
            </a:p>
          </p:txBody>
        </p:sp>
        <p:sp>
          <p:nvSpPr>
            <p:cNvPr id="8" name="Rounded Rectangle 30">
              <a:extLst>
                <a:ext uri="{FF2B5EF4-FFF2-40B4-BE49-F238E27FC236}">
                  <a16:creationId xmlns:a16="http://schemas.microsoft.com/office/drawing/2014/main" id="{B340B3EC-90A3-51BA-8C24-7B477CEA4F06}"/>
                </a:ext>
              </a:extLst>
            </p:cNvPr>
            <p:cNvSpPr/>
            <p:nvPr/>
          </p:nvSpPr>
          <p:spPr>
            <a:xfrm>
              <a:off x="5839280" y="4109280"/>
              <a:ext cx="731520" cy="182880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r>
                <a:rPr lang="en-US" sz="1000" dirty="0">
                  <a:solidFill>
                    <a:prstClr val="white"/>
                  </a:solidFill>
                  <a:latin typeface="TheSansOffice" panose="020B0503040302060204" pitchFamily="34" charset="77"/>
                </a:rPr>
                <a:t>APP OPS</a:t>
              </a:r>
            </a:p>
          </p:txBody>
        </p:sp>
        <p:sp>
          <p:nvSpPr>
            <p:cNvPr id="10" name="Rounded Rectangle 30">
              <a:extLst>
                <a:ext uri="{FF2B5EF4-FFF2-40B4-BE49-F238E27FC236}">
                  <a16:creationId xmlns:a16="http://schemas.microsoft.com/office/drawing/2014/main" id="{D817096F-38CB-AAB3-F5CA-7D161F08A3ED}"/>
                </a:ext>
              </a:extLst>
            </p:cNvPr>
            <p:cNvSpPr/>
            <p:nvPr/>
          </p:nvSpPr>
          <p:spPr>
            <a:xfrm>
              <a:off x="3237667" y="4118815"/>
              <a:ext cx="731520" cy="182880"/>
            </a:xfrm>
            <a:prstGeom prst="roundRect">
              <a:avLst/>
            </a:prstGeom>
            <a:solidFill>
              <a:srgbClr val="0071D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r>
                <a:rPr lang="en-US" sz="1000" dirty="0">
                  <a:solidFill>
                    <a:prstClr val="white"/>
                  </a:solidFill>
                  <a:latin typeface="TheSansOffice" panose="020B0503040302060204" pitchFamily="34" charset="77"/>
                </a:rPr>
                <a:t>NET OPS</a:t>
              </a:r>
            </a:p>
          </p:txBody>
        </p:sp>
        <p:sp>
          <p:nvSpPr>
            <p:cNvPr id="12" name="Rounded Rectangle 30">
              <a:extLst>
                <a:ext uri="{FF2B5EF4-FFF2-40B4-BE49-F238E27FC236}">
                  <a16:creationId xmlns:a16="http://schemas.microsoft.com/office/drawing/2014/main" id="{EDD83678-39F6-7C34-3332-F66E8A8FA778}"/>
                </a:ext>
              </a:extLst>
            </p:cNvPr>
            <p:cNvSpPr/>
            <p:nvPr/>
          </p:nvSpPr>
          <p:spPr>
            <a:xfrm>
              <a:off x="3237667" y="3867150"/>
              <a:ext cx="3337650" cy="212220"/>
            </a:xfrm>
            <a:prstGeom prst="roundRect">
              <a:avLst/>
            </a:prstGeom>
            <a:solidFill>
              <a:srgbClr val="FDEAD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r>
                <a:rPr lang="en-US" sz="1000" dirty="0">
                  <a:solidFill>
                    <a:prstClr val="black"/>
                  </a:solidFill>
                  <a:latin typeface="TheSansOffice" panose="020B0503040302060204" pitchFamily="34" charset="77"/>
                </a:rPr>
                <a:t>Telemetry - Metrics, Event Logs, Traces From All Sources</a:t>
              </a:r>
            </a:p>
          </p:txBody>
        </p:sp>
      </p:grpSp>
      <p:sp>
        <p:nvSpPr>
          <p:cNvPr id="26" name="Up Arrow 25">
            <a:extLst>
              <a:ext uri="{FF2B5EF4-FFF2-40B4-BE49-F238E27FC236}">
                <a16:creationId xmlns:a16="http://schemas.microsoft.com/office/drawing/2014/main" id="{ABA2B66A-1469-C52C-7DD3-1B0ADF3D93DC}"/>
              </a:ext>
            </a:extLst>
          </p:cNvPr>
          <p:cNvSpPr/>
          <p:nvPr/>
        </p:nvSpPr>
        <p:spPr>
          <a:xfrm>
            <a:off x="6172683" y="2594181"/>
            <a:ext cx="385288" cy="749428"/>
          </a:xfrm>
          <a:prstGeom prst="upArrow">
            <a:avLst/>
          </a:prstGeom>
          <a:solidFill>
            <a:srgbClr val="FDEA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r" defTabSz="914264">
              <a:defRPr/>
            </a:pPr>
            <a:r>
              <a:rPr lang="en-US" sz="1000" dirty="0">
                <a:solidFill>
                  <a:srgbClr val="0071BC"/>
                </a:solidFill>
                <a:latin typeface="TheSansOffice" panose="020B0503040302060204" pitchFamily="34" charset="77"/>
              </a:rPr>
              <a:t>STREAM</a:t>
            </a:r>
          </a:p>
        </p:txBody>
      </p:sp>
      <p:graphicFrame>
        <p:nvGraphicFramePr>
          <p:cNvPr id="19" name="Diagram 18">
            <a:extLst>
              <a:ext uri="{FF2B5EF4-FFF2-40B4-BE49-F238E27FC236}">
                <a16:creationId xmlns:a16="http://schemas.microsoft.com/office/drawing/2014/main" id="{6B14D9F6-14D6-9BDC-FA68-10C0BE2448B9}"/>
              </a:ext>
            </a:extLst>
          </p:cNvPr>
          <p:cNvGraphicFramePr/>
          <p:nvPr/>
        </p:nvGraphicFramePr>
        <p:xfrm>
          <a:off x="2327182" y="1070883"/>
          <a:ext cx="6183654" cy="481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31" name="Up Arrow 30">
            <a:extLst>
              <a:ext uri="{FF2B5EF4-FFF2-40B4-BE49-F238E27FC236}">
                <a16:creationId xmlns:a16="http://schemas.microsoft.com/office/drawing/2014/main" id="{945142B2-AA6B-0A24-F3B6-8DF47DCE0316}"/>
              </a:ext>
            </a:extLst>
          </p:cNvPr>
          <p:cNvSpPr/>
          <p:nvPr/>
        </p:nvSpPr>
        <p:spPr>
          <a:xfrm>
            <a:off x="6558893" y="2561836"/>
            <a:ext cx="418953" cy="782024"/>
          </a:xfrm>
          <a:prstGeom prst="upArrow">
            <a:avLst/>
          </a:prstGeom>
          <a:solidFill>
            <a:srgbClr val="FDEAD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r" defTabSz="914264">
              <a:defRPr/>
            </a:pPr>
            <a:r>
              <a:rPr lang="en-US" sz="1000" dirty="0">
                <a:solidFill>
                  <a:srgbClr val="0071BC"/>
                </a:solidFill>
                <a:latin typeface="TheSansOffice" panose="020B0503040302060204" pitchFamily="34" charset="77"/>
              </a:rPr>
              <a:t>BATCH</a:t>
            </a:r>
          </a:p>
        </p:txBody>
      </p:sp>
      <p:pic>
        <p:nvPicPr>
          <p:cNvPr id="80" name="Picture 79" descr="A black and white logo&#10;&#10;Description automatically generated">
            <a:extLst>
              <a:ext uri="{FF2B5EF4-FFF2-40B4-BE49-F238E27FC236}">
                <a16:creationId xmlns:a16="http://schemas.microsoft.com/office/drawing/2014/main" id="{B9159EF4-FABD-9142-3C8E-9682E0A1994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87097" y="4163504"/>
            <a:ext cx="866784" cy="172263"/>
          </a:xfrm>
          <a:prstGeom prst="rect">
            <a:avLst/>
          </a:prstGeom>
        </p:spPr>
      </p:pic>
      <p:pic>
        <p:nvPicPr>
          <p:cNvPr id="109" name="Picture 108" descr="A red and white sign with letters&#10;&#10;Description automatically generated">
            <a:extLst>
              <a:ext uri="{FF2B5EF4-FFF2-40B4-BE49-F238E27FC236}">
                <a16:creationId xmlns:a16="http://schemas.microsoft.com/office/drawing/2014/main" id="{99F7515C-5447-46F6-26CE-0A0B3849B1C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291459" y="4408350"/>
            <a:ext cx="810181" cy="139069"/>
          </a:xfrm>
          <a:prstGeom prst="rect">
            <a:avLst/>
          </a:prstGeom>
        </p:spPr>
      </p:pic>
      <p:pic>
        <p:nvPicPr>
          <p:cNvPr id="110" name="Picture 109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A60920C-E79C-30A2-B7D6-5EEC1AEFEC1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25132" y="4163504"/>
            <a:ext cx="721368" cy="164927"/>
          </a:xfrm>
          <a:prstGeom prst="rect">
            <a:avLst/>
          </a:prstGeom>
        </p:spPr>
      </p:pic>
      <p:pic>
        <p:nvPicPr>
          <p:cNvPr id="111" name="Picture 110" descr="A black and orange text&#10;&#10;Description automatically generated">
            <a:extLst>
              <a:ext uri="{FF2B5EF4-FFF2-40B4-BE49-F238E27FC236}">
                <a16:creationId xmlns:a16="http://schemas.microsoft.com/office/drawing/2014/main" id="{F91E067D-4EBE-0A07-A50E-B742A8B4BF4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325133" y="4408350"/>
            <a:ext cx="717229" cy="169944"/>
          </a:xfrm>
          <a:prstGeom prst="rect">
            <a:avLst/>
          </a:prstGeom>
        </p:spPr>
      </p:pic>
      <p:pic>
        <p:nvPicPr>
          <p:cNvPr id="112" name="Picture 111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7D8C9420-2CB5-E871-6D23-16861C47C89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383087" y="4163504"/>
            <a:ext cx="696670" cy="164927"/>
          </a:xfrm>
          <a:prstGeom prst="rect">
            <a:avLst/>
          </a:prstGeom>
        </p:spPr>
      </p:pic>
      <p:pic>
        <p:nvPicPr>
          <p:cNvPr id="113" name="Picture 112">
            <a:extLst>
              <a:ext uri="{FF2B5EF4-FFF2-40B4-BE49-F238E27FC236}">
                <a16:creationId xmlns:a16="http://schemas.microsoft.com/office/drawing/2014/main" id="{40377132-77D2-5573-0FD0-66FFCA86580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382841" y="4408350"/>
            <a:ext cx="652199" cy="129653"/>
          </a:xfrm>
          <a:prstGeom prst="rect">
            <a:avLst/>
          </a:prstGeom>
        </p:spPr>
      </p:pic>
      <p:pic>
        <p:nvPicPr>
          <p:cNvPr id="114" name="Picture 113" descr="A black and white logo&#10;&#10;Description automatically generated">
            <a:extLst>
              <a:ext uri="{FF2B5EF4-FFF2-40B4-BE49-F238E27FC236}">
                <a16:creationId xmlns:a16="http://schemas.microsoft.com/office/drawing/2014/main" id="{A12DE54D-75A0-C8AA-4313-C3DC23B41DB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439397" y="4163504"/>
            <a:ext cx="831337" cy="164927"/>
          </a:xfrm>
          <a:prstGeom prst="rect">
            <a:avLst/>
          </a:prstGeom>
        </p:spPr>
      </p:pic>
      <p:pic>
        <p:nvPicPr>
          <p:cNvPr id="115" name="Picture 1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8613F13-41E4-1F83-64C3-D1D68C0A197B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370239" y="4408350"/>
            <a:ext cx="991316" cy="129653"/>
          </a:xfrm>
          <a:prstGeom prst="rect">
            <a:avLst/>
          </a:prstGeom>
        </p:spPr>
      </p:pic>
      <p:sp>
        <p:nvSpPr>
          <p:cNvPr id="34" name="Oval 33">
            <a:extLst>
              <a:ext uri="{FF2B5EF4-FFF2-40B4-BE49-F238E27FC236}">
                <a16:creationId xmlns:a16="http://schemas.microsoft.com/office/drawing/2014/main" id="{D71303EE-5C2C-52F4-28D0-4BCE311A988B}"/>
              </a:ext>
            </a:extLst>
          </p:cNvPr>
          <p:cNvSpPr>
            <a:spLocks noChangeAspect="1"/>
          </p:cNvSpPr>
          <p:nvPr/>
        </p:nvSpPr>
        <p:spPr>
          <a:xfrm>
            <a:off x="6588369" y="3195510"/>
            <a:ext cx="360000" cy="360000"/>
          </a:xfrm>
          <a:prstGeom prst="ellipse">
            <a:avLst/>
          </a:prstGeom>
          <a:solidFill>
            <a:srgbClr val="409A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r>
              <a:rPr lang="en-US" sz="1200" dirty="0">
                <a:solidFill>
                  <a:prstClr val="white"/>
                </a:solidFill>
                <a:latin typeface="Trebuchet MS"/>
              </a:rPr>
              <a:t>1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2BD50F3-1B1B-1AB9-36A1-71ACE427B2FC}"/>
              </a:ext>
            </a:extLst>
          </p:cNvPr>
          <p:cNvSpPr>
            <a:spLocks/>
          </p:cNvSpPr>
          <p:nvPr/>
        </p:nvSpPr>
        <p:spPr>
          <a:xfrm>
            <a:off x="6185326" y="3220052"/>
            <a:ext cx="360000" cy="360000"/>
          </a:xfrm>
          <a:prstGeom prst="ellipse">
            <a:avLst/>
          </a:prstGeom>
          <a:solidFill>
            <a:srgbClr val="409A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r>
              <a:rPr lang="en-US" sz="1200" dirty="0">
                <a:solidFill>
                  <a:prstClr val="white"/>
                </a:solidFill>
                <a:latin typeface="Trebuchet MS"/>
              </a:rPr>
              <a:t>2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A20B1D5-CB6E-468D-9C48-822C7C41C76C}"/>
              </a:ext>
            </a:extLst>
          </p:cNvPr>
          <p:cNvSpPr>
            <a:spLocks/>
          </p:cNvSpPr>
          <p:nvPr/>
        </p:nvSpPr>
        <p:spPr>
          <a:xfrm>
            <a:off x="2007300" y="2660028"/>
            <a:ext cx="360000" cy="360000"/>
          </a:xfrm>
          <a:prstGeom prst="ellipse">
            <a:avLst/>
          </a:prstGeom>
          <a:solidFill>
            <a:srgbClr val="409A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r>
              <a:rPr lang="en-US" sz="1200" dirty="0">
                <a:solidFill>
                  <a:prstClr val="white"/>
                </a:solidFill>
                <a:latin typeface="Trebuchet MS"/>
              </a:rPr>
              <a:t>3</a:t>
            </a:r>
          </a:p>
        </p:txBody>
      </p:sp>
      <p:sp>
        <p:nvSpPr>
          <p:cNvPr id="38" name="Left Arrow 37">
            <a:extLst>
              <a:ext uri="{FF2B5EF4-FFF2-40B4-BE49-F238E27FC236}">
                <a16:creationId xmlns:a16="http://schemas.microsoft.com/office/drawing/2014/main" id="{0B56F48D-A42C-0528-1B11-1D93FC83D728}"/>
              </a:ext>
            </a:extLst>
          </p:cNvPr>
          <p:cNvSpPr/>
          <p:nvPr/>
        </p:nvSpPr>
        <p:spPr>
          <a:xfrm>
            <a:off x="2652259" y="3020327"/>
            <a:ext cx="3237989" cy="165079"/>
          </a:xfrm>
          <a:prstGeom prst="leftArrow">
            <a:avLst/>
          </a:prstGeom>
          <a:solidFill>
            <a:srgbClr val="0071D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US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C8BC3334-36F2-A4AA-E85C-1B1C763B2AD9}"/>
              </a:ext>
            </a:extLst>
          </p:cNvPr>
          <p:cNvSpPr>
            <a:spLocks/>
          </p:cNvSpPr>
          <p:nvPr/>
        </p:nvSpPr>
        <p:spPr>
          <a:xfrm>
            <a:off x="2083380" y="1077219"/>
            <a:ext cx="360000" cy="360000"/>
          </a:xfrm>
          <a:prstGeom prst="ellipse">
            <a:avLst/>
          </a:prstGeom>
          <a:solidFill>
            <a:srgbClr val="409A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r>
              <a:rPr lang="en-US" sz="1200" dirty="0">
                <a:solidFill>
                  <a:prstClr val="white"/>
                </a:solidFill>
                <a:latin typeface="Trebuchet MS"/>
              </a:rPr>
              <a:t>4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59F732-70BC-1103-BDF6-12CE857A8D8B}"/>
              </a:ext>
            </a:extLst>
          </p:cNvPr>
          <p:cNvSpPr/>
          <p:nvPr/>
        </p:nvSpPr>
        <p:spPr>
          <a:xfrm flipH="1">
            <a:off x="5844989" y="3065896"/>
            <a:ext cx="45720" cy="468000"/>
          </a:xfrm>
          <a:prstGeom prst="rect">
            <a:avLst/>
          </a:prstGeom>
          <a:solidFill>
            <a:srgbClr val="0071D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>
              <a:defRPr/>
            </a:pPr>
            <a:endParaRPr lang="en-US" sz="1800" dirty="0">
              <a:solidFill>
                <a:prstClr val="white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701563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68D94-472E-A403-D9E8-A43F4ED10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 wrap="square" anchor="ctr">
            <a:normAutofit fontScale="90000"/>
          </a:bodyPr>
          <a:lstStyle/>
          <a:p>
            <a:r>
              <a:rPr lang="en-US" dirty="0"/>
              <a:t>InfinitFSO with AIOps: For Real-time Insights on Service Performance</a:t>
            </a:r>
          </a:p>
        </p:txBody>
      </p:sp>
      <p:graphicFrame>
        <p:nvGraphicFramePr>
          <p:cNvPr id="23" name="Content Placeholder 2">
            <a:extLst>
              <a:ext uri="{FF2B5EF4-FFF2-40B4-BE49-F238E27FC236}">
                <a16:creationId xmlns:a16="http://schemas.microsoft.com/office/drawing/2014/main" id="{15BDA782-2711-C6BF-6E4E-A847AE076527}"/>
              </a:ext>
            </a:extLst>
          </p:cNvPr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796339538"/>
              </p:ext>
            </p:extLst>
          </p:nvPr>
        </p:nvGraphicFramePr>
        <p:xfrm>
          <a:off x="323850" y="987425"/>
          <a:ext cx="4068757" cy="35290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6" name="Content Placeholder 19">
            <a:extLst>
              <a:ext uri="{FF2B5EF4-FFF2-40B4-BE49-F238E27FC236}">
                <a16:creationId xmlns:a16="http://schemas.microsoft.com/office/drawing/2014/main" id="{E36A700A-308E-9042-FC4E-981BF49CF310}"/>
              </a:ext>
            </a:extLst>
          </p:cNvPr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330230361"/>
              </p:ext>
            </p:extLst>
          </p:nvPr>
        </p:nvGraphicFramePr>
        <p:xfrm>
          <a:off x="4751397" y="1272464"/>
          <a:ext cx="3606540" cy="29589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B81EC8F-8940-CAF2-D219-7B0FA69371FA}"/>
              </a:ext>
            </a:extLst>
          </p:cNvPr>
          <p:cNvCxnSpPr>
            <a:cxnSpLocks/>
          </p:cNvCxnSpPr>
          <p:nvPr/>
        </p:nvCxnSpPr>
        <p:spPr>
          <a:xfrm>
            <a:off x="4575088" y="987426"/>
            <a:ext cx="0" cy="3529012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004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25E29C-4B87-0742-69F5-E4782A782F6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226" y="3282826"/>
            <a:ext cx="8499553" cy="765050"/>
          </a:xfrm>
        </p:spPr>
        <p:txBody>
          <a:bodyPr/>
          <a:lstStyle/>
          <a:p>
            <a:r>
              <a:rPr lang="en-US" dirty="0"/>
              <a:t>INDUSTRY APPS MANAGED SERVICES</a:t>
            </a:r>
          </a:p>
        </p:txBody>
      </p:sp>
    </p:spTree>
    <p:extLst>
      <p:ext uri="{BB962C8B-B14F-4D97-AF65-F5344CB8AC3E}">
        <p14:creationId xmlns:p14="http://schemas.microsoft.com/office/powerpoint/2010/main" val="110204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27092-03C4-87C5-2F41-B4073E277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/>
          <a:lstStyle/>
          <a:p>
            <a:r>
              <a:rPr lang="en-US" dirty="0"/>
              <a:t>Industry Applications Services: SAP, ORACLE, Microsoft 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0ED2309-E309-5166-BEA5-917C4CA649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8110230"/>
              </p:ext>
            </p:extLst>
          </p:nvPr>
        </p:nvGraphicFramePr>
        <p:xfrm>
          <a:off x="3837057" y="977378"/>
          <a:ext cx="3070138" cy="25584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EA1BEEAA-A946-55E7-351E-7D0ED58955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00138061"/>
              </p:ext>
            </p:extLst>
          </p:nvPr>
        </p:nvGraphicFramePr>
        <p:xfrm>
          <a:off x="7318039" y="987424"/>
          <a:ext cx="1412354" cy="25584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1A52972C-F011-3E4F-9D0A-6185D4A999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46713723"/>
              </p:ext>
            </p:extLst>
          </p:nvPr>
        </p:nvGraphicFramePr>
        <p:xfrm>
          <a:off x="323851" y="987425"/>
          <a:ext cx="2899797" cy="2548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69CA8766-97EA-E390-3028-5DA6C9FBB4A9}"/>
              </a:ext>
            </a:extLst>
          </p:cNvPr>
          <p:cNvSpPr/>
          <p:nvPr/>
        </p:nvSpPr>
        <p:spPr>
          <a:xfrm>
            <a:off x="323850" y="3632621"/>
            <a:ext cx="2971002" cy="288000"/>
          </a:xfrm>
          <a:prstGeom prst="roundRect">
            <a:avLst/>
          </a:prstGeom>
          <a:solidFill>
            <a:srgbClr val="BED730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>
              <a:defRPr/>
            </a:pPr>
            <a:r>
              <a:rPr lang="en-US" sz="1050" b="1" dirty="0">
                <a:solidFill>
                  <a:prstClr val="black"/>
                </a:solidFill>
                <a:latin typeface="Trebuchet MS"/>
              </a:rPr>
              <a:t>Across Application Layer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0DD96011-E270-5E83-59B1-7828538E24BB}"/>
              </a:ext>
            </a:extLst>
          </p:cNvPr>
          <p:cNvSpPr/>
          <p:nvPr/>
        </p:nvSpPr>
        <p:spPr>
          <a:xfrm>
            <a:off x="3837058" y="3642669"/>
            <a:ext cx="2929643" cy="288000"/>
          </a:xfrm>
          <a:prstGeom prst="roundRect">
            <a:avLst/>
          </a:prstGeom>
          <a:solidFill>
            <a:srgbClr val="BED730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>
              <a:defRPr/>
            </a:pPr>
            <a:r>
              <a:rPr lang="en-US" sz="1050" b="1" dirty="0">
                <a:solidFill>
                  <a:prstClr val="black"/>
                </a:solidFill>
                <a:latin typeface="Trebuchet MS"/>
              </a:rPr>
              <a:t>360</a:t>
            </a:r>
            <a:r>
              <a:rPr lang="en-US" sz="1050" b="1" baseline="30000" dirty="0">
                <a:solidFill>
                  <a:prstClr val="black"/>
                </a:solidFill>
                <a:latin typeface="Trebuchet MS"/>
              </a:rPr>
              <a:t>o</a:t>
            </a:r>
            <a:r>
              <a:rPr lang="en-US" sz="1050" b="1" dirty="0">
                <a:solidFill>
                  <a:prstClr val="black"/>
                </a:solidFill>
                <a:latin typeface="Trebuchet MS"/>
              </a:rPr>
              <a:t> Services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5DC80874-FB18-F739-C25A-44A1FE3F76BF}"/>
              </a:ext>
            </a:extLst>
          </p:cNvPr>
          <p:cNvSpPr/>
          <p:nvPr/>
        </p:nvSpPr>
        <p:spPr>
          <a:xfrm>
            <a:off x="7246458" y="3642669"/>
            <a:ext cx="1573693" cy="288000"/>
          </a:xfrm>
          <a:prstGeom prst="roundRect">
            <a:avLst/>
          </a:prstGeom>
          <a:solidFill>
            <a:srgbClr val="BED730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 defTabSz="685783">
              <a:defRPr/>
            </a:pPr>
            <a:r>
              <a:rPr lang="en-US" sz="1050" b="1" dirty="0">
                <a:solidFill>
                  <a:prstClr val="black"/>
                </a:solidFill>
                <a:latin typeface="Trebuchet MS"/>
              </a:rPr>
              <a:t>ITIL Process Enabled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3F21028-A6F5-1DC5-1151-E87934571B31}"/>
              </a:ext>
            </a:extLst>
          </p:cNvPr>
          <p:cNvCxnSpPr>
            <a:cxnSpLocks/>
          </p:cNvCxnSpPr>
          <p:nvPr/>
        </p:nvCxnSpPr>
        <p:spPr>
          <a:xfrm>
            <a:off x="7107063" y="987425"/>
            <a:ext cx="0" cy="3022984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C3A0ED2-4B68-1FBC-C07A-19DA261B5E80}"/>
              </a:ext>
            </a:extLst>
          </p:cNvPr>
          <p:cNvCxnSpPr>
            <a:cxnSpLocks/>
          </p:cNvCxnSpPr>
          <p:nvPr/>
        </p:nvCxnSpPr>
        <p:spPr>
          <a:xfrm>
            <a:off x="3565955" y="987425"/>
            <a:ext cx="0" cy="3022984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1D16E1C8-BED3-316D-142C-EAEF1CE81731}"/>
              </a:ext>
            </a:extLst>
          </p:cNvPr>
          <p:cNvSpPr txBox="1"/>
          <p:nvPr/>
        </p:nvSpPr>
        <p:spPr>
          <a:xfrm>
            <a:off x="323851" y="4017464"/>
            <a:ext cx="8496300" cy="507831"/>
          </a:xfrm>
          <a:prstGeom prst="rect">
            <a:avLst/>
          </a:prstGeom>
          <a:noFill/>
          <a:ln w="6350" cap="flat" cmpd="sng" algn="ctr">
            <a:solidFill>
              <a:schemeClr val="accent1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>
            <a:spAutoFit/>
          </a:bodyPr>
          <a:lstStyle/>
          <a:p>
            <a:pPr algn="ctr" rtl="0"/>
            <a:r>
              <a:rPr lang="en-US" sz="900" dirty="0">
                <a:solidFill>
                  <a:schemeClr val="bg1"/>
                </a:solidFill>
              </a:rPr>
              <a:t>Enabling enterprises to optimize applications at scale, improve performance, achieve better business outcomes, and unlock new revenue streams. </a:t>
            </a:r>
          </a:p>
          <a:p>
            <a:pPr algn="ctr" rtl="0"/>
            <a:r>
              <a:rPr lang="en-US" sz="900" dirty="0">
                <a:solidFill>
                  <a:schemeClr val="bg1"/>
                </a:solidFill>
              </a:rPr>
              <a:t>Our multi-disciplinary managed services experts integrate efforts to optimize and manage critical business systems across </a:t>
            </a:r>
          </a:p>
          <a:p>
            <a:pPr algn="ctr" rtl="0"/>
            <a:r>
              <a:rPr lang="en-US" sz="900" dirty="0">
                <a:solidFill>
                  <a:schemeClr val="bg1"/>
                </a:solidFill>
              </a:rPr>
              <a:t>SAP, Oracle, and Microsoft Business Applications </a:t>
            </a:r>
          </a:p>
        </p:txBody>
      </p:sp>
    </p:spTree>
    <p:extLst>
      <p:ext uri="{BB962C8B-B14F-4D97-AF65-F5344CB8AC3E}">
        <p14:creationId xmlns:p14="http://schemas.microsoft.com/office/powerpoint/2010/main" val="216168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Oval 49">
            <a:extLst>
              <a:ext uri="{FF2B5EF4-FFF2-40B4-BE49-F238E27FC236}">
                <a16:creationId xmlns:a16="http://schemas.microsoft.com/office/drawing/2014/main" id="{79ED78B9-E8C2-434C-A518-4379F54E050F}"/>
              </a:ext>
            </a:extLst>
          </p:cNvPr>
          <p:cNvSpPr/>
          <p:nvPr/>
        </p:nvSpPr>
        <p:spPr>
          <a:xfrm>
            <a:off x="3416480" y="1361999"/>
            <a:ext cx="2304000" cy="230511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1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49E41777-5C64-43E9-BD3E-15F1513A5A81}"/>
              </a:ext>
            </a:extLst>
          </p:cNvPr>
          <p:cNvSpPr/>
          <p:nvPr/>
        </p:nvSpPr>
        <p:spPr>
          <a:xfrm>
            <a:off x="3565880" y="1511818"/>
            <a:ext cx="2005200" cy="200547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1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6A8E6B-1FBA-47F4-8A53-74856B78E994}"/>
              </a:ext>
            </a:extLst>
          </p:cNvPr>
          <p:cNvSpPr txBox="1"/>
          <p:nvPr/>
        </p:nvSpPr>
        <p:spPr>
          <a:xfrm>
            <a:off x="3670964" y="1942875"/>
            <a:ext cx="18416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9">
              <a:defRPr/>
            </a:pPr>
            <a:r>
              <a:rPr lang="en-US" sz="1600" b="1" dirty="0">
                <a:solidFill>
                  <a:prstClr val="black"/>
                </a:solidFill>
                <a:latin typeface="Trebuchet MS"/>
              </a:rPr>
              <a:t>Digital Learning 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FF807C1-81B0-0DED-066D-EC0DA4B71626}"/>
              </a:ext>
            </a:extLst>
          </p:cNvPr>
          <p:cNvGrpSpPr/>
          <p:nvPr/>
        </p:nvGrpSpPr>
        <p:grpSpPr>
          <a:xfrm>
            <a:off x="3348835" y="1680169"/>
            <a:ext cx="483336" cy="1786506"/>
            <a:chOff x="3348835" y="1679593"/>
            <a:chExt cx="483336" cy="1786506"/>
          </a:xfrm>
        </p:grpSpPr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C718E132-BC27-4546-97F3-7A50DFCB11FE}"/>
                </a:ext>
              </a:extLst>
            </p:cNvPr>
            <p:cNvSpPr/>
            <p:nvPr/>
          </p:nvSpPr>
          <p:spPr>
            <a:xfrm>
              <a:off x="3582257" y="1679593"/>
              <a:ext cx="129600" cy="127625"/>
            </a:xfrm>
            <a:prstGeom prst="ellipse">
              <a:avLst/>
            </a:prstGeom>
            <a:solidFill>
              <a:srgbClr val="BED730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41">
                <a:defRPr/>
              </a:pPr>
              <a:endParaRPr lang="en-IN" sz="1800" dirty="0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D73AAB49-D09F-4EF6-8CD6-6AC94179E054}"/>
                </a:ext>
              </a:extLst>
            </p:cNvPr>
            <p:cNvSpPr/>
            <p:nvPr/>
          </p:nvSpPr>
          <p:spPr>
            <a:xfrm>
              <a:off x="3348835" y="2232553"/>
              <a:ext cx="129600" cy="127625"/>
            </a:xfrm>
            <a:prstGeom prst="ellipse">
              <a:avLst/>
            </a:prstGeom>
            <a:solidFill>
              <a:srgbClr val="BED730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41">
                <a:defRPr/>
              </a:pPr>
              <a:endParaRPr lang="en-IN" sz="1800" dirty="0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3198CCFA-0023-4211-8C25-7541CA3C673B}"/>
                </a:ext>
              </a:extLst>
            </p:cNvPr>
            <p:cNvSpPr/>
            <p:nvPr/>
          </p:nvSpPr>
          <p:spPr>
            <a:xfrm>
              <a:off x="3378411" y="2785513"/>
              <a:ext cx="129600" cy="127625"/>
            </a:xfrm>
            <a:prstGeom prst="ellipse">
              <a:avLst/>
            </a:prstGeom>
            <a:solidFill>
              <a:srgbClr val="BED730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41">
                <a:defRPr/>
              </a:pPr>
              <a:endParaRPr lang="en-IN" sz="1800" dirty="0">
                <a:solidFill>
                  <a:prstClr val="white"/>
                </a:solidFill>
                <a:latin typeface="Trebuchet MS"/>
              </a:endParaRPr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EDCD5331-244A-41F9-960E-5DCBE8787BF8}"/>
                </a:ext>
              </a:extLst>
            </p:cNvPr>
            <p:cNvSpPr/>
            <p:nvPr/>
          </p:nvSpPr>
          <p:spPr>
            <a:xfrm>
              <a:off x="3702571" y="3338474"/>
              <a:ext cx="129600" cy="127625"/>
            </a:xfrm>
            <a:prstGeom prst="ellipse">
              <a:avLst/>
            </a:prstGeom>
            <a:solidFill>
              <a:srgbClr val="BED730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41">
                <a:defRPr/>
              </a:pPr>
              <a:endParaRPr lang="en-IN" sz="1800" dirty="0">
                <a:solidFill>
                  <a:prstClr val="white"/>
                </a:solidFill>
                <a:latin typeface="Trebuchet MS"/>
              </a:endParaRPr>
            </a:p>
          </p:txBody>
        </p:sp>
      </p:grpSp>
      <p:sp>
        <p:nvSpPr>
          <p:cNvPr id="82" name="TextBox 81">
            <a:extLst>
              <a:ext uri="{FF2B5EF4-FFF2-40B4-BE49-F238E27FC236}">
                <a16:creationId xmlns:a16="http://schemas.microsoft.com/office/drawing/2014/main" id="{6A884304-86C9-4D4D-9F39-875AF9940BD9}"/>
              </a:ext>
            </a:extLst>
          </p:cNvPr>
          <p:cNvSpPr txBox="1"/>
          <p:nvPr/>
        </p:nvSpPr>
        <p:spPr>
          <a:xfrm>
            <a:off x="5543444" y="1617244"/>
            <a:ext cx="2931169" cy="2462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914241"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Interactive 3D simulations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025312D7-511A-4D47-AD08-9CE7A8DAEA9F}"/>
              </a:ext>
            </a:extLst>
          </p:cNvPr>
          <p:cNvSpPr txBox="1"/>
          <p:nvPr/>
        </p:nvSpPr>
        <p:spPr>
          <a:xfrm>
            <a:off x="1859137" y="1544501"/>
            <a:ext cx="17175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241"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Learning Platforms and </a:t>
            </a: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Implementation Services   </a:t>
            </a:r>
            <a:endParaRPr lang="en-US" sz="1000" dirty="0">
              <a:solidFill>
                <a:prstClr val="white">
                  <a:lumMod val="85000"/>
                </a:prstClr>
              </a:solidFill>
              <a:latin typeface="Trebuchet MS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F121A6D7-B057-4974-B49C-DE2B02AD207A}"/>
              </a:ext>
            </a:extLst>
          </p:cNvPr>
          <p:cNvSpPr txBox="1"/>
          <p:nvPr/>
        </p:nvSpPr>
        <p:spPr>
          <a:xfrm>
            <a:off x="753710" y="2032044"/>
            <a:ext cx="25826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r" defTabSz="914241">
              <a:defRPr/>
            </a:pP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Legacy Content Transformation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B1AA668C-DD26-4BA4-853A-4AA2830E37E0}"/>
              </a:ext>
            </a:extLst>
          </p:cNvPr>
          <p:cNvSpPr txBox="1"/>
          <p:nvPr/>
        </p:nvSpPr>
        <p:spPr>
          <a:xfrm>
            <a:off x="976632" y="2742056"/>
            <a:ext cx="24017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r" defTabSz="914241"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Consulting &amp; Advisory Services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36109DC3-EB6C-444D-9149-4AD15BA35569}"/>
              </a:ext>
            </a:extLst>
          </p:cNvPr>
          <p:cNvSpPr txBox="1"/>
          <p:nvPr/>
        </p:nvSpPr>
        <p:spPr>
          <a:xfrm>
            <a:off x="1379885" y="3308022"/>
            <a:ext cx="23319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r" defTabSz="914241"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Globalization Services</a:t>
            </a:r>
          </a:p>
        </p:txBody>
      </p:sp>
      <p:sp>
        <p:nvSpPr>
          <p:cNvPr id="78" name="Flowchart: Off-page Connector 77">
            <a:extLst>
              <a:ext uri="{FF2B5EF4-FFF2-40B4-BE49-F238E27FC236}">
                <a16:creationId xmlns:a16="http://schemas.microsoft.com/office/drawing/2014/main" id="{82613331-0D3E-4E3F-89AD-854E79F91F61}"/>
              </a:ext>
            </a:extLst>
          </p:cNvPr>
          <p:cNvSpPr/>
          <p:nvPr/>
        </p:nvSpPr>
        <p:spPr>
          <a:xfrm>
            <a:off x="326173" y="1309616"/>
            <a:ext cx="1260000" cy="559020"/>
          </a:xfrm>
          <a:prstGeom prst="flowChartOffpageConnector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1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631548-D98D-4A4D-A81A-A5E7933BE6DE}"/>
              </a:ext>
            </a:extLst>
          </p:cNvPr>
          <p:cNvSpPr txBox="1"/>
          <p:nvPr/>
        </p:nvSpPr>
        <p:spPr>
          <a:xfrm>
            <a:off x="317198" y="1373683"/>
            <a:ext cx="12746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1">
              <a:defRPr/>
            </a:pPr>
            <a:r>
              <a:rPr lang="en-US" sz="1100" b="1" dirty="0">
                <a:solidFill>
                  <a:prstClr val="black"/>
                </a:solidFill>
                <a:latin typeface="Trebuchet MS"/>
              </a:rPr>
              <a:t>LMS &amp; Custom Content</a:t>
            </a:r>
          </a:p>
        </p:txBody>
      </p:sp>
      <p:sp>
        <p:nvSpPr>
          <p:cNvPr id="97" name="Flowchart: Off-page Connector 96">
            <a:extLst>
              <a:ext uri="{FF2B5EF4-FFF2-40B4-BE49-F238E27FC236}">
                <a16:creationId xmlns:a16="http://schemas.microsoft.com/office/drawing/2014/main" id="{EC29598A-60DB-4955-A0BF-C6AF8A6C4721}"/>
              </a:ext>
            </a:extLst>
          </p:cNvPr>
          <p:cNvSpPr/>
          <p:nvPr/>
        </p:nvSpPr>
        <p:spPr>
          <a:xfrm>
            <a:off x="7554103" y="1309616"/>
            <a:ext cx="1260000" cy="559020"/>
          </a:xfrm>
          <a:prstGeom prst="flowChartOffpageConnector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1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88D26203-BF92-4EFA-A66F-06C5FA62EC55}"/>
              </a:ext>
            </a:extLst>
          </p:cNvPr>
          <p:cNvSpPr txBox="1"/>
          <p:nvPr/>
        </p:nvSpPr>
        <p:spPr>
          <a:xfrm>
            <a:off x="7545129" y="1373683"/>
            <a:ext cx="12726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1">
              <a:defRPr/>
            </a:pPr>
            <a:r>
              <a:rPr lang="en-US" sz="1100" b="1" dirty="0">
                <a:solidFill>
                  <a:prstClr val="white"/>
                </a:solidFill>
                <a:latin typeface="Trebuchet MS"/>
              </a:rPr>
              <a:t>New Age Digital Solutions</a:t>
            </a:r>
          </a:p>
        </p:txBody>
      </p:sp>
      <p:pic>
        <p:nvPicPr>
          <p:cNvPr id="10" name="Graphic 9" descr="Circles with arrows with solid fill">
            <a:extLst>
              <a:ext uri="{FF2B5EF4-FFF2-40B4-BE49-F238E27FC236}">
                <a16:creationId xmlns:a16="http://schemas.microsoft.com/office/drawing/2014/main" id="{4AB8F0C4-F2DD-46DE-B387-22AF7F4C66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99976" y="2262257"/>
            <a:ext cx="970672" cy="970672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CA7A926-0A61-4A23-A236-6AFA0ABF5B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 vert="horz" wrap="square" lIns="0" tIns="45715" rIns="91428" bIns="45715" rtlCol="0" anchor="ctr">
            <a:spAutoFit/>
          </a:bodyPr>
          <a:lstStyle/>
          <a:p>
            <a:r>
              <a:rPr lang="fr-FR" dirty="0"/>
              <a:t>Digital Augmentation - AR/VR/MR Services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EFB3727-6202-1024-04FA-FEF9F492EA5C}"/>
              </a:ext>
            </a:extLst>
          </p:cNvPr>
          <p:cNvSpPr txBox="1"/>
          <p:nvPr/>
        </p:nvSpPr>
        <p:spPr>
          <a:xfrm>
            <a:off x="3670964" y="2574637"/>
            <a:ext cx="18416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1">
              <a:defRPr/>
            </a:pPr>
            <a:r>
              <a:rPr lang="en-US" sz="1400" b="1" dirty="0">
                <a:solidFill>
                  <a:prstClr val="black"/>
                </a:solidFill>
                <a:latin typeface="Trebuchet MS"/>
              </a:rPr>
              <a:t>360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A115026-745A-4BCB-5CAB-9F78BC77A757}"/>
              </a:ext>
            </a:extLst>
          </p:cNvPr>
          <p:cNvSpPr/>
          <p:nvPr/>
        </p:nvSpPr>
        <p:spPr>
          <a:xfrm flipH="1">
            <a:off x="5413843" y="1680170"/>
            <a:ext cx="129600" cy="127625"/>
          </a:xfrm>
          <a:prstGeom prst="ellipse">
            <a:avLst/>
          </a:prstGeom>
          <a:solidFill>
            <a:schemeClr val="accent5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1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5BB59D8E-1575-CA00-42CE-6F8F3484480F}"/>
              </a:ext>
            </a:extLst>
          </p:cNvPr>
          <p:cNvSpPr/>
          <p:nvPr/>
        </p:nvSpPr>
        <p:spPr>
          <a:xfrm flipH="1">
            <a:off x="5647265" y="2233130"/>
            <a:ext cx="129600" cy="127625"/>
          </a:xfrm>
          <a:prstGeom prst="ellipse">
            <a:avLst/>
          </a:prstGeom>
          <a:solidFill>
            <a:schemeClr val="accent5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1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35F30395-C504-2D64-711C-E8C9055F6B4D}"/>
              </a:ext>
            </a:extLst>
          </p:cNvPr>
          <p:cNvSpPr/>
          <p:nvPr/>
        </p:nvSpPr>
        <p:spPr>
          <a:xfrm flipH="1">
            <a:off x="5617689" y="2786090"/>
            <a:ext cx="129600" cy="127625"/>
          </a:xfrm>
          <a:prstGeom prst="ellipse">
            <a:avLst/>
          </a:prstGeom>
          <a:solidFill>
            <a:schemeClr val="accent5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1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6E331F3-F79D-0DB2-3516-E3BFD774A230}"/>
              </a:ext>
            </a:extLst>
          </p:cNvPr>
          <p:cNvSpPr/>
          <p:nvPr/>
        </p:nvSpPr>
        <p:spPr>
          <a:xfrm flipH="1">
            <a:off x="5293529" y="3339051"/>
            <a:ext cx="129600" cy="127625"/>
          </a:xfrm>
          <a:prstGeom prst="ellipse">
            <a:avLst/>
          </a:prstGeom>
          <a:solidFill>
            <a:schemeClr val="accent5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1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27DEFD4-FC05-8404-67FD-854D3ED894A9}"/>
              </a:ext>
            </a:extLst>
          </p:cNvPr>
          <p:cNvSpPr txBox="1"/>
          <p:nvPr/>
        </p:nvSpPr>
        <p:spPr>
          <a:xfrm>
            <a:off x="5788126" y="2164281"/>
            <a:ext cx="2686487" cy="2462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lvl="1" defTabSz="914241"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Virtual Reality (VR) solutions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7BFE370-1C72-A261-BBD7-B3BA5E0DC479}"/>
              </a:ext>
            </a:extLst>
          </p:cNvPr>
          <p:cNvSpPr txBox="1"/>
          <p:nvPr/>
        </p:nvSpPr>
        <p:spPr>
          <a:xfrm>
            <a:off x="5747290" y="2732900"/>
            <a:ext cx="2727323" cy="2462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lvl="1" defTabSz="914241"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Augmented Reality (AR) Solutions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939DD8D-284A-A099-4337-6657872BBDC8}"/>
              </a:ext>
            </a:extLst>
          </p:cNvPr>
          <p:cNvSpPr txBox="1"/>
          <p:nvPr/>
        </p:nvSpPr>
        <p:spPr>
          <a:xfrm>
            <a:off x="5423129" y="3287145"/>
            <a:ext cx="3051483" cy="2462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lvl="1" defTabSz="914241"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MR/AR/AI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FE0A4B-02BB-999B-5577-0698786BA72F}"/>
              </a:ext>
            </a:extLst>
          </p:cNvPr>
          <p:cNvSpPr txBox="1"/>
          <p:nvPr/>
        </p:nvSpPr>
        <p:spPr>
          <a:xfrm>
            <a:off x="323850" y="802017"/>
            <a:ext cx="8496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sz="1000" dirty="0">
                <a:solidFill>
                  <a:prstClr val="white"/>
                </a:solidFill>
                <a:latin typeface="TheSansOffice" panose="020B0503040302060204" pitchFamily="34" charset="0"/>
              </a:rPr>
              <a:t>Sify Digital Learning solutions help organizations empower their employees to </a:t>
            </a:r>
            <a:r>
              <a:rPr lang="en-US" sz="1000" b="1" dirty="0">
                <a:solidFill>
                  <a:prstClr val="white"/>
                </a:solidFill>
                <a:latin typeface="TheSansOffice" panose="020B0503040302060204" pitchFamily="34" charset="0"/>
              </a:rPr>
              <a:t>acquire critical knowledge and new skill sets</a:t>
            </a:r>
            <a:r>
              <a:rPr lang="en-US" sz="1000" dirty="0">
                <a:solidFill>
                  <a:prstClr val="white"/>
                </a:solidFill>
                <a:latin typeface="TheSansOffice" panose="020B0503040302060204" pitchFamily="34" charset="0"/>
              </a:rPr>
              <a:t>, extend their existing skills, and build core competencies to meet the operational requirements of the digital savvy work environment.</a:t>
            </a:r>
            <a:endParaRPr lang="en-IN" sz="1000" dirty="0">
              <a:solidFill>
                <a:prstClr val="white"/>
              </a:solidFill>
              <a:latin typeface="TheSansOffice" panose="020B0503040302060204" pitchFamily="34" charset="0"/>
            </a:endParaRPr>
          </a:p>
        </p:txBody>
      </p:sp>
      <p:sp>
        <p:nvSpPr>
          <p:cNvPr id="2" name="Speech Bubble: Rectangle 14">
            <a:extLst>
              <a:ext uri="{FF2B5EF4-FFF2-40B4-BE49-F238E27FC236}">
                <a16:creationId xmlns:a16="http://schemas.microsoft.com/office/drawing/2014/main" id="{4D6F2100-C5E2-CA3C-2ADF-1CB4A90407E8}"/>
              </a:ext>
            </a:extLst>
          </p:cNvPr>
          <p:cNvSpPr/>
          <p:nvPr/>
        </p:nvSpPr>
        <p:spPr>
          <a:xfrm>
            <a:off x="324005" y="3935452"/>
            <a:ext cx="1439631" cy="582027"/>
          </a:xfrm>
          <a:prstGeom prst="wedgeRectCallout">
            <a:avLst>
              <a:gd name="adj1" fmla="val 21266"/>
              <a:gd name="adj2" fmla="val -77078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A2170E-ECD3-C475-35C8-7A4636CE1F54}"/>
              </a:ext>
            </a:extLst>
          </p:cNvPr>
          <p:cNvSpPr txBox="1"/>
          <p:nvPr/>
        </p:nvSpPr>
        <p:spPr>
          <a:xfrm>
            <a:off x="426495" y="4041799"/>
            <a:ext cx="1234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9">
              <a:defRPr/>
            </a:pPr>
            <a:r>
              <a:rPr lang="en-IN" sz="900" b="1" dirty="0">
                <a:solidFill>
                  <a:prstClr val="black"/>
                </a:solidFill>
                <a:latin typeface="Trebuchet MS"/>
              </a:rPr>
              <a:t>Interactive 3D </a:t>
            </a:r>
            <a:r>
              <a:rPr lang="en-IN" sz="900" b="1" dirty="0">
                <a:solidFill>
                  <a:prstClr val="black"/>
                </a:solidFill>
                <a:latin typeface="Trebuchet MS"/>
                <a:hlinkClick r:id="rId5"/>
              </a:rPr>
              <a:t>Factory Scenario</a:t>
            </a:r>
            <a:endParaRPr lang="en-IN" sz="9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6" name="Speech Bubble: Rectangle 33">
            <a:extLst>
              <a:ext uri="{FF2B5EF4-FFF2-40B4-BE49-F238E27FC236}">
                <a16:creationId xmlns:a16="http://schemas.microsoft.com/office/drawing/2014/main" id="{8D3C53A2-BDE5-EB1D-DC85-A06E6889AC3A}"/>
              </a:ext>
            </a:extLst>
          </p:cNvPr>
          <p:cNvSpPr/>
          <p:nvPr/>
        </p:nvSpPr>
        <p:spPr>
          <a:xfrm>
            <a:off x="1734842" y="3935452"/>
            <a:ext cx="1439631" cy="582027"/>
          </a:xfrm>
          <a:prstGeom prst="wedgeRectCallout">
            <a:avLst>
              <a:gd name="adj1" fmla="val 21266"/>
              <a:gd name="adj2" fmla="val -77078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BBBF359-D9D1-55A2-3E51-2C130A202500}"/>
              </a:ext>
            </a:extLst>
          </p:cNvPr>
          <p:cNvSpPr txBox="1"/>
          <p:nvPr/>
        </p:nvSpPr>
        <p:spPr>
          <a:xfrm>
            <a:off x="1804660" y="3972550"/>
            <a:ext cx="131222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9">
              <a:defRPr/>
            </a:pPr>
            <a:r>
              <a:rPr lang="en-US" sz="900" b="1" dirty="0">
                <a:solidFill>
                  <a:prstClr val="black"/>
                </a:solidFill>
                <a:latin typeface="Trebuchet MS"/>
              </a:rPr>
              <a:t>Interactive 3D </a:t>
            </a:r>
          </a:p>
          <a:p>
            <a:pPr algn="ctr" defTabSz="914219">
              <a:defRPr/>
            </a:pPr>
            <a:r>
              <a:rPr lang="en-US" sz="900" b="1" dirty="0">
                <a:solidFill>
                  <a:prstClr val="black"/>
                </a:solidFill>
                <a:latin typeface="Trebuchet MS"/>
                <a:hlinkClick r:id="rId6"/>
              </a:rPr>
              <a:t>Data Center Hardware Simulator</a:t>
            </a:r>
            <a:endParaRPr lang="en-IN" sz="9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2" name="Speech Bubble: Rectangle 35">
            <a:extLst>
              <a:ext uri="{FF2B5EF4-FFF2-40B4-BE49-F238E27FC236}">
                <a16:creationId xmlns:a16="http://schemas.microsoft.com/office/drawing/2014/main" id="{F2C9B210-DC26-E8A7-CFB8-F7311E16FB22}"/>
              </a:ext>
            </a:extLst>
          </p:cNvPr>
          <p:cNvSpPr/>
          <p:nvPr/>
        </p:nvSpPr>
        <p:spPr>
          <a:xfrm>
            <a:off x="3145682" y="3935452"/>
            <a:ext cx="1439631" cy="582027"/>
          </a:xfrm>
          <a:prstGeom prst="wedgeRectCallout">
            <a:avLst>
              <a:gd name="adj1" fmla="val 21266"/>
              <a:gd name="adj2" fmla="val -77078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A4DD8B-0943-0CFB-EB16-806889E1DC62}"/>
              </a:ext>
            </a:extLst>
          </p:cNvPr>
          <p:cNvSpPr txBox="1"/>
          <p:nvPr/>
        </p:nvSpPr>
        <p:spPr>
          <a:xfrm>
            <a:off x="2985563" y="4041799"/>
            <a:ext cx="169633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9">
              <a:defRPr/>
            </a:pPr>
            <a:r>
              <a:rPr lang="en-US" sz="900" b="1" dirty="0">
                <a:solidFill>
                  <a:prstClr val="black"/>
                </a:solidFill>
                <a:latin typeface="Trebuchet MS"/>
              </a:rPr>
              <a:t>Virtual Reality </a:t>
            </a:r>
          </a:p>
          <a:p>
            <a:pPr algn="ctr" defTabSz="914219">
              <a:defRPr/>
            </a:pPr>
            <a:r>
              <a:rPr lang="en-US" sz="900" b="1" dirty="0">
                <a:solidFill>
                  <a:prstClr val="black"/>
                </a:solidFill>
                <a:latin typeface="Trebuchet MS"/>
                <a:hlinkClick r:id="rId7"/>
              </a:rPr>
              <a:t>VR Turbine for Training Engineers</a:t>
            </a:r>
            <a:endParaRPr lang="en-IN" sz="9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4" name="Speech Bubble: Rectangle 37">
            <a:extLst>
              <a:ext uri="{FF2B5EF4-FFF2-40B4-BE49-F238E27FC236}">
                <a16:creationId xmlns:a16="http://schemas.microsoft.com/office/drawing/2014/main" id="{DD5ADFB4-6B9E-5699-7995-841501C3CE45}"/>
              </a:ext>
            </a:extLst>
          </p:cNvPr>
          <p:cNvSpPr/>
          <p:nvPr/>
        </p:nvSpPr>
        <p:spPr>
          <a:xfrm>
            <a:off x="4556519" y="3935452"/>
            <a:ext cx="1439631" cy="582027"/>
          </a:xfrm>
          <a:prstGeom prst="wedgeRectCallout">
            <a:avLst>
              <a:gd name="adj1" fmla="val 21266"/>
              <a:gd name="adj2" fmla="val -77078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E84C44-5B5A-6D8D-3673-46D8D4F0458A}"/>
              </a:ext>
            </a:extLst>
          </p:cNvPr>
          <p:cNvSpPr txBox="1"/>
          <p:nvPr/>
        </p:nvSpPr>
        <p:spPr>
          <a:xfrm>
            <a:off x="4630216" y="3972550"/>
            <a:ext cx="13266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9">
              <a:defRPr/>
            </a:pPr>
            <a:r>
              <a:rPr lang="en-US" sz="900" b="1" dirty="0">
                <a:solidFill>
                  <a:prstClr val="black"/>
                </a:solidFill>
                <a:latin typeface="Trebuchet MS"/>
              </a:rPr>
              <a:t>Virtual Reality </a:t>
            </a:r>
          </a:p>
          <a:p>
            <a:pPr algn="ctr" defTabSz="914219">
              <a:defRPr/>
            </a:pPr>
            <a:r>
              <a:rPr lang="en-US" sz="900" b="1" dirty="0">
                <a:solidFill>
                  <a:prstClr val="black"/>
                </a:solidFill>
                <a:latin typeface="Trebuchet MS"/>
                <a:hlinkClick r:id="rId8"/>
              </a:rPr>
              <a:t>VR with Haptics- LAB SOPS Training</a:t>
            </a:r>
            <a:endParaRPr lang="en-IN" sz="9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7" name="Speech Bubble: Rectangle 39">
            <a:extLst>
              <a:ext uri="{FF2B5EF4-FFF2-40B4-BE49-F238E27FC236}">
                <a16:creationId xmlns:a16="http://schemas.microsoft.com/office/drawing/2014/main" id="{44496C1B-2AD7-E0F1-0220-420F2C9BA885}"/>
              </a:ext>
            </a:extLst>
          </p:cNvPr>
          <p:cNvSpPr/>
          <p:nvPr/>
        </p:nvSpPr>
        <p:spPr>
          <a:xfrm>
            <a:off x="5967359" y="3935452"/>
            <a:ext cx="1439631" cy="582027"/>
          </a:xfrm>
          <a:prstGeom prst="wedgeRectCallout">
            <a:avLst>
              <a:gd name="adj1" fmla="val 21266"/>
              <a:gd name="adj2" fmla="val -77078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D8045D4-29CD-BBB3-FF1F-1AA8F7699CB8}"/>
              </a:ext>
            </a:extLst>
          </p:cNvPr>
          <p:cNvSpPr txBox="1"/>
          <p:nvPr/>
        </p:nvSpPr>
        <p:spPr>
          <a:xfrm>
            <a:off x="5862799" y="3994741"/>
            <a:ext cx="154419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9">
              <a:defRPr/>
            </a:pPr>
            <a:r>
              <a:rPr lang="en-US" sz="900" b="1" dirty="0">
                <a:solidFill>
                  <a:prstClr val="black"/>
                </a:solidFill>
                <a:latin typeface="Trebuchet MS"/>
              </a:rPr>
              <a:t>Augmented Reality </a:t>
            </a:r>
          </a:p>
          <a:p>
            <a:pPr algn="ctr" defTabSz="914219">
              <a:defRPr/>
            </a:pPr>
            <a:r>
              <a:rPr lang="en-US" sz="900" b="1" dirty="0">
                <a:solidFill>
                  <a:prstClr val="black"/>
                </a:solidFill>
                <a:latin typeface="Trebuchet MS"/>
                <a:hlinkClick r:id="rId9"/>
              </a:rPr>
              <a:t>AR Based work Instructions for Training</a:t>
            </a:r>
            <a:endParaRPr lang="en-IN" sz="900" b="1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28" name="Speech Bubble: Rectangle 41">
            <a:extLst>
              <a:ext uri="{FF2B5EF4-FFF2-40B4-BE49-F238E27FC236}">
                <a16:creationId xmlns:a16="http://schemas.microsoft.com/office/drawing/2014/main" id="{051F9F9D-4875-D326-B75E-0D3EF9263E64}"/>
              </a:ext>
            </a:extLst>
          </p:cNvPr>
          <p:cNvSpPr/>
          <p:nvPr/>
        </p:nvSpPr>
        <p:spPr>
          <a:xfrm>
            <a:off x="7378196" y="3935452"/>
            <a:ext cx="1439631" cy="582027"/>
          </a:xfrm>
          <a:prstGeom prst="wedgeRectCallout">
            <a:avLst>
              <a:gd name="adj1" fmla="val 21266"/>
              <a:gd name="adj2" fmla="val -77078"/>
            </a:avLst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C28B08E-EB92-70BC-4D64-5C413665686E}"/>
              </a:ext>
            </a:extLst>
          </p:cNvPr>
          <p:cNvSpPr txBox="1"/>
          <p:nvPr/>
        </p:nvSpPr>
        <p:spPr>
          <a:xfrm>
            <a:off x="7390163" y="3972550"/>
            <a:ext cx="135811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9">
              <a:defRPr/>
            </a:pPr>
            <a:r>
              <a:rPr lang="en-US" sz="900" b="1" dirty="0">
                <a:solidFill>
                  <a:prstClr val="black"/>
                </a:solidFill>
                <a:latin typeface="Trebuchet MS"/>
              </a:rPr>
              <a:t>Mixed Reality </a:t>
            </a:r>
            <a:r>
              <a:rPr lang="en-US" sz="900" b="1" dirty="0">
                <a:solidFill>
                  <a:prstClr val="black"/>
                </a:solidFill>
                <a:latin typeface="Trebuchet MS"/>
                <a:hlinkClick r:id="rId10"/>
              </a:rPr>
              <a:t>HoloLens Based Mixed Reality Soln </a:t>
            </a:r>
            <a:endParaRPr lang="en-IN" sz="900" b="1" dirty="0">
              <a:solidFill>
                <a:prstClr val="black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23118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Oval 49">
            <a:extLst>
              <a:ext uri="{FF2B5EF4-FFF2-40B4-BE49-F238E27FC236}">
                <a16:creationId xmlns:a16="http://schemas.microsoft.com/office/drawing/2014/main" id="{79ED78B9-E8C2-434C-A518-4379F54E050F}"/>
              </a:ext>
            </a:extLst>
          </p:cNvPr>
          <p:cNvSpPr/>
          <p:nvPr/>
        </p:nvSpPr>
        <p:spPr>
          <a:xfrm>
            <a:off x="3416480" y="1298632"/>
            <a:ext cx="2304000" cy="230511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49E41777-5C64-43E9-BD3E-15F1513A5A81}"/>
              </a:ext>
            </a:extLst>
          </p:cNvPr>
          <p:cNvSpPr/>
          <p:nvPr/>
        </p:nvSpPr>
        <p:spPr>
          <a:xfrm>
            <a:off x="3565880" y="1448451"/>
            <a:ext cx="2005200" cy="2005472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6A8E6B-1FBA-47F4-8A53-74856B78E994}"/>
              </a:ext>
            </a:extLst>
          </p:cNvPr>
          <p:cNvSpPr txBox="1"/>
          <p:nvPr/>
        </p:nvSpPr>
        <p:spPr>
          <a:xfrm>
            <a:off x="3670965" y="1961397"/>
            <a:ext cx="1841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9">
              <a:defRPr/>
            </a:pPr>
            <a:r>
              <a:rPr lang="en-US" sz="2000" b="1" dirty="0">
                <a:solidFill>
                  <a:prstClr val="black"/>
                </a:solidFill>
                <a:latin typeface="Trebuchet MS"/>
              </a:rPr>
              <a:t>iTest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73B2C09-B4B2-4D02-9A7E-5FF8CBCD9F45}"/>
              </a:ext>
            </a:extLst>
          </p:cNvPr>
          <p:cNvGrpSpPr/>
          <p:nvPr/>
        </p:nvGrpSpPr>
        <p:grpSpPr>
          <a:xfrm>
            <a:off x="324004" y="3934411"/>
            <a:ext cx="8493822" cy="582027"/>
            <a:chOff x="324003" y="3624954"/>
            <a:chExt cx="8659070" cy="582027"/>
          </a:xfrm>
          <a:solidFill>
            <a:srgbClr val="BED730"/>
          </a:solidFill>
        </p:grpSpPr>
        <p:sp>
          <p:nvSpPr>
            <p:cNvPr id="15" name="Speech Bubble: Rectangle 14">
              <a:extLst>
                <a:ext uri="{FF2B5EF4-FFF2-40B4-BE49-F238E27FC236}">
                  <a16:creationId xmlns:a16="http://schemas.microsoft.com/office/drawing/2014/main" id="{600DEFA4-E61B-4BA0-B9CC-76CF3643D358}"/>
                </a:ext>
              </a:extLst>
            </p:cNvPr>
            <p:cNvSpPr/>
            <p:nvPr/>
          </p:nvSpPr>
          <p:spPr>
            <a:xfrm>
              <a:off x="324003" y="3624954"/>
              <a:ext cx="1467639" cy="582027"/>
            </a:xfrm>
            <a:prstGeom prst="wedgeRectCallout">
              <a:avLst>
                <a:gd name="adj1" fmla="val 21266"/>
                <a:gd name="adj2" fmla="val -77078"/>
              </a:avLst>
            </a:prstGeom>
            <a:grpFill/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9">
                <a:defRPr/>
              </a:pPr>
              <a:endParaRPr lang="en-IN" sz="1800" dirty="0">
                <a:solidFill>
                  <a:prstClr val="black"/>
                </a:solidFill>
                <a:latin typeface="Trebuchet M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09B6E94-48AD-4455-8013-EE1AA9B0DC4E}"/>
                </a:ext>
              </a:extLst>
            </p:cNvPr>
            <p:cNvSpPr txBox="1"/>
            <p:nvPr/>
          </p:nvSpPr>
          <p:spPr>
            <a:xfrm>
              <a:off x="428488" y="3733439"/>
              <a:ext cx="1258670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9">
                <a:defRPr/>
              </a:pPr>
              <a:r>
                <a:rPr lang="en-IN" sz="1050" b="1" dirty="0">
                  <a:solidFill>
                    <a:prstClr val="black"/>
                  </a:solidFill>
                  <a:latin typeface="Trebuchet MS"/>
                </a:rPr>
                <a:t>Cert-In Certified Test Engine</a:t>
              </a:r>
            </a:p>
          </p:txBody>
        </p:sp>
        <p:sp>
          <p:nvSpPr>
            <p:cNvPr id="34" name="Speech Bubble: Rectangle 33">
              <a:extLst>
                <a:ext uri="{FF2B5EF4-FFF2-40B4-BE49-F238E27FC236}">
                  <a16:creationId xmlns:a16="http://schemas.microsoft.com/office/drawing/2014/main" id="{37D92204-574A-4C2F-8C0B-65F0F4D5C4C9}"/>
                </a:ext>
              </a:extLst>
            </p:cNvPr>
            <p:cNvSpPr/>
            <p:nvPr/>
          </p:nvSpPr>
          <p:spPr>
            <a:xfrm>
              <a:off x="1762289" y="3624954"/>
              <a:ext cx="1467639" cy="582027"/>
            </a:xfrm>
            <a:prstGeom prst="wedgeRectCallout">
              <a:avLst>
                <a:gd name="adj1" fmla="val 21266"/>
                <a:gd name="adj2" fmla="val -77078"/>
              </a:avLst>
            </a:prstGeom>
            <a:grpFill/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9">
                <a:defRPr/>
              </a:pPr>
              <a:endParaRPr lang="en-IN" sz="1800" dirty="0">
                <a:solidFill>
                  <a:prstClr val="black"/>
                </a:solidFill>
                <a:latin typeface="Trebuchet MS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07FF027-22BC-4735-9C3B-F0309BE7CDD7}"/>
                </a:ext>
              </a:extLst>
            </p:cNvPr>
            <p:cNvSpPr txBox="1"/>
            <p:nvPr/>
          </p:nvSpPr>
          <p:spPr>
            <a:xfrm>
              <a:off x="1833463" y="3707473"/>
              <a:ext cx="133775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9">
                <a:defRPr/>
              </a:pPr>
              <a:r>
                <a:rPr lang="en-US" sz="1050" b="1" dirty="0">
                  <a:solidFill>
                    <a:prstClr val="black"/>
                  </a:solidFill>
                  <a:latin typeface="Trebuchet MS"/>
                </a:rPr>
                <a:t>Multiple Question Formats</a:t>
              </a:r>
              <a:endParaRPr lang="en-IN" sz="1050" b="1" dirty="0">
                <a:solidFill>
                  <a:prstClr val="black"/>
                </a:solidFill>
                <a:latin typeface="Trebuchet MS"/>
              </a:endParaRPr>
            </a:p>
          </p:txBody>
        </p:sp>
        <p:sp>
          <p:nvSpPr>
            <p:cNvPr id="36" name="Speech Bubble: Rectangle 35">
              <a:extLst>
                <a:ext uri="{FF2B5EF4-FFF2-40B4-BE49-F238E27FC236}">
                  <a16:creationId xmlns:a16="http://schemas.microsoft.com/office/drawing/2014/main" id="{12F49023-61CE-41BF-A9C8-E09CF7DCDB2F}"/>
                </a:ext>
              </a:extLst>
            </p:cNvPr>
            <p:cNvSpPr/>
            <p:nvPr/>
          </p:nvSpPr>
          <p:spPr>
            <a:xfrm>
              <a:off x="3200575" y="3624954"/>
              <a:ext cx="1467639" cy="582027"/>
            </a:xfrm>
            <a:prstGeom prst="wedgeRectCallout">
              <a:avLst>
                <a:gd name="adj1" fmla="val 21266"/>
                <a:gd name="adj2" fmla="val -77078"/>
              </a:avLst>
            </a:prstGeom>
            <a:grpFill/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9">
                <a:defRPr/>
              </a:pPr>
              <a:endParaRPr lang="en-IN" sz="1800" dirty="0">
                <a:solidFill>
                  <a:prstClr val="black"/>
                </a:solidFill>
                <a:latin typeface="Trebuchet MS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B1F2FAE-7097-45BD-B02C-FE8D2C6E2188}"/>
                </a:ext>
              </a:extLst>
            </p:cNvPr>
            <p:cNvSpPr txBox="1"/>
            <p:nvPr/>
          </p:nvSpPr>
          <p:spPr>
            <a:xfrm>
              <a:off x="3037343" y="3696677"/>
              <a:ext cx="1729334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9">
                <a:defRPr/>
              </a:pPr>
              <a:r>
                <a:rPr lang="en-US" sz="1050" b="1" dirty="0">
                  <a:solidFill>
                    <a:prstClr val="black"/>
                  </a:solidFill>
                  <a:latin typeface="Trebuchet MS"/>
                </a:rPr>
                <a:t>Multi-lingual Display </a:t>
              </a:r>
              <a:br>
                <a:rPr lang="en-US" sz="1050" b="1" dirty="0">
                  <a:solidFill>
                    <a:prstClr val="black"/>
                  </a:solidFill>
                  <a:latin typeface="Trebuchet MS"/>
                </a:rPr>
              </a:br>
              <a:r>
                <a:rPr lang="en-US" sz="1050" b="1" dirty="0">
                  <a:solidFill>
                    <a:prstClr val="black"/>
                  </a:solidFill>
                  <a:latin typeface="Trebuchet MS"/>
                </a:rPr>
                <a:t>of Questions</a:t>
              </a:r>
              <a:endParaRPr lang="en-IN" sz="1050" b="1" dirty="0">
                <a:solidFill>
                  <a:prstClr val="black"/>
                </a:solidFill>
                <a:latin typeface="Trebuchet MS"/>
              </a:endParaRPr>
            </a:p>
          </p:txBody>
        </p:sp>
        <p:sp>
          <p:nvSpPr>
            <p:cNvPr id="38" name="Speech Bubble: Rectangle 37">
              <a:extLst>
                <a:ext uri="{FF2B5EF4-FFF2-40B4-BE49-F238E27FC236}">
                  <a16:creationId xmlns:a16="http://schemas.microsoft.com/office/drawing/2014/main" id="{DF409DDD-E4E9-4301-A11B-5E5737F99009}"/>
                </a:ext>
              </a:extLst>
            </p:cNvPr>
            <p:cNvSpPr/>
            <p:nvPr/>
          </p:nvSpPr>
          <p:spPr>
            <a:xfrm>
              <a:off x="4638862" y="3624954"/>
              <a:ext cx="1467639" cy="582027"/>
            </a:xfrm>
            <a:prstGeom prst="wedgeRectCallout">
              <a:avLst>
                <a:gd name="adj1" fmla="val 21266"/>
                <a:gd name="adj2" fmla="val -77078"/>
              </a:avLst>
            </a:prstGeom>
            <a:grpFill/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9">
                <a:defRPr/>
              </a:pPr>
              <a:endParaRPr lang="en-IN" sz="1800" dirty="0">
                <a:solidFill>
                  <a:prstClr val="black"/>
                </a:solidFill>
                <a:latin typeface="Trebuchet MS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7DE1D75F-9E05-4E50-85E3-4B554D1BC4BD}"/>
                </a:ext>
              </a:extLst>
            </p:cNvPr>
            <p:cNvSpPr txBox="1"/>
            <p:nvPr/>
          </p:nvSpPr>
          <p:spPr>
            <a:xfrm>
              <a:off x="4713993" y="3718919"/>
              <a:ext cx="135243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9">
                <a:defRPr/>
              </a:pPr>
              <a:r>
                <a:rPr lang="en-IN" sz="1050" b="1" dirty="0">
                  <a:solidFill>
                    <a:prstClr val="black"/>
                  </a:solidFill>
                  <a:latin typeface="Trebuchet MS"/>
                </a:rPr>
                <a:t>AI/ML based Facial Recognition</a:t>
              </a:r>
            </a:p>
          </p:txBody>
        </p:sp>
        <p:sp>
          <p:nvSpPr>
            <p:cNvPr id="40" name="Speech Bubble: Rectangle 39">
              <a:extLst>
                <a:ext uri="{FF2B5EF4-FFF2-40B4-BE49-F238E27FC236}">
                  <a16:creationId xmlns:a16="http://schemas.microsoft.com/office/drawing/2014/main" id="{BFECEAEF-44DB-43A7-95A5-7754F2C9C71D}"/>
                </a:ext>
              </a:extLst>
            </p:cNvPr>
            <p:cNvSpPr/>
            <p:nvPr/>
          </p:nvSpPr>
          <p:spPr>
            <a:xfrm>
              <a:off x="6077148" y="3624954"/>
              <a:ext cx="1467639" cy="582027"/>
            </a:xfrm>
            <a:prstGeom prst="wedgeRectCallout">
              <a:avLst>
                <a:gd name="adj1" fmla="val 21266"/>
                <a:gd name="adj2" fmla="val -77078"/>
              </a:avLst>
            </a:prstGeom>
            <a:grpFill/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9">
                <a:defRPr/>
              </a:pPr>
              <a:endParaRPr lang="en-IN" sz="1800" dirty="0">
                <a:solidFill>
                  <a:prstClr val="black"/>
                </a:solidFill>
                <a:latin typeface="Trebuchet MS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1C18DC3-3FCE-45FB-AB9D-B4B426A9BC00}"/>
                </a:ext>
              </a:extLst>
            </p:cNvPr>
            <p:cNvSpPr txBox="1"/>
            <p:nvPr/>
          </p:nvSpPr>
          <p:spPr>
            <a:xfrm>
              <a:off x="6047795" y="3733439"/>
              <a:ext cx="146763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9">
                <a:defRPr/>
              </a:pPr>
              <a:r>
                <a:rPr lang="en-IN" sz="1050" b="1" dirty="0">
                  <a:solidFill>
                    <a:prstClr val="black"/>
                  </a:solidFill>
                  <a:latin typeface="Trebuchet MS"/>
                </a:rPr>
                <a:t>Trained &amp; Certified Manpower</a:t>
              </a:r>
            </a:p>
          </p:txBody>
        </p:sp>
        <p:sp>
          <p:nvSpPr>
            <p:cNvPr id="42" name="Speech Bubble: Rectangle 41">
              <a:extLst>
                <a:ext uri="{FF2B5EF4-FFF2-40B4-BE49-F238E27FC236}">
                  <a16:creationId xmlns:a16="http://schemas.microsoft.com/office/drawing/2014/main" id="{A4F98B79-5449-4B01-840D-B92DFFC50875}"/>
                </a:ext>
              </a:extLst>
            </p:cNvPr>
            <p:cNvSpPr/>
            <p:nvPr/>
          </p:nvSpPr>
          <p:spPr>
            <a:xfrm>
              <a:off x="7515434" y="3624954"/>
              <a:ext cx="1467639" cy="582027"/>
            </a:xfrm>
            <a:prstGeom prst="wedgeRectCallout">
              <a:avLst>
                <a:gd name="adj1" fmla="val 21266"/>
                <a:gd name="adj2" fmla="val -77078"/>
              </a:avLst>
            </a:prstGeom>
            <a:grpFill/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9">
                <a:defRPr/>
              </a:pPr>
              <a:endParaRPr lang="en-IN" sz="1800" dirty="0">
                <a:solidFill>
                  <a:prstClr val="black"/>
                </a:solidFill>
                <a:latin typeface="Trebuchet MS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14C3002-28D7-4C44-95A1-A4EBED9989C8}"/>
                </a:ext>
              </a:extLst>
            </p:cNvPr>
            <p:cNvSpPr txBox="1"/>
            <p:nvPr/>
          </p:nvSpPr>
          <p:spPr>
            <a:xfrm>
              <a:off x="7527633" y="3738260"/>
              <a:ext cx="138453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19">
                <a:defRPr/>
              </a:pPr>
              <a:r>
                <a:rPr lang="en-IN" sz="1050" b="1" dirty="0">
                  <a:solidFill>
                    <a:prstClr val="black"/>
                  </a:solidFill>
                  <a:latin typeface="Trebuchet MS"/>
                </a:rPr>
                <a:t>Help Desk Support</a:t>
              </a:r>
            </a:p>
          </p:txBody>
        </p:sp>
      </p:grpSp>
      <p:sp>
        <p:nvSpPr>
          <p:cNvPr id="51" name="Oval 50">
            <a:extLst>
              <a:ext uri="{FF2B5EF4-FFF2-40B4-BE49-F238E27FC236}">
                <a16:creationId xmlns:a16="http://schemas.microsoft.com/office/drawing/2014/main" id="{7F10601F-E20D-480C-86D8-8E517EEFF9AA}"/>
              </a:ext>
            </a:extLst>
          </p:cNvPr>
          <p:cNvSpPr/>
          <p:nvPr/>
        </p:nvSpPr>
        <p:spPr>
          <a:xfrm>
            <a:off x="3965370" y="1345759"/>
            <a:ext cx="129600" cy="127625"/>
          </a:xfrm>
          <a:prstGeom prst="ellipse">
            <a:avLst/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C718E132-BC27-4546-97F3-7A50DFCB11FE}"/>
              </a:ext>
            </a:extLst>
          </p:cNvPr>
          <p:cNvSpPr/>
          <p:nvPr/>
        </p:nvSpPr>
        <p:spPr>
          <a:xfrm>
            <a:off x="3611261" y="1616803"/>
            <a:ext cx="129600" cy="127625"/>
          </a:xfrm>
          <a:prstGeom prst="ellipse">
            <a:avLst/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697808AD-6AF9-4425-B780-CF94C63A1018}"/>
              </a:ext>
            </a:extLst>
          </p:cNvPr>
          <p:cNvSpPr/>
          <p:nvPr/>
        </p:nvSpPr>
        <p:spPr>
          <a:xfrm>
            <a:off x="3404068" y="1949181"/>
            <a:ext cx="129600" cy="127625"/>
          </a:xfrm>
          <a:prstGeom prst="ellipse">
            <a:avLst/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D73AAB49-D09F-4EF6-8CD6-6AC94179E054}"/>
              </a:ext>
            </a:extLst>
          </p:cNvPr>
          <p:cNvSpPr/>
          <p:nvPr/>
        </p:nvSpPr>
        <p:spPr>
          <a:xfrm>
            <a:off x="3327252" y="2242728"/>
            <a:ext cx="129600" cy="127625"/>
          </a:xfrm>
          <a:prstGeom prst="ellipse">
            <a:avLst/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C5B1E842-3F60-4C14-90BF-1B63204B2B36}"/>
              </a:ext>
            </a:extLst>
          </p:cNvPr>
          <p:cNvSpPr/>
          <p:nvPr/>
        </p:nvSpPr>
        <p:spPr>
          <a:xfrm>
            <a:off x="3327252" y="2607804"/>
            <a:ext cx="129600" cy="127625"/>
          </a:xfrm>
          <a:prstGeom prst="ellipse">
            <a:avLst/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3198CCFA-0023-4211-8C25-7541CA3C673B}"/>
              </a:ext>
            </a:extLst>
          </p:cNvPr>
          <p:cNvSpPr/>
          <p:nvPr/>
        </p:nvSpPr>
        <p:spPr>
          <a:xfrm>
            <a:off x="3456852" y="2939648"/>
            <a:ext cx="129600" cy="127625"/>
          </a:xfrm>
          <a:prstGeom prst="ellipse">
            <a:avLst/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EDCD5331-244A-41F9-960E-5DCBE8787BF8}"/>
              </a:ext>
            </a:extLst>
          </p:cNvPr>
          <p:cNvSpPr/>
          <p:nvPr/>
        </p:nvSpPr>
        <p:spPr>
          <a:xfrm>
            <a:off x="3682771" y="3275684"/>
            <a:ext cx="129600" cy="127625"/>
          </a:xfrm>
          <a:prstGeom prst="ellipse">
            <a:avLst/>
          </a:prstGeom>
          <a:solidFill>
            <a:srgbClr val="BED730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A04898E-9BA2-443B-A83F-8467C4FE00F7}"/>
              </a:ext>
            </a:extLst>
          </p:cNvPr>
          <p:cNvSpPr txBox="1"/>
          <p:nvPr/>
        </p:nvSpPr>
        <p:spPr>
          <a:xfrm>
            <a:off x="5506336" y="1521686"/>
            <a:ext cx="19749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9"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Student Management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0420C38B-11F5-4091-A4BC-6F64EDBF9818}"/>
              </a:ext>
            </a:extLst>
          </p:cNvPr>
          <p:cNvSpPr txBox="1"/>
          <p:nvPr/>
        </p:nvSpPr>
        <p:spPr>
          <a:xfrm>
            <a:off x="5729747" y="1843876"/>
            <a:ext cx="23097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defTabSz="914219"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Question Authoring Management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52CFCC52-EF45-465D-B677-8ED7214EA77B}"/>
              </a:ext>
            </a:extLst>
          </p:cNvPr>
          <p:cNvSpPr txBox="1"/>
          <p:nvPr/>
        </p:nvSpPr>
        <p:spPr>
          <a:xfrm>
            <a:off x="5814347" y="2163988"/>
            <a:ext cx="20278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defTabSz="914219"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Exam Delivery Management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48CE197-75DB-40AC-B7A8-CAF60741F8E6}"/>
              </a:ext>
            </a:extLst>
          </p:cNvPr>
          <p:cNvSpPr txBox="1"/>
          <p:nvPr/>
        </p:nvSpPr>
        <p:spPr>
          <a:xfrm>
            <a:off x="5797295" y="2489208"/>
            <a:ext cx="223733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defTabSz="914219"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AI/ML Based Auto Proctoring Tools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6A884304-86C9-4D4D-9F39-875AF9940BD9}"/>
              </a:ext>
            </a:extLst>
          </p:cNvPr>
          <p:cNvSpPr txBox="1"/>
          <p:nvPr/>
        </p:nvSpPr>
        <p:spPr>
          <a:xfrm>
            <a:off x="5732873" y="2808375"/>
            <a:ext cx="2649219" cy="24622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lvl="1" defTabSz="914219"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 Remote Proctored Exam Delivery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6CF16711-08EB-4326-99B4-F7B1F68C9993}"/>
              </a:ext>
            </a:extLst>
          </p:cNvPr>
          <p:cNvSpPr txBox="1"/>
          <p:nvPr/>
        </p:nvSpPr>
        <p:spPr>
          <a:xfrm>
            <a:off x="5507419" y="3127151"/>
            <a:ext cx="17175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defTabSz="914219"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Post Exam Analytics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87730FC8-C3D3-4AD8-95C8-34A8B81E319D}"/>
              </a:ext>
            </a:extLst>
          </p:cNvPr>
          <p:cNvSpPr txBox="1"/>
          <p:nvPr/>
        </p:nvSpPr>
        <p:spPr>
          <a:xfrm>
            <a:off x="1437139" y="1262757"/>
            <a:ext cx="25196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219">
              <a:defRPr/>
            </a:pP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Online Application Management  </a:t>
            </a:r>
            <a:endParaRPr lang="en-US" sz="1000" dirty="0">
              <a:solidFill>
                <a:prstClr val="white">
                  <a:lumMod val="85000"/>
                </a:prstClr>
              </a:solidFill>
              <a:latin typeface="Trebuchet MS"/>
            </a:endParaRP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025312D7-511A-4D47-AD08-9CE7A8DAEA9F}"/>
              </a:ext>
            </a:extLst>
          </p:cNvPr>
          <p:cNvSpPr txBox="1"/>
          <p:nvPr/>
        </p:nvSpPr>
        <p:spPr>
          <a:xfrm>
            <a:off x="1544769" y="1545245"/>
            <a:ext cx="20622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219">
              <a:defRPr/>
            </a:pP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Question Paper Management  </a:t>
            </a:r>
            <a:endParaRPr lang="en-US" sz="1000" dirty="0">
              <a:solidFill>
                <a:prstClr val="white">
                  <a:lumMod val="85000"/>
                </a:prstClr>
              </a:solidFill>
              <a:latin typeface="Trebuchet MS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ECA2AC5D-3B03-4E98-82E3-A5F4AD941233}"/>
              </a:ext>
            </a:extLst>
          </p:cNvPr>
          <p:cNvSpPr txBox="1"/>
          <p:nvPr/>
        </p:nvSpPr>
        <p:spPr>
          <a:xfrm>
            <a:off x="689431" y="1892260"/>
            <a:ext cx="27139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r" defTabSz="914219">
              <a:defRPr/>
            </a:pPr>
            <a:r>
              <a:rPr lang="en-IN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Question Paper Development Support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F121A6D7-B057-4974-B49C-DE2B02AD207A}"/>
              </a:ext>
            </a:extLst>
          </p:cNvPr>
          <p:cNvSpPr txBox="1"/>
          <p:nvPr/>
        </p:nvSpPr>
        <p:spPr>
          <a:xfrm>
            <a:off x="1211945" y="2172388"/>
            <a:ext cx="21192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r" defTabSz="914219"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Exam Delivery Management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B1AA668C-DD26-4BA4-853A-4AA2830E37E0}"/>
              </a:ext>
            </a:extLst>
          </p:cNvPr>
          <p:cNvSpPr txBox="1"/>
          <p:nvPr/>
        </p:nvSpPr>
        <p:spPr>
          <a:xfrm>
            <a:off x="976633" y="2892193"/>
            <a:ext cx="24775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r" defTabSz="914219"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Challenge Window/Result Management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36109DC3-EB6C-444D-9149-4AD15BA35569}"/>
              </a:ext>
            </a:extLst>
          </p:cNvPr>
          <p:cNvSpPr txBox="1"/>
          <p:nvPr/>
        </p:nvSpPr>
        <p:spPr>
          <a:xfrm>
            <a:off x="1379887" y="3222550"/>
            <a:ext cx="23028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r" defTabSz="914219"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Post Exam Analytics</a:t>
            </a:r>
          </a:p>
        </p:txBody>
      </p:sp>
      <p:pic>
        <p:nvPicPr>
          <p:cNvPr id="10" name="Graphic 9" descr="Circles with arrows with solid fill">
            <a:extLst>
              <a:ext uri="{FF2B5EF4-FFF2-40B4-BE49-F238E27FC236}">
                <a16:creationId xmlns:a16="http://schemas.microsoft.com/office/drawing/2014/main" id="{4AB8F0C4-F2DD-46DE-B387-22AF7F4C66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07630" y="2321523"/>
            <a:ext cx="768311" cy="768311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0D2C9330-4909-4C0B-999F-C0A777B09F96}"/>
              </a:ext>
            </a:extLst>
          </p:cNvPr>
          <p:cNvSpPr txBox="1"/>
          <p:nvPr/>
        </p:nvSpPr>
        <p:spPr>
          <a:xfrm>
            <a:off x="1145025" y="2544691"/>
            <a:ext cx="21770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r" defTabSz="914219">
              <a:defRPr/>
            </a:pPr>
            <a:r>
              <a:rPr lang="en-US" sz="10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Exam Security Management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CA7A926-0A61-4A23-A236-6AFA0ABF5B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/>
          <a:lstStyle/>
          <a:p>
            <a:r>
              <a:rPr lang="en-US" dirty="0"/>
              <a:t>Digital Assessment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C0A1104-6F82-15E4-1AE3-1FF291ABD48C}"/>
              </a:ext>
            </a:extLst>
          </p:cNvPr>
          <p:cNvSpPr/>
          <p:nvPr/>
        </p:nvSpPr>
        <p:spPr>
          <a:xfrm flipH="1">
            <a:off x="5367759" y="1596404"/>
            <a:ext cx="129600" cy="127625"/>
          </a:xfrm>
          <a:prstGeom prst="ellipse">
            <a:avLst/>
          </a:prstGeom>
          <a:solidFill>
            <a:schemeClr val="accent5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C5A9C0B-228B-DEE3-0757-7CA8442CF289}"/>
              </a:ext>
            </a:extLst>
          </p:cNvPr>
          <p:cNvSpPr/>
          <p:nvPr/>
        </p:nvSpPr>
        <p:spPr>
          <a:xfrm flipH="1">
            <a:off x="5595802" y="1915182"/>
            <a:ext cx="129600" cy="127625"/>
          </a:xfrm>
          <a:prstGeom prst="ellipse">
            <a:avLst/>
          </a:prstGeom>
          <a:solidFill>
            <a:schemeClr val="accent5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5027554-F730-3CFD-DC86-6D0887CC4B87}"/>
              </a:ext>
            </a:extLst>
          </p:cNvPr>
          <p:cNvSpPr/>
          <p:nvPr/>
        </p:nvSpPr>
        <p:spPr>
          <a:xfrm flipH="1">
            <a:off x="5664945" y="2233960"/>
            <a:ext cx="129600" cy="127625"/>
          </a:xfrm>
          <a:prstGeom prst="ellipse">
            <a:avLst/>
          </a:prstGeom>
          <a:solidFill>
            <a:schemeClr val="accent5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DB1985A-E74E-377D-3F35-3D3105052EB1}"/>
              </a:ext>
            </a:extLst>
          </p:cNvPr>
          <p:cNvSpPr/>
          <p:nvPr/>
        </p:nvSpPr>
        <p:spPr>
          <a:xfrm flipH="1">
            <a:off x="5664945" y="2552738"/>
            <a:ext cx="129600" cy="127625"/>
          </a:xfrm>
          <a:prstGeom prst="ellipse">
            <a:avLst/>
          </a:prstGeom>
          <a:solidFill>
            <a:schemeClr val="accent5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22F51A9-D30B-5F8C-B47E-62B1D6633422}"/>
              </a:ext>
            </a:extLst>
          </p:cNvPr>
          <p:cNvSpPr/>
          <p:nvPr/>
        </p:nvSpPr>
        <p:spPr>
          <a:xfrm flipH="1">
            <a:off x="5595802" y="2871516"/>
            <a:ext cx="129600" cy="127625"/>
          </a:xfrm>
          <a:prstGeom prst="ellipse">
            <a:avLst/>
          </a:prstGeom>
          <a:solidFill>
            <a:schemeClr val="accent5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9DAE6F9-448D-9311-F1B9-56F2A5C0BE44}"/>
              </a:ext>
            </a:extLst>
          </p:cNvPr>
          <p:cNvSpPr/>
          <p:nvPr/>
        </p:nvSpPr>
        <p:spPr>
          <a:xfrm flipH="1">
            <a:off x="5367759" y="3190293"/>
            <a:ext cx="129600" cy="127625"/>
          </a:xfrm>
          <a:prstGeom prst="ellipse">
            <a:avLst/>
          </a:prstGeom>
          <a:solidFill>
            <a:schemeClr val="accent5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9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2E16C8-6275-517E-C112-C3EE7288C5EC}"/>
              </a:ext>
            </a:extLst>
          </p:cNvPr>
          <p:cNvSpPr txBox="1"/>
          <p:nvPr/>
        </p:nvSpPr>
        <p:spPr>
          <a:xfrm>
            <a:off x="4340253" y="2533374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189">
              <a:defRPr/>
            </a:pPr>
            <a:r>
              <a:rPr lang="en-US" sz="1400" b="1" dirty="0">
                <a:solidFill>
                  <a:prstClr val="black"/>
                </a:solidFill>
                <a:latin typeface="Trebuchet MS"/>
              </a:rPr>
              <a:t>360</a:t>
            </a:r>
            <a:endParaRPr lang="en-IN" sz="1400" dirty="0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2" name="Flowchart: Off-page Connector 77">
            <a:extLst>
              <a:ext uri="{FF2B5EF4-FFF2-40B4-BE49-F238E27FC236}">
                <a16:creationId xmlns:a16="http://schemas.microsoft.com/office/drawing/2014/main" id="{C2DD91BA-706E-51AD-6112-C6F48064BF8A}"/>
              </a:ext>
            </a:extLst>
          </p:cNvPr>
          <p:cNvSpPr/>
          <p:nvPr/>
        </p:nvSpPr>
        <p:spPr>
          <a:xfrm>
            <a:off x="326173" y="1256062"/>
            <a:ext cx="1260000" cy="559020"/>
          </a:xfrm>
          <a:prstGeom prst="flowChartOffpageConnector">
            <a:avLst/>
          </a:prstGeom>
          <a:solidFill>
            <a:srgbClr val="BED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1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37E35F9-4EA7-FC65-DF0E-AA6053C7FDE4}"/>
              </a:ext>
            </a:extLst>
          </p:cNvPr>
          <p:cNvSpPr txBox="1"/>
          <p:nvPr/>
        </p:nvSpPr>
        <p:spPr>
          <a:xfrm>
            <a:off x="317198" y="1382401"/>
            <a:ext cx="12746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1">
              <a:defRPr/>
            </a:pPr>
            <a:r>
              <a:rPr lang="en-US" sz="1100" b="1" dirty="0">
                <a:solidFill>
                  <a:prstClr val="black"/>
                </a:solidFill>
                <a:latin typeface="Trebuchet MS"/>
              </a:rPr>
              <a:t>CBT</a:t>
            </a:r>
          </a:p>
        </p:txBody>
      </p:sp>
      <p:sp>
        <p:nvSpPr>
          <p:cNvPr id="19" name="Flowchart: Off-page Connector 96">
            <a:extLst>
              <a:ext uri="{FF2B5EF4-FFF2-40B4-BE49-F238E27FC236}">
                <a16:creationId xmlns:a16="http://schemas.microsoft.com/office/drawing/2014/main" id="{65747F0E-D7C5-93AB-141D-305AB94185C8}"/>
              </a:ext>
            </a:extLst>
          </p:cNvPr>
          <p:cNvSpPr/>
          <p:nvPr/>
        </p:nvSpPr>
        <p:spPr>
          <a:xfrm>
            <a:off x="7554103" y="1256062"/>
            <a:ext cx="1260000" cy="559020"/>
          </a:xfrm>
          <a:prstGeom prst="flowChartOffpageConnector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41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045E8AD-9A8C-116F-B1EA-AC59329717DB}"/>
              </a:ext>
            </a:extLst>
          </p:cNvPr>
          <p:cNvSpPr txBox="1"/>
          <p:nvPr/>
        </p:nvSpPr>
        <p:spPr>
          <a:xfrm>
            <a:off x="7545129" y="1382401"/>
            <a:ext cx="12726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41">
              <a:defRPr/>
            </a:pPr>
            <a:r>
              <a:rPr lang="en-US" sz="1100" b="1" dirty="0">
                <a:solidFill>
                  <a:prstClr val="white"/>
                </a:solidFill>
                <a:latin typeface="Trebuchet MS"/>
              </a:rPr>
              <a:t>SAAS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4D3E661-21A6-0A16-F7E6-D62782656BAC}"/>
              </a:ext>
            </a:extLst>
          </p:cNvPr>
          <p:cNvSpPr txBox="1"/>
          <p:nvPr/>
        </p:nvSpPr>
        <p:spPr>
          <a:xfrm>
            <a:off x="323850" y="798493"/>
            <a:ext cx="8496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>
              <a:defRPr/>
            </a:pPr>
            <a:r>
              <a:rPr lang="en-US" sz="1000" dirty="0">
                <a:solidFill>
                  <a:prstClr val="white"/>
                </a:solidFill>
                <a:latin typeface="TheSansOffice" panose="020B0503040302060204" pitchFamily="34" charset="0"/>
              </a:rPr>
              <a:t>Sify Digital Assessment solutions modernize talent assessment and recruitment processes for organizations to conduct high volume exams in a secure and scalable environment.</a:t>
            </a:r>
            <a:endParaRPr lang="en-IN" sz="1000" dirty="0">
              <a:solidFill>
                <a:prstClr val="white"/>
              </a:solidFill>
              <a:latin typeface="TheSansOffice" panose="020B050304030206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0822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BF2E535-8AD8-8F1B-895C-E519A65F5101}"/>
              </a:ext>
            </a:extLst>
          </p:cNvPr>
          <p:cNvSpPr txBox="1"/>
          <p:nvPr/>
        </p:nvSpPr>
        <p:spPr>
          <a:xfrm>
            <a:off x="340322" y="2219730"/>
            <a:ext cx="5687499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50" dirty="0">
                <a:solidFill>
                  <a:schemeClr val="bg1"/>
                </a:solidFill>
                <a:latin typeface="Trebuchet MS" panose="020B0603020202020204" pitchFamily="34" charset="0"/>
              </a:rPr>
              <a:t>Every ball is a potential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4B7CC3-4D60-E0EE-72B4-5899422BDA45}"/>
              </a:ext>
            </a:extLst>
          </p:cNvPr>
          <p:cNvSpPr txBox="1"/>
          <p:nvPr/>
        </p:nvSpPr>
        <p:spPr>
          <a:xfrm>
            <a:off x="5538841" y="2220591"/>
            <a:ext cx="1845122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50" dirty="0">
                <a:solidFill>
                  <a:srgbClr val="BED730"/>
                </a:solidFill>
                <a:latin typeface="Trebuchet MS" panose="020B0603020202020204" pitchFamily="34" charset="0"/>
              </a:rPr>
              <a:t>SIXER</a:t>
            </a:r>
          </a:p>
        </p:txBody>
      </p:sp>
    </p:spTree>
    <p:extLst>
      <p:ext uri="{BB962C8B-B14F-4D97-AF65-F5344CB8AC3E}">
        <p14:creationId xmlns:p14="http://schemas.microsoft.com/office/powerpoint/2010/main" val="2168309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DCFE5-DB28-A7CD-6C4D-C9791E0F7A74}"/>
              </a:ext>
            </a:extLst>
          </p:cNvPr>
          <p:cNvSpPr txBox="1"/>
          <p:nvPr/>
        </p:nvSpPr>
        <p:spPr>
          <a:xfrm>
            <a:off x="1764187" y="1730574"/>
            <a:ext cx="3013706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Image - Paddle board at auction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DAA751-22FF-CC58-47EE-B78D607809F4}"/>
              </a:ext>
            </a:extLst>
          </p:cNvPr>
          <p:cNvSpPr txBox="1"/>
          <p:nvPr/>
        </p:nvSpPr>
        <p:spPr>
          <a:xfrm>
            <a:off x="1764186" y="1067991"/>
            <a:ext cx="3013706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Investments in each</a:t>
            </a:r>
          </a:p>
        </p:txBody>
      </p:sp>
      <p:pic>
        <p:nvPicPr>
          <p:cNvPr id="5126" name="Picture 6" descr="Inside the Mind of a Million-Dollar Art Bidder -- Science of Us">
            <a:extLst>
              <a:ext uri="{FF2B5EF4-FFF2-40B4-BE49-F238E27FC236}">
                <a16:creationId xmlns:a16="http://schemas.microsoft.com/office/drawing/2014/main" id="{C5732F31-3F14-B73E-0DDE-73495A3C77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0"/>
            <a:ext cx="979714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12684752-115F-1271-8B98-D82F1E620FDF}"/>
              </a:ext>
            </a:extLst>
          </p:cNvPr>
          <p:cNvGrpSpPr/>
          <p:nvPr/>
        </p:nvGrpSpPr>
        <p:grpSpPr>
          <a:xfrm>
            <a:off x="323850" y="1442680"/>
            <a:ext cx="8496301" cy="954107"/>
            <a:chOff x="431798" y="988546"/>
            <a:chExt cx="11328402" cy="127214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2EFD2DC-8E90-FE94-7E12-C69B65B38D43}"/>
                </a:ext>
              </a:extLst>
            </p:cNvPr>
            <p:cNvSpPr txBox="1"/>
            <p:nvPr/>
          </p:nvSpPr>
          <p:spPr>
            <a:xfrm>
              <a:off x="431798" y="988546"/>
              <a:ext cx="5425019" cy="12721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800" b="1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NETWORK CONNECTIVITY 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DD00D4C-4FF1-21E3-0D55-08460A7A4291}"/>
                </a:ext>
              </a:extLst>
            </p:cNvPr>
            <p:cNvSpPr txBox="1"/>
            <p:nvPr/>
          </p:nvSpPr>
          <p:spPr>
            <a:xfrm>
              <a:off x="7367589" y="1296322"/>
              <a:ext cx="4392611" cy="697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rgbClr val="BDD62F"/>
                  </a:solidFill>
                  <a:latin typeface="Trebuchet MS" panose="020B0603020202020204" pitchFamily="34" charset="0"/>
                </a:rPr>
                <a:t>INR </a:t>
              </a:r>
              <a:r>
                <a:rPr lang="en-US" sz="2800" b="1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8000</a:t>
              </a:r>
              <a:r>
                <a:rPr lang="en-US" sz="2800" b="1" dirty="0">
                  <a:solidFill>
                    <a:srgbClr val="BDD62F"/>
                  </a:solidFill>
                  <a:latin typeface="Trebuchet MS" panose="020B0603020202020204" pitchFamily="34" charset="0"/>
                </a:rPr>
                <a:t> CRORES</a:t>
              </a:r>
            </a:p>
          </p:txBody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D1BB8825-625B-DE60-F6FC-959D59F15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/>
          <a:lstStyle/>
          <a:p>
            <a:r>
              <a:rPr lang="en-US" dirty="0"/>
              <a:t>Our Investments</a:t>
            </a:r>
          </a:p>
        </p:txBody>
      </p:sp>
    </p:spTree>
    <p:extLst>
      <p:ext uri="{BB962C8B-B14F-4D97-AF65-F5344CB8AC3E}">
        <p14:creationId xmlns:p14="http://schemas.microsoft.com/office/powerpoint/2010/main" val="1368057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DCFE5-DB28-A7CD-6C4D-C9791E0F7A74}"/>
              </a:ext>
            </a:extLst>
          </p:cNvPr>
          <p:cNvSpPr txBox="1"/>
          <p:nvPr/>
        </p:nvSpPr>
        <p:spPr>
          <a:xfrm>
            <a:off x="1764187" y="1730574"/>
            <a:ext cx="3013706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Image - Paddle board at auction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DAA751-22FF-CC58-47EE-B78D607809F4}"/>
              </a:ext>
            </a:extLst>
          </p:cNvPr>
          <p:cNvSpPr txBox="1"/>
          <p:nvPr/>
        </p:nvSpPr>
        <p:spPr>
          <a:xfrm>
            <a:off x="1764186" y="1067991"/>
            <a:ext cx="3013706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Investments in each</a:t>
            </a:r>
          </a:p>
        </p:txBody>
      </p:sp>
      <p:pic>
        <p:nvPicPr>
          <p:cNvPr id="5126" name="Picture 6" descr="Inside the Mind of a Million-Dollar Art Bidder -- Science of Us">
            <a:extLst>
              <a:ext uri="{FF2B5EF4-FFF2-40B4-BE49-F238E27FC236}">
                <a16:creationId xmlns:a16="http://schemas.microsoft.com/office/drawing/2014/main" id="{C5732F31-3F14-B73E-0DDE-73495A3C77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0"/>
            <a:ext cx="979714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12684752-115F-1271-8B98-D82F1E620FDF}"/>
              </a:ext>
            </a:extLst>
          </p:cNvPr>
          <p:cNvGrpSpPr/>
          <p:nvPr/>
        </p:nvGrpSpPr>
        <p:grpSpPr>
          <a:xfrm>
            <a:off x="323849" y="1442680"/>
            <a:ext cx="8496302" cy="954107"/>
            <a:chOff x="431797" y="988546"/>
            <a:chExt cx="11328403" cy="127214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2EFD2DC-8E90-FE94-7E12-C69B65B38D43}"/>
                </a:ext>
              </a:extLst>
            </p:cNvPr>
            <p:cNvSpPr txBox="1"/>
            <p:nvPr/>
          </p:nvSpPr>
          <p:spPr>
            <a:xfrm>
              <a:off x="431797" y="988546"/>
              <a:ext cx="5425017" cy="12721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800" b="1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DATA CENTER COLOCATION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DD00D4C-4FF1-21E3-0D55-08460A7A4291}"/>
                </a:ext>
              </a:extLst>
            </p:cNvPr>
            <p:cNvSpPr txBox="1"/>
            <p:nvPr/>
          </p:nvSpPr>
          <p:spPr>
            <a:xfrm>
              <a:off x="7367588" y="1275803"/>
              <a:ext cx="4392612" cy="697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rgbClr val="BDD62F"/>
                  </a:solidFill>
                  <a:latin typeface="Trebuchet MS" panose="020B0603020202020204" pitchFamily="34" charset="0"/>
                </a:rPr>
                <a:t>INR </a:t>
              </a:r>
              <a:r>
                <a:rPr lang="en-US" sz="2800" b="1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18000</a:t>
              </a:r>
              <a:r>
                <a:rPr lang="en-US" sz="2800" b="1" dirty="0">
                  <a:solidFill>
                    <a:srgbClr val="BDD62F"/>
                  </a:solidFill>
                  <a:latin typeface="Trebuchet MS" panose="020B0603020202020204" pitchFamily="34" charset="0"/>
                </a:rPr>
                <a:t> CRORES</a:t>
              </a:r>
            </a:p>
          </p:txBody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DD3E1CA8-47F4-81D7-1832-B762FC5EC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/>
          <a:lstStyle/>
          <a:p>
            <a:r>
              <a:rPr lang="en-US" dirty="0"/>
              <a:t>Our Investments</a:t>
            </a:r>
          </a:p>
        </p:txBody>
      </p:sp>
    </p:spTree>
    <p:extLst>
      <p:ext uri="{BB962C8B-B14F-4D97-AF65-F5344CB8AC3E}">
        <p14:creationId xmlns:p14="http://schemas.microsoft.com/office/powerpoint/2010/main" val="381082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DCFE5-DB28-A7CD-6C4D-C9791E0F7A74}"/>
              </a:ext>
            </a:extLst>
          </p:cNvPr>
          <p:cNvSpPr txBox="1"/>
          <p:nvPr/>
        </p:nvSpPr>
        <p:spPr>
          <a:xfrm>
            <a:off x="1764187" y="1730574"/>
            <a:ext cx="3013706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Image - Paddle board at auction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DAA751-22FF-CC58-47EE-B78D607809F4}"/>
              </a:ext>
            </a:extLst>
          </p:cNvPr>
          <p:cNvSpPr txBox="1"/>
          <p:nvPr/>
        </p:nvSpPr>
        <p:spPr>
          <a:xfrm>
            <a:off x="1764186" y="1067991"/>
            <a:ext cx="3013706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dirty="0"/>
              <a:t>Investments in each</a:t>
            </a:r>
          </a:p>
        </p:txBody>
      </p:sp>
      <p:pic>
        <p:nvPicPr>
          <p:cNvPr id="5126" name="Picture 6" descr="Inside the Mind of a Million-Dollar Art Bidder -- Science of Us">
            <a:extLst>
              <a:ext uri="{FF2B5EF4-FFF2-40B4-BE49-F238E27FC236}">
                <a16:creationId xmlns:a16="http://schemas.microsoft.com/office/drawing/2014/main" id="{C5732F31-3F14-B73E-0DDE-73495A3C77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0"/>
            <a:ext cx="979714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12684752-115F-1271-8B98-D82F1E620FDF}"/>
              </a:ext>
            </a:extLst>
          </p:cNvPr>
          <p:cNvGrpSpPr/>
          <p:nvPr/>
        </p:nvGrpSpPr>
        <p:grpSpPr>
          <a:xfrm>
            <a:off x="1077686" y="1442680"/>
            <a:ext cx="7742465" cy="954107"/>
            <a:chOff x="1436914" y="988546"/>
            <a:chExt cx="10323287" cy="127214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2EFD2DC-8E90-FE94-7E12-C69B65B38D43}"/>
                </a:ext>
              </a:extLst>
            </p:cNvPr>
            <p:cNvSpPr txBox="1"/>
            <p:nvPr/>
          </p:nvSpPr>
          <p:spPr>
            <a:xfrm>
              <a:off x="1436914" y="988546"/>
              <a:ext cx="4419903" cy="12721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800" b="1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DIGITAL PLATFORMS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DD00D4C-4FF1-21E3-0D55-08460A7A4291}"/>
                </a:ext>
              </a:extLst>
            </p:cNvPr>
            <p:cNvSpPr txBox="1"/>
            <p:nvPr/>
          </p:nvSpPr>
          <p:spPr>
            <a:xfrm>
              <a:off x="7367590" y="1275803"/>
              <a:ext cx="4392611" cy="697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rgbClr val="BDD62F"/>
                  </a:solidFill>
                  <a:latin typeface="Trebuchet MS" panose="020B0603020202020204" pitchFamily="34" charset="0"/>
                </a:rPr>
                <a:t>INR </a:t>
              </a:r>
              <a:r>
                <a:rPr lang="en-US" sz="2800" b="1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3000</a:t>
              </a:r>
              <a:r>
                <a:rPr lang="en-US" sz="2800" b="1" dirty="0">
                  <a:solidFill>
                    <a:srgbClr val="BDD62F"/>
                  </a:solidFill>
                  <a:latin typeface="Trebuchet MS" panose="020B0603020202020204" pitchFamily="34" charset="0"/>
                </a:rPr>
                <a:t> CRORES</a:t>
              </a:r>
            </a:p>
          </p:txBody>
        </p: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D338DB79-A489-AF12-0956-CE50A14EF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/>
          <a:lstStyle/>
          <a:p>
            <a:r>
              <a:rPr lang="en-US" dirty="0"/>
              <a:t>Our Investments</a:t>
            </a:r>
          </a:p>
        </p:txBody>
      </p:sp>
    </p:spTree>
    <p:extLst>
      <p:ext uri="{BB962C8B-B14F-4D97-AF65-F5344CB8AC3E}">
        <p14:creationId xmlns:p14="http://schemas.microsoft.com/office/powerpoint/2010/main" val="272185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Video 4" title="Spotlight with falling glitter">
            <a:hlinkClick r:id="" action="ppaction://media"/>
            <a:extLst>
              <a:ext uri="{FF2B5EF4-FFF2-40B4-BE49-F238E27FC236}">
                <a16:creationId xmlns:a16="http://schemas.microsoft.com/office/drawing/2014/main" id="{0B941926-467F-CDAF-FEB4-CEECF11BEF2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6F0FF8-377D-7AC0-9AD8-10E37C3C94A1}"/>
              </a:ext>
            </a:extLst>
          </p:cNvPr>
          <p:cNvSpPr txBox="1"/>
          <p:nvPr/>
        </p:nvSpPr>
        <p:spPr>
          <a:xfrm>
            <a:off x="1844566" y="5131687"/>
            <a:ext cx="501934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75" b="1" dirty="0">
                <a:solidFill>
                  <a:schemeClr val="bg1"/>
                </a:solidFill>
                <a:latin typeface="Trebuchet MS" panose="020B0603020202020204" pitchFamily="34" charset="0"/>
              </a:rPr>
              <a:t>THE NEXT </a:t>
            </a:r>
            <a:r>
              <a:rPr lang="en-US" sz="4500" b="1" dirty="0">
                <a:solidFill>
                  <a:srgbClr val="BDD62F"/>
                </a:solidFill>
                <a:latin typeface="Trebuchet MS" panose="020B0603020202020204" pitchFamily="34" charset="0"/>
              </a:rPr>
              <a:t>25 </a:t>
            </a:r>
            <a:r>
              <a:rPr lang="en-US" sz="3375" b="1" dirty="0">
                <a:solidFill>
                  <a:schemeClr val="bg1"/>
                </a:solidFill>
                <a:latin typeface="Trebuchet MS" panose="020B0603020202020204" pitchFamily="34" charset="0"/>
              </a:rPr>
              <a:t>YEARS</a:t>
            </a:r>
          </a:p>
        </p:txBody>
      </p:sp>
    </p:spTree>
    <p:extLst>
      <p:ext uri="{BB962C8B-B14F-4D97-AF65-F5344CB8AC3E}">
        <p14:creationId xmlns:p14="http://schemas.microsoft.com/office/powerpoint/2010/main" val="1326710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07407E-6 L 4.72222E-6 -0.3006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0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1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FBBDE-F9AE-7DB9-1117-F363D5D0C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/>
          <a:lstStyle/>
          <a:p>
            <a:r>
              <a:rPr lang="en-US" dirty="0"/>
              <a:t>YOUR KPIs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134EDB-E69A-5301-D342-367D7A879E25}"/>
              </a:ext>
            </a:extLst>
          </p:cNvPr>
          <p:cNvSpPr/>
          <p:nvPr/>
        </p:nvSpPr>
        <p:spPr>
          <a:xfrm>
            <a:off x="6159291" y="1841284"/>
            <a:ext cx="2122433" cy="1980543"/>
          </a:xfrm>
          <a:prstGeom prst="rect">
            <a:avLst/>
          </a:prstGeom>
          <a:solidFill>
            <a:srgbClr val="BDD6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50" b="1" dirty="0">
                <a:solidFill>
                  <a:schemeClr val="tx1"/>
                </a:solidFill>
              </a:rPr>
              <a:t>PASSION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196DEA1-2CDA-7BC9-33EB-53C8201033A4}"/>
              </a:ext>
            </a:extLst>
          </p:cNvPr>
          <p:cNvSpPr/>
          <p:nvPr/>
        </p:nvSpPr>
        <p:spPr>
          <a:xfrm>
            <a:off x="3510783" y="1841284"/>
            <a:ext cx="2122433" cy="1980543"/>
          </a:xfrm>
          <a:prstGeom prst="rect">
            <a:avLst/>
          </a:prstGeom>
          <a:solidFill>
            <a:srgbClr val="BDD6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50" b="1" dirty="0">
                <a:solidFill>
                  <a:schemeClr val="tx1"/>
                </a:solidFill>
              </a:rPr>
              <a:t>RESKILLING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EDCFF2F-658F-3533-9EBC-8D6EFC294707}"/>
              </a:ext>
            </a:extLst>
          </p:cNvPr>
          <p:cNvSpPr/>
          <p:nvPr/>
        </p:nvSpPr>
        <p:spPr>
          <a:xfrm>
            <a:off x="862276" y="1841284"/>
            <a:ext cx="2122433" cy="1980543"/>
          </a:xfrm>
          <a:prstGeom prst="rect">
            <a:avLst/>
          </a:prstGeom>
          <a:solidFill>
            <a:srgbClr val="BDD6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50" b="1" dirty="0">
                <a:solidFill>
                  <a:schemeClr val="tx1"/>
                </a:solidFill>
              </a:rPr>
              <a:t>COMMITMENT</a:t>
            </a:r>
          </a:p>
        </p:txBody>
      </p:sp>
    </p:spTree>
    <p:extLst>
      <p:ext uri="{BB962C8B-B14F-4D97-AF65-F5344CB8AC3E}">
        <p14:creationId xmlns:p14="http://schemas.microsoft.com/office/powerpoint/2010/main" val="60685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89579B6-FAB1-F1E8-7A48-A3555EFA7358}"/>
              </a:ext>
            </a:extLst>
          </p:cNvPr>
          <p:cNvSpPr txBox="1"/>
          <p:nvPr/>
        </p:nvSpPr>
        <p:spPr>
          <a:xfrm>
            <a:off x="323851" y="3900764"/>
            <a:ext cx="8496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B9D3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Thank You</a:t>
            </a:r>
            <a:endParaRPr kumimoji="0" lang="en-IN" sz="3200" b="0" i="0" u="none" strike="noStrike" kern="1200" cap="none" spc="0" normalizeH="0" baseline="0" noProof="0" dirty="0">
              <a:ln>
                <a:noFill/>
              </a:ln>
              <a:solidFill>
                <a:srgbClr val="B9D300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0063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BF2E535-8AD8-8F1B-895C-E519A65F5101}"/>
              </a:ext>
            </a:extLst>
          </p:cNvPr>
          <p:cNvSpPr txBox="1"/>
          <p:nvPr/>
        </p:nvSpPr>
        <p:spPr>
          <a:xfrm>
            <a:off x="340322" y="2219730"/>
            <a:ext cx="5687499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50" dirty="0">
                <a:solidFill>
                  <a:schemeClr val="bg1"/>
                </a:solidFill>
                <a:latin typeface="Trebuchet MS" panose="020B0603020202020204" pitchFamily="34" charset="0"/>
              </a:rPr>
              <a:t>Every ball is a potential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4B7CC3-4D60-E0EE-72B4-5899422BDA45}"/>
              </a:ext>
            </a:extLst>
          </p:cNvPr>
          <p:cNvSpPr txBox="1"/>
          <p:nvPr/>
        </p:nvSpPr>
        <p:spPr>
          <a:xfrm>
            <a:off x="5518213" y="2220591"/>
            <a:ext cx="1845122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50" dirty="0">
                <a:solidFill>
                  <a:srgbClr val="BDD62F"/>
                </a:solidFill>
                <a:latin typeface="Trebuchet MS" panose="020B0603020202020204" pitchFamily="34" charset="0"/>
              </a:rPr>
              <a:t>WICKET</a:t>
            </a:r>
          </a:p>
        </p:txBody>
      </p:sp>
    </p:spTree>
    <p:extLst>
      <p:ext uri="{BB962C8B-B14F-4D97-AF65-F5344CB8AC3E}">
        <p14:creationId xmlns:p14="http://schemas.microsoft.com/office/powerpoint/2010/main" val="2670498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BF2E535-8AD8-8F1B-895C-E519A65F5101}"/>
              </a:ext>
            </a:extLst>
          </p:cNvPr>
          <p:cNvSpPr txBox="1"/>
          <p:nvPr/>
        </p:nvSpPr>
        <p:spPr>
          <a:xfrm>
            <a:off x="340322" y="2219730"/>
            <a:ext cx="5687499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50" dirty="0">
                <a:solidFill>
                  <a:schemeClr val="bg1"/>
                </a:solidFill>
                <a:latin typeface="Trebuchet MS" panose="020B0603020202020204" pitchFamily="34" charset="0"/>
              </a:rPr>
              <a:t>Every ball is a potential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4B7CC3-4D60-E0EE-72B4-5899422BDA45}"/>
              </a:ext>
            </a:extLst>
          </p:cNvPr>
          <p:cNvSpPr txBox="1"/>
          <p:nvPr/>
        </p:nvSpPr>
        <p:spPr>
          <a:xfrm>
            <a:off x="5528527" y="2220591"/>
            <a:ext cx="1845122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50" dirty="0">
                <a:solidFill>
                  <a:srgbClr val="BDD62F"/>
                </a:solidFill>
                <a:latin typeface="Trebuchet MS" panose="020B0603020202020204" pitchFamily="34" charset="0"/>
              </a:rPr>
              <a:t>CATCH</a:t>
            </a:r>
          </a:p>
        </p:txBody>
      </p:sp>
    </p:spTree>
    <p:extLst>
      <p:ext uri="{BB962C8B-B14F-4D97-AF65-F5344CB8AC3E}">
        <p14:creationId xmlns:p14="http://schemas.microsoft.com/office/powerpoint/2010/main" val="111437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6743FA-0F15-96A0-3C72-122FF600F2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71" t="37562" r="37315" b="16724"/>
          <a:stretch/>
        </p:blipFill>
        <p:spPr>
          <a:xfrm>
            <a:off x="0" y="0"/>
            <a:ext cx="9413385" cy="51492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D5DA87D-DF8E-54F5-AE29-4F7F8A571547}"/>
              </a:ext>
            </a:extLst>
          </p:cNvPr>
          <p:cNvSpPr txBox="1"/>
          <p:nvPr/>
        </p:nvSpPr>
        <p:spPr>
          <a:xfrm>
            <a:off x="220980" y="190500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9">
              <a:spcBef>
                <a:spcPct val="0"/>
              </a:spcBef>
              <a:defRPr/>
            </a:pPr>
            <a:r>
              <a:rPr lang="en-IN" sz="2400" b="1" cap="all" dirty="0">
                <a:solidFill>
                  <a:schemeClr val="bg1"/>
                </a:solidFill>
                <a:latin typeface="TheSansOffice" panose="020B0503040302060204" pitchFamily="34" charset="0"/>
                <a:ea typeface="+mj-ea"/>
                <a:cs typeface="+mj-cs"/>
              </a:rPr>
              <a:t>Let’s play</a:t>
            </a:r>
          </a:p>
        </p:txBody>
      </p:sp>
      <p:pic>
        <p:nvPicPr>
          <p:cNvPr id="6" name="Picture 5" descr="A black and green logo&#10;&#10;Description automatically generated">
            <a:extLst>
              <a:ext uri="{FF2B5EF4-FFF2-40B4-BE49-F238E27FC236}">
                <a16:creationId xmlns:a16="http://schemas.microsoft.com/office/drawing/2014/main" id="{2D120C84-72F1-98FB-3E41-A248546AC5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2" t="21730" r="14247" b="25551"/>
          <a:stretch/>
        </p:blipFill>
        <p:spPr>
          <a:xfrm>
            <a:off x="3538564" y="1424361"/>
            <a:ext cx="2425648" cy="161865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B892845-E484-7230-7EDB-76DBD68C0CBD}"/>
              </a:ext>
            </a:extLst>
          </p:cNvPr>
          <p:cNvSpPr txBox="1"/>
          <p:nvPr/>
        </p:nvSpPr>
        <p:spPr>
          <a:xfrm>
            <a:off x="1610856" y="3452628"/>
            <a:ext cx="6413976" cy="851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N" sz="3600" b="1" dirty="0">
                <a:solidFill>
                  <a:srgbClr val="BACF34"/>
                </a:solidFill>
                <a:latin typeface="Trebuchet MS" panose="020B0603020202020204" pitchFamily="34" charset="0"/>
              </a:rPr>
              <a:t>Introducing the full squad…</a:t>
            </a:r>
          </a:p>
        </p:txBody>
      </p:sp>
    </p:spTree>
    <p:extLst>
      <p:ext uri="{BB962C8B-B14F-4D97-AF65-F5344CB8AC3E}">
        <p14:creationId xmlns:p14="http://schemas.microsoft.com/office/powerpoint/2010/main" val="103674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3A9C8-AED3-97F4-0279-F11DF5A9BE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2226" y="3282826"/>
            <a:ext cx="8499553" cy="765050"/>
          </a:xfrm>
        </p:spPr>
        <p:txBody>
          <a:bodyPr/>
          <a:lstStyle/>
          <a:p>
            <a:r>
              <a:rPr lang="en-US" dirty="0"/>
              <a:t>NETWORK INFRA SERVICE</a:t>
            </a:r>
          </a:p>
        </p:txBody>
      </p:sp>
    </p:spTree>
    <p:extLst>
      <p:ext uri="{BB962C8B-B14F-4D97-AF65-F5344CB8AC3E}">
        <p14:creationId xmlns:p14="http://schemas.microsoft.com/office/powerpoint/2010/main" val="2357040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B6AAB01-F5CD-F285-8616-0AEE579A6C2C}"/>
              </a:ext>
            </a:extLst>
          </p:cNvPr>
          <p:cNvSpPr/>
          <p:nvPr/>
        </p:nvSpPr>
        <p:spPr>
          <a:xfrm>
            <a:off x="322490" y="1162843"/>
            <a:ext cx="1330029" cy="3353594"/>
          </a:xfrm>
          <a:prstGeom prst="roundRect">
            <a:avLst/>
          </a:prstGeom>
          <a:noFill/>
          <a:ln w="9525">
            <a:solidFill>
              <a:srgbClr val="BED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id="{1FA347EA-DE77-EC5C-0D92-7C6F93D7FBA5}"/>
              </a:ext>
            </a:extLst>
          </p:cNvPr>
          <p:cNvSpPr/>
          <p:nvPr/>
        </p:nvSpPr>
        <p:spPr>
          <a:xfrm flipV="1">
            <a:off x="1762821" y="1627188"/>
            <a:ext cx="1330030" cy="2889250"/>
          </a:xfrm>
          <a:prstGeom prst="round2SameRect">
            <a:avLst/>
          </a:prstGeom>
          <a:noFill/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id="{82D70990-94E4-034C-A829-264708036375}"/>
              </a:ext>
            </a:extLst>
          </p:cNvPr>
          <p:cNvSpPr/>
          <p:nvPr/>
        </p:nvSpPr>
        <p:spPr>
          <a:xfrm flipV="1">
            <a:off x="3203154" y="1627188"/>
            <a:ext cx="1330031" cy="2889250"/>
          </a:xfrm>
          <a:prstGeom prst="round2SameRect">
            <a:avLst/>
          </a:prstGeom>
          <a:noFill/>
          <a:ln w="952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19F92C-14A3-8703-B28D-216A7AC972DE}"/>
              </a:ext>
            </a:extLst>
          </p:cNvPr>
          <p:cNvSpPr txBox="1"/>
          <p:nvPr/>
        </p:nvSpPr>
        <p:spPr>
          <a:xfrm>
            <a:off x="441703" y="1417431"/>
            <a:ext cx="1123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sz="1200" b="1" dirty="0">
                <a:solidFill>
                  <a:srgbClr val="BED730"/>
                </a:solidFill>
                <a:latin typeface="Trebuchet MS"/>
              </a:rPr>
              <a:t>WAN Coverage in 1600+ cities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29AACF-7E6C-AABD-C35D-AA6918280BBA}"/>
              </a:ext>
            </a:extLst>
          </p:cNvPr>
          <p:cNvSpPr txBox="1"/>
          <p:nvPr/>
        </p:nvSpPr>
        <p:spPr>
          <a:xfrm>
            <a:off x="371320" y="2145154"/>
            <a:ext cx="1281200" cy="1744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3" indent="-85723" defTabSz="457189"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prstClr val="white"/>
                </a:solidFill>
                <a:latin typeface="Trebuchet MS"/>
              </a:rPr>
              <a:t>Sify OnNet: </a:t>
            </a:r>
            <a:br>
              <a:rPr lang="en-US" sz="900" dirty="0">
                <a:solidFill>
                  <a:prstClr val="white"/>
                </a:solidFill>
                <a:latin typeface="Trebuchet MS"/>
              </a:rPr>
            </a:br>
            <a:r>
              <a:rPr lang="en-US" sz="900" dirty="0">
                <a:solidFill>
                  <a:prstClr val="white"/>
                </a:solidFill>
                <a:latin typeface="Trebuchet MS"/>
              </a:rPr>
              <a:t>India’s first Automated Enterprise WAN</a:t>
            </a:r>
          </a:p>
          <a:p>
            <a:pPr marL="85723" indent="-85723" defTabSz="457189"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Bandwidth on Demand Pay as you go</a:t>
            </a:r>
          </a:p>
          <a:p>
            <a:pPr marL="85723" indent="-85723" defTabSz="457189"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One Pipe – Many services (IPVPN, Internet, Ethernet &amp; Voice)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6A62AA-74F1-D310-6C61-20C3BEE5F195}"/>
              </a:ext>
            </a:extLst>
          </p:cNvPr>
          <p:cNvSpPr txBox="1"/>
          <p:nvPr/>
        </p:nvSpPr>
        <p:spPr>
          <a:xfrm>
            <a:off x="1798083" y="1729463"/>
            <a:ext cx="13013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it-IT" sz="1200" b="1" dirty="0">
                <a:solidFill>
                  <a:srgbClr val="BED730"/>
                </a:solidFill>
                <a:latin typeface="Trebuchet MS"/>
              </a:rPr>
              <a:t>Hyperscale infra in 24 Metros</a:t>
            </a:r>
            <a:endParaRPr lang="en-US" sz="1200" b="1" dirty="0">
              <a:solidFill>
                <a:srgbClr val="BED730"/>
              </a:solidFill>
              <a:latin typeface="Trebuchet M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CD7F27B-778C-13E7-C653-212ADE143877}"/>
              </a:ext>
            </a:extLst>
          </p:cNvPr>
          <p:cNvSpPr txBox="1"/>
          <p:nvPr/>
        </p:nvSpPr>
        <p:spPr>
          <a:xfrm>
            <a:off x="1798083" y="2375078"/>
            <a:ext cx="1251203" cy="1946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3" indent="-85723" defTabSz="457189"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prstClr val="white"/>
                </a:solidFill>
                <a:latin typeface="Trebuchet MS"/>
              </a:rPr>
              <a:t>65+ Connected Data Centers</a:t>
            </a:r>
          </a:p>
          <a:p>
            <a:pPr marL="85723" indent="-85723" defTabSz="457189"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prstClr val="white"/>
                </a:solidFill>
                <a:latin typeface="Trebuchet MS"/>
              </a:rPr>
              <a:t>Highly diverse, hyper-scale infrastructure</a:t>
            </a:r>
          </a:p>
          <a:p>
            <a:pPr marL="85723" indent="-85723" defTabSz="457189"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prstClr val="white"/>
                </a:solidFill>
                <a:latin typeface="Trebuchet MS"/>
              </a:rPr>
              <a:t>India’s only Data Center Inter-Connect services suite with 99.99% guaranteed availability</a:t>
            </a:r>
          </a:p>
          <a:p>
            <a:pPr marL="85723" indent="-85723" defTabSz="457189"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endParaRPr lang="en-US" sz="9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F39B740-20D9-08E7-3534-2739438034D9}"/>
              </a:ext>
            </a:extLst>
          </p:cNvPr>
          <p:cNvSpPr txBox="1"/>
          <p:nvPr/>
        </p:nvSpPr>
        <p:spPr>
          <a:xfrm>
            <a:off x="3244623" y="1729463"/>
            <a:ext cx="150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sz="1200" b="1" dirty="0">
                <a:solidFill>
                  <a:srgbClr val="BED730"/>
                </a:solidFill>
                <a:latin typeface="Trebuchet MS"/>
              </a:rPr>
              <a:t>3 Open CLS serving Europe, Asia and SAARC Countries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2B4620-1340-B2F9-4753-99B76376F2B7}"/>
              </a:ext>
            </a:extLst>
          </p:cNvPr>
          <p:cNvSpPr txBox="1"/>
          <p:nvPr/>
        </p:nvSpPr>
        <p:spPr>
          <a:xfrm>
            <a:off x="4691605" y="1729462"/>
            <a:ext cx="1330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sz="1200" b="1" dirty="0">
                <a:solidFill>
                  <a:srgbClr val="BED730"/>
                </a:solidFill>
                <a:latin typeface="Trebuchet MS"/>
              </a:rPr>
              <a:t>Long Distance Express Network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CD7F27B-778C-13E7-C653-212ADE143877}"/>
              </a:ext>
            </a:extLst>
          </p:cNvPr>
          <p:cNvSpPr txBox="1"/>
          <p:nvPr/>
        </p:nvSpPr>
        <p:spPr>
          <a:xfrm>
            <a:off x="3244623" y="2606729"/>
            <a:ext cx="1226404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3" lvl="1" indent="-85723" defTabSz="457189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Mumbai CLS (Versova), Kolkata (Sify DLF) – SAARC Gateway, Chennai CLS in progress</a:t>
            </a:r>
          </a:p>
          <a:p>
            <a:pPr marL="85723" lvl="1" indent="-85723" defTabSz="457189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prstClr val="white"/>
                </a:solidFill>
                <a:latin typeface="Trebuchet MS"/>
              </a:rPr>
              <a:t>Distributed Architecture with Scalable SLTE Hosting </a:t>
            </a:r>
            <a:endParaRPr lang="en-IN" sz="9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CD7F27B-778C-13E7-C653-212ADE143877}"/>
              </a:ext>
            </a:extLst>
          </p:cNvPr>
          <p:cNvSpPr txBox="1"/>
          <p:nvPr/>
        </p:nvSpPr>
        <p:spPr>
          <a:xfrm>
            <a:off x="4691605" y="2375079"/>
            <a:ext cx="120329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3" lvl="1" indent="-85723" defTabSz="457189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Major national trunk low latency routes covering 6 cities</a:t>
            </a:r>
          </a:p>
          <a:p>
            <a:pPr marL="85723" lvl="1" indent="-85723" defTabSz="457189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Designed for secured optimal DC to DC Inter-Connect</a:t>
            </a:r>
          </a:p>
        </p:txBody>
      </p:sp>
      <p:sp>
        <p:nvSpPr>
          <p:cNvPr id="18" name="Rectangle: Top Corners Rounded 17">
            <a:extLst>
              <a:ext uri="{FF2B5EF4-FFF2-40B4-BE49-F238E27FC236}">
                <a16:creationId xmlns:a16="http://schemas.microsoft.com/office/drawing/2014/main" id="{D0823F97-53F8-DF6B-EB43-A276311B2B68}"/>
              </a:ext>
            </a:extLst>
          </p:cNvPr>
          <p:cNvSpPr/>
          <p:nvPr/>
        </p:nvSpPr>
        <p:spPr>
          <a:xfrm flipV="1">
            <a:off x="4643487" y="1627188"/>
            <a:ext cx="1330031" cy="2889250"/>
          </a:xfrm>
          <a:prstGeom prst="round2SameRect">
            <a:avLst/>
          </a:prstGeom>
          <a:noFill/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D412EF3-1727-D38C-7CDE-C81A9E3F2D60}"/>
              </a:ext>
            </a:extLst>
          </p:cNvPr>
          <p:cNvSpPr/>
          <p:nvPr/>
        </p:nvSpPr>
        <p:spPr>
          <a:xfrm>
            <a:off x="7524150" y="1162843"/>
            <a:ext cx="1296000" cy="3353594"/>
          </a:xfrm>
          <a:prstGeom prst="roundRect">
            <a:avLst/>
          </a:prstGeom>
          <a:noFill/>
          <a:ln w="9525">
            <a:solidFill>
              <a:srgbClr val="BED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4F85FD0-7ACB-0B91-FE36-72347CEDC977}"/>
              </a:ext>
            </a:extLst>
          </p:cNvPr>
          <p:cNvSpPr txBox="1"/>
          <p:nvPr/>
        </p:nvSpPr>
        <p:spPr>
          <a:xfrm>
            <a:off x="7617417" y="1417431"/>
            <a:ext cx="1084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sz="1200" b="1" dirty="0">
                <a:solidFill>
                  <a:srgbClr val="BED730"/>
                </a:solidFill>
                <a:latin typeface="Trebuchet MS"/>
              </a:rPr>
              <a:t>Global Presence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CA586BC-30E3-F6E2-C053-82EAE0FA91C5}"/>
              </a:ext>
            </a:extLst>
          </p:cNvPr>
          <p:cNvSpPr txBox="1"/>
          <p:nvPr/>
        </p:nvSpPr>
        <p:spPr>
          <a:xfrm>
            <a:off x="7570922" y="1964158"/>
            <a:ext cx="1201759" cy="207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3" lvl="1" indent="-85723" defTabSz="457189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4 International Gateway Points  </a:t>
            </a:r>
          </a:p>
          <a:p>
            <a:pPr marL="85723" lvl="1" indent="-85723" defTabSz="457189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7 International PoPs</a:t>
            </a:r>
          </a:p>
          <a:p>
            <a:pPr marL="85723" lvl="1" indent="-85723" defTabSz="457189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Partnerships with Global Internet Exchange</a:t>
            </a:r>
          </a:p>
          <a:p>
            <a:pPr marL="85723" lvl="1" indent="-85723" defTabSz="457189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Non-Competitive partnership, unique among Indian carriers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C88CB5-705F-EF14-2B62-76CF938A3E0E}"/>
              </a:ext>
            </a:extLst>
          </p:cNvPr>
          <p:cNvSpPr txBox="1"/>
          <p:nvPr/>
        </p:nvSpPr>
        <p:spPr>
          <a:xfrm>
            <a:off x="6098988" y="1729463"/>
            <a:ext cx="1185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sz="1200" b="1" dirty="0">
                <a:solidFill>
                  <a:srgbClr val="BED730"/>
                </a:solidFill>
                <a:latin typeface="Trebuchet MS"/>
              </a:rPr>
              <a:t>Edge </a:t>
            </a:r>
          </a:p>
          <a:p>
            <a:pPr defTabSz="457189">
              <a:defRPr/>
            </a:pPr>
            <a:r>
              <a:rPr lang="en-US" sz="1200" b="1" dirty="0">
                <a:solidFill>
                  <a:srgbClr val="BED730"/>
                </a:solidFill>
                <a:latin typeface="Trebuchet MS"/>
              </a:rPr>
              <a:t>Network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72D0C9-06ED-B711-BDB2-7C589F2B8118}"/>
              </a:ext>
            </a:extLst>
          </p:cNvPr>
          <p:cNvSpPr txBox="1"/>
          <p:nvPr/>
        </p:nvSpPr>
        <p:spPr>
          <a:xfrm>
            <a:off x="6098988" y="2273897"/>
            <a:ext cx="124693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3" lvl="1" indent="-85723" defTabSz="457189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Virtual PoPs across 33 Cities facilitating Inter-Connections</a:t>
            </a:r>
          </a:p>
          <a:p>
            <a:pPr marL="85723" lvl="1" indent="-85723" defTabSz="457189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Carrier neutral with 100+ ISP eyeballs in Tier-2 Cities</a:t>
            </a:r>
          </a:p>
          <a:p>
            <a:pPr marL="85723" lvl="1" indent="-85723" defTabSz="457189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900" dirty="0">
                <a:solidFill>
                  <a:prstClr val="white">
                    <a:lumMod val="85000"/>
                  </a:prstClr>
                </a:solidFill>
                <a:latin typeface="Trebuchet MS"/>
              </a:rPr>
              <a:t>Inter-Connect with National Internet Exchange (NIXI) in 20+ Tier-2 cities</a:t>
            </a:r>
          </a:p>
        </p:txBody>
      </p:sp>
      <p:sp>
        <p:nvSpPr>
          <p:cNvPr id="4" name="Rectangle: Top Corners Rounded 3">
            <a:extLst>
              <a:ext uri="{FF2B5EF4-FFF2-40B4-BE49-F238E27FC236}">
                <a16:creationId xmlns:a16="http://schemas.microsoft.com/office/drawing/2014/main" id="{B61B1EE4-5802-1FAD-CB69-C5B634544008}"/>
              </a:ext>
            </a:extLst>
          </p:cNvPr>
          <p:cNvSpPr/>
          <p:nvPr/>
        </p:nvSpPr>
        <p:spPr>
          <a:xfrm flipV="1">
            <a:off x="6083820" y="1627188"/>
            <a:ext cx="1330031" cy="2889250"/>
          </a:xfrm>
          <a:prstGeom prst="round2SameRect">
            <a:avLst/>
          </a:prstGeom>
          <a:noFill/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>
              <a:defRPr/>
            </a:pPr>
            <a:endParaRPr lang="en-IN" sz="1800" dirty="0">
              <a:solidFill>
                <a:prstClr val="white"/>
              </a:solidFill>
              <a:latin typeface="Trebuchet MS"/>
            </a:endParaRP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91494E79-BAB7-576F-3877-064D224A5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2" y="165410"/>
            <a:ext cx="7693099" cy="461655"/>
          </a:xfrm>
        </p:spPr>
        <p:txBody>
          <a:bodyPr/>
          <a:lstStyle/>
          <a:p>
            <a:r>
              <a:rPr lang="en-US" dirty="0"/>
              <a:t>Sify Digital Network Infrastructure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7837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ify Theme Nov20">
  <a:themeElements>
    <a:clrScheme name="Office 2007 - 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ify New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ify Theme 11102018" id="{5D34ADB0-9B4B-4AC9-89EB-6B867DA4F5E7}" vid="{13943DAD-321F-49F1-803A-50B168C71F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4852</TotalTime>
  <Words>3656</Words>
  <Application>Microsoft Macintosh PowerPoint</Application>
  <PresentationFormat>On-screen Show (16:9)</PresentationFormat>
  <Paragraphs>850</Paragraphs>
  <Slides>45</Slides>
  <Notes>12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5" baseType="lpstr">
      <vt:lpstr>Aptos</vt:lpstr>
      <vt:lpstr>Arial</vt:lpstr>
      <vt:lpstr>Calibri</vt:lpstr>
      <vt:lpstr>Courier New</vt:lpstr>
      <vt:lpstr>Helvetica</vt:lpstr>
      <vt:lpstr>Source Sans Pro</vt:lpstr>
      <vt:lpstr>TheSansOffice</vt:lpstr>
      <vt:lpstr>Times New Roman</vt:lpstr>
      <vt:lpstr>Trebuchet MS</vt:lpstr>
      <vt:lpstr>Sify Theme Nov20</vt:lpstr>
      <vt:lpstr>PowerPoint Presentation</vt:lpstr>
      <vt:lpstr>PowerPoint Presentation</vt:lpstr>
      <vt:lpstr>3 Company Structure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Sify Digital Network Infrastructure </vt:lpstr>
      <vt:lpstr>Sify Digital Network Infra Strategy:  Aligned to Evolving Market Dynamics</vt:lpstr>
      <vt:lpstr>PowerPoint Presentation</vt:lpstr>
      <vt:lpstr>Sify DATA CENTERS – 23 years of excellence </vt:lpstr>
      <vt:lpstr>Future-ready Digital DATA CENTER Infrastructure </vt:lpstr>
      <vt:lpstr>PowerPoint Presentation</vt:lpstr>
      <vt:lpstr>Sify CLOUDINFINIT Hybrid Multi-cloud Deployment Model</vt:lpstr>
      <vt:lpstr>Sify INFINITCMP: Gen V MULTI-Cloud Management</vt:lpstr>
      <vt:lpstr>PowerPoint Presentation</vt:lpstr>
      <vt:lpstr>Network Digital Services Portfolio</vt:lpstr>
      <vt:lpstr>Network Digital Services Framework</vt:lpstr>
      <vt:lpstr>Service Delivery Platform</vt:lpstr>
      <vt:lpstr>PowerPoint Presentation</vt:lpstr>
      <vt:lpstr>End-to-end Integrated Managed Services</vt:lpstr>
      <vt:lpstr>Sify INFINITCMP: Gen V MULTI-Cloud Management</vt:lpstr>
      <vt:lpstr>Sify IT Managed Services Framework </vt:lpstr>
      <vt:lpstr>Sify IT Managed Services  </vt:lpstr>
      <vt:lpstr>PowerPoint Presentation</vt:lpstr>
      <vt:lpstr>Sify InfinitSecurity Services Framework</vt:lpstr>
      <vt:lpstr>Sify Security Services</vt:lpstr>
      <vt:lpstr>Sify InfinitSecurity Services Catalog </vt:lpstr>
      <vt:lpstr>PowerPoint Presentation</vt:lpstr>
      <vt:lpstr>Enterprises have a visibility problem across distribution value streams</vt:lpstr>
      <vt:lpstr>Digital Services: Platforms</vt:lpstr>
      <vt:lpstr>Sify Digital Enterprise Stack</vt:lpstr>
      <vt:lpstr>Sify InfinitFSO Foundational Architecture: Building Blocks</vt:lpstr>
      <vt:lpstr>InfinitFSO with AIOps: For Real-time Insights on Service Performance</vt:lpstr>
      <vt:lpstr>PowerPoint Presentation</vt:lpstr>
      <vt:lpstr>Industry Applications Services: SAP, ORACLE, Microsoft </vt:lpstr>
      <vt:lpstr>Digital Augmentation - AR/VR/MR Services</vt:lpstr>
      <vt:lpstr>Digital Assessment</vt:lpstr>
      <vt:lpstr>Our Investments</vt:lpstr>
      <vt:lpstr>Our Investments</vt:lpstr>
      <vt:lpstr>Our Investments</vt:lpstr>
      <vt:lpstr>PowerPoint Presentation</vt:lpstr>
      <vt:lpstr>YOUR KPIs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Praveen Krishna</dc:creator>
  <cp:lastModifiedBy>Nizar Ahamed A R</cp:lastModifiedBy>
  <cp:revision>54</cp:revision>
  <dcterms:created xsi:type="dcterms:W3CDTF">2024-03-30T07:34:51Z</dcterms:created>
  <dcterms:modified xsi:type="dcterms:W3CDTF">2024-04-15T06:16:46Z</dcterms:modified>
</cp:coreProperties>
</file>