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4"/>
  </p:sldMasterIdLst>
  <p:notesMasterIdLst>
    <p:notesMasterId r:id="rId13"/>
  </p:notesMasterIdLst>
  <p:sldIdLst>
    <p:sldId id="256" r:id="rId5"/>
    <p:sldId id="2147311116" r:id="rId6"/>
    <p:sldId id="2147479738" r:id="rId7"/>
    <p:sldId id="2147477226" r:id="rId8"/>
    <p:sldId id="2147477222" r:id="rId9"/>
    <p:sldId id="2147479739" r:id="rId10"/>
    <p:sldId id="2147479741" r:id="rId11"/>
    <p:sldId id="2146846752" r:id="rId12"/>
  </p:sldIdLst>
  <p:sldSz cx="9144000" cy="5143500" type="screen16x9"/>
  <p:notesSz cx="6858000" cy="9296400"/>
  <p:defaultTextStyle>
    <a:defPPr>
      <a:defRPr lang="en-US"/>
    </a:defPPr>
    <a:lvl1pPr marL="0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9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2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1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A984D07-1518-076C-AF61-0BD945087473}" name="Shombit Roy" initials="SR" userId="S::shombit.roy@sifycorp.com::c756c23c-bc98-4e37-a5fe-728e205ffcc6" providerId="AD"/>
  <p188:author id="{34FC0925-E2A8-9709-ACE5-9090C8602C3C}" name="Abhishek Singh Tomar" initials="AST" userId="S::abhishek.tomar@sifycorp.com::42be2351-8acd-4005-aae4-d092fa1b67a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ha Bhasin Chawla" initials="NB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D730"/>
    <a:srgbClr val="10253F"/>
    <a:srgbClr val="17375E"/>
    <a:srgbClr val="000000"/>
    <a:srgbClr val="A2B800"/>
    <a:srgbClr val="556677"/>
    <a:srgbClr val="1F497D"/>
    <a:srgbClr val="376092"/>
    <a:srgbClr val="0A182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B49CD0-85E7-7542-8710-69D3CAAF2A1B}" v="57" dt="2024-04-01T04:03:01.3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34" autoAdjust="0"/>
    <p:restoredTop sz="94660"/>
  </p:normalViewPr>
  <p:slideViewPr>
    <p:cSldViewPr snapToGrid="0">
      <p:cViewPr varScale="1">
        <p:scale>
          <a:sx n="203" d="100"/>
          <a:sy n="203" d="100"/>
        </p:scale>
        <p:origin x="168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00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ombit Roy" userId="c756c23c-bc98-4e37-a5fe-728e205ffcc6" providerId="ADAL" clId="{4C28B88B-9CB9-4EB9-88DD-B5D6DCA948CB}"/>
    <pc:docChg chg="custSel modSld">
      <pc:chgData name="Shombit Roy" userId="c756c23c-bc98-4e37-a5fe-728e205ffcc6" providerId="ADAL" clId="{4C28B88B-9CB9-4EB9-88DD-B5D6DCA948CB}" dt="2024-04-01T05:44:18.094" v="2" actId="700"/>
      <pc:docMkLst>
        <pc:docMk/>
      </pc:docMkLst>
      <pc:sldChg chg="modSp mod modClrScheme chgLayout">
        <pc:chgData name="Shombit Roy" userId="c756c23c-bc98-4e37-a5fe-728e205ffcc6" providerId="ADAL" clId="{4C28B88B-9CB9-4EB9-88DD-B5D6DCA948CB}" dt="2024-04-01T05:44:18.094" v="2" actId="700"/>
        <pc:sldMkLst>
          <pc:docMk/>
          <pc:sldMk cId="2554677115" sldId="2147477222"/>
        </pc:sldMkLst>
        <pc:spChg chg="mod ord">
          <ac:chgData name="Shombit Roy" userId="c756c23c-bc98-4e37-a5fe-728e205ffcc6" providerId="ADAL" clId="{4C28B88B-9CB9-4EB9-88DD-B5D6DCA948CB}" dt="2024-04-01T05:44:18.094" v="2" actId="700"/>
          <ac:spMkLst>
            <pc:docMk/>
            <pc:sldMk cId="2554677115" sldId="2147477222"/>
            <ac:spMk id="2" creationId="{7C27C87F-2B04-4D1D-8028-532C065C3F49}"/>
          </ac:spMkLst>
        </pc:spChg>
      </pc:sldChg>
      <pc:sldChg chg="delSp mod">
        <pc:chgData name="Shombit Roy" userId="c756c23c-bc98-4e37-a5fe-728e205ffcc6" providerId="ADAL" clId="{4C28B88B-9CB9-4EB9-88DD-B5D6DCA948CB}" dt="2024-04-01T05:44:06.714" v="1" actId="478"/>
        <pc:sldMkLst>
          <pc:docMk/>
          <pc:sldMk cId="1809089962" sldId="2147479738"/>
        </pc:sldMkLst>
        <pc:spChg chg="del">
          <ac:chgData name="Shombit Roy" userId="c756c23c-bc98-4e37-a5fe-728e205ffcc6" providerId="ADAL" clId="{4C28B88B-9CB9-4EB9-88DD-B5D6DCA948CB}" dt="2024-04-01T05:44:06.714" v="1" actId="478"/>
          <ac:spMkLst>
            <pc:docMk/>
            <pc:sldMk cId="1809089962" sldId="2147479738"/>
            <ac:spMk id="17" creationId="{DE19A9AC-8D8F-3213-4BB5-BADD830933F4}"/>
          </ac:spMkLst>
        </pc:spChg>
        <pc:spChg chg="del">
          <ac:chgData name="Shombit Roy" userId="c756c23c-bc98-4e37-a5fe-728e205ffcc6" providerId="ADAL" clId="{4C28B88B-9CB9-4EB9-88DD-B5D6DCA948CB}" dt="2024-04-01T05:44:04.757" v="0" actId="478"/>
          <ac:spMkLst>
            <pc:docMk/>
            <pc:sldMk cId="1809089962" sldId="2147479738"/>
            <ac:spMk id="32" creationId="{A929C22F-81C0-4E7E-BEDC-2FD54EC8C9B5}"/>
          </ac:spMkLst>
        </pc:spChg>
      </pc:sldChg>
    </pc:docChg>
  </pc:docChgLst>
  <pc:docChgLst>
    <pc:chgData name="Riyaz Hussain F" userId="61946f1e-fe37-47bd-95d9-6bdd733289fa" providerId="ADAL" clId="{01B49CD0-85E7-7542-8710-69D3CAAF2A1B}"/>
    <pc:docChg chg="modSld">
      <pc:chgData name="Riyaz Hussain F" userId="61946f1e-fe37-47bd-95d9-6bdd733289fa" providerId="ADAL" clId="{01B49CD0-85E7-7542-8710-69D3CAAF2A1B}" dt="2024-04-01T04:03:01.367" v="50"/>
      <pc:docMkLst>
        <pc:docMk/>
      </pc:docMkLst>
      <pc:sldChg chg="modSp mod">
        <pc:chgData name="Riyaz Hussain F" userId="61946f1e-fe37-47bd-95d9-6bdd733289fa" providerId="ADAL" clId="{01B49CD0-85E7-7542-8710-69D3CAAF2A1B}" dt="2024-04-01T04:03:01.367" v="50"/>
        <pc:sldMkLst>
          <pc:docMk/>
          <pc:sldMk cId="1928811015" sldId="2147311116"/>
        </pc:sldMkLst>
        <pc:graphicFrameChg chg="mod modGraphic">
          <ac:chgData name="Riyaz Hussain F" userId="61946f1e-fe37-47bd-95d9-6bdd733289fa" providerId="ADAL" clId="{01B49CD0-85E7-7542-8710-69D3CAAF2A1B}" dt="2024-04-01T04:03:01.367" v="50"/>
          <ac:graphicFrameMkLst>
            <pc:docMk/>
            <pc:sldMk cId="1928811015" sldId="2147311116"/>
            <ac:graphicFrameMk id="2" creationId="{A83F0A34-5AA6-4D8C-B891-466A5691E0A9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DA05C7-07C7-403D-AD6A-B685AE6A0096}" type="doc">
      <dgm:prSet loTypeId="urn:microsoft.com/office/officeart/2008/layout/LinedList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03F31012-4BB8-4293-B298-A7EB77269A65}">
      <dgm:prSet custT="1"/>
      <dgm:spPr/>
      <dgm:t>
        <a:bodyPr anchor="ctr"/>
        <a:lstStyle/>
        <a:p>
          <a:r>
            <a:rPr lang="en-IN" sz="1600" b="1" dirty="0">
              <a:solidFill>
                <a:srgbClr val="BED730"/>
              </a:solidFill>
              <a:latin typeface="Trebuchet MS" panose="020B0703020202090204" pitchFamily="34" charset="0"/>
            </a:rPr>
            <a:t>SECURITY PORTFOLIO</a:t>
          </a:r>
          <a:endParaRPr lang="en-IN" sz="1600" b="1" cap="none" baseline="0" dirty="0">
            <a:solidFill>
              <a:srgbClr val="BED730"/>
            </a:solidFill>
          </a:endParaRPr>
        </a:p>
      </dgm:t>
    </dgm:pt>
    <dgm:pt modelId="{C4063C69-DB6B-457B-9660-950424F0A29B}" type="parTrans" cxnId="{50861A17-178D-48E9-BF5E-75BBA9EB9C58}">
      <dgm:prSet/>
      <dgm:spPr/>
      <dgm:t>
        <a:bodyPr/>
        <a:lstStyle/>
        <a:p>
          <a:endParaRPr lang="en-IN" sz="1400">
            <a:solidFill>
              <a:schemeClr val="bg1"/>
            </a:solidFill>
          </a:endParaRPr>
        </a:p>
      </dgm:t>
    </dgm:pt>
    <dgm:pt modelId="{FC8B63D3-FC99-4AF4-803D-1FF73EB33514}" type="sibTrans" cxnId="{50861A17-178D-48E9-BF5E-75BBA9EB9C58}">
      <dgm:prSet/>
      <dgm:spPr/>
      <dgm:t>
        <a:bodyPr/>
        <a:lstStyle/>
        <a:p>
          <a:endParaRPr lang="en-IN" sz="1400">
            <a:solidFill>
              <a:schemeClr val="bg1"/>
            </a:solidFill>
          </a:endParaRPr>
        </a:p>
      </dgm:t>
    </dgm:pt>
    <dgm:pt modelId="{A5459645-2624-7244-AC1B-2910880BAA6B}">
      <dgm:prSet custT="1"/>
      <dgm:spPr/>
      <dgm:t>
        <a:bodyPr anchor="ctr"/>
        <a:lstStyle/>
        <a:p>
          <a:r>
            <a:rPr lang="en-US" sz="1600" b="1" dirty="0">
              <a:solidFill>
                <a:srgbClr val="BED730"/>
              </a:solidFill>
              <a:latin typeface="Trebuchet MS" panose="020B0703020202090204" pitchFamily="34" charset="0"/>
            </a:rPr>
            <a:t>SECURITY SERVICES OFFERINGS: HIGH LEVEL VIEW</a:t>
          </a:r>
        </a:p>
      </dgm:t>
    </dgm:pt>
    <dgm:pt modelId="{8E7EF67E-EF72-304A-BE3A-B6EE01FB5E32}" type="parTrans" cxnId="{833B1888-AAC2-7046-A7C4-B0A7EF0ED023}">
      <dgm:prSet/>
      <dgm:spPr/>
      <dgm:t>
        <a:bodyPr/>
        <a:lstStyle/>
        <a:p>
          <a:endParaRPr lang="en-US"/>
        </a:p>
      </dgm:t>
    </dgm:pt>
    <dgm:pt modelId="{B3959FE0-F924-2442-A021-56E6A7295612}" type="sibTrans" cxnId="{833B1888-AAC2-7046-A7C4-B0A7EF0ED023}">
      <dgm:prSet/>
      <dgm:spPr/>
      <dgm:t>
        <a:bodyPr/>
        <a:lstStyle/>
        <a:p>
          <a:endParaRPr lang="en-US"/>
        </a:p>
      </dgm:t>
    </dgm:pt>
    <dgm:pt modelId="{8C03F344-0BDF-2042-8E1A-59FAAB29848D}">
      <dgm:prSet custT="1"/>
      <dgm:spPr/>
      <dgm:t>
        <a:bodyPr anchor="ctr"/>
        <a:lstStyle/>
        <a:p>
          <a:r>
            <a:rPr lang="en-IN" sz="1600" b="1" dirty="0">
              <a:solidFill>
                <a:srgbClr val="BED730"/>
              </a:solidFill>
              <a:latin typeface="Trebuchet MS" panose="020B0703020202090204" pitchFamily="34" charset="0"/>
            </a:rPr>
            <a:t>STRATEGIC PARTNERSHIPS</a:t>
          </a:r>
        </a:p>
      </dgm:t>
    </dgm:pt>
    <dgm:pt modelId="{D0D308FA-C510-9048-B71A-1949DBF4DC43}" type="parTrans" cxnId="{FF2A7BCA-D5F5-824F-9A8B-390C3D9CF1F3}">
      <dgm:prSet/>
      <dgm:spPr/>
      <dgm:t>
        <a:bodyPr/>
        <a:lstStyle/>
        <a:p>
          <a:endParaRPr lang="en-US"/>
        </a:p>
      </dgm:t>
    </dgm:pt>
    <dgm:pt modelId="{3F677F69-D36E-7A47-954F-4CAA3E263084}" type="sibTrans" cxnId="{FF2A7BCA-D5F5-824F-9A8B-390C3D9CF1F3}">
      <dgm:prSet/>
      <dgm:spPr/>
      <dgm:t>
        <a:bodyPr/>
        <a:lstStyle/>
        <a:p>
          <a:endParaRPr lang="en-US"/>
        </a:p>
      </dgm:t>
    </dgm:pt>
    <dgm:pt modelId="{82B8EFF1-394E-E540-A3FE-CD3D25C7F5AF}">
      <dgm:prSet custT="1"/>
      <dgm:spPr/>
      <dgm:t>
        <a:bodyPr anchor="ctr"/>
        <a:lstStyle/>
        <a:p>
          <a:r>
            <a:rPr lang="en-IN" sz="1600" b="1" dirty="0">
              <a:solidFill>
                <a:srgbClr val="BED730"/>
              </a:solidFill>
              <a:latin typeface="Trebuchet MS" panose="020B0703020202090204" pitchFamily="34" charset="0"/>
            </a:rPr>
            <a:t>ROADMAP - NEW PRODUCT OFFERINGS</a:t>
          </a:r>
        </a:p>
      </dgm:t>
    </dgm:pt>
    <dgm:pt modelId="{BE0E3295-AE3F-4E46-A016-702ABEA35B69}" type="parTrans" cxnId="{EECC8C08-89AA-474C-A18A-70A832213D1E}">
      <dgm:prSet/>
      <dgm:spPr/>
      <dgm:t>
        <a:bodyPr/>
        <a:lstStyle/>
        <a:p>
          <a:endParaRPr lang="en-US"/>
        </a:p>
      </dgm:t>
    </dgm:pt>
    <dgm:pt modelId="{77002E5E-59A2-E641-8451-E44EE9AE53DE}" type="sibTrans" cxnId="{EECC8C08-89AA-474C-A18A-70A832213D1E}">
      <dgm:prSet/>
      <dgm:spPr/>
      <dgm:t>
        <a:bodyPr/>
        <a:lstStyle/>
        <a:p>
          <a:endParaRPr lang="en-US"/>
        </a:p>
      </dgm:t>
    </dgm:pt>
    <dgm:pt modelId="{9B440E0C-26E9-C24E-9B72-AFEB6131B8FC}">
      <dgm:prSet custT="1"/>
      <dgm:spPr/>
      <dgm:t>
        <a:bodyPr anchor="ctr" anchorCtr="0"/>
        <a:lstStyle/>
        <a:p>
          <a:r>
            <a:rPr lang="en-US" sz="1600" b="1" kern="1200" dirty="0">
              <a:solidFill>
                <a:srgbClr val="BED730"/>
              </a:solidFill>
              <a:latin typeface="Trebuchet MS" panose="020B0703020202090204" pitchFamily="34" charset="0"/>
              <a:ea typeface="+mn-ea"/>
              <a:cs typeface="+mn-cs"/>
            </a:rPr>
            <a:t>VALUE PROPOSITION &amp; CUSTOMER BENIFITS</a:t>
          </a:r>
        </a:p>
      </dgm:t>
    </dgm:pt>
    <dgm:pt modelId="{D84E2E92-AB4E-624C-B83C-6774C2ED07A2}" type="parTrans" cxnId="{D001285E-720F-D648-9886-07C8CF02C5CD}">
      <dgm:prSet/>
      <dgm:spPr/>
      <dgm:t>
        <a:bodyPr/>
        <a:lstStyle/>
        <a:p>
          <a:endParaRPr lang="en-GB"/>
        </a:p>
      </dgm:t>
    </dgm:pt>
    <dgm:pt modelId="{A934901B-04AE-FF49-8A33-1922777ECBF6}" type="sibTrans" cxnId="{D001285E-720F-D648-9886-07C8CF02C5CD}">
      <dgm:prSet/>
      <dgm:spPr/>
      <dgm:t>
        <a:bodyPr/>
        <a:lstStyle/>
        <a:p>
          <a:endParaRPr lang="en-GB"/>
        </a:p>
      </dgm:t>
    </dgm:pt>
    <dgm:pt modelId="{A7FBD368-F683-4920-A669-FC17188D2097}" type="pres">
      <dgm:prSet presAssocID="{49DA05C7-07C7-403D-AD6A-B685AE6A0096}" presName="vert0" presStyleCnt="0">
        <dgm:presLayoutVars>
          <dgm:dir/>
          <dgm:animOne val="branch"/>
          <dgm:animLvl val="lvl"/>
        </dgm:presLayoutVars>
      </dgm:prSet>
      <dgm:spPr/>
    </dgm:pt>
    <dgm:pt modelId="{8E4F29EF-C02C-4610-8613-655E2302BCAF}" type="pres">
      <dgm:prSet presAssocID="{03F31012-4BB8-4293-B298-A7EB77269A65}" presName="thickLine" presStyleLbl="alignNode1" presStyleIdx="0" presStyleCnt="5"/>
      <dgm:spPr/>
    </dgm:pt>
    <dgm:pt modelId="{C2A396C3-3490-4E66-BB84-C5DB1AF7A844}" type="pres">
      <dgm:prSet presAssocID="{03F31012-4BB8-4293-B298-A7EB77269A65}" presName="horz1" presStyleCnt="0"/>
      <dgm:spPr/>
    </dgm:pt>
    <dgm:pt modelId="{90354892-1EEE-44FC-BC2D-CA907B74E09C}" type="pres">
      <dgm:prSet presAssocID="{03F31012-4BB8-4293-B298-A7EB77269A65}" presName="tx1" presStyleLbl="revTx" presStyleIdx="0" presStyleCnt="5"/>
      <dgm:spPr/>
    </dgm:pt>
    <dgm:pt modelId="{86FA0C5B-2B3F-4C20-A612-88657483DBF3}" type="pres">
      <dgm:prSet presAssocID="{03F31012-4BB8-4293-B298-A7EB77269A65}" presName="vert1" presStyleCnt="0"/>
      <dgm:spPr/>
    </dgm:pt>
    <dgm:pt modelId="{015F36EB-898D-4C40-A62E-F7FF8B77B4F2}" type="pres">
      <dgm:prSet presAssocID="{A5459645-2624-7244-AC1B-2910880BAA6B}" presName="thickLine" presStyleLbl="alignNode1" presStyleIdx="1" presStyleCnt="5"/>
      <dgm:spPr/>
    </dgm:pt>
    <dgm:pt modelId="{435E1851-4D67-654A-A813-5F2ED8606EDD}" type="pres">
      <dgm:prSet presAssocID="{A5459645-2624-7244-AC1B-2910880BAA6B}" presName="horz1" presStyleCnt="0"/>
      <dgm:spPr/>
    </dgm:pt>
    <dgm:pt modelId="{CCD8CC97-A4BB-DA4D-8D16-698443A3CBC4}" type="pres">
      <dgm:prSet presAssocID="{A5459645-2624-7244-AC1B-2910880BAA6B}" presName="tx1" presStyleLbl="revTx" presStyleIdx="1" presStyleCnt="5"/>
      <dgm:spPr/>
    </dgm:pt>
    <dgm:pt modelId="{D25079D6-775D-B445-91B6-E8AF46C43FBE}" type="pres">
      <dgm:prSet presAssocID="{A5459645-2624-7244-AC1B-2910880BAA6B}" presName="vert1" presStyleCnt="0"/>
      <dgm:spPr/>
    </dgm:pt>
    <dgm:pt modelId="{33532B8B-E449-CE42-8B8A-6788E4E14EAD}" type="pres">
      <dgm:prSet presAssocID="{9B440E0C-26E9-C24E-9B72-AFEB6131B8FC}" presName="thickLine" presStyleLbl="alignNode1" presStyleIdx="2" presStyleCnt="5"/>
      <dgm:spPr/>
    </dgm:pt>
    <dgm:pt modelId="{4953D569-2EDE-D64D-A3CF-777126EE5304}" type="pres">
      <dgm:prSet presAssocID="{9B440E0C-26E9-C24E-9B72-AFEB6131B8FC}" presName="horz1" presStyleCnt="0"/>
      <dgm:spPr/>
    </dgm:pt>
    <dgm:pt modelId="{92597AA2-CFAD-2748-9A12-1E24C143733C}" type="pres">
      <dgm:prSet presAssocID="{9B440E0C-26E9-C24E-9B72-AFEB6131B8FC}" presName="tx1" presStyleLbl="revTx" presStyleIdx="2" presStyleCnt="5"/>
      <dgm:spPr/>
    </dgm:pt>
    <dgm:pt modelId="{4AEBDC21-6745-0E47-8BC9-3E70D8D3686C}" type="pres">
      <dgm:prSet presAssocID="{9B440E0C-26E9-C24E-9B72-AFEB6131B8FC}" presName="vert1" presStyleCnt="0"/>
      <dgm:spPr/>
    </dgm:pt>
    <dgm:pt modelId="{3CD97100-9B55-8E42-9ACB-C933A6A02628}" type="pres">
      <dgm:prSet presAssocID="{8C03F344-0BDF-2042-8E1A-59FAAB29848D}" presName="thickLine" presStyleLbl="alignNode1" presStyleIdx="3" presStyleCnt="5"/>
      <dgm:spPr/>
    </dgm:pt>
    <dgm:pt modelId="{DD41887E-1527-FF4C-A28E-95D831F81E2C}" type="pres">
      <dgm:prSet presAssocID="{8C03F344-0BDF-2042-8E1A-59FAAB29848D}" presName="horz1" presStyleCnt="0"/>
      <dgm:spPr/>
    </dgm:pt>
    <dgm:pt modelId="{B8F9BC86-2A1F-2445-A121-96E5AD3CADAA}" type="pres">
      <dgm:prSet presAssocID="{8C03F344-0BDF-2042-8E1A-59FAAB29848D}" presName="tx1" presStyleLbl="revTx" presStyleIdx="3" presStyleCnt="5"/>
      <dgm:spPr/>
    </dgm:pt>
    <dgm:pt modelId="{E44A9C66-3F67-5948-8428-8ED2C8172459}" type="pres">
      <dgm:prSet presAssocID="{8C03F344-0BDF-2042-8E1A-59FAAB29848D}" presName="vert1" presStyleCnt="0"/>
      <dgm:spPr/>
    </dgm:pt>
    <dgm:pt modelId="{6803D119-CCF7-F24D-9CAC-D881BA9EF1E8}" type="pres">
      <dgm:prSet presAssocID="{82B8EFF1-394E-E540-A3FE-CD3D25C7F5AF}" presName="thickLine" presStyleLbl="alignNode1" presStyleIdx="4" presStyleCnt="5"/>
      <dgm:spPr/>
    </dgm:pt>
    <dgm:pt modelId="{576AD241-919E-B740-90EE-C72D190675D5}" type="pres">
      <dgm:prSet presAssocID="{82B8EFF1-394E-E540-A3FE-CD3D25C7F5AF}" presName="horz1" presStyleCnt="0"/>
      <dgm:spPr/>
    </dgm:pt>
    <dgm:pt modelId="{98ECDEF1-6911-764F-B812-ED7D6C604219}" type="pres">
      <dgm:prSet presAssocID="{82B8EFF1-394E-E540-A3FE-CD3D25C7F5AF}" presName="tx1" presStyleLbl="revTx" presStyleIdx="4" presStyleCnt="5"/>
      <dgm:spPr/>
    </dgm:pt>
    <dgm:pt modelId="{0C9B2592-C6C1-AB4A-AE65-78C15F6672BD}" type="pres">
      <dgm:prSet presAssocID="{82B8EFF1-394E-E540-A3FE-CD3D25C7F5AF}" presName="vert1" presStyleCnt="0"/>
      <dgm:spPr/>
    </dgm:pt>
  </dgm:ptLst>
  <dgm:cxnLst>
    <dgm:cxn modelId="{78E3EA01-CA66-1C4D-A22E-9D911EC19C1C}" type="presOf" srcId="{82B8EFF1-394E-E540-A3FE-CD3D25C7F5AF}" destId="{98ECDEF1-6911-764F-B812-ED7D6C604219}" srcOrd="0" destOrd="0" presId="urn:microsoft.com/office/officeart/2008/layout/LinedList"/>
    <dgm:cxn modelId="{EECC8C08-89AA-474C-A18A-70A832213D1E}" srcId="{49DA05C7-07C7-403D-AD6A-B685AE6A0096}" destId="{82B8EFF1-394E-E540-A3FE-CD3D25C7F5AF}" srcOrd="4" destOrd="0" parTransId="{BE0E3295-AE3F-4E46-A016-702ABEA35B69}" sibTransId="{77002E5E-59A2-E641-8451-E44EE9AE53DE}"/>
    <dgm:cxn modelId="{50861A17-178D-48E9-BF5E-75BBA9EB9C58}" srcId="{49DA05C7-07C7-403D-AD6A-B685AE6A0096}" destId="{03F31012-4BB8-4293-B298-A7EB77269A65}" srcOrd="0" destOrd="0" parTransId="{C4063C69-DB6B-457B-9660-950424F0A29B}" sibTransId="{FC8B63D3-FC99-4AF4-803D-1FF73EB33514}"/>
    <dgm:cxn modelId="{D001285E-720F-D648-9886-07C8CF02C5CD}" srcId="{49DA05C7-07C7-403D-AD6A-B685AE6A0096}" destId="{9B440E0C-26E9-C24E-9B72-AFEB6131B8FC}" srcOrd="2" destOrd="0" parTransId="{D84E2E92-AB4E-624C-B83C-6774C2ED07A2}" sibTransId="{A934901B-04AE-FF49-8A33-1922777ECBF6}"/>
    <dgm:cxn modelId="{4AEC0A66-5792-9F4D-B1AC-847C5322E165}" type="presOf" srcId="{8C03F344-0BDF-2042-8E1A-59FAAB29848D}" destId="{B8F9BC86-2A1F-2445-A121-96E5AD3CADAA}" srcOrd="0" destOrd="0" presId="urn:microsoft.com/office/officeart/2008/layout/LinedList"/>
    <dgm:cxn modelId="{25C1E575-B89F-427B-91DD-5741F5443690}" type="presOf" srcId="{49DA05C7-07C7-403D-AD6A-B685AE6A0096}" destId="{A7FBD368-F683-4920-A669-FC17188D2097}" srcOrd="0" destOrd="0" presId="urn:microsoft.com/office/officeart/2008/layout/LinedList"/>
    <dgm:cxn modelId="{A01A7778-93E0-4279-B85F-643647EF327D}" type="presOf" srcId="{03F31012-4BB8-4293-B298-A7EB77269A65}" destId="{90354892-1EEE-44FC-BC2D-CA907B74E09C}" srcOrd="0" destOrd="0" presId="urn:microsoft.com/office/officeart/2008/layout/LinedList"/>
    <dgm:cxn modelId="{833B1888-AAC2-7046-A7C4-B0A7EF0ED023}" srcId="{49DA05C7-07C7-403D-AD6A-B685AE6A0096}" destId="{A5459645-2624-7244-AC1B-2910880BAA6B}" srcOrd="1" destOrd="0" parTransId="{8E7EF67E-EF72-304A-BE3A-B6EE01FB5E32}" sibTransId="{B3959FE0-F924-2442-A021-56E6A7295612}"/>
    <dgm:cxn modelId="{70D49D8B-8C1F-4E44-A7B4-0E61C97A85B0}" type="presOf" srcId="{A5459645-2624-7244-AC1B-2910880BAA6B}" destId="{CCD8CC97-A4BB-DA4D-8D16-698443A3CBC4}" srcOrd="0" destOrd="0" presId="urn:microsoft.com/office/officeart/2008/layout/LinedList"/>
    <dgm:cxn modelId="{FF2A7BCA-D5F5-824F-9A8B-390C3D9CF1F3}" srcId="{49DA05C7-07C7-403D-AD6A-B685AE6A0096}" destId="{8C03F344-0BDF-2042-8E1A-59FAAB29848D}" srcOrd="3" destOrd="0" parTransId="{D0D308FA-C510-9048-B71A-1949DBF4DC43}" sibTransId="{3F677F69-D36E-7A47-954F-4CAA3E263084}"/>
    <dgm:cxn modelId="{16D3ABEC-9E9F-8247-BD2D-A12664D26693}" type="presOf" srcId="{9B440E0C-26E9-C24E-9B72-AFEB6131B8FC}" destId="{92597AA2-CFAD-2748-9A12-1E24C143733C}" srcOrd="0" destOrd="0" presId="urn:microsoft.com/office/officeart/2008/layout/LinedList"/>
    <dgm:cxn modelId="{CF8B2215-FEFA-468B-981E-E9DD487FE3AE}" type="presParOf" srcId="{A7FBD368-F683-4920-A669-FC17188D2097}" destId="{8E4F29EF-C02C-4610-8613-655E2302BCAF}" srcOrd="0" destOrd="0" presId="urn:microsoft.com/office/officeart/2008/layout/LinedList"/>
    <dgm:cxn modelId="{BEA2A9A3-474C-4B77-9389-B4E9E2909542}" type="presParOf" srcId="{A7FBD368-F683-4920-A669-FC17188D2097}" destId="{C2A396C3-3490-4E66-BB84-C5DB1AF7A844}" srcOrd="1" destOrd="0" presId="urn:microsoft.com/office/officeart/2008/layout/LinedList"/>
    <dgm:cxn modelId="{DE83E7D6-8D55-4D5C-BEED-AF307FCF0F0F}" type="presParOf" srcId="{C2A396C3-3490-4E66-BB84-C5DB1AF7A844}" destId="{90354892-1EEE-44FC-BC2D-CA907B74E09C}" srcOrd="0" destOrd="0" presId="urn:microsoft.com/office/officeart/2008/layout/LinedList"/>
    <dgm:cxn modelId="{240F8BDD-F5A6-4A88-976F-026A3C2A8E1C}" type="presParOf" srcId="{C2A396C3-3490-4E66-BB84-C5DB1AF7A844}" destId="{86FA0C5B-2B3F-4C20-A612-88657483DBF3}" srcOrd="1" destOrd="0" presId="urn:microsoft.com/office/officeart/2008/layout/LinedList"/>
    <dgm:cxn modelId="{DD28B3A1-211B-2540-B2AB-2DAA635E1C68}" type="presParOf" srcId="{A7FBD368-F683-4920-A669-FC17188D2097}" destId="{015F36EB-898D-4C40-A62E-F7FF8B77B4F2}" srcOrd="2" destOrd="0" presId="urn:microsoft.com/office/officeart/2008/layout/LinedList"/>
    <dgm:cxn modelId="{C1B99860-EAE4-424E-BDEF-D53AE12D2132}" type="presParOf" srcId="{A7FBD368-F683-4920-A669-FC17188D2097}" destId="{435E1851-4D67-654A-A813-5F2ED8606EDD}" srcOrd="3" destOrd="0" presId="urn:microsoft.com/office/officeart/2008/layout/LinedList"/>
    <dgm:cxn modelId="{8E3BDB38-B41B-0641-AC6E-CC227E055D36}" type="presParOf" srcId="{435E1851-4D67-654A-A813-5F2ED8606EDD}" destId="{CCD8CC97-A4BB-DA4D-8D16-698443A3CBC4}" srcOrd="0" destOrd="0" presId="urn:microsoft.com/office/officeart/2008/layout/LinedList"/>
    <dgm:cxn modelId="{8168D7BF-FD43-7E48-9DE5-8FDB6F30D6A7}" type="presParOf" srcId="{435E1851-4D67-654A-A813-5F2ED8606EDD}" destId="{D25079D6-775D-B445-91B6-E8AF46C43FBE}" srcOrd="1" destOrd="0" presId="urn:microsoft.com/office/officeart/2008/layout/LinedList"/>
    <dgm:cxn modelId="{977A847F-C6D9-E64F-A0E7-1454164E8FD0}" type="presParOf" srcId="{A7FBD368-F683-4920-A669-FC17188D2097}" destId="{33532B8B-E449-CE42-8B8A-6788E4E14EAD}" srcOrd="4" destOrd="0" presId="urn:microsoft.com/office/officeart/2008/layout/LinedList"/>
    <dgm:cxn modelId="{BEC72B71-32E2-024C-B526-137341D462DB}" type="presParOf" srcId="{A7FBD368-F683-4920-A669-FC17188D2097}" destId="{4953D569-2EDE-D64D-A3CF-777126EE5304}" srcOrd="5" destOrd="0" presId="urn:microsoft.com/office/officeart/2008/layout/LinedList"/>
    <dgm:cxn modelId="{4E79E931-1ED3-CF4F-BB3F-EEB54C56A6CB}" type="presParOf" srcId="{4953D569-2EDE-D64D-A3CF-777126EE5304}" destId="{92597AA2-CFAD-2748-9A12-1E24C143733C}" srcOrd="0" destOrd="0" presId="urn:microsoft.com/office/officeart/2008/layout/LinedList"/>
    <dgm:cxn modelId="{7E00B001-7446-0248-A3C8-80C4E7542393}" type="presParOf" srcId="{4953D569-2EDE-D64D-A3CF-777126EE5304}" destId="{4AEBDC21-6745-0E47-8BC9-3E70D8D3686C}" srcOrd="1" destOrd="0" presId="urn:microsoft.com/office/officeart/2008/layout/LinedList"/>
    <dgm:cxn modelId="{03A42C59-4E41-F544-9C2B-BDE84415D73C}" type="presParOf" srcId="{A7FBD368-F683-4920-A669-FC17188D2097}" destId="{3CD97100-9B55-8E42-9ACB-C933A6A02628}" srcOrd="6" destOrd="0" presId="urn:microsoft.com/office/officeart/2008/layout/LinedList"/>
    <dgm:cxn modelId="{78D02E09-DFD4-0946-A9C6-853173B3868B}" type="presParOf" srcId="{A7FBD368-F683-4920-A669-FC17188D2097}" destId="{DD41887E-1527-FF4C-A28E-95D831F81E2C}" srcOrd="7" destOrd="0" presId="urn:microsoft.com/office/officeart/2008/layout/LinedList"/>
    <dgm:cxn modelId="{FD39D8D3-818F-934E-B710-D2F33624C591}" type="presParOf" srcId="{DD41887E-1527-FF4C-A28E-95D831F81E2C}" destId="{B8F9BC86-2A1F-2445-A121-96E5AD3CADAA}" srcOrd="0" destOrd="0" presId="urn:microsoft.com/office/officeart/2008/layout/LinedList"/>
    <dgm:cxn modelId="{75EF5816-A302-AA46-98F7-C8267D61100D}" type="presParOf" srcId="{DD41887E-1527-FF4C-A28E-95D831F81E2C}" destId="{E44A9C66-3F67-5948-8428-8ED2C8172459}" srcOrd="1" destOrd="0" presId="urn:microsoft.com/office/officeart/2008/layout/LinedList"/>
    <dgm:cxn modelId="{89863B04-9573-8641-B439-1267227156EF}" type="presParOf" srcId="{A7FBD368-F683-4920-A669-FC17188D2097}" destId="{6803D119-CCF7-F24D-9CAC-D881BA9EF1E8}" srcOrd="8" destOrd="0" presId="urn:microsoft.com/office/officeart/2008/layout/LinedList"/>
    <dgm:cxn modelId="{0774989B-419F-7241-B2B1-5A448058126F}" type="presParOf" srcId="{A7FBD368-F683-4920-A669-FC17188D2097}" destId="{576AD241-919E-B740-90EE-C72D190675D5}" srcOrd="9" destOrd="0" presId="urn:microsoft.com/office/officeart/2008/layout/LinedList"/>
    <dgm:cxn modelId="{D2D29565-021D-9D4A-A9F1-F65BB3034BC0}" type="presParOf" srcId="{576AD241-919E-B740-90EE-C72D190675D5}" destId="{98ECDEF1-6911-764F-B812-ED7D6C604219}" srcOrd="0" destOrd="0" presId="urn:microsoft.com/office/officeart/2008/layout/LinedList"/>
    <dgm:cxn modelId="{43167047-1C87-1F4C-8192-DCD4AA55A37F}" type="presParOf" srcId="{576AD241-919E-B740-90EE-C72D190675D5}" destId="{0C9B2592-C6C1-AB4A-AE65-78C15F6672BD}" srcOrd="1" destOrd="0" presId="urn:microsoft.com/office/officeart/2008/layout/LinedList"/>
  </dgm:cxnLst>
  <dgm:bg/>
  <dgm:whole>
    <a:ln w="12700"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4F29EF-C02C-4610-8613-655E2302BCAF}">
      <dsp:nvSpPr>
        <dsp:cNvPr id="0" name=""/>
        <dsp:cNvSpPr/>
      </dsp:nvSpPr>
      <dsp:spPr>
        <a:xfrm>
          <a:off x="0" y="430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0354892-1EEE-44FC-BC2D-CA907B74E09C}">
      <dsp:nvSpPr>
        <dsp:cNvPr id="0" name=""/>
        <dsp:cNvSpPr/>
      </dsp:nvSpPr>
      <dsp:spPr>
        <a:xfrm>
          <a:off x="0" y="430"/>
          <a:ext cx="8496443" cy="705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kern="1200" dirty="0">
              <a:solidFill>
                <a:srgbClr val="BED730"/>
              </a:solidFill>
              <a:latin typeface="Trebuchet MS" panose="020B0703020202090204" pitchFamily="34" charset="0"/>
            </a:rPr>
            <a:t>SECURITY PORTFOLIO</a:t>
          </a:r>
          <a:endParaRPr lang="en-IN" sz="1600" b="1" kern="1200" cap="none" baseline="0" dirty="0">
            <a:solidFill>
              <a:srgbClr val="BED730"/>
            </a:solidFill>
          </a:endParaRPr>
        </a:p>
      </dsp:txBody>
      <dsp:txXfrm>
        <a:off x="0" y="430"/>
        <a:ext cx="8496443" cy="705630"/>
      </dsp:txXfrm>
    </dsp:sp>
    <dsp:sp modelId="{015F36EB-898D-4C40-A62E-F7FF8B77B4F2}">
      <dsp:nvSpPr>
        <dsp:cNvPr id="0" name=""/>
        <dsp:cNvSpPr/>
      </dsp:nvSpPr>
      <dsp:spPr>
        <a:xfrm>
          <a:off x="0" y="706060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tint val="50000"/>
                <a:satMod val="300000"/>
              </a:schemeClr>
            </a:gs>
            <a:gs pos="35000">
              <a:schemeClr val="accent4">
                <a:hueOff val="-1116192"/>
                <a:satOff val="6725"/>
                <a:lumOff val="539"/>
                <a:alphaOff val="0"/>
                <a:tint val="37000"/>
                <a:satMod val="30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CD8CC97-A4BB-DA4D-8D16-698443A3CBC4}">
      <dsp:nvSpPr>
        <dsp:cNvPr id="0" name=""/>
        <dsp:cNvSpPr/>
      </dsp:nvSpPr>
      <dsp:spPr>
        <a:xfrm>
          <a:off x="0" y="706060"/>
          <a:ext cx="8496443" cy="705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BED730"/>
              </a:solidFill>
              <a:latin typeface="Trebuchet MS" panose="020B0703020202090204" pitchFamily="34" charset="0"/>
            </a:rPr>
            <a:t>SECURITY SERVICES OFFERINGS: HIGH LEVEL VIEW</a:t>
          </a:r>
        </a:p>
      </dsp:txBody>
      <dsp:txXfrm>
        <a:off x="0" y="706060"/>
        <a:ext cx="8496443" cy="705630"/>
      </dsp:txXfrm>
    </dsp:sp>
    <dsp:sp modelId="{33532B8B-E449-CE42-8B8A-6788E4E14EAD}">
      <dsp:nvSpPr>
        <dsp:cNvPr id="0" name=""/>
        <dsp:cNvSpPr/>
      </dsp:nvSpPr>
      <dsp:spPr>
        <a:xfrm>
          <a:off x="0" y="1411690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2597AA2-CFAD-2748-9A12-1E24C143733C}">
      <dsp:nvSpPr>
        <dsp:cNvPr id="0" name=""/>
        <dsp:cNvSpPr/>
      </dsp:nvSpPr>
      <dsp:spPr>
        <a:xfrm>
          <a:off x="0" y="1411690"/>
          <a:ext cx="8496443" cy="705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BED730"/>
              </a:solidFill>
              <a:latin typeface="Trebuchet MS" panose="020B0703020202090204" pitchFamily="34" charset="0"/>
              <a:ea typeface="+mn-ea"/>
              <a:cs typeface="+mn-cs"/>
            </a:rPr>
            <a:t>VALUE PROPOSITION &amp; CUSTOMER BENIFITS</a:t>
          </a:r>
        </a:p>
      </dsp:txBody>
      <dsp:txXfrm>
        <a:off x="0" y="1411690"/>
        <a:ext cx="8496443" cy="705630"/>
      </dsp:txXfrm>
    </dsp:sp>
    <dsp:sp modelId="{3CD97100-9B55-8E42-9ACB-C933A6A02628}">
      <dsp:nvSpPr>
        <dsp:cNvPr id="0" name=""/>
        <dsp:cNvSpPr/>
      </dsp:nvSpPr>
      <dsp:spPr>
        <a:xfrm>
          <a:off x="0" y="2117321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tint val="50000"/>
                <a:satMod val="300000"/>
              </a:schemeClr>
            </a:gs>
            <a:gs pos="35000">
              <a:schemeClr val="accent4">
                <a:hueOff val="-3348577"/>
                <a:satOff val="20174"/>
                <a:lumOff val="1617"/>
                <a:alphaOff val="0"/>
                <a:tint val="37000"/>
                <a:satMod val="30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8F9BC86-2A1F-2445-A121-96E5AD3CADAA}">
      <dsp:nvSpPr>
        <dsp:cNvPr id="0" name=""/>
        <dsp:cNvSpPr/>
      </dsp:nvSpPr>
      <dsp:spPr>
        <a:xfrm>
          <a:off x="0" y="2117321"/>
          <a:ext cx="8496443" cy="705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kern="1200" dirty="0">
              <a:solidFill>
                <a:srgbClr val="BED730"/>
              </a:solidFill>
              <a:latin typeface="Trebuchet MS" panose="020B0703020202090204" pitchFamily="34" charset="0"/>
            </a:rPr>
            <a:t>STRATEGIC PARTNERSHIPS</a:t>
          </a:r>
        </a:p>
      </dsp:txBody>
      <dsp:txXfrm>
        <a:off x="0" y="2117321"/>
        <a:ext cx="8496443" cy="705630"/>
      </dsp:txXfrm>
    </dsp:sp>
    <dsp:sp modelId="{6803D119-CCF7-F24D-9CAC-D881BA9EF1E8}">
      <dsp:nvSpPr>
        <dsp:cNvPr id="0" name=""/>
        <dsp:cNvSpPr/>
      </dsp:nvSpPr>
      <dsp:spPr>
        <a:xfrm>
          <a:off x="0" y="2822951"/>
          <a:ext cx="8496443" cy="0"/>
        </a:xfrm>
        <a:prstGeom prst="lin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8ECDEF1-6911-764F-B812-ED7D6C604219}">
      <dsp:nvSpPr>
        <dsp:cNvPr id="0" name=""/>
        <dsp:cNvSpPr/>
      </dsp:nvSpPr>
      <dsp:spPr>
        <a:xfrm>
          <a:off x="0" y="2822951"/>
          <a:ext cx="8496443" cy="705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kern="1200" dirty="0">
              <a:solidFill>
                <a:srgbClr val="BED730"/>
              </a:solidFill>
              <a:latin typeface="Trebuchet MS" panose="020B0703020202090204" pitchFamily="34" charset="0"/>
            </a:rPr>
            <a:t>ROADMAP - NEW PRODUCT OFFERINGS</a:t>
          </a:r>
        </a:p>
      </dsp:txBody>
      <dsp:txXfrm>
        <a:off x="0" y="2822951"/>
        <a:ext cx="8496443" cy="705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58456-C41B-40D1-8F1E-3E01E3ED8636}" type="datetimeFigureOut">
              <a:rPr lang="en-US" smtClean="0"/>
              <a:pPr/>
              <a:t>4/15/24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0C7FB-05A3-4118-86D5-E4ADFF43D7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820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9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2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1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5A46C-A1A7-4E9C-8330-2D54FC2AD1E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159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icons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C0C7FB-05A3-4118-86D5-E4ADFF43D7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28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8307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jpeg"/><Relationship Id="rId16" Type="http://schemas.microsoft.com/office/2007/relationships/hdphoto" Target="../media/hdphoto1.wdp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27170E70-BDAE-2E4E-4D9E-DF088100B5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A0043FE2-98C6-40A8-A25D-C92BA3A47DC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098" y="2194391"/>
            <a:ext cx="5872973" cy="611597"/>
          </a:xfrm>
        </p:spPr>
        <p:txBody>
          <a:bodyPr>
            <a:noAutofit/>
          </a:bodyPr>
          <a:lstStyle>
            <a:lvl1pPr marL="0" indent="0" algn="l">
              <a:lnSpc>
                <a:spcPts val="3400"/>
              </a:lnSpc>
              <a:spcBef>
                <a:spcPts val="0"/>
              </a:spcBef>
              <a:buNone/>
              <a:defRPr sz="32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OF THE SLIDE - LINE ONE</a:t>
            </a:r>
            <a:endParaRPr lang="en-IN" dirty="0"/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AB770F6E-1524-4A33-82FC-93CB64C2692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099" y="2805988"/>
            <a:ext cx="4058514" cy="611597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 cap="none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Sub Title 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155CA787-D36C-48A9-A94B-D13C3645EB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100" y="4449323"/>
            <a:ext cx="4058514" cy="277103"/>
          </a:xfrm>
        </p:spPr>
        <p:txBody>
          <a:bodyPr anchor="t">
            <a:noAutofit/>
          </a:bodyPr>
          <a:lstStyle>
            <a:lvl1pPr marL="0" indent="0">
              <a:lnSpc>
                <a:spcPts val="1800"/>
              </a:lnSpc>
              <a:buNone/>
              <a:defRPr sz="900" b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/>
              <a:t>Month 2024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DAE6D720-0988-3D8D-6230-99B8F0D9BB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319A35-7E27-541D-9773-B613F73F37E5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2329282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Titl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8B2F7CF-481F-CD39-0C15-A1D021C8A5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0"/>
            <a:ext cx="9143999" cy="5143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257DB89-CFDA-370A-F43F-545BC20B5C25}"/>
              </a:ext>
            </a:extLst>
          </p:cNvPr>
          <p:cNvSpPr/>
          <p:nvPr userDrawn="1"/>
        </p:nvSpPr>
        <p:spPr>
          <a:xfrm>
            <a:off x="2" y="0"/>
            <a:ext cx="9143999" cy="51435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 dirty="0">
              <a:latin typeface="TheSansOffice" panose="020B0503040302060204" pitchFamily="34" charset="0"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CCE68003-E007-481A-83D1-DBB6D223AC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1"/>
            <a:ext cx="8496150" cy="461655"/>
          </a:xfrm>
        </p:spPr>
        <p:txBody>
          <a:bodyPr/>
          <a:lstStyle>
            <a:lvl1pPr>
              <a:defRPr sz="2400" baseline="0">
                <a:solidFill>
                  <a:srgbClr val="BED730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746C1B-C4A0-E12C-D58B-4B9817B50B2F}"/>
              </a:ext>
            </a:extLst>
          </p:cNvPr>
          <p:cNvSpPr txBox="1"/>
          <p:nvPr userDrawn="1"/>
        </p:nvSpPr>
        <p:spPr>
          <a:xfrm>
            <a:off x="243840" y="4887674"/>
            <a:ext cx="1021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Digital@Core</a:t>
            </a:r>
            <a:endParaRPr lang="en-US" sz="1050" baseline="30000" dirty="0">
              <a:solidFill>
                <a:schemeClr val="bg1"/>
              </a:solidFill>
            </a:endParaRPr>
          </a:p>
        </p:txBody>
      </p:sp>
      <p:pic>
        <p:nvPicPr>
          <p:cNvPr id="6" name="Picture 2" descr="Image result for sify logo">
            <a:extLst>
              <a:ext uri="{FF2B5EF4-FFF2-40B4-BE49-F238E27FC236}">
                <a16:creationId xmlns:a16="http://schemas.microsoft.com/office/drawing/2014/main" id="{E9AA1736-2CBC-46C1-26D7-B1FEF23E956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4"/>
          <a:stretch/>
        </p:blipFill>
        <p:spPr bwMode="auto">
          <a:xfrm>
            <a:off x="31564" y="4928479"/>
            <a:ext cx="317690" cy="180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401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257DB89-CFDA-370A-F43F-545BC20B5C25}"/>
              </a:ext>
            </a:extLst>
          </p:cNvPr>
          <p:cNvSpPr/>
          <p:nvPr userDrawn="1"/>
        </p:nvSpPr>
        <p:spPr>
          <a:xfrm>
            <a:off x="-2323" y="0"/>
            <a:ext cx="9143999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TheSansOffice" panose="020B0503040302060204" pitchFamily="34" charset="0"/>
            </a:endParaRP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84601352-D74E-D226-05C0-6BEB858CCF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5"/>
            <a:ext cx="7693099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2F2A3D-271D-C6D4-F99E-2C1C6C51B0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3" y="4752876"/>
            <a:ext cx="9146323" cy="390624"/>
          </a:xfrm>
          <a:prstGeom prst="rect">
            <a:avLst/>
          </a:prstGeom>
        </p:spPr>
      </p:pic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F68453D2-DABA-E1DF-3231-02FF8861F56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C3E3B0-F051-A2D1-80E6-F7FB2ABE2BEA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30402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e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football field with lights at night&#10;&#10;Description automatically generated">
            <a:extLst>
              <a:ext uri="{FF2B5EF4-FFF2-40B4-BE49-F238E27FC236}">
                <a16:creationId xmlns:a16="http://schemas.microsoft.com/office/drawing/2014/main" id="{E31B5FEC-2280-F57E-0937-3BF289AD91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06" y="0"/>
            <a:ext cx="9157011" cy="5150819"/>
          </a:xfrm>
          <a:prstGeom prst="rect">
            <a:avLst/>
          </a:prstGeom>
        </p:spPr>
      </p:pic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27F25071-BBB9-47AC-A5E5-4FA1422313E0}"/>
              </a:ext>
            </a:extLst>
          </p:cNvPr>
          <p:cNvSpPr/>
          <p:nvPr userDrawn="1"/>
        </p:nvSpPr>
        <p:spPr>
          <a:xfrm>
            <a:off x="6195272" y="2015775"/>
            <a:ext cx="394916" cy="394916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14FA2173-C01F-499E-9EC4-47F068652B3F}"/>
              </a:ext>
            </a:extLst>
          </p:cNvPr>
          <p:cNvSpPr/>
          <p:nvPr userDrawn="1"/>
        </p:nvSpPr>
        <p:spPr>
          <a:xfrm>
            <a:off x="6240114" y="2444897"/>
            <a:ext cx="305232" cy="305232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CD2564-24FC-1333-E767-A9B7D7E255B7}"/>
              </a:ext>
            </a:extLst>
          </p:cNvPr>
          <p:cNvSpPr/>
          <p:nvPr userDrawn="1"/>
        </p:nvSpPr>
        <p:spPr>
          <a:xfrm>
            <a:off x="-6506" y="3125351"/>
            <a:ext cx="9157011" cy="1080000"/>
          </a:xfrm>
          <a:prstGeom prst="rect">
            <a:avLst/>
          </a:prstGeom>
          <a:solidFill>
            <a:srgbClr val="000000">
              <a:alpha val="60000"/>
            </a:srgbClr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  <a:sym typeface="Arial"/>
              <a:rtl val="0"/>
            </a:endParaRP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20C6DDB-ECD9-4134-AD1E-3F734F6944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2223" y="3282826"/>
            <a:ext cx="8499553" cy="765050"/>
          </a:xfrm>
        </p:spPr>
        <p:txBody>
          <a:bodyPr anchor="ctr">
            <a:norm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Section separator</a:t>
            </a:r>
          </a:p>
        </p:txBody>
      </p:sp>
      <p:pic>
        <p:nvPicPr>
          <p:cNvPr id="3" name="Picture 2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32CE0AE6-910C-E074-50BE-AD9EB8682F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35BC11-80ED-CB16-6F3B-E828E4AA00A8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603354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e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629BF09F-9F6D-3433-3F41-A6FB6DAD2A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7011" cy="5150819"/>
          </a:xfrm>
          <a:prstGeom prst="rect">
            <a:avLst/>
          </a:prstGeom>
        </p:spPr>
      </p:pic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27F25071-BBB9-47AC-A5E5-4FA1422313E0}"/>
              </a:ext>
            </a:extLst>
          </p:cNvPr>
          <p:cNvSpPr/>
          <p:nvPr userDrawn="1"/>
        </p:nvSpPr>
        <p:spPr>
          <a:xfrm>
            <a:off x="6195272" y="2015775"/>
            <a:ext cx="394916" cy="394916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14FA2173-C01F-499E-9EC4-47F068652B3F}"/>
              </a:ext>
            </a:extLst>
          </p:cNvPr>
          <p:cNvSpPr/>
          <p:nvPr userDrawn="1"/>
        </p:nvSpPr>
        <p:spPr>
          <a:xfrm>
            <a:off x="6240114" y="2444897"/>
            <a:ext cx="305232" cy="305232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pic>
        <p:nvPicPr>
          <p:cNvPr id="7" name="Picture 6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7BF11300-14E2-BE39-0A28-077D52B932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1B4621-0AA6-A57E-D0C5-EAFAF66EC836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D7B09F-D6D3-FD14-5059-2C571D461149}"/>
              </a:ext>
            </a:extLst>
          </p:cNvPr>
          <p:cNvSpPr/>
          <p:nvPr userDrawn="1"/>
        </p:nvSpPr>
        <p:spPr>
          <a:xfrm>
            <a:off x="-6506" y="3125351"/>
            <a:ext cx="9157011" cy="1080000"/>
          </a:xfrm>
          <a:prstGeom prst="rect">
            <a:avLst/>
          </a:prstGeom>
          <a:solidFill>
            <a:srgbClr val="000000">
              <a:alpha val="60000"/>
            </a:srgbClr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  <a:sym typeface="Arial"/>
              <a:rtl val="0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86F4550-5E6D-526C-2F2F-6E2CDEB1ECD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2223" y="3282826"/>
            <a:ext cx="8499553" cy="765050"/>
          </a:xfrm>
        </p:spPr>
        <p:txBody>
          <a:bodyPr anchor="ctr">
            <a:norm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BED730"/>
                </a:solidFill>
              </a:defRPr>
            </a:lvl1pPr>
          </a:lstStyle>
          <a:p>
            <a:pPr lvl="0"/>
            <a:r>
              <a:rPr lang="en-US" dirty="0"/>
              <a:t>Section separator</a:t>
            </a:r>
          </a:p>
        </p:txBody>
      </p:sp>
    </p:spTree>
    <p:extLst>
      <p:ext uri="{BB962C8B-B14F-4D97-AF65-F5344CB8AC3E}">
        <p14:creationId xmlns:p14="http://schemas.microsoft.com/office/powerpoint/2010/main" val="3314441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3C9276E-EC44-DAE9-B5DB-16B542DDB587}"/>
              </a:ext>
            </a:extLst>
          </p:cNvPr>
          <p:cNvSpPr/>
          <p:nvPr userDrawn="1"/>
        </p:nvSpPr>
        <p:spPr>
          <a:xfrm>
            <a:off x="-2323" y="0"/>
            <a:ext cx="9143999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TheSansOffice" panose="020B050304030206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7D6215-D645-7822-5959-113D2FD8B2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3" y="4752876"/>
            <a:ext cx="9146323" cy="3906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316916-5F96-3A6F-82AA-A68B1A993C70}"/>
              </a:ext>
            </a:extLst>
          </p:cNvPr>
          <p:cNvSpPr txBox="1"/>
          <p:nvPr userDrawn="1"/>
        </p:nvSpPr>
        <p:spPr>
          <a:xfrm>
            <a:off x="6626180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574961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0A67D8-6E67-1BD8-8A40-F761EF101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52267" y="609324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378" rtl="0" eaLnBrk="1" latinLnBrk="0" hangingPunct="1">
              <a:defRPr sz="105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1pPr>
            <a:lvl2pPr marL="457189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8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2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Internal | Confidential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B5909F32-001B-4A11-AEEB-EF5395D1C3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5866AD-EDD6-5AA4-1B89-E73700C64FC2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E77E26A-20A1-2EAF-982F-C832843967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1" y="211576"/>
            <a:ext cx="7693099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</p:spTree>
    <p:extLst>
      <p:ext uri="{BB962C8B-B14F-4D97-AF65-F5344CB8AC3E}">
        <p14:creationId xmlns:p14="http://schemas.microsoft.com/office/powerpoint/2010/main" val="1006516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G with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0A67D8-6E67-1BD8-8A40-F761EF101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52267" y="609324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378" rtl="0" eaLnBrk="1" latinLnBrk="0" hangingPunct="1">
              <a:defRPr sz="105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1pPr>
            <a:lvl2pPr marL="457189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8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2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Internal | Confidential</a:t>
            </a:r>
          </a:p>
        </p:txBody>
      </p:sp>
      <p:pic>
        <p:nvPicPr>
          <p:cNvPr id="2" name="Picture 1" descr="A number and a ball on a black background&#10;&#10;Description automatically generated">
            <a:extLst>
              <a:ext uri="{FF2B5EF4-FFF2-40B4-BE49-F238E27FC236}">
                <a16:creationId xmlns:a16="http://schemas.microsoft.com/office/drawing/2014/main" id="{B5909F32-001B-4A11-AEEB-EF5395D1C3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20" y="195063"/>
            <a:ext cx="672330" cy="43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5866AD-EDD6-5AA4-1B89-E73700C64FC2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816733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field with lights at night&#10;&#10;Description automatically generated">
            <a:extLst>
              <a:ext uri="{FF2B5EF4-FFF2-40B4-BE49-F238E27FC236}">
                <a16:creationId xmlns:a16="http://schemas.microsoft.com/office/drawing/2014/main" id="{D7EB2A36-B6ED-FD4E-7E07-E4BE2BE85A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E217FAA8-7903-790F-C8AF-A654546B8EE2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923753" y="2443228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C278B4-91F7-1397-FF2D-04C038E41577}"/>
              </a:ext>
            </a:extLst>
          </p:cNvPr>
          <p:cNvSpPr txBox="1"/>
          <p:nvPr userDrawn="1"/>
        </p:nvSpPr>
        <p:spPr>
          <a:xfrm>
            <a:off x="609404" y="3024738"/>
            <a:ext cx="1133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Network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Infra Services</a:t>
            </a:r>
            <a:endParaRPr lang="en-US" sz="675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B180DF8B-8246-7BBB-1D51-0A7997F9CA64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1821464" y="2458136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BC2D28-0D54-251E-1D85-B8C121038C5A}"/>
              </a:ext>
            </a:extLst>
          </p:cNvPr>
          <p:cNvSpPr txBox="1"/>
          <p:nvPr userDrawn="1"/>
        </p:nvSpPr>
        <p:spPr>
          <a:xfrm>
            <a:off x="1418398" y="301957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pt-BR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Data Center</a:t>
            </a:r>
          </a:p>
          <a:p>
            <a:pPr algn="ctr" defTabSz="514312">
              <a:defRPr/>
            </a:pPr>
            <a:r>
              <a:rPr lang="pt-BR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Colo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D1DEF801-78D7-8DFC-0C38-272A8D98EF78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3658286" y="2467900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CC2D12-B199-C442-790C-823302A66B0C}"/>
              </a:ext>
            </a:extLst>
          </p:cNvPr>
          <p:cNvSpPr txBox="1"/>
          <p:nvPr userDrawn="1"/>
        </p:nvSpPr>
        <p:spPr>
          <a:xfrm>
            <a:off x="3306386" y="3024738"/>
            <a:ext cx="124199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Network Digital 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F3E55518-8652-B520-19AB-CDFACF181A72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4634985" y="2445154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C430B1-3B83-EFB6-3F1D-2012E266974A}"/>
              </a:ext>
            </a:extLst>
          </p:cNvPr>
          <p:cNvSpPr txBox="1"/>
          <p:nvPr userDrawn="1"/>
        </p:nvSpPr>
        <p:spPr>
          <a:xfrm>
            <a:off x="4274045" y="301434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Cloud &amp; IT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D6903430-A5C6-2F4B-929D-91B4A5CDCC58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5636939" y="2475353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233261-5F6C-636F-31BF-D14D8B6C8E10}"/>
              </a:ext>
            </a:extLst>
          </p:cNvPr>
          <p:cNvSpPr txBox="1"/>
          <p:nvPr userDrawn="1"/>
        </p:nvSpPr>
        <p:spPr>
          <a:xfrm>
            <a:off x="5249081" y="3024738"/>
            <a:ext cx="131862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Security 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EA112DF0-B262-786E-98C3-AFAC8571B6E5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6628955" y="2450682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7AF911-1D1E-E3D3-DBFE-BAF04E419C52}"/>
              </a:ext>
            </a:extLst>
          </p:cNvPr>
          <p:cNvSpPr txBox="1"/>
          <p:nvPr userDrawn="1"/>
        </p:nvSpPr>
        <p:spPr>
          <a:xfrm>
            <a:off x="6235119" y="3035126"/>
            <a:ext cx="12806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Digital Apps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C2984C21-A098-4F6A-0C5C-69A11A01F7EC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7635901" y="2450681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542BF6-F898-468C-F075-7098579A5791}"/>
              </a:ext>
            </a:extLst>
          </p:cNvPr>
          <p:cNvSpPr txBox="1"/>
          <p:nvPr userDrawn="1"/>
        </p:nvSpPr>
        <p:spPr>
          <a:xfrm>
            <a:off x="7288115" y="3042094"/>
            <a:ext cx="13280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Industry Apps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Managed Services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11338728-2DC8-66B8-DD1E-39B7B8EF2A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13250" y="2552907"/>
            <a:ext cx="410045" cy="374389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CF5E2255-BE2B-0B6F-3530-A93459144BC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68689" y="2590199"/>
            <a:ext cx="251389" cy="334642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A3B1AB72-670A-F637-35D9-5F5B0180ED9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0448" y="2551074"/>
            <a:ext cx="296267" cy="334642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225DAF83-E320-A602-5BD3-5FD43E48B82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720225" y="2558528"/>
            <a:ext cx="332707" cy="334642"/>
          </a:xfrm>
          <a:prstGeom prst="rect">
            <a:avLst/>
          </a:prstGeom>
        </p:spPr>
      </p:pic>
      <p:pic>
        <p:nvPicPr>
          <p:cNvPr id="43" name="Picture 42" descr="A logo with text on it&#10;&#10;Description automatically generated">
            <a:extLst>
              <a:ext uri="{FF2B5EF4-FFF2-40B4-BE49-F238E27FC236}">
                <a16:creationId xmlns:a16="http://schemas.microsoft.com/office/drawing/2014/main" id="{48DDC583-E728-1A32-193A-E480084C49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52" b="36304"/>
          <a:stretch/>
        </p:blipFill>
        <p:spPr>
          <a:xfrm>
            <a:off x="3262983" y="522361"/>
            <a:ext cx="2793678" cy="1492175"/>
          </a:xfrm>
          <a:prstGeom prst="rect">
            <a:avLst/>
          </a:prstGeom>
        </p:spPr>
      </p:pic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87873065-4753-3C66-0452-C6C1CC4565CF}"/>
              </a:ext>
            </a:extLst>
          </p:cNvPr>
          <p:cNvSpPr>
            <a:spLocks noChangeAspect="1"/>
          </p:cNvSpPr>
          <p:nvPr userDrawn="1"/>
        </p:nvSpPr>
        <p:spPr>
          <a:xfrm rot="2700000">
            <a:off x="2706442" y="2445154"/>
            <a:ext cx="535427" cy="535427"/>
          </a:xfrm>
          <a:prstGeom prst="flowChartConnector">
            <a:avLst/>
          </a:prstGeom>
          <a:solidFill>
            <a:srgbClr val="BED730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12">
              <a:defRPr/>
            </a:pPr>
            <a:endParaRPr lang="en-IN" sz="13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128BF29-7E3A-69BC-5756-28F62F6C1CF9}"/>
              </a:ext>
            </a:extLst>
          </p:cNvPr>
          <p:cNvSpPr txBox="1"/>
          <p:nvPr userDrawn="1"/>
        </p:nvSpPr>
        <p:spPr>
          <a:xfrm>
            <a:off x="2324874" y="3014349"/>
            <a:ext cx="13129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CloudInfinit</a:t>
            </a:r>
          </a:p>
          <a:p>
            <a:pPr algn="ctr" defTabSz="514312">
              <a:defRPr/>
            </a:pPr>
            <a:r>
              <a:rPr lang="en-IN" sz="675" b="1" dirty="0">
                <a:solidFill>
                  <a:schemeClr val="bg1"/>
                </a:solidFill>
                <a:latin typeface="Trebuchet MS" panose="020B0603020202020204" pitchFamily="34" charset="0"/>
              </a:rPr>
              <a:t>Ent Cloud Infra</a:t>
            </a:r>
            <a:endParaRPr lang="en-US" sz="675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740E80F-D35B-3E6B-7D1C-8F9B8734812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581" y="2573334"/>
            <a:ext cx="404697" cy="346379"/>
          </a:xfrm>
          <a:prstGeom prst="rect">
            <a:avLst/>
          </a:prstGeom>
        </p:spPr>
      </p:pic>
      <p:pic>
        <p:nvPicPr>
          <p:cNvPr id="33" name="Picture 3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AAA699B-A95F-310B-7182-AFB2A3CD2DC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300" y="2535749"/>
            <a:ext cx="384392" cy="369318"/>
          </a:xfrm>
          <a:prstGeom prst="rect">
            <a:avLst/>
          </a:prstGeom>
        </p:spPr>
      </p:pic>
      <p:pic>
        <p:nvPicPr>
          <p:cNvPr id="36" name="Picture 3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DF44C8E-F398-3A14-81BA-584A148DD34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572" y="2525958"/>
            <a:ext cx="342065" cy="3566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9FF288F-82AC-672C-B624-FA08F766561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-5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72066" y="2583469"/>
            <a:ext cx="404178" cy="2549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0CFBD6-7D4E-7356-2005-8B476C6753E0}"/>
              </a:ext>
            </a:extLst>
          </p:cNvPr>
          <p:cNvSpPr txBox="1"/>
          <p:nvPr userDrawn="1"/>
        </p:nvSpPr>
        <p:spPr>
          <a:xfrm>
            <a:off x="6626181" y="4587875"/>
            <a:ext cx="2193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2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Internal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3352279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n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4">
            <a:extLst>
              <a:ext uri="{FF2B5EF4-FFF2-40B4-BE49-F238E27FC236}">
                <a16:creationId xmlns:a16="http://schemas.microsoft.com/office/drawing/2014/main" id="{84601352-D74E-D226-05C0-6BEB858CCF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176950"/>
            <a:ext cx="8496150" cy="461655"/>
          </a:xfrm>
        </p:spPr>
        <p:txBody>
          <a:bodyPr/>
          <a:lstStyle>
            <a:lvl1pPr>
              <a:defRPr sz="2400" baseline="0">
                <a:solidFill>
                  <a:schemeClr val="tx2">
                    <a:lumMod val="75000"/>
                  </a:schemeClr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  <p:sp>
        <p:nvSpPr>
          <p:cNvPr id="11" name="Rectangle: Top Corners Rounded 10">
            <a:extLst>
              <a:ext uri="{FF2B5EF4-FFF2-40B4-BE49-F238E27FC236}">
                <a16:creationId xmlns:a16="http://schemas.microsoft.com/office/drawing/2014/main" id="{781E3FBB-6F61-F616-D283-0F532E097246}"/>
              </a:ext>
            </a:extLst>
          </p:cNvPr>
          <p:cNvSpPr/>
          <p:nvPr userDrawn="1"/>
        </p:nvSpPr>
        <p:spPr>
          <a:xfrm rot="5400000">
            <a:off x="71850" y="4768491"/>
            <a:ext cx="180000" cy="324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5566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0AC7D4-FF68-A25B-EEAC-CF23363021EA}"/>
              </a:ext>
            </a:extLst>
          </p:cNvPr>
          <p:cNvSpPr txBox="1"/>
          <p:nvPr userDrawn="1"/>
        </p:nvSpPr>
        <p:spPr>
          <a:xfrm>
            <a:off x="-149" y="4822769"/>
            <a:ext cx="323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6AB342A-830E-438F-A6A8-BEDF509AB0A8}" type="slidenum">
              <a:rPr lang="en-US" sz="8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901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0" y="987426"/>
            <a:ext cx="8496150" cy="3529012"/>
          </a:xfrm>
          <a:prstGeom prst="rect">
            <a:avLst/>
          </a:prstGeom>
        </p:spPr>
        <p:txBody>
          <a:bodyPr vert="horz" lIns="0" tIns="0" rIns="91428" bIns="45715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Title Placeholder 11"/>
          <p:cNvSpPr>
            <a:spLocks noGrp="1"/>
          </p:cNvSpPr>
          <p:nvPr>
            <p:ph type="title"/>
          </p:nvPr>
        </p:nvSpPr>
        <p:spPr>
          <a:xfrm>
            <a:off x="324000" y="257731"/>
            <a:ext cx="8496150" cy="369332"/>
          </a:xfrm>
          <a:prstGeom prst="rect">
            <a:avLst/>
          </a:prstGeom>
        </p:spPr>
        <p:txBody>
          <a:bodyPr vert="horz" wrap="square" lIns="0" tIns="45715" rIns="91428" bIns="45715" rtlCol="0" anchor="ctr">
            <a:spAutoFit/>
          </a:bodyPr>
          <a:lstStyle/>
          <a:p>
            <a:pPr marL="0" marR="0" lvl="0" indent="0" algn="l" defTabSz="91428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TITLE OF THE SLIDE GOES HERE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2CEA614A-EFC1-1B49-BB8B-49C4D6D2B303}"/>
              </a:ext>
            </a:extLst>
          </p:cNvPr>
          <p:cNvSpPr/>
          <p:nvPr userDrawn="1"/>
        </p:nvSpPr>
        <p:spPr>
          <a:xfrm rot="5400000">
            <a:off x="71850" y="4768491"/>
            <a:ext cx="180000" cy="324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5566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633EC4-9620-6C44-23C1-6D6ED64FD454}"/>
              </a:ext>
            </a:extLst>
          </p:cNvPr>
          <p:cNvSpPr txBox="1"/>
          <p:nvPr userDrawn="1"/>
        </p:nvSpPr>
        <p:spPr>
          <a:xfrm>
            <a:off x="-150" y="4822769"/>
            <a:ext cx="323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6AB342A-830E-438F-A6A8-BEDF509AB0A8}" type="slidenum">
              <a:rPr lang="en-US" sz="8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37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819" r:id="rId2"/>
    <p:sldLayoutId id="2147483790" r:id="rId3"/>
    <p:sldLayoutId id="2147483827" r:id="rId4"/>
    <p:sldLayoutId id="2147483810" r:id="rId5"/>
    <p:sldLayoutId id="2147483828" r:id="rId6"/>
    <p:sldLayoutId id="2147483829" r:id="rId7"/>
    <p:sldLayoutId id="2147483834" r:id="rId8"/>
    <p:sldLayoutId id="2147483832" r:id="rId9"/>
    <p:sldLayoutId id="2147483833" r:id="rId10"/>
  </p:sldLayoutIdLst>
  <p:txStyles>
    <p:titleStyle>
      <a:lvl1pPr algn="l" defTabSz="914286" rtl="0" eaLnBrk="1" latinLnBrk="0" hangingPunct="1">
        <a:spcBef>
          <a:spcPct val="0"/>
        </a:spcBef>
        <a:buNone/>
        <a:defRPr kumimoji="0" lang="en-US" sz="1800" b="1" i="0" u="none" strike="noStrike" kern="1200" cap="all" spc="0" normalizeH="0" baseline="0" noProof="0" dirty="0" smtClean="0">
          <a:ln>
            <a:noFill/>
          </a:ln>
          <a:solidFill>
            <a:schemeClr val="tx2">
              <a:lumMod val="75000"/>
            </a:schemeClr>
          </a:solidFill>
          <a:effectLst/>
          <a:uLnTx/>
          <a:uFillTx/>
          <a:latin typeface="TheSansOffice" panose="020B0503040302060204" pitchFamily="34" charset="0"/>
          <a:ea typeface="+mj-ea"/>
          <a:cs typeface="+mj-cs"/>
        </a:defRPr>
      </a:lvl1pPr>
    </p:titleStyle>
    <p:bodyStyle>
      <a:lvl1pPr marL="226772" indent="-226772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rgbClr val="595959"/>
          </a:solidFill>
          <a:latin typeface="TheSansOffice" panose="020B0503040302060204" pitchFamily="34" charset="0"/>
          <a:ea typeface="+mn-ea"/>
          <a:cs typeface="+mn-cs"/>
        </a:defRPr>
      </a:lvl1pPr>
      <a:lvl2pPr marL="568729" indent="-285714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rgbClr val="595959"/>
          </a:solidFill>
          <a:latin typeface="TheSansOffice" panose="020B0503040302060204" pitchFamily="34" charset="0"/>
          <a:ea typeface="+mn-ea"/>
          <a:cs typeface="+mn-cs"/>
        </a:defRPr>
      </a:lvl2pPr>
      <a:lvl3pPr marL="1142857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2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3pPr>
      <a:lvl4pPr marL="1600000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1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4pPr>
      <a:lvl5pPr marL="2057143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»"/>
        <a:defRPr sz="11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5pPr>
      <a:lvl6pPr marL="2514286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29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2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5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9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2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5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7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1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2767">
          <p15:clr>
            <a:srgbClr val="F26B43"/>
          </p15:clr>
        </p15:guide>
        <p15:guide id="4" pos="2993">
          <p15:clr>
            <a:srgbClr val="F26B43"/>
          </p15:clr>
        </p15:guide>
        <p15:guide id="5" pos="204">
          <p15:clr>
            <a:srgbClr val="F26B43"/>
          </p15:clr>
        </p15:guide>
        <p15:guide id="6" pos="5556">
          <p15:clr>
            <a:srgbClr val="F26B43"/>
          </p15:clr>
        </p15:guide>
        <p15:guide id="7" orient="horz" pos="2845" userDrawn="1">
          <p15:clr>
            <a:srgbClr val="F26B43"/>
          </p15:clr>
        </p15:guide>
        <p15:guide id="8" orient="horz" pos="622">
          <p15:clr>
            <a:srgbClr val="F26B43"/>
          </p15:clr>
        </p15:guide>
        <p15:guide id="9" orient="horz" pos="39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microsoft.com/office/2007/relationships/hdphoto" Target="../media/hdphoto7.wdp"/><Relationship Id="rId3" Type="http://schemas.microsoft.com/office/2007/relationships/hdphoto" Target="../media/hdphoto2.wdp"/><Relationship Id="rId7" Type="http://schemas.microsoft.com/office/2007/relationships/hdphoto" Target="../media/hdphoto4.wdp"/><Relationship Id="rId12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microsoft.com/office/2007/relationships/hdphoto" Target="../media/hdphoto6.wdp"/><Relationship Id="rId5" Type="http://schemas.microsoft.com/office/2007/relationships/hdphoto" Target="../media/hdphoto3.wdp"/><Relationship Id="rId15" Type="http://schemas.openxmlformats.org/officeDocument/2006/relationships/image" Target="../media/image37.svg"/><Relationship Id="rId10" Type="http://schemas.openxmlformats.org/officeDocument/2006/relationships/image" Target="../media/image34.png"/><Relationship Id="rId4" Type="http://schemas.openxmlformats.org/officeDocument/2006/relationships/image" Target="../media/image31.png"/><Relationship Id="rId9" Type="http://schemas.microsoft.com/office/2007/relationships/hdphoto" Target="../media/hdphoto5.wdp"/><Relationship Id="rId1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7BCCEA-D5D2-480E-9EF6-5C421A4C57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098" y="2194391"/>
            <a:ext cx="5872973" cy="611597"/>
          </a:xfrm>
        </p:spPr>
        <p:txBody>
          <a:bodyPr/>
          <a:lstStyle/>
          <a:p>
            <a:r>
              <a:rPr lang="en-IN" dirty="0"/>
              <a:t>Security Managed Services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DF674D4-2BE9-7F98-4498-C4663F4B78B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56ED0-AA56-8F12-59A1-C7DBD5F7C0E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100" y="4449323"/>
            <a:ext cx="4058514" cy="277103"/>
          </a:xfrm>
        </p:spPr>
        <p:txBody>
          <a:bodyPr/>
          <a:lstStyle/>
          <a:p>
            <a:r>
              <a:rPr lang="en-US" dirty="0"/>
              <a:t>01/04/24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7217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4000" y="211575"/>
            <a:ext cx="7693099" cy="461655"/>
          </a:xfrm>
        </p:spPr>
        <p:txBody>
          <a:bodyPr/>
          <a:lstStyle/>
          <a:p>
            <a:r>
              <a:rPr lang="en-IN" dirty="0"/>
              <a:t>agenda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83F0A34-5AA6-4D8C-B891-466A5691E0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3971773"/>
              </p:ext>
            </p:extLst>
          </p:nvPr>
        </p:nvGraphicFramePr>
        <p:xfrm>
          <a:off x="323999" y="987427"/>
          <a:ext cx="8496443" cy="3529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2881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BA728959-DB7B-4B62-B153-FB0BA9B36234}"/>
              </a:ext>
            </a:extLst>
          </p:cNvPr>
          <p:cNvSpPr/>
          <p:nvPr/>
        </p:nvSpPr>
        <p:spPr>
          <a:xfrm>
            <a:off x="2444842" y="2759162"/>
            <a:ext cx="2124070" cy="1759385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9">
              <a:defRPr/>
            </a:pPr>
            <a:endParaRPr lang="en-IN" dirty="0">
              <a:solidFill>
                <a:schemeClr val="bg1"/>
              </a:solidFill>
              <a:latin typeface="Trebuchet M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FD9CBBC-CF80-4994-A1F3-40E746985535}"/>
              </a:ext>
            </a:extLst>
          </p:cNvPr>
          <p:cNvSpPr/>
          <p:nvPr/>
        </p:nvSpPr>
        <p:spPr>
          <a:xfrm>
            <a:off x="4571998" y="990893"/>
            <a:ext cx="2124070" cy="175592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9">
              <a:defRPr/>
            </a:pPr>
            <a:endParaRPr lang="en-IN" dirty="0">
              <a:solidFill>
                <a:schemeClr val="bg1"/>
              </a:solidFill>
              <a:latin typeface="Trebuchet M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4ECB685-E368-4D90-A02A-9844A2001CB4}"/>
              </a:ext>
            </a:extLst>
          </p:cNvPr>
          <p:cNvGrpSpPr/>
          <p:nvPr/>
        </p:nvGrpSpPr>
        <p:grpSpPr>
          <a:xfrm>
            <a:off x="2447925" y="987426"/>
            <a:ext cx="4248150" cy="3529012"/>
            <a:chOff x="2447925" y="987425"/>
            <a:chExt cx="4248150" cy="3744913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D5BA73D-2188-4166-9D61-25AB98109C9F}"/>
                </a:ext>
              </a:extLst>
            </p:cNvPr>
            <p:cNvCxnSpPr>
              <a:cxnSpLocks/>
            </p:cNvCxnSpPr>
            <p:nvPr/>
          </p:nvCxnSpPr>
          <p:spPr>
            <a:xfrm>
              <a:off x="4572000" y="987425"/>
              <a:ext cx="0" cy="3744913"/>
            </a:xfrm>
            <a:prstGeom prst="line">
              <a:avLst/>
            </a:prstGeom>
            <a:ln w="6350">
              <a:solidFill>
                <a:schemeClr val="accent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AC61DF2-B09F-4459-9CB0-187D66E643DE}"/>
                </a:ext>
              </a:extLst>
            </p:cNvPr>
            <p:cNvCxnSpPr>
              <a:cxnSpLocks/>
            </p:cNvCxnSpPr>
            <p:nvPr/>
          </p:nvCxnSpPr>
          <p:spPr>
            <a:xfrm>
              <a:off x="2447925" y="987425"/>
              <a:ext cx="0" cy="3744913"/>
            </a:xfrm>
            <a:prstGeom prst="line">
              <a:avLst/>
            </a:prstGeom>
            <a:ln w="6350">
              <a:solidFill>
                <a:schemeClr val="accent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07D2C7C-8A1D-4AE0-9C71-D27245797879}"/>
                </a:ext>
              </a:extLst>
            </p:cNvPr>
            <p:cNvCxnSpPr>
              <a:cxnSpLocks/>
            </p:cNvCxnSpPr>
            <p:nvPr/>
          </p:nvCxnSpPr>
          <p:spPr>
            <a:xfrm>
              <a:off x="6696075" y="987425"/>
              <a:ext cx="0" cy="3744913"/>
            </a:xfrm>
            <a:prstGeom prst="line">
              <a:avLst/>
            </a:prstGeom>
            <a:ln w="6350">
              <a:solidFill>
                <a:schemeClr val="accent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E75462-38B1-46DE-A33D-70F1F6B70FDB}"/>
              </a:ext>
            </a:extLst>
          </p:cNvPr>
          <p:cNvCxnSpPr>
            <a:cxnSpLocks/>
          </p:cNvCxnSpPr>
          <p:nvPr/>
        </p:nvCxnSpPr>
        <p:spPr>
          <a:xfrm>
            <a:off x="323850" y="2751932"/>
            <a:ext cx="8496300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53765685-C51D-4FF2-B3F2-7354A3EBF6C2}"/>
              </a:ext>
            </a:extLst>
          </p:cNvPr>
          <p:cNvSpPr/>
          <p:nvPr/>
        </p:nvSpPr>
        <p:spPr>
          <a:xfrm>
            <a:off x="6696075" y="2757052"/>
            <a:ext cx="2124070" cy="1759385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9">
              <a:defRPr/>
            </a:pPr>
            <a:endParaRPr lang="en-IN" dirty="0">
              <a:solidFill>
                <a:schemeClr val="bg1"/>
              </a:solidFill>
              <a:latin typeface="Trebuchet M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23047CB-8337-0F15-7774-CA1D8958C0D2}"/>
              </a:ext>
            </a:extLst>
          </p:cNvPr>
          <p:cNvSpPr/>
          <p:nvPr/>
        </p:nvSpPr>
        <p:spPr>
          <a:xfrm>
            <a:off x="320194" y="983958"/>
            <a:ext cx="2124070" cy="175592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9">
              <a:defRPr/>
            </a:pPr>
            <a:endParaRPr lang="en-IN" dirty="0">
              <a:solidFill>
                <a:schemeClr val="bg1"/>
              </a:solidFill>
              <a:latin typeface="Trebuchet M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7DA824-F7DC-98ED-3DCC-0F9E147E91B5}"/>
              </a:ext>
            </a:extLst>
          </p:cNvPr>
          <p:cNvSpPr txBox="1"/>
          <p:nvPr/>
        </p:nvSpPr>
        <p:spPr>
          <a:xfrm>
            <a:off x="379907" y="1832563"/>
            <a:ext cx="2004645" cy="47961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 defTabSz="914219">
              <a:lnSpc>
                <a:spcPts val="1600"/>
              </a:lnSpc>
              <a:defRPr/>
            </a:pPr>
            <a:r>
              <a:rPr lang="en-US" sz="1400" b="1" dirty="0">
                <a:solidFill>
                  <a:srgbClr val="BED730"/>
                </a:solidFill>
                <a:latin typeface="Trebuchet MS"/>
              </a:rPr>
              <a:t>Security Advisory Services</a:t>
            </a:r>
            <a:endParaRPr lang="en-IN" sz="1400" b="1" dirty="0">
              <a:solidFill>
                <a:srgbClr val="BED730"/>
              </a:solidFill>
              <a:latin typeface="Trebuchet M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1D65CF-CE95-C0FB-8210-72B4D6E65E87}"/>
              </a:ext>
            </a:extLst>
          </p:cNvPr>
          <p:cNvSpPr txBox="1"/>
          <p:nvPr/>
        </p:nvSpPr>
        <p:spPr>
          <a:xfrm>
            <a:off x="379907" y="3744595"/>
            <a:ext cx="2004645" cy="47961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 defTabSz="914219">
              <a:lnSpc>
                <a:spcPts val="1600"/>
              </a:lnSpc>
              <a:defRPr/>
            </a:pPr>
            <a:r>
              <a:rPr lang="en-US" sz="1400" b="1" dirty="0">
                <a:solidFill>
                  <a:srgbClr val="BED730"/>
                </a:solidFill>
                <a:latin typeface="Trebuchet MS"/>
              </a:rPr>
              <a:t>Security Platform </a:t>
            </a:r>
          </a:p>
          <a:p>
            <a:pPr algn="ctr" defTabSz="914219">
              <a:lnSpc>
                <a:spcPts val="1600"/>
              </a:lnSpc>
              <a:defRPr/>
            </a:pPr>
            <a:r>
              <a:rPr lang="en-US" sz="1400" b="1" dirty="0">
                <a:solidFill>
                  <a:srgbClr val="BED730"/>
                </a:solidFill>
                <a:latin typeface="Trebuchet MS"/>
              </a:rPr>
              <a:t>as a Service</a:t>
            </a:r>
            <a:endParaRPr lang="en-IN" sz="1400" b="1" dirty="0">
              <a:solidFill>
                <a:srgbClr val="BED730"/>
              </a:solidFill>
              <a:latin typeface="Trebuchet M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4CE582-A175-5047-DF2E-8668777E5FD4}"/>
              </a:ext>
            </a:extLst>
          </p:cNvPr>
          <p:cNvSpPr txBox="1"/>
          <p:nvPr/>
        </p:nvSpPr>
        <p:spPr>
          <a:xfrm>
            <a:off x="2504555" y="3759567"/>
            <a:ext cx="2004645" cy="47961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 defTabSz="914219">
              <a:lnSpc>
                <a:spcPts val="1600"/>
              </a:lnSpc>
              <a:defRPr/>
            </a:pPr>
            <a:r>
              <a:rPr lang="en-US" sz="1400" b="1" dirty="0">
                <a:solidFill>
                  <a:srgbClr val="BED730"/>
                </a:solidFill>
                <a:latin typeface="Trebuchet MS"/>
              </a:rPr>
              <a:t>Managed </a:t>
            </a:r>
          </a:p>
          <a:p>
            <a:pPr algn="ctr" defTabSz="914219">
              <a:lnSpc>
                <a:spcPts val="1600"/>
              </a:lnSpc>
              <a:defRPr/>
            </a:pPr>
            <a:r>
              <a:rPr lang="en-US" sz="1400" b="1" dirty="0">
                <a:solidFill>
                  <a:srgbClr val="BED730"/>
                </a:solidFill>
                <a:latin typeface="Trebuchet MS"/>
              </a:rPr>
              <a:t>Security Services</a:t>
            </a:r>
            <a:endParaRPr lang="en-IN" sz="1400" b="1" dirty="0">
              <a:solidFill>
                <a:srgbClr val="BED730"/>
              </a:solidFill>
              <a:latin typeface="Trebuchet M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96039F-A456-061A-C8BB-51DFC656F031}"/>
              </a:ext>
            </a:extLst>
          </p:cNvPr>
          <p:cNvSpPr txBox="1"/>
          <p:nvPr/>
        </p:nvSpPr>
        <p:spPr>
          <a:xfrm>
            <a:off x="4631711" y="3776494"/>
            <a:ext cx="2004645" cy="47961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 defTabSz="914219">
              <a:lnSpc>
                <a:spcPts val="1600"/>
              </a:lnSpc>
              <a:defRPr/>
            </a:pPr>
            <a:r>
              <a:rPr lang="en-US" sz="1400" b="1" dirty="0">
                <a:solidFill>
                  <a:srgbClr val="BED730"/>
                </a:solidFill>
                <a:latin typeface="Trebuchet MS"/>
              </a:rPr>
              <a:t>Managed Detection &amp; Response</a:t>
            </a:r>
            <a:endParaRPr lang="en-IN" sz="1400" b="1" dirty="0">
              <a:solidFill>
                <a:srgbClr val="BED730"/>
              </a:solidFill>
              <a:latin typeface="Trebuchet M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6D4CF5-6968-7601-AD65-9F86BE3416AF}"/>
              </a:ext>
            </a:extLst>
          </p:cNvPr>
          <p:cNvSpPr txBox="1"/>
          <p:nvPr/>
        </p:nvSpPr>
        <p:spPr>
          <a:xfrm>
            <a:off x="6782799" y="3786245"/>
            <a:ext cx="1950623" cy="47961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 defTabSz="914219">
              <a:lnSpc>
                <a:spcPts val="1600"/>
              </a:lnSpc>
              <a:defRPr/>
            </a:pPr>
            <a:r>
              <a:rPr lang="en-US" sz="1400" b="1" dirty="0">
                <a:solidFill>
                  <a:srgbClr val="BED730"/>
                </a:solidFill>
                <a:latin typeface="Trebuchet MS"/>
              </a:rPr>
              <a:t>Governance Risk &amp; Compliance (GRC)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E2375E-48CD-9291-693C-894A79248F43}"/>
              </a:ext>
            </a:extLst>
          </p:cNvPr>
          <p:cNvSpPr txBox="1"/>
          <p:nvPr/>
        </p:nvSpPr>
        <p:spPr>
          <a:xfrm>
            <a:off x="2504555" y="1832564"/>
            <a:ext cx="2004645" cy="47961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 defTabSz="914219">
              <a:lnSpc>
                <a:spcPts val="1600"/>
              </a:lnSpc>
              <a:defRPr/>
            </a:pPr>
            <a:r>
              <a:rPr lang="en-US" sz="1400" b="1" dirty="0">
                <a:solidFill>
                  <a:srgbClr val="BED730"/>
                </a:solidFill>
                <a:latin typeface="Trebuchet MS"/>
              </a:rPr>
              <a:t>Design &amp; </a:t>
            </a:r>
          </a:p>
          <a:p>
            <a:pPr algn="ctr" defTabSz="914219">
              <a:lnSpc>
                <a:spcPts val="1600"/>
              </a:lnSpc>
              <a:defRPr/>
            </a:pPr>
            <a:r>
              <a:rPr lang="en-US" sz="1400" b="1" dirty="0">
                <a:solidFill>
                  <a:srgbClr val="BED730"/>
                </a:solidFill>
                <a:latin typeface="Trebuchet MS"/>
              </a:rPr>
              <a:t>Build Services</a:t>
            </a:r>
            <a:endParaRPr lang="en-IN" sz="1400" b="1" dirty="0">
              <a:solidFill>
                <a:srgbClr val="BED730"/>
              </a:solidFill>
              <a:latin typeface="Trebuchet M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27B3E8-028D-8C1D-7F55-AC48ED63BD9A}"/>
              </a:ext>
            </a:extLst>
          </p:cNvPr>
          <p:cNvSpPr txBox="1"/>
          <p:nvPr/>
        </p:nvSpPr>
        <p:spPr>
          <a:xfrm>
            <a:off x="4631711" y="1822524"/>
            <a:ext cx="2004645" cy="47961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 defTabSz="914219">
              <a:lnSpc>
                <a:spcPts val="1600"/>
              </a:lnSpc>
              <a:defRPr/>
            </a:pPr>
            <a:r>
              <a:rPr lang="en-US" sz="1400" b="1" dirty="0">
                <a:solidFill>
                  <a:srgbClr val="BED730"/>
                </a:solidFill>
                <a:latin typeface="Trebuchet MS"/>
              </a:rPr>
              <a:t>Operate &amp; </a:t>
            </a:r>
          </a:p>
          <a:p>
            <a:pPr algn="ctr" defTabSz="914219">
              <a:lnSpc>
                <a:spcPts val="1600"/>
              </a:lnSpc>
              <a:defRPr/>
            </a:pPr>
            <a:r>
              <a:rPr lang="en-US" sz="1400" b="1" dirty="0">
                <a:solidFill>
                  <a:srgbClr val="BED730"/>
                </a:solidFill>
                <a:latin typeface="Trebuchet MS"/>
              </a:rPr>
              <a:t>Protect</a:t>
            </a:r>
            <a:endParaRPr lang="en-IN" sz="1400" b="1" dirty="0">
              <a:solidFill>
                <a:srgbClr val="BED730"/>
              </a:solidFill>
              <a:latin typeface="Trebuchet M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D4CBCA-F3F7-E317-C870-532493BC53A6}"/>
              </a:ext>
            </a:extLst>
          </p:cNvPr>
          <p:cNvSpPr txBox="1"/>
          <p:nvPr/>
        </p:nvSpPr>
        <p:spPr>
          <a:xfrm>
            <a:off x="6773729" y="1800256"/>
            <a:ext cx="1968763" cy="47961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 defTabSz="914219">
              <a:lnSpc>
                <a:spcPts val="1600"/>
              </a:lnSpc>
              <a:defRPr/>
            </a:pPr>
            <a:r>
              <a:rPr lang="en-US" sz="1400" b="1" dirty="0">
                <a:solidFill>
                  <a:srgbClr val="BED730"/>
                </a:solidFill>
                <a:latin typeface="Trebuchet MS"/>
              </a:rPr>
              <a:t>Cloud Security &amp; </a:t>
            </a:r>
          </a:p>
          <a:p>
            <a:pPr algn="ctr" defTabSz="914219">
              <a:lnSpc>
                <a:spcPts val="1600"/>
              </a:lnSpc>
              <a:defRPr/>
            </a:pPr>
            <a:r>
              <a:rPr lang="en-US" sz="1400" b="1" dirty="0">
                <a:solidFill>
                  <a:srgbClr val="BED730"/>
                </a:solidFill>
                <a:latin typeface="Trebuchet MS"/>
              </a:rPr>
              <a:t>Policy Management</a:t>
            </a:r>
            <a:endParaRPr lang="en-IN" sz="1400" b="1" dirty="0">
              <a:solidFill>
                <a:srgbClr val="BED730"/>
              </a:solidFill>
              <a:latin typeface="Trebuchet M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DBABEB4-28C9-FB66-0825-789B962B73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 bright="70000" contrast="-70000"/>
          </a:blip>
          <a:srcRect b="16250"/>
          <a:stretch/>
        </p:blipFill>
        <p:spPr>
          <a:xfrm>
            <a:off x="1112229" y="1272059"/>
            <a:ext cx="540000" cy="45224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F7D65C7-93BB-65FD-1471-BA141260EC5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 bright="70000" contrast="-70000"/>
          </a:blip>
          <a:srcRect b="15844"/>
          <a:stretch/>
        </p:blipFill>
        <p:spPr>
          <a:xfrm>
            <a:off x="3236877" y="1287147"/>
            <a:ext cx="540000" cy="45444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0B46778-0520-770B-BF2A-5274650F02A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lum bright="70000" contrast="-70000"/>
          </a:blip>
          <a:srcRect b="15844"/>
          <a:stretch/>
        </p:blipFill>
        <p:spPr>
          <a:xfrm>
            <a:off x="5364033" y="1287145"/>
            <a:ext cx="540000" cy="45444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963-728C-1326-E708-E11AEBDB2D2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lum bright="70000" contrast="-70000"/>
          </a:blip>
          <a:srcRect b="30426"/>
          <a:stretch/>
        </p:blipFill>
        <p:spPr>
          <a:xfrm>
            <a:off x="7454360" y="1272059"/>
            <a:ext cx="607500" cy="42266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A9E2A16-39F3-C4EA-D3C7-471C6CCFA14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lum bright="70000" contrast="-70000"/>
          </a:blip>
          <a:srcRect b="14091"/>
          <a:stretch/>
        </p:blipFill>
        <p:spPr>
          <a:xfrm>
            <a:off x="1112229" y="3101738"/>
            <a:ext cx="540000" cy="46391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076E8DB-02F8-2941-A0C1-1821243040E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lum bright="70000" contrast="-70000"/>
          </a:blip>
          <a:srcRect b="20346"/>
          <a:stretch/>
        </p:blipFill>
        <p:spPr>
          <a:xfrm>
            <a:off x="3203127" y="3081562"/>
            <a:ext cx="607500" cy="48389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D4E1C26-A9E5-9931-A7A6-B0C3545925A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lum bright="70000" contrast="-70000"/>
          </a:blip>
          <a:srcRect b="22993"/>
          <a:stretch/>
        </p:blipFill>
        <p:spPr>
          <a:xfrm>
            <a:off x="5330283" y="3089601"/>
            <a:ext cx="607500" cy="46782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0D1B397-B8A9-9842-1EA7-1817D763D79D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lum bright="70000" contrast="-70000"/>
          </a:blip>
          <a:srcRect b="14091"/>
          <a:stretch/>
        </p:blipFill>
        <p:spPr>
          <a:xfrm>
            <a:off x="7542110" y="3174794"/>
            <a:ext cx="432000" cy="371131"/>
          </a:xfrm>
          <a:prstGeom prst="rect">
            <a:avLst/>
          </a:prstGeom>
        </p:spPr>
      </p:pic>
      <p:sp>
        <p:nvSpPr>
          <p:cNvPr id="26" name="Title 7">
            <a:extLst>
              <a:ext uri="{FF2B5EF4-FFF2-40B4-BE49-F238E27FC236}">
                <a16:creationId xmlns:a16="http://schemas.microsoft.com/office/drawing/2014/main" id="{E898E6A3-9A58-094D-93D7-99C5A0CFB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11575"/>
            <a:ext cx="7693099" cy="461655"/>
          </a:xfrm>
        </p:spPr>
        <p:txBody>
          <a:bodyPr/>
          <a:lstStyle/>
          <a:p>
            <a:r>
              <a:rPr lang="en-US" dirty="0"/>
              <a:t>Security Portfolio</a:t>
            </a:r>
          </a:p>
        </p:txBody>
      </p:sp>
    </p:spTree>
    <p:extLst>
      <p:ext uri="{BB962C8B-B14F-4D97-AF65-F5344CB8AC3E}">
        <p14:creationId xmlns:p14="http://schemas.microsoft.com/office/powerpoint/2010/main" val="180908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entagon 17">
            <a:extLst>
              <a:ext uri="{FF2B5EF4-FFF2-40B4-BE49-F238E27FC236}">
                <a16:creationId xmlns:a16="http://schemas.microsoft.com/office/drawing/2014/main" id="{8F00F4C0-DCA7-3AB2-63F1-F49BC42CC545}"/>
              </a:ext>
            </a:extLst>
          </p:cNvPr>
          <p:cNvSpPr/>
          <p:nvPr/>
        </p:nvSpPr>
        <p:spPr>
          <a:xfrm rot="5400000">
            <a:off x="930312" y="393425"/>
            <a:ext cx="792000" cy="1980000"/>
          </a:xfrm>
          <a:prstGeom prst="homePlate">
            <a:avLst>
              <a:gd name="adj" fmla="val 25305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 panose="020B070302020209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573E6-43C3-9D5A-7DE4-795C65E75114}"/>
              </a:ext>
            </a:extLst>
          </p:cNvPr>
          <p:cNvSpPr txBox="1"/>
          <p:nvPr/>
        </p:nvSpPr>
        <p:spPr>
          <a:xfrm>
            <a:off x="324000" y="2959773"/>
            <a:ext cx="1980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Next Generation Firewall (NGFW)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Web Application Firewall (WAF)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Load Balancer (LB)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Global Server Load Balancer (GSLB)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Privileged Access Management (PAM)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Vulnerability Management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NextGen Antivirus (NGAV)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Endpoint Detection &amp; Response (EDR)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Multifactor Authentication (MFA)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Log Management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Security Information and Event Management (SIEM)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Security Orchestration, Automation, and Response (SOAR)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84CDB5-D4A1-239D-D719-088C20675E45}"/>
              </a:ext>
            </a:extLst>
          </p:cNvPr>
          <p:cNvSpPr txBox="1"/>
          <p:nvPr/>
        </p:nvSpPr>
        <p:spPr>
          <a:xfrm>
            <a:off x="336315" y="2705857"/>
            <a:ext cx="1955371" cy="253916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 defTabSz="685783">
              <a:defRPr/>
            </a:pPr>
            <a:r>
              <a:rPr lang="en-IN" sz="1050" b="1" dirty="0">
                <a:solidFill>
                  <a:schemeClr val="bg1"/>
                </a:solidFill>
                <a:latin typeface="Trebuchet MS" panose="020B0703020202090204" pitchFamily="34" charset="0"/>
              </a:rPr>
              <a:t>Offerings</a:t>
            </a:r>
            <a:endParaRPr lang="en-IN" sz="105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9607CE-719F-9095-A3CA-F2E1F839CE21}"/>
              </a:ext>
            </a:extLst>
          </p:cNvPr>
          <p:cNvSpPr txBox="1"/>
          <p:nvPr/>
        </p:nvSpPr>
        <p:spPr>
          <a:xfrm>
            <a:off x="348626" y="1843574"/>
            <a:ext cx="195537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83">
              <a:defRPr/>
            </a:pPr>
            <a:r>
              <a:rPr lang="en-IN" sz="900" dirty="0">
                <a:solidFill>
                  <a:srgbClr val="BED730"/>
                </a:solidFill>
                <a:latin typeface="Trebuchet MS" panose="020B0703020202090204" pitchFamily="34" charset="0"/>
              </a:rPr>
              <a:t>SPaaS is cloud-based service model that provides comprehensive security solutions and capabilities to organizations on a subscription basis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3A43DC-F241-5E9E-DD20-C058420B1493}"/>
              </a:ext>
            </a:extLst>
          </p:cNvPr>
          <p:cNvSpPr txBox="1"/>
          <p:nvPr/>
        </p:nvSpPr>
        <p:spPr>
          <a:xfrm>
            <a:off x="402702" y="1128227"/>
            <a:ext cx="18472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83">
              <a:defRPr/>
            </a:pPr>
            <a:r>
              <a:rPr lang="en-IN" sz="1100" b="1" dirty="0">
                <a:solidFill>
                  <a:schemeClr val="bg1"/>
                </a:solidFill>
                <a:latin typeface="Trebuchet MS" panose="020B0703020202090204" pitchFamily="34" charset="0"/>
              </a:rPr>
              <a:t>Security Platform as a Service (SPaaS)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CD26A50-DD1C-C318-B40E-083903EC08AA}"/>
              </a:ext>
            </a:extLst>
          </p:cNvPr>
          <p:cNvCxnSpPr>
            <a:cxnSpLocks/>
          </p:cNvCxnSpPr>
          <p:nvPr/>
        </p:nvCxnSpPr>
        <p:spPr>
          <a:xfrm>
            <a:off x="4507145" y="967777"/>
            <a:ext cx="0" cy="352800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46153B2-8444-57E5-E5F9-0C0CBD5DDD2F}"/>
              </a:ext>
            </a:extLst>
          </p:cNvPr>
          <p:cNvCxnSpPr>
            <a:cxnSpLocks/>
          </p:cNvCxnSpPr>
          <p:nvPr/>
        </p:nvCxnSpPr>
        <p:spPr>
          <a:xfrm>
            <a:off x="2386590" y="967777"/>
            <a:ext cx="0" cy="352800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72C8046-39CD-22BD-8BF6-08B10BE049B4}"/>
              </a:ext>
            </a:extLst>
          </p:cNvPr>
          <p:cNvCxnSpPr>
            <a:cxnSpLocks/>
          </p:cNvCxnSpPr>
          <p:nvPr/>
        </p:nvCxnSpPr>
        <p:spPr>
          <a:xfrm>
            <a:off x="6627700" y="967777"/>
            <a:ext cx="0" cy="352800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entagon 18">
            <a:extLst>
              <a:ext uri="{FF2B5EF4-FFF2-40B4-BE49-F238E27FC236}">
                <a16:creationId xmlns:a16="http://schemas.microsoft.com/office/drawing/2014/main" id="{86C8150E-611A-8DE6-5DAE-767FBCE4F8F0}"/>
              </a:ext>
            </a:extLst>
          </p:cNvPr>
          <p:cNvSpPr/>
          <p:nvPr/>
        </p:nvSpPr>
        <p:spPr>
          <a:xfrm rot="5400000">
            <a:off x="3050868" y="393425"/>
            <a:ext cx="792000" cy="1980000"/>
          </a:xfrm>
          <a:prstGeom prst="homePlate">
            <a:avLst>
              <a:gd name="adj" fmla="val 25305"/>
            </a:avLst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 panose="020B070302020209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1ED5E1-5FE1-5B78-487A-6579736E7B88}"/>
              </a:ext>
            </a:extLst>
          </p:cNvPr>
          <p:cNvSpPr txBox="1"/>
          <p:nvPr/>
        </p:nvSpPr>
        <p:spPr>
          <a:xfrm>
            <a:off x="2444028" y="2959773"/>
            <a:ext cx="19800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" defTabSz="685783"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Security Monitoring and Management of the below:</a:t>
            </a:r>
          </a:p>
          <a:p>
            <a:pPr marL="171446" indent="-793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Perimeter Security</a:t>
            </a:r>
          </a:p>
          <a:p>
            <a:pPr marL="171446" indent="-793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Network Security</a:t>
            </a:r>
          </a:p>
          <a:p>
            <a:pPr marL="171446" indent="-793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Endpoint Security</a:t>
            </a:r>
          </a:p>
          <a:p>
            <a:pPr marL="171446" indent="-793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Application Security</a:t>
            </a:r>
          </a:p>
          <a:p>
            <a:pPr marL="171446" indent="-793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Data Security</a:t>
            </a:r>
          </a:p>
          <a:p>
            <a:pPr marL="171446" indent="-793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Cloud Security</a:t>
            </a:r>
          </a:p>
          <a:p>
            <a:pPr marL="171446" indent="-793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Identity and Access Management (IAM)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96EE84-A660-0382-DAE2-97F49312FC71}"/>
              </a:ext>
            </a:extLst>
          </p:cNvPr>
          <p:cNvSpPr txBox="1"/>
          <p:nvPr/>
        </p:nvSpPr>
        <p:spPr>
          <a:xfrm>
            <a:off x="2469182" y="1843575"/>
            <a:ext cx="1955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83">
              <a:defRPr/>
            </a:pPr>
            <a:r>
              <a:rPr lang="en-IN" sz="900" dirty="0">
                <a:solidFill>
                  <a:srgbClr val="BED730"/>
                </a:solidFill>
                <a:latin typeface="Trebuchet MS" panose="020B0703020202090204" pitchFamily="34" charset="0"/>
              </a:rPr>
              <a:t>MSS involves Monitoring and Management of IT Security landscape to enhance an organization's security posture.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107E47D-72C3-B017-FC37-653A6FDFBA18}"/>
              </a:ext>
            </a:extLst>
          </p:cNvPr>
          <p:cNvSpPr txBox="1"/>
          <p:nvPr/>
        </p:nvSpPr>
        <p:spPr>
          <a:xfrm>
            <a:off x="2523258" y="1128226"/>
            <a:ext cx="18472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83">
              <a:defRPr/>
            </a:pPr>
            <a:r>
              <a:rPr lang="en-IN" sz="1100" b="1" dirty="0">
                <a:solidFill>
                  <a:schemeClr val="bg1"/>
                </a:solidFill>
                <a:latin typeface="Trebuchet MS" panose="020B0703020202090204" pitchFamily="34" charset="0"/>
              </a:rPr>
              <a:t>Managed Security Services (MSS)</a:t>
            </a:r>
          </a:p>
        </p:txBody>
      </p:sp>
      <p:sp>
        <p:nvSpPr>
          <p:cNvPr id="23" name="Pentagon 22">
            <a:extLst>
              <a:ext uri="{FF2B5EF4-FFF2-40B4-BE49-F238E27FC236}">
                <a16:creationId xmlns:a16="http://schemas.microsoft.com/office/drawing/2014/main" id="{14273254-B374-F3BB-39F9-12CFC432C0AA}"/>
              </a:ext>
            </a:extLst>
          </p:cNvPr>
          <p:cNvSpPr/>
          <p:nvPr/>
        </p:nvSpPr>
        <p:spPr>
          <a:xfrm rot="5400000">
            <a:off x="5171423" y="393425"/>
            <a:ext cx="792000" cy="1980000"/>
          </a:xfrm>
          <a:prstGeom prst="homePlate">
            <a:avLst>
              <a:gd name="adj" fmla="val 25305"/>
            </a:avLst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 panose="020B070302020209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7AB3918-DEF7-E63C-122E-C9581AC25782}"/>
              </a:ext>
            </a:extLst>
          </p:cNvPr>
          <p:cNvSpPr txBox="1"/>
          <p:nvPr/>
        </p:nvSpPr>
        <p:spPr>
          <a:xfrm>
            <a:off x="4577423" y="2962729"/>
            <a:ext cx="1980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Security Information and Event Management (SIEM)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Threat Monitoring and Analysis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User and Entity Behaviour Analytics (UEBA)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Threat Intelligence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Incident Response and Investigation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Threat Hunting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Security Orchestration, Automation, and Response (SOAR)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8640D29-A374-E16E-792B-94F62C4A1F0A}"/>
              </a:ext>
            </a:extLst>
          </p:cNvPr>
          <p:cNvSpPr txBox="1"/>
          <p:nvPr/>
        </p:nvSpPr>
        <p:spPr>
          <a:xfrm>
            <a:off x="4589737" y="1843574"/>
            <a:ext cx="195537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83">
              <a:defRPr/>
            </a:pPr>
            <a:r>
              <a:rPr lang="en-IN" sz="900" dirty="0">
                <a:solidFill>
                  <a:srgbClr val="BED730"/>
                </a:solidFill>
                <a:latin typeface="Trebuchet MS" panose="020B0703020202090204" pitchFamily="34" charset="0"/>
              </a:rPr>
              <a:t>MDR is a specialized service focused on threat detection, incident response, and continuous monitoring to protect against advanced threats.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A616491-81FF-ACFE-7FB3-C39A78EDADC3}"/>
              </a:ext>
            </a:extLst>
          </p:cNvPr>
          <p:cNvSpPr txBox="1"/>
          <p:nvPr/>
        </p:nvSpPr>
        <p:spPr>
          <a:xfrm>
            <a:off x="4643813" y="1128227"/>
            <a:ext cx="18472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83">
              <a:defRPr/>
            </a:pPr>
            <a:r>
              <a:rPr lang="en-IN" sz="1100" b="1" dirty="0">
                <a:solidFill>
                  <a:schemeClr val="bg1"/>
                </a:solidFill>
                <a:latin typeface="Trebuchet MS" panose="020B0703020202090204" pitchFamily="34" charset="0"/>
              </a:rPr>
              <a:t>Managed Detection and Response (MDR)</a:t>
            </a:r>
            <a:endParaRPr lang="en-IN" sz="110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27" name="Pentagon 26">
            <a:extLst>
              <a:ext uri="{FF2B5EF4-FFF2-40B4-BE49-F238E27FC236}">
                <a16:creationId xmlns:a16="http://schemas.microsoft.com/office/drawing/2014/main" id="{A646741E-2B4C-6E89-BCE7-53EDC55CFA48}"/>
              </a:ext>
            </a:extLst>
          </p:cNvPr>
          <p:cNvSpPr/>
          <p:nvPr/>
        </p:nvSpPr>
        <p:spPr>
          <a:xfrm rot="5400000">
            <a:off x="7292504" y="393425"/>
            <a:ext cx="792000" cy="1980000"/>
          </a:xfrm>
          <a:prstGeom prst="homePlate">
            <a:avLst>
              <a:gd name="adj" fmla="val 25305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 panose="020B070302020209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BD55AF-B9B1-0676-153F-274C43132E45}"/>
              </a:ext>
            </a:extLst>
          </p:cNvPr>
          <p:cNvSpPr txBox="1"/>
          <p:nvPr/>
        </p:nvSpPr>
        <p:spPr>
          <a:xfrm>
            <a:off x="6698504" y="2959773"/>
            <a:ext cx="198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Vulnerability Assessment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Penetration Testing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Web Application Testing</a:t>
            </a:r>
          </a:p>
          <a:p>
            <a:pPr marL="92073" indent="-92073" defTabSz="685783">
              <a:buFont typeface="Arial" panose="020B0604020202020204" pitchFamily="34" charset="0"/>
              <a:buChar char="•"/>
              <a:defRPr/>
            </a:pPr>
            <a:r>
              <a:rPr lang="en-IN" sz="7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Mobile Application Testing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714426-8F31-0926-2ECD-7F898F323DBF}"/>
              </a:ext>
            </a:extLst>
          </p:cNvPr>
          <p:cNvSpPr txBox="1"/>
          <p:nvPr/>
        </p:nvSpPr>
        <p:spPr>
          <a:xfrm>
            <a:off x="6710818" y="1843574"/>
            <a:ext cx="1955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83">
              <a:defRPr/>
            </a:pPr>
            <a:r>
              <a:rPr lang="en-IN" sz="900" dirty="0">
                <a:solidFill>
                  <a:srgbClr val="BED730"/>
                </a:solidFill>
                <a:latin typeface="Trebuchet MS" panose="020B0703020202090204" pitchFamily="34" charset="0"/>
              </a:rPr>
              <a:t>VA &amp; PT services involve the identification and remediation of vulnerabilities in an organization's IT infrastructure and applications.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9EC3683-1E2B-8636-48AE-6D2947B4C6DC}"/>
              </a:ext>
            </a:extLst>
          </p:cNvPr>
          <p:cNvSpPr txBox="1"/>
          <p:nvPr/>
        </p:nvSpPr>
        <p:spPr>
          <a:xfrm>
            <a:off x="6764894" y="1043589"/>
            <a:ext cx="18472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83">
              <a:defRPr/>
            </a:pPr>
            <a:r>
              <a:rPr lang="en-IN" sz="1100" b="1" dirty="0">
                <a:solidFill>
                  <a:schemeClr val="bg1"/>
                </a:solidFill>
                <a:latin typeface="Trebuchet MS" panose="020B0703020202090204" pitchFamily="34" charset="0"/>
              </a:rPr>
              <a:t>Vulnerability Assessment &amp; Penetration Testing (VA &amp; PT)</a:t>
            </a:r>
            <a:endParaRPr lang="en-IN" sz="110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A4869A6-47C2-5CF5-C00F-5BC38E592736}"/>
              </a:ext>
            </a:extLst>
          </p:cNvPr>
          <p:cNvSpPr txBox="1"/>
          <p:nvPr/>
        </p:nvSpPr>
        <p:spPr>
          <a:xfrm>
            <a:off x="2480972" y="2705857"/>
            <a:ext cx="1955371" cy="253916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 defTabSz="685783">
              <a:defRPr/>
            </a:pPr>
            <a:r>
              <a:rPr lang="en-IN" sz="1050" b="1" dirty="0">
                <a:solidFill>
                  <a:schemeClr val="bg1"/>
                </a:solidFill>
                <a:latin typeface="Trebuchet MS" panose="020B0703020202090204" pitchFamily="34" charset="0"/>
              </a:rPr>
              <a:t>Offerings</a:t>
            </a:r>
            <a:endParaRPr lang="en-IN" sz="105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CD88262-91E9-3D0F-B65F-8C63AE2A941F}"/>
              </a:ext>
            </a:extLst>
          </p:cNvPr>
          <p:cNvSpPr txBox="1"/>
          <p:nvPr/>
        </p:nvSpPr>
        <p:spPr>
          <a:xfrm>
            <a:off x="4589738" y="2705857"/>
            <a:ext cx="1955371" cy="253916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 defTabSz="685783">
              <a:defRPr/>
            </a:pPr>
            <a:r>
              <a:rPr lang="en-IN" sz="1050" b="1" dirty="0">
                <a:solidFill>
                  <a:schemeClr val="bg1"/>
                </a:solidFill>
                <a:latin typeface="Trebuchet MS" panose="020B0703020202090204" pitchFamily="34" charset="0"/>
              </a:rPr>
              <a:t>Offerings</a:t>
            </a:r>
            <a:endParaRPr lang="en-IN" sz="105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0B39AE-22D5-BE10-DD22-83ED95F2996D}"/>
              </a:ext>
            </a:extLst>
          </p:cNvPr>
          <p:cNvSpPr txBox="1"/>
          <p:nvPr/>
        </p:nvSpPr>
        <p:spPr>
          <a:xfrm>
            <a:off x="6722607" y="2705857"/>
            <a:ext cx="1955371" cy="253916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 defTabSz="685783">
              <a:defRPr/>
            </a:pPr>
            <a:r>
              <a:rPr lang="en-IN" sz="1050" b="1" dirty="0">
                <a:solidFill>
                  <a:schemeClr val="bg1"/>
                </a:solidFill>
                <a:latin typeface="Trebuchet MS" panose="020B0703020202090204" pitchFamily="34" charset="0"/>
              </a:rPr>
              <a:t>Offerings</a:t>
            </a:r>
            <a:endParaRPr lang="en-IN" sz="105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8E83A81-1635-6317-FA60-6D01965E3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11575"/>
            <a:ext cx="7693099" cy="461655"/>
          </a:xfrm>
        </p:spPr>
        <p:txBody>
          <a:bodyPr/>
          <a:lstStyle/>
          <a:p>
            <a:r>
              <a:rPr lang="en-US" dirty="0"/>
              <a:t>Security Service Offerings: High Level View</a:t>
            </a:r>
          </a:p>
        </p:txBody>
      </p:sp>
    </p:spTree>
    <p:extLst>
      <p:ext uri="{BB962C8B-B14F-4D97-AF65-F5344CB8AC3E}">
        <p14:creationId xmlns:p14="http://schemas.microsoft.com/office/powerpoint/2010/main" val="332541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7C87F-2B04-4D1D-8028-532C065C3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11575"/>
            <a:ext cx="8131068" cy="461655"/>
          </a:xfrm>
        </p:spPr>
        <p:txBody>
          <a:bodyPr/>
          <a:lstStyle/>
          <a:p>
            <a:r>
              <a:rPr lang="en-US" sz="2000" dirty="0"/>
              <a:t>Sify Security Services Value proposition  &amp; Customer benefits </a:t>
            </a:r>
            <a:endParaRPr lang="en-IN" sz="20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C9417E0-7106-E242-D607-12906F9BEEB7}"/>
              </a:ext>
            </a:extLst>
          </p:cNvPr>
          <p:cNvGrpSpPr/>
          <p:nvPr/>
        </p:nvGrpSpPr>
        <p:grpSpPr>
          <a:xfrm>
            <a:off x="1517527" y="774597"/>
            <a:ext cx="6144593" cy="355158"/>
            <a:chOff x="1999604" y="1316153"/>
            <a:chExt cx="8192791" cy="473544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F4785B3E-DB25-9A6D-AD06-67A5984E02F9}"/>
                </a:ext>
              </a:extLst>
            </p:cNvPr>
            <p:cNvSpPr/>
            <p:nvPr/>
          </p:nvSpPr>
          <p:spPr>
            <a:xfrm>
              <a:off x="1999604" y="1316153"/>
              <a:ext cx="8192791" cy="473544"/>
            </a:xfrm>
            <a:prstGeom prst="roundRect">
              <a:avLst>
                <a:gd name="adj" fmla="val 50000"/>
              </a:avLst>
            </a:prstGeom>
            <a:solidFill>
              <a:srgbClr val="BED730"/>
            </a:solidFill>
            <a:ln w="9525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F9F31F5-A9BC-EB65-E7BC-DF364FC26307}"/>
                </a:ext>
              </a:extLst>
            </p:cNvPr>
            <p:cNvSpPr txBox="1"/>
            <p:nvPr/>
          </p:nvSpPr>
          <p:spPr>
            <a:xfrm>
              <a:off x="2537580" y="1347741"/>
              <a:ext cx="7116838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/>
                  <a:ea typeface="+mn-ea"/>
                  <a:cs typeface="+mn-cs"/>
                </a:rPr>
                <a:t>Integrity | Commitment | Agility </a:t>
              </a:r>
              <a:endPara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B42E291-0F53-B265-DC1C-3ABB550ACBB0}"/>
              </a:ext>
            </a:extLst>
          </p:cNvPr>
          <p:cNvGrpSpPr/>
          <p:nvPr/>
        </p:nvGrpSpPr>
        <p:grpSpPr>
          <a:xfrm>
            <a:off x="5650245" y="1586172"/>
            <a:ext cx="3276010" cy="815383"/>
            <a:chOff x="6995180" y="2013296"/>
            <a:chExt cx="4368013" cy="1087177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99BE6471-F349-2DB9-1B86-CF9DE4877342}"/>
                </a:ext>
              </a:extLst>
            </p:cNvPr>
            <p:cNvGrpSpPr/>
            <p:nvPr/>
          </p:nvGrpSpPr>
          <p:grpSpPr>
            <a:xfrm>
              <a:off x="7610989" y="2013296"/>
              <a:ext cx="3752204" cy="1087177"/>
              <a:chOff x="7610989" y="2013296"/>
              <a:chExt cx="3752204" cy="1087177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8BE3E957-34A0-4E49-9748-AD3A6C6EC9F0}"/>
                  </a:ext>
                </a:extLst>
              </p:cNvPr>
              <p:cNvSpPr/>
              <p:nvPr/>
            </p:nvSpPr>
            <p:spPr>
              <a:xfrm>
                <a:off x="7610989" y="2354971"/>
                <a:ext cx="3752204" cy="7455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Protects Brand &amp; Business Reputation</a:t>
                </a:r>
              </a:p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Improves Cyber Security Posture</a:t>
                </a:r>
              </a:p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Business Data Protection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23302A81-B965-46F4-A5D9-094CEAA59D36}"/>
                  </a:ext>
                </a:extLst>
              </p:cNvPr>
              <p:cNvSpPr/>
              <p:nvPr/>
            </p:nvSpPr>
            <p:spPr>
              <a:xfrm>
                <a:off x="7610989" y="2013296"/>
                <a:ext cx="1825715" cy="3488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BED730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Business Benefits </a:t>
                </a:r>
              </a:p>
            </p:txBody>
          </p:sp>
        </p:grpSp>
        <p:pic>
          <p:nvPicPr>
            <p:cNvPr id="6" name="Picture 5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422BC459-D376-8AEC-3EC8-694B9EDAAC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5180" y="2079285"/>
              <a:ext cx="576000" cy="57600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448A228-65B7-7DF4-2FB9-3FA10887862E}"/>
              </a:ext>
            </a:extLst>
          </p:cNvPr>
          <p:cNvGrpSpPr/>
          <p:nvPr/>
        </p:nvGrpSpPr>
        <p:grpSpPr>
          <a:xfrm>
            <a:off x="-82108" y="1589947"/>
            <a:ext cx="3445829" cy="848877"/>
            <a:chOff x="432000" y="1968637"/>
            <a:chExt cx="4594438" cy="113183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89983FF-623B-C59C-DCF4-BAC820252BA1}"/>
                </a:ext>
              </a:extLst>
            </p:cNvPr>
            <p:cNvGrpSpPr/>
            <p:nvPr/>
          </p:nvGrpSpPr>
          <p:grpSpPr>
            <a:xfrm>
              <a:off x="432000" y="1968637"/>
              <a:ext cx="4020776" cy="1131836"/>
              <a:chOff x="431800" y="1974637"/>
              <a:chExt cx="4020776" cy="1131836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77B4EEF0-B8D2-4CA8-B287-C3BBABA96B9A}"/>
                  </a:ext>
                </a:extLst>
              </p:cNvPr>
              <p:cNvSpPr/>
              <p:nvPr/>
            </p:nvSpPr>
            <p:spPr>
              <a:xfrm>
                <a:off x="431800" y="2360970"/>
                <a:ext cx="4020776" cy="7455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66693" marR="0" lvl="1" indent="0" algn="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Service Provider DNA – Single Partner</a:t>
                </a:r>
              </a:p>
              <a:p>
                <a:pPr marL="266693" marR="0" lvl="1" indent="0" algn="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Protect, Detect &amp; Response Services</a:t>
                </a:r>
              </a:p>
              <a:p>
                <a:pPr marL="266693" marR="0" lvl="1" indent="0" algn="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OEM Agnostic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03CD5AD3-F953-4C53-A6D8-20031F4D90D6}"/>
                  </a:ext>
                </a:extLst>
              </p:cNvPr>
              <p:cNvSpPr/>
              <p:nvPr/>
            </p:nvSpPr>
            <p:spPr>
              <a:xfrm>
                <a:off x="1101760" y="1974637"/>
                <a:ext cx="3319691" cy="348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BED730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Wide Product &amp; Services Capability </a:t>
                </a:r>
              </a:p>
            </p:txBody>
          </p:sp>
        </p:grpSp>
        <p:pic>
          <p:nvPicPr>
            <p:cNvPr id="8" name="Picture 7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4C8ABB98-6CB0-D991-0DDA-0DC8137038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5238" y="2060824"/>
              <a:ext cx="571200" cy="5712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18E3CBA-0E7E-70A1-797A-846302F9FBFA}"/>
              </a:ext>
            </a:extLst>
          </p:cNvPr>
          <p:cNvGrpSpPr/>
          <p:nvPr/>
        </p:nvGrpSpPr>
        <p:grpSpPr>
          <a:xfrm>
            <a:off x="5672758" y="2688781"/>
            <a:ext cx="2994925" cy="812923"/>
            <a:chOff x="7025197" y="3541896"/>
            <a:chExt cx="3993233" cy="108389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9B24089-B368-E3E1-44A9-A2A40F8182F1}"/>
                </a:ext>
              </a:extLst>
            </p:cNvPr>
            <p:cNvGrpSpPr/>
            <p:nvPr/>
          </p:nvGrpSpPr>
          <p:grpSpPr>
            <a:xfrm>
              <a:off x="7721177" y="3541896"/>
              <a:ext cx="3297253" cy="1083897"/>
              <a:chOff x="8473668" y="3561371"/>
              <a:chExt cx="3297253" cy="1083897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02A2669D-C804-4C55-B2CA-BF72BE27D785}"/>
                  </a:ext>
                </a:extLst>
              </p:cNvPr>
              <p:cNvSpPr/>
              <p:nvPr/>
            </p:nvSpPr>
            <p:spPr>
              <a:xfrm>
                <a:off x="8473668" y="3561371"/>
                <a:ext cx="1404659" cy="3488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BED730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Cost Benefits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55B5F04-6445-44BA-A899-19FE6330EC2C}"/>
                  </a:ext>
                </a:extLst>
              </p:cNvPr>
              <p:cNvSpPr txBox="1"/>
              <p:nvPr/>
            </p:nvSpPr>
            <p:spPr>
              <a:xfrm>
                <a:off x="8484389" y="3899766"/>
                <a:ext cx="3286532" cy="7455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NextGen Security Technology Adaption</a:t>
                </a:r>
              </a:p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Security Controls Standardization</a:t>
                </a:r>
              </a:p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Security Cost Optimization</a:t>
                </a:r>
              </a:p>
            </p:txBody>
          </p:sp>
        </p:grpSp>
        <p:pic>
          <p:nvPicPr>
            <p:cNvPr id="10" name="Picture 9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DC8EC67B-83D1-D604-0492-78783CFE069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5197" y="3571996"/>
              <a:ext cx="576000" cy="576000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02B4D2-B20D-F4E6-4639-F773DADA17FE}"/>
              </a:ext>
            </a:extLst>
          </p:cNvPr>
          <p:cNvGrpSpPr/>
          <p:nvPr/>
        </p:nvGrpSpPr>
        <p:grpSpPr>
          <a:xfrm>
            <a:off x="5680102" y="3745594"/>
            <a:ext cx="3845662" cy="818562"/>
            <a:chOff x="7034989" y="5084591"/>
            <a:chExt cx="5127549" cy="109141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1C637E5-5D61-1E9F-254C-172EB6F10320}"/>
                </a:ext>
              </a:extLst>
            </p:cNvPr>
            <p:cNvGrpSpPr/>
            <p:nvPr/>
          </p:nvGrpSpPr>
          <p:grpSpPr>
            <a:xfrm>
              <a:off x="7702239" y="5084591"/>
              <a:ext cx="4460299" cy="1091416"/>
              <a:chOff x="7610988" y="5242756"/>
              <a:chExt cx="4460299" cy="1091416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BB8DE56D-611C-4494-B2F3-0D5D1479B5BE}"/>
                  </a:ext>
                </a:extLst>
              </p:cNvPr>
              <p:cNvSpPr/>
              <p:nvPr/>
            </p:nvSpPr>
            <p:spPr>
              <a:xfrm>
                <a:off x="7610989" y="5242756"/>
                <a:ext cx="3739591" cy="348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BED730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Customer Delight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010B745-E511-4851-B784-38778BADA032}"/>
                  </a:ext>
                </a:extLst>
              </p:cNvPr>
              <p:cNvSpPr txBox="1"/>
              <p:nvPr/>
            </p:nvSpPr>
            <p:spPr>
              <a:xfrm>
                <a:off x="7610988" y="5588669"/>
                <a:ext cx="4460299" cy="745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Detect and Deter Cyberthreats</a:t>
                </a:r>
              </a:p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Human error reduction</a:t>
                </a:r>
              </a:p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Incidents, Problem Reduction</a:t>
                </a:r>
              </a:p>
            </p:txBody>
          </p:sp>
        </p:grpSp>
        <p:pic>
          <p:nvPicPr>
            <p:cNvPr id="14" name="Picture 13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641514A9-C7D1-0620-591C-200227062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34989" y="5084591"/>
              <a:ext cx="576000" cy="576000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2246B82-FA37-EAC3-6721-B733577CED15}"/>
              </a:ext>
            </a:extLst>
          </p:cNvPr>
          <p:cNvGrpSpPr/>
          <p:nvPr/>
        </p:nvGrpSpPr>
        <p:grpSpPr>
          <a:xfrm>
            <a:off x="204764" y="3697919"/>
            <a:ext cx="3243870" cy="822913"/>
            <a:chOff x="814495" y="4971329"/>
            <a:chExt cx="4325160" cy="109721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586D0FE-302E-6BEE-0101-D080756E18C2}"/>
                </a:ext>
              </a:extLst>
            </p:cNvPr>
            <p:cNvGrpSpPr/>
            <p:nvPr/>
          </p:nvGrpSpPr>
          <p:grpSpPr>
            <a:xfrm>
              <a:off x="814495" y="4971329"/>
              <a:ext cx="3675269" cy="1097216"/>
              <a:chOff x="777309" y="5234175"/>
              <a:chExt cx="3675269" cy="1097216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E3CBD64E-671F-4306-A337-0915A2454BC9}"/>
                  </a:ext>
                </a:extLst>
              </p:cNvPr>
              <p:cNvSpPr/>
              <p:nvPr/>
            </p:nvSpPr>
            <p:spPr>
              <a:xfrm>
                <a:off x="1132888" y="5234175"/>
                <a:ext cx="3319690" cy="348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BED730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Operation Excellence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96BB098-7843-4B60-83C2-91C95044A12F}"/>
                  </a:ext>
                </a:extLst>
              </p:cNvPr>
              <p:cNvSpPr txBox="1"/>
              <p:nvPr/>
            </p:nvSpPr>
            <p:spPr>
              <a:xfrm>
                <a:off x="777309" y="5585889"/>
                <a:ext cx="3675268" cy="7455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Threat Hunting</a:t>
                </a:r>
              </a:p>
              <a:p>
                <a:pPr marL="0" marR="0" lvl="0" indent="0" algn="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Security Orchestration &amp; Automation Response</a:t>
                </a:r>
              </a:p>
              <a:p>
                <a:pPr marL="0" marR="0" lvl="0" indent="0" algn="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Service Level Management &amp; Optimization </a:t>
                </a:r>
              </a:p>
            </p:txBody>
          </p:sp>
        </p:grpSp>
        <p:pic>
          <p:nvPicPr>
            <p:cNvPr id="16" name="Picture 15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99D517B0-1962-0A2E-7E0C-A86D67039D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3655" y="5043185"/>
              <a:ext cx="576000" cy="576000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8B22C0B-66A5-EBA6-B1AF-606BFE0148D9}"/>
              </a:ext>
            </a:extLst>
          </p:cNvPr>
          <p:cNvGrpSpPr/>
          <p:nvPr/>
        </p:nvGrpSpPr>
        <p:grpSpPr>
          <a:xfrm>
            <a:off x="85548" y="2656034"/>
            <a:ext cx="3285760" cy="818890"/>
            <a:chOff x="655541" y="3448540"/>
            <a:chExt cx="4381013" cy="109185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3126E7B-D487-47B7-A4FC-1A9AA55188B9}"/>
                </a:ext>
              </a:extLst>
            </p:cNvPr>
            <p:cNvGrpSpPr/>
            <p:nvPr/>
          </p:nvGrpSpPr>
          <p:grpSpPr>
            <a:xfrm>
              <a:off x="655541" y="3448540"/>
              <a:ext cx="3837846" cy="1091852"/>
              <a:chOff x="-133278" y="3559374"/>
              <a:chExt cx="3837846" cy="1091852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8FE5991-C2A7-4DF0-9A85-763A7669A1A6}"/>
                  </a:ext>
                </a:extLst>
              </p:cNvPr>
              <p:cNvSpPr/>
              <p:nvPr/>
            </p:nvSpPr>
            <p:spPr>
              <a:xfrm>
                <a:off x="743773" y="3559374"/>
                <a:ext cx="2960795" cy="348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BED730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Technology Capability &amp; IP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D3BC5D-4A56-47F8-9FD7-B708C7D009EA}"/>
                  </a:ext>
                </a:extLst>
              </p:cNvPr>
              <p:cNvSpPr txBox="1"/>
              <p:nvPr/>
            </p:nvSpPr>
            <p:spPr>
              <a:xfrm>
                <a:off x="-133278" y="3905724"/>
                <a:ext cx="3835955" cy="7455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Product Engineering Capabilities</a:t>
                </a:r>
              </a:p>
              <a:p>
                <a:pPr marL="0" marR="0" lvl="0" indent="0" algn="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NextGen SIEM Platform with Automated Response </a:t>
                </a:r>
              </a:p>
              <a:p>
                <a:pPr marL="0" marR="0" lvl="0" indent="0" algn="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rebuchet MS"/>
                    <a:ea typeface="+mn-ea"/>
                    <a:cs typeface="+mn-cs"/>
                  </a:rPr>
                  <a:t>Certified People &amp; 100+ OEM Partnership</a:t>
                </a:r>
              </a:p>
            </p:txBody>
          </p:sp>
        </p:grpSp>
        <p:pic>
          <p:nvPicPr>
            <p:cNvPr id="23" name="Picture 22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95D40C6A-3992-B4DC-2A6D-422CAD9F171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0554" y="3496731"/>
              <a:ext cx="576000" cy="576000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C9EE1DD-7DAF-6A19-05F0-61A2A5A52E7E}"/>
              </a:ext>
            </a:extLst>
          </p:cNvPr>
          <p:cNvSpPr txBox="1"/>
          <p:nvPr/>
        </p:nvSpPr>
        <p:spPr>
          <a:xfrm>
            <a:off x="938957" y="1249889"/>
            <a:ext cx="162462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Sify Value Proposition</a:t>
            </a:r>
            <a:endParaRPr kumimoji="0" lang="en-IN" sz="101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8A32CBB-8529-98A6-A9F6-826D3F35A05F}"/>
              </a:ext>
            </a:extLst>
          </p:cNvPr>
          <p:cNvSpPr txBox="1"/>
          <p:nvPr/>
        </p:nvSpPr>
        <p:spPr>
          <a:xfrm>
            <a:off x="6075303" y="1249889"/>
            <a:ext cx="175582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Customer Benefits</a:t>
            </a:r>
            <a:endParaRPr kumimoji="0" lang="en-IN" sz="1013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pic>
        <p:nvPicPr>
          <p:cNvPr id="7" name="Graphic 6" descr="Arrow: Slight curve with solid fill">
            <a:extLst>
              <a:ext uri="{FF2B5EF4-FFF2-40B4-BE49-F238E27FC236}">
                <a16:creationId xmlns:a16="http://schemas.microsoft.com/office/drawing/2014/main" id="{67B254A7-1742-5F43-1750-D875D2AF3A5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737924" y="1468752"/>
            <a:ext cx="1640711" cy="833881"/>
          </a:xfrm>
          <a:prstGeom prst="rect">
            <a:avLst/>
          </a:prstGeom>
        </p:spPr>
      </p:pic>
      <p:pic>
        <p:nvPicPr>
          <p:cNvPr id="11" name="Graphic 10" descr="Arrow: Slight curve with solid fill">
            <a:extLst>
              <a:ext uri="{FF2B5EF4-FFF2-40B4-BE49-F238E27FC236}">
                <a16:creationId xmlns:a16="http://schemas.microsoft.com/office/drawing/2014/main" id="{EB6844B3-0760-5FB7-640D-8D2225156EF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737923" y="2560127"/>
            <a:ext cx="1640711" cy="833881"/>
          </a:xfrm>
          <a:prstGeom prst="rect">
            <a:avLst/>
          </a:prstGeom>
        </p:spPr>
      </p:pic>
      <p:pic>
        <p:nvPicPr>
          <p:cNvPr id="13" name="Graphic 12" descr="Arrow: Slight curve with solid fill">
            <a:extLst>
              <a:ext uri="{FF2B5EF4-FFF2-40B4-BE49-F238E27FC236}">
                <a16:creationId xmlns:a16="http://schemas.microsoft.com/office/drawing/2014/main" id="{EFB181E4-751C-AA49-8530-6B4C83590E9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737923" y="3591149"/>
            <a:ext cx="1640711" cy="83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67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8E83A81-1635-6317-FA60-6D01965E3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11575"/>
            <a:ext cx="7693099" cy="461655"/>
          </a:xfrm>
        </p:spPr>
        <p:txBody>
          <a:bodyPr/>
          <a:lstStyle/>
          <a:p>
            <a:r>
              <a:rPr lang="en-IN" dirty="0"/>
              <a:t>Strategic Partnerships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3AF49B4-530C-F144-A875-472581570C1F}"/>
              </a:ext>
            </a:extLst>
          </p:cNvPr>
          <p:cNvSpPr/>
          <p:nvPr/>
        </p:nvSpPr>
        <p:spPr>
          <a:xfrm>
            <a:off x="328203" y="987424"/>
            <a:ext cx="2111020" cy="3529013"/>
          </a:xfrm>
          <a:prstGeom prst="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en-IN" sz="1324" dirty="0">
              <a:solidFill>
                <a:prstClr val="white"/>
              </a:solidFill>
              <a:latin typeface="Trebuchet MS" panose="020B070302020209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D9125BB-F31B-27D4-2FDF-03EC793D0FE9}"/>
              </a:ext>
            </a:extLst>
          </p:cNvPr>
          <p:cNvSpPr/>
          <p:nvPr/>
        </p:nvSpPr>
        <p:spPr>
          <a:xfrm>
            <a:off x="2452278" y="987424"/>
            <a:ext cx="2111020" cy="3529013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 w="63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en-IN" sz="1324" dirty="0">
              <a:solidFill>
                <a:prstClr val="white"/>
              </a:solidFill>
              <a:latin typeface="Trebuchet MS" panose="020B070302020209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CA4AB02-3099-16F8-A061-CCB29ECB28DA}"/>
              </a:ext>
            </a:extLst>
          </p:cNvPr>
          <p:cNvSpPr/>
          <p:nvPr/>
        </p:nvSpPr>
        <p:spPr>
          <a:xfrm>
            <a:off x="4576354" y="987425"/>
            <a:ext cx="2111020" cy="3529013"/>
          </a:xfrm>
          <a:prstGeom prst="rect">
            <a:avLst/>
          </a:prstGeom>
          <a:solidFill>
            <a:srgbClr val="10253F">
              <a:alpha val="80000"/>
            </a:srgbClr>
          </a:solidFill>
          <a:ln w="63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en-IN" sz="1324" dirty="0">
              <a:solidFill>
                <a:prstClr val="white"/>
              </a:solidFill>
              <a:latin typeface="Trebuchet MS" panose="020B070302020209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CAC33BF-18FC-0E62-6AD0-ED7A29FC0029}"/>
              </a:ext>
            </a:extLst>
          </p:cNvPr>
          <p:cNvSpPr/>
          <p:nvPr/>
        </p:nvSpPr>
        <p:spPr>
          <a:xfrm>
            <a:off x="6700429" y="987425"/>
            <a:ext cx="2111020" cy="3529013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 w="63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en-IN" sz="1324" dirty="0">
              <a:solidFill>
                <a:prstClr val="white"/>
              </a:solidFill>
              <a:latin typeface="Trebuchet MS" panose="020B0703020202090204" pitchFamily="34" charset="0"/>
            </a:endParaRPr>
          </a:p>
        </p:txBody>
      </p:sp>
      <p:pic>
        <p:nvPicPr>
          <p:cNvPr id="1032" name="Picture 8" descr="Fortinet - Our Partners - rSolutions">
            <a:extLst>
              <a:ext uri="{FF2B5EF4-FFF2-40B4-BE49-F238E27FC236}">
                <a16:creationId xmlns:a16="http://schemas.microsoft.com/office/drawing/2014/main" id="{304D5A87-5C68-E2A7-CB12-0EC571219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245" y="1238765"/>
            <a:ext cx="1364044" cy="2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ssets.stickpng.com/images/62c6befceee9410fe137d92...">
            <a:extLst>
              <a:ext uri="{FF2B5EF4-FFF2-40B4-BE49-F238E27FC236}">
                <a16:creationId xmlns:a16="http://schemas.microsoft.com/office/drawing/2014/main" id="{BA97CE58-D96E-6D49-1641-5E5AD88165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306" y="1220728"/>
            <a:ext cx="1298305" cy="23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isco Logo and symbol, meaning, history, PNG, brand">
            <a:extLst>
              <a:ext uri="{FF2B5EF4-FFF2-40B4-BE49-F238E27FC236}">
                <a16:creationId xmlns:a16="http://schemas.microsoft.com/office/drawing/2014/main" id="{AF16E1A3-ABB2-6FBA-C8FB-0A2FC0200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422" y="1158709"/>
            <a:ext cx="629587" cy="363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45CD545D-31BE-AD3B-30A6-53FE7F92FCEA}"/>
              </a:ext>
            </a:extLst>
          </p:cNvPr>
          <p:cNvSpPr txBox="1"/>
          <p:nvPr/>
        </p:nvSpPr>
        <p:spPr>
          <a:xfrm>
            <a:off x="2548199" y="1624213"/>
            <a:ext cx="19419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5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Fortinet, a global leader in broad, integrated, and automated cybersecurity solutions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C6E5CDD-74CC-4973-DCD9-158A1A5D4624}"/>
              </a:ext>
            </a:extLst>
          </p:cNvPr>
          <p:cNvSpPr txBox="1"/>
          <p:nvPr/>
        </p:nvSpPr>
        <p:spPr>
          <a:xfrm>
            <a:off x="377274" y="1624213"/>
            <a:ext cx="194194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5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Cisco, the worldwide leader in IT network security solutions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D5F49D-3705-4CEA-30A0-045CD091585C}"/>
              </a:ext>
            </a:extLst>
          </p:cNvPr>
          <p:cNvSpPr txBox="1"/>
          <p:nvPr/>
        </p:nvSpPr>
        <p:spPr>
          <a:xfrm>
            <a:off x="4732256" y="1624213"/>
            <a:ext cx="194194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5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Palo Alto Networks, the global leader in cybersecurity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B59E36-BB31-2887-2E0F-F743E59EEFA2}"/>
              </a:ext>
            </a:extLst>
          </p:cNvPr>
          <p:cNvSpPr txBox="1"/>
          <p:nvPr/>
        </p:nvSpPr>
        <p:spPr>
          <a:xfrm>
            <a:off x="2548199" y="2412452"/>
            <a:ext cx="19419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b="1" dirty="0">
                <a:solidFill>
                  <a:srgbClr val="BED730"/>
                </a:solidFill>
                <a:latin typeface="Trebuchet MS" panose="020B0703020202090204" pitchFamily="34" charset="0"/>
              </a:rPr>
              <a:t>Highlights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Unified Security Fabric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Advanced Threat Protection</a:t>
            </a:r>
          </a:p>
          <a:p>
            <a:endParaRPr lang="en-IN" sz="900" dirty="0">
              <a:solidFill>
                <a:schemeClr val="bg1">
                  <a:lumMod val="95000"/>
                </a:schemeClr>
              </a:solidFill>
              <a:latin typeface="Trebuchet MS" panose="020B0703020202090204" pitchFamily="34" charset="0"/>
            </a:endParaRPr>
          </a:p>
          <a:p>
            <a:r>
              <a:rPr lang="en-IN" sz="900" b="1" dirty="0">
                <a:solidFill>
                  <a:srgbClr val="BED730"/>
                </a:solidFill>
                <a:latin typeface="Trebuchet MS" panose="020B0703020202090204" pitchFamily="34" charset="0"/>
              </a:rPr>
              <a:t>Benefits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Extensive Security Coverage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Simplified Security Management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Reduced Costs and Improved Efficiency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B48D04-8412-4167-1728-FAD9D97DB80D}"/>
              </a:ext>
            </a:extLst>
          </p:cNvPr>
          <p:cNvSpPr txBox="1"/>
          <p:nvPr/>
        </p:nvSpPr>
        <p:spPr>
          <a:xfrm>
            <a:off x="377274" y="2412452"/>
            <a:ext cx="194194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b="1" dirty="0">
                <a:solidFill>
                  <a:srgbClr val="BED730"/>
                </a:solidFill>
                <a:latin typeface="Trebuchet MS" panose="020B0703020202090204" pitchFamily="34" charset="0"/>
              </a:rPr>
              <a:t>Highlights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Next-Generation Networking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Enhanced Security Posture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Unlocking IoT Potential</a:t>
            </a:r>
          </a:p>
          <a:p>
            <a:endParaRPr lang="en-IN" sz="900" dirty="0">
              <a:solidFill>
                <a:schemeClr val="bg1">
                  <a:lumMod val="95000"/>
                </a:schemeClr>
              </a:solidFill>
              <a:latin typeface="Trebuchet MS" panose="020B0703020202090204" pitchFamily="34" charset="0"/>
            </a:endParaRPr>
          </a:p>
          <a:p>
            <a:r>
              <a:rPr lang="en-IN" sz="900" b="1" dirty="0">
                <a:solidFill>
                  <a:srgbClr val="BED730"/>
                </a:solidFill>
                <a:latin typeface="Trebuchet MS" panose="020B0703020202090204" pitchFamily="34" charset="0"/>
              </a:rPr>
              <a:t>Benefits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Improved Network Performance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Extensive Security and Visibility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Simplified Management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Reduced Costs and Increased Efficiency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6E3576-7565-44AD-5C1F-B09A3FB99D23}"/>
              </a:ext>
            </a:extLst>
          </p:cNvPr>
          <p:cNvSpPr txBox="1"/>
          <p:nvPr/>
        </p:nvSpPr>
        <p:spPr>
          <a:xfrm>
            <a:off x="4732256" y="2412453"/>
            <a:ext cx="194194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b="1" dirty="0">
                <a:solidFill>
                  <a:srgbClr val="BED730"/>
                </a:solidFill>
                <a:latin typeface="Trebuchet MS" panose="020B0703020202090204" pitchFamily="34" charset="0"/>
              </a:rPr>
              <a:t>Highlights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Advanced Threat Prevention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Unparalleled Network Security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Superior Threat Intelligence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Zero-Trust Security Model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IN" sz="900" dirty="0">
              <a:solidFill>
                <a:schemeClr val="bg1">
                  <a:lumMod val="95000"/>
                </a:schemeClr>
              </a:solidFill>
              <a:latin typeface="Trebuchet MS" panose="020B0703020202090204" pitchFamily="34" charset="0"/>
            </a:endParaRPr>
          </a:p>
          <a:p>
            <a:r>
              <a:rPr lang="en-IN" sz="900" b="1" dirty="0">
                <a:solidFill>
                  <a:srgbClr val="BED730"/>
                </a:solidFill>
                <a:latin typeface="Trebuchet MS" panose="020B0703020202090204" pitchFamily="34" charset="0"/>
              </a:rPr>
              <a:t>Benefits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Comprehensive Threat Protection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Improved Visibility and Control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Simplified Security Management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981804E2-2113-58E5-63C1-01D392260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504" y="1202729"/>
            <a:ext cx="1437381" cy="26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FE23D86-A4C7-259A-16DE-2C667451665E}"/>
              </a:ext>
            </a:extLst>
          </p:cNvPr>
          <p:cNvSpPr txBox="1"/>
          <p:nvPr/>
        </p:nvSpPr>
        <p:spPr>
          <a:xfrm>
            <a:off x="6824785" y="1620956"/>
            <a:ext cx="19419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5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CrowdStrike, a leader in cloud-delivered endpoint protection and response (EDR)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D401AD-D91E-305E-9CC7-47DCB0809D29}"/>
              </a:ext>
            </a:extLst>
          </p:cNvPr>
          <p:cNvSpPr txBox="1"/>
          <p:nvPr/>
        </p:nvSpPr>
        <p:spPr>
          <a:xfrm>
            <a:off x="6824785" y="2409194"/>
            <a:ext cx="194194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b="1" dirty="0">
                <a:solidFill>
                  <a:srgbClr val="BED730"/>
                </a:solidFill>
                <a:latin typeface="Trebuchet MS" panose="020B0703020202090204" pitchFamily="34" charset="0"/>
              </a:rPr>
              <a:t>Highlights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Enhanced Security Posture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Unparalleled Threat Intelligence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Accelerated Digital Transformation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IN" sz="900" dirty="0">
              <a:solidFill>
                <a:schemeClr val="bg1">
                  <a:lumMod val="95000"/>
                </a:schemeClr>
              </a:solidFill>
              <a:latin typeface="Trebuchet MS" panose="020B0703020202090204" pitchFamily="34" charset="0"/>
            </a:endParaRPr>
          </a:p>
          <a:p>
            <a:r>
              <a:rPr lang="en-IN" sz="900" b="1" dirty="0">
                <a:solidFill>
                  <a:srgbClr val="BED730"/>
                </a:solidFill>
                <a:latin typeface="Trebuchet MS" panose="020B0703020202090204" pitchFamily="34" charset="0"/>
              </a:rPr>
              <a:t>Benefits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Proactive Threat Protection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Reduced Security Costs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Improved Compliance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Faster Incident Response</a:t>
            </a:r>
          </a:p>
          <a:p>
            <a:pPr marL="182563" indent="-92075">
              <a:buFont typeface="Arial" panose="020B0604020202020204" pitchFamily="34" charset="0"/>
              <a:buChar char="•"/>
            </a:pPr>
            <a:r>
              <a:rPr lang="en-IN" sz="900" dirty="0">
                <a:solidFill>
                  <a:schemeClr val="bg1">
                    <a:lumMod val="95000"/>
                  </a:schemeClr>
                </a:solidFill>
                <a:latin typeface="Trebuchet MS" panose="020B0703020202090204" pitchFamily="34" charset="0"/>
              </a:rPr>
              <a:t>Peace of Mind	</a:t>
            </a:r>
            <a:endParaRPr lang="en-US" sz="900" dirty="0">
              <a:solidFill>
                <a:schemeClr val="bg1">
                  <a:lumMod val="95000"/>
                </a:schemeClr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76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8E83A81-1635-6317-FA60-6D01965E3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11575"/>
            <a:ext cx="7693099" cy="461655"/>
          </a:xfrm>
        </p:spPr>
        <p:txBody>
          <a:bodyPr/>
          <a:lstStyle/>
          <a:p>
            <a:r>
              <a:rPr lang="en-IN" dirty="0"/>
              <a:t>Roadmap - New Product Offerings</a:t>
            </a:r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6EAC838-D5D3-0EBF-F2AC-150662D213DA}"/>
              </a:ext>
            </a:extLst>
          </p:cNvPr>
          <p:cNvSpPr txBox="1">
            <a:spLocks/>
          </p:cNvSpPr>
          <p:nvPr/>
        </p:nvSpPr>
        <p:spPr>
          <a:xfrm>
            <a:off x="323850" y="987424"/>
            <a:ext cx="2700000" cy="720000"/>
          </a:xfrm>
          <a:prstGeom prst="flowChartOffpageConnector">
            <a:avLst/>
          </a:prstGeom>
          <a:solidFill>
            <a:srgbClr val="10253F">
              <a:alpha val="80000"/>
            </a:srgb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0" tIns="0" rIns="91428" bIns="45715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heSansOffice" panose="020B050304030206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254" lvl="1" indent="0" algn="ctr" defTabSz="1219018">
              <a:lnSpc>
                <a:spcPct val="100000"/>
              </a:lnSpc>
              <a:spcBef>
                <a:spcPts val="0"/>
              </a:spcBef>
              <a:buNone/>
            </a:pPr>
            <a:r>
              <a:rPr lang="en-IN" sz="1400" b="1" dirty="0">
                <a:solidFill>
                  <a:srgbClr val="BED730"/>
                </a:solidFill>
                <a:latin typeface="Trebuchet MS" panose="020B0703020202090204" pitchFamily="34" charset="0"/>
              </a:rPr>
              <a:t>Productization </a:t>
            </a:r>
          </a:p>
          <a:p>
            <a:pPr marL="127254" lvl="1" indent="0" algn="ctr" defTabSz="1219018">
              <a:lnSpc>
                <a:spcPct val="100000"/>
              </a:lnSpc>
              <a:spcBef>
                <a:spcPts val="0"/>
              </a:spcBef>
              <a:buNone/>
            </a:pPr>
            <a:r>
              <a:rPr lang="en-IN" sz="1400" b="1" dirty="0">
                <a:solidFill>
                  <a:srgbClr val="BED730"/>
                </a:solidFill>
                <a:latin typeface="Trebuchet MS" panose="020B0703020202090204" pitchFamily="34" charset="0"/>
              </a:rPr>
              <a:t>in Progress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761CB9-0AA3-58A0-24DF-2E601460461A}"/>
              </a:ext>
            </a:extLst>
          </p:cNvPr>
          <p:cNvSpPr txBox="1"/>
          <p:nvPr/>
        </p:nvSpPr>
        <p:spPr>
          <a:xfrm>
            <a:off x="6120150" y="987424"/>
            <a:ext cx="2700000" cy="720000"/>
          </a:xfrm>
          <a:prstGeom prst="flowChartOffpageConnector">
            <a:avLst/>
          </a:prstGeom>
          <a:solidFill>
            <a:srgbClr val="10253F">
              <a:alpha val="80000"/>
            </a:srgb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0" tIns="0" rIns="91428" bIns="45715" rtlCol="0" anchor="b">
            <a:noAutofit/>
          </a:bodyPr>
          <a:lstStyle>
            <a:lvl1pPr marL="302355" indent="-302355" defTabSz="1219018">
              <a:lnSpc>
                <a:spcPct val="90000"/>
              </a:lnSpc>
              <a:spcBef>
                <a:spcPts val="800"/>
              </a:spcBef>
              <a:buFont typeface="Wingdings" panose="05000000000000000000" pitchFamily="2" charset="2"/>
              <a:buChar char="§"/>
              <a:defRPr sz="2133">
                <a:solidFill>
                  <a:srgbClr val="595959"/>
                </a:solidFill>
                <a:latin typeface="Trebuchet MS" pitchFamily="34" charset="0"/>
              </a:defRPr>
            </a:lvl1pPr>
            <a:lvl2pPr marL="550037" lvl="1" indent="-380365" defTabSz="1219018">
              <a:lnSpc>
                <a:spcPct val="150000"/>
              </a:lnSpc>
              <a:spcBef>
                <a:spcPts val="800"/>
              </a:spcBef>
              <a:buFont typeface="Wingdings" panose="05000000000000000000" pitchFamily="2" charset="2"/>
              <a:buChar char="§"/>
              <a:defRPr sz="1100" b="1">
                <a:latin typeface="Trebuchet MS"/>
              </a:defRPr>
            </a:lvl2pPr>
            <a:lvl3pPr marL="467360" lvl="2" indent="0" algn="ctr" defTabSz="1219018">
              <a:lnSpc>
                <a:spcPct val="150000"/>
              </a:lnSpc>
              <a:spcBef>
                <a:spcPts val="800"/>
              </a:spcBef>
              <a:buFont typeface="Arial" pitchFamily="34" charset="0"/>
              <a:buNone/>
              <a:defRPr sz="1100" b="1">
                <a:latin typeface="Trebuchet MS"/>
              </a:defRPr>
            </a:lvl3pPr>
            <a:lvl4pPr marL="464108" lvl="3" indent="-342900" defTabSz="1219018">
              <a:lnSpc>
                <a:spcPct val="100000"/>
              </a:lnSpc>
              <a:spcBef>
                <a:spcPts val="800"/>
              </a:spcBef>
              <a:buFont typeface="Wingdings" pitchFamily="34" charset="0"/>
              <a:buChar char="§"/>
              <a:defRPr sz="1100" b="1">
                <a:latin typeface="Trebuchet MS"/>
              </a:defRPr>
            </a:lvl4pPr>
            <a:lvl5pPr marL="1775956" indent="-304754" defTabSz="1219018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»"/>
              <a:defRPr sz="1867">
                <a:solidFill>
                  <a:srgbClr val="595959"/>
                </a:solidFill>
                <a:latin typeface="Trebuchet MS" pitchFamily="34" charset="0"/>
              </a:defRPr>
            </a:lvl5pPr>
            <a:lvl6pPr marL="3352298" indent="-304754" defTabSz="1219018">
              <a:spcBef>
                <a:spcPct val="20000"/>
              </a:spcBef>
              <a:buFont typeface="Arial" pitchFamily="34" charset="0"/>
              <a:buChar char="•"/>
              <a:defRPr sz="2667"/>
            </a:lvl6pPr>
            <a:lvl7pPr marL="3961806" indent="-304754" defTabSz="1219018">
              <a:spcBef>
                <a:spcPct val="20000"/>
              </a:spcBef>
              <a:buFont typeface="Arial" pitchFamily="34" charset="0"/>
              <a:buChar char="•"/>
              <a:defRPr sz="2667"/>
            </a:lvl7pPr>
            <a:lvl8pPr marL="4571315" indent="-304754" defTabSz="1219018">
              <a:spcBef>
                <a:spcPct val="20000"/>
              </a:spcBef>
              <a:buFont typeface="Arial" pitchFamily="34" charset="0"/>
              <a:buChar char="•"/>
              <a:defRPr sz="2667"/>
            </a:lvl8pPr>
            <a:lvl9pPr marL="5180824" indent="-304754" defTabSz="1219018">
              <a:spcBef>
                <a:spcPct val="20000"/>
              </a:spcBef>
              <a:buFont typeface="Arial" pitchFamily="34" charset="0"/>
              <a:buChar char="•"/>
              <a:defRPr sz="2667"/>
            </a:lvl9pPr>
          </a:lstStyle>
          <a:p>
            <a:pPr marL="127159" lvl="1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IN" sz="1400" b="1" dirty="0">
                <a:solidFill>
                  <a:srgbClr val="BED730"/>
                </a:solidFill>
              </a:rPr>
              <a:t>Evaluation </a:t>
            </a:r>
          </a:p>
          <a:p>
            <a:pPr marL="127159" lvl="1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IN" sz="1400" b="1" dirty="0">
                <a:solidFill>
                  <a:srgbClr val="BED730"/>
                </a:solidFill>
              </a:rPr>
              <a:t>in progress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3EEF67D-F57B-A656-4FEB-DA483B030F25}"/>
              </a:ext>
            </a:extLst>
          </p:cNvPr>
          <p:cNvSpPr txBox="1">
            <a:spLocks/>
          </p:cNvSpPr>
          <p:nvPr/>
        </p:nvSpPr>
        <p:spPr>
          <a:xfrm>
            <a:off x="3222000" y="987424"/>
            <a:ext cx="2700000" cy="720000"/>
          </a:xfrm>
          <a:prstGeom prst="flowChartOffpageConnector">
            <a:avLst/>
          </a:prstGeom>
          <a:solidFill>
            <a:srgbClr val="10253F">
              <a:alpha val="80000"/>
            </a:srgb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lIns="0" tIns="0" rIns="91428" bIns="45715" rtlCol="0" anchor="b">
            <a:noAutofit/>
          </a:bodyPr>
          <a:lstStyle>
            <a:lvl1pPr marL="302355" indent="-302355" algn="l" defTabSz="1219018" rtl="0" eaLnBrk="1" latinLnBrk="0" hangingPunct="1">
              <a:lnSpc>
                <a:spcPct val="90000"/>
              </a:lnSpc>
              <a:spcBef>
                <a:spcPts val="800"/>
              </a:spcBef>
              <a:buFont typeface="Wingdings" panose="05000000000000000000" pitchFamily="2" charset="2"/>
              <a:buChar char="§"/>
              <a:defRPr sz="2133" kern="1200">
                <a:solidFill>
                  <a:srgbClr val="595959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58286" indent="-380942" algn="l" defTabSz="1219018" rtl="0" eaLnBrk="1" latinLnBrk="0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–"/>
              <a:defRPr sz="2133" kern="1200">
                <a:solidFill>
                  <a:srgbClr val="595959"/>
                </a:solidFill>
                <a:latin typeface="Trebuchet MS" pitchFamily="34" charset="0"/>
                <a:ea typeface="+mn-ea"/>
                <a:cs typeface="+mn-cs"/>
              </a:defRPr>
            </a:lvl2pPr>
            <a:lvl3pPr marL="1055974" indent="-304754" algn="l" defTabSz="1219018" rtl="0" eaLnBrk="1" latinLnBrk="0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•"/>
              <a:defRPr sz="2133" kern="1200">
                <a:solidFill>
                  <a:srgbClr val="595959"/>
                </a:solidFill>
                <a:latin typeface="Trebuchet MS" pitchFamily="34" charset="0"/>
                <a:ea typeface="+mn-ea"/>
                <a:cs typeface="+mn-cs"/>
              </a:defRPr>
            </a:lvl3pPr>
            <a:lvl4pPr marL="1439964" indent="-304754" algn="l" defTabSz="1219018" rtl="0" eaLnBrk="1" latinLnBrk="0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–"/>
              <a:defRPr sz="1867" kern="1200">
                <a:solidFill>
                  <a:srgbClr val="595959"/>
                </a:solidFill>
                <a:latin typeface="Trebuchet MS" pitchFamily="34" charset="0"/>
                <a:ea typeface="+mn-ea"/>
                <a:cs typeface="+mn-cs"/>
              </a:defRPr>
            </a:lvl4pPr>
            <a:lvl5pPr marL="1775956" indent="-304754" algn="l" defTabSz="1219018" rtl="0" eaLnBrk="1" latinLnBrk="0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»"/>
              <a:defRPr sz="1867" kern="1200">
                <a:solidFill>
                  <a:srgbClr val="595959"/>
                </a:solidFill>
                <a:latin typeface="Trebuchet MS" pitchFamily="34" charset="0"/>
                <a:ea typeface="+mn-ea"/>
                <a:cs typeface="+mn-cs"/>
              </a:defRPr>
            </a:lvl5pPr>
            <a:lvl6pPr marL="3352298" indent="-304754" algn="l" defTabSz="12190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806" indent="-304754" algn="l" defTabSz="12190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315" indent="-304754" algn="l" defTabSz="12190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824" indent="-304754" algn="l" defTabSz="121901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159" lvl="1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IN" sz="1400" b="1" dirty="0">
                <a:solidFill>
                  <a:srgbClr val="BED730"/>
                </a:solidFill>
                <a:latin typeface="Trebuchet MS" panose="020B0703020202090204" pitchFamily="34" charset="0"/>
              </a:rPr>
              <a:t>Evaluation Completed, Exploring MSP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EADDBB2-9996-0E3D-E706-B3082019B9E0}"/>
              </a:ext>
            </a:extLst>
          </p:cNvPr>
          <p:cNvCxnSpPr>
            <a:cxnSpLocks/>
          </p:cNvCxnSpPr>
          <p:nvPr/>
        </p:nvCxnSpPr>
        <p:spPr>
          <a:xfrm>
            <a:off x="3124950" y="987425"/>
            <a:ext cx="0" cy="352800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D482811-3A3E-9DB4-A4C8-183B1ECD5914}"/>
              </a:ext>
            </a:extLst>
          </p:cNvPr>
          <p:cNvCxnSpPr>
            <a:cxnSpLocks/>
          </p:cNvCxnSpPr>
          <p:nvPr/>
        </p:nvCxnSpPr>
        <p:spPr>
          <a:xfrm>
            <a:off x="6020550" y="987425"/>
            <a:ext cx="0" cy="352800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E88A8DF-50DD-90EC-1CD5-3B0CC97557B6}"/>
              </a:ext>
            </a:extLst>
          </p:cNvPr>
          <p:cNvSpPr txBox="1"/>
          <p:nvPr/>
        </p:nvSpPr>
        <p:spPr>
          <a:xfrm>
            <a:off x="323850" y="1836821"/>
            <a:ext cx="279959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lvl="1" indent="-1746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1"/>
                </a:solidFill>
                <a:latin typeface="Trebuchet MS" panose="020B0703020202090204" pitchFamily="34" charset="0"/>
              </a:rPr>
              <a:t>Endpoint &amp; Patch Management</a:t>
            </a:r>
          </a:p>
          <a:p>
            <a:pPr marL="534988" lvl="2" indent="-176213">
              <a:buFont typeface="Courier New" panose="02070309020205020404" pitchFamily="49" charset="0"/>
              <a:buChar char="o"/>
              <a:defRPr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ManageEngine Desktop Central</a:t>
            </a:r>
          </a:p>
          <a:p>
            <a:pPr marL="534988" lvl="2" indent="-176213">
              <a:buFont typeface="Courier New" panose="02070309020205020404" pitchFamily="49" charset="0"/>
              <a:buChar char="o"/>
              <a:defRPr/>
            </a:pPr>
            <a:endParaRPr lang="en-IN" sz="1000" dirty="0">
              <a:solidFill>
                <a:schemeClr val="bg1"/>
              </a:solidFill>
              <a:latin typeface="Trebuchet MS" panose="020B0703020202090204" pitchFamily="34" charset="0"/>
            </a:endParaRPr>
          </a:p>
          <a:p>
            <a:pPr marL="182563" lvl="1" indent="-1746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1"/>
                </a:solidFill>
                <a:latin typeface="Trebuchet MS" panose="020B0703020202090204" pitchFamily="34" charset="0"/>
              </a:rPr>
              <a:t>Network Configuration Manager (NCM)</a:t>
            </a:r>
          </a:p>
          <a:p>
            <a:pPr marL="534988" lvl="2" indent="-176213">
              <a:buFont typeface="Courier New" panose="02070309020205020404" pitchFamily="49" charset="0"/>
              <a:buChar char="o"/>
              <a:defRPr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ManageEngine</a:t>
            </a:r>
          </a:p>
          <a:p>
            <a:pPr marL="581025" lvl="2" indent="-285274" algn="l" defTabSz="914264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endParaRPr lang="en-IN" sz="1000" b="0" dirty="0">
              <a:solidFill>
                <a:schemeClr val="bg1"/>
              </a:solidFill>
              <a:latin typeface="Trebuchet MS" panose="020B0703020202090204" pitchFamily="34" charset="0"/>
            </a:endParaRPr>
          </a:p>
          <a:p>
            <a:pPr marL="182563" lvl="1" indent="-1746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1"/>
                </a:solidFill>
                <a:latin typeface="Trebuchet MS" panose="020B0703020202090204" pitchFamily="34" charset="0"/>
              </a:rPr>
              <a:t>Fortinet – FortiFlex (PayG Program)</a:t>
            </a:r>
          </a:p>
          <a:p>
            <a:pPr marL="436620" lvl="1" indent="-176213">
              <a:buFont typeface="Courier New" panose="02070309020205020404" pitchFamily="49" charset="0"/>
              <a:buChar char="o"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FortiGate - Firewall</a:t>
            </a:r>
          </a:p>
          <a:p>
            <a:pPr marL="436620" lvl="1" indent="-176213">
              <a:buFont typeface="Courier New" panose="02070309020205020404" pitchFamily="49" charset="0"/>
              <a:buChar char="o"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FortiWeb – WAF (Virtual &amp; Cloud)</a:t>
            </a:r>
          </a:p>
          <a:p>
            <a:pPr marL="436620" lvl="1" indent="-176213">
              <a:buFont typeface="Courier New" panose="02070309020205020404" pitchFamily="49" charset="0"/>
              <a:buChar char="o"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FortiManager</a:t>
            </a:r>
          </a:p>
          <a:p>
            <a:pPr marL="436620" lvl="1" indent="-176213">
              <a:buFont typeface="Courier New" panose="02070309020205020404" pitchFamily="49" charset="0"/>
              <a:buChar char="o"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FortiClient – EMS (Virtual &amp; Cloud)</a:t>
            </a:r>
          </a:p>
          <a:p>
            <a:pPr marL="436620" lvl="1" indent="-176213">
              <a:buFont typeface="Courier New" panose="02070309020205020404" pitchFamily="49" charset="0"/>
              <a:buChar char="o"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FortiAnalyzer</a:t>
            </a:r>
          </a:p>
          <a:p>
            <a:pPr marL="436620" lvl="1" indent="-176213">
              <a:buFont typeface="Courier New" panose="02070309020205020404" pitchFamily="49" charset="0"/>
              <a:buChar char="o"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FortiPortal</a:t>
            </a:r>
          </a:p>
          <a:p>
            <a:pPr marL="436620" lvl="1" indent="-176213">
              <a:buFont typeface="Courier New" panose="02070309020205020404" pitchFamily="49" charset="0"/>
              <a:buChar char="o"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FortiADC</a:t>
            </a:r>
          </a:p>
          <a:p>
            <a:pPr marL="436620" lvl="1" indent="-176213">
              <a:buFont typeface="Courier New" panose="02070309020205020404" pitchFamily="49" charset="0"/>
              <a:buChar char="o"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FortiSASE - (Cloud)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8717B6-C6A8-1459-6DB7-123BF5D52B06}"/>
              </a:ext>
            </a:extLst>
          </p:cNvPr>
          <p:cNvSpPr txBox="1"/>
          <p:nvPr/>
        </p:nvSpPr>
        <p:spPr>
          <a:xfrm>
            <a:off x="3306906" y="1836821"/>
            <a:ext cx="253168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lvl="1" indent="-1746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N" sz="1000" dirty="0">
                <a:solidFill>
                  <a:schemeClr val="bg1"/>
                </a:solidFill>
                <a:latin typeface="Trebuchet MS" panose="020B0703020202090204" pitchFamily="34" charset="0"/>
              </a:rPr>
              <a:t>External Attack Surface Management</a:t>
            </a:r>
            <a:endParaRPr lang="en-US" sz="1000" dirty="0">
              <a:solidFill>
                <a:schemeClr val="bg1"/>
              </a:solidFill>
              <a:latin typeface="Trebuchet MS" panose="020B0703020202090204" pitchFamily="34" charset="0"/>
            </a:endParaRPr>
          </a:p>
          <a:p>
            <a:pPr marL="534988" lvl="2" indent="-17621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CrowdStrike</a:t>
            </a:r>
          </a:p>
          <a:p>
            <a:pPr marL="534988" lvl="2" indent="-17621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Fortinet</a:t>
            </a:r>
          </a:p>
          <a:p>
            <a:pPr marL="534988" lvl="2" indent="-17621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IN" sz="1000" b="1" dirty="0">
                <a:solidFill>
                  <a:srgbClr val="BED730"/>
                </a:solidFill>
                <a:latin typeface="Trebuchet MS" panose="020B0703020202090204" pitchFamily="34" charset="0"/>
              </a:rPr>
              <a:t>iZooLogic</a:t>
            </a:r>
          </a:p>
          <a:p>
            <a:pPr marL="534988" lvl="2" indent="-17621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BED730"/>
                </a:solidFill>
                <a:latin typeface="Trebuchet MS" panose="020B0703020202090204" pitchFamily="34" charset="0"/>
              </a:rPr>
              <a:t>Palo Alto</a:t>
            </a:r>
          </a:p>
          <a:p>
            <a:pPr marL="522109" lvl="2" indent="-1714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IN" sz="1000" dirty="0">
              <a:solidFill>
                <a:schemeClr val="bg1"/>
              </a:solidFill>
              <a:latin typeface="Trebuchet MS" panose="020B0703020202090204" pitchFamily="34" charset="0"/>
            </a:endParaRPr>
          </a:p>
          <a:p>
            <a:pPr marL="182563" lvl="1" indent="-174625">
              <a:buFont typeface="Arial" panose="020B0604020202020204" pitchFamily="34" charset="0"/>
              <a:buChar char="•"/>
            </a:pPr>
            <a:r>
              <a:rPr lang="en-IN" sz="1000" dirty="0">
                <a:solidFill>
                  <a:schemeClr val="bg1"/>
                </a:solidFill>
                <a:latin typeface="Trebuchet MS" panose="020B0703020202090204" pitchFamily="34" charset="0"/>
              </a:rPr>
              <a:t>Secure Access Service Edge (SASE)</a:t>
            </a:r>
          </a:p>
          <a:p>
            <a:pPr marL="534988" lvl="2" indent="-176213">
              <a:buFont typeface="Courier New" panose="02070309020205020404" pitchFamily="49" charset="0"/>
              <a:buChar char="o"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Netskope</a:t>
            </a:r>
          </a:p>
          <a:p>
            <a:pPr marL="534988" lvl="2" indent="-176213">
              <a:buFont typeface="Courier New" panose="02070309020205020404" pitchFamily="49" charset="0"/>
              <a:buChar char="o"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Cisco</a:t>
            </a:r>
          </a:p>
          <a:p>
            <a:pPr marL="534988" lvl="2" indent="-176213">
              <a:buFont typeface="Courier New" panose="02070309020205020404" pitchFamily="49" charset="0"/>
              <a:buChar char="o"/>
            </a:pPr>
            <a:r>
              <a:rPr lang="en-IN" sz="1000" b="1" dirty="0">
                <a:solidFill>
                  <a:srgbClr val="BED730"/>
                </a:solidFill>
                <a:latin typeface="Trebuchet MS" panose="020B0703020202090204" pitchFamily="34" charset="0"/>
              </a:rPr>
              <a:t>Zscaler</a:t>
            </a:r>
          </a:p>
          <a:p>
            <a:pPr marL="534988" lvl="2" indent="-176213">
              <a:buFont typeface="Courier New" panose="02070309020205020404" pitchFamily="49" charset="0"/>
              <a:buChar char="o"/>
            </a:pPr>
            <a:r>
              <a:rPr lang="en-IN" sz="1000" b="1" dirty="0">
                <a:solidFill>
                  <a:srgbClr val="BED730"/>
                </a:solidFill>
                <a:latin typeface="Trebuchet MS" panose="020B0703020202090204" pitchFamily="34" charset="0"/>
              </a:rPr>
              <a:t>Palo Alto</a:t>
            </a:r>
            <a:endParaRPr lang="en-US" sz="1000" b="1" dirty="0">
              <a:solidFill>
                <a:srgbClr val="BED730"/>
              </a:solidFill>
              <a:latin typeface="Trebuchet MS" panose="020B070302020209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29814E-0718-7FDF-098F-505FCADF1BFA}"/>
              </a:ext>
            </a:extLst>
          </p:cNvPr>
          <p:cNvSpPr txBox="1"/>
          <p:nvPr/>
        </p:nvSpPr>
        <p:spPr>
          <a:xfrm>
            <a:off x="6019050" y="1836821"/>
            <a:ext cx="30126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lvl="1" indent="-1746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1"/>
                </a:solidFill>
                <a:latin typeface="Trebuchet MS" panose="020B0703020202090204" pitchFamily="34" charset="0"/>
              </a:rPr>
              <a:t>Key Management Service (KMS)</a:t>
            </a:r>
          </a:p>
          <a:p>
            <a:pPr marL="534988" lvl="2" indent="-176213">
              <a:buFont typeface="Courier New" panose="02070309020205020404" pitchFamily="49" charset="0"/>
              <a:buChar char="o"/>
              <a:defRPr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Thales</a:t>
            </a:r>
          </a:p>
          <a:p>
            <a:pPr marL="357759" lvl="1" indent="-285274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endParaRPr lang="en-IN" sz="1000" dirty="0">
              <a:solidFill>
                <a:schemeClr val="bg1"/>
              </a:solidFill>
              <a:latin typeface="Trebuchet MS" panose="020B0703020202090204" pitchFamily="34" charset="0"/>
            </a:endParaRPr>
          </a:p>
          <a:p>
            <a:pPr marL="182563" lvl="1" indent="-1746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1"/>
                </a:solidFill>
                <a:latin typeface="Trebuchet MS" panose="020B0703020202090204" pitchFamily="34" charset="0"/>
              </a:rPr>
              <a:t>Extended Detection &amp; Response (XDR)</a:t>
            </a:r>
          </a:p>
          <a:p>
            <a:pPr marL="534988" lvl="2" indent="-176213">
              <a:buFont typeface="Courier New" panose="02070309020205020404" pitchFamily="49" charset="0"/>
              <a:buChar char="o"/>
              <a:defRPr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Palo Alto</a:t>
            </a:r>
          </a:p>
          <a:p>
            <a:pPr marL="541115" lvl="1" indent="-285274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endParaRPr lang="en-IN" sz="1000" dirty="0">
              <a:solidFill>
                <a:schemeClr val="bg1"/>
              </a:solidFill>
              <a:latin typeface="Trebuchet MS" panose="020B0703020202090204" pitchFamily="34" charset="0"/>
            </a:endParaRPr>
          </a:p>
          <a:p>
            <a:pPr marL="182563" lvl="1" indent="-1746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1"/>
                </a:solidFill>
                <a:latin typeface="Trebuchet MS" panose="020B0703020202090204" pitchFamily="34" charset="0"/>
              </a:rPr>
              <a:t>Multifactor Authentication (MFA)</a:t>
            </a:r>
          </a:p>
          <a:p>
            <a:pPr marL="534988" lvl="2" indent="-176213">
              <a:buFont typeface="Courier New" panose="02070309020205020404" pitchFamily="49" charset="0"/>
              <a:buChar char="o"/>
              <a:defRPr/>
            </a:pPr>
            <a:r>
              <a:rPr lang="en-IN" sz="1000" dirty="0">
                <a:solidFill>
                  <a:schemeClr val="bg1">
                    <a:lumMod val="85000"/>
                  </a:schemeClr>
                </a:solidFill>
                <a:latin typeface="Trebuchet MS" panose="020B0703020202090204" pitchFamily="34" charset="0"/>
              </a:rPr>
              <a:t>Thales</a:t>
            </a:r>
          </a:p>
        </p:txBody>
      </p:sp>
    </p:spTree>
    <p:extLst>
      <p:ext uri="{BB962C8B-B14F-4D97-AF65-F5344CB8AC3E}">
        <p14:creationId xmlns:p14="http://schemas.microsoft.com/office/powerpoint/2010/main" val="151910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BB5208-4C58-B40F-A5CD-508EBBC82EB6}"/>
              </a:ext>
            </a:extLst>
          </p:cNvPr>
          <p:cNvSpPr txBox="1"/>
          <p:nvPr/>
        </p:nvSpPr>
        <p:spPr>
          <a:xfrm>
            <a:off x="323851" y="3900764"/>
            <a:ext cx="8496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B9D3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Thank You</a:t>
            </a:r>
            <a:endParaRPr kumimoji="0" lang="en-IN" sz="3200" b="0" i="0" u="none" strike="noStrike" kern="1200" cap="none" spc="0" normalizeH="0" baseline="0" noProof="0" dirty="0">
              <a:ln>
                <a:noFill/>
              </a:ln>
              <a:solidFill>
                <a:srgbClr val="B9D30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057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ify Theme Nov20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fy New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fy Theme 11102018" id="{5D34ADB0-9B4B-4AC9-89EB-6B867DA4F5E7}" vid="{13943DAD-321F-49F1-803A-50B168C71F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10511E76691246B418C90BE1F4D8C6" ma:contentTypeVersion="15" ma:contentTypeDescription="Create a new document." ma:contentTypeScope="" ma:versionID="97cd5a5616a8d07bb42a5e0803793c02">
  <xsd:schema xmlns:xsd="http://www.w3.org/2001/XMLSchema" xmlns:xs="http://www.w3.org/2001/XMLSchema" xmlns:p="http://schemas.microsoft.com/office/2006/metadata/properties" xmlns:ns3="686c498e-8a2a-49ed-92f5-9aa1891de000" xmlns:ns4="eb2ba374-9f5f-4dc1-957b-15688bc0f218" targetNamespace="http://schemas.microsoft.com/office/2006/metadata/properties" ma:root="true" ma:fieldsID="26a30304a3e14062dfc101570fbf6cb5" ns3:_="" ns4:_="">
    <xsd:import namespace="686c498e-8a2a-49ed-92f5-9aa1891de000"/>
    <xsd:import namespace="eb2ba374-9f5f-4dc1-957b-15688bc0f21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_activity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6c498e-8a2a-49ed-92f5-9aa1891de0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2ba374-9f5f-4dc1-957b-15688bc0f21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86c498e-8a2a-49ed-92f5-9aa1891de000" xsi:nil="true"/>
  </documentManagement>
</p:properties>
</file>

<file path=customXml/itemProps1.xml><?xml version="1.0" encoding="utf-8"?>
<ds:datastoreItem xmlns:ds="http://schemas.openxmlformats.org/officeDocument/2006/customXml" ds:itemID="{3B7F6265-3E98-4CB0-9292-A993B4F4BC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C11B37-23C1-4E6D-9D9B-A20729A165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6c498e-8a2a-49ed-92f5-9aa1891de000"/>
    <ds:schemaRef ds:uri="eb2ba374-9f5f-4dc1-957b-15688bc0f2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A813CF3-0982-407B-8BA0-3F2BC288FB36}">
  <ds:schemaRefs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  <ds:schemaRef ds:uri="686c498e-8a2a-49ed-92f5-9aa1891de000"/>
    <ds:schemaRef ds:uri="http://schemas.openxmlformats.org/package/2006/metadata/core-properties"/>
    <ds:schemaRef ds:uri="eb2ba374-9f5f-4dc1-957b-15688bc0f218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5904</TotalTime>
  <Words>688</Words>
  <Application>Microsoft Macintosh PowerPoint</Application>
  <PresentationFormat>On-screen Show (16:9)</PresentationFormat>
  <Paragraphs>182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TheSansOffice</vt:lpstr>
      <vt:lpstr>Trebuchet MS</vt:lpstr>
      <vt:lpstr>Wingdings</vt:lpstr>
      <vt:lpstr>Sify Theme Nov20</vt:lpstr>
      <vt:lpstr>PowerPoint Presentation</vt:lpstr>
      <vt:lpstr>agenda</vt:lpstr>
      <vt:lpstr>Security Portfolio</vt:lpstr>
      <vt:lpstr>Security Service Offerings: High Level View</vt:lpstr>
      <vt:lpstr>Sify Security Services Value proposition  &amp; Customer benefits </vt:lpstr>
      <vt:lpstr>Strategic Partnerships</vt:lpstr>
      <vt:lpstr>Roadmap - New Product Offerings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Shanker Sareen</dc:creator>
  <cp:lastModifiedBy>Nizar Ahamed A R</cp:lastModifiedBy>
  <cp:revision>101</cp:revision>
  <cp:lastPrinted>2020-02-03T07:18:41Z</cp:lastPrinted>
  <dcterms:created xsi:type="dcterms:W3CDTF">2018-05-30T06:38:40Z</dcterms:created>
  <dcterms:modified xsi:type="dcterms:W3CDTF">2024-04-15T10:54:48Z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0x0101002710511E76691246B418C90BE1F4D8C6</vt:lpwstr>
  </property>
</Properties>
</file>