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6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8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9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0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1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2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2" r:id="rId2"/>
    <p:sldMasterId id="2147483703" r:id="rId3"/>
    <p:sldMasterId id="2147483713" r:id="rId4"/>
    <p:sldMasterId id="2147483738" r:id="rId5"/>
    <p:sldMasterId id="2147483764" r:id="rId6"/>
    <p:sldMasterId id="2147483790" r:id="rId7"/>
    <p:sldMasterId id="2147483831" r:id="rId8"/>
    <p:sldMasterId id="2147483845" r:id="rId9"/>
    <p:sldMasterId id="2147483869" r:id="rId10"/>
    <p:sldMasterId id="2147483889" r:id="rId11"/>
    <p:sldMasterId id="2147483904" r:id="rId12"/>
    <p:sldMasterId id="2147483934" r:id="rId13"/>
  </p:sldMasterIdLst>
  <p:notesMasterIdLst>
    <p:notesMasterId r:id="rId56"/>
  </p:notesMasterIdLst>
  <p:sldIdLst>
    <p:sldId id="2147311250" r:id="rId14"/>
    <p:sldId id="2147473119" r:id="rId15"/>
    <p:sldId id="2147480168" r:id="rId16"/>
    <p:sldId id="2147482221" r:id="rId17"/>
    <p:sldId id="2147482202" r:id="rId18"/>
    <p:sldId id="2147473246" r:id="rId19"/>
    <p:sldId id="2147482240" r:id="rId20"/>
    <p:sldId id="2147473241" r:id="rId21"/>
    <p:sldId id="2147311220" r:id="rId22"/>
    <p:sldId id="2147482241" r:id="rId23"/>
    <p:sldId id="2147482242" r:id="rId24"/>
    <p:sldId id="2147482223" r:id="rId25"/>
    <p:sldId id="2147482222" r:id="rId26"/>
    <p:sldId id="2076137275" r:id="rId27"/>
    <p:sldId id="2147376563" r:id="rId28"/>
    <p:sldId id="2147482243" r:id="rId29"/>
    <p:sldId id="2147482244" r:id="rId30"/>
    <p:sldId id="2147482245" r:id="rId31"/>
    <p:sldId id="2147482246" r:id="rId32"/>
    <p:sldId id="2147482256" r:id="rId33"/>
    <p:sldId id="2147482247" r:id="rId34"/>
    <p:sldId id="2147473242" r:id="rId35"/>
    <p:sldId id="2147482248" r:id="rId36"/>
    <p:sldId id="2147482257" r:id="rId37"/>
    <p:sldId id="2147482249" r:id="rId38"/>
    <p:sldId id="2147482250" r:id="rId39"/>
    <p:sldId id="2147482251" r:id="rId40"/>
    <p:sldId id="2147482258" r:id="rId41"/>
    <p:sldId id="2147482252" r:id="rId42"/>
    <p:sldId id="2147482253" r:id="rId43"/>
    <p:sldId id="2147311405" r:id="rId44"/>
    <p:sldId id="2147482229" r:id="rId45"/>
    <p:sldId id="2147482238" r:id="rId46"/>
    <p:sldId id="2147482254" r:id="rId47"/>
    <p:sldId id="2147482231" r:id="rId48"/>
    <p:sldId id="2147482239" r:id="rId49"/>
    <p:sldId id="2147473285" r:id="rId50"/>
    <p:sldId id="2147482237" r:id="rId51"/>
    <p:sldId id="2147473286" r:id="rId52"/>
    <p:sldId id="2147482235" r:id="rId53"/>
    <p:sldId id="2147482255" r:id="rId54"/>
    <p:sldId id="2147482204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0C"/>
    <a:srgbClr val="142E4E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868E7C-92AC-450F-9200-64EC8086B183}" v="944" dt="2024-06-27T18:23:10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microsoft.com/office/2015/10/relationships/revisionInfo" Target="revisionInfo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ABC192-715A-421F-87D9-265BF4E37EA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F2C3B01-C06B-4969-B6A3-FA2A5A4E7876}">
      <dgm:prSet custT="1"/>
      <dgm:spPr>
        <a:solidFill>
          <a:srgbClr val="17375E">
            <a:alpha val="6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100" b="0" dirty="0">
              <a:solidFill>
                <a:schemeClr val="bg1"/>
              </a:solidFill>
            </a:rPr>
            <a:t>20+ years of experience in providing managed services</a:t>
          </a:r>
        </a:p>
      </dgm:t>
    </dgm:pt>
    <dgm:pt modelId="{7F377CF4-15F9-44FC-81AD-9A9081232090}" type="parTrans" cxnId="{1754F70A-4379-440A-AA2E-BB03B4E4B5A8}">
      <dgm:prSet/>
      <dgm:spPr/>
      <dgm:t>
        <a:bodyPr/>
        <a:lstStyle/>
        <a:p>
          <a:endParaRPr lang="en-IN"/>
        </a:p>
      </dgm:t>
    </dgm:pt>
    <dgm:pt modelId="{63A4D731-DEF9-4CFE-9F7E-5A7B53770764}" type="sibTrans" cxnId="{1754F70A-4379-440A-AA2E-BB03B4E4B5A8}">
      <dgm:prSet/>
      <dgm:spPr/>
      <dgm:t>
        <a:bodyPr/>
        <a:lstStyle/>
        <a:p>
          <a:endParaRPr lang="en-IN"/>
        </a:p>
      </dgm:t>
    </dgm:pt>
    <dgm:pt modelId="{5772E5A4-F73B-42E2-ACC0-9660F9405566}">
      <dgm:prSet custT="1"/>
      <dgm:spPr>
        <a:solidFill>
          <a:srgbClr val="17375E">
            <a:alpha val="6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100" b="0" dirty="0">
              <a:solidFill>
                <a:schemeClr val="bg1"/>
              </a:solidFill>
            </a:rPr>
            <a:t>Global Innovation &amp; Delivery center at Chennai &amp; Hyderabad </a:t>
          </a:r>
        </a:p>
      </dgm:t>
    </dgm:pt>
    <dgm:pt modelId="{F2AD87AF-88A1-4EA9-BDFD-563435E4607D}" type="parTrans" cxnId="{1E5B6885-7989-46FC-B72D-E99299EB9C31}">
      <dgm:prSet/>
      <dgm:spPr/>
      <dgm:t>
        <a:bodyPr/>
        <a:lstStyle/>
        <a:p>
          <a:endParaRPr lang="en-IN"/>
        </a:p>
      </dgm:t>
    </dgm:pt>
    <dgm:pt modelId="{944D2184-8702-457D-BA24-CA3CA51FBE1D}" type="sibTrans" cxnId="{1E5B6885-7989-46FC-B72D-E99299EB9C31}">
      <dgm:prSet/>
      <dgm:spPr/>
      <dgm:t>
        <a:bodyPr/>
        <a:lstStyle/>
        <a:p>
          <a:endParaRPr lang="en-IN"/>
        </a:p>
      </dgm:t>
    </dgm:pt>
    <dgm:pt modelId="{1BA56E39-5DDA-4729-B5CD-06FC0878E16D}">
      <dgm:prSet custT="1"/>
      <dgm:spPr>
        <a:solidFill>
          <a:srgbClr val="17375E">
            <a:alpha val="6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b="0" dirty="0">
              <a:solidFill>
                <a:schemeClr val="bg1"/>
              </a:solidFill>
            </a:rPr>
            <a:t>300+ satisfied managed services customers</a:t>
          </a:r>
          <a:endParaRPr lang="en-IN" sz="1100" b="0" dirty="0">
            <a:solidFill>
              <a:schemeClr val="bg1"/>
            </a:solidFill>
          </a:endParaRPr>
        </a:p>
      </dgm:t>
    </dgm:pt>
    <dgm:pt modelId="{A5B91977-3648-4A9C-AFA1-9125EE71582E}" type="parTrans" cxnId="{34D482E8-D2BE-4FA8-874F-152BFC7AB86C}">
      <dgm:prSet/>
      <dgm:spPr/>
      <dgm:t>
        <a:bodyPr/>
        <a:lstStyle/>
        <a:p>
          <a:endParaRPr lang="en-IN"/>
        </a:p>
      </dgm:t>
    </dgm:pt>
    <dgm:pt modelId="{78F10C72-07C0-452E-BCE6-CE56E7E5ED90}" type="sibTrans" cxnId="{34D482E8-D2BE-4FA8-874F-152BFC7AB86C}">
      <dgm:prSet/>
      <dgm:spPr/>
      <dgm:t>
        <a:bodyPr/>
        <a:lstStyle/>
        <a:p>
          <a:endParaRPr lang="en-IN"/>
        </a:p>
      </dgm:t>
    </dgm:pt>
    <dgm:pt modelId="{6A950063-925A-4876-A779-7682466406EC}">
      <dgm:prSet custT="1"/>
      <dgm:spPr>
        <a:solidFill>
          <a:srgbClr val="17375E">
            <a:alpha val="6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b="0" dirty="0">
              <a:solidFill>
                <a:schemeClr val="bg1"/>
              </a:solidFill>
            </a:rPr>
            <a:t>Managed Services covering the entire Infra landscape – DC / DR / Cloud / Network / Security / EUS</a:t>
          </a:r>
          <a:endParaRPr lang="en-IN" sz="1100" b="0" dirty="0">
            <a:solidFill>
              <a:schemeClr val="bg1"/>
            </a:solidFill>
          </a:endParaRPr>
        </a:p>
      </dgm:t>
    </dgm:pt>
    <dgm:pt modelId="{4A0D30B9-D966-485C-81BD-7E551DF7E14C}" type="parTrans" cxnId="{9C718396-60D9-4AAD-A412-27060A9CDC98}">
      <dgm:prSet/>
      <dgm:spPr/>
      <dgm:t>
        <a:bodyPr/>
        <a:lstStyle/>
        <a:p>
          <a:endParaRPr lang="en-IN"/>
        </a:p>
      </dgm:t>
    </dgm:pt>
    <dgm:pt modelId="{8102658B-17E1-4409-8857-F5B987E4AF9E}" type="sibTrans" cxnId="{9C718396-60D9-4AAD-A412-27060A9CDC98}">
      <dgm:prSet/>
      <dgm:spPr/>
      <dgm:t>
        <a:bodyPr/>
        <a:lstStyle/>
        <a:p>
          <a:endParaRPr lang="en-IN"/>
        </a:p>
      </dgm:t>
    </dgm:pt>
    <dgm:pt modelId="{22E87884-5696-4926-9A9F-6C91745FC99F}">
      <dgm:prSet custT="1"/>
      <dgm:spPr>
        <a:solidFill>
          <a:srgbClr val="17375E">
            <a:alpha val="60000"/>
          </a:srgb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b="0" dirty="0">
              <a:solidFill>
                <a:schemeClr val="bg1"/>
              </a:solidFill>
            </a:rPr>
            <a:t>Inhouse Certified &amp; Skilled Resources</a:t>
          </a:r>
          <a:endParaRPr lang="en-IN" sz="1100" b="0" dirty="0">
            <a:solidFill>
              <a:schemeClr val="bg1"/>
            </a:solidFill>
          </a:endParaRPr>
        </a:p>
      </dgm:t>
    </dgm:pt>
    <dgm:pt modelId="{E79F85A8-05B5-46EB-AF77-B05812D22B38}" type="parTrans" cxnId="{52F925D3-DC23-4D85-903F-44991C54077E}">
      <dgm:prSet/>
      <dgm:spPr/>
      <dgm:t>
        <a:bodyPr/>
        <a:lstStyle/>
        <a:p>
          <a:endParaRPr lang="en-IN"/>
        </a:p>
      </dgm:t>
    </dgm:pt>
    <dgm:pt modelId="{1BC76EEB-9797-4191-AC7F-8AFBE44BCB7E}" type="sibTrans" cxnId="{52F925D3-DC23-4D85-903F-44991C54077E}">
      <dgm:prSet/>
      <dgm:spPr/>
      <dgm:t>
        <a:bodyPr/>
        <a:lstStyle/>
        <a:p>
          <a:endParaRPr lang="en-IN"/>
        </a:p>
      </dgm:t>
    </dgm:pt>
    <dgm:pt modelId="{2A1C4FC2-B09E-4D43-9397-8CD6DF9A6288}" type="pres">
      <dgm:prSet presAssocID="{8FABC192-715A-421F-87D9-265BF4E37EA9}" presName="diagram" presStyleCnt="0">
        <dgm:presLayoutVars>
          <dgm:dir/>
          <dgm:resizeHandles val="exact"/>
        </dgm:presLayoutVars>
      </dgm:prSet>
      <dgm:spPr/>
    </dgm:pt>
    <dgm:pt modelId="{E2DA2FE1-84DF-4202-858A-B4934703D38B}" type="pres">
      <dgm:prSet presAssocID="{7F2C3B01-C06B-4969-B6A3-FA2A5A4E7876}" presName="node" presStyleLbl="node1" presStyleIdx="0" presStyleCnt="5" custScaleX="90549" custScaleY="98789">
        <dgm:presLayoutVars>
          <dgm:bulletEnabled val="1"/>
        </dgm:presLayoutVars>
      </dgm:prSet>
      <dgm:spPr>
        <a:prstGeom prst="roundRect">
          <a:avLst/>
        </a:prstGeom>
      </dgm:spPr>
    </dgm:pt>
    <dgm:pt modelId="{033577EC-6043-455C-966F-654192525263}" type="pres">
      <dgm:prSet presAssocID="{63A4D731-DEF9-4CFE-9F7E-5A7B53770764}" presName="sibTrans" presStyleCnt="0"/>
      <dgm:spPr/>
    </dgm:pt>
    <dgm:pt modelId="{793A1E05-AE36-451B-97D2-FAA73DF4F4BD}" type="pres">
      <dgm:prSet presAssocID="{5772E5A4-F73B-42E2-ACC0-9660F9405566}" presName="node" presStyleLbl="node1" presStyleIdx="1" presStyleCnt="5" custScaleX="88720" custScaleY="98789">
        <dgm:presLayoutVars>
          <dgm:bulletEnabled val="1"/>
        </dgm:presLayoutVars>
      </dgm:prSet>
      <dgm:spPr>
        <a:prstGeom prst="roundRect">
          <a:avLst/>
        </a:prstGeom>
      </dgm:spPr>
    </dgm:pt>
    <dgm:pt modelId="{85E01ADB-F27A-4611-87F7-6A53503CE0DB}" type="pres">
      <dgm:prSet presAssocID="{944D2184-8702-457D-BA24-CA3CA51FBE1D}" presName="sibTrans" presStyleCnt="0"/>
      <dgm:spPr/>
    </dgm:pt>
    <dgm:pt modelId="{06CFCE34-1245-4822-BE51-1DD348370E27}" type="pres">
      <dgm:prSet presAssocID="{1BA56E39-5DDA-4729-B5CD-06FC0878E16D}" presName="node" presStyleLbl="node1" presStyleIdx="2" presStyleCnt="5" custScaleX="80435" custScaleY="98789">
        <dgm:presLayoutVars>
          <dgm:bulletEnabled val="1"/>
        </dgm:presLayoutVars>
      </dgm:prSet>
      <dgm:spPr>
        <a:prstGeom prst="roundRect">
          <a:avLst/>
        </a:prstGeom>
      </dgm:spPr>
    </dgm:pt>
    <dgm:pt modelId="{B31B04E0-A850-4385-9F04-81F5CFF5887A}" type="pres">
      <dgm:prSet presAssocID="{78F10C72-07C0-452E-BCE6-CE56E7E5ED90}" presName="sibTrans" presStyleCnt="0"/>
      <dgm:spPr/>
    </dgm:pt>
    <dgm:pt modelId="{A8A6CEBB-F741-4749-ADE6-2AD1199986C4}" type="pres">
      <dgm:prSet presAssocID="{6A950063-925A-4876-A779-7682466406EC}" presName="node" presStyleLbl="node1" presStyleIdx="3" presStyleCnt="5" custScaleX="128261" custScaleY="98789">
        <dgm:presLayoutVars>
          <dgm:bulletEnabled val="1"/>
        </dgm:presLayoutVars>
      </dgm:prSet>
      <dgm:spPr>
        <a:prstGeom prst="roundRect">
          <a:avLst/>
        </a:prstGeom>
      </dgm:spPr>
    </dgm:pt>
    <dgm:pt modelId="{5C3D4184-03D6-40E6-8D49-9E1394F5F3CC}" type="pres">
      <dgm:prSet presAssocID="{8102658B-17E1-4409-8857-F5B987E4AF9E}" presName="sibTrans" presStyleCnt="0"/>
      <dgm:spPr/>
    </dgm:pt>
    <dgm:pt modelId="{23EBC466-B290-4DEE-A1A7-E917094C986E}" type="pres">
      <dgm:prSet presAssocID="{22E87884-5696-4926-9A9F-6C91745FC99F}" presName="node" presStyleLbl="node1" presStyleIdx="4" presStyleCnt="5" custScaleX="86132" custScaleY="98789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754F70A-4379-440A-AA2E-BB03B4E4B5A8}" srcId="{8FABC192-715A-421F-87D9-265BF4E37EA9}" destId="{7F2C3B01-C06B-4969-B6A3-FA2A5A4E7876}" srcOrd="0" destOrd="0" parTransId="{7F377CF4-15F9-44FC-81AD-9A9081232090}" sibTransId="{63A4D731-DEF9-4CFE-9F7E-5A7B53770764}"/>
    <dgm:cxn modelId="{490B9543-0D83-4B19-98AF-5AA239F4C03A}" type="presOf" srcId="{1BA56E39-5DDA-4729-B5CD-06FC0878E16D}" destId="{06CFCE34-1245-4822-BE51-1DD348370E27}" srcOrd="0" destOrd="0" presId="urn:microsoft.com/office/officeart/2005/8/layout/default"/>
    <dgm:cxn modelId="{AF41A657-942A-452A-A57C-85B7463BDB90}" type="presOf" srcId="{5772E5A4-F73B-42E2-ACC0-9660F9405566}" destId="{793A1E05-AE36-451B-97D2-FAA73DF4F4BD}" srcOrd="0" destOrd="0" presId="urn:microsoft.com/office/officeart/2005/8/layout/default"/>
    <dgm:cxn modelId="{1E5B6885-7989-46FC-B72D-E99299EB9C31}" srcId="{8FABC192-715A-421F-87D9-265BF4E37EA9}" destId="{5772E5A4-F73B-42E2-ACC0-9660F9405566}" srcOrd="1" destOrd="0" parTransId="{F2AD87AF-88A1-4EA9-BDFD-563435E4607D}" sibTransId="{944D2184-8702-457D-BA24-CA3CA51FBE1D}"/>
    <dgm:cxn modelId="{9C718396-60D9-4AAD-A412-27060A9CDC98}" srcId="{8FABC192-715A-421F-87D9-265BF4E37EA9}" destId="{6A950063-925A-4876-A779-7682466406EC}" srcOrd="3" destOrd="0" parTransId="{4A0D30B9-D966-485C-81BD-7E551DF7E14C}" sibTransId="{8102658B-17E1-4409-8857-F5B987E4AF9E}"/>
    <dgm:cxn modelId="{A1526DCD-1124-43F7-98C6-D4C2C4752B76}" type="presOf" srcId="{6A950063-925A-4876-A779-7682466406EC}" destId="{A8A6CEBB-F741-4749-ADE6-2AD1199986C4}" srcOrd="0" destOrd="0" presId="urn:microsoft.com/office/officeart/2005/8/layout/default"/>
    <dgm:cxn modelId="{52F925D3-DC23-4D85-903F-44991C54077E}" srcId="{8FABC192-715A-421F-87D9-265BF4E37EA9}" destId="{22E87884-5696-4926-9A9F-6C91745FC99F}" srcOrd="4" destOrd="0" parTransId="{E79F85A8-05B5-46EB-AF77-B05812D22B38}" sibTransId="{1BC76EEB-9797-4191-AC7F-8AFBE44BCB7E}"/>
    <dgm:cxn modelId="{F77192D6-6962-477B-86E0-C12F0D594063}" type="presOf" srcId="{7F2C3B01-C06B-4969-B6A3-FA2A5A4E7876}" destId="{E2DA2FE1-84DF-4202-858A-B4934703D38B}" srcOrd="0" destOrd="0" presId="urn:microsoft.com/office/officeart/2005/8/layout/default"/>
    <dgm:cxn modelId="{03282ADB-93A9-4373-9A1B-CFC1998C3BCD}" type="presOf" srcId="{8FABC192-715A-421F-87D9-265BF4E37EA9}" destId="{2A1C4FC2-B09E-4D43-9397-8CD6DF9A6288}" srcOrd="0" destOrd="0" presId="urn:microsoft.com/office/officeart/2005/8/layout/default"/>
    <dgm:cxn modelId="{61ADFCDB-EAC7-42CE-A3C8-367F532E874C}" type="presOf" srcId="{22E87884-5696-4926-9A9F-6C91745FC99F}" destId="{23EBC466-B290-4DEE-A1A7-E917094C986E}" srcOrd="0" destOrd="0" presId="urn:microsoft.com/office/officeart/2005/8/layout/default"/>
    <dgm:cxn modelId="{34D482E8-D2BE-4FA8-874F-152BFC7AB86C}" srcId="{8FABC192-715A-421F-87D9-265BF4E37EA9}" destId="{1BA56E39-5DDA-4729-B5CD-06FC0878E16D}" srcOrd="2" destOrd="0" parTransId="{A5B91977-3648-4A9C-AFA1-9125EE71582E}" sibTransId="{78F10C72-07C0-452E-BCE6-CE56E7E5ED90}"/>
    <dgm:cxn modelId="{5AFDC7B0-77BE-4390-A41A-398973915DEE}" type="presParOf" srcId="{2A1C4FC2-B09E-4D43-9397-8CD6DF9A6288}" destId="{E2DA2FE1-84DF-4202-858A-B4934703D38B}" srcOrd="0" destOrd="0" presId="urn:microsoft.com/office/officeart/2005/8/layout/default"/>
    <dgm:cxn modelId="{55E82EF2-8F77-4AA5-8380-709E2C1B935E}" type="presParOf" srcId="{2A1C4FC2-B09E-4D43-9397-8CD6DF9A6288}" destId="{033577EC-6043-455C-966F-654192525263}" srcOrd="1" destOrd="0" presId="urn:microsoft.com/office/officeart/2005/8/layout/default"/>
    <dgm:cxn modelId="{4AB657F7-E304-49E2-890C-AE1684D45F9F}" type="presParOf" srcId="{2A1C4FC2-B09E-4D43-9397-8CD6DF9A6288}" destId="{793A1E05-AE36-451B-97D2-FAA73DF4F4BD}" srcOrd="2" destOrd="0" presId="urn:microsoft.com/office/officeart/2005/8/layout/default"/>
    <dgm:cxn modelId="{D5A7D91F-3D63-4C06-9976-CB1E210916CB}" type="presParOf" srcId="{2A1C4FC2-B09E-4D43-9397-8CD6DF9A6288}" destId="{85E01ADB-F27A-4611-87F7-6A53503CE0DB}" srcOrd="3" destOrd="0" presId="urn:microsoft.com/office/officeart/2005/8/layout/default"/>
    <dgm:cxn modelId="{9F3FCB82-2727-42F6-8BE6-D9E8735FCD95}" type="presParOf" srcId="{2A1C4FC2-B09E-4D43-9397-8CD6DF9A6288}" destId="{06CFCE34-1245-4822-BE51-1DD348370E27}" srcOrd="4" destOrd="0" presId="urn:microsoft.com/office/officeart/2005/8/layout/default"/>
    <dgm:cxn modelId="{E7F82A04-87EB-4636-B3F8-27D4F4E0582B}" type="presParOf" srcId="{2A1C4FC2-B09E-4D43-9397-8CD6DF9A6288}" destId="{B31B04E0-A850-4385-9F04-81F5CFF5887A}" srcOrd="5" destOrd="0" presId="urn:microsoft.com/office/officeart/2005/8/layout/default"/>
    <dgm:cxn modelId="{A80E8096-1423-4656-8581-02D414E54C49}" type="presParOf" srcId="{2A1C4FC2-B09E-4D43-9397-8CD6DF9A6288}" destId="{A8A6CEBB-F741-4749-ADE6-2AD1199986C4}" srcOrd="6" destOrd="0" presId="urn:microsoft.com/office/officeart/2005/8/layout/default"/>
    <dgm:cxn modelId="{7FA27941-1DDE-4D34-8A80-EE40D46CEE64}" type="presParOf" srcId="{2A1C4FC2-B09E-4D43-9397-8CD6DF9A6288}" destId="{5C3D4184-03D6-40E6-8D49-9E1394F5F3CC}" srcOrd="7" destOrd="0" presId="urn:microsoft.com/office/officeart/2005/8/layout/default"/>
    <dgm:cxn modelId="{40783A49-41E8-483E-BACA-BF39121BF901}" type="presParOf" srcId="{2A1C4FC2-B09E-4D43-9397-8CD6DF9A6288}" destId="{23EBC466-B290-4DEE-A1A7-E917094C986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CC4A5B-A562-437C-B6BE-568E92704736}" type="doc">
      <dgm:prSet loTypeId="urn:microsoft.com/office/officeart/2005/8/layout/hierarchy4" loCatId="list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IN"/>
        </a:p>
      </dgm:t>
    </dgm:pt>
    <dgm:pt modelId="{DDFF5230-B878-44F7-B2F5-ED38DC93B359}">
      <dgm:prSet phldrT="[Text]" custT="1"/>
      <dgm:spPr>
        <a:solidFill>
          <a:srgbClr val="BED730"/>
        </a:solidFill>
        <a:ln w="6350" cap="flat" cmpd="sng" algn="ctr">
          <a:solidFill>
            <a:srgbClr val="9BBB59">
              <a:lumMod val="60000"/>
              <a:lumOff val="40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prstClr val="black"/>
              </a:solidFill>
              <a:latin typeface="+mj-lt"/>
              <a:ea typeface="+mn-ea"/>
              <a:cs typeface="+mn-cs"/>
            </a:rPr>
            <a:t>Next-Gen NOC Features</a:t>
          </a:r>
          <a:endParaRPr lang="en-IN" sz="1600" b="1" kern="1200" dirty="0">
            <a:solidFill>
              <a:prstClr val="black"/>
            </a:solidFill>
            <a:latin typeface="+mj-lt"/>
            <a:ea typeface="+mn-ea"/>
            <a:cs typeface="+mn-cs"/>
          </a:endParaRPr>
        </a:p>
      </dgm:t>
    </dgm:pt>
    <dgm:pt modelId="{0F790961-0D96-4ED8-9287-1A117D41D132}" type="parTrans" cxnId="{268CF257-D5CB-425C-8C9F-90E3D07F5B0F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ED3A1BF1-1645-4682-9AE2-E52B18F48673}" type="sibTrans" cxnId="{268CF257-D5CB-425C-8C9F-90E3D07F5B0F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1C4AD603-0CF9-41F8-978A-711B3736A197}">
      <dgm:prSet phldrT="[Text]" custT="1"/>
      <dgm:spPr>
        <a:solidFill>
          <a:schemeClr val="accent3">
            <a:lumMod val="20000"/>
            <a:lumOff val="80000"/>
          </a:schemeClr>
        </a:solidFill>
        <a:ln w="63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200" dirty="0">
              <a:solidFill>
                <a:schemeClr val="tx1"/>
              </a:solidFill>
              <a:latin typeface="+mj-lt"/>
            </a:rPr>
            <a:t>Robotic Process Automation by Leveraging AIOps </a:t>
          </a:r>
          <a:endParaRPr lang="en-IN" sz="1200" dirty="0">
            <a:solidFill>
              <a:schemeClr val="tx1"/>
            </a:solidFill>
            <a:latin typeface="+mj-lt"/>
          </a:endParaRPr>
        </a:p>
      </dgm:t>
    </dgm:pt>
    <dgm:pt modelId="{E1E93986-0E4F-4033-A6A2-5F60921BCAB1}" type="parTrans" cxnId="{CC89240A-BFCA-4F24-804B-686C515338FE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D75A0C17-E27D-4351-B962-CE96FC6F7529}" type="sibTrans" cxnId="{CC89240A-BFCA-4F24-804B-686C515338FE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402CA1C9-36F8-4A7D-93B1-7677B745C557}">
      <dgm:prSet custT="1"/>
      <dgm:spPr>
        <a:solidFill>
          <a:schemeClr val="accent3">
            <a:lumMod val="20000"/>
            <a:lumOff val="80000"/>
          </a:schemeClr>
        </a:solidFill>
        <a:ln w="63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200" dirty="0">
              <a:solidFill>
                <a:schemeClr val="tx1"/>
              </a:solidFill>
              <a:latin typeface="+mj-lt"/>
            </a:rPr>
            <a:t>AI/ML led Intelligent Network Monitoring</a:t>
          </a:r>
        </a:p>
      </dgm:t>
    </dgm:pt>
    <dgm:pt modelId="{E3FA07DB-2523-4F11-84F7-5C28150FF986}" type="parTrans" cxnId="{3CF24469-A2F1-4984-85B5-FC62D2F47E97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D2989ACB-C79C-4882-B774-1F871285FA7B}" type="sibTrans" cxnId="{3CF24469-A2F1-4984-85B5-FC62D2F47E97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4B528D49-062C-4023-8966-C0A3F052CCC7}">
      <dgm:prSet custT="1"/>
      <dgm:spPr>
        <a:solidFill>
          <a:schemeClr val="accent3">
            <a:lumMod val="20000"/>
            <a:lumOff val="80000"/>
          </a:schemeClr>
        </a:solidFill>
        <a:ln w="63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200" dirty="0">
              <a:solidFill>
                <a:schemeClr val="tx1"/>
              </a:solidFill>
              <a:latin typeface="+mj-lt"/>
            </a:rPr>
            <a:t>Full Stack Observability (FSO) Enablement</a:t>
          </a:r>
        </a:p>
      </dgm:t>
    </dgm:pt>
    <dgm:pt modelId="{C5FD787B-06E6-4D4C-B991-0F060A7FA528}" type="parTrans" cxnId="{BAEBCA40-A77F-472E-B0C0-95AA6AF34347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C6AF3F30-66E8-400A-9156-573396806B8A}" type="sibTrans" cxnId="{BAEBCA40-A77F-472E-B0C0-95AA6AF34347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05089983-4307-49E4-B7F1-3AA78289B0D8}" type="pres">
      <dgm:prSet presAssocID="{00CC4A5B-A562-437C-B6BE-568E927047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3642A12-411D-4F51-B049-EE05AD9122E0}" type="pres">
      <dgm:prSet presAssocID="{DDFF5230-B878-44F7-B2F5-ED38DC93B359}" presName="vertOne" presStyleCnt="0"/>
      <dgm:spPr/>
    </dgm:pt>
    <dgm:pt modelId="{EC939180-3B19-4C46-8FE4-9CBE0A67340A}" type="pres">
      <dgm:prSet presAssocID="{DDFF5230-B878-44F7-B2F5-ED38DC93B359}" presName="txOne" presStyleLbl="node0" presStyleIdx="0" presStyleCnt="1" custScaleY="36933">
        <dgm:presLayoutVars>
          <dgm:chPref val="3"/>
        </dgm:presLayoutVars>
      </dgm:prSet>
      <dgm:spPr>
        <a:xfrm>
          <a:off x="1461" y="74"/>
          <a:ext cx="4064639" cy="609124"/>
        </a:xfrm>
        <a:prstGeom prst="roundRect">
          <a:avLst>
            <a:gd name="adj" fmla="val 10000"/>
          </a:avLst>
        </a:prstGeom>
      </dgm:spPr>
    </dgm:pt>
    <dgm:pt modelId="{953634D0-FF1C-48DF-B1BC-3A0F023E354A}" type="pres">
      <dgm:prSet presAssocID="{DDFF5230-B878-44F7-B2F5-ED38DC93B359}" presName="parTransOne" presStyleCnt="0"/>
      <dgm:spPr/>
    </dgm:pt>
    <dgm:pt modelId="{E5DCB38B-9274-4A57-BB0E-8D49900A6E5B}" type="pres">
      <dgm:prSet presAssocID="{DDFF5230-B878-44F7-B2F5-ED38DC93B359}" presName="horzOne" presStyleCnt="0"/>
      <dgm:spPr/>
    </dgm:pt>
    <dgm:pt modelId="{E7F4CD01-7DBF-475F-82FF-A12B721B2503}" type="pres">
      <dgm:prSet presAssocID="{1C4AD603-0CF9-41F8-978A-711B3736A197}" presName="vertTwo" presStyleCnt="0"/>
      <dgm:spPr/>
    </dgm:pt>
    <dgm:pt modelId="{B0D494C5-178E-4492-8B0B-E25AD36038A3}" type="pres">
      <dgm:prSet presAssocID="{1C4AD603-0CF9-41F8-978A-711B3736A197}" presName="txTwo" presStyleLbl="node2" presStyleIdx="0" presStyleCnt="3">
        <dgm:presLayoutVars>
          <dgm:chPref val="3"/>
        </dgm:presLayoutVars>
      </dgm:prSet>
      <dgm:spPr/>
    </dgm:pt>
    <dgm:pt modelId="{4ADAE523-0604-4B8C-B805-B778C0E1BADC}" type="pres">
      <dgm:prSet presAssocID="{1C4AD603-0CF9-41F8-978A-711B3736A197}" presName="horzTwo" presStyleCnt="0"/>
      <dgm:spPr/>
    </dgm:pt>
    <dgm:pt modelId="{71390908-1011-43C4-84FC-FD5AEF5ABC36}" type="pres">
      <dgm:prSet presAssocID="{D75A0C17-E27D-4351-B962-CE96FC6F7529}" presName="sibSpaceTwo" presStyleCnt="0"/>
      <dgm:spPr/>
    </dgm:pt>
    <dgm:pt modelId="{372E27A8-BD00-4313-8DCC-2B53D1739CF3}" type="pres">
      <dgm:prSet presAssocID="{402CA1C9-36F8-4A7D-93B1-7677B745C557}" presName="vertTwo" presStyleCnt="0"/>
      <dgm:spPr/>
    </dgm:pt>
    <dgm:pt modelId="{49EBA767-F5C4-4D37-9138-32D901DDA326}" type="pres">
      <dgm:prSet presAssocID="{402CA1C9-36F8-4A7D-93B1-7677B745C557}" presName="txTwo" presStyleLbl="node2" presStyleIdx="1" presStyleCnt="3">
        <dgm:presLayoutVars>
          <dgm:chPref val="3"/>
        </dgm:presLayoutVars>
      </dgm:prSet>
      <dgm:spPr/>
    </dgm:pt>
    <dgm:pt modelId="{826D4CE6-6B05-4643-913F-F0E1A6EDB89C}" type="pres">
      <dgm:prSet presAssocID="{402CA1C9-36F8-4A7D-93B1-7677B745C557}" presName="horzTwo" presStyleCnt="0"/>
      <dgm:spPr/>
    </dgm:pt>
    <dgm:pt modelId="{6D9656B4-CC76-4ED5-AE41-F40C5911C191}" type="pres">
      <dgm:prSet presAssocID="{D2989ACB-C79C-4882-B774-1F871285FA7B}" presName="sibSpaceTwo" presStyleCnt="0"/>
      <dgm:spPr/>
    </dgm:pt>
    <dgm:pt modelId="{8E9CD02C-A07D-4977-825F-4BFB4B27C9A7}" type="pres">
      <dgm:prSet presAssocID="{4B528D49-062C-4023-8966-C0A3F052CCC7}" presName="vertTwo" presStyleCnt="0"/>
      <dgm:spPr/>
    </dgm:pt>
    <dgm:pt modelId="{D728A5AA-C911-4C09-8886-68F85D14A8E4}" type="pres">
      <dgm:prSet presAssocID="{4B528D49-062C-4023-8966-C0A3F052CCC7}" presName="txTwo" presStyleLbl="node2" presStyleIdx="2" presStyleCnt="3">
        <dgm:presLayoutVars>
          <dgm:chPref val="3"/>
        </dgm:presLayoutVars>
      </dgm:prSet>
      <dgm:spPr/>
    </dgm:pt>
    <dgm:pt modelId="{EF7897B3-1DD2-4677-8169-8EA79AA0E897}" type="pres">
      <dgm:prSet presAssocID="{4B528D49-062C-4023-8966-C0A3F052CCC7}" presName="horzTwo" presStyleCnt="0"/>
      <dgm:spPr/>
    </dgm:pt>
  </dgm:ptLst>
  <dgm:cxnLst>
    <dgm:cxn modelId="{CC89240A-BFCA-4F24-804B-686C515338FE}" srcId="{DDFF5230-B878-44F7-B2F5-ED38DC93B359}" destId="{1C4AD603-0CF9-41F8-978A-711B3736A197}" srcOrd="0" destOrd="0" parTransId="{E1E93986-0E4F-4033-A6A2-5F60921BCAB1}" sibTransId="{D75A0C17-E27D-4351-B962-CE96FC6F7529}"/>
    <dgm:cxn modelId="{63F7DC1A-8A2D-4E49-B958-3792CBCADFE8}" type="presOf" srcId="{4B528D49-062C-4023-8966-C0A3F052CCC7}" destId="{D728A5AA-C911-4C09-8886-68F85D14A8E4}" srcOrd="0" destOrd="0" presId="urn:microsoft.com/office/officeart/2005/8/layout/hierarchy4"/>
    <dgm:cxn modelId="{EE1CB822-FB09-4BF6-B334-4F11ACC8283E}" type="presOf" srcId="{DDFF5230-B878-44F7-B2F5-ED38DC93B359}" destId="{EC939180-3B19-4C46-8FE4-9CBE0A67340A}" srcOrd="0" destOrd="0" presId="urn:microsoft.com/office/officeart/2005/8/layout/hierarchy4"/>
    <dgm:cxn modelId="{BAEBCA40-A77F-472E-B0C0-95AA6AF34347}" srcId="{DDFF5230-B878-44F7-B2F5-ED38DC93B359}" destId="{4B528D49-062C-4023-8966-C0A3F052CCC7}" srcOrd="2" destOrd="0" parTransId="{C5FD787B-06E6-4D4C-B991-0F060A7FA528}" sibTransId="{C6AF3F30-66E8-400A-9156-573396806B8A}"/>
    <dgm:cxn modelId="{3CF24469-A2F1-4984-85B5-FC62D2F47E97}" srcId="{DDFF5230-B878-44F7-B2F5-ED38DC93B359}" destId="{402CA1C9-36F8-4A7D-93B1-7677B745C557}" srcOrd="1" destOrd="0" parTransId="{E3FA07DB-2523-4F11-84F7-5C28150FF986}" sibTransId="{D2989ACB-C79C-4882-B774-1F871285FA7B}"/>
    <dgm:cxn modelId="{7CF38673-D845-4315-9D01-08C001A141F4}" type="presOf" srcId="{402CA1C9-36F8-4A7D-93B1-7677B745C557}" destId="{49EBA767-F5C4-4D37-9138-32D901DDA326}" srcOrd="0" destOrd="0" presId="urn:microsoft.com/office/officeart/2005/8/layout/hierarchy4"/>
    <dgm:cxn modelId="{268CF257-D5CB-425C-8C9F-90E3D07F5B0F}" srcId="{00CC4A5B-A562-437C-B6BE-568E92704736}" destId="{DDFF5230-B878-44F7-B2F5-ED38DC93B359}" srcOrd="0" destOrd="0" parTransId="{0F790961-0D96-4ED8-9287-1A117D41D132}" sibTransId="{ED3A1BF1-1645-4682-9AE2-E52B18F48673}"/>
    <dgm:cxn modelId="{0CAC75EE-A2BC-456D-85F4-8FEA33E8B722}" type="presOf" srcId="{1C4AD603-0CF9-41F8-978A-711B3736A197}" destId="{B0D494C5-178E-4492-8B0B-E25AD36038A3}" srcOrd="0" destOrd="0" presId="urn:microsoft.com/office/officeart/2005/8/layout/hierarchy4"/>
    <dgm:cxn modelId="{1D154CF8-5D48-45CB-B3C2-18D6F53009A8}" type="presOf" srcId="{00CC4A5B-A562-437C-B6BE-568E92704736}" destId="{05089983-4307-49E4-B7F1-3AA78289B0D8}" srcOrd="0" destOrd="0" presId="urn:microsoft.com/office/officeart/2005/8/layout/hierarchy4"/>
    <dgm:cxn modelId="{CC7722EB-F3F1-4973-9299-6F479B7F131E}" type="presParOf" srcId="{05089983-4307-49E4-B7F1-3AA78289B0D8}" destId="{C3642A12-411D-4F51-B049-EE05AD9122E0}" srcOrd="0" destOrd="0" presId="urn:microsoft.com/office/officeart/2005/8/layout/hierarchy4"/>
    <dgm:cxn modelId="{8C1FCDE4-C6B7-4BA3-843E-83F74D54F4FE}" type="presParOf" srcId="{C3642A12-411D-4F51-B049-EE05AD9122E0}" destId="{EC939180-3B19-4C46-8FE4-9CBE0A67340A}" srcOrd="0" destOrd="0" presId="urn:microsoft.com/office/officeart/2005/8/layout/hierarchy4"/>
    <dgm:cxn modelId="{24E079E4-F014-470F-BCB2-E9540239BB81}" type="presParOf" srcId="{C3642A12-411D-4F51-B049-EE05AD9122E0}" destId="{953634D0-FF1C-48DF-B1BC-3A0F023E354A}" srcOrd="1" destOrd="0" presId="urn:microsoft.com/office/officeart/2005/8/layout/hierarchy4"/>
    <dgm:cxn modelId="{C513A3D9-42DA-46C2-ACFA-7AA4840A642E}" type="presParOf" srcId="{C3642A12-411D-4F51-B049-EE05AD9122E0}" destId="{E5DCB38B-9274-4A57-BB0E-8D49900A6E5B}" srcOrd="2" destOrd="0" presId="urn:microsoft.com/office/officeart/2005/8/layout/hierarchy4"/>
    <dgm:cxn modelId="{B2659E7E-98DD-4B90-83A4-583D66C5ED3D}" type="presParOf" srcId="{E5DCB38B-9274-4A57-BB0E-8D49900A6E5B}" destId="{E7F4CD01-7DBF-475F-82FF-A12B721B2503}" srcOrd="0" destOrd="0" presId="urn:microsoft.com/office/officeart/2005/8/layout/hierarchy4"/>
    <dgm:cxn modelId="{890F7635-884D-44F2-B267-738A5D2AFC73}" type="presParOf" srcId="{E7F4CD01-7DBF-475F-82FF-A12B721B2503}" destId="{B0D494C5-178E-4492-8B0B-E25AD36038A3}" srcOrd="0" destOrd="0" presId="urn:microsoft.com/office/officeart/2005/8/layout/hierarchy4"/>
    <dgm:cxn modelId="{1D8AD743-8E7E-4BF4-9996-4BA2088D14DB}" type="presParOf" srcId="{E7F4CD01-7DBF-475F-82FF-A12B721B2503}" destId="{4ADAE523-0604-4B8C-B805-B778C0E1BADC}" srcOrd="1" destOrd="0" presId="urn:microsoft.com/office/officeart/2005/8/layout/hierarchy4"/>
    <dgm:cxn modelId="{4AC8B836-1D92-4103-BF67-EC8FAF28E261}" type="presParOf" srcId="{E5DCB38B-9274-4A57-BB0E-8D49900A6E5B}" destId="{71390908-1011-43C4-84FC-FD5AEF5ABC36}" srcOrd="1" destOrd="0" presId="urn:microsoft.com/office/officeart/2005/8/layout/hierarchy4"/>
    <dgm:cxn modelId="{D5087ADC-7A4D-4485-AE4D-C2D513CD9652}" type="presParOf" srcId="{E5DCB38B-9274-4A57-BB0E-8D49900A6E5B}" destId="{372E27A8-BD00-4313-8DCC-2B53D1739CF3}" srcOrd="2" destOrd="0" presId="urn:microsoft.com/office/officeart/2005/8/layout/hierarchy4"/>
    <dgm:cxn modelId="{37AE22A6-A68F-4A8F-8F91-CE7A6E6BB8DC}" type="presParOf" srcId="{372E27A8-BD00-4313-8DCC-2B53D1739CF3}" destId="{49EBA767-F5C4-4D37-9138-32D901DDA326}" srcOrd="0" destOrd="0" presId="urn:microsoft.com/office/officeart/2005/8/layout/hierarchy4"/>
    <dgm:cxn modelId="{136E32DC-0216-4CB0-832E-F1C1A89CF555}" type="presParOf" srcId="{372E27A8-BD00-4313-8DCC-2B53D1739CF3}" destId="{826D4CE6-6B05-4643-913F-F0E1A6EDB89C}" srcOrd="1" destOrd="0" presId="urn:microsoft.com/office/officeart/2005/8/layout/hierarchy4"/>
    <dgm:cxn modelId="{F47C3788-3D60-4CB1-BC9E-48C2D66D924A}" type="presParOf" srcId="{E5DCB38B-9274-4A57-BB0E-8D49900A6E5B}" destId="{6D9656B4-CC76-4ED5-AE41-F40C5911C191}" srcOrd="3" destOrd="0" presId="urn:microsoft.com/office/officeart/2005/8/layout/hierarchy4"/>
    <dgm:cxn modelId="{ADB1C4C2-9182-4E2F-816F-68246A5F8DCE}" type="presParOf" srcId="{E5DCB38B-9274-4A57-BB0E-8D49900A6E5B}" destId="{8E9CD02C-A07D-4977-825F-4BFB4B27C9A7}" srcOrd="4" destOrd="0" presId="urn:microsoft.com/office/officeart/2005/8/layout/hierarchy4"/>
    <dgm:cxn modelId="{5D8C03A9-C10B-49E0-B882-7788BD23720F}" type="presParOf" srcId="{8E9CD02C-A07D-4977-825F-4BFB4B27C9A7}" destId="{D728A5AA-C911-4C09-8886-68F85D14A8E4}" srcOrd="0" destOrd="0" presId="urn:microsoft.com/office/officeart/2005/8/layout/hierarchy4"/>
    <dgm:cxn modelId="{2B3610F8-2D7E-43EC-9835-97DF6AC778DC}" type="presParOf" srcId="{8E9CD02C-A07D-4977-825F-4BFB4B27C9A7}" destId="{EF7897B3-1DD2-4677-8169-8EA79AA0E89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00AFF0-3ECF-4025-AC7D-562EBB21058F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A43226B1-4BAC-4030-BCA5-8175E4D12752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>
              <a:latin typeface="Trebuchet MS" panose="020B0703020202090204" pitchFamily="34" charset="0"/>
              <a:cs typeface="Arial" panose="020B0604020202020204" pitchFamily="34" charset="0"/>
            </a:rPr>
            <a:t>EMS</a:t>
          </a:r>
        </a:p>
      </dgm:t>
    </dgm:pt>
    <dgm:pt modelId="{6E4BAB58-452B-49FD-B431-1398AD1AEF68}" type="parTrans" cxnId="{E25DDB94-8408-4ECF-BBFC-E25788B72EE6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3C882234-D1AE-4020-83AE-826C6C77EA52}" type="sibTrans" cxnId="{E25DDB94-8408-4ECF-BBFC-E25788B72EE6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50BB9109-6A41-4064-822A-26B46BA27C11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Server Management</a:t>
          </a:r>
        </a:p>
      </dgm:t>
    </dgm:pt>
    <dgm:pt modelId="{151D518E-3014-4B9D-96AD-F3F5C665CCC9}" type="parTrans" cxnId="{C66C0660-B7A3-4EB2-A409-D50C17A865B4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C58C57F8-6D2C-4D13-937B-2A0528D152F8}" type="sibTrans" cxnId="{C66C0660-B7A3-4EB2-A409-D50C17A865B4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E5AD9A97-8F8D-4D9F-87D4-6A6437E6B21A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>
              <a:latin typeface="Trebuchet MS" panose="020B0703020202090204" pitchFamily="34" charset="0"/>
              <a:cs typeface="Arial" panose="020B0604020202020204" pitchFamily="34" charset="0"/>
            </a:rPr>
            <a:t>SIEM</a:t>
          </a:r>
        </a:p>
      </dgm:t>
    </dgm:pt>
    <dgm:pt modelId="{706905BC-9900-401A-B6CA-B301C36D9E48}" type="parTrans" cxnId="{38355BC3-FCA7-4935-B112-4EE5BD6D7AEE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55D942ED-E2F9-44C5-BE6D-51A9BFDB0099}" type="sibTrans" cxnId="{38355BC3-FCA7-4935-B112-4EE5BD6D7AEE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236DDA1A-DCD4-4D9E-9B65-F25D60422248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Security</a:t>
          </a:r>
        </a:p>
      </dgm:t>
    </dgm:pt>
    <dgm:pt modelId="{22CD34C2-2264-4481-9EA5-2ADA77824627}" type="parTrans" cxnId="{3DB21B3F-33A1-4DA8-A4FE-069E03C63733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54D39D7A-431F-4577-AF5E-AEC0F04F86C5}" type="sibTrans" cxnId="{3DB21B3F-33A1-4DA8-A4FE-069E03C63733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553EA2DE-F701-4B5C-BDB5-4E18E5EC51EC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>
              <a:latin typeface="Trebuchet MS" panose="020B0703020202090204" pitchFamily="34" charset="0"/>
            </a:rPr>
            <a:t>APM </a:t>
          </a:r>
          <a:endParaRPr lang="en-IN" sz="1200" b="1" dirty="0"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BA8528F6-02D7-4979-BA0A-DA542B400F5B}" type="parTrans" cxnId="{EEF2CFF8-F813-49F2-AFF5-C4D08440DC8A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4C1AB859-9149-456B-A199-E2977706F8C3}" type="sibTrans" cxnId="{EEF2CFF8-F813-49F2-AFF5-C4D08440DC8A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3B67695C-5F7F-4813-A7E7-FA85762462DD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900" dirty="0">
              <a:solidFill>
                <a:schemeClr val="tx1"/>
              </a:solidFill>
              <a:latin typeface="Trebuchet MS" panose="020B0703020202090204" pitchFamily="34" charset="0"/>
            </a:rPr>
            <a:t>Application Monitoring</a:t>
          </a:r>
          <a:endParaRPr lang="en-IN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7B9AAF2D-85F7-4830-BEA6-BA2FF3790E2B}" type="parTrans" cxnId="{F1EC7FC6-7A4F-4D6A-B90B-8FA1768C0848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8EA27305-BFF0-4C90-A1FD-A926A7CE5BB3}" type="sibTrans" cxnId="{F1EC7FC6-7A4F-4D6A-B90B-8FA1768C0848}">
      <dgm:prSet/>
      <dgm:spPr/>
      <dgm:t>
        <a:bodyPr/>
        <a:lstStyle/>
        <a:p>
          <a:endParaRPr lang="en-IN">
            <a:latin typeface="Arial Nova" panose="020B0504020202020204" pitchFamily="34" charset="0"/>
            <a:cs typeface="Arial" panose="020B0604020202020204" pitchFamily="34" charset="0"/>
          </a:endParaRPr>
        </a:p>
      </dgm:t>
    </dgm:pt>
    <dgm:pt modelId="{6538580B-D824-4AA6-9AD5-C450F3FCEA87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>
              <a:latin typeface="Trebuchet MS" panose="020B0703020202090204" pitchFamily="34" charset="0"/>
              <a:cs typeface="Arial" panose="020B0604020202020204" pitchFamily="34" charset="0"/>
            </a:rPr>
            <a:t>NMS</a:t>
          </a:r>
        </a:p>
      </dgm:t>
    </dgm:pt>
    <dgm:pt modelId="{51ED49EC-E4BA-49CF-A42E-6E61F6EE029B}" type="parTrans" cxnId="{C046BB22-8D90-4D5B-9D92-0ECE1E62C626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26ED54AB-4726-496A-B008-38BB51AB1930}" type="sibTrans" cxnId="{C046BB22-8D90-4D5B-9D92-0ECE1E62C626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FF5E3A48-95F9-4592-AE81-E3AE95518383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Incident, Problem Management</a:t>
          </a:r>
          <a:endParaRPr lang="en-US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AA6A19FA-D8B2-43F3-AC7F-93D1C6E59FB5}" type="parTrans" cxnId="{25DEAF0E-A113-48B0-88FF-8AB8D63903A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821676A6-A7AB-4FAD-8ABB-B97A4EFAFEFD}" type="sibTrans" cxnId="{25DEAF0E-A113-48B0-88FF-8AB8D63903A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1D4BE8E8-1B80-400C-A6F6-75FDF9200237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SLA and Contract Management</a:t>
          </a:r>
        </a:p>
      </dgm:t>
    </dgm:pt>
    <dgm:pt modelId="{2B0A2A2D-5C95-4B4B-9DD4-B413708AC0D4}" type="parTrans" cxnId="{371C5518-B9C3-47FA-9053-C9F522278807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8F6B2F24-282E-4FD9-B49B-BF6BCCE5750A}" type="sibTrans" cxnId="{371C5518-B9C3-47FA-9053-C9F522278807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BB166B8A-1F76-4DDD-837E-3FA6314AD4FD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Project Management</a:t>
          </a:r>
        </a:p>
      </dgm:t>
    </dgm:pt>
    <dgm:pt modelId="{BD59A781-6DD2-4724-82A6-0AA2A3B24639}" type="parTrans" cxnId="{C80BFBFC-94B1-4C6F-AB84-65E1A68F8278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02A3DD8E-CD81-4F7C-8031-A2423152C0C7}" type="sibTrans" cxnId="{C80BFBFC-94B1-4C6F-AB84-65E1A68F8278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1E444B57-71B0-40E6-B843-0EFCA07397CA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Chatbot / Live Chat</a:t>
          </a:r>
        </a:p>
      </dgm:t>
    </dgm:pt>
    <dgm:pt modelId="{9775DB9D-196B-4D6D-B3E0-D61949D41144}" type="parTrans" cxnId="{D48F769F-479C-4519-A804-F54D8D996765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9AB3418F-B8F2-47E2-BD8C-4DC945C3A04A}" type="sibTrans" cxnId="{D48F769F-479C-4519-A804-F54D8D996765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FC97AE2A-2ED8-461D-B2EF-0832A55300FE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FSO</a:t>
          </a:r>
          <a:endParaRPr lang="en-IN" sz="1200" b="1" kern="1200" dirty="0">
            <a:latin typeface="Trebuchet MS" panose="020B0703020202090204" pitchFamily="34" charset="0"/>
            <a:ea typeface="+mn-ea"/>
            <a:cs typeface="Arial" panose="020B0604020202020204" pitchFamily="34" charset="0"/>
          </a:endParaRPr>
        </a:p>
      </dgm:t>
    </dgm:pt>
    <dgm:pt modelId="{DDD2273B-A148-40F7-A97E-C46BB397CD21}" type="parTrans" cxnId="{8FADDA81-5DA7-4258-B89C-B54B3280E31C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5CF7EDD9-4301-45C4-98D0-53FF1A8A765A}" type="sibTrans" cxnId="{8FADDA81-5DA7-4258-B89C-B54B3280E31C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E669129B-589B-4300-A74E-E3B948DA30A1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Integrated View</a:t>
          </a:r>
        </a:p>
      </dgm:t>
    </dgm:pt>
    <dgm:pt modelId="{953C0992-A853-4FB3-8117-E568E68EE769}" type="parTrans" cxnId="{F26A94C0-D288-4B73-9ABE-05779A5C1F6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73B23B9B-38F6-4A5A-A247-6C5EB86FF700}" type="sibTrans" cxnId="{F26A94C0-D288-4B73-9ABE-05779A5C1F6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61C3CEB4-BD5A-400B-A120-546AA8901C7D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IT Management</a:t>
          </a:r>
        </a:p>
      </dgm:t>
    </dgm:pt>
    <dgm:pt modelId="{424E3E90-E0FD-41C8-AF9B-A4CCCE48ED1D}" type="parTrans" cxnId="{35856600-23AE-4570-86AD-8DF36CCD85CA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56CE41D1-ECE5-485D-B794-AFC981330FA1}" type="sibTrans" cxnId="{35856600-23AE-4570-86AD-8DF36CCD85CA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1A150193-31A4-452F-B2E6-3DCECCB76B60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Patch Management</a:t>
          </a:r>
        </a:p>
      </dgm:t>
    </dgm:pt>
    <dgm:pt modelId="{53531D19-17F4-4282-9B8F-DB316126AD93}" type="parTrans" cxnId="{4CC9719D-8B37-4EFB-9D97-8B355E548B6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3239C265-2490-4082-8AE7-A524D8933C87}" type="sibTrans" cxnId="{4CC9719D-8B37-4EFB-9D97-8B355E548B6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B7E9ADC4-6D9C-4381-962F-CE2DDB6879BF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AI/ML</a:t>
          </a:r>
        </a:p>
      </dgm:t>
    </dgm:pt>
    <dgm:pt modelId="{DCE114AB-D557-4A26-8DEC-293A7542CA72}" type="parTrans" cxnId="{79E6F657-AAB5-4821-9CBA-E7AFD00655D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58173601-22E1-43DD-9C11-2DD321BFE5D4}" type="sibTrans" cxnId="{79E6F657-AAB5-4821-9CBA-E7AFD00655D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86E31615-251D-4AF9-8053-3ABA8A19B02C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Analytics</a:t>
          </a:r>
          <a:endParaRPr lang="en-IN" sz="90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B6083F0D-ECE1-4646-8B37-29263A1EA6BA}" type="parTrans" cxnId="{FAE5539D-2714-484E-90DD-00BDCF074379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1C7E5505-4A43-46F6-9432-31CE1C50119F}" type="sibTrans" cxnId="{FAE5539D-2714-484E-90DD-00BDCF074379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F77231B1-EFBB-4B4E-9F95-5BCD77B3973D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End User Experience</a:t>
          </a:r>
          <a:endParaRPr lang="en-IN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650D17F3-9A94-4F3E-BDCA-ED5636957AA5}" type="parTrans" cxnId="{B9E6E81B-AECF-4BAC-89AE-3418BD981AAF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29EF9D7C-414C-4023-8F63-C196D7C1FB85}" type="sibTrans" cxnId="{B9E6E81B-AECF-4BAC-89AE-3418BD981AAF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43FDD2A7-4C3A-4FC6-9DEF-8099A1CDD812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Anomaly Detection</a:t>
          </a:r>
          <a:endParaRPr lang="en-IN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D67C06E2-741F-476F-B9D0-E69C197FA578}" type="parTrans" cxnId="{E2297833-C7B7-4312-B75D-4C22017EDD33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CFF069E3-17AA-491B-AE87-46B5E063AFE3}" type="sibTrans" cxnId="{E2297833-C7B7-4312-B75D-4C22017EDD33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D1C6FFC7-8AD9-48CF-9B07-495DCC015271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Transaction Monitoring</a:t>
          </a:r>
          <a:endParaRPr lang="en-IN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8C68130B-1D98-4F31-8F07-125ED5F863A5}" type="parTrans" cxnId="{D54A24D0-A260-4D77-8892-C0B740C7E9F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DFB0CB7D-C845-4C06-8159-BB86A995C390}" type="sibTrans" cxnId="{D54A24D0-A260-4D77-8892-C0B740C7E9F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0C73C19D-EEAF-43F1-89DB-B9B51094A4FB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Infra Monitoring</a:t>
          </a:r>
          <a:endParaRPr lang="en-IN" sz="90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83EBB2F5-83E1-438F-B20F-939CBFE6048C}" type="parTrans" cxnId="{878CBEF3-2DFB-4F51-A33E-19562C4B81C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388FE5AB-C261-457B-A92D-A14DCE2E73D6}" type="sibTrans" cxnId="{878CBEF3-2DFB-4F51-A33E-19562C4B81C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9B466E59-6963-4FBB-ADDD-C24FA4B96C0E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Root Cause Analysis</a:t>
          </a:r>
        </a:p>
      </dgm:t>
    </dgm:pt>
    <dgm:pt modelId="{AD8F6CFB-D25F-4B97-ABC6-B49431FC5AFE}" type="parTrans" cxnId="{562945CF-9E5D-491F-9160-D7602533D31F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EA3D0D15-7B67-415D-95EC-F90CCB0D9179}" type="sibTrans" cxnId="{562945CF-9E5D-491F-9160-D7602533D31F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B5FD4428-D23B-4AE5-8D96-12F416E855E3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Topological View</a:t>
          </a:r>
        </a:p>
      </dgm:t>
    </dgm:pt>
    <dgm:pt modelId="{602551F3-AEB9-48E0-A4E5-EF1DC5F4E3DB}" type="parTrans" cxnId="{0EACCE42-75BD-40AF-B541-668CFA7DD7A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4E431813-EA47-4300-9DB2-8FE2A1EA8768}" type="sibTrans" cxnId="{0EACCE42-75BD-40AF-B541-668CFA7DD7A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F2D1F380-D503-487F-9564-EDBC97D6EE07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Correlation</a:t>
          </a:r>
        </a:p>
      </dgm:t>
    </dgm:pt>
    <dgm:pt modelId="{E17CA563-D0F9-4F8F-9B50-7F36CEF11364}" type="parTrans" cxnId="{1D067608-BF71-4651-8347-1C3943D4BFA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123D9713-EC4A-413D-B338-8052379158B6}" type="sibTrans" cxnId="{1D067608-BF71-4651-8347-1C3943D4BFA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826DC384-444F-41FC-9F72-F9697E3582AA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Analytics / Dashboards</a:t>
          </a:r>
        </a:p>
      </dgm:t>
    </dgm:pt>
    <dgm:pt modelId="{AC7944BD-4D54-4BCE-900F-9D7ADEE1BB3F}" type="parTrans" cxnId="{2013B61B-8247-49D3-9745-122985B520AA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BFAA5B3B-686B-44BF-B75B-BEF26564D335}" type="sibTrans" cxnId="{2013B61B-8247-49D3-9745-122985B520AA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BC556FD9-411A-47F3-BFD0-4EE981FFDC19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>
              <a:latin typeface="Trebuchet MS" panose="020B0703020202090204" pitchFamily="34" charset="0"/>
              <a:cs typeface="Arial" panose="020B0604020202020204" pitchFamily="34" charset="0"/>
            </a:rPr>
            <a:t>ITSM / ITAM </a:t>
          </a:r>
        </a:p>
      </dgm:t>
    </dgm:pt>
    <dgm:pt modelId="{A38A0D3C-D266-4FA1-878D-829F52B8E15D}" type="parTrans" cxnId="{BC8E8B43-3C64-47D4-B16C-13EF7CF0BD42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B46AD7B1-8C2C-47DE-81AB-27839A3E78EA}" type="sibTrans" cxnId="{BC8E8B43-3C64-47D4-B16C-13EF7CF0BD42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BA274AE1-E064-4486-B98E-396502E69DC2}">
      <dgm:prSet phldrT="[Text]" custT="1"/>
      <dgm:spPr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gm:spPr>
      <dgm:t>
        <a:bodyPr spcFirstLastPara="0" vert="horz" wrap="square" lIns="20320" tIns="15240" rIns="20320" bIns="15240" numCol="1" spcCol="1270" anchor="ctr" anchorCtr="0"/>
        <a:lstStyle/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Network Monitoring </a:t>
          </a:r>
        </a:p>
      </dgm:t>
    </dgm:pt>
    <dgm:pt modelId="{71FEB3F2-A23A-492E-BE7D-7C72074AA069}" type="parTrans" cxnId="{9ACAFD34-8E2A-49F9-BD30-6272C0A7DDD6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F5B1748E-9049-428A-AA02-F47782704B41}" type="sibTrans" cxnId="{9ACAFD34-8E2A-49F9-BD30-6272C0A7DDD6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E3CA87CA-B8A8-4354-9F03-A83B644E0206}">
      <dgm:prSet phldrT="[Text]" custT="1"/>
      <dgm:spPr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Performance </a:t>
          </a: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Management</a:t>
          </a:r>
        </a:p>
      </dgm:t>
    </dgm:pt>
    <dgm:pt modelId="{07B69F6B-F499-4CC0-A4A6-C05EC63643AA}" type="parTrans" cxnId="{3AD5E60B-BD47-4970-BF58-212452DBBD86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32EFD0FF-01FE-4EEE-A915-62F462DD4674}" type="sibTrans" cxnId="{3AD5E60B-BD47-4970-BF58-212452DBBD86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2DC396AA-62E6-466C-BAE2-56078F0C9F24}">
      <dgm:prSet phldrT="[Text]" custT="1"/>
      <dgm:spPr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gm:spPr>
      <dgm:t>
        <a:bodyPr spcFirstLastPara="0" vert="horz" wrap="square" lIns="20320" tIns="15240" rIns="20320" bIns="15240" numCol="1" spcCol="1270" anchor="ctr" anchorCtr="0"/>
        <a:lstStyle/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Traffic Analysis</a:t>
          </a:r>
        </a:p>
      </dgm:t>
    </dgm:pt>
    <dgm:pt modelId="{2163A184-DB5E-497B-8D20-6DDBC10A49AA}" type="parTrans" cxnId="{5B87E038-C16B-4962-BE4C-7A38D8B0BA4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CFC5D453-DE6E-417B-8F04-6A90C7E73D5B}" type="sibTrans" cxnId="{5B87E038-C16B-4962-BE4C-7A38D8B0BA4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AE3D355B-335C-4D91-A443-6898C7192D8E}">
      <dgm:prSet phldrT="[Text]" custT="1"/>
      <dgm:spPr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Log </a:t>
          </a: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Management</a:t>
          </a:r>
        </a:p>
      </dgm:t>
    </dgm:pt>
    <dgm:pt modelId="{F40BFCF6-CDC5-4C40-A6FA-38F7F7A74DEC}" type="parTrans" cxnId="{A7AB582D-DA99-413E-8D5E-042A9DE41B6F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FF4C6BA5-8D20-439F-9596-DC9B2D562E92}" type="sibTrans" cxnId="{A7AB582D-DA99-413E-8D5E-042A9DE41B6F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76EFEF02-6D42-406C-A056-8CA2E4B0753E}">
      <dgm:prSet phldrT="[Text]" custT="1"/>
      <dgm:spPr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IP Address </a:t>
          </a: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Management</a:t>
          </a:r>
        </a:p>
      </dgm:t>
    </dgm:pt>
    <dgm:pt modelId="{4C900395-3C19-4CC9-9778-5DC12AF69879}" type="parTrans" cxnId="{87A04801-9135-4414-BF2B-DFDF49C36C8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1ED147D5-3070-4EF8-91E2-4DB3BEE0461B}" type="sibTrans" cxnId="{87A04801-9135-4414-BF2B-DFDF49C36C8D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EDCB20E0-DBAF-46D0-977D-9CB46FB04E05}">
      <dgm:prSet phldrT="[Text]" custT="1"/>
      <dgm:spPr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gm:spPr>
      <dgm:t>
        <a:bodyPr spcFirstLastPara="0" vert="horz" wrap="square" lIns="20320" tIns="15240" rIns="20320" bIns="15240" numCol="1" spcCol="1270" anchor="ctr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b="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Web Portal / </a:t>
          </a:r>
          <a:r>
            <a:rPr lang="en-US" sz="900" b="0" dirty="0" err="1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MobileApp</a:t>
          </a:r>
          <a:endParaRPr lang="en-US" sz="900" b="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8D351167-183A-41FB-8296-034BC6DC7F42}" type="parTrans" cxnId="{9C155F64-2B24-4549-823D-8EFA3A5F6607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EC62BFDA-F5FA-4644-BA0D-F605CAB473D1}" type="sibTrans" cxnId="{9C155F64-2B24-4549-823D-8EFA3A5F6607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02B55151-1AAC-4444-9AD0-54950BAD34A2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>
              <a:latin typeface="Trebuchet MS" panose="020B0703020202090204" pitchFamily="34" charset="0"/>
              <a:cs typeface="Arial" panose="020B0604020202020204" pitchFamily="34" charset="0"/>
            </a:rPr>
            <a:t>NCCM</a:t>
          </a:r>
        </a:p>
      </dgm:t>
    </dgm:pt>
    <dgm:pt modelId="{4567FA52-B29C-4EDC-AC84-9210E9AC1A55}" type="parTrans" cxnId="{A7AE607C-175F-4B77-ADDC-26681E9E2DD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88169E50-2380-490D-8E68-1F9CAF7F361E}" type="sibTrans" cxnId="{A7AE607C-175F-4B77-ADDC-26681E9E2DD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3DC6D9BA-16CE-4A2F-A58B-F572E4423AC6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Configuration management</a:t>
          </a:r>
          <a:endParaRPr lang="en-IN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4A5E2C45-76C6-4250-9426-522F3F933D95}" type="parTrans" cxnId="{BA73B540-5E34-4686-9CE0-6CF6486E6096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0B4CCB4F-189F-48F9-AC7E-DDEE2F17877F}" type="sibTrans" cxnId="{BA73B540-5E34-4686-9CE0-6CF6486E6096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4470438D-278C-42BA-A1FC-479198CC4EC6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Configuration Compliance</a:t>
          </a:r>
          <a:endParaRPr lang="en-IN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931BD884-8B71-490A-9461-8D820557DDEC}" type="parTrans" cxnId="{8302619B-E565-4AB8-AA3D-DE099C5CA89C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022F9581-9F45-459F-B9CF-1C5A7E590539}" type="sibTrans" cxnId="{8302619B-E565-4AB8-AA3D-DE099C5CA89C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F34DB083-657C-4563-9118-C91B18E5BDFC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Configuration Audit</a:t>
          </a:r>
          <a:endParaRPr lang="en-IN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BCC8305A-2D02-494E-94C2-7DF3108512B2}" type="parTrans" cxnId="{D69527AC-D72C-469C-9A4A-007C8330253C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5F79EF6B-F2CE-4B9B-9AA9-081596650068}" type="sibTrans" cxnId="{D69527AC-D72C-469C-9A4A-007C8330253C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63C8D68E-4DA5-46CE-A528-C22883DC2B90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IOS Upgrades</a:t>
          </a:r>
          <a:endParaRPr lang="en-IN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458CAD69-457B-4A7B-87BD-19AC88BC66C3}" type="parTrans" cxnId="{4AAE494B-FFF2-451B-B306-D13AF71FA48B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A27C83F1-C2F2-458A-92F6-0AD4DD23034B}" type="sibTrans" cxnId="{4AAE494B-FFF2-451B-B306-D13AF71FA48B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4AF65706-490E-4471-9677-2421A84C294D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 spcFirstLastPara="0" vert="horz" wrap="square" lIns="20320" tIns="15240" rIns="20320" bIns="15240" numCol="1" spcCol="1270" anchor="ctr" anchorCtr="0"/>
        <a:lstStyle/>
        <a:p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Policy Management</a:t>
          </a:r>
          <a:endParaRPr lang="en-IN" sz="9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gm:t>
    </dgm:pt>
    <dgm:pt modelId="{3D285010-570E-44C0-B81A-388C71A8ABAF}" type="parTrans" cxnId="{A596FCEF-B803-4C88-924B-9EE4DCFCEF3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AC27CD41-8137-42DB-93FD-33CB03B8DD07}" type="sibTrans" cxnId="{A596FCEF-B803-4C88-924B-9EE4DCFCEF34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973E65A0-3A2C-4493-9D3E-2355FB9B8704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Change Management</a:t>
          </a:r>
        </a:p>
      </dgm:t>
    </dgm:pt>
    <dgm:pt modelId="{E88DDC1F-C614-491B-AD15-EA6A12AF6CF4}" type="parTrans" cxnId="{AE0DC5DC-71BD-45C1-B65D-FB8CA9A865EA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296A8607-5A6E-49E3-AEEA-73360A59EB11}" type="sibTrans" cxnId="{AE0DC5DC-71BD-45C1-B65D-FB8CA9A865EA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8284B208-00DE-4FE0-9050-2B0C1C9F15C7}">
      <dgm:prSet phldrT="[Text]" custT="1"/>
      <dgm:spPr>
        <a:solidFill>
          <a:schemeClr val="bg1"/>
        </a:solidFill>
        <a:ln w="3175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9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Asset Lifecycle Management</a:t>
          </a:r>
        </a:p>
      </dgm:t>
    </dgm:pt>
    <dgm:pt modelId="{A847C21D-9DA6-4F04-A8CE-7A02F525ED14}" type="parTrans" cxnId="{21F04BCB-E9B5-4CFC-B2C3-24D2D26D5231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A3C9817D-9401-43B7-9380-E5501F832099}" type="sibTrans" cxnId="{21F04BCB-E9B5-4CFC-B2C3-24D2D26D5231}">
      <dgm:prSet/>
      <dgm:spPr/>
      <dgm:t>
        <a:bodyPr/>
        <a:lstStyle/>
        <a:p>
          <a:endParaRPr lang="en-IN">
            <a:latin typeface="Arial Nova" panose="020B0504020202020204" pitchFamily="34" charset="0"/>
          </a:endParaRPr>
        </a:p>
      </dgm:t>
    </dgm:pt>
    <dgm:pt modelId="{C67F04CE-77E7-0A4C-A8B7-E939CBE51A99}" type="pres">
      <dgm:prSet presAssocID="{D600AFF0-3ECF-4025-AC7D-562EBB21058F}" presName="theList" presStyleCnt="0">
        <dgm:presLayoutVars>
          <dgm:dir/>
          <dgm:animLvl val="lvl"/>
          <dgm:resizeHandles val="exact"/>
        </dgm:presLayoutVars>
      </dgm:prSet>
      <dgm:spPr/>
    </dgm:pt>
    <dgm:pt modelId="{C1D4066E-4458-5C4D-B414-45570D9277AF}" type="pres">
      <dgm:prSet presAssocID="{6538580B-D824-4AA6-9AD5-C450F3FCEA87}" presName="compNode" presStyleCnt="0"/>
      <dgm:spPr/>
    </dgm:pt>
    <dgm:pt modelId="{7CBE66EF-94A6-5346-A9A1-4479901BED80}" type="pres">
      <dgm:prSet presAssocID="{6538580B-D824-4AA6-9AD5-C450F3FCEA87}" presName="aNode" presStyleLbl="bgShp" presStyleIdx="0" presStyleCnt="7"/>
      <dgm:spPr/>
    </dgm:pt>
    <dgm:pt modelId="{B4AF4772-8904-CC48-AED5-E4F1C5D434FF}" type="pres">
      <dgm:prSet presAssocID="{6538580B-D824-4AA6-9AD5-C450F3FCEA87}" presName="textNode" presStyleLbl="bgShp" presStyleIdx="0" presStyleCnt="7"/>
      <dgm:spPr/>
    </dgm:pt>
    <dgm:pt modelId="{4C29F7C0-EE2D-0543-89B9-872066AE7308}" type="pres">
      <dgm:prSet presAssocID="{6538580B-D824-4AA6-9AD5-C450F3FCEA87}" presName="compChildNode" presStyleCnt="0"/>
      <dgm:spPr/>
    </dgm:pt>
    <dgm:pt modelId="{CFCCC2F5-3BEC-7141-8795-89F983DF4C5E}" type="pres">
      <dgm:prSet presAssocID="{6538580B-D824-4AA6-9AD5-C450F3FCEA87}" presName="theInnerList" presStyleCnt="0"/>
      <dgm:spPr/>
    </dgm:pt>
    <dgm:pt modelId="{ACF4441B-06F3-4DCC-92B3-F7126F309C03}" type="pres">
      <dgm:prSet presAssocID="{BA274AE1-E064-4486-B98E-396502E69DC2}" presName="childNode" presStyleLbl="node1" presStyleIdx="0" presStyleCnt="33">
        <dgm:presLayoutVars>
          <dgm:bulletEnabled val="1"/>
        </dgm:presLayoutVars>
      </dgm:prSet>
      <dgm:spPr>
        <a:xfrm>
          <a:off x="120049" y="1071645"/>
          <a:ext cx="911028" cy="342900"/>
        </a:xfrm>
        <a:prstGeom prst="roundRect">
          <a:avLst>
            <a:gd name="adj" fmla="val 10000"/>
          </a:avLst>
        </a:prstGeom>
      </dgm:spPr>
    </dgm:pt>
    <dgm:pt modelId="{D6DE2A86-2786-4AB2-AD1D-D4F8E53DA92B}" type="pres">
      <dgm:prSet presAssocID="{BA274AE1-E064-4486-B98E-396502E69DC2}" presName="aSpace2" presStyleCnt="0"/>
      <dgm:spPr/>
    </dgm:pt>
    <dgm:pt modelId="{FB300234-8ED6-41AD-9840-3473DDA06189}" type="pres">
      <dgm:prSet presAssocID="{E3CA87CA-B8A8-4354-9F03-A83B644E0206}" presName="childNode" presStyleLbl="node1" presStyleIdx="1" presStyleCnt="33">
        <dgm:presLayoutVars>
          <dgm:bulletEnabled val="1"/>
        </dgm:presLayoutVars>
      </dgm:prSet>
      <dgm:spPr>
        <a:xfrm>
          <a:off x="120049" y="1467300"/>
          <a:ext cx="911028" cy="342900"/>
        </a:xfrm>
        <a:prstGeom prst="roundRect">
          <a:avLst>
            <a:gd name="adj" fmla="val 10000"/>
          </a:avLst>
        </a:prstGeom>
      </dgm:spPr>
    </dgm:pt>
    <dgm:pt modelId="{B2D4E9EE-3E48-4725-A081-BA233205CD94}" type="pres">
      <dgm:prSet presAssocID="{E3CA87CA-B8A8-4354-9F03-A83B644E0206}" presName="aSpace2" presStyleCnt="0"/>
      <dgm:spPr/>
    </dgm:pt>
    <dgm:pt modelId="{8948C843-DAFE-4792-9FC9-8A4A5ACD3581}" type="pres">
      <dgm:prSet presAssocID="{2DC396AA-62E6-466C-BAE2-56078F0C9F24}" presName="childNode" presStyleLbl="node1" presStyleIdx="2" presStyleCnt="33">
        <dgm:presLayoutVars>
          <dgm:bulletEnabled val="1"/>
        </dgm:presLayoutVars>
      </dgm:prSet>
      <dgm:spPr>
        <a:xfrm>
          <a:off x="120049" y="1862954"/>
          <a:ext cx="911028" cy="342900"/>
        </a:xfrm>
        <a:prstGeom prst="roundRect">
          <a:avLst>
            <a:gd name="adj" fmla="val 10000"/>
          </a:avLst>
        </a:prstGeom>
      </dgm:spPr>
    </dgm:pt>
    <dgm:pt modelId="{99EEDE4F-0451-4B1E-9093-A21D259761B9}" type="pres">
      <dgm:prSet presAssocID="{2DC396AA-62E6-466C-BAE2-56078F0C9F24}" presName="aSpace2" presStyleCnt="0"/>
      <dgm:spPr/>
    </dgm:pt>
    <dgm:pt modelId="{A816F0E4-EDF5-4C1B-B953-4DC99F727145}" type="pres">
      <dgm:prSet presAssocID="{AE3D355B-335C-4D91-A443-6898C7192D8E}" presName="childNode" presStyleLbl="node1" presStyleIdx="3" presStyleCnt="33">
        <dgm:presLayoutVars>
          <dgm:bulletEnabled val="1"/>
        </dgm:presLayoutVars>
      </dgm:prSet>
      <dgm:spPr>
        <a:xfrm>
          <a:off x="120049" y="2258609"/>
          <a:ext cx="911028" cy="342900"/>
        </a:xfrm>
        <a:prstGeom prst="roundRect">
          <a:avLst>
            <a:gd name="adj" fmla="val 10000"/>
          </a:avLst>
        </a:prstGeom>
      </dgm:spPr>
    </dgm:pt>
    <dgm:pt modelId="{21F2F4DA-425C-4D37-A036-663A3D51B7EF}" type="pres">
      <dgm:prSet presAssocID="{AE3D355B-335C-4D91-A443-6898C7192D8E}" presName="aSpace2" presStyleCnt="0"/>
      <dgm:spPr/>
    </dgm:pt>
    <dgm:pt modelId="{193B2CB4-68C6-4A0D-9913-792585C1E32E}" type="pres">
      <dgm:prSet presAssocID="{76EFEF02-6D42-406C-A056-8CA2E4B0753E}" presName="childNode" presStyleLbl="node1" presStyleIdx="4" presStyleCnt="33">
        <dgm:presLayoutVars>
          <dgm:bulletEnabled val="1"/>
        </dgm:presLayoutVars>
      </dgm:prSet>
      <dgm:spPr>
        <a:xfrm>
          <a:off x="120049" y="2654263"/>
          <a:ext cx="911028" cy="342900"/>
        </a:xfrm>
        <a:prstGeom prst="roundRect">
          <a:avLst>
            <a:gd name="adj" fmla="val 10000"/>
          </a:avLst>
        </a:prstGeom>
      </dgm:spPr>
    </dgm:pt>
    <dgm:pt modelId="{0B1FDA51-04A7-480D-9062-387D19FAB767}" type="pres">
      <dgm:prSet presAssocID="{76EFEF02-6D42-406C-A056-8CA2E4B0753E}" presName="aSpace2" presStyleCnt="0"/>
      <dgm:spPr/>
    </dgm:pt>
    <dgm:pt modelId="{AC09A95F-38DE-4EE1-9C80-5881C57C0C9A}" type="pres">
      <dgm:prSet presAssocID="{EDCB20E0-DBAF-46D0-977D-9CB46FB04E05}" presName="childNode" presStyleLbl="node1" presStyleIdx="5" presStyleCnt="33">
        <dgm:presLayoutVars>
          <dgm:bulletEnabled val="1"/>
        </dgm:presLayoutVars>
      </dgm:prSet>
      <dgm:spPr>
        <a:xfrm>
          <a:off x="120049" y="3049918"/>
          <a:ext cx="911028" cy="342900"/>
        </a:xfrm>
        <a:prstGeom prst="roundRect">
          <a:avLst>
            <a:gd name="adj" fmla="val 10000"/>
          </a:avLst>
        </a:prstGeom>
      </dgm:spPr>
    </dgm:pt>
    <dgm:pt modelId="{6D7D0AFF-8330-3342-8D91-EABF6F7A7F43}" type="pres">
      <dgm:prSet presAssocID="{6538580B-D824-4AA6-9AD5-C450F3FCEA87}" presName="aSpace" presStyleCnt="0"/>
      <dgm:spPr/>
    </dgm:pt>
    <dgm:pt modelId="{BD9946DD-8699-4FF1-BF0D-CDBF9A01FF3B}" type="pres">
      <dgm:prSet presAssocID="{02B55151-1AAC-4444-9AD0-54950BAD34A2}" presName="compNode" presStyleCnt="0"/>
      <dgm:spPr/>
    </dgm:pt>
    <dgm:pt modelId="{073FD20A-F91B-4F59-B9E1-5356FF46262F}" type="pres">
      <dgm:prSet presAssocID="{02B55151-1AAC-4444-9AD0-54950BAD34A2}" presName="aNode" presStyleLbl="bgShp" presStyleIdx="1" presStyleCnt="7"/>
      <dgm:spPr/>
    </dgm:pt>
    <dgm:pt modelId="{2BF03517-D1DE-4BA9-856D-834DA8C5FC4F}" type="pres">
      <dgm:prSet presAssocID="{02B55151-1AAC-4444-9AD0-54950BAD34A2}" presName="textNode" presStyleLbl="bgShp" presStyleIdx="1" presStyleCnt="7"/>
      <dgm:spPr/>
    </dgm:pt>
    <dgm:pt modelId="{57865599-1243-4959-8E42-5F3C393966CE}" type="pres">
      <dgm:prSet presAssocID="{02B55151-1AAC-4444-9AD0-54950BAD34A2}" presName="compChildNode" presStyleCnt="0"/>
      <dgm:spPr/>
    </dgm:pt>
    <dgm:pt modelId="{C3418A3F-2AF3-461A-9BF2-0AD464D88C89}" type="pres">
      <dgm:prSet presAssocID="{02B55151-1AAC-4444-9AD0-54950BAD34A2}" presName="theInnerList" presStyleCnt="0"/>
      <dgm:spPr/>
    </dgm:pt>
    <dgm:pt modelId="{71281E50-B45B-4B17-A09E-53715B46E104}" type="pres">
      <dgm:prSet presAssocID="{3DC6D9BA-16CE-4A2F-A58B-F572E4423AC6}" presName="childNode" presStyleLbl="node1" presStyleIdx="6" presStyleCnt="33" custScaleX="1020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7FA067F7-4A7C-411C-AD18-24452E2942BC}" type="pres">
      <dgm:prSet presAssocID="{3DC6D9BA-16CE-4A2F-A58B-F572E4423AC6}" presName="aSpace2" presStyleCnt="0"/>
      <dgm:spPr/>
    </dgm:pt>
    <dgm:pt modelId="{04515F90-2292-4E32-AE75-995AAD7E88E3}" type="pres">
      <dgm:prSet presAssocID="{4470438D-278C-42BA-A1FC-479198CC4EC6}" presName="childNode" presStyleLbl="node1" presStyleIdx="7" presStyleCnt="33">
        <dgm:presLayoutVars>
          <dgm:bulletEnabled val="1"/>
        </dgm:presLayoutVars>
      </dgm:prSet>
      <dgm:spPr/>
    </dgm:pt>
    <dgm:pt modelId="{FFF67C0F-214E-4E36-AC5D-625FB88601F2}" type="pres">
      <dgm:prSet presAssocID="{4470438D-278C-42BA-A1FC-479198CC4EC6}" presName="aSpace2" presStyleCnt="0"/>
      <dgm:spPr/>
    </dgm:pt>
    <dgm:pt modelId="{C942ECFD-FCCA-490C-9FE5-F1841E0E09EB}" type="pres">
      <dgm:prSet presAssocID="{F34DB083-657C-4563-9118-C91B18E5BDFC}" presName="childNode" presStyleLbl="node1" presStyleIdx="8" presStyleCnt="33">
        <dgm:presLayoutVars>
          <dgm:bulletEnabled val="1"/>
        </dgm:presLayoutVars>
      </dgm:prSet>
      <dgm:spPr/>
    </dgm:pt>
    <dgm:pt modelId="{3B94959A-C33B-4CFB-9E5E-3F0FE19ABE83}" type="pres">
      <dgm:prSet presAssocID="{F34DB083-657C-4563-9118-C91B18E5BDFC}" presName="aSpace2" presStyleCnt="0"/>
      <dgm:spPr/>
    </dgm:pt>
    <dgm:pt modelId="{00C6383D-9133-43D4-ABA4-6EE2AA3A54D9}" type="pres">
      <dgm:prSet presAssocID="{63C8D68E-4DA5-46CE-A528-C22883DC2B90}" presName="childNode" presStyleLbl="node1" presStyleIdx="9" presStyleCnt="33">
        <dgm:presLayoutVars>
          <dgm:bulletEnabled val="1"/>
        </dgm:presLayoutVars>
      </dgm:prSet>
      <dgm:spPr/>
    </dgm:pt>
    <dgm:pt modelId="{F36485AB-93D3-4871-BF42-42F4A3111BD1}" type="pres">
      <dgm:prSet presAssocID="{63C8D68E-4DA5-46CE-A528-C22883DC2B90}" presName="aSpace2" presStyleCnt="0"/>
      <dgm:spPr/>
    </dgm:pt>
    <dgm:pt modelId="{F1332118-00B4-4A5E-A565-93CB0374C725}" type="pres">
      <dgm:prSet presAssocID="{4AF65706-490E-4471-9677-2421A84C294D}" presName="childNode" presStyleLbl="node1" presStyleIdx="10" presStyleCnt="33">
        <dgm:presLayoutVars>
          <dgm:bulletEnabled val="1"/>
        </dgm:presLayoutVars>
      </dgm:prSet>
      <dgm:spPr/>
    </dgm:pt>
    <dgm:pt modelId="{106B6A7F-6554-4324-9042-332D11A76CFA}" type="pres">
      <dgm:prSet presAssocID="{02B55151-1AAC-4444-9AD0-54950BAD34A2}" presName="aSpace" presStyleCnt="0"/>
      <dgm:spPr/>
    </dgm:pt>
    <dgm:pt modelId="{D6BAFCDA-DA19-4339-84AD-FE6EE13655C6}" type="pres">
      <dgm:prSet presAssocID="{BC556FD9-411A-47F3-BFD0-4EE981FFDC19}" presName="compNode" presStyleCnt="0"/>
      <dgm:spPr/>
    </dgm:pt>
    <dgm:pt modelId="{74543EFE-177F-4FC4-B5F3-AC35A8C35724}" type="pres">
      <dgm:prSet presAssocID="{BC556FD9-411A-47F3-BFD0-4EE981FFDC19}" presName="aNode" presStyleLbl="bgShp" presStyleIdx="2" presStyleCnt="7"/>
      <dgm:spPr/>
    </dgm:pt>
    <dgm:pt modelId="{F83D8066-4DFF-4555-A3F6-829D50CA5ADB}" type="pres">
      <dgm:prSet presAssocID="{BC556FD9-411A-47F3-BFD0-4EE981FFDC19}" presName="textNode" presStyleLbl="bgShp" presStyleIdx="2" presStyleCnt="7"/>
      <dgm:spPr/>
    </dgm:pt>
    <dgm:pt modelId="{8E10EAEC-ED36-4BDF-BE7A-89AE5D5BA00C}" type="pres">
      <dgm:prSet presAssocID="{BC556FD9-411A-47F3-BFD0-4EE981FFDC19}" presName="compChildNode" presStyleCnt="0"/>
      <dgm:spPr/>
    </dgm:pt>
    <dgm:pt modelId="{88C11E34-A6FD-44D3-8DDE-CF1D150DF222}" type="pres">
      <dgm:prSet presAssocID="{BC556FD9-411A-47F3-BFD0-4EE981FFDC19}" presName="theInnerList" presStyleCnt="0"/>
      <dgm:spPr/>
    </dgm:pt>
    <dgm:pt modelId="{EE8E44B5-F9B7-F14A-8C44-FD1F1B5E92C3}" type="pres">
      <dgm:prSet presAssocID="{FF5E3A48-95F9-4592-AE81-E3AE95518383}" presName="childNode" presStyleLbl="node1" presStyleIdx="11" presStyleCnt="33" custScaleX="110644">
        <dgm:presLayoutVars>
          <dgm:bulletEnabled val="1"/>
        </dgm:presLayoutVars>
      </dgm:prSet>
      <dgm:spPr/>
    </dgm:pt>
    <dgm:pt modelId="{E1B76802-5F16-3848-B033-A064247E2AEB}" type="pres">
      <dgm:prSet presAssocID="{FF5E3A48-95F9-4592-AE81-E3AE95518383}" presName="aSpace2" presStyleCnt="0"/>
      <dgm:spPr/>
    </dgm:pt>
    <dgm:pt modelId="{9798DB2E-3BB8-475F-9F2C-BEFEAAE68E41}" type="pres">
      <dgm:prSet presAssocID="{973E65A0-3A2C-4493-9D3E-2355FB9B8704}" presName="childNode" presStyleLbl="node1" presStyleIdx="12" presStyleCnt="33" custScaleX="109429">
        <dgm:presLayoutVars>
          <dgm:bulletEnabled val="1"/>
        </dgm:presLayoutVars>
      </dgm:prSet>
      <dgm:spPr/>
    </dgm:pt>
    <dgm:pt modelId="{7739B65B-DE61-4E06-9939-921161695DFE}" type="pres">
      <dgm:prSet presAssocID="{973E65A0-3A2C-4493-9D3E-2355FB9B8704}" presName="aSpace2" presStyleCnt="0"/>
      <dgm:spPr/>
    </dgm:pt>
    <dgm:pt modelId="{0A197061-D203-2C4C-8721-00A89C096CB6}" type="pres">
      <dgm:prSet presAssocID="{1D4BE8E8-1B80-400C-A6F6-75FDF9200237}" presName="childNode" presStyleLbl="node1" presStyleIdx="13" presStyleCnt="33" custScaleX="110644">
        <dgm:presLayoutVars>
          <dgm:bulletEnabled val="1"/>
        </dgm:presLayoutVars>
      </dgm:prSet>
      <dgm:spPr/>
    </dgm:pt>
    <dgm:pt modelId="{6D9AC7B6-6CC0-3F47-9DEA-F1DC4D9BC11E}" type="pres">
      <dgm:prSet presAssocID="{1D4BE8E8-1B80-400C-A6F6-75FDF9200237}" presName="aSpace2" presStyleCnt="0"/>
      <dgm:spPr/>
    </dgm:pt>
    <dgm:pt modelId="{98778218-937C-6F48-97D2-098C158CCE3B}" type="pres">
      <dgm:prSet presAssocID="{BB166B8A-1F76-4DDD-837E-3FA6314AD4FD}" presName="childNode" presStyleLbl="node1" presStyleIdx="14" presStyleCnt="33" custScaleX="110644">
        <dgm:presLayoutVars>
          <dgm:bulletEnabled val="1"/>
        </dgm:presLayoutVars>
      </dgm:prSet>
      <dgm:spPr/>
    </dgm:pt>
    <dgm:pt modelId="{E56A81B4-2C93-0C45-ADCD-3EADC5CDAE15}" type="pres">
      <dgm:prSet presAssocID="{BB166B8A-1F76-4DDD-837E-3FA6314AD4FD}" presName="aSpace2" presStyleCnt="0"/>
      <dgm:spPr/>
    </dgm:pt>
    <dgm:pt modelId="{D95A4F91-0054-864D-A2AF-B8A57276A5CF}" type="pres">
      <dgm:prSet presAssocID="{1E444B57-71B0-40E6-B843-0EFCA07397CA}" presName="childNode" presStyleLbl="node1" presStyleIdx="15" presStyleCnt="33" custScaleX="110644">
        <dgm:presLayoutVars>
          <dgm:bulletEnabled val="1"/>
        </dgm:presLayoutVars>
      </dgm:prSet>
      <dgm:spPr/>
    </dgm:pt>
    <dgm:pt modelId="{0177990E-325D-4461-9028-2CD54FDE0ADA}" type="pres">
      <dgm:prSet presAssocID="{1E444B57-71B0-40E6-B843-0EFCA07397CA}" presName="aSpace2" presStyleCnt="0"/>
      <dgm:spPr/>
    </dgm:pt>
    <dgm:pt modelId="{406981C8-245B-47D9-9279-DAB651E59312}" type="pres">
      <dgm:prSet presAssocID="{8284B208-00DE-4FE0-9050-2B0C1C9F15C7}" presName="childNode" presStyleLbl="node1" presStyleIdx="16" presStyleCnt="33" custScaleX="111720" custScaleY="166240">
        <dgm:presLayoutVars>
          <dgm:bulletEnabled val="1"/>
        </dgm:presLayoutVars>
      </dgm:prSet>
      <dgm:spPr/>
    </dgm:pt>
    <dgm:pt modelId="{FB939B49-F525-4B30-BBDF-7B34D9635C1D}" type="pres">
      <dgm:prSet presAssocID="{BC556FD9-411A-47F3-BFD0-4EE981FFDC19}" presName="aSpace" presStyleCnt="0"/>
      <dgm:spPr/>
    </dgm:pt>
    <dgm:pt modelId="{82991CE5-315A-2C40-B9D6-A65C1861C558}" type="pres">
      <dgm:prSet presAssocID="{A43226B1-4BAC-4030-BCA5-8175E4D12752}" presName="compNode" presStyleCnt="0"/>
      <dgm:spPr/>
    </dgm:pt>
    <dgm:pt modelId="{B7088036-6909-9041-A383-B5A375CEEA0D}" type="pres">
      <dgm:prSet presAssocID="{A43226B1-4BAC-4030-BCA5-8175E4D12752}" presName="aNode" presStyleLbl="bgShp" presStyleIdx="3" presStyleCnt="7"/>
      <dgm:spPr/>
    </dgm:pt>
    <dgm:pt modelId="{13973848-A892-A140-AE06-DB590B2FA8D4}" type="pres">
      <dgm:prSet presAssocID="{A43226B1-4BAC-4030-BCA5-8175E4D12752}" presName="textNode" presStyleLbl="bgShp" presStyleIdx="3" presStyleCnt="7"/>
      <dgm:spPr/>
    </dgm:pt>
    <dgm:pt modelId="{3EFF3A73-D908-CA44-AF9E-96D4C1B985E4}" type="pres">
      <dgm:prSet presAssocID="{A43226B1-4BAC-4030-BCA5-8175E4D12752}" presName="compChildNode" presStyleCnt="0"/>
      <dgm:spPr/>
    </dgm:pt>
    <dgm:pt modelId="{3AAD0835-CE86-3248-B1E0-D20F7FF8A8CA}" type="pres">
      <dgm:prSet presAssocID="{A43226B1-4BAC-4030-BCA5-8175E4D12752}" presName="theInnerList" presStyleCnt="0"/>
      <dgm:spPr/>
    </dgm:pt>
    <dgm:pt modelId="{463564DB-DB71-864D-9E4B-E22907870699}" type="pres">
      <dgm:prSet presAssocID="{50BB9109-6A41-4064-822A-26B46BA27C11}" presName="childNode" presStyleLbl="node1" presStyleIdx="17" presStyleCnt="33" custScaleX="100371">
        <dgm:presLayoutVars>
          <dgm:bulletEnabled val="1"/>
        </dgm:presLayoutVars>
      </dgm:prSet>
      <dgm:spPr>
        <a:xfrm>
          <a:off x="2568439" y="1071471"/>
          <a:ext cx="911028" cy="2321521"/>
        </a:xfrm>
        <a:prstGeom prst="roundRect">
          <a:avLst>
            <a:gd name="adj" fmla="val 10000"/>
          </a:avLst>
        </a:prstGeom>
      </dgm:spPr>
    </dgm:pt>
    <dgm:pt modelId="{BB42395F-AFF1-41B5-9D18-E0A00318EC47}" type="pres">
      <dgm:prSet presAssocID="{50BB9109-6A41-4064-822A-26B46BA27C11}" presName="aSpace2" presStyleCnt="0"/>
      <dgm:spPr/>
    </dgm:pt>
    <dgm:pt modelId="{288DACE2-A97C-4CBE-82D6-1C112E14FF27}" type="pres">
      <dgm:prSet presAssocID="{61C3CEB4-BD5A-400B-A120-546AA8901C7D}" presName="childNode" presStyleLbl="node1" presStyleIdx="18" presStyleCnt="33">
        <dgm:presLayoutVars>
          <dgm:bulletEnabled val="1"/>
        </dgm:presLayoutVars>
      </dgm:prSet>
      <dgm:spPr/>
    </dgm:pt>
    <dgm:pt modelId="{532598E3-BCA3-470F-9FB9-DE691B58741C}" type="pres">
      <dgm:prSet presAssocID="{61C3CEB4-BD5A-400B-A120-546AA8901C7D}" presName="aSpace2" presStyleCnt="0"/>
      <dgm:spPr/>
    </dgm:pt>
    <dgm:pt modelId="{685F7F14-CA92-4290-B54E-7CF93A195154}" type="pres">
      <dgm:prSet presAssocID="{1A150193-31A4-452F-B2E6-3DCECCB76B60}" presName="childNode" presStyleLbl="node1" presStyleIdx="19" presStyleCnt="33">
        <dgm:presLayoutVars>
          <dgm:bulletEnabled val="1"/>
        </dgm:presLayoutVars>
      </dgm:prSet>
      <dgm:spPr/>
    </dgm:pt>
    <dgm:pt modelId="{62E67561-03E3-4C93-8324-6A315D97E1ED}" type="pres">
      <dgm:prSet presAssocID="{1A150193-31A4-452F-B2E6-3DCECCB76B60}" presName="aSpace2" presStyleCnt="0"/>
      <dgm:spPr/>
    </dgm:pt>
    <dgm:pt modelId="{E4D24CB0-5DA8-4F32-846C-F1EA1D780FC6}" type="pres">
      <dgm:prSet presAssocID="{B7E9ADC4-6D9C-4381-962F-CE2DDB6879BF}" presName="childNode" presStyleLbl="node1" presStyleIdx="20" presStyleCnt="33">
        <dgm:presLayoutVars>
          <dgm:bulletEnabled val="1"/>
        </dgm:presLayoutVars>
      </dgm:prSet>
      <dgm:spPr/>
    </dgm:pt>
    <dgm:pt modelId="{3F21FEFF-BC8C-274F-8017-1263D6D77FB6}" type="pres">
      <dgm:prSet presAssocID="{A43226B1-4BAC-4030-BCA5-8175E4D12752}" presName="aSpace" presStyleCnt="0"/>
      <dgm:spPr/>
    </dgm:pt>
    <dgm:pt modelId="{6CB53927-18BB-4744-963E-191581DBE89D}" type="pres">
      <dgm:prSet presAssocID="{E5AD9A97-8F8D-4D9F-87D4-6A6437E6B21A}" presName="compNode" presStyleCnt="0"/>
      <dgm:spPr/>
    </dgm:pt>
    <dgm:pt modelId="{47773590-6F63-7E49-A394-1D8049112A2B}" type="pres">
      <dgm:prSet presAssocID="{E5AD9A97-8F8D-4D9F-87D4-6A6437E6B21A}" presName="aNode" presStyleLbl="bgShp" presStyleIdx="4" presStyleCnt="7"/>
      <dgm:spPr/>
    </dgm:pt>
    <dgm:pt modelId="{9685F679-A9BD-2348-9598-0B7BC4C42FF6}" type="pres">
      <dgm:prSet presAssocID="{E5AD9A97-8F8D-4D9F-87D4-6A6437E6B21A}" presName="textNode" presStyleLbl="bgShp" presStyleIdx="4" presStyleCnt="7"/>
      <dgm:spPr/>
    </dgm:pt>
    <dgm:pt modelId="{4C65B515-4B16-3741-8476-2CB2CD969F7C}" type="pres">
      <dgm:prSet presAssocID="{E5AD9A97-8F8D-4D9F-87D4-6A6437E6B21A}" presName="compChildNode" presStyleCnt="0"/>
      <dgm:spPr/>
    </dgm:pt>
    <dgm:pt modelId="{4F5BEA2A-201F-AD4A-BAF6-6E0540B99E4F}" type="pres">
      <dgm:prSet presAssocID="{E5AD9A97-8F8D-4D9F-87D4-6A6437E6B21A}" presName="theInnerList" presStyleCnt="0"/>
      <dgm:spPr/>
    </dgm:pt>
    <dgm:pt modelId="{9C60D478-F499-8146-8B54-DBE213C5B9C6}" type="pres">
      <dgm:prSet presAssocID="{236DDA1A-DCD4-4D9E-9B65-F25D60422248}" presName="childNode" presStyleLbl="node1" presStyleIdx="21" presStyleCnt="33" custScaleX="110644">
        <dgm:presLayoutVars>
          <dgm:bulletEnabled val="1"/>
        </dgm:presLayoutVars>
      </dgm:prSet>
      <dgm:spPr>
        <a:xfrm>
          <a:off x="5016830" y="1071471"/>
          <a:ext cx="911028" cy="2321521"/>
        </a:xfrm>
        <a:prstGeom prst="roundRect">
          <a:avLst>
            <a:gd name="adj" fmla="val 10000"/>
          </a:avLst>
        </a:prstGeom>
      </dgm:spPr>
    </dgm:pt>
    <dgm:pt modelId="{A3C793A6-A55D-4746-9344-0DD6D7B14BA4}" type="pres">
      <dgm:prSet presAssocID="{E5AD9A97-8F8D-4D9F-87D4-6A6437E6B21A}" presName="aSpace" presStyleCnt="0"/>
      <dgm:spPr/>
    </dgm:pt>
    <dgm:pt modelId="{B283DFAD-56CC-234A-91C0-5B6F02962F3E}" type="pres">
      <dgm:prSet presAssocID="{553EA2DE-F701-4B5C-BDB5-4E18E5EC51EC}" presName="compNode" presStyleCnt="0"/>
      <dgm:spPr/>
    </dgm:pt>
    <dgm:pt modelId="{43CDAB27-E411-9C47-AA0F-57C9891E44ED}" type="pres">
      <dgm:prSet presAssocID="{553EA2DE-F701-4B5C-BDB5-4E18E5EC51EC}" presName="aNode" presStyleLbl="bgShp" presStyleIdx="5" presStyleCnt="7"/>
      <dgm:spPr/>
    </dgm:pt>
    <dgm:pt modelId="{018089B2-33F3-6F45-9AD9-5F88459AAA67}" type="pres">
      <dgm:prSet presAssocID="{553EA2DE-F701-4B5C-BDB5-4E18E5EC51EC}" presName="textNode" presStyleLbl="bgShp" presStyleIdx="5" presStyleCnt="7"/>
      <dgm:spPr/>
    </dgm:pt>
    <dgm:pt modelId="{486DB662-6330-AD4C-B779-9D4D1E660D95}" type="pres">
      <dgm:prSet presAssocID="{553EA2DE-F701-4B5C-BDB5-4E18E5EC51EC}" presName="compChildNode" presStyleCnt="0"/>
      <dgm:spPr/>
    </dgm:pt>
    <dgm:pt modelId="{12D93F1D-4901-9F4D-B5AB-4E90B8B3FA7B}" type="pres">
      <dgm:prSet presAssocID="{553EA2DE-F701-4B5C-BDB5-4E18E5EC51EC}" presName="theInnerList" presStyleCnt="0"/>
      <dgm:spPr/>
    </dgm:pt>
    <dgm:pt modelId="{C519361E-1850-8647-883D-17D4F8C412CD}" type="pres">
      <dgm:prSet presAssocID="{3B67695C-5F7F-4813-A7E7-FA85762462DD}" presName="childNode" presStyleLbl="node1" presStyleIdx="22" presStyleCnt="33" custScaleX="101955">
        <dgm:presLayoutVars>
          <dgm:bulletEnabled val="1"/>
        </dgm:presLayoutVars>
      </dgm:prSet>
      <dgm:spPr>
        <a:xfrm>
          <a:off x="6241025" y="1071471"/>
          <a:ext cx="911028" cy="2321521"/>
        </a:xfrm>
        <a:prstGeom prst="roundRect">
          <a:avLst>
            <a:gd name="adj" fmla="val 10000"/>
          </a:avLst>
        </a:prstGeom>
      </dgm:spPr>
    </dgm:pt>
    <dgm:pt modelId="{409B2F19-F2F1-4A33-BAED-B22A4B788939}" type="pres">
      <dgm:prSet presAssocID="{3B67695C-5F7F-4813-A7E7-FA85762462DD}" presName="aSpace2" presStyleCnt="0"/>
      <dgm:spPr/>
    </dgm:pt>
    <dgm:pt modelId="{45EB54A3-62DC-4CB5-AB8F-C65FEC908980}" type="pres">
      <dgm:prSet presAssocID="{86E31615-251D-4AF9-8053-3ABA8A19B02C}" presName="childNode" presStyleLbl="node1" presStyleIdx="23" presStyleCnt="33">
        <dgm:presLayoutVars>
          <dgm:bulletEnabled val="1"/>
        </dgm:presLayoutVars>
      </dgm:prSet>
      <dgm:spPr/>
    </dgm:pt>
    <dgm:pt modelId="{60527258-3EBB-41E8-8473-27DA74799BDE}" type="pres">
      <dgm:prSet presAssocID="{86E31615-251D-4AF9-8053-3ABA8A19B02C}" presName="aSpace2" presStyleCnt="0"/>
      <dgm:spPr/>
    </dgm:pt>
    <dgm:pt modelId="{BA3450E7-7774-4991-A194-B96D2625C5B4}" type="pres">
      <dgm:prSet presAssocID="{F77231B1-EFBB-4B4E-9F95-5BCD77B3973D}" presName="childNode" presStyleLbl="node1" presStyleIdx="24" presStyleCnt="33">
        <dgm:presLayoutVars>
          <dgm:bulletEnabled val="1"/>
        </dgm:presLayoutVars>
      </dgm:prSet>
      <dgm:spPr/>
    </dgm:pt>
    <dgm:pt modelId="{EABFF46F-049E-48F6-BAC7-997176CB71B2}" type="pres">
      <dgm:prSet presAssocID="{F77231B1-EFBB-4B4E-9F95-5BCD77B3973D}" presName="aSpace2" presStyleCnt="0"/>
      <dgm:spPr/>
    </dgm:pt>
    <dgm:pt modelId="{75CCF458-BE24-4118-8E8A-C4129CBC39DC}" type="pres">
      <dgm:prSet presAssocID="{43FDD2A7-4C3A-4FC6-9DEF-8099A1CDD812}" presName="childNode" presStyleLbl="node1" presStyleIdx="25" presStyleCnt="33">
        <dgm:presLayoutVars>
          <dgm:bulletEnabled val="1"/>
        </dgm:presLayoutVars>
      </dgm:prSet>
      <dgm:spPr/>
    </dgm:pt>
    <dgm:pt modelId="{BE46830C-B789-4012-80B9-42C2351CF53B}" type="pres">
      <dgm:prSet presAssocID="{43FDD2A7-4C3A-4FC6-9DEF-8099A1CDD812}" presName="aSpace2" presStyleCnt="0"/>
      <dgm:spPr/>
    </dgm:pt>
    <dgm:pt modelId="{5B710C82-45D4-4D5C-A841-06DAB4C8BFE3}" type="pres">
      <dgm:prSet presAssocID="{D1C6FFC7-8AD9-48CF-9B07-495DCC015271}" presName="childNode" presStyleLbl="node1" presStyleIdx="26" presStyleCnt="33">
        <dgm:presLayoutVars>
          <dgm:bulletEnabled val="1"/>
        </dgm:presLayoutVars>
      </dgm:prSet>
      <dgm:spPr/>
    </dgm:pt>
    <dgm:pt modelId="{5B3C5A5E-3F9F-46B7-AB6F-777D815B2050}" type="pres">
      <dgm:prSet presAssocID="{D1C6FFC7-8AD9-48CF-9B07-495DCC015271}" presName="aSpace2" presStyleCnt="0"/>
      <dgm:spPr/>
    </dgm:pt>
    <dgm:pt modelId="{6531DB09-B423-48F3-8ADE-B8FF4DDE7FFB}" type="pres">
      <dgm:prSet presAssocID="{0C73C19D-EEAF-43F1-89DB-B9B51094A4FB}" presName="childNode" presStyleLbl="node1" presStyleIdx="27" presStyleCnt="33">
        <dgm:presLayoutVars>
          <dgm:bulletEnabled val="1"/>
        </dgm:presLayoutVars>
      </dgm:prSet>
      <dgm:spPr/>
    </dgm:pt>
    <dgm:pt modelId="{A20A3BB7-D9AB-7641-82D9-37E26D093613}" type="pres">
      <dgm:prSet presAssocID="{553EA2DE-F701-4B5C-BDB5-4E18E5EC51EC}" presName="aSpace" presStyleCnt="0"/>
      <dgm:spPr/>
    </dgm:pt>
    <dgm:pt modelId="{2C1F034A-ACB7-734E-B616-F64170CAFEB7}" type="pres">
      <dgm:prSet presAssocID="{FC97AE2A-2ED8-461D-B2EF-0832A55300FE}" presName="compNode" presStyleCnt="0"/>
      <dgm:spPr/>
    </dgm:pt>
    <dgm:pt modelId="{D8A006C1-5B8C-0F48-B1AA-6A6D3640EFEC}" type="pres">
      <dgm:prSet presAssocID="{FC97AE2A-2ED8-461D-B2EF-0832A55300FE}" presName="aNode" presStyleLbl="bgShp" presStyleIdx="6" presStyleCnt="7"/>
      <dgm:spPr/>
    </dgm:pt>
    <dgm:pt modelId="{505CFA57-93AE-884B-BE6C-EE3759BB2626}" type="pres">
      <dgm:prSet presAssocID="{FC97AE2A-2ED8-461D-B2EF-0832A55300FE}" presName="textNode" presStyleLbl="bgShp" presStyleIdx="6" presStyleCnt="7"/>
      <dgm:spPr/>
    </dgm:pt>
    <dgm:pt modelId="{8B8870E2-AE74-124C-BB49-671CC9063277}" type="pres">
      <dgm:prSet presAssocID="{FC97AE2A-2ED8-461D-B2EF-0832A55300FE}" presName="compChildNode" presStyleCnt="0"/>
      <dgm:spPr/>
    </dgm:pt>
    <dgm:pt modelId="{22DFCC81-D8DE-2943-875A-034923B5AA2C}" type="pres">
      <dgm:prSet presAssocID="{FC97AE2A-2ED8-461D-B2EF-0832A55300FE}" presName="theInnerList" presStyleCnt="0"/>
      <dgm:spPr/>
    </dgm:pt>
    <dgm:pt modelId="{9A84FF15-895A-7447-B612-611D10A8480D}" type="pres">
      <dgm:prSet presAssocID="{E669129B-589B-4300-A74E-E3B948DA30A1}" presName="childNode" presStyleLbl="node1" presStyleIdx="28" presStyleCnt="33" custScaleX="101937">
        <dgm:presLayoutVars>
          <dgm:bulletEnabled val="1"/>
        </dgm:presLayoutVars>
      </dgm:prSet>
      <dgm:spPr/>
    </dgm:pt>
    <dgm:pt modelId="{192B34F0-49A1-436B-AC76-AD4F69F2F256}" type="pres">
      <dgm:prSet presAssocID="{E669129B-589B-4300-A74E-E3B948DA30A1}" presName="aSpace2" presStyleCnt="0"/>
      <dgm:spPr/>
    </dgm:pt>
    <dgm:pt modelId="{EDB16C89-3FF1-47E5-AD43-ACE190CA23B7}" type="pres">
      <dgm:prSet presAssocID="{9B466E59-6963-4FBB-ADDD-C24FA4B96C0E}" presName="childNode" presStyleLbl="node1" presStyleIdx="29" presStyleCnt="33">
        <dgm:presLayoutVars>
          <dgm:bulletEnabled val="1"/>
        </dgm:presLayoutVars>
      </dgm:prSet>
      <dgm:spPr/>
    </dgm:pt>
    <dgm:pt modelId="{848A3C83-7FF4-4261-8C4B-563D7B2C54BC}" type="pres">
      <dgm:prSet presAssocID="{9B466E59-6963-4FBB-ADDD-C24FA4B96C0E}" presName="aSpace2" presStyleCnt="0"/>
      <dgm:spPr/>
    </dgm:pt>
    <dgm:pt modelId="{822C209B-21C1-40ED-A247-8F49E683EE42}" type="pres">
      <dgm:prSet presAssocID="{B5FD4428-D23B-4AE5-8D96-12F416E855E3}" presName="childNode" presStyleLbl="node1" presStyleIdx="30" presStyleCnt="33">
        <dgm:presLayoutVars>
          <dgm:bulletEnabled val="1"/>
        </dgm:presLayoutVars>
      </dgm:prSet>
      <dgm:spPr/>
    </dgm:pt>
    <dgm:pt modelId="{A44D06CE-B5DD-4181-BA53-C7F7054F92A1}" type="pres">
      <dgm:prSet presAssocID="{B5FD4428-D23B-4AE5-8D96-12F416E855E3}" presName="aSpace2" presStyleCnt="0"/>
      <dgm:spPr/>
    </dgm:pt>
    <dgm:pt modelId="{DCB993A8-251B-4DF1-89CB-B3CFB7C5C7FF}" type="pres">
      <dgm:prSet presAssocID="{F2D1F380-D503-487F-9564-EDBC97D6EE07}" presName="childNode" presStyleLbl="node1" presStyleIdx="31" presStyleCnt="33">
        <dgm:presLayoutVars>
          <dgm:bulletEnabled val="1"/>
        </dgm:presLayoutVars>
      </dgm:prSet>
      <dgm:spPr/>
    </dgm:pt>
    <dgm:pt modelId="{28CFC6B2-1B55-4B1D-9698-FF402DC4839E}" type="pres">
      <dgm:prSet presAssocID="{F2D1F380-D503-487F-9564-EDBC97D6EE07}" presName="aSpace2" presStyleCnt="0"/>
      <dgm:spPr/>
    </dgm:pt>
    <dgm:pt modelId="{C0B47054-46AD-4F61-AC41-B4684BEB4813}" type="pres">
      <dgm:prSet presAssocID="{826DC384-444F-41FC-9F72-F9697E3582AA}" presName="childNode" presStyleLbl="node1" presStyleIdx="32" presStyleCnt="33">
        <dgm:presLayoutVars>
          <dgm:bulletEnabled val="1"/>
        </dgm:presLayoutVars>
      </dgm:prSet>
      <dgm:spPr/>
    </dgm:pt>
  </dgm:ptLst>
  <dgm:cxnLst>
    <dgm:cxn modelId="{35856600-23AE-4570-86AD-8DF36CCD85CA}" srcId="{A43226B1-4BAC-4030-BCA5-8175E4D12752}" destId="{61C3CEB4-BD5A-400B-A120-546AA8901C7D}" srcOrd="1" destOrd="0" parTransId="{424E3E90-E0FD-41C8-AF9B-A4CCCE48ED1D}" sibTransId="{56CE41D1-ECE5-485D-B794-AFC981330FA1}"/>
    <dgm:cxn modelId="{87A04801-9135-4414-BF2B-DFDF49C36C8D}" srcId="{6538580B-D824-4AA6-9AD5-C450F3FCEA87}" destId="{76EFEF02-6D42-406C-A056-8CA2E4B0753E}" srcOrd="4" destOrd="0" parTransId="{4C900395-3C19-4CC9-9778-5DC12AF69879}" sibTransId="{1ED147D5-3070-4EF8-91E2-4DB3BEE0461B}"/>
    <dgm:cxn modelId="{52DD5307-597A-4666-B652-C149C1D51395}" type="presOf" srcId="{4AF65706-490E-4471-9677-2421A84C294D}" destId="{F1332118-00B4-4A5E-A565-93CB0374C725}" srcOrd="0" destOrd="0" presId="urn:microsoft.com/office/officeart/2005/8/layout/lProcess2"/>
    <dgm:cxn modelId="{3E829007-5C0C-4D48-96D1-73E19C23A72F}" type="presOf" srcId="{1E444B57-71B0-40E6-B843-0EFCA07397CA}" destId="{D95A4F91-0054-864D-A2AF-B8A57276A5CF}" srcOrd="0" destOrd="0" presId="urn:microsoft.com/office/officeart/2005/8/layout/lProcess2"/>
    <dgm:cxn modelId="{1D067608-BF71-4651-8347-1C3943D4BFA4}" srcId="{FC97AE2A-2ED8-461D-B2EF-0832A55300FE}" destId="{F2D1F380-D503-487F-9564-EDBC97D6EE07}" srcOrd="3" destOrd="0" parTransId="{E17CA563-D0F9-4F8F-9B50-7F36CEF11364}" sibTransId="{123D9713-EC4A-413D-B338-8052379158B6}"/>
    <dgm:cxn modelId="{3AD5E60B-BD47-4970-BF58-212452DBBD86}" srcId="{6538580B-D824-4AA6-9AD5-C450F3FCEA87}" destId="{E3CA87CA-B8A8-4354-9F03-A83B644E0206}" srcOrd="1" destOrd="0" parTransId="{07B69F6B-F499-4CC0-A4A6-C05EC63643AA}" sibTransId="{32EFD0FF-01FE-4EEE-A915-62F462DD4674}"/>
    <dgm:cxn modelId="{25DEAF0E-A113-48B0-88FF-8AB8D63903AD}" srcId="{BC556FD9-411A-47F3-BFD0-4EE981FFDC19}" destId="{FF5E3A48-95F9-4592-AE81-E3AE95518383}" srcOrd="0" destOrd="0" parTransId="{AA6A19FA-D8B2-43F3-AC7F-93D1C6E59FB5}" sibTransId="{821676A6-A7AB-4FAD-8ABB-B97A4EFAFEFD}"/>
    <dgm:cxn modelId="{9EAB6214-CCE0-41E4-B809-7587AEF56E08}" type="presOf" srcId="{8284B208-00DE-4FE0-9050-2B0C1C9F15C7}" destId="{406981C8-245B-47D9-9279-DAB651E59312}" srcOrd="0" destOrd="0" presId="urn:microsoft.com/office/officeart/2005/8/layout/lProcess2"/>
    <dgm:cxn modelId="{CCD83517-D96F-4663-A833-A5D6B4971081}" type="presOf" srcId="{BC556FD9-411A-47F3-BFD0-4EE981FFDC19}" destId="{F83D8066-4DFF-4555-A3F6-829D50CA5ADB}" srcOrd="1" destOrd="0" presId="urn:microsoft.com/office/officeart/2005/8/layout/lProcess2"/>
    <dgm:cxn modelId="{371C5518-B9C3-47FA-9053-C9F522278807}" srcId="{BC556FD9-411A-47F3-BFD0-4EE981FFDC19}" destId="{1D4BE8E8-1B80-400C-A6F6-75FDF9200237}" srcOrd="2" destOrd="0" parTransId="{2B0A2A2D-5C95-4B4B-9DD4-B413708AC0D4}" sibTransId="{8F6B2F24-282E-4FD9-B49B-BF6BCCE5750A}"/>
    <dgm:cxn modelId="{0F152C1A-D3B8-F144-BE4E-05134178BBD5}" type="presOf" srcId="{553EA2DE-F701-4B5C-BDB5-4E18E5EC51EC}" destId="{43CDAB27-E411-9C47-AA0F-57C9891E44ED}" srcOrd="0" destOrd="0" presId="urn:microsoft.com/office/officeart/2005/8/layout/lProcess2"/>
    <dgm:cxn modelId="{2013B61B-8247-49D3-9745-122985B520AA}" srcId="{FC97AE2A-2ED8-461D-B2EF-0832A55300FE}" destId="{826DC384-444F-41FC-9F72-F9697E3582AA}" srcOrd="4" destOrd="0" parTransId="{AC7944BD-4D54-4BCE-900F-9D7ADEE1BB3F}" sibTransId="{BFAA5B3B-686B-44BF-B75B-BEF26564D335}"/>
    <dgm:cxn modelId="{B9E6E81B-AECF-4BAC-89AE-3418BD981AAF}" srcId="{553EA2DE-F701-4B5C-BDB5-4E18E5EC51EC}" destId="{F77231B1-EFBB-4B4E-9F95-5BCD77B3973D}" srcOrd="2" destOrd="0" parTransId="{650D17F3-9A94-4F3E-BDCA-ED5636957AA5}" sibTransId="{29EF9D7C-414C-4023-8F63-C196D7C1FB85}"/>
    <dgm:cxn modelId="{C046BB22-8D90-4D5B-9D92-0ECE1E62C626}" srcId="{D600AFF0-3ECF-4025-AC7D-562EBB21058F}" destId="{6538580B-D824-4AA6-9AD5-C450F3FCEA87}" srcOrd="0" destOrd="0" parTransId="{51ED49EC-E4BA-49CF-A42E-6E61F6EE029B}" sibTransId="{26ED54AB-4726-496A-B008-38BB51AB1930}"/>
    <dgm:cxn modelId="{DA3A8823-0EF4-B142-8A12-B474392BFDB8}" type="presOf" srcId="{E5AD9A97-8F8D-4D9F-87D4-6A6437E6B21A}" destId="{9685F679-A9BD-2348-9598-0B7BC4C42FF6}" srcOrd="1" destOrd="0" presId="urn:microsoft.com/office/officeart/2005/8/layout/lProcess2"/>
    <dgm:cxn modelId="{A89ECE25-88CE-4087-AB29-18CAE996B630}" type="presOf" srcId="{0C73C19D-EEAF-43F1-89DB-B9B51094A4FB}" destId="{6531DB09-B423-48F3-8ADE-B8FF4DDE7FFB}" srcOrd="0" destOrd="0" presId="urn:microsoft.com/office/officeart/2005/8/layout/lProcess2"/>
    <dgm:cxn modelId="{36AC9A26-9A9B-6B42-B6AD-D493AAFDE98B}" type="presOf" srcId="{FC97AE2A-2ED8-461D-B2EF-0832A55300FE}" destId="{D8A006C1-5B8C-0F48-B1AA-6A6D3640EFEC}" srcOrd="0" destOrd="0" presId="urn:microsoft.com/office/officeart/2005/8/layout/lProcess2"/>
    <dgm:cxn modelId="{A7AB582D-DA99-413E-8D5E-042A9DE41B6F}" srcId="{6538580B-D824-4AA6-9AD5-C450F3FCEA87}" destId="{AE3D355B-335C-4D91-A443-6898C7192D8E}" srcOrd="3" destOrd="0" parTransId="{F40BFCF6-CDC5-4C40-A6FA-38F7F7A74DEC}" sibTransId="{FF4C6BA5-8D20-439F-9596-DC9B2D562E92}"/>
    <dgm:cxn modelId="{E2297833-C7B7-4312-B75D-4C22017EDD33}" srcId="{553EA2DE-F701-4B5C-BDB5-4E18E5EC51EC}" destId="{43FDD2A7-4C3A-4FC6-9DEF-8099A1CDD812}" srcOrd="3" destOrd="0" parTransId="{D67C06E2-741F-476F-B9D0-E69C197FA578}" sibTransId="{CFF069E3-17AA-491B-AE87-46B5E063AFE3}"/>
    <dgm:cxn modelId="{9ACAFD34-8E2A-49F9-BD30-6272C0A7DDD6}" srcId="{6538580B-D824-4AA6-9AD5-C450F3FCEA87}" destId="{BA274AE1-E064-4486-B98E-396502E69DC2}" srcOrd="0" destOrd="0" parTransId="{71FEB3F2-A23A-492E-BE7D-7C72074AA069}" sibTransId="{F5B1748E-9049-428A-AA02-F47782704B41}"/>
    <dgm:cxn modelId="{5B87E038-C16B-4962-BE4C-7A38D8B0BA4D}" srcId="{6538580B-D824-4AA6-9AD5-C450F3FCEA87}" destId="{2DC396AA-62E6-466C-BAE2-56078F0C9F24}" srcOrd="2" destOrd="0" parTransId="{2163A184-DB5E-497B-8D20-6DDBC10A49AA}" sibTransId="{CFC5D453-DE6E-417B-8F04-6A90C7E73D5B}"/>
    <dgm:cxn modelId="{631B4239-1ACC-4DEE-99C3-0F761F8EACFD}" type="presOf" srcId="{1D4BE8E8-1B80-400C-A6F6-75FDF9200237}" destId="{0A197061-D203-2C4C-8721-00A89C096CB6}" srcOrd="0" destOrd="0" presId="urn:microsoft.com/office/officeart/2005/8/layout/lProcess2"/>
    <dgm:cxn modelId="{40835D3A-62AE-7A47-85DD-D214E655E7B7}" type="presOf" srcId="{553EA2DE-F701-4B5C-BDB5-4E18E5EC51EC}" destId="{018089B2-33F3-6F45-9AD9-5F88459AAA67}" srcOrd="1" destOrd="0" presId="urn:microsoft.com/office/officeart/2005/8/layout/lProcess2"/>
    <dgm:cxn modelId="{3DB21B3F-33A1-4DA8-A4FE-069E03C63733}" srcId="{E5AD9A97-8F8D-4D9F-87D4-6A6437E6B21A}" destId="{236DDA1A-DCD4-4D9E-9B65-F25D60422248}" srcOrd="0" destOrd="0" parTransId="{22CD34C2-2264-4481-9EA5-2ADA77824627}" sibTransId="{54D39D7A-431F-4577-AF5E-AEC0F04F86C5}"/>
    <dgm:cxn modelId="{BA73B540-5E34-4686-9CE0-6CF6486E6096}" srcId="{02B55151-1AAC-4444-9AD0-54950BAD34A2}" destId="{3DC6D9BA-16CE-4A2F-A58B-F572E4423AC6}" srcOrd="0" destOrd="0" parTransId="{4A5E2C45-76C6-4250-9426-522F3F933D95}" sibTransId="{0B4CCB4F-189F-48F9-AC7E-DDEE2F17877F}"/>
    <dgm:cxn modelId="{BB38D65B-76C6-424C-B75D-60352F5A918F}" type="presOf" srcId="{02B55151-1AAC-4444-9AD0-54950BAD34A2}" destId="{2BF03517-D1DE-4BA9-856D-834DA8C5FC4F}" srcOrd="1" destOrd="0" presId="urn:microsoft.com/office/officeart/2005/8/layout/lProcess2"/>
    <dgm:cxn modelId="{C66C0660-B7A3-4EB2-A409-D50C17A865B4}" srcId="{A43226B1-4BAC-4030-BCA5-8175E4D12752}" destId="{50BB9109-6A41-4064-822A-26B46BA27C11}" srcOrd="0" destOrd="0" parTransId="{151D518E-3014-4B9D-96AD-F3F5C665CCC9}" sibTransId="{C58C57F8-6D2C-4D13-937B-2A0528D152F8}"/>
    <dgm:cxn modelId="{BD8F0361-CF34-4640-AD4F-131C8E2657FD}" type="presOf" srcId="{EDCB20E0-DBAF-46D0-977D-9CB46FB04E05}" destId="{AC09A95F-38DE-4EE1-9C80-5881C57C0C9A}" srcOrd="0" destOrd="0" presId="urn:microsoft.com/office/officeart/2005/8/layout/lProcess2"/>
    <dgm:cxn modelId="{0EACCE42-75BD-40AF-B541-668CFA7DD7AD}" srcId="{FC97AE2A-2ED8-461D-B2EF-0832A55300FE}" destId="{B5FD4428-D23B-4AE5-8D96-12F416E855E3}" srcOrd="2" destOrd="0" parTransId="{602551F3-AEB9-48E0-A4E5-EF1DC5F4E3DB}" sibTransId="{4E431813-EA47-4300-9DB2-8FE2A1EA8768}"/>
    <dgm:cxn modelId="{BC8E8B43-3C64-47D4-B16C-13EF7CF0BD42}" srcId="{D600AFF0-3ECF-4025-AC7D-562EBB21058F}" destId="{BC556FD9-411A-47F3-BFD0-4EE981FFDC19}" srcOrd="2" destOrd="0" parTransId="{A38A0D3C-D266-4FA1-878D-829F52B8E15D}" sibTransId="{B46AD7B1-8C2C-47DE-81AB-27839A3E78EA}"/>
    <dgm:cxn modelId="{FAE69343-50EE-4F2A-A3DF-64705CB4DD3E}" type="presOf" srcId="{F34DB083-657C-4563-9118-C91B18E5BDFC}" destId="{C942ECFD-FCCA-490C-9FE5-F1841E0E09EB}" srcOrd="0" destOrd="0" presId="urn:microsoft.com/office/officeart/2005/8/layout/lProcess2"/>
    <dgm:cxn modelId="{92BE1A64-9215-41C9-B1FE-A356752740B7}" type="presOf" srcId="{BB166B8A-1F76-4DDD-837E-3FA6314AD4FD}" destId="{98778218-937C-6F48-97D2-098C158CCE3B}" srcOrd="0" destOrd="0" presId="urn:microsoft.com/office/officeart/2005/8/layout/lProcess2"/>
    <dgm:cxn modelId="{9C155F64-2B24-4549-823D-8EFA3A5F6607}" srcId="{6538580B-D824-4AA6-9AD5-C450F3FCEA87}" destId="{EDCB20E0-DBAF-46D0-977D-9CB46FB04E05}" srcOrd="5" destOrd="0" parTransId="{8D351167-183A-41FB-8296-034BC6DC7F42}" sibTransId="{EC62BFDA-F5FA-4644-BA0D-F605CAB473D1}"/>
    <dgm:cxn modelId="{625A6A44-7180-4EFC-B25D-A22420B45AF5}" type="presOf" srcId="{D1C6FFC7-8AD9-48CF-9B07-495DCC015271}" destId="{5B710C82-45D4-4D5C-A841-06DAB4C8BFE3}" srcOrd="0" destOrd="0" presId="urn:microsoft.com/office/officeart/2005/8/layout/lProcess2"/>
    <dgm:cxn modelId="{4AAE494B-FFF2-451B-B306-D13AF71FA48B}" srcId="{02B55151-1AAC-4444-9AD0-54950BAD34A2}" destId="{63C8D68E-4DA5-46CE-A528-C22883DC2B90}" srcOrd="3" destOrd="0" parTransId="{458CAD69-457B-4A7B-87BD-19AC88BC66C3}" sibTransId="{A27C83F1-C2F2-458A-92F6-0AD4DD23034B}"/>
    <dgm:cxn modelId="{7B30B253-9526-4500-B31B-F104EA6F47E3}" type="presOf" srcId="{F2D1F380-D503-487F-9564-EDBC97D6EE07}" destId="{DCB993A8-251B-4DF1-89CB-B3CFB7C5C7FF}" srcOrd="0" destOrd="0" presId="urn:microsoft.com/office/officeart/2005/8/layout/lProcess2"/>
    <dgm:cxn modelId="{61C2F675-F041-4897-9945-D8A31365B993}" type="presOf" srcId="{63C8D68E-4DA5-46CE-A528-C22883DC2B90}" destId="{00C6383D-9133-43D4-ABA4-6EE2AA3A54D9}" srcOrd="0" destOrd="0" presId="urn:microsoft.com/office/officeart/2005/8/layout/lProcess2"/>
    <dgm:cxn modelId="{B50D5F76-D6FE-4C3C-9CF9-E17F6589E336}" type="presOf" srcId="{B7E9ADC4-6D9C-4381-962F-CE2DDB6879BF}" destId="{E4D24CB0-5DA8-4F32-846C-F1EA1D780FC6}" srcOrd="0" destOrd="0" presId="urn:microsoft.com/office/officeart/2005/8/layout/lProcess2"/>
    <dgm:cxn modelId="{6BB79657-6F7D-F34C-8421-05896CDD7EE9}" type="presOf" srcId="{6538580B-D824-4AA6-9AD5-C450F3FCEA87}" destId="{B4AF4772-8904-CC48-AED5-E4F1C5D434FF}" srcOrd="1" destOrd="0" presId="urn:microsoft.com/office/officeart/2005/8/layout/lProcess2"/>
    <dgm:cxn modelId="{533CAB57-1D42-4610-BC70-D6A87F670E53}" type="presOf" srcId="{2DC396AA-62E6-466C-BAE2-56078F0C9F24}" destId="{8948C843-DAFE-4792-9FC9-8A4A5ACD3581}" srcOrd="0" destOrd="0" presId="urn:microsoft.com/office/officeart/2005/8/layout/lProcess2"/>
    <dgm:cxn modelId="{D590D657-DAC5-144A-AFCA-941CED4D12D1}" type="presOf" srcId="{3B67695C-5F7F-4813-A7E7-FA85762462DD}" destId="{C519361E-1850-8647-883D-17D4F8C412CD}" srcOrd="0" destOrd="0" presId="urn:microsoft.com/office/officeart/2005/8/layout/lProcess2"/>
    <dgm:cxn modelId="{79E6F657-AAB5-4821-9CBA-E7AFD00655D4}" srcId="{A43226B1-4BAC-4030-BCA5-8175E4D12752}" destId="{B7E9ADC4-6D9C-4381-962F-CE2DDB6879BF}" srcOrd="3" destOrd="0" parTransId="{DCE114AB-D557-4A26-8DEC-293A7542CA72}" sibTransId="{58173601-22E1-43DD-9C11-2DD321BFE5D4}"/>
    <dgm:cxn modelId="{A7AE607C-175F-4B77-ADDC-26681E9E2DD4}" srcId="{D600AFF0-3ECF-4025-AC7D-562EBB21058F}" destId="{02B55151-1AAC-4444-9AD0-54950BAD34A2}" srcOrd="1" destOrd="0" parTransId="{4567FA52-B29C-4EDC-AC84-9210E9AC1A55}" sibTransId="{88169E50-2380-490D-8E68-1F9CAF7F361E}"/>
    <dgm:cxn modelId="{8FADDA81-5DA7-4258-B89C-B54B3280E31C}" srcId="{D600AFF0-3ECF-4025-AC7D-562EBB21058F}" destId="{FC97AE2A-2ED8-461D-B2EF-0832A55300FE}" srcOrd="6" destOrd="0" parTransId="{DDD2273B-A148-40F7-A97E-C46BB397CD21}" sibTransId="{5CF7EDD9-4301-45C4-98D0-53FF1A8A765A}"/>
    <dgm:cxn modelId="{0E85BA88-F735-4DE5-B930-977F8B9FD3EF}" type="presOf" srcId="{3DC6D9BA-16CE-4A2F-A58B-F572E4423AC6}" destId="{71281E50-B45B-4B17-A09E-53715B46E104}" srcOrd="0" destOrd="0" presId="urn:microsoft.com/office/officeart/2005/8/layout/lProcess2"/>
    <dgm:cxn modelId="{AC654A8E-C2AF-0E49-8852-A565694FD873}" type="presOf" srcId="{FC97AE2A-2ED8-461D-B2EF-0832A55300FE}" destId="{505CFA57-93AE-884B-BE6C-EE3759BB2626}" srcOrd="1" destOrd="0" presId="urn:microsoft.com/office/officeart/2005/8/layout/lProcess2"/>
    <dgm:cxn modelId="{ADA74692-2ED8-AE47-933C-8EED0E14E3B1}" type="presOf" srcId="{6538580B-D824-4AA6-9AD5-C450F3FCEA87}" destId="{7CBE66EF-94A6-5346-A9A1-4479901BED80}" srcOrd="0" destOrd="0" presId="urn:microsoft.com/office/officeart/2005/8/layout/lProcess2"/>
    <dgm:cxn modelId="{E25DDB94-8408-4ECF-BBFC-E25788B72EE6}" srcId="{D600AFF0-3ECF-4025-AC7D-562EBB21058F}" destId="{A43226B1-4BAC-4030-BCA5-8175E4D12752}" srcOrd="3" destOrd="0" parTransId="{6E4BAB58-452B-49FD-B431-1398AD1AEF68}" sibTransId="{3C882234-D1AE-4020-83AE-826C6C77EA52}"/>
    <dgm:cxn modelId="{06B5CE99-672C-AC4B-9776-25B73EF60CFC}" type="presOf" srcId="{D600AFF0-3ECF-4025-AC7D-562EBB21058F}" destId="{C67F04CE-77E7-0A4C-A8B7-E939CBE51A99}" srcOrd="0" destOrd="0" presId="urn:microsoft.com/office/officeart/2005/8/layout/lProcess2"/>
    <dgm:cxn modelId="{8302619B-E565-4AB8-AA3D-DE099C5CA89C}" srcId="{02B55151-1AAC-4444-9AD0-54950BAD34A2}" destId="{4470438D-278C-42BA-A1FC-479198CC4EC6}" srcOrd="1" destOrd="0" parTransId="{931BD884-8B71-490A-9461-8D820557DDEC}" sibTransId="{022F9581-9F45-459F-B9CF-1C5A7E590539}"/>
    <dgm:cxn modelId="{F2D7209C-5032-44B0-B93D-C569FC9348F8}" type="presOf" srcId="{826DC384-444F-41FC-9F72-F9697E3582AA}" destId="{C0B47054-46AD-4F61-AC41-B4684BEB4813}" srcOrd="0" destOrd="0" presId="urn:microsoft.com/office/officeart/2005/8/layout/lProcess2"/>
    <dgm:cxn modelId="{4CC9719D-8B37-4EFB-9D97-8B355E548B64}" srcId="{A43226B1-4BAC-4030-BCA5-8175E4D12752}" destId="{1A150193-31A4-452F-B2E6-3DCECCB76B60}" srcOrd="2" destOrd="0" parTransId="{53531D19-17F4-4282-9B8F-DB316126AD93}" sibTransId="{3239C265-2490-4082-8AE7-A524D8933C87}"/>
    <dgm:cxn modelId="{FAE5539D-2714-484E-90DD-00BDCF074379}" srcId="{553EA2DE-F701-4B5C-BDB5-4E18E5EC51EC}" destId="{86E31615-251D-4AF9-8053-3ABA8A19B02C}" srcOrd="1" destOrd="0" parTransId="{B6083F0D-ECE1-4646-8B37-29263A1EA6BA}" sibTransId="{1C7E5505-4A43-46F6-9432-31CE1C50119F}"/>
    <dgm:cxn modelId="{D48F769F-479C-4519-A804-F54D8D996765}" srcId="{BC556FD9-411A-47F3-BFD0-4EE981FFDC19}" destId="{1E444B57-71B0-40E6-B843-0EFCA07397CA}" srcOrd="4" destOrd="0" parTransId="{9775DB9D-196B-4D6D-B3E0-D61949D41144}" sibTransId="{9AB3418F-B8F2-47E2-BD8C-4DC945C3A04A}"/>
    <dgm:cxn modelId="{45BFD9A2-4CD5-40DE-8E08-C1FC03CAD26D}" type="presOf" srcId="{AE3D355B-335C-4D91-A443-6898C7192D8E}" destId="{A816F0E4-EDF5-4C1B-B953-4DC99F727145}" srcOrd="0" destOrd="0" presId="urn:microsoft.com/office/officeart/2005/8/layout/lProcess2"/>
    <dgm:cxn modelId="{5A2B9EA3-7E12-4C1E-ACDD-62A86F6E3E30}" type="presOf" srcId="{B5FD4428-D23B-4AE5-8D96-12F416E855E3}" destId="{822C209B-21C1-40ED-A247-8F49E683EE42}" srcOrd="0" destOrd="0" presId="urn:microsoft.com/office/officeart/2005/8/layout/lProcess2"/>
    <dgm:cxn modelId="{D69527AC-D72C-469C-9A4A-007C8330253C}" srcId="{02B55151-1AAC-4444-9AD0-54950BAD34A2}" destId="{F34DB083-657C-4563-9118-C91B18E5BDFC}" srcOrd="2" destOrd="0" parTransId="{BCC8305A-2D02-494E-94C2-7DF3108512B2}" sibTransId="{5F79EF6B-F2CE-4B9B-9AA9-081596650068}"/>
    <dgm:cxn modelId="{82571CB7-C836-4EDD-A622-FFBF5965331F}" type="presOf" srcId="{43FDD2A7-4C3A-4FC6-9DEF-8099A1CDD812}" destId="{75CCF458-BE24-4118-8E8A-C4129CBC39DC}" srcOrd="0" destOrd="0" presId="urn:microsoft.com/office/officeart/2005/8/layout/lProcess2"/>
    <dgm:cxn modelId="{6AAA7DB8-346C-42ED-86FE-2507CB033B39}" type="presOf" srcId="{02B55151-1AAC-4444-9AD0-54950BAD34A2}" destId="{073FD20A-F91B-4F59-B9E1-5356FF46262F}" srcOrd="0" destOrd="0" presId="urn:microsoft.com/office/officeart/2005/8/layout/lProcess2"/>
    <dgm:cxn modelId="{EEC7BEBA-42A4-453C-99AD-B7E19C90E854}" type="presOf" srcId="{E3CA87CA-B8A8-4354-9F03-A83B644E0206}" destId="{FB300234-8ED6-41AD-9840-3473DDA06189}" srcOrd="0" destOrd="0" presId="urn:microsoft.com/office/officeart/2005/8/layout/lProcess2"/>
    <dgm:cxn modelId="{F26A94C0-D288-4B73-9ABE-05779A5C1F6D}" srcId="{FC97AE2A-2ED8-461D-B2EF-0832A55300FE}" destId="{E669129B-589B-4300-A74E-E3B948DA30A1}" srcOrd="0" destOrd="0" parTransId="{953C0992-A853-4FB3-8117-E568E68EE769}" sibTransId="{73B23B9B-38F6-4A5A-A247-6C5EB86FF700}"/>
    <dgm:cxn modelId="{38355BC3-FCA7-4935-B112-4EE5BD6D7AEE}" srcId="{D600AFF0-3ECF-4025-AC7D-562EBB21058F}" destId="{E5AD9A97-8F8D-4D9F-87D4-6A6437E6B21A}" srcOrd="4" destOrd="0" parTransId="{706905BC-9900-401A-B6CA-B301C36D9E48}" sibTransId="{55D942ED-E2F9-44C5-BE6D-51A9BFDB0099}"/>
    <dgm:cxn modelId="{D1D783C3-9653-C441-A0FB-CA02822F7835}" type="presOf" srcId="{236DDA1A-DCD4-4D9E-9B65-F25D60422248}" destId="{9C60D478-F499-8146-8B54-DBE213C5B9C6}" srcOrd="0" destOrd="0" presId="urn:microsoft.com/office/officeart/2005/8/layout/lProcess2"/>
    <dgm:cxn modelId="{F1EC7FC6-7A4F-4D6A-B90B-8FA1768C0848}" srcId="{553EA2DE-F701-4B5C-BDB5-4E18E5EC51EC}" destId="{3B67695C-5F7F-4813-A7E7-FA85762462DD}" srcOrd="0" destOrd="0" parTransId="{7B9AAF2D-85F7-4830-BEA6-BA2FF3790E2B}" sibTransId="{8EA27305-BFF0-4C90-A1FD-A926A7CE5BB3}"/>
    <dgm:cxn modelId="{5F7EDCC8-B542-4905-95BD-F52835C1F51F}" type="presOf" srcId="{F77231B1-EFBB-4B4E-9F95-5BCD77B3973D}" destId="{BA3450E7-7774-4991-A194-B96D2625C5B4}" srcOrd="0" destOrd="0" presId="urn:microsoft.com/office/officeart/2005/8/layout/lProcess2"/>
    <dgm:cxn modelId="{9E9664C9-B653-4FC3-A4E9-50B5A165A947}" type="presOf" srcId="{4470438D-278C-42BA-A1FC-479198CC4EC6}" destId="{04515F90-2292-4E32-AE75-995AAD7E88E3}" srcOrd="0" destOrd="0" presId="urn:microsoft.com/office/officeart/2005/8/layout/lProcess2"/>
    <dgm:cxn modelId="{21F04BCB-E9B5-4CFC-B2C3-24D2D26D5231}" srcId="{BC556FD9-411A-47F3-BFD0-4EE981FFDC19}" destId="{8284B208-00DE-4FE0-9050-2B0C1C9F15C7}" srcOrd="5" destOrd="0" parTransId="{A847C21D-9DA6-4F04-A8CE-7A02F525ED14}" sibTransId="{A3C9817D-9401-43B7-9380-E5501F832099}"/>
    <dgm:cxn modelId="{4361DACE-67DA-4E06-A866-1BFF692C15D6}" type="presOf" srcId="{973E65A0-3A2C-4493-9D3E-2355FB9B8704}" destId="{9798DB2E-3BB8-475F-9F2C-BEFEAAE68E41}" srcOrd="0" destOrd="0" presId="urn:microsoft.com/office/officeart/2005/8/layout/lProcess2"/>
    <dgm:cxn modelId="{562945CF-9E5D-491F-9160-D7602533D31F}" srcId="{FC97AE2A-2ED8-461D-B2EF-0832A55300FE}" destId="{9B466E59-6963-4FBB-ADDD-C24FA4B96C0E}" srcOrd="1" destOrd="0" parTransId="{AD8F6CFB-D25F-4B97-ABC6-B49431FC5AFE}" sibTransId="{EA3D0D15-7B67-415D-95EC-F90CCB0D9179}"/>
    <dgm:cxn modelId="{D54A24D0-A260-4D77-8892-C0B740C7E9F4}" srcId="{553EA2DE-F701-4B5C-BDB5-4E18E5EC51EC}" destId="{D1C6FFC7-8AD9-48CF-9B07-495DCC015271}" srcOrd="4" destOrd="0" parTransId="{8C68130B-1D98-4F31-8F07-125ED5F863A5}" sibTransId="{DFB0CB7D-C845-4C06-8159-BB86A995C390}"/>
    <dgm:cxn modelId="{121E1CD3-1F3E-9948-BCB3-E5C7D2855E21}" type="presOf" srcId="{A43226B1-4BAC-4030-BCA5-8175E4D12752}" destId="{B7088036-6909-9041-A383-B5A375CEEA0D}" srcOrd="0" destOrd="0" presId="urn:microsoft.com/office/officeart/2005/8/layout/lProcess2"/>
    <dgm:cxn modelId="{8E8476D5-BE39-4946-8C47-0046938D2BA2}" type="presOf" srcId="{9B466E59-6963-4FBB-ADDD-C24FA4B96C0E}" destId="{EDB16C89-3FF1-47E5-AD43-ACE190CA23B7}" srcOrd="0" destOrd="0" presId="urn:microsoft.com/office/officeart/2005/8/layout/lProcess2"/>
    <dgm:cxn modelId="{AE0DC5DC-71BD-45C1-B65D-FB8CA9A865EA}" srcId="{BC556FD9-411A-47F3-BFD0-4EE981FFDC19}" destId="{973E65A0-3A2C-4493-9D3E-2355FB9B8704}" srcOrd="1" destOrd="0" parTransId="{E88DDC1F-C614-491B-AD15-EA6A12AF6CF4}" sibTransId="{296A8607-5A6E-49E3-AEEA-73360A59EB11}"/>
    <dgm:cxn modelId="{294D6FDD-D2A4-4C04-BF48-26BA0322CCBA}" type="presOf" srcId="{BC556FD9-411A-47F3-BFD0-4EE981FFDC19}" destId="{74543EFE-177F-4FC4-B5F3-AC35A8C35724}" srcOrd="0" destOrd="0" presId="urn:microsoft.com/office/officeart/2005/8/layout/lProcess2"/>
    <dgm:cxn modelId="{666BEFDE-7FFB-458E-A111-BCA675924014}" type="presOf" srcId="{BA274AE1-E064-4486-B98E-396502E69DC2}" destId="{ACF4441B-06F3-4DCC-92B3-F7126F309C03}" srcOrd="0" destOrd="0" presId="urn:microsoft.com/office/officeart/2005/8/layout/lProcess2"/>
    <dgm:cxn modelId="{D08341E0-72E9-44BB-8A57-892E155D1C92}" type="presOf" srcId="{76EFEF02-6D42-406C-A056-8CA2E4B0753E}" destId="{193B2CB4-68C6-4A0D-9913-792585C1E32E}" srcOrd="0" destOrd="0" presId="urn:microsoft.com/office/officeart/2005/8/layout/lProcess2"/>
    <dgm:cxn modelId="{0BE098E4-FA06-4DFD-8DAE-77F457023D5E}" type="presOf" srcId="{86E31615-251D-4AF9-8053-3ABA8A19B02C}" destId="{45EB54A3-62DC-4CB5-AB8F-C65FEC908980}" srcOrd="0" destOrd="0" presId="urn:microsoft.com/office/officeart/2005/8/layout/lProcess2"/>
    <dgm:cxn modelId="{116376E9-3744-C24A-8C0D-60C4B3A6E5C9}" type="presOf" srcId="{50BB9109-6A41-4064-822A-26B46BA27C11}" destId="{463564DB-DB71-864D-9E4B-E22907870699}" srcOrd="0" destOrd="0" presId="urn:microsoft.com/office/officeart/2005/8/layout/lProcess2"/>
    <dgm:cxn modelId="{FB71B1EE-B3CD-4B45-A61A-6E52EC724A06}" type="presOf" srcId="{61C3CEB4-BD5A-400B-A120-546AA8901C7D}" destId="{288DACE2-A97C-4CBE-82D6-1C112E14FF27}" srcOrd="0" destOrd="0" presId="urn:microsoft.com/office/officeart/2005/8/layout/lProcess2"/>
    <dgm:cxn modelId="{A596FCEF-B803-4C88-924B-9EE4DCFCEF34}" srcId="{02B55151-1AAC-4444-9AD0-54950BAD34A2}" destId="{4AF65706-490E-4471-9677-2421A84C294D}" srcOrd="4" destOrd="0" parTransId="{3D285010-570E-44C0-B81A-388C71A8ABAF}" sibTransId="{AC27CD41-8137-42DB-93FD-33CB03B8DD07}"/>
    <dgm:cxn modelId="{878CBEF3-2DFB-4F51-A33E-19562C4B81CD}" srcId="{553EA2DE-F701-4B5C-BDB5-4E18E5EC51EC}" destId="{0C73C19D-EEAF-43F1-89DB-B9B51094A4FB}" srcOrd="5" destOrd="0" parTransId="{83EBB2F5-83E1-438F-B20F-939CBFE6048C}" sibTransId="{388FE5AB-C261-457B-A92D-A14DCE2E73D6}"/>
    <dgm:cxn modelId="{97B8DFF6-2A96-4412-95D1-68BB33F121CE}" type="presOf" srcId="{FF5E3A48-95F9-4592-AE81-E3AE95518383}" destId="{EE8E44B5-F9B7-F14A-8C44-FD1F1B5E92C3}" srcOrd="0" destOrd="0" presId="urn:microsoft.com/office/officeart/2005/8/layout/lProcess2"/>
    <dgm:cxn modelId="{EEF2CFF8-F813-49F2-AFF5-C4D08440DC8A}" srcId="{D600AFF0-3ECF-4025-AC7D-562EBB21058F}" destId="{553EA2DE-F701-4B5C-BDB5-4E18E5EC51EC}" srcOrd="5" destOrd="0" parTransId="{BA8528F6-02D7-4979-BA0A-DA542B400F5B}" sibTransId="{4C1AB859-9149-456B-A199-E2977706F8C3}"/>
    <dgm:cxn modelId="{338EE3F8-0429-489E-A2A3-15A40A645AAF}" type="presOf" srcId="{1A150193-31A4-452F-B2E6-3DCECCB76B60}" destId="{685F7F14-CA92-4290-B54E-7CF93A195154}" srcOrd="0" destOrd="0" presId="urn:microsoft.com/office/officeart/2005/8/layout/lProcess2"/>
    <dgm:cxn modelId="{9706A6F9-349C-964D-9B9C-8DE973979AA3}" type="presOf" srcId="{E669129B-589B-4300-A74E-E3B948DA30A1}" destId="{9A84FF15-895A-7447-B612-611D10A8480D}" srcOrd="0" destOrd="0" presId="urn:microsoft.com/office/officeart/2005/8/layout/lProcess2"/>
    <dgm:cxn modelId="{C80BFBFC-94B1-4C6F-AB84-65E1A68F8278}" srcId="{BC556FD9-411A-47F3-BFD0-4EE981FFDC19}" destId="{BB166B8A-1F76-4DDD-837E-3FA6314AD4FD}" srcOrd="3" destOrd="0" parTransId="{BD59A781-6DD2-4724-82A6-0AA2A3B24639}" sibTransId="{02A3DD8E-CD81-4F7C-8031-A2423152C0C7}"/>
    <dgm:cxn modelId="{945796FD-4E9B-BF4D-B740-64818ECF34F3}" type="presOf" srcId="{A43226B1-4BAC-4030-BCA5-8175E4D12752}" destId="{13973848-A892-A140-AE06-DB590B2FA8D4}" srcOrd="1" destOrd="0" presId="urn:microsoft.com/office/officeart/2005/8/layout/lProcess2"/>
    <dgm:cxn modelId="{EDC318FE-A144-9843-86F6-971902FC46C1}" type="presOf" srcId="{E5AD9A97-8F8D-4D9F-87D4-6A6437E6B21A}" destId="{47773590-6F63-7E49-A394-1D8049112A2B}" srcOrd="0" destOrd="0" presId="urn:microsoft.com/office/officeart/2005/8/layout/lProcess2"/>
    <dgm:cxn modelId="{627C0150-EF03-0C44-9DE1-C76A648B419F}" type="presParOf" srcId="{C67F04CE-77E7-0A4C-A8B7-E939CBE51A99}" destId="{C1D4066E-4458-5C4D-B414-45570D9277AF}" srcOrd="0" destOrd="0" presId="urn:microsoft.com/office/officeart/2005/8/layout/lProcess2"/>
    <dgm:cxn modelId="{F47E32BA-186B-B648-AD46-F449FBC78CB9}" type="presParOf" srcId="{C1D4066E-4458-5C4D-B414-45570D9277AF}" destId="{7CBE66EF-94A6-5346-A9A1-4479901BED80}" srcOrd="0" destOrd="0" presId="urn:microsoft.com/office/officeart/2005/8/layout/lProcess2"/>
    <dgm:cxn modelId="{CB550F28-9F8D-664C-BAF2-FDC4056185B7}" type="presParOf" srcId="{C1D4066E-4458-5C4D-B414-45570D9277AF}" destId="{B4AF4772-8904-CC48-AED5-E4F1C5D434FF}" srcOrd="1" destOrd="0" presId="urn:microsoft.com/office/officeart/2005/8/layout/lProcess2"/>
    <dgm:cxn modelId="{058039D7-5D25-7644-B44E-F47371E89C7C}" type="presParOf" srcId="{C1D4066E-4458-5C4D-B414-45570D9277AF}" destId="{4C29F7C0-EE2D-0543-89B9-872066AE7308}" srcOrd="2" destOrd="0" presId="urn:microsoft.com/office/officeart/2005/8/layout/lProcess2"/>
    <dgm:cxn modelId="{3D051768-0221-1443-8B0C-02203C620C7B}" type="presParOf" srcId="{4C29F7C0-EE2D-0543-89B9-872066AE7308}" destId="{CFCCC2F5-3BEC-7141-8795-89F983DF4C5E}" srcOrd="0" destOrd="0" presId="urn:microsoft.com/office/officeart/2005/8/layout/lProcess2"/>
    <dgm:cxn modelId="{A7226384-52F5-4E7A-A9FA-357B78A9733E}" type="presParOf" srcId="{CFCCC2F5-3BEC-7141-8795-89F983DF4C5E}" destId="{ACF4441B-06F3-4DCC-92B3-F7126F309C03}" srcOrd="0" destOrd="0" presId="urn:microsoft.com/office/officeart/2005/8/layout/lProcess2"/>
    <dgm:cxn modelId="{5D841F22-1FE3-4D1D-B452-00ABDF4B0B31}" type="presParOf" srcId="{CFCCC2F5-3BEC-7141-8795-89F983DF4C5E}" destId="{D6DE2A86-2786-4AB2-AD1D-D4F8E53DA92B}" srcOrd="1" destOrd="0" presId="urn:microsoft.com/office/officeart/2005/8/layout/lProcess2"/>
    <dgm:cxn modelId="{6A18B6FB-21A7-4627-9314-6B0B96D5791F}" type="presParOf" srcId="{CFCCC2F5-3BEC-7141-8795-89F983DF4C5E}" destId="{FB300234-8ED6-41AD-9840-3473DDA06189}" srcOrd="2" destOrd="0" presId="urn:microsoft.com/office/officeart/2005/8/layout/lProcess2"/>
    <dgm:cxn modelId="{5FA4FA26-418B-4561-9FD0-97E8919FFA5B}" type="presParOf" srcId="{CFCCC2F5-3BEC-7141-8795-89F983DF4C5E}" destId="{B2D4E9EE-3E48-4725-A081-BA233205CD94}" srcOrd="3" destOrd="0" presId="urn:microsoft.com/office/officeart/2005/8/layout/lProcess2"/>
    <dgm:cxn modelId="{F85A637E-DF48-45E6-802B-1F8C82B28C65}" type="presParOf" srcId="{CFCCC2F5-3BEC-7141-8795-89F983DF4C5E}" destId="{8948C843-DAFE-4792-9FC9-8A4A5ACD3581}" srcOrd="4" destOrd="0" presId="urn:microsoft.com/office/officeart/2005/8/layout/lProcess2"/>
    <dgm:cxn modelId="{9D092F06-5C12-4EF0-95E3-D4754AEC651F}" type="presParOf" srcId="{CFCCC2F5-3BEC-7141-8795-89F983DF4C5E}" destId="{99EEDE4F-0451-4B1E-9093-A21D259761B9}" srcOrd="5" destOrd="0" presId="urn:microsoft.com/office/officeart/2005/8/layout/lProcess2"/>
    <dgm:cxn modelId="{EBF7EC64-558C-49C9-9DDC-C6872E2FA925}" type="presParOf" srcId="{CFCCC2F5-3BEC-7141-8795-89F983DF4C5E}" destId="{A816F0E4-EDF5-4C1B-B953-4DC99F727145}" srcOrd="6" destOrd="0" presId="urn:microsoft.com/office/officeart/2005/8/layout/lProcess2"/>
    <dgm:cxn modelId="{4E61110B-28DD-47BF-A0FE-2CCA8CE55162}" type="presParOf" srcId="{CFCCC2F5-3BEC-7141-8795-89F983DF4C5E}" destId="{21F2F4DA-425C-4D37-A036-663A3D51B7EF}" srcOrd="7" destOrd="0" presId="urn:microsoft.com/office/officeart/2005/8/layout/lProcess2"/>
    <dgm:cxn modelId="{5C3EB5AF-F366-4146-A8B2-C1D06C7D9B13}" type="presParOf" srcId="{CFCCC2F5-3BEC-7141-8795-89F983DF4C5E}" destId="{193B2CB4-68C6-4A0D-9913-792585C1E32E}" srcOrd="8" destOrd="0" presId="urn:microsoft.com/office/officeart/2005/8/layout/lProcess2"/>
    <dgm:cxn modelId="{E867131D-96AA-4E45-8D8D-FD6E1D8DF75E}" type="presParOf" srcId="{CFCCC2F5-3BEC-7141-8795-89F983DF4C5E}" destId="{0B1FDA51-04A7-480D-9062-387D19FAB767}" srcOrd="9" destOrd="0" presId="urn:microsoft.com/office/officeart/2005/8/layout/lProcess2"/>
    <dgm:cxn modelId="{49F3581C-D07B-46BF-8DAC-A730F827C960}" type="presParOf" srcId="{CFCCC2F5-3BEC-7141-8795-89F983DF4C5E}" destId="{AC09A95F-38DE-4EE1-9C80-5881C57C0C9A}" srcOrd="10" destOrd="0" presId="urn:microsoft.com/office/officeart/2005/8/layout/lProcess2"/>
    <dgm:cxn modelId="{E6D506AB-FB0C-5341-A01E-0374E5189D9D}" type="presParOf" srcId="{C67F04CE-77E7-0A4C-A8B7-E939CBE51A99}" destId="{6D7D0AFF-8330-3342-8D91-EABF6F7A7F43}" srcOrd="1" destOrd="0" presId="urn:microsoft.com/office/officeart/2005/8/layout/lProcess2"/>
    <dgm:cxn modelId="{063E751D-675B-42D4-8213-E7951B98E015}" type="presParOf" srcId="{C67F04CE-77E7-0A4C-A8B7-E939CBE51A99}" destId="{BD9946DD-8699-4FF1-BF0D-CDBF9A01FF3B}" srcOrd="2" destOrd="0" presId="urn:microsoft.com/office/officeart/2005/8/layout/lProcess2"/>
    <dgm:cxn modelId="{AB07F643-3DB3-44EC-AD10-31CFA070175F}" type="presParOf" srcId="{BD9946DD-8699-4FF1-BF0D-CDBF9A01FF3B}" destId="{073FD20A-F91B-4F59-B9E1-5356FF46262F}" srcOrd="0" destOrd="0" presId="urn:microsoft.com/office/officeart/2005/8/layout/lProcess2"/>
    <dgm:cxn modelId="{2F8C30CF-BAA2-4FFF-B2E7-71A54ADBC4C5}" type="presParOf" srcId="{BD9946DD-8699-4FF1-BF0D-CDBF9A01FF3B}" destId="{2BF03517-D1DE-4BA9-856D-834DA8C5FC4F}" srcOrd="1" destOrd="0" presId="urn:microsoft.com/office/officeart/2005/8/layout/lProcess2"/>
    <dgm:cxn modelId="{9D2E6267-3912-4A11-9BEA-DC2AF2CD7877}" type="presParOf" srcId="{BD9946DD-8699-4FF1-BF0D-CDBF9A01FF3B}" destId="{57865599-1243-4959-8E42-5F3C393966CE}" srcOrd="2" destOrd="0" presId="urn:microsoft.com/office/officeart/2005/8/layout/lProcess2"/>
    <dgm:cxn modelId="{FCA55497-9C93-46A4-B1D8-84D1D2407C32}" type="presParOf" srcId="{57865599-1243-4959-8E42-5F3C393966CE}" destId="{C3418A3F-2AF3-461A-9BF2-0AD464D88C89}" srcOrd="0" destOrd="0" presId="urn:microsoft.com/office/officeart/2005/8/layout/lProcess2"/>
    <dgm:cxn modelId="{7D6A2826-2FA0-4A26-B050-675576F29B5B}" type="presParOf" srcId="{C3418A3F-2AF3-461A-9BF2-0AD464D88C89}" destId="{71281E50-B45B-4B17-A09E-53715B46E104}" srcOrd="0" destOrd="0" presId="urn:microsoft.com/office/officeart/2005/8/layout/lProcess2"/>
    <dgm:cxn modelId="{933BABAC-6F9B-4D7B-9CD1-D2FF27DBE672}" type="presParOf" srcId="{C3418A3F-2AF3-461A-9BF2-0AD464D88C89}" destId="{7FA067F7-4A7C-411C-AD18-24452E2942BC}" srcOrd="1" destOrd="0" presId="urn:microsoft.com/office/officeart/2005/8/layout/lProcess2"/>
    <dgm:cxn modelId="{0EEE00D5-1525-4F00-BECD-121D1B11F38A}" type="presParOf" srcId="{C3418A3F-2AF3-461A-9BF2-0AD464D88C89}" destId="{04515F90-2292-4E32-AE75-995AAD7E88E3}" srcOrd="2" destOrd="0" presId="urn:microsoft.com/office/officeart/2005/8/layout/lProcess2"/>
    <dgm:cxn modelId="{51460A36-197C-4337-8D2E-19975FC4EDB6}" type="presParOf" srcId="{C3418A3F-2AF3-461A-9BF2-0AD464D88C89}" destId="{FFF67C0F-214E-4E36-AC5D-625FB88601F2}" srcOrd="3" destOrd="0" presId="urn:microsoft.com/office/officeart/2005/8/layout/lProcess2"/>
    <dgm:cxn modelId="{D43B0EC1-4515-4199-A5A3-D508DCDF17C0}" type="presParOf" srcId="{C3418A3F-2AF3-461A-9BF2-0AD464D88C89}" destId="{C942ECFD-FCCA-490C-9FE5-F1841E0E09EB}" srcOrd="4" destOrd="0" presId="urn:microsoft.com/office/officeart/2005/8/layout/lProcess2"/>
    <dgm:cxn modelId="{FFEB6F42-19ED-4D6A-870A-EA29353F13E6}" type="presParOf" srcId="{C3418A3F-2AF3-461A-9BF2-0AD464D88C89}" destId="{3B94959A-C33B-4CFB-9E5E-3F0FE19ABE83}" srcOrd="5" destOrd="0" presId="urn:microsoft.com/office/officeart/2005/8/layout/lProcess2"/>
    <dgm:cxn modelId="{8B0D0209-E87B-4FEF-AAFB-1B71F3B8CE65}" type="presParOf" srcId="{C3418A3F-2AF3-461A-9BF2-0AD464D88C89}" destId="{00C6383D-9133-43D4-ABA4-6EE2AA3A54D9}" srcOrd="6" destOrd="0" presId="urn:microsoft.com/office/officeart/2005/8/layout/lProcess2"/>
    <dgm:cxn modelId="{7E28DB4D-142C-43F4-B512-0CB6223CD9D7}" type="presParOf" srcId="{C3418A3F-2AF3-461A-9BF2-0AD464D88C89}" destId="{F36485AB-93D3-4871-BF42-42F4A3111BD1}" srcOrd="7" destOrd="0" presId="urn:microsoft.com/office/officeart/2005/8/layout/lProcess2"/>
    <dgm:cxn modelId="{EC9D0579-5C83-438F-A7C8-68C852101E18}" type="presParOf" srcId="{C3418A3F-2AF3-461A-9BF2-0AD464D88C89}" destId="{F1332118-00B4-4A5E-A565-93CB0374C725}" srcOrd="8" destOrd="0" presId="urn:microsoft.com/office/officeart/2005/8/layout/lProcess2"/>
    <dgm:cxn modelId="{CE37B93A-A246-448F-AD22-18DEAB0843C7}" type="presParOf" srcId="{C67F04CE-77E7-0A4C-A8B7-E939CBE51A99}" destId="{106B6A7F-6554-4324-9042-332D11A76CFA}" srcOrd="3" destOrd="0" presId="urn:microsoft.com/office/officeart/2005/8/layout/lProcess2"/>
    <dgm:cxn modelId="{AA92E747-2384-416C-8CD1-2C19EBA34F27}" type="presParOf" srcId="{C67F04CE-77E7-0A4C-A8B7-E939CBE51A99}" destId="{D6BAFCDA-DA19-4339-84AD-FE6EE13655C6}" srcOrd="4" destOrd="0" presId="urn:microsoft.com/office/officeart/2005/8/layout/lProcess2"/>
    <dgm:cxn modelId="{B774C8F5-4C6C-4ADB-8FE1-3DDAFF6636E3}" type="presParOf" srcId="{D6BAFCDA-DA19-4339-84AD-FE6EE13655C6}" destId="{74543EFE-177F-4FC4-B5F3-AC35A8C35724}" srcOrd="0" destOrd="0" presId="urn:microsoft.com/office/officeart/2005/8/layout/lProcess2"/>
    <dgm:cxn modelId="{88B9CD56-24D9-402B-BC99-FA240D2563B2}" type="presParOf" srcId="{D6BAFCDA-DA19-4339-84AD-FE6EE13655C6}" destId="{F83D8066-4DFF-4555-A3F6-829D50CA5ADB}" srcOrd="1" destOrd="0" presId="urn:microsoft.com/office/officeart/2005/8/layout/lProcess2"/>
    <dgm:cxn modelId="{85EDBEEE-4A15-4F75-A0BF-9D35AA759997}" type="presParOf" srcId="{D6BAFCDA-DA19-4339-84AD-FE6EE13655C6}" destId="{8E10EAEC-ED36-4BDF-BE7A-89AE5D5BA00C}" srcOrd="2" destOrd="0" presId="urn:microsoft.com/office/officeart/2005/8/layout/lProcess2"/>
    <dgm:cxn modelId="{7F8F7A24-625D-431E-9DE9-DB1681B45494}" type="presParOf" srcId="{8E10EAEC-ED36-4BDF-BE7A-89AE5D5BA00C}" destId="{88C11E34-A6FD-44D3-8DDE-CF1D150DF222}" srcOrd="0" destOrd="0" presId="urn:microsoft.com/office/officeart/2005/8/layout/lProcess2"/>
    <dgm:cxn modelId="{04C278E9-2C7B-4CF9-989E-8481189DD44F}" type="presParOf" srcId="{88C11E34-A6FD-44D3-8DDE-CF1D150DF222}" destId="{EE8E44B5-F9B7-F14A-8C44-FD1F1B5E92C3}" srcOrd="0" destOrd="0" presId="urn:microsoft.com/office/officeart/2005/8/layout/lProcess2"/>
    <dgm:cxn modelId="{F5E05F9B-B555-4957-8393-EE7E608881D7}" type="presParOf" srcId="{88C11E34-A6FD-44D3-8DDE-CF1D150DF222}" destId="{E1B76802-5F16-3848-B033-A064247E2AEB}" srcOrd="1" destOrd="0" presId="urn:microsoft.com/office/officeart/2005/8/layout/lProcess2"/>
    <dgm:cxn modelId="{3EA1BBCC-6980-454A-82E7-C2AB600E866C}" type="presParOf" srcId="{88C11E34-A6FD-44D3-8DDE-CF1D150DF222}" destId="{9798DB2E-3BB8-475F-9F2C-BEFEAAE68E41}" srcOrd="2" destOrd="0" presId="urn:microsoft.com/office/officeart/2005/8/layout/lProcess2"/>
    <dgm:cxn modelId="{514D07B0-D6C4-4B84-A23F-A8E54B590256}" type="presParOf" srcId="{88C11E34-A6FD-44D3-8DDE-CF1D150DF222}" destId="{7739B65B-DE61-4E06-9939-921161695DFE}" srcOrd="3" destOrd="0" presId="urn:microsoft.com/office/officeart/2005/8/layout/lProcess2"/>
    <dgm:cxn modelId="{AB64249D-3A7D-4240-8CB2-DEA185DE2377}" type="presParOf" srcId="{88C11E34-A6FD-44D3-8DDE-CF1D150DF222}" destId="{0A197061-D203-2C4C-8721-00A89C096CB6}" srcOrd="4" destOrd="0" presId="urn:microsoft.com/office/officeart/2005/8/layout/lProcess2"/>
    <dgm:cxn modelId="{336FC61A-DE2C-4B2D-8F01-4B6CB678E79E}" type="presParOf" srcId="{88C11E34-A6FD-44D3-8DDE-CF1D150DF222}" destId="{6D9AC7B6-6CC0-3F47-9DEA-F1DC4D9BC11E}" srcOrd="5" destOrd="0" presId="urn:microsoft.com/office/officeart/2005/8/layout/lProcess2"/>
    <dgm:cxn modelId="{87D01D06-8D9A-4F8A-B83D-F64F4CB8C882}" type="presParOf" srcId="{88C11E34-A6FD-44D3-8DDE-CF1D150DF222}" destId="{98778218-937C-6F48-97D2-098C158CCE3B}" srcOrd="6" destOrd="0" presId="urn:microsoft.com/office/officeart/2005/8/layout/lProcess2"/>
    <dgm:cxn modelId="{9AE7D821-5A03-4F33-9D8A-78501F74B262}" type="presParOf" srcId="{88C11E34-A6FD-44D3-8DDE-CF1D150DF222}" destId="{E56A81B4-2C93-0C45-ADCD-3EADC5CDAE15}" srcOrd="7" destOrd="0" presId="urn:microsoft.com/office/officeart/2005/8/layout/lProcess2"/>
    <dgm:cxn modelId="{CA61F1DF-FBF7-40A9-9F7C-911DFACEFA64}" type="presParOf" srcId="{88C11E34-A6FD-44D3-8DDE-CF1D150DF222}" destId="{D95A4F91-0054-864D-A2AF-B8A57276A5CF}" srcOrd="8" destOrd="0" presId="urn:microsoft.com/office/officeart/2005/8/layout/lProcess2"/>
    <dgm:cxn modelId="{35171833-CC40-46F5-B828-9E370474FB98}" type="presParOf" srcId="{88C11E34-A6FD-44D3-8DDE-CF1D150DF222}" destId="{0177990E-325D-4461-9028-2CD54FDE0ADA}" srcOrd="9" destOrd="0" presId="urn:microsoft.com/office/officeart/2005/8/layout/lProcess2"/>
    <dgm:cxn modelId="{3AD4F13F-56CD-40B1-9A63-220580E5B346}" type="presParOf" srcId="{88C11E34-A6FD-44D3-8DDE-CF1D150DF222}" destId="{406981C8-245B-47D9-9279-DAB651E59312}" srcOrd="10" destOrd="0" presId="urn:microsoft.com/office/officeart/2005/8/layout/lProcess2"/>
    <dgm:cxn modelId="{649E14E6-E488-4880-A8DA-0E3EA6C6E1AE}" type="presParOf" srcId="{C67F04CE-77E7-0A4C-A8B7-E939CBE51A99}" destId="{FB939B49-F525-4B30-BBDF-7B34D9635C1D}" srcOrd="5" destOrd="0" presId="urn:microsoft.com/office/officeart/2005/8/layout/lProcess2"/>
    <dgm:cxn modelId="{102F66D5-54B5-A848-A9A0-C4D01400A8A7}" type="presParOf" srcId="{C67F04CE-77E7-0A4C-A8B7-E939CBE51A99}" destId="{82991CE5-315A-2C40-B9D6-A65C1861C558}" srcOrd="6" destOrd="0" presId="urn:microsoft.com/office/officeart/2005/8/layout/lProcess2"/>
    <dgm:cxn modelId="{8332B60B-6135-3947-A6CA-D3DB5E770A30}" type="presParOf" srcId="{82991CE5-315A-2C40-B9D6-A65C1861C558}" destId="{B7088036-6909-9041-A383-B5A375CEEA0D}" srcOrd="0" destOrd="0" presId="urn:microsoft.com/office/officeart/2005/8/layout/lProcess2"/>
    <dgm:cxn modelId="{9C2C5425-1312-DA4E-9324-F9D94466F38F}" type="presParOf" srcId="{82991CE5-315A-2C40-B9D6-A65C1861C558}" destId="{13973848-A892-A140-AE06-DB590B2FA8D4}" srcOrd="1" destOrd="0" presId="urn:microsoft.com/office/officeart/2005/8/layout/lProcess2"/>
    <dgm:cxn modelId="{2E33F7C0-CA29-FA49-89E7-9FA9500EDC0A}" type="presParOf" srcId="{82991CE5-315A-2C40-B9D6-A65C1861C558}" destId="{3EFF3A73-D908-CA44-AF9E-96D4C1B985E4}" srcOrd="2" destOrd="0" presId="urn:microsoft.com/office/officeart/2005/8/layout/lProcess2"/>
    <dgm:cxn modelId="{CDD1A5A8-61EA-8641-989F-83EE974DDE56}" type="presParOf" srcId="{3EFF3A73-D908-CA44-AF9E-96D4C1B985E4}" destId="{3AAD0835-CE86-3248-B1E0-D20F7FF8A8CA}" srcOrd="0" destOrd="0" presId="urn:microsoft.com/office/officeart/2005/8/layout/lProcess2"/>
    <dgm:cxn modelId="{EAA02988-F236-2344-965B-63C6C82E5F4E}" type="presParOf" srcId="{3AAD0835-CE86-3248-B1E0-D20F7FF8A8CA}" destId="{463564DB-DB71-864D-9E4B-E22907870699}" srcOrd="0" destOrd="0" presId="urn:microsoft.com/office/officeart/2005/8/layout/lProcess2"/>
    <dgm:cxn modelId="{F8D886F5-B1C9-44B1-9FA8-598587E7F7D5}" type="presParOf" srcId="{3AAD0835-CE86-3248-B1E0-D20F7FF8A8CA}" destId="{BB42395F-AFF1-41B5-9D18-E0A00318EC47}" srcOrd="1" destOrd="0" presId="urn:microsoft.com/office/officeart/2005/8/layout/lProcess2"/>
    <dgm:cxn modelId="{2FB8E1E8-30DA-4DF4-9A2C-CEBBEF4114B1}" type="presParOf" srcId="{3AAD0835-CE86-3248-B1E0-D20F7FF8A8CA}" destId="{288DACE2-A97C-4CBE-82D6-1C112E14FF27}" srcOrd="2" destOrd="0" presId="urn:microsoft.com/office/officeart/2005/8/layout/lProcess2"/>
    <dgm:cxn modelId="{0ED6A3E1-505A-42A9-BB1D-5BACFA2B0580}" type="presParOf" srcId="{3AAD0835-CE86-3248-B1E0-D20F7FF8A8CA}" destId="{532598E3-BCA3-470F-9FB9-DE691B58741C}" srcOrd="3" destOrd="0" presId="urn:microsoft.com/office/officeart/2005/8/layout/lProcess2"/>
    <dgm:cxn modelId="{A08BADDA-6112-4659-B8F0-85E09AA64EA2}" type="presParOf" srcId="{3AAD0835-CE86-3248-B1E0-D20F7FF8A8CA}" destId="{685F7F14-CA92-4290-B54E-7CF93A195154}" srcOrd="4" destOrd="0" presId="urn:microsoft.com/office/officeart/2005/8/layout/lProcess2"/>
    <dgm:cxn modelId="{9583D77B-ECA3-4A5C-B9B2-E41C87F4B6D9}" type="presParOf" srcId="{3AAD0835-CE86-3248-B1E0-D20F7FF8A8CA}" destId="{62E67561-03E3-4C93-8324-6A315D97E1ED}" srcOrd="5" destOrd="0" presId="urn:microsoft.com/office/officeart/2005/8/layout/lProcess2"/>
    <dgm:cxn modelId="{0D65CD55-F84D-47A7-9610-B9FCFB52B521}" type="presParOf" srcId="{3AAD0835-CE86-3248-B1E0-D20F7FF8A8CA}" destId="{E4D24CB0-5DA8-4F32-846C-F1EA1D780FC6}" srcOrd="6" destOrd="0" presId="urn:microsoft.com/office/officeart/2005/8/layout/lProcess2"/>
    <dgm:cxn modelId="{32B9BFAD-D3F8-4C41-A13F-DB1F873B17B1}" type="presParOf" srcId="{C67F04CE-77E7-0A4C-A8B7-E939CBE51A99}" destId="{3F21FEFF-BC8C-274F-8017-1263D6D77FB6}" srcOrd="7" destOrd="0" presId="urn:microsoft.com/office/officeart/2005/8/layout/lProcess2"/>
    <dgm:cxn modelId="{CDDB7C6B-4F2A-1A49-81B4-DDD9987C1582}" type="presParOf" srcId="{C67F04CE-77E7-0A4C-A8B7-E939CBE51A99}" destId="{6CB53927-18BB-4744-963E-191581DBE89D}" srcOrd="8" destOrd="0" presId="urn:microsoft.com/office/officeart/2005/8/layout/lProcess2"/>
    <dgm:cxn modelId="{A1789979-46A0-8B42-A65D-F10E336A2BD7}" type="presParOf" srcId="{6CB53927-18BB-4744-963E-191581DBE89D}" destId="{47773590-6F63-7E49-A394-1D8049112A2B}" srcOrd="0" destOrd="0" presId="urn:microsoft.com/office/officeart/2005/8/layout/lProcess2"/>
    <dgm:cxn modelId="{E56EBB1F-42EC-934B-9559-DE01522310C6}" type="presParOf" srcId="{6CB53927-18BB-4744-963E-191581DBE89D}" destId="{9685F679-A9BD-2348-9598-0B7BC4C42FF6}" srcOrd="1" destOrd="0" presId="urn:microsoft.com/office/officeart/2005/8/layout/lProcess2"/>
    <dgm:cxn modelId="{17329A65-32E3-2C41-B69F-C7ECD1FDAAA0}" type="presParOf" srcId="{6CB53927-18BB-4744-963E-191581DBE89D}" destId="{4C65B515-4B16-3741-8476-2CB2CD969F7C}" srcOrd="2" destOrd="0" presId="urn:microsoft.com/office/officeart/2005/8/layout/lProcess2"/>
    <dgm:cxn modelId="{584187BB-4BB1-FD4F-B5CB-067F3F46675A}" type="presParOf" srcId="{4C65B515-4B16-3741-8476-2CB2CD969F7C}" destId="{4F5BEA2A-201F-AD4A-BAF6-6E0540B99E4F}" srcOrd="0" destOrd="0" presId="urn:microsoft.com/office/officeart/2005/8/layout/lProcess2"/>
    <dgm:cxn modelId="{2960EBAC-8F16-2745-ADC4-29E64E04AF60}" type="presParOf" srcId="{4F5BEA2A-201F-AD4A-BAF6-6E0540B99E4F}" destId="{9C60D478-F499-8146-8B54-DBE213C5B9C6}" srcOrd="0" destOrd="0" presId="urn:microsoft.com/office/officeart/2005/8/layout/lProcess2"/>
    <dgm:cxn modelId="{2B01101C-6C42-5A49-AB47-15C2EAD13DD4}" type="presParOf" srcId="{C67F04CE-77E7-0A4C-A8B7-E939CBE51A99}" destId="{A3C793A6-A55D-4746-9344-0DD6D7B14BA4}" srcOrd="9" destOrd="0" presId="urn:microsoft.com/office/officeart/2005/8/layout/lProcess2"/>
    <dgm:cxn modelId="{D04E81FC-FF35-974C-8348-7CBF90FC62BE}" type="presParOf" srcId="{C67F04CE-77E7-0A4C-A8B7-E939CBE51A99}" destId="{B283DFAD-56CC-234A-91C0-5B6F02962F3E}" srcOrd="10" destOrd="0" presId="urn:microsoft.com/office/officeart/2005/8/layout/lProcess2"/>
    <dgm:cxn modelId="{F37248D0-CDE9-BE48-853B-A744122444C1}" type="presParOf" srcId="{B283DFAD-56CC-234A-91C0-5B6F02962F3E}" destId="{43CDAB27-E411-9C47-AA0F-57C9891E44ED}" srcOrd="0" destOrd="0" presId="urn:microsoft.com/office/officeart/2005/8/layout/lProcess2"/>
    <dgm:cxn modelId="{6D1F4DB2-5F1D-8F4F-82E0-2E10D5C6DADE}" type="presParOf" srcId="{B283DFAD-56CC-234A-91C0-5B6F02962F3E}" destId="{018089B2-33F3-6F45-9AD9-5F88459AAA67}" srcOrd="1" destOrd="0" presId="urn:microsoft.com/office/officeart/2005/8/layout/lProcess2"/>
    <dgm:cxn modelId="{F53DC485-499F-7B42-AD37-3CAD0A702389}" type="presParOf" srcId="{B283DFAD-56CC-234A-91C0-5B6F02962F3E}" destId="{486DB662-6330-AD4C-B779-9D4D1E660D95}" srcOrd="2" destOrd="0" presId="urn:microsoft.com/office/officeart/2005/8/layout/lProcess2"/>
    <dgm:cxn modelId="{247CCCFD-3513-514B-8E36-FC97EA4AF9A6}" type="presParOf" srcId="{486DB662-6330-AD4C-B779-9D4D1E660D95}" destId="{12D93F1D-4901-9F4D-B5AB-4E90B8B3FA7B}" srcOrd="0" destOrd="0" presId="urn:microsoft.com/office/officeart/2005/8/layout/lProcess2"/>
    <dgm:cxn modelId="{C7ABBAE3-0B5C-584A-9AD2-FC7292FEDE9F}" type="presParOf" srcId="{12D93F1D-4901-9F4D-B5AB-4E90B8B3FA7B}" destId="{C519361E-1850-8647-883D-17D4F8C412CD}" srcOrd="0" destOrd="0" presId="urn:microsoft.com/office/officeart/2005/8/layout/lProcess2"/>
    <dgm:cxn modelId="{6676C9B6-247A-4770-AAE2-75DAF14A91BC}" type="presParOf" srcId="{12D93F1D-4901-9F4D-B5AB-4E90B8B3FA7B}" destId="{409B2F19-F2F1-4A33-BAED-B22A4B788939}" srcOrd="1" destOrd="0" presId="urn:microsoft.com/office/officeart/2005/8/layout/lProcess2"/>
    <dgm:cxn modelId="{D32D3F79-C163-45FA-BF20-EA844D2F1575}" type="presParOf" srcId="{12D93F1D-4901-9F4D-B5AB-4E90B8B3FA7B}" destId="{45EB54A3-62DC-4CB5-AB8F-C65FEC908980}" srcOrd="2" destOrd="0" presId="urn:microsoft.com/office/officeart/2005/8/layout/lProcess2"/>
    <dgm:cxn modelId="{8A719C2C-636E-4154-A412-FDB09D48A329}" type="presParOf" srcId="{12D93F1D-4901-9F4D-B5AB-4E90B8B3FA7B}" destId="{60527258-3EBB-41E8-8473-27DA74799BDE}" srcOrd="3" destOrd="0" presId="urn:microsoft.com/office/officeart/2005/8/layout/lProcess2"/>
    <dgm:cxn modelId="{CE4C2142-C864-441F-A1E3-BC6CFE63D0F7}" type="presParOf" srcId="{12D93F1D-4901-9F4D-B5AB-4E90B8B3FA7B}" destId="{BA3450E7-7774-4991-A194-B96D2625C5B4}" srcOrd="4" destOrd="0" presId="urn:microsoft.com/office/officeart/2005/8/layout/lProcess2"/>
    <dgm:cxn modelId="{42D135C1-995F-4176-A000-875388BF861F}" type="presParOf" srcId="{12D93F1D-4901-9F4D-B5AB-4E90B8B3FA7B}" destId="{EABFF46F-049E-48F6-BAC7-997176CB71B2}" srcOrd="5" destOrd="0" presId="urn:microsoft.com/office/officeart/2005/8/layout/lProcess2"/>
    <dgm:cxn modelId="{45938611-A23A-49FB-A5AA-224CA5365C5B}" type="presParOf" srcId="{12D93F1D-4901-9F4D-B5AB-4E90B8B3FA7B}" destId="{75CCF458-BE24-4118-8E8A-C4129CBC39DC}" srcOrd="6" destOrd="0" presId="urn:microsoft.com/office/officeart/2005/8/layout/lProcess2"/>
    <dgm:cxn modelId="{862A7742-C35B-4E29-8AD4-6B85F9B40771}" type="presParOf" srcId="{12D93F1D-4901-9F4D-B5AB-4E90B8B3FA7B}" destId="{BE46830C-B789-4012-80B9-42C2351CF53B}" srcOrd="7" destOrd="0" presId="urn:microsoft.com/office/officeart/2005/8/layout/lProcess2"/>
    <dgm:cxn modelId="{51E244D4-26DA-453A-A26F-B78655DE2299}" type="presParOf" srcId="{12D93F1D-4901-9F4D-B5AB-4E90B8B3FA7B}" destId="{5B710C82-45D4-4D5C-A841-06DAB4C8BFE3}" srcOrd="8" destOrd="0" presId="urn:microsoft.com/office/officeart/2005/8/layout/lProcess2"/>
    <dgm:cxn modelId="{E8DB073E-A037-473C-BBE8-EA95956E5BDE}" type="presParOf" srcId="{12D93F1D-4901-9F4D-B5AB-4E90B8B3FA7B}" destId="{5B3C5A5E-3F9F-46B7-AB6F-777D815B2050}" srcOrd="9" destOrd="0" presId="urn:microsoft.com/office/officeart/2005/8/layout/lProcess2"/>
    <dgm:cxn modelId="{83B29E00-BFAB-4B60-B88D-B379208370D4}" type="presParOf" srcId="{12D93F1D-4901-9F4D-B5AB-4E90B8B3FA7B}" destId="{6531DB09-B423-48F3-8ADE-B8FF4DDE7FFB}" srcOrd="10" destOrd="0" presId="urn:microsoft.com/office/officeart/2005/8/layout/lProcess2"/>
    <dgm:cxn modelId="{E424789F-585A-784B-A2D0-15EF7164628F}" type="presParOf" srcId="{C67F04CE-77E7-0A4C-A8B7-E939CBE51A99}" destId="{A20A3BB7-D9AB-7641-82D9-37E26D093613}" srcOrd="11" destOrd="0" presId="urn:microsoft.com/office/officeart/2005/8/layout/lProcess2"/>
    <dgm:cxn modelId="{3A6270B1-DBB8-AE47-8AC6-9C837F81F3F1}" type="presParOf" srcId="{C67F04CE-77E7-0A4C-A8B7-E939CBE51A99}" destId="{2C1F034A-ACB7-734E-B616-F64170CAFEB7}" srcOrd="12" destOrd="0" presId="urn:microsoft.com/office/officeart/2005/8/layout/lProcess2"/>
    <dgm:cxn modelId="{A0306E7E-155A-4548-9108-8C14F71CF380}" type="presParOf" srcId="{2C1F034A-ACB7-734E-B616-F64170CAFEB7}" destId="{D8A006C1-5B8C-0F48-B1AA-6A6D3640EFEC}" srcOrd="0" destOrd="0" presId="urn:microsoft.com/office/officeart/2005/8/layout/lProcess2"/>
    <dgm:cxn modelId="{CBCB93E1-8F58-2142-91B8-89E6DC8261FC}" type="presParOf" srcId="{2C1F034A-ACB7-734E-B616-F64170CAFEB7}" destId="{505CFA57-93AE-884B-BE6C-EE3759BB2626}" srcOrd="1" destOrd="0" presId="urn:microsoft.com/office/officeart/2005/8/layout/lProcess2"/>
    <dgm:cxn modelId="{F658A7B2-03DF-F44E-BAAA-EB55C8215F31}" type="presParOf" srcId="{2C1F034A-ACB7-734E-B616-F64170CAFEB7}" destId="{8B8870E2-AE74-124C-BB49-671CC9063277}" srcOrd="2" destOrd="0" presId="urn:microsoft.com/office/officeart/2005/8/layout/lProcess2"/>
    <dgm:cxn modelId="{8A0C9893-3807-B745-BC92-9BA9CF9A9436}" type="presParOf" srcId="{8B8870E2-AE74-124C-BB49-671CC9063277}" destId="{22DFCC81-D8DE-2943-875A-034923B5AA2C}" srcOrd="0" destOrd="0" presId="urn:microsoft.com/office/officeart/2005/8/layout/lProcess2"/>
    <dgm:cxn modelId="{ACF91C09-807E-2C49-B7EA-112AED78F887}" type="presParOf" srcId="{22DFCC81-D8DE-2943-875A-034923B5AA2C}" destId="{9A84FF15-895A-7447-B612-611D10A8480D}" srcOrd="0" destOrd="0" presId="urn:microsoft.com/office/officeart/2005/8/layout/lProcess2"/>
    <dgm:cxn modelId="{429368D4-758A-436D-89B1-BC1C61182F89}" type="presParOf" srcId="{22DFCC81-D8DE-2943-875A-034923B5AA2C}" destId="{192B34F0-49A1-436B-AC76-AD4F69F2F256}" srcOrd="1" destOrd="0" presId="urn:microsoft.com/office/officeart/2005/8/layout/lProcess2"/>
    <dgm:cxn modelId="{4DAD57C2-C9D9-4881-AC3F-32883DB0F49D}" type="presParOf" srcId="{22DFCC81-D8DE-2943-875A-034923B5AA2C}" destId="{EDB16C89-3FF1-47E5-AD43-ACE190CA23B7}" srcOrd="2" destOrd="0" presId="urn:microsoft.com/office/officeart/2005/8/layout/lProcess2"/>
    <dgm:cxn modelId="{D4DB6F69-4E67-46FB-AACE-F1198208BC2E}" type="presParOf" srcId="{22DFCC81-D8DE-2943-875A-034923B5AA2C}" destId="{848A3C83-7FF4-4261-8C4B-563D7B2C54BC}" srcOrd="3" destOrd="0" presId="urn:microsoft.com/office/officeart/2005/8/layout/lProcess2"/>
    <dgm:cxn modelId="{8CB86360-C505-4CE7-882A-898362C7A0DC}" type="presParOf" srcId="{22DFCC81-D8DE-2943-875A-034923B5AA2C}" destId="{822C209B-21C1-40ED-A247-8F49E683EE42}" srcOrd="4" destOrd="0" presId="urn:microsoft.com/office/officeart/2005/8/layout/lProcess2"/>
    <dgm:cxn modelId="{D37B0AA8-4FCD-4A65-94E9-81B38414D307}" type="presParOf" srcId="{22DFCC81-D8DE-2943-875A-034923B5AA2C}" destId="{A44D06CE-B5DD-4181-BA53-C7F7054F92A1}" srcOrd="5" destOrd="0" presId="urn:microsoft.com/office/officeart/2005/8/layout/lProcess2"/>
    <dgm:cxn modelId="{4EDC8A27-2912-41C6-A413-765BBC478193}" type="presParOf" srcId="{22DFCC81-D8DE-2943-875A-034923B5AA2C}" destId="{DCB993A8-251B-4DF1-89CB-B3CFB7C5C7FF}" srcOrd="6" destOrd="0" presId="urn:microsoft.com/office/officeart/2005/8/layout/lProcess2"/>
    <dgm:cxn modelId="{3905FF57-3686-40CF-BFDC-04695523FE7A}" type="presParOf" srcId="{22DFCC81-D8DE-2943-875A-034923B5AA2C}" destId="{28CFC6B2-1B55-4B1D-9698-FF402DC4839E}" srcOrd="7" destOrd="0" presId="urn:microsoft.com/office/officeart/2005/8/layout/lProcess2"/>
    <dgm:cxn modelId="{F40BC775-7683-4E91-AB1F-2991F2F8B73E}" type="presParOf" srcId="{22DFCC81-D8DE-2943-875A-034923B5AA2C}" destId="{C0B47054-46AD-4F61-AC41-B4684BEB4813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DF07703-3F44-594E-8CB7-D346C0CB56C8}" type="doc">
      <dgm:prSet loTypeId="urn:microsoft.com/office/officeart/2005/8/layout/defaul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D9EF03B-5877-AC44-9C07-4076E5C34FF2}">
      <dgm:prSet phldrT="[Text]" custT="1"/>
      <dgm:spPr>
        <a:solidFill>
          <a:schemeClr val="tx2">
            <a:lumMod val="20000"/>
            <a:lumOff val="80000"/>
          </a:schemeClr>
        </a:solidFill>
        <a:ln w="6350"/>
      </dgm:spPr>
      <dgm:t>
        <a:bodyPr/>
        <a:lstStyle/>
        <a:p>
          <a:r>
            <a:rPr lang="en-US" sz="1000" dirty="0">
              <a:latin typeface="TheSansOffice" panose="020B0503040302060204" pitchFamily="34" charset="77"/>
            </a:rPr>
            <a:t>Network Performance</a:t>
          </a:r>
        </a:p>
      </dgm:t>
    </dgm:pt>
    <dgm:pt modelId="{1412EEBD-718F-7243-B71B-AC219FE8D925}" type="parTrans" cxnId="{B4668068-6689-A343-87A0-6E4F83B34B65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C9191C44-6CC5-2C43-B8C0-A289672EEF84}" type="sibTrans" cxnId="{B4668068-6689-A343-87A0-6E4F83B34B65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A1E2F98B-6EC0-8241-B817-E71DF44B55CC}">
      <dgm:prSet phldrT="[Text]" custT="1"/>
      <dgm:spPr>
        <a:solidFill>
          <a:schemeClr val="accent3">
            <a:lumMod val="40000"/>
            <a:lumOff val="60000"/>
          </a:schemeClr>
        </a:solidFill>
        <a:ln w="6350"/>
      </dgm:spPr>
      <dgm:t>
        <a:bodyPr/>
        <a:lstStyle/>
        <a:p>
          <a:r>
            <a:rPr lang="en-US" sz="1000" dirty="0">
              <a:latin typeface="TheSansOffice" panose="020B0503040302060204" pitchFamily="34" charset="77"/>
            </a:rPr>
            <a:t>Multi Cloud FinOps </a:t>
          </a:r>
        </a:p>
      </dgm:t>
    </dgm:pt>
    <dgm:pt modelId="{AB24ADF6-8DF3-FD44-A4EC-279A760F857E}" type="parTrans" cxnId="{CC8B1368-B9D1-0C41-B1DB-592475A178E4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D0971E30-BC02-134A-8818-0BEBDBDE3B78}" type="sibTrans" cxnId="{CC8B1368-B9D1-0C41-B1DB-592475A178E4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5CB94D2C-2E61-8042-99B5-1DDB8842A239}">
      <dgm:prSet phldrT="[Text]" custT="1"/>
      <dgm:spPr>
        <a:solidFill>
          <a:schemeClr val="accent6">
            <a:lumMod val="60000"/>
            <a:lumOff val="40000"/>
          </a:schemeClr>
        </a:solidFill>
        <a:ln w="6350"/>
      </dgm:spPr>
      <dgm:t>
        <a:bodyPr/>
        <a:lstStyle/>
        <a:p>
          <a:r>
            <a:rPr lang="en-US" sz="1000" dirty="0">
              <a:latin typeface="TheSansOffice" panose="020B0503040302060204" pitchFamily="34" charset="77"/>
            </a:rPr>
            <a:t>App Security Services</a:t>
          </a:r>
        </a:p>
      </dgm:t>
    </dgm:pt>
    <dgm:pt modelId="{A80148FE-83EE-5D41-9F1C-1C90B260CD22}" type="parTrans" cxnId="{68D09B64-559B-DE40-8AFD-B63136804397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32AEDBAF-3370-D842-9E3D-A8BB7A59BE0E}" type="sibTrans" cxnId="{68D09B64-559B-DE40-8AFD-B63136804397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2B9B5930-13A6-114A-B3B9-F823034C8C57}">
      <dgm:prSet phldrT="[Text]" custT="1"/>
      <dgm:spPr>
        <a:solidFill>
          <a:schemeClr val="accent4">
            <a:lumMod val="40000"/>
            <a:lumOff val="60000"/>
          </a:schemeClr>
        </a:solidFill>
        <a:ln w="6350"/>
      </dgm:spPr>
      <dgm:t>
        <a:bodyPr/>
        <a:lstStyle/>
        <a:p>
          <a:r>
            <a:rPr lang="en-US" sz="1000" dirty="0">
              <a:latin typeface="TheSansOffice" panose="020B0503040302060204" pitchFamily="34" charset="77"/>
            </a:rPr>
            <a:t>App Performance </a:t>
          </a:r>
        </a:p>
      </dgm:t>
    </dgm:pt>
    <dgm:pt modelId="{161E9521-DCF1-5E4C-904F-97924236EB32}" type="parTrans" cxnId="{A7DF8010-5504-C749-93FF-B6FAF0E1B43D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C39CF68D-2825-A246-AEFE-9DB02A52F12D}" type="sibTrans" cxnId="{A7DF8010-5504-C749-93FF-B6FAF0E1B43D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FDD93635-05A0-F749-A0BC-1202A8B82B80}">
      <dgm:prSet phldrT="[Text]" custT="1"/>
      <dgm:spPr>
        <a:solidFill>
          <a:schemeClr val="accent4">
            <a:lumMod val="40000"/>
            <a:lumOff val="60000"/>
          </a:schemeClr>
        </a:solidFill>
        <a:ln w="6350"/>
      </dgm:spPr>
      <dgm:t>
        <a:bodyPr/>
        <a:lstStyle/>
        <a:p>
          <a:r>
            <a:rPr lang="en-US" sz="1000" dirty="0">
              <a:latin typeface="TheSansOffice" panose="020B0503040302060204" pitchFamily="34" charset="77"/>
            </a:rPr>
            <a:t>App Resource Optimization</a:t>
          </a:r>
        </a:p>
      </dgm:t>
    </dgm:pt>
    <dgm:pt modelId="{F0238EC2-7E85-D743-A547-D6F98267A280}" type="parTrans" cxnId="{958FD6CB-1BFA-9E45-BD8A-48D20EE2F666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9C1C31BA-2D58-8D4B-A4EB-48322AA940F3}" type="sibTrans" cxnId="{958FD6CB-1BFA-9E45-BD8A-48D20EE2F666}">
      <dgm:prSet/>
      <dgm:spPr/>
      <dgm:t>
        <a:bodyPr/>
        <a:lstStyle/>
        <a:p>
          <a:endParaRPr lang="en-US" sz="1100">
            <a:latin typeface="TheSansOffice" panose="020B0503040302060204" pitchFamily="34" charset="77"/>
          </a:endParaRPr>
        </a:p>
      </dgm:t>
    </dgm:pt>
    <dgm:pt modelId="{F94B6E91-EDF4-1F4C-A0D3-CAAC895A91D9}">
      <dgm:prSet/>
      <dgm:spPr>
        <a:solidFill>
          <a:schemeClr val="accent6">
            <a:lumMod val="20000"/>
            <a:lumOff val="80000"/>
          </a:schemeClr>
        </a:solidFill>
        <a:ln w="6350"/>
      </dgm:spPr>
      <dgm:t>
        <a:bodyPr/>
        <a:lstStyle/>
        <a:p>
          <a:r>
            <a:rPr lang="en-US" dirty="0">
              <a:latin typeface="TheSansOffice" panose="020B0503040302060204" pitchFamily="34" charset="77"/>
            </a:rPr>
            <a:t>...</a:t>
          </a:r>
        </a:p>
      </dgm:t>
    </dgm:pt>
    <dgm:pt modelId="{F24E1224-D659-F047-B4E0-DAB47418672B}" type="parTrans" cxnId="{490294CB-EADB-0149-A6E2-4A9D992E806C}">
      <dgm:prSet/>
      <dgm:spPr/>
      <dgm:t>
        <a:bodyPr/>
        <a:lstStyle/>
        <a:p>
          <a:endParaRPr lang="en-US">
            <a:latin typeface="TheSansOffice" panose="020B0503040302060204" pitchFamily="34" charset="77"/>
          </a:endParaRPr>
        </a:p>
      </dgm:t>
    </dgm:pt>
    <dgm:pt modelId="{44BA702C-2B4F-AA4F-9B84-ADAC0D2F09F0}" type="sibTrans" cxnId="{490294CB-EADB-0149-A6E2-4A9D992E806C}">
      <dgm:prSet/>
      <dgm:spPr/>
      <dgm:t>
        <a:bodyPr/>
        <a:lstStyle/>
        <a:p>
          <a:endParaRPr lang="en-US">
            <a:latin typeface="TheSansOffice" panose="020B0503040302060204" pitchFamily="34" charset="77"/>
          </a:endParaRPr>
        </a:p>
      </dgm:t>
    </dgm:pt>
    <dgm:pt modelId="{0F8493B2-AEB6-BF45-AE37-70978CB601F7}" type="pres">
      <dgm:prSet presAssocID="{8DF07703-3F44-594E-8CB7-D346C0CB56C8}" presName="diagram" presStyleCnt="0">
        <dgm:presLayoutVars>
          <dgm:dir/>
          <dgm:resizeHandles val="exact"/>
        </dgm:presLayoutVars>
      </dgm:prSet>
      <dgm:spPr/>
    </dgm:pt>
    <dgm:pt modelId="{F9D526A1-5F0B-4841-A6D6-B268F4BDF9EC}" type="pres">
      <dgm:prSet presAssocID="{6D9EF03B-5877-AC44-9C07-4076E5C34FF2}" presName="node" presStyleLbl="node1" presStyleIdx="0" presStyleCnt="6" custScaleX="148433" custLinFactNeighborX="-1489" custLinFactNeighborY="-17">
        <dgm:presLayoutVars>
          <dgm:bulletEnabled val="1"/>
        </dgm:presLayoutVars>
      </dgm:prSet>
      <dgm:spPr>
        <a:prstGeom prst="roundRect">
          <a:avLst/>
        </a:prstGeom>
      </dgm:spPr>
    </dgm:pt>
    <dgm:pt modelId="{2CD9F979-91EA-2047-94A7-824C881DD732}" type="pres">
      <dgm:prSet presAssocID="{C9191C44-6CC5-2C43-B8C0-A289672EEF84}" presName="sibTrans" presStyleCnt="0"/>
      <dgm:spPr/>
    </dgm:pt>
    <dgm:pt modelId="{70A29701-8958-434A-862C-1F4DE9AA55D8}" type="pres">
      <dgm:prSet presAssocID="{5CB94D2C-2E61-8042-99B5-1DDB8842A239}" presName="node" presStyleLbl="node1" presStyleIdx="1" presStyleCnt="6" custScaleX="148433" custLinFactNeighborX="-2156">
        <dgm:presLayoutVars>
          <dgm:bulletEnabled val="1"/>
        </dgm:presLayoutVars>
      </dgm:prSet>
      <dgm:spPr>
        <a:prstGeom prst="roundRect">
          <a:avLst/>
        </a:prstGeom>
      </dgm:spPr>
    </dgm:pt>
    <dgm:pt modelId="{B4AEA6BD-AEFC-424D-8B32-B32C348907AB}" type="pres">
      <dgm:prSet presAssocID="{32AEDBAF-3370-D842-9E3D-A8BB7A59BE0E}" presName="sibTrans" presStyleCnt="0"/>
      <dgm:spPr/>
    </dgm:pt>
    <dgm:pt modelId="{416E7BA2-D2E8-A14A-BCFD-5F875657A629}" type="pres">
      <dgm:prSet presAssocID="{2B9B5930-13A6-114A-B3B9-F823034C8C57}" presName="node" presStyleLbl="node1" presStyleIdx="2" presStyleCnt="6" custScaleX="148433" custLinFactNeighborX="-2824">
        <dgm:presLayoutVars>
          <dgm:bulletEnabled val="1"/>
        </dgm:presLayoutVars>
      </dgm:prSet>
      <dgm:spPr>
        <a:prstGeom prst="roundRect">
          <a:avLst/>
        </a:prstGeom>
      </dgm:spPr>
    </dgm:pt>
    <dgm:pt modelId="{3962DE13-6314-7E41-BDC1-6BE2B438B8FD}" type="pres">
      <dgm:prSet presAssocID="{C39CF68D-2825-A246-AEFE-9DB02A52F12D}" presName="sibTrans" presStyleCnt="0"/>
      <dgm:spPr/>
    </dgm:pt>
    <dgm:pt modelId="{3DB0122C-7AC9-644B-92B8-DC47721BDF25}" type="pres">
      <dgm:prSet presAssocID="{FDD93635-05A0-F749-A0BC-1202A8B82B80}" presName="node" presStyleLbl="node1" presStyleIdx="3" presStyleCnt="6" custScaleX="148433" custLinFactNeighborX="-3491">
        <dgm:presLayoutVars>
          <dgm:bulletEnabled val="1"/>
        </dgm:presLayoutVars>
      </dgm:prSet>
      <dgm:spPr>
        <a:prstGeom prst="roundRect">
          <a:avLst/>
        </a:prstGeom>
      </dgm:spPr>
    </dgm:pt>
    <dgm:pt modelId="{37BC9D62-AEAA-234C-BB22-BB1D100C3A0E}" type="pres">
      <dgm:prSet presAssocID="{9C1C31BA-2D58-8D4B-A4EB-48322AA940F3}" presName="sibTrans" presStyleCnt="0"/>
      <dgm:spPr/>
    </dgm:pt>
    <dgm:pt modelId="{29CF0CFC-6087-CB4F-BFF1-9D048ED787C0}" type="pres">
      <dgm:prSet presAssocID="{A1E2F98B-6EC0-8241-B817-E71DF44B55CC}" presName="node" presStyleLbl="node1" presStyleIdx="4" presStyleCnt="6" custScaleX="148433" custLinFactNeighborX="-5178">
        <dgm:presLayoutVars>
          <dgm:bulletEnabled val="1"/>
        </dgm:presLayoutVars>
      </dgm:prSet>
      <dgm:spPr>
        <a:prstGeom prst="roundRect">
          <a:avLst/>
        </a:prstGeom>
      </dgm:spPr>
    </dgm:pt>
    <dgm:pt modelId="{169FB838-1AB6-9E4A-BFB0-68F8E23E9319}" type="pres">
      <dgm:prSet presAssocID="{D0971E30-BC02-134A-8818-0BEBDBDE3B78}" presName="sibTrans" presStyleCnt="0"/>
      <dgm:spPr/>
    </dgm:pt>
    <dgm:pt modelId="{A365FFF6-D70A-B947-A016-BA973E69157D}" type="pres">
      <dgm:prSet presAssocID="{F94B6E91-EDF4-1F4C-A0D3-CAAC895A91D9}" presName="node" presStyleLbl="node1" presStyleIdx="5" presStyleCnt="6" custScaleX="51453">
        <dgm:presLayoutVars>
          <dgm:bulletEnabled val="1"/>
        </dgm:presLayoutVars>
      </dgm:prSet>
      <dgm:spPr/>
    </dgm:pt>
  </dgm:ptLst>
  <dgm:cxnLst>
    <dgm:cxn modelId="{A7DF8010-5504-C749-93FF-B6FAF0E1B43D}" srcId="{8DF07703-3F44-594E-8CB7-D346C0CB56C8}" destId="{2B9B5930-13A6-114A-B3B9-F823034C8C57}" srcOrd="2" destOrd="0" parTransId="{161E9521-DCF1-5E4C-904F-97924236EB32}" sibTransId="{C39CF68D-2825-A246-AEFE-9DB02A52F12D}"/>
    <dgm:cxn modelId="{17E1E23C-4840-3244-A920-D77EEC9DF0FB}" type="presOf" srcId="{8DF07703-3F44-594E-8CB7-D346C0CB56C8}" destId="{0F8493B2-AEB6-BF45-AE37-70978CB601F7}" srcOrd="0" destOrd="0" presId="urn:microsoft.com/office/officeart/2005/8/layout/default"/>
    <dgm:cxn modelId="{68D09B64-559B-DE40-8AFD-B63136804397}" srcId="{8DF07703-3F44-594E-8CB7-D346C0CB56C8}" destId="{5CB94D2C-2E61-8042-99B5-1DDB8842A239}" srcOrd="1" destOrd="0" parTransId="{A80148FE-83EE-5D41-9F1C-1C90B260CD22}" sibTransId="{32AEDBAF-3370-D842-9E3D-A8BB7A59BE0E}"/>
    <dgm:cxn modelId="{CC8B1368-B9D1-0C41-B1DB-592475A178E4}" srcId="{8DF07703-3F44-594E-8CB7-D346C0CB56C8}" destId="{A1E2F98B-6EC0-8241-B817-E71DF44B55CC}" srcOrd="4" destOrd="0" parTransId="{AB24ADF6-8DF3-FD44-A4EC-279A760F857E}" sibTransId="{D0971E30-BC02-134A-8818-0BEBDBDE3B78}"/>
    <dgm:cxn modelId="{B4668068-6689-A343-87A0-6E4F83B34B65}" srcId="{8DF07703-3F44-594E-8CB7-D346C0CB56C8}" destId="{6D9EF03B-5877-AC44-9C07-4076E5C34FF2}" srcOrd="0" destOrd="0" parTransId="{1412EEBD-718F-7243-B71B-AC219FE8D925}" sibTransId="{C9191C44-6CC5-2C43-B8C0-A289672EEF84}"/>
    <dgm:cxn modelId="{C3D07750-4964-744B-A873-4CAE382BD912}" type="presOf" srcId="{6D9EF03B-5877-AC44-9C07-4076E5C34FF2}" destId="{F9D526A1-5F0B-4841-A6D6-B268F4BDF9EC}" srcOrd="0" destOrd="0" presId="urn:microsoft.com/office/officeart/2005/8/layout/default"/>
    <dgm:cxn modelId="{2B5F0C58-D518-094B-AAFB-4571043ED3C5}" type="presOf" srcId="{F94B6E91-EDF4-1F4C-A0D3-CAAC895A91D9}" destId="{A365FFF6-D70A-B947-A016-BA973E69157D}" srcOrd="0" destOrd="0" presId="urn:microsoft.com/office/officeart/2005/8/layout/default"/>
    <dgm:cxn modelId="{83B3519E-F9EA-814E-AEDC-4D532DD6A619}" type="presOf" srcId="{A1E2F98B-6EC0-8241-B817-E71DF44B55CC}" destId="{29CF0CFC-6087-CB4F-BFF1-9D048ED787C0}" srcOrd="0" destOrd="0" presId="urn:microsoft.com/office/officeart/2005/8/layout/default"/>
    <dgm:cxn modelId="{DEF932C0-1639-F047-9788-0DAA44F78CF9}" type="presOf" srcId="{FDD93635-05A0-F749-A0BC-1202A8B82B80}" destId="{3DB0122C-7AC9-644B-92B8-DC47721BDF25}" srcOrd="0" destOrd="0" presId="urn:microsoft.com/office/officeart/2005/8/layout/default"/>
    <dgm:cxn modelId="{490294CB-EADB-0149-A6E2-4A9D992E806C}" srcId="{8DF07703-3F44-594E-8CB7-D346C0CB56C8}" destId="{F94B6E91-EDF4-1F4C-A0D3-CAAC895A91D9}" srcOrd="5" destOrd="0" parTransId="{F24E1224-D659-F047-B4E0-DAB47418672B}" sibTransId="{44BA702C-2B4F-AA4F-9B84-ADAC0D2F09F0}"/>
    <dgm:cxn modelId="{958FD6CB-1BFA-9E45-BD8A-48D20EE2F666}" srcId="{8DF07703-3F44-594E-8CB7-D346C0CB56C8}" destId="{FDD93635-05A0-F749-A0BC-1202A8B82B80}" srcOrd="3" destOrd="0" parTransId="{F0238EC2-7E85-D743-A547-D6F98267A280}" sibTransId="{9C1C31BA-2D58-8D4B-A4EB-48322AA940F3}"/>
    <dgm:cxn modelId="{4F3ABCDA-35C8-6F49-8D2B-2BA149D0A1F0}" type="presOf" srcId="{2B9B5930-13A6-114A-B3B9-F823034C8C57}" destId="{416E7BA2-D2E8-A14A-BCFD-5F875657A629}" srcOrd="0" destOrd="0" presId="urn:microsoft.com/office/officeart/2005/8/layout/default"/>
    <dgm:cxn modelId="{D99C8AE3-1C0D-F34D-9F27-2A56CA592EA2}" type="presOf" srcId="{5CB94D2C-2E61-8042-99B5-1DDB8842A239}" destId="{70A29701-8958-434A-862C-1F4DE9AA55D8}" srcOrd="0" destOrd="0" presId="urn:microsoft.com/office/officeart/2005/8/layout/default"/>
    <dgm:cxn modelId="{F0DBBAB2-5400-CD4C-8378-4AA16CAD5DA1}" type="presParOf" srcId="{0F8493B2-AEB6-BF45-AE37-70978CB601F7}" destId="{F9D526A1-5F0B-4841-A6D6-B268F4BDF9EC}" srcOrd="0" destOrd="0" presId="urn:microsoft.com/office/officeart/2005/8/layout/default"/>
    <dgm:cxn modelId="{0129205B-9685-9D43-844E-E075FACFB669}" type="presParOf" srcId="{0F8493B2-AEB6-BF45-AE37-70978CB601F7}" destId="{2CD9F979-91EA-2047-94A7-824C881DD732}" srcOrd="1" destOrd="0" presId="urn:microsoft.com/office/officeart/2005/8/layout/default"/>
    <dgm:cxn modelId="{EBF28753-4C33-FA44-9055-6DBED609367F}" type="presParOf" srcId="{0F8493B2-AEB6-BF45-AE37-70978CB601F7}" destId="{70A29701-8958-434A-862C-1F4DE9AA55D8}" srcOrd="2" destOrd="0" presId="urn:microsoft.com/office/officeart/2005/8/layout/default"/>
    <dgm:cxn modelId="{0328457D-13C2-9444-ADFF-436E35D37641}" type="presParOf" srcId="{0F8493B2-AEB6-BF45-AE37-70978CB601F7}" destId="{B4AEA6BD-AEFC-424D-8B32-B32C348907AB}" srcOrd="3" destOrd="0" presId="urn:microsoft.com/office/officeart/2005/8/layout/default"/>
    <dgm:cxn modelId="{9BEE310C-A645-3E42-83A5-665CB878033B}" type="presParOf" srcId="{0F8493B2-AEB6-BF45-AE37-70978CB601F7}" destId="{416E7BA2-D2E8-A14A-BCFD-5F875657A629}" srcOrd="4" destOrd="0" presId="urn:microsoft.com/office/officeart/2005/8/layout/default"/>
    <dgm:cxn modelId="{D7CB0B2C-971E-FA41-89CC-4E7DD59021AA}" type="presParOf" srcId="{0F8493B2-AEB6-BF45-AE37-70978CB601F7}" destId="{3962DE13-6314-7E41-BDC1-6BE2B438B8FD}" srcOrd="5" destOrd="0" presId="urn:microsoft.com/office/officeart/2005/8/layout/default"/>
    <dgm:cxn modelId="{BCB691F5-F9E9-2044-8FCF-C7487A957EE0}" type="presParOf" srcId="{0F8493B2-AEB6-BF45-AE37-70978CB601F7}" destId="{3DB0122C-7AC9-644B-92B8-DC47721BDF25}" srcOrd="6" destOrd="0" presId="urn:microsoft.com/office/officeart/2005/8/layout/default"/>
    <dgm:cxn modelId="{CA6102E9-1CC4-D442-81DC-D9470A130890}" type="presParOf" srcId="{0F8493B2-AEB6-BF45-AE37-70978CB601F7}" destId="{37BC9D62-AEAA-234C-BB22-BB1D100C3A0E}" srcOrd="7" destOrd="0" presId="urn:microsoft.com/office/officeart/2005/8/layout/default"/>
    <dgm:cxn modelId="{8A19D900-27BF-E446-9A51-80F0A9D4EB0F}" type="presParOf" srcId="{0F8493B2-AEB6-BF45-AE37-70978CB601F7}" destId="{29CF0CFC-6087-CB4F-BFF1-9D048ED787C0}" srcOrd="8" destOrd="0" presId="urn:microsoft.com/office/officeart/2005/8/layout/default"/>
    <dgm:cxn modelId="{B0D1EBF2-354C-BC48-9F31-1BA08785168C}" type="presParOf" srcId="{0F8493B2-AEB6-BF45-AE37-70978CB601F7}" destId="{169FB838-1AB6-9E4A-BFB0-68F8E23E9319}" srcOrd="9" destOrd="0" presId="urn:microsoft.com/office/officeart/2005/8/layout/default"/>
    <dgm:cxn modelId="{6E3364E1-CF2C-1743-AEFF-74157ACDDF8C}" type="presParOf" srcId="{0F8493B2-AEB6-BF45-AE37-70978CB601F7}" destId="{A365FFF6-D70A-B947-A016-BA973E69157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DF07703-3F44-594E-8CB7-D346C0CB56C8}" type="doc">
      <dgm:prSet loTypeId="urn:microsoft.com/office/officeart/2005/8/layout/defaul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D9EF03B-5877-AC44-9C07-4076E5C34FF2}">
      <dgm:prSet phldrT="[Text]" custT="1"/>
      <dgm:spPr>
        <a:solidFill>
          <a:srgbClr val="BFD72F"/>
        </a:solidFill>
        <a:ln>
          <a:noFill/>
        </a:ln>
      </dgm:spPr>
      <dgm:t>
        <a:bodyPr/>
        <a:lstStyle/>
        <a:p>
          <a:r>
            <a:rPr lang="en-US" sz="1000" dirty="0">
              <a:solidFill>
                <a:srgbClr val="002060"/>
              </a:solidFill>
            </a:rPr>
            <a:t>Prediction, Prevention, and Remediation of </a:t>
          </a:r>
          <a:br>
            <a:rPr lang="en-US" sz="1000" dirty="0">
              <a:solidFill>
                <a:srgbClr val="002060"/>
              </a:solidFill>
            </a:rPr>
          </a:br>
          <a:r>
            <a:rPr lang="en-US" sz="1000" dirty="0">
              <a:solidFill>
                <a:srgbClr val="C00000"/>
              </a:solidFill>
            </a:rPr>
            <a:t>Business Service </a:t>
          </a:r>
          <a:r>
            <a:rPr lang="en-US" sz="1000" dirty="0">
              <a:solidFill>
                <a:srgbClr val="002060"/>
              </a:solidFill>
            </a:rPr>
            <a:t>Availability and Performance Issues</a:t>
          </a:r>
        </a:p>
      </dgm:t>
    </dgm:pt>
    <dgm:pt modelId="{1412EEBD-718F-7243-B71B-AC219FE8D925}" type="parTrans" cxnId="{B4668068-6689-A343-87A0-6E4F83B34B65}">
      <dgm:prSet/>
      <dgm:spPr/>
      <dgm:t>
        <a:bodyPr/>
        <a:lstStyle/>
        <a:p>
          <a:endParaRPr lang="en-US" sz="1100"/>
        </a:p>
      </dgm:t>
    </dgm:pt>
    <dgm:pt modelId="{C9191C44-6CC5-2C43-B8C0-A289672EEF84}" type="sibTrans" cxnId="{B4668068-6689-A343-87A0-6E4F83B34B65}">
      <dgm:prSet/>
      <dgm:spPr/>
      <dgm:t>
        <a:bodyPr/>
        <a:lstStyle/>
        <a:p>
          <a:endParaRPr lang="en-US" sz="1100"/>
        </a:p>
      </dgm:t>
    </dgm:pt>
    <dgm:pt modelId="{0F8493B2-AEB6-BF45-AE37-70978CB601F7}" type="pres">
      <dgm:prSet presAssocID="{8DF07703-3F44-594E-8CB7-D346C0CB56C8}" presName="diagram" presStyleCnt="0">
        <dgm:presLayoutVars>
          <dgm:dir/>
          <dgm:resizeHandles val="exact"/>
        </dgm:presLayoutVars>
      </dgm:prSet>
      <dgm:spPr/>
    </dgm:pt>
    <dgm:pt modelId="{F9D526A1-5F0B-4841-A6D6-B268F4BDF9EC}" type="pres">
      <dgm:prSet presAssocID="{6D9EF03B-5877-AC44-9C07-4076E5C34FF2}" presName="node" presStyleLbl="node1" presStyleIdx="0" presStyleCnt="1" custScaleX="512304" custLinFactNeighborX="-1489" custLinFactNeighborY="-17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17E1E23C-4840-3244-A920-D77EEC9DF0FB}" type="presOf" srcId="{8DF07703-3F44-594E-8CB7-D346C0CB56C8}" destId="{0F8493B2-AEB6-BF45-AE37-70978CB601F7}" srcOrd="0" destOrd="0" presId="urn:microsoft.com/office/officeart/2005/8/layout/default"/>
    <dgm:cxn modelId="{B4668068-6689-A343-87A0-6E4F83B34B65}" srcId="{8DF07703-3F44-594E-8CB7-D346C0CB56C8}" destId="{6D9EF03B-5877-AC44-9C07-4076E5C34FF2}" srcOrd="0" destOrd="0" parTransId="{1412EEBD-718F-7243-B71B-AC219FE8D925}" sibTransId="{C9191C44-6CC5-2C43-B8C0-A289672EEF84}"/>
    <dgm:cxn modelId="{C3D07750-4964-744B-A873-4CAE382BD912}" type="presOf" srcId="{6D9EF03B-5877-AC44-9C07-4076E5C34FF2}" destId="{F9D526A1-5F0B-4841-A6D6-B268F4BDF9EC}" srcOrd="0" destOrd="0" presId="urn:microsoft.com/office/officeart/2005/8/layout/default"/>
    <dgm:cxn modelId="{F0DBBAB2-5400-CD4C-8378-4AA16CAD5DA1}" type="presParOf" srcId="{0F8493B2-AEB6-BF45-AE37-70978CB601F7}" destId="{F9D526A1-5F0B-4841-A6D6-B268F4BDF9E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0E2EBD-5048-41E9-A33A-AE77983D57F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80AD2147-EF84-4648-B15D-868CE7C14BC1}">
      <dgm:prSet custT="1"/>
      <dgm:spPr>
        <a:solidFill>
          <a:srgbClr val="10253F"/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b="1" dirty="0">
              <a:solidFill>
                <a:srgbClr val="BED730"/>
              </a:solidFill>
            </a:rPr>
            <a:t>M</a:t>
          </a:r>
          <a:r>
            <a:rPr lang="en-IN" sz="1200" b="1" dirty="0">
              <a:solidFill>
                <a:srgbClr val="BED730"/>
              </a:solidFill>
            </a:rPr>
            <a:t>anaged Services Coverage</a:t>
          </a:r>
          <a:endParaRPr lang="en-IN" sz="1200" dirty="0">
            <a:solidFill>
              <a:srgbClr val="BED730"/>
            </a:solidFill>
          </a:endParaRPr>
        </a:p>
      </dgm:t>
    </dgm:pt>
    <dgm:pt modelId="{6D48DBCC-C519-4B56-9C18-7F9BA1DFE340}" type="parTrans" cxnId="{448767BF-800B-4177-A9E0-17DE047DEFCD}">
      <dgm:prSet/>
      <dgm:spPr/>
      <dgm:t>
        <a:bodyPr/>
        <a:lstStyle/>
        <a:p>
          <a:endParaRPr lang="en-IN"/>
        </a:p>
      </dgm:t>
    </dgm:pt>
    <dgm:pt modelId="{FAC64D8E-FD37-478A-8343-6A10A91A8D44}" type="sibTrans" cxnId="{448767BF-800B-4177-A9E0-17DE047DEFCD}">
      <dgm:prSet/>
      <dgm:spPr/>
      <dgm:t>
        <a:bodyPr/>
        <a:lstStyle/>
        <a:p>
          <a:endParaRPr lang="en-IN"/>
        </a:p>
      </dgm:t>
    </dgm:pt>
    <dgm:pt modelId="{8E837AD5-08EA-4B86-BE14-D59F809A2389}">
      <dgm:prSet custT="1"/>
      <dgm:spPr>
        <a:noFill/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87313" indent="-87313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dirty="0">
              <a:solidFill>
                <a:schemeClr val="bg1">
                  <a:lumMod val="95000"/>
                </a:schemeClr>
              </a:solidFill>
            </a:rPr>
            <a:t>Data Center – Server, Storage, Backup, Virtualization, O/S, DR Management, DC LAN, Security</a:t>
          </a:r>
          <a:endParaRPr lang="en-IN" sz="900" dirty="0">
            <a:solidFill>
              <a:schemeClr val="bg1">
                <a:lumMod val="95000"/>
              </a:schemeClr>
            </a:solidFill>
          </a:endParaRPr>
        </a:p>
      </dgm:t>
    </dgm:pt>
    <dgm:pt modelId="{0B46E2A0-5852-48BB-91AD-B3DB3812B502}" type="parTrans" cxnId="{37C4E8BE-8F8D-4047-B6DE-C1B7BA77D487}">
      <dgm:prSet/>
      <dgm:spPr/>
      <dgm:t>
        <a:bodyPr/>
        <a:lstStyle/>
        <a:p>
          <a:endParaRPr lang="en-IN"/>
        </a:p>
      </dgm:t>
    </dgm:pt>
    <dgm:pt modelId="{1D6C8EBF-BAC7-4F36-9242-F9D4A16431AB}" type="sibTrans" cxnId="{37C4E8BE-8F8D-4047-B6DE-C1B7BA77D487}">
      <dgm:prSet/>
      <dgm:spPr/>
      <dgm:t>
        <a:bodyPr/>
        <a:lstStyle/>
        <a:p>
          <a:endParaRPr lang="en-IN"/>
        </a:p>
      </dgm:t>
    </dgm:pt>
    <dgm:pt modelId="{E99056EA-20C0-42FF-A0AB-9CD132FAD8B6}">
      <dgm:prSet custT="1"/>
      <dgm:spPr>
        <a:noFill/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87313" indent="-87313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dirty="0">
              <a:solidFill>
                <a:schemeClr val="bg1">
                  <a:lumMod val="95000"/>
                </a:schemeClr>
              </a:solidFill>
            </a:rPr>
            <a:t>Cloud - AWS, Azure, OCI, GCP, Private / Hybrid Cloud </a:t>
          </a:r>
          <a:endParaRPr lang="en-IN" sz="900" dirty="0">
            <a:solidFill>
              <a:schemeClr val="bg1">
                <a:lumMod val="95000"/>
              </a:schemeClr>
            </a:solidFill>
          </a:endParaRPr>
        </a:p>
      </dgm:t>
    </dgm:pt>
    <dgm:pt modelId="{75BA4EF0-66F3-4E2D-99A8-536C7C381389}" type="parTrans" cxnId="{5221600F-C1F1-4551-8469-5B139CB9CDBF}">
      <dgm:prSet/>
      <dgm:spPr/>
      <dgm:t>
        <a:bodyPr/>
        <a:lstStyle/>
        <a:p>
          <a:endParaRPr lang="en-IN"/>
        </a:p>
      </dgm:t>
    </dgm:pt>
    <dgm:pt modelId="{7C6E7DEC-E462-46F5-94D7-62BA5C9B3842}" type="sibTrans" cxnId="{5221600F-C1F1-4551-8469-5B139CB9CDBF}">
      <dgm:prSet/>
      <dgm:spPr/>
      <dgm:t>
        <a:bodyPr/>
        <a:lstStyle/>
        <a:p>
          <a:endParaRPr lang="en-IN"/>
        </a:p>
      </dgm:t>
    </dgm:pt>
    <dgm:pt modelId="{67A47BD4-7755-4F0D-8318-E38C11EA0DF3}">
      <dgm:prSet custT="1"/>
      <dgm:spPr>
        <a:noFill/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87313" indent="-87313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dirty="0">
              <a:solidFill>
                <a:schemeClr val="bg1">
                  <a:lumMod val="95000"/>
                </a:schemeClr>
              </a:solidFill>
            </a:rPr>
            <a:t>Network – NOC, LAN, Wi-Fi, WAN, VPN, IP/VoIP, VC, SDWAN</a:t>
          </a:r>
          <a:endParaRPr lang="en-IN" sz="900" dirty="0">
            <a:solidFill>
              <a:schemeClr val="bg1">
                <a:lumMod val="95000"/>
              </a:schemeClr>
            </a:solidFill>
          </a:endParaRPr>
        </a:p>
      </dgm:t>
    </dgm:pt>
    <dgm:pt modelId="{3EFBDA69-61DD-434E-9577-78E27422CA6D}" type="parTrans" cxnId="{0D7AAB6C-A125-4D25-B394-B1289F1DB799}">
      <dgm:prSet/>
      <dgm:spPr/>
      <dgm:t>
        <a:bodyPr/>
        <a:lstStyle/>
        <a:p>
          <a:endParaRPr lang="en-IN"/>
        </a:p>
      </dgm:t>
    </dgm:pt>
    <dgm:pt modelId="{4C19E141-88C0-4BED-BD2D-1B5AF93DAD3A}" type="sibTrans" cxnId="{0D7AAB6C-A125-4D25-B394-B1289F1DB799}">
      <dgm:prSet/>
      <dgm:spPr/>
      <dgm:t>
        <a:bodyPr/>
        <a:lstStyle/>
        <a:p>
          <a:endParaRPr lang="en-IN"/>
        </a:p>
      </dgm:t>
    </dgm:pt>
    <dgm:pt modelId="{CBE8880C-4EDC-47CF-A3BB-120CB0D82E28}">
      <dgm:prSet custT="1"/>
      <dgm:spPr>
        <a:noFill/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87313" indent="-87313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dirty="0">
              <a:solidFill>
                <a:schemeClr val="bg1">
                  <a:lumMod val="95000"/>
                </a:schemeClr>
              </a:solidFill>
            </a:rPr>
            <a:t>Security – SOC, SIEM, Threat Management, Information Security, Audits &amp; Certifications, GRC</a:t>
          </a:r>
          <a:endParaRPr lang="en-IN" sz="900" dirty="0">
            <a:solidFill>
              <a:schemeClr val="bg1">
                <a:lumMod val="95000"/>
              </a:schemeClr>
            </a:solidFill>
          </a:endParaRPr>
        </a:p>
      </dgm:t>
    </dgm:pt>
    <dgm:pt modelId="{76D92075-6D17-4E86-890A-80644E6B7028}" type="parTrans" cxnId="{90DFF257-8640-4165-A38F-01FE91E68A40}">
      <dgm:prSet/>
      <dgm:spPr/>
      <dgm:t>
        <a:bodyPr/>
        <a:lstStyle/>
        <a:p>
          <a:endParaRPr lang="en-IN"/>
        </a:p>
      </dgm:t>
    </dgm:pt>
    <dgm:pt modelId="{873749F2-FC18-4F01-82C6-3A5278564AD2}" type="sibTrans" cxnId="{90DFF257-8640-4165-A38F-01FE91E68A40}">
      <dgm:prSet/>
      <dgm:spPr/>
      <dgm:t>
        <a:bodyPr/>
        <a:lstStyle/>
        <a:p>
          <a:endParaRPr lang="en-IN"/>
        </a:p>
      </dgm:t>
    </dgm:pt>
    <dgm:pt modelId="{64347F32-2B05-4087-B821-33DDF53360E2}">
      <dgm:prSet custT="1"/>
      <dgm:spPr>
        <a:noFill/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 marL="87313" indent="-87313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dirty="0">
              <a:solidFill>
                <a:schemeClr val="bg1">
                  <a:lumMod val="95000"/>
                </a:schemeClr>
              </a:solidFill>
            </a:rPr>
            <a:t>Infra Apps – Database, Middleware’s, Mail Messaging, Directory Services, etc.</a:t>
          </a:r>
          <a:endParaRPr lang="en-IN" sz="900" dirty="0">
            <a:solidFill>
              <a:schemeClr val="bg1">
                <a:lumMod val="95000"/>
              </a:schemeClr>
            </a:solidFill>
          </a:endParaRPr>
        </a:p>
      </dgm:t>
    </dgm:pt>
    <dgm:pt modelId="{B88EF690-1411-4783-A10B-DFC78681F961}" type="parTrans" cxnId="{82289039-E298-47D4-B706-DD76A44296F0}">
      <dgm:prSet/>
      <dgm:spPr/>
      <dgm:t>
        <a:bodyPr/>
        <a:lstStyle/>
        <a:p>
          <a:endParaRPr lang="en-IN"/>
        </a:p>
      </dgm:t>
    </dgm:pt>
    <dgm:pt modelId="{D810E29E-A332-4EB7-8846-448F6C52CCB0}" type="sibTrans" cxnId="{82289039-E298-47D4-B706-DD76A44296F0}">
      <dgm:prSet/>
      <dgm:spPr/>
      <dgm:t>
        <a:bodyPr/>
        <a:lstStyle/>
        <a:p>
          <a:endParaRPr lang="en-IN"/>
        </a:p>
      </dgm:t>
    </dgm:pt>
    <dgm:pt modelId="{8ED2A77C-425D-441C-9358-D6EAE9BF714F}" type="pres">
      <dgm:prSet presAssocID="{D80E2EBD-5048-41E9-A33A-AE77983D57F1}" presName="linear" presStyleCnt="0">
        <dgm:presLayoutVars>
          <dgm:dir/>
          <dgm:animLvl val="lvl"/>
          <dgm:resizeHandles val="exact"/>
        </dgm:presLayoutVars>
      </dgm:prSet>
      <dgm:spPr/>
    </dgm:pt>
    <dgm:pt modelId="{18F6C280-DE88-49EB-B294-6D5B68072C40}" type="pres">
      <dgm:prSet presAssocID="{80AD2147-EF84-4648-B15D-868CE7C14BC1}" presName="parentLin" presStyleCnt="0"/>
      <dgm:spPr/>
    </dgm:pt>
    <dgm:pt modelId="{48F41353-4FC5-4C09-BF51-EE09D02AA6C1}" type="pres">
      <dgm:prSet presAssocID="{80AD2147-EF84-4648-B15D-868CE7C14BC1}" presName="parentLeftMargin" presStyleLbl="node1" presStyleIdx="0" presStyleCnt="1"/>
      <dgm:spPr/>
    </dgm:pt>
    <dgm:pt modelId="{B3C31D10-5F29-49E4-A6AF-A0BDD5044220}" type="pres">
      <dgm:prSet presAssocID="{80AD2147-EF84-4648-B15D-868CE7C14BC1}" presName="parentText" presStyleLbl="node1" presStyleIdx="0" presStyleCnt="1" custScaleY="121951">
        <dgm:presLayoutVars>
          <dgm:chMax val="0"/>
          <dgm:bulletEnabled val="1"/>
        </dgm:presLayoutVars>
      </dgm:prSet>
      <dgm:spPr/>
    </dgm:pt>
    <dgm:pt modelId="{675CB4E2-7315-419A-934D-D943EC774C97}" type="pres">
      <dgm:prSet presAssocID="{80AD2147-EF84-4648-B15D-868CE7C14BC1}" presName="negativeSpace" presStyleCnt="0"/>
      <dgm:spPr/>
    </dgm:pt>
    <dgm:pt modelId="{8F98FB0A-2B25-40A5-8A03-290ECA4F6087}" type="pres">
      <dgm:prSet presAssocID="{80AD2147-EF84-4648-B15D-868CE7C14BC1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83BEDD0D-B280-4935-B34F-830B410DD89E}" type="presOf" srcId="{D80E2EBD-5048-41E9-A33A-AE77983D57F1}" destId="{8ED2A77C-425D-441C-9358-D6EAE9BF714F}" srcOrd="0" destOrd="0" presId="urn:microsoft.com/office/officeart/2005/8/layout/list1"/>
    <dgm:cxn modelId="{5221600F-C1F1-4551-8469-5B139CB9CDBF}" srcId="{80AD2147-EF84-4648-B15D-868CE7C14BC1}" destId="{E99056EA-20C0-42FF-A0AB-9CD132FAD8B6}" srcOrd="1" destOrd="0" parTransId="{75BA4EF0-66F3-4E2D-99A8-536C7C381389}" sibTransId="{7C6E7DEC-E462-46F5-94D7-62BA5C9B3842}"/>
    <dgm:cxn modelId="{AB14981D-FECC-43B8-8D88-0C9C2471E403}" type="presOf" srcId="{67A47BD4-7755-4F0D-8318-E38C11EA0DF3}" destId="{8F98FB0A-2B25-40A5-8A03-290ECA4F6087}" srcOrd="0" destOrd="2" presId="urn:microsoft.com/office/officeart/2005/8/layout/list1"/>
    <dgm:cxn modelId="{82289039-E298-47D4-B706-DD76A44296F0}" srcId="{80AD2147-EF84-4648-B15D-868CE7C14BC1}" destId="{64347F32-2B05-4087-B821-33DDF53360E2}" srcOrd="4" destOrd="0" parTransId="{B88EF690-1411-4783-A10B-DFC78681F961}" sibTransId="{D810E29E-A332-4EB7-8846-448F6C52CCB0}"/>
    <dgm:cxn modelId="{0D7AAB6C-A125-4D25-B394-B1289F1DB799}" srcId="{80AD2147-EF84-4648-B15D-868CE7C14BC1}" destId="{67A47BD4-7755-4F0D-8318-E38C11EA0DF3}" srcOrd="2" destOrd="0" parTransId="{3EFBDA69-61DD-434E-9577-78E27422CA6D}" sibTransId="{4C19E141-88C0-4BED-BD2D-1B5AF93DAD3A}"/>
    <dgm:cxn modelId="{B402CC71-5E8C-43BC-9634-4A02BB663817}" type="presOf" srcId="{CBE8880C-4EDC-47CF-A3BB-120CB0D82E28}" destId="{8F98FB0A-2B25-40A5-8A03-290ECA4F6087}" srcOrd="0" destOrd="3" presId="urn:microsoft.com/office/officeart/2005/8/layout/list1"/>
    <dgm:cxn modelId="{25925072-B9EB-4BAA-925A-69A328F589BC}" type="presOf" srcId="{64347F32-2B05-4087-B821-33DDF53360E2}" destId="{8F98FB0A-2B25-40A5-8A03-290ECA4F6087}" srcOrd="0" destOrd="4" presId="urn:microsoft.com/office/officeart/2005/8/layout/list1"/>
    <dgm:cxn modelId="{90DFF257-8640-4165-A38F-01FE91E68A40}" srcId="{80AD2147-EF84-4648-B15D-868CE7C14BC1}" destId="{CBE8880C-4EDC-47CF-A3BB-120CB0D82E28}" srcOrd="3" destOrd="0" parTransId="{76D92075-6D17-4E86-890A-80644E6B7028}" sibTransId="{873749F2-FC18-4F01-82C6-3A5278564AD2}"/>
    <dgm:cxn modelId="{05D7029F-BD6B-4FD2-8ADC-C347919A1DCD}" type="presOf" srcId="{E99056EA-20C0-42FF-A0AB-9CD132FAD8B6}" destId="{8F98FB0A-2B25-40A5-8A03-290ECA4F6087}" srcOrd="0" destOrd="1" presId="urn:microsoft.com/office/officeart/2005/8/layout/list1"/>
    <dgm:cxn modelId="{1126CFBD-0BCB-4A70-B728-350A649E185B}" type="presOf" srcId="{80AD2147-EF84-4648-B15D-868CE7C14BC1}" destId="{B3C31D10-5F29-49E4-A6AF-A0BDD5044220}" srcOrd="1" destOrd="0" presId="urn:microsoft.com/office/officeart/2005/8/layout/list1"/>
    <dgm:cxn modelId="{37C4E8BE-8F8D-4047-B6DE-C1B7BA77D487}" srcId="{80AD2147-EF84-4648-B15D-868CE7C14BC1}" destId="{8E837AD5-08EA-4B86-BE14-D59F809A2389}" srcOrd="0" destOrd="0" parTransId="{0B46E2A0-5852-48BB-91AD-B3DB3812B502}" sibTransId="{1D6C8EBF-BAC7-4F36-9242-F9D4A16431AB}"/>
    <dgm:cxn modelId="{448767BF-800B-4177-A9E0-17DE047DEFCD}" srcId="{D80E2EBD-5048-41E9-A33A-AE77983D57F1}" destId="{80AD2147-EF84-4648-B15D-868CE7C14BC1}" srcOrd="0" destOrd="0" parTransId="{6D48DBCC-C519-4B56-9C18-7F9BA1DFE340}" sibTransId="{FAC64D8E-FD37-478A-8343-6A10A91A8D44}"/>
    <dgm:cxn modelId="{3B5DCAD9-6A96-42CE-B0D9-C0BDD0C98A1B}" type="presOf" srcId="{80AD2147-EF84-4648-B15D-868CE7C14BC1}" destId="{48F41353-4FC5-4C09-BF51-EE09D02AA6C1}" srcOrd="0" destOrd="0" presId="urn:microsoft.com/office/officeart/2005/8/layout/list1"/>
    <dgm:cxn modelId="{80CA7DF5-587D-4EA9-9461-1BB850F5D9D4}" type="presOf" srcId="{8E837AD5-08EA-4B86-BE14-D59F809A2389}" destId="{8F98FB0A-2B25-40A5-8A03-290ECA4F6087}" srcOrd="0" destOrd="0" presId="urn:microsoft.com/office/officeart/2005/8/layout/list1"/>
    <dgm:cxn modelId="{016560AD-98E2-4167-A402-0CF3EF13B4CF}" type="presParOf" srcId="{8ED2A77C-425D-441C-9358-D6EAE9BF714F}" destId="{18F6C280-DE88-49EB-B294-6D5B68072C40}" srcOrd="0" destOrd="0" presId="urn:microsoft.com/office/officeart/2005/8/layout/list1"/>
    <dgm:cxn modelId="{9085F0D8-5B6D-4320-A83A-E2717050EB23}" type="presParOf" srcId="{18F6C280-DE88-49EB-B294-6D5B68072C40}" destId="{48F41353-4FC5-4C09-BF51-EE09D02AA6C1}" srcOrd="0" destOrd="0" presId="urn:microsoft.com/office/officeart/2005/8/layout/list1"/>
    <dgm:cxn modelId="{F4CA63B7-770D-42EC-A96C-0323BE90C944}" type="presParOf" srcId="{18F6C280-DE88-49EB-B294-6D5B68072C40}" destId="{B3C31D10-5F29-49E4-A6AF-A0BDD5044220}" srcOrd="1" destOrd="0" presId="urn:microsoft.com/office/officeart/2005/8/layout/list1"/>
    <dgm:cxn modelId="{E8998606-02A6-4DE9-B85A-D053F256C05C}" type="presParOf" srcId="{8ED2A77C-425D-441C-9358-D6EAE9BF714F}" destId="{675CB4E2-7315-419A-934D-D943EC774C97}" srcOrd="1" destOrd="0" presId="urn:microsoft.com/office/officeart/2005/8/layout/list1"/>
    <dgm:cxn modelId="{532753F5-6427-439A-8CD1-E99A04172F8B}" type="presParOf" srcId="{8ED2A77C-425D-441C-9358-D6EAE9BF714F}" destId="{8F98FB0A-2B25-40A5-8A03-290ECA4F608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02D2D9-85DA-6C44-BFE2-726338043FB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1CA3DF-46E2-5A40-9CA5-F0F880CDE53B}">
      <dgm:prSet custT="1"/>
      <dgm:spPr>
        <a:solidFill>
          <a:schemeClr val="accent1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 dirty="0">
              <a:solidFill>
                <a:schemeClr val="bg1"/>
              </a:solidFill>
              <a:latin typeface="Trebuchet MS"/>
            </a:rPr>
            <a:t>Single partner for Managed Services across Digital IT</a:t>
          </a:r>
          <a:endParaRPr lang="en-IN" sz="1100" dirty="0">
            <a:solidFill>
              <a:schemeClr val="bg1"/>
            </a:solidFill>
          </a:endParaRPr>
        </a:p>
      </dgm:t>
    </dgm:pt>
    <dgm:pt modelId="{3EEC1721-898E-4B42-A9E2-52E1A8855F8B}" type="parTrans" cxnId="{BAEE81D0-D447-154F-AB91-D6CA61C729E9}">
      <dgm:prSet/>
      <dgm:spPr/>
      <dgm:t>
        <a:bodyPr/>
        <a:lstStyle/>
        <a:p>
          <a:endParaRPr lang="en-US"/>
        </a:p>
      </dgm:t>
    </dgm:pt>
    <dgm:pt modelId="{B34E5FC5-819B-CD4F-AA5E-F9536D7448A7}" type="sibTrans" cxnId="{BAEE81D0-D447-154F-AB91-D6CA61C729E9}">
      <dgm:prSet/>
      <dgm:spPr/>
      <dgm:t>
        <a:bodyPr/>
        <a:lstStyle/>
        <a:p>
          <a:endParaRPr lang="en-US"/>
        </a:p>
      </dgm:t>
    </dgm:pt>
    <dgm:pt modelId="{DD4988A3-5BCC-C84D-944C-8FD5240C4210}">
      <dgm:prSet custT="1"/>
      <dgm:spPr>
        <a:solidFill>
          <a:schemeClr val="accent1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>
              <a:solidFill>
                <a:schemeClr val="bg1"/>
              </a:solidFill>
              <a:latin typeface="Trebuchet MS"/>
            </a:rPr>
            <a:t>Operational Excellence driven by Automation  </a:t>
          </a:r>
          <a:endParaRPr lang="en-IN" sz="1100">
            <a:solidFill>
              <a:schemeClr val="bg1"/>
            </a:solidFill>
          </a:endParaRPr>
        </a:p>
      </dgm:t>
    </dgm:pt>
    <dgm:pt modelId="{1D41B51C-612F-FD4D-B6A0-F355BCD00109}" type="parTrans" cxnId="{B6A2330A-9A63-BC45-880F-17F8EC121AE4}">
      <dgm:prSet/>
      <dgm:spPr/>
      <dgm:t>
        <a:bodyPr/>
        <a:lstStyle/>
        <a:p>
          <a:endParaRPr lang="en-US"/>
        </a:p>
      </dgm:t>
    </dgm:pt>
    <dgm:pt modelId="{91E1DE22-1898-9149-B3DC-BE843422264C}" type="sibTrans" cxnId="{B6A2330A-9A63-BC45-880F-17F8EC121AE4}">
      <dgm:prSet/>
      <dgm:spPr/>
      <dgm:t>
        <a:bodyPr/>
        <a:lstStyle/>
        <a:p>
          <a:endParaRPr lang="en-US"/>
        </a:p>
      </dgm:t>
    </dgm:pt>
    <dgm:pt modelId="{F28DECF2-D511-B74F-B2C7-D60E3623B8B6}">
      <dgm:prSet custT="1"/>
      <dgm:spPr>
        <a:solidFill>
          <a:schemeClr val="accent1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>
              <a:solidFill>
                <a:schemeClr val="bg1"/>
              </a:solidFill>
              <a:latin typeface="Trebuchet MS"/>
            </a:rPr>
            <a:t>Proactive Assurance, Predictive Analytics &amp; AIOps  </a:t>
          </a:r>
          <a:endParaRPr lang="en-IN" sz="1100">
            <a:solidFill>
              <a:schemeClr val="bg1"/>
            </a:solidFill>
          </a:endParaRPr>
        </a:p>
      </dgm:t>
    </dgm:pt>
    <dgm:pt modelId="{6D2D49C8-9419-EF4D-B991-EEB69A89F25D}" type="parTrans" cxnId="{F5167838-0FB0-0244-8FF4-28B76D00F2A2}">
      <dgm:prSet/>
      <dgm:spPr/>
      <dgm:t>
        <a:bodyPr/>
        <a:lstStyle/>
        <a:p>
          <a:endParaRPr lang="en-US"/>
        </a:p>
      </dgm:t>
    </dgm:pt>
    <dgm:pt modelId="{BA6CD298-972B-034D-B2C5-EC04E0A01ADC}" type="sibTrans" cxnId="{F5167838-0FB0-0244-8FF4-28B76D00F2A2}">
      <dgm:prSet/>
      <dgm:spPr/>
      <dgm:t>
        <a:bodyPr/>
        <a:lstStyle/>
        <a:p>
          <a:endParaRPr lang="en-US"/>
        </a:p>
      </dgm:t>
    </dgm:pt>
    <dgm:pt modelId="{1803F8C2-2805-E846-816C-2B72896DDE49}">
      <dgm:prSet custT="1"/>
      <dgm:spPr>
        <a:solidFill>
          <a:schemeClr val="accent1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100">
              <a:solidFill>
                <a:schemeClr val="bg1"/>
              </a:solidFill>
              <a:latin typeface="Trebuchet MS"/>
            </a:rPr>
            <a:t>Customer-centric</a:t>
          </a:r>
          <a:r>
            <a:rPr kumimoji="0" lang="en-US" sz="11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rPr>
            <a:t> Service Delivery </a:t>
          </a:r>
          <a:r>
            <a:rPr lang="en-US" sz="1100">
              <a:solidFill>
                <a:schemeClr val="bg1"/>
              </a:solidFill>
              <a:latin typeface="Trebuchet MS"/>
            </a:rPr>
            <a:t>model</a:t>
          </a:r>
          <a:endParaRPr lang="en-IN" sz="1100">
            <a:solidFill>
              <a:schemeClr val="bg1"/>
            </a:solidFill>
          </a:endParaRPr>
        </a:p>
      </dgm:t>
    </dgm:pt>
    <dgm:pt modelId="{FB23B894-BF58-C54F-AA98-FE50870DFD6D}" type="parTrans" cxnId="{B4ED2D16-D058-A448-9466-D37FB59B03AA}">
      <dgm:prSet/>
      <dgm:spPr/>
      <dgm:t>
        <a:bodyPr/>
        <a:lstStyle/>
        <a:p>
          <a:endParaRPr lang="en-US"/>
        </a:p>
      </dgm:t>
    </dgm:pt>
    <dgm:pt modelId="{249A547E-5618-0A45-9842-CDDF0F78353C}" type="sibTrans" cxnId="{B4ED2D16-D058-A448-9466-D37FB59B03AA}">
      <dgm:prSet/>
      <dgm:spPr/>
      <dgm:t>
        <a:bodyPr/>
        <a:lstStyle/>
        <a:p>
          <a:endParaRPr lang="en-US"/>
        </a:p>
      </dgm:t>
    </dgm:pt>
    <dgm:pt modelId="{6C3C3DD2-9A11-8547-AE15-DE076639B030}" type="pres">
      <dgm:prSet presAssocID="{3C02D2D9-85DA-6C44-BFE2-726338043FBD}" presName="diagram" presStyleCnt="0">
        <dgm:presLayoutVars>
          <dgm:dir/>
          <dgm:resizeHandles val="exact"/>
        </dgm:presLayoutVars>
      </dgm:prSet>
      <dgm:spPr/>
    </dgm:pt>
    <dgm:pt modelId="{348DD78F-B648-5547-824F-973EB5E59B31}" type="pres">
      <dgm:prSet presAssocID="{D11CA3DF-46E2-5A40-9CA5-F0F880CDE53B}" presName="node" presStyleLbl="node1" presStyleIdx="0" presStyleCnt="4" custScaleX="290310" custScaleY="257298">
        <dgm:presLayoutVars>
          <dgm:bulletEnabled val="1"/>
        </dgm:presLayoutVars>
      </dgm:prSet>
      <dgm:spPr>
        <a:prstGeom prst="roundRect">
          <a:avLst/>
        </a:prstGeom>
      </dgm:spPr>
    </dgm:pt>
    <dgm:pt modelId="{4702B016-6A82-5148-8083-C192660A7E28}" type="pres">
      <dgm:prSet presAssocID="{B34E5FC5-819B-CD4F-AA5E-F9536D7448A7}" presName="sibTrans" presStyleCnt="0"/>
      <dgm:spPr/>
    </dgm:pt>
    <dgm:pt modelId="{E9DB823B-4BE7-A04F-9451-F3566111F884}" type="pres">
      <dgm:prSet presAssocID="{DD4988A3-5BCC-C84D-944C-8FD5240C4210}" presName="node" presStyleLbl="node1" presStyleIdx="1" presStyleCnt="4" custScaleX="290310" custScaleY="257298">
        <dgm:presLayoutVars>
          <dgm:bulletEnabled val="1"/>
        </dgm:presLayoutVars>
      </dgm:prSet>
      <dgm:spPr>
        <a:prstGeom prst="roundRect">
          <a:avLst/>
        </a:prstGeom>
      </dgm:spPr>
    </dgm:pt>
    <dgm:pt modelId="{575DDE73-6878-E74C-84CB-BD1525427717}" type="pres">
      <dgm:prSet presAssocID="{91E1DE22-1898-9149-B3DC-BE843422264C}" presName="sibTrans" presStyleCnt="0"/>
      <dgm:spPr/>
    </dgm:pt>
    <dgm:pt modelId="{B3764AD2-4C15-B540-A931-362D2C1320C7}" type="pres">
      <dgm:prSet presAssocID="{F28DECF2-D511-B74F-B2C7-D60E3623B8B6}" presName="node" presStyleLbl="node1" presStyleIdx="2" presStyleCnt="4" custScaleX="290310" custScaleY="257298">
        <dgm:presLayoutVars>
          <dgm:bulletEnabled val="1"/>
        </dgm:presLayoutVars>
      </dgm:prSet>
      <dgm:spPr>
        <a:prstGeom prst="roundRect">
          <a:avLst/>
        </a:prstGeom>
      </dgm:spPr>
    </dgm:pt>
    <dgm:pt modelId="{63EA75A0-1AD4-5F47-9B4F-86D05ECCBB16}" type="pres">
      <dgm:prSet presAssocID="{BA6CD298-972B-034D-B2C5-EC04E0A01ADC}" presName="sibTrans" presStyleCnt="0"/>
      <dgm:spPr/>
    </dgm:pt>
    <dgm:pt modelId="{3A54151C-43A9-3D45-B054-8FF18C6724AA}" type="pres">
      <dgm:prSet presAssocID="{1803F8C2-2805-E846-816C-2B72896DDE49}" presName="node" presStyleLbl="node1" presStyleIdx="3" presStyleCnt="4" custScaleX="290310" custScaleY="25729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399F3A02-A7F7-774C-8E19-EB17CECFBD1F}" type="presOf" srcId="{1803F8C2-2805-E846-816C-2B72896DDE49}" destId="{3A54151C-43A9-3D45-B054-8FF18C6724AA}" srcOrd="0" destOrd="0" presId="urn:microsoft.com/office/officeart/2005/8/layout/default"/>
    <dgm:cxn modelId="{B6A2330A-9A63-BC45-880F-17F8EC121AE4}" srcId="{3C02D2D9-85DA-6C44-BFE2-726338043FBD}" destId="{DD4988A3-5BCC-C84D-944C-8FD5240C4210}" srcOrd="1" destOrd="0" parTransId="{1D41B51C-612F-FD4D-B6A0-F355BCD00109}" sibTransId="{91E1DE22-1898-9149-B3DC-BE843422264C}"/>
    <dgm:cxn modelId="{B4ED2D16-D058-A448-9466-D37FB59B03AA}" srcId="{3C02D2D9-85DA-6C44-BFE2-726338043FBD}" destId="{1803F8C2-2805-E846-816C-2B72896DDE49}" srcOrd="3" destOrd="0" parTransId="{FB23B894-BF58-C54F-AA98-FE50870DFD6D}" sibTransId="{249A547E-5618-0A45-9842-CDDF0F78353C}"/>
    <dgm:cxn modelId="{F5167838-0FB0-0244-8FF4-28B76D00F2A2}" srcId="{3C02D2D9-85DA-6C44-BFE2-726338043FBD}" destId="{F28DECF2-D511-B74F-B2C7-D60E3623B8B6}" srcOrd="2" destOrd="0" parTransId="{6D2D49C8-9419-EF4D-B991-EEB69A89F25D}" sibTransId="{BA6CD298-972B-034D-B2C5-EC04E0A01ADC}"/>
    <dgm:cxn modelId="{43D86D3E-7339-094B-91D2-2F9017092783}" type="presOf" srcId="{F28DECF2-D511-B74F-B2C7-D60E3623B8B6}" destId="{B3764AD2-4C15-B540-A931-362D2C1320C7}" srcOrd="0" destOrd="0" presId="urn:microsoft.com/office/officeart/2005/8/layout/default"/>
    <dgm:cxn modelId="{EAA9FB93-34BD-624D-8409-AD8C61DD872C}" type="presOf" srcId="{3C02D2D9-85DA-6C44-BFE2-726338043FBD}" destId="{6C3C3DD2-9A11-8547-AE15-DE076639B030}" srcOrd="0" destOrd="0" presId="urn:microsoft.com/office/officeart/2005/8/layout/default"/>
    <dgm:cxn modelId="{B28042C7-BBCB-C849-9598-729ECBCED22B}" type="presOf" srcId="{D11CA3DF-46E2-5A40-9CA5-F0F880CDE53B}" destId="{348DD78F-B648-5547-824F-973EB5E59B31}" srcOrd="0" destOrd="0" presId="urn:microsoft.com/office/officeart/2005/8/layout/default"/>
    <dgm:cxn modelId="{BAEE81D0-D447-154F-AB91-D6CA61C729E9}" srcId="{3C02D2D9-85DA-6C44-BFE2-726338043FBD}" destId="{D11CA3DF-46E2-5A40-9CA5-F0F880CDE53B}" srcOrd="0" destOrd="0" parTransId="{3EEC1721-898E-4B42-A9E2-52E1A8855F8B}" sibTransId="{B34E5FC5-819B-CD4F-AA5E-F9536D7448A7}"/>
    <dgm:cxn modelId="{26023EE5-2B04-A348-93C2-38B0DEC68537}" type="presOf" srcId="{DD4988A3-5BCC-C84D-944C-8FD5240C4210}" destId="{E9DB823B-4BE7-A04F-9451-F3566111F884}" srcOrd="0" destOrd="0" presId="urn:microsoft.com/office/officeart/2005/8/layout/default"/>
    <dgm:cxn modelId="{E8581534-6A23-D741-8028-C8ADD8288F26}" type="presParOf" srcId="{6C3C3DD2-9A11-8547-AE15-DE076639B030}" destId="{348DD78F-B648-5547-824F-973EB5E59B31}" srcOrd="0" destOrd="0" presId="urn:microsoft.com/office/officeart/2005/8/layout/default"/>
    <dgm:cxn modelId="{7DD0B290-DCC7-3040-9D64-A5FD0B87CCD6}" type="presParOf" srcId="{6C3C3DD2-9A11-8547-AE15-DE076639B030}" destId="{4702B016-6A82-5148-8083-C192660A7E28}" srcOrd="1" destOrd="0" presId="urn:microsoft.com/office/officeart/2005/8/layout/default"/>
    <dgm:cxn modelId="{1ADC5F4B-49CE-B24F-AD5E-B7F5C04F40CE}" type="presParOf" srcId="{6C3C3DD2-9A11-8547-AE15-DE076639B030}" destId="{E9DB823B-4BE7-A04F-9451-F3566111F884}" srcOrd="2" destOrd="0" presId="urn:microsoft.com/office/officeart/2005/8/layout/default"/>
    <dgm:cxn modelId="{9BBF7871-2ACA-724D-97F2-E886B6C09C8A}" type="presParOf" srcId="{6C3C3DD2-9A11-8547-AE15-DE076639B030}" destId="{575DDE73-6878-E74C-84CB-BD1525427717}" srcOrd="3" destOrd="0" presId="urn:microsoft.com/office/officeart/2005/8/layout/default"/>
    <dgm:cxn modelId="{8ACB8C0F-B155-8945-B1F2-3D5176CB64E2}" type="presParOf" srcId="{6C3C3DD2-9A11-8547-AE15-DE076639B030}" destId="{B3764AD2-4C15-B540-A931-362D2C1320C7}" srcOrd="4" destOrd="0" presId="urn:microsoft.com/office/officeart/2005/8/layout/default"/>
    <dgm:cxn modelId="{1111AE60-FC4D-4C4B-9350-8E9C5A09E616}" type="presParOf" srcId="{6C3C3DD2-9A11-8547-AE15-DE076639B030}" destId="{63EA75A0-1AD4-5F47-9B4F-86D05ECCBB16}" srcOrd="5" destOrd="0" presId="urn:microsoft.com/office/officeart/2005/8/layout/default"/>
    <dgm:cxn modelId="{48D18276-4CD2-7B4E-8E01-0B0BFFCC870D}" type="presParOf" srcId="{6C3C3DD2-9A11-8547-AE15-DE076639B030}" destId="{3A54151C-43A9-3D45-B054-8FF18C6724A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CE6C8C-0C85-614B-AA9B-AAD4CEFC7FD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AC2DC2-242A-614E-BC98-F087411FE8E8}">
      <dgm:prSet custT="1"/>
      <dgm:spPr>
        <a:solidFill>
          <a:schemeClr val="tx2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900" b="1" dirty="0">
              <a:solidFill>
                <a:srgbClr val="BFD72F"/>
              </a:solidFill>
            </a:rPr>
            <a:t>Comprehensive Managed Security Services from Edge to Cloud Deployments</a:t>
          </a:r>
          <a:endParaRPr lang="en-IN" sz="900" b="1" dirty="0">
            <a:solidFill>
              <a:srgbClr val="BFD72F"/>
            </a:solidFill>
          </a:endParaRPr>
        </a:p>
      </dgm:t>
    </dgm:pt>
    <dgm:pt modelId="{89C7DC9B-5381-6042-9EF8-747A0CE6CBDC}" type="parTrans" cxnId="{EF96737C-76A7-AA42-827A-428B9C8114A3}">
      <dgm:prSet/>
      <dgm:spPr/>
      <dgm:t>
        <a:bodyPr/>
        <a:lstStyle/>
        <a:p>
          <a:endParaRPr lang="en-US"/>
        </a:p>
      </dgm:t>
    </dgm:pt>
    <dgm:pt modelId="{4B9C80D1-4912-BA43-8382-20444C6C1803}" type="sibTrans" cxnId="{EF96737C-76A7-AA42-827A-428B9C8114A3}">
      <dgm:prSet/>
      <dgm:spPr/>
      <dgm:t>
        <a:bodyPr/>
        <a:lstStyle/>
        <a:p>
          <a:endParaRPr lang="en-US"/>
        </a:p>
      </dgm:t>
    </dgm:pt>
    <dgm:pt modelId="{F8DC1CB7-A4E7-5C40-93BC-24D3ADC865AD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900" dirty="0">
              <a:solidFill>
                <a:schemeClr val="bg1">
                  <a:lumMod val="85000"/>
                </a:schemeClr>
              </a:solidFill>
            </a:rPr>
            <a:t>Single solution provider covering DC, Network, Cloud, App, Hosts and Data </a:t>
          </a:r>
          <a:endParaRPr lang="en-IN" sz="900" dirty="0">
            <a:solidFill>
              <a:schemeClr val="bg1">
                <a:lumMod val="85000"/>
              </a:schemeClr>
            </a:solidFill>
          </a:endParaRPr>
        </a:p>
      </dgm:t>
    </dgm:pt>
    <dgm:pt modelId="{616261C9-5F7A-804A-A3F7-8D55B30F5640}" type="parTrans" cxnId="{AF4C0808-2066-1E48-99C1-9283FBCB9935}">
      <dgm:prSet/>
      <dgm:spPr/>
      <dgm:t>
        <a:bodyPr/>
        <a:lstStyle/>
        <a:p>
          <a:endParaRPr lang="en-US"/>
        </a:p>
      </dgm:t>
    </dgm:pt>
    <dgm:pt modelId="{2C605E2C-CA94-084B-89B9-4B9190E7FBB1}" type="sibTrans" cxnId="{AF4C0808-2066-1E48-99C1-9283FBCB9935}">
      <dgm:prSet/>
      <dgm:spPr/>
      <dgm:t>
        <a:bodyPr/>
        <a:lstStyle/>
        <a:p>
          <a:endParaRPr lang="en-US"/>
        </a:p>
      </dgm:t>
    </dgm:pt>
    <dgm:pt modelId="{697710D3-303A-E84F-836C-F06A7AB11901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900" dirty="0">
              <a:solidFill>
                <a:schemeClr val="bg1">
                  <a:lumMod val="85000"/>
                </a:schemeClr>
              </a:solidFill>
            </a:rPr>
            <a:t>Offering Shared/On site/Hybrid Services to manage diverse solution portfolio with customized support models  </a:t>
          </a:r>
          <a:endParaRPr lang="en-IN" sz="900" dirty="0">
            <a:solidFill>
              <a:schemeClr val="bg1">
                <a:lumMod val="85000"/>
              </a:schemeClr>
            </a:solidFill>
          </a:endParaRPr>
        </a:p>
      </dgm:t>
    </dgm:pt>
    <dgm:pt modelId="{C87C1E1D-6D2A-2340-A533-CA794BA5333D}" type="parTrans" cxnId="{D1397039-7C25-E441-80A8-A9DC5F8EDD9E}">
      <dgm:prSet/>
      <dgm:spPr/>
      <dgm:t>
        <a:bodyPr/>
        <a:lstStyle/>
        <a:p>
          <a:endParaRPr lang="en-US"/>
        </a:p>
      </dgm:t>
    </dgm:pt>
    <dgm:pt modelId="{F08CDD02-112E-8148-9A26-FE4CF3468C0F}" type="sibTrans" cxnId="{D1397039-7C25-E441-80A8-A9DC5F8EDD9E}">
      <dgm:prSet/>
      <dgm:spPr/>
      <dgm:t>
        <a:bodyPr/>
        <a:lstStyle/>
        <a:p>
          <a:endParaRPr lang="en-US"/>
        </a:p>
      </dgm:t>
    </dgm:pt>
    <dgm:pt modelId="{A892ECA6-3B5C-1F4D-8F56-EF6041E0D60B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900" dirty="0">
              <a:solidFill>
                <a:schemeClr val="bg1">
                  <a:lumMod val="85000"/>
                </a:schemeClr>
              </a:solidFill>
            </a:rPr>
            <a:t>Integrated seamlessly with other managed services in the ITSM platform to provide a unified view with  faster ticket resolution</a:t>
          </a:r>
          <a:endParaRPr lang="en-IN" sz="900" dirty="0">
            <a:solidFill>
              <a:schemeClr val="bg1">
                <a:lumMod val="85000"/>
              </a:schemeClr>
            </a:solidFill>
          </a:endParaRPr>
        </a:p>
      </dgm:t>
    </dgm:pt>
    <dgm:pt modelId="{ABB996FE-4CAC-7F4D-821E-C1415C9F7FB2}" type="parTrans" cxnId="{9736AE8D-9E9A-4643-A8A6-C46C394136C0}">
      <dgm:prSet/>
      <dgm:spPr/>
      <dgm:t>
        <a:bodyPr/>
        <a:lstStyle/>
        <a:p>
          <a:endParaRPr lang="en-US"/>
        </a:p>
      </dgm:t>
    </dgm:pt>
    <dgm:pt modelId="{D2D90AD9-B382-F344-8885-EAC547F8AE92}" type="sibTrans" cxnId="{9736AE8D-9E9A-4643-A8A6-C46C394136C0}">
      <dgm:prSet/>
      <dgm:spPr/>
      <dgm:t>
        <a:bodyPr/>
        <a:lstStyle/>
        <a:p>
          <a:endParaRPr lang="en-US"/>
        </a:p>
      </dgm:t>
    </dgm:pt>
    <dgm:pt modelId="{A3F72ACE-C428-2349-93E1-671448DCE901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900">
              <a:solidFill>
                <a:schemeClr val="bg1">
                  <a:lumMod val="85000"/>
                </a:schemeClr>
              </a:solidFill>
            </a:rPr>
            <a:t>SLA driven Security Services by virtue of SASE &amp; Security providers hosted in </a:t>
          </a:r>
          <a:r>
            <a:rPr lang="en-US" sz="900" err="1">
              <a:solidFill>
                <a:schemeClr val="bg1">
                  <a:lumMod val="85000"/>
                </a:schemeClr>
              </a:solidFill>
            </a:rPr>
            <a:t>Sify</a:t>
          </a:r>
          <a:r>
            <a:rPr lang="en-US" sz="900">
              <a:solidFill>
                <a:schemeClr val="bg1">
                  <a:lumMod val="85000"/>
                </a:schemeClr>
              </a:solidFill>
            </a:rPr>
            <a:t> DCs </a:t>
          </a:r>
          <a:endParaRPr lang="en-IN" sz="900">
            <a:solidFill>
              <a:schemeClr val="bg1">
                <a:lumMod val="85000"/>
              </a:schemeClr>
            </a:solidFill>
          </a:endParaRPr>
        </a:p>
      </dgm:t>
    </dgm:pt>
    <dgm:pt modelId="{84AF15A1-36C8-CF4E-9905-732B9F3A13B3}" type="parTrans" cxnId="{4C4FA00D-5883-5148-BC30-FC1A4B13ABEA}">
      <dgm:prSet/>
      <dgm:spPr/>
      <dgm:t>
        <a:bodyPr/>
        <a:lstStyle/>
        <a:p>
          <a:endParaRPr lang="en-US"/>
        </a:p>
      </dgm:t>
    </dgm:pt>
    <dgm:pt modelId="{03426F6E-FE0B-9E43-A861-36F03B5D3C82}" type="sibTrans" cxnId="{4C4FA00D-5883-5148-BC30-FC1A4B13ABEA}">
      <dgm:prSet/>
      <dgm:spPr/>
      <dgm:t>
        <a:bodyPr/>
        <a:lstStyle/>
        <a:p>
          <a:endParaRPr lang="en-US"/>
        </a:p>
      </dgm:t>
    </dgm:pt>
    <dgm:pt modelId="{E2E47053-15BC-4B46-9A9A-B3F5329DE4F5}">
      <dgm:prSet custT="1"/>
      <dgm:spPr>
        <a:solidFill>
          <a:schemeClr val="tx2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900" b="1">
              <a:solidFill>
                <a:srgbClr val="BFD72F"/>
              </a:solidFill>
            </a:rPr>
            <a:t>AI/ML driven continuous Security Assurance Monitoring, &amp; Automated Incident Management</a:t>
          </a:r>
          <a:endParaRPr lang="en-IN" sz="900" b="1">
            <a:solidFill>
              <a:srgbClr val="BFD72F"/>
            </a:solidFill>
          </a:endParaRPr>
        </a:p>
      </dgm:t>
    </dgm:pt>
    <dgm:pt modelId="{2F4FC964-A24D-BE4C-B531-B16E1F37D1A9}" type="parTrans" cxnId="{FA4D89E7-2BC1-544B-B794-9EB52E89928D}">
      <dgm:prSet/>
      <dgm:spPr/>
      <dgm:t>
        <a:bodyPr/>
        <a:lstStyle/>
        <a:p>
          <a:endParaRPr lang="en-US"/>
        </a:p>
      </dgm:t>
    </dgm:pt>
    <dgm:pt modelId="{749397FF-AD92-7E40-9807-467991B04229}" type="sibTrans" cxnId="{FA4D89E7-2BC1-544B-B794-9EB52E89928D}">
      <dgm:prSet/>
      <dgm:spPr/>
      <dgm:t>
        <a:bodyPr/>
        <a:lstStyle/>
        <a:p>
          <a:endParaRPr lang="en-US"/>
        </a:p>
      </dgm:t>
    </dgm:pt>
    <dgm:pt modelId="{3819C97E-1263-A047-8215-4BEF7B97827F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900">
              <a:solidFill>
                <a:schemeClr val="bg1">
                  <a:lumMod val="85000"/>
                </a:schemeClr>
              </a:solidFill>
            </a:rPr>
            <a:t>Real-time monitoring through multiple feeds, to safeguard all the systems and sensitive information</a:t>
          </a:r>
          <a:endParaRPr lang="en-IN" sz="900">
            <a:solidFill>
              <a:schemeClr val="bg1">
                <a:lumMod val="85000"/>
              </a:schemeClr>
            </a:solidFill>
          </a:endParaRPr>
        </a:p>
      </dgm:t>
    </dgm:pt>
    <dgm:pt modelId="{98E57DC2-05A1-0D41-8974-EB39A1727E03}" type="parTrans" cxnId="{47C3ACF5-A1B7-4543-B9F3-6A4315E17E6E}">
      <dgm:prSet/>
      <dgm:spPr/>
      <dgm:t>
        <a:bodyPr/>
        <a:lstStyle/>
        <a:p>
          <a:endParaRPr lang="en-US"/>
        </a:p>
      </dgm:t>
    </dgm:pt>
    <dgm:pt modelId="{B17761C0-3B2F-464F-8EB9-902C45EC20DB}" type="sibTrans" cxnId="{47C3ACF5-A1B7-4543-B9F3-6A4315E17E6E}">
      <dgm:prSet/>
      <dgm:spPr/>
      <dgm:t>
        <a:bodyPr/>
        <a:lstStyle/>
        <a:p>
          <a:endParaRPr lang="en-US"/>
        </a:p>
      </dgm:t>
    </dgm:pt>
    <dgm:pt modelId="{6AB6B397-9531-CE4E-AEFB-790FA4D548FD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87313">
            <a:lnSpc>
              <a:spcPct val="100000"/>
            </a:lnSpc>
            <a:tabLst/>
          </a:pPr>
          <a:r>
            <a:rPr lang="en-US" sz="900">
              <a:solidFill>
                <a:schemeClr val="bg1">
                  <a:lumMod val="85000"/>
                </a:schemeClr>
              </a:solidFill>
            </a:rPr>
            <a:t>Correlate security inputs to business context and current threat insights for Auto remediation </a:t>
          </a:r>
          <a:endParaRPr lang="en-IN" sz="900">
            <a:solidFill>
              <a:schemeClr val="bg1">
                <a:lumMod val="85000"/>
              </a:schemeClr>
            </a:solidFill>
          </a:endParaRPr>
        </a:p>
      </dgm:t>
    </dgm:pt>
    <dgm:pt modelId="{B7D2347F-ECC5-FE42-BFDA-5964666C6C98}" type="parTrans" cxnId="{AF435F4B-EA0C-8E49-A69A-2E2A4A7B37B8}">
      <dgm:prSet/>
      <dgm:spPr/>
      <dgm:t>
        <a:bodyPr/>
        <a:lstStyle/>
        <a:p>
          <a:endParaRPr lang="en-US"/>
        </a:p>
      </dgm:t>
    </dgm:pt>
    <dgm:pt modelId="{E27110C1-FCF1-AE42-9702-D46235F14C02}" type="sibTrans" cxnId="{AF435F4B-EA0C-8E49-A69A-2E2A4A7B37B8}">
      <dgm:prSet/>
      <dgm:spPr/>
      <dgm:t>
        <a:bodyPr/>
        <a:lstStyle/>
        <a:p>
          <a:endParaRPr lang="en-US"/>
        </a:p>
      </dgm:t>
    </dgm:pt>
    <dgm:pt modelId="{A1D564B1-DE87-6447-9C8F-1E7081BF7137}">
      <dgm:prSet custT="1"/>
      <dgm:spPr>
        <a:solidFill>
          <a:schemeClr val="tx2">
            <a:lumMod val="50000"/>
          </a:schemeClr>
        </a:solidFill>
        <a:ln w="635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900" b="1">
              <a:solidFill>
                <a:srgbClr val="BFD72F"/>
              </a:solidFill>
            </a:rPr>
            <a:t>Governance, Risk &amp; Compliance Assurance </a:t>
          </a:r>
          <a:endParaRPr lang="en-IN" sz="900" b="1">
            <a:solidFill>
              <a:srgbClr val="BFD72F"/>
            </a:solidFill>
          </a:endParaRPr>
        </a:p>
      </dgm:t>
    </dgm:pt>
    <dgm:pt modelId="{8F4AA91B-D0B4-E340-8F95-4FF9FAC5382A}" type="parTrans" cxnId="{3B4A173C-574B-DD45-8503-8B394CE01B80}">
      <dgm:prSet/>
      <dgm:spPr/>
      <dgm:t>
        <a:bodyPr/>
        <a:lstStyle/>
        <a:p>
          <a:endParaRPr lang="en-US"/>
        </a:p>
      </dgm:t>
    </dgm:pt>
    <dgm:pt modelId="{182CF2DE-B89D-5F40-9CCC-6013ED1742C9}" type="sibTrans" cxnId="{3B4A173C-574B-DD45-8503-8B394CE01B80}">
      <dgm:prSet/>
      <dgm:spPr/>
      <dgm:t>
        <a:bodyPr/>
        <a:lstStyle/>
        <a:p>
          <a:endParaRPr lang="en-US"/>
        </a:p>
      </dgm:t>
    </dgm:pt>
    <dgm:pt modelId="{2AF613FC-172C-3A4C-9F05-DB7F0E8FBFBF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95250">
            <a:lnSpc>
              <a:spcPct val="100000"/>
            </a:lnSpc>
            <a:tabLst/>
          </a:pPr>
          <a:r>
            <a:rPr lang="en-US" sz="900">
              <a:solidFill>
                <a:schemeClr val="bg1">
                  <a:lumMod val="85000"/>
                </a:schemeClr>
              </a:solidFill>
            </a:rPr>
            <a:t>Identify security vulnerabilities across your digital IT infrastructure and remediate with </a:t>
          </a:r>
          <a:r>
            <a:rPr lang="en-US" sz="900" err="1">
              <a:solidFill>
                <a:schemeClr val="bg1">
                  <a:lumMod val="85000"/>
                </a:schemeClr>
              </a:solidFill>
            </a:rPr>
            <a:t>Sify’s</a:t>
          </a:r>
          <a:r>
            <a:rPr lang="en-US" sz="900">
              <a:solidFill>
                <a:schemeClr val="bg1">
                  <a:lumMod val="85000"/>
                </a:schemeClr>
              </a:solidFill>
            </a:rPr>
            <a:t> advanced managed services  </a:t>
          </a:r>
          <a:endParaRPr lang="en-IN" sz="900">
            <a:solidFill>
              <a:schemeClr val="bg1">
                <a:lumMod val="85000"/>
              </a:schemeClr>
            </a:solidFill>
          </a:endParaRPr>
        </a:p>
      </dgm:t>
    </dgm:pt>
    <dgm:pt modelId="{E1DB2FF0-F1E8-944A-869E-6DF2B4E4EA66}" type="parTrans" cxnId="{C28E5CDF-3E5F-6340-8AFF-17646A006BB9}">
      <dgm:prSet/>
      <dgm:spPr/>
      <dgm:t>
        <a:bodyPr/>
        <a:lstStyle/>
        <a:p>
          <a:endParaRPr lang="en-US"/>
        </a:p>
      </dgm:t>
    </dgm:pt>
    <dgm:pt modelId="{A15A06BA-1C89-3943-B703-29B268E70991}" type="sibTrans" cxnId="{C28E5CDF-3E5F-6340-8AFF-17646A006BB9}">
      <dgm:prSet/>
      <dgm:spPr/>
      <dgm:t>
        <a:bodyPr/>
        <a:lstStyle/>
        <a:p>
          <a:endParaRPr lang="en-US"/>
        </a:p>
      </dgm:t>
    </dgm:pt>
    <dgm:pt modelId="{664EAC29-7822-D44A-894C-BA6A8D67D7DE}">
      <dgm:prSet custT="1"/>
      <dgm:spPr>
        <a:noFill/>
        <a:ln w="3175">
          <a:solidFill>
            <a:schemeClr val="accent1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pPr marL="95250" indent="-95250">
            <a:lnSpc>
              <a:spcPct val="100000"/>
            </a:lnSpc>
            <a:tabLst/>
          </a:pPr>
          <a:r>
            <a:rPr lang="en-US" sz="900" dirty="0">
              <a:solidFill>
                <a:schemeClr val="bg1">
                  <a:lumMod val="85000"/>
                </a:schemeClr>
              </a:solidFill>
            </a:rPr>
            <a:t>Enable organizations to meet regulatory and compliance requirements: SEBI, RBI, IRDA, ISO27001…</a:t>
          </a:r>
          <a:endParaRPr lang="en-IN" sz="900" dirty="0">
            <a:solidFill>
              <a:schemeClr val="bg1">
                <a:lumMod val="85000"/>
              </a:schemeClr>
            </a:solidFill>
          </a:endParaRPr>
        </a:p>
      </dgm:t>
    </dgm:pt>
    <dgm:pt modelId="{9056EB14-13D2-4146-A3F7-A4D0CCB2D8F0}" type="parTrans" cxnId="{42F9CB8B-4192-734C-B01D-CDF2441BC5E5}">
      <dgm:prSet/>
      <dgm:spPr/>
      <dgm:t>
        <a:bodyPr/>
        <a:lstStyle/>
        <a:p>
          <a:endParaRPr lang="en-US"/>
        </a:p>
      </dgm:t>
    </dgm:pt>
    <dgm:pt modelId="{EAD3C4CB-C9E4-034C-BF8A-920DEBDF515B}" type="sibTrans" cxnId="{42F9CB8B-4192-734C-B01D-CDF2441BC5E5}">
      <dgm:prSet/>
      <dgm:spPr/>
      <dgm:t>
        <a:bodyPr/>
        <a:lstStyle/>
        <a:p>
          <a:endParaRPr lang="en-US"/>
        </a:p>
      </dgm:t>
    </dgm:pt>
    <dgm:pt modelId="{84D4E503-B515-D84D-806B-03B3818B7AD6}" type="pres">
      <dgm:prSet presAssocID="{EECE6C8C-0C85-614B-AA9B-AAD4CEFC7FD3}" presName="linear" presStyleCnt="0">
        <dgm:presLayoutVars>
          <dgm:dir/>
          <dgm:animLvl val="lvl"/>
          <dgm:resizeHandles val="exact"/>
        </dgm:presLayoutVars>
      </dgm:prSet>
      <dgm:spPr/>
    </dgm:pt>
    <dgm:pt modelId="{0ECEDAF0-17F0-9E45-AD48-E3D700A45B4C}" type="pres">
      <dgm:prSet presAssocID="{15AC2DC2-242A-614E-BC98-F087411FE8E8}" presName="parentLin" presStyleCnt="0"/>
      <dgm:spPr/>
    </dgm:pt>
    <dgm:pt modelId="{0DD82E10-5D7F-5049-B371-8758C3145F90}" type="pres">
      <dgm:prSet presAssocID="{15AC2DC2-242A-614E-BC98-F087411FE8E8}" presName="parentLeftMargin" presStyleLbl="node1" presStyleIdx="0" presStyleCnt="3"/>
      <dgm:spPr/>
    </dgm:pt>
    <dgm:pt modelId="{6D9E3C04-0B58-AA48-A389-A633F08563AF}" type="pres">
      <dgm:prSet presAssocID="{15AC2DC2-242A-614E-BC98-F087411FE8E8}" presName="parentText" presStyleLbl="node1" presStyleIdx="0" presStyleCnt="3" custScaleX="117006" custScaleY="146342">
        <dgm:presLayoutVars>
          <dgm:chMax val="0"/>
          <dgm:bulletEnabled val="1"/>
        </dgm:presLayoutVars>
      </dgm:prSet>
      <dgm:spPr/>
    </dgm:pt>
    <dgm:pt modelId="{81997A32-D01D-FA4B-BF3C-C0B7970A18D5}" type="pres">
      <dgm:prSet presAssocID="{15AC2DC2-242A-614E-BC98-F087411FE8E8}" presName="negativeSpace" presStyleCnt="0"/>
      <dgm:spPr/>
    </dgm:pt>
    <dgm:pt modelId="{720ED978-48F1-1F43-A10F-A258F3D5185F}" type="pres">
      <dgm:prSet presAssocID="{15AC2DC2-242A-614E-BC98-F087411FE8E8}" presName="childText" presStyleLbl="conFgAcc1" presStyleIdx="0" presStyleCnt="3">
        <dgm:presLayoutVars>
          <dgm:bulletEnabled val="1"/>
        </dgm:presLayoutVars>
      </dgm:prSet>
      <dgm:spPr/>
    </dgm:pt>
    <dgm:pt modelId="{577B8C8E-B147-DD46-A665-404B3246092F}" type="pres">
      <dgm:prSet presAssocID="{4B9C80D1-4912-BA43-8382-20444C6C1803}" presName="spaceBetweenRectangles" presStyleCnt="0"/>
      <dgm:spPr/>
    </dgm:pt>
    <dgm:pt modelId="{EF125533-EA78-2A4B-A3C1-156E81339437}" type="pres">
      <dgm:prSet presAssocID="{E2E47053-15BC-4B46-9A9A-B3F5329DE4F5}" presName="parentLin" presStyleCnt="0"/>
      <dgm:spPr/>
    </dgm:pt>
    <dgm:pt modelId="{6EA67FB0-A386-204C-9D0F-EECBF1926D9F}" type="pres">
      <dgm:prSet presAssocID="{E2E47053-15BC-4B46-9A9A-B3F5329DE4F5}" presName="parentLeftMargin" presStyleLbl="node1" presStyleIdx="0" presStyleCnt="3"/>
      <dgm:spPr/>
    </dgm:pt>
    <dgm:pt modelId="{1A6A4D70-C82E-AD40-AA01-BBFF09F5811A}" type="pres">
      <dgm:prSet presAssocID="{E2E47053-15BC-4B46-9A9A-B3F5329DE4F5}" presName="parentText" presStyleLbl="node1" presStyleIdx="1" presStyleCnt="3" custScaleX="128985" custScaleY="146341">
        <dgm:presLayoutVars>
          <dgm:chMax val="0"/>
          <dgm:bulletEnabled val="1"/>
        </dgm:presLayoutVars>
      </dgm:prSet>
      <dgm:spPr/>
    </dgm:pt>
    <dgm:pt modelId="{08CA7B74-9C75-3647-B9CB-A4FF3E93EB48}" type="pres">
      <dgm:prSet presAssocID="{E2E47053-15BC-4B46-9A9A-B3F5329DE4F5}" presName="negativeSpace" presStyleCnt="0"/>
      <dgm:spPr/>
    </dgm:pt>
    <dgm:pt modelId="{AF1BC528-E894-1640-AC16-046501CE6E48}" type="pres">
      <dgm:prSet presAssocID="{E2E47053-15BC-4B46-9A9A-B3F5329DE4F5}" presName="childText" presStyleLbl="conFgAcc1" presStyleIdx="1" presStyleCnt="3">
        <dgm:presLayoutVars>
          <dgm:bulletEnabled val="1"/>
        </dgm:presLayoutVars>
      </dgm:prSet>
      <dgm:spPr/>
    </dgm:pt>
    <dgm:pt modelId="{FA43F762-DD07-ED40-B30F-EF23CBF6B372}" type="pres">
      <dgm:prSet presAssocID="{749397FF-AD92-7E40-9807-467991B04229}" presName="spaceBetweenRectangles" presStyleCnt="0"/>
      <dgm:spPr/>
    </dgm:pt>
    <dgm:pt modelId="{48A0858C-69B2-F54B-A8EE-7BB571F922E2}" type="pres">
      <dgm:prSet presAssocID="{A1D564B1-DE87-6447-9C8F-1E7081BF7137}" presName="parentLin" presStyleCnt="0"/>
      <dgm:spPr/>
    </dgm:pt>
    <dgm:pt modelId="{7F716E29-752E-1649-882D-0CB97DDC965A}" type="pres">
      <dgm:prSet presAssocID="{A1D564B1-DE87-6447-9C8F-1E7081BF7137}" presName="parentLeftMargin" presStyleLbl="node1" presStyleIdx="1" presStyleCnt="3"/>
      <dgm:spPr/>
    </dgm:pt>
    <dgm:pt modelId="{15D59C0A-F7ED-3544-A758-567606456B23}" type="pres">
      <dgm:prSet presAssocID="{A1D564B1-DE87-6447-9C8F-1E7081BF7137}" presName="parentText" presStyleLbl="node1" presStyleIdx="2" presStyleCnt="3" custScaleX="117006">
        <dgm:presLayoutVars>
          <dgm:chMax val="0"/>
          <dgm:bulletEnabled val="1"/>
        </dgm:presLayoutVars>
      </dgm:prSet>
      <dgm:spPr/>
    </dgm:pt>
    <dgm:pt modelId="{080015B5-9FBA-C547-B055-BC22D4AB87BE}" type="pres">
      <dgm:prSet presAssocID="{A1D564B1-DE87-6447-9C8F-1E7081BF7137}" presName="negativeSpace" presStyleCnt="0"/>
      <dgm:spPr/>
    </dgm:pt>
    <dgm:pt modelId="{5B021FD4-4E43-6243-A56D-B741DF71D9D5}" type="pres">
      <dgm:prSet presAssocID="{A1D564B1-DE87-6447-9C8F-1E7081BF713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53F0905-651A-5448-85A5-F6A01FA65263}" type="presOf" srcId="{664EAC29-7822-D44A-894C-BA6A8D67D7DE}" destId="{5B021FD4-4E43-6243-A56D-B741DF71D9D5}" srcOrd="0" destOrd="1" presId="urn:microsoft.com/office/officeart/2005/8/layout/list1"/>
    <dgm:cxn modelId="{AF4C0808-2066-1E48-99C1-9283FBCB9935}" srcId="{15AC2DC2-242A-614E-BC98-F087411FE8E8}" destId="{F8DC1CB7-A4E7-5C40-93BC-24D3ADC865AD}" srcOrd="0" destOrd="0" parTransId="{616261C9-5F7A-804A-A3F7-8D55B30F5640}" sibTransId="{2C605E2C-CA94-084B-89B9-4B9190E7FBB1}"/>
    <dgm:cxn modelId="{2E3AA10B-71F9-524D-A683-0598D467F83F}" type="presOf" srcId="{A1D564B1-DE87-6447-9C8F-1E7081BF7137}" destId="{7F716E29-752E-1649-882D-0CB97DDC965A}" srcOrd="0" destOrd="0" presId="urn:microsoft.com/office/officeart/2005/8/layout/list1"/>
    <dgm:cxn modelId="{4C4FA00D-5883-5148-BC30-FC1A4B13ABEA}" srcId="{15AC2DC2-242A-614E-BC98-F087411FE8E8}" destId="{A3F72ACE-C428-2349-93E1-671448DCE901}" srcOrd="3" destOrd="0" parTransId="{84AF15A1-36C8-CF4E-9905-732B9F3A13B3}" sibTransId="{03426F6E-FE0B-9E43-A861-36F03B5D3C82}"/>
    <dgm:cxn modelId="{4A3FFC14-10CF-074E-BA56-9C5DCB3E3ADA}" type="presOf" srcId="{2AF613FC-172C-3A4C-9F05-DB7F0E8FBFBF}" destId="{5B021FD4-4E43-6243-A56D-B741DF71D9D5}" srcOrd="0" destOrd="0" presId="urn:microsoft.com/office/officeart/2005/8/layout/list1"/>
    <dgm:cxn modelId="{F24DCB38-966B-EE49-98A8-259649562675}" type="presOf" srcId="{A3F72ACE-C428-2349-93E1-671448DCE901}" destId="{720ED978-48F1-1F43-A10F-A258F3D5185F}" srcOrd="0" destOrd="3" presId="urn:microsoft.com/office/officeart/2005/8/layout/list1"/>
    <dgm:cxn modelId="{D1397039-7C25-E441-80A8-A9DC5F8EDD9E}" srcId="{15AC2DC2-242A-614E-BC98-F087411FE8E8}" destId="{697710D3-303A-E84F-836C-F06A7AB11901}" srcOrd="1" destOrd="0" parTransId="{C87C1E1D-6D2A-2340-A533-CA794BA5333D}" sibTransId="{F08CDD02-112E-8148-9A26-FE4CF3468C0F}"/>
    <dgm:cxn modelId="{3B4A173C-574B-DD45-8503-8B394CE01B80}" srcId="{EECE6C8C-0C85-614B-AA9B-AAD4CEFC7FD3}" destId="{A1D564B1-DE87-6447-9C8F-1E7081BF7137}" srcOrd="2" destOrd="0" parTransId="{8F4AA91B-D0B4-E340-8F95-4FF9FAC5382A}" sibTransId="{182CF2DE-B89D-5F40-9CCC-6013ED1742C9}"/>
    <dgm:cxn modelId="{D7A9D34A-2F8D-BF4F-AB57-73C42DC37EB3}" type="presOf" srcId="{E2E47053-15BC-4B46-9A9A-B3F5329DE4F5}" destId="{6EA67FB0-A386-204C-9D0F-EECBF1926D9F}" srcOrd="0" destOrd="0" presId="urn:microsoft.com/office/officeart/2005/8/layout/list1"/>
    <dgm:cxn modelId="{AF435F4B-EA0C-8E49-A69A-2E2A4A7B37B8}" srcId="{E2E47053-15BC-4B46-9A9A-B3F5329DE4F5}" destId="{6AB6B397-9531-CE4E-AEFB-790FA4D548FD}" srcOrd="1" destOrd="0" parTransId="{B7D2347F-ECC5-FE42-BFDA-5964666C6C98}" sibTransId="{E27110C1-FCF1-AE42-9702-D46235F14C02}"/>
    <dgm:cxn modelId="{BA68946E-4634-B141-B77B-E92F163B70F2}" type="presOf" srcId="{15AC2DC2-242A-614E-BC98-F087411FE8E8}" destId="{6D9E3C04-0B58-AA48-A389-A633F08563AF}" srcOrd="1" destOrd="0" presId="urn:microsoft.com/office/officeart/2005/8/layout/list1"/>
    <dgm:cxn modelId="{EF96737C-76A7-AA42-827A-428B9C8114A3}" srcId="{EECE6C8C-0C85-614B-AA9B-AAD4CEFC7FD3}" destId="{15AC2DC2-242A-614E-BC98-F087411FE8E8}" srcOrd="0" destOrd="0" parTransId="{89C7DC9B-5381-6042-9EF8-747A0CE6CBDC}" sibTransId="{4B9C80D1-4912-BA43-8382-20444C6C1803}"/>
    <dgm:cxn modelId="{17B8DD84-D092-7542-AF19-727013C0E6B8}" type="presOf" srcId="{EECE6C8C-0C85-614B-AA9B-AAD4CEFC7FD3}" destId="{84D4E503-B515-D84D-806B-03B3818B7AD6}" srcOrd="0" destOrd="0" presId="urn:microsoft.com/office/officeart/2005/8/layout/list1"/>
    <dgm:cxn modelId="{42F9CB8B-4192-734C-B01D-CDF2441BC5E5}" srcId="{A1D564B1-DE87-6447-9C8F-1E7081BF7137}" destId="{664EAC29-7822-D44A-894C-BA6A8D67D7DE}" srcOrd="1" destOrd="0" parTransId="{9056EB14-13D2-4146-A3F7-A4D0CCB2D8F0}" sibTransId="{EAD3C4CB-C9E4-034C-BF8A-920DEBDF515B}"/>
    <dgm:cxn modelId="{F575538D-CB50-234E-9FDB-D0C27F1457A4}" type="presOf" srcId="{3819C97E-1263-A047-8215-4BEF7B97827F}" destId="{AF1BC528-E894-1640-AC16-046501CE6E48}" srcOrd="0" destOrd="0" presId="urn:microsoft.com/office/officeart/2005/8/layout/list1"/>
    <dgm:cxn modelId="{9736AE8D-9E9A-4643-A8A6-C46C394136C0}" srcId="{15AC2DC2-242A-614E-BC98-F087411FE8E8}" destId="{A892ECA6-3B5C-1F4D-8F56-EF6041E0D60B}" srcOrd="2" destOrd="0" parTransId="{ABB996FE-4CAC-7F4D-821E-C1415C9F7FB2}" sibTransId="{D2D90AD9-B382-F344-8885-EAC547F8AE92}"/>
    <dgm:cxn modelId="{DA7DCBA0-0EED-CE4D-9C7E-68A456B429D2}" type="presOf" srcId="{F8DC1CB7-A4E7-5C40-93BC-24D3ADC865AD}" destId="{720ED978-48F1-1F43-A10F-A258F3D5185F}" srcOrd="0" destOrd="0" presId="urn:microsoft.com/office/officeart/2005/8/layout/list1"/>
    <dgm:cxn modelId="{908A69AD-39AF-C34D-9893-19DD2514C7CF}" type="presOf" srcId="{E2E47053-15BC-4B46-9A9A-B3F5329DE4F5}" destId="{1A6A4D70-C82E-AD40-AA01-BBFF09F5811A}" srcOrd="1" destOrd="0" presId="urn:microsoft.com/office/officeart/2005/8/layout/list1"/>
    <dgm:cxn modelId="{E11F3FAE-E0F0-A047-84B1-CD7146ADF75C}" type="presOf" srcId="{6AB6B397-9531-CE4E-AEFB-790FA4D548FD}" destId="{AF1BC528-E894-1640-AC16-046501CE6E48}" srcOrd="0" destOrd="1" presId="urn:microsoft.com/office/officeart/2005/8/layout/list1"/>
    <dgm:cxn modelId="{2DA58AC5-2088-CC4B-AF78-552310213077}" type="presOf" srcId="{697710D3-303A-E84F-836C-F06A7AB11901}" destId="{720ED978-48F1-1F43-A10F-A258F3D5185F}" srcOrd="0" destOrd="1" presId="urn:microsoft.com/office/officeart/2005/8/layout/list1"/>
    <dgm:cxn modelId="{F4F1A1C6-6B67-634C-B9A7-B014F280567E}" type="presOf" srcId="{15AC2DC2-242A-614E-BC98-F087411FE8E8}" destId="{0DD82E10-5D7F-5049-B371-8758C3145F90}" srcOrd="0" destOrd="0" presId="urn:microsoft.com/office/officeart/2005/8/layout/list1"/>
    <dgm:cxn modelId="{C28E5CDF-3E5F-6340-8AFF-17646A006BB9}" srcId="{A1D564B1-DE87-6447-9C8F-1E7081BF7137}" destId="{2AF613FC-172C-3A4C-9F05-DB7F0E8FBFBF}" srcOrd="0" destOrd="0" parTransId="{E1DB2FF0-F1E8-944A-869E-6DF2B4E4EA66}" sibTransId="{A15A06BA-1C89-3943-B703-29B268E70991}"/>
    <dgm:cxn modelId="{FA4D89E7-2BC1-544B-B794-9EB52E89928D}" srcId="{EECE6C8C-0C85-614B-AA9B-AAD4CEFC7FD3}" destId="{E2E47053-15BC-4B46-9A9A-B3F5329DE4F5}" srcOrd="1" destOrd="0" parTransId="{2F4FC964-A24D-BE4C-B531-B16E1F37D1A9}" sibTransId="{749397FF-AD92-7E40-9807-467991B04229}"/>
    <dgm:cxn modelId="{5EAB0DEF-A3F5-8445-B2C2-0A094DDD2173}" type="presOf" srcId="{A892ECA6-3B5C-1F4D-8F56-EF6041E0D60B}" destId="{720ED978-48F1-1F43-A10F-A258F3D5185F}" srcOrd="0" destOrd="2" presId="urn:microsoft.com/office/officeart/2005/8/layout/list1"/>
    <dgm:cxn modelId="{A30611F4-C206-7644-9330-075E5827435E}" type="presOf" srcId="{A1D564B1-DE87-6447-9C8F-1E7081BF7137}" destId="{15D59C0A-F7ED-3544-A758-567606456B23}" srcOrd="1" destOrd="0" presId="urn:microsoft.com/office/officeart/2005/8/layout/list1"/>
    <dgm:cxn modelId="{47C3ACF5-A1B7-4543-B9F3-6A4315E17E6E}" srcId="{E2E47053-15BC-4B46-9A9A-B3F5329DE4F5}" destId="{3819C97E-1263-A047-8215-4BEF7B97827F}" srcOrd="0" destOrd="0" parTransId="{98E57DC2-05A1-0D41-8974-EB39A1727E03}" sibTransId="{B17761C0-3B2F-464F-8EB9-902C45EC20DB}"/>
    <dgm:cxn modelId="{D698F353-6653-3F43-A399-4E800F990D11}" type="presParOf" srcId="{84D4E503-B515-D84D-806B-03B3818B7AD6}" destId="{0ECEDAF0-17F0-9E45-AD48-E3D700A45B4C}" srcOrd="0" destOrd="0" presId="urn:microsoft.com/office/officeart/2005/8/layout/list1"/>
    <dgm:cxn modelId="{5AFA26D5-4D91-964C-89C7-8728BD4A0385}" type="presParOf" srcId="{0ECEDAF0-17F0-9E45-AD48-E3D700A45B4C}" destId="{0DD82E10-5D7F-5049-B371-8758C3145F90}" srcOrd="0" destOrd="0" presId="urn:microsoft.com/office/officeart/2005/8/layout/list1"/>
    <dgm:cxn modelId="{7DF48754-7F12-9B49-9CF0-ED534A4971EB}" type="presParOf" srcId="{0ECEDAF0-17F0-9E45-AD48-E3D700A45B4C}" destId="{6D9E3C04-0B58-AA48-A389-A633F08563AF}" srcOrd="1" destOrd="0" presId="urn:microsoft.com/office/officeart/2005/8/layout/list1"/>
    <dgm:cxn modelId="{9F940A58-6947-D240-A99B-D73B3B7F2A6A}" type="presParOf" srcId="{84D4E503-B515-D84D-806B-03B3818B7AD6}" destId="{81997A32-D01D-FA4B-BF3C-C0B7970A18D5}" srcOrd="1" destOrd="0" presId="urn:microsoft.com/office/officeart/2005/8/layout/list1"/>
    <dgm:cxn modelId="{6E1C7E6A-CC02-B54D-8A01-A4EA37C0956C}" type="presParOf" srcId="{84D4E503-B515-D84D-806B-03B3818B7AD6}" destId="{720ED978-48F1-1F43-A10F-A258F3D5185F}" srcOrd="2" destOrd="0" presId="urn:microsoft.com/office/officeart/2005/8/layout/list1"/>
    <dgm:cxn modelId="{F14B7F0C-FDB8-6A47-B050-A974F926A2EC}" type="presParOf" srcId="{84D4E503-B515-D84D-806B-03B3818B7AD6}" destId="{577B8C8E-B147-DD46-A665-404B3246092F}" srcOrd="3" destOrd="0" presId="urn:microsoft.com/office/officeart/2005/8/layout/list1"/>
    <dgm:cxn modelId="{64A023BC-D40A-2549-B9BF-4D7A976CF40E}" type="presParOf" srcId="{84D4E503-B515-D84D-806B-03B3818B7AD6}" destId="{EF125533-EA78-2A4B-A3C1-156E81339437}" srcOrd="4" destOrd="0" presId="urn:microsoft.com/office/officeart/2005/8/layout/list1"/>
    <dgm:cxn modelId="{BD541E72-30E4-0945-BE02-5C930394C075}" type="presParOf" srcId="{EF125533-EA78-2A4B-A3C1-156E81339437}" destId="{6EA67FB0-A386-204C-9D0F-EECBF1926D9F}" srcOrd="0" destOrd="0" presId="urn:microsoft.com/office/officeart/2005/8/layout/list1"/>
    <dgm:cxn modelId="{17A58BA2-2A95-4B40-A7F6-A69E3521EFFE}" type="presParOf" srcId="{EF125533-EA78-2A4B-A3C1-156E81339437}" destId="{1A6A4D70-C82E-AD40-AA01-BBFF09F5811A}" srcOrd="1" destOrd="0" presId="urn:microsoft.com/office/officeart/2005/8/layout/list1"/>
    <dgm:cxn modelId="{07FBD26C-30CE-B449-9FFA-B358A5BE752E}" type="presParOf" srcId="{84D4E503-B515-D84D-806B-03B3818B7AD6}" destId="{08CA7B74-9C75-3647-B9CB-A4FF3E93EB48}" srcOrd="5" destOrd="0" presId="urn:microsoft.com/office/officeart/2005/8/layout/list1"/>
    <dgm:cxn modelId="{1086897E-7CBF-BC4D-9658-7CEA6B096558}" type="presParOf" srcId="{84D4E503-B515-D84D-806B-03B3818B7AD6}" destId="{AF1BC528-E894-1640-AC16-046501CE6E48}" srcOrd="6" destOrd="0" presId="urn:microsoft.com/office/officeart/2005/8/layout/list1"/>
    <dgm:cxn modelId="{D8CBB4F4-CD2D-1F43-96F8-43BD352C2316}" type="presParOf" srcId="{84D4E503-B515-D84D-806B-03B3818B7AD6}" destId="{FA43F762-DD07-ED40-B30F-EF23CBF6B372}" srcOrd="7" destOrd="0" presId="urn:microsoft.com/office/officeart/2005/8/layout/list1"/>
    <dgm:cxn modelId="{63D25F2C-845F-F041-9A8E-9217F86153C7}" type="presParOf" srcId="{84D4E503-B515-D84D-806B-03B3818B7AD6}" destId="{48A0858C-69B2-F54B-A8EE-7BB571F922E2}" srcOrd="8" destOrd="0" presId="urn:microsoft.com/office/officeart/2005/8/layout/list1"/>
    <dgm:cxn modelId="{672A5E53-385B-BD4E-B84C-451B42345A9F}" type="presParOf" srcId="{48A0858C-69B2-F54B-A8EE-7BB571F922E2}" destId="{7F716E29-752E-1649-882D-0CB97DDC965A}" srcOrd="0" destOrd="0" presId="urn:microsoft.com/office/officeart/2005/8/layout/list1"/>
    <dgm:cxn modelId="{B8E3D6F6-F075-2B42-8B76-FF19D5A41ED4}" type="presParOf" srcId="{48A0858C-69B2-F54B-A8EE-7BB571F922E2}" destId="{15D59C0A-F7ED-3544-A758-567606456B23}" srcOrd="1" destOrd="0" presId="urn:microsoft.com/office/officeart/2005/8/layout/list1"/>
    <dgm:cxn modelId="{C12E643E-5DB2-9D48-983F-FB9457DC8E9B}" type="presParOf" srcId="{84D4E503-B515-D84D-806B-03B3818B7AD6}" destId="{080015B5-9FBA-C547-B055-BC22D4AB87BE}" srcOrd="9" destOrd="0" presId="urn:microsoft.com/office/officeart/2005/8/layout/list1"/>
    <dgm:cxn modelId="{B1186B3C-9FD8-454A-972A-4569506A100F}" type="presParOf" srcId="{84D4E503-B515-D84D-806B-03B3818B7AD6}" destId="{5B021FD4-4E43-6243-A56D-B741DF71D9D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D8EC71-BD6E-43E2-83F1-8A0863B7841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3D58DB01-6416-47C0-828E-44044D9B6E9D}">
      <dgm:prSet custT="1"/>
      <dgm:spPr>
        <a:solidFill>
          <a:srgbClr val="10253F">
            <a:alpha val="80000"/>
          </a:srgbClr>
        </a:solidFill>
        <a:ln w="6350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Operations Transition from existing managed services provider to Sify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014EA7A-E010-49EA-B403-9F25496DD0DD}" type="parTrans" cxnId="{7A07F1D9-4E94-49D2-9681-CD6BB00C1E7E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F091FE2-5E16-4B49-BF93-D14AAAC4A53D}" type="sibTrans" cxnId="{7A07F1D9-4E94-49D2-9681-CD6BB00C1E7E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ECAAAD4-3426-45A2-8259-A5003BADD424}">
      <dgm:prSet custT="1"/>
      <dgm:spPr>
        <a:solidFill>
          <a:schemeClr val="tx2">
            <a:lumMod val="75000"/>
            <a:alpha val="80000"/>
          </a:schemeClr>
        </a:solidFill>
        <a:ln w="6350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Advanced NOC Services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B38D249-06D9-4C4E-841B-454138BF93D8}" type="parTrans" cxnId="{286D2AEC-C10D-4CC1-AAF5-864C14BC6587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95E8534-1B5F-48E8-91B6-C90B9AC65402}" type="sibTrans" cxnId="{286D2AEC-C10D-4CC1-AAF5-864C14BC6587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F0EBE09-D2D5-4548-BB88-485EF8254173}">
      <dgm:prSet custT="1"/>
      <dgm:spPr>
        <a:solidFill>
          <a:srgbClr val="10253F">
            <a:alpha val="80000"/>
          </a:srgbClr>
        </a:solidFill>
        <a:ln w="6350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SLA Management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EB3B8B3-9BEA-4C56-87F7-83BCB388649D}" type="parTrans" cxnId="{9F5438D6-77A6-4C10-AE5C-78D75927E1F9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888ACDF-6D34-4185-9DE3-5DD1F73F0CA2}" type="sibTrans" cxnId="{9F5438D6-77A6-4C10-AE5C-78D75927E1F9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C8D9D40-CC9C-4133-A0A8-BC9CFAB3B353}">
      <dgm:prSet custT="1"/>
      <dgm:spPr>
        <a:solidFill>
          <a:schemeClr val="tx2">
            <a:lumMod val="75000"/>
            <a:alpha val="80000"/>
          </a:schemeClr>
        </a:solidFill>
        <a:ln w="6350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Vendor Management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4F100ED-0789-4E99-958C-B4CDFAF9772B}" type="parTrans" cxnId="{D52DB648-1D79-486F-90C6-23F9CE88F63E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80E600F-CC8E-40FC-95BB-88B43DCB6E4C}" type="sibTrans" cxnId="{D52DB648-1D79-486F-90C6-23F9CE88F63E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F80975C-4B4B-4904-9BFE-230AB72B51B5}">
      <dgm:prSet custT="1"/>
      <dgm:spPr>
        <a:solidFill>
          <a:srgbClr val="10253F">
            <a:alpha val="80000"/>
          </a:srgbClr>
        </a:solidFill>
        <a:ln w="6350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AMC Management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84DB3AB-F851-4507-B300-317454BFF6FD}" type="parTrans" cxnId="{5B803968-52D3-42FF-907E-7884D2E07F25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AF2285F-32B4-4B62-B70D-EECDFC7CF2D5}" type="sibTrans" cxnId="{5B803968-52D3-42FF-907E-7884D2E07F25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A4CF163-270A-4A54-B6F7-BFB3350F1EFB}" type="pres">
      <dgm:prSet presAssocID="{E5D8EC71-BD6E-43E2-83F1-8A0863B7841F}" presName="linear" presStyleCnt="0">
        <dgm:presLayoutVars>
          <dgm:animLvl val="lvl"/>
          <dgm:resizeHandles val="exact"/>
        </dgm:presLayoutVars>
      </dgm:prSet>
      <dgm:spPr/>
    </dgm:pt>
    <dgm:pt modelId="{70D0234E-7D8B-4CC2-9600-3B5A80DC6E49}" type="pres">
      <dgm:prSet presAssocID="{3D58DB01-6416-47C0-828E-44044D9B6E9D}" presName="parentText" presStyleLbl="node1" presStyleIdx="0" presStyleCnt="5" custScaleY="116959" custLinFactNeighborY="-8234">
        <dgm:presLayoutVars>
          <dgm:chMax val="0"/>
          <dgm:bulletEnabled val="1"/>
        </dgm:presLayoutVars>
      </dgm:prSet>
      <dgm:spPr/>
    </dgm:pt>
    <dgm:pt modelId="{511CFD3F-B1A0-4673-880D-A12F018299EB}" type="pres">
      <dgm:prSet presAssocID="{7F091FE2-5E16-4B49-BF93-D14AAAC4A53D}" presName="spacer" presStyleCnt="0"/>
      <dgm:spPr/>
    </dgm:pt>
    <dgm:pt modelId="{00CD6C2A-2D9F-422D-A158-08C2C4E6C56F}" type="pres">
      <dgm:prSet presAssocID="{7ECAAAD4-3426-45A2-8259-A5003BADD424}" presName="parentText" presStyleLbl="node1" presStyleIdx="1" presStyleCnt="5" custScaleY="80128" custLinFactNeighborY="5604">
        <dgm:presLayoutVars>
          <dgm:chMax val="0"/>
          <dgm:bulletEnabled val="1"/>
        </dgm:presLayoutVars>
      </dgm:prSet>
      <dgm:spPr/>
    </dgm:pt>
    <dgm:pt modelId="{B89C048B-6115-494C-AC0C-F2BD8DD81723}" type="pres">
      <dgm:prSet presAssocID="{095E8534-1B5F-48E8-91B6-C90B9AC65402}" presName="spacer" presStyleCnt="0"/>
      <dgm:spPr/>
    </dgm:pt>
    <dgm:pt modelId="{A021C2B5-6E79-40E4-B5CD-F2A8CFCE7D19}" type="pres">
      <dgm:prSet presAssocID="{FF0EBE09-D2D5-4548-BB88-485EF8254173}" presName="parentText" presStyleLbl="node1" presStyleIdx="2" presStyleCnt="5" custScaleY="93240">
        <dgm:presLayoutVars>
          <dgm:chMax val="0"/>
          <dgm:bulletEnabled val="1"/>
        </dgm:presLayoutVars>
      </dgm:prSet>
      <dgm:spPr/>
    </dgm:pt>
    <dgm:pt modelId="{B2A4FAD3-9076-4AB4-8E04-79D5658EF974}" type="pres">
      <dgm:prSet presAssocID="{9888ACDF-6D34-4185-9DE3-5DD1F73F0CA2}" presName="spacer" presStyleCnt="0"/>
      <dgm:spPr/>
    </dgm:pt>
    <dgm:pt modelId="{16525BCC-D685-47B8-BF21-432059B6E61D}" type="pres">
      <dgm:prSet presAssocID="{6C8D9D40-CC9C-4133-A0A8-BC9CFAB3B353}" presName="parentText" presStyleLbl="node1" presStyleIdx="3" presStyleCnt="5" custScaleY="78629">
        <dgm:presLayoutVars>
          <dgm:chMax val="0"/>
          <dgm:bulletEnabled val="1"/>
        </dgm:presLayoutVars>
      </dgm:prSet>
      <dgm:spPr/>
    </dgm:pt>
    <dgm:pt modelId="{8EE2D9D9-C088-4C76-BEA0-FE0D7E517251}" type="pres">
      <dgm:prSet presAssocID="{B80E600F-CC8E-40FC-95BB-88B43DCB6E4C}" presName="spacer" presStyleCnt="0"/>
      <dgm:spPr/>
    </dgm:pt>
    <dgm:pt modelId="{8888FA79-F752-45EC-9F61-C53B5FFCACA4}" type="pres">
      <dgm:prSet presAssocID="{9F80975C-4B4B-4904-9BFE-230AB72B51B5}" presName="parentText" presStyleLbl="node1" presStyleIdx="4" presStyleCnt="5" custScaleY="88141" custLinFactNeighborX="0" custLinFactNeighborY="8925">
        <dgm:presLayoutVars>
          <dgm:chMax val="0"/>
          <dgm:bulletEnabled val="1"/>
        </dgm:presLayoutVars>
      </dgm:prSet>
      <dgm:spPr/>
    </dgm:pt>
  </dgm:ptLst>
  <dgm:cxnLst>
    <dgm:cxn modelId="{5B803968-52D3-42FF-907E-7884D2E07F25}" srcId="{E5D8EC71-BD6E-43E2-83F1-8A0863B7841F}" destId="{9F80975C-4B4B-4904-9BFE-230AB72B51B5}" srcOrd="4" destOrd="0" parTransId="{584DB3AB-F851-4507-B300-317454BFF6FD}" sibTransId="{AAF2285F-32B4-4B62-B70D-EECDFC7CF2D5}"/>
    <dgm:cxn modelId="{D52DB648-1D79-486F-90C6-23F9CE88F63E}" srcId="{E5D8EC71-BD6E-43E2-83F1-8A0863B7841F}" destId="{6C8D9D40-CC9C-4133-A0A8-BC9CFAB3B353}" srcOrd="3" destOrd="0" parTransId="{F4F100ED-0789-4E99-958C-B4CDFAF9772B}" sibTransId="{B80E600F-CC8E-40FC-95BB-88B43DCB6E4C}"/>
    <dgm:cxn modelId="{B46BAE72-6233-434B-BE1E-83795F9E5FF5}" type="presOf" srcId="{E5D8EC71-BD6E-43E2-83F1-8A0863B7841F}" destId="{DA4CF163-270A-4A54-B6F7-BFB3350F1EFB}" srcOrd="0" destOrd="0" presId="urn:microsoft.com/office/officeart/2005/8/layout/vList2"/>
    <dgm:cxn modelId="{36530F55-EED7-411B-A74D-F376933405E7}" type="presOf" srcId="{FF0EBE09-D2D5-4548-BB88-485EF8254173}" destId="{A021C2B5-6E79-40E4-B5CD-F2A8CFCE7D19}" srcOrd="0" destOrd="0" presId="urn:microsoft.com/office/officeart/2005/8/layout/vList2"/>
    <dgm:cxn modelId="{1867FD7C-9262-4E73-8F19-7791BF391A3F}" type="presOf" srcId="{9F80975C-4B4B-4904-9BFE-230AB72B51B5}" destId="{8888FA79-F752-45EC-9F61-C53B5FFCACA4}" srcOrd="0" destOrd="0" presId="urn:microsoft.com/office/officeart/2005/8/layout/vList2"/>
    <dgm:cxn modelId="{6F3CE994-5C4D-439B-A5D6-26FD0B455E50}" type="presOf" srcId="{7ECAAAD4-3426-45A2-8259-A5003BADD424}" destId="{00CD6C2A-2D9F-422D-A158-08C2C4E6C56F}" srcOrd="0" destOrd="0" presId="urn:microsoft.com/office/officeart/2005/8/layout/vList2"/>
    <dgm:cxn modelId="{9F5438D6-77A6-4C10-AE5C-78D75927E1F9}" srcId="{E5D8EC71-BD6E-43E2-83F1-8A0863B7841F}" destId="{FF0EBE09-D2D5-4548-BB88-485EF8254173}" srcOrd="2" destOrd="0" parTransId="{FEB3B8B3-9BEA-4C56-87F7-83BCB388649D}" sibTransId="{9888ACDF-6D34-4185-9DE3-5DD1F73F0CA2}"/>
    <dgm:cxn modelId="{DD6513D7-8C62-4718-8C21-4CEE9217BD64}" type="presOf" srcId="{3D58DB01-6416-47C0-828E-44044D9B6E9D}" destId="{70D0234E-7D8B-4CC2-9600-3B5A80DC6E49}" srcOrd="0" destOrd="0" presId="urn:microsoft.com/office/officeart/2005/8/layout/vList2"/>
    <dgm:cxn modelId="{D28B7BD7-D765-4D9B-9FB2-E73D5EBA723A}" type="presOf" srcId="{6C8D9D40-CC9C-4133-A0A8-BC9CFAB3B353}" destId="{16525BCC-D685-47B8-BF21-432059B6E61D}" srcOrd="0" destOrd="0" presId="urn:microsoft.com/office/officeart/2005/8/layout/vList2"/>
    <dgm:cxn modelId="{7A07F1D9-4E94-49D2-9681-CD6BB00C1E7E}" srcId="{E5D8EC71-BD6E-43E2-83F1-8A0863B7841F}" destId="{3D58DB01-6416-47C0-828E-44044D9B6E9D}" srcOrd="0" destOrd="0" parTransId="{3014EA7A-E010-49EA-B403-9F25496DD0DD}" sibTransId="{7F091FE2-5E16-4B49-BF93-D14AAAC4A53D}"/>
    <dgm:cxn modelId="{286D2AEC-C10D-4CC1-AAF5-864C14BC6587}" srcId="{E5D8EC71-BD6E-43E2-83F1-8A0863B7841F}" destId="{7ECAAAD4-3426-45A2-8259-A5003BADD424}" srcOrd="1" destOrd="0" parTransId="{8B38D249-06D9-4C4E-841B-454138BF93D8}" sibTransId="{095E8534-1B5F-48E8-91B6-C90B9AC65402}"/>
    <dgm:cxn modelId="{C227B7FE-9E4E-44CB-9598-8C438A93B5DF}" type="presParOf" srcId="{DA4CF163-270A-4A54-B6F7-BFB3350F1EFB}" destId="{70D0234E-7D8B-4CC2-9600-3B5A80DC6E49}" srcOrd="0" destOrd="0" presId="urn:microsoft.com/office/officeart/2005/8/layout/vList2"/>
    <dgm:cxn modelId="{F2552C00-48AE-4C7E-B183-777955989838}" type="presParOf" srcId="{DA4CF163-270A-4A54-B6F7-BFB3350F1EFB}" destId="{511CFD3F-B1A0-4673-880D-A12F018299EB}" srcOrd="1" destOrd="0" presId="urn:microsoft.com/office/officeart/2005/8/layout/vList2"/>
    <dgm:cxn modelId="{BEB7C277-DE20-410B-8A68-1B54B368FB2A}" type="presParOf" srcId="{DA4CF163-270A-4A54-B6F7-BFB3350F1EFB}" destId="{00CD6C2A-2D9F-422D-A158-08C2C4E6C56F}" srcOrd="2" destOrd="0" presId="urn:microsoft.com/office/officeart/2005/8/layout/vList2"/>
    <dgm:cxn modelId="{78FE8F17-E41F-4F25-A9BD-7226AF85AEAB}" type="presParOf" srcId="{DA4CF163-270A-4A54-B6F7-BFB3350F1EFB}" destId="{B89C048B-6115-494C-AC0C-F2BD8DD81723}" srcOrd="3" destOrd="0" presId="urn:microsoft.com/office/officeart/2005/8/layout/vList2"/>
    <dgm:cxn modelId="{150668CE-CBF2-4804-872A-906205ECF6FF}" type="presParOf" srcId="{DA4CF163-270A-4A54-B6F7-BFB3350F1EFB}" destId="{A021C2B5-6E79-40E4-B5CD-F2A8CFCE7D19}" srcOrd="4" destOrd="0" presId="urn:microsoft.com/office/officeart/2005/8/layout/vList2"/>
    <dgm:cxn modelId="{92ABCF37-9B63-46EE-937B-A79DFDD1EEAB}" type="presParOf" srcId="{DA4CF163-270A-4A54-B6F7-BFB3350F1EFB}" destId="{B2A4FAD3-9076-4AB4-8E04-79D5658EF974}" srcOrd="5" destOrd="0" presId="urn:microsoft.com/office/officeart/2005/8/layout/vList2"/>
    <dgm:cxn modelId="{740AEEF9-3355-4DB7-981C-2745A9C87578}" type="presParOf" srcId="{DA4CF163-270A-4A54-B6F7-BFB3350F1EFB}" destId="{16525BCC-D685-47B8-BF21-432059B6E61D}" srcOrd="6" destOrd="0" presId="urn:microsoft.com/office/officeart/2005/8/layout/vList2"/>
    <dgm:cxn modelId="{4B195001-0F36-444D-ABEE-58155B6E1D3C}" type="presParOf" srcId="{DA4CF163-270A-4A54-B6F7-BFB3350F1EFB}" destId="{8EE2D9D9-C088-4C76-BEA0-FE0D7E517251}" srcOrd="7" destOrd="0" presId="urn:microsoft.com/office/officeart/2005/8/layout/vList2"/>
    <dgm:cxn modelId="{6F6FD19A-AA9D-45F3-9FFE-C9468362C5A2}" type="presParOf" srcId="{DA4CF163-270A-4A54-B6F7-BFB3350F1EFB}" destId="{8888FA79-F752-45EC-9F61-C53B5FFCACA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8EF3A8-6AD0-478B-AA0D-65BFFC857F11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22791E26-7DD8-4576-A165-5BD5B7E950AC}">
      <dgm:prSet custT="1"/>
      <dgm:spPr>
        <a:solidFill>
          <a:schemeClr val="tx2">
            <a:lumMod val="75000"/>
            <a:alpha val="80000"/>
          </a:schemeClr>
        </a:solidFill>
        <a:ln w="3175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Network Study &amp; Assessment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08923C5-7223-4345-8BA4-5304A72F7624}" type="parTrans" cxnId="{FB102C53-552A-4120-A8A5-60D701E9676E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2975E4D-3A60-4A2F-81E3-8DA814552C8F}" type="sibTrans" cxnId="{FB102C53-552A-4120-A8A5-60D701E9676E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D8CCB27-D458-409D-9958-DB8E48D1BD86}">
      <dgm:prSet custT="1"/>
      <dgm:spPr>
        <a:solidFill>
          <a:srgbClr val="10253F">
            <a:alpha val="80000"/>
          </a:srgbClr>
        </a:solidFill>
        <a:ln w="3175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Service Provider Consolidation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7A682BF-66ED-419F-8267-21D4809AFD4D}" type="parTrans" cxnId="{ECDDF7DF-E455-404D-8459-1B90B8554623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5818597-44F5-4E15-BC40-617765AC8AD9}" type="sibTrans" cxnId="{ECDDF7DF-E455-404D-8459-1B90B8554623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894AA2B-C9E8-4B58-99AE-C339D3939759}">
      <dgm:prSet custT="1"/>
      <dgm:spPr>
        <a:solidFill>
          <a:schemeClr val="tx2">
            <a:lumMod val="75000"/>
            <a:alpha val="80000"/>
          </a:schemeClr>
        </a:solidFill>
        <a:ln w="3175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Performance Management and Optimization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05804D3-EF0F-44B0-905C-EE45A5A305D6}" type="parTrans" cxnId="{B0123E21-BFC5-48ED-85F4-1B595B428720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AE4F373-A0AF-40F6-BCDD-3A53E4C2606F}" type="sibTrans" cxnId="{B0123E21-BFC5-48ED-85F4-1B595B428720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AEC384E-7955-4C33-9FBF-0AA49B34C8C0}">
      <dgm:prSet custT="1"/>
      <dgm:spPr>
        <a:solidFill>
          <a:srgbClr val="10253F">
            <a:alpha val="80000"/>
          </a:srgbClr>
        </a:solidFill>
        <a:ln w="3175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CPE Management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6A58E6B-6FA2-4011-B400-04ACA6606D50}" type="parTrans" cxnId="{16F420FD-2B15-44D4-9DFD-5A88850CB74A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305EE9C-F42E-47AC-AAE8-9D8D6D1F6D56}" type="sibTrans" cxnId="{16F420FD-2B15-44D4-9DFD-5A88850CB74A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5E96A48-A5DB-44C9-B62D-02355C6BC63E}" type="pres">
      <dgm:prSet presAssocID="{DD8EF3A8-6AD0-478B-AA0D-65BFFC857F11}" presName="linear" presStyleCnt="0">
        <dgm:presLayoutVars>
          <dgm:animLvl val="lvl"/>
          <dgm:resizeHandles val="exact"/>
        </dgm:presLayoutVars>
      </dgm:prSet>
      <dgm:spPr/>
    </dgm:pt>
    <dgm:pt modelId="{78B0155F-676F-47A5-8D97-8581565AB20B}" type="pres">
      <dgm:prSet presAssocID="{22791E26-7DD8-4576-A165-5BD5B7E950AC}" presName="parentText" presStyleLbl="node1" presStyleIdx="0" presStyleCnt="4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BC2C6763-7B58-4515-A7FA-3D4595E2F22E}" type="pres">
      <dgm:prSet presAssocID="{82975E4D-3A60-4A2F-81E3-8DA814552C8F}" presName="spacer" presStyleCnt="0"/>
      <dgm:spPr/>
    </dgm:pt>
    <dgm:pt modelId="{730ACD71-ED32-4FD8-922A-B97BCC1F509B}" type="pres">
      <dgm:prSet presAssocID="{ED8CCB27-D458-409D-9958-DB8E48D1BD86}" presName="parentText" presStyleLbl="node1" presStyleIdx="1" presStyleCnt="4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9A22D3C4-A709-4FD6-AD7B-4672D8F60CBE}" type="pres">
      <dgm:prSet presAssocID="{95818597-44F5-4E15-BC40-617765AC8AD9}" presName="spacer" presStyleCnt="0"/>
      <dgm:spPr/>
    </dgm:pt>
    <dgm:pt modelId="{EFA83116-00DE-4215-BABC-B6CD7963BE0A}" type="pres">
      <dgm:prSet presAssocID="{2894AA2B-C9E8-4B58-99AE-C339D3939759}" presName="parentText" presStyleLbl="node1" presStyleIdx="2" presStyleCnt="4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79D36127-8FF8-4089-BE57-A8656220F8D7}" type="pres">
      <dgm:prSet presAssocID="{BAE4F373-A0AF-40F6-BCDD-3A53E4C2606F}" presName="spacer" presStyleCnt="0"/>
      <dgm:spPr/>
    </dgm:pt>
    <dgm:pt modelId="{6DE87A59-9A0D-4E80-A7F4-C5C50C1E6068}" type="pres">
      <dgm:prSet presAssocID="{4AEC384E-7955-4C33-9FBF-0AA49B34C8C0}" presName="parentText" presStyleLbl="node1" presStyleIdx="3" presStyleCnt="4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B0123E21-BFC5-48ED-85F4-1B595B428720}" srcId="{DD8EF3A8-6AD0-478B-AA0D-65BFFC857F11}" destId="{2894AA2B-C9E8-4B58-99AE-C339D3939759}" srcOrd="2" destOrd="0" parTransId="{E05804D3-EF0F-44B0-905C-EE45A5A305D6}" sibTransId="{BAE4F373-A0AF-40F6-BCDD-3A53E4C2606F}"/>
    <dgm:cxn modelId="{C835692A-926E-4DDB-8DBB-9791F395A6E9}" type="presOf" srcId="{ED8CCB27-D458-409D-9958-DB8E48D1BD86}" destId="{730ACD71-ED32-4FD8-922A-B97BCC1F509B}" srcOrd="0" destOrd="0" presId="urn:microsoft.com/office/officeart/2005/8/layout/vList2"/>
    <dgm:cxn modelId="{FB102C53-552A-4120-A8A5-60D701E9676E}" srcId="{DD8EF3A8-6AD0-478B-AA0D-65BFFC857F11}" destId="{22791E26-7DD8-4576-A165-5BD5B7E950AC}" srcOrd="0" destOrd="0" parTransId="{708923C5-7223-4345-8BA4-5304A72F7624}" sibTransId="{82975E4D-3A60-4A2F-81E3-8DA814552C8F}"/>
    <dgm:cxn modelId="{CD87CB8D-FEB9-4EE9-B8AE-F1B51FA6AF9C}" type="presOf" srcId="{2894AA2B-C9E8-4B58-99AE-C339D3939759}" destId="{EFA83116-00DE-4215-BABC-B6CD7963BE0A}" srcOrd="0" destOrd="0" presId="urn:microsoft.com/office/officeart/2005/8/layout/vList2"/>
    <dgm:cxn modelId="{21E0F098-42F9-4B38-A25D-7FC4FDB818BA}" type="presOf" srcId="{22791E26-7DD8-4576-A165-5BD5B7E950AC}" destId="{78B0155F-676F-47A5-8D97-8581565AB20B}" srcOrd="0" destOrd="0" presId="urn:microsoft.com/office/officeart/2005/8/layout/vList2"/>
    <dgm:cxn modelId="{03507DA0-861E-4104-BC1C-D4817D47EAD1}" type="presOf" srcId="{4AEC384E-7955-4C33-9FBF-0AA49B34C8C0}" destId="{6DE87A59-9A0D-4E80-A7F4-C5C50C1E6068}" srcOrd="0" destOrd="0" presId="urn:microsoft.com/office/officeart/2005/8/layout/vList2"/>
    <dgm:cxn modelId="{CF77F0CB-44B5-4C22-B125-903B1110076E}" type="presOf" srcId="{DD8EF3A8-6AD0-478B-AA0D-65BFFC857F11}" destId="{75E96A48-A5DB-44C9-B62D-02355C6BC63E}" srcOrd="0" destOrd="0" presId="urn:microsoft.com/office/officeart/2005/8/layout/vList2"/>
    <dgm:cxn modelId="{ECDDF7DF-E455-404D-8459-1B90B8554623}" srcId="{DD8EF3A8-6AD0-478B-AA0D-65BFFC857F11}" destId="{ED8CCB27-D458-409D-9958-DB8E48D1BD86}" srcOrd="1" destOrd="0" parTransId="{07A682BF-66ED-419F-8267-21D4809AFD4D}" sibTransId="{95818597-44F5-4E15-BC40-617765AC8AD9}"/>
    <dgm:cxn modelId="{16F420FD-2B15-44D4-9DFD-5A88850CB74A}" srcId="{DD8EF3A8-6AD0-478B-AA0D-65BFFC857F11}" destId="{4AEC384E-7955-4C33-9FBF-0AA49B34C8C0}" srcOrd="3" destOrd="0" parTransId="{46A58E6B-6FA2-4011-B400-04ACA6606D50}" sibTransId="{5305EE9C-F42E-47AC-AAE8-9D8D6D1F6D56}"/>
    <dgm:cxn modelId="{A94FDAA7-A1FB-41A5-AA75-E47301DEF0FF}" type="presParOf" srcId="{75E96A48-A5DB-44C9-B62D-02355C6BC63E}" destId="{78B0155F-676F-47A5-8D97-8581565AB20B}" srcOrd="0" destOrd="0" presId="urn:microsoft.com/office/officeart/2005/8/layout/vList2"/>
    <dgm:cxn modelId="{C7FDA9AB-CCFE-4C6F-B8AA-3D22810A09C4}" type="presParOf" srcId="{75E96A48-A5DB-44C9-B62D-02355C6BC63E}" destId="{BC2C6763-7B58-4515-A7FA-3D4595E2F22E}" srcOrd="1" destOrd="0" presId="urn:microsoft.com/office/officeart/2005/8/layout/vList2"/>
    <dgm:cxn modelId="{26C14D83-3A99-4F0B-8C6A-28A6A1ECB50C}" type="presParOf" srcId="{75E96A48-A5DB-44C9-B62D-02355C6BC63E}" destId="{730ACD71-ED32-4FD8-922A-B97BCC1F509B}" srcOrd="2" destOrd="0" presId="urn:microsoft.com/office/officeart/2005/8/layout/vList2"/>
    <dgm:cxn modelId="{28292A1F-DD5F-4314-B025-74B615294729}" type="presParOf" srcId="{75E96A48-A5DB-44C9-B62D-02355C6BC63E}" destId="{9A22D3C4-A709-4FD6-AD7B-4672D8F60CBE}" srcOrd="3" destOrd="0" presId="urn:microsoft.com/office/officeart/2005/8/layout/vList2"/>
    <dgm:cxn modelId="{779BEA03-CD50-4728-AEAD-216CAD306448}" type="presParOf" srcId="{75E96A48-A5DB-44C9-B62D-02355C6BC63E}" destId="{EFA83116-00DE-4215-BABC-B6CD7963BE0A}" srcOrd="4" destOrd="0" presId="urn:microsoft.com/office/officeart/2005/8/layout/vList2"/>
    <dgm:cxn modelId="{AE2E67E1-D928-4BEF-9EB5-98BFC83C6901}" type="presParOf" srcId="{75E96A48-A5DB-44C9-B62D-02355C6BC63E}" destId="{79D36127-8FF8-4089-BE57-A8656220F8D7}" srcOrd="5" destOrd="0" presId="urn:microsoft.com/office/officeart/2005/8/layout/vList2"/>
    <dgm:cxn modelId="{22092B72-58A3-4FBE-ACDC-CB2D9C58274D}" type="presParOf" srcId="{75E96A48-A5DB-44C9-B62D-02355C6BC63E}" destId="{6DE87A59-9A0D-4E80-A7F4-C5C50C1E606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99C523-E5A4-42AF-9048-59C971C7EF3A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4FA2F17C-A28B-46A5-92CC-8ECBE4834E65}">
      <dgm:prSet custT="1"/>
      <dgm:spPr>
        <a:solidFill>
          <a:srgbClr val="10253F">
            <a:alpha val="80000"/>
          </a:srgbClr>
        </a:solidFill>
        <a:ln w="6350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Network Redesign/ Reengineering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2B4CD43-A1DC-4693-83D9-FA78D04EAA6A}" type="parTrans" cxnId="{EBE5C602-BCA5-4DD8-8351-3CA632DB3B51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6DF9FC8-90D5-434D-AF4E-64D078BB3C61}" type="sibTrans" cxnId="{EBE5C602-BCA5-4DD8-8351-3CA632DB3B51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AD1BD95-C037-44A4-9055-C1077155C23D}">
      <dgm:prSet custT="1"/>
      <dgm:spPr>
        <a:solidFill>
          <a:schemeClr val="tx2">
            <a:lumMod val="75000"/>
            <a:alpha val="80000"/>
          </a:schemeClr>
        </a:solidFill>
        <a:ln w="6350"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Software Defined Network Deployment</a:t>
          </a:r>
          <a:endParaRPr lang="en-IN" sz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6A017E8-6DE4-4D06-AAFC-B59E3773E15C}" type="parTrans" cxnId="{F5DC79D0-D06D-49C0-88E4-5B5CE5F725D4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AD68BD3-ECD4-418D-8B81-414B65A04F16}" type="sibTrans" cxnId="{F5DC79D0-D06D-49C0-88E4-5B5CE5F725D4}">
      <dgm:prSet/>
      <dgm:spPr/>
      <dgm:t>
        <a:bodyPr/>
        <a:lstStyle/>
        <a:p>
          <a:endParaRPr lang="en-IN" sz="1200">
            <a:latin typeface="Arial Nova" panose="020B0504020202020204" pitchFamily="34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D22C6C2-AEF1-4576-9019-A0A4D3AC2E9C}" type="pres">
      <dgm:prSet presAssocID="{D399C523-E5A4-42AF-9048-59C971C7EF3A}" presName="linear" presStyleCnt="0">
        <dgm:presLayoutVars>
          <dgm:animLvl val="lvl"/>
          <dgm:resizeHandles val="exact"/>
        </dgm:presLayoutVars>
      </dgm:prSet>
      <dgm:spPr/>
    </dgm:pt>
    <dgm:pt modelId="{BD547514-FD7E-4FD3-BF52-0B3DA390BCD4}" type="pres">
      <dgm:prSet presAssocID="{4FA2F17C-A28B-46A5-92CC-8ECBE4834E65}" presName="parentText" presStyleLbl="node1" presStyleIdx="0" presStyleCnt="2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  <dgm:pt modelId="{F8D8CCC6-5CA9-43E8-96E8-406CCBF165E4}" type="pres">
      <dgm:prSet presAssocID="{D6DF9FC8-90D5-434D-AF4E-64D078BB3C61}" presName="spacer" presStyleCnt="0"/>
      <dgm:spPr/>
    </dgm:pt>
    <dgm:pt modelId="{CB78B39A-588E-41CC-8FA3-F69AFE2CF3D2}" type="pres">
      <dgm:prSet presAssocID="{8AD1BD95-C037-44A4-9055-C1077155C23D}" presName="parentText" presStyleLbl="node1" presStyleIdx="1" presStyleCnt="2" custLinFactNeighborX="0" custLinFactNeighborY="64784">
        <dgm:presLayoutVars>
          <dgm:chMax val="0"/>
          <dgm:bulletEnabled val="1"/>
        </dgm:presLayoutVars>
      </dgm:prSet>
      <dgm:spPr>
        <a:prstGeom prst="roundRect">
          <a:avLst/>
        </a:prstGeom>
      </dgm:spPr>
    </dgm:pt>
  </dgm:ptLst>
  <dgm:cxnLst>
    <dgm:cxn modelId="{EBE5C602-BCA5-4DD8-8351-3CA632DB3B51}" srcId="{D399C523-E5A4-42AF-9048-59C971C7EF3A}" destId="{4FA2F17C-A28B-46A5-92CC-8ECBE4834E65}" srcOrd="0" destOrd="0" parTransId="{72B4CD43-A1DC-4693-83D9-FA78D04EAA6A}" sibTransId="{D6DF9FC8-90D5-434D-AF4E-64D078BB3C61}"/>
    <dgm:cxn modelId="{D690EA19-0E21-46C4-8B5C-A34D90A5E1E1}" type="presOf" srcId="{8AD1BD95-C037-44A4-9055-C1077155C23D}" destId="{CB78B39A-588E-41CC-8FA3-F69AFE2CF3D2}" srcOrd="0" destOrd="0" presId="urn:microsoft.com/office/officeart/2005/8/layout/vList2"/>
    <dgm:cxn modelId="{676ECF32-9668-4971-B3BF-BB84DF205306}" type="presOf" srcId="{D399C523-E5A4-42AF-9048-59C971C7EF3A}" destId="{AD22C6C2-AEF1-4576-9019-A0A4D3AC2E9C}" srcOrd="0" destOrd="0" presId="urn:microsoft.com/office/officeart/2005/8/layout/vList2"/>
    <dgm:cxn modelId="{AE7C406D-14D2-4FED-8804-5A1D4C8966DB}" type="presOf" srcId="{4FA2F17C-A28B-46A5-92CC-8ECBE4834E65}" destId="{BD547514-FD7E-4FD3-BF52-0B3DA390BCD4}" srcOrd="0" destOrd="0" presId="urn:microsoft.com/office/officeart/2005/8/layout/vList2"/>
    <dgm:cxn modelId="{F5DC79D0-D06D-49C0-88E4-5B5CE5F725D4}" srcId="{D399C523-E5A4-42AF-9048-59C971C7EF3A}" destId="{8AD1BD95-C037-44A4-9055-C1077155C23D}" srcOrd="1" destOrd="0" parTransId="{96A017E8-6DE4-4D06-AAFC-B59E3773E15C}" sibTransId="{9AD68BD3-ECD4-418D-8B81-414B65A04F16}"/>
    <dgm:cxn modelId="{12658DD7-1E8E-4924-8FCA-06D78B659858}" type="presParOf" srcId="{AD22C6C2-AEF1-4576-9019-A0A4D3AC2E9C}" destId="{BD547514-FD7E-4FD3-BF52-0B3DA390BCD4}" srcOrd="0" destOrd="0" presId="urn:microsoft.com/office/officeart/2005/8/layout/vList2"/>
    <dgm:cxn modelId="{67FA9A29-9DF2-4065-9C7E-C78978F3D922}" type="presParOf" srcId="{AD22C6C2-AEF1-4576-9019-A0A4D3AC2E9C}" destId="{F8D8CCC6-5CA9-43E8-96E8-406CCBF165E4}" srcOrd="1" destOrd="0" presId="urn:microsoft.com/office/officeart/2005/8/layout/vList2"/>
    <dgm:cxn modelId="{C0F8F435-2BDC-41BB-B28E-9B84DEC39594}" type="presParOf" srcId="{AD22C6C2-AEF1-4576-9019-A0A4D3AC2E9C}" destId="{CB78B39A-588E-41CC-8FA3-F69AFE2CF3D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393E72-9479-4A92-BED8-EF4282B0F40D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IN"/>
        </a:p>
      </dgm:t>
    </dgm:pt>
    <dgm:pt modelId="{1FD02E56-9EC9-499D-9E1E-FE320B4D027B}">
      <dgm:prSet phldrT="[Text]" custT="1"/>
      <dgm:spPr>
        <a:solidFill>
          <a:srgbClr val="142E4E"/>
        </a:solidFill>
        <a:ln w="635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400" b="1" dirty="0">
              <a:solidFill>
                <a:srgbClr val="BED730"/>
              </a:solidFill>
              <a:latin typeface="+mj-lt"/>
            </a:rPr>
            <a:t>2,333</a:t>
          </a:r>
          <a:r>
            <a:rPr lang="en-US" sz="1400" dirty="0">
              <a:solidFill>
                <a:srgbClr val="BED730"/>
              </a:solidFill>
              <a:latin typeface="+mj-lt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400" dirty="0">
              <a:solidFill>
                <a:schemeClr val="bg1"/>
              </a:solidFill>
              <a:latin typeface="+mj-lt"/>
            </a:rPr>
            <a:t>POPs</a:t>
          </a:r>
          <a:endParaRPr lang="en-IN" sz="1400" dirty="0">
            <a:solidFill>
              <a:schemeClr val="bg1"/>
            </a:solidFill>
            <a:latin typeface="+mj-lt"/>
          </a:endParaRPr>
        </a:p>
      </dgm:t>
    </dgm:pt>
    <dgm:pt modelId="{A001BF96-CD70-4A9A-8862-B403BC8DF30B}" type="parTrans" cxnId="{D863B5E2-E14D-45B2-9951-9C948EC38846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EF274624-35DB-4467-BA0E-04BED2C8480C}" type="sibTrans" cxnId="{D863B5E2-E14D-45B2-9951-9C948EC38846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DFE9BC69-B5AB-4F90-AEC4-9F905A10AE4A}">
      <dgm:prSet custT="1"/>
      <dgm:spPr>
        <a:solidFill>
          <a:srgbClr val="10253F">
            <a:alpha val="80000"/>
          </a:srgbClr>
        </a:solidFill>
        <a:ln w="635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rgbClr val="BED730"/>
              </a:solidFill>
              <a:latin typeface="+mj-lt"/>
            </a:rPr>
            <a:t>4,000</a:t>
          </a:r>
          <a:r>
            <a:rPr lang="en-IN" sz="1400" b="1" dirty="0">
              <a:solidFill>
                <a:schemeClr val="bg1"/>
              </a:solidFill>
              <a:latin typeface="+mj-lt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IN" sz="1400" dirty="0">
              <a:solidFill>
                <a:schemeClr val="bg1"/>
              </a:solidFill>
              <a:latin typeface="+mj-lt"/>
            </a:rPr>
            <a:t>Infra Links</a:t>
          </a:r>
        </a:p>
      </dgm:t>
    </dgm:pt>
    <dgm:pt modelId="{73D03C80-8DAD-4136-A98E-CFF16BF86119}" type="parTrans" cxnId="{BC26DAF6-31BF-4823-A909-7246A70D18D1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60E2A3B8-961B-437E-BEE0-65D6E05CF0F2}" type="sibTrans" cxnId="{BC26DAF6-31BF-4823-A909-7246A70D18D1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5185E5F9-D70F-4FA3-97AB-4936B8C0520D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>
              <a:solidFill>
                <a:srgbClr val="BED730"/>
              </a:solidFill>
              <a:latin typeface="+mj-lt"/>
            </a:rPr>
            <a:t>9,000</a:t>
          </a:r>
          <a:r>
            <a:rPr lang="en-IN" sz="1400" b="1" dirty="0">
              <a:solidFill>
                <a:schemeClr val="bg1"/>
              </a:solidFill>
              <a:latin typeface="+mj-lt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IN" sz="1400" dirty="0">
              <a:solidFill>
                <a:schemeClr val="bg1"/>
              </a:solidFill>
              <a:latin typeface="+mj-lt"/>
            </a:rPr>
            <a:t>IP/MPLS Nodes</a:t>
          </a:r>
        </a:p>
      </dgm:t>
    </dgm:pt>
    <dgm:pt modelId="{9894FD4B-244D-4417-9104-D66458117BE8}" type="parTrans" cxnId="{567EA106-1EF3-41C9-9395-B4551A121BCD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6DAFC98E-C250-4A65-9961-1FC10C0C4BF5}" type="sibTrans" cxnId="{567EA106-1EF3-41C9-9395-B4551A121BCD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71AF5F35-4B60-48D1-9EBB-77CF655D1218}">
      <dgm:prSet custT="1"/>
      <dgm:spPr>
        <a:solidFill>
          <a:srgbClr val="10253F">
            <a:alpha val="80000"/>
          </a:srgbClr>
        </a:solidFill>
        <a:ln w="635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IN" sz="1400" b="1" dirty="0">
              <a:solidFill>
                <a:srgbClr val="BED730"/>
              </a:solidFill>
              <a:latin typeface="+mj-lt"/>
            </a:rPr>
            <a:t>1,20,022</a:t>
          </a:r>
          <a:r>
            <a:rPr lang="en-IN" sz="1400" dirty="0">
              <a:solidFill>
                <a:schemeClr val="bg1"/>
              </a:solidFill>
              <a:latin typeface="+mj-lt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IN" sz="1400" dirty="0">
              <a:solidFill>
                <a:schemeClr val="bg1"/>
              </a:solidFill>
              <a:latin typeface="+mj-lt"/>
            </a:rPr>
            <a:t>Wireless Links</a:t>
          </a:r>
        </a:p>
      </dgm:t>
    </dgm:pt>
    <dgm:pt modelId="{FB5A5743-7F29-47DC-8224-6DEF0D7BE322}" type="parTrans" cxnId="{4E1A8873-9D64-4871-9872-79C35E3D5516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5DE50A9A-6B31-4049-B912-F8CBA4BE4492}" type="sibTrans" cxnId="{4E1A8873-9D64-4871-9872-79C35E3D5516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4FB3AE2E-C2E4-4B59-81D0-0CBE1B944FE1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rgbClr val="BED730"/>
              </a:solidFill>
              <a:latin typeface="+mj-lt"/>
            </a:rPr>
            <a:t>600+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bg1"/>
              </a:solidFill>
              <a:latin typeface="+mj-lt"/>
            </a:rPr>
            <a:t>MNS Customers</a:t>
          </a:r>
        </a:p>
      </dgm:t>
    </dgm:pt>
    <dgm:pt modelId="{389F0712-287B-4B3C-8782-643423939A50}" type="parTrans" cxnId="{AF965565-804A-4DC1-B21B-A4D51A43253D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EBB6A9A8-3A5C-442D-A29D-0B139DB434DB}" type="sibTrans" cxnId="{AF965565-804A-4DC1-B21B-A4D51A43253D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DB4CF93A-F3FB-4B3F-8EB1-71CF27B8F6B4}">
      <dgm:prSet custT="1"/>
      <dgm:spPr>
        <a:solidFill>
          <a:srgbClr val="10253F">
            <a:alpha val="80000"/>
          </a:srgbClr>
        </a:solidFill>
        <a:ln w="635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rgbClr val="BED730"/>
              </a:solidFill>
              <a:latin typeface="+mj-lt"/>
            </a:rPr>
            <a:t>76,000+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bg1"/>
              </a:solidFill>
              <a:latin typeface="+mj-lt"/>
            </a:rPr>
            <a:t>Managed WAN Links</a:t>
          </a:r>
        </a:p>
      </dgm:t>
    </dgm:pt>
    <dgm:pt modelId="{C6D9C94E-9D2F-481A-A33A-508827BBF03B}" type="parTrans" cxnId="{033FAA76-85ED-45CA-8A0D-86845647FBF8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2EB3783A-EB63-4616-AD15-2BEE5858A00E}" type="sibTrans" cxnId="{033FAA76-85ED-45CA-8A0D-86845647FBF8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C61D56BA-3E07-4721-A33B-4217A620DA18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rgbClr val="BED730"/>
              </a:solidFill>
              <a:latin typeface="+mj-lt"/>
            </a:rPr>
            <a:t>47,000+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bg1"/>
              </a:solidFill>
              <a:latin typeface="+mj-lt"/>
            </a:rPr>
            <a:t>Managed CPE</a:t>
          </a:r>
        </a:p>
      </dgm:t>
    </dgm:pt>
    <dgm:pt modelId="{BA4DBBF7-CD80-46D0-9BA2-FB8A191BBC7C}" type="parTrans" cxnId="{BAF99D8B-7DCE-4034-A1B0-0C8A6A9C4851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4876496D-2CE1-4F54-A562-0B28C84F44B2}" type="sibTrans" cxnId="{BAF99D8B-7DCE-4034-A1B0-0C8A6A9C4851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76A9365F-0282-4C4B-A380-C43472642FCE}">
      <dgm:prSet custT="1"/>
      <dgm:spPr>
        <a:solidFill>
          <a:srgbClr val="10253F">
            <a:alpha val="80000"/>
          </a:srgbClr>
        </a:solidFill>
        <a:ln w="635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rgbClr val="BED730"/>
              </a:solidFill>
              <a:latin typeface="+mj-lt"/>
            </a:rPr>
            <a:t>4,000+ </a:t>
          </a:r>
          <a:r>
            <a:rPr lang="en-US" sz="1400" dirty="0">
              <a:solidFill>
                <a:schemeClr val="bg1"/>
              </a:solidFill>
              <a:latin typeface="+mj-lt"/>
            </a:rPr>
            <a:t>Tickets/day</a:t>
          </a:r>
        </a:p>
      </dgm:t>
    </dgm:pt>
    <dgm:pt modelId="{BFEBCDCB-2BAA-4678-AD16-6D1F79DE2921}" type="parTrans" cxnId="{0D82AC94-4962-4343-8C57-B16549A8632C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D132DDCC-8760-4A0A-BB95-0D74322BC0B0}" type="sibTrans" cxnId="{0D82AC94-4962-4343-8C57-B16549A8632C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03CC9D88-2439-43D5-8348-A44F390F399B}">
      <dgm:prSet custT="1"/>
      <dgm:spPr>
        <a:solidFill>
          <a:schemeClr val="tx2">
            <a:lumMod val="75000"/>
            <a:alpha val="80000"/>
          </a:schemeClr>
        </a:solidFill>
        <a:ln w="635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>
              <a:solidFill>
                <a:srgbClr val="BED730"/>
              </a:solidFill>
              <a:latin typeface="+mj-lt"/>
            </a:rPr>
            <a:t>400+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>
              <a:solidFill>
                <a:schemeClr val="bg1"/>
              </a:solidFill>
              <a:latin typeface="+mj-lt"/>
            </a:rPr>
            <a:t>Skilled people</a:t>
          </a:r>
        </a:p>
      </dgm:t>
    </dgm:pt>
    <dgm:pt modelId="{68BC0FE4-0D82-47B0-9743-13B0536ACD37}" type="parTrans" cxnId="{0DE48B43-D259-4D7A-8225-B7F515F07240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C24EDCC1-28E3-42E8-918B-2531CA0E8E79}" type="sibTrans" cxnId="{0DE48B43-D259-4D7A-8225-B7F515F07240}">
      <dgm:prSet/>
      <dgm:spPr/>
      <dgm:t>
        <a:bodyPr/>
        <a:lstStyle/>
        <a:p>
          <a:endParaRPr lang="en-IN" sz="1200">
            <a:latin typeface="Arial Nova" panose="020B0504020202020204" pitchFamily="34" charset="0"/>
          </a:endParaRPr>
        </a:p>
      </dgm:t>
    </dgm:pt>
    <dgm:pt modelId="{4F37146D-17EC-41A5-98FC-A870EC44D311}" type="pres">
      <dgm:prSet presAssocID="{95393E72-9479-4A92-BED8-EF4282B0F40D}" presName="diagram" presStyleCnt="0">
        <dgm:presLayoutVars>
          <dgm:dir/>
          <dgm:resizeHandles val="exact"/>
        </dgm:presLayoutVars>
      </dgm:prSet>
      <dgm:spPr/>
    </dgm:pt>
    <dgm:pt modelId="{7056121F-193C-45D9-830A-BC8F26CE875A}" type="pres">
      <dgm:prSet presAssocID="{1FD02E56-9EC9-499D-9E1E-FE320B4D027B}" presName="node" presStyleLbl="node1" presStyleIdx="0" presStyleCnt="9" custScaleX="141855" custScaleY="219004">
        <dgm:presLayoutVars>
          <dgm:bulletEnabled val="1"/>
        </dgm:presLayoutVars>
      </dgm:prSet>
      <dgm:spPr>
        <a:prstGeom prst="rect">
          <a:avLst/>
        </a:prstGeom>
      </dgm:spPr>
    </dgm:pt>
    <dgm:pt modelId="{F22C37F4-2958-43DB-AC4A-EAF2817FC2AB}" type="pres">
      <dgm:prSet presAssocID="{EF274624-35DB-4467-BA0E-04BED2C8480C}" presName="sibTrans" presStyleCnt="0"/>
      <dgm:spPr/>
    </dgm:pt>
    <dgm:pt modelId="{1C70DC6A-0042-4AC0-A8AB-DF442E37B3B2}" type="pres">
      <dgm:prSet presAssocID="{DFE9BC69-B5AB-4F90-AEC4-9F905A10AE4A}" presName="node" presStyleLbl="node1" presStyleIdx="1" presStyleCnt="9" custScaleX="141855" custScaleY="219004">
        <dgm:presLayoutVars>
          <dgm:bulletEnabled val="1"/>
        </dgm:presLayoutVars>
      </dgm:prSet>
      <dgm:spPr>
        <a:prstGeom prst="rect">
          <a:avLst/>
        </a:prstGeom>
      </dgm:spPr>
    </dgm:pt>
    <dgm:pt modelId="{97FABE29-F56F-463D-A895-115EBF750A84}" type="pres">
      <dgm:prSet presAssocID="{60E2A3B8-961B-437E-BEE0-65D6E05CF0F2}" presName="sibTrans" presStyleCnt="0"/>
      <dgm:spPr/>
    </dgm:pt>
    <dgm:pt modelId="{D66ABB93-3221-48C1-8A63-B9CF0D0002EF}" type="pres">
      <dgm:prSet presAssocID="{5185E5F9-D70F-4FA3-97AB-4936B8C0520D}" presName="node" presStyleLbl="node1" presStyleIdx="2" presStyleCnt="9" custScaleX="141855" custScaleY="219004">
        <dgm:presLayoutVars>
          <dgm:bulletEnabled val="1"/>
        </dgm:presLayoutVars>
      </dgm:prSet>
      <dgm:spPr>
        <a:prstGeom prst="rect">
          <a:avLst/>
        </a:prstGeom>
      </dgm:spPr>
    </dgm:pt>
    <dgm:pt modelId="{37FCCB4A-C890-46BA-9367-238B988B2F50}" type="pres">
      <dgm:prSet presAssocID="{6DAFC98E-C250-4A65-9961-1FC10C0C4BF5}" presName="sibTrans" presStyleCnt="0"/>
      <dgm:spPr/>
    </dgm:pt>
    <dgm:pt modelId="{D03BCD04-5B1E-48B5-9038-6CD2723B71D0}" type="pres">
      <dgm:prSet presAssocID="{71AF5F35-4B60-48D1-9EBB-77CF655D1218}" presName="node" presStyleLbl="node1" presStyleIdx="3" presStyleCnt="9" custScaleX="141855" custScaleY="219004">
        <dgm:presLayoutVars>
          <dgm:bulletEnabled val="1"/>
        </dgm:presLayoutVars>
      </dgm:prSet>
      <dgm:spPr>
        <a:prstGeom prst="rect">
          <a:avLst/>
        </a:prstGeom>
      </dgm:spPr>
    </dgm:pt>
    <dgm:pt modelId="{2B3EC3BE-703C-4270-B587-4FA11AD06954}" type="pres">
      <dgm:prSet presAssocID="{5DE50A9A-6B31-4049-B912-F8CBA4BE4492}" presName="sibTrans" presStyleCnt="0"/>
      <dgm:spPr/>
    </dgm:pt>
    <dgm:pt modelId="{AE9620C3-9195-46B3-9881-96D405079C0A}" type="pres">
      <dgm:prSet presAssocID="{4FB3AE2E-C2E4-4B59-81D0-0CBE1B944FE1}" presName="node" presStyleLbl="node1" presStyleIdx="4" presStyleCnt="9" custScaleX="141855" custScaleY="219004">
        <dgm:presLayoutVars>
          <dgm:bulletEnabled val="1"/>
        </dgm:presLayoutVars>
      </dgm:prSet>
      <dgm:spPr>
        <a:prstGeom prst="rect">
          <a:avLst/>
        </a:prstGeom>
      </dgm:spPr>
    </dgm:pt>
    <dgm:pt modelId="{BE1FBB20-38A5-48D4-B076-AD6E619A98C1}" type="pres">
      <dgm:prSet presAssocID="{EBB6A9A8-3A5C-442D-A29D-0B139DB434DB}" presName="sibTrans" presStyleCnt="0"/>
      <dgm:spPr/>
    </dgm:pt>
    <dgm:pt modelId="{5027DA22-2A6E-469E-9E97-8270ED50DA85}" type="pres">
      <dgm:prSet presAssocID="{DB4CF93A-F3FB-4B3F-8EB1-71CF27B8F6B4}" presName="node" presStyleLbl="node1" presStyleIdx="5" presStyleCnt="9" custScaleX="141855" custScaleY="219004">
        <dgm:presLayoutVars>
          <dgm:bulletEnabled val="1"/>
        </dgm:presLayoutVars>
      </dgm:prSet>
      <dgm:spPr>
        <a:prstGeom prst="rect">
          <a:avLst/>
        </a:prstGeom>
      </dgm:spPr>
    </dgm:pt>
    <dgm:pt modelId="{3112BCBA-E971-4BAE-BC3E-7D7A82B5471B}" type="pres">
      <dgm:prSet presAssocID="{2EB3783A-EB63-4616-AD15-2BEE5858A00E}" presName="sibTrans" presStyleCnt="0"/>
      <dgm:spPr/>
    </dgm:pt>
    <dgm:pt modelId="{A75CE771-59B4-459D-A38A-2C087190FF3E}" type="pres">
      <dgm:prSet presAssocID="{C61D56BA-3E07-4721-A33B-4217A620DA18}" presName="node" presStyleLbl="node1" presStyleIdx="6" presStyleCnt="9" custScaleX="141855" custScaleY="219004">
        <dgm:presLayoutVars>
          <dgm:bulletEnabled val="1"/>
        </dgm:presLayoutVars>
      </dgm:prSet>
      <dgm:spPr>
        <a:prstGeom prst="rect">
          <a:avLst/>
        </a:prstGeom>
      </dgm:spPr>
    </dgm:pt>
    <dgm:pt modelId="{6D4D25C3-AD4E-45AD-9155-C27F37CFB8F9}" type="pres">
      <dgm:prSet presAssocID="{4876496D-2CE1-4F54-A562-0B28C84F44B2}" presName="sibTrans" presStyleCnt="0"/>
      <dgm:spPr/>
    </dgm:pt>
    <dgm:pt modelId="{6C46DF23-B4C3-4740-8134-178405CFA0F1}" type="pres">
      <dgm:prSet presAssocID="{76A9365F-0282-4C4B-A380-C43472642FCE}" presName="node" presStyleLbl="node1" presStyleIdx="7" presStyleCnt="9" custScaleX="141855" custScaleY="219004">
        <dgm:presLayoutVars>
          <dgm:bulletEnabled val="1"/>
        </dgm:presLayoutVars>
      </dgm:prSet>
      <dgm:spPr>
        <a:prstGeom prst="rect">
          <a:avLst/>
        </a:prstGeom>
      </dgm:spPr>
    </dgm:pt>
    <dgm:pt modelId="{C47FB212-66EE-4B06-A7AF-2BC5FC876FE1}" type="pres">
      <dgm:prSet presAssocID="{D132DDCC-8760-4A0A-BB95-0D74322BC0B0}" presName="sibTrans" presStyleCnt="0"/>
      <dgm:spPr/>
    </dgm:pt>
    <dgm:pt modelId="{DCB063F5-0A02-400E-913B-105ECF0798F7}" type="pres">
      <dgm:prSet presAssocID="{03CC9D88-2439-43D5-8348-A44F390F399B}" presName="node" presStyleLbl="node1" presStyleIdx="8" presStyleCnt="9" custScaleX="141855" custScaleY="21900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567EA106-1EF3-41C9-9395-B4551A121BCD}" srcId="{95393E72-9479-4A92-BED8-EF4282B0F40D}" destId="{5185E5F9-D70F-4FA3-97AB-4936B8C0520D}" srcOrd="2" destOrd="0" parTransId="{9894FD4B-244D-4417-9104-D66458117BE8}" sibTransId="{6DAFC98E-C250-4A65-9961-1FC10C0C4BF5}"/>
    <dgm:cxn modelId="{9D64EE0D-546B-4154-89A7-A5FDCD7B4C17}" type="presOf" srcId="{03CC9D88-2439-43D5-8348-A44F390F399B}" destId="{DCB063F5-0A02-400E-913B-105ECF0798F7}" srcOrd="0" destOrd="0" presId="urn:microsoft.com/office/officeart/2005/8/layout/default"/>
    <dgm:cxn modelId="{A7590015-B0EC-46E1-8ADB-82520A33B855}" type="presOf" srcId="{C61D56BA-3E07-4721-A33B-4217A620DA18}" destId="{A75CE771-59B4-459D-A38A-2C087190FF3E}" srcOrd="0" destOrd="0" presId="urn:microsoft.com/office/officeart/2005/8/layout/default"/>
    <dgm:cxn modelId="{F947A627-F9FA-4541-B205-E65EEF5E70A2}" type="presOf" srcId="{95393E72-9479-4A92-BED8-EF4282B0F40D}" destId="{4F37146D-17EC-41A5-98FC-A870EC44D311}" srcOrd="0" destOrd="0" presId="urn:microsoft.com/office/officeart/2005/8/layout/default"/>
    <dgm:cxn modelId="{868F6729-A586-4DD9-AB25-860E2C85907E}" type="presOf" srcId="{1FD02E56-9EC9-499D-9E1E-FE320B4D027B}" destId="{7056121F-193C-45D9-830A-BC8F26CE875A}" srcOrd="0" destOrd="0" presId="urn:microsoft.com/office/officeart/2005/8/layout/default"/>
    <dgm:cxn modelId="{884EA82E-7441-4792-BA94-7B01D6AE5DEC}" type="presOf" srcId="{DFE9BC69-B5AB-4F90-AEC4-9F905A10AE4A}" destId="{1C70DC6A-0042-4AC0-A8AB-DF442E37B3B2}" srcOrd="0" destOrd="0" presId="urn:microsoft.com/office/officeart/2005/8/layout/default"/>
    <dgm:cxn modelId="{0DE48B43-D259-4D7A-8225-B7F515F07240}" srcId="{95393E72-9479-4A92-BED8-EF4282B0F40D}" destId="{03CC9D88-2439-43D5-8348-A44F390F399B}" srcOrd="8" destOrd="0" parTransId="{68BC0FE4-0D82-47B0-9743-13B0536ACD37}" sibTransId="{C24EDCC1-28E3-42E8-918B-2531CA0E8E79}"/>
    <dgm:cxn modelId="{AF965565-804A-4DC1-B21B-A4D51A43253D}" srcId="{95393E72-9479-4A92-BED8-EF4282B0F40D}" destId="{4FB3AE2E-C2E4-4B59-81D0-0CBE1B944FE1}" srcOrd="4" destOrd="0" parTransId="{389F0712-287B-4B3C-8782-643423939A50}" sibTransId="{EBB6A9A8-3A5C-442D-A29D-0B139DB434DB}"/>
    <dgm:cxn modelId="{26542F69-E00E-4334-8BB9-BB2A1A2E6B4B}" type="presOf" srcId="{71AF5F35-4B60-48D1-9EBB-77CF655D1218}" destId="{D03BCD04-5B1E-48B5-9038-6CD2723B71D0}" srcOrd="0" destOrd="0" presId="urn:microsoft.com/office/officeart/2005/8/layout/default"/>
    <dgm:cxn modelId="{4E1A8873-9D64-4871-9872-79C35E3D5516}" srcId="{95393E72-9479-4A92-BED8-EF4282B0F40D}" destId="{71AF5F35-4B60-48D1-9EBB-77CF655D1218}" srcOrd="3" destOrd="0" parTransId="{FB5A5743-7F29-47DC-8224-6DEF0D7BE322}" sibTransId="{5DE50A9A-6B31-4049-B912-F8CBA4BE4492}"/>
    <dgm:cxn modelId="{033FAA76-85ED-45CA-8A0D-86845647FBF8}" srcId="{95393E72-9479-4A92-BED8-EF4282B0F40D}" destId="{DB4CF93A-F3FB-4B3F-8EB1-71CF27B8F6B4}" srcOrd="5" destOrd="0" parTransId="{C6D9C94E-9D2F-481A-A33A-508827BBF03B}" sibTransId="{2EB3783A-EB63-4616-AD15-2BEE5858A00E}"/>
    <dgm:cxn modelId="{DA39C157-B53D-42A8-90AE-0ADDC0123224}" type="presOf" srcId="{4FB3AE2E-C2E4-4B59-81D0-0CBE1B944FE1}" destId="{AE9620C3-9195-46B3-9881-96D405079C0A}" srcOrd="0" destOrd="0" presId="urn:microsoft.com/office/officeart/2005/8/layout/default"/>
    <dgm:cxn modelId="{6B188680-F9D4-40D1-BF48-3F0AB6AE3A19}" type="presOf" srcId="{DB4CF93A-F3FB-4B3F-8EB1-71CF27B8F6B4}" destId="{5027DA22-2A6E-469E-9E97-8270ED50DA85}" srcOrd="0" destOrd="0" presId="urn:microsoft.com/office/officeart/2005/8/layout/default"/>
    <dgm:cxn modelId="{BAF99D8B-7DCE-4034-A1B0-0C8A6A9C4851}" srcId="{95393E72-9479-4A92-BED8-EF4282B0F40D}" destId="{C61D56BA-3E07-4721-A33B-4217A620DA18}" srcOrd="6" destOrd="0" parTransId="{BA4DBBF7-CD80-46D0-9BA2-FB8A191BBC7C}" sibTransId="{4876496D-2CE1-4F54-A562-0B28C84F44B2}"/>
    <dgm:cxn modelId="{0D82AC94-4962-4343-8C57-B16549A8632C}" srcId="{95393E72-9479-4A92-BED8-EF4282B0F40D}" destId="{76A9365F-0282-4C4B-A380-C43472642FCE}" srcOrd="7" destOrd="0" parTransId="{BFEBCDCB-2BAA-4678-AD16-6D1F79DE2921}" sibTransId="{D132DDCC-8760-4A0A-BB95-0D74322BC0B0}"/>
    <dgm:cxn modelId="{3AD6A1C4-8442-4A95-803C-C114A6F867F1}" type="presOf" srcId="{5185E5F9-D70F-4FA3-97AB-4936B8C0520D}" destId="{D66ABB93-3221-48C1-8A63-B9CF0D0002EF}" srcOrd="0" destOrd="0" presId="urn:microsoft.com/office/officeart/2005/8/layout/default"/>
    <dgm:cxn modelId="{D863B5E2-E14D-45B2-9951-9C948EC38846}" srcId="{95393E72-9479-4A92-BED8-EF4282B0F40D}" destId="{1FD02E56-9EC9-499D-9E1E-FE320B4D027B}" srcOrd="0" destOrd="0" parTransId="{A001BF96-CD70-4A9A-8862-B403BC8DF30B}" sibTransId="{EF274624-35DB-4467-BA0E-04BED2C8480C}"/>
    <dgm:cxn modelId="{E10033E5-5025-4202-BED1-458CA8A1504C}" type="presOf" srcId="{76A9365F-0282-4C4B-A380-C43472642FCE}" destId="{6C46DF23-B4C3-4740-8134-178405CFA0F1}" srcOrd="0" destOrd="0" presId="urn:microsoft.com/office/officeart/2005/8/layout/default"/>
    <dgm:cxn modelId="{BC26DAF6-31BF-4823-A909-7246A70D18D1}" srcId="{95393E72-9479-4A92-BED8-EF4282B0F40D}" destId="{DFE9BC69-B5AB-4F90-AEC4-9F905A10AE4A}" srcOrd="1" destOrd="0" parTransId="{73D03C80-8DAD-4136-A98E-CFF16BF86119}" sibTransId="{60E2A3B8-961B-437E-BEE0-65D6E05CF0F2}"/>
    <dgm:cxn modelId="{D165CE37-1E76-44F0-B0F5-0DF43B665C65}" type="presParOf" srcId="{4F37146D-17EC-41A5-98FC-A870EC44D311}" destId="{7056121F-193C-45D9-830A-BC8F26CE875A}" srcOrd="0" destOrd="0" presId="urn:microsoft.com/office/officeart/2005/8/layout/default"/>
    <dgm:cxn modelId="{1E0798FC-49F8-4B32-BDE3-01814D5EA6D9}" type="presParOf" srcId="{4F37146D-17EC-41A5-98FC-A870EC44D311}" destId="{F22C37F4-2958-43DB-AC4A-EAF2817FC2AB}" srcOrd="1" destOrd="0" presId="urn:microsoft.com/office/officeart/2005/8/layout/default"/>
    <dgm:cxn modelId="{B046E4C5-A85E-47EC-B796-17B2586FA5B2}" type="presParOf" srcId="{4F37146D-17EC-41A5-98FC-A870EC44D311}" destId="{1C70DC6A-0042-4AC0-A8AB-DF442E37B3B2}" srcOrd="2" destOrd="0" presId="urn:microsoft.com/office/officeart/2005/8/layout/default"/>
    <dgm:cxn modelId="{067FFB84-138B-466E-865A-C772C783A844}" type="presParOf" srcId="{4F37146D-17EC-41A5-98FC-A870EC44D311}" destId="{97FABE29-F56F-463D-A895-115EBF750A84}" srcOrd="3" destOrd="0" presId="urn:microsoft.com/office/officeart/2005/8/layout/default"/>
    <dgm:cxn modelId="{CF860574-8D7E-4E26-9B84-A9D451416A33}" type="presParOf" srcId="{4F37146D-17EC-41A5-98FC-A870EC44D311}" destId="{D66ABB93-3221-48C1-8A63-B9CF0D0002EF}" srcOrd="4" destOrd="0" presId="urn:microsoft.com/office/officeart/2005/8/layout/default"/>
    <dgm:cxn modelId="{737A4ABF-A2F1-4DC8-88BD-4D201CC4B1F6}" type="presParOf" srcId="{4F37146D-17EC-41A5-98FC-A870EC44D311}" destId="{37FCCB4A-C890-46BA-9367-238B988B2F50}" srcOrd="5" destOrd="0" presId="urn:microsoft.com/office/officeart/2005/8/layout/default"/>
    <dgm:cxn modelId="{2A80DF78-A9C8-4A8D-940A-8AB12AAC930C}" type="presParOf" srcId="{4F37146D-17EC-41A5-98FC-A870EC44D311}" destId="{D03BCD04-5B1E-48B5-9038-6CD2723B71D0}" srcOrd="6" destOrd="0" presId="urn:microsoft.com/office/officeart/2005/8/layout/default"/>
    <dgm:cxn modelId="{F854C7EB-9F4C-4853-B008-9983DF2F7E0F}" type="presParOf" srcId="{4F37146D-17EC-41A5-98FC-A870EC44D311}" destId="{2B3EC3BE-703C-4270-B587-4FA11AD06954}" srcOrd="7" destOrd="0" presId="urn:microsoft.com/office/officeart/2005/8/layout/default"/>
    <dgm:cxn modelId="{90E34D5B-5BF4-426D-BD36-3467C5619C57}" type="presParOf" srcId="{4F37146D-17EC-41A5-98FC-A870EC44D311}" destId="{AE9620C3-9195-46B3-9881-96D405079C0A}" srcOrd="8" destOrd="0" presId="urn:microsoft.com/office/officeart/2005/8/layout/default"/>
    <dgm:cxn modelId="{856EF0E0-1154-4ED0-8F88-4CBE2730C80B}" type="presParOf" srcId="{4F37146D-17EC-41A5-98FC-A870EC44D311}" destId="{BE1FBB20-38A5-48D4-B076-AD6E619A98C1}" srcOrd="9" destOrd="0" presId="urn:microsoft.com/office/officeart/2005/8/layout/default"/>
    <dgm:cxn modelId="{63210FAF-E7EA-4F37-89DD-8C6D81B41272}" type="presParOf" srcId="{4F37146D-17EC-41A5-98FC-A870EC44D311}" destId="{5027DA22-2A6E-469E-9E97-8270ED50DA85}" srcOrd="10" destOrd="0" presId="urn:microsoft.com/office/officeart/2005/8/layout/default"/>
    <dgm:cxn modelId="{AE6C4E64-B488-43DB-993D-F719372C7D62}" type="presParOf" srcId="{4F37146D-17EC-41A5-98FC-A870EC44D311}" destId="{3112BCBA-E971-4BAE-BC3E-7D7A82B5471B}" srcOrd="11" destOrd="0" presId="urn:microsoft.com/office/officeart/2005/8/layout/default"/>
    <dgm:cxn modelId="{60542C0B-D453-475E-9C57-BB0758AA5A9E}" type="presParOf" srcId="{4F37146D-17EC-41A5-98FC-A870EC44D311}" destId="{A75CE771-59B4-459D-A38A-2C087190FF3E}" srcOrd="12" destOrd="0" presId="urn:microsoft.com/office/officeart/2005/8/layout/default"/>
    <dgm:cxn modelId="{2668BE38-9638-49D4-ADEC-1C25C2520548}" type="presParOf" srcId="{4F37146D-17EC-41A5-98FC-A870EC44D311}" destId="{6D4D25C3-AD4E-45AD-9155-C27F37CFB8F9}" srcOrd="13" destOrd="0" presId="urn:microsoft.com/office/officeart/2005/8/layout/default"/>
    <dgm:cxn modelId="{92334A4C-15F1-4EDE-99D1-466007BD8442}" type="presParOf" srcId="{4F37146D-17EC-41A5-98FC-A870EC44D311}" destId="{6C46DF23-B4C3-4740-8134-178405CFA0F1}" srcOrd="14" destOrd="0" presId="urn:microsoft.com/office/officeart/2005/8/layout/default"/>
    <dgm:cxn modelId="{3A627E36-E182-44E3-96DB-7725B261C26B}" type="presParOf" srcId="{4F37146D-17EC-41A5-98FC-A870EC44D311}" destId="{C47FB212-66EE-4B06-A7AF-2BC5FC876FE1}" srcOrd="15" destOrd="0" presId="urn:microsoft.com/office/officeart/2005/8/layout/default"/>
    <dgm:cxn modelId="{F5BEEA94-4A33-43C4-90E1-6E08FBA9C1EC}" type="presParOf" srcId="{4F37146D-17EC-41A5-98FC-A870EC44D311}" destId="{DCB063F5-0A02-400E-913B-105ECF0798F7}" srcOrd="16" destOrd="0" presId="urn:microsoft.com/office/officeart/2005/8/layout/defaul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0CC4A5B-A562-437C-B6BE-568E92704736}" type="doc">
      <dgm:prSet loTypeId="urn:microsoft.com/office/officeart/2005/8/layout/hierarchy4" loCatId="list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IN"/>
        </a:p>
      </dgm:t>
    </dgm:pt>
    <dgm:pt modelId="{DDFF5230-B878-44F7-B2F5-ED38DC93B359}">
      <dgm:prSet phldrT="[Text]" custT="1"/>
      <dgm:spPr>
        <a:solidFill>
          <a:srgbClr val="BED730"/>
        </a:solidFill>
        <a:ln w="63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>
              <a:solidFill>
                <a:schemeClr val="tx1"/>
              </a:solidFill>
              <a:latin typeface="+mj-lt"/>
            </a:rPr>
            <a:t>Strengths</a:t>
          </a:r>
          <a:endParaRPr lang="en-IN" sz="1600" b="1" dirty="0">
            <a:solidFill>
              <a:schemeClr val="tx1"/>
            </a:solidFill>
            <a:latin typeface="+mj-lt"/>
          </a:endParaRPr>
        </a:p>
      </dgm:t>
    </dgm:pt>
    <dgm:pt modelId="{0F790961-0D96-4ED8-9287-1A117D41D132}" type="parTrans" cxnId="{268CF257-D5CB-425C-8C9F-90E3D07F5B0F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ED3A1BF1-1645-4682-9AE2-E52B18F48673}" type="sibTrans" cxnId="{268CF257-D5CB-425C-8C9F-90E3D07F5B0F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1C4AD603-0CF9-41F8-978A-711B3736A197}">
      <dgm:prSet phldrT="[Text]" custT="1"/>
      <dgm:spPr>
        <a:solidFill>
          <a:schemeClr val="accent3">
            <a:lumMod val="20000"/>
            <a:lumOff val="80000"/>
          </a:schemeClr>
        </a:solidFill>
        <a:ln w="63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Uniquely positioned as an NMSP, NSP &amp; NI</a:t>
          </a:r>
          <a:endParaRPr lang="en-IN" sz="1200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E1E93986-0E4F-4033-A6A2-5F60921BCAB1}" type="parTrans" cxnId="{CC89240A-BFCA-4F24-804B-686C515338FE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D75A0C17-E27D-4351-B962-CE96FC6F7529}" type="sibTrans" cxnId="{CC89240A-BFCA-4F24-804B-686C515338FE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17CCBC0E-0EF7-4ADA-B4DE-478911EAADB9}">
      <dgm:prSet custT="1"/>
      <dgm:spPr>
        <a:solidFill>
          <a:schemeClr val="accent3">
            <a:lumMod val="20000"/>
            <a:lumOff val="80000"/>
          </a:schemeClr>
        </a:solidFill>
        <a:ln w="63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Managing Carrier Class Networks for 20+ years</a:t>
          </a:r>
        </a:p>
      </dgm:t>
    </dgm:pt>
    <dgm:pt modelId="{177381F1-DC52-4C85-BB64-3C1BD3BC3723}" type="parTrans" cxnId="{28172882-295B-4429-AE85-6C5AF3D9FD91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121E9875-32D5-446D-85E6-3887D74BA2DA}" type="sibTrans" cxnId="{28172882-295B-4429-AE85-6C5AF3D9FD91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2DAB749E-8DA0-42F6-B928-CEFF37112968}">
      <dgm:prSet custT="1"/>
      <dgm:spPr>
        <a:solidFill>
          <a:schemeClr val="accent3">
            <a:lumMod val="20000"/>
            <a:lumOff val="80000"/>
          </a:schemeClr>
        </a:solidFill>
        <a:ln w="63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Collaborative relationships with leading Telcos</a:t>
          </a:r>
        </a:p>
      </dgm:t>
    </dgm:pt>
    <dgm:pt modelId="{ECAD9325-BEF4-4FEE-BA98-F07E41A02F2C}" type="parTrans" cxnId="{C3E135BF-4B27-4C0B-AF10-12973F598031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EC2AC9D3-390B-4E45-B87A-DF7EF40F1AD5}" type="sibTrans" cxnId="{C3E135BF-4B27-4C0B-AF10-12973F598031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36247578-62D9-4858-9455-209DA8110705}">
      <dgm:prSet custT="1"/>
      <dgm:spPr>
        <a:solidFill>
          <a:schemeClr val="accent3">
            <a:lumMod val="20000"/>
            <a:lumOff val="80000"/>
          </a:schemeClr>
        </a:solidFill>
        <a:ln w="63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Running some of India’s largest,  complex,  mission-critical networks</a:t>
          </a:r>
          <a:endParaRPr lang="en-IN" sz="1200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C14B4958-09F9-454C-8607-86BE3A3A979B}" type="parTrans" cxnId="{7D331C59-CA0D-4F00-8457-FAE67C5A3A3C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C8BEADF4-7C5D-4ADE-A574-385E84B056BF}" type="sibTrans" cxnId="{7D331C59-CA0D-4F00-8457-FAE67C5A3A3C}">
      <dgm:prSet/>
      <dgm:spPr/>
      <dgm:t>
        <a:bodyPr/>
        <a:lstStyle/>
        <a:p>
          <a:endParaRPr lang="en-IN">
            <a:solidFill>
              <a:schemeClr val="tx1">
                <a:lumMod val="85000"/>
                <a:lumOff val="15000"/>
              </a:schemeClr>
            </a:solidFill>
            <a:latin typeface="Arial Nova" panose="020B0504020202020204" pitchFamily="34" charset="0"/>
          </a:endParaRPr>
        </a:p>
      </dgm:t>
    </dgm:pt>
    <dgm:pt modelId="{05089983-4307-49E4-B7F1-3AA78289B0D8}" type="pres">
      <dgm:prSet presAssocID="{00CC4A5B-A562-437C-B6BE-568E9270473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3642A12-411D-4F51-B049-EE05AD9122E0}" type="pres">
      <dgm:prSet presAssocID="{DDFF5230-B878-44F7-B2F5-ED38DC93B359}" presName="vertOne" presStyleCnt="0"/>
      <dgm:spPr/>
    </dgm:pt>
    <dgm:pt modelId="{EC939180-3B19-4C46-8FE4-9CBE0A67340A}" type="pres">
      <dgm:prSet presAssocID="{DDFF5230-B878-44F7-B2F5-ED38DC93B359}" presName="txOne" presStyleLbl="node0" presStyleIdx="0" presStyleCnt="1" custScaleY="34780">
        <dgm:presLayoutVars>
          <dgm:chPref val="3"/>
        </dgm:presLayoutVars>
      </dgm:prSet>
      <dgm:spPr/>
    </dgm:pt>
    <dgm:pt modelId="{953634D0-FF1C-48DF-B1BC-3A0F023E354A}" type="pres">
      <dgm:prSet presAssocID="{DDFF5230-B878-44F7-B2F5-ED38DC93B359}" presName="parTransOne" presStyleCnt="0"/>
      <dgm:spPr/>
    </dgm:pt>
    <dgm:pt modelId="{E5DCB38B-9274-4A57-BB0E-8D49900A6E5B}" type="pres">
      <dgm:prSet presAssocID="{DDFF5230-B878-44F7-B2F5-ED38DC93B359}" presName="horzOne" presStyleCnt="0"/>
      <dgm:spPr/>
    </dgm:pt>
    <dgm:pt modelId="{E7F4CD01-7DBF-475F-82FF-A12B721B2503}" type="pres">
      <dgm:prSet presAssocID="{1C4AD603-0CF9-41F8-978A-711B3736A197}" presName="vertTwo" presStyleCnt="0"/>
      <dgm:spPr/>
    </dgm:pt>
    <dgm:pt modelId="{B0D494C5-178E-4492-8B0B-E25AD36038A3}" type="pres">
      <dgm:prSet presAssocID="{1C4AD603-0CF9-41F8-978A-711B3736A197}" presName="txTwo" presStyleLbl="node2" presStyleIdx="0" presStyleCnt="4" custLinFactNeighborX="-69" custLinFactNeighborY="13">
        <dgm:presLayoutVars>
          <dgm:chPref val="3"/>
        </dgm:presLayoutVars>
      </dgm:prSet>
      <dgm:spPr/>
    </dgm:pt>
    <dgm:pt modelId="{4ADAE523-0604-4B8C-B805-B778C0E1BADC}" type="pres">
      <dgm:prSet presAssocID="{1C4AD603-0CF9-41F8-978A-711B3736A197}" presName="horzTwo" presStyleCnt="0"/>
      <dgm:spPr/>
    </dgm:pt>
    <dgm:pt modelId="{71390908-1011-43C4-84FC-FD5AEF5ABC36}" type="pres">
      <dgm:prSet presAssocID="{D75A0C17-E27D-4351-B962-CE96FC6F7529}" presName="sibSpaceTwo" presStyleCnt="0"/>
      <dgm:spPr/>
    </dgm:pt>
    <dgm:pt modelId="{F9353D36-0722-4132-AE1A-935E0A4D7925}" type="pres">
      <dgm:prSet presAssocID="{17CCBC0E-0EF7-4ADA-B4DE-478911EAADB9}" presName="vertTwo" presStyleCnt="0"/>
      <dgm:spPr/>
    </dgm:pt>
    <dgm:pt modelId="{84B687A8-76D9-40CA-8893-763F91B498F4}" type="pres">
      <dgm:prSet presAssocID="{17CCBC0E-0EF7-4ADA-B4DE-478911EAADB9}" presName="txTwo" presStyleLbl="node2" presStyleIdx="1" presStyleCnt="4">
        <dgm:presLayoutVars>
          <dgm:chPref val="3"/>
        </dgm:presLayoutVars>
      </dgm:prSet>
      <dgm:spPr/>
    </dgm:pt>
    <dgm:pt modelId="{3D0EDA88-FC03-4E48-8022-00E6E25F61D7}" type="pres">
      <dgm:prSet presAssocID="{17CCBC0E-0EF7-4ADA-B4DE-478911EAADB9}" presName="horzTwo" presStyleCnt="0"/>
      <dgm:spPr/>
    </dgm:pt>
    <dgm:pt modelId="{69D6DFE9-5A15-451C-8817-EA05E7650C9D}" type="pres">
      <dgm:prSet presAssocID="{121E9875-32D5-446D-85E6-3887D74BA2DA}" presName="sibSpaceTwo" presStyleCnt="0"/>
      <dgm:spPr/>
    </dgm:pt>
    <dgm:pt modelId="{4EB5573F-1954-4B32-A34D-2D403B34DDCB}" type="pres">
      <dgm:prSet presAssocID="{2DAB749E-8DA0-42F6-B928-CEFF37112968}" presName="vertTwo" presStyleCnt="0"/>
      <dgm:spPr/>
    </dgm:pt>
    <dgm:pt modelId="{DEC7A3B4-2371-41F3-A5FF-FEB627A1738A}" type="pres">
      <dgm:prSet presAssocID="{2DAB749E-8DA0-42F6-B928-CEFF37112968}" presName="txTwo" presStyleLbl="node2" presStyleIdx="2" presStyleCnt="4">
        <dgm:presLayoutVars>
          <dgm:chPref val="3"/>
        </dgm:presLayoutVars>
      </dgm:prSet>
      <dgm:spPr/>
    </dgm:pt>
    <dgm:pt modelId="{5CEC870F-EDDA-4744-990C-877618360A3A}" type="pres">
      <dgm:prSet presAssocID="{2DAB749E-8DA0-42F6-B928-CEFF37112968}" presName="horzTwo" presStyleCnt="0"/>
      <dgm:spPr/>
    </dgm:pt>
    <dgm:pt modelId="{3325C873-484F-484F-99DA-CFC1ED63A482}" type="pres">
      <dgm:prSet presAssocID="{EC2AC9D3-390B-4E45-B87A-DF7EF40F1AD5}" presName="sibSpaceTwo" presStyleCnt="0"/>
      <dgm:spPr/>
    </dgm:pt>
    <dgm:pt modelId="{D8FAB539-5709-4088-978B-9582FD7E9CA5}" type="pres">
      <dgm:prSet presAssocID="{36247578-62D9-4858-9455-209DA8110705}" presName="vertTwo" presStyleCnt="0"/>
      <dgm:spPr/>
    </dgm:pt>
    <dgm:pt modelId="{7ADA1974-CBE8-4347-896D-7BA835279447}" type="pres">
      <dgm:prSet presAssocID="{36247578-62D9-4858-9455-209DA8110705}" presName="txTwo" presStyleLbl="node2" presStyleIdx="3" presStyleCnt="4" custScaleX="121704">
        <dgm:presLayoutVars>
          <dgm:chPref val="3"/>
        </dgm:presLayoutVars>
      </dgm:prSet>
      <dgm:spPr/>
    </dgm:pt>
    <dgm:pt modelId="{697293DE-3165-4882-8236-77C72F584D9A}" type="pres">
      <dgm:prSet presAssocID="{36247578-62D9-4858-9455-209DA8110705}" presName="horzTwo" presStyleCnt="0"/>
      <dgm:spPr/>
    </dgm:pt>
  </dgm:ptLst>
  <dgm:cxnLst>
    <dgm:cxn modelId="{CC89240A-BFCA-4F24-804B-686C515338FE}" srcId="{DDFF5230-B878-44F7-B2F5-ED38DC93B359}" destId="{1C4AD603-0CF9-41F8-978A-711B3736A197}" srcOrd="0" destOrd="0" parTransId="{E1E93986-0E4F-4033-A6A2-5F60921BCAB1}" sibTransId="{D75A0C17-E27D-4351-B962-CE96FC6F7529}"/>
    <dgm:cxn modelId="{0267870F-B213-43DA-B3A7-64D035DE9807}" type="presOf" srcId="{2DAB749E-8DA0-42F6-B928-CEFF37112968}" destId="{DEC7A3B4-2371-41F3-A5FF-FEB627A1738A}" srcOrd="0" destOrd="0" presId="urn:microsoft.com/office/officeart/2005/8/layout/hierarchy4"/>
    <dgm:cxn modelId="{FD937820-793D-477E-BE38-39C4D34BA73F}" type="presOf" srcId="{17CCBC0E-0EF7-4ADA-B4DE-478911EAADB9}" destId="{84B687A8-76D9-40CA-8893-763F91B498F4}" srcOrd="0" destOrd="0" presId="urn:microsoft.com/office/officeart/2005/8/layout/hierarchy4"/>
    <dgm:cxn modelId="{EE1CB822-FB09-4BF6-B334-4F11ACC8283E}" type="presOf" srcId="{DDFF5230-B878-44F7-B2F5-ED38DC93B359}" destId="{EC939180-3B19-4C46-8FE4-9CBE0A67340A}" srcOrd="0" destOrd="0" presId="urn:microsoft.com/office/officeart/2005/8/layout/hierarchy4"/>
    <dgm:cxn modelId="{F4D82628-9D85-4CBA-B494-1E4A7AE6C3C0}" type="presOf" srcId="{36247578-62D9-4858-9455-209DA8110705}" destId="{7ADA1974-CBE8-4347-896D-7BA835279447}" srcOrd="0" destOrd="0" presId="urn:microsoft.com/office/officeart/2005/8/layout/hierarchy4"/>
    <dgm:cxn modelId="{268CF257-D5CB-425C-8C9F-90E3D07F5B0F}" srcId="{00CC4A5B-A562-437C-B6BE-568E92704736}" destId="{DDFF5230-B878-44F7-B2F5-ED38DC93B359}" srcOrd="0" destOrd="0" parTransId="{0F790961-0D96-4ED8-9287-1A117D41D132}" sibTransId="{ED3A1BF1-1645-4682-9AE2-E52B18F48673}"/>
    <dgm:cxn modelId="{7D331C59-CA0D-4F00-8457-FAE67C5A3A3C}" srcId="{DDFF5230-B878-44F7-B2F5-ED38DC93B359}" destId="{36247578-62D9-4858-9455-209DA8110705}" srcOrd="3" destOrd="0" parTransId="{C14B4958-09F9-454C-8607-86BE3A3A979B}" sibTransId="{C8BEADF4-7C5D-4ADE-A574-385E84B056BF}"/>
    <dgm:cxn modelId="{28172882-295B-4429-AE85-6C5AF3D9FD91}" srcId="{DDFF5230-B878-44F7-B2F5-ED38DC93B359}" destId="{17CCBC0E-0EF7-4ADA-B4DE-478911EAADB9}" srcOrd="1" destOrd="0" parTransId="{177381F1-DC52-4C85-BB64-3C1BD3BC3723}" sibTransId="{121E9875-32D5-446D-85E6-3887D74BA2DA}"/>
    <dgm:cxn modelId="{C3E135BF-4B27-4C0B-AF10-12973F598031}" srcId="{DDFF5230-B878-44F7-B2F5-ED38DC93B359}" destId="{2DAB749E-8DA0-42F6-B928-CEFF37112968}" srcOrd="2" destOrd="0" parTransId="{ECAD9325-BEF4-4FEE-BA98-F07E41A02F2C}" sibTransId="{EC2AC9D3-390B-4E45-B87A-DF7EF40F1AD5}"/>
    <dgm:cxn modelId="{0CAC75EE-A2BC-456D-85F4-8FEA33E8B722}" type="presOf" srcId="{1C4AD603-0CF9-41F8-978A-711B3736A197}" destId="{B0D494C5-178E-4492-8B0B-E25AD36038A3}" srcOrd="0" destOrd="0" presId="urn:microsoft.com/office/officeart/2005/8/layout/hierarchy4"/>
    <dgm:cxn modelId="{1D154CF8-5D48-45CB-B3C2-18D6F53009A8}" type="presOf" srcId="{00CC4A5B-A562-437C-B6BE-568E92704736}" destId="{05089983-4307-49E4-B7F1-3AA78289B0D8}" srcOrd="0" destOrd="0" presId="urn:microsoft.com/office/officeart/2005/8/layout/hierarchy4"/>
    <dgm:cxn modelId="{CC7722EB-F3F1-4973-9299-6F479B7F131E}" type="presParOf" srcId="{05089983-4307-49E4-B7F1-3AA78289B0D8}" destId="{C3642A12-411D-4F51-B049-EE05AD9122E0}" srcOrd="0" destOrd="0" presId="urn:microsoft.com/office/officeart/2005/8/layout/hierarchy4"/>
    <dgm:cxn modelId="{8C1FCDE4-C6B7-4BA3-843E-83F74D54F4FE}" type="presParOf" srcId="{C3642A12-411D-4F51-B049-EE05AD9122E0}" destId="{EC939180-3B19-4C46-8FE4-9CBE0A67340A}" srcOrd="0" destOrd="0" presId="urn:microsoft.com/office/officeart/2005/8/layout/hierarchy4"/>
    <dgm:cxn modelId="{24E079E4-F014-470F-BCB2-E9540239BB81}" type="presParOf" srcId="{C3642A12-411D-4F51-B049-EE05AD9122E0}" destId="{953634D0-FF1C-48DF-B1BC-3A0F023E354A}" srcOrd="1" destOrd="0" presId="urn:microsoft.com/office/officeart/2005/8/layout/hierarchy4"/>
    <dgm:cxn modelId="{C513A3D9-42DA-46C2-ACFA-7AA4840A642E}" type="presParOf" srcId="{C3642A12-411D-4F51-B049-EE05AD9122E0}" destId="{E5DCB38B-9274-4A57-BB0E-8D49900A6E5B}" srcOrd="2" destOrd="0" presId="urn:microsoft.com/office/officeart/2005/8/layout/hierarchy4"/>
    <dgm:cxn modelId="{B2659E7E-98DD-4B90-83A4-583D66C5ED3D}" type="presParOf" srcId="{E5DCB38B-9274-4A57-BB0E-8D49900A6E5B}" destId="{E7F4CD01-7DBF-475F-82FF-A12B721B2503}" srcOrd="0" destOrd="0" presId="urn:microsoft.com/office/officeart/2005/8/layout/hierarchy4"/>
    <dgm:cxn modelId="{890F7635-884D-44F2-B267-738A5D2AFC73}" type="presParOf" srcId="{E7F4CD01-7DBF-475F-82FF-A12B721B2503}" destId="{B0D494C5-178E-4492-8B0B-E25AD36038A3}" srcOrd="0" destOrd="0" presId="urn:microsoft.com/office/officeart/2005/8/layout/hierarchy4"/>
    <dgm:cxn modelId="{1D8AD743-8E7E-4BF4-9996-4BA2088D14DB}" type="presParOf" srcId="{E7F4CD01-7DBF-475F-82FF-A12B721B2503}" destId="{4ADAE523-0604-4B8C-B805-B778C0E1BADC}" srcOrd="1" destOrd="0" presId="urn:microsoft.com/office/officeart/2005/8/layout/hierarchy4"/>
    <dgm:cxn modelId="{4AC8B836-1D92-4103-BF67-EC8FAF28E261}" type="presParOf" srcId="{E5DCB38B-9274-4A57-BB0E-8D49900A6E5B}" destId="{71390908-1011-43C4-84FC-FD5AEF5ABC36}" srcOrd="1" destOrd="0" presId="urn:microsoft.com/office/officeart/2005/8/layout/hierarchy4"/>
    <dgm:cxn modelId="{01980661-3855-49AF-85E0-C4D87DE02C1E}" type="presParOf" srcId="{E5DCB38B-9274-4A57-BB0E-8D49900A6E5B}" destId="{F9353D36-0722-4132-AE1A-935E0A4D7925}" srcOrd="2" destOrd="0" presId="urn:microsoft.com/office/officeart/2005/8/layout/hierarchy4"/>
    <dgm:cxn modelId="{18ADDEDC-D7AE-4187-9B63-57FD7B174259}" type="presParOf" srcId="{F9353D36-0722-4132-AE1A-935E0A4D7925}" destId="{84B687A8-76D9-40CA-8893-763F91B498F4}" srcOrd="0" destOrd="0" presId="urn:microsoft.com/office/officeart/2005/8/layout/hierarchy4"/>
    <dgm:cxn modelId="{2E3978D8-EB39-4822-86B4-E93EA4380843}" type="presParOf" srcId="{F9353D36-0722-4132-AE1A-935E0A4D7925}" destId="{3D0EDA88-FC03-4E48-8022-00E6E25F61D7}" srcOrd="1" destOrd="0" presId="urn:microsoft.com/office/officeart/2005/8/layout/hierarchy4"/>
    <dgm:cxn modelId="{21CD8201-F86F-4710-8FDC-B6388EDA5A0C}" type="presParOf" srcId="{E5DCB38B-9274-4A57-BB0E-8D49900A6E5B}" destId="{69D6DFE9-5A15-451C-8817-EA05E7650C9D}" srcOrd="3" destOrd="0" presId="urn:microsoft.com/office/officeart/2005/8/layout/hierarchy4"/>
    <dgm:cxn modelId="{BA84006A-5826-4A83-9B36-12F084C50030}" type="presParOf" srcId="{E5DCB38B-9274-4A57-BB0E-8D49900A6E5B}" destId="{4EB5573F-1954-4B32-A34D-2D403B34DDCB}" srcOrd="4" destOrd="0" presId="urn:microsoft.com/office/officeart/2005/8/layout/hierarchy4"/>
    <dgm:cxn modelId="{530D5650-A49E-4A05-B5D3-0DE504420029}" type="presParOf" srcId="{4EB5573F-1954-4B32-A34D-2D403B34DDCB}" destId="{DEC7A3B4-2371-41F3-A5FF-FEB627A1738A}" srcOrd="0" destOrd="0" presId="urn:microsoft.com/office/officeart/2005/8/layout/hierarchy4"/>
    <dgm:cxn modelId="{83A22954-4C37-4993-8D82-D85C4F9A4D25}" type="presParOf" srcId="{4EB5573F-1954-4B32-A34D-2D403B34DDCB}" destId="{5CEC870F-EDDA-4744-990C-877618360A3A}" srcOrd="1" destOrd="0" presId="urn:microsoft.com/office/officeart/2005/8/layout/hierarchy4"/>
    <dgm:cxn modelId="{182CAD05-F983-4CD4-95D9-AD32A8BFAD4E}" type="presParOf" srcId="{E5DCB38B-9274-4A57-BB0E-8D49900A6E5B}" destId="{3325C873-484F-484F-99DA-CFC1ED63A482}" srcOrd="5" destOrd="0" presId="urn:microsoft.com/office/officeart/2005/8/layout/hierarchy4"/>
    <dgm:cxn modelId="{50DA2FE5-DA95-4B47-B1CA-D2B728E0A836}" type="presParOf" srcId="{E5DCB38B-9274-4A57-BB0E-8D49900A6E5B}" destId="{D8FAB539-5709-4088-978B-9582FD7E9CA5}" srcOrd="6" destOrd="0" presId="urn:microsoft.com/office/officeart/2005/8/layout/hierarchy4"/>
    <dgm:cxn modelId="{E82B9D6C-08EF-47EA-A7EF-07B9D0FEBD89}" type="presParOf" srcId="{D8FAB539-5709-4088-978B-9582FD7E9CA5}" destId="{7ADA1974-CBE8-4347-896D-7BA835279447}" srcOrd="0" destOrd="0" presId="urn:microsoft.com/office/officeart/2005/8/layout/hierarchy4"/>
    <dgm:cxn modelId="{5961113E-1B41-4AB3-9F0E-718B01B885CD}" type="presParOf" srcId="{D8FAB539-5709-4088-978B-9582FD7E9CA5}" destId="{697293DE-3165-4882-8236-77C72F584D9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A2FE1-84DF-4202-858A-B4934703D38B}">
      <dsp:nvSpPr>
        <dsp:cNvPr id="0" name=""/>
        <dsp:cNvSpPr/>
      </dsp:nvSpPr>
      <dsp:spPr>
        <a:xfrm>
          <a:off x="783" y="30007"/>
          <a:ext cx="1833172" cy="1199995"/>
        </a:xfrm>
        <a:prstGeom prst="roundRect">
          <a:avLst/>
        </a:prstGeom>
        <a:solidFill>
          <a:srgbClr val="17375E">
            <a:alpha val="6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100" b="0" kern="1200" dirty="0">
              <a:solidFill>
                <a:schemeClr val="bg1"/>
              </a:solidFill>
            </a:rPr>
            <a:t>20+ years of experience in providing managed services</a:t>
          </a:r>
        </a:p>
      </dsp:txBody>
      <dsp:txXfrm>
        <a:off x="59362" y="88586"/>
        <a:ext cx="1716014" cy="1082837"/>
      </dsp:txXfrm>
    </dsp:sp>
    <dsp:sp modelId="{793A1E05-AE36-451B-97D2-FAA73DF4F4BD}">
      <dsp:nvSpPr>
        <dsp:cNvPr id="0" name=""/>
        <dsp:cNvSpPr/>
      </dsp:nvSpPr>
      <dsp:spPr>
        <a:xfrm>
          <a:off x="2036407" y="30007"/>
          <a:ext cx="1796144" cy="1199995"/>
        </a:xfrm>
        <a:prstGeom prst="roundRect">
          <a:avLst/>
        </a:prstGeom>
        <a:solidFill>
          <a:srgbClr val="17375E">
            <a:alpha val="6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100" b="0" kern="1200" dirty="0">
              <a:solidFill>
                <a:schemeClr val="bg1"/>
              </a:solidFill>
            </a:rPr>
            <a:t>Global Innovation &amp; Delivery center at Chennai &amp; Hyderabad </a:t>
          </a:r>
        </a:p>
      </dsp:txBody>
      <dsp:txXfrm>
        <a:off x="2094986" y="88586"/>
        <a:ext cx="1678986" cy="1082837"/>
      </dsp:txXfrm>
    </dsp:sp>
    <dsp:sp modelId="{06CFCE34-1245-4822-BE51-1DD348370E27}">
      <dsp:nvSpPr>
        <dsp:cNvPr id="0" name=""/>
        <dsp:cNvSpPr/>
      </dsp:nvSpPr>
      <dsp:spPr>
        <a:xfrm>
          <a:off x="4035002" y="30007"/>
          <a:ext cx="1628413" cy="1199995"/>
        </a:xfrm>
        <a:prstGeom prst="roundRect">
          <a:avLst/>
        </a:prstGeom>
        <a:solidFill>
          <a:srgbClr val="17375E">
            <a:alpha val="6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0" kern="1200" dirty="0">
              <a:solidFill>
                <a:schemeClr val="bg1"/>
              </a:solidFill>
            </a:rPr>
            <a:t>300+ satisfied managed services customers</a:t>
          </a:r>
          <a:endParaRPr lang="en-IN" sz="1100" b="0" kern="1200" dirty="0">
            <a:solidFill>
              <a:schemeClr val="bg1"/>
            </a:solidFill>
          </a:endParaRPr>
        </a:p>
      </dsp:txBody>
      <dsp:txXfrm>
        <a:off x="4093581" y="88586"/>
        <a:ext cx="1511255" cy="1082837"/>
      </dsp:txXfrm>
    </dsp:sp>
    <dsp:sp modelId="{A8A6CEBB-F741-4749-ADE6-2AD1199986C4}">
      <dsp:nvSpPr>
        <dsp:cNvPr id="0" name=""/>
        <dsp:cNvSpPr/>
      </dsp:nvSpPr>
      <dsp:spPr>
        <a:xfrm>
          <a:off x="560671" y="1432453"/>
          <a:ext cx="2596655" cy="1199995"/>
        </a:xfrm>
        <a:prstGeom prst="roundRect">
          <a:avLst/>
        </a:prstGeom>
        <a:solidFill>
          <a:srgbClr val="17375E">
            <a:alpha val="6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0" kern="1200" dirty="0">
              <a:solidFill>
                <a:schemeClr val="bg1"/>
              </a:solidFill>
            </a:rPr>
            <a:t>Managed Services covering the entire Infra landscape – DC / DR / Cloud / Network / Security / EUS</a:t>
          </a:r>
          <a:endParaRPr lang="en-IN" sz="1100" b="0" kern="1200" dirty="0">
            <a:solidFill>
              <a:schemeClr val="bg1"/>
            </a:solidFill>
          </a:endParaRPr>
        </a:p>
      </dsp:txBody>
      <dsp:txXfrm>
        <a:off x="619250" y="1491032"/>
        <a:ext cx="2479497" cy="1082837"/>
      </dsp:txXfrm>
    </dsp:sp>
    <dsp:sp modelId="{23EBC466-B290-4DEE-A1A7-E917094C986E}">
      <dsp:nvSpPr>
        <dsp:cNvPr id="0" name=""/>
        <dsp:cNvSpPr/>
      </dsp:nvSpPr>
      <dsp:spPr>
        <a:xfrm>
          <a:off x="3359778" y="1432453"/>
          <a:ext cx="1743750" cy="1199995"/>
        </a:xfrm>
        <a:prstGeom prst="roundRect">
          <a:avLst/>
        </a:prstGeom>
        <a:solidFill>
          <a:srgbClr val="17375E">
            <a:alpha val="60000"/>
          </a:srgb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0" kern="1200" dirty="0">
              <a:solidFill>
                <a:schemeClr val="bg1"/>
              </a:solidFill>
            </a:rPr>
            <a:t>Inhouse Certified &amp; Skilled Resources</a:t>
          </a:r>
          <a:endParaRPr lang="en-IN" sz="1100" b="0" kern="1200" dirty="0">
            <a:solidFill>
              <a:schemeClr val="bg1"/>
            </a:solidFill>
          </a:endParaRPr>
        </a:p>
      </dsp:txBody>
      <dsp:txXfrm>
        <a:off x="3418357" y="1491032"/>
        <a:ext cx="1626592" cy="108283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39180-3B19-4C46-8FE4-9CBE0A67340A}">
      <dsp:nvSpPr>
        <dsp:cNvPr id="0" name=""/>
        <dsp:cNvSpPr/>
      </dsp:nvSpPr>
      <dsp:spPr>
        <a:xfrm>
          <a:off x="1949" y="1178"/>
          <a:ext cx="5419518" cy="515044"/>
        </a:xfrm>
        <a:prstGeom prst="roundRect">
          <a:avLst>
            <a:gd name="adj" fmla="val 10000"/>
          </a:avLst>
        </a:prstGeom>
        <a:solidFill>
          <a:srgbClr val="BED730"/>
        </a:solidFill>
        <a:ln w="6350" cap="flat" cmpd="sng" algn="ctr">
          <a:solidFill>
            <a:srgbClr val="9BBB59">
              <a:lumMod val="60000"/>
              <a:lumOff val="40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prstClr val="black"/>
              </a:solidFill>
              <a:latin typeface="+mj-lt"/>
              <a:ea typeface="+mn-ea"/>
              <a:cs typeface="+mn-cs"/>
            </a:rPr>
            <a:t>Next-Gen NOC Features</a:t>
          </a:r>
          <a:endParaRPr lang="en-IN" sz="1600" b="1" kern="1200" dirty="0">
            <a:solidFill>
              <a:prstClr val="black"/>
            </a:solidFill>
            <a:latin typeface="+mj-lt"/>
            <a:ea typeface="+mn-ea"/>
            <a:cs typeface="+mn-cs"/>
          </a:endParaRPr>
        </a:p>
      </dsp:txBody>
      <dsp:txXfrm>
        <a:off x="17034" y="16263"/>
        <a:ext cx="5389348" cy="484874"/>
      </dsp:txXfrm>
    </dsp:sp>
    <dsp:sp modelId="{B0D494C5-178E-4492-8B0B-E25AD36038A3}">
      <dsp:nvSpPr>
        <dsp:cNvPr id="0" name=""/>
        <dsp:cNvSpPr/>
      </dsp:nvSpPr>
      <dsp:spPr>
        <a:xfrm>
          <a:off x="1949" y="716719"/>
          <a:ext cx="1710706" cy="1394537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200" kern="1200" dirty="0">
              <a:solidFill>
                <a:schemeClr val="tx1"/>
              </a:solidFill>
              <a:latin typeface="+mj-lt"/>
            </a:rPr>
            <a:t>Robotic Process Automation by Leveraging AIOps </a:t>
          </a:r>
          <a:endParaRPr lang="en-IN" sz="1200" kern="1200" dirty="0">
            <a:solidFill>
              <a:schemeClr val="tx1"/>
            </a:solidFill>
            <a:latin typeface="+mj-lt"/>
          </a:endParaRPr>
        </a:p>
      </dsp:txBody>
      <dsp:txXfrm>
        <a:off x="42794" y="757564"/>
        <a:ext cx="1629016" cy="1312847"/>
      </dsp:txXfrm>
    </dsp:sp>
    <dsp:sp modelId="{49EBA767-F5C4-4D37-9138-32D901DDA326}">
      <dsp:nvSpPr>
        <dsp:cNvPr id="0" name=""/>
        <dsp:cNvSpPr/>
      </dsp:nvSpPr>
      <dsp:spPr>
        <a:xfrm>
          <a:off x="1856355" y="716719"/>
          <a:ext cx="1710706" cy="1394537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200" kern="1200" dirty="0">
              <a:solidFill>
                <a:schemeClr val="tx1"/>
              </a:solidFill>
              <a:latin typeface="+mj-lt"/>
            </a:rPr>
            <a:t>AI/ML led Intelligent Network Monitoring</a:t>
          </a:r>
        </a:p>
      </dsp:txBody>
      <dsp:txXfrm>
        <a:off x="1897200" y="757564"/>
        <a:ext cx="1629016" cy="1312847"/>
      </dsp:txXfrm>
    </dsp:sp>
    <dsp:sp modelId="{D728A5AA-C911-4C09-8886-68F85D14A8E4}">
      <dsp:nvSpPr>
        <dsp:cNvPr id="0" name=""/>
        <dsp:cNvSpPr/>
      </dsp:nvSpPr>
      <dsp:spPr>
        <a:xfrm>
          <a:off x="3710761" y="716719"/>
          <a:ext cx="1710706" cy="1394537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200" kern="1200" dirty="0">
              <a:solidFill>
                <a:schemeClr val="tx1"/>
              </a:solidFill>
              <a:latin typeface="+mj-lt"/>
            </a:rPr>
            <a:t>Full Stack Observability (FSO) Enablement</a:t>
          </a:r>
        </a:p>
      </dsp:txBody>
      <dsp:txXfrm>
        <a:off x="3751606" y="757564"/>
        <a:ext cx="1629016" cy="13128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E66EF-94A6-5346-A9A1-4479901BED80}">
      <dsp:nvSpPr>
        <dsp:cNvPr id="0" name=""/>
        <dsp:cNvSpPr/>
      </dsp:nvSpPr>
      <dsp:spPr>
        <a:xfrm>
          <a:off x="8228" y="0"/>
          <a:ext cx="1518381" cy="513412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Trebuchet MS" panose="020B0703020202090204" pitchFamily="34" charset="0"/>
              <a:cs typeface="Arial" panose="020B0604020202020204" pitchFamily="34" charset="0"/>
            </a:rPr>
            <a:t>NMS</a:t>
          </a:r>
        </a:p>
      </dsp:txBody>
      <dsp:txXfrm>
        <a:off x="8228" y="0"/>
        <a:ext cx="1518381" cy="1540237"/>
      </dsp:txXfrm>
    </dsp:sp>
    <dsp:sp modelId="{ACF4441B-06F3-4DCC-92B3-F7126F309C03}">
      <dsp:nvSpPr>
        <dsp:cNvPr id="0" name=""/>
        <dsp:cNvSpPr/>
      </dsp:nvSpPr>
      <dsp:spPr>
        <a:xfrm>
          <a:off x="160066" y="1540488"/>
          <a:ext cx="1214705" cy="492918"/>
        </a:xfrm>
        <a:prstGeom prst="roundRect">
          <a:avLst>
            <a:gd name="adj" fmla="val 10000"/>
          </a:avLst>
        </a:prstGeom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Network Monitoring </a:t>
          </a:r>
        </a:p>
      </dsp:txBody>
      <dsp:txXfrm>
        <a:off x="174503" y="1554925"/>
        <a:ext cx="1185831" cy="464044"/>
      </dsp:txXfrm>
    </dsp:sp>
    <dsp:sp modelId="{FB300234-8ED6-41AD-9840-3473DDA06189}">
      <dsp:nvSpPr>
        <dsp:cNvPr id="0" name=""/>
        <dsp:cNvSpPr/>
      </dsp:nvSpPr>
      <dsp:spPr>
        <a:xfrm>
          <a:off x="160066" y="2109240"/>
          <a:ext cx="1214705" cy="492918"/>
        </a:xfrm>
        <a:prstGeom prst="roundRect">
          <a:avLst>
            <a:gd name="adj" fmla="val 10000"/>
          </a:avLst>
        </a:prstGeom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Performance </a:t>
          </a: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Management</a:t>
          </a:r>
        </a:p>
      </dsp:txBody>
      <dsp:txXfrm>
        <a:off x="174503" y="2123677"/>
        <a:ext cx="1185831" cy="464044"/>
      </dsp:txXfrm>
    </dsp:sp>
    <dsp:sp modelId="{8948C843-DAFE-4792-9FC9-8A4A5ACD3581}">
      <dsp:nvSpPr>
        <dsp:cNvPr id="0" name=""/>
        <dsp:cNvSpPr/>
      </dsp:nvSpPr>
      <dsp:spPr>
        <a:xfrm>
          <a:off x="160066" y="2677993"/>
          <a:ext cx="1214705" cy="492918"/>
        </a:xfrm>
        <a:prstGeom prst="roundRect">
          <a:avLst>
            <a:gd name="adj" fmla="val 10000"/>
          </a:avLst>
        </a:prstGeom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2667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Traffic Analysis</a:t>
          </a:r>
        </a:p>
      </dsp:txBody>
      <dsp:txXfrm>
        <a:off x="174503" y="2692430"/>
        <a:ext cx="1185831" cy="464044"/>
      </dsp:txXfrm>
    </dsp:sp>
    <dsp:sp modelId="{A816F0E4-EDF5-4C1B-B953-4DC99F727145}">
      <dsp:nvSpPr>
        <dsp:cNvPr id="0" name=""/>
        <dsp:cNvSpPr/>
      </dsp:nvSpPr>
      <dsp:spPr>
        <a:xfrm>
          <a:off x="160066" y="3246745"/>
          <a:ext cx="1214705" cy="492918"/>
        </a:xfrm>
        <a:prstGeom prst="roundRect">
          <a:avLst>
            <a:gd name="adj" fmla="val 10000"/>
          </a:avLst>
        </a:prstGeom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Log </a:t>
          </a: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Management</a:t>
          </a:r>
        </a:p>
      </dsp:txBody>
      <dsp:txXfrm>
        <a:off x="174503" y="3261182"/>
        <a:ext cx="1185831" cy="464044"/>
      </dsp:txXfrm>
    </dsp:sp>
    <dsp:sp modelId="{193B2CB4-68C6-4A0D-9913-792585C1E32E}">
      <dsp:nvSpPr>
        <dsp:cNvPr id="0" name=""/>
        <dsp:cNvSpPr/>
      </dsp:nvSpPr>
      <dsp:spPr>
        <a:xfrm>
          <a:off x="160066" y="3815497"/>
          <a:ext cx="1214705" cy="492918"/>
        </a:xfrm>
        <a:prstGeom prst="roundRect">
          <a:avLst>
            <a:gd name="adj" fmla="val 10000"/>
          </a:avLst>
        </a:prstGeom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IP Address </a:t>
          </a: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Management</a:t>
          </a:r>
        </a:p>
      </dsp:txBody>
      <dsp:txXfrm>
        <a:off x="174503" y="3829934"/>
        <a:ext cx="1185831" cy="464044"/>
      </dsp:txXfrm>
    </dsp:sp>
    <dsp:sp modelId="{AC09A95F-38DE-4EE1-9C80-5881C57C0C9A}">
      <dsp:nvSpPr>
        <dsp:cNvPr id="0" name=""/>
        <dsp:cNvSpPr/>
      </dsp:nvSpPr>
      <dsp:spPr>
        <a:xfrm>
          <a:off x="160066" y="4384250"/>
          <a:ext cx="1214705" cy="492918"/>
        </a:xfrm>
        <a:prstGeom prst="roundRect">
          <a:avLst>
            <a:gd name="adj" fmla="val 10000"/>
          </a:avLst>
        </a:prstGeom>
        <a:solidFill>
          <a:prstClr val="white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b="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Web Portal / </a:t>
          </a:r>
          <a:r>
            <a:rPr lang="en-US" sz="900" b="0" kern="1200" dirty="0" err="1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MobileApp</a:t>
          </a:r>
          <a:endParaRPr lang="en-US" sz="900" b="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174503" y="4398687"/>
        <a:ext cx="1185831" cy="464044"/>
      </dsp:txXfrm>
    </dsp:sp>
    <dsp:sp modelId="{073FD20A-F91B-4F59-B9E1-5356FF46262F}">
      <dsp:nvSpPr>
        <dsp:cNvPr id="0" name=""/>
        <dsp:cNvSpPr/>
      </dsp:nvSpPr>
      <dsp:spPr>
        <a:xfrm>
          <a:off x="1640488" y="0"/>
          <a:ext cx="1518381" cy="513412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Trebuchet MS" panose="020B0703020202090204" pitchFamily="34" charset="0"/>
              <a:cs typeface="Arial" panose="020B0604020202020204" pitchFamily="34" charset="0"/>
            </a:rPr>
            <a:t>NCCM</a:t>
          </a:r>
        </a:p>
      </dsp:txBody>
      <dsp:txXfrm>
        <a:off x="1640488" y="0"/>
        <a:ext cx="1518381" cy="1540237"/>
      </dsp:txXfrm>
    </dsp:sp>
    <dsp:sp modelId="{71281E50-B45B-4B17-A09E-53715B46E104}">
      <dsp:nvSpPr>
        <dsp:cNvPr id="0" name=""/>
        <dsp:cNvSpPr/>
      </dsp:nvSpPr>
      <dsp:spPr>
        <a:xfrm>
          <a:off x="1780033" y="1541209"/>
          <a:ext cx="1239290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Configuration management</a:t>
          </a:r>
          <a:endParaRPr lang="en-IN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1797429" y="1558605"/>
        <a:ext cx="1204498" cy="559154"/>
      </dsp:txXfrm>
    </dsp:sp>
    <dsp:sp modelId="{04515F90-2292-4E32-AE75-995AAD7E88E3}">
      <dsp:nvSpPr>
        <dsp:cNvPr id="0" name=""/>
        <dsp:cNvSpPr/>
      </dsp:nvSpPr>
      <dsp:spPr>
        <a:xfrm>
          <a:off x="1792326" y="2226532"/>
          <a:ext cx="1214705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Configuration Compliance</a:t>
          </a:r>
          <a:endParaRPr lang="en-IN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1809722" y="2243928"/>
        <a:ext cx="1179913" cy="559154"/>
      </dsp:txXfrm>
    </dsp:sp>
    <dsp:sp modelId="{C942ECFD-FCCA-490C-9FE5-F1841E0E09EB}">
      <dsp:nvSpPr>
        <dsp:cNvPr id="0" name=""/>
        <dsp:cNvSpPr/>
      </dsp:nvSpPr>
      <dsp:spPr>
        <a:xfrm>
          <a:off x="1792326" y="2911855"/>
          <a:ext cx="1214705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Configuration Audit</a:t>
          </a:r>
          <a:endParaRPr lang="en-IN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1809722" y="2929251"/>
        <a:ext cx="1179913" cy="559154"/>
      </dsp:txXfrm>
    </dsp:sp>
    <dsp:sp modelId="{00C6383D-9133-43D4-ABA4-6EE2AA3A54D9}">
      <dsp:nvSpPr>
        <dsp:cNvPr id="0" name=""/>
        <dsp:cNvSpPr/>
      </dsp:nvSpPr>
      <dsp:spPr>
        <a:xfrm>
          <a:off x="1792326" y="3597178"/>
          <a:ext cx="1214705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IOS Upgrades</a:t>
          </a:r>
          <a:endParaRPr lang="en-IN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1809722" y="3614574"/>
        <a:ext cx="1179913" cy="559154"/>
      </dsp:txXfrm>
    </dsp:sp>
    <dsp:sp modelId="{F1332118-00B4-4A5E-A565-93CB0374C725}">
      <dsp:nvSpPr>
        <dsp:cNvPr id="0" name=""/>
        <dsp:cNvSpPr/>
      </dsp:nvSpPr>
      <dsp:spPr>
        <a:xfrm>
          <a:off x="1792326" y="4282501"/>
          <a:ext cx="1214705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Policy Management</a:t>
          </a:r>
          <a:endParaRPr lang="en-IN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1809722" y="4299897"/>
        <a:ext cx="1179913" cy="559154"/>
      </dsp:txXfrm>
    </dsp:sp>
    <dsp:sp modelId="{74543EFE-177F-4FC4-B5F3-AC35A8C35724}">
      <dsp:nvSpPr>
        <dsp:cNvPr id="0" name=""/>
        <dsp:cNvSpPr/>
      </dsp:nvSpPr>
      <dsp:spPr>
        <a:xfrm>
          <a:off x="3272748" y="0"/>
          <a:ext cx="1518381" cy="513412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Trebuchet MS" panose="020B0703020202090204" pitchFamily="34" charset="0"/>
              <a:cs typeface="Arial" panose="020B0604020202020204" pitchFamily="34" charset="0"/>
            </a:rPr>
            <a:t>ITSM / ITAM </a:t>
          </a:r>
        </a:p>
      </dsp:txBody>
      <dsp:txXfrm>
        <a:off x="3272748" y="0"/>
        <a:ext cx="1518381" cy="1540237"/>
      </dsp:txXfrm>
    </dsp:sp>
    <dsp:sp modelId="{EE8E44B5-F9B7-F14A-8C44-FD1F1B5E92C3}">
      <dsp:nvSpPr>
        <dsp:cNvPr id="0" name=""/>
        <dsp:cNvSpPr/>
      </dsp:nvSpPr>
      <dsp:spPr>
        <a:xfrm>
          <a:off x="3359940" y="1540715"/>
          <a:ext cx="1343998" cy="448922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Incident, Problem Management</a:t>
          </a:r>
          <a:endParaRPr lang="en-US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3373088" y="1553863"/>
        <a:ext cx="1317702" cy="422626"/>
      </dsp:txXfrm>
    </dsp:sp>
    <dsp:sp modelId="{9798DB2E-3BB8-475F-9F2C-BEFEAAE68E41}">
      <dsp:nvSpPr>
        <dsp:cNvPr id="0" name=""/>
        <dsp:cNvSpPr/>
      </dsp:nvSpPr>
      <dsp:spPr>
        <a:xfrm>
          <a:off x="3367319" y="2058702"/>
          <a:ext cx="1329239" cy="448922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Change Management</a:t>
          </a:r>
        </a:p>
      </dsp:txBody>
      <dsp:txXfrm>
        <a:off x="3380467" y="2071850"/>
        <a:ext cx="1302943" cy="422626"/>
      </dsp:txXfrm>
    </dsp:sp>
    <dsp:sp modelId="{0A197061-D203-2C4C-8721-00A89C096CB6}">
      <dsp:nvSpPr>
        <dsp:cNvPr id="0" name=""/>
        <dsp:cNvSpPr/>
      </dsp:nvSpPr>
      <dsp:spPr>
        <a:xfrm>
          <a:off x="3359940" y="2576690"/>
          <a:ext cx="1343998" cy="448922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SLA and Contract Management</a:t>
          </a:r>
        </a:p>
      </dsp:txBody>
      <dsp:txXfrm>
        <a:off x="3373088" y="2589838"/>
        <a:ext cx="1317702" cy="422626"/>
      </dsp:txXfrm>
    </dsp:sp>
    <dsp:sp modelId="{98778218-937C-6F48-97D2-098C158CCE3B}">
      <dsp:nvSpPr>
        <dsp:cNvPr id="0" name=""/>
        <dsp:cNvSpPr/>
      </dsp:nvSpPr>
      <dsp:spPr>
        <a:xfrm>
          <a:off x="3359940" y="3094678"/>
          <a:ext cx="1343998" cy="448922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Project Management</a:t>
          </a:r>
        </a:p>
      </dsp:txBody>
      <dsp:txXfrm>
        <a:off x="3373088" y="3107826"/>
        <a:ext cx="1317702" cy="422626"/>
      </dsp:txXfrm>
    </dsp:sp>
    <dsp:sp modelId="{D95A4F91-0054-864D-A2AF-B8A57276A5CF}">
      <dsp:nvSpPr>
        <dsp:cNvPr id="0" name=""/>
        <dsp:cNvSpPr/>
      </dsp:nvSpPr>
      <dsp:spPr>
        <a:xfrm>
          <a:off x="3359940" y="3612665"/>
          <a:ext cx="1343998" cy="448922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Chatbot / Live Chat</a:t>
          </a:r>
        </a:p>
      </dsp:txBody>
      <dsp:txXfrm>
        <a:off x="3373088" y="3625813"/>
        <a:ext cx="1317702" cy="422626"/>
      </dsp:txXfrm>
    </dsp:sp>
    <dsp:sp modelId="{406981C8-245B-47D9-9279-DAB651E59312}">
      <dsp:nvSpPr>
        <dsp:cNvPr id="0" name=""/>
        <dsp:cNvSpPr/>
      </dsp:nvSpPr>
      <dsp:spPr>
        <a:xfrm>
          <a:off x="3353404" y="4130653"/>
          <a:ext cx="1357068" cy="746289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Asset Lifecycle Management</a:t>
          </a:r>
        </a:p>
      </dsp:txBody>
      <dsp:txXfrm>
        <a:off x="3375262" y="4152511"/>
        <a:ext cx="1313352" cy="702573"/>
      </dsp:txXfrm>
    </dsp:sp>
    <dsp:sp modelId="{B7088036-6909-9041-A383-B5A375CEEA0D}">
      <dsp:nvSpPr>
        <dsp:cNvPr id="0" name=""/>
        <dsp:cNvSpPr/>
      </dsp:nvSpPr>
      <dsp:spPr>
        <a:xfrm>
          <a:off x="4905008" y="0"/>
          <a:ext cx="1518381" cy="513412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>
              <a:latin typeface="Trebuchet MS" panose="020B0703020202090204" pitchFamily="34" charset="0"/>
              <a:cs typeface="Arial" panose="020B0604020202020204" pitchFamily="34" charset="0"/>
            </a:rPr>
            <a:t>EMS</a:t>
          </a:r>
        </a:p>
      </dsp:txBody>
      <dsp:txXfrm>
        <a:off x="4905008" y="0"/>
        <a:ext cx="1518381" cy="1540237"/>
      </dsp:txXfrm>
    </dsp:sp>
    <dsp:sp modelId="{463564DB-DB71-864D-9E4B-E22907870699}">
      <dsp:nvSpPr>
        <dsp:cNvPr id="0" name=""/>
        <dsp:cNvSpPr/>
      </dsp:nvSpPr>
      <dsp:spPr>
        <a:xfrm>
          <a:off x="5054593" y="1540363"/>
          <a:ext cx="1219211" cy="747932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Server Management</a:t>
          </a:r>
        </a:p>
      </dsp:txBody>
      <dsp:txXfrm>
        <a:off x="5076499" y="1562269"/>
        <a:ext cx="1175399" cy="704120"/>
      </dsp:txXfrm>
    </dsp:sp>
    <dsp:sp modelId="{288DACE2-A97C-4CBE-82D6-1C112E14FF27}">
      <dsp:nvSpPr>
        <dsp:cNvPr id="0" name=""/>
        <dsp:cNvSpPr/>
      </dsp:nvSpPr>
      <dsp:spPr>
        <a:xfrm>
          <a:off x="5056846" y="2403362"/>
          <a:ext cx="1214705" cy="747932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IT Management</a:t>
          </a:r>
        </a:p>
      </dsp:txBody>
      <dsp:txXfrm>
        <a:off x="5078752" y="2425268"/>
        <a:ext cx="1170893" cy="704120"/>
      </dsp:txXfrm>
    </dsp:sp>
    <dsp:sp modelId="{685F7F14-CA92-4290-B54E-7CF93A195154}">
      <dsp:nvSpPr>
        <dsp:cNvPr id="0" name=""/>
        <dsp:cNvSpPr/>
      </dsp:nvSpPr>
      <dsp:spPr>
        <a:xfrm>
          <a:off x="5056846" y="3266362"/>
          <a:ext cx="1214705" cy="747932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Patch Management</a:t>
          </a:r>
        </a:p>
      </dsp:txBody>
      <dsp:txXfrm>
        <a:off x="5078752" y="3288268"/>
        <a:ext cx="1170893" cy="704120"/>
      </dsp:txXfrm>
    </dsp:sp>
    <dsp:sp modelId="{E4D24CB0-5DA8-4F32-846C-F1EA1D780FC6}">
      <dsp:nvSpPr>
        <dsp:cNvPr id="0" name=""/>
        <dsp:cNvSpPr/>
      </dsp:nvSpPr>
      <dsp:spPr>
        <a:xfrm>
          <a:off x="5056846" y="4129361"/>
          <a:ext cx="1214705" cy="747932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AI/ML</a:t>
          </a:r>
        </a:p>
      </dsp:txBody>
      <dsp:txXfrm>
        <a:off x="5078752" y="4151267"/>
        <a:ext cx="1170893" cy="704120"/>
      </dsp:txXfrm>
    </dsp:sp>
    <dsp:sp modelId="{47773590-6F63-7E49-A394-1D8049112A2B}">
      <dsp:nvSpPr>
        <dsp:cNvPr id="0" name=""/>
        <dsp:cNvSpPr/>
      </dsp:nvSpPr>
      <dsp:spPr>
        <a:xfrm>
          <a:off x="6537268" y="0"/>
          <a:ext cx="1518381" cy="513412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Trebuchet MS" panose="020B0703020202090204" pitchFamily="34" charset="0"/>
              <a:cs typeface="Arial" panose="020B0604020202020204" pitchFamily="34" charset="0"/>
            </a:rPr>
            <a:t>SIEM</a:t>
          </a:r>
        </a:p>
      </dsp:txBody>
      <dsp:txXfrm>
        <a:off x="6537268" y="0"/>
        <a:ext cx="1518381" cy="1540237"/>
      </dsp:txXfrm>
    </dsp:sp>
    <dsp:sp modelId="{9C60D478-F499-8146-8B54-DBE213C5B9C6}">
      <dsp:nvSpPr>
        <dsp:cNvPr id="0" name=""/>
        <dsp:cNvSpPr/>
      </dsp:nvSpPr>
      <dsp:spPr>
        <a:xfrm>
          <a:off x="6624460" y="1540237"/>
          <a:ext cx="1343998" cy="3337181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Security</a:t>
          </a:r>
        </a:p>
      </dsp:txBody>
      <dsp:txXfrm>
        <a:off x="6663824" y="1579601"/>
        <a:ext cx="1265270" cy="3258453"/>
      </dsp:txXfrm>
    </dsp:sp>
    <dsp:sp modelId="{43CDAB27-E411-9C47-AA0F-57C9891E44ED}">
      <dsp:nvSpPr>
        <dsp:cNvPr id="0" name=""/>
        <dsp:cNvSpPr/>
      </dsp:nvSpPr>
      <dsp:spPr>
        <a:xfrm>
          <a:off x="8169529" y="0"/>
          <a:ext cx="1518381" cy="513412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Trebuchet MS" panose="020B0703020202090204" pitchFamily="34" charset="0"/>
            </a:rPr>
            <a:t>APM </a:t>
          </a:r>
          <a:endParaRPr lang="en-IN" sz="1200" b="1" kern="1200" dirty="0"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8169529" y="0"/>
        <a:ext cx="1518381" cy="1540237"/>
      </dsp:txXfrm>
    </dsp:sp>
    <dsp:sp modelId="{C519361E-1850-8647-883D-17D4F8C412CD}">
      <dsp:nvSpPr>
        <dsp:cNvPr id="0" name=""/>
        <dsp:cNvSpPr/>
      </dsp:nvSpPr>
      <dsp:spPr>
        <a:xfrm>
          <a:off x="8309493" y="1540488"/>
          <a:ext cx="1238452" cy="492918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900" kern="1200" dirty="0">
              <a:solidFill>
                <a:schemeClr val="tx1"/>
              </a:solidFill>
              <a:latin typeface="Trebuchet MS" panose="020B0703020202090204" pitchFamily="34" charset="0"/>
            </a:rPr>
            <a:t>Application Monitoring</a:t>
          </a:r>
          <a:endParaRPr lang="en-IN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8323930" y="1554925"/>
        <a:ext cx="1209578" cy="464044"/>
      </dsp:txXfrm>
    </dsp:sp>
    <dsp:sp modelId="{45EB54A3-62DC-4CB5-AB8F-C65FEC908980}">
      <dsp:nvSpPr>
        <dsp:cNvPr id="0" name=""/>
        <dsp:cNvSpPr/>
      </dsp:nvSpPr>
      <dsp:spPr>
        <a:xfrm>
          <a:off x="8321367" y="2109240"/>
          <a:ext cx="1214705" cy="492918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Analytics</a:t>
          </a:r>
          <a:endParaRPr lang="en-IN" sz="900" kern="120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8335804" y="2123677"/>
        <a:ext cx="1185831" cy="464044"/>
      </dsp:txXfrm>
    </dsp:sp>
    <dsp:sp modelId="{BA3450E7-7774-4991-A194-B96D2625C5B4}">
      <dsp:nvSpPr>
        <dsp:cNvPr id="0" name=""/>
        <dsp:cNvSpPr/>
      </dsp:nvSpPr>
      <dsp:spPr>
        <a:xfrm>
          <a:off x="8321367" y="2677993"/>
          <a:ext cx="1214705" cy="492918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End User Experience</a:t>
          </a:r>
          <a:endParaRPr lang="en-IN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8335804" y="2692430"/>
        <a:ext cx="1185831" cy="464044"/>
      </dsp:txXfrm>
    </dsp:sp>
    <dsp:sp modelId="{75CCF458-BE24-4118-8E8A-C4129CBC39DC}">
      <dsp:nvSpPr>
        <dsp:cNvPr id="0" name=""/>
        <dsp:cNvSpPr/>
      </dsp:nvSpPr>
      <dsp:spPr>
        <a:xfrm>
          <a:off x="8321367" y="3246745"/>
          <a:ext cx="1214705" cy="492918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Anomaly Detection</a:t>
          </a:r>
          <a:endParaRPr lang="en-IN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8335804" y="3261182"/>
        <a:ext cx="1185831" cy="464044"/>
      </dsp:txXfrm>
    </dsp:sp>
    <dsp:sp modelId="{5B710C82-45D4-4D5C-A841-06DAB4C8BFE3}">
      <dsp:nvSpPr>
        <dsp:cNvPr id="0" name=""/>
        <dsp:cNvSpPr/>
      </dsp:nvSpPr>
      <dsp:spPr>
        <a:xfrm>
          <a:off x="8321367" y="3815497"/>
          <a:ext cx="1214705" cy="492918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Transaction Monitoring</a:t>
          </a:r>
          <a:endParaRPr lang="en-IN" sz="900" kern="1200" dirty="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8335804" y="3829934"/>
        <a:ext cx="1185831" cy="464044"/>
      </dsp:txXfrm>
    </dsp:sp>
    <dsp:sp modelId="{6531DB09-B423-48F3-8ADE-B8FF4DDE7FFB}">
      <dsp:nvSpPr>
        <dsp:cNvPr id="0" name=""/>
        <dsp:cNvSpPr/>
      </dsp:nvSpPr>
      <dsp:spPr>
        <a:xfrm>
          <a:off x="8321367" y="4384250"/>
          <a:ext cx="1214705" cy="492918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Infra Monitoring</a:t>
          </a:r>
          <a:endParaRPr lang="en-IN" sz="900" kern="1200">
            <a:solidFill>
              <a:schemeClr val="tx1"/>
            </a:solidFill>
            <a:latin typeface="Trebuchet MS" panose="020B0703020202090204" pitchFamily="34" charset="0"/>
            <a:cs typeface="Arial" panose="020B0604020202020204" pitchFamily="34" charset="0"/>
          </a:endParaRPr>
        </a:p>
      </dsp:txBody>
      <dsp:txXfrm>
        <a:off x="8335804" y="4398687"/>
        <a:ext cx="1185831" cy="464044"/>
      </dsp:txXfrm>
    </dsp:sp>
    <dsp:sp modelId="{D8A006C1-5B8C-0F48-B1AA-6A6D3640EFEC}">
      <dsp:nvSpPr>
        <dsp:cNvPr id="0" name=""/>
        <dsp:cNvSpPr/>
      </dsp:nvSpPr>
      <dsp:spPr>
        <a:xfrm>
          <a:off x="9801789" y="0"/>
          <a:ext cx="1518381" cy="5134126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latin typeface="Trebuchet MS" panose="020B0703020202090204" pitchFamily="34" charset="0"/>
              <a:ea typeface="+mn-ea"/>
              <a:cs typeface="Arial" panose="020B0604020202020204" pitchFamily="34" charset="0"/>
            </a:rPr>
            <a:t>FSO</a:t>
          </a:r>
          <a:endParaRPr lang="en-IN" sz="1200" b="1" kern="1200" dirty="0">
            <a:latin typeface="Trebuchet MS" panose="020B0703020202090204" pitchFamily="34" charset="0"/>
            <a:ea typeface="+mn-ea"/>
            <a:cs typeface="Arial" panose="020B0604020202020204" pitchFamily="34" charset="0"/>
          </a:endParaRPr>
        </a:p>
      </dsp:txBody>
      <dsp:txXfrm>
        <a:off x="9801789" y="0"/>
        <a:ext cx="1518381" cy="1540237"/>
      </dsp:txXfrm>
    </dsp:sp>
    <dsp:sp modelId="{9A84FF15-895A-7447-B612-611D10A8480D}">
      <dsp:nvSpPr>
        <dsp:cNvPr id="0" name=""/>
        <dsp:cNvSpPr/>
      </dsp:nvSpPr>
      <dsp:spPr>
        <a:xfrm>
          <a:off x="9941863" y="1541209"/>
          <a:ext cx="1238234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Integrated View</a:t>
          </a:r>
        </a:p>
      </dsp:txBody>
      <dsp:txXfrm>
        <a:off x="9959259" y="1558605"/>
        <a:ext cx="1203442" cy="559154"/>
      </dsp:txXfrm>
    </dsp:sp>
    <dsp:sp modelId="{EDB16C89-3FF1-47E5-AD43-ACE190CA23B7}">
      <dsp:nvSpPr>
        <dsp:cNvPr id="0" name=""/>
        <dsp:cNvSpPr/>
      </dsp:nvSpPr>
      <dsp:spPr>
        <a:xfrm>
          <a:off x="9953627" y="2226532"/>
          <a:ext cx="1214705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Root Cause Analysis</a:t>
          </a:r>
        </a:p>
      </dsp:txBody>
      <dsp:txXfrm>
        <a:off x="9971023" y="2243928"/>
        <a:ext cx="1179913" cy="559154"/>
      </dsp:txXfrm>
    </dsp:sp>
    <dsp:sp modelId="{822C209B-21C1-40ED-A247-8F49E683EE42}">
      <dsp:nvSpPr>
        <dsp:cNvPr id="0" name=""/>
        <dsp:cNvSpPr/>
      </dsp:nvSpPr>
      <dsp:spPr>
        <a:xfrm>
          <a:off x="9953627" y="2911855"/>
          <a:ext cx="1214705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Topological View</a:t>
          </a:r>
        </a:p>
      </dsp:txBody>
      <dsp:txXfrm>
        <a:off x="9971023" y="2929251"/>
        <a:ext cx="1179913" cy="559154"/>
      </dsp:txXfrm>
    </dsp:sp>
    <dsp:sp modelId="{DCB993A8-251B-4DF1-89CB-B3CFB7C5C7FF}">
      <dsp:nvSpPr>
        <dsp:cNvPr id="0" name=""/>
        <dsp:cNvSpPr/>
      </dsp:nvSpPr>
      <dsp:spPr>
        <a:xfrm>
          <a:off x="9953627" y="3597178"/>
          <a:ext cx="1214705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Correlation</a:t>
          </a:r>
        </a:p>
      </dsp:txBody>
      <dsp:txXfrm>
        <a:off x="9971023" y="3614574"/>
        <a:ext cx="1179913" cy="559154"/>
      </dsp:txXfrm>
    </dsp:sp>
    <dsp:sp modelId="{C0B47054-46AD-4F61-AC41-B4684BEB4813}">
      <dsp:nvSpPr>
        <dsp:cNvPr id="0" name=""/>
        <dsp:cNvSpPr/>
      </dsp:nvSpPr>
      <dsp:spPr>
        <a:xfrm>
          <a:off x="9953627" y="4282501"/>
          <a:ext cx="1214705" cy="593946"/>
        </a:xfrm>
        <a:prstGeom prst="roundRect">
          <a:avLst>
            <a:gd name="adj" fmla="val 10000"/>
          </a:avLst>
        </a:prstGeom>
        <a:solidFill>
          <a:schemeClr val="bg1"/>
        </a:solidFill>
        <a:ln w="3175" cap="flat" cmpd="sng" algn="ctr">
          <a:solidFill>
            <a:schemeClr val="accent4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marL="0" lvl="0" indent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900" kern="1200" dirty="0">
              <a:solidFill>
                <a:schemeClr val="tx1"/>
              </a:solidFill>
              <a:latin typeface="Trebuchet MS" panose="020B0703020202090204" pitchFamily="34" charset="0"/>
              <a:cs typeface="Arial" panose="020B0604020202020204" pitchFamily="34" charset="0"/>
            </a:rPr>
            <a:t>Analytics / Dashboards</a:t>
          </a:r>
        </a:p>
      </dsp:txBody>
      <dsp:txXfrm>
        <a:off x="9971023" y="4299897"/>
        <a:ext cx="1179913" cy="5591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526A1-5F0B-4841-A6D6-B268F4BDF9EC}">
      <dsp:nvSpPr>
        <dsp:cNvPr id="0" name=""/>
        <dsp:cNvSpPr/>
      </dsp:nvSpPr>
      <dsp:spPr>
        <a:xfrm>
          <a:off x="0" y="12932"/>
          <a:ext cx="1535999" cy="620885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TheSansOffice" panose="020B0503040302060204" pitchFamily="34" charset="77"/>
            </a:rPr>
            <a:t>Network Performance</a:t>
          </a:r>
        </a:p>
      </dsp:txBody>
      <dsp:txXfrm>
        <a:off x="30309" y="43241"/>
        <a:ext cx="1475381" cy="560267"/>
      </dsp:txXfrm>
    </dsp:sp>
    <dsp:sp modelId="{70A29701-8958-434A-862C-1F4DE9AA55D8}">
      <dsp:nvSpPr>
        <dsp:cNvPr id="0" name=""/>
        <dsp:cNvSpPr/>
      </dsp:nvSpPr>
      <dsp:spPr>
        <a:xfrm>
          <a:off x="1617419" y="13038"/>
          <a:ext cx="1535999" cy="62088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TheSansOffice" panose="020B0503040302060204" pitchFamily="34" charset="77"/>
            </a:rPr>
            <a:t>App Security Services</a:t>
          </a:r>
        </a:p>
      </dsp:txBody>
      <dsp:txXfrm>
        <a:off x="1647728" y="43347"/>
        <a:ext cx="1475381" cy="560267"/>
      </dsp:txXfrm>
    </dsp:sp>
    <dsp:sp modelId="{416E7BA2-D2E8-A14A-BCFD-5F875657A629}">
      <dsp:nvSpPr>
        <dsp:cNvPr id="0" name=""/>
        <dsp:cNvSpPr/>
      </dsp:nvSpPr>
      <dsp:spPr>
        <a:xfrm>
          <a:off x="3249987" y="13038"/>
          <a:ext cx="1535999" cy="62088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TheSansOffice" panose="020B0503040302060204" pitchFamily="34" charset="77"/>
            </a:rPr>
            <a:t>App Performance </a:t>
          </a:r>
        </a:p>
      </dsp:txBody>
      <dsp:txXfrm>
        <a:off x="3280296" y="43347"/>
        <a:ext cx="1475381" cy="560267"/>
      </dsp:txXfrm>
    </dsp:sp>
    <dsp:sp modelId="{3DB0122C-7AC9-644B-92B8-DC47721BDF25}">
      <dsp:nvSpPr>
        <dsp:cNvPr id="0" name=""/>
        <dsp:cNvSpPr/>
      </dsp:nvSpPr>
      <dsp:spPr>
        <a:xfrm>
          <a:off x="4882566" y="13038"/>
          <a:ext cx="1535999" cy="62088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TheSansOffice" panose="020B0503040302060204" pitchFamily="34" charset="77"/>
            </a:rPr>
            <a:t>App Resource Optimization</a:t>
          </a:r>
        </a:p>
      </dsp:txBody>
      <dsp:txXfrm>
        <a:off x="4912875" y="43347"/>
        <a:ext cx="1475381" cy="560267"/>
      </dsp:txXfrm>
    </dsp:sp>
    <dsp:sp modelId="{29CF0CFC-6087-CB4F-BFF1-9D048ED787C0}">
      <dsp:nvSpPr>
        <dsp:cNvPr id="0" name=""/>
        <dsp:cNvSpPr/>
      </dsp:nvSpPr>
      <dsp:spPr>
        <a:xfrm>
          <a:off x="6504589" y="13038"/>
          <a:ext cx="1535999" cy="620885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TheSansOffice" panose="020B0503040302060204" pitchFamily="34" charset="77"/>
            </a:rPr>
            <a:t>Multi Cloud FinOps </a:t>
          </a:r>
        </a:p>
      </dsp:txBody>
      <dsp:txXfrm>
        <a:off x="6534898" y="43347"/>
        <a:ext cx="1475381" cy="560267"/>
      </dsp:txXfrm>
    </dsp:sp>
    <dsp:sp modelId="{A365FFF6-D70A-B947-A016-BA973E69157D}">
      <dsp:nvSpPr>
        <dsp:cNvPr id="0" name=""/>
        <dsp:cNvSpPr/>
      </dsp:nvSpPr>
      <dsp:spPr>
        <a:xfrm>
          <a:off x="8197652" y="13038"/>
          <a:ext cx="532440" cy="62088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heSansOffice" panose="020B0503040302060204" pitchFamily="34" charset="77"/>
            </a:rPr>
            <a:t>...</a:t>
          </a:r>
        </a:p>
      </dsp:txBody>
      <dsp:txXfrm>
        <a:off x="8197652" y="13038"/>
        <a:ext cx="532440" cy="62088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526A1-5F0B-4841-A6D6-B268F4BDF9EC}">
      <dsp:nvSpPr>
        <dsp:cNvPr id="0" name=""/>
        <dsp:cNvSpPr/>
      </dsp:nvSpPr>
      <dsp:spPr>
        <a:xfrm>
          <a:off x="1368629" y="223"/>
          <a:ext cx="5475783" cy="641312"/>
        </a:xfrm>
        <a:prstGeom prst="roundRect">
          <a:avLst/>
        </a:prstGeom>
        <a:solidFill>
          <a:srgbClr val="BFD72F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rgbClr val="002060"/>
              </a:solidFill>
            </a:rPr>
            <a:t>Prediction, Prevention, and Remediation of </a:t>
          </a:r>
          <a:br>
            <a:rPr lang="en-US" sz="1000" kern="1200" dirty="0">
              <a:solidFill>
                <a:srgbClr val="002060"/>
              </a:solidFill>
            </a:rPr>
          </a:br>
          <a:r>
            <a:rPr lang="en-US" sz="1000" kern="1200" dirty="0">
              <a:solidFill>
                <a:srgbClr val="C00000"/>
              </a:solidFill>
            </a:rPr>
            <a:t>Business Service </a:t>
          </a:r>
          <a:r>
            <a:rPr lang="en-US" sz="1000" kern="1200" dirty="0">
              <a:solidFill>
                <a:srgbClr val="002060"/>
              </a:solidFill>
            </a:rPr>
            <a:t>Availability and Performance Issues</a:t>
          </a:r>
        </a:p>
      </dsp:txBody>
      <dsp:txXfrm>
        <a:off x="1399935" y="31529"/>
        <a:ext cx="5413171" cy="578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8FB0A-2B25-40A5-8A03-290ECA4F6087}">
      <dsp:nvSpPr>
        <dsp:cNvPr id="0" name=""/>
        <dsp:cNvSpPr/>
      </dsp:nvSpPr>
      <dsp:spPr>
        <a:xfrm>
          <a:off x="0" y="490447"/>
          <a:ext cx="5664200" cy="1455300"/>
        </a:xfrm>
        <a:prstGeom prst="rect">
          <a:avLst/>
        </a:prstGeom>
        <a:noFill/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605" tIns="458216" rIns="439605" bIns="64008" numCol="1" spcCol="1270" anchor="t" anchorCtr="0">
          <a:noAutofit/>
        </a:bodyPr>
        <a:lstStyle/>
        <a:p>
          <a:pPr marL="87313" lvl="1" indent="-87313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kern="1200" dirty="0">
              <a:solidFill>
                <a:schemeClr val="bg1">
                  <a:lumMod val="95000"/>
                </a:schemeClr>
              </a:solidFill>
            </a:rPr>
            <a:t>Data Center – Server, Storage, Backup, Virtualization, O/S, DR Management, DC LAN, Security</a:t>
          </a:r>
          <a:endParaRPr lang="en-IN" sz="900" kern="1200" dirty="0">
            <a:solidFill>
              <a:schemeClr val="bg1">
                <a:lumMod val="95000"/>
              </a:schemeClr>
            </a:solidFill>
          </a:endParaRPr>
        </a:p>
        <a:p>
          <a:pPr marL="87313" lvl="1" indent="-87313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kern="1200" dirty="0">
              <a:solidFill>
                <a:schemeClr val="bg1">
                  <a:lumMod val="95000"/>
                </a:schemeClr>
              </a:solidFill>
            </a:rPr>
            <a:t>Cloud - AWS, Azure, OCI, GCP, Private / Hybrid Cloud </a:t>
          </a:r>
          <a:endParaRPr lang="en-IN" sz="900" kern="1200" dirty="0">
            <a:solidFill>
              <a:schemeClr val="bg1">
                <a:lumMod val="95000"/>
              </a:schemeClr>
            </a:solidFill>
          </a:endParaRPr>
        </a:p>
        <a:p>
          <a:pPr marL="87313" lvl="1" indent="-87313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kern="1200" dirty="0">
              <a:solidFill>
                <a:schemeClr val="bg1">
                  <a:lumMod val="95000"/>
                </a:schemeClr>
              </a:solidFill>
            </a:rPr>
            <a:t>Network – NOC, LAN, Wi-Fi, WAN, VPN, IP/VoIP, VC, SDWAN</a:t>
          </a:r>
          <a:endParaRPr lang="en-IN" sz="900" kern="1200" dirty="0">
            <a:solidFill>
              <a:schemeClr val="bg1">
                <a:lumMod val="95000"/>
              </a:schemeClr>
            </a:solidFill>
          </a:endParaRPr>
        </a:p>
        <a:p>
          <a:pPr marL="87313" lvl="1" indent="-87313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kern="1200" dirty="0">
              <a:solidFill>
                <a:schemeClr val="bg1">
                  <a:lumMod val="95000"/>
                </a:schemeClr>
              </a:solidFill>
            </a:rPr>
            <a:t>Security – SOC, SIEM, Threat Management, Information Security, Audits &amp; Certifications, GRC</a:t>
          </a:r>
          <a:endParaRPr lang="en-IN" sz="900" kern="1200" dirty="0">
            <a:solidFill>
              <a:schemeClr val="bg1">
                <a:lumMod val="95000"/>
              </a:schemeClr>
            </a:solidFill>
          </a:endParaRPr>
        </a:p>
        <a:p>
          <a:pPr marL="87313" lvl="1" indent="-87313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900" kern="1200" dirty="0">
              <a:solidFill>
                <a:schemeClr val="bg1">
                  <a:lumMod val="95000"/>
                </a:schemeClr>
              </a:solidFill>
            </a:rPr>
            <a:t>Infra Apps – Database, Middleware’s, Mail Messaging, Directory Services, etc.</a:t>
          </a:r>
          <a:endParaRPr lang="en-IN" sz="9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0" y="490447"/>
        <a:ext cx="5664200" cy="1455300"/>
      </dsp:txXfrm>
    </dsp:sp>
    <dsp:sp modelId="{B3C31D10-5F29-49E4-A6AF-A0BDD5044220}">
      <dsp:nvSpPr>
        <dsp:cNvPr id="0" name=""/>
        <dsp:cNvSpPr/>
      </dsp:nvSpPr>
      <dsp:spPr>
        <a:xfrm>
          <a:off x="282933" y="23168"/>
          <a:ext cx="3961067" cy="791998"/>
        </a:xfrm>
        <a:prstGeom prst="roundRect">
          <a:avLst/>
        </a:prstGeom>
        <a:solidFill>
          <a:srgbClr val="10253F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865" tIns="0" rIns="149865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1" kern="1200" dirty="0">
              <a:solidFill>
                <a:srgbClr val="BED730"/>
              </a:solidFill>
            </a:rPr>
            <a:t>M</a:t>
          </a:r>
          <a:r>
            <a:rPr lang="en-IN" sz="1200" b="1" kern="1200" dirty="0">
              <a:solidFill>
                <a:srgbClr val="BED730"/>
              </a:solidFill>
            </a:rPr>
            <a:t>anaged Services Coverage</a:t>
          </a:r>
          <a:endParaRPr lang="en-IN" sz="1200" kern="1200" dirty="0">
            <a:solidFill>
              <a:srgbClr val="BED730"/>
            </a:solidFill>
          </a:endParaRPr>
        </a:p>
      </dsp:txBody>
      <dsp:txXfrm>
        <a:off x="321595" y="61830"/>
        <a:ext cx="3883743" cy="7146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DD78F-B648-5547-824F-973EB5E59B31}">
      <dsp:nvSpPr>
        <dsp:cNvPr id="0" name=""/>
        <dsp:cNvSpPr/>
      </dsp:nvSpPr>
      <dsp:spPr>
        <a:xfrm>
          <a:off x="666" y="181342"/>
          <a:ext cx="2076074" cy="1103998"/>
        </a:xfrm>
        <a:prstGeom prst="roundRect">
          <a:avLst/>
        </a:prstGeom>
        <a:solidFill>
          <a:schemeClr val="accent1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 dirty="0">
              <a:solidFill>
                <a:schemeClr val="bg1"/>
              </a:solidFill>
              <a:latin typeface="Trebuchet MS"/>
            </a:rPr>
            <a:t>Single partner for Managed Services across Digital IT</a:t>
          </a:r>
          <a:endParaRPr lang="en-IN" sz="1100" kern="1200" dirty="0">
            <a:solidFill>
              <a:schemeClr val="bg1"/>
            </a:solidFill>
          </a:endParaRPr>
        </a:p>
      </dsp:txBody>
      <dsp:txXfrm>
        <a:off x="54559" y="235235"/>
        <a:ext cx="1968288" cy="996212"/>
      </dsp:txXfrm>
    </dsp:sp>
    <dsp:sp modelId="{E9DB823B-4BE7-A04F-9451-F3566111F884}">
      <dsp:nvSpPr>
        <dsp:cNvPr id="0" name=""/>
        <dsp:cNvSpPr/>
      </dsp:nvSpPr>
      <dsp:spPr>
        <a:xfrm>
          <a:off x="666" y="1356853"/>
          <a:ext cx="2076074" cy="1103998"/>
        </a:xfrm>
        <a:prstGeom prst="roundRect">
          <a:avLst/>
        </a:prstGeom>
        <a:solidFill>
          <a:schemeClr val="accent1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>
              <a:solidFill>
                <a:schemeClr val="bg1"/>
              </a:solidFill>
              <a:latin typeface="Trebuchet MS"/>
            </a:rPr>
            <a:t>Operational Excellence driven by Automation  </a:t>
          </a:r>
          <a:endParaRPr lang="en-IN" sz="1100" kern="1200">
            <a:solidFill>
              <a:schemeClr val="bg1"/>
            </a:solidFill>
          </a:endParaRPr>
        </a:p>
      </dsp:txBody>
      <dsp:txXfrm>
        <a:off x="54559" y="1410746"/>
        <a:ext cx="1968288" cy="996212"/>
      </dsp:txXfrm>
    </dsp:sp>
    <dsp:sp modelId="{B3764AD2-4C15-B540-A931-362D2C1320C7}">
      <dsp:nvSpPr>
        <dsp:cNvPr id="0" name=""/>
        <dsp:cNvSpPr/>
      </dsp:nvSpPr>
      <dsp:spPr>
        <a:xfrm>
          <a:off x="666" y="2532364"/>
          <a:ext cx="2076074" cy="1103998"/>
        </a:xfrm>
        <a:prstGeom prst="roundRect">
          <a:avLst/>
        </a:prstGeom>
        <a:solidFill>
          <a:schemeClr val="accent1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>
              <a:solidFill>
                <a:schemeClr val="bg1"/>
              </a:solidFill>
              <a:latin typeface="Trebuchet MS"/>
            </a:rPr>
            <a:t>Proactive Assurance, Predictive Analytics &amp; AIOps  </a:t>
          </a:r>
          <a:endParaRPr lang="en-IN" sz="1100" kern="1200">
            <a:solidFill>
              <a:schemeClr val="bg1"/>
            </a:solidFill>
          </a:endParaRPr>
        </a:p>
      </dsp:txBody>
      <dsp:txXfrm>
        <a:off x="54559" y="2586257"/>
        <a:ext cx="1968288" cy="996212"/>
      </dsp:txXfrm>
    </dsp:sp>
    <dsp:sp modelId="{3A54151C-43A9-3D45-B054-8FF18C6724AA}">
      <dsp:nvSpPr>
        <dsp:cNvPr id="0" name=""/>
        <dsp:cNvSpPr/>
      </dsp:nvSpPr>
      <dsp:spPr>
        <a:xfrm>
          <a:off x="666" y="3707875"/>
          <a:ext cx="2076074" cy="1103998"/>
        </a:xfrm>
        <a:prstGeom prst="roundRect">
          <a:avLst/>
        </a:prstGeom>
        <a:solidFill>
          <a:schemeClr val="accent1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kern="1200">
              <a:solidFill>
                <a:schemeClr val="bg1"/>
              </a:solidFill>
              <a:latin typeface="Trebuchet MS"/>
            </a:rPr>
            <a:t>Customer-centric</a:t>
          </a:r>
          <a:r>
            <a: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rPr>
            <a:t> Service Delivery </a:t>
          </a:r>
          <a:r>
            <a:rPr lang="en-US" sz="1100" kern="1200">
              <a:solidFill>
                <a:schemeClr val="bg1"/>
              </a:solidFill>
              <a:latin typeface="Trebuchet MS"/>
            </a:rPr>
            <a:t>model</a:t>
          </a:r>
          <a:endParaRPr lang="en-IN" sz="1100" kern="1200">
            <a:solidFill>
              <a:schemeClr val="bg1"/>
            </a:solidFill>
          </a:endParaRPr>
        </a:p>
      </dsp:txBody>
      <dsp:txXfrm>
        <a:off x="54559" y="3761768"/>
        <a:ext cx="1968288" cy="9962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ED978-48F1-1F43-A10F-A258F3D5185F}">
      <dsp:nvSpPr>
        <dsp:cNvPr id="0" name=""/>
        <dsp:cNvSpPr/>
      </dsp:nvSpPr>
      <dsp:spPr>
        <a:xfrm>
          <a:off x="0" y="436767"/>
          <a:ext cx="3461444" cy="1764000"/>
        </a:xfrm>
        <a:prstGeom prst="rect">
          <a:avLst/>
        </a:prstGeom>
        <a:noFill/>
        <a:ln w="3175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647" tIns="291592" rIns="268647" bIns="64008" numCol="1" spcCol="1270" anchor="t" anchorCtr="0">
          <a:noAutofit/>
        </a:bodyPr>
        <a:lstStyle/>
        <a:p>
          <a:pPr marL="95250" lvl="1" indent="-87313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900" kern="1200" dirty="0">
              <a:solidFill>
                <a:schemeClr val="bg1">
                  <a:lumMod val="85000"/>
                </a:schemeClr>
              </a:solidFill>
            </a:rPr>
            <a:t>Single solution provider covering DC, Network, Cloud, App, Hosts and Data </a:t>
          </a:r>
          <a:endParaRPr lang="en-IN" sz="900" kern="1200" dirty="0">
            <a:solidFill>
              <a:schemeClr val="bg1">
                <a:lumMod val="85000"/>
              </a:schemeClr>
            </a:solidFill>
          </a:endParaRPr>
        </a:p>
        <a:p>
          <a:pPr marL="95250" lvl="1" indent="-87313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900" kern="1200" dirty="0">
              <a:solidFill>
                <a:schemeClr val="bg1">
                  <a:lumMod val="85000"/>
                </a:schemeClr>
              </a:solidFill>
            </a:rPr>
            <a:t>Offering Shared/On site/Hybrid Services to manage diverse solution portfolio with customized support models  </a:t>
          </a:r>
          <a:endParaRPr lang="en-IN" sz="900" kern="1200" dirty="0">
            <a:solidFill>
              <a:schemeClr val="bg1">
                <a:lumMod val="85000"/>
              </a:schemeClr>
            </a:solidFill>
          </a:endParaRPr>
        </a:p>
        <a:p>
          <a:pPr marL="95250" lvl="1" indent="-87313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900" kern="1200" dirty="0">
              <a:solidFill>
                <a:schemeClr val="bg1">
                  <a:lumMod val="85000"/>
                </a:schemeClr>
              </a:solidFill>
            </a:rPr>
            <a:t>Integrated seamlessly with other managed services in the ITSM platform to provide a unified view with  faster ticket resolution</a:t>
          </a:r>
          <a:endParaRPr lang="en-IN" sz="900" kern="1200" dirty="0">
            <a:solidFill>
              <a:schemeClr val="bg1">
                <a:lumMod val="85000"/>
              </a:schemeClr>
            </a:solidFill>
          </a:endParaRPr>
        </a:p>
        <a:p>
          <a:pPr marL="95250" lvl="1" indent="-87313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900" kern="1200">
              <a:solidFill>
                <a:schemeClr val="bg1">
                  <a:lumMod val="85000"/>
                </a:schemeClr>
              </a:solidFill>
            </a:rPr>
            <a:t>SLA driven Security Services by virtue of SASE &amp; Security providers hosted in </a:t>
          </a:r>
          <a:r>
            <a:rPr lang="en-US" sz="900" kern="1200" err="1">
              <a:solidFill>
                <a:schemeClr val="bg1">
                  <a:lumMod val="85000"/>
                </a:schemeClr>
              </a:solidFill>
            </a:rPr>
            <a:t>Sify</a:t>
          </a:r>
          <a:r>
            <a:rPr lang="en-US" sz="900" kern="1200">
              <a:solidFill>
                <a:schemeClr val="bg1">
                  <a:lumMod val="85000"/>
                </a:schemeClr>
              </a:solidFill>
            </a:rPr>
            <a:t> DCs </a:t>
          </a:r>
          <a:endParaRPr lang="en-IN" sz="900" kern="1200">
            <a:solidFill>
              <a:schemeClr val="bg1">
                <a:lumMod val="85000"/>
              </a:schemeClr>
            </a:solidFill>
          </a:endParaRPr>
        </a:p>
      </dsp:txBody>
      <dsp:txXfrm>
        <a:off x="0" y="436767"/>
        <a:ext cx="3461444" cy="1764000"/>
      </dsp:txXfrm>
    </dsp:sp>
    <dsp:sp modelId="{6D9E3C04-0B58-AA48-A389-A633F08563AF}">
      <dsp:nvSpPr>
        <dsp:cNvPr id="0" name=""/>
        <dsp:cNvSpPr/>
      </dsp:nvSpPr>
      <dsp:spPr>
        <a:xfrm>
          <a:off x="173072" y="38605"/>
          <a:ext cx="2835068" cy="604802"/>
        </a:xfrm>
        <a:prstGeom prst="roundRect">
          <a:avLst/>
        </a:prstGeom>
        <a:solidFill>
          <a:schemeClr val="tx2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584" tIns="0" rIns="91584" bIns="0" numCol="1" spcCol="1270" anchor="ctr" anchorCtr="0">
          <a:noAutofit/>
        </a:bodyPr>
        <a:lstStyle/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rgbClr val="BFD72F"/>
              </a:solidFill>
            </a:rPr>
            <a:t>Comprehensive Managed Security Services from Edge to Cloud Deployments</a:t>
          </a:r>
          <a:endParaRPr lang="en-IN" sz="900" b="1" kern="1200" dirty="0">
            <a:solidFill>
              <a:srgbClr val="BFD72F"/>
            </a:solidFill>
          </a:endParaRPr>
        </a:p>
      </dsp:txBody>
      <dsp:txXfrm>
        <a:off x="202596" y="68129"/>
        <a:ext cx="2776020" cy="545754"/>
      </dsp:txXfrm>
    </dsp:sp>
    <dsp:sp modelId="{AF1BC528-E894-1640-AC16-046501CE6E48}">
      <dsp:nvSpPr>
        <dsp:cNvPr id="0" name=""/>
        <dsp:cNvSpPr/>
      </dsp:nvSpPr>
      <dsp:spPr>
        <a:xfrm>
          <a:off x="0" y="2674525"/>
          <a:ext cx="3461444" cy="926100"/>
        </a:xfrm>
        <a:prstGeom prst="rect">
          <a:avLst/>
        </a:prstGeom>
        <a:noFill/>
        <a:ln w="3175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647" tIns="291592" rIns="268647" bIns="64008" numCol="1" spcCol="1270" anchor="t" anchorCtr="0">
          <a:noAutofit/>
        </a:bodyPr>
        <a:lstStyle/>
        <a:p>
          <a:pPr marL="95250" lvl="1" indent="-87313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900" kern="1200">
              <a:solidFill>
                <a:schemeClr val="bg1">
                  <a:lumMod val="85000"/>
                </a:schemeClr>
              </a:solidFill>
            </a:rPr>
            <a:t>Real-time monitoring through multiple feeds, to safeguard all the systems and sensitive information</a:t>
          </a:r>
          <a:endParaRPr lang="en-IN" sz="900" kern="1200">
            <a:solidFill>
              <a:schemeClr val="bg1">
                <a:lumMod val="85000"/>
              </a:schemeClr>
            </a:solidFill>
          </a:endParaRPr>
        </a:p>
        <a:p>
          <a:pPr marL="95250" lvl="1" indent="-87313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900" kern="1200">
              <a:solidFill>
                <a:schemeClr val="bg1">
                  <a:lumMod val="85000"/>
                </a:schemeClr>
              </a:solidFill>
            </a:rPr>
            <a:t>Correlate security inputs to business context and current threat insights for Auto remediation </a:t>
          </a:r>
          <a:endParaRPr lang="en-IN" sz="900" kern="1200">
            <a:solidFill>
              <a:schemeClr val="bg1">
                <a:lumMod val="85000"/>
              </a:schemeClr>
            </a:solidFill>
          </a:endParaRPr>
        </a:p>
      </dsp:txBody>
      <dsp:txXfrm>
        <a:off x="0" y="2674525"/>
        <a:ext cx="3461444" cy="926100"/>
      </dsp:txXfrm>
    </dsp:sp>
    <dsp:sp modelId="{1A6A4D70-C82E-AD40-AA01-BBFF09F5811A}">
      <dsp:nvSpPr>
        <dsp:cNvPr id="0" name=""/>
        <dsp:cNvSpPr/>
      </dsp:nvSpPr>
      <dsp:spPr>
        <a:xfrm>
          <a:off x="173072" y="2276367"/>
          <a:ext cx="3125320" cy="604798"/>
        </a:xfrm>
        <a:prstGeom prst="roundRect">
          <a:avLst/>
        </a:prstGeom>
        <a:solidFill>
          <a:schemeClr val="tx2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584" tIns="0" rIns="91584" bIns="0" numCol="1" spcCol="1270" anchor="ctr" anchorCtr="0">
          <a:noAutofit/>
        </a:bodyPr>
        <a:lstStyle/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rgbClr val="BFD72F"/>
              </a:solidFill>
            </a:rPr>
            <a:t>AI/ML driven continuous Security Assurance Monitoring, &amp; Automated Incident Management</a:t>
          </a:r>
          <a:endParaRPr lang="en-IN" sz="900" b="1" kern="1200">
            <a:solidFill>
              <a:srgbClr val="BFD72F"/>
            </a:solidFill>
          </a:endParaRPr>
        </a:p>
      </dsp:txBody>
      <dsp:txXfrm>
        <a:off x="202596" y="2305891"/>
        <a:ext cx="3066272" cy="545750"/>
      </dsp:txXfrm>
    </dsp:sp>
    <dsp:sp modelId="{5B021FD4-4E43-6243-A56D-B741DF71D9D5}">
      <dsp:nvSpPr>
        <dsp:cNvPr id="0" name=""/>
        <dsp:cNvSpPr/>
      </dsp:nvSpPr>
      <dsp:spPr>
        <a:xfrm>
          <a:off x="0" y="3882865"/>
          <a:ext cx="3461444" cy="1058400"/>
        </a:xfrm>
        <a:prstGeom prst="rect">
          <a:avLst/>
        </a:prstGeom>
        <a:noFill/>
        <a:ln w="3175" cap="flat" cmpd="sng" algn="ctr">
          <a:solidFill>
            <a:schemeClr val="accent1">
              <a:lumMod val="60000"/>
              <a:lumOff val="40000"/>
            </a:schemeClr>
          </a:solidFill>
          <a:prstDash val="sys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647" tIns="291592" rIns="268647" bIns="64008" numCol="1" spcCol="1270" anchor="t" anchorCtr="0">
          <a:noAutofit/>
        </a:bodyPr>
        <a:lstStyle/>
        <a:p>
          <a:pPr marL="95250" lvl="1" indent="-95250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900" kern="1200">
              <a:solidFill>
                <a:schemeClr val="bg1">
                  <a:lumMod val="85000"/>
                </a:schemeClr>
              </a:solidFill>
            </a:rPr>
            <a:t>Identify security vulnerabilities across your digital IT infrastructure and remediate with </a:t>
          </a:r>
          <a:r>
            <a:rPr lang="en-US" sz="900" kern="1200" err="1">
              <a:solidFill>
                <a:schemeClr val="bg1">
                  <a:lumMod val="85000"/>
                </a:schemeClr>
              </a:solidFill>
            </a:rPr>
            <a:t>Sify’s</a:t>
          </a:r>
          <a:r>
            <a:rPr lang="en-US" sz="900" kern="1200">
              <a:solidFill>
                <a:schemeClr val="bg1">
                  <a:lumMod val="85000"/>
                </a:schemeClr>
              </a:solidFill>
            </a:rPr>
            <a:t> advanced managed services  </a:t>
          </a:r>
          <a:endParaRPr lang="en-IN" sz="900" kern="1200">
            <a:solidFill>
              <a:schemeClr val="bg1">
                <a:lumMod val="85000"/>
              </a:schemeClr>
            </a:solidFill>
          </a:endParaRPr>
        </a:p>
        <a:p>
          <a:pPr marL="95250" lvl="1" indent="-95250" algn="l" defTabSz="4000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900" kern="1200" dirty="0">
              <a:solidFill>
                <a:schemeClr val="bg1">
                  <a:lumMod val="85000"/>
                </a:schemeClr>
              </a:solidFill>
            </a:rPr>
            <a:t>Enable organizations to meet regulatory and compliance requirements: SEBI, RBI, IRDA, ISO27001…</a:t>
          </a:r>
          <a:endParaRPr lang="en-IN" sz="900" kern="1200" dirty="0">
            <a:solidFill>
              <a:schemeClr val="bg1">
                <a:lumMod val="85000"/>
              </a:schemeClr>
            </a:solidFill>
          </a:endParaRPr>
        </a:p>
      </dsp:txBody>
      <dsp:txXfrm>
        <a:off x="0" y="3882865"/>
        <a:ext cx="3461444" cy="1058400"/>
      </dsp:txXfrm>
    </dsp:sp>
    <dsp:sp modelId="{15D59C0A-F7ED-3544-A758-567606456B23}">
      <dsp:nvSpPr>
        <dsp:cNvPr id="0" name=""/>
        <dsp:cNvSpPr/>
      </dsp:nvSpPr>
      <dsp:spPr>
        <a:xfrm>
          <a:off x="173072" y="3676225"/>
          <a:ext cx="2835068" cy="413280"/>
        </a:xfrm>
        <a:prstGeom prst="roundRect">
          <a:avLst/>
        </a:prstGeom>
        <a:solidFill>
          <a:schemeClr val="tx2">
            <a:lumMod val="50000"/>
          </a:schemeClr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584" tIns="0" rIns="91584" bIns="0" numCol="1" spcCol="1270" anchor="ctr" anchorCtr="0">
          <a:noAutofit/>
        </a:bodyPr>
        <a:lstStyle/>
        <a:p>
          <a:pPr marL="0" lvl="0" indent="0" algn="l" defTabSz="400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>
              <a:solidFill>
                <a:srgbClr val="BFD72F"/>
              </a:solidFill>
            </a:rPr>
            <a:t>Governance, Risk &amp; Compliance Assurance </a:t>
          </a:r>
          <a:endParaRPr lang="en-IN" sz="900" b="1" kern="1200">
            <a:solidFill>
              <a:srgbClr val="BFD72F"/>
            </a:solidFill>
          </a:endParaRPr>
        </a:p>
      </dsp:txBody>
      <dsp:txXfrm>
        <a:off x="193247" y="3696400"/>
        <a:ext cx="2794718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0234E-7D8B-4CC2-9600-3B5A80DC6E49}">
      <dsp:nvSpPr>
        <dsp:cNvPr id="0" name=""/>
        <dsp:cNvSpPr/>
      </dsp:nvSpPr>
      <dsp:spPr>
        <a:xfrm>
          <a:off x="0" y="0"/>
          <a:ext cx="3446609" cy="656841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Operations Transition from existing managed services provider to Sify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2064" y="32064"/>
        <a:ext cx="3382481" cy="592713"/>
      </dsp:txXfrm>
    </dsp:sp>
    <dsp:sp modelId="{00CD6C2A-2D9F-422D-A158-08C2C4E6C56F}">
      <dsp:nvSpPr>
        <dsp:cNvPr id="0" name=""/>
        <dsp:cNvSpPr/>
      </dsp:nvSpPr>
      <dsp:spPr>
        <a:xfrm>
          <a:off x="0" y="754808"/>
          <a:ext cx="3446609" cy="449998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Advanced NOC Services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1967" y="776775"/>
        <a:ext cx="3402675" cy="406064"/>
      </dsp:txXfrm>
    </dsp:sp>
    <dsp:sp modelId="{A021C2B5-6E79-40E4-B5CD-F2A8CFCE7D19}">
      <dsp:nvSpPr>
        <dsp:cNvPr id="0" name=""/>
        <dsp:cNvSpPr/>
      </dsp:nvSpPr>
      <dsp:spPr>
        <a:xfrm>
          <a:off x="0" y="1286365"/>
          <a:ext cx="3446609" cy="523635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SLA Management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5562" y="1311927"/>
        <a:ext cx="3395485" cy="472511"/>
      </dsp:txXfrm>
    </dsp:sp>
    <dsp:sp modelId="{16525BCC-D685-47B8-BF21-432059B6E61D}">
      <dsp:nvSpPr>
        <dsp:cNvPr id="0" name=""/>
        <dsp:cNvSpPr/>
      </dsp:nvSpPr>
      <dsp:spPr>
        <a:xfrm>
          <a:off x="0" y="1896401"/>
          <a:ext cx="3446609" cy="441580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Vendor Management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1556" y="1917957"/>
        <a:ext cx="3403497" cy="398468"/>
      </dsp:txXfrm>
    </dsp:sp>
    <dsp:sp modelId="{8888FA79-F752-45EC-9F61-C53B5FFCACA4}">
      <dsp:nvSpPr>
        <dsp:cNvPr id="0" name=""/>
        <dsp:cNvSpPr/>
      </dsp:nvSpPr>
      <dsp:spPr>
        <a:xfrm>
          <a:off x="0" y="2431107"/>
          <a:ext cx="3446609" cy="494999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AMC Management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4164" y="2455271"/>
        <a:ext cx="3398281" cy="4466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0155F-676F-47A5-8D97-8581565AB20B}">
      <dsp:nvSpPr>
        <dsp:cNvPr id="0" name=""/>
        <dsp:cNvSpPr/>
      </dsp:nvSpPr>
      <dsp:spPr>
        <a:xfrm>
          <a:off x="0" y="1452"/>
          <a:ext cx="3446609" cy="655200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31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Network Study &amp; Assessment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1984" y="33436"/>
        <a:ext cx="3382641" cy="591232"/>
      </dsp:txXfrm>
    </dsp:sp>
    <dsp:sp modelId="{730ACD71-ED32-4FD8-922A-B97BCC1F509B}">
      <dsp:nvSpPr>
        <dsp:cNvPr id="0" name=""/>
        <dsp:cNvSpPr/>
      </dsp:nvSpPr>
      <dsp:spPr>
        <a:xfrm>
          <a:off x="0" y="757452"/>
          <a:ext cx="3446609" cy="655200"/>
        </a:xfrm>
        <a:prstGeom prst="roundRect">
          <a:avLst/>
        </a:prstGeom>
        <a:solidFill>
          <a:srgbClr val="10253F">
            <a:alpha val="80000"/>
          </a:srgbClr>
        </a:solidFill>
        <a:ln w="31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Service Provider Consolidation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1984" y="789436"/>
        <a:ext cx="3382641" cy="591232"/>
      </dsp:txXfrm>
    </dsp:sp>
    <dsp:sp modelId="{EFA83116-00DE-4215-BABC-B6CD7963BE0A}">
      <dsp:nvSpPr>
        <dsp:cNvPr id="0" name=""/>
        <dsp:cNvSpPr/>
      </dsp:nvSpPr>
      <dsp:spPr>
        <a:xfrm>
          <a:off x="0" y="1513452"/>
          <a:ext cx="3446609" cy="655200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31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Performance Management and Optimization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1984" y="1545436"/>
        <a:ext cx="3382641" cy="591232"/>
      </dsp:txXfrm>
    </dsp:sp>
    <dsp:sp modelId="{6DE87A59-9A0D-4E80-A7F4-C5C50C1E6068}">
      <dsp:nvSpPr>
        <dsp:cNvPr id="0" name=""/>
        <dsp:cNvSpPr/>
      </dsp:nvSpPr>
      <dsp:spPr>
        <a:xfrm>
          <a:off x="0" y="2269452"/>
          <a:ext cx="3446609" cy="655200"/>
        </a:xfrm>
        <a:prstGeom prst="roundRect">
          <a:avLst/>
        </a:prstGeom>
        <a:solidFill>
          <a:srgbClr val="10253F">
            <a:alpha val="80000"/>
          </a:srgbClr>
        </a:solidFill>
        <a:ln w="31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CPE Management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1984" y="2301436"/>
        <a:ext cx="3382641" cy="5912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47514-FD7E-4FD3-BF52-0B3DA390BCD4}">
      <dsp:nvSpPr>
        <dsp:cNvPr id="0" name=""/>
        <dsp:cNvSpPr/>
      </dsp:nvSpPr>
      <dsp:spPr>
        <a:xfrm>
          <a:off x="0" y="9123"/>
          <a:ext cx="3446609" cy="542880"/>
        </a:xfrm>
        <a:prstGeom prst="roundRect">
          <a:avLst/>
        </a:prstGeom>
        <a:solidFill>
          <a:srgbClr val="10253F">
            <a:alpha val="80000"/>
          </a:srgbClr>
        </a:solidFill>
        <a:ln w="63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Network Redesign/ Reengineering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6501" y="35624"/>
        <a:ext cx="3393607" cy="489878"/>
      </dsp:txXfrm>
    </dsp:sp>
    <dsp:sp modelId="{CB78B39A-588E-41CC-8FA3-F69AFE2CF3D2}">
      <dsp:nvSpPr>
        <dsp:cNvPr id="0" name=""/>
        <dsp:cNvSpPr/>
      </dsp:nvSpPr>
      <dsp:spPr>
        <a:xfrm>
          <a:off x="0" y="644646"/>
          <a:ext cx="3446609" cy="542880"/>
        </a:xfrm>
        <a:prstGeom prst="round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+mj-lt"/>
              <a:ea typeface="Roboto" panose="02000000000000000000" pitchFamily="2" charset="0"/>
              <a:cs typeface="Roboto" panose="02000000000000000000" pitchFamily="2" charset="0"/>
            </a:rPr>
            <a:t>Software Defined Network Deployment</a:t>
          </a:r>
          <a:endParaRPr lang="en-IN" sz="1200" kern="1200" dirty="0">
            <a:solidFill>
              <a:schemeClr val="bg1"/>
            </a:solidFill>
            <a:latin typeface="+mj-lt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26501" y="671147"/>
        <a:ext cx="3393607" cy="4898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6121F-193C-45D9-830A-BC8F26CE875A}">
      <dsp:nvSpPr>
        <dsp:cNvPr id="0" name=""/>
        <dsp:cNvSpPr/>
      </dsp:nvSpPr>
      <dsp:spPr>
        <a:xfrm>
          <a:off x="89693" y="2035"/>
          <a:ext cx="1676632" cy="1553089"/>
        </a:xfrm>
        <a:prstGeom prst="rect">
          <a:avLst/>
        </a:prstGeom>
        <a:solidFill>
          <a:srgbClr val="142E4E"/>
        </a:solidFill>
        <a:ln w="63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400" b="1" kern="1200" dirty="0">
              <a:solidFill>
                <a:srgbClr val="BED730"/>
              </a:solidFill>
              <a:latin typeface="+mj-lt"/>
            </a:rPr>
            <a:t>2,333</a:t>
          </a:r>
          <a:r>
            <a:rPr lang="en-US" sz="1400" kern="1200" dirty="0">
              <a:solidFill>
                <a:srgbClr val="BED730"/>
              </a:solidFill>
              <a:latin typeface="+mj-lt"/>
            </a:rPr>
            <a:t>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400" kern="1200" dirty="0">
              <a:solidFill>
                <a:schemeClr val="bg1"/>
              </a:solidFill>
              <a:latin typeface="+mj-lt"/>
            </a:rPr>
            <a:t>POPs</a:t>
          </a:r>
          <a:endParaRPr lang="en-IN" sz="1400" kern="1200" dirty="0">
            <a:solidFill>
              <a:schemeClr val="bg1"/>
            </a:solidFill>
            <a:latin typeface="+mj-lt"/>
          </a:endParaRPr>
        </a:p>
      </dsp:txBody>
      <dsp:txXfrm>
        <a:off x="89693" y="2035"/>
        <a:ext cx="1676632" cy="1553089"/>
      </dsp:txXfrm>
    </dsp:sp>
    <dsp:sp modelId="{1C70DC6A-0042-4AC0-A8AB-DF442E37B3B2}">
      <dsp:nvSpPr>
        <dsp:cNvPr id="0" name=""/>
        <dsp:cNvSpPr/>
      </dsp:nvSpPr>
      <dsp:spPr>
        <a:xfrm>
          <a:off x="1884519" y="2035"/>
          <a:ext cx="1676632" cy="1553089"/>
        </a:xfrm>
        <a:prstGeom prst="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rgbClr val="BED730"/>
              </a:solidFill>
              <a:latin typeface="+mj-lt"/>
            </a:rPr>
            <a:t>4,000</a:t>
          </a:r>
          <a:r>
            <a:rPr lang="en-IN" sz="1400" b="1" kern="1200" dirty="0">
              <a:solidFill>
                <a:schemeClr val="bg1"/>
              </a:solidFill>
              <a:latin typeface="+mj-lt"/>
            </a:rPr>
            <a:t>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kern="1200" dirty="0">
              <a:solidFill>
                <a:schemeClr val="bg1"/>
              </a:solidFill>
              <a:latin typeface="+mj-lt"/>
            </a:rPr>
            <a:t>Infra Links</a:t>
          </a:r>
        </a:p>
      </dsp:txBody>
      <dsp:txXfrm>
        <a:off x="1884519" y="2035"/>
        <a:ext cx="1676632" cy="1553089"/>
      </dsp:txXfrm>
    </dsp:sp>
    <dsp:sp modelId="{D66ABB93-3221-48C1-8A63-B9CF0D0002EF}">
      <dsp:nvSpPr>
        <dsp:cNvPr id="0" name=""/>
        <dsp:cNvSpPr/>
      </dsp:nvSpPr>
      <dsp:spPr>
        <a:xfrm>
          <a:off x="3679345" y="2035"/>
          <a:ext cx="1676632" cy="1553089"/>
        </a:xfrm>
        <a:prstGeom prst="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>
              <a:solidFill>
                <a:srgbClr val="BED730"/>
              </a:solidFill>
              <a:latin typeface="+mj-lt"/>
            </a:rPr>
            <a:t>9,000</a:t>
          </a:r>
          <a:r>
            <a:rPr lang="en-IN" sz="1400" b="1" kern="1200" dirty="0">
              <a:solidFill>
                <a:schemeClr val="bg1"/>
              </a:solidFill>
              <a:latin typeface="+mj-lt"/>
            </a:rPr>
            <a:t>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kern="1200" dirty="0">
              <a:solidFill>
                <a:schemeClr val="bg1"/>
              </a:solidFill>
              <a:latin typeface="+mj-lt"/>
            </a:rPr>
            <a:t>IP/MPLS Nodes</a:t>
          </a:r>
        </a:p>
      </dsp:txBody>
      <dsp:txXfrm>
        <a:off x="3679345" y="2035"/>
        <a:ext cx="1676632" cy="1553089"/>
      </dsp:txXfrm>
    </dsp:sp>
    <dsp:sp modelId="{D03BCD04-5B1E-48B5-9038-6CD2723B71D0}">
      <dsp:nvSpPr>
        <dsp:cNvPr id="0" name=""/>
        <dsp:cNvSpPr/>
      </dsp:nvSpPr>
      <dsp:spPr>
        <a:xfrm>
          <a:off x="89693" y="1673319"/>
          <a:ext cx="1676632" cy="1553089"/>
        </a:xfrm>
        <a:prstGeom prst="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b="1" kern="1200" dirty="0">
              <a:solidFill>
                <a:srgbClr val="BED730"/>
              </a:solidFill>
              <a:latin typeface="+mj-lt"/>
            </a:rPr>
            <a:t>1,20,022</a:t>
          </a:r>
          <a:r>
            <a:rPr lang="en-IN" sz="1400" kern="1200" dirty="0">
              <a:solidFill>
                <a:schemeClr val="bg1"/>
              </a:solidFill>
              <a:latin typeface="+mj-lt"/>
            </a:rPr>
            <a:t>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1400" kern="1200" dirty="0">
              <a:solidFill>
                <a:schemeClr val="bg1"/>
              </a:solidFill>
              <a:latin typeface="+mj-lt"/>
            </a:rPr>
            <a:t>Wireless Links</a:t>
          </a:r>
        </a:p>
      </dsp:txBody>
      <dsp:txXfrm>
        <a:off x="89693" y="1673319"/>
        <a:ext cx="1676632" cy="1553089"/>
      </dsp:txXfrm>
    </dsp:sp>
    <dsp:sp modelId="{AE9620C3-9195-46B3-9881-96D405079C0A}">
      <dsp:nvSpPr>
        <dsp:cNvPr id="0" name=""/>
        <dsp:cNvSpPr/>
      </dsp:nvSpPr>
      <dsp:spPr>
        <a:xfrm>
          <a:off x="1884519" y="1673319"/>
          <a:ext cx="1676632" cy="1553089"/>
        </a:xfrm>
        <a:prstGeom prst="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rgbClr val="BED730"/>
              </a:solidFill>
              <a:latin typeface="+mj-lt"/>
            </a:rPr>
            <a:t>600+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</a:rPr>
            <a:t>MNS Customers</a:t>
          </a:r>
        </a:p>
      </dsp:txBody>
      <dsp:txXfrm>
        <a:off x="1884519" y="1673319"/>
        <a:ext cx="1676632" cy="1553089"/>
      </dsp:txXfrm>
    </dsp:sp>
    <dsp:sp modelId="{5027DA22-2A6E-469E-9E97-8270ED50DA85}">
      <dsp:nvSpPr>
        <dsp:cNvPr id="0" name=""/>
        <dsp:cNvSpPr/>
      </dsp:nvSpPr>
      <dsp:spPr>
        <a:xfrm>
          <a:off x="3679345" y="1673319"/>
          <a:ext cx="1676632" cy="1553089"/>
        </a:xfrm>
        <a:prstGeom prst="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rgbClr val="BED730"/>
              </a:solidFill>
              <a:latin typeface="+mj-lt"/>
            </a:rPr>
            <a:t>76,000+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</a:rPr>
            <a:t>Managed WAN Links</a:t>
          </a:r>
        </a:p>
      </dsp:txBody>
      <dsp:txXfrm>
        <a:off x="3679345" y="1673319"/>
        <a:ext cx="1676632" cy="1553089"/>
      </dsp:txXfrm>
    </dsp:sp>
    <dsp:sp modelId="{A75CE771-59B4-459D-A38A-2C087190FF3E}">
      <dsp:nvSpPr>
        <dsp:cNvPr id="0" name=""/>
        <dsp:cNvSpPr/>
      </dsp:nvSpPr>
      <dsp:spPr>
        <a:xfrm>
          <a:off x="89693" y="3344602"/>
          <a:ext cx="1676632" cy="1553089"/>
        </a:xfrm>
        <a:prstGeom prst="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rgbClr val="BED730"/>
              </a:solidFill>
              <a:latin typeface="+mj-lt"/>
            </a:rPr>
            <a:t>47,000+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</a:rPr>
            <a:t>Managed CPE</a:t>
          </a:r>
        </a:p>
      </dsp:txBody>
      <dsp:txXfrm>
        <a:off x="89693" y="3344602"/>
        <a:ext cx="1676632" cy="1553089"/>
      </dsp:txXfrm>
    </dsp:sp>
    <dsp:sp modelId="{6C46DF23-B4C3-4740-8134-178405CFA0F1}">
      <dsp:nvSpPr>
        <dsp:cNvPr id="0" name=""/>
        <dsp:cNvSpPr/>
      </dsp:nvSpPr>
      <dsp:spPr>
        <a:xfrm>
          <a:off x="1884519" y="3344602"/>
          <a:ext cx="1676632" cy="1553089"/>
        </a:xfrm>
        <a:prstGeom prst="rect">
          <a:avLst/>
        </a:prstGeom>
        <a:solidFill>
          <a:srgbClr val="10253F">
            <a:alpha val="80000"/>
          </a:srgbClr>
        </a:solidFill>
        <a:ln w="63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rgbClr val="BED730"/>
              </a:solidFill>
              <a:latin typeface="+mj-lt"/>
            </a:rPr>
            <a:t>4,000+ </a:t>
          </a:r>
          <a:r>
            <a:rPr lang="en-US" sz="1400" kern="1200" dirty="0">
              <a:solidFill>
                <a:schemeClr val="bg1"/>
              </a:solidFill>
              <a:latin typeface="+mj-lt"/>
            </a:rPr>
            <a:t>Tickets/day</a:t>
          </a:r>
        </a:p>
      </dsp:txBody>
      <dsp:txXfrm>
        <a:off x="1884519" y="3344602"/>
        <a:ext cx="1676632" cy="1553089"/>
      </dsp:txXfrm>
    </dsp:sp>
    <dsp:sp modelId="{DCB063F5-0A02-400E-913B-105ECF0798F7}">
      <dsp:nvSpPr>
        <dsp:cNvPr id="0" name=""/>
        <dsp:cNvSpPr/>
      </dsp:nvSpPr>
      <dsp:spPr>
        <a:xfrm>
          <a:off x="3679345" y="3344602"/>
          <a:ext cx="1676632" cy="1553089"/>
        </a:xfrm>
        <a:prstGeom prst="rect">
          <a:avLst/>
        </a:prstGeom>
        <a:solidFill>
          <a:schemeClr val="tx2">
            <a:lumMod val="75000"/>
            <a:alpha val="80000"/>
          </a:schemeClr>
        </a:solidFill>
        <a:ln w="63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solidFill>
                <a:srgbClr val="BED730"/>
              </a:solidFill>
              <a:latin typeface="+mj-lt"/>
            </a:rPr>
            <a:t>400+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</a:rPr>
            <a:t>Skilled people</a:t>
          </a:r>
        </a:p>
      </dsp:txBody>
      <dsp:txXfrm>
        <a:off x="3679345" y="3344602"/>
        <a:ext cx="1676632" cy="15530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39180-3B19-4C46-8FE4-9CBE0A67340A}">
      <dsp:nvSpPr>
        <dsp:cNvPr id="0" name=""/>
        <dsp:cNvSpPr/>
      </dsp:nvSpPr>
      <dsp:spPr>
        <a:xfrm>
          <a:off x="1559" y="982"/>
          <a:ext cx="5410877" cy="492194"/>
        </a:xfrm>
        <a:prstGeom prst="roundRect">
          <a:avLst>
            <a:gd name="adj" fmla="val 10000"/>
          </a:avLst>
        </a:prstGeom>
        <a:solidFill>
          <a:srgbClr val="BED730"/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+mj-lt"/>
            </a:rPr>
            <a:t>Strengths</a:t>
          </a:r>
          <a:endParaRPr lang="en-IN" sz="1600" b="1" kern="1200" dirty="0">
            <a:solidFill>
              <a:schemeClr val="tx1"/>
            </a:solidFill>
            <a:latin typeface="+mj-lt"/>
          </a:endParaRPr>
        </a:p>
      </dsp:txBody>
      <dsp:txXfrm>
        <a:off x="15975" y="15398"/>
        <a:ext cx="5382045" cy="463362"/>
      </dsp:txXfrm>
    </dsp:sp>
    <dsp:sp modelId="{B0D494C5-178E-4492-8B0B-E25AD36038A3}">
      <dsp:nvSpPr>
        <dsp:cNvPr id="0" name=""/>
        <dsp:cNvSpPr/>
      </dsp:nvSpPr>
      <dsp:spPr>
        <a:xfrm>
          <a:off x="723" y="696470"/>
          <a:ext cx="1210747" cy="141516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2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Uniquely positioned as an NMSP, NSP &amp; NI</a:t>
          </a:r>
          <a:endParaRPr lang="en-IN" sz="1200" kern="1200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sp:txBody>
      <dsp:txXfrm>
        <a:off x="36185" y="731932"/>
        <a:ext cx="1139823" cy="1344242"/>
      </dsp:txXfrm>
    </dsp:sp>
    <dsp:sp modelId="{84B687A8-76D9-40CA-8893-763F91B498F4}">
      <dsp:nvSpPr>
        <dsp:cNvPr id="0" name=""/>
        <dsp:cNvSpPr/>
      </dsp:nvSpPr>
      <dsp:spPr>
        <a:xfrm>
          <a:off x="1314009" y="696286"/>
          <a:ext cx="1210747" cy="141516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Managing Carrier Class Networks for 20+ years</a:t>
          </a:r>
        </a:p>
      </dsp:txBody>
      <dsp:txXfrm>
        <a:off x="1349471" y="731748"/>
        <a:ext cx="1139823" cy="1344242"/>
      </dsp:txXfrm>
    </dsp:sp>
    <dsp:sp modelId="{DEC7A3B4-2371-41F3-A5FF-FEB627A1738A}">
      <dsp:nvSpPr>
        <dsp:cNvPr id="0" name=""/>
        <dsp:cNvSpPr/>
      </dsp:nvSpPr>
      <dsp:spPr>
        <a:xfrm>
          <a:off x="2626459" y="696286"/>
          <a:ext cx="1210747" cy="141516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Collaborative relationships with leading Telcos</a:t>
          </a:r>
        </a:p>
      </dsp:txBody>
      <dsp:txXfrm>
        <a:off x="2661921" y="731748"/>
        <a:ext cx="1139823" cy="1344242"/>
      </dsp:txXfrm>
    </dsp:sp>
    <dsp:sp modelId="{7ADA1974-CBE8-4347-896D-7BA835279447}">
      <dsp:nvSpPr>
        <dsp:cNvPr id="0" name=""/>
        <dsp:cNvSpPr/>
      </dsp:nvSpPr>
      <dsp:spPr>
        <a:xfrm>
          <a:off x="3938909" y="696286"/>
          <a:ext cx="1473527" cy="141516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Running some of India’s largest,  complex,  mission-critical networks</a:t>
          </a:r>
          <a:endParaRPr lang="en-IN" sz="1200" kern="1200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sp:txBody>
      <dsp:txXfrm>
        <a:off x="3980358" y="737735"/>
        <a:ext cx="1390629" cy="1332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D88EE-0124-4E41-845E-11D2E1EB7ED6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14A87-A666-460C-9CC6-F9C298D1465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881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14A87-A666-460C-9CC6-F9C298D1465D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9951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562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Dheeraj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711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Dheeraj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77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Dheeraj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533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Dheeraj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21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370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/>
              <a:t>We adhere to a structured framework that consists of three distinct layers: assurance, tools, and security controls. </a:t>
            </a:r>
          </a:p>
          <a:p>
            <a:pPr rtl="0"/>
            <a:r>
              <a:rPr lang="en-US"/>
              <a:t> </a:t>
            </a:r>
          </a:p>
          <a:p>
            <a:pPr rtl="0"/>
            <a:r>
              <a:rPr lang="en-US"/>
              <a:t>Within the SOC, there are three separate teams: MSS (Makers), MDR (Checkers), and GRC (responsible for IT security audits, VA &amp; PT services). These teams collectively extend their oversight and supervision of security controls, regardless of their geographical locations, as illustrated in the lower right corner of the screen.</a:t>
            </a:r>
          </a:p>
          <a:p>
            <a:pPr rtl="0"/>
            <a:r>
              <a:rPr lang="en-US"/>
              <a:t> </a:t>
            </a:r>
          </a:p>
          <a:p>
            <a:pPr rtl="0"/>
            <a:r>
              <a:rPr lang="en-US"/>
              <a:t>The assurance layer encompasses the closely integrated IT Service Management (ITSM) platform, which aligns with ITIL standards, and the Security Orchestration, Automation, and Response (SOAR) platform.</a:t>
            </a:r>
          </a:p>
          <a:p>
            <a:endParaRPr lang="en-US"/>
          </a:p>
          <a:p>
            <a:endParaRPr lang="en-US"/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Structured framework covering Assurance, Tools, and Security controls</a:t>
            </a:r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SOC powered MSS (Makers), MDR (Checkers), and GRC (IT security audits, VAPT services)</a:t>
            </a:r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Geo agnostic with complete visibility of all security controls and centrally managed </a:t>
            </a:r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Security Orchestration, Automation, and Response (SOAR) platform</a:t>
            </a:r>
          </a:p>
          <a:p>
            <a:pPr marL="85725" indent="-85725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IN" sz="12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A</a:t>
            </a:r>
            <a:r>
              <a:rPr lang="en-IN" sz="120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ssurance layer includes an ITSM platform as per ITIL standards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493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133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495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88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24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966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NMS – Everest, Beacon</a:t>
            </a:r>
          </a:p>
          <a:p>
            <a:r>
              <a:rPr lang="en-IN" dirty="0"/>
              <a:t>NCCM - Everest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354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724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Slide 336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239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14A87-A666-460C-9CC6-F9C298D14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87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D7544-37EE-514F-8EE9-15F74A4841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5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02BD9-4983-4322-A08C-345F0664D442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86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532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547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370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C20F4D-160D-4C3A-B961-4566AC302B7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44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0C7FB-05A3-4118-86D5-E4ADFF43D7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28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5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8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3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1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3.png"/><Relationship Id="rId4" Type="http://schemas.openxmlformats.org/officeDocument/2006/relationships/image" Target="../media/image6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6.png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3.png"/><Relationship Id="rId4" Type="http://schemas.openxmlformats.org/officeDocument/2006/relationships/image" Target="../media/image66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6.png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3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3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01ED205-A923-49E8-FD8C-93607AC21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8" y="2188832"/>
            <a:ext cx="5830451" cy="163984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0CB36AF-F1AE-15EB-1F27-0D8643E1EF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9" y="3849247"/>
            <a:ext cx="5830449" cy="655092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D3A67E4-2EC4-3E4D-F1A3-44CB7C595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9" y="4506013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253073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5796444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07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4328B-D13C-42AE-AE8E-10B47BAE4610}"/>
              </a:ext>
            </a:extLst>
          </p:cNvPr>
          <p:cNvSpPr/>
          <p:nvPr/>
        </p:nvSpPr>
        <p:spPr>
          <a:xfrm>
            <a:off x="447027" y="1912703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FE044-BA97-42C4-9069-A63FF4388E19}"/>
              </a:ext>
            </a:extLst>
          </p:cNvPr>
          <p:cNvSpPr/>
          <p:nvPr/>
        </p:nvSpPr>
        <p:spPr>
          <a:xfrm>
            <a:off x="2413373" y="1912703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1BB78-6515-40CB-83F1-5E6A75ACED06}"/>
              </a:ext>
            </a:extLst>
          </p:cNvPr>
          <p:cNvSpPr/>
          <p:nvPr/>
        </p:nvSpPr>
        <p:spPr>
          <a:xfrm>
            <a:off x="4379720" y="1912703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B22CD-BDE0-4F9E-8DBD-474744ADF3E8}"/>
              </a:ext>
            </a:extLst>
          </p:cNvPr>
          <p:cNvSpPr/>
          <p:nvPr/>
        </p:nvSpPr>
        <p:spPr>
          <a:xfrm>
            <a:off x="6346066" y="1912703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8742DC-982D-4662-9434-A248A25BD175}"/>
              </a:ext>
            </a:extLst>
          </p:cNvPr>
          <p:cNvSpPr/>
          <p:nvPr/>
        </p:nvSpPr>
        <p:spPr>
          <a:xfrm>
            <a:off x="8312413" y="1912703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898B4F-2DAB-49EA-AF24-A869636DFC83}"/>
              </a:ext>
            </a:extLst>
          </p:cNvPr>
          <p:cNvSpPr/>
          <p:nvPr/>
        </p:nvSpPr>
        <p:spPr>
          <a:xfrm>
            <a:off x="10278760" y="1912703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47637-0770-4AAA-93A5-EBEA61797A46}"/>
              </a:ext>
            </a:extLst>
          </p:cNvPr>
          <p:cNvSpPr txBox="1"/>
          <p:nvPr/>
        </p:nvSpPr>
        <p:spPr>
          <a:xfrm>
            <a:off x="447026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1</a:t>
            </a: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149</a:t>
            </a:r>
          </a:p>
          <a:p>
            <a:r>
              <a:rPr lang="en-IN" sz="1600" dirty="0">
                <a:solidFill>
                  <a:srgbClr val="595959"/>
                </a:solidFill>
              </a:rPr>
              <a:t>G: 179</a:t>
            </a:r>
          </a:p>
          <a:p>
            <a:r>
              <a:rPr lang="en-IN" sz="1600" dirty="0">
                <a:solidFill>
                  <a:srgbClr val="595959"/>
                </a:solidFill>
              </a:rPr>
              <a:t>B: 215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C2F1AA-F8F7-4BF2-A2FC-645DA7181D85}"/>
              </a:ext>
            </a:extLst>
          </p:cNvPr>
          <p:cNvSpPr txBox="1"/>
          <p:nvPr/>
        </p:nvSpPr>
        <p:spPr>
          <a:xfrm>
            <a:off x="434328" y="1370158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7" b="1" dirty="0">
                <a:solidFill>
                  <a:srgbClr val="595959"/>
                </a:solidFill>
              </a:rPr>
              <a:t>PRIMARY COLORS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1CFA7-B0A8-404A-8755-747CC477C574}"/>
              </a:ext>
            </a:extLst>
          </p:cNvPr>
          <p:cNvSpPr txBox="1"/>
          <p:nvPr/>
        </p:nvSpPr>
        <p:spPr>
          <a:xfrm>
            <a:off x="241337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2</a:t>
            </a: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215</a:t>
            </a:r>
          </a:p>
          <a:p>
            <a:r>
              <a:rPr lang="en-IN" sz="1600" dirty="0">
                <a:solidFill>
                  <a:srgbClr val="595959"/>
                </a:solidFill>
              </a:rPr>
              <a:t>G: 150</a:t>
            </a:r>
          </a:p>
          <a:p>
            <a:r>
              <a:rPr lang="en-IN" sz="1600" dirty="0">
                <a:solidFill>
                  <a:srgbClr val="595959"/>
                </a:solidFill>
              </a:rPr>
              <a:t>B: 148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E051D-C9B6-4A62-8278-1A977BAD6E75}"/>
              </a:ext>
            </a:extLst>
          </p:cNvPr>
          <p:cNvSpPr txBox="1"/>
          <p:nvPr/>
        </p:nvSpPr>
        <p:spPr>
          <a:xfrm>
            <a:off x="437972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3</a:t>
            </a: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195</a:t>
            </a:r>
          </a:p>
          <a:p>
            <a:r>
              <a:rPr lang="en-IN" sz="1600" dirty="0">
                <a:solidFill>
                  <a:srgbClr val="595959"/>
                </a:solidFill>
              </a:rPr>
              <a:t>G: 214</a:t>
            </a:r>
          </a:p>
          <a:p>
            <a:r>
              <a:rPr lang="en-IN" sz="1600" dirty="0">
                <a:solidFill>
                  <a:srgbClr val="595959"/>
                </a:solidFill>
              </a:rPr>
              <a:t>B: 155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7B8BC-A0D4-4C30-9A1F-8AEE177F92FD}"/>
              </a:ext>
            </a:extLst>
          </p:cNvPr>
          <p:cNvSpPr txBox="1"/>
          <p:nvPr/>
        </p:nvSpPr>
        <p:spPr>
          <a:xfrm>
            <a:off x="6346067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4</a:t>
            </a: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179</a:t>
            </a:r>
          </a:p>
          <a:p>
            <a:r>
              <a:rPr lang="en-IN" sz="1600" dirty="0">
                <a:solidFill>
                  <a:srgbClr val="595959"/>
                </a:solidFill>
              </a:rPr>
              <a:t>G: 162</a:t>
            </a:r>
          </a:p>
          <a:p>
            <a:r>
              <a:rPr lang="en-IN" sz="1600" dirty="0">
                <a:solidFill>
                  <a:srgbClr val="595959"/>
                </a:solidFill>
              </a:rPr>
              <a:t>B: 199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E4FFB-75D5-4AB4-B44D-3F33F1CF891D}"/>
              </a:ext>
            </a:extLst>
          </p:cNvPr>
          <p:cNvSpPr txBox="1"/>
          <p:nvPr/>
        </p:nvSpPr>
        <p:spPr>
          <a:xfrm>
            <a:off x="831241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5</a:t>
            </a: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147</a:t>
            </a:r>
          </a:p>
          <a:p>
            <a:r>
              <a:rPr lang="en-IN" sz="1600" dirty="0">
                <a:solidFill>
                  <a:srgbClr val="595959"/>
                </a:solidFill>
              </a:rPr>
              <a:t>G: 205</a:t>
            </a:r>
          </a:p>
          <a:p>
            <a:r>
              <a:rPr lang="en-IN" sz="1600" dirty="0">
                <a:solidFill>
                  <a:srgbClr val="595959"/>
                </a:solidFill>
              </a:rPr>
              <a:t>B: 221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6B14C-8C7C-4B3F-B3C5-1BD1E37D9293}"/>
              </a:ext>
            </a:extLst>
          </p:cNvPr>
          <p:cNvSpPr txBox="1"/>
          <p:nvPr/>
        </p:nvSpPr>
        <p:spPr>
          <a:xfrm>
            <a:off x="1027876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6</a:t>
            </a: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250</a:t>
            </a:r>
          </a:p>
          <a:p>
            <a:r>
              <a:rPr lang="en-IN" sz="1600" dirty="0">
                <a:solidFill>
                  <a:srgbClr val="595959"/>
                </a:solidFill>
              </a:rPr>
              <a:t>G: 192</a:t>
            </a:r>
          </a:p>
          <a:p>
            <a:r>
              <a:rPr lang="en-IN" sz="1600" dirty="0">
                <a:solidFill>
                  <a:srgbClr val="595959"/>
                </a:solidFill>
              </a:rPr>
              <a:t>B: 144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EFAAB-F6AD-44D1-A61D-2A4AE33D9654}"/>
              </a:ext>
            </a:extLst>
          </p:cNvPr>
          <p:cNvSpPr txBox="1"/>
          <p:nvPr/>
        </p:nvSpPr>
        <p:spPr>
          <a:xfrm>
            <a:off x="434327" y="4005081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7" b="1" dirty="0">
                <a:solidFill>
                  <a:srgbClr val="595959"/>
                </a:solidFill>
              </a:rPr>
              <a:t>FONT COLOR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443EB-8948-4923-9AF9-844BAF7527C2}"/>
              </a:ext>
            </a:extLst>
          </p:cNvPr>
          <p:cNvSpPr/>
          <p:nvPr/>
        </p:nvSpPr>
        <p:spPr>
          <a:xfrm>
            <a:off x="447027" y="4402390"/>
            <a:ext cx="1483843" cy="5902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solidFill>
                <a:srgbClr val="59595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40338-43E9-4740-A9B1-0E02C6306CA7}"/>
              </a:ext>
            </a:extLst>
          </p:cNvPr>
          <p:cNvSpPr txBox="1"/>
          <p:nvPr/>
        </p:nvSpPr>
        <p:spPr>
          <a:xfrm>
            <a:off x="447027" y="5159890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FONT COLOR</a:t>
            </a: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64</a:t>
            </a:r>
          </a:p>
          <a:p>
            <a:r>
              <a:rPr lang="en-IN" sz="1600" dirty="0">
                <a:solidFill>
                  <a:srgbClr val="595959"/>
                </a:solidFill>
              </a:rPr>
              <a:t>G: 64</a:t>
            </a:r>
          </a:p>
          <a:p>
            <a:r>
              <a:rPr lang="en-IN" sz="1600" dirty="0">
                <a:solidFill>
                  <a:srgbClr val="595959"/>
                </a:solidFill>
              </a:rPr>
              <a:t>B: 64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3411DD-BA76-41C7-ADF0-7E43D09A1DB2}"/>
              </a:ext>
            </a:extLst>
          </p:cNvPr>
          <p:cNvGrpSpPr/>
          <p:nvPr/>
        </p:nvGrpSpPr>
        <p:grpSpPr>
          <a:xfrm>
            <a:off x="4368607" y="4348045"/>
            <a:ext cx="2217020" cy="505591"/>
            <a:chOff x="3197275" y="3272707"/>
            <a:chExt cx="1662765" cy="37919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A47A36-E381-483C-B833-139D75F81B28}"/>
                </a:ext>
              </a:extLst>
            </p:cNvPr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AAE967-B4D3-43BC-B9D0-69A413DEC89C}"/>
                </a:ext>
              </a:extLst>
            </p:cNvPr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</a:rPr>
                <a:t>Trebuchet MS</a:t>
              </a:r>
              <a:endParaRPr lang="en-IN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428E92-6A13-4EEE-A66B-9981CC127020}"/>
              </a:ext>
            </a:extLst>
          </p:cNvPr>
          <p:cNvSpPr txBox="1"/>
          <p:nvPr/>
        </p:nvSpPr>
        <p:spPr>
          <a:xfrm>
            <a:off x="4368605" y="4005081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7" b="1" dirty="0">
                <a:solidFill>
                  <a:srgbClr val="595959"/>
                </a:solidFill>
              </a:rPr>
              <a:t>FONT TYPE</a:t>
            </a:r>
          </a:p>
        </p:txBody>
      </p:sp>
    </p:spTree>
    <p:extLst>
      <p:ext uri="{BB962C8B-B14F-4D97-AF65-F5344CB8AC3E}">
        <p14:creationId xmlns:p14="http://schemas.microsoft.com/office/powerpoint/2010/main" val="42785077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CBFFE66-0EBA-46FF-AA31-6E868A667A5F}"/>
              </a:ext>
            </a:extLst>
          </p:cNvPr>
          <p:cNvGrpSpPr/>
          <p:nvPr/>
        </p:nvGrpSpPr>
        <p:grpSpPr>
          <a:xfrm rot="16200000">
            <a:off x="5159304" y="2280919"/>
            <a:ext cx="1873392" cy="2411240"/>
            <a:chOff x="9651545" y="1652096"/>
            <a:chExt cx="1873392" cy="2411240"/>
          </a:xfrm>
        </p:grpSpPr>
        <p:sp>
          <p:nvSpPr>
            <p:cNvPr id="5" name="Rectangle 80">
              <a:extLst>
                <a:ext uri="{FF2B5EF4-FFF2-40B4-BE49-F238E27FC236}">
                  <a16:creationId xmlns:a16="http://schemas.microsoft.com/office/drawing/2014/main" id="{B147A8D9-A5C8-4EFF-B7D9-B384FA84D77C}"/>
                </a:ext>
              </a:extLst>
            </p:cNvPr>
            <p:cNvSpPr/>
            <p:nvPr/>
          </p:nvSpPr>
          <p:spPr>
            <a:xfrm rot="5400000" flipV="1">
              <a:off x="9154760" y="2148881"/>
              <a:ext cx="2408732" cy="1415161"/>
            </a:xfrm>
            <a:custGeom>
              <a:avLst/>
              <a:gdLst>
                <a:gd name="connsiteX0" fmla="*/ 0 w 5414181"/>
                <a:gd name="connsiteY0" fmla="*/ 0 h 1252700"/>
                <a:gd name="connsiteX1" fmla="*/ 5414181 w 5414181"/>
                <a:gd name="connsiteY1" fmla="*/ 0 h 1252700"/>
                <a:gd name="connsiteX2" fmla="*/ 5414181 w 5414181"/>
                <a:gd name="connsiteY2" fmla="*/ 1252700 h 1252700"/>
                <a:gd name="connsiteX3" fmla="*/ 0 w 5414181"/>
                <a:gd name="connsiteY3" fmla="*/ 1252700 h 1252700"/>
                <a:gd name="connsiteX4" fmla="*/ 0 w 5414181"/>
                <a:gd name="connsiteY4" fmla="*/ 0 h 1252700"/>
                <a:gd name="connsiteX0" fmla="*/ 0 w 5414181"/>
                <a:gd name="connsiteY0" fmla="*/ 242626 h 1495326"/>
                <a:gd name="connsiteX1" fmla="*/ 5414181 w 5414181"/>
                <a:gd name="connsiteY1" fmla="*/ 242626 h 1495326"/>
                <a:gd name="connsiteX2" fmla="*/ 5414181 w 5414181"/>
                <a:gd name="connsiteY2" fmla="*/ 1495326 h 1495326"/>
                <a:gd name="connsiteX3" fmla="*/ 0 w 5414181"/>
                <a:gd name="connsiteY3" fmla="*/ 1495326 h 1495326"/>
                <a:gd name="connsiteX4" fmla="*/ 0 w 5414181"/>
                <a:gd name="connsiteY4" fmla="*/ 242626 h 1495326"/>
                <a:gd name="connsiteX0" fmla="*/ 0 w 5414181"/>
                <a:gd name="connsiteY0" fmla="*/ 389229 h 1641929"/>
                <a:gd name="connsiteX1" fmla="*/ 5414181 w 5414181"/>
                <a:gd name="connsiteY1" fmla="*/ 389229 h 1641929"/>
                <a:gd name="connsiteX2" fmla="*/ 5414181 w 5414181"/>
                <a:gd name="connsiteY2" fmla="*/ 1641929 h 1641929"/>
                <a:gd name="connsiteX3" fmla="*/ 0 w 5414181"/>
                <a:gd name="connsiteY3" fmla="*/ 1641929 h 1641929"/>
                <a:gd name="connsiteX4" fmla="*/ 0 w 5414181"/>
                <a:gd name="connsiteY4" fmla="*/ 389229 h 1641929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532632 h 1785332"/>
                <a:gd name="connsiteX1" fmla="*/ 5414181 w 5414181"/>
                <a:gd name="connsiteY1" fmla="*/ 532632 h 1785332"/>
                <a:gd name="connsiteX2" fmla="*/ 5414181 w 5414181"/>
                <a:gd name="connsiteY2" fmla="*/ 1785332 h 1785332"/>
                <a:gd name="connsiteX3" fmla="*/ 0 w 5414181"/>
                <a:gd name="connsiteY3" fmla="*/ 1785332 h 1785332"/>
                <a:gd name="connsiteX4" fmla="*/ 0 w 5414181"/>
                <a:gd name="connsiteY4" fmla="*/ 532632 h 1785332"/>
                <a:gd name="connsiteX0" fmla="*/ 0 w 5414181"/>
                <a:gd name="connsiteY0" fmla="*/ 654829 h 1907529"/>
                <a:gd name="connsiteX1" fmla="*/ 5414181 w 5414181"/>
                <a:gd name="connsiteY1" fmla="*/ 654829 h 1907529"/>
                <a:gd name="connsiteX2" fmla="*/ 5414181 w 5414181"/>
                <a:gd name="connsiteY2" fmla="*/ 1907529 h 1907529"/>
                <a:gd name="connsiteX3" fmla="*/ 0 w 5414181"/>
                <a:gd name="connsiteY3" fmla="*/ 1907529 h 1907529"/>
                <a:gd name="connsiteX4" fmla="*/ 0 w 5414181"/>
                <a:gd name="connsiteY4" fmla="*/ 654829 h 1907529"/>
                <a:gd name="connsiteX0" fmla="*/ 0 w 5414181"/>
                <a:gd name="connsiteY0" fmla="*/ 612884 h 1865584"/>
                <a:gd name="connsiteX1" fmla="*/ 2763656 w 5414181"/>
                <a:gd name="connsiteY1" fmla="*/ 0 h 1865584"/>
                <a:gd name="connsiteX2" fmla="*/ 5414181 w 5414181"/>
                <a:gd name="connsiteY2" fmla="*/ 612884 h 1865584"/>
                <a:gd name="connsiteX3" fmla="*/ 5414181 w 5414181"/>
                <a:gd name="connsiteY3" fmla="*/ 1865584 h 1865584"/>
                <a:gd name="connsiteX4" fmla="*/ 0 w 5414181"/>
                <a:gd name="connsiteY4" fmla="*/ 1865584 h 1865584"/>
                <a:gd name="connsiteX5" fmla="*/ 0 w 5414181"/>
                <a:gd name="connsiteY5" fmla="*/ 612884 h 1865584"/>
                <a:gd name="connsiteX0" fmla="*/ 0 w 5414181"/>
                <a:gd name="connsiteY0" fmla="*/ 428902 h 1681602"/>
                <a:gd name="connsiteX1" fmla="*/ 2741749 w 5414181"/>
                <a:gd name="connsiteY1" fmla="*/ 0 h 1681602"/>
                <a:gd name="connsiteX2" fmla="*/ 5414181 w 5414181"/>
                <a:gd name="connsiteY2" fmla="*/ 428902 h 1681602"/>
                <a:gd name="connsiteX3" fmla="*/ 5414181 w 5414181"/>
                <a:gd name="connsiteY3" fmla="*/ 1681602 h 1681602"/>
                <a:gd name="connsiteX4" fmla="*/ 0 w 5414181"/>
                <a:gd name="connsiteY4" fmla="*/ 1681602 h 1681602"/>
                <a:gd name="connsiteX5" fmla="*/ 0 w 5414181"/>
                <a:gd name="connsiteY5" fmla="*/ 428902 h 1681602"/>
                <a:gd name="connsiteX0" fmla="*/ 0 w 5414181"/>
                <a:gd name="connsiteY0" fmla="*/ 635881 h 1888581"/>
                <a:gd name="connsiteX1" fmla="*/ 2734447 w 5414181"/>
                <a:gd name="connsiteY1" fmla="*/ 0 h 1888581"/>
                <a:gd name="connsiteX2" fmla="*/ 5414181 w 5414181"/>
                <a:gd name="connsiteY2" fmla="*/ 635881 h 1888581"/>
                <a:gd name="connsiteX3" fmla="*/ 5414181 w 5414181"/>
                <a:gd name="connsiteY3" fmla="*/ 1888581 h 1888581"/>
                <a:gd name="connsiteX4" fmla="*/ 0 w 5414181"/>
                <a:gd name="connsiteY4" fmla="*/ 1888581 h 1888581"/>
                <a:gd name="connsiteX5" fmla="*/ 0 w 5414181"/>
                <a:gd name="connsiteY5" fmla="*/ 635881 h 1888581"/>
                <a:gd name="connsiteX0" fmla="*/ 0 w 5457994"/>
                <a:gd name="connsiteY0" fmla="*/ 635881 h 1888581"/>
                <a:gd name="connsiteX1" fmla="*/ 2734447 w 5457994"/>
                <a:gd name="connsiteY1" fmla="*/ 0 h 1888581"/>
                <a:gd name="connsiteX2" fmla="*/ 5457994 w 5457994"/>
                <a:gd name="connsiteY2" fmla="*/ 428902 h 1888581"/>
                <a:gd name="connsiteX3" fmla="*/ 5414181 w 5457994"/>
                <a:gd name="connsiteY3" fmla="*/ 1888581 h 1888581"/>
                <a:gd name="connsiteX4" fmla="*/ 0 w 5457994"/>
                <a:gd name="connsiteY4" fmla="*/ 1888581 h 1888581"/>
                <a:gd name="connsiteX5" fmla="*/ 0 w 5457994"/>
                <a:gd name="connsiteY5" fmla="*/ 635881 h 1888581"/>
                <a:gd name="connsiteX0" fmla="*/ 0 w 5457994"/>
                <a:gd name="connsiteY0" fmla="*/ 612883 h 1865583"/>
                <a:gd name="connsiteX1" fmla="*/ 2529984 w 5457994"/>
                <a:gd name="connsiteY1" fmla="*/ 0 h 1865583"/>
                <a:gd name="connsiteX2" fmla="*/ 5457994 w 5457994"/>
                <a:gd name="connsiteY2" fmla="*/ 405904 h 1865583"/>
                <a:gd name="connsiteX3" fmla="*/ 5414181 w 5457994"/>
                <a:gd name="connsiteY3" fmla="*/ 1865583 h 1865583"/>
                <a:gd name="connsiteX4" fmla="*/ 0 w 5457994"/>
                <a:gd name="connsiteY4" fmla="*/ 1865583 h 1865583"/>
                <a:gd name="connsiteX5" fmla="*/ 0 w 5457994"/>
                <a:gd name="connsiteY5" fmla="*/ 612883 h 1865583"/>
                <a:gd name="connsiteX0" fmla="*/ 0 w 5457994"/>
                <a:gd name="connsiteY0" fmla="*/ 520892 h 1773592"/>
                <a:gd name="connsiteX1" fmla="*/ 2449659 w 5457994"/>
                <a:gd name="connsiteY1" fmla="*/ 0 h 1773592"/>
                <a:gd name="connsiteX2" fmla="*/ 5457994 w 5457994"/>
                <a:gd name="connsiteY2" fmla="*/ 313913 h 1773592"/>
                <a:gd name="connsiteX3" fmla="*/ 5414181 w 5457994"/>
                <a:gd name="connsiteY3" fmla="*/ 1773592 h 1773592"/>
                <a:gd name="connsiteX4" fmla="*/ 0 w 5457994"/>
                <a:gd name="connsiteY4" fmla="*/ 1773592 h 1773592"/>
                <a:gd name="connsiteX5" fmla="*/ 0 w 5457994"/>
                <a:gd name="connsiteY5" fmla="*/ 520892 h 1773592"/>
                <a:gd name="connsiteX0" fmla="*/ 0 w 5457994"/>
                <a:gd name="connsiteY0" fmla="*/ 589885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589885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269938 h 1729617"/>
                <a:gd name="connsiteX1" fmla="*/ 2603007 w 5457994"/>
                <a:gd name="connsiteY1" fmla="*/ 2021 h 1729617"/>
                <a:gd name="connsiteX2" fmla="*/ 5457994 w 5457994"/>
                <a:gd name="connsiteY2" fmla="*/ 269938 h 1729617"/>
                <a:gd name="connsiteX3" fmla="*/ 5414181 w 5457994"/>
                <a:gd name="connsiteY3" fmla="*/ 1729617 h 1729617"/>
                <a:gd name="connsiteX4" fmla="*/ 0 w 5457994"/>
                <a:gd name="connsiteY4" fmla="*/ 1729617 h 1729617"/>
                <a:gd name="connsiteX5" fmla="*/ 0 w 5457994"/>
                <a:gd name="connsiteY5" fmla="*/ 269938 h 1729617"/>
                <a:gd name="connsiteX0" fmla="*/ 0 w 5457994"/>
                <a:gd name="connsiteY0" fmla="*/ 313912 h 1773591"/>
                <a:gd name="connsiteX1" fmla="*/ 2639518 w 5457994"/>
                <a:gd name="connsiteY1" fmla="*/ 0 h 1773591"/>
                <a:gd name="connsiteX2" fmla="*/ 5457994 w 5457994"/>
                <a:gd name="connsiteY2" fmla="*/ 313912 h 1773591"/>
                <a:gd name="connsiteX3" fmla="*/ 5414181 w 5457994"/>
                <a:gd name="connsiteY3" fmla="*/ 1773591 h 1773591"/>
                <a:gd name="connsiteX4" fmla="*/ 0 w 5457994"/>
                <a:gd name="connsiteY4" fmla="*/ 1773591 h 1773591"/>
                <a:gd name="connsiteX5" fmla="*/ 0 w 5457994"/>
                <a:gd name="connsiteY5" fmla="*/ 313912 h 17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7994" h="1773591">
                  <a:moveTo>
                    <a:pt x="0" y="313912"/>
                  </a:moveTo>
                  <a:cubicBezTo>
                    <a:pt x="613956" y="2982"/>
                    <a:pt x="1737155" y="0"/>
                    <a:pt x="2639518" y="0"/>
                  </a:cubicBezTo>
                  <a:cubicBezTo>
                    <a:pt x="3541881" y="0"/>
                    <a:pt x="5016240" y="2981"/>
                    <a:pt x="5457994" y="313912"/>
                  </a:cubicBezTo>
                  <a:lnTo>
                    <a:pt x="5414181" y="1773591"/>
                  </a:lnTo>
                  <a:lnTo>
                    <a:pt x="0" y="1773591"/>
                  </a:lnTo>
                  <a:lnTo>
                    <a:pt x="0" y="313912"/>
                  </a:lnTo>
                  <a:close/>
                </a:path>
              </a:pathLst>
            </a:custGeom>
            <a:solidFill>
              <a:srgbClr val="000000">
                <a:alpha val="30196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D0441C-52CF-4BC1-81C1-F63B306F6497}"/>
                </a:ext>
              </a:extLst>
            </p:cNvPr>
            <p:cNvSpPr/>
            <p:nvPr/>
          </p:nvSpPr>
          <p:spPr>
            <a:xfrm rot="5400000" flipH="1">
              <a:off x="9491664" y="2030063"/>
              <a:ext cx="2408733" cy="16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AutoShape 60">
            <a:extLst>
              <a:ext uri="{FF2B5EF4-FFF2-40B4-BE49-F238E27FC236}">
                <a16:creationId xmlns:a16="http://schemas.microsoft.com/office/drawing/2014/main" id="{B0B5F83F-8527-4AA2-8E57-E26E20B9AB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534222" y="2696297"/>
            <a:ext cx="5123559" cy="1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/>
          <a:p>
            <a:pPr algn="ctr" defTabSz="929129"/>
            <a:r>
              <a:rPr lang="en-IN" sz="8133" dirty="0">
                <a:solidFill>
                  <a:srgbClr val="595959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B8839-2DE8-4E32-AACE-5718126A1761}"/>
              </a:ext>
            </a:extLst>
          </p:cNvPr>
          <p:cNvGrpSpPr/>
          <p:nvPr/>
        </p:nvGrpSpPr>
        <p:grpSpPr>
          <a:xfrm>
            <a:off x="388419" y="4989095"/>
            <a:ext cx="11353773" cy="1010795"/>
            <a:chOff x="388418" y="4989095"/>
            <a:chExt cx="11353773" cy="10107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93061BB-6E88-49D5-96AC-0D4B954CFE65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EF8E9F-DDCB-4541-A42F-60DCBE2D01F7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5E21C7-F0FC-40D8-9ED6-3186344B50E3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F9EBE0-1E6B-4658-8793-8756CA68361A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CAEF2-56FF-434C-A027-5AC490A216F8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5EF6AD-A134-4584-BD4C-16BF16437488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E9512F-07E0-4A16-9DA9-947B2A8C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0E8AED-823F-4FE2-A1E5-33EBECA3A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292" y="472819"/>
            <a:ext cx="2276797" cy="1911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4C3551-2C7A-40BB-8A32-75878B1B0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775" y="472819"/>
            <a:ext cx="2276797" cy="19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77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-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CBFFE66-0EBA-46FF-AA31-6E868A667A5F}"/>
              </a:ext>
            </a:extLst>
          </p:cNvPr>
          <p:cNvGrpSpPr/>
          <p:nvPr/>
        </p:nvGrpSpPr>
        <p:grpSpPr>
          <a:xfrm rot="16200000">
            <a:off x="5159304" y="2280919"/>
            <a:ext cx="1873392" cy="2411240"/>
            <a:chOff x="9651545" y="1652096"/>
            <a:chExt cx="1873392" cy="2411240"/>
          </a:xfrm>
        </p:grpSpPr>
        <p:sp>
          <p:nvSpPr>
            <p:cNvPr id="5" name="Rectangle 80">
              <a:extLst>
                <a:ext uri="{FF2B5EF4-FFF2-40B4-BE49-F238E27FC236}">
                  <a16:creationId xmlns:a16="http://schemas.microsoft.com/office/drawing/2014/main" id="{B147A8D9-A5C8-4EFF-B7D9-B384FA84D77C}"/>
                </a:ext>
              </a:extLst>
            </p:cNvPr>
            <p:cNvSpPr/>
            <p:nvPr/>
          </p:nvSpPr>
          <p:spPr>
            <a:xfrm rot="5400000" flipV="1">
              <a:off x="9154760" y="2148881"/>
              <a:ext cx="2408732" cy="1415161"/>
            </a:xfrm>
            <a:custGeom>
              <a:avLst/>
              <a:gdLst>
                <a:gd name="connsiteX0" fmla="*/ 0 w 5414181"/>
                <a:gd name="connsiteY0" fmla="*/ 0 h 1252700"/>
                <a:gd name="connsiteX1" fmla="*/ 5414181 w 5414181"/>
                <a:gd name="connsiteY1" fmla="*/ 0 h 1252700"/>
                <a:gd name="connsiteX2" fmla="*/ 5414181 w 5414181"/>
                <a:gd name="connsiteY2" fmla="*/ 1252700 h 1252700"/>
                <a:gd name="connsiteX3" fmla="*/ 0 w 5414181"/>
                <a:gd name="connsiteY3" fmla="*/ 1252700 h 1252700"/>
                <a:gd name="connsiteX4" fmla="*/ 0 w 5414181"/>
                <a:gd name="connsiteY4" fmla="*/ 0 h 1252700"/>
                <a:gd name="connsiteX0" fmla="*/ 0 w 5414181"/>
                <a:gd name="connsiteY0" fmla="*/ 242626 h 1495326"/>
                <a:gd name="connsiteX1" fmla="*/ 5414181 w 5414181"/>
                <a:gd name="connsiteY1" fmla="*/ 242626 h 1495326"/>
                <a:gd name="connsiteX2" fmla="*/ 5414181 w 5414181"/>
                <a:gd name="connsiteY2" fmla="*/ 1495326 h 1495326"/>
                <a:gd name="connsiteX3" fmla="*/ 0 w 5414181"/>
                <a:gd name="connsiteY3" fmla="*/ 1495326 h 1495326"/>
                <a:gd name="connsiteX4" fmla="*/ 0 w 5414181"/>
                <a:gd name="connsiteY4" fmla="*/ 242626 h 1495326"/>
                <a:gd name="connsiteX0" fmla="*/ 0 w 5414181"/>
                <a:gd name="connsiteY0" fmla="*/ 389229 h 1641929"/>
                <a:gd name="connsiteX1" fmla="*/ 5414181 w 5414181"/>
                <a:gd name="connsiteY1" fmla="*/ 389229 h 1641929"/>
                <a:gd name="connsiteX2" fmla="*/ 5414181 w 5414181"/>
                <a:gd name="connsiteY2" fmla="*/ 1641929 h 1641929"/>
                <a:gd name="connsiteX3" fmla="*/ 0 w 5414181"/>
                <a:gd name="connsiteY3" fmla="*/ 1641929 h 1641929"/>
                <a:gd name="connsiteX4" fmla="*/ 0 w 5414181"/>
                <a:gd name="connsiteY4" fmla="*/ 389229 h 1641929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532632 h 1785332"/>
                <a:gd name="connsiteX1" fmla="*/ 5414181 w 5414181"/>
                <a:gd name="connsiteY1" fmla="*/ 532632 h 1785332"/>
                <a:gd name="connsiteX2" fmla="*/ 5414181 w 5414181"/>
                <a:gd name="connsiteY2" fmla="*/ 1785332 h 1785332"/>
                <a:gd name="connsiteX3" fmla="*/ 0 w 5414181"/>
                <a:gd name="connsiteY3" fmla="*/ 1785332 h 1785332"/>
                <a:gd name="connsiteX4" fmla="*/ 0 w 5414181"/>
                <a:gd name="connsiteY4" fmla="*/ 532632 h 1785332"/>
                <a:gd name="connsiteX0" fmla="*/ 0 w 5414181"/>
                <a:gd name="connsiteY0" fmla="*/ 654829 h 1907529"/>
                <a:gd name="connsiteX1" fmla="*/ 5414181 w 5414181"/>
                <a:gd name="connsiteY1" fmla="*/ 654829 h 1907529"/>
                <a:gd name="connsiteX2" fmla="*/ 5414181 w 5414181"/>
                <a:gd name="connsiteY2" fmla="*/ 1907529 h 1907529"/>
                <a:gd name="connsiteX3" fmla="*/ 0 w 5414181"/>
                <a:gd name="connsiteY3" fmla="*/ 1907529 h 1907529"/>
                <a:gd name="connsiteX4" fmla="*/ 0 w 5414181"/>
                <a:gd name="connsiteY4" fmla="*/ 654829 h 1907529"/>
                <a:gd name="connsiteX0" fmla="*/ 0 w 5414181"/>
                <a:gd name="connsiteY0" fmla="*/ 612884 h 1865584"/>
                <a:gd name="connsiteX1" fmla="*/ 2763656 w 5414181"/>
                <a:gd name="connsiteY1" fmla="*/ 0 h 1865584"/>
                <a:gd name="connsiteX2" fmla="*/ 5414181 w 5414181"/>
                <a:gd name="connsiteY2" fmla="*/ 612884 h 1865584"/>
                <a:gd name="connsiteX3" fmla="*/ 5414181 w 5414181"/>
                <a:gd name="connsiteY3" fmla="*/ 1865584 h 1865584"/>
                <a:gd name="connsiteX4" fmla="*/ 0 w 5414181"/>
                <a:gd name="connsiteY4" fmla="*/ 1865584 h 1865584"/>
                <a:gd name="connsiteX5" fmla="*/ 0 w 5414181"/>
                <a:gd name="connsiteY5" fmla="*/ 612884 h 1865584"/>
                <a:gd name="connsiteX0" fmla="*/ 0 w 5414181"/>
                <a:gd name="connsiteY0" fmla="*/ 428902 h 1681602"/>
                <a:gd name="connsiteX1" fmla="*/ 2741749 w 5414181"/>
                <a:gd name="connsiteY1" fmla="*/ 0 h 1681602"/>
                <a:gd name="connsiteX2" fmla="*/ 5414181 w 5414181"/>
                <a:gd name="connsiteY2" fmla="*/ 428902 h 1681602"/>
                <a:gd name="connsiteX3" fmla="*/ 5414181 w 5414181"/>
                <a:gd name="connsiteY3" fmla="*/ 1681602 h 1681602"/>
                <a:gd name="connsiteX4" fmla="*/ 0 w 5414181"/>
                <a:gd name="connsiteY4" fmla="*/ 1681602 h 1681602"/>
                <a:gd name="connsiteX5" fmla="*/ 0 w 5414181"/>
                <a:gd name="connsiteY5" fmla="*/ 428902 h 1681602"/>
                <a:gd name="connsiteX0" fmla="*/ 0 w 5414181"/>
                <a:gd name="connsiteY0" fmla="*/ 635881 h 1888581"/>
                <a:gd name="connsiteX1" fmla="*/ 2734447 w 5414181"/>
                <a:gd name="connsiteY1" fmla="*/ 0 h 1888581"/>
                <a:gd name="connsiteX2" fmla="*/ 5414181 w 5414181"/>
                <a:gd name="connsiteY2" fmla="*/ 635881 h 1888581"/>
                <a:gd name="connsiteX3" fmla="*/ 5414181 w 5414181"/>
                <a:gd name="connsiteY3" fmla="*/ 1888581 h 1888581"/>
                <a:gd name="connsiteX4" fmla="*/ 0 w 5414181"/>
                <a:gd name="connsiteY4" fmla="*/ 1888581 h 1888581"/>
                <a:gd name="connsiteX5" fmla="*/ 0 w 5414181"/>
                <a:gd name="connsiteY5" fmla="*/ 635881 h 1888581"/>
                <a:gd name="connsiteX0" fmla="*/ 0 w 5457994"/>
                <a:gd name="connsiteY0" fmla="*/ 635881 h 1888581"/>
                <a:gd name="connsiteX1" fmla="*/ 2734447 w 5457994"/>
                <a:gd name="connsiteY1" fmla="*/ 0 h 1888581"/>
                <a:gd name="connsiteX2" fmla="*/ 5457994 w 5457994"/>
                <a:gd name="connsiteY2" fmla="*/ 428902 h 1888581"/>
                <a:gd name="connsiteX3" fmla="*/ 5414181 w 5457994"/>
                <a:gd name="connsiteY3" fmla="*/ 1888581 h 1888581"/>
                <a:gd name="connsiteX4" fmla="*/ 0 w 5457994"/>
                <a:gd name="connsiteY4" fmla="*/ 1888581 h 1888581"/>
                <a:gd name="connsiteX5" fmla="*/ 0 w 5457994"/>
                <a:gd name="connsiteY5" fmla="*/ 635881 h 1888581"/>
                <a:gd name="connsiteX0" fmla="*/ 0 w 5457994"/>
                <a:gd name="connsiteY0" fmla="*/ 612883 h 1865583"/>
                <a:gd name="connsiteX1" fmla="*/ 2529984 w 5457994"/>
                <a:gd name="connsiteY1" fmla="*/ 0 h 1865583"/>
                <a:gd name="connsiteX2" fmla="*/ 5457994 w 5457994"/>
                <a:gd name="connsiteY2" fmla="*/ 405904 h 1865583"/>
                <a:gd name="connsiteX3" fmla="*/ 5414181 w 5457994"/>
                <a:gd name="connsiteY3" fmla="*/ 1865583 h 1865583"/>
                <a:gd name="connsiteX4" fmla="*/ 0 w 5457994"/>
                <a:gd name="connsiteY4" fmla="*/ 1865583 h 1865583"/>
                <a:gd name="connsiteX5" fmla="*/ 0 w 5457994"/>
                <a:gd name="connsiteY5" fmla="*/ 612883 h 1865583"/>
                <a:gd name="connsiteX0" fmla="*/ 0 w 5457994"/>
                <a:gd name="connsiteY0" fmla="*/ 520892 h 1773592"/>
                <a:gd name="connsiteX1" fmla="*/ 2449659 w 5457994"/>
                <a:gd name="connsiteY1" fmla="*/ 0 h 1773592"/>
                <a:gd name="connsiteX2" fmla="*/ 5457994 w 5457994"/>
                <a:gd name="connsiteY2" fmla="*/ 313913 h 1773592"/>
                <a:gd name="connsiteX3" fmla="*/ 5414181 w 5457994"/>
                <a:gd name="connsiteY3" fmla="*/ 1773592 h 1773592"/>
                <a:gd name="connsiteX4" fmla="*/ 0 w 5457994"/>
                <a:gd name="connsiteY4" fmla="*/ 1773592 h 1773592"/>
                <a:gd name="connsiteX5" fmla="*/ 0 w 5457994"/>
                <a:gd name="connsiteY5" fmla="*/ 520892 h 1773592"/>
                <a:gd name="connsiteX0" fmla="*/ 0 w 5457994"/>
                <a:gd name="connsiteY0" fmla="*/ 589885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589885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269938 h 1729617"/>
                <a:gd name="connsiteX1" fmla="*/ 2603007 w 5457994"/>
                <a:gd name="connsiteY1" fmla="*/ 2021 h 1729617"/>
                <a:gd name="connsiteX2" fmla="*/ 5457994 w 5457994"/>
                <a:gd name="connsiteY2" fmla="*/ 269938 h 1729617"/>
                <a:gd name="connsiteX3" fmla="*/ 5414181 w 5457994"/>
                <a:gd name="connsiteY3" fmla="*/ 1729617 h 1729617"/>
                <a:gd name="connsiteX4" fmla="*/ 0 w 5457994"/>
                <a:gd name="connsiteY4" fmla="*/ 1729617 h 1729617"/>
                <a:gd name="connsiteX5" fmla="*/ 0 w 5457994"/>
                <a:gd name="connsiteY5" fmla="*/ 269938 h 1729617"/>
                <a:gd name="connsiteX0" fmla="*/ 0 w 5457994"/>
                <a:gd name="connsiteY0" fmla="*/ 313912 h 1773591"/>
                <a:gd name="connsiteX1" fmla="*/ 2639518 w 5457994"/>
                <a:gd name="connsiteY1" fmla="*/ 0 h 1773591"/>
                <a:gd name="connsiteX2" fmla="*/ 5457994 w 5457994"/>
                <a:gd name="connsiteY2" fmla="*/ 313912 h 1773591"/>
                <a:gd name="connsiteX3" fmla="*/ 5414181 w 5457994"/>
                <a:gd name="connsiteY3" fmla="*/ 1773591 h 1773591"/>
                <a:gd name="connsiteX4" fmla="*/ 0 w 5457994"/>
                <a:gd name="connsiteY4" fmla="*/ 1773591 h 1773591"/>
                <a:gd name="connsiteX5" fmla="*/ 0 w 5457994"/>
                <a:gd name="connsiteY5" fmla="*/ 313912 h 17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7994" h="1773591">
                  <a:moveTo>
                    <a:pt x="0" y="313912"/>
                  </a:moveTo>
                  <a:cubicBezTo>
                    <a:pt x="613956" y="2982"/>
                    <a:pt x="1737155" y="0"/>
                    <a:pt x="2639518" y="0"/>
                  </a:cubicBezTo>
                  <a:cubicBezTo>
                    <a:pt x="3541881" y="0"/>
                    <a:pt x="5016240" y="2981"/>
                    <a:pt x="5457994" y="313912"/>
                  </a:cubicBezTo>
                  <a:lnTo>
                    <a:pt x="5414181" y="1773591"/>
                  </a:lnTo>
                  <a:lnTo>
                    <a:pt x="0" y="1773591"/>
                  </a:lnTo>
                  <a:lnTo>
                    <a:pt x="0" y="313912"/>
                  </a:lnTo>
                  <a:close/>
                </a:path>
              </a:pathLst>
            </a:custGeom>
            <a:solidFill>
              <a:srgbClr val="000000">
                <a:alpha val="30196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D0441C-52CF-4BC1-81C1-F63B306F6497}"/>
                </a:ext>
              </a:extLst>
            </p:cNvPr>
            <p:cNvSpPr/>
            <p:nvPr/>
          </p:nvSpPr>
          <p:spPr>
            <a:xfrm rot="5400000" flipH="1">
              <a:off x="9491664" y="2030063"/>
              <a:ext cx="2408733" cy="16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AutoShape 60">
            <a:extLst>
              <a:ext uri="{FF2B5EF4-FFF2-40B4-BE49-F238E27FC236}">
                <a16:creationId xmlns:a16="http://schemas.microsoft.com/office/drawing/2014/main" id="{B0B5F83F-8527-4AA2-8E57-E26E20B9AB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534222" y="2696297"/>
            <a:ext cx="5123559" cy="1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/>
          <a:p>
            <a:pPr algn="ctr" defTabSz="929129"/>
            <a:r>
              <a:rPr lang="en-IN" sz="8133" dirty="0">
                <a:solidFill>
                  <a:srgbClr val="595959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B8839-2DE8-4E32-AACE-5718126A1761}"/>
              </a:ext>
            </a:extLst>
          </p:cNvPr>
          <p:cNvGrpSpPr/>
          <p:nvPr/>
        </p:nvGrpSpPr>
        <p:grpSpPr>
          <a:xfrm>
            <a:off x="388419" y="4989095"/>
            <a:ext cx="11353773" cy="1010795"/>
            <a:chOff x="388418" y="4989095"/>
            <a:chExt cx="11353773" cy="10107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93061BB-6E88-49D5-96AC-0D4B954CFE65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EF8E9F-DDCB-4541-A42F-60DCBE2D01F7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5E21C7-F0FC-40D8-9ED6-3186344B50E3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F9EBE0-1E6B-4658-8793-8756CA68361A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CAEF2-56FF-434C-A027-5AC490A216F8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5EF6AD-A134-4584-BD4C-16BF16437488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E9512F-07E0-4A16-9DA9-947B2A8C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0E8AED-823F-4FE2-A1E5-33EBECA3A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292" y="472819"/>
            <a:ext cx="2276797" cy="1911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4C3551-2C7A-40BB-8A32-75878B1B0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775" y="472819"/>
            <a:ext cx="2276797" cy="19110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30E4DA-C954-4695-AE3D-F2F5D1B1F141}"/>
              </a:ext>
            </a:extLst>
          </p:cNvPr>
          <p:cNvSpPr/>
          <p:nvPr userDrawn="1"/>
        </p:nvSpPr>
        <p:spPr>
          <a:xfrm>
            <a:off x="10501747" y="0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0" name="Picture 2" descr="Image result for sify logo">
            <a:extLst>
              <a:ext uri="{FF2B5EF4-FFF2-40B4-BE49-F238E27FC236}">
                <a16:creationId xmlns:a16="http://schemas.microsoft.com/office/drawing/2014/main" id="{3731A4F0-B6D2-4978-AE59-15EDB196B1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42610" y="336315"/>
            <a:ext cx="1159575" cy="6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C746AA-10E1-487F-9FF3-660CDC2FB9FD}"/>
              </a:ext>
            </a:extLst>
          </p:cNvPr>
          <p:cNvSpPr/>
          <p:nvPr userDrawn="1"/>
        </p:nvSpPr>
        <p:spPr>
          <a:xfrm>
            <a:off x="-101600" y="-126999"/>
            <a:ext cx="369453" cy="963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4775006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49933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3775287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504996"/>
            <a:ext cx="10051200" cy="46165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895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9771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800" y="504999"/>
            <a:ext cx="10051200" cy="46165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277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CBFFE66-0EBA-46FF-AA31-6E868A667A5F}"/>
              </a:ext>
            </a:extLst>
          </p:cNvPr>
          <p:cNvGrpSpPr/>
          <p:nvPr userDrawn="1"/>
        </p:nvGrpSpPr>
        <p:grpSpPr>
          <a:xfrm rot="16200000">
            <a:off x="5159304" y="2280919"/>
            <a:ext cx="1873392" cy="2411240"/>
            <a:chOff x="9651545" y="1652096"/>
            <a:chExt cx="1873392" cy="2411240"/>
          </a:xfrm>
        </p:grpSpPr>
        <p:sp>
          <p:nvSpPr>
            <p:cNvPr id="5" name="Rectangle 80">
              <a:extLst>
                <a:ext uri="{FF2B5EF4-FFF2-40B4-BE49-F238E27FC236}">
                  <a16:creationId xmlns:a16="http://schemas.microsoft.com/office/drawing/2014/main" id="{B147A8D9-A5C8-4EFF-B7D9-B384FA84D77C}"/>
                </a:ext>
              </a:extLst>
            </p:cNvPr>
            <p:cNvSpPr/>
            <p:nvPr/>
          </p:nvSpPr>
          <p:spPr>
            <a:xfrm rot="5400000" flipV="1">
              <a:off x="9154760" y="2148881"/>
              <a:ext cx="2408732" cy="1415161"/>
            </a:xfrm>
            <a:custGeom>
              <a:avLst/>
              <a:gdLst>
                <a:gd name="connsiteX0" fmla="*/ 0 w 5414181"/>
                <a:gd name="connsiteY0" fmla="*/ 0 h 1252700"/>
                <a:gd name="connsiteX1" fmla="*/ 5414181 w 5414181"/>
                <a:gd name="connsiteY1" fmla="*/ 0 h 1252700"/>
                <a:gd name="connsiteX2" fmla="*/ 5414181 w 5414181"/>
                <a:gd name="connsiteY2" fmla="*/ 1252700 h 1252700"/>
                <a:gd name="connsiteX3" fmla="*/ 0 w 5414181"/>
                <a:gd name="connsiteY3" fmla="*/ 1252700 h 1252700"/>
                <a:gd name="connsiteX4" fmla="*/ 0 w 5414181"/>
                <a:gd name="connsiteY4" fmla="*/ 0 h 1252700"/>
                <a:gd name="connsiteX0" fmla="*/ 0 w 5414181"/>
                <a:gd name="connsiteY0" fmla="*/ 242626 h 1495326"/>
                <a:gd name="connsiteX1" fmla="*/ 5414181 w 5414181"/>
                <a:gd name="connsiteY1" fmla="*/ 242626 h 1495326"/>
                <a:gd name="connsiteX2" fmla="*/ 5414181 w 5414181"/>
                <a:gd name="connsiteY2" fmla="*/ 1495326 h 1495326"/>
                <a:gd name="connsiteX3" fmla="*/ 0 w 5414181"/>
                <a:gd name="connsiteY3" fmla="*/ 1495326 h 1495326"/>
                <a:gd name="connsiteX4" fmla="*/ 0 w 5414181"/>
                <a:gd name="connsiteY4" fmla="*/ 242626 h 1495326"/>
                <a:gd name="connsiteX0" fmla="*/ 0 w 5414181"/>
                <a:gd name="connsiteY0" fmla="*/ 389229 h 1641929"/>
                <a:gd name="connsiteX1" fmla="*/ 5414181 w 5414181"/>
                <a:gd name="connsiteY1" fmla="*/ 389229 h 1641929"/>
                <a:gd name="connsiteX2" fmla="*/ 5414181 w 5414181"/>
                <a:gd name="connsiteY2" fmla="*/ 1641929 h 1641929"/>
                <a:gd name="connsiteX3" fmla="*/ 0 w 5414181"/>
                <a:gd name="connsiteY3" fmla="*/ 1641929 h 1641929"/>
                <a:gd name="connsiteX4" fmla="*/ 0 w 5414181"/>
                <a:gd name="connsiteY4" fmla="*/ 389229 h 1641929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532632 h 1785332"/>
                <a:gd name="connsiteX1" fmla="*/ 5414181 w 5414181"/>
                <a:gd name="connsiteY1" fmla="*/ 532632 h 1785332"/>
                <a:gd name="connsiteX2" fmla="*/ 5414181 w 5414181"/>
                <a:gd name="connsiteY2" fmla="*/ 1785332 h 1785332"/>
                <a:gd name="connsiteX3" fmla="*/ 0 w 5414181"/>
                <a:gd name="connsiteY3" fmla="*/ 1785332 h 1785332"/>
                <a:gd name="connsiteX4" fmla="*/ 0 w 5414181"/>
                <a:gd name="connsiteY4" fmla="*/ 532632 h 1785332"/>
                <a:gd name="connsiteX0" fmla="*/ 0 w 5414181"/>
                <a:gd name="connsiteY0" fmla="*/ 654829 h 1907529"/>
                <a:gd name="connsiteX1" fmla="*/ 5414181 w 5414181"/>
                <a:gd name="connsiteY1" fmla="*/ 654829 h 1907529"/>
                <a:gd name="connsiteX2" fmla="*/ 5414181 w 5414181"/>
                <a:gd name="connsiteY2" fmla="*/ 1907529 h 1907529"/>
                <a:gd name="connsiteX3" fmla="*/ 0 w 5414181"/>
                <a:gd name="connsiteY3" fmla="*/ 1907529 h 1907529"/>
                <a:gd name="connsiteX4" fmla="*/ 0 w 5414181"/>
                <a:gd name="connsiteY4" fmla="*/ 654829 h 1907529"/>
                <a:gd name="connsiteX0" fmla="*/ 0 w 5414181"/>
                <a:gd name="connsiteY0" fmla="*/ 612884 h 1865584"/>
                <a:gd name="connsiteX1" fmla="*/ 2763656 w 5414181"/>
                <a:gd name="connsiteY1" fmla="*/ 0 h 1865584"/>
                <a:gd name="connsiteX2" fmla="*/ 5414181 w 5414181"/>
                <a:gd name="connsiteY2" fmla="*/ 612884 h 1865584"/>
                <a:gd name="connsiteX3" fmla="*/ 5414181 w 5414181"/>
                <a:gd name="connsiteY3" fmla="*/ 1865584 h 1865584"/>
                <a:gd name="connsiteX4" fmla="*/ 0 w 5414181"/>
                <a:gd name="connsiteY4" fmla="*/ 1865584 h 1865584"/>
                <a:gd name="connsiteX5" fmla="*/ 0 w 5414181"/>
                <a:gd name="connsiteY5" fmla="*/ 612884 h 1865584"/>
                <a:gd name="connsiteX0" fmla="*/ 0 w 5414181"/>
                <a:gd name="connsiteY0" fmla="*/ 428902 h 1681602"/>
                <a:gd name="connsiteX1" fmla="*/ 2741749 w 5414181"/>
                <a:gd name="connsiteY1" fmla="*/ 0 h 1681602"/>
                <a:gd name="connsiteX2" fmla="*/ 5414181 w 5414181"/>
                <a:gd name="connsiteY2" fmla="*/ 428902 h 1681602"/>
                <a:gd name="connsiteX3" fmla="*/ 5414181 w 5414181"/>
                <a:gd name="connsiteY3" fmla="*/ 1681602 h 1681602"/>
                <a:gd name="connsiteX4" fmla="*/ 0 w 5414181"/>
                <a:gd name="connsiteY4" fmla="*/ 1681602 h 1681602"/>
                <a:gd name="connsiteX5" fmla="*/ 0 w 5414181"/>
                <a:gd name="connsiteY5" fmla="*/ 428902 h 1681602"/>
                <a:gd name="connsiteX0" fmla="*/ 0 w 5414181"/>
                <a:gd name="connsiteY0" fmla="*/ 635881 h 1888581"/>
                <a:gd name="connsiteX1" fmla="*/ 2734447 w 5414181"/>
                <a:gd name="connsiteY1" fmla="*/ 0 h 1888581"/>
                <a:gd name="connsiteX2" fmla="*/ 5414181 w 5414181"/>
                <a:gd name="connsiteY2" fmla="*/ 635881 h 1888581"/>
                <a:gd name="connsiteX3" fmla="*/ 5414181 w 5414181"/>
                <a:gd name="connsiteY3" fmla="*/ 1888581 h 1888581"/>
                <a:gd name="connsiteX4" fmla="*/ 0 w 5414181"/>
                <a:gd name="connsiteY4" fmla="*/ 1888581 h 1888581"/>
                <a:gd name="connsiteX5" fmla="*/ 0 w 5414181"/>
                <a:gd name="connsiteY5" fmla="*/ 635881 h 1888581"/>
                <a:gd name="connsiteX0" fmla="*/ 0 w 5457994"/>
                <a:gd name="connsiteY0" fmla="*/ 635881 h 1888581"/>
                <a:gd name="connsiteX1" fmla="*/ 2734447 w 5457994"/>
                <a:gd name="connsiteY1" fmla="*/ 0 h 1888581"/>
                <a:gd name="connsiteX2" fmla="*/ 5457994 w 5457994"/>
                <a:gd name="connsiteY2" fmla="*/ 428902 h 1888581"/>
                <a:gd name="connsiteX3" fmla="*/ 5414181 w 5457994"/>
                <a:gd name="connsiteY3" fmla="*/ 1888581 h 1888581"/>
                <a:gd name="connsiteX4" fmla="*/ 0 w 5457994"/>
                <a:gd name="connsiteY4" fmla="*/ 1888581 h 1888581"/>
                <a:gd name="connsiteX5" fmla="*/ 0 w 5457994"/>
                <a:gd name="connsiteY5" fmla="*/ 635881 h 1888581"/>
                <a:gd name="connsiteX0" fmla="*/ 0 w 5457994"/>
                <a:gd name="connsiteY0" fmla="*/ 612883 h 1865583"/>
                <a:gd name="connsiteX1" fmla="*/ 2529984 w 5457994"/>
                <a:gd name="connsiteY1" fmla="*/ 0 h 1865583"/>
                <a:gd name="connsiteX2" fmla="*/ 5457994 w 5457994"/>
                <a:gd name="connsiteY2" fmla="*/ 405904 h 1865583"/>
                <a:gd name="connsiteX3" fmla="*/ 5414181 w 5457994"/>
                <a:gd name="connsiteY3" fmla="*/ 1865583 h 1865583"/>
                <a:gd name="connsiteX4" fmla="*/ 0 w 5457994"/>
                <a:gd name="connsiteY4" fmla="*/ 1865583 h 1865583"/>
                <a:gd name="connsiteX5" fmla="*/ 0 w 5457994"/>
                <a:gd name="connsiteY5" fmla="*/ 612883 h 1865583"/>
                <a:gd name="connsiteX0" fmla="*/ 0 w 5457994"/>
                <a:gd name="connsiteY0" fmla="*/ 520892 h 1773592"/>
                <a:gd name="connsiteX1" fmla="*/ 2449659 w 5457994"/>
                <a:gd name="connsiteY1" fmla="*/ 0 h 1773592"/>
                <a:gd name="connsiteX2" fmla="*/ 5457994 w 5457994"/>
                <a:gd name="connsiteY2" fmla="*/ 313913 h 1773592"/>
                <a:gd name="connsiteX3" fmla="*/ 5414181 w 5457994"/>
                <a:gd name="connsiteY3" fmla="*/ 1773592 h 1773592"/>
                <a:gd name="connsiteX4" fmla="*/ 0 w 5457994"/>
                <a:gd name="connsiteY4" fmla="*/ 1773592 h 1773592"/>
                <a:gd name="connsiteX5" fmla="*/ 0 w 5457994"/>
                <a:gd name="connsiteY5" fmla="*/ 520892 h 1773592"/>
                <a:gd name="connsiteX0" fmla="*/ 0 w 5457994"/>
                <a:gd name="connsiteY0" fmla="*/ 589885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589885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269938 h 1729617"/>
                <a:gd name="connsiteX1" fmla="*/ 2603007 w 5457994"/>
                <a:gd name="connsiteY1" fmla="*/ 2021 h 1729617"/>
                <a:gd name="connsiteX2" fmla="*/ 5457994 w 5457994"/>
                <a:gd name="connsiteY2" fmla="*/ 269938 h 1729617"/>
                <a:gd name="connsiteX3" fmla="*/ 5414181 w 5457994"/>
                <a:gd name="connsiteY3" fmla="*/ 1729617 h 1729617"/>
                <a:gd name="connsiteX4" fmla="*/ 0 w 5457994"/>
                <a:gd name="connsiteY4" fmla="*/ 1729617 h 1729617"/>
                <a:gd name="connsiteX5" fmla="*/ 0 w 5457994"/>
                <a:gd name="connsiteY5" fmla="*/ 269938 h 1729617"/>
                <a:gd name="connsiteX0" fmla="*/ 0 w 5457994"/>
                <a:gd name="connsiteY0" fmla="*/ 313912 h 1773591"/>
                <a:gd name="connsiteX1" fmla="*/ 2639518 w 5457994"/>
                <a:gd name="connsiteY1" fmla="*/ 0 h 1773591"/>
                <a:gd name="connsiteX2" fmla="*/ 5457994 w 5457994"/>
                <a:gd name="connsiteY2" fmla="*/ 313912 h 1773591"/>
                <a:gd name="connsiteX3" fmla="*/ 5414181 w 5457994"/>
                <a:gd name="connsiteY3" fmla="*/ 1773591 h 1773591"/>
                <a:gd name="connsiteX4" fmla="*/ 0 w 5457994"/>
                <a:gd name="connsiteY4" fmla="*/ 1773591 h 1773591"/>
                <a:gd name="connsiteX5" fmla="*/ 0 w 5457994"/>
                <a:gd name="connsiteY5" fmla="*/ 313912 h 17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7994" h="1773591">
                  <a:moveTo>
                    <a:pt x="0" y="313912"/>
                  </a:moveTo>
                  <a:cubicBezTo>
                    <a:pt x="613956" y="2982"/>
                    <a:pt x="1737155" y="0"/>
                    <a:pt x="2639518" y="0"/>
                  </a:cubicBezTo>
                  <a:cubicBezTo>
                    <a:pt x="3541881" y="0"/>
                    <a:pt x="5016240" y="2981"/>
                    <a:pt x="5457994" y="313912"/>
                  </a:cubicBezTo>
                  <a:lnTo>
                    <a:pt x="5414181" y="1773591"/>
                  </a:lnTo>
                  <a:lnTo>
                    <a:pt x="0" y="1773591"/>
                  </a:lnTo>
                  <a:lnTo>
                    <a:pt x="0" y="313912"/>
                  </a:lnTo>
                  <a:close/>
                </a:path>
              </a:pathLst>
            </a:custGeom>
            <a:solidFill>
              <a:srgbClr val="000000">
                <a:alpha val="30196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06"/>
              <a:endParaRPr lang="en-IN" sz="1867" dirty="0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D0441C-52CF-4BC1-81C1-F63B306F6497}"/>
                </a:ext>
              </a:extLst>
            </p:cNvPr>
            <p:cNvSpPr/>
            <p:nvPr/>
          </p:nvSpPr>
          <p:spPr>
            <a:xfrm rot="5400000" flipH="1">
              <a:off x="9491664" y="2030063"/>
              <a:ext cx="2408733" cy="16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06"/>
              <a:endParaRPr lang="en-IN" sz="1867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AutoShape 60">
            <a:extLst>
              <a:ext uri="{FF2B5EF4-FFF2-40B4-BE49-F238E27FC236}">
                <a16:creationId xmlns:a16="http://schemas.microsoft.com/office/drawing/2014/main" id="{B0B5F83F-8527-4AA2-8E57-E26E20B9ABEC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534223" y="2696297"/>
            <a:ext cx="5123559" cy="1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/>
          <a:p>
            <a:pPr algn="ctr" defTabSz="929106"/>
            <a:r>
              <a:rPr lang="en-IN" sz="8133" dirty="0">
                <a:solidFill>
                  <a:srgbClr val="595959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B8839-2DE8-4E32-AACE-5718126A1761}"/>
              </a:ext>
            </a:extLst>
          </p:cNvPr>
          <p:cNvGrpSpPr/>
          <p:nvPr userDrawn="1"/>
        </p:nvGrpSpPr>
        <p:grpSpPr>
          <a:xfrm>
            <a:off x="388420" y="4989096"/>
            <a:ext cx="11353773" cy="1010795"/>
            <a:chOff x="388418" y="4989095"/>
            <a:chExt cx="11353773" cy="10107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93061BB-6E88-49D5-96AC-0D4B954CFE65}"/>
                </a:ext>
              </a:extLst>
            </p:cNvPr>
            <p:cNvCxnSpPr/>
            <p:nvPr userDrawn="1"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EF8E9F-DDCB-4541-A42F-60DCBE2D01F7}"/>
                </a:ext>
              </a:extLst>
            </p:cNvPr>
            <p:cNvCxnSpPr/>
            <p:nvPr userDrawn="1"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5E21C7-F0FC-40D8-9ED6-3186344B50E3}"/>
                </a:ext>
              </a:extLst>
            </p:cNvPr>
            <p:cNvCxnSpPr/>
            <p:nvPr userDrawn="1"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F9EBE0-1E6B-4658-8793-8756CA68361A}"/>
                </a:ext>
              </a:extLst>
            </p:cNvPr>
            <p:cNvCxnSpPr/>
            <p:nvPr userDrawn="1"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CAEF2-56FF-434C-A027-5AC490A216F8}"/>
                </a:ext>
              </a:extLst>
            </p:cNvPr>
            <p:cNvCxnSpPr/>
            <p:nvPr userDrawn="1"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5EF6AD-A134-4584-BD4C-16BF16437488}"/>
                </a:ext>
              </a:extLst>
            </p:cNvPr>
            <p:cNvCxnSpPr/>
            <p:nvPr userDrawn="1"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E9512F-07E0-4A16-9DA9-947B2A8C3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0E8AED-823F-4FE2-A1E5-33EBECA3A3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292" y="472821"/>
            <a:ext cx="2276797" cy="1911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4C3551-2C7A-40BB-8A32-75878B1B01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776" y="472821"/>
            <a:ext cx="2276797" cy="19110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ACDB163-F9DE-4B38-BC27-7BFA7A464788}"/>
              </a:ext>
            </a:extLst>
          </p:cNvPr>
          <p:cNvGrpSpPr/>
          <p:nvPr userDrawn="1"/>
        </p:nvGrpSpPr>
        <p:grpSpPr>
          <a:xfrm>
            <a:off x="9742013" y="1"/>
            <a:ext cx="1954179" cy="1106663"/>
            <a:chOff x="9753599" y="1"/>
            <a:chExt cx="1739885" cy="985307"/>
          </a:xfrm>
        </p:grpSpPr>
        <p:sp>
          <p:nvSpPr>
            <p:cNvPr id="21" name="Round Same Side Corner Rectangle 72">
              <a:extLst>
                <a:ext uri="{FF2B5EF4-FFF2-40B4-BE49-F238E27FC236}">
                  <a16:creationId xmlns:a16="http://schemas.microsoft.com/office/drawing/2014/main" id="{36B3F11A-39C5-4A16-85C9-A7EC66C0C9B9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22" name="Picture 2" descr="Image result for sify logo">
              <a:extLst>
                <a:ext uri="{FF2B5EF4-FFF2-40B4-BE49-F238E27FC236}">
                  <a16:creationId xmlns:a16="http://schemas.microsoft.com/office/drawing/2014/main" id="{C8C9E264-488F-42A2-A3B4-46C27F174E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38599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82292" y="178553"/>
            <a:ext cx="9616453" cy="430759"/>
          </a:xfrm>
          <a:prstGeom prst="rect">
            <a:avLst/>
          </a:prstGeom>
          <a:noFill/>
        </p:spPr>
        <p:txBody>
          <a:bodyPr wrap="square" lIns="122400" tIns="0" rIns="0" bIns="0" rtlCol="0">
            <a:spAutoFit/>
          </a:bodyPr>
          <a:lstStyle>
            <a:lvl1pPr algn="l">
              <a:defRPr lang="en-US" sz="2799" b="1" i="0" spc="-67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pPr marL="0" lvl="0" algn="l" defTabSz="609087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2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65">
          <p15:clr>
            <a:srgbClr val="FBAE40"/>
          </p15:clr>
        </p15:guide>
        <p15:guide id="3" pos="7502">
          <p15:clr>
            <a:srgbClr val="FBAE40"/>
          </p15:clr>
        </p15:guide>
        <p15:guide id="4" orient="horz" pos="816">
          <p15:clr>
            <a:srgbClr val="FBAE40"/>
          </p15:clr>
        </p15:guide>
        <p15:guide id="5" orient="horz" pos="96">
          <p15:clr>
            <a:srgbClr val="FBAE40"/>
          </p15:clr>
        </p15:guide>
        <p15:guide id="6" orient="horz" pos="3849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84601352-D74E-D226-05C0-6BEB858CC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781E3FBB-6F61-F616-D283-0F532E097246}"/>
              </a:ext>
            </a:extLst>
          </p:cNvPr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0AC7D4-FF68-A25B-EEAC-CF23363021EA}"/>
              </a:ext>
            </a:extLst>
          </p:cNvPr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7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endParaRPr lang="en-US" sz="1067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938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212913"/>
            <a:ext cx="113284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2164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0896829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8A9085D6-FD02-953D-1BDB-D087C1E6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sify logo">
            <a:extLst>
              <a:ext uri="{FF2B5EF4-FFF2-40B4-BE49-F238E27FC236}">
                <a16:creationId xmlns:a16="http://schemas.microsoft.com/office/drawing/2014/main" id="{7F095CEE-D1EC-3A59-DEB0-8B971F22A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0838294-EAAE-F4D8-0CE0-1F67835165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465755"/>
            <a:ext cx="5408709" cy="1938988"/>
          </a:xfrm>
        </p:spPr>
        <p:txBody>
          <a:bodyPr>
            <a:no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733" b="1" cap="all" baseline="0">
                <a:solidFill>
                  <a:srgbClr val="00FFFF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232E589-1BE1-FCEE-FBF0-DDABB8F6CA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40474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469DBE9-0AA4-531D-E799-37BBEB6A35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1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27230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A3C1BB-4921-D628-4435-000779696F94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5640DCA-D6C8-CD69-87E4-6107AB3E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7A8E4-3C91-BC73-7CD5-876626006D08}"/>
              </a:ext>
            </a:extLst>
          </p:cNvPr>
          <p:cNvSpPr txBox="1"/>
          <p:nvPr/>
        </p:nvSpPr>
        <p:spPr>
          <a:xfrm>
            <a:off x="35560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 Nova" panose="020B0504020202020204" pitchFamily="34" charset="0"/>
              </a:rPr>
              <a:t>cloud@core</a:t>
            </a:r>
            <a:r>
              <a:rPr lang="en-US" sz="1067" baseline="30000" dirty="0" err="1">
                <a:solidFill>
                  <a:schemeClr val="bg1"/>
                </a:solidFill>
                <a:latin typeface="Arial Nova" panose="020B0504020202020204" pitchFamily="34" charset="0"/>
              </a:rPr>
              <a:t>TM</a:t>
            </a:r>
            <a:endParaRPr lang="en-US" sz="1400" baseline="30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4211A0-BC24-5489-5E9F-D23CCA1D0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1" y="6614139"/>
            <a:ext cx="362479" cy="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B39CE10-FB02-2404-5C53-3E9ED5232B68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C8FDB42C-DE6D-2ED8-101F-05F9FD78F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AFB653-8131-6648-6594-9AF3E8CC6030}"/>
              </a:ext>
            </a:extLst>
          </p:cNvPr>
          <p:cNvSpPr txBox="1"/>
          <p:nvPr/>
        </p:nvSpPr>
        <p:spPr>
          <a:xfrm>
            <a:off x="35560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 Nova" panose="020B0504020202020204" pitchFamily="34" charset="0"/>
              </a:rPr>
              <a:t>cloud@core</a:t>
            </a:r>
            <a:r>
              <a:rPr lang="en-US" sz="1067" baseline="30000" dirty="0" err="1">
                <a:solidFill>
                  <a:schemeClr val="bg1"/>
                </a:solidFill>
                <a:latin typeface="Arial Nova" panose="020B0504020202020204" pitchFamily="34" charset="0"/>
              </a:rPr>
              <a:t>TM</a:t>
            </a:r>
            <a:endParaRPr lang="en-US" sz="1400" baseline="300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336C4A5-8CD0-8ADA-33A9-013B52A950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1" y="6614139"/>
            <a:ext cx="362479" cy="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C8DB06-6B90-B680-3143-8A9AA9FD07AF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C103D4AA-74B2-A790-72CC-A5090D94C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DD4363-2EBB-D5EA-7B46-FD7ACCCFE41B}"/>
              </a:ext>
            </a:extLst>
          </p:cNvPr>
          <p:cNvGrpSpPr/>
          <p:nvPr/>
        </p:nvGrpSpPr>
        <p:grpSpPr>
          <a:xfrm>
            <a:off x="85840" y="6516891"/>
            <a:ext cx="1631200" cy="307777"/>
            <a:chOff x="1066800" y="4063365"/>
            <a:chExt cx="1223400" cy="23083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2A1185-04ED-52A1-1045-E73B0ED50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4AE7D3-EE27-BEE5-F928-D714827B497A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cloud@core</a:t>
              </a:r>
              <a:r>
                <a:rPr lang="en-US" sz="1067" baseline="300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TM</a:t>
              </a:r>
              <a:endParaRPr lang="en-US" sz="1400" baseline="30000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64A393F-78B5-BD29-6075-66F6FB844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316568"/>
            <a:ext cx="11328200" cy="4993217"/>
          </a:xfrm>
        </p:spPr>
        <p:txBody>
          <a:bodyPr/>
          <a:lstStyle>
            <a:lvl1pPr marL="302355" indent="-302355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>
              <a:defRPr sz="2133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1055974">
              <a:defRPr sz="2133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1439964">
              <a:defRPr sz="1867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1775956">
              <a:defRPr sz="1867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8AEB2D0-D57C-2A16-7624-930E3F7F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8577" y="6356353"/>
            <a:ext cx="650240" cy="366183"/>
          </a:xfrm>
        </p:spPr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4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79D987-8DC7-7A34-8F78-BCDBFE518C6D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07B47567-2F50-5AAA-D231-D1F15EAEF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5F52F5-1F02-509A-47D0-8B8A61B64278}"/>
              </a:ext>
            </a:extLst>
          </p:cNvPr>
          <p:cNvGrpSpPr/>
          <p:nvPr/>
        </p:nvGrpSpPr>
        <p:grpSpPr>
          <a:xfrm>
            <a:off x="85840" y="6516891"/>
            <a:ext cx="1631200" cy="307777"/>
            <a:chOff x="1066800" y="4063365"/>
            <a:chExt cx="1223400" cy="2308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96F05F-D2F9-10C1-5A8C-47FD8F24C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204E09-B666-D666-F9B6-2EE138A911D2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cloud@core</a:t>
              </a:r>
              <a:r>
                <a:rPr lang="en-US" sz="1067" baseline="300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TM</a:t>
              </a:r>
              <a:endParaRPr lang="en-US" sz="1400" baseline="30000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2F6F289-D211-D20F-3A65-822A87F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316568"/>
            <a:ext cx="11328200" cy="4993217"/>
          </a:xfrm>
        </p:spPr>
        <p:txBody>
          <a:bodyPr/>
          <a:lstStyle>
            <a:lvl1pPr marL="302355" indent="-302355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>
              <a:defRPr sz="2133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 marL="1055974">
              <a:defRPr sz="2133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 marL="1439964">
              <a:defRPr sz="1867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 marL="1775956">
              <a:defRPr sz="1867">
                <a:solidFill>
                  <a:schemeClr val="bg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34C5C8D7-7D0B-50E8-E3B3-54DC0EF7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8577" y="6356353"/>
            <a:ext cx="650240" cy="366183"/>
          </a:xfrm>
        </p:spPr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9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DEAEFD-1C1C-4705-A7B4-C18700C0D051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2A6F2CD-2248-4E26-805E-67B423ABE9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29C921-18CF-4A1E-BB95-922460B5DC60}"/>
              </a:ext>
            </a:extLst>
          </p:cNvPr>
          <p:cNvGrpSpPr/>
          <p:nvPr/>
        </p:nvGrpSpPr>
        <p:grpSpPr>
          <a:xfrm>
            <a:off x="85840" y="6516891"/>
            <a:ext cx="1631200" cy="307777"/>
            <a:chOff x="1066800" y="4063365"/>
            <a:chExt cx="1223400" cy="2308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64CED7-404C-42CF-AE0F-95F58C51F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172F8D-805D-48CD-85FF-0ECF78909EF2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cloud@core</a:t>
              </a:r>
              <a:r>
                <a:rPr lang="en-US" sz="1067" baseline="300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TM</a:t>
              </a:r>
              <a:endParaRPr lang="en-US" sz="1400" baseline="30000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801" y="1316568"/>
            <a:ext cx="5425017" cy="4993216"/>
          </a:xfrm>
        </p:spPr>
        <p:txBody>
          <a:bodyPr>
            <a:normAutofit/>
          </a:bodyPr>
          <a:lstStyle>
            <a:lvl1pPr marL="302355" indent="-302355">
              <a:buFont typeface="Wingdings" panose="05000000000000000000" pitchFamily="2" charset="2"/>
              <a:buChar char="§"/>
              <a:defRPr sz="2133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>
              <a:defRPr sz="1867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>
              <a:defRPr sz="1467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>
              <a:defRPr sz="1467">
                <a:solidFill>
                  <a:schemeClr val="bg1"/>
                </a:solidFill>
                <a:latin typeface="Arial Nova" panose="020B05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355" indent="-302355">
              <a:buFont typeface="Wingdings" panose="05000000000000000000" pitchFamily="2" charset="2"/>
              <a:buChar char="§"/>
              <a:defRPr sz="2133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>
              <a:defRPr sz="1867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>
              <a:defRPr sz="1467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>
              <a:defRPr sz="1467">
                <a:solidFill>
                  <a:schemeClr val="bg1"/>
                </a:solidFill>
                <a:latin typeface="Arial Nova" panose="020B05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0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809321-F4FE-46F7-A660-052C72F578F8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18CE42A-829A-4A80-B49F-B0C1924D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CC5F23-F015-48C5-97CD-211FF0369FA1}"/>
              </a:ext>
            </a:extLst>
          </p:cNvPr>
          <p:cNvGrpSpPr/>
          <p:nvPr/>
        </p:nvGrpSpPr>
        <p:grpSpPr>
          <a:xfrm>
            <a:off x="85840" y="6516891"/>
            <a:ext cx="1631200" cy="307777"/>
            <a:chOff x="1066800" y="4063365"/>
            <a:chExt cx="1223400" cy="2308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30729C-85AD-42AF-B6D9-796498187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56C6CF-97A7-492A-A27D-5647BF61341C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cloud@core</a:t>
              </a:r>
              <a:r>
                <a:rPr lang="en-US" sz="1067" baseline="300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TM</a:t>
              </a:r>
              <a:endParaRPr lang="en-US" sz="1400" baseline="30000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1" y="1366801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defRPr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5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1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1999" y="1778002"/>
            <a:ext cx="5424819" cy="4531783"/>
          </a:xfrm>
        </p:spPr>
        <p:txBody>
          <a:bodyPr tIns="0">
            <a:normAutofit/>
          </a:bodyPr>
          <a:lstStyle>
            <a:lvl1pPr marL="302355" indent="-302355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  <a:defRPr lang="en-US" sz="1867" kern="1200" dirty="0" smtClean="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758286">
              <a:lnSpc>
                <a:spcPct val="100000"/>
              </a:lnSpc>
              <a:spcBef>
                <a:spcPts val="533"/>
              </a:spcBef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2pPr>
            <a:lvl3pPr>
              <a:defRPr sz="1867">
                <a:solidFill>
                  <a:schemeClr val="bg1"/>
                </a:solidFill>
                <a:latin typeface="Arial Nova" panose="020B05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4" y="1373721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defRPr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5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1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35184" y="1778002"/>
            <a:ext cx="5426833" cy="4531783"/>
          </a:xfrm>
        </p:spPr>
        <p:txBody>
          <a:bodyPr tIns="0"/>
          <a:lstStyle>
            <a:lvl1pPr marL="380990" indent="-380990">
              <a:buFont typeface="Wingdings" panose="05000000000000000000" pitchFamily="2" charset="2"/>
              <a:buChar char="§"/>
              <a:defRPr lang="en-US" sz="1867" kern="1200" dirty="0" smtClean="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758286" indent="-380942">
              <a:defRPr lang="en-US" sz="1600" kern="1200" dirty="0" smtClean="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523771" indent="-304754">
              <a:defRPr lang="en-US" sz="1867" kern="1200" dirty="0" smtClean="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2133280" indent="-304754">
              <a:defRPr lang="en-US" sz="1600" kern="1200" dirty="0" smtClean="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742789" indent="-304754">
              <a:defRPr lang="en-US" sz="1600" kern="1200" dirty="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302355" lvl="0" indent="-302355" algn="l" defTabSz="1219018" rtl="0" eaLnBrk="1" latinLnBrk="0" hangingPunct="1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</a:pPr>
            <a:r>
              <a:rPr lang="en-US" dirty="0"/>
              <a:t>Click to edit Master text styles</a:t>
            </a:r>
          </a:p>
          <a:p>
            <a:pPr marL="758286" lvl="1" indent="-380942" algn="l" defTabSz="1219018" rtl="0" eaLnBrk="1" latinLnBrk="0" hangingPunct="1">
              <a:lnSpc>
                <a:spcPct val="100000"/>
              </a:lnSpc>
              <a:spcBef>
                <a:spcPts val="533"/>
              </a:spcBef>
              <a:buFont typeface="Arial" pitchFamily="34" charset="0"/>
              <a:buChar char="–"/>
            </a:pPr>
            <a:r>
              <a:rPr lang="en-US" dirty="0"/>
              <a:t>Second level</a:t>
            </a:r>
          </a:p>
          <a:p>
            <a:pPr marL="1523771" lvl="2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</a:pPr>
            <a:r>
              <a:rPr lang="en-US" dirty="0"/>
              <a:t>Third level</a:t>
            </a:r>
          </a:p>
          <a:p>
            <a:pPr marL="2133280" lvl="3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</a:pPr>
            <a:r>
              <a:rPr lang="en-US" dirty="0"/>
              <a:t>Fourth level</a:t>
            </a:r>
          </a:p>
          <a:p>
            <a:pPr marL="2742789" lvl="4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ova" panose="020B050402020202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6D05EC-EEE1-E81F-D43E-78C0CFAB37A1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CDDDB13-EAF7-B104-7B6B-7FF5F8556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8577" y="6356353"/>
            <a:ext cx="650240" cy="366183"/>
          </a:xfr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81623AC4-0B62-2693-8758-8D9B9FB24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1A8391-CA81-EB89-3311-0C98D06110B2}"/>
              </a:ext>
            </a:extLst>
          </p:cNvPr>
          <p:cNvGrpSpPr/>
          <p:nvPr/>
        </p:nvGrpSpPr>
        <p:grpSpPr>
          <a:xfrm>
            <a:off x="85840" y="6516891"/>
            <a:ext cx="1631200" cy="307777"/>
            <a:chOff x="1066800" y="4063365"/>
            <a:chExt cx="1223400" cy="2308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9128528-62CA-0955-7886-DE8F67390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DFD918-14B1-81BC-98BA-D21F82C161E4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cloud@core</a:t>
              </a:r>
              <a:r>
                <a:rPr lang="en-US" sz="1067" baseline="300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TM</a:t>
              </a:r>
              <a:endParaRPr lang="en-US" sz="1400" baseline="30000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1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91AF66-B8CE-4A9F-B639-EED934F06292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1AB2B98-6F00-B4E9-EFAD-1C8E18F4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8577" y="6356353"/>
            <a:ext cx="650240" cy="366183"/>
          </a:xfr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E20365D-D0CD-076C-1477-64EB6D1F6D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83A61B-8F17-D29E-C719-DA9D7B3914C5}"/>
              </a:ext>
            </a:extLst>
          </p:cNvPr>
          <p:cNvGrpSpPr/>
          <p:nvPr/>
        </p:nvGrpSpPr>
        <p:grpSpPr>
          <a:xfrm>
            <a:off x="85840" y="6516891"/>
            <a:ext cx="1631200" cy="307777"/>
            <a:chOff x="1066800" y="4063365"/>
            <a:chExt cx="1223400" cy="2308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735C5AF-9311-D1AA-5589-EDD9A26E8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F90201-2B3B-0F49-F459-BF40A371AF18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cloud@core</a:t>
              </a:r>
              <a:r>
                <a:rPr lang="en-US" sz="1067" baseline="300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TM</a:t>
              </a:r>
              <a:endParaRPr lang="en-US" sz="1400" baseline="30000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24DD0-F413-4142-9FCF-239BA62189AE}"/>
              </a:ext>
            </a:extLst>
          </p:cNvPr>
          <p:cNvSpPr/>
          <p:nvPr/>
        </p:nvSpPr>
        <p:spPr>
          <a:xfrm>
            <a:off x="10501747" y="0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B9338-5E3A-452C-A2B2-9AC19C783982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D50EC3F-9D5B-4093-99F7-508D77C79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7699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34145922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F6D109-04E4-4562-842F-5F0578233DEC}"/>
              </a:ext>
            </a:extLst>
          </p:cNvPr>
          <p:cNvGrpSpPr/>
          <p:nvPr/>
        </p:nvGrpSpPr>
        <p:grpSpPr>
          <a:xfrm>
            <a:off x="85840" y="6516891"/>
            <a:ext cx="1631200" cy="307777"/>
            <a:chOff x="1066800" y="4063365"/>
            <a:chExt cx="1223400" cy="2308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E53390-D7BE-4E27-89DC-6B3584908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D7F33-480B-4F31-B802-4FFBE695CEF0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cloud@core</a:t>
              </a:r>
              <a:r>
                <a:rPr lang="en-US" sz="1067" baseline="300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TM</a:t>
              </a:r>
              <a:endParaRPr lang="en-US" sz="1400" baseline="30000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6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F6D109-04E4-4562-842F-5F0578233DEC}"/>
              </a:ext>
            </a:extLst>
          </p:cNvPr>
          <p:cNvGrpSpPr/>
          <p:nvPr/>
        </p:nvGrpSpPr>
        <p:grpSpPr>
          <a:xfrm>
            <a:off x="609600" y="6516891"/>
            <a:ext cx="1631200" cy="307777"/>
            <a:chOff x="1066800" y="4063365"/>
            <a:chExt cx="1223400" cy="2308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E53390-D7BE-4E27-89DC-6B3584908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D7F33-480B-4F31-B802-4FFBE695CEF0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cloud@core</a:t>
              </a:r>
              <a:r>
                <a:rPr lang="en-US" sz="1067" baseline="30000" dirty="0" err="1">
                  <a:solidFill>
                    <a:schemeClr val="bg1"/>
                  </a:solidFill>
                  <a:latin typeface="Arial Nova" panose="020B0504020202020204" pitchFamily="34" charset="0"/>
                </a:rPr>
                <a:t>TM</a:t>
              </a:r>
              <a:endParaRPr lang="en-US" sz="1400" baseline="30000" dirty="0">
                <a:solidFill>
                  <a:schemeClr val="bg1"/>
                </a:solidFill>
                <a:latin typeface="Arial Nova" panose="020B05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4557FD-5713-4984-9A0E-03A4B760C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DEEFF8-DA08-4F45-9434-BB7AA3A1EA70}"/>
              </a:ext>
            </a:extLst>
          </p:cNvPr>
          <p:cNvSpPr/>
          <p:nvPr/>
        </p:nvSpPr>
        <p:spPr>
          <a:xfrm>
            <a:off x="-4334" y="4995714"/>
            <a:ext cx="12191996" cy="46327"/>
          </a:xfrm>
          <a:prstGeom prst="rect">
            <a:avLst/>
          </a:prstGeom>
          <a:solidFill>
            <a:srgbClr val="00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E5952E-D6B0-4781-B308-23BA2AAD329D}"/>
              </a:ext>
            </a:extLst>
          </p:cNvPr>
          <p:cNvSpPr/>
          <p:nvPr/>
        </p:nvSpPr>
        <p:spPr>
          <a:xfrm>
            <a:off x="-4334" y="6811674"/>
            <a:ext cx="12191996" cy="46327"/>
          </a:xfrm>
          <a:prstGeom prst="rect">
            <a:avLst/>
          </a:prstGeom>
          <a:solidFill>
            <a:srgbClr val="00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/>
        </p:nvSpPr>
        <p:spPr>
          <a:xfrm>
            <a:off x="-8673" y="5050776"/>
            <a:ext cx="12200673" cy="1760897"/>
          </a:xfrm>
          <a:prstGeom prst="rect">
            <a:avLst/>
          </a:prstGeom>
          <a:solidFill>
            <a:schemeClr val="tx2">
              <a:lumMod val="50000"/>
              <a:alpha val="89804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2" y="5097101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00FFFF"/>
                </a:solidFill>
              </a:defRPr>
            </a:lvl1pPr>
          </a:lstStyle>
          <a:p>
            <a:pPr lvl="0"/>
            <a:r>
              <a:rPr lang="en-US"/>
              <a:t>Section </a:t>
            </a:r>
            <a:r>
              <a:rPr lang="en-US" err="1"/>
              <a:t>seperator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537751-3942-4783-9212-4A763A64B904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B98732-4813-B51E-E51C-1781ED79D624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C74156F-A07A-47DD-A98A-14707D489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2"/>
            <a:ext cx="1207144" cy="10132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3B979FE-0BC0-4175-85EA-2B1394483AE3}"/>
              </a:ext>
            </a:extLst>
          </p:cNvPr>
          <p:cNvCxnSpPr>
            <a:cxnSpLocks/>
          </p:cNvCxnSpPr>
          <p:nvPr/>
        </p:nvCxnSpPr>
        <p:spPr>
          <a:xfrm>
            <a:off x="1" y="3626089"/>
            <a:ext cx="5856815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64975466-2ECA-4BF9-8C37-CB396AF78C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3" y="2761674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00FFFF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362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155DAF-9519-DE0B-02F1-37A92562FD97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7C8FD1-5D0A-5274-9D68-0ED32358D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59035"/>
            <a:ext cx="11328200" cy="4616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7EF872D-1DDB-FD6B-9A78-58086EF7B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8577" y="6356353"/>
            <a:ext cx="650240" cy="366183"/>
          </a:xfrm>
        </p:spPr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2C8242-A235-C5D9-306C-4AF3F12DEAAC}"/>
              </a:ext>
            </a:extLst>
          </p:cNvPr>
          <p:cNvSpPr/>
          <p:nvPr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109782-223D-A72D-1EF3-EC45CCD02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59035"/>
            <a:ext cx="11328200" cy="4616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EFBEF28-BF78-9B5B-EFDA-3F139E0F9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8577" y="6356353"/>
            <a:ext cx="650240" cy="366183"/>
          </a:xfrm>
        </p:spPr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902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7858559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37BF-12D2-A9A4-CE5B-31CCFFF5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2D3BC-DC46-10DC-E013-DFBFC5D1D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C81E9-0918-E4C7-2AC6-36BA524DF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FA333-0087-8135-3F79-5688871F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A1D3D-88FD-ADB9-E84C-910E2824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2527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962080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E5DC8-4177-5C9B-E1C7-23A6DDF60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5B55E-54A9-2515-AD52-B2168FCCD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32BDB-A67B-B062-2FF3-7E66F0F0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0EBF3-38C4-FB79-0948-0A6F827C6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D4173-A5D9-3D10-538C-08A29DC99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29084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A46A7-1BDF-CF53-6C17-60B294F1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C9725-3D2F-4B55-20B6-C6F0D0D5D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42565-6044-D2B1-D6E5-729FAB58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F14-D6C4-C281-E53A-89081F872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87072-E36F-88E1-402B-1E6E9E46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02773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9DBFE-E709-C122-1B3B-296DA157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BB482-C074-F2EA-66B3-748D9A8E9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0D32A-4AE8-6B61-1260-A0B21C0D0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3362-8592-9FEA-FCBF-2D4C0BC01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2E640-A447-2D8D-3C76-7F8CEFD37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54221-4CE4-309C-0C8B-50F485BD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98197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3F6C-3049-28E8-4219-1717D97C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378E3-EACD-E2FB-6D34-6B565679D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375FA-921C-925F-422F-DAEF70749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D236D-86E5-2ED8-7165-3E991D953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2C0F1-0D8F-42D1-5445-43EC3FF56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6B5A3-A91E-9D7B-8E28-58C0F7B8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E88CC-32C3-1AC4-8CE6-40C5A878B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CC101-50C9-4BBB-2B01-36C11ABB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87806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8B905-B720-C075-6D32-565CC7A8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6C610-A6BB-2FE4-6F12-06197D39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E7118-41B9-E744-2863-21D2DECE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13E91-A29D-46C2-1140-554B5AB3D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72503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27100-EFC1-DEF6-1AFB-FA8AC7D4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8FFE5B-2BB6-379D-315B-225691A5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33969-B8DE-CEB7-608E-9B11D504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49295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FD836-6D68-DD51-3FAC-EFF927CD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25967-2F84-950D-20B8-C457C935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71564-415E-5F14-98E8-73B4FC1DA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1208B-EE12-9AAA-A2FE-842883D8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94A5F-9636-1B4F-D3F3-CA6D080E6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D4791-5CD8-B066-B6F8-331569239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881157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4DFD-7959-6054-BF1F-08E5DFE3C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907875-AAF0-BFDC-304D-8E354EB53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6240F-B744-862F-E087-68F715690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5D5FB-11C3-74C4-E2C9-16C571CBB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3BBD4-69B6-334E-5822-566F006D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5C9AA-3184-0BA9-8B7B-9BC1EECB1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63982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8CB1-5EE8-2F44-EFF0-FD8938E1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94960-CDF1-9114-7F5F-97FA38D56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7C768-C0B4-5C19-EC59-FD23837BC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BA909-129D-493F-DA1E-F4A1102D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22FF0-6D12-6509-4726-9E7912D1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28690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8A5D49-AA44-B2D1-2088-E016F58D2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CF9E4-7C7E-8B89-8369-B4043CB88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D3886-0A14-3659-5F0F-BAC53593C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D4D21-8FEE-1B95-873E-627BD0A6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85E02-2F0C-F6AB-FADB-62497379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865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DA7558F-236F-DEF8-2615-BCEB15C37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00" y="405294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851837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2484504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9315217-BCC5-4F02-9294-ECE44B9855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5" name="Picture 2" descr="Image result for sify logo">
            <a:extLst>
              <a:ext uri="{FF2B5EF4-FFF2-40B4-BE49-F238E27FC236}">
                <a16:creationId xmlns:a16="http://schemas.microsoft.com/office/drawing/2014/main" id="{77506E3D-8016-4414-AE74-79A26E121E0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58763" y="28504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22050F5A-D210-422F-890D-8E0B7F650A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584422"/>
            <a:ext cx="6735619" cy="1214197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31368C43-7C80-4092-8994-8237D14BF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824308"/>
            <a:ext cx="6735619" cy="473445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133" b="0" baseline="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5C7FC070-3C10-41A9-8D52-3E40F1AC36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89913"/>
            <a:ext cx="5425017" cy="369471"/>
          </a:xfr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27839518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9315217-BCC5-4F02-9294-ECE44B9855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2BC6D2E4-BA02-4F96-B591-2A252BC300AF}"/>
              </a:ext>
            </a:extLst>
          </p:cNvPr>
          <p:cNvSpPr/>
          <p:nvPr userDrawn="1"/>
        </p:nvSpPr>
        <p:spPr>
          <a:xfrm>
            <a:off x="-539814" y="187654"/>
            <a:ext cx="1125679" cy="1125679"/>
          </a:xfrm>
          <a:prstGeom prst="flowChartConnector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5" name="Picture 2" descr="Image result for sify logo">
            <a:extLst>
              <a:ext uri="{FF2B5EF4-FFF2-40B4-BE49-F238E27FC236}">
                <a16:creationId xmlns:a16="http://schemas.microsoft.com/office/drawing/2014/main" id="{77506E3D-8016-4414-AE74-79A26E121E0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58763" y="28504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E521C0B-9481-4AC0-AEC1-974161524E85}"/>
              </a:ext>
            </a:extLst>
          </p:cNvPr>
          <p:cNvSpPr/>
          <p:nvPr userDrawn="1"/>
        </p:nvSpPr>
        <p:spPr>
          <a:xfrm>
            <a:off x="0" y="-677644"/>
            <a:ext cx="1470891" cy="1470891"/>
          </a:xfrm>
          <a:prstGeom prst="flowChartConnector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E4CA1B9A-EF7E-4DFA-8798-2E8A53EBF4DF}"/>
              </a:ext>
            </a:extLst>
          </p:cNvPr>
          <p:cNvSpPr/>
          <p:nvPr userDrawn="1"/>
        </p:nvSpPr>
        <p:spPr>
          <a:xfrm>
            <a:off x="-637556" y="3666839"/>
            <a:ext cx="985981" cy="985981"/>
          </a:xfrm>
          <a:prstGeom prst="flowChartConnector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A175879-7D08-45DB-BD35-B88669BB8599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A921D65-AECE-45DA-BA90-C09586B757E7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64EEC506-AA27-42EA-8BA1-ABFCB6E89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1" y="1584422"/>
            <a:ext cx="6735619" cy="1214197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1E71BF-F051-408F-BF6F-8591A3E5BB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2824308"/>
            <a:ext cx="6735619" cy="473445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1F4B12-FD9A-4B3A-AA3E-B81156BFD4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89913"/>
            <a:ext cx="5425017" cy="369471"/>
          </a:xfrm>
        </p:spPr>
        <p:txBody>
          <a:bodyPr anchor="ctr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26475811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85F6B3-220E-499D-AE63-5DE506237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-814" y="0"/>
            <a:ext cx="12192001" cy="685800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 userDrawn="1"/>
        </p:nvSpPr>
        <p:spPr>
          <a:xfrm>
            <a:off x="11836361" y="0"/>
            <a:ext cx="355639" cy="68580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 userDrawn="1"/>
        </p:nvSpPr>
        <p:spPr>
          <a:xfrm>
            <a:off x="11484609" y="0"/>
            <a:ext cx="355639" cy="68580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 userDrawn="1"/>
        </p:nvSpPr>
        <p:spPr>
          <a:xfrm>
            <a:off x="11136403" y="0"/>
            <a:ext cx="355639" cy="68580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 userDrawn="1"/>
        </p:nvGrpSpPr>
        <p:grpSpPr>
          <a:xfrm>
            <a:off x="9882180" y="1"/>
            <a:ext cx="1954179" cy="1106663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42ECC-394E-4910-8868-A2B6105FE687}"/>
              </a:ext>
            </a:extLst>
          </p:cNvPr>
          <p:cNvSpPr/>
          <p:nvPr userDrawn="1"/>
        </p:nvSpPr>
        <p:spPr>
          <a:xfrm>
            <a:off x="-3" y="4612904"/>
            <a:ext cx="11136000" cy="2245096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1BC318-1D9A-4FE8-8146-270CB042918E}"/>
              </a:ext>
            </a:extLst>
          </p:cNvPr>
          <p:cNvSpPr/>
          <p:nvPr userDrawn="1"/>
        </p:nvSpPr>
        <p:spPr>
          <a:xfrm>
            <a:off x="-3" y="4494371"/>
            <a:ext cx="11136000" cy="118533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4839528"/>
            <a:ext cx="9797661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5753617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6262239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35618041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171588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1328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8"/>
            <a:ext cx="11328200" cy="4993217"/>
          </a:xfrm>
        </p:spPr>
        <p:txBody>
          <a:bodyPr/>
          <a:lstStyle>
            <a:lvl1pPr marL="302355" indent="-302355">
              <a:buFont typeface="Wingdings" panose="05000000000000000000" pitchFamily="2" charset="2"/>
              <a:buChar char="§"/>
              <a:defRPr/>
            </a:lvl1pPr>
            <a:lvl2pPr>
              <a:defRPr sz="2133"/>
            </a:lvl2pPr>
            <a:lvl3pPr marL="1055974">
              <a:defRPr sz="2133"/>
            </a:lvl3pPr>
            <a:lvl4pPr marL="1439964">
              <a:defRPr sz="1867"/>
            </a:lvl4pPr>
            <a:lvl5pPr marL="1775956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169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801" y="1316568"/>
            <a:ext cx="5425017" cy="4993216"/>
          </a:xfrm>
        </p:spPr>
        <p:txBody>
          <a:bodyPr>
            <a:normAutofit/>
          </a:bodyPr>
          <a:lstStyle>
            <a:lvl1pPr marL="302355" indent="-302355">
              <a:buFont typeface="Wingdings" panose="05000000000000000000" pitchFamily="2" charset="2"/>
              <a:buChar char="§"/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355" indent="-302355">
              <a:buFont typeface="Wingdings" panose="05000000000000000000" pitchFamily="2" charset="2"/>
              <a:buChar char="§"/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13284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079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1" y="1366801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5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1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1999" y="1778002"/>
            <a:ext cx="5424819" cy="4531783"/>
          </a:xfrm>
        </p:spPr>
        <p:txBody>
          <a:bodyPr tIns="0">
            <a:normAutofit/>
          </a:bodyPr>
          <a:lstStyle>
            <a:lvl1pPr marL="302355" indent="-302355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  <a:defRPr lang="en-US" sz="1867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58286">
              <a:lnSpc>
                <a:spcPct val="100000"/>
              </a:lnSpc>
              <a:spcBef>
                <a:spcPts val="533"/>
              </a:spcBef>
              <a:defRPr sz="16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4" y="1373721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5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1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35184" y="1778002"/>
            <a:ext cx="5426833" cy="4531783"/>
          </a:xfrm>
        </p:spPr>
        <p:txBody>
          <a:bodyPr tIns="0"/>
          <a:lstStyle>
            <a:lvl1pPr marL="380990" indent="-380990">
              <a:buFont typeface="Wingdings" panose="05000000000000000000" pitchFamily="2" charset="2"/>
              <a:buChar char="§"/>
              <a:defRPr lang="en-US" sz="1867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58286" indent="-380942">
              <a:defRPr lang="en-US" sz="16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523771" indent="-304754">
              <a:defRPr lang="en-US" sz="1867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2133280" indent="-304754">
              <a:defRPr lang="en-US" sz="16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742789" indent="-304754">
              <a:defRPr lang="en-US" sz="1600" kern="1200" dirty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302355" lvl="0" indent="-302355" algn="l" defTabSz="1219018" rtl="0" eaLnBrk="1" latinLnBrk="0" hangingPunct="1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758286" lvl="1" indent="-380942" algn="l" defTabSz="1219018" rtl="0" eaLnBrk="1" latinLnBrk="0" hangingPunct="1">
              <a:lnSpc>
                <a:spcPct val="100000"/>
              </a:lnSpc>
              <a:spcBef>
                <a:spcPts val="533"/>
              </a:spcBef>
              <a:buFont typeface="Arial" pitchFamily="34" charset="0"/>
              <a:buChar char="–"/>
            </a:pPr>
            <a:r>
              <a:rPr lang="en-US"/>
              <a:t>Second level</a:t>
            </a:r>
          </a:p>
          <a:p>
            <a:pPr marL="1523771" lvl="2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2133280" lvl="3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</a:pPr>
            <a:r>
              <a:rPr lang="en-US"/>
              <a:t>Fourth level</a:t>
            </a:r>
          </a:p>
          <a:p>
            <a:pPr marL="2742789" lvl="4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9D03EB-57A9-4FE6-8E52-835EF245D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13284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3484982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9246445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24DD0-F413-4142-9FCF-239BA62189AE}"/>
              </a:ext>
            </a:extLst>
          </p:cNvPr>
          <p:cNvSpPr/>
          <p:nvPr userDrawn="1"/>
        </p:nvSpPr>
        <p:spPr>
          <a:xfrm>
            <a:off x="10501747" y="0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80043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073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BB6E70D6-915F-4961-A357-B2B16078E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accent1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DEEFF8-DA08-4F45-9434-BB7AA3A1EA70}"/>
              </a:ext>
            </a:extLst>
          </p:cNvPr>
          <p:cNvSpPr/>
          <p:nvPr/>
        </p:nvSpPr>
        <p:spPr>
          <a:xfrm>
            <a:off x="1" y="4995714"/>
            <a:ext cx="12191996" cy="46327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E5952E-D6B0-4781-B308-23BA2AAD329D}"/>
              </a:ext>
            </a:extLst>
          </p:cNvPr>
          <p:cNvSpPr/>
          <p:nvPr/>
        </p:nvSpPr>
        <p:spPr>
          <a:xfrm>
            <a:off x="1" y="6811674"/>
            <a:ext cx="12191996" cy="46327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3" name="Picture 2" descr="Image result for sify logo">
            <a:extLst>
              <a:ext uri="{FF2B5EF4-FFF2-40B4-BE49-F238E27FC236}">
                <a16:creationId xmlns:a16="http://schemas.microsoft.com/office/drawing/2014/main" id="{C8120123-9D44-4463-BEE4-1126EC8E06E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58763" y="28504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50776"/>
            <a:ext cx="12200673" cy="1760897"/>
          </a:xfrm>
          <a:prstGeom prst="rect">
            <a:avLst/>
          </a:prstGeom>
          <a:solidFill>
            <a:schemeClr val="tx2">
              <a:alpha val="89804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144655"/>
            <a:ext cx="11328400" cy="157018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3110265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BB6E70D6-915F-4961-A357-B2B16078E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254061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3" name="Picture 2" descr="Image result for sify logo">
            <a:extLst>
              <a:ext uri="{FF2B5EF4-FFF2-40B4-BE49-F238E27FC236}">
                <a16:creationId xmlns:a16="http://schemas.microsoft.com/office/drawing/2014/main" id="{C8120123-9D44-4463-BEE4-1126EC8E06E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58763" y="28504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0CB4D5-62D2-4907-8272-FA0E782F6B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1" y="267437"/>
            <a:ext cx="1354924" cy="1137295"/>
          </a:xfrm>
          <a:prstGeom prst="rect">
            <a:avLst/>
          </a:prstGeom>
        </p:spPr>
      </p:pic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38D570B8-137F-4441-A14B-DC368E43974A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F1AAB14D-9ED0-458B-95FB-5D666E3FE0F9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0184C1-21A1-4E98-A25C-D073227E74A4}"/>
              </a:ext>
            </a:extLst>
          </p:cNvPr>
          <p:cNvGrpSpPr/>
          <p:nvPr userDrawn="1"/>
        </p:nvGrpSpPr>
        <p:grpSpPr>
          <a:xfrm>
            <a:off x="6114472" y="2990349"/>
            <a:ext cx="4927149" cy="438651"/>
            <a:chOff x="388418" y="4989095"/>
            <a:chExt cx="11353773" cy="101079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CB9D5C-15A4-4B8D-A227-36ADE3D209C6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EA9D132-79D4-4642-A3E9-3A57056ECCF3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A3183E-8E1C-48DA-BFEB-9CB371A7DB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FCE8E4F-20B6-422F-B7F5-B1C78B307799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1D45A0-FE33-44DA-A9E9-C5752D5B6A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CADA99B-076E-4F72-86A2-05F42E32DB57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56E2CB-9A18-48FA-90BB-76EEEB655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987B0B1-97CC-429B-903B-B9F3C6E10F45}"/>
              </a:ext>
            </a:extLst>
          </p:cNvPr>
          <p:cNvSpPr/>
          <p:nvPr userDrawn="1"/>
        </p:nvSpPr>
        <p:spPr>
          <a:xfrm>
            <a:off x="-8673" y="4980012"/>
            <a:ext cx="12200673" cy="1592939"/>
          </a:xfrm>
          <a:prstGeom prst="rect">
            <a:avLst/>
          </a:prstGeom>
          <a:solidFill>
            <a:schemeClr val="tx2">
              <a:alpha val="89804"/>
            </a:schemeClr>
          </a:solidFill>
          <a:ln w="63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4980013"/>
            <a:ext cx="11328400" cy="159293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838431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07"/>
            <a:ext cx="11330603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4328B-D13C-42AE-AE8E-10B47BAE4610}"/>
              </a:ext>
            </a:extLst>
          </p:cNvPr>
          <p:cNvSpPr/>
          <p:nvPr/>
        </p:nvSpPr>
        <p:spPr>
          <a:xfrm>
            <a:off x="447027" y="1912703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CFE044-BA97-42C4-9069-A63FF4388E19}"/>
              </a:ext>
            </a:extLst>
          </p:cNvPr>
          <p:cNvSpPr/>
          <p:nvPr/>
        </p:nvSpPr>
        <p:spPr>
          <a:xfrm>
            <a:off x="2413373" y="1912703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1BB78-6515-40CB-83F1-5E6A75ACED06}"/>
              </a:ext>
            </a:extLst>
          </p:cNvPr>
          <p:cNvSpPr/>
          <p:nvPr/>
        </p:nvSpPr>
        <p:spPr>
          <a:xfrm>
            <a:off x="4379720" y="1912703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1B22CD-BDE0-4F9E-8DBD-474744ADF3E8}"/>
              </a:ext>
            </a:extLst>
          </p:cNvPr>
          <p:cNvSpPr/>
          <p:nvPr/>
        </p:nvSpPr>
        <p:spPr>
          <a:xfrm>
            <a:off x="6346066" y="1912703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8742DC-982D-4662-9434-A248A25BD175}"/>
              </a:ext>
            </a:extLst>
          </p:cNvPr>
          <p:cNvSpPr/>
          <p:nvPr/>
        </p:nvSpPr>
        <p:spPr>
          <a:xfrm>
            <a:off x="8312413" y="1912703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898B4F-2DAB-49EA-AF24-A869636DFC83}"/>
              </a:ext>
            </a:extLst>
          </p:cNvPr>
          <p:cNvSpPr/>
          <p:nvPr/>
        </p:nvSpPr>
        <p:spPr>
          <a:xfrm>
            <a:off x="10278760" y="1912703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47637-0770-4AAA-93A5-EBEA61797A46}"/>
              </a:ext>
            </a:extLst>
          </p:cNvPr>
          <p:cNvSpPr txBox="1"/>
          <p:nvPr/>
        </p:nvSpPr>
        <p:spPr>
          <a:xfrm>
            <a:off x="447026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C2F1AA-F8F7-4BF2-A2FC-645DA7181D85}"/>
              </a:ext>
            </a:extLst>
          </p:cNvPr>
          <p:cNvSpPr txBox="1"/>
          <p:nvPr/>
        </p:nvSpPr>
        <p:spPr>
          <a:xfrm>
            <a:off x="434328" y="1370158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7" b="1">
                <a:solidFill>
                  <a:srgbClr val="595959"/>
                </a:solidFill>
              </a:rPr>
              <a:t>PRIMARY COLORS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21CFA7-B0A8-404A-8755-747CC477C574}"/>
              </a:ext>
            </a:extLst>
          </p:cNvPr>
          <p:cNvSpPr txBox="1"/>
          <p:nvPr/>
        </p:nvSpPr>
        <p:spPr>
          <a:xfrm>
            <a:off x="241337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2E051D-C9B6-4A62-8278-1A977BAD6E75}"/>
              </a:ext>
            </a:extLst>
          </p:cNvPr>
          <p:cNvSpPr txBox="1"/>
          <p:nvPr/>
        </p:nvSpPr>
        <p:spPr>
          <a:xfrm>
            <a:off x="437972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7B8BC-A0D4-4C30-9A1F-8AEE177F92FD}"/>
              </a:ext>
            </a:extLst>
          </p:cNvPr>
          <p:cNvSpPr txBox="1"/>
          <p:nvPr/>
        </p:nvSpPr>
        <p:spPr>
          <a:xfrm>
            <a:off x="6346067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6E4FFB-75D5-4AB4-B44D-3F33F1CF891D}"/>
              </a:ext>
            </a:extLst>
          </p:cNvPr>
          <p:cNvSpPr txBox="1"/>
          <p:nvPr/>
        </p:nvSpPr>
        <p:spPr>
          <a:xfrm>
            <a:off x="831241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6B14C-8C7C-4B3F-B3C5-1BD1E37D9293}"/>
              </a:ext>
            </a:extLst>
          </p:cNvPr>
          <p:cNvSpPr txBox="1"/>
          <p:nvPr/>
        </p:nvSpPr>
        <p:spPr>
          <a:xfrm>
            <a:off x="1027876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EFAAB-F6AD-44D1-A61D-2A4AE33D9654}"/>
              </a:ext>
            </a:extLst>
          </p:cNvPr>
          <p:cNvSpPr txBox="1"/>
          <p:nvPr/>
        </p:nvSpPr>
        <p:spPr>
          <a:xfrm>
            <a:off x="434327" y="4005081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7" b="1">
                <a:solidFill>
                  <a:srgbClr val="595959"/>
                </a:solidFill>
              </a:rPr>
              <a:t>FONT COLOR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0443EB-8948-4923-9AF9-844BAF7527C2}"/>
              </a:ext>
            </a:extLst>
          </p:cNvPr>
          <p:cNvSpPr/>
          <p:nvPr/>
        </p:nvSpPr>
        <p:spPr>
          <a:xfrm>
            <a:off x="447027" y="4402390"/>
            <a:ext cx="1483843" cy="5902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rgbClr val="59595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40338-43E9-4740-A9B1-0E02C6306CA7}"/>
              </a:ext>
            </a:extLst>
          </p:cNvPr>
          <p:cNvSpPr txBox="1"/>
          <p:nvPr/>
        </p:nvSpPr>
        <p:spPr>
          <a:xfrm>
            <a:off x="447027" y="5159890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64</a:t>
            </a:r>
          </a:p>
          <a:p>
            <a:r>
              <a:rPr lang="en-IN" sz="1600">
                <a:solidFill>
                  <a:srgbClr val="595959"/>
                </a:solidFill>
              </a:rPr>
              <a:t>G: 64</a:t>
            </a:r>
          </a:p>
          <a:p>
            <a:r>
              <a:rPr lang="en-IN" sz="1600">
                <a:solidFill>
                  <a:srgbClr val="595959"/>
                </a:solidFill>
              </a:rPr>
              <a:t>B: 64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3411DD-BA76-41C7-ADF0-7E43D09A1DB2}"/>
              </a:ext>
            </a:extLst>
          </p:cNvPr>
          <p:cNvGrpSpPr/>
          <p:nvPr/>
        </p:nvGrpSpPr>
        <p:grpSpPr>
          <a:xfrm>
            <a:off x="4368607" y="4348045"/>
            <a:ext cx="2217020" cy="505591"/>
            <a:chOff x="3197275" y="3272707"/>
            <a:chExt cx="1662765" cy="37919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A47A36-E381-483C-B833-139D75F81B28}"/>
                </a:ext>
              </a:extLst>
            </p:cNvPr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AAE967-B4D3-43BC-B9D0-69A413DEC89C}"/>
                </a:ext>
              </a:extLst>
            </p:cNvPr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428E92-6A13-4EEE-A66B-9981CC127020}"/>
              </a:ext>
            </a:extLst>
          </p:cNvPr>
          <p:cNvSpPr txBox="1"/>
          <p:nvPr/>
        </p:nvSpPr>
        <p:spPr>
          <a:xfrm>
            <a:off x="4368605" y="4005081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7" b="1">
                <a:solidFill>
                  <a:srgbClr val="595959"/>
                </a:solidFill>
              </a:rPr>
              <a:t>FONT TYPE</a:t>
            </a:r>
          </a:p>
        </p:txBody>
      </p:sp>
    </p:spTree>
    <p:extLst>
      <p:ext uri="{BB962C8B-B14F-4D97-AF65-F5344CB8AC3E}">
        <p14:creationId xmlns:p14="http://schemas.microsoft.com/office/powerpoint/2010/main" val="11701537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CBFFE66-0EBA-46FF-AA31-6E868A667A5F}"/>
              </a:ext>
            </a:extLst>
          </p:cNvPr>
          <p:cNvGrpSpPr/>
          <p:nvPr/>
        </p:nvGrpSpPr>
        <p:grpSpPr>
          <a:xfrm rot="16200000">
            <a:off x="5159304" y="2280919"/>
            <a:ext cx="1873392" cy="2411240"/>
            <a:chOff x="9651545" y="1652096"/>
            <a:chExt cx="1873392" cy="2411240"/>
          </a:xfrm>
        </p:grpSpPr>
        <p:sp>
          <p:nvSpPr>
            <p:cNvPr id="5" name="Rectangle 80">
              <a:extLst>
                <a:ext uri="{FF2B5EF4-FFF2-40B4-BE49-F238E27FC236}">
                  <a16:creationId xmlns:a16="http://schemas.microsoft.com/office/drawing/2014/main" id="{B147A8D9-A5C8-4EFF-B7D9-B384FA84D77C}"/>
                </a:ext>
              </a:extLst>
            </p:cNvPr>
            <p:cNvSpPr/>
            <p:nvPr/>
          </p:nvSpPr>
          <p:spPr>
            <a:xfrm rot="5400000" flipV="1">
              <a:off x="9154760" y="2148881"/>
              <a:ext cx="2408732" cy="1415161"/>
            </a:xfrm>
            <a:custGeom>
              <a:avLst/>
              <a:gdLst>
                <a:gd name="connsiteX0" fmla="*/ 0 w 5414181"/>
                <a:gd name="connsiteY0" fmla="*/ 0 h 1252700"/>
                <a:gd name="connsiteX1" fmla="*/ 5414181 w 5414181"/>
                <a:gd name="connsiteY1" fmla="*/ 0 h 1252700"/>
                <a:gd name="connsiteX2" fmla="*/ 5414181 w 5414181"/>
                <a:gd name="connsiteY2" fmla="*/ 1252700 h 1252700"/>
                <a:gd name="connsiteX3" fmla="*/ 0 w 5414181"/>
                <a:gd name="connsiteY3" fmla="*/ 1252700 h 1252700"/>
                <a:gd name="connsiteX4" fmla="*/ 0 w 5414181"/>
                <a:gd name="connsiteY4" fmla="*/ 0 h 1252700"/>
                <a:gd name="connsiteX0" fmla="*/ 0 w 5414181"/>
                <a:gd name="connsiteY0" fmla="*/ 242626 h 1495326"/>
                <a:gd name="connsiteX1" fmla="*/ 5414181 w 5414181"/>
                <a:gd name="connsiteY1" fmla="*/ 242626 h 1495326"/>
                <a:gd name="connsiteX2" fmla="*/ 5414181 w 5414181"/>
                <a:gd name="connsiteY2" fmla="*/ 1495326 h 1495326"/>
                <a:gd name="connsiteX3" fmla="*/ 0 w 5414181"/>
                <a:gd name="connsiteY3" fmla="*/ 1495326 h 1495326"/>
                <a:gd name="connsiteX4" fmla="*/ 0 w 5414181"/>
                <a:gd name="connsiteY4" fmla="*/ 242626 h 1495326"/>
                <a:gd name="connsiteX0" fmla="*/ 0 w 5414181"/>
                <a:gd name="connsiteY0" fmla="*/ 389229 h 1641929"/>
                <a:gd name="connsiteX1" fmla="*/ 5414181 w 5414181"/>
                <a:gd name="connsiteY1" fmla="*/ 389229 h 1641929"/>
                <a:gd name="connsiteX2" fmla="*/ 5414181 w 5414181"/>
                <a:gd name="connsiteY2" fmla="*/ 1641929 h 1641929"/>
                <a:gd name="connsiteX3" fmla="*/ 0 w 5414181"/>
                <a:gd name="connsiteY3" fmla="*/ 1641929 h 1641929"/>
                <a:gd name="connsiteX4" fmla="*/ 0 w 5414181"/>
                <a:gd name="connsiteY4" fmla="*/ 389229 h 1641929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532632 h 1785332"/>
                <a:gd name="connsiteX1" fmla="*/ 5414181 w 5414181"/>
                <a:gd name="connsiteY1" fmla="*/ 532632 h 1785332"/>
                <a:gd name="connsiteX2" fmla="*/ 5414181 w 5414181"/>
                <a:gd name="connsiteY2" fmla="*/ 1785332 h 1785332"/>
                <a:gd name="connsiteX3" fmla="*/ 0 w 5414181"/>
                <a:gd name="connsiteY3" fmla="*/ 1785332 h 1785332"/>
                <a:gd name="connsiteX4" fmla="*/ 0 w 5414181"/>
                <a:gd name="connsiteY4" fmla="*/ 532632 h 1785332"/>
                <a:gd name="connsiteX0" fmla="*/ 0 w 5414181"/>
                <a:gd name="connsiteY0" fmla="*/ 654829 h 1907529"/>
                <a:gd name="connsiteX1" fmla="*/ 5414181 w 5414181"/>
                <a:gd name="connsiteY1" fmla="*/ 654829 h 1907529"/>
                <a:gd name="connsiteX2" fmla="*/ 5414181 w 5414181"/>
                <a:gd name="connsiteY2" fmla="*/ 1907529 h 1907529"/>
                <a:gd name="connsiteX3" fmla="*/ 0 w 5414181"/>
                <a:gd name="connsiteY3" fmla="*/ 1907529 h 1907529"/>
                <a:gd name="connsiteX4" fmla="*/ 0 w 5414181"/>
                <a:gd name="connsiteY4" fmla="*/ 654829 h 1907529"/>
                <a:gd name="connsiteX0" fmla="*/ 0 w 5414181"/>
                <a:gd name="connsiteY0" fmla="*/ 612884 h 1865584"/>
                <a:gd name="connsiteX1" fmla="*/ 2763656 w 5414181"/>
                <a:gd name="connsiteY1" fmla="*/ 0 h 1865584"/>
                <a:gd name="connsiteX2" fmla="*/ 5414181 w 5414181"/>
                <a:gd name="connsiteY2" fmla="*/ 612884 h 1865584"/>
                <a:gd name="connsiteX3" fmla="*/ 5414181 w 5414181"/>
                <a:gd name="connsiteY3" fmla="*/ 1865584 h 1865584"/>
                <a:gd name="connsiteX4" fmla="*/ 0 w 5414181"/>
                <a:gd name="connsiteY4" fmla="*/ 1865584 h 1865584"/>
                <a:gd name="connsiteX5" fmla="*/ 0 w 5414181"/>
                <a:gd name="connsiteY5" fmla="*/ 612884 h 1865584"/>
                <a:gd name="connsiteX0" fmla="*/ 0 w 5414181"/>
                <a:gd name="connsiteY0" fmla="*/ 428902 h 1681602"/>
                <a:gd name="connsiteX1" fmla="*/ 2741749 w 5414181"/>
                <a:gd name="connsiteY1" fmla="*/ 0 h 1681602"/>
                <a:gd name="connsiteX2" fmla="*/ 5414181 w 5414181"/>
                <a:gd name="connsiteY2" fmla="*/ 428902 h 1681602"/>
                <a:gd name="connsiteX3" fmla="*/ 5414181 w 5414181"/>
                <a:gd name="connsiteY3" fmla="*/ 1681602 h 1681602"/>
                <a:gd name="connsiteX4" fmla="*/ 0 w 5414181"/>
                <a:gd name="connsiteY4" fmla="*/ 1681602 h 1681602"/>
                <a:gd name="connsiteX5" fmla="*/ 0 w 5414181"/>
                <a:gd name="connsiteY5" fmla="*/ 428902 h 1681602"/>
                <a:gd name="connsiteX0" fmla="*/ 0 w 5414181"/>
                <a:gd name="connsiteY0" fmla="*/ 635881 h 1888581"/>
                <a:gd name="connsiteX1" fmla="*/ 2734447 w 5414181"/>
                <a:gd name="connsiteY1" fmla="*/ 0 h 1888581"/>
                <a:gd name="connsiteX2" fmla="*/ 5414181 w 5414181"/>
                <a:gd name="connsiteY2" fmla="*/ 635881 h 1888581"/>
                <a:gd name="connsiteX3" fmla="*/ 5414181 w 5414181"/>
                <a:gd name="connsiteY3" fmla="*/ 1888581 h 1888581"/>
                <a:gd name="connsiteX4" fmla="*/ 0 w 5414181"/>
                <a:gd name="connsiteY4" fmla="*/ 1888581 h 1888581"/>
                <a:gd name="connsiteX5" fmla="*/ 0 w 5414181"/>
                <a:gd name="connsiteY5" fmla="*/ 635881 h 1888581"/>
                <a:gd name="connsiteX0" fmla="*/ 0 w 5457994"/>
                <a:gd name="connsiteY0" fmla="*/ 635881 h 1888581"/>
                <a:gd name="connsiteX1" fmla="*/ 2734447 w 5457994"/>
                <a:gd name="connsiteY1" fmla="*/ 0 h 1888581"/>
                <a:gd name="connsiteX2" fmla="*/ 5457994 w 5457994"/>
                <a:gd name="connsiteY2" fmla="*/ 428902 h 1888581"/>
                <a:gd name="connsiteX3" fmla="*/ 5414181 w 5457994"/>
                <a:gd name="connsiteY3" fmla="*/ 1888581 h 1888581"/>
                <a:gd name="connsiteX4" fmla="*/ 0 w 5457994"/>
                <a:gd name="connsiteY4" fmla="*/ 1888581 h 1888581"/>
                <a:gd name="connsiteX5" fmla="*/ 0 w 5457994"/>
                <a:gd name="connsiteY5" fmla="*/ 635881 h 1888581"/>
                <a:gd name="connsiteX0" fmla="*/ 0 w 5457994"/>
                <a:gd name="connsiteY0" fmla="*/ 612883 h 1865583"/>
                <a:gd name="connsiteX1" fmla="*/ 2529984 w 5457994"/>
                <a:gd name="connsiteY1" fmla="*/ 0 h 1865583"/>
                <a:gd name="connsiteX2" fmla="*/ 5457994 w 5457994"/>
                <a:gd name="connsiteY2" fmla="*/ 405904 h 1865583"/>
                <a:gd name="connsiteX3" fmla="*/ 5414181 w 5457994"/>
                <a:gd name="connsiteY3" fmla="*/ 1865583 h 1865583"/>
                <a:gd name="connsiteX4" fmla="*/ 0 w 5457994"/>
                <a:gd name="connsiteY4" fmla="*/ 1865583 h 1865583"/>
                <a:gd name="connsiteX5" fmla="*/ 0 w 5457994"/>
                <a:gd name="connsiteY5" fmla="*/ 612883 h 1865583"/>
                <a:gd name="connsiteX0" fmla="*/ 0 w 5457994"/>
                <a:gd name="connsiteY0" fmla="*/ 520892 h 1773592"/>
                <a:gd name="connsiteX1" fmla="*/ 2449659 w 5457994"/>
                <a:gd name="connsiteY1" fmla="*/ 0 h 1773592"/>
                <a:gd name="connsiteX2" fmla="*/ 5457994 w 5457994"/>
                <a:gd name="connsiteY2" fmla="*/ 313913 h 1773592"/>
                <a:gd name="connsiteX3" fmla="*/ 5414181 w 5457994"/>
                <a:gd name="connsiteY3" fmla="*/ 1773592 h 1773592"/>
                <a:gd name="connsiteX4" fmla="*/ 0 w 5457994"/>
                <a:gd name="connsiteY4" fmla="*/ 1773592 h 1773592"/>
                <a:gd name="connsiteX5" fmla="*/ 0 w 5457994"/>
                <a:gd name="connsiteY5" fmla="*/ 520892 h 1773592"/>
                <a:gd name="connsiteX0" fmla="*/ 0 w 5457994"/>
                <a:gd name="connsiteY0" fmla="*/ 589885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589885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269938 h 1729617"/>
                <a:gd name="connsiteX1" fmla="*/ 2603007 w 5457994"/>
                <a:gd name="connsiteY1" fmla="*/ 2021 h 1729617"/>
                <a:gd name="connsiteX2" fmla="*/ 5457994 w 5457994"/>
                <a:gd name="connsiteY2" fmla="*/ 269938 h 1729617"/>
                <a:gd name="connsiteX3" fmla="*/ 5414181 w 5457994"/>
                <a:gd name="connsiteY3" fmla="*/ 1729617 h 1729617"/>
                <a:gd name="connsiteX4" fmla="*/ 0 w 5457994"/>
                <a:gd name="connsiteY4" fmla="*/ 1729617 h 1729617"/>
                <a:gd name="connsiteX5" fmla="*/ 0 w 5457994"/>
                <a:gd name="connsiteY5" fmla="*/ 269938 h 1729617"/>
                <a:gd name="connsiteX0" fmla="*/ 0 w 5457994"/>
                <a:gd name="connsiteY0" fmla="*/ 313912 h 1773591"/>
                <a:gd name="connsiteX1" fmla="*/ 2639518 w 5457994"/>
                <a:gd name="connsiteY1" fmla="*/ 0 h 1773591"/>
                <a:gd name="connsiteX2" fmla="*/ 5457994 w 5457994"/>
                <a:gd name="connsiteY2" fmla="*/ 313912 h 1773591"/>
                <a:gd name="connsiteX3" fmla="*/ 5414181 w 5457994"/>
                <a:gd name="connsiteY3" fmla="*/ 1773591 h 1773591"/>
                <a:gd name="connsiteX4" fmla="*/ 0 w 5457994"/>
                <a:gd name="connsiteY4" fmla="*/ 1773591 h 1773591"/>
                <a:gd name="connsiteX5" fmla="*/ 0 w 5457994"/>
                <a:gd name="connsiteY5" fmla="*/ 313912 h 17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7994" h="1773591">
                  <a:moveTo>
                    <a:pt x="0" y="313912"/>
                  </a:moveTo>
                  <a:cubicBezTo>
                    <a:pt x="613956" y="2982"/>
                    <a:pt x="1737155" y="0"/>
                    <a:pt x="2639518" y="0"/>
                  </a:cubicBezTo>
                  <a:cubicBezTo>
                    <a:pt x="3541881" y="0"/>
                    <a:pt x="5016240" y="2981"/>
                    <a:pt x="5457994" y="313912"/>
                  </a:cubicBezTo>
                  <a:lnTo>
                    <a:pt x="5414181" y="1773591"/>
                  </a:lnTo>
                  <a:lnTo>
                    <a:pt x="0" y="1773591"/>
                  </a:lnTo>
                  <a:lnTo>
                    <a:pt x="0" y="313912"/>
                  </a:lnTo>
                  <a:close/>
                </a:path>
              </a:pathLst>
            </a:custGeom>
            <a:solidFill>
              <a:srgbClr val="000000">
                <a:alpha val="30196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D0441C-52CF-4BC1-81C1-F63B306F6497}"/>
                </a:ext>
              </a:extLst>
            </p:cNvPr>
            <p:cNvSpPr/>
            <p:nvPr/>
          </p:nvSpPr>
          <p:spPr>
            <a:xfrm rot="5400000" flipH="1">
              <a:off x="9491664" y="2030063"/>
              <a:ext cx="2408733" cy="16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>
                <a:solidFill>
                  <a:prstClr val="white"/>
                </a:solidFill>
              </a:endParaRPr>
            </a:p>
          </p:txBody>
        </p:sp>
      </p:grpSp>
      <p:sp>
        <p:nvSpPr>
          <p:cNvPr id="7" name="AutoShape 60">
            <a:extLst>
              <a:ext uri="{FF2B5EF4-FFF2-40B4-BE49-F238E27FC236}">
                <a16:creationId xmlns:a16="http://schemas.microsoft.com/office/drawing/2014/main" id="{B0B5F83F-8527-4AA2-8E57-E26E20B9AB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534222" y="2696297"/>
            <a:ext cx="5123559" cy="1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/>
          <a:p>
            <a:pPr algn="ctr" defTabSz="929129"/>
            <a:r>
              <a:rPr lang="en-IN" sz="8133">
                <a:solidFill>
                  <a:srgbClr val="595959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B8839-2DE8-4E32-AACE-5718126A1761}"/>
              </a:ext>
            </a:extLst>
          </p:cNvPr>
          <p:cNvGrpSpPr/>
          <p:nvPr/>
        </p:nvGrpSpPr>
        <p:grpSpPr>
          <a:xfrm>
            <a:off x="388419" y="4989095"/>
            <a:ext cx="11353773" cy="1010795"/>
            <a:chOff x="388418" y="4989095"/>
            <a:chExt cx="11353773" cy="10107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93061BB-6E88-49D5-96AC-0D4B954CFE65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EF8E9F-DDCB-4541-A42F-60DCBE2D01F7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5E21C7-F0FC-40D8-9ED6-3186344B50E3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F9EBE0-1E6B-4658-8793-8756CA68361A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CAEF2-56FF-434C-A027-5AC490A216F8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5EF6AD-A134-4584-BD4C-16BF16437488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E9512F-07E0-4A16-9DA9-947B2A8C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0E8AED-823F-4FE2-A1E5-33EBECA3A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292" y="472819"/>
            <a:ext cx="2276797" cy="1911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4C3551-2C7A-40BB-8A32-75878B1B0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775" y="472819"/>
            <a:ext cx="2276797" cy="19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465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CBFFE66-0EBA-46FF-AA31-6E868A667A5F}"/>
              </a:ext>
            </a:extLst>
          </p:cNvPr>
          <p:cNvGrpSpPr/>
          <p:nvPr/>
        </p:nvGrpSpPr>
        <p:grpSpPr>
          <a:xfrm rot="16200000">
            <a:off x="5159304" y="2280919"/>
            <a:ext cx="1873392" cy="2411240"/>
            <a:chOff x="9651545" y="1652096"/>
            <a:chExt cx="1873392" cy="2411240"/>
          </a:xfrm>
        </p:grpSpPr>
        <p:sp>
          <p:nvSpPr>
            <p:cNvPr id="5" name="Rectangle 80">
              <a:extLst>
                <a:ext uri="{FF2B5EF4-FFF2-40B4-BE49-F238E27FC236}">
                  <a16:creationId xmlns:a16="http://schemas.microsoft.com/office/drawing/2014/main" id="{B147A8D9-A5C8-4EFF-B7D9-B384FA84D77C}"/>
                </a:ext>
              </a:extLst>
            </p:cNvPr>
            <p:cNvSpPr/>
            <p:nvPr/>
          </p:nvSpPr>
          <p:spPr>
            <a:xfrm rot="5400000" flipV="1">
              <a:off x="9154760" y="2148881"/>
              <a:ext cx="2408732" cy="1415161"/>
            </a:xfrm>
            <a:custGeom>
              <a:avLst/>
              <a:gdLst>
                <a:gd name="connsiteX0" fmla="*/ 0 w 5414181"/>
                <a:gd name="connsiteY0" fmla="*/ 0 h 1252700"/>
                <a:gd name="connsiteX1" fmla="*/ 5414181 w 5414181"/>
                <a:gd name="connsiteY1" fmla="*/ 0 h 1252700"/>
                <a:gd name="connsiteX2" fmla="*/ 5414181 w 5414181"/>
                <a:gd name="connsiteY2" fmla="*/ 1252700 h 1252700"/>
                <a:gd name="connsiteX3" fmla="*/ 0 w 5414181"/>
                <a:gd name="connsiteY3" fmla="*/ 1252700 h 1252700"/>
                <a:gd name="connsiteX4" fmla="*/ 0 w 5414181"/>
                <a:gd name="connsiteY4" fmla="*/ 0 h 1252700"/>
                <a:gd name="connsiteX0" fmla="*/ 0 w 5414181"/>
                <a:gd name="connsiteY0" fmla="*/ 242626 h 1495326"/>
                <a:gd name="connsiteX1" fmla="*/ 5414181 w 5414181"/>
                <a:gd name="connsiteY1" fmla="*/ 242626 h 1495326"/>
                <a:gd name="connsiteX2" fmla="*/ 5414181 w 5414181"/>
                <a:gd name="connsiteY2" fmla="*/ 1495326 h 1495326"/>
                <a:gd name="connsiteX3" fmla="*/ 0 w 5414181"/>
                <a:gd name="connsiteY3" fmla="*/ 1495326 h 1495326"/>
                <a:gd name="connsiteX4" fmla="*/ 0 w 5414181"/>
                <a:gd name="connsiteY4" fmla="*/ 242626 h 1495326"/>
                <a:gd name="connsiteX0" fmla="*/ 0 w 5414181"/>
                <a:gd name="connsiteY0" fmla="*/ 389229 h 1641929"/>
                <a:gd name="connsiteX1" fmla="*/ 5414181 w 5414181"/>
                <a:gd name="connsiteY1" fmla="*/ 389229 h 1641929"/>
                <a:gd name="connsiteX2" fmla="*/ 5414181 w 5414181"/>
                <a:gd name="connsiteY2" fmla="*/ 1641929 h 1641929"/>
                <a:gd name="connsiteX3" fmla="*/ 0 w 5414181"/>
                <a:gd name="connsiteY3" fmla="*/ 1641929 h 1641929"/>
                <a:gd name="connsiteX4" fmla="*/ 0 w 5414181"/>
                <a:gd name="connsiteY4" fmla="*/ 389229 h 1641929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438422 h 1691122"/>
                <a:gd name="connsiteX1" fmla="*/ 5414181 w 5414181"/>
                <a:gd name="connsiteY1" fmla="*/ 438422 h 1691122"/>
                <a:gd name="connsiteX2" fmla="*/ 5414181 w 5414181"/>
                <a:gd name="connsiteY2" fmla="*/ 1691122 h 1691122"/>
                <a:gd name="connsiteX3" fmla="*/ 0 w 5414181"/>
                <a:gd name="connsiteY3" fmla="*/ 1691122 h 1691122"/>
                <a:gd name="connsiteX4" fmla="*/ 0 w 5414181"/>
                <a:gd name="connsiteY4" fmla="*/ 438422 h 1691122"/>
                <a:gd name="connsiteX0" fmla="*/ 0 w 5414181"/>
                <a:gd name="connsiteY0" fmla="*/ 532632 h 1785332"/>
                <a:gd name="connsiteX1" fmla="*/ 5414181 w 5414181"/>
                <a:gd name="connsiteY1" fmla="*/ 532632 h 1785332"/>
                <a:gd name="connsiteX2" fmla="*/ 5414181 w 5414181"/>
                <a:gd name="connsiteY2" fmla="*/ 1785332 h 1785332"/>
                <a:gd name="connsiteX3" fmla="*/ 0 w 5414181"/>
                <a:gd name="connsiteY3" fmla="*/ 1785332 h 1785332"/>
                <a:gd name="connsiteX4" fmla="*/ 0 w 5414181"/>
                <a:gd name="connsiteY4" fmla="*/ 532632 h 1785332"/>
                <a:gd name="connsiteX0" fmla="*/ 0 w 5414181"/>
                <a:gd name="connsiteY0" fmla="*/ 654829 h 1907529"/>
                <a:gd name="connsiteX1" fmla="*/ 5414181 w 5414181"/>
                <a:gd name="connsiteY1" fmla="*/ 654829 h 1907529"/>
                <a:gd name="connsiteX2" fmla="*/ 5414181 w 5414181"/>
                <a:gd name="connsiteY2" fmla="*/ 1907529 h 1907529"/>
                <a:gd name="connsiteX3" fmla="*/ 0 w 5414181"/>
                <a:gd name="connsiteY3" fmla="*/ 1907529 h 1907529"/>
                <a:gd name="connsiteX4" fmla="*/ 0 w 5414181"/>
                <a:gd name="connsiteY4" fmla="*/ 654829 h 1907529"/>
                <a:gd name="connsiteX0" fmla="*/ 0 w 5414181"/>
                <a:gd name="connsiteY0" fmla="*/ 612884 h 1865584"/>
                <a:gd name="connsiteX1" fmla="*/ 2763656 w 5414181"/>
                <a:gd name="connsiteY1" fmla="*/ 0 h 1865584"/>
                <a:gd name="connsiteX2" fmla="*/ 5414181 w 5414181"/>
                <a:gd name="connsiteY2" fmla="*/ 612884 h 1865584"/>
                <a:gd name="connsiteX3" fmla="*/ 5414181 w 5414181"/>
                <a:gd name="connsiteY3" fmla="*/ 1865584 h 1865584"/>
                <a:gd name="connsiteX4" fmla="*/ 0 w 5414181"/>
                <a:gd name="connsiteY4" fmla="*/ 1865584 h 1865584"/>
                <a:gd name="connsiteX5" fmla="*/ 0 w 5414181"/>
                <a:gd name="connsiteY5" fmla="*/ 612884 h 1865584"/>
                <a:gd name="connsiteX0" fmla="*/ 0 w 5414181"/>
                <a:gd name="connsiteY0" fmla="*/ 428902 h 1681602"/>
                <a:gd name="connsiteX1" fmla="*/ 2741749 w 5414181"/>
                <a:gd name="connsiteY1" fmla="*/ 0 h 1681602"/>
                <a:gd name="connsiteX2" fmla="*/ 5414181 w 5414181"/>
                <a:gd name="connsiteY2" fmla="*/ 428902 h 1681602"/>
                <a:gd name="connsiteX3" fmla="*/ 5414181 w 5414181"/>
                <a:gd name="connsiteY3" fmla="*/ 1681602 h 1681602"/>
                <a:gd name="connsiteX4" fmla="*/ 0 w 5414181"/>
                <a:gd name="connsiteY4" fmla="*/ 1681602 h 1681602"/>
                <a:gd name="connsiteX5" fmla="*/ 0 w 5414181"/>
                <a:gd name="connsiteY5" fmla="*/ 428902 h 1681602"/>
                <a:gd name="connsiteX0" fmla="*/ 0 w 5414181"/>
                <a:gd name="connsiteY0" fmla="*/ 635881 h 1888581"/>
                <a:gd name="connsiteX1" fmla="*/ 2734447 w 5414181"/>
                <a:gd name="connsiteY1" fmla="*/ 0 h 1888581"/>
                <a:gd name="connsiteX2" fmla="*/ 5414181 w 5414181"/>
                <a:gd name="connsiteY2" fmla="*/ 635881 h 1888581"/>
                <a:gd name="connsiteX3" fmla="*/ 5414181 w 5414181"/>
                <a:gd name="connsiteY3" fmla="*/ 1888581 h 1888581"/>
                <a:gd name="connsiteX4" fmla="*/ 0 w 5414181"/>
                <a:gd name="connsiteY4" fmla="*/ 1888581 h 1888581"/>
                <a:gd name="connsiteX5" fmla="*/ 0 w 5414181"/>
                <a:gd name="connsiteY5" fmla="*/ 635881 h 1888581"/>
                <a:gd name="connsiteX0" fmla="*/ 0 w 5457994"/>
                <a:gd name="connsiteY0" fmla="*/ 635881 h 1888581"/>
                <a:gd name="connsiteX1" fmla="*/ 2734447 w 5457994"/>
                <a:gd name="connsiteY1" fmla="*/ 0 h 1888581"/>
                <a:gd name="connsiteX2" fmla="*/ 5457994 w 5457994"/>
                <a:gd name="connsiteY2" fmla="*/ 428902 h 1888581"/>
                <a:gd name="connsiteX3" fmla="*/ 5414181 w 5457994"/>
                <a:gd name="connsiteY3" fmla="*/ 1888581 h 1888581"/>
                <a:gd name="connsiteX4" fmla="*/ 0 w 5457994"/>
                <a:gd name="connsiteY4" fmla="*/ 1888581 h 1888581"/>
                <a:gd name="connsiteX5" fmla="*/ 0 w 5457994"/>
                <a:gd name="connsiteY5" fmla="*/ 635881 h 1888581"/>
                <a:gd name="connsiteX0" fmla="*/ 0 w 5457994"/>
                <a:gd name="connsiteY0" fmla="*/ 612883 h 1865583"/>
                <a:gd name="connsiteX1" fmla="*/ 2529984 w 5457994"/>
                <a:gd name="connsiteY1" fmla="*/ 0 h 1865583"/>
                <a:gd name="connsiteX2" fmla="*/ 5457994 w 5457994"/>
                <a:gd name="connsiteY2" fmla="*/ 405904 h 1865583"/>
                <a:gd name="connsiteX3" fmla="*/ 5414181 w 5457994"/>
                <a:gd name="connsiteY3" fmla="*/ 1865583 h 1865583"/>
                <a:gd name="connsiteX4" fmla="*/ 0 w 5457994"/>
                <a:gd name="connsiteY4" fmla="*/ 1865583 h 1865583"/>
                <a:gd name="connsiteX5" fmla="*/ 0 w 5457994"/>
                <a:gd name="connsiteY5" fmla="*/ 612883 h 1865583"/>
                <a:gd name="connsiteX0" fmla="*/ 0 w 5457994"/>
                <a:gd name="connsiteY0" fmla="*/ 520892 h 1773592"/>
                <a:gd name="connsiteX1" fmla="*/ 2449659 w 5457994"/>
                <a:gd name="connsiteY1" fmla="*/ 0 h 1773592"/>
                <a:gd name="connsiteX2" fmla="*/ 5457994 w 5457994"/>
                <a:gd name="connsiteY2" fmla="*/ 313913 h 1773592"/>
                <a:gd name="connsiteX3" fmla="*/ 5414181 w 5457994"/>
                <a:gd name="connsiteY3" fmla="*/ 1773592 h 1773592"/>
                <a:gd name="connsiteX4" fmla="*/ 0 w 5457994"/>
                <a:gd name="connsiteY4" fmla="*/ 1773592 h 1773592"/>
                <a:gd name="connsiteX5" fmla="*/ 0 w 5457994"/>
                <a:gd name="connsiteY5" fmla="*/ 520892 h 1773592"/>
                <a:gd name="connsiteX0" fmla="*/ 0 w 5457994"/>
                <a:gd name="connsiteY0" fmla="*/ 589885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589885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382906 h 1842585"/>
                <a:gd name="connsiteX1" fmla="*/ 2508077 w 5457994"/>
                <a:gd name="connsiteY1" fmla="*/ 0 h 1842585"/>
                <a:gd name="connsiteX2" fmla="*/ 5457994 w 5457994"/>
                <a:gd name="connsiteY2" fmla="*/ 382906 h 1842585"/>
                <a:gd name="connsiteX3" fmla="*/ 5414181 w 5457994"/>
                <a:gd name="connsiteY3" fmla="*/ 1842585 h 1842585"/>
                <a:gd name="connsiteX4" fmla="*/ 0 w 5457994"/>
                <a:gd name="connsiteY4" fmla="*/ 1842585 h 1842585"/>
                <a:gd name="connsiteX5" fmla="*/ 0 w 5457994"/>
                <a:gd name="connsiteY5" fmla="*/ 382906 h 1842585"/>
                <a:gd name="connsiteX0" fmla="*/ 0 w 5457994"/>
                <a:gd name="connsiteY0" fmla="*/ 269938 h 1729617"/>
                <a:gd name="connsiteX1" fmla="*/ 2603007 w 5457994"/>
                <a:gd name="connsiteY1" fmla="*/ 2021 h 1729617"/>
                <a:gd name="connsiteX2" fmla="*/ 5457994 w 5457994"/>
                <a:gd name="connsiteY2" fmla="*/ 269938 h 1729617"/>
                <a:gd name="connsiteX3" fmla="*/ 5414181 w 5457994"/>
                <a:gd name="connsiteY3" fmla="*/ 1729617 h 1729617"/>
                <a:gd name="connsiteX4" fmla="*/ 0 w 5457994"/>
                <a:gd name="connsiteY4" fmla="*/ 1729617 h 1729617"/>
                <a:gd name="connsiteX5" fmla="*/ 0 w 5457994"/>
                <a:gd name="connsiteY5" fmla="*/ 269938 h 1729617"/>
                <a:gd name="connsiteX0" fmla="*/ 0 w 5457994"/>
                <a:gd name="connsiteY0" fmla="*/ 313912 h 1773591"/>
                <a:gd name="connsiteX1" fmla="*/ 2639518 w 5457994"/>
                <a:gd name="connsiteY1" fmla="*/ 0 h 1773591"/>
                <a:gd name="connsiteX2" fmla="*/ 5457994 w 5457994"/>
                <a:gd name="connsiteY2" fmla="*/ 313912 h 1773591"/>
                <a:gd name="connsiteX3" fmla="*/ 5414181 w 5457994"/>
                <a:gd name="connsiteY3" fmla="*/ 1773591 h 1773591"/>
                <a:gd name="connsiteX4" fmla="*/ 0 w 5457994"/>
                <a:gd name="connsiteY4" fmla="*/ 1773591 h 1773591"/>
                <a:gd name="connsiteX5" fmla="*/ 0 w 5457994"/>
                <a:gd name="connsiteY5" fmla="*/ 313912 h 177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57994" h="1773591">
                  <a:moveTo>
                    <a:pt x="0" y="313912"/>
                  </a:moveTo>
                  <a:cubicBezTo>
                    <a:pt x="613956" y="2982"/>
                    <a:pt x="1737155" y="0"/>
                    <a:pt x="2639518" y="0"/>
                  </a:cubicBezTo>
                  <a:cubicBezTo>
                    <a:pt x="3541881" y="0"/>
                    <a:pt x="5016240" y="2981"/>
                    <a:pt x="5457994" y="313912"/>
                  </a:cubicBezTo>
                  <a:lnTo>
                    <a:pt x="5414181" y="1773591"/>
                  </a:lnTo>
                  <a:lnTo>
                    <a:pt x="0" y="1773591"/>
                  </a:lnTo>
                  <a:lnTo>
                    <a:pt x="0" y="313912"/>
                  </a:lnTo>
                  <a:close/>
                </a:path>
              </a:pathLst>
            </a:custGeom>
            <a:solidFill>
              <a:srgbClr val="000000">
                <a:alpha val="30196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>
                <a:solidFill>
                  <a:prstClr val="white">
                    <a:lumMod val="65000"/>
                  </a:prstClr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D0441C-52CF-4BC1-81C1-F63B306F6497}"/>
                </a:ext>
              </a:extLst>
            </p:cNvPr>
            <p:cNvSpPr/>
            <p:nvPr/>
          </p:nvSpPr>
          <p:spPr>
            <a:xfrm rot="5400000" flipH="1">
              <a:off x="9491664" y="2030063"/>
              <a:ext cx="2408733" cy="16578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9129"/>
              <a:endParaRPr lang="en-IN" sz="1867">
                <a:solidFill>
                  <a:prstClr val="white"/>
                </a:solidFill>
              </a:endParaRPr>
            </a:p>
          </p:txBody>
        </p:sp>
      </p:grpSp>
      <p:sp>
        <p:nvSpPr>
          <p:cNvPr id="7" name="AutoShape 60">
            <a:extLst>
              <a:ext uri="{FF2B5EF4-FFF2-40B4-BE49-F238E27FC236}">
                <a16:creationId xmlns:a16="http://schemas.microsoft.com/office/drawing/2014/main" id="{B0B5F83F-8527-4AA2-8E57-E26E20B9ABE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534222" y="2696297"/>
            <a:ext cx="5123559" cy="1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915" tIns="46457" rIns="92915" bIns="46457" numCol="1" anchor="t" anchorCtr="0" compatLnSpc="1">
            <a:prstTxWarp prst="textNoShape">
              <a:avLst/>
            </a:prstTxWarp>
          </a:bodyPr>
          <a:lstStyle/>
          <a:p>
            <a:pPr algn="ctr" defTabSz="929129"/>
            <a:r>
              <a:rPr lang="en-IN" sz="8133">
                <a:solidFill>
                  <a:srgbClr val="595959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B8839-2DE8-4E32-AACE-5718126A1761}"/>
              </a:ext>
            </a:extLst>
          </p:cNvPr>
          <p:cNvGrpSpPr/>
          <p:nvPr/>
        </p:nvGrpSpPr>
        <p:grpSpPr>
          <a:xfrm>
            <a:off x="388419" y="4989095"/>
            <a:ext cx="11353773" cy="1010795"/>
            <a:chOff x="388418" y="4989095"/>
            <a:chExt cx="11353773" cy="101079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93061BB-6E88-49D5-96AC-0D4B954CFE65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EF8E9F-DDCB-4541-A42F-60DCBE2D01F7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5E21C7-F0FC-40D8-9ED6-3186344B50E3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F9EBE0-1E6B-4658-8793-8756CA68361A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CAEF2-56FF-434C-A027-5AC490A216F8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5EF6AD-A134-4584-BD4C-16BF16437488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E9512F-07E0-4A16-9DA9-947B2A8C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0E8AED-823F-4FE2-A1E5-33EBECA3A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292" y="472819"/>
            <a:ext cx="2276797" cy="19110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4C3551-2C7A-40BB-8A32-75878B1B01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775" y="472819"/>
            <a:ext cx="2276797" cy="1911095"/>
          </a:xfrm>
          <a:prstGeom prst="rect">
            <a:avLst/>
          </a:prstGeom>
        </p:spPr>
      </p:pic>
      <p:pic>
        <p:nvPicPr>
          <p:cNvPr id="20" name="Picture 2" descr="Image result for sify logo">
            <a:extLst>
              <a:ext uri="{FF2B5EF4-FFF2-40B4-BE49-F238E27FC236}">
                <a16:creationId xmlns:a16="http://schemas.microsoft.com/office/drawing/2014/main" id="{324FBABB-383E-42C0-8080-A122700DF74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58763" y="28504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9862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504996"/>
            <a:ext cx="10051200" cy="46165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683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800" y="504997"/>
            <a:ext cx="10051200" cy="46165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895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59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415612" y="2478041"/>
            <a:ext cx="11360800" cy="1251529"/>
          </a:xfrm>
          <a:prstGeom prst="rect">
            <a:avLst/>
          </a:prstGeom>
        </p:spPr>
        <p:txBody>
          <a:bodyPr lIns="91424" tIns="91424" rIns="91424" bIns="91424" anchor="b"/>
          <a:lstStyle>
            <a:lvl1pPr algn="ctr">
              <a:defRPr sz="6933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601" y="3778837"/>
            <a:ext cx="11360800" cy="1056801"/>
          </a:xfrm>
          <a:prstGeom prst="rect">
            <a:avLst/>
          </a:prstGeom>
        </p:spPr>
        <p:txBody>
          <a:bodyPr lIns="91424" tIns="91424" rIns="91424" bIns="91424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33"/>
            </a:lvl1pPr>
            <a:lvl2pPr marL="228584" indent="228584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33"/>
            </a:lvl2pPr>
            <a:lvl3pPr marL="228584" indent="68575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33"/>
            </a:lvl3pPr>
            <a:lvl4pPr marL="228584" indent="1142914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33"/>
            </a:lvl4pPr>
            <a:lvl5pPr marL="228584" indent="160008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8A63BF-412F-FA4D-904D-BC56C6BCC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9847" y="6469479"/>
            <a:ext cx="854332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4482607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704839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4800" y="504996"/>
            <a:ext cx="10051200" cy="46165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68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inner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166EA793-8EF2-E390-1762-B66CB4D80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9CE6D2-4B7E-FB47-25F9-EE1F7D5509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416841238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48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3312391"/>
            <a:ext cx="11328928" cy="76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0" y="3965455"/>
            <a:ext cx="11328925" cy="10123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71" y="5261421"/>
            <a:ext cx="3356503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697F16-C0DD-4C2F-6D0D-71C30F8DF6FB}"/>
              </a:ext>
            </a:extLst>
          </p:cNvPr>
          <p:cNvCxnSpPr/>
          <p:nvPr userDrawn="1"/>
        </p:nvCxnSpPr>
        <p:spPr>
          <a:xfrm>
            <a:off x="10752667" y="436033"/>
            <a:ext cx="0" cy="40005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raphic 8">
            <a:extLst>
              <a:ext uri="{FF2B5EF4-FFF2-40B4-BE49-F238E27FC236}">
                <a16:creationId xmlns:a16="http://schemas.microsoft.com/office/drawing/2014/main" id="{E3D59197-5120-8FAB-99A8-6DDC9EB7F6C1}"/>
              </a:ext>
            </a:extLst>
          </p:cNvPr>
          <p:cNvSpPr/>
          <p:nvPr userDrawn="1"/>
        </p:nvSpPr>
        <p:spPr>
          <a:xfrm>
            <a:off x="10925414" y="426721"/>
            <a:ext cx="834788" cy="335247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4806669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981477"/>
            <a:ext cx="11314735" cy="614695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596172"/>
            <a:ext cx="5889717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665631"/>
            <a:ext cx="5889719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0517914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CC9DAB5-2441-B5D8-0E3A-9CBB348D3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39415"/>
            <a:ext cx="11328928" cy="285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BA986B-A0B7-BDCB-BCAF-74D19F1CC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0" y="424815"/>
            <a:ext cx="11328925" cy="4112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0A35F-EEA7-4609-2E36-3EB12BB0AF32}"/>
              </a:ext>
            </a:extLst>
          </p:cNvPr>
          <p:cNvSpPr txBox="1"/>
          <p:nvPr userDrawn="1"/>
        </p:nvSpPr>
        <p:spPr>
          <a:xfrm>
            <a:off x="0" y="6483569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9648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97517"/>
            <a:ext cx="11328400" cy="543665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0" y="6483569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921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AF348-28CA-AE99-D64E-99F5188CBF37}"/>
              </a:ext>
            </a:extLst>
          </p:cNvPr>
          <p:cNvSpPr/>
          <p:nvPr userDrawn="1"/>
        </p:nvSpPr>
        <p:spPr>
          <a:xfrm>
            <a:off x="0" y="0"/>
            <a:ext cx="12192000" cy="10031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person touching a screen with a touch screen&#10;&#10;Description automatically generated">
            <a:extLst>
              <a:ext uri="{FF2B5EF4-FFF2-40B4-BE49-F238E27FC236}">
                <a16:creationId xmlns:a16="http://schemas.microsoft.com/office/drawing/2014/main" id="{1D81CF3F-5901-3EF8-40E0-A6206227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87" y="0"/>
            <a:ext cx="2308812" cy="10031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9A253-9B89-2CED-9FD5-F66F4FF751C1}"/>
              </a:ext>
            </a:extLst>
          </p:cNvPr>
          <p:cNvSpPr/>
          <p:nvPr userDrawn="1"/>
        </p:nvSpPr>
        <p:spPr>
          <a:xfrm>
            <a:off x="1" y="1003139"/>
            <a:ext cx="12191999" cy="60959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38522"/>
            <a:ext cx="11328400" cy="461655"/>
          </a:xfrm>
        </p:spPr>
        <p:txBody>
          <a:bodyPr/>
          <a:lstStyle>
            <a:lvl1pPr>
              <a:defRPr sz="2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308187" y="6463324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732869" y="6463324"/>
            <a:ext cx="6726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0401710C-E88F-61B4-7DC3-FEC546CD7559}"/>
              </a:ext>
            </a:extLst>
          </p:cNvPr>
          <p:cNvSpPr txBox="1">
            <a:spLocks/>
          </p:cNvSpPr>
          <p:nvPr userDrawn="1"/>
        </p:nvSpPr>
        <p:spPr>
          <a:xfrm>
            <a:off x="11237432" y="6505396"/>
            <a:ext cx="570144" cy="24622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67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67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091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AF348-28CA-AE99-D64E-99F5188CBF37}"/>
              </a:ext>
            </a:extLst>
          </p:cNvPr>
          <p:cNvSpPr/>
          <p:nvPr userDrawn="1"/>
        </p:nvSpPr>
        <p:spPr>
          <a:xfrm>
            <a:off x="0" y="0"/>
            <a:ext cx="12192000" cy="10031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person touching a screen with a touch screen&#10;&#10;Description automatically generated">
            <a:extLst>
              <a:ext uri="{FF2B5EF4-FFF2-40B4-BE49-F238E27FC236}">
                <a16:creationId xmlns:a16="http://schemas.microsoft.com/office/drawing/2014/main" id="{1D81CF3F-5901-3EF8-40E0-A6206227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87" y="0"/>
            <a:ext cx="2308812" cy="10031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9A253-9B89-2CED-9FD5-F66F4FF751C1}"/>
              </a:ext>
            </a:extLst>
          </p:cNvPr>
          <p:cNvSpPr/>
          <p:nvPr userDrawn="1"/>
        </p:nvSpPr>
        <p:spPr>
          <a:xfrm>
            <a:off x="1" y="1003139"/>
            <a:ext cx="12191999" cy="60959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04" y="390965"/>
            <a:ext cx="11328400" cy="461655"/>
          </a:xfrm>
        </p:spPr>
        <p:txBody>
          <a:bodyPr/>
          <a:lstStyle>
            <a:lvl1pPr>
              <a:defRPr sz="2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308187" y="6463324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732869" y="6463324"/>
            <a:ext cx="6726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4D08903-E0EC-4C3A-C974-4E6427DAD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02" y="139415"/>
            <a:ext cx="11309625" cy="285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33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BCAA43E-197A-1D7B-F172-BA182DE6700B}"/>
              </a:ext>
            </a:extLst>
          </p:cNvPr>
          <p:cNvSpPr txBox="1">
            <a:spLocks/>
          </p:cNvSpPr>
          <p:nvPr userDrawn="1"/>
        </p:nvSpPr>
        <p:spPr>
          <a:xfrm>
            <a:off x="11237432" y="6505396"/>
            <a:ext cx="570144" cy="24622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67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67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6167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308187" y="6463324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732869" y="6463324"/>
            <a:ext cx="6726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BCAA43E-197A-1D7B-F172-BA182DE6700B}"/>
              </a:ext>
            </a:extLst>
          </p:cNvPr>
          <p:cNvSpPr txBox="1">
            <a:spLocks/>
          </p:cNvSpPr>
          <p:nvPr userDrawn="1"/>
        </p:nvSpPr>
        <p:spPr>
          <a:xfrm>
            <a:off x="11237432" y="6505396"/>
            <a:ext cx="570144" cy="24622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67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67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3586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3593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9025A-E098-ECFA-01A7-5BC446388714}"/>
              </a:ext>
            </a:extLst>
          </p:cNvPr>
          <p:cNvSpPr txBox="1"/>
          <p:nvPr userDrawn="1"/>
        </p:nvSpPr>
        <p:spPr>
          <a:xfrm>
            <a:off x="0" y="6483569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253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CC9DAB5-2441-B5D8-0E3A-9CBB348D3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39415"/>
            <a:ext cx="11328928" cy="285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BA986B-A0B7-BDCB-BCAF-74D19F1CC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0" y="424815"/>
            <a:ext cx="11328925" cy="4112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TITLE OF THE SLIDE GOES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9BEB3F-9B8F-B15A-D30E-C3CD52994867}"/>
              </a:ext>
            </a:extLst>
          </p:cNvPr>
          <p:cNvSpPr txBox="1"/>
          <p:nvPr userDrawn="1"/>
        </p:nvSpPr>
        <p:spPr>
          <a:xfrm>
            <a:off x="0" y="6483569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8259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2EE0ECF-8361-F54E-83D7-51A3B0B9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48" y="216539"/>
            <a:ext cx="1152000" cy="76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C25E08-D338-65BF-144C-EFA1C1DCBE63}"/>
              </a:ext>
            </a:extLst>
          </p:cNvPr>
          <p:cNvCxnSpPr/>
          <p:nvPr userDrawn="1"/>
        </p:nvCxnSpPr>
        <p:spPr>
          <a:xfrm>
            <a:off x="10752667" y="436033"/>
            <a:ext cx="0" cy="40005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raphic 8">
            <a:extLst>
              <a:ext uri="{FF2B5EF4-FFF2-40B4-BE49-F238E27FC236}">
                <a16:creationId xmlns:a16="http://schemas.microsoft.com/office/drawing/2014/main" id="{E2D431AE-28F4-AE63-4DF2-D1CE05FC3876}"/>
              </a:ext>
            </a:extLst>
          </p:cNvPr>
          <p:cNvSpPr/>
          <p:nvPr userDrawn="1"/>
        </p:nvSpPr>
        <p:spPr>
          <a:xfrm>
            <a:off x="10925414" y="426721"/>
            <a:ext cx="834788" cy="335247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468423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731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8378" y="5146442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19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4871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195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3186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388419" y="5451546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27823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8577" y="6356355"/>
            <a:ext cx="650240" cy="366183"/>
          </a:xfrm>
          <a:prstGeom prst="rect">
            <a:avLst/>
          </a:prstGeo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4431532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84601352-D74E-D226-05C0-6BEB858CC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5148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Rectangle: Top Corners Rounded 7">
            <a:extLst>
              <a:ext uri="{FF2B5EF4-FFF2-40B4-BE49-F238E27FC236}">
                <a16:creationId xmlns:a16="http://schemas.microsoft.com/office/drawing/2014/main" id="{C7B772CD-D19D-40F3-9729-CC184AF9EF79}"/>
              </a:ext>
            </a:extLst>
          </p:cNvPr>
          <p:cNvSpPr/>
          <p:nvPr userDrawn="1"/>
        </p:nvSpPr>
        <p:spPr>
          <a:xfrm rot="5400000">
            <a:off x="155193" y="6298596"/>
            <a:ext cx="240000" cy="55078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66501-B2E0-C229-511B-8FAC59B68D9F}"/>
              </a:ext>
            </a:extLst>
          </p:cNvPr>
          <p:cNvSpPr txBox="1"/>
          <p:nvPr userDrawn="1"/>
        </p:nvSpPr>
        <p:spPr>
          <a:xfrm>
            <a:off x="-200" y="6430359"/>
            <a:ext cx="5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7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endParaRPr lang="en-US" sz="1067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209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93730434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6791790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id="{EE127CFA-8D5C-584E-9C61-6685B547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3" y="269359"/>
            <a:ext cx="5080369" cy="1559443"/>
          </a:xfrm>
          <a:prstGeom prst="rect">
            <a:avLst/>
          </a:prstGeom>
        </p:spPr>
      </p:pic>
      <p:sp>
        <p:nvSpPr>
          <p:cNvPr id="15" name="Subtitle">
            <a:extLst>
              <a:ext uri="{FF2B5EF4-FFF2-40B4-BE49-F238E27FC236}">
                <a16:creationId xmlns:a16="http://schemas.microsoft.com/office/drawing/2014/main" id="{FC0004EB-159B-A345-859C-0E83416ED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24235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6A8D35-C90D-428D-8E15-6F958679D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26A55-50C7-43D1-9A4E-DE6E315786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BBD70F-2EB6-E84A-B83D-713DFF55C258}" type="datetime1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ED885-1287-4046-BFFE-E5DEC702C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Copyright © 2022, Oracle and/or its affiliates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C1380-E61D-4D70-B7A9-EA2CA56D14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8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820044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6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388419" y="5451550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17929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4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5832917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4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9853568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568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5027456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4580124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91594075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04225304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326369538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85549879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3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6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74B075DA-52F1-B8EB-30D9-2A31D0B2AA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940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7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388420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45887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06415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inner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166EA793-8EF2-E390-1762-B66CB4D80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9CE6D2-4B7E-FB47-25F9-EE1F7D5509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311390490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DA7558F-236F-DEF8-2615-BCEB15C37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2891624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8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20995370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4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06730597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4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25444400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3801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3171640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64569801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81647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3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DC31C4D-5BFA-4A28-0F7A-5F844745F5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401ED205-A923-49E8-FD8C-93607AC21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2868794"/>
            <a:ext cx="5830452" cy="150484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50CB36AF-F1AE-15EB-1F27-0D8643E1EF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047" y="4373639"/>
            <a:ext cx="5787873" cy="1045312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CD3A67E4-2EC4-3E4D-F1A3-44CB7C595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043" y="5422302"/>
            <a:ext cx="5787876" cy="45619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530308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rm, invertebrate&#10;&#10;Description automatically generated">
            <a:extLst>
              <a:ext uri="{FF2B5EF4-FFF2-40B4-BE49-F238E27FC236}">
                <a16:creationId xmlns:a16="http://schemas.microsoft.com/office/drawing/2014/main" id="{B3129C35-7975-15E8-D323-7DF85398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-80682"/>
            <a:ext cx="12263718" cy="6938682"/>
          </a:xfrm>
          <a:prstGeom prst="rect">
            <a:avLst/>
          </a:prstGeom>
        </p:spPr>
      </p:pic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1456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30108525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43919102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4577028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3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6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74B075DA-52F1-B8EB-30D9-2A31D0B2AA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0154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85870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inner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166EA793-8EF2-E390-1762-B66CB4D80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9CE6D2-4B7E-FB47-25F9-EE1F7D5509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20953632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DA7558F-236F-DEF8-2615-BCEB15C37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4979873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rm, invertebrate&#10;&#10;Description automatically generated">
            <a:extLst>
              <a:ext uri="{FF2B5EF4-FFF2-40B4-BE49-F238E27FC236}">
                <a16:creationId xmlns:a16="http://schemas.microsoft.com/office/drawing/2014/main" id="{B3129C35-7975-15E8-D323-7DF85398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9678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173478975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9AD19-9D39-BF4F-73A5-2DC9F6550DEE}"/>
              </a:ext>
            </a:extLst>
          </p:cNvPr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7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>
            <a:extLst>
              <a:ext uri="{FF2B5EF4-FFF2-40B4-BE49-F238E27FC236}">
                <a16:creationId xmlns:a16="http://schemas.microsoft.com/office/drawing/2014/main" id="{7F2D3FE4-6492-8334-39F6-B655E8F847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838073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06AE0233-F55A-BE87-9EB8-1B53D9217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48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3312391"/>
            <a:ext cx="11328928" cy="76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1" y="3965455"/>
            <a:ext cx="11328925" cy="101237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73" y="5261422"/>
            <a:ext cx="3356503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697F16-C0DD-4C2F-6D0D-71C30F8DF6FB}"/>
              </a:ext>
            </a:extLst>
          </p:cNvPr>
          <p:cNvCxnSpPr/>
          <p:nvPr userDrawn="1"/>
        </p:nvCxnSpPr>
        <p:spPr>
          <a:xfrm>
            <a:off x="10752667" y="436033"/>
            <a:ext cx="0" cy="40005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raphic 8">
            <a:extLst>
              <a:ext uri="{FF2B5EF4-FFF2-40B4-BE49-F238E27FC236}">
                <a16:creationId xmlns:a16="http://schemas.microsoft.com/office/drawing/2014/main" id="{E3D59197-5120-8FAB-99A8-6DDC9EB7F6C1}"/>
              </a:ext>
            </a:extLst>
          </p:cNvPr>
          <p:cNvSpPr/>
          <p:nvPr userDrawn="1"/>
        </p:nvSpPr>
        <p:spPr>
          <a:xfrm>
            <a:off x="10925415" y="426722"/>
            <a:ext cx="834788" cy="335247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1343756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98580F-B55F-45C3-BF73-796A62CD2707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0AB11FA-7A2E-4435-87AF-1B9AD0371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1830AA-888D-429F-A0B3-7985C459007E}"/>
              </a:ext>
            </a:extLst>
          </p:cNvPr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CF50AE-69C2-4EE4-AB6B-07D8680E7B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E4665D-AC01-4335-8538-112E3A4E0754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7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347" indent="-302347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3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5948">
              <a:defRPr sz="2133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39928"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5912"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959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DEAEFD-1C1C-4705-A7B4-C18700C0D051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2A6F2CD-2248-4E26-805E-67B423ABE9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29C921-18CF-4A1E-BB95-922460B5DC60}"/>
              </a:ext>
            </a:extLst>
          </p:cNvPr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64CED7-404C-42CF-AE0F-95F58C51F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172F8D-805D-48CD-85FF-0ECF78909EF2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7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347" indent="-302347">
              <a:buFont typeface="Wingdings" panose="05000000000000000000" pitchFamily="2" charset="2"/>
              <a:buChar char="§"/>
              <a:defRPr sz="2133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7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7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347" indent="-302347">
              <a:buFont typeface="Wingdings" panose="05000000000000000000" pitchFamily="2" charset="2"/>
              <a:buChar char="§"/>
              <a:defRPr sz="2133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7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7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1236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809321-F4FE-46F7-A660-052C72F578F8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18CE42A-829A-4A80-B49F-B0C1924D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CC5F23-F015-48C5-97CD-211FF0369FA1}"/>
              </a:ext>
            </a:extLst>
          </p:cNvPr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30729C-85AD-42AF-B6D9-796498187C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56C6CF-97A7-492A-A27D-5647BF61341C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7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494" indent="0">
              <a:buNone/>
              <a:defRPr sz="2667" b="1"/>
            </a:lvl2pPr>
            <a:lvl3pPr marL="1218988" indent="0">
              <a:buNone/>
              <a:defRPr sz="2400" b="1"/>
            </a:lvl3pPr>
            <a:lvl4pPr marL="1828481" indent="0">
              <a:buNone/>
              <a:defRPr sz="2133" b="1"/>
            </a:lvl4pPr>
            <a:lvl5pPr marL="2437974" indent="0">
              <a:buNone/>
              <a:defRPr sz="2133" b="1"/>
            </a:lvl5pPr>
            <a:lvl6pPr marL="3047468" indent="0">
              <a:buNone/>
              <a:defRPr sz="2133" b="1"/>
            </a:lvl6pPr>
            <a:lvl7pPr marL="3656959" indent="0">
              <a:buNone/>
              <a:defRPr sz="2133" b="1"/>
            </a:lvl7pPr>
            <a:lvl8pPr marL="4266455" indent="0">
              <a:buNone/>
              <a:defRPr sz="2133" b="1"/>
            </a:lvl8pPr>
            <a:lvl9pPr marL="4875947" indent="0">
              <a:buNone/>
              <a:defRPr sz="2133" b="1"/>
            </a:lvl9pPr>
          </a:lstStyle>
          <a:p>
            <a:pPr marL="0" marR="0" lvl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347" indent="-302347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  <a:defRPr lang="en-US" sz="1867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268">
              <a:lnSpc>
                <a:spcPct val="100000"/>
              </a:lnSpc>
              <a:spcBef>
                <a:spcPts val="533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494" indent="0">
              <a:buNone/>
              <a:defRPr sz="2667" b="1"/>
            </a:lvl2pPr>
            <a:lvl3pPr marL="1218988" indent="0">
              <a:buNone/>
              <a:defRPr sz="2400" b="1"/>
            </a:lvl3pPr>
            <a:lvl4pPr marL="1828481" indent="0">
              <a:buNone/>
              <a:defRPr sz="2133" b="1"/>
            </a:lvl4pPr>
            <a:lvl5pPr marL="2437974" indent="0">
              <a:buNone/>
              <a:defRPr sz="2133" b="1"/>
            </a:lvl5pPr>
            <a:lvl6pPr marL="3047468" indent="0">
              <a:buNone/>
              <a:defRPr sz="2133" b="1"/>
            </a:lvl6pPr>
            <a:lvl7pPr marL="3656959" indent="0">
              <a:buNone/>
              <a:defRPr sz="2133" b="1"/>
            </a:lvl7pPr>
            <a:lvl8pPr marL="4266455" indent="0">
              <a:buNone/>
              <a:defRPr sz="2133" b="1"/>
            </a:lvl8pPr>
            <a:lvl9pPr marL="4875947" indent="0">
              <a:buNone/>
              <a:defRPr sz="2133" b="1"/>
            </a:lvl9pPr>
          </a:lstStyle>
          <a:p>
            <a:pPr marL="0" marR="0" lvl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0981" indent="-380981">
              <a:buFont typeface="Wingdings" panose="05000000000000000000" pitchFamily="2" charset="2"/>
              <a:buChar char="§"/>
              <a:defRPr lang="en-US" sz="1867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268" indent="-380933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3733" indent="-304747">
              <a:defRPr lang="en-US" sz="1867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3227" indent="-304747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721" indent="-304747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302347" lvl="0" indent="-302347" algn="l" defTabSz="1218988" rtl="0" eaLnBrk="1" latinLnBrk="0" hangingPunct="1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758268" lvl="1" indent="-380933" algn="l" defTabSz="1218988" rtl="0" eaLnBrk="1" latinLnBrk="0" hangingPunct="1">
              <a:lnSpc>
                <a:spcPct val="100000"/>
              </a:lnSpc>
              <a:spcBef>
                <a:spcPts val="533"/>
              </a:spcBef>
              <a:buFont typeface="Arial" pitchFamily="34" charset="0"/>
              <a:buChar char="–"/>
            </a:pPr>
            <a:r>
              <a:rPr lang="en-US"/>
              <a:t>Second level</a:t>
            </a:r>
          </a:p>
          <a:p>
            <a:pPr marL="1523733" lvl="2" indent="-304747" algn="l" defTabSz="121898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2133227" lvl="3" indent="-304747" algn="l" defTabSz="121898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</a:pPr>
            <a:r>
              <a:rPr lang="en-US"/>
              <a:t>Fourth level</a:t>
            </a:r>
          </a:p>
          <a:p>
            <a:pPr marL="2742721" lvl="4" indent="-304747" algn="l" defTabSz="121898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0228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87322740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24DD0-F413-4142-9FCF-239BA62189AE}"/>
              </a:ext>
            </a:extLst>
          </p:cNvPr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B9338-5E3A-452C-A2B2-9AC19C783982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D50EC3F-9D5B-4093-99F7-508D77C79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9165333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F6D109-04E4-4562-842F-5F0578233DEC}"/>
              </a:ext>
            </a:extLst>
          </p:cNvPr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E53390-D7BE-4E27-89DC-6B35849083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D7F33-480B-4F31-B802-4FFBE695CEF0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7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71766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F6D109-04E4-4562-842F-5F0578233DEC}"/>
              </a:ext>
            </a:extLst>
          </p:cNvPr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E53390-D7BE-4E27-89DC-6B35849083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D7F33-480B-4F31-B802-4FFBE695CEF0}"/>
                </a:ext>
              </a:extLst>
            </p:cNvPr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7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020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0679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3392213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162004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2981478"/>
            <a:ext cx="11314735" cy="614695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8" y="3596173"/>
            <a:ext cx="5889717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7" y="4665633"/>
            <a:ext cx="5889719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121259597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26794412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75783103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7697539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8624887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8688206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1937714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6589169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74B075DA-52F1-B8EB-30D9-2A31D0B2AA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9825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A4398FB8-9481-9027-CA35-CB662E8C3B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6799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B2D9E-1078-4956-B9B7-FC9341E25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26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CC9DAB5-2441-B5D8-0E3A-9CBB348D3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39415"/>
            <a:ext cx="11328928" cy="285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BA986B-A0B7-BDCB-BCAF-74D19F1CC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1" y="424816"/>
            <a:ext cx="11328925" cy="4112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0A35F-EEA7-4609-2E36-3EB12BB0AF32}"/>
              </a:ext>
            </a:extLst>
          </p:cNvPr>
          <p:cNvSpPr txBox="1"/>
          <p:nvPr userDrawn="1"/>
        </p:nvSpPr>
        <p:spPr>
          <a:xfrm>
            <a:off x="1" y="6483569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0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297518"/>
            <a:ext cx="11328400" cy="543665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1" y="6483569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00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AF348-28CA-AE99-D64E-99F5188CBF37}"/>
              </a:ext>
            </a:extLst>
          </p:cNvPr>
          <p:cNvSpPr/>
          <p:nvPr userDrawn="1"/>
        </p:nvSpPr>
        <p:spPr>
          <a:xfrm>
            <a:off x="0" y="1"/>
            <a:ext cx="12192000" cy="10031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person touching a screen with a touch screen&#10;&#10;Description automatically generated">
            <a:extLst>
              <a:ext uri="{FF2B5EF4-FFF2-40B4-BE49-F238E27FC236}">
                <a16:creationId xmlns:a16="http://schemas.microsoft.com/office/drawing/2014/main" id="{1D81CF3F-5901-3EF8-40E0-A6206227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87" y="1"/>
            <a:ext cx="2308812" cy="10031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9A253-9B89-2CED-9FD5-F66F4FF751C1}"/>
              </a:ext>
            </a:extLst>
          </p:cNvPr>
          <p:cNvSpPr/>
          <p:nvPr userDrawn="1"/>
        </p:nvSpPr>
        <p:spPr>
          <a:xfrm>
            <a:off x="2" y="1003140"/>
            <a:ext cx="12191999" cy="60959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38523"/>
            <a:ext cx="11328400" cy="461655"/>
          </a:xfrm>
        </p:spPr>
        <p:txBody>
          <a:bodyPr/>
          <a:lstStyle>
            <a:lvl1pPr>
              <a:defRPr sz="2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308188" y="6463324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732870" y="6463324"/>
            <a:ext cx="6726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0401710C-E88F-61B4-7DC3-FEC546CD7559}"/>
              </a:ext>
            </a:extLst>
          </p:cNvPr>
          <p:cNvSpPr txBox="1">
            <a:spLocks/>
          </p:cNvSpPr>
          <p:nvPr userDrawn="1"/>
        </p:nvSpPr>
        <p:spPr>
          <a:xfrm>
            <a:off x="11237432" y="6505396"/>
            <a:ext cx="570144" cy="24622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67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67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AF348-28CA-AE99-D64E-99F5188CBF37}"/>
              </a:ext>
            </a:extLst>
          </p:cNvPr>
          <p:cNvSpPr/>
          <p:nvPr userDrawn="1"/>
        </p:nvSpPr>
        <p:spPr>
          <a:xfrm>
            <a:off x="0" y="1"/>
            <a:ext cx="12192000" cy="10031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person touching a screen with a touch screen&#10;&#10;Description automatically generated">
            <a:extLst>
              <a:ext uri="{FF2B5EF4-FFF2-40B4-BE49-F238E27FC236}">
                <a16:creationId xmlns:a16="http://schemas.microsoft.com/office/drawing/2014/main" id="{1D81CF3F-5901-3EF8-40E0-A620622707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87" y="1"/>
            <a:ext cx="2308812" cy="10031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9A253-9B89-2CED-9FD5-F66F4FF751C1}"/>
              </a:ext>
            </a:extLst>
          </p:cNvPr>
          <p:cNvSpPr/>
          <p:nvPr userDrawn="1"/>
        </p:nvSpPr>
        <p:spPr>
          <a:xfrm>
            <a:off x="2" y="1003140"/>
            <a:ext cx="12191999" cy="60959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04" y="390966"/>
            <a:ext cx="11328400" cy="461655"/>
          </a:xfrm>
        </p:spPr>
        <p:txBody>
          <a:bodyPr/>
          <a:lstStyle>
            <a:lvl1pPr>
              <a:defRPr sz="2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308188" y="6463324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732870" y="6463324"/>
            <a:ext cx="6726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4D08903-E0EC-4C3A-C974-4E6427DAD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03" y="139415"/>
            <a:ext cx="11309625" cy="285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33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BCAA43E-197A-1D7B-F172-BA182DE6700B}"/>
              </a:ext>
            </a:extLst>
          </p:cNvPr>
          <p:cNvSpPr txBox="1">
            <a:spLocks/>
          </p:cNvSpPr>
          <p:nvPr userDrawn="1"/>
        </p:nvSpPr>
        <p:spPr>
          <a:xfrm>
            <a:off x="11237432" y="6505396"/>
            <a:ext cx="570144" cy="24622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67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67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0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308188" y="6463324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732870" y="6463324"/>
            <a:ext cx="6726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noProof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BCAA43E-197A-1D7B-F172-BA182DE6700B}"/>
              </a:ext>
            </a:extLst>
          </p:cNvPr>
          <p:cNvSpPr txBox="1">
            <a:spLocks/>
          </p:cNvSpPr>
          <p:nvPr userDrawn="1"/>
        </p:nvSpPr>
        <p:spPr>
          <a:xfrm>
            <a:off x="11237432" y="6505396"/>
            <a:ext cx="570144" cy="24622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67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67" b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91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35933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774077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DCC9DAB5-2441-B5D8-0E3A-9CBB348D3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39415"/>
            <a:ext cx="11328928" cy="285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9BA986B-A0B7-BDCB-BCAF-74D19F1CC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1" y="424816"/>
            <a:ext cx="11328925" cy="4112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009701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7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9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3" y="3996740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43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1055209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2EE0ECF-8361-F54E-83D7-51A3B0B9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248" y="216539"/>
            <a:ext cx="1152000" cy="76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7C25E08-D338-65BF-144C-EFA1C1DCBE63}"/>
              </a:ext>
            </a:extLst>
          </p:cNvPr>
          <p:cNvCxnSpPr/>
          <p:nvPr userDrawn="1"/>
        </p:nvCxnSpPr>
        <p:spPr>
          <a:xfrm>
            <a:off x="10752667" y="436033"/>
            <a:ext cx="0" cy="40005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raphic 8">
            <a:extLst>
              <a:ext uri="{FF2B5EF4-FFF2-40B4-BE49-F238E27FC236}">
                <a16:creationId xmlns:a16="http://schemas.microsoft.com/office/drawing/2014/main" id="{E2D431AE-28F4-AE63-4DF2-D1CE05FC3876}"/>
              </a:ext>
            </a:extLst>
          </p:cNvPr>
          <p:cNvSpPr/>
          <p:nvPr userDrawn="1"/>
        </p:nvSpPr>
        <p:spPr>
          <a:xfrm>
            <a:off x="10925415" y="426722"/>
            <a:ext cx="834788" cy="335247"/>
          </a:xfrm>
          <a:custGeom>
            <a:avLst/>
            <a:gdLst>
              <a:gd name="connsiteX0" fmla="*/ 480938 w 484832"/>
              <a:gd name="connsiteY0" fmla="*/ 148130 h 194706"/>
              <a:gd name="connsiteX1" fmla="*/ 455744 w 484832"/>
              <a:gd name="connsiteY1" fmla="*/ 148130 h 194706"/>
              <a:gd name="connsiteX2" fmla="*/ 459917 w 484832"/>
              <a:gd name="connsiteY2" fmla="*/ 131488 h 194706"/>
              <a:gd name="connsiteX3" fmla="*/ 409445 w 484832"/>
              <a:gd name="connsiteY3" fmla="*/ 131488 h 194706"/>
              <a:gd name="connsiteX4" fmla="*/ 405289 w 484832"/>
              <a:gd name="connsiteY4" fmla="*/ 148130 h 194706"/>
              <a:gd name="connsiteX5" fmla="*/ 380916 w 484832"/>
              <a:gd name="connsiteY5" fmla="*/ 148130 h 194706"/>
              <a:gd name="connsiteX6" fmla="*/ 380916 w 484832"/>
              <a:gd name="connsiteY6" fmla="*/ 144709 h 194706"/>
              <a:gd name="connsiteX7" fmla="*/ 382079 w 484832"/>
              <a:gd name="connsiteY7" fmla="*/ 138775 h 194706"/>
              <a:gd name="connsiteX8" fmla="*/ 418715 w 484832"/>
              <a:gd name="connsiteY8" fmla="*/ 103062 h 194706"/>
              <a:gd name="connsiteX9" fmla="*/ 433698 w 484832"/>
              <a:gd name="connsiteY9" fmla="*/ 117292 h 194706"/>
              <a:gd name="connsiteX10" fmla="*/ 463732 w 484832"/>
              <a:gd name="connsiteY10" fmla="*/ 117292 h 194706"/>
              <a:gd name="connsiteX11" fmla="*/ 461234 w 484832"/>
              <a:gd name="connsiteY11" fmla="*/ 95058 h 194706"/>
              <a:gd name="connsiteX12" fmla="*/ 425214 w 484832"/>
              <a:gd name="connsiteY12" fmla="*/ 82641 h 194706"/>
              <a:gd name="connsiteX13" fmla="*/ 380916 w 484832"/>
              <a:gd name="connsiteY13" fmla="*/ 94357 h 194706"/>
              <a:gd name="connsiteX14" fmla="*/ 380916 w 484832"/>
              <a:gd name="connsiteY14" fmla="*/ 3708 h 194706"/>
              <a:gd name="connsiteX15" fmla="*/ 480938 w 484832"/>
              <a:gd name="connsiteY15" fmla="*/ 3708 h 194706"/>
              <a:gd name="connsiteX16" fmla="*/ 421914 w 484832"/>
              <a:gd name="connsiteY16" fmla="*/ 172537 h 194706"/>
              <a:gd name="connsiteX17" fmla="*/ 405101 w 484832"/>
              <a:gd name="connsiteY17" fmla="*/ 174247 h 194706"/>
              <a:gd name="connsiteX18" fmla="*/ 380438 w 484832"/>
              <a:gd name="connsiteY18" fmla="*/ 151910 h 194706"/>
              <a:gd name="connsiteX19" fmla="*/ 427027 w 484832"/>
              <a:gd name="connsiteY19" fmla="*/ 151910 h 194706"/>
              <a:gd name="connsiteX20" fmla="*/ 364275 w 484832"/>
              <a:gd name="connsiteY20" fmla="*/ 90064 h 194706"/>
              <a:gd name="connsiteX21" fmla="*/ 364275 w 484832"/>
              <a:gd name="connsiteY21" fmla="*/ 110759 h 194706"/>
              <a:gd name="connsiteX22" fmla="*/ 350951 w 484832"/>
              <a:gd name="connsiteY22" fmla="*/ 139390 h 194706"/>
              <a:gd name="connsiteX23" fmla="*/ 349360 w 484832"/>
              <a:gd name="connsiteY23" fmla="*/ 148130 h 194706"/>
              <a:gd name="connsiteX24" fmla="*/ 334669 w 484832"/>
              <a:gd name="connsiteY24" fmla="*/ 148130 h 194706"/>
              <a:gd name="connsiteX25" fmla="*/ 347223 w 484832"/>
              <a:gd name="connsiteY25" fmla="*/ 88524 h 194706"/>
              <a:gd name="connsiteX26" fmla="*/ 304943 w 484832"/>
              <a:gd name="connsiteY26" fmla="*/ 88524 h 194706"/>
              <a:gd name="connsiteX27" fmla="*/ 267110 w 484832"/>
              <a:gd name="connsiteY27" fmla="*/ 148164 h 194706"/>
              <a:gd name="connsiteX28" fmla="*/ 264339 w 484832"/>
              <a:gd name="connsiteY28" fmla="*/ 148164 h 194706"/>
              <a:gd name="connsiteX29" fmla="*/ 264339 w 484832"/>
              <a:gd name="connsiteY29" fmla="*/ 3759 h 194706"/>
              <a:gd name="connsiteX30" fmla="*/ 364326 w 484832"/>
              <a:gd name="connsiteY30" fmla="*/ 3759 h 194706"/>
              <a:gd name="connsiteX31" fmla="*/ 308449 w 484832"/>
              <a:gd name="connsiteY31" fmla="*/ 148130 h 194706"/>
              <a:gd name="connsiteX32" fmla="*/ 293398 w 484832"/>
              <a:gd name="connsiteY32" fmla="*/ 148130 h 194706"/>
              <a:gd name="connsiteX33" fmla="*/ 316163 w 484832"/>
              <a:gd name="connsiteY33" fmla="*/ 112315 h 194706"/>
              <a:gd name="connsiteX34" fmla="*/ 247731 w 484832"/>
              <a:gd name="connsiteY34" fmla="*/ 88388 h 194706"/>
              <a:gd name="connsiteX35" fmla="*/ 222709 w 484832"/>
              <a:gd name="connsiteY35" fmla="*/ 88388 h 194706"/>
              <a:gd name="connsiteX36" fmla="*/ 205606 w 484832"/>
              <a:gd name="connsiteY36" fmla="*/ 148130 h 194706"/>
              <a:gd name="connsiteX37" fmla="*/ 179027 w 484832"/>
              <a:gd name="connsiteY37" fmla="*/ 148130 h 194706"/>
              <a:gd name="connsiteX38" fmla="*/ 203314 w 484832"/>
              <a:gd name="connsiteY38" fmla="*/ 119413 h 194706"/>
              <a:gd name="connsiteX39" fmla="*/ 199893 w 484832"/>
              <a:gd name="connsiteY39" fmla="*/ 95725 h 194706"/>
              <a:gd name="connsiteX40" fmla="*/ 167653 w 484832"/>
              <a:gd name="connsiteY40" fmla="*/ 88353 h 194706"/>
              <a:gd name="connsiteX41" fmla="*/ 147796 w 484832"/>
              <a:gd name="connsiteY41" fmla="*/ 88353 h 194706"/>
              <a:gd name="connsiteX42" fmla="*/ 147796 w 484832"/>
              <a:gd name="connsiteY42" fmla="*/ 3759 h 194706"/>
              <a:gd name="connsiteX43" fmla="*/ 247697 w 484832"/>
              <a:gd name="connsiteY43" fmla="*/ 3759 h 194706"/>
              <a:gd name="connsiteX44" fmla="*/ 231740 w 484832"/>
              <a:gd name="connsiteY44" fmla="*/ 148130 h 194706"/>
              <a:gd name="connsiteX45" fmla="*/ 242258 w 484832"/>
              <a:gd name="connsiteY45" fmla="*/ 110759 h 194706"/>
              <a:gd name="connsiteX46" fmla="*/ 242635 w 484832"/>
              <a:gd name="connsiteY46" fmla="*/ 148130 h 194706"/>
              <a:gd name="connsiteX47" fmla="*/ 158981 w 484832"/>
              <a:gd name="connsiteY47" fmla="*/ 133934 h 194706"/>
              <a:gd name="connsiteX48" fmla="*/ 158981 w 484832"/>
              <a:gd name="connsiteY48" fmla="*/ 133934 h 194706"/>
              <a:gd name="connsiteX49" fmla="*/ 155920 w 484832"/>
              <a:gd name="connsiteY49" fmla="*/ 134054 h 194706"/>
              <a:gd name="connsiteX50" fmla="*/ 152243 w 484832"/>
              <a:gd name="connsiteY50" fmla="*/ 134054 h 194706"/>
              <a:gd name="connsiteX51" fmla="*/ 145846 w 484832"/>
              <a:gd name="connsiteY51" fmla="*/ 134054 h 194706"/>
              <a:gd name="connsiteX52" fmla="*/ 148805 w 484832"/>
              <a:gd name="connsiteY52" fmla="*/ 123125 h 194706"/>
              <a:gd name="connsiteX53" fmla="*/ 150207 w 484832"/>
              <a:gd name="connsiteY53" fmla="*/ 117686 h 194706"/>
              <a:gd name="connsiteX54" fmla="*/ 153628 w 484832"/>
              <a:gd name="connsiteY54" fmla="*/ 104961 h 194706"/>
              <a:gd name="connsiteX55" fmla="*/ 157972 w 484832"/>
              <a:gd name="connsiteY55" fmla="*/ 104961 h 194706"/>
              <a:gd name="connsiteX56" fmla="*/ 162915 w 484832"/>
              <a:gd name="connsiteY56" fmla="*/ 104961 h 194706"/>
              <a:gd name="connsiteX57" fmla="*/ 178668 w 484832"/>
              <a:gd name="connsiteY57" fmla="*/ 108159 h 194706"/>
              <a:gd name="connsiteX58" fmla="*/ 178206 w 484832"/>
              <a:gd name="connsiteY58" fmla="*/ 119105 h 194706"/>
              <a:gd name="connsiteX59" fmla="*/ 159084 w 484832"/>
              <a:gd name="connsiteY59" fmla="*/ 133986 h 194706"/>
              <a:gd name="connsiteX60" fmla="*/ 131291 w 484832"/>
              <a:gd name="connsiteY60" fmla="*/ 93741 h 194706"/>
              <a:gd name="connsiteX61" fmla="*/ 129717 w 484832"/>
              <a:gd name="connsiteY61" fmla="*/ 98872 h 194706"/>
              <a:gd name="connsiteX62" fmla="*/ 115419 w 484832"/>
              <a:gd name="connsiteY62" fmla="*/ 146471 h 194706"/>
              <a:gd name="connsiteX63" fmla="*/ 114854 w 484832"/>
              <a:gd name="connsiteY63" fmla="*/ 148181 h 194706"/>
              <a:gd name="connsiteX64" fmla="*/ 67683 w 484832"/>
              <a:gd name="connsiteY64" fmla="*/ 148181 h 194706"/>
              <a:gd name="connsiteX65" fmla="*/ 64006 w 484832"/>
              <a:gd name="connsiteY65" fmla="*/ 140365 h 194706"/>
              <a:gd name="connsiteX66" fmla="*/ 114683 w 484832"/>
              <a:gd name="connsiteY66" fmla="*/ 88524 h 194706"/>
              <a:gd name="connsiteX67" fmla="*/ 82187 w 484832"/>
              <a:gd name="connsiteY67" fmla="*/ 88524 h 194706"/>
              <a:gd name="connsiteX68" fmla="*/ 42507 w 484832"/>
              <a:gd name="connsiteY68" fmla="*/ 131283 h 194706"/>
              <a:gd name="connsiteX69" fmla="*/ 55351 w 484832"/>
              <a:gd name="connsiteY69" fmla="*/ 88524 h 194706"/>
              <a:gd name="connsiteX70" fmla="*/ 31270 w 484832"/>
              <a:gd name="connsiteY70" fmla="*/ 88524 h 194706"/>
              <a:gd name="connsiteX71" fmla="*/ 31270 w 484832"/>
              <a:gd name="connsiteY71" fmla="*/ 3759 h 194706"/>
              <a:gd name="connsiteX72" fmla="*/ 131188 w 484832"/>
              <a:gd name="connsiteY72" fmla="*/ 3759 h 194706"/>
              <a:gd name="connsiteX73" fmla="*/ 377119 w 484832"/>
              <a:gd name="connsiteY73" fmla="*/ -89 h 194706"/>
              <a:gd name="connsiteX74" fmla="*/ 377119 w 484832"/>
              <a:gd name="connsiteY74" fmla="*/ 97076 h 194706"/>
              <a:gd name="connsiteX75" fmla="*/ 368140 w 484832"/>
              <a:gd name="connsiteY75" fmla="*/ 105713 h 194706"/>
              <a:gd name="connsiteX76" fmla="*/ 368140 w 484832"/>
              <a:gd name="connsiteY76" fmla="*/ -89 h 194706"/>
              <a:gd name="connsiteX77" fmla="*/ 260525 w 484832"/>
              <a:gd name="connsiteY77" fmla="*/ -89 h 194706"/>
              <a:gd name="connsiteX78" fmla="*/ 260525 w 484832"/>
              <a:gd name="connsiteY78" fmla="*/ 88388 h 194706"/>
              <a:gd name="connsiteX79" fmla="*/ 251614 w 484832"/>
              <a:gd name="connsiteY79" fmla="*/ 88388 h 194706"/>
              <a:gd name="connsiteX80" fmla="*/ 251614 w 484832"/>
              <a:gd name="connsiteY80" fmla="*/ -89 h 194706"/>
              <a:gd name="connsiteX81" fmla="*/ 143965 w 484832"/>
              <a:gd name="connsiteY81" fmla="*/ -89 h 194706"/>
              <a:gd name="connsiteX82" fmla="*/ 143965 w 484832"/>
              <a:gd name="connsiteY82" fmla="*/ 88524 h 194706"/>
              <a:gd name="connsiteX83" fmla="*/ 135071 w 484832"/>
              <a:gd name="connsiteY83" fmla="*/ 88524 h 194706"/>
              <a:gd name="connsiteX84" fmla="*/ 135071 w 484832"/>
              <a:gd name="connsiteY84" fmla="*/ -89 h 194706"/>
              <a:gd name="connsiteX85" fmla="*/ 27456 w 484832"/>
              <a:gd name="connsiteY85" fmla="*/ -89 h 194706"/>
              <a:gd name="connsiteX86" fmla="*/ 27456 w 484832"/>
              <a:gd name="connsiteY86" fmla="*/ 100907 h 194706"/>
              <a:gd name="connsiteX87" fmla="*/ -47 w 484832"/>
              <a:gd name="connsiteY87" fmla="*/ 192480 h 194706"/>
              <a:gd name="connsiteX88" fmla="*/ 24120 w 484832"/>
              <a:gd name="connsiteY88" fmla="*/ 192480 h 194706"/>
              <a:gd name="connsiteX89" fmla="*/ 36247 w 484832"/>
              <a:gd name="connsiteY89" fmla="*/ 151927 h 194706"/>
              <a:gd name="connsiteX90" fmla="*/ 39667 w 484832"/>
              <a:gd name="connsiteY90" fmla="*/ 151927 h 194706"/>
              <a:gd name="connsiteX91" fmla="*/ 59696 w 484832"/>
              <a:gd name="connsiteY91" fmla="*/ 192480 h 194706"/>
              <a:gd name="connsiteX92" fmla="*/ 89028 w 484832"/>
              <a:gd name="connsiteY92" fmla="*/ 192480 h 194706"/>
              <a:gd name="connsiteX93" fmla="*/ 69513 w 484832"/>
              <a:gd name="connsiteY93" fmla="*/ 151927 h 194706"/>
              <a:gd name="connsiteX94" fmla="*/ 113623 w 484832"/>
              <a:gd name="connsiteY94" fmla="*/ 151927 h 194706"/>
              <a:gd name="connsiteX95" fmla="*/ 101377 w 484832"/>
              <a:gd name="connsiteY95" fmla="*/ 192480 h 194706"/>
              <a:gd name="connsiteX96" fmla="*/ 127785 w 484832"/>
              <a:gd name="connsiteY96" fmla="*/ 192480 h 194706"/>
              <a:gd name="connsiteX97" fmla="*/ 139860 w 484832"/>
              <a:gd name="connsiteY97" fmla="*/ 152047 h 194706"/>
              <a:gd name="connsiteX98" fmla="*/ 145641 w 484832"/>
              <a:gd name="connsiteY98" fmla="*/ 152047 h 194706"/>
              <a:gd name="connsiteX99" fmla="*/ 145641 w 484832"/>
              <a:gd name="connsiteY99" fmla="*/ 151927 h 194706"/>
              <a:gd name="connsiteX100" fmla="*/ 204408 w 484832"/>
              <a:gd name="connsiteY100" fmla="*/ 151927 h 194706"/>
              <a:gd name="connsiteX101" fmla="*/ 192761 w 484832"/>
              <a:gd name="connsiteY101" fmla="*/ 192360 h 194706"/>
              <a:gd name="connsiteX102" fmla="*/ 219374 w 484832"/>
              <a:gd name="connsiteY102" fmla="*/ 192360 h 194706"/>
              <a:gd name="connsiteX103" fmla="*/ 230662 w 484832"/>
              <a:gd name="connsiteY103" fmla="*/ 151927 h 194706"/>
              <a:gd name="connsiteX104" fmla="*/ 242635 w 484832"/>
              <a:gd name="connsiteY104" fmla="*/ 151927 h 194706"/>
              <a:gd name="connsiteX105" fmla="*/ 242960 w 484832"/>
              <a:gd name="connsiteY105" fmla="*/ 192360 h 194706"/>
              <a:gd name="connsiteX106" fmla="*/ 265280 w 484832"/>
              <a:gd name="connsiteY106" fmla="*/ 192360 h 194706"/>
              <a:gd name="connsiteX107" fmla="*/ 290935 w 484832"/>
              <a:gd name="connsiteY107" fmla="*/ 151927 h 194706"/>
              <a:gd name="connsiteX108" fmla="*/ 307713 w 484832"/>
              <a:gd name="connsiteY108" fmla="*/ 151927 h 194706"/>
              <a:gd name="connsiteX109" fmla="*/ 299059 w 484832"/>
              <a:gd name="connsiteY109" fmla="*/ 192360 h 194706"/>
              <a:gd name="connsiteX110" fmla="*/ 325227 w 484832"/>
              <a:gd name="connsiteY110" fmla="*/ 192360 h 194706"/>
              <a:gd name="connsiteX111" fmla="*/ 333779 w 484832"/>
              <a:gd name="connsiteY111" fmla="*/ 151927 h 194706"/>
              <a:gd name="connsiteX112" fmla="*/ 348933 w 484832"/>
              <a:gd name="connsiteY112" fmla="*/ 151927 h 194706"/>
              <a:gd name="connsiteX113" fmla="*/ 359845 w 484832"/>
              <a:gd name="connsiteY113" fmla="*/ 183517 h 194706"/>
              <a:gd name="connsiteX114" fmla="*/ 397131 w 484832"/>
              <a:gd name="connsiteY114" fmla="*/ 194617 h 194706"/>
              <a:gd name="connsiteX115" fmla="*/ 445807 w 484832"/>
              <a:gd name="connsiteY115" fmla="*/ 188648 h 194706"/>
              <a:gd name="connsiteX116" fmla="*/ 454872 w 484832"/>
              <a:gd name="connsiteY116" fmla="*/ 151927 h 194706"/>
              <a:gd name="connsiteX117" fmla="*/ 484786 w 484832"/>
              <a:gd name="connsiteY117" fmla="*/ 151927 h 194706"/>
              <a:gd name="connsiteX118" fmla="*/ 484786 w 484832"/>
              <a:gd name="connsiteY118" fmla="*/ -89 h 19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484832" h="194706">
                <a:moveTo>
                  <a:pt x="480938" y="148130"/>
                </a:moveTo>
                <a:lnTo>
                  <a:pt x="455744" y="148130"/>
                </a:lnTo>
                <a:lnTo>
                  <a:pt x="459917" y="131488"/>
                </a:lnTo>
                <a:lnTo>
                  <a:pt x="409445" y="131488"/>
                </a:lnTo>
                <a:lnTo>
                  <a:pt x="405289" y="148130"/>
                </a:lnTo>
                <a:lnTo>
                  <a:pt x="380916" y="148130"/>
                </a:lnTo>
                <a:lnTo>
                  <a:pt x="380916" y="144709"/>
                </a:lnTo>
                <a:cubicBezTo>
                  <a:pt x="381293" y="142845"/>
                  <a:pt x="381618" y="140878"/>
                  <a:pt x="382079" y="138775"/>
                </a:cubicBezTo>
                <a:cubicBezTo>
                  <a:pt x="386526" y="120816"/>
                  <a:pt x="398311" y="103062"/>
                  <a:pt x="418715" y="103062"/>
                </a:cubicBezTo>
                <a:cubicBezTo>
                  <a:pt x="426771" y="103062"/>
                  <a:pt x="434792" y="106141"/>
                  <a:pt x="433698" y="117292"/>
                </a:cubicBezTo>
                <a:lnTo>
                  <a:pt x="463732" y="117292"/>
                </a:lnTo>
                <a:cubicBezTo>
                  <a:pt x="464912" y="112161"/>
                  <a:pt x="466896" y="103216"/>
                  <a:pt x="461234" y="95058"/>
                </a:cubicBezTo>
                <a:cubicBezTo>
                  <a:pt x="454821" y="86198"/>
                  <a:pt x="441942" y="82641"/>
                  <a:pt x="425214" y="82641"/>
                </a:cubicBezTo>
                <a:cubicBezTo>
                  <a:pt x="413328" y="82641"/>
                  <a:pt x="395933" y="84539"/>
                  <a:pt x="380916" y="94357"/>
                </a:cubicBezTo>
                <a:lnTo>
                  <a:pt x="380916" y="3708"/>
                </a:lnTo>
                <a:lnTo>
                  <a:pt x="480938" y="3708"/>
                </a:lnTo>
                <a:close/>
                <a:moveTo>
                  <a:pt x="421914" y="172537"/>
                </a:moveTo>
                <a:cubicBezTo>
                  <a:pt x="416372" y="173606"/>
                  <a:pt x="410745" y="174179"/>
                  <a:pt x="405101" y="174247"/>
                </a:cubicBezTo>
                <a:cubicBezTo>
                  <a:pt x="390683" y="174247"/>
                  <a:pt x="380643" y="167543"/>
                  <a:pt x="380438" y="151910"/>
                </a:cubicBezTo>
                <a:lnTo>
                  <a:pt x="427027" y="151910"/>
                </a:lnTo>
                <a:close/>
                <a:moveTo>
                  <a:pt x="364275" y="90064"/>
                </a:moveTo>
                <a:lnTo>
                  <a:pt x="364275" y="110759"/>
                </a:lnTo>
                <a:cubicBezTo>
                  <a:pt x="358044" y="119364"/>
                  <a:pt x="353522" y="129082"/>
                  <a:pt x="350951" y="139390"/>
                </a:cubicBezTo>
                <a:cubicBezTo>
                  <a:pt x="350195" y="142258"/>
                  <a:pt x="349663" y="145180"/>
                  <a:pt x="349360" y="148130"/>
                </a:cubicBezTo>
                <a:lnTo>
                  <a:pt x="334669" y="148130"/>
                </a:lnTo>
                <a:lnTo>
                  <a:pt x="347223" y="88524"/>
                </a:lnTo>
                <a:lnTo>
                  <a:pt x="304943" y="88524"/>
                </a:lnTo>
                <a:lnTo>
                  <a:pt x="267110" y="148164"/>
                </a:lnTo>
                <a:lnTo>
                  <a:pt x="264339" y="148164"/>
                </a:lnTo>
                <a:lnTo>
                  <a:pt x="264339" y="3759"/>
                </a:lnTo>
                <a:lnTo>
                  <a:pt x="364326" y="3759"/>
                </a:lnTo>
                <a:close/>
                <a:moveTo>
                  <a:pt x="308449" y="148130"/>
                </a:moveTo>
                <a:lnTo>
                  <a:pt x="293398" y="148130"/>
                </a:lnTo>
                <a:lnTo>
                  <a:pt x="316163" y="112315"/>
                </a:lnTo>
                <a:close/>
                <a:moveTo>
                  <a:pt x="247731" y="88388"/>
                </a:moveTo>
                <a:lnTo>
                  <a:pt x="222709" y="88388"/>
                </a:lnTo>
                <a:lnTo>
                  <a:pt x="205606" y="148130"/>
                </a:lnTo>
                <a:lnTo>
                  <a:pt x="179027" y="148130"/>
                </a:lnTo>
                <a:cubicBezTo>
                  <a:pt x="192538" y="143136"/>
                  <a:pt x="200765" y="133592"/>
                  <a:pt x="203314" y="119413"/>
                </a:cubicBezTo>
                <a:cubicBezTo>
                  <a:pt x="205400" y="108399"/>
                  <a:pt x="204408" y="101164"/>
                  <a:pt x="199893" y="95725"/>
                </a:cubicBezTo>
                <a:cubicBezTo>
                  <a:pt x="193154" y="87652"/>
                  <a:pt x="179642" y="88353"/>
                  <a:pt x="167653" y="88353"/>
                </a:cubicBezTo>
                <a:lnTo>
                  <a:pt x="147796" y="88353"/>
                </a:lnTo>
                <a:lnTo>
                  <a:pt x="147796" y="3759"/>
                </a:lnTo>
                <a:lnTo>
                  <a:pt x="247697" y="3759"/>
                </a:lnTo>
                <a:close/>
                <a:moveTo>
                  <a:pt x="231740" y="148130"/>
                </a:moveTo>
                <a:lnTo>
                  <a:pt x="242258" y="110759"/>
                </a:lnTo>
                <a:lnTo>
                  <a:pt x="242635" y="148130"/>
                </a:lnTo>
                <a:close/>
                <a:moveTo>
                  <a:pt x="158981" y="133934"/>
                </a:moveTo>
                <a:lnTo>
                  <a:pt x="158981" y="133934"/>
                </a:lnTo>
                <a:cubicBezTo>
                  <a:pt x="158007" y="133934"/>
                  <a:pt x="157032" y="134054"/>
                  <a:pt x="155920" y="134054"/>
                </a:cubicBezTo>
                <a:cubicBezTo>
                  <a:pt x="154466" y="134054"/>
                  <a:pt x="153320" y="134054"/>
                  <a:pt x="152243" y="134054"/>
                </a:cubicBezTo>
                <a:lnTo>
                  <a:pt x="145846" y="134054"/>
                </a:lnTo>
                <a:lnTo>
                  <a:pt x="148805" y="123125"/>
                </a:lnTo>
                <a:lnTo>
                  <a:pt x="150207" y="117686"/>
                </a:lnTo>
                <a:lnTo>
                  <a:pt x="153628" y="104961"/>
                </a:lnTo>
                <a:cubicBezTo>
                  <a:pt x="155116" y="104961"/>
                  <a:pt x="156570" y="104961"/>
                  <a:pt x="157972" y="104961"/>
                </a:cubicBezTo>
                <a:lnTo>
                  <a:pt x="162915" y="104961"/>
                </a:lnTo>
                <a:cubicBezTo>
                  <a:pt x="171467" y="104961"/>
                  <a:pt x="176718" y="105440"/>
                  <a:pt x="178668" y="108159"/>
                </a:cubicBezTo>
                <a:cubicBezTo>
                  <a:pt x="180156" y="110212"/>
                  <a:pt x="179967" y="113735"/>
                  <a:pt x="178206" y="119105"/>
                </a:cubicBezTo>
                <a:cubicBezTo>
                  <a:pt x="175196" y="128341"/>
                  <a:pt x="171364" y="133045"/>
                  <a:pt x="159084" y="133986"/>
                </a:cubicBezTo>
                <a:moveTo>
                  <a:pt x="131291" y="93741"/>
                </a:moveTo>
                <a:lnTo>
                  <a:pt x="129717" y="98872"/>
                </a:lnTo>
                <a:lnTo>
                  <a:pt x="115419" y="146471"/>
                </a:lnTo>
                <a:lnTo>
                  <a:pt x="114854" y="148181"/>
                </a:lnTo>
                <a:lnTo>
                  <a:pt x="67683" y="148181"/>
                </a:lnTo>
                <a:lnTo>
                  <a:pt x="64006" y="140365"/>
                </a:lnTo>
                <a:lnTo>
                  <a:pt x="114683" y="88524"/>
                </a:lnTo>
                <a:lnTo>
                  <a:pt x="82187" y="88524"/>
                </a:lnTo>
                <a:lnTo>
                  <a:pt x="42507" y="131283"/>
                </a:lnTo>
                <a:lnTo>
                  <a:pt x="55351" y="88524"/>
                </a:lnTo>
                <a:lnTo>
                  <a:pt x="31270" y="88524"/>
                </a:lnTo>
                <a:lnTo>
                  <a:pt x="31270" y="3759"/>
                </a:lnTo>
                <a:lnTo>
                  <a:pt x="131188" y="3759"/>
                </a:lnTo>
                <a:close/>
                <a:moveTo>
                  <a:pt x="377119" y="-89"/>
                </a:moveTo>
                <a:lnTo>
                  <a:pt x="377119" y="97076"/>
                </a:lnTo>
                <a:cubicBezTo>
                  <a:pt x="373861" y="99667"/>
                  <a:pt x="370856" y="102560"/>
                  <a:pt x="368140" y="105713"/>
                </a:cubicBezTo>
                <a:lnTo>
                  <a:pt x="368140" y="-89"/>
                </a:lnTo>
                <a:lnTo>
                  <a:pt x="260525" y="-89"/>
                </a:lnTo>
                <a:lnTo>
                  <a:pt x="260525" y="88388"/>
                </a:lnTo>
                <a:lnTo>
                  <a:pt x="251614" y="88388"/>
                </a:lnTo>
                <a:lnTo>
                  <a:pt x="251614" y="-89"/>
                </a:lnTo>
                <a:lnTo>
                  <a:pt x="143965" y="-89"/>
                </a:lnTo>
                <a:lnTo>
                  <a:pt x="143965" y="88524"/>
                </a:lnTo>
                <a:lnTo>
                  <a:pt x="135071" y="88524"/>
                </a:lnTo>
                <a:lnTo>
                  <a:pt x="135071" y="-89"/>
                </a:lnTo>
                <a:lnTo>
                  <a:pt x="27456" y="-89"/>
                </a:lnTo>
                <a:lnTo>
                  <a:pt x="27456" y="100907"/>
                </a:lnTo>
                <a:lnTo>
                  <a:pt x="-47" y="192480"/>
                </a:lnTo>
                <a:lnTo>
                  <a:pt x="24120" y="192480"/>
                </a:lnTo>
                <a:lnTo>
                  <a:pt x="36247" y="151927"/>
                </a:lnTo>
                <a:lnTo>
                  <a:pt x="39667" y="151927"/>
                </a:lnTo>
                <a:lnTo>
                  <a:pt x="59696" y="192480"/>
                </a:lnTo>
                <a:lnTo>
                  <a:pt x="89028" y="192480"/>
                </a:lnTo>
                <a:lnTo>
                  <a:pt x="69513" y="151927"/>
                </a:lnTo>
                <a:lnTo>
                  <a:pt x="113623" y="151927"/>
                </a:lnTo>
                <a:lnTo>
                  <a:pt x="101377" y="192480"/>
                </a:lnTo>
                <a:lnTo>
                  <a:pt x="127785" y="192480"/>
                </a:lnTo>
                <a:lnTo>
                  <a:pt x="139860" y="152047"/>
                </a:lnTo>
                <a:lnTo>
                  <a:pt x="145641" y="152047"/>
                </a:lnTo>
                <a:lnTo>
                  <a:pt x="145641" y="151927"/>
                </a:lnTo>
                <a:lnTo>
                  <a:pt x="204408" y="151927"/>
                </a:lnTo>
                <a:lnTo>
                  <a:pt x="192761" y="192360"/>
                </a:lnTo>
                <a:lnTo>
                  <a:pt x="219374" y="192360"/>
                </a:lnTo>
                <a:lnTo>
                  <a:pt x="230662" y="151927"/>
                </a:lnTo>
                <a:lnTo>
                  <a:pt x="242635" y="151927"/>
                </a:lnTo>
                <a:lnTo>
                  <a:pt x="242960" y="192360"/>
                </a:lnTo>
                <a:lnTo>
                  <a:pt x="265280" y="192360"/>
                </a:lnTo>
                <a:lnTo>
                  <a:pt x="290935" y="151927"/>
                </a:lnTo>
                <a:lnTo>
                  <a:pt x="307713" y="151927"/>
                </a:lnTo>
                <a:lnTo>
                  <a:pt x="299059" y="192360"/>
                </a:lnTo>
                <a:lnTo>
                  <a:pt x="325227" y="192360"/>
                </a:lnTo>
                <a:lnTo>
                  <a:pt x="333779" y="151927"/>
                </a:lnTo>
                <a:lnTo>
                  <a:pt x="348933" y="151927"/>
                </a:lnTo>
                <a:cubicBezTo>
                  <a:pt x="348334" y="164464"/>
                  <a:pt x="351533" y="175872"/>
                  <a:pt x="359845" y="183517"/>
                </a:cubicBezTo>
                <a:cubicBezTo>
                  <a:pt x="370004" y="192839"/>
                  <a:pt x="385603" y="194617"/>
                  <a:pt x="397131" y="194617"/>
                </a:cubicBezTo>
                <a:cubicBezTo>
                  <a:pt x="413526" y="194421"/>
                  <a:pt x="429850" y="192418"/>
                  <a:pt x="445807" y="188648"/>
                </a:cubicBezTo>
                <a:lnTo>
                  <a:pt x="454872" y="151927"/>
                </a:lnTo>
                <a:lnTo>
                  <a:pt x="484786" y="151927"/>
                </a:lnTo>
                <a:lnTo>
                  <a:pt x="484786" y="-89"/>
                </a:lnTo>
                <a:close/>
              </a:path>
            </a:pathLst>
          </a:custGeom>
          <a:solidFill>
            <a:schemeClr val="bg1"/>
          </a:solidFill>
          <a:ln w="1683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524716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8377" y="5146443"/>
            <a:ext cx="12288761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24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96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409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388419" y="5451547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2103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8577" y="6356357"/>
            <a:ext cx="650240" cy="366183"/>
          </a:xfrm>
          <a:prstGeom prst="rect">
            <a:avLst/>
          </a:prstGeo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333448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84601352-D74E-D226-05C0-6BEB858CC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5148"/>
            <a:ext cx="11328200" cy="502756"/>
          </a:xfrm>
        </p:spPr>
        <p:txBody>
          <a:bodyPr/>
          <a:lstStyle>
            <a:lvl1pPr>
              <a:defRPr sz="2667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2" name="Rectangle: Top Corners Rounded 7">
            <a:extLst>
              <a:ext uri="{FF2B5EF4-FFF2-40B4-BE49-F238E27FC236}">
                <a16:creationId xmlns:a16="http://schemas.microsoft.com/office/drawing/2014/main" id="{C7B772CD-D19D-40F3-9729-CC184AF9EF79}"/>
              </a:ext>
            </a:extLst>
          </p:cNvPr>
          <p:cNvSpPr/>
          <p:nvPr userDrawn="1"/>
        </p:nvSpPr>
        <p:spPr>
          <a:xfrm rot="5400000">
            <a:off x="155193" y="6298597"/>
            <a:ext cx="240000" cy="55078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866501-B2E0-C229-511B-8FAC59B68D9F}"/>
              </a:ext>
            </a:extLst>
          </p:cNvPr>
          <p:cNvSpPr txBox="1"/>
          <p:nvPr userDrawn="1"/>
        </p:nvSpPr>
        <p:spPr>
          <a:xfrm>
            <a:off x="-200" y="6430359"/>
            <a:ext cx="5505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7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endParaRPr lang="en-US" sz="1067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96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4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62952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819741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 - Title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loud">
            <a:extLst>
              <a:ext uri="{FF2B5EF4-FFF2-40B4-BE49-F238E27FC236}">
                <a16:creationId xmlns:a16="http://schemas.microsoft.com/office/drawing/2014/main" id="{EE127CFA-8D5C-584E-9C61-6685B547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734" y="269360"/>
            <a:ext cx="5080369" cy="1559443"/>
          </a:xfrm>
          <a:prstGeom prst="rect">
            <a:avLst/>
          </a:prstGeom>
        </p:spPr>
      </p:pic>
      <p:sp>
        <p:nvSpPr>
          <p:cNvPr id="15" name="Subtitle">
            <a:extLst>
              <a:ext uri="{FF2B5EF4-FFF2-40B4-BE49-F238E27FC236}">
                <a16:creationId xmlns:a16="http://schemas.microsoft.com/office/drawing/2014/main" id="{FC0004EB-159B-A345-859C-0E83416ED9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024235"/>
            <a:ext cx="10671048" cy="33054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Aft>
                <a:spcPts val="0"/>
              </a:spcAft>
              <a:buNone/>
              <a:defRPr sz="2000" b="0" i="0">
                <a:latin typeface="Oracle Sans Tab" panose="020B0503020204020204" pitchFamily="34" charset="0"/>
                <a:cs typeface="Oracle Sans Tab" panose="020B0503020204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6A8D35-C90D-428D-8E15-6F958679D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26A55-50C7-43D1-9A4E-DE6E315786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BBD70F-2EB6-E84A-B83D-713DFF55C258}" type="datetime1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ED885-1287-4046-BFFE-E5DEC702C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Copyright © 2022, Oracle and/or its affiliates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C1380-E61D-4D70-B7A9-EA2CA56D144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rm, invertebrate&#10;&#10;Description automatically generated">
            <a:extLst>
              <a:ext uri="{FF2B5EF4-FFF2-40B4-BE49-F238E27FC236}">
                <a16:creationId xmlns:a16="http://schemas.microsoft.com/office/drawing/2014/main" id="{B3129C35-7975-15E8-D323-7DF853984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t="915" r="-1"/>
          <a:stretch/>
        </p:blipFill>
        <p:spPr>
          <a:xfrm>
            <a:off x="0" y="0"/>
            <a:ext cx="12241259" cy="6858000"/>
          </a:xfrm>
          <a:prstGeom prst="rect">
            <a:avLst/>
          </a:prstGeom>
        </p:spPr>
      </p:pic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6876629-C758-686E-1A89-9E2E73235C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2246352"/>
            <a:ext cx="5867931" cy="205842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B17CFFCE-90F1-AEE4-DAD5-5EE95F1F05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988" y="4306447"/>
            <a:ext cx="5867929" cy="655092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8982AFA-66B7-DEDE-3320-A1231BB218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550" y="4963213"/>
            <a:ext cx="4214450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3443099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2514-BAC0-392B-BB92-96133881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99A4-CE01-BFBE-C063-2005D136E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E1435-19A5-5FA5-D747-910DD5D9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7E6CC-E157-46D5-A02F-DABF4D436F84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FA6FD-168C-B7B5-7437-09C52637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2D185-C35C-3AEA-0550-251BB540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180DF-9A60-4640-9489-26F340088E4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7937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216539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8" y="2220685"/>
            <a:ext cx="9151377" cy="202133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9" y="4243694"/>
            <a:ext cx="9151375" cy="655092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70" y="4900459"/>
            <a:ext cx="3356503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4054542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029950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6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662645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5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0567" y="4528458"/>
            <a:ext cx="12273133" cy="2329545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4528458"/>
            <a:ext cx="11328400" cy="178132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28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5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273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388419" y="5451547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0354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86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8577" y="6356355"/>
            <a:ext cx="650240" cy="366183"/>
          </a:xfrm>
          <a:prstGeom prst="rect">
            <a:avLst/>
          </a:prstGeom>
        </p:spPr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768396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7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DA7558F-236F-DEF8-2615-BCEB15C37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00" y="405295"/>
            <a:ext cx="11328200" cy="502756"/>
          </a:xfrm>
        </p:spPr>
        <p:txBody>
          <a:bodyPr/>
          <a:lstStyle>
            <a:lvl1pPr>
              <a:defRPr sz="2667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63227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7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00" y="395067"/>
            <a:ext cx="11328200" cy="523210"/>
          </a:xfrm>
        </p:spPr>
        <p:txBody>
          <a:bodyPr/>
          <a:lstStyle>
            <a:lvl1pPr>
              <a:defRPr sz="28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26481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429000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1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</a:p>
        </p:txBody>
      </p:sp>
    </p:spTree>
    <p:extLst>
      <p:ext uri="{BB962C8B-B14F-4D97-AF65-F5344CB8AC3E}">
        <p14:creationId xmlns:p14="http://schemas.microsoft.com/office/powerpoint/2010/main" val="10247267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955246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98580F-B55F-45C3-BF73-796A62CD2707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0AB11FA-7A2E-4435-87AF-1B9AD03715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8"/>
            <a:ext cx="11328200" cy="4993217"/>
          </a:xfrm>
        </p:spPr>
        <p:txBody>
          <a:bodyPr/>
          <a:lstStyle>
            <a:lvl1pPr marL="302355" indent="-302355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3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5974">
              <a:defRPr sz="2133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39964"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5956"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80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DEAEFD-1C1C-4705-A7B4-C18700C0D051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2A6F2CD-2248-4E26-805E-67B423ABE9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801" y="1316568"/>
            <a:ext cx="5425017" cy="4993216"/>
          </a:xfrm>
        </p:spPr>
        <p:txBody>
          <a:bodyPr>
            <a:normAutofit/>
          </a:bodyPr>
          <a:lstStyle>
            <a:lvl1pPr marL="302355" indent="-302355">
              <a:buFont typeface="Wingdings" panose="05000000000000000000" pitchFamily="2" charset="2"/>
              <a:buChar char="§"/>
              <a:defRPr sz="2133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7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7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355" indent="-302355">
              <a:buFont typeface="Wingdings" panose="05000000000000000000" pitchFamily="2" charset="2"/>
              <a:buChar char="§"/>
              <a:defRPr sz="2133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7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7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146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809321-F4FE-46F7-A660-052C72F578F8}"/>
              </a:ext>
            </a:extLst>
          </p:cNvPr>
          <p:cNvSpPr/>
          <p:nvPr userDrawn="1"/>
        </p:nvSpPr>
        <p:spPr>
          <a:xfrm>
            <a:off x="0" y="-2032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F18CE42A-829A-4A80-B49F-B0C1924D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1" y="1366801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5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1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1999" y="1778002"/>
            <a:ext cx="5424819" cy="4531783"/>
          </a:xfrm>
        </p:spPr>
        <p:txBody>
          <a:bodyPr tIns="0">
            <a:normAutofit/>
          </a:bodyPr>
          <a:lstStyle>
            <a:lvl1pPr marL="302355" indent="-302355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  <a:defRPr lang="en-US" sz="1867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286">
              <a:lnSpc>
                <a:spcPct val="100000"/>
              </a:lnSpc>
              <a:spcBef>
                <a:spcPts val="533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7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4" y="1373721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5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1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35184" y="1778002"/>
            <a:ext cx="5426833" cy="4531783"/>
          </a:xfrm>
        </p:spPr>
        <p:txBody>
          <a:bodyPr tIns="0"/>
          <a:lstStyle>
            <a:lvl1pPr marL="380990" indent="-380990">
              <a:buFont typeface="Wingdings" panose="05000000000000000000" pitchFamily="2" charset="2"/>
              <a:buChar char="§"/>
              <a:defRPr lang="en-US" sz="1867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286" indent="-380942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3771" indent="-304754">
              <a:defRPr lang="en-US" sz="1867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3280" indent="-304754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789" indent="-304754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302355" lvl="0" indent="-302355" algn="l" defTabSz="1219018" rtl="0" eaLnBrk="1" latinLnBrk="0" hangingPunct="1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758286" lvl="1" indent="-380942" algn="l" defTabSz="1219018" rtl="0" eaLnBrk="1" latinLnBrk="0" hangingPunct="1">
              <a:lnSpc>
                <a:spcPct val="100000"/>
              </a:lnSpc>
              <a:spcBef>
                <a:spcPts val="533"/>
              </a:spcBef>
              <a:buFont typeface="Arial" pitchFamily="34" charset="0"/>
              <a:buChar char="–"/>
            </a:pPr>
            <a:r>
              <a:rPr lang="en-US"/>
              <a:t>Second level</a:t>
            </a:r>
          </a:p>
          <a:p>
            <a:pPr marL="1523771" lvl="2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2133280" lvl="3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</a:pPr>
            <a:r>
              <a:rPr lang="en-US"/>
              <a:t>Fourth level</a:t>
            </a:r>
          </a:p>
          <a:p>
            <a:pPr marL="2742789" lvl="4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684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300271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24DD0-F413-4142-9FCF-239BA62189AE}"/>
              </a:ext>
            </a:extLst>
          </p:cNvPr>
          <p:cNvSpPr/>
          <p:nvPr userDrawn="1"/>
        </p:nvSpPr>
        <p:spPr>
          <a:xfrm>
            <a:off x="10501747" y="0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6B9338-5E3A-452C-A2B2-9AC19C783982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D50EC3F-9D5B-4093-99F7-508D77C79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805457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551F0-5344-4C7C-82E5-0117CE6648A1}"/>
              </a:ext>
            </a:extLst>
          </p:cNvPr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1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6620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8986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4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2" y="5097101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09492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7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00" y="395067"/>
            <a:ext cx="11328200" cy="523210"/>
          </a:xfrm>
        </p:spPr>
        <p:txBody>
          <a:bodyPr/>
          <a:lstStyle>
            <a:lvl1pPr>
              <a:defRPr sz="28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213587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4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2" y="5097101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34108475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4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2" y="5097101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962037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4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2" y="5097101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698404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4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2" y="5097101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368916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4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2" y="5097101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9404859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2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323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80101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2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1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3" y="2761674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80096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2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>
            <a:extLst>
              <a:ext uri="{FF2B5EF4-FFF2-40B4-BE49-F238E27FC236}">
                <a16:creationId xmlns:a16="http://schemas.microsoft.com/office/drawing/2014/main" id="{EF7730B0-F0D3-40D4-85DE-A669BD4AEE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F7BAE5-2A5E-4224-915A-CAA7C5383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323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938265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2"/>
            <a:ext cx="1207144" cy="10132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1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3" y="2761674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74B075DA-52F1-B8EB-30D9-2A31D0B2AA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139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3F388-8DA6-F3FF-548C-922930AEE2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E68ACB-2593-4C7C-7E2A-EF7DBD15124A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031C83-E40D-4038-958F-45A64DCB1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154952"/>
            <a:ext cx="1207144" cy="101325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DCD772-99C7-8F41-F311-6E8AB6D05A8F}"/>
              </a:ext>
            </a:extLst>
          </p:cNvPr>
          <p:cNvCxnSpPr>
            <a:cxnSpLocks/>
          </p:cNvCxnSpPr>
          <p:nvPr userDrawn="1"/>
        </p:nvCxnSpPr>
        <p:spPr>
          <a:xfrm>
            <a:off x="1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712CD-B155-BA00-9933-CE6891B875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8B56D2C-FECD-4402-FDB5-45A80136C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3" y="2761674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7" name="Picture 2" descr="Image result for sify logo">
            <a:extLst>
              <a:ext uri="{FF2B5EF4-FFF2-40B4-BE49-F238E27FC236}">
                <a16:creationId xmlns:a16="http://schemas.microsoft.com/office/drawing/2014/main" id="{A4398FB8-9481-9027-CA35-CB662E8C3B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3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6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40567" y="4528460"/>
            <a:ext cx="12273133" cy="2329545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4528459"/>
            <a:ext cx="11328400" cy="178132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4893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B2D9E-1078-4956-B9B7-FC9341E25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042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7B3706-9C5E-55E3-DCC3-D2D18798D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4"/>
            <a:ext cx="12192000" cy="68546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BF6D1E-2625-7AD6-9839-53EA0C367AFE}"/>
              </a:ext>
            </a:extLst>
          </p:cNvPr>
          <p:cNvSpPr/>
          <p:nvPr userDrawn="1"/>
        </p:nvSpPr>
        <p:spPr>
          <a:xfrm>
            <a:off x="0" y="-22444"/>
            <a:ext cx="12219355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49933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5810537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7B3706-9C5E-55E3-DCC3-D2D18798D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4"/>
            <a:ext cx="12192000" cy="68546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BF6D1E-2625-7AD6-9839-53EA0C367AFE}"/>
              </a:ext>
            </a:extLst>
          </p:cNvPr>
          <p:cNvSpPr/>
          <p:nvPr userDrawn="1"/>
        </p:nvSpPr>
        <p:spPr>
          <a:xfrm>
            <a:off x="1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CE68003-E007-481A-83D1-DBB6D223A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49933" cy="461655"/>
          </a:xfr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6576127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9B1578-6875-4FE4-99AE-450C6FFB4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E246B-E024-F02D-1A07-FD6218BDDC6B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>
            <a:extLst>
              <a:ext uri="{FF2B5EF4-FFF2-40B4-BE49-F238E27FC236}">
                <a16:creationId xmlns:a16="http://schemas.microsoft.com/office/drawing/2014/main" id="{7E477AC7-F05E-40F6-892D-1033110209F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4" y="2124893"/>
            <a:ext cx="9755085" cy="1279851"/>
          </a:xfrm>
        </p:spPr>
        <p:txBody>
          <a:bodyPr>
            <a:noAutofit/>
          </a:bodyPr>
          <a:lstStyle>
            <a:lvl1pPr marL="0" indent="0" algn="l">
              <a:lnSpc>
                <a:spcPts val="4533"/>
              </a:lnSpc>
              <a:spcBef>
                <a:spcPts val="0"/>
              </a:spcBef>
              <a:buNone/>
              <a:defRPr sz="4267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557760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325529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12425916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-185739" y="1"/>
            <a:ext cx="12377739" cy="7074539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9" y="2220686"/>
            <a:ext cx="9151377" cy="202133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470" y="4243695"/>
            <a:ext cx="9151375" cy="655092"/>
          </a:xfr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471" y="4900461"/>
            <a:ext cx="3356503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3687463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68CBFA-1B0D-00A5-8E51-3607C7713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651C49-0D57-9670-9E18-376447B59C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C731AD5-ED36-1751-CC67-94CF34AC2E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C21E752-D648-41B6-DE28-294BE36B94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2058559"/>
            <a:ext cx="7745549" cy="16646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7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7A12016-9A79-1732-D765-09981F5CAC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24910"/>
            <a:ext cx="7246897" cy="5904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0542FC3-60D7-B1D5-1FEA-0AFB6860CD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4315370"/>
            <a:ext cx="3370175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2024</a:t>
            </a:r>
          </a:p>
        </p:txBody>
      </p:sp>
    </p:spTree>
    <p:extLst>
      <p:ext uri="{BB962C8B-B14F-4D97-AF65-F5344CB8AC3E}">
        <p14:creationId xmlns:p14="http://schemas.microsoft.com/office/powerpoint/2010/main" val="10619625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5BA79F-C34F-D564-54A0-3C52CFA5D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94680-026D-525E-495F-3EE907F68862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289692E0-75EA-3CC9-02A2-875AE46836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66707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2E3784-EDA8-E8A9-E9DC-FEB0E94F5DBE}"/>
              </a:ext>
            </a:extLst>
          </p:cNvPr>
          <p:cNvSpPr txBox="1"/>
          <p:nvPr userDrawn="1"/>
        </p:nvSpPr>
        <p:spPr>
          <a:xfrm>
            <a:off x="116620" y="6483569"/>
            <a:ext cx="1783155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Confidential </a:t>
            </a:r>
            <a:endParaRPr kumimoji="0" lang="en-IN" sz="933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8267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2F7CF-481F-CD39-0C15-A1D021C8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57DB89-CFDA-370A-F43F-545BC20B5C25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B1E4B05-427D-5985-CAFF-1996058BF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66707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705670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250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1A299A-BF04-2CCA-5422-9B7E992F7D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5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3" name="Picture 2" descr="Image result for sify logo">
            <a:extLst>
              <a:ext uri="{FF2B5EF4-FFF2-40B4-BE49-F238E27FC236}">
                <a16:creationId xmlns:a16="http://schemas.microsoft.com/office/drawing/2014/main" id="{2CC4C690-9221-A66D-9637-BB32643B27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0B7F8B-3F92-7708-65EB-106F8C6E1060}"/>
              </a:ext>
            </a:extLst>
          </p:cNvPr>
          <p:cNvSpPr/>
          <p:nvPr userDrawn="1"/>
        </p:nvSpPr>
        <p:spPr>
          <a:xfrm>
            <a:off x="-38791" y="5097104"/>
            <a:ext cx="12269585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98A42D2-A830-B48A-F0F0-BD767D6131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2" y="5097101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316892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39250021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3" y="2687700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38791" y="5097104"/>
            <a:ext cx="12269585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2" y="312667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2" y="5097101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27885324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AB2D9E-1078-4956-B9B7-FC9341E258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72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54D60-252F-F612-EF8F-A74CAFA7E4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257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680C3-01B3-5FA0-8C80-ECC82269C489}"/>
              </a:ext>
            </a:extLst>
          </p:cNvPr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6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ner page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7AF348-28CA-AE99-D64E-99F5188CBF37}"/>
              </a:ext>
            </a:extLst>
          </p:cNvPr>
          <p:cNvSpPr/>
          <p:nvPr userDrawn="1"/>
        </p:nvSpPr>
        <p:spPr>
          <a:xfrm>
            <a:off x="0" y="1"/>
            <a:ext cx="12192000" cy="10031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 descr="A person touching a screen with a touch screen&#10;&#10;Description automatically generated">
            <a:extLst>
              <a:ext uri="{FF2B5EF4-FFF2-40B4-BE49-F238E27FC236}">
                <a16:creationId xmlns:a16="http://schemas.microsoft.com/office/drawing/2014/main" id="{1D81CF3F-5901-3EF8-40E0-A62062270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87" y="1"/>
            <a:ext cx="2308812" cy="10031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E9A253-9B89-2CED-9FD5-F66F4FF751C1}"/>
              </a:ext>
            </a:extLst>
          </p:cNvPr>
          <p:cNvSpPr/>
          <p:nvPr userDrawn="1"/>
        </p:nvSpPr>
        <p:spPr>
          <a:xfrm>
            <a:off x="2" y="1003140"/>
            <a:ext cx="12191999" cy="60959"/>
          </a:xfrm>
          <a:prstGeom prst="rect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A715-CF26-4BFF-8B3F-894401EBA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04" y="390966"/>
            <a:ext cx="11328400" cy="461655"/>
          </a:xfrm>
        </p:spPr>
        <p:txBody>
          <a:bodyPr/>
          <a:lstStyle>
            <a:lvl1pPr>
              <a:defRPr sz="2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Title Comes Here</a:t>
            </a:r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1F238-94FB-988B-C46F-35FCC667FEC4}"/>
              </a:ext>
            </a:extLst>
          </p:cNvPr>
          <p:cNvSpPr txBox="1"/>
          <p:nvPr userDrawn="1"/>
        </p:nvSpPr>
        <p:spPr>
          <a:xfrm>
            <a:off x="308188" y="6463324"/>
            <a:ext cx="1783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 | KPMG Confidential </a:t>
            </a:r>
            <a:endParaRPr kumimoji="0" lang="en-IN" sz="8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F1208-8194-815E-2AB7-0FF971E90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732870" y="6463324"/>
            <a:ext cx="6726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noProof="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2024 KPMG India Services LLP, an Indian limited liability partnership and a member firm of the KPMG global organization of independent member firms affiliated with KPMG International Limited, a private English company limited by guarantee. All rights reserved.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4D08903-E0EC-4C3A-C974-4E6427DAD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03" y="139415"/>
            <a:ext cx="11309625" cy="285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33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BCAA43E-197A-1D7B-F172-BA182DE6700B}"/>
              </a:ext>
            </a:extLst>
          </p:cNvPr>
          <p:cNvSpPr txBox="1">
            <a:spLocks/>
          </p:cNvSpPr>
          <p:nvPr userDrawn="1"/>
        </p:nvSpPr>
        <p:spPr>
          <a:xfrm>
            <a:off x="11237432" y="6505396"/>
            <a:ext cx="570144" cy="24622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GB" sz="1067" b="0" smtClean="0">
                <a:solidFill>
                  <a:schemeClr val="bg1">
                    <a:lumMod val="75000"/>
                  </a:schemeClr>
                </a:solidFill>
                <a:latin typeface="+mn-lt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GB" sz="1067" b="0" dirty="0">
              <a:solidFill>
                <a:schemeClr val="bg1">
                  <a:lumMod val="75000"/>
                </a:schemeClr>
              </a:solidFill>
              <a:latin typeface="+mn-lt"/>
              <a:ea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9990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CF5F4CF-AAD1-4AFE-98D0-497D00F545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00623-BBB6-CF60-107E-584B25B0B661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1E53CF5-21DD-0643-92BD-DCA404F11458}"/>
              </a:ext>
            </a:extLst>
          </p:cNvPr>
          <p:cNvGrpSpPr/>
          <p:nvPr userDrawn="1"/>
        </p:nvGrpSpPr>
        <p:grpSpPr>
          <a:xfrm>
            <a:off x="388419" y="5451547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60BE776-C5A2-8543-18F3-F4CA20B884B1}"/>
                </a:ext>
              </a:extLst>
            </p:cNvPr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5CC3E1A-2F78-3C8C-215A-3F5AFBCD2AB8}"/>
                </a:ext>
              </a:extLst>
            </p:cNvPr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18059D-29A3-8AAA-DA15-1F876AE2D5DA}"/>
                </a:ext>
              </a:extLst>
            </p:cNvPr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CBCBE-50B1-E46F-DE38-80E7712A1AE2}"/>
                </a:ext>
              </a:extLst>
            </p:cNvPr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44C6A7-64FA-22A5-CB88-D18E2C26B2CB}"/>
                </a:ext>
              </a:extLst>
            </p:cNvPr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FF86FA-DF0C-C732-0F39-FE4E709624EE}"/>
                </a:ext>
              </a:extLst>
            </p:cNvPr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63F1D1-471D-D669-D345-35BFA319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2288"/>
            <a:stretch/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1605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9315217-BCC5-4F02-9294-ECE44B9855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 userDrawn="1"/>
        </p:nvSpPr>
        <p:spPr>
          <a:xfrm>
            <a:off x="11836361" y="0"/>
            <a:ext cx="355639" cy="68580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 userDrawn="1"/>
        </p:nvSpPr>
        <p:spPr>
          <a:xfrm>
            <a:off x="11484609" y="0"/>
            <a:ext cx="355639" cy="68580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 userDrawn="1"/>
        </p:nvSpPr>
        <p:spPr>
          <a:xfrm>
            <a:off x="11136403" y="0"/>
            <a:ext cx="355639" cy="68580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 userDrawn="1"/>
        </p:nvGrpSpPr>
        <p:grpSpPr>
          <a:xfrm>
            <a:off x="9882180" y="1"/>
            <a:ext cx="1954179" cy="1106663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42ECC-394E-4910-8868-A2B6105FE687}"/>
              </a:ext>
            </a:extLst>
          </p:cNvPr>
          <p:cNvSpPr/>
          <p:nvPr userDrawn="1"/>
        </p:nvSpPr>
        <p:spPr>
          <a:xfrm>
            <a:off x="-3" y="4612904"/>
            <a:ext cx="11136000" cy="2245096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1BC318-1D9A-4FE8-8146-270CB042918E}"/>
              </a:ext>
            </a:extLst>
          </p:cNvPr>
          <p:cNvSpPr/>
          <p:nvPr userDrawn="1"/>
        </p:nvSpPr>
        <p:spPr>
          <a:xfrm>
            <a:off x="-3" y="4494371"/>
            <a:ext cx="11136000" cy="118533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4839528"/>
            <a:ext cx="9797661" cy="10012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5753617"/>
            <a:ext cx="9755085" cy="454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6262239"/>
            <a:ext cx="6816328" cy="3694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3132971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9315217-BCC5-4F02-9294-ECE44B9855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 userDrawn="1"/>
        </p:nvSpPr>
        <p:spPr>
          <a:xfrm>
            <a:off x="11836361" y="0"/>
            <a:ext cx="355639" cy="68580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 userDrawn="1"/>
        </p:nvSpPr>
        <p:spPr>
          <a:xfrm>
            <a:off x="11484609" y="0"/>
            <a:ext cx="355639" cy="68580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 userDrawn="1"/>
        </p:nvSpPr>
        <p:spPr>
          <a:xfrm>
            <a:off x="11136403" y="0"/>
            <a:ext cx="355639" cy="68580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 userDrawn="1"/>
        </p:nvGrpSpPr>
        <p:grpSpPr>
          <a:xfrm>
            <a:off x="9882180" y="1"/>
            <a:ext cx="1954179" cy="1106663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42ECC-394E-4910-8868-A2B6105FE687}"/>
              </a:ext>
            </a:extLst>
          </p:cNvPr>
          <p:cNvSpPr/>
          <p:nvPr userDrawn="1"/>
        </p:nvSpPr>
        <p:spPr>
          <a:xfrm>
            <a:off x="-3" y="4612904"/>
            <a:ext cx="11136000" cy="2245096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1BC318-1D9A-4FE8-8146-270CB042918E}"/>
              </a:ext>
            </a:extLst>
          </p:cNvPr>
          <p:cNvSpPr/>
          <p:nvPr userDrawn="1"/>
        </p:nvSpPr>
        <p:spPr>
          <a:xfrm>
            <a:off x="-3" y="4494371"/>
            <a:ext cx="11136000" cy="118533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4839528"/>
            <a:ext cx="9797661" cy="10012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5753617"/>
            <a:ext cx="9755085" cy="454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6262239"/>
            <a:ext cx="6816328" cy="3694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33433225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9315217-BCC5-4F02-9294-ECE44B9855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 userDrawn="1"/>
        </p:nvSpPr>
        <p:spPr>
          <a:xfrm>
            <a:off x="11836361" y="0"/>
            <a:ext cx="355639" cy="68580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 userDrawn="1"/>
        </p:nvSpPr>
        <p:spPr>
          <a:xfrm>
            <a:off x="11484609" y="0"/>
            <a:ext cx="355639" cy="68580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 userDrawn="1"/>
        </p:nvSpPr>
        <p:spPr>
          <a:xfrm>
            <a:off x="11136403" y="0"/>
            <a:ext cx="355639" cy="68580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 userDrawn="1"/>
        </p:nvGrpSpPr>
        <p:grpSpPr>
          <a:xfrm>
            <a:off x="9882180" y="1"/>
            <a:ext cx="1954179" cy="1106663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42ECC-394E-4910-8868-A2B6105FE687}"/>
              </a:ext>
            </a:extLst>
          </p:cNvPr>
          <p:cNvSpPr/>
          <p:nvPr userDrawn="1"/>
        </p:nvSpPr>
        <p:spPr>
          <a:xfrm>
            <a:off x="-3" y="4612904"/>
            <a:ext cx="11136000" cy="2245096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1BC318-1D9A-4FE8-8146-270CB042918E}"/>
              </a:ext>
            </a:extLst>
          </p:cNvPr>
          <p:cNvSpPr/>
          <p:nvPr userDrawn="1"/>
        </p:nvSpPr>
        <p:spPr>
          <a:xfrm>
            <a:off x="-3" y="4494371"/>
            <a:ext cx="11136000" cy="118533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4839528"/>
            <a:ext cx="9797661" cy="10012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5753617"/>
            <a:ext cx="9755085" cy="454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6262239"/>
            <a:ext cx="6816328" cy="3694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5681598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B7FD8419-B6A8-4524-B321-09A098BB40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73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-1737" y="0"/>
            <a:ext cx="12192001" cy="6858000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42ECC-394E-4910-8868-A2B6105FE687}"/>
              </a:ext>
            </a:extLst>
          </p:cNvPr>
          <p:cNvSpPr/>
          <p:nvPr userDrawn="1"/>
        </p:nvSpPr>
        <p:spPr>
          <a:xfrm>
            <a:off x="-3" y="4612904"/>
            <a:ext cx="11136000" cy="2245096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4839528"/>
            <a:ext cx="9797661" cy="10012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5753617"/>
            <a:ext cx="9755085" cy="454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6262239"/>
            <a:ext cx="6816328" cy="3694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2062B-A8E4-4E10-B117-2250462406DA}"/>
              </a:ext>
            </a:extLst>
          </p:cNvPr>
          <p:cNvSpPr/>
          <p:nvPr userDrawn="1"/>
        </p:nvSpPr>
        <p:spPr>
          <a:xfrm>
            <a:off x="11836361" y="0"/>
            <a:ext cx="355639" cy="68580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DBE00F-BF6C-4A01-89DF-011CDE128EEE}"/>
              </a:ext>
            </a:extLst>
          </p:cNvPr>
          <p:cNvSpPr/>
          <p:nvPr userDrawn="1"/>
        </p:nvSpPr>
        <p:spPr>
          <a:xfrm>
            <a:off x="11484609" y="0"/>
            <a:ext cx="355639" cy="68580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E4BCD-841E-47A8-B0B8-D765860C09AE}"/>
              </a:ext>
            </a:extLst>
          </p:cNvPr>
          <p:cNvSpPr/>
          <p:nvPr userDrawn="1"/>
        </p:nvSpPr>
        <p:spPr>
          <a:xfrm>
            <a:off x="11136403" y="0"/>
            <a:ext cx="355639" cy="68580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5DAD2E-CFD4-4162-83A3-18406154A14A}"/>
              </a:ext>
            </a:extLst>
          </p:cNvPr>
          <p:cNvGrpSpPr/>
          <p:nvPr userDrawn="1"/>
        </p:nvGrpSpPr>
        <p:grpSpPr>
          <a:xfrm>
            <a:off x="9882180" y="1"/>
            <a:ext cx="1954179" cy="1106663"/>
            <a:chOff x="9753599" y="1"/>
            <a:chExt cx="1739885" cy="985307"/>
          </a:xfrm>
        </p:grpSpPr>
        <p:sp>
          <p:nvSpPr>
            <p:cNvPr id="24" name="Round Same Side Corner Rectangle 72">
              <a:extLst>
                <a:ext uri="{FF2B5EF4-FFF2-40B4-BE49-F238E27FC236}">
                  <a16:creationId xmlns:a16="http://schemas.microsoft.com/office/drawing/2014/main" id="{AC0BF277-2F25-4BF0-B54E-DE00EDAC3B51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27" name="Picture 2" descr="Image result for sify logo">
              <a:extLst>
                <a:ext uri="{FF2B5EF4-FFF2-40B4-BE49-F238E27FC236}">
                  <a16:creationId xmlns:a16="http://schemas.microsoft.com/office/drawing/2014/main" id="{4525AF17-0DF1-4E37-B990-EBDBA023D3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4C82528-2214-4B66-BA21-C576C3FAA2BC}"/>
              </a:ext>
            </a:extLst>
          </p:cNvPr>
          <p:cNvSpPr/>
          <p:nvPr userDrawn="1"/>
        </p:nvSpPr>
        <p:spPr>
          <a:xfrm>
            <a:off x="-3" y="4494371"/>
            <a:ext cx="11136000" cy="118533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6263559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29315217-BCC5-4F02-9294-ECE44B9855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6D69DAA-50B0-490B-B879-A9AFA26B8029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349FB-3EFD-45E8-9741-7BB218BE08AE}"/>
              </a:ext>
            </a:extLst>
          </p:cNvPr>
          <p:cNvSpPr/>
          <p:nvPr userDrawn="1"/>
        </p:nvSpPr>
        <p:spPr>
          <a:xfrm>
            <a:off x="11836361" y="0"/>
            <a:ext cx="355639" cy="68580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0560B-C8EC-45DE-AE89-65A343A6FE8A}"/>
              </a:ext>
            </a:extLst>
          </p:cNvPr>
          <p:cNvSpPr/>
          <p:nvPr userDrawn="1"/>
        </p:nvSpPr>
        <p:spPr>
          <a:xfrm>
            <a:off x="11484609" y="0"/>
            <a:ext cx="355639" cy="68580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3730A-509F-4C18-8764-173CF6818E38}"/>
              </a:ext>
            </a:extLst>
          </p:cNvPr>
          <p:cNvSpPr/>
          <p:nvPr userDrawn="1"/>
        </p:nvSpPr>
        <p:spPr>
          <a:xfrm>
            <a:off x="11136403" y="0"/>
            <a:ext cx="355639" cy="68580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74E99E-CF72-4D8E-A24E-0DAC4860C504}"/>
              </a:ext>
            </a:extLst>
          </p:cNvPr>
          <p:cNvGrpSpPr/>
          <p:nvPr userDrawn="1"/>
        </p:nvGrpSpPr>
        <p:grpSpPr>
          <a:xfrm>
            <a:off x="9882180" y="1"/>
            <a:ext cx="1954179" cy="1106663"/>
            <a:chOff x="9753599" y="1"/>
            <a:chExt cx="1739885" cy="985307"/>
          </a:xfrm>
        </p:grpSpPr>
        <p:sp>
          <p:nvSpPr>
            <p:cNvPr id="14" name="Round Same Side Corner Rectangle 72">
              <a:extLst>
                <a:ext uri="{FF2B5EF4-FFF2-40B4-BE49-F238E27FC236}">
                  <a16:creationId xmlns:a16="http://schemas.microsoft.com/office/drawing/2014/main" id="{16C0E275-4B85-4EE2-BC46-F29E0C9C6A03}"/>
                </a:ext>
              </a:extLst>
            </p:cNvPr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15" name="Picture 2" descr="Image result for sify logo">
              <a:extLst>
                <a:ext uri="{FF2B5EF4-FFF2-40B4-BE49-F238E27FC236}">
                  <a16:creationId xmlns:a16="http://schemas.microsoft.com/office/drawing/2014/main" id="{77506E3D-8016-4414-AE74-79A26E121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/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42ECC-394E-4910-8868-A2B6105FE687}"/>
              </a:ext>
            </a:extLst>
          </p:cNvPr>
          <p:cNvSpPr/>
          <p:nvPr userDrawn="1"/>
        </p:nvSpPr>
        <p:spPr>
          <a:xfrm>
            <a:off x="-3" y="4612904"/>
            <a:ext cx="11136000" cy="2245096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1BC318-1D9A-4FE8-8146-270CB042918E}"/>
              </a:ext>
            </a:extLst>
          </p:cNvPr>
          <p:cNvSpPr/>
          <p:nvPr userDrawn="1"/>
        </p:nvSpPr>
        <p:spPr>
          <a:xfrm>
            <a:off x="-3" y="4494371"/>
            <a:ext cx="11136000" cy="118533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0043FE2-98C6-40A8-A25D-C92BA3A47D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4839528"/>
            <a:ext cx="9797661" cy="10012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AB770F6E-1524-4A33-82FC-93CB64C26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5753617"/>
            <a:ext cx="9755085" cy="4547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667"/>
              </a:lnSpc>
              <a:spcBef>
                <a:spcPts val="0"/>
              </a:spcBef>
              <a:buNone/>
              <a:defRPr sz="24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155CA787-D36C-48A9-A94B-D13C3645E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6262239"/>
            <a:ext cx="6816328" cy="3694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7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2021</a:t>
            </a:r>
          </a:p>
        </p:txBody>
      </p:sp>
    </p:spTree>
    <p:extLst>
      <p:ext uri="{BB962C8B-B14F-4D97-AF65-F5344CB8AC3E}">
        <p14:creationId xmlns:p14="http://schemas.microsoft.com/office/powerpoint/2010/main" val="45518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F71F-4755-EF6B-7086-DC614D25E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86D9F2-E638-44D4-8E5E-7D3A3E917C44}"/>
              </a:ext>
            </a:extLst>
          </p:cNvPr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7F25071-BBB9-47AC-A5E5-4FA1422313E0}"/>
              </a:ext>
            </a:extLst>
          </p:cNvPr>
          <p:cNvSpPr/>
          <p:nvPr userDrawn="1"/>
        </p:nvSpPr>
        <p:spPr>
          <a:xfrm>
            <a:off x="8260365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14FA2173-C01F-499E-9EC4-47F068652B3F}"/>
              </a:ext>
            </a:extLst>
          </p:cNvPr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D3431D-4776-4E72-8183-E70F4FBB8B40}"/>
              </a:ext>
            </a:extLst>
          </p:cNvPr>
          <p:cNvSpPr/>
          <p:nvPr userDrawn="1"/>
        </p:nvSpPr>
        <p:spPr>
          <a:xfrm>
            <a:off x="-8673" y="5097106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6" name="Picture 2" descr="Image result for sify logo">
            <a:extLst>
              <a:ext uri="{FF2B5EF4-FFF2-40B4-BE49-F238E27FC236}">
                <a16:creationId xmlns:a16="http://schemas.microsoft.com/office/drawing/2014/main" id="{1EE9F260-C274-4C84-B741-C5A278EF8B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"/>
          <a:stretch/>
        </p:blipFill>
        <p:spPr bwMode="auto">
          <a:xfrm>
            <a:off x="10628785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20C6DDB-ECD9-4134-AD1E-3F734F694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465" y="5097103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</a:p>
        </p:txBody>
      </p:sp>
    </p:spTree>
    <p:extLst>
      <p:ext uri="{BB962C8B-B14F-4D97-AF65-F5344CB8AC3E}">
        <p14:creationId xmlns:p14="http://schemas.microsoft.com/office/powerpoint/2010/main" val="15350770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49933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C79BB-DFBF-4095-8290-D3EFBA1ECC3C}"/>
              </a:ext>
            </a:extLst>
          </p:cNvPr>
          <p:cNvSpPr txBox="1">
            <a:spLocks/>
          </p:cNvSpPr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7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1067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268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/>
          <a:lstStyle>
            <a:lvl1pPr marL="302355" indent="-302355">
              <a:buFont typeface="Wingdings" panose="05000000000000000000" pitchFamily="2" charset="2"/>
              <a:buChar char="§"/>
              <a:defRPr/>
            </a:lvl1pPr>
            <a:lvl2pPr>
              <a:defRPr sz="2133"/>
            </a:lvl2pPr>
            <a:lvl3pPr marL="1055974">
              <a:defRPr sz="2133"/>
            </a:lvl3pPr>
            <a:lvl4pPr marL="1439964">
              <a:defRPr sz="1867"/>
            </a:lvl4pPr>
            <a:lvl5pPr marL="1775956"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76D5D4-6F02-4BCF-9E18-BE84FEBED785}"/>
              </a:ext>
            </a:extLst>
          </p:cNvPr>
          <p:cNvSpPr txBox="1">
            <a:spLocks/>
          </p:cNvSpPr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7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1067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050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801" y="1316568"/>
            <a:ext cx="5425017" cy="4993216"/>
          </a:xfrm>
          <a:prstGeom prst="rect">
            <a:avLst/>
          </a:prstGeom>
        </p:spPr>
        <p:txBody>
          <a:bodyPr>
            <a:normAutofit/>
          </a:bodyPr>
          <a:lstStyle>
            <a:lvl1pPr marL="302355" indent="-302355">
              <a:buFont typeface="Wingdings" panose="05000000000000000000" pitchFamily="2" charset="2"/>
              <a:buChar char="§"/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5184" y="1316568"/>
            <a:ext cx="5425016" cy="4993216"/>
          </a:xfrm>
          <a:prstGeom prst="rect">
            <a:avLst/>
          </a:prstGeom>
        </p:spPr>
        <p:txBody>
          <a:bodyPr>
            <a:normAutofit/>
          </a:bodyPr>
          <a:lstStyle>
            <a:lvl1pPr marL="302355" indent="-302355">
              <a:buFont typeface="Wingdings" panose="05000000000000000000" pitchFamily="2" charset="2"/>
              <a:buChar char="§"/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A86DE-5F51-4937-8D12-571829454B28}"/>
              </a:ext>
            </a:extLst>
          </p:cNvPr>
          <p:cNvSpPr txBox="1">
            <a:spLocks/>
          </p:cNvSpPr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7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1067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395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1"/>
            <a:ext cx="5472000" cy="287323"/>
          </a:xfrm>
          <a:prstGeom prst="rect">
            <a:avLst/>
          </a:prstGeo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5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1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Column heading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1999" y="1778002"/>
            <a:ext cx="5472000" cy="4468284"/>
          </a:xfrm>
          <a:prstGeom prst="rect">
            <a:avLst/>
          </a:prstGeom>
        </p:spPr>
        <p:txBody>
          <a:bodyPr tIns="0">
            <a:normAutofit/>
          </a:bodyPr>
          <a:lstStyle>
            <a:lvl1pPr marL="302355" indent="-302355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  <a:defRPr lang="en-US" sz="1867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58286">
              <a:lnSpc>
                <a:spcPct val="100000"/>
              </a:lnSpc>
              <a:spcBef>
                <a:spcPts val="533"/>
              </a:spcBef>
              <a:defRPr sz="16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1"/>
            <a:ext cx="5448000" cy="287323"/>
          </a:xfrm>
          <a:prstGeom prst="rect">
            <a:avLst/>
          </a:prstGeom>
        </p:spPr>
        <p:txBody>
          <a:bodyPr wrap="square" rIns="0" bIns="0" anchor="ctr">
            <a:spAutoFit/>
          </a:bodyPr>
          <a:lstStyle>
            <a:lvl1pPr marL="0" marR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67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defRPr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5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1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2 Column heading goes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14017" y="1778002"/>
            <a:ext cx="5448000" cy="4468284"/>
          </a:xfrm>
          <a:prstGeom prst="rect">
            <a:avLst/>
          </a:prstGeom>
        </p:spPr>
        <p:txBody>
          <a:bodyPr tIns="0"/>
          <a:lstStyle>
            <a:lvl1pPr marL="380990" indent="-380990">
              <a:buFont typeface="Wingdings" panose="05000000000000000000" pitchFamily="2" charset="2"/>
              <a:buChar char="§"/>
              <a:defRPr lang="en-US" sz="1867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58286" indent="-380942">
              <a:defRPr lang="en-US" sz="16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523771" indent="-304754">
              <a:defRPr lang="en-US" sz="1867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3pPr>
            <a:lvl4pPr marL="2133280" indent="-304754">
              <a:defRPr lang="en-US" sz="1600" kern="1200" dirty="0" smtClean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742789" indent="-304754">
              <a:defRPr lang="en-US" sz="1600" kern="1200" dirty="0">
                <a:solidFill>
                  <a:srgbClr val="595959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302355" lvl="0" indent="-302355" algn="l" defTabSz="1219018" rtl="0" eaLnBrk="1" latinLnBrk="0" hangingPunct="1">
              <a:lnSpc>
                <a:spcPct val="100000"/>
              </a:lnSpc>
              <a:spcBef>
                <a:spcPts val="533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758286" lvl="1" indent="-380942" algn="l" defTabSz="1219018" rtl="0" eaLnBrk="1" latinLnBrk="0" hangingPunct="1">
              <a:lnSpc>
                <a:spcPct val="100000"/>
              </a:lnSpc>
              <a:spcBef>
                <a:spcPts val="533"/>
              </a:spcBef>
              <a:buFont typeface="Arial" pitchFamily="34" charset="0"/>
              <a:buChar char="–"/>
            </a:pPr>
            <a:r>
              <a:rPr lang="en-US"/>
              <a:t>Second level</a:t>
            </a:r>
          </a:p>
          <a:p>
            <a:pPr marL="1523771" lvl="2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</a:pPr>
            <a:r>
              <a:rPr lang="en-US"/>
              <a:t>Third level</a:t>
            </a:r>
          </a:p>
          <a:p>
            <a:pPr marL="2133280" lvl="3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</a:pPr>
            <a:r>
              <a:rPr lang="en-US"/>
              <a:t>Fourth level</a:t>
            </a:r>
          </a:p>
          <a:p>
            <a:pPr marL="2742789" lvl="4" indent="-304754" algn="l" defTabSz="1219018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9D03EB-57A9-4FE6-8E52-835EF245D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D56A18-3F29-4703-A5F8-FDCB1F045DFC}"/>
              </a:ext>
            </a:extLst>
          </p:cNvPr>
          <p:cNvSpPr txBox="1">
            <a:spLocks/>
          </p:cNvSpPr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7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1067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886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49933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8B4D0-6BE9-4088-A013-AAED39EFD6EC}"/>
              </a:ext>
            </a:extLst>
          </p:cNvPr>
          <p:cNvSpPr txBox="1">
            <a:spLocks/>
          </p:cNvSpPr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7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1067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731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124DD0-F413-4142-9FCF-239BA62189AE}"/>
              </a:ext>
            </a:extLst>
          </p:cNvPr>
          <p:cNvSpPr/>
          <p:nvPr userDrawn="1"/>
        </p:nvSpPr>
        <p:spPr>
          <a:xfrm>
            <a:off x="10501747" y="0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49933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4519CA-1871-4011-9DD1-50A624D4F337}"/>
              </a:ext>
            </a:extLst>
          </p:cNvPr>
          <p:cNvSpPr txBox="1">
            <a:spLocks/>
          </p:cNvSpPr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286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6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9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5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1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3" algn="l" defTabSz="9142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7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1067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36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BB6E70D6-915F-4961-A357-B2B16078E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-5" y="-6885"/>
            <a:ext cx="12192001" cy="6858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1" y="5146442"/>
            <a:ext cx="12191997" cy="1667933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DEEFF8-DA08-4F45-9434-BB7AA3A1EA70}"/>
              </a:ext>
            </a:extLst>
          </p:cNvPr>
          <p:cNvSpPr/>
          <p:nvPr/>
        </p:nvSpPr>
        <p:spPr>
          <a:xfrm>
            <a:off x="1" y="5102782"/>
            <a:ext cx="12191996" cy="46327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E5952E-D6B0-4781-B308-23BA2AAD329D}"/>
              </a:ext>
            </a:extLst>
          </p:cNvPr>
          <p:cNvSpPr/>
          <p:nvPr/>
        </p:nvSpPr>
        <p:spPr>
          <a:xfrm>
            <a:off x="1" y="6818559"/>
            <a:ext cx="12191996" cy="46327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1" y="5239095"/>
            <a:ext cx="10216471" cy="14757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5241D8-37CD-4058-94F0-21AA02AB1479}"/>
              </a:ext>
            </a:extLst>
          </p:cNvPr>
          <p:cNvSpPr/>
          <p:nvPr userDrawn="1"/>
        </p:nvSpPr>
        <p:spPr>
          <a:xfrm>
            <a:off x="11836361" y="5102782"/>
            <a:ext cx="355639" cy="1755217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6BCCF-7109-4F7D-B8DD-CA565E28F257}"/>
              </a:ext>
            </a:extLst>
          </p:cNvPr>
          <p:cNvSpPr/>
          <p:nvPr userDrawn="1"/>
        </p:nvSpPr>
        <p:spPr>
          <a:xfrm>
            <a:off x="11484609" y="5102782"/>
            <a:ext cx="355639" cy="1755217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D5623-89B9-4BA5-8344-17A635EE72CF}"/>
              </a:ext>
            </a:extLst>
          </p:cNvPr>
          <p:cNvSpPr/>
          <p:nvPr userDrawn="1"/>
        </p:nvSpPr>
        <p:spPr>
          <a:xfrm>
            <a:off x="11136403" y="5102782"/>
            <a:ext cx="355639" cy="1755217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24372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5059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BB6E70D6-915F-4961-A357-B2B16078E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-5" y="0"/>
            <a:ext cx="12192001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1" y="5146442"/>
            <a:ext cx="12191997" cy="1667933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DEEFF8-DA08-4F45-9434-BB7AA3A1EA70}"/>
              </a:ext>
            </a:extLst>
          </p:cNvPr>
          <p:cNvSpPr/>
          <p:nvPr/>
        </p:nvSpPr>
        <p:spPr>
          <a:xfrm>
            <a:off x="1" y="5102782"/>
            <a:ext cx="12191996" cy="46327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E5952E-D6B0-4781-B308-23BA2AAD329D}"/>
              </a:ext>
            </a:extLst>
          </p:cNvPr>
          <p:cNvSpPr/>
          <p:nvPr/>
        </p:nvSpPr>
        <p:spPr>
          <a:xfrm>
            <a:off x="1" y="6818559"/>
            <a:ext cx="12191996" cy="46327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1" y="5239095"/>
            <a:ext cx="10216471" cy="14757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5241D8-37CD-4058-94F0-21AA02AB1479}"/>
              </a:ext>
            </a:extLst>
          </p:cNvPr>
          <p:cNvSpPr/>
          <p:nvPr userDrawn="1"/>
        </p:nvSpPr>
        <p:spPr>
          <a:xfrm>
            <a:off x="11836361" y="5102782"/>
            <a:ext cx="355639" cy="1755217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6BCCF-7109-4F7D-B8DD-CA565E28F257}"/>
              </a:ext>
            </a:extLst>
          </p:cNvPr>
          <p:cNvSpPr/>
          <p:nvPr userDrawn="1"/>
        </p:nvSpPr>
        <p:spPr>
          <a:xfrm>
            <a:off x="11484609" y="5102782"/>
            <a:ext cx="355639" cy="1755217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D5623-89B9-4BA5-8344-17A635EE72CF}"/>
              </a:ext>
            </a:extLst>
          </p:cNvPr>
          <p:cNvSpPr/>
          <p:nvPr userDrawn="1"/>
        </p:nvSpPr>
        <p:spPr>
          <a:xfrm>
            <a:off x="11136403" y="5102782"/>
            <a:ext cx="355639" cy="1755217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24372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2825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BB6E70D6-915F-4961-A357-B2B16078E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AD35131-7371-4CF0-B282-66D9EF64198D}"/>
              </a:ext>
            </a:extLst>
          </p:cNvPr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D19607-E94E-48EE-A274-950F2411742E}"/>
              </a:ext>
            </a:extLst>
          </p:cNvPr>
          <p:cNvSpPr/>
          <p:nvPr/>
        </p:nvSpPr>
        <p:spPr>
          <a:xfrm>
            <a:off x="-1" y="5146442"/>
            <a:ext cx="12191997" cy="1667933"/>
          </a:xfrm>
          <a:prstGeom prst="rect">
            <a:avLst/>
          </a:prstGeom>
          <a:solidFill>
            <a:srgbClr val="10253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DEEFF8-DA08-4F45-9434-BB7AA3A1EA70}"/>
              </a:ext>
            </a:extLst>
          </p:cNvPr>
          <p:cNvSpPr/>
          <p:nvPr/>
        </p:nvSpPr>
        <p:spPr>
          <a:xfrm>
            <a:off x="1" y="5102782"/>
            <a:ext cx="12191996" cy="46327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E5952E-D6B0-4781-B308-23BA2AAD329D}"/>
              </a:ext>
            </a:extLst>
          </p:cNvPr>
          <p:cNvSpPr/>
          <p:nvPr/>
        </p:nvSpPr>
        <p:spPr>
          <a:xfrm>
            <a:off x="1" y="6818559"/>
            <a:ext cx="12191996" cy="46327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C89170F-4740-47C6-A37C-089B562BC84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1" y="5239095"/>
            <a:ext cx="10216471" cy="14757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SECTION DIVIDER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5241D8-37CD-4058-94F0-21AA02AB1479}"/>
              </a:ext>
            </a:extLst>
          </p:cNvPr>
          <p:cNvSpPr/>
          <p:nvPr userDrawn="1"/>
        </p:nvSpPr>
        <p:spPr>
          <a:xfrm>
            <a:off x="11836361" y="5102782"/>
            <a:ext cx="355639" cy="1755217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96BCCF-7109-4F7D-B8DD-CA565E28F257}"/>
              </a:ext>
            </a:extLst>
          </p:cNvPr>
          <p:cNvSpPr/>
          <p:nvPr userDrawn="1"/>
        </p:nvSpPr>
        <p:spPr>
          <a:xfrm>
            <a:off x="11484609" y="5102782"/>
            <a:ext cx="355639" cy="1755217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9D5623-89B9-4BA5-8344-17A635EE72CF}"/>
              </a:ext>
            </a:extLst>
          </p:cNvPr>
          <p:cNvSpPr/>
          <p:nvPr userDrawn="1"/>
        </p:nvSpPr>
        <p:spPr>
          <a:xfrm>
            <a:off x="11136403" y="5102782"/>
            <a:ext cx="355639" cy="1755217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3" name="Picture 22" descr="http://skillwise.in/consulting/images_new/logo/sify.png">
            <a:extLst>
              <a:ext uri="{FF2B5EF4-FFF2-40B4-BE49-F238E27FC236}">
                <a16:creationId xmlns:a16="http://schemas.microsoft.com/office/drawing/2014/main" id="{502C8AC8-AFE6-467F-8CDF-743475E1E5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7071" y="-24372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77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58DCF0-1ED5-4F76-942B-A19560D269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97616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image" Target="../media/image47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268414"/>
            <a:ext cx="11376025" cy="5040312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8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1900" y="405294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89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22957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l" defTabSz="1218898" rtl="0" eaLnBrk="1" latinLnBrk="0" hangingPunct="1">
        <a:spcBef>
          <a:spcPct val="0"/>
        </a:spcBef>
        <a:buNone/>
        <a:defRPr kumimoji="0" lang="en-US" sz="2667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23" indent="-302323" algn="l" defTabSz="121889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12" indent="-380905" algn="l" defTabSz="121889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619" indent="-304723" algn="l" defTabSz="121889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067" indent="-304723" algn="l" defTabSz="121889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517" indent="-304723" algn="l" defTabSz="121889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1963" indent="-304723" algn="l" defTabSz="121889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2" indent="-304723" algn="l" defTabSz="121889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8" indent="-304723" algn="l" defTabSz="121889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3" algn="l" defTabSz="121889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7" algn="l" defTabSz="12188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8" algn="l" defTabSz="12188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5" algn="l" defTabSz="12188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4" algn="l" defTabSz="12188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8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8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5" algn="l" defTabSz="12188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27">
          <p15:clr>
            <a:srgbClr val="F26B43"/>
          </p15:clr>
        </p15:guide>
        <p15:guide id="3" pos="3953">
          <p15:clr>
            <a:srgbClr val="F26B43"/>
          </p15:clr>
        </p15:guide>
        <p15:guide id="4" pos="3840">
          <p15:clr>
            <a:srgbClr val="F26B43"/>
          </p15:clr>
        </p15:guide>
        <p15:guide id="5" pos="257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orient="horz" pos="799">
          <p15:clr>
            <a:srgbClr val="F26B43"/>
          </p15:clr>
        </p15:guide>
        <p15:guide id="9" orient="horz" pos="572">
          <p15:clr>
            <a:srgbClr val="F26B43"/>
          </p15:clr>
        </p15:guide>
        <p15:guide id="11" pos="7423">
          <p15:clr>
            <a:srgbClr val="F26B43"/>
          </p15:clr>
        </p15:guide>
        <p15:guide id="12" orient="horz" pos="3974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6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76745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</p:sldLayoutIdLst>
  <p:txStyles>
    <p:titleStyle>
      <a:lvl1pPr algn="l" defTabSz="121898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47" indent="-3023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68" indent="-380933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733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227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721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215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8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8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1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4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5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70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5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52586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</p:sldLayoutIdLst>
  <p:txStyles>
    <p:titleStyle>
      <a:lvl1pPr algn="l" defTabSz="121895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39" indent="-3023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49" indent="-380924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695" indent="-3047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173" indent="-3047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653" indent="-3047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131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9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9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8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6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4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8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45">
          <p15:clr>
            <a:srgbClr val="F26B43"/>
          </p15:clr>
        </p15:guide>
        <p15:guide id="3" pos="2075">
          <p15:clr>
            <a:srgbClr val="F26B43"/>
          </p15:clr>
        </p15:guide>
        <p15:guide id="4" pos="2160">
          <p15:clr>
            <a:srgbClr val="F26B43"/>
          </p15:clr>
        </p15:guide>
        <p15:guide id="5" pos="153">
          <p15:clr>
            <a:srgbClr val="F26B43"/>
          </p15:clr>
        </p15:guide>
        <p15:guide id="7" orient="horz" pos="1215">
          <p15:clr>
            <a:srgbClr val="F26B43"/>
          </p15:clr>
        </p15:guide>
        <p15:guide id="8" orient="horz" pos="467">
          <p15:clr>
            <a:srgbClr val="F26B43"/>
          </p15:clr>
        </p15:guide>
        <p15:guide id="9" orient="horz" pos="296">
          <p15:clr>
            <a:srgbClr val="F26B43"/>
          </p15:clr>
        </p15:guide>
        <p15:guide id="11" pos="4167">
          <p15:clr>
            <a:srgbClr val="F26B43"/>
          </p15:clr>
        </p15:guide>
        <p15:guide id="12" orient="horz" pos="2236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70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5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24007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</p:sldLayoutIdLst>
  <p:txStyles>
    <p:titleStyle>
      <a:lvl1pPr algn="l" defTabSz="121895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39" indent="-3023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49" indent="-380924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695" indent="-3047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173" indent="-3047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653" indent="-3047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131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9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9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8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6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4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8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45">
          <p15:clr>
            <a:srgbClr val="F26B43"/>
          </p15:clr>
        </p15:guide>
        <p15:guide id="3" pos="2075">
          <p15:clr>
            <a:srgbClr val="F26B43"/>
          </p15:clr>
        </p15:guide>
        <p15:guide id="4" pos="2160">
          <p15:clr>
            <a:srgbClr val="F26B43"/>
          </p15:clr>
        </p15:guide>
        <p15:guide id="5" pos="153">
          <p15:clr>
            <a:srgbClr val="F26B43"/>
          </p15:clr>
        </p15:guide>
        <p15:guide id="7" orient="horz" pos="1215">
          <p15:clr>
            <a:srgbClr val="F26B43"/>
          </p15:clr>
        </p15:guide>
        <p15:guide id="8" orient="horz" pos="467">
          <p15:clr>
            <a:srgbClr val="F26B43"/>
          </p15:clr>
        </p15:guide>
        <p15:guide id="9" orient="horz" pos="296">
          <p15:clr>
            <a:srgbClr val="F26B43"/>
          </p15:clr>
        </p15:guide>
        <p15:guide id="11" pos="4167">
          <p15:clr>
            <a:srgbClr val="F26B43"/>
          </p15:clr>
        </p15:guide>
        <p15:guide id="12" orient="horz" pos="223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8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06955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</p:sldLayoutIdLst>
  <p:txStyles>
    <p:titleStyle>
      <a:lvl1pPr algn="l" defTabSz="1218988" rtl="0" eaLnBrk="1" latinLnBrk="0" hangingPunct="1">
        <a:spcBef>
          <a:spcPct val="0"/>
        </a:spcBef>
        <a:buNone/>
        <a:defRPr kumimoji="0" lang="en-US" sz="2667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47" indent="-3023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68" indent="-380933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733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227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721" indent="-304747" algn="l" defTabSz="121898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215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8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7" algn="l" defTabSz="121898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4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8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1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4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5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67">
          <p15:clr>
            <a:srgbClr val="F26B43"/>
          </p15:clr>
        </p15:guide>
        <p15:guide id="3" pos="2993">
          <p15:clr>
            <a:srgbClr val="F26B43"/>
          </p15:clr>
        </p15:guide>
        <p15:guide id="4" pos="2880">
          <p15:clr>
            <a:srgbClr val="F26B43"/>
          </p15:clr>
        </p15:guide>
        <p15:guide id="5" pos="204">
          <p15:clr>
            <a:srgbClr val="F26B43"/>
          </p15:clr>
        </p15:guide>
        <p15:guide id="7" orient="horz" pos="162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6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5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68030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</p:sldLayoutIdLst>
  <p:txStyles>
    <p:titleStyle>
      <a:lvl1pPr algn="l" defTabSz="121895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39" indent="-3023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49" indent="-380924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695" indent="-3047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173" indent="-3047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653" indent="-304739" algn="l" defTabSz="121895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131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9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9" algn="l" defTabSz="121895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9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8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6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4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8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95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93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5" pos="204">
          <p15:clr>
            <a:srgbClr val="F26B43"/>
          </p15:clr>
        </p15:guide>
        <p15:guide id="6" pos="288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72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7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8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892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12870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</p:sldLayoutIdLst>
  <p:txStyles>
    <p:titleStyle>
      <a:lvl1pPr algn="l" defTabSz="1218928" rtl="0" eaLnBrk="1" latinLnBrk="0" hangingPunct="1">
        <a:spcBef>
          <a:spcPct val="0"/>
        </a:spcBef>
        <a:buNone/>
        <a:defRPr kumimoji="0" lang="en-US" sz="2667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31" indent="-3023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30" indent="-380914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657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120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585" indent="-304731" algn="l" defTabSz="121892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047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0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31" algn="l" defTabSz="121892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8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0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4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1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65">
          <p15:clr>
            <a:srgbClr val="F26B43"/>
          </p15:clr>
        </p15:guide>
        <p15:guide id="3" pos="2795">
          <p15:clr>
            <a:srgbClr val="F26B43"/>
          </p15:clr>
        </p15:guide>
        <p15:guide id="4" pos="2880">
          <p15:clr>
            <a:srgbClr val="F26B43"/>
          </p15:clr>
        </p15:guide>
        <p15:guide id="5" pos="204">
          <p15:clr>
            <a:srgbClr val="F26B43"/>
          </p15:clr>
        </p15:guide>
        <p15:guide id="7" orient="horz" pos="1620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1" pos="5556">
          <p15:clr>
            <a:srgbClr val="F26B43"/>
          </p15:clr>
        </p15:guide>
        <p15:guide id="12" orient="horz" pos="2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3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70325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</p:sldLayoutIdLst>
  <p:txStyles>
    <p:titleStyle>
      <a:lvl1pPr algn="l" defTabSz="121901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55" indent="-302355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86" indent="-380942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771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280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789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298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6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5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8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6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5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0">
          <p15:clr>
            <a:srgbClr val="F26B43"/>
          </p15:clr>
        </p15:guide>
        <p15:guide id="11" pos="5760">
          <p15:clr>
            <a:srgbClr val="F26B43"/>
          </p15:clr>
        </p15:guide>
        <p15:guide id="12" orient="horz" pos="3240">
          <p15:clr>
            <a:srgbClr val="F26B43"/>
          </p15:clr>
        </p15:guide>
        <p15:guide id="13" orient="horz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3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45694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121901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355" indent="-302355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286" indent="-380942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3771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280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789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298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6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5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8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6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5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0">
          <p15:clr>
            <a:srgbClr val="F26B43"/>
          </p15:clr>
        </p15:guide>
        <p15:guide id="11" pos="5760">
          <p15:clr>
            <a:srgbClr val="F26B43"/>
          </p15:clr>
        </p15:guide>
        <p15:guide id="12" orient="horz" pos="3240">
          <p15:clr>
            <a:srgbClr val="F26B43"/>
          </p15:clr>
        </p15:guide>
        <p15:guide id="13" orient="horz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6C6FC33-77B0-49EC-8F44-D545353D6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itle Placeholder 11">
            <a:extLst>
              <a:ext uri="{FF2B5EF4-FFF2-40B4-BE49-F238E27FC236}">
                <a16:creationId xmlns:a16="http://schemas.microsoft.com/office/drawing/2014/main" id="{C1C0284D-C4F5-4360-B4F4-A06977EC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59036"/>
            <a:ext cx="10049933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A911FC-4D38-4C1C-9E9E-352DFE6E9249}"/>
              </a:ext>
            </a:extLst>
          </p:cNvPr>
          <p:cNvGrpSpPr/>
          <p:nvPr userDrawn="1"/>
        </p:nvGrpSpPr>
        <p:grpSpPr>
          <a:xfrm>
            <a:off x="73386" y="6511225"/>
            <a:ext cx="1557395" cy="297454"/>
            <a:chOff x="324000" y="4788545"/>
            <a:chExt cx="1168046" cy="2230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3D4D03-2CDC-4B54-A145-BBBE7BD338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000" y="4821050"/>
              <a:ext cx="342368" cy="18121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7C85AC-1316-436F-829A-CDDB2EA5053B}"/>
                </a:ext>
              </a:extLst>
            </p:cNvPr>
            <p:cNvSpPr/>
            <p:nvPr userDrawn="1"/>
          </p:nvSpPr>
          <p:spPr>
            <a:xfrm>
              <a:off x="584105" y="4788545"/>
              <a:ext cx="907941" cy="2230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33" dirty="0"/>
                <a:t>cloud@core</a:t>
              </a:r>
              <a:r>
                <a:rPr lang="en-US" sz="1333" baseline="30000" dirty="0"/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77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</p:sldLayoutIdLst>
  <p:txStyles>
    <p:titleStyle>
      <a:lvl1pPr algn="l" defTabSz="121901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rebuchet MS" pitchFamily="34" charset="0"/>
          <a:ea typeface="+mj-ea"/>
          <a:cs typeface="+mj-cs"/>
        </a:defRPr>
      </a:lvl1pPr>
    </p:titleStyle>
    <p:bodyStyle>
      <a:lvl1pPr marL="302355" indent="-302355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1pPr>
      <a:lvl2pPr marL="758286" indent="-380942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2pPr>
      <a:lvl3pPr marL="1523771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280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789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298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6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5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8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6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5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3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55967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01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Arial Nova" panose="020B0504020202020204" pitchFamily="34" charset="0"/>
          <a:ea typeface="+mj-ea"/>
          <a:cs typeface="+mj-cs"/>
        </a:defRPr>
      </a:lvl1pPr>
    </p:titleStyle>
    <p:bodyStyle>
      <a:lvl1pPr marL="302355" indent="-302355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Arial Nova" panose="020B0504020202020204" pitchFamily="34" charset="0"/>
          <a:ea typeface="+mn-ea"/>
          <a:cs typeface="+mn-cs"/>
        </a:defRPr>
      </a:lvl1pPr>
      <a:lvl2pPr marL="758286" indent="-380942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Arial Nova" panose="020B0504020202020204" pitchFamily="34" charset="0"/>
          <a:ea typeface="+mn-ea"/>
          <a:cs typeface="+mn-cs"/>
        </a:defRPr>
      </a:lvl2pPr>
      <a:lvl3pPr marL="1523771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280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789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298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6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5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8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6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5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  <p15:guide id="10">
          <p15:clr>
            <a:srgbClr val="F26B43"/>
          </p15:clr>
        </p15:guide>
        <p15:guide id="11" pos="5760">
          <p15:clr>
            <a:srgbClr val="F26B43"/>
          </p15:clr>
        </p15:guide>
        <p15:guide id="12" orient="horz" pos="3240">
          <p15:clr>
            <a:srgbClr val="F26B43"/>
          </p15:clr>
        </p15:guide>
        <p15:guide id="13" orient="horz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021A35-9D49-C69A-5DEE-D2FBE7E77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F9CC4-8BCF-B22D-C98B-3AE8E72DC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2FA8B-5881-AD44-A7A2-7FEF66E27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A66AD-F344-4FFB-A990-3FCF93682500}" type="datetimeFigureOut">
              <a:rPr lang="en-IN" smtClean="0"/>
              <a:t>01-07-2024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431BB-D67A-9B20-197A-CDB39F011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8AF52-CA14-1847-6A0F-ACF049A7A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FC650-EC10-4AF0-9DE1-95736FB477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124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3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</a:lstStyle>
          <a:p>
            <a:fld id="{D6AB342A-830E-438F-A6A8-BEDF509AB0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01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TITLE OF THE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296321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4" r:id="rId18"/>
    <p:sldLayoutId id="2147483865" r:id="rId19"/>
  </p:sldLayoutIdLst>
  <p:txStyles>
    <p:titleStyle>
      <a:lvl1pPr algn="l" defTabSz="1219018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rebuchet MS" pitchFamily="34" charset="0"/>
          <a:ea typeface="+mj-ea"/>
          <a:cs typeface="+mj-cs"/>
        </a:defRPr>
      </a:lvl1pPr>
    </p:titleStyle>
    <p:bodyStyle>
      <a:lvl1pPr marL="302355" indent="-302355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2133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1pPr>
      <a:lvl2pPr marL="758286" indent="-380942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2pPr>
      <a:lvl3pPr marL="1523771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600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3pPr>
      <a:lvl4pPr marL="2133280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4pPr>
      <a:lvl5pPr marL="2742789" indent="-304754" algn="l" defTabSz="121901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»"/>
        <a:defRPr sz="1467" kern="1200">
          <a:solidFill>
            <a:srgbClr val="595959"/>
          </a:solidFill>
          <a:latin typeface="Trebuchet MS" pitchFamily="34" charset="0"/>
          <a:ea typeface="+mn-ea"/>
          <a:cs typeface="+mn-cs"/>
        </a:defRPr>
      </a:lvl5pPr>
      <a:lvl6pPr marL="3352298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6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5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4" algn="l" defTabSz="121901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8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6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5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1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2767">
          <p15:clr>
            <a:srgbClr val="F26B43"/>
          </p15:clr>
        </p15:guide>
        <p15:guide id="4" pos="2993">
          <p15:clr>
            <a:srgbClr val="F26B43"/>
          </p15:clr>
        </p15:guide>
        <p15:guide id="5" pos="204">
          <p15:clr>
            <a:srgbClr val="F26B43"/>
          </p15:clr>
        </p15:guide>
        <p15:guide id="6" pos="5556">
          <p15:clr>
            <a:srgbClr val="F26B43"/>
          </p15:clr>
        </p15:guide>
        <p15:guide id="7" orient="horz" pos="2981">
          <p15:clr>
            <a:srgbClr val="F26B43"/>
          </p15:clr>
        </p15:guide>
        <p15:guide id="8" orient="horz" pos="622">
          <p15:clr>
            <a:srgbClr val="F26B43"/>
          </p15:clr>
        </p15:guide>
        <p15:guide id="9" orient="horz" pos="39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13" Type="http://schemas.openxmlformats.org/officeDocument/2006/relationships/image" Target="../media/image160.png"/><Relationship Id="rId18" Type="http://schemas.openxmlformats.org/officeDocument/2006/relationships/image" Target="../media/image165.emf"/><Relationship Id="rId3" Type="http://schemas.openxmlformats.org/officeDocument/2006/relationships/image" Target="../media/image150.png"/><Relationship Id="rId21" Type="http://schemas.openxmlformats.org/officeDocument/2006/relationships/image" Target="../media/image168.png"/><Relationship Id="rId7" Type="http://schemas.openxmlformats.org/officeDocument/2006/relationships/image" Target="../media/image154.png"/><Relationship Id="rId12" Type="http://schemas.openxmlformats.org/officeDocument/2006/relationships/image" Target="../media/image159.svg"/><Relationship Id="rId17" Type="http://schemas.openxmlformats.org/officeDocument/2006/relationships/image" Target="../media/image1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53.sv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emf"/><Relationship Id="rId10" Type="http://schemas.openxmlformats.org/officeDocument/2006/relationships/image" Target="../media/image157.svg"/><Relationship Id="rId19" Type="http://schemas.openxmlformats.org/officeDocument/2006/relationships/image" Target="../media/image166.png"/><Relationship Id="rId4" Type="http://schemas.openxmlformats.org/officeDocument/2006/relationships/image" Target="../media/image151.svg"/><Relationship Id="rId9" Type="http://schemas.openxmlformats.org/officeDocument/2006/relationships/image" Target="../media/image156.png"/><Relationship Id="rId14" Type="http://schemas.openxmlformats.org/officeDocument/2006/relationships/image" Target="../media/image16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svg"/><Relationship Id="rId18" Type="http://schemas.openxmlformats.org/officeDocument/2006/relationships/image" Target="../media/image184.svg"/><Relationship Id="rId3" Type="http://schemas.openxmlformats.org/officeDocument/2006/relationships/image" Target="../media/image169.png"/><Relationship Id="rId21" Type="http://schemas.openxmlformats.org/officeDocument/2006/relationships/image" Target="../media/image187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2.svg"/><Relationship Id="rId20" Type="http://schemas.openxmlformats.org/officeDocument/2006/relationships/image" Target="../media/image186.sv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24" Type="http://schemas.openxmlformats.org/officeDocument/2006/relationships/image" Target="../media/image190.sv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23" Type="http://schemas.openxmlformats.org/officeDocument/2006/relationships/image" Target="../media/image189.png"/><Relationship Id="rId10" Type="http://schemas.openxmlformats.org/officeDocument/2006/relationships/image" Target="../media/image176.png"/><Relationship Id="rId19" Type="http://schemas.openxmlformats.org/officeDocument/2006/relationships/image" Target="../media/image185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Relationship Id="rId22" Type="http://schemas.openxmlformats.org/officeDocument/2006/relationships/image" Target="../media/image18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svg"/><Relationship Id="rId13" Type="http://schemas.openxmlformats.org/officeDocument/2006/relationships/image" Target="../media/image208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11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1.sv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10" Type="http://schemas.openxmlformats.org/officeDocument/2006/relationships/image" Target="../media/image205.svg"/><Relationship Id="rId4" Type="http://schemas.openxmlformats.org/officeDocument/2006/relationships/image" Target="../media/image199.svg"/><Relationship Id="rId9" Type="http://schemas.openxmlformats.org/officeDocument/2006/relationships/image" Target="../media/image204.png"/><Relationship Id="rId14" Type="http://schemas.openxmlformats.org/officeDocument/2006/relationships/image" Target="../media/image20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diagramData" Target="../diagrams/data4.xml"/><Relationship Id="rId3" Type="http://schemas.openxmlformats.org/officeDocument/2006/relationships/image" Target="../media/image212.png"/><Relationship Id="rId7" Type="http://schemas.openxmlformats.org/officeDocument/2006/relationships/image" Target="../media/image215.png"/><Relationship Id="rId12" Type="http://schemas.openxmlformats.org/officeDocument/2006/relationships/image" Target="../media/image219.png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4.svg"/><Relationship Id="rId11" Type="http://schemas.openxmlformats.org/officeDocument/2006/relationships/image" Target="../media/image218.png"/><Relationship Id="rId5" Type="http://schemas.openxmlformats.org/officeDocument/2006/relationships/image" Target="../media/image129.png"/><Relationship Id="rId15" Type="http://schemas.openxmlformats.org/officeDocument/2006/relationships/diagramQuickStyle" Target="../diagrams/quickStyle4.xml"/><Relationship Id="rId10" Type="http://schemas.microsoft.com/office/2007/relationships/hdphoto" Target="../media/hdphoto3.wdp"/><Relationship Id="rId4" Type="http://schemas.openxmlformats.org/officeDocument/2006/relationships/image" Target="../media/image213.svg"/><Relationship Id="rId9" Type="http://schemas.openxmlformats.org/officeDocument/2006/relationships/image" Target="../media/image217.png"/><Relationship Id="rId1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diagramQuickStyle" Target="../diagrams/quickStyle6.xml"/><Relationship Id="rId18" Type="http://schemas.openxmlformats.org/officeDocument/2006/relationships/diagramQuickStyle" Target="../diagrams/quickStyle7.xml"/><Relationship Id="rId3" Type="http://schemas.openxmlformats.org/officeDocument/2006/relationships/image" Target="../media/image221.png"/><Relationship Id="rId7" Type="http://schemas.openxmlformats.org/officeDocument/2006/relationships/diagramLayout" Target="../diagrams/layout5.xml"/><Relationship Id="rId12" Type="http://schemas.openxmlformats.org/officeDocument/2006/relationships/diagramLayout" Target="../diagrams/layout6.xml"/><Relationship Id="rId17" Type="http://schemas.openxmlformats.org/officeDocument/2006/relationships/diagramLayout" Target="../diagrams/layout7.xml"/><Relationship Id="rId2" Type="http://schemas.openxmlformats.org/officeDocument/2006/relationships/notesSlide" Target="../notesSlides/notesSlide18.xml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1" Type="http://schemas.openxmlformats.org/officeDocument/2006/relationships/slideLayout" Target="../slideLayouts/slideLayout29.xml"/><Relationship Id="rId6" Type="http://schemas.openxmlformats.org/officeDocument/2006/relationships/diagramData" Target="../diagrams/data5.xml"/><Relationship Id="rId11" Type="http://schemas.openxmlformats.org/officeDocument/2006/relationships/diagramData" Target="../diagrams/data6.xml"/><Relationship Id="rId5" Type="http://schemas.openxmlformats.org/officeDocument/2006/relationships/image" Target="../media/image223.png"/><Relationship Id="rId15" Type="http://schemas.microsoft.com/office/2007/relationships/diagramDrawing" Target="../diagrams/drawing6.xml"/><Relationship Id="rId10" Type="http://schemas.microsoft.com/office/2007/relationships/diagramDrawing" Target="../diagrams/drawing5.xml"/><Relationship Id="rId19" Type="http://schemas.openxmlformats.org/officeDocument/2006/relationships/diagramColors" Target="../diagrams/colors7.xml"/><Relationship Id="rId4" Type="http://schemas.openxmlformats.org/officeDocument/2006/relationships/image" Target="../media/image222.png"/><Relationship Id="rId9" Type="http://schemas.openxmlformats.org/officeDocument/2006/relationships/diagramColors" Target="../diagrams/colors5.xml"/><Relationship Id="rId14" Type="http://schemas.openxmlformats.org/officeDocument/2006/relationships/diagramColors" Target="../diagrams/colors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notesSlide" Target="../notesSlides/notesSlide19.xml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svg"/><Relationship Id="rId13" Type="http://schemas.openxmlformats.org/officeDocument/2006/relationships/image" Target="../media/image234.png"/><Relationship Id="rId18" Type="http://schemas.openxmlformats.org/officeDocument/2006/relationships/image" Target="../media/image239.png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12" Type="http://schemas.openxmlformats.org/officeDocument/2006/relationships/image" Target="../media/image233.jpg"/><Relationship Id="rId17" Type="http://schemas.openxmlformats.org/officeDocument/2006/relationships/image" Target="../media/image23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7.svg"/><Relationship Id="rId11" Type="http://schemas.openxmlformats.org/officeDocument/2006/relationships/image" Target="../media/image232.png"/><Relationship Id="rId5" Type="http://schemas.openxmlformats.org/officeDocument/2006/relationships/image" Target="../media/image226.png"/><Relationship Id="rId15" Type="http://schemas.openxmlformats.org/officeDocument/2006/relationships/image" Target="../media/image236.png"/><Relationship Id="rId10" Type="http://schemas.openxmlformats.org/officeDocument/2006/relationships/image" Target="../media/image231.png"/><Relationship Id="rId19" Type="http://schemas.openxmlformats.org/officeDocument/2006/relationships/image" Target="../media/image240.png"/><Relationship Id="rId4" Type="http://schemas.openxmlformats.org/officeDocument/2006/relationships/image" Target="../media/image225.svg"/><Relationship Id="rId9" Type="http://schemas.openxmlformats.org/officeDocument/2006/relationships/image" Target="../media/image230.png"/><Relationship Id="rId14" Type="http://schemas.openxmlformats.org/officeDocument/2006/relationships/image" Target="../media/image2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6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245.png"/><Relationship Id="rId17" Type="http://schemas.openxmlformats.org/officeDocument/2006/relationships/image" Target="../media/image25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49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244.png"/><Relationship Id="rId5" Type="http://schemas.openxmlformats.org/officeDocument/2006/relationships/diagramQuickStyle" Target="../diagrams/quickStyle11.xml"/><Relationship Id="rId15" Type="http://schemas.openxmlformats.org/officeDocument/2006/relationships/image" Target="../media/image248.png"/><Relationship Id="rId10" Type="http://schemas.openxmlformats.org/officeDocument/2006/relationships/image" Target="../media/image243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242.png"/><Relationship Id="rId14" Type="http://schemas.openxmlformats.org/officeDocument/2006/relationships/image" Target="../media/image2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svg"/><Relationship Id="rId10" Type="http://schemas.openxmlformats.org/officeDocument/2006/relationships/image" Target="../media/image85.svg"/><Relationship Id="rId19" Type="http://schemas.microsoft.com/office/2007/relationships/hdphoto" Target="../media/hdphoto2.wdp"/><Relationship Id="rId4" Type="http://schemas.openxmlformats.org/officeDocument/2006/relationships/image" Target="../media/image79.sv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emf"/><Relationship Id="rId3" Type="http://schemas.openxmlformats.org/officeDocument/2006/relationships/image" Target="../media/image251.emf"/><Relationship Id="rId7" Type="http://schemas.openxmlformats.org/officeDocument/2006/relationships/image" Target="../media/image25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4.emf"/><Relationship Id="rId5" Type="http://schemas.openxmlformats.org/officeDocument/2006/relationships/image" Target="../media/image253.emf"/><Relationship Id="rId10" Type="http://schemas.openxmlformats.org/officeDocument/2006/relationships/image" Target="../media/image258.emf"/><Relationship Id="rId4" Type="http://schemas.openxmlformats.org/officeDocument/2006/relationships/image" Target="../media/image252.emf"/><Relationship Id="rId9" Type="http://schemas.openxmlformats.org/officeDocument/2006/relationships/image" Target="../media/image257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Colors" Target="../diagrams/colors13.xml"/><Relationship Id="rId3" Type="http://schemas.openxmlformats.org/officeDocument/2006/relationships/image" Target="../media/image259.png"/><Relationship Id="rId7" Type="http://schemas.openxmlformats.org/officeDocument/2006/relationships/diagramQuickStyle" Target="../diagrams/quickStyle12.xml"/><Relationship Id="rId12" Type="http://schemas.openxmlformats.org/officeDocument/2006/relationships/diagramQuickStyle" Target="../diagrams/quickStyle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7.xml"/><Relationship Id="rId6" Type="http://schemas.openxmlformats.org/officeDocument/2006/relationships/diagramLayout" Target="../diagrams/layout12.xml"/><Relationship Id="rId11" Type="http://schemas.openxmlformats.org/officeDocument/2006/relationships/diagramLayout" Target="../diagrams/layout13.xml"/><Relationship Id="rId5" Type="http://schemas.openxmlformats.org/officeDocument/2006/relationships/diagramData" Target="../diagrams/data12.xml"/><Relationship Id="rId10" Type="http://schemas.openxmlformats.org/officeDocument/2006/relationships/diagramData" Target="../diagrams/data13.xml"/><Relationship Id="rId4" Type="http://schemas.openxmlformats.org/officeDocument/2006/relationships/image" Target="../media/image260.png"/><Relationship Id="rId9" Type="http://schemas.microsoft.com/office/2007/relationships/diagramDrawing" Target="../diagrams/drawing12.xml"/><Relationship Id="rId14" Type="http://schemas.microsoft.com/office/2007/relationships/diagramDrawing" Target="../diagrams/drawing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8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10" Type="http://schemas.openxmlformats.org/officeDocument/2006/relationships/image" Target="../media/image280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image" Target="../media/image85.svg"/><Relationship Id="rId12" Type="http://schemas.microsoft.com/office/2007/relationships/hdphoto" Target="../media/hdphoto4.wdp"/><Relationship Id="rId2" Type="http://schemas.openxmlformats.org/officeDocument/2006/relationships/image" Target="../media/image287.jpe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4.png"/><Relationship Id="rId11" Type="http://schemas.openxmlformats.org/officeDocument/2006/relationships/image" Target="../media/image93.png"/><Relationship Id="rId5" Type="http://schemas.openxmlformats.org/officeDocument/2006/relationships/image" Target="../media/image83.svg"/><Relationship Id="rId15" Type="http://schemas.openxmlformats.org/officeDocument/2006/relationships/image" Target="../media/image80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7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5" Type="http://schemas.openxmlformats.org/officeDocument/2006/relationships/image" Target="../media/image124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24" Type="http://schemas.openxmlformats.org/officeDocument/2006/relationships/image" Target="../media/image98.pn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23" Type="http://schemas.openxmlformats.org/officeDocument/2006/relationships/image" Target="../media/image123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8.png"/><Relationship Id="rId11" Type="http://schemas.openxmlformats.org/officeDocument/2006/relationships/diagramData" Target="../diagrams/data3.xml"/><Relationship Id="rId5" Type="http://schemas.openxmlformats.org/officeDocument/2006/relationships/image" Target="../media/image127.svg"/><Relationship Id="rId15" Type="http://schemas.microsoft.com/office/2007/relationships/diagramDrawing" Target="../diagrams/drawing3.xml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diagramColors" Target="../diagrams/colors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C8DEE1-8727-923D-4CF7-3DA64D256638}"/>
              </a:ext>
            </a:extLst>
          </p:cNvPr>
          <p:cNvSpPr/>
          <p:nvPr/>
        </p:nvSpPr>
        <p:spPr>
          <a:xfrm>
            <a:off x="0" y="5733167"/>
            <a:ext cx="12192000" cy="76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D12EE-6023-406A-2D5A-0601BEB937BA}"/>
              </a:ext>
            </a:extLst>
          </p:cNvPr>
          <p:cNvSpPr txBox="1"/>
          <p:nvPr/>
        </p:nvSpPr>
        <p:spPr>
          <a:xfrm>
            <a:off x="431800" y="5942760"/>
            <a:ext cx="113284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67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 panose="020B0703020202090204" pitchFamily="34" charset="0"/>
                <a:ea typeface="Calibri" panose="020F0502020204030204" pitchFamily="34" charset="0"/>
                <a:cs typeface="+mn-cs"/>
              </a:rPr>
              <a:t>Anitosh Halder </a:t>
            </a:r>
            <a:endParaRPr kumimoji="0" lang="en-US" sz="1867" b="1" i="0" u="none" strike="noStrike" kern="0" cap="none" spc="-76" normalizeH="0" baseline="0" noProof="0" dirty="0">
              <a:ln>
                <a:noFill/>
              </a:ln>
              <a:solidFill>
                <a:srgbClr val="BDD70C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Arial" panose="020B0604020202020204" pitchFamily="34" charset="0"/>
              <a:sym typeface="Arial"/>
              <a:rtl val="0"/>
            </a:endParaRPr>
          </a:p>
        </p:txBody>
      </p:sp>
      <p:pic>
        <p:nvPicPr>
          <p:cNvPr id="4" name="Picture 3" descr="A black background with yellow and grey text&#10;&#10;Description automatically generated">
            <a:extLst>
              <a:ext uri="{FF2B5EF4-FFF2-40B4-BE49-F238E27FC236}">
                <a16:creationId xmlns:a16="http://schemas.microsoft.com/office/drawing/2014/main" id="{ADEFE60A-4ED7-24BC-F90F-4A3569333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1" y="356834"/>
            <a:ext cx="1844441" cy="6397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ACF3DD-8219-0382-C62C-C25F4D6B9DD1}"/>
              </a:ext>
            </a:extLst>
          </p:cNvPr>
          <p:cNvSpPr txBox="1"/>
          <p:nvPr/>
        </p:nvSpPr>
        <p:spPr>
          <a:xfrm>
            <a:off x="431800" y="2158221"/>
            <a:ext cx="50201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Outsource complexities and maximize opportunities with </a:t>
            </a: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Sify's Digital IT Managed Services</a:t>
            </a:r>
            <a:endParaRPr kumimoji="0" lang="en-IN" sz="2800" b="1" i="0" u="none" strike="noStrike" kern="1200" cap="all" spc="0" normalizeH="0" baseline="0" noProof="0" dirty="0">
              <a:ln>
                <a:noFill/>
              </a:ln>
              <a:solidFill>
                <a:srgbClr val="BDD70C"/>
              </a:solidFill>
              <a:effectLst/>
              <a:uLnTx/>
              <a:uFillTx/>
              <a:latin typeface="TheSansOffice" panose="020B050304030206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CD624-9E4F-DED7-F556-BC9C5B29CF65}"/>
              </a:ext>
            </a:extLst>
          </p:cNvPr>
          <p:cNvSpPr txBox="1"/>
          <p:nvPr/>
        </p:nvSpPr>
        <p:spPr>
          <a:xfrm>
            <a:off x="444501" y="4183696"/>
            <a:ext cx="2166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eSansOffice" panose="020B0503040302060204" pitchFamily="34" charset="0"/>
                <a:ea typeface="+mn-ea"/>
                <a:cs typeface="+mn-cs"/>
              </a:rPr>
              <a:t>JUNE 2024</a:t>
            </a:r>
          </a:p>
        </p:txBody>
      </p:sp>
    </p:spTree>
    <p:extLst>
      <p:ext uri="{BB962C8B-B14F-4D97-AF65-F5344CB8AC3E}">
        <p14:creationId xmlns:p14="http://schemas.microsoft.com/office/powerpoint/2010/main" val="23843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4E36964-D8C0-0469-D7BD-4B508066C21F}"/>
              </a:ext>
            </a:extLst>
          </p:cNvPr>
          <p:cNvSpPr/>
          <p:nvPr/>
        </p:nvSpPr>
        <p:spPr>
          <a:xfrm>
            <a:off x="7876439" y="1737684"/>
            <a:ext cx="3883760" cy="17991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5AE333-D85C-62F9-ECB5-CA1BE4A48356}"/>
              </a:ext>
            </a:extLst>
          </p:cNvPr>
          <p:cNvSpPr/>
          <p:nvPr/>
        </p:nvSpPr>
        <p:spPr>
          <a:xfrm>
            <a:off x="3527362" y="1745796"/>
            <a:ext cx="4218058" cy="17991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57AF8A-5331-D5AE-CF3F-4879FE788D2E}"/>
              </a:ext>
            </a:extLst>
          </p:cNvPr>
          <p:cNvSpPr/>
          <p:nvPr/>
        </p:nvSpPr>
        <p:spPr>
          <a:xfrm>
            <a:off x="431801" y="1765660"/>
            <a:ext cx="2964542" cy="17991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7D1CD-8796-87FC-82BA-191FA85B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Managed services Automation </a:t>
            </a:r>
            <a:endParaRPr lang="en-I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0C6C51-3C6A-BB07-5D5C-6ECAF22262F4}"/>
              </a:ext>
            </a:extLst>
          </p:cNvPr>
          <p:cNvSpPr/>
          <p:nvPr/>
        </p:nvSpPr>
        <p:spPr>
          <a:xfrm>
            <a:off x="431802" y="3898352"/>
            <a:ext cx="11328399" cy="2411432"/>
          </a:xfrm>
          <a:prstGeom prst="rect">
            <a:avLst/>
          </a:prstGeom>
          <a:solidFill>
            <a:srgbClr val="DCE6F2">
              <a:alpha val="30196"/>
            </a:srgbClr>
          </a:solidFill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srgbClr val="595959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67F6F-19DA-5C37-69EF-E15422A7A04F}"/>
              </a:ext>
            </a:extLst>
          </p:cNvPr>
          <p:cNvSpPr txBox="1"/>
          <p:nvPr/>
        </p:nvSpPr>
        <p:spPr>
          <a:xfrm>
            <a:off x="7943557" y="1310418"/>
            <a:ext cx="3816643" cy="31810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Service desk integration</a:t>
            </a:r>
            <a:endParaRPr kumimoji="0" lang="nb-NO" altLang="ko-KR" sz="1467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2F4DA-8EF1-4F31-9DEE-E77564307337}"/>
              </a:ext>
            </a:extLst>
          </p:cNvPr>
          <p:cNvSpPr txBox="1"/>
          <p:nvPr/>
        </p:nvSpPr>
        <p:spPr>
          <a:xfrm>
            <a:off x="3527362" y="1310418"/>
            <a:ext cx="4208085" cy="31810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Run Book automation</a:t>
            </a:r>
            <a:endParaRPr kumimoji="0" lang="nb-NO" altLang="ko-KR" sz="1467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7441B-5952-2BD5-D901-AD22CD9201B6}"/>
              </a:ext>
            </a:extLst>
          </p:cNvPr>
          <p:cNvSpPr txBox="1"/>
          <p:nvPr/>
        </p:nvSpPr>
        <p:spPr>
          <a:xfrm>
            <a:off x="431801" y="1310418"/>
            <a:ext cx="2887449" cy="31810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Workflow automation </a:t>
            </a:r>
            <a:endParaRPr kumimoji="0" lang="nb-NO" altLang="ko-KR" sz="1467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FDAA74-5538-6AF2-B1C7-7A34482F0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145965" y="1821325"/>
            <a:ext cx="3333246" cy="1636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7E671-D4BA-1E52-7595-0EA2B5B9B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9512" y="1881631"/>
            <a:ext cx="2568692" cy="1576147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E5511F-A680-2729-DB69-35D4E3F7E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824267" y="1899293"/>
            <a:ext cx="3630012" cy="15255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615251-AA70-CC37-2131-EA04DCB31CC8}"/>
              </a:ext>
            </a:extLst>
          </p:cNvPr>
          <p:cNvSpPr/>
          <p:nvPr/>
        </p:nvSpPr>
        <p:spPr>
          <a:xfrm>
            <a:off x="4107767" y="4215605"/>
            <a:ext cx="3433600" cy="16560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Log rotation on systems and network devices</a:t>
            </a:r>
          </a:p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Message parsing on Active Directory &amp; Microsoft Exchange Servers</a:t>
            </a:r>
          </a:p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Daily Health checks on Network devices, Storage Systems &amp; Databases</a:t>
            </a:r>
          </a:p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Configuration backup of SAN / LAN Switches &amp; Firewalls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7C1658-C577-E4F7-FD11-4F90715E81D2}"/>
              </a:ext>
            </a:extLst>
          </p:cNvPr>
          <p:cNvSpPr/>
          <p:nvPr/>
        </p:nvSpPr>
        <p:spPr>
          <a:xfrm>
            <a:off x="8135079" y="4215607"/>
            <a:ext cx="3433600" cy="187101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Automated Ticket Routing</a:t>
            </a:r>
          </a:p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Workflow &amp; Runbook based automation for predefined request categories</a:t>
            </a:r>
          </a:p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Pre-fetch &amp; auto update tickets with high CPU/Memory consuming processes</a:t>
            </a:r>
          </a:p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CMDB Updates</a:t>
            </a:r>
          </a:p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Arial"/>
              </a:rPr>
              <a:t>Integrated OEM Ticketing &amp; Escalation</a:t>
            </a:r>
          </a:p>
          <a:p>
            <a:pPr marL="228594" marR="0" lvl="0" indent="-228594" algn="l" defTabSz="9139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+mn-ea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CB155C-9985-A5F9-2D29-0AB62A44FFAA}"/>
              </a:ext>
            </a:extLst>
          </p:cNvPr>
          <p:cNvSpPr txBox="1"/>
          <p:nvPr/>
        </p:nvSpPr>
        <p:spPr>
          <a:xfrm>
            <a:off x="651286" y="4215607"/>
            <a:ext cx="3661636" cy="1443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Active Directory User Management</a:t>
            </a: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Exchange Mailbox Management</a:t>
            </a: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Linux File deployment from SVN</a:t>
            </a: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DNS Records</a:t>
            </a:r>
          </a:p>
          <a:p>
            <a:pPr marL="228594" marR="0" lvl="0" indent="-2285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VMware ESX Hardening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BBA966-F0DD-3627-97D9-3A220261A6D7}"/>
              </a:ext>
            </a:extLst>
          </p:cNvPr>
          <p:cNvSpPr txBox="1"/>
          <p:nvPr/>
        </p:nvSpPr>
        <p:spPr>
          <a:xfrm>
            <a:off x="651284" y="3716431"/>
            <a:ext cx="3849900" cy="3181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Few reference</a:t>
            </a:r>
            <a:r>
              <a:rPr lang="en-IN" sz="1467" b="1" dirty="0">
                <a:solidFill>
                  <a:prstClr val="white"/>
                </a:solidFill>
                <a:latin typeface="Trebuchet MS"/>
              </a:rPr>
              <a:t>s</a:t>
            </a:r>
            <a:r>
              <a:rPr kumimoji="0" lang="en-IN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for use cases automated  </a:t>
            </a:r>
          </a:p>
        </p:txBody>
      </p:sp>
    </p:spTree>
    <p:extLst>
      <p:ext uri="{BB962C8B-B14F-4D97-AF65-F5344CB8AC3E}">
        <p14:creationId xmlns:p14="http://schemas.microsoft.com/office/powerpoint/2010/main" val="332555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D1CD-8796-87FC-82BA-191FA85B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Smart &amp; Efficient Service Management Portfolio - Sify</a:t>
            </a:r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5FB36D-DD65-7BCF-9F6A-2CFE1960A0CF}"/>
              </a:ext>
            </a:extLst>
          </p:cNvPr>
          <p:cNvSpPr/>
          <p:nvPr/>
        </p:nvSpPr>
        <p:spPr>
          <a:xfrm>
            <a:off x="3263908" y="3844879"/>
            <a:ext cx="2832093" cy="2496608"/>
          </a:xfrm>
          <a:prstGeom prst="rect">
            <a:avLst/>
          </a:prstGeom>
          <a:solidFill>
            <a:srgbClr val="142E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8">
              <a:defRPr/>
            </a:pPr>
            <a:endParaRPr lang="en-IN" sz="24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4F4C8-6EAC-5186-AAFC-73292D07B180}"/>
              </a:ext>
            </a:extLst>
          </p:cNvPr>
          <p:cNvSpPr/>
          <p:nvPr/>
        </p:nvSpPr>
        <p:spPr>
          <a:xfrm>
            <a:off x="6096004" y="1321191"/>
            <a:ext cx="2832093" cy="2496608"/>
          </a:xfrm>
          <a:prstGeom prst="rect">
            <a:avLst/>
          </a:prstGeom>
          <a:solidFill>
            <a:srgbClr val="142E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8">
              <a:defRPr/>
            </a:pPr>
            <a:endParaRPr lang="en-IN" sz="2400">
              <a:solidFill>
                <a:prstClr val="white"/>
              </a:solidFill>
              <a:latin typeface="Trebuchet M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94B39B-B226-FE2D-4D3C-9E5B9CE332D2}"/>
              </a:ext>
            </a:extLst>
          </p:cNvPr>
          <p:cNvGrpSpPr/>
          <p:nvPr/>
        </p:nvGrpSpPr>
        <p:grpSpPr>
          <a:xfrm>
            <a:off x="3263900" y="1316568"/>
            <a:ext cx="5664200" cy="2496608"/>
            <a:chOff x="2447925" y="987425"/>
            <a:chExt cx="4248150" cy="374491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D7C6EB0-C223-A1A8-1905-B69219BCA9A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987425"/>
              <a:ext cx="0" cy="3744913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12F8132-47D6-5FB3-1A29-2A8D07CFCDD5}"/>
                </a:ext>
              </a:extLst>
            </p:cNvPr>
            <p:cNvCxnSpPr>
              <a:cxnSpLocks/>
            </p:cNvCxnSpPr>
            <p:nvPr/>
          </p:nvCxnSpPr>
          <p:spPr>
            <a:xfrm>
              <a:off x="2447925" y="987425"/>
              <a:ext cx="0" cy="3744913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D88010-CE7F-464D-2CB4-96B10A5EE31D}"/>
                </a:ext>
              </a:extLst>
            </p:cNvPr>
            <p:cNvCxnSpPr>
              <a:cxnSpLocks/>
            </p:cNvCxnSpPr>
            <p:nvPr/>
          </p:nvCxnSpPr>
          <p:spPr>
            <a:xfrm>
              <a:off x="6696075" y="987425"/>
              <a:ext cx="0" cy="3744913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554857-CE39-4199-7F13-00801BFBA3A3}"/>
              </a:ext>
            </a:extLst>
          </p:cNvPr>
          <p:cNvCxnSpPr>
            <a:cxnSpLocks/>
          </p:cNvCxnSpPr>
          <p:nvPr/>
        </p:nvCxnSpPr>
        <p:spPr>
          <a:xfrm>
            <a:off x="431800" y="3813175"/>
            <a:ext cx="11328400" cy="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64B45CE-E38A-B1C8-613D-E6E85C7DACAD}"/>
              </a:ext>
            </a:extLst>
          </p:cNvPr>
          <p:cNvSpPr/>
          <p:nvPr/>
        </p:nvSpPr>
        <p:spPr>
          <a:xfrm>
            <a:off x="8928100" y="3842065"/>
            <a:ext cx="2832093" cy="2496608"/>
          </a:xfrm>
          <a:prstGeom prst="rect">
            <a:avLst/>
          </a:prstGeom>
          <a:solidFill>
            <a:srgbClr val="142E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8">
              <a:defRPr/>
            </a:pPr>
            <a:endParaRPr lang="en-IN" sz="2400">
              <a:solidFill>
                <a:prstClr val="white"/>
              </a:solidFill>
              <a:latin typeface="Trebuchet M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66A905-25EA-8FF9-95F8-5A3FD9C9F9C1}"/>
              </a:ext>
            </a:extLst>
          </p:cNvPr>
          <p:cNvCxnSpPr>
            <a:cxnSpLocks/>
          </p:cNvCxnSpPr>
          <p:nvPr/>
        </p:nvCxnSpPr>
        <p:spPr>
          <a:xfrm>
            <a:off x="8928095" y="3836539"/>
            <a:ext cx="0" cy="2496608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D505A5-DAD9-2A8E-C3CC-808FF387B77E}"/>
              </a:ext>
            </a:extLst>
          </p:cNvPr>
          <p:cNvCxnSpPr>
            <a:cxnSpLocks/>
          </p:cNvCxnSpPr>
          <p:nvPr/>
        </p:nvCxnSpPr>
        <p:spPr>
          <a:xfrm>
            <a:off x="6095995" y="3836539"/>
            <a:ext cx="0" cy="2496608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4837A0E-E101-354A-8B88-AD20A0038A11}"/>
              </a:ext>
            </a:extLst>
          </p:cNvPr>
          <p:cNvSpPr/>
          <p:nvPr/>
        </p:nvSpPr>
        <p:spPr>
          <a:xfrm>
            <a:off x="423576" y="1311944"/>
            <a:ext cx="2832093" cy="2496608"/>
          </a:xfrm>
          <a:prstGeom prst="rect">
            <a:avLst/>
          </a:prstGeom>
          <a:solidFill>
            <a:srgbClr val="142E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8">
              <a:defRPr/>
            </a:pPr>
            <a:endParaRPr lang="en-IN" sz="240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96BC78-EBDD-B1B4-644E-927D1EF4A030}"/>
              </a:ext>
            </a:extLst>
          </p:cNvPr>
          <p:cNvSpPr txBox="1"/>
          <p:nvPr/>
        </p:nvSpPr>
        <p:spPr>
          <a:xfrm>
            <a:off x="503195" y="2443417"/>
            <a:ext cx="2672860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8958">
              <a:lnSpc>
                <a:spcPts val="2133"/>
              </a:lnSpc>
              <a:defRPr/>
            </a:pPr>
            <a:r>
              <a:rPr lang="en-US" dirty="0">
                <a:solidFill>
                  <a:schemeClr val="bg1"/>
                </a:solidFill>
                <a:latin typeface="Trebuchet MS"/>
              </a:rPr>
              <a:t>Tool &amp; Automation led Service Management</a:t>
            </a:r>
            <a:endParaRPr lang="en-IN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977910-DF2E-5E8F-E839-69F1B81C6BAD}"/>
              </a:ext>
            </a:extLst>
          </p:cNvPr>
          <p:cNvSpPr txBox="1"/>
          <p:nvPr/>
        </p:nvSpPr>
        <p:spPr>
          <a:xfrm>
            <a:off x="311742" y="4992791"/>
            <a:ext cx="2672860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8958">
              <a:lnSpc>
                <a:spcPts val="2133"/>
              </a:lnSpc>
              <a:defRPr/>
            </a:pPr>
            <a:r>
              <a:rPr lang="en-US" dirty="0">
                <a:solidFill>
                  <a:schemeClr val="bg1"/>
                </a:solidFill>
                <a:latin typeface="Trebuchet MS"/>
              </a:rPr>
              <a:t>AIOps powered Full Stack Observability</a:t>
            </a:r>
            <a:endParaRPr lang="en-IN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3AEA64-335D-6859-4001-055DD4C9094D}"/>
              </a:ext>
            </a:extLst>
          </p:cNvPr>
          <p:cNvSpPr txBox="1"/>
          <p:nvPr/>
        </p:nvSpPr>
        <p:spPr>
          <a:xfrm>
            <a:off x="3395991" y="5012754"/>
            <a:ext cx="2672860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8958">
              <a:lnSpc>
                <a:spcPts val="2133"/>
              </a:lnSpc>
              <a:defRPr/>
            </a:pPr>
            <a:r>
              <a:rPr lang="en-US">
                <a:solidFill>
                  <a:schemeClr val="bg1"/>
                </a:solidFill>
                <a:latin typeface="Trebuchet MS"/>
              </a:rPr>
              <a:t>Compliance &amp; Incident Management</a:t>
            </a:r>
            <a:endParaRPr lang="en-IN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F41EB3-DE67-526C-0F63-EB6541DEBA8E}"/>
              </a:ext>
            </a:extLst>
          </p:cNvPr>
          <p:cNvSpPr txBox="1"/>
          <p:nvPr/>
        </p:nvSpPr>
        <p:spPr>
          <a:xfrm>
            <a:off x="6095991" y="5035323"/>
            <a:ext cx="2672860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8958">
              <a:lnSpc>
                <a:spcPts val="2133"/>
              </a:lnSpc>
              <a:defRPr/>
            </a:pPr>
            <a:r>
              <a:rPr lang="en-US">
                <a:solidFill>
                  <a:schemeClr val="bg1"/>
                </a:solidFill>
                <a:latin typeface="Trebuchet MS"/>
              </a:rPr>
              <a:t>Auto Remediate ticket management system</a:t>
            </a:r>
            <a:endParaRPr lang="en-IN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9B4165-155D-CA8A-9C45-7B9D58852502}"/>
              </a:ext>
            </a:extLst>
          </p:cNvPr>
          <p:cNvSpPr txBox="1"/>
          <p:nvPr/>
        </p:nvSpPr>
        <p:spPr>
          <a:xfrm>
            <a:off x="8840259" y="2457910"/>
            <a:ext cx="2832093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8958">
              <a:lnSpc>
                <a:spcPts val="2133"/>
              </a:lnSpc>
              <a:defRPr/>
            </a:pPr>
            <a:r>
              <a:rPr lang="en-US" dirty="0">
                <a:solidFill>
                  <a:schemeClr val="bg1"/>
                </a:solidFill>
                <a:latin typeface="Trebuchet MS"/>
              </a:rPr>
              <a:t>Self Service Portal &amp; Omnichannel services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CBE0F1-BEA3-55D2-7641-4B2E72BE4B83}"/>
              </a:ext>
            </a:extLst>
          </p:cNvPr>
          <p:cNvSpPr txBox="1"/>
          <p:nvPr/>
        </p:nvSpPr>
        <p:spPr>
          <a:xfrm>
            <a:off x="3255671" y="2443418"/>
            <a:ext cx="2672860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8958">
              <a:lnSpc>
                <a:spcPts val="2133"/>
              </a:lnSpc>
              <a:defRPr/>
            </a:pPr>
            <a:r>
              <a:rPr lang="en-US" dirty="0">
                <a:solidFill>
                  <a:schemeClr val="bg1"/>
                </a:solidFill>
                <a:latin typeface="Trebuchet MS"/>
              </a:rPr>
              <a:t>Integrated Intelligent Service Desk</a:t>
            </a:r>
            <a:endParaRPr lang="en-IN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968753-1C68-45EE-9E14-D493D7C81ADC}"/>
              </a:ext>
            </a:extLst>
          </p:cNvPr>
          <p:cNvSpPr txBox="1"/>
          <p:nvPr/>
        </p:nvSpPr>
        <p:spPr>
          <a:xfrm>
            <a:off x="6104235" y="2430030"/>
            <a:ext cx="2672860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8958">
              <a:lnSpc>
                <a:spcPts val="2133"/>
              </a:lnSpc>
              <a:defRPr/>
            </a:pPr>
            <a:r>
              <a:rPr lang="en-US" dirty="0">
                <a:solidFill>
                  <a:schemeClr val="bg1"/>
                </a:solidFill>
                <a:latin typeface="Trebuchet MS"/>
              </a:rPr>
              <a:t>Customized Service Delivery Model</a:t>
            </a:r>
            <a:endParaRPr lang="en-IN" dirty="0">
              <a:solidFill>
                <a:schemeClr val="bg1"/>
              </a:solidFill>
              <a:latin typeface="Trebuchet M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EBCFD75-71D8-210B-6CC2-BF7C5BB49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6250"/>
          <a:stretch/>
        </p:blipFill>
        <p:spPr>
          <a:xfrm>
            <a:off x="1380020" y="1854185"/>
            <a:ext cx="720000" cy="602999"/>
          </a:xfrm>
          <a:prstGeom prst="rect">
            <a:avLst/>
          </a:prstGeom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8C703A-35E5-219C-E989-BD331C9A40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b="16250"/>
          <a:stretch/>
        </p:blipFill>
        <p:spPr>
          <a:xfrm>
            <a:off x="4236215" y="1854185"/>
            <a:ext cx="720000" cy="602999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327B902-BC91-0E6E-1CD2-A29EA23787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3369"/>
          <a:stretch/>
        </p:blipFill>
        <p:spPr>
          <a:xfrm>
            <a:off x="7152051" y="1794845"/>
            <a:ext cx="720000" cy="623747"/>
          </a:xfrm>
          <a:prstGeom prst="rect">
            <a:avLst/>
          </a:prstGeom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B999883-31A1-DDF7-E0CC-514E308B8A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6783"/>
          <a:stretch/>
        </p:blipFill>
        <p:spPr>
          <a:xfrm>
            <a:off x="9984143" y="4265800"/>
            <a:ext cx="720000" cy="599157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FF56AA-464B-0802-6591-688C0F9183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</a:blip>
          <a:srcRect b="15969"/>
          <a:stretch/>
        </p:blipFill>
        <p:spPr>
          <a:xfrm>
            <a:off x="1380020" y="4287933"/>
            <a:ext cx="720000" cy="605023"/>
          </a:xfrm>
          <a:prstGeom prst="rect">
            <a:avLst/>
          </a:pr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DC0184-12DB-9EC6-4DCB-27180B54BC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8248"/>
          <a:stretch/>
        </p:blipFill>
        <p:spPr>
          <a:xfrm>
            <a:off x="4372420" y="4236172"/>
            <a:ext cx="720000" cy="588613"/>
          </a:xfrm>
          <a:prstGeom prst="rect">
            <a:avLst/>
          </a:prstGeom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D6CCE7F-825D-B07E-566B-5FD14F5B46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lum bright="70000" contrast="-70000"/>
          </a:blip>
          <a:srcRect b="18387"/>
          <a:stretch/>
        </p:blipFill>
        <p:spPr>
          <a:xfrm>
            <a:off x="7080665" y="4316938"/>
            <a:ext cx="720000" cy="587615"/>
          </a:xfrm>
          <a:prstGeom prst="rect">
            <a:avLst/>
          </a:prstGeom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B9A9DD-6CA2-1223-7094-CB5E4705CF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</a:blip>
          <a:srcRect b="16783"/>
          <a:stretch/>
        </p:blipFill>
        <p:spPr>
          <a:xfrm>
            <a:off x="9991874" y="1818213"/>
            <a:ext cx="720000" cy="599157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DA5FA6F-57DB-902C-0462-653FC8250E38}"/>
              </a:ext>
            </a:extLst>
          </p:cNvPr>
          <p:cNvSpPr txBox="1"/>
          <p:nvPr/>
        </p:nvSpPr>
        <p:spPr>
          <a:xfrm>
            <a:off x="8928083" y="5060303"/>
            <a:ext cx="2823865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1218958">
              <a:lnSpc>
                <a:spcPts val="2133"/>
              </a:lnSpc>
              <a:defRPr/>
            </a:pPr>
            <a:r>
              <a:rPr lang="en-US" dirty="0">
                <a:solidFill>
                  <a:schemeClr val="bg1"/>
                </a:solidFill>
                <a:latin typeface="Trebuchet MS"/>
              </a:rPr>
              <a:t>Catalogue based Service Assurance</a:t>
            </a:r>
            <a:endParaRPr lang="en-IN" dirty="0">
              <a:solidFill>
                <a:schemeClr val="bg1"/>
              </a:solidFill>
              <a:latin typeface="Trebuchet M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4ADFC79-794A-4223-73A9-057DF5BBFAF9}"/>
              </a:ext>
            </a:extLst>
          </p:cNvPr>
          <p:cNvCxnSpPr>
            <a:cxnSpLocks/>
          </p:cNvCxnSpPr>
          <p:nvPr/>
        </p:nvCxnSpPr>
        <p:spPr>
          <a:xfrm>
            <a:off x="3263900" y="3836539"/>
            <a:ext cx="0" cy="2496608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98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07B45-E91A-F69B-DF6B-381C6B330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BDD70C"/>
                </a:solidFill>
              </a:rPr>
              <a:t>INTEGRATED SERVICE DESK</a:t>
            </a:r>
            <a:endParaRPr lang="en-IN" dirty="0">
              <a:solidFill>
                <a:srgbClr val="BDD7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12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BBB182-9DCF-C28B-8B43-33985B99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66419"/>
            <a:ext cx="11760200" cy="584765"/>
          </a:xfrm>
        </p:spPr>
        <p:txBody>
          <a:bodyPr/>
          <a:lstStyle/>
          <a:p>
            <a:r>
              <a:rPr lang="en-US" dirty="0"/>
              <a:t>DAY IN A LIFE IN IT OPERATIONS - INTEGRATED SERVICE DESK </a:t>
            </a:r>
            <a:endParaRPr lang="en-IN" dirty="0"/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ED6F58A6-30AC-3BE0-1E8C-0EF3C7812A4E}"/>
              </a:ext>
            </a:extLst>
          </p:cNvPr>
          <p:cNvGrpSpPr/>
          <p:nvPr/>
        </p:nvGrpSpPr>
        <p:grpSpPr>
          <a:xfrm>
            <a:off x="3033764" y="3116882"/>
            <a:ext cx="1668099" cy="959495"/>
            <a:chOff x="5025796" y="2123419"/>
            <a:chExt cx="1756355" cy="1082473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C1B4912-7F7C-969E-6CCD-6B65FBE21249}"/>
                </a:ext>
              </a:extLst>
            </p:cNvPr>
            <p:cNvSpPr/>
            <p:nvPr/>
          </p:nvSpPr>
          <p:spPr>
            <a:xfrm>
              <a:off x="5025796" y="2411775"/>
              <a:ext cx="1756355" cy="79411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IN" sz="2400" dirty="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pic>
          <p:nvPicPr>
            <p:cNvPr id="124" name="Graphic 123" descr="Questions with solid fill">
              <a:extLst>
                <a:ext uri="{FF2B5EF4-FFF2-40B4-BE49-F238E27FC236}">
                  <a16:creationId xmlns:a16="http://schemas.microsoft.com/office/drawing/2014/main" id="{63DC9A16-6D6C-C244-F415-17F85443F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80874" y="2724356"/>
              <a:ext cx="480867" cy="480867"/>
            </a:xfrm>
            <a:prstGeom prst="rect">
              <a:avLst/>
            </a:prstGeom>
          </p:spPr>
        </p:pic>
        <p:pic>
          <p:nvPicPr>
            <p:cNvPr id="289" name="Graphic 288" descr="Call center with solid fill">
              <a:extLst>
                <a:ext uri="{FF2B5EF4-FFF2-40B4-BE49-F238E27FC236}">
                  <a16:creationId xmlns:a16="http://schemas.microsoft.com/office/drawing/2014/main" id="{7754190F-8BE4-8F98-F798-DFB8E4D0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33241" y="2695354"/>
              <a:ext cx="480867" cy="480867"/>
            </a:xfrm>
            <a:prstGeom prst="rect">
              <a:avLst/>
            </a:prstGeom>
          </p:spPr>
        </p:pic>
        <p:pic>
          <p:nvPicPr>
            <p:cNvPr id="290" name="Graphic 289" descr="Questions with solid fill">
              <a:extLst>
                <a:ext uri="{FF2B5EF4-FFF2-40B4-BE49-F238E27FC236}">
                  <a16:creationId xmlns:a16="http://schemas.microsoft.com/office/drawing/2014/main" id="{75031272-7CB3-C02F-CD92-36166CDA5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71991" y="2695354"/>
              <a:ext cx="480867" cy="480867"/>
            </a:xfrm>
            <a:prstGeom prst="rect">
              <a:avLst/>
            </a:prstGeom>
          </p:spPr>
        </p:pic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413AD645-FBC9-3419-B20B-924716DB20DC}"/>
                </a:ext>
              </a:extLst>
            </p:cNvPr>
            <p:cNvSpPr txBox="1"/>
            <p:nvPr/>
          </p:nvSpPr>
          <p:spPr>
            <a:xfrm>
              <a:off x="5190782" y="2123419"/>
              <a:ext cx="1453110" cy="520836"/>
            </a:xfrm>
            <a:prstGeom prst="rect">
              <a:avLst/>
            </a:prstGeom>
            <a:solidFill>
              <a:srgbClr val="BED73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Trebuchet MS" panose="020B0703020202090204" pitchFamily="34" charset="0"/>
                </a:rPr>
                <a:t>Command Center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13003638-8CBD-167B-4E15-3BDC5E86FBA4}"/>
              </a:ext>
            </a:extLst>
          </p:cNvPr>
          <p:cNvGrpSpPr/>
          <p:nvPr/>
        </p:nvGrpSpPr>
        <p:grpSpPr>
          <a:xfrm>
            <a:off x="694140" y="4362546"/>
            <a:ext cx="3703344" cy="1784698"/>
            <a:chOff x="708049" y="4783729"/>
            <a:chExt cx="3899282" cy="201344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19E844-0538-A8BB-6B73-459839D79263}"/>
                </a:ext>
              </a:extLst>
            </p:cNvPr>
            <p:cNvSpPr/>
            <p:nvPr/>
          </p:nvSpPr>
          <p:spPr>
            <a:xfrm>
              <a:off x="708049" y="4933458"/>
              <a:ext cx="3899282" cy="1863712"/>
            </a:xfrm>
            <a:prstGeom prst="rect">
              <a:avLst/>
            </a:prstGeom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32">
                <a:defRPr/>
              </a:pPr>
              <a:endParaRPr lang="en-IN" kern="0" dirty="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2635CA-7317-1D7D-2ADC-22257C59C6BC}"/>
                </a:ext>
              </a:extLst>
            </p:cNvPr>
            <p:cNvGrpSpPr/>
            <p:nvPr/>
          </p:nvGrpSpPr>
          <p:grpSpPr>
            <a:xfrm>
              <a:off x="935931" y="5196672"/>
              <a:ext cx="2489995" cy="672087"/>
              <a:chOff x="672984" y="3942764"/>
              <a:chExt cx="1867495" cy="50406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AA9714B-B005-1867-858E-EA59CF97EFC7}"/>
                  </a:ext>
                </a:extLst>
              </p:cNvPr>
              <p:cNvGrpSpPr/>
              <p:nvPr/>
            </p:nvGrpSpPr>
            <p:grpSpPr>
              <a:xfrm>
                <a:off x="685800" y="3962980"/>
                <a:ext cx="436743" cy="214951"/>
                <a:chOff x="978920" y="3844012"/>
                <a:chExt cx="497999" cy="272548"/>
              </a:xfrm>
            </p:grpSpPr>
            <p:pic>
              <p:nvPicPr>
                <p:cNvPr id="64" name="Graphic 63" descr="Man">
                  <a:extLst>
                    <a:ext uri="{FF2B5EF4-FFF2-40B4-BE49-F238E27FC236}">
                      <a16:creationId xmlns:a16="http://schemas.microsoft.com/office/drawing/2014/main" id="{C6FFB4C6-01C5-B2BA-1C23-7DA9550D72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8920" y="3850516"/>
                  <a:ext cx="264584" cy="266044"/>
                </a:xfrm>
                <a:prstGeom prst="rect">
                  <a:avLst/>
                </a:prstGeom>
              </p:spPr>
            </p:pic>
            <p:pic>
              <p:nvPicPr>
                <p:cNvPr id="65" name="Graphic 64" descr="Man">
                  <a:extLst>
                    <a:ext uri="{FF2B5EF4-FFF2-40B4-BE49-F238E27FC236}">
                      <a16:creationId xmlns:a16="http://schemas.microsoft.com/office/drawing/2014/main" id="{4A72D5EF-47A3-72EC-D84B-F7FB62B316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2335" y="3844012"/>
                  <a:ext cx="264584" cy="266044"/>
                </a:xfrm>
                <a:prstGeom prst="rect">
                  <a:avLst/>
                </a:prstGeom>
              </p:spPr>
            </p:pic>
          </p:grpSp>
          <p:pic>
            <p:nvPicPr>
              <p:cNvPr id="31" name="Graphic 30" descr="Man">
                <a:extLst>
                  <a:ext uri="{FF2B5EF4-FFF2-40B4-BE49-F238E27FC236}">
                    <a16:creationId xmlns:a16="http://schemas.microsoft.com/office/drawing/2014/main" id="{7797C2A2-3F7B-9D79-1059-3876E4B9B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61272" y="3956274"/>
                <a:ext cx="232039" cy="209821"/>
              </a:xfrm>
              <a:prstGeom prst="rect">
                <a:avLst/>
              </a:prstGeom>
            </p:spPr>
          </p:pic>
          <p:pic>
            <p:nvPicPr>
              <p:cNvPr id="32" name="Graphic 31" descr="Man">
                <a:extLst>
                  <a:ext uri="{FF2B5EF4-FFF2-40B4-BE49-F238E27FC236}">
                    <a16:creationId xmlns:a16="http://schemas.microsoft.com/office/drawing/2014/main" id="{FB50F7A9-C7DC-21DF-AED5-3D872592C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51469" y="3952452"/>
                <a:ext cx="232039" cy="209821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670259B-966C-A04C-2718-E861EF0235D4}"/>
                  </a:ext>
                </a:extLst>
              </p:cNvPr>
              <p:cNvGrpSpPr/>
              <p:nvPr/>
            </p:nvGrpSpPr>
            <p:grpSpPr>
              <a:xfrm>
                <a:off x="1447591" y="3945219"/>
                <a:ext cx="436743" cy="214951"/>
                <a:chOff x="978920" y="3844012"/>
                <a:chExt cx="497999" cy="272548"/>
              </a:xfrm>
            </p:grpSpPr>
            <p:pic>
              <p:nvPicPr>
                <p:cNvPr id="62" name="Graphic 61" descr="Man">
                  <a:extLst>
                    <a:ext uri="{FF2B5EF4-FFF2-40B4-BE49-F238E27FC236}">
                      <a16:creationId xmlns:a16="http://schemas.microsoft.com/office/drawing/2014/main" id="{DB861055-F3EE-FFFB-4BCB-E832A1B7DF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8920" y="3850516"/>
                  <a:ext cx="264584" cy="266044"/>
                </a:xfrm>
                <a:prstGeom prst="rect">
                  <a:avLst/>
                </a:prstGeom>
              </p:spPr>
            </p:pic>
            <p:pic>
              <p:nvPicPr>
                <p:cNvPr id="63" name="Graphic 62" descr="Man">
                  <a:extLst>
                    <a:ext uri="{FF2B5EF4-FFF2-40B4-BE49-F238E27FC236}">
                      <a16:creationId xmlns:a16="http://schemas.microsoft.com/office/drawing/2014/main" id="{B5EA6EEB-EAD3-1A64-05A6-CB2D416607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2335" y="3844012"/>
                  <a:ext cx="264584" cy="266044"/>
                </a:xfrm>
                <a:prstGeom prst="rect">
                  <a:avLst/>
                </a:prstGeom>
              </p:spPr>
            </p:pic>
          </p:grpSp>
          <p:pic>
            <p:nvPicPr>
              <p:cNvPr id="34" name="Graphic 33" descr="Man">
                <a:extLst>
                  <a:ext uri="{FF2B5EF4-FFF2-40B4-BE49-F238E27FC236}">
                    <a16:creationId xmlns:a16="http://schemas.microsoft.com/office/drawing/2014/main" id="{E9D0C4CB-49EE-6DD6-7EBA-551B46ED7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97029" y="3955522"/>
                <a:ext cx="232039" cy="209821"/>
              </a:xfrm>
              <a:prstGeom prst="rect">
                <a:avLst/>
              </a:prstGeom>
            </p:spPr>
          </p:pic>
          <p:pic>
            <p:nvPicPr>
              <p:cNvPr id="35" name="Graphic 34" descr="Man">
                <a:extLst>
                  <a:ext uri="{FF2B5EF4-FFF2-40B4-BE49-F238E27FC236}">
                    <a16:creationId xmlns:a16="http://schemas.microsoft.com/office/drawing/2014/main" id="{B7FE7EC1-BAC2-4699-9403-20C79C889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900490" y="3945218"/>
                <a:ext cx="232039" cy="209821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0E41282-1262-1899-CFEF-F936DC3E348C}"/>
                  </a:ext>
                </a:extLst>
              </p:cNvPr>
              <p:cNvGrpSpPr/>
              <p:nvPr/>
            </p:nvGrpSpPr>
            <p:grpSpPr>
              <a:xfrm>
                <a:off x="1893947" y="4227739"/>
                <a:ext cx="436743" cy="214951"/>
                <a:chOff x="978920" y="3844012"/>
                <a:chExt cx="497999" cy="272548"/>
              </a:xfrm>
            </p:grpSpPr>
            <p:pic>
              <p:nvPicPr>
                <p:cNvPr id="60" name="Graphic 59" descr="Man">
                  <a:extLst>
                    <a:ext uri="{FF2B5EF4-FFF2-40B4-BE49-F238E27FC236}">
                      <a16:creationId xmlns:a16="http://schemas.microsoft.com/office/drawing/2014/main" id="{2427DE2C-88BF-ECC0-3021-AF03BB22AF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8920" y="3850516"/>
                  <a:ext cx="264584" cy="266044"/>
                </a:xfrm>
                <a:prstGeom prst="rect">
                  <a:avLst/>
                </a:prstGeom>
              </p:spPr>
            </p:pic>
            <p:pic>
              <p:nvPicPr>
                <p:cNvPr id="61" name="Graphic 60" descr="Man">
                  <a:extLst>
                    <a:ext uri="{FF2B5EF4-FFF2-40B4-BE49-F238E27FC236}">
                      <a16:creationId xmlns:a16="http://schemas.microsoft.com/office/drawing/2014/main" id="{1AA9BF2D-8F99-DB4C-FA54-C3C0FD14D9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2335" y="3844012"/>
                  <a:ext cx="264584" cy="266044"/>
                </a:xfrm>
                <a:prstGeom prst="rect">
                  <a:avLst/>
                </a:prstGeom>
              </p:spPr>
            </p:pic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576F135-975E-682A-4194-94431C393297}"/>
                  </a:ext>
                </a:extLst>
              </p:cNvPr>
              <p:cNvGrpSpPr/>
              <p:nvPr/>
            </p:nvGrpSpPr>
            <p:grpSpPr>
              <a:xfrm>
                <a:off x="1449564" y="4213329"/>
                <a:ext cx="436743" cy="214951"/>
                <a:chOff x="978920" y="3844012"/>
                <a:chExt cx="497999" cy="272548"/>
              </a:xfrm>
            </p:grpSpPr>
            <p:pic>
              <p:nvPicPr>
                <p:cNvPr id="58" name="Graphic 57" descr="Man">
                  <a:extLst>
                    <a:ext uri="{FF2B5EF4-FFF2-40B4-BE49-F238E27FC236}">
                      <a16:creationId xmlns:a16="http://schemas.microsoft.com/office/drawing/2014/main" id="{C7ABB19D-5F83-7A2C-BC8D-6980AEDB3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8920" y="3850516"/>
                  <a:ext cx="264584" cy="266044"/>
                </a:xfrm>
                <a:prstGeom prst="rect">
                  <a:avLst/>
                </a:prstGeom>
              </p:spPr>
            </p:pic>
            <p:pic>
              <p:nvPicPr>
                <p:cNvPr id="59" name="Graphic 58" descr="Man">
                  <a:extLst>
                    <a:ext uri="{FF2B5EF4-FFF2-40B4-BE49-F238E27FC236}">
                      <a16:creationId xmlns:a16="http://schemas.microsoft.com/office/drawing/2014/main" id="{159D0224-4507-C846-02F7-3A6D033EFE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2335" y="3844012"/>
                  <a:ext cx="264584" cy="266044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DA688E0-C4B5-AD1B-BCD4-617718EB4A97}"/>
                  </a:ext>
                </a:extLst>
              </p:cNvPr>
              <p:cNvGrpSpPr/>
              <p:nvPr/>
            </p:nvGrpSpPr>
            <p:grpSpPr>
              <a:xfrm>
                <a:off x="1061272" y="4222609"/>
                <a:ext cx="436743" cy="214951"/>
                <a:chOff x="978920" y="3844012"/>
                <a:chExt cx="497999" cy="272548"/>
              </a:xfrm>
            </p:grpSpPr>
            <p:pic>
              <p:nvPicPr>
                <p:cNvPr id="56" name="Graphic 55" descr="Man">
                  <a:extLst>
                    <a:ext uri="{FF2B5EF4-FFF2-40B4-BE49-F238E27FC236}">
                      <a16:creationId xmlns:a16="http://schemas.microsoft.com/office/drawing/2014/main" id="{C69C0CBC-C2EE-8A0C-BD38-3B962FF946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8920" y="3850516"/>
                  <a:ext cx="264584" cy="266044"/>
                </a:xfrm>
                <a:prstGeom prst="rect">
                  <a:avLst/>
                </a:prstGeom>
              </p:spPr>
            </p:pic>
            <p:pic>
              <p:nvPicPr>
                <p:cNvPr id="57" name="Graphic 56" descr="Man">
                  <a:extLst>
                    <a:ext uri="{FF2B5EF4-FFF2-40B4-BE49-F238E27FC236}">
                      <a16:creationId xmlns:a16="http://schemas.microsoft.com/office/drawing/2014/main" id="{BA10BA70-A175-1B57-0CFC-7C09AF8778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2335" y="3844012"/>
                  <a:ext cx="264584" cy="266044"/>
                </a:xfrm>
                <a:prstGeom prst="rect">
                  <a:avLst/>
                </a:prstGeom>
              </p:spPr>
            </p:pic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9D84F29-67C3-26C2-0100-B562B19F73E3}"/>
                  </a:ext>
                </a:extLst>
              </p:cNvPr>
              <p:cNvGrpSpPr/>
              <p:nvPr/>
            </p:nvGrpSpPr>
            <p:grpSpPr>
              <a:xfrm>
                <a:off x="672984" y="4231880"/>
                <a:ext cx="436743" cy="214951"/>
                <a:chOff x="978920" y="3844012"/>
                <a:chExt cx="497999" cy="272548"/>
              </a:xfrm>
            </p:grpSpPr>
            <p:pic>
              <p:nvPicPr>
                <p:cNvPr id="54" name="Graphic 53" descr="Man">
                  <a:extLst>
                    <a:ext uri="{FF2B5EF4-FFF2-40B4-BE49-F238E27FC236}">
                      <a16:creationId xmlns:a16="http://schemas.microsoft.com/office/drawing/2014/main" id="{430021CD-DBBF-798F-E91A-08F4B3E17D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8920" y="3850516"/>
                  <a:ext cx="264584" cy="266044"/>
                </a:xfrm>
                <a:prstGeom prst="rect">
                  <a:avLst/>
                </a:prstGeom>
              </p:spPr>
            </p:pic>
            <p:pic>
              <p:nvPicPr>
                <p:cNvPr id="55" name="Graphic 54" descr="Man">
                  <a:extLst>
                    <a:ext uri="{FF2B5EF4-FFF2-40B4-BE49-F238E27FC236}">
                      <a16:creationId xmlns:a16="http://schemas.microsoft.com/office/drawing/2014/main" id="{D0D517FC-BFE3-5AB3-B7F2-EBA9629E53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2335" y="3844012"/>
                  <a:ext cx="264584" cy="266044"/>
                </a:xfrm>
                <a:prstGeom prst="rect">
                  <a:avLst/>
                </a:prstGeom>
              </p:spPr>
            </p:pic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29B12F5-E600-0487-B0F4-799B1A302396}"/>
                  </a:ext>
                </a:extLst>
              </p:cNvPr>
              <p:cNvGrpSpPr/>
              <p:nvPr/>
            </p:nvGrpSpPr>
            <p:grpSpPr>
              <a:xfrm>
                <a:off x="1894570" y="3942764"/>
                <a:ext cx="645909" cy="502604"/>
                <a:chOff x="1894570" y="3855680"/>
                <a:chExt cx="645909" cy="502604"/>
              </a:xfrm>
            </p:grpSpPr>
            <p:pic>
              <p:nvPicPr>
                <p:cNvPr id="52" name="Graphic 51" descr="Man">
                  <a:extLst>
                    <a:ext uri="{FF2B5EF4-FFF2-40B4-BE49-F238E27FC236}">
                      <a16:creationId xmlns:a16="http://schemas.microsoft.com/office/drawing/2014/main" id="{A3DF858D-FD58-BA87-BF2C-FF4576AE42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8440" y="4144497"/>
                  <a:ext cx="232039" cy="209821"/>
                </a:xfrm>
                <a:prstGeom prst="rect">
                  <a:avLst/>
                </a:prstGeom>
              </p:spPr>
            </p:pic>
            <p:pic>
              <p:nvPicPr>
                <p:cNvPr id="42" name="Graphic 41" descr="Man">
                  <a:extLst>
                    <a:ext uri="{FF2B5EF4-FFF2-40B4-BE49-F238E27FC236}">
                      <a16:creationId xmlns:a16="http://schemas.microsoft.com/office/drawing/2014/main" id="{907CEC5E-B816-941E-63D7-75F01B1C6F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4083" y="3855680"/>
                  <a:ext cx="232039" cy="209821"/>
                </a:xfrm>
                <a:prstGeom prst="rect">
                  <a:avLst/>
                </a:prstGeom>
              </p:spPr>
            </p:pic>
            <p:pic>
              <p:nvPicPr>
                <p:cNvPr id="45" name="Graphic 44" descr="Man">
                  <a:extLst>
                    <a:ext uri="{FF2B5EF4-FFF2-40B4-BE49-F238E27FC236}">
                      <a16:creationId xmlns:a16="http://schemas.microsoft.com/office/drawing/2014/main" id="{9ABB5C3D-F808-D5AD-B7CF-0870DCD1C1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7652" y="3871116"/>
                  <a:ext cx="232039" cy="209821"/>
                </a:xfrm>
                <a:prstGeom prst="rect">
                  <a:avLst/>
                </a:prstGeom>
              </p:spPr>
            </p:pic>
            <p:pic>
              <p:nvPicPr>
                <p:cNvPr id="46" name="Graphic 45" descr="Man">
                  <a:extLst>
                    <a:ext uri="{FF2B5EF4-FFF2-40B4-BE49-F238E27FC236}">
                      <a16:creationId xmlns:a16="http://schemas.microsoft.com/office/drawing/2014/main" id="{0048DB26-DD8B-2B99-2F87-492650CE7E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1113" y="3860812"/>
                  <a:ext cx="232039" cy="209821"/>
                </a:xfrm>
                <a:prstGeom prst="rect">
                  <a:avLst/>
                </a:prstGeom>
              </p:spPr>
            </p:pic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478108B0-239C-B842-048C-FF7228C885D6}"/>
                    </a:ext>
                  </a:extLst>
                </p:cNvPr>
                <p:cNvGrpSpPr/>
                <p:nvPr/>
              </p:nvGrpSpPr>
              <p:grpSpPr>
                <a:xfrm>
                  <a:off x="1894570" y="4143333"/>
                  <a:ext cx="436743" cy="214951"/>
                  <a:chOff x="978920" y="3844012"/>
                  <a:chExt cx="497999" cy="272548"/>
                </a:xfrm>
              </p:grpSpPr>
              <p:pic>
                <p:nvPicPr>
                  <p:cNvPr id="48" name="Graphic 47" descr="Man">
                    <a:extLst>
                      <a:ext uri="{FF2B5EF4-FFF2-40B4-BE49-F238E27FC236}">
                        <a16:creationId xmlns:a16="http://schemas.microsoft.com/office/drawing/2014/main" id="{9C4C7B88-CA7F-2B1E-D370-21C9EB3AC3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8920" y="3850516"/>
                    <a:ext cx="264584" cy="266044"/>
                  </a:xfrm>
                  <a:prstGeom prst="rect">
                    <a:avLst/>
                  </a:prstGeom>
                </p:spPr>
              </p:pic>
              <p:pic>
                <p:nvPicPr>
                  <p:cNvPr id="49" name="Graphic 48" descr="Man">
                    <a:extLst>
                      <a:ext uri="{FF2B5EF4-FFF2-40B4-BE49-F238E27FC236}">
                        <a16:creationId xmlns:a16="http://schemas.microsoft.com/office/drawing/2014/main" id="{2F7505BF-05C0-5E84-9674-3C0EEDF99D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12335" y="3844012"/>
                    <a:ext cx="264584" cy="266044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ED1FB5-2849-9BBA-CDD5-8F518DDDEFCB}"/>
                </a:ext>
              </a:extLst>
            </p:cNvPr>
            <p:cNvGrpSpPr/>
            <p:nvPr/>
          </p:nvGrpSpPr>
          <p:grpSpPr>
            <a:xfrm>
              <a:off x="1763034" y="5963458"/>
              <a:ext cx="1414798" cy="737718"/>
              <a:chOff x="2651271" y="2092938"/>
              <a:chExt cx="1132763" cy="553290"/>
            </a:xfrm>
          </p:grpSpPr>
          <p:pic>
            <p:nvPicPr>
              <p:cNvPr id="25" name="Graphic 24" descr="Man">
                <a:extLst>
                  <a:ext uri="{FF2B5EF4-FFF2-40B4-BE49-F238E27FC236}">
                    <a16:creationId xmlns:a16="http://schemas.microsoft.com/office/drawing/2014/main" id="{F7D29EFF-E8B8-2648-78D3-BDA65E995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70731" y="2210448"/>
                <a:ext cx="232039" cy="209821"/>
              </a:xfrm>
              <a:prstGeom prst="rect">
                <a:avLst/>
              </a:prstGeom>
            </p:spPr>
          </p:pic>
          <p:pic>
            <p:nvPicPr>
              <p:cNvPr id="26" name="Graphic 25" descr="Man">
                <a:extLst>
                  <a:ext uri="{FF2B5EF4-FFF2-40B4-BE49-F238E27FC236}">
                    <a16:creationId xmlns:a16="http://schemas.microsoft.com/office/drawing/2014/main" id="{1B5D2865-EBD8-D66D-DBAA-CEAA7561FC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76134" y="2216413"/>
                <a:ext cx="232039" cy="209821"/>
              </a:xfrm>
              <a:prstGeom prst="rect">
                <a:avLst/>
              </a:prstGeom>
            </p:spPr>
          </p:pic>
          <p:pic>
            <p:nvPicPr>
              <p:cNvPr id="27" name="Graphic 26" descr="Man">
                <a:extLst>
                  <a:ext uri="{FF2B5EF4-FFF2-40B4-BE49-F238E27FC236}">
                    <a16:creationId xmlns:a16="http://schemas.microsoft.com/office/drawing/2014/main" id="{9789A03B-559D-CD08-0A12-C72C2DDE7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494329" y="2210448"/>
                <a:ext cx="232039" cy="209821"/>
              </a:xfrm>
              <a:prstGeom prst="rect">
                <a:avLst/>
              </a:prstGeom>
            </p:spPr>
          </p:pic>
          <p:pic>
            <p:nvPicPr>
              <p:cNvPr id="28" name="Graphic 27" descr="Users outline">
                <a:extLst>
                  <a:ext uri="{FF2B5EF4-FFF2-40B4-BE49-F238E27FC236}">
                    <a16:creationId xmlns:a16="http://schemas.microsoft.com/office/drawing/2014/main" id="{5D0C5D94-0344-5293-5B45-61FB68239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698010" y="2092938"/>
                <a:ext cx="435147" cy="48768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D5ED6B-259A-24AE-7BEA-CBFA31FD72A0}"/>
                  </a:ext>
                </a:extLst>
              </p:cNvPr>
              <p:cNvSpPr txBox="1"/>
              <p:nvPr/>
            </p:nvSpPr>
            <p:spPr>
              <a:xfrm>
                <a:off x="2651271" y="2446628"/>
                <a:ext cx="1132763" cy="19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32">
                  <a:defRPr/>
                </a:pPr>
                <a:r>
                  <a:rPr lang="en-US" sz="933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rebuchet MS" panose="020B0703020202090204" pitchFamily="34" charset="0"/>
                  </a:rPr>
                  <a:t>On call Resources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CFEDC9-8706-D549-36A2-B836C784203F}"/>
                </a:ext>
              </a:extLst>
            </p:cNvPr>
            <p:cNvSpPr txBox="1"/>
            <p:nvPr/>
          </p:nvSpPr>
          <p:spPr>
            <a:xfrm>
              <a:off x="1228469" y="4783729"/>
              <a:ext cx="3007829" cy="312502"/>
            </a:xfrm>
            <a:prstGeom prst="rect">
              <a:avLst/>
            </a:prstGeom>
            <a:solidFill>
              <a:srgbClr val="BED73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85800">
                <a:defRPr sz="900" b="1" kern="0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685766">
                <a:defRPr/>
              </a:pPr>
              <a:r>
                <a:rPr lang="en-US" sz="1200" dirty="0">
                  <a:solidFill>
                    <a:prstClr val="black"/>
                  </a:solidFill>
                  <a:latin typeface="Trebuchet MS" panose="020B0703020202090204" pitchFamily="34" charset="0"/>
                </a:rPr>
                <a:t>Onsite Support Engineers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8727F91-AFF7-3E1D-4604-A232E06AC044}"/>
                </a:ext>
              </a:extLst>
            </p:cNvPr>
            <p:cNvGrpSpPr/>
            <p:nvPr/>
          </p:nvGrpSpPr>
          <p:grpSpPr>
            <a:xfrm>
              <a:off x="721037" y="6008809"/>
              <a:ext cx="1188455" cy="684001"/>
              <a:chOff x="-824864" y="4336627"/>
              <a:chExt cx="843918" cy="488946"/>
            </a:xfrm>
          </p:grpSpPr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84E35A1E-EC57-275B-9A24-7E5A9AAF9C08}"/>
                  </a:ext>
                </a:extLst>
              </p:cNvPr>
              <p:cNvSpPr txBox="1"/>
              <p:nvPr/>
            </p:nvSpPr>
            <p:spPr>
              <a:xfrm>
                <a:off x="-824864" y="4635333"/>
                <a:ext cx="843918" cy="190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86">
                  <a:defRPr/>
                </a:pPr>
                <a:r>
                  <a:rPr lang="en-US" sz="933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rebuchet MS" panose="020B0703020202090204" pitchFamily="34" charset="0"/>
                  </a:rPr>
                  <a:t>EUS Team Lead</a:t>
                </a:r>
                <a:endParaRPr lang="en-IN" sz="933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703020202090204" pitchFamily="34" charset="0"/>
                </a:endParaRPr>
              </a:p>
            </p:txBody>
          </p:sp>
          <p:pic>
            <p:nvPicPr>
              <p:cNvPr id="93" name="Picture 4" descr="See the source image">
                <a:extLst>
                  <a:ext uri="{FF2B5EF4-FFF2-40B4-BE49-F238E27FC236}">
                    <a16:creationId xmlns:a16="http://schemas.microsoft.com/office/drawing/2014/main" id="{B93C79AD-8202-F9EC-7F7C-DA066DF39C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duotone>
                  <a:prstClr val="black"/>
                  <a:srgbClr val="70AD47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61701" y="4369288"/>
                <a:ext cx="353625" cy="314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52A14A2-D0EC-D2D7-7FDD-1E7E149B1BE3}"/>
                  </a:ext>
                </a:extLst>
              </p:cNvPr>
              <p:cNvSpPr/>
              <p:nvPr/>
            </p:nvSpPr>
            <p:spPr>
              <a:xfrm>
                <a:off x="-629408" y="4336627"/>
                <a:ext cx="458085" cy="483582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86">
                  <a:defRPr/>
                </a:pPr>
                <a:endParaRPr lang="en-IN" kern="0" dirty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D78124E-D94F-6422-1244-D39084DC911A}"/>
                </a:ext>
              </a:extLst>
            </p:cNvPr>
            <p:cNvSpPr txBox="1"/>
            <p:nvPr/>
          </p:nvSpPr>
          <p:spPr>
            <a:xfrm>
              <a:off x="3400386" y="5612288"/>
              <a:ext cx="1144318" cy="42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703020202090204" pitchFamily="34" charset="0"/>
                </a:rPr>
                <a:t>Asset and Vendor  Mgt  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1BCB12D9-5DAB-84C7-8328-D9843989D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536591" y="5213707"/>
              <a:ext cx="675085" cy="474755"/>
            </a:xfrm>
            <a:prstGeom prst="rect">
              <a:avLst/>
            </a:prstGeom>
          </p:spPr>
        </p:pic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177511BE-BB8B-9CA7-E44A-5A815A4FBCE4}"/>
              </a:ext>
            </a:extLst>
          </p:cNvPr>
          <p:cNvGrpSpPr/>
          <p:nvPr/>
        </p:nvGrpSpPr>
        <p:grpSpPr>
          <a:xfrm>
            <a:off x="700842" y="1143816"/>
            <a:ext cx="3113853" cy="1715452"/>
            <a:chOff x="658384" y="2190581"/>
            <a:chExt cx="3278603" cy="193532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BD8484-18F0-318F-3184-FC54172B7D7C}"/>
                </a:ext>
              </a:extLst>
            </p:cNvPr>
            <p:cNvSpPr/>
            <p:nvPr/>
          </p:nvSpPr>
          <p:spPr>
            <a:xfrm>
              <a:off x="723303" y="2411566"/>
              <a:ext cx="3213684" cy="1714336"/>
            </a:xfrm>
            <a:prstGeom prst="rect">
              <a:avLst/>
            </a:prstGeom>
            <a:noFill/>
            <a:ln w="12700" cap="flat" cmpd="sng" algn="ctr">
              <a:solidFill>
                <a:srgbClr val="BED73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en-IN" kern="0" dirty="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5C9C12-A4B3-1C2F-DB4A-81359B863A81}"/>
                </a:ext>
              </a:extLst>
            </p:cNvPr>
            <p:cNvSpPr txBox="1"/>
            <p:nvPr/>
          </p:nvSpPr>
          <p:spPr>
            <a:xfrm>
              <a:off x="658384" y="3631230"/>
              <a:ext cx="1120194" cy="42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Service Management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0895C8-69AE-2080-1BF8-743D3B34E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35097" y="3339820"/>
              <a:ext cx="684355" cy="44061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638A95-8971-533D-33ED-37522DE98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14606" y="2554241"/>
              <a:ext cx="675086" cy="4747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EED5FE-04AD-8D34-1246-B5E959E78424}"/>
                </a:ext>
              </a:extLst>
            </p:cNvPr>
            <p:cNvSpPr txBox="1"/>
            <p:nvPr/>
          </p:nvSpPr>
          <p:spPr>
            <a:xfrm>
              <a:off x="1513826" y="2190581"/>
              <a:ext cx="1855378" cy="312502"/>
            </a:xfrm>
            <a:prstGeom prst="rect">
              <a:avLst/>
            </a:prstGeom>
            <a:solidFill>
              <a:srgbClr val="BED73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Trebuchet MS" panose="020B0703020202090204" pitchFamily="34" charset="0"/>
                </a:rPr>
                <a:t>Primary Service Desk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1EE807-7D09-3165-D8FF-DB632B599881}"/>
                </a:ext>
              </a:extLst>
            </p:cNvPr>
            <p:cNvSpPr txBox="1"/>
            <p:nvPr/>
          </p:nvSpPr>
          <p:spPr>
            <a:xfrm>
              <a:off x="746344" y="2909648"/>
              <a:ext cx="1120192" cy="42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Central Service Desk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8A6AB1F-96AD-CBEB-9F52-BD97A9B22BC9}"/>
                </a:ext>
              </a:extLst>
            </p:cNvPr>
            <p:cNvSpPr txBox="1"/>
            <p:nvPr/>
          </p:nvSpPr>
          <p:spPr>
            <a:xfrm>
              <a:off x="2071743" y="3791049"/>
              <a:ext cx="583556" cy="26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MIS 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3507B45-8042-8E7B-E4E9-339B88EF3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09469" y="3416762"/>
              <a:ext cx="675086" cy="474755"/>
            </a:xfrm>
            <a:prstGeom prst="rect">
              <a:avLst/>
            </a:prstGeom>
          </p:spPr>
        </p:pic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628FD66-6388-C67A-4E62-6EDA644A0307}"/>
                </a:ext>
              </a:extLst>
            </p:cNvPr>
            <p:cNvGrpSpPr/>
            <p:nvPr/>
          </p:nvGrpSpPr>
          <p:grpSpPr>
            <a:xfrm>
              <a:off x="3074571" y="2910488"/>
              <a:ext cx="862415" cy="676498"/>
              <a:chOff x="-704467" y="4336627"/>
              <a:chExt cx="612398" cy="483582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8C31148-D41C-F562-481B-7C59E3534EDF}"/>
                  </a:ext>
                </a:extLst>
              </p:cNvPr>
              <p:cNvSpPr txBox="1"/>
              <p:nvPr/>
            </p:nvSpPr>
            <p:spPr>
              <a:xfrm>
                <a:off x="-704467" y="4624493"/>
                <a:ext cx="612398" cy="190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86">
                  <a:defRPr/>
                </a:pPr>
                <a:r>
                  <a:rPr lang="en-US" sz="933" b="1" kern="0" dirty="0">
                    <a:solidFill>
                      <a:prstClr val="white">
                        <a:lumMod val="95000"/>
                      </a:prstClr>
                    </a:solidFill>
                    <a:latin typeface="Trebuchet MS" panose="020B0703020202090204" pitchFamily="34" charset="0"/>
                  </a:rPr>
                  <a:t>SD Lead</a:t>
                </a:r>
                <a:endParaRPr lang="en-IN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endParaRPr>
              </a:p>
            </p:txBody>
          </p:sp>
          <p:pic>
            <p:nvPicPr>
              <p:cNvPr id="101" name="Picture 4" descr="See the source image">
                <a:extLst>
                  <a:ext uri="{FF2B5EF4-FFF2-40B4-BE49-F238E27FC236}">
                    <a16:creationId xmlns:a16="http://schemas.microsoft.com/office/drawing/2014/main" id="{22A19277-EF79-2F81-49F1-2A07BBF09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61701" y="4369288"/>
                <a:ext cx="353625" cy="314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2ACEA8D-4101-47A8-0A64-8BE71868EBA4}"/>
                  </a:ext>
                </a:extLst>
              </p:cNvPr>
              <p:cNvSpPr/>
              <p:nvPr/>
            </p:nvSpPr>
            <p:spPr>
              <a:xfrm>
                <a:off x="-629408" y="4336627"/>
                <a:ext cx="458085" cy="483582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86">
                  <a:defRPr/>
                </a:pPr>
                <a:endParaRPr lang="en-IN" kern="0" dirty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</p:grp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F28A1E95-7C04-0124-6A03-E8DE5BC89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60542" y="2718376"/>
              <a:ext cx="1010796" cy="691570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745DD7B-4FE5-817B-5E16-470715ED9C60}"/>
                </a:ext>
              </a:extLst>
            </p:cNvPr>
            <p:cNvSpPr txBox="1"/>
            <p:nvPr/>
          </p:nvSpPr>
          <p:spPr>
            <a:xfrm>
              <a:off x="1747466" y="3174102"/>
              <a:ext cx="1221208" cy="26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2">
                <a:defRPr/>
              </a:pPr>
              <a:r>
                <a:rPr lang="en-US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Remote Support 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D5A3C611-0F63-5FF1-A4ED-99CBB6C4DA5D}"/>
              </a:ext>
            </a:extLst>
          </p:cNvPr>
          <p:cNvGrpSpPr/>
          <p:nvPr/>
        </p:nvGrpSpPr>
        <p:grpSpPr>
          <a:xfrm>
            <a:off x="4240279" y="1197843"/>
            <a:ext cx="3148224" cy="1644285"/>
            <a:chOff x="4087158" y="2270869"/>
            <a:chExt cx="3314792" cy="185503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B3B9E0F-583E-976E-C5DC-819A0D2834B6}"/>
                </a:ext>
              </a:extLst>
            </p:cNvPr>
            <p:cNvSpPr/>
            <p:nvPr/>
          </p:nvSpPr>
          <p:spPr>
            <a:xfrm>
              <a:off x="4188266" y="2411566"/>
              <a:ext cx="3213684" cy="1714336"/>
            </a:xfrm>
            <a:prstGeom prst="rect">
              <a:avLst/>
            </a:prstGeom>
            <a:noFill/>
            <a:ln w="12700" cap="flat" cmpd="sng" algn="ctr">
              <a:solidFill>
                <a:srgbClr val="BED73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en-IN" kern="0" dirty="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4EE29A3-A73C-161F-F656-1CA2390F6F62}"/>
                </a:ext>
              </a:extLst>
            </p:cNvPr>
            <p:cNvSpPr txBox="1"/>
            <p:nvPr/>
          </p:nvSpPr>
          <p:spPr>
            <a:xfrm>
              <a:off x="4087158" y="3654950"/>
              <a:ext cx="1120194" cy="42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Service Management</a:t>
              </a: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902F99AA-9909-5C39-41BF-134DC4B86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00060" y="3339820"/>
              <a:ext cx="684355" cy="440617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D034A77-7CDE-E122-ED0F-C986B6014678}"/>
                </a:ext>
              </a:extLst>
            </p:cNvPr>
            <p:cNvSpPr txBox="1"/>
            <p:nvPr/>
          </p:nvSpPr>
          <p:spPr>
            <a:xfrm>
              <a:off x="4983218" y="3724850"/>
              <a:ext cx="1005373" cy="26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IPC Managers </a:t>
              </a: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20998B9D-057E-4540-DBF3-D2C6E9675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01705" y="2568792"/>
              <a:ext cx="675085" cy="474755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13245F7-7CFF-5C12-44F9-C9E46A650DE3}"/>
                </a:ext>
              </a:extLst>
            </p:cNvPr>
            <p:cNvSpPr txBox="1"/>
            <p:nvPr/>
          </p:nvSpPr>
          <p:spPr>
            <a:xfrm>
              <a:off x="4981389" y="2270869"/>
              <a:ext cx="1771448" cy="312502"/>
            </a:xfrm>
            <a:prstGeom prst="rect">
              <a:avLst/>
            </a:prstGeom>
            <a:solidFill>
              <a:srgbClr val="BED73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Trebuchet MS" panose="020B0703020202090204" pitchFamily="34" charset="0"/>
                </a:rPr>
                <a:t>BCP Service Desk 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A7ADF514-4C23-9F89-F8AB-D9E4DA36E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59031" y="3353470"/>
              <a:ext cx="684355" cy="440617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52E6CFB-F85F-F858-9B53-BF509A084880}"/>
                </a:ext>
              </a:extLst>
            </p:cNvPr>
            <p:cNvSpPr txBox="1"/>
            <p:nvPr/>
          </p:nvSpPr>
          <p:spPr>
            <a:xfrm>
              <a:off x="4211308" y="2909649"/>
              <a:ext cx="1120192" cy="428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Central Service Desk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ED1D6F2-F6A8-334C-0A07-8B6BF190D0DA}"/>
                </a:ext>
              </a:extLst>
            </p:cNvPr>
            <p:cNvSpPr txBox="1"/>
            <p:nvPr/>
          </p:nvSpPr>
          <p:spPr>
            <a:xfrm>
              <a:off x="5941703" y="3727756"/>
              <a:ext cx="583556" cy="26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MIS </a:t>
              </a:r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9D6D5C7A-2D21-D110-8EDF-C35FFDE7D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879432" y="3353470"/>
              <a:ext cx="675085" cy="474755"/>
            </a:xfrm>
            <a:prstGeom prst="rect">
              <a:avLst/>
            </a:prstGeom>
          </p:spPr>
        </p:pic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78D5F7EA-1654-6A7B-3499-4766B8772714}"/>
                </a:ext>
              </a:extLst>
            </p:cNvPr>
            <p:cNvGrpSpPr/>
            <p:nvPr/>
          </p:nvGrpSpPr>
          <p:grpSpPr>
            <a:xfrm>
              <a:off x="6539534" y="2910488"/>
              <a:ext cx="862415" cy="676498"/>
              <a:chOff x="-704467" y="4336627"/>
              <a:chExt cx="612398" cy="483582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C463337-BED1-2D06-B27B-D94F343AA6CA}"/>
                  </a:ext>
                </a:extLst>
              </p:cNvPr>
              <p:cNvSpPr txBox="1"/>
              <p:nvPr/>
            </p:nvSpPr>
            <p:spPr>
              <a:xfrm>
                <a:off x="-704467" y="4624493"/>
                <a:ext cx="612398" cy="190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86">
                  <a:defRPr/>
                </a:pPr>
                <a:r>
                  <a:rPr lang="en-US" sz="933" b="1" kern="0" dirty="0">
                    <a:solidFill>
                      <a:prstClr val="white">
                        <a:lumMod val="95000"/>
                      </a:prstClr>
                    </a:solidFill>
                    <a:latin typeface="Trebuchet MS" panose="020B0703020202090204" pitchFamily="34" charset="0"/>
                  </a:rPr>
                  <a:t>SD Lead</a:t>
                </a:r>
                <a:endParaRPr lang="en-IN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endParaRPr>
              </a:p>
            </p:txBody>
          </p:sp>
          <p:pic>
            <p:nvPicPr>
              <p:cNvPr id="117" name="Picture 4" descr="See the source image">
                <a:extLst>
                  <a:ext uri="{FF2B5EF4-FFF2-40B4-BE49-F238E27FC236}">
                    <a16:creationId xmlns:a16="http://schemas.microsoft.com/office/drawing/2014/main" id="{3E247282-7D64-19D3-DCE0-B50A49E164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61701" y="4369288"/>
                <a:ext cx="353625" cy="314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6296015C-F06C-1225-4AFC-097336CC5F42}"/>
                  </a:ext>
                </a:extLst>
              </p:cNvPr>
              <p:cNvSpPr/>
              <p:nvPr/>
            </p:nvSpPr>
            <p:spPr>
              <a:xfrm>
                <a:off x="-629408" y="4336627"/>
                <a:ext cx="458085" cy="483582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286">
                  <a:defRPr/>
                </a:pPr>
                <a:endParaRPr lang="en-IN" kern="0" dirty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</p:grp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023571CB-AD22-F28B-CF5F-EBF832D7C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25506" y="2619936"/>
              <a:ext cx="1010797" cy="691569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6AD87AA-00D2-DABF-9A9B-E7F0B8F2B7D8}"/>
                </a:ext>
              </a:extLst>
            </p:cNvPr>
            <p:cNvSpPr txBox="1"/>
            <p:nvPr/>
          </p:nvSpPr>
          <p:spPr>
            <a:xfrm>
              <a:off x="5128666" y="3042840"/>
              <a:ext cx="1201822" cy="26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Remote Support </a:t>
              </a:r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79B4A7E3-9072-3191-EB4F-66C44FC57177}"/>
              </a:ext>
            </a:extLst>
          </p:cNvPr>
          <p:cNvGrpSpPr/>
          <p:nvPr/>
        </p:nvGrpSpPr>
        <p:grpSpPr>
          <a:xfrm>
            <a:off x="5448932" y="3072797"/>
            <a:ext cx="6073560" cy="3228916"/>
            <a:chOff x="5596607" y="3139259"/>
            <a:chExt cx="6394905" cy="3642767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E3C3571-2780-1D1D-77ED-99EBDB3B6159}"/>
                </a:ext>
              </a:extLst>
            </p:cNvPr>
            <p:cNvGrpSpPr/>
            <p:nvPr/>
          </p:nvGrpSpPr>
          <p:grpSpPr>
            <a:xfrm>
              <a:off x="10954143" y="3506089"/>
              <a:ext cx="730692" cy="742913"/>
              <a:chOff x="8893756" y="2579795"/>
              <a:chExt cx="548020" cy="520279"/>
            </a:xfrm>
          </p:grpSpPr>
          <p:pic>
            <p:nvPicPr>
              <p:cNvPr id="165" name="Picture 8" descr="See the source image">
                <a:extLst>
                  <a:ext uri="{FF2B5EF4-FFF2-40B4-BE49-F238E27FC236}">
                    <a16:creationId xmlns:a16="http://schemas.microsoft.com/office/drawing/2014/main" id="{97580C49-1A7B-02C9-ECEF-F425D67599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4947" y="2598104"/>
                <a:ext cx="358001" cy="350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CB833EC3-369D-56AE-98E6-2B7D6AB0F1FF}"/>
                  </a:ext>
                </a:extLst>
              </p:cNvPr>
              <p:cNvGrpSpPr/>
              <p:nvPr/>
            </p:nvGrpSpPr>
            <p:grpSpPr>
              <a:xfrm>
                <a:off x="8893756" y="2579795"/>
                <a:ext cx="548020" cy="520279"/>
                <a:chOff x="2130171" y="5314016"/>
                <a:chExt cx="729096" cy="778151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3DCF5EB4-FB96-6430-6356-D8892147CCB8}"/>
                    </a:ext>
                  </a:extLst>
                </p:cNvPr>
                <p:cNvSpPr/>
                <p:nvPr/>
              </p:nvSpPr>
              <p:spPr>
                <a:xfrm>
                  <a:off x="2191902" y="5314016"/>
                  <a:ext cx="605634" cy="744909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en-IN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5A54014C-D688-A432-3A47-281F9B4F5F95}"/>
                    </a:ext>
                  </a:extLst>
                </p:cNvPr>
                <p:cNvSpPr txBox="1"/>
                <p:nvPr/>
              </p:nvSpPr>
              <p:spPr>
                <a:xfrm>
                  <a:off x="2130171" y="5813411"/>
                  <a:ext cx="729096" cy="278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32">
                    <a:defRPr/>
                  </a:pPr>
                  <a:r>
                    <a:rPr lang="en-US" sz="933" b="1" kern="0" dirty="0">
                      <a:solidFill>
                        <a:prstClr val="white">
                          <a:lumMod val="95000"/>
                        </a:prstClr>
                      </a:solidFill>
                      <a:latin typeface="Trebuchet MS" panose="020B0703020202090204" pitchFamily="34" charset="0"/>
                    </a:rPr>
                    <a:t>NOC</a:t>
                  </a:r>
                </a:p>
              </p:txBody>
            </p:sp>
          </p:grpSp>
        </p:grp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28D7A26E-7B86-1E72-4439-A51A73E6D518}"/>
                </a:ext>
              </a:extLst>
            </p:cNvPr>
            <p:cNvGrpSpPr/>
            <p:nvPr/>
          </p:nvGrpSpPr>
          <p:grpSpPr>
            <a:xfrm>
              <a:off x="6035214" y="3450072"/>
              <a:ext cx="730693" cy="765711"/>
              <a:chOff x="6363917" y="4047603"/>
              <a:chExt cx="548020" cy="574283"/>
            </a:xfrm>
          </p:grpSpPr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A0D158F6-5C05-38E3-B2E4-F57014DA59AB}"/>
                  </a:ext>
                </a:extLst>
              </p:cNvPr>
              <p:cNvGrpSpPr/>
              <p:nvPr/>
            </p:nvGrpSpPr>
            <p:grpSpPr>
              <a:xfrm>
                <a:off x="6363917" y="4047603"/>
                <a:ext cx="548020" cy="574283"/>
                <a:chOff x="2130758" y="5314015"/>
                <a:chExt cx="729096" cy="858920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26D828F1-74E2-AACD-4245-A72D5FB69196}"/>
                    </a:ext>
                  </a:extLst>
                </p:cNvPr>
                <p:cNvSpPr/>
                <p:nvPr/>
              </p:nvSpPr>
              <p:spPr>
                <a:xfrm>
                  <a:off x="2133282" y="5314015"/>
                  <a:ext cx="696028" cy="807454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en-IN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39" name="TextBox 238">
                  <a:extLst>
                    <a:ext uri="{FF2B5EF4-FFF2-40B4-BE49-F238E27FC236}">
                      <a16:creationId xmlns:a16="http://schemas.microsoft.com/office/drawing/2014/main" id="{404FB7AC-C1F4-6F88-DAFF-7E16ED81B2F6}"/>
                    </a:ext>
                  </a:extLst>
                </p:cNvPr>
                <p:cNvSpPr txBox="1"/>
                <p:nvPr/>
              </p:nvSpPr>
              <p:spPr>
                <a:xfrm>
                  <a:off x="2130758" y="5692724"/>
                  <a:ext cx="729096" cy="480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32">
                    <a:defRPr/>
                  </a:pPr>
                  <a:r>
                    <a:rPr lang="en-US" sz="933" b="1" kern="0" dirty="0">
                      <a:solidFill>
                        <a:prstClr val="white">
                          <a:lumMod val="95000"/>
                        </a:prstClr>
                      </a:solidFill>
                      <a:latin typeface="Trebuchet MS" panose="020B0703020202090204" pitchFamily="34" charset="0"/>
                    </a:rPr>
                    <a:t>Quality &amp; Audit</a:t>
                  </a:r>
                </a:p>
              </p:txBody>
            </p:sp>
          </p:grpSp>
          <p:pic>
            <p:nvPicPr>
              <p:cNvPr id="237" name="Picture 236">
                <a:extLst>
                  <a:ext uri="{FF2B5EF4-FFF2-40B4-BE49-F238E27FC236}">
                    <a16:creationId xmlns:a16="http://schemas.microsoft.com/office/drawing/2014/main" id="{5F2AEA7E-8543-67E1-7225-36E2F34CEE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duotone>
                  <a:srgbClr val="70AD47">
                    <a:shade val="45000"/>
                    <a:satMod val="135000"/>
                  </a:srgbClr>
                  <a:prstClr val="white"/>
                </a:duotone>
              </a:blip>
              <a:srcRect b="9467"/>
              <a:stretch/>
            </p:blipFill>
            <p:spPr>
              <a:xfrm>
                <a:off x="6460790" y="4072027"/>
                <a:ext cx="349565" cy="269351"/>
              </a:xfrm>
              <a:prstGeom prst="rect">
                <a:avLst/>
              </a:prstGeom>
            </p:spPr>
          </p:pic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F05E6C1F-6D12-5FCE-76E9-BA822BD9A531}"/>
                </a:ext>
              </a:extLst>
            </p:cNvPr>
            <p:cNvGrpSpPr/>
            <p:nvPr/>
          </p:nvGrpSpPr>
          <p:grpSpPr>
            <a:xfrm>
              <a:off x="8365017" y="4403066"/>
              <a:ext cx="3453492" cy="2288793"/>
              <a:chOff x="8418718" y="4230737"/>
              <a:chExt cx="3453492" cy="2288793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8215254-0950-242E-94EA-5F6F04A1168D}"/>
                  </a:ext>
                </a:extLst>
              </p:cNvPr>
              <p:cNvSpPr/>
              <p:nvPr/>
            </p:nvSpPr>
            <p:spPr>
              <a:xfrm>
                <a:off x="8418718" y="4429257"/>
                <a:ext cx="3453492" cy="2090273"/>
              </a:xfrm>
              <a:prstGeom prst="rect">
                <a:avLst/>
              </a:prstGeom>
              <a:ln w="9525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914354">
                  <a:defRPr/>
                </a:pPr>
                <a:endParaRPr lang="en-IN" sz="2400" dirty="0">
                  <a:solidFill>
                    <a:prstClr val="black"/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0522B125-21AF-F1B8-B7F2-138535635AAE}"/>
                  </a:ext>
                </a:extLst>
              </p:cNvPr>
              <p:cNvGrpSpPr/>
              <p:nvPr/>
            </p:nvGrpSpPr>
            <p:grpSpPr>
              <a:xfrm>
                <a:off x="10832325" y="5434289"/>
                <a:ext cx="966987" cy="923910"/>
                <a:chOff x="2108786" y="5085097"/>
                <a:chExt cx="802558" cy="1036374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B5D14817-ACCC-4095-C875-7EED12EDE777}"/>
                    </a:ext>
                  </a:extLst>
                </p:cNvPr>
                <p:cNvSpPr/>
                <p:nvPr/>
              </p:nvSpPr>
              <p:spPr>
                <a:xfrm>
                  <a:off x="2191903" y="5130477"/>
                  <a:ext cx="605634" cy="990994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en-IN" kern="0" dirty="0">
                    <a:solidFill>
                      <a:prstClr val="white"/>
                    </a:solidFill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A0AE178D-B3FA-3CB4-D00A-9188B1787217}"/>
                    </a:ext>
                  </a:extLst>
                </p:cNvPr>
                <p:cNvSpPr txBox="1"/>
                <p:nvPr/>
              </p:nvSpPr>
              <p:spPr>
                <a:xfrm>
                  <a:off x="2126528" y="5771384"/>
                  <a:ext cx="784816" cy="2985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32">
                    <a:defRPr/>
                  </a:pPr>
                  <a:r>
                    <a:rPr lang="en-US" sz="933" b="1" kern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rebuchet MS" panose="020B0703020202090204" pitchFamily="34" charset="0"/>
                    </a:rPr>
                    <a:t>Tools SME </a:t>
                  </a:r>
                </a:p>
              </p:txBody>
            </p:sp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744809BF-3E6D-E79F-F4D9-5777191120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43823" y="5326431"/>
                  <a:ext cx="553711" cy="471574"/>
                </a:xfrm>
                <a:prstGeom prst="rect">
                  <a:avLst/>
                </a:prstGeom>
              </p:spPr>
            </p:pic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F133A108-A308-76B8-D771-948219AF87C4}"/>
                    </a:ext>
                  </a:extLst>
                </p:cNvPr>
                <p:cNvSpPr txBox="1"/>
                <p:nvPr/>
              </p:nvSpPr>
              <p:spPr>
                <a:xfrm>
                  <a:off x="2108786" y="5085097"/>
                  <a:ext cx="764582" cy="2985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32">
                    <a:defRPr/>
                  </a:pPr>
                  <a:r>
                    <a:rPr lang="en-US" sz="933" b="1" kern="0" dirty="0">
                      <a:solidFill>
                        <a:prstClr val="black"/>
                      </a:solidFill>
                      <a:latin typeface="Trebuchet MS" panose="020B0703020202090204" pitchFamily="34" charset="0"/>
                    </a:rPr>
                    <a:t>Tools Team </a:t>
                  </a:r>
                </a:p>
              </p:txBody>
            </p: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EAC5F867-55F6-A3D0-E1E9-D82EFD7E2624}"/>
                  </a:ext>
                </a:extLst>
              </p:cNvPr>
              <p:cNvGrpSpPr/>
              <p:nvPr/>
            </p:nvGrpSpPr>
            <p:grpSpPr>
              <a:xfrm>
                <a:off x="9239383" y="5448855"/>
                <a:ext cx="1719200" cy="901156"/>
                <a:chOff x="6551495" y="2249199"/>
                <a:chExt cx="1072492" cy="675866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8CAD88CF-8432-422E-5CB2-1C92AA83A274}"/>
                    </a:ext>
                  </a:extLst>
                </p:cNvPr>
                <p:cNvGrpSpPr/>
                <p:nvPr/>
              </p:nvGrpSpPr>
              <p:grpSpPr>
                <a:xfrm>
                  <a:off x="6551495" y="2249210"/>
                  <a:ext cx="548019" cy="662590"/>
                  <a:chOff x="2601679" y="5130478"/>
                  <a:chExt cx="729097" cy="990993"/>
                </a:xfrm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8DF8096A-ABFD-CDCE-F006-F7DC98E49192}"/>
                      </a:ext>
                    </a:extLst>
                  </p:cNvPr>
                  <p:cNvSpPr/>
                  <p:nvPr/>
                </p:nvSpPr>
                <p:spPr>
                  <a:xfrm>
                    <a:off x="2662161" y="5130478"/>
                    <a:ext cx="605634" cy="990993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ysDash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32">
                      <a:defRPr/>
                    </a:pPr>
                    <a:endParaRPr lang="en-IN" kern="0" dirty="0">
                      <a:solidFill>
                        <a:prstClr val="white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55" name="TextBox 154">
                    <a:extLst>
                      <a:ext uri="{FF2B5EF4-FFF2-40B4-BE49-F238E27FC236}">
                        <a16:creationId xmlns:a16="http://schemas.microsoft.com/office/drawing/2014/main" id="{73F3ED60-5E45-70B8-6636-D3CB51342165}"/>
                      </a:ext>
                    </a:extLst>
                  </p:cNvPr>
                  <p:cNvSpPr txBox="1"/>
                  <p:nvPr/>
                </p:nvSpPr>
                <p:spPr>
                  <a:xfrm>
                    <a:off x="2601679" y="5805004"/>
                    <a:ext cx="729097" cy="2985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32">
                      <a:defRPr/>
                    </a:pPr>
                    <a:r>
                      <a:rPr lang="en-US" sz="933" b="1" kern="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rebuchet MS" panose="020B0703020202090204" pitchFamily="34" charset="0"/>
                      </a:rPr>
                      <a:t>L2 Admin</a:t>
                    </a:r>
                  </a:p>
                </p:txBody>
              </p:sp>
              <p:pic>
                <p:nvPicPr>
                  <p:cNvPr id="156" name="Picture 155">
                    <a:extLst>
                      <a:ext uri="{FF2B5EF4-FFF2-40B4-BE49-F238E27FC236}">
                        <a16:creationId xmlns:a16="http://schemas.microsoft.com/office/drawing/2014/main" id="{CCB1E694-3F52-384C-6408-0A507BB430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703862" y="5349417"/>
                    <a:ext cx="553711" cy="47157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66ED9898-331D-6DF1-FB21-7DAEB6C7667A}"/>
                    </a:ext>
                  </a:extLst>
                </p:cNvPr>
                <p:cNvGrpSpPr/>
                <p:nvPr/>
              </p:nvGrpSpPr>
              <p:grpSpPr>
                <a:xfrm>
                  <a:off x="7075968" y="2249199"/>
                  <a:ext cx="548019" cy="675866"/>
                  <a:chOff x="2590792" y="5130478"/>
                  <a:chExt cx="729097" cy="1010852"/>
                </a:xfrm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636641E0-2DEA-28F6-1EB1-13EEC91E6463}"/>
                      </a:ext>
                    </a:extLst>
                  </p:cNvPr>
                  <p:cNvSpPr/>
                  <p:nvPr/>
                </p:nvSpPr>
                <p:spPr>
                  <a:xfrm>
                    <a:off x="2626862" y="5130478"/>
                    <a:ext cx="605635" cy="990993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ysDash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914332">
                      <a:defRPr/>
                    </a:pPr>
                    <a:endParaRPr lang="en-IN" kern="0" dirty="0">
                      <a:solidFill>
                        <a:prstClr val="white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7D934F2F-1563-4F30-3A5D-C2FC920B55FE}"/>
                      </a:ext>
                    </a:extLst>
                  </p:cNvPr>
                  <p:cNvSpPr txBox="1"/>
                  <p:nvPr/>
                </p:nvSpPr>
                <p:spPr>
                  <a:xfrm>
                    <a:off x="2590792" y="5661119"/>
                    <a:ext cx="729097" cy="4802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32">
                      <a:defRPr/>
                    </a:pPr>
                    <a:r>
                      <a:rPr lang="en-US" sz="933" b="1" kern="0" dirty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Trebuchet MS" panose="020B0703020202090204" pitchFamily="34" charset="0"/>
                      </a:rPr>
                      <a:t>L3 Admin and SME</a:t>
                    </a:r>
                  </a:p>
                </p:txBody>
              </p:sp>
              <p:pic>
                <p:nvPicPr>
                  <p:cNvPr id="153" name="Picture 152">
                    <a:extLst>
                      <a:ext uri="{FF2B5EF4-FFF2-40B4-BE49-F238E27FC236}">
                        <a16:creationId xmlns:a16="http://schemas.microsoft.com/office/drawing/2014/main" id="{B4566457-959F-3BE0-2BA3-52B615C93F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703860" y="5349417"/>
                    <a:ext cx="553711" cy="471575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3E1F8913-1FD7-31F9-240A-BAE075620666}"/>
                  </a:ext>
                </a:extLst>
              </p:cNvPr>
              <p:cNvSpPr/>
              <p:nvPr/>
            </p:nvSpPr>
            <p:spPr>
              <a:xfrm>
                <a:off x="8483797" y="5453583"/>
                <a:ext cx="729716" cy="88345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en-IN" kern="0" dirty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A38ADB3-9A20-28CB-36C4-5866CEF30BEE}"/>
                  </a:ext>
                </a:extLst>
              </p:cNvPr>
              <p:cNvSpPr txBox="1"/>
              <p:nvPr/>
            </p:nvSpPr>
            <p:spPr>
              <a:xfrm>
                <a:off x="8467819" y="6019392"/>
                <a:ext cx="852803" cy="266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32">
                  <a:defRPr/>
                </a:pPr>
                <a:r>
                  <a:rPr lang="en-US" sz="933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rebuchet MS" panose="020B0703020202090204" pitchFamily="34" charset="0"/>
                  </a:rPr>
                  <a:t>L1 Admin </a:t>
                </a:r>
              </a:p>
            </p:txBody>
          </p:sp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A6170BCA-9032-809A-2F16-46B69C408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576570" y="5648762"/>
                <a:ext cx="667155" cy="420400"/>
              </a:xfrm>
              <a:prstGeom prst="rect">
                <a:avLst/>
              </a:prstGeom>
            </p:spPr>
          </p:pic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CB834FFF-7F95-CC1A-5E4E-480E04EA49A8}"/>
                  </a:ext>
                </a:extLst>
              </p:cNvPr>
              <p:cNvGrpSpPr/>
              <p:nvPr/>
            </p:nvGrpSpPr>
            <p:grpSpPr>
              <a:xfrm>
                <a:off x="8507322" y="5103826"/>
                <a:ext cx="3116256" cy="312501"/>
                <a:chOff x="4662508" y="3374513"/>
                <a:chExt cx="2337192" cy="234376"/>
              </a:xfrm>
            </p:grpSpPr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533F59A5-9BF0-55F4-329E-90AAF169C6FF}"/>
                    </a:ext>
                  </a:extLst>
                </p:cNvPr>
                <p:cNvSpPr txBox="1"/>
                <p:nvPr/>
              </p:nvSpPr>
              <p:spPr>
                <a:xfrm>
                  <a:off x="4662508" y="3374513"/>
                  <a:ext cx="2337192" cy="234376"/>
                </a:xfrm>
                <a:prstGeom prst="rect">
                  <a:avLst/>
                </a:prstGeom>
                <a:noFill/>
                <a:ln>
                  <a:solidFill>
                    <a:srgbClr val="7F7F7F"/>
                  </a:solidFill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4354">
                    <a:defRPr/>
                  </a:pPr>
                  <a:r>
                    <a:rPr lang="en-US" sz="1200" dirty="0">
                      <a:solidFill>
                        <a:prstClr val="black"/>
                      </a:solidFill>
                      <a:latin typeface="Trebuchet MS" panose="020B0703020202090204" pitchFamily="34" charset="0"/>
                    </a:rPr>
                    <a:t> Domain Leads</a:t>
                  </a:r>
                </a:p>
              </p:txBody>
            </p:sp>
            <p:pic>
              <p:nvPicPr>
                <p:cNvPr id="163" name="Picture 4" descr="See the source image">
                  <a:extLst>
                    <a:ext uri="{FF2B5EF4-FFF2-40B4-BE49-F238E27FC236}">
                      <a16:creationId xmlns:a16="http://schemas.microsoft.com/office/drawing/2014/main" id="{26A05BB4-4F04-A9E0-9E74-03C3C25F59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duotone>
                    <a:prstClr val="black"/>
                    <a:srgbClr val="70AD47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4444" y="3381828"/>
                  <a:ext cx="267418" cy="2232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11139749-2DEC-A639-BFD4-9A762B841654}"/>
                  </a:ext>
                </a:extLst>
              </p:cNvPr>
              <p:cNvGrpSpPr/>
              <p:nvPr/>
            </p:nvGrpSpPr>
            <p:grpSpPr>
              <a:xfrm>
                <a:off x="8507322" y="4715323"/>
                <a:ext cx="3116256" cy="312501"/>
                <a:chOff x="4662508" y="3374513"/>
                <a:chExt cx="2337192" cy="234376"/>
              </a:xfrm>
            </p:grpSpPr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35000F33-8F11-C42B-C6E8-B319C85CC70A}"/>
                    </a:ext>
                  </a:extLst>
                </p:cNvPr>
                <p:cNvSpPr txBox="1"/>
                <p:nvPr/>
              </p:nvSpPr>
              <p:spPr>
                <a:xfrm>
                  <a:off x="4662508" y="3374513"/>
                  <a:ext cx="2337192" cy="234376"/>
                </a:xfrm>
                <a:prstGeom prst="rect">
                  <a:avLst/>
                </a:prstGeom>
                <a:noFill/>
                <a:ln>
                  <a:solidFill>
                    <a:srgbClr val="7F7F7F"/>
                  </a:solidFill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4354">
                    <a:defRPr/>
                  </a:pPr>
                  <a:r>
                    <a:rPr lang="en-US" sz="1200" dirty="0">
                      <a:solidFill>
                        <a:prstClr val="black"/>
                      </a:solidFill>
                      <a:latin typeface="Trebuchet MS" panose="020B0703020202090204" pitchFamily="34" charset="0"/>
                    </a:rPr>
                    <a:t>Infra Lead</a:t>
                  </a:r>
                </a:p>
              </p:txBody>
            </p:sp>
            <p:pic>
              <p:nvPicPr>
                <p:cNvPr id="171" name="Picture 4" descr="See the source image">
                  <a:extLst>
                    <a:ext uri="{FF2B5EF4-FFF2-40B4-BE49-F238E27FC236}">
                      <a16:creationId xmlns:a16="http://schemas.microsoft.com/office/drawing/2014/main" id="{FE14F80C-F09E-0297-1D2E-C60CC9503D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duotone>
                    <a:prstClr val="black"/>
                    <a:srgbClr val="70AD47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4444" y="3381828"/>
                  <a:ext cx="267418" cy="2232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6469F364-9FD1-81A4-3235-61A068867DDB}"/>
                  </a:ext>
                </a:extLst>
              </p:cNvPr>
              <p:cNvSpPr txBox="1"/>
              <p:nvPr/>
            </p:nvSpPr>
            <p:spPr>
              <a:xfrm>
                <a:off x="8654358" y="4230737"/>
                <a:ext cx="3007829" cy="312502"/>
              </a:xfrm>
              <a:prstGeom prst="rect">
                <a:avLst/>
              </a:prstGeom>
              <a:solidFill>
                <a:srgbClr val="BED730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 defTabSz="685800">
                  <a:defRPr sz="900" b="1" kern="0">
                    <a:solidFill>
                      <a:schemeClr val="bg1"/>
                    </a:solidFill>
                    <a:latin typeface="+mj-lt"/>
                  </a:defRPr>
                </a:lvl1pPr>
              </a:lstStyle>
              <a:p>
                <a:pPr defTabSz="685766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Trebuchet MS" panose="020B0703020202090204" pitchFamily="34" charset="0"/>
                  </a:rPr>
                  <a:t>Infra and Network Support Team </a:t>
                </a:r>
              </a:p>
            </p:txBody>
          </p: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483AF260-72BF-0481-E369-096FF5825186}"/>
                </a:ext>
              </a:extLst>
            </p:cNvPr>
            <p:cNvGrpSpPr/>
            <p:nvPr/>
          </p:nvGrpSpPr>
          <p:grpSpPr>
            <a:xfrm>
              <a:off x="5803825" y="4454812"/>
              <a:ext cx="2444051" cy="2240876"/>
              <a:chOff x="8439446" y="1778897"/>
              <a:chExt cx="2444051" cy="2240876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8A52C88-64C8-2C06-BEF8-02915020BE7E}"/>
                  </a:ext>
                </a:extLst>
              </p:cNvPr>
              <p:cNvSpPr/>
              <p:nvPr/>
            </p:nvSpPr>
            <p:spPr>
              <a:xfrm>
                <a:off x="8439446" y="1929500"/>
                <a:ext cx="2444051" cy="2090273"/>
              </a:xfrm>
              <a:prstGeom prst="rect">
                <a:avLst/>
              </a:prstGeom>
              <a:ln w="9525"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914354">
                  <a:defRPr/>
                </a:pPr>
                <a:endParaRPr lang="en-IN" sz="2400" dirty="0">
                  <a:solidFill>
                    <a:prstClr val="black"/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EA3A3755-6419-198B-5169-D8372673042F}"/>
                  </a:ext>
                </a:extLst>
              </p:cNvPr>
              <p:cNvGrpSpPr/>
              <p:nvPr/>
            </p:nvGrpSpPr>
            <p:grpSpPr>
              <a:xfrm>
                <a:off x="9520336" y="3010743"/>
                <a:ext cx="974784" cy="883454"/>
                <a:chOff x="2581985" y="5130478"/>
                <a:chExt cx="809031" cy="990993"/>
              </a:xfrm>
            </p:grpSpPr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8046F6D8-B9FD-8F58-E847-08B1FE8DFCB0}"/>
                    </a:ext>
                  </a:extLst>
                </p:cNvPr>
                <p:cNvSpPr/>
                <p:nvPr/>
              </p:nvSpPr>
              <p:spPr>
                <a:xfrm>
                  <a:off x="2662161" y="5130478"/>
                  <a:ext cx="605634" cy="990993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" lastClr="FFFFFF">
                      <a:lumMod val="50000"/>
                    </a:sysClr>
                  </a:solidFill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332">
                    <a:defRPr/>
                  </a:pPr>
                  <a:endParaRPr lang="en-IN" kern="0" dirty="0">
                    <a:solidFill>
                      <a:prstClr val="white"/>
                    </a:solidFill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62C07E0B-CFC7-38E4-BEA8-7189BF990A0F}"/>
                    </a:ext>
                  </a:extLst>
                </p:cNvPr>
                <p:cNvSpPr txBox="1"/>
                <p:nvPr/>
              </p:nvSpPr>
              <p:spPr>
                <a:xfrm>
                  <a:off x="2581985" y="5787490"/>
                  <a:ext cx="809031" cy="2985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32">
                    <a:defRPr/>
                  </a:pPr>
                  <a:r>
                    <a:rPr lang="en-US" sz="933" b="1" kern="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Trebuchet MS" panose="020B0703020202090204" pitchFamily="34" charset="0"/>
                    </a:rPr>
                    <a:t>L2 Admin</a:t>
                  </a:r>
                </a:p>
              </p:txBody>
            </p:sp>
            <p:pic>
              <p:nvPicPr>
                <p:cNvPr id="255" name="Picture 254">
                  <a:extLst>
                    <a:ext uri="{FF2B5EF4-FFF2-40B4-BE49-F238E27FC236}">
                      <a16:creationId xmlns:a16="http://schemas.microsoft.com/office/drawing/2014/main" id="{25A52C73-E364-5235-9A2D-75B1783706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03862" y="5349417"/>
                  <a:ext cx="553711" cy="471575"/>
                </a:xfrm>
                <a:prstGeom prst="rect">
                  <a:avLst/>
                </a:prstGeom>
              </p:spPr>
            </p:pic>
          </p:grp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82B4B5B3-2A1F-6DA1-8CE4-95C6DD008594}"/>
                  </a:ext>
                </a:extLst>
              </p:cNvPr>
              <p:cNvSpPr/>
              <p:nvPr/>
            </p:nvSpPr>
            <p:spPr>
              <a:xfrm>
                <a:off x="8788479" y="3015461"/>
                <a:ext cx="729716" cy="88345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en-IN" kern="0" dirty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88D6A081-1994-205D-7D35-F42911173719}"/>
                  </a:ext>
                </a:extLst>
              </p:cNvPr>
              <p:cNvSpPr txBox="1"/>
              <p:nvPr/>
            </p:nvSpPr>
            <p:spPr>
              <a:xfrm>
                <a:off x="8643796" y="3581267"/>
                <a:ext cx="981510" cy="266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32">
                  <a:defRPr/>
                </a:pPr>
                <a:r>
                  <a:rPr lang="en-US" sz="933" b="1" kern="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rebuchet MS" panose="020B0703020202090204" pitchFamily="34" charset="0"/>
                  </a:rPr>
                  <a:t>L1 Admin </a:t>
                </a:r>
              </a:p>
            </p:txBody>
          </p:sp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6B806DA3-68DC-C785-000C-7EA06F7D7C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81252" y="3210640"/>
                <a:ext cx="667155" cy="420400"/>
              </a:xfrm>
              <a:prstGeom prst="rect">
                <a:avLst/>
              </a:prstGeom>
            </p:spPr>
          </p:pic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2E0BA32E-7D1F-7F40-7481-4024650E1FC9}"/>
                  </a:ext>
                </a:extLst>
              </p:cNvPr>
              <p:cNvGrpSpPr/>
              <p:nvPr/>
            </p:nvGrpSpPr>
            <p:grpSpPr>
              <a:xfrm>
                <a:off x="8528050" y="2604075"/>
                <a:ext cx="2164165" cy="312503"/>
                <a:chOff x="8528050" y="2604075"/>
                <a:chExt cx="2164165" cy="312503"/>
              </a:xfrm>
            </p:grpSpPr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7F53BE3E-39DC-E06E-2080-C9EF6832B933}"/>
                    </a:ext>
                  </a:extLst>
                </p:cNvPr>
                <p:cNvSpPr txBox="1"/>
                <p:nvPr/>
              </p:nvSpPr>
              <p:spPr>
                <a:xfrm>
                  <a:off x="8528050" y="2604075"/>
                  <a:ext cx="2164165" cy="312503"/>
                </a:xfrm>
                <a:prstGeom prst="rect">
                  <a:avLst/>
                </a:prstGeom>
                <a:noFill/>
                <a:ln>
                  <a:solidFill>
                    <a:srgbClr val="7F7F7F"/>
                  </a:solidFill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4354">
                    <a:defRPr/>
                  </a:pPr>
                  <a:r>
                    <a:rPr lang="en-US" sz="1200" dirty="0">
                      <a:solidFill>
                        <a:prstClr val="black"/>
                      </a:solidFill>
                      <a:latin typeface="Trebuchet MS" panose="020B0703020202090204" pitchFamily="34" charset="0"/>
                    </a:rPr>
                    <a:t> Domain Leads</a:t>
                  </a:r>
                </a:p>
              </p:txBody>
            </p:sp>
            <p:pic>
              <p:nvPicPr>
                <p:cNvPr id="261" name="Picture 4" descr="See the source image">
                  <a:extLst>
                    <a:ext uri="{FF2B5EF4-FFF2-40B4-BE49-F238E27FC236}">
                      <a16:creationId xmlns:a16="http://schemas.microsoft.com/office/drawing/2014/main" id="{52103D6C-FD7F-32AE-6F92-DF32F88E1B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duotone>
                    <a:prstClr val="black"/>
                    <a:srgbClr val="70AD47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97298" y="2613827"/>
                  <a:ext cx="356557" cy="2976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DC07A748-6C50-A9DC-C7F2-D7A63F21CE25}"/>
                  </a:ext>
                </a:extLst>
              </p:cNvPr>
              <p:cNvGrpSpPr/>
              <p:nvPr/>
            </p:nvGrpSpPr>
            <p:grpSpPr>
              <a:xfrm>
                <a:off x="8528050" y="2215571"/>
                <a:ext cx="2164165" cy="312503"/>
                <a:chOff x="8528050" y="2215571"/>
                <a:chExt cx="2164165" cy="312503"/>
              </a:xfrm>
            </p:grpSpPr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F6C11CCF-A868-1C26-5489-5077E8D57746}"/>
                    </a:ext>
                  </a:extLst>
                </p:cNvPr>
                <p:cNvSpPr txBox="1"/>
                <p:nvPr/>
              </p:nvSpPr>
              <p:spPr>
                <a:xfrm>
                  <a:off x="8528050" y="2215571"/>
                  <a:ext cx="2164165" cy="312503"/>
                </a:xfrm>
                <a:prstGeom prst="rect">
                  <a:avLst/>
                </a:prstGeom>
                <a:noFill/>
                <a:ln>
                  <a:solidFill>
                    <a:srgbClr val="7F7F7F"/>
                  </a:solidFill>
                  <a:prstDash val="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4354">
                    <a:defRPr/>
                  </a:pPr>
                  <a:r>
                    <a:rPr lang="en-US" sz="1200" dirty="0">
                      <a:solidFill>
                        <a:prstClr val="black"/>
                      </a:solidFill>
                      <a:latin typeface="Trebuchet MS" panose="020B0703020202090204" pitchFamily="34" charset="0"/>
                    </a:rPr>
                    <a:t>App Lead</a:t>
                  </a:r>
                </a:p>
              </p:txBody>
            </p:sp>
            <p:pic>
              <p:nvPicPr>
                <p:cNvPr id="264" name="Picture 4" descr="See the source image">
                  <a:extLst>
                    <a:ext uri="{FF2B5EF4-FFF2-40B4-BE49-F238E27FC236}">
                      <a16:creationId xmlns:a16="http://schemas.microsoft.com/office/drawing/2014/main" id="{75857C3C-C5FF-B12E-0DBC-18F2ADFEB4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duotone>
                    <a:prstClr val="black"/>
                    <a:srgbClr val="70AD47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97298" y="2225324"/>
                  <a:ext cx="356557" cy="2976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C8D30E7C-12A1-E480-6861-85C2AF0F40D2}"/>
                  </a:ext>
                </a:extLst>
              </p:cNvPr>
              <p:cNvSpPr txBox="1"/>
              <p:nvPr/>
            </p:nvSpPr>
            <p:spPr>
              <a:xfrm>
                <a:off x="8734180" y="1778897"/>
                <a:ext cx="1937419" cy="312502"/>
              </a:xfrm>
              <a:prstGeom prst="rect">
                <a:avLst/>
              </a:prstGeom>
              <a:solidFill>
                <a:srgbClr val="BED730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 defTabSz="685800">
                  <a:defRPr sz="900" b="1" kern="0">
                    <a:solidFill>
                      <a:schemeClr val="bg1"/>
                    </a:solidFill>
                    <a:latin typeface="+mj-lt"/>
                  </a:defRPr>
                </a:lvl1pPr>
              </a:lstStyle>
              <a:p>
                <a:pPr defTabSz="685766"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Trebuchet MS" panose="020B0703020202090204" pitchFamily="34" charset="0"/>
                  </a:rPr>
                  <a:t>App Support Team </a:t>
                </a:r>
              </a:p>
            </p:txBody>
          </p:sp>
        </p:grp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EA24D559-205E-6C7A-DB51-604325E3F714}"/>
                </a:ext>
              </a:extLst>
            </p:cNvPr>
            <p:cNvSpPr/>
            <p:nvPr/>
          </p:nvSpPr>
          <p:spPr>
            <a:xfrm>
              <a:off x="5596607" y="3197024"/>
              <a:ext cx="6394905" cy="3585002"/>
            </a:xfrm>
            <a:prstGeom prst="rect">
              <a:avLst/>
            </a:prstGeom>
            <a:noFill/>
            <a:ln w="12700" cap="flat" cmpd="sng" algn="ctr">
              <a:solidFill>
                <a:srgbClr val="BED73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en-IN" kern="0" dirty="0">
                <a:solidFill>
                  <a:prstClr val="white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24C9A340-5587-3D02-3E37-979F97681378}"/>
                </a:ext>
              </a:extLst>
            </p:cNvPr>
            <p:cNvSpPr txBox="1"/>
            <p:nvPr/>
          </p:nvSpPr>
          <p:spPr>
            <a:xfrm>
              <a:off x="7527186" y="3139259"/>
              <a:ext cx="3007829" cy="312502"/>
            </a:xfrm>
            <a:prstGeom prst="rect">
              <a:avLst/>
            </a:prstGeom>
            <a:solidFill>
              <a:srgbClr val="BED730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defTabSz="685800">
                <a:defRPr sz="900" b="1" kern="0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defTabSz="685766">
                <a:defRPr/>
              </a:pPr>
              <a:r>
                <a:rPr lang="en-US" sz="1200" dirty="0">
                  <a:solidFill>
                    <a:prstClr val="black"/>
                  </a:solidFill>
                  <a:latin typeface="Trebuchet MS" panose="020B0703020202090204" pitchFamily="34" charset="0"/>
                </a:rPr>
                <a:t>Infra and App Support </a:t>
              </a:r>
            </a:p>
          </p:txBody>
        </p: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C83804E8-4F52-AC5A-2D2B-C233B308759C}"/>
                </a:ext>
              </a:extLst>
            </p:cNvPr>
            <p:cNvGrpSpPr/>
            <p:nvPr/>
          </p:nvGrpSpPr>
          <p:grpSpPr>
            <a:xfrm>
              <a:off x="6778629" y="3453223"/>
              <a:ext cx="1005373" cy="719830"/>
              <a:chOff x="6419393" y="1431568"/>
              <a:chExt cx="1005373" cy="719830"/>
            </a:xfrm>
          </p:grpSpPr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869DD16F-6859-F6ED-195B-576EB9DB4B35}"/>
                  </a:ext>
                </a:extLst>
              </p:cNvPr>
              <p:cNvSpPr txBox="1"/>
              <p:nvPr/>
            </p:nvSpPr>
            <p:spPr>
              <a:xfrm>
                <a:off x="6419393" y="1877401"/>
                <a:ext cx="1005373" cy="266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32">
                  <a:defRPr/>
                </a:pPr>
                <a:r>
                  <a:rPr lang="en-US" sz="933" b="1" kern="0" dirty="0">
                    <a:solidFill>
                      <a:prstClr val="white">
                        <a:lumMod val="95000"/>
                      </a:prstClr>
                    </a:solidFill>
                    <a:latin typeface="Trebuchet MS" panose="020B0703020202090204" pitchFamily="34" charset="0"/>
                  </a:rPr>
                  <a:t>IPC Team </a:t>
                </a:r>
              </a:p>
            </p:txBody>
          </p:sp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7E2CC037-DF08-D26F-505C-F3ACB5EEB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595205" y="1506022"/>
                <a:ext cx="684355" cy="440617"/>
              </a:xfrm>
              <a:prstGeom prst="rect">
                <a:avLst/>
              </a:prstGeom>
            </p:spPr>
          </p:pic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F1A89748-EE8C-87D9-0114-1A2B34CCEE70}"/>
                  </a:ext>
                </a:extLst>
              </p:cNvPr>
              <p:cNvSpPr/>
              <p:nvPr/>
            </p:nvSpPr>
            <p:spPr>
              <a:xfrm>
                <a:off x="6467393" y="1431568"/>
                <a:ext cx="864672" cy="719830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en-IN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00E94E50-8960-3888-C1E8-E93EB54C3C60}"/>
                </a:ext>
              </a:extLst>
            </p:cNvPr>
            <p:cNvGrpSpPr/>
            <p:nvPr/>
          </p:nvGrpSpPr>
          <p:grpSpPr>
            <a:xfrm>
              <a:off x="7777494" y="3450071"/>
              <a:ext cx="960232" cy="832609"/>
              <a:chOff x="8108172" y="1379281"/>
              <a:chExt cx="924828" cy="867994"/>
            </a:xfrm>
          </p:grpSpPr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6B45BBB8-7F57-DA6F-67F2-FF34E1740DAA}"/>
                  </a:ext>
                </a:extLst>
              </p:cNvPr>
              <p:cNvSpPr/>
              <p:nvPr/>
            </p:nvSpPr>
            <p:spPr>
              <a:xfrm>
                <a:off x="8108172" y="1379281"/>
                <a:ext cx="924828" cy="794117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en-IN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1D17782-0AA1-81D5-EE33-E4CAFAA8986D}"/>
                  </a:ext>
                </a:extLst>
              </p:cNvPr>
              <p:cNvGrpSpPr/>
              <p:nvPr/>
            </p:nvGrpSpPr>
            <p:grpSpPr>
              <a:xfrm>
                <a:off x="8145039" y="1434553"/>
                <a:ext cx="874414" cy="812722"/>
                <a:chOff x="1903584" y="2227071"/>
                <a:chExt cx="655810" cy="609541"/>
              </a:xfrm>
            </p:grpSpPr>
            <p:sp>
              <p:nvSpPr>
                <p:cNvPr id="286" name="TextBox 285">
                  <a:extLst>
                    <a:ext uri="{FF2B5EF4-FFF2-40B4-BE49-F238E27FC236}">
                      <a16:creationId xmlns:a16="http://schemas.microsoft.com/office/drawing/2014/main" id="{8FC0BAAB-AFC4-622C-D875-716675FC88B8}"/>
                    </a:ext>
                  </a:extLst>
                </p:cNvPr>
                <p:cNvSpPr txBox="1"/>
                <p:nvPr/>
              </p:nvSpPr>
              <p:spPr>
                <a:xfrm>
                  <a:off x="1903584" y="2537978"/>
                  <a:ext cx="655810" cy="2986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286">
                    <a:defRPr/>
                  </a:pPr>
                  <a:r>
                    <a:rPr lang="en-US" sz="800" b="1" kern="0" dirty="0">
                      <a:solidFill>
                        <a:prstClr val="white">
                          <a:lumMod val="95000"/>
                        </a:prstClr>
                      </a:solidFill>
                      <a:latin typeface="Trebuchet MS" panose="020B0703020202090204" pitchFamily="34" charset="0"/>
                    </a:rPr>
                    <a:t>Compliance and GRC </a:t>
                  </a:r>
                  <a:endParaRPr lang="en-IN" sz="800" b="1" kern="0" dirty="0">
                    <a:solidFill>
                      <a:prstClr val="white">
                        <a:lumMod val="95000"/>
                      </a:prstClr>
                    </a:solidFill>
                    <a:latin typeface="Trebuchet MS" panose="020B0703020202090204" pitchFamily="34" charset="0"/>
                  </a:endParaRPr>
                </a:p>
              </p:txBody>
            </p:sp>
            <p:pic>
              <p:nvPicPr>
                <p:cNvPr id="287" name="Picture 4" descr="See the source image">
                  <a:extLst>
                    <a:ext uri="{FF2B5EF4-FFF2-40B4-BE49-F238E27FC236}">
                      <a16:creationId xmlns:a16="http://schemas.microsoft.com/office/drawing/2014/main" id="{A0F38A3A-1EEE-F129-4389-8D085CB698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711" y="2227071"/>
                  <a:ext cx="353625" cy="314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E258AED3-4945-02CC-62ED-12D8FF4422A3}"/>
                </a:ext>
              </a:extLst>
            </p:cNvPr>
            <p:cNvGrpSpPr/>
            <p:nvPr/>
          </p:nvGrpSpPr>
          <p:grpSpPr>
            <a:xfrm>
              <a:off x="8828684" y="3456285"/>
              <a:ext cx="960232" cy="832613"/>
              <a:chOff x="8108172" y="1379281"/>
              <a:chExt cx="924828" cy="867999"/>
            </a:xfrm>
          </p:grpSpPr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0B2B154A-A554-B03A-ED99-7B75BBF71653}"/>
                  </a:ext>
                </a:extLst>
              </p:cNvPr>
              <p:cNvSpPr/>
              <p:nvPr/>
            </p:nvSpPr>
            <p:spPr>
              <a:xfrm>
                <a:off x="8108172" y="1379281"/>
                <a:ext cx="924828" cy="794117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en-IN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5A279803-9337-1F96-B34B-5A775BD19981}"/>
                  </a:ext>
                </a:extLst>
              </p:cNvPr>
              <p:cNvGrpSpPr/>
              <p:nvPr/>
            </p:nvGrpSpPr>
            <p:grpSpPr>
              <a:xfrm>
                <a:off x="8145039" y="1434558"/>
                <a:ext cx="874414" cy="812722"/>
                <a:chOff x="1903584" y="2227071"/>
                <a:chExt cx="655810" cy="609540"/>
              </a:xfrm>
            </p:grpSpPr>
            <p:sp>
              <p:nvSpPr>
                <p:cNvPr id="297" name="TextBox 296">
                  <a:extLst>
                    <a:ext uri="{FF2B5EF4-FFF2-40B4-BE49-F238E27FC236}">
                      <a16:creationId xmlns:a16="http://schemas.microsoft.com/office/drawing/2014/main" id="{6CDCF5E5-C26B-1A16-7B2F-9D73871F8C7B}"/>
                    </a:ext>
                  </a:extLst>
                </p:cNvPr>
                <p:cNvSpPr txBox="1"/>
                <p:nvPr/>
              </p:nvSpPr>
              <p:spPr>
                <a:xfrm>
                  <a:off x="1903584" y="2537977"/>
                  <a:ext cx="655810" cy="2986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286">
                    <a:defRPr/>
                  </a:pPr>
                  <a:r>
                    <a:rPr lang="en-US" sz="800" b="1" kern="0" dirty="0">
                      <a:solidFill>
                        <a:prstClr val="white">
                          <a:lumMod val="95000"/>
                        </a:prstClr>
                      </a:solidFill>
                      <a:latin typeface="Trebuchet MS" panose="020B0703020202090204" pitchFamily="34" charset="0"/>
                    </a:rPr>
                    <a:t>Technical Architect </a:t>
                  </a:r>
                  <a:endParaRPr lang="en-IN" sz="800" b="1" kern="0" dirty="0">
                    <a:solidFill>
                      <a:prstClr val="white">
                        <a:lumMod val="95000"/>
                      </a:prstClr>
                    </a:solidFill>
                    <a:latin typeface="Trebuchet MS" panose="020B0703020202090204" pitchFamily="34" charset="0"/>
                  </a:endParaRPr>
                </a:p>
              </p:txBody>
            </p:sp>
            <p:pic>
              <p:nvPicPr>
                <p:cNvPr id="298" name="Picture 4" descr="See the source image">
                  <a:extLst>
                    <a:ext uri="{FF2B5EF4-FFF2-40B4-BE49-F238E27FC236}">
                      <a16:creationId xmlns:a16="http://schemas.microsoft.com/office/drawing/2014/main" id="{99804A3F-9E82-D0FB-5C34-E0404E3287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711" y="2227071"/>
                  <a:ext cx="353625" cy="314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4DE87164-06A7-8EE9-247C-7D21B7095039}"/>
                </a:ext>
              </a:extLst>
            </p:cNvPr>
            <p:cNvGrpSpPr/>
            <p:nvPr/>
          </p:nvGrpSpPr>
          <p:grpSpPr>
            <a:xfrm>
              <a:off x="9893940" y="3477508"/>
              <a:ext cx="960232" cy="832614"/>
              <a:chOff x="8108172" y="1379281"/>
              <a:chExt cx="924828" cy="867999"/>
            </a:xfrm>
          </p:grpSpPr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3308DB80-72E3-3061-A9B3-F110CBEFDDAA}"/>
                  </a:ext>
                </a:extLst>
              </p:cNvPr>
              <p:cNvSpPr/>
              <p:nvPr/>
            </p:nvSpPr>
            <p:spPr>
              <a:xfrm>
                <a:off x="8108172" y="1379281"/>
                <a:ext cx="924828" cy="794117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32">
                  <a:defRPr/>
                </a:pPr>
                <a:endParaRPr lang="en-IN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1490B003-C76F-4BF5-F3B0-9EBA24063AC1}"/>
                  </a:ext>
                </a:extLst>
              </p:cNvPr>
              <p:cNvGrpSpPr/>
              <p:nvPr/>
            </p:nvGrpSpPr>
            <p:grpSpPr>
              <a:xfrm>
                <a:off x="8145039" y="1434557"/>
                <a:ext cx="874414" cy="812723"/>
                <a:chOff x="1903584" y="2227071"/>
                <a:chExt cx="655810" cy="609541"/>
              </a:xfrm>
            </p:grpSpPr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932D24D3-A14B-B272-6DD7-C1A872BEF07F}"/>
                    </a:ext>
                  </a:extLst>
                </p:cNvPr>
                <p:cNvSpPr txBox="1"/>
                <p:nvPr/>
              </p:nvSpPr>
              <p:spPr>
                <a:xfrm>
                  <a:off x="1903584" y="2537978"/>
                  <a:ext cx="655810" cy="2986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286">
                    <a:defRPr/>
                  </a:pPr>
                  <a:r>
                    <a:rPr lang="en-US" sz="800" b="1" kern="0" dirty="0">
                      <a:solidFill>
                        <a:prstClr val="white">
                          <a:lumMod val="95000"/>
                        </a:prstClr>
                      </a:solidFill>
                      <a:latin typeface="Trebuchet MS" panose="020B0703020202090204" pitchFamily="34" charset="0"/>
                    </a:rPr>
                    <a:t>Delivery Manager</a:t>
                  </a:r>
                  <a:endParaRPr lang="en-IN" sz="800" b="1" kern="0" dirty="0">
                    <a:solidFill>
                      <a:prstClr val="white">
                        <a:lumMod val="95000"/>
                      </a:prstClr>
                    </a:solidFill>
                    <a:latin typeface="Trebuchet MS" panose="020B0703020202090204" pitchFamily="34" charset="0"/>
                  </a:endParaRPr>
                </a:p>
              </p:txBody>
            </p:sp>
            <p:pic>
              <p:nvPicPr>
                <p:cNvPr id="303" name="Picture 4" descr="See the source image">
                  <a:extLst>
                    <a:ext uri="{FF2B5EF4-FFF2-40B4-BE49-F238E27FC236}">
                      <a16:creationId xmlns:a16="http://schemas.microsoft.com/office/drawing/2014/main" id="{DB5C1DFA-19DC-07EF-FF87-026083B9D6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711" y="2227071"/>
                  <a:ext cx="353625" cy="314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DBEE56F2-1438-D8C0-03FD-B68B1E66750B}"/>
              </a:ext>
            </a:extLst>
          </p:cNvPr>
          <p:cNvGrpSpPr/>
          <p:nvPr/>
        </p:nvGrpSpPr>
        <p:grpSpPr>
          <a:xfrm>
            <a:off x="10490463" y="1882734"/>
            <a:ext cx="1068437" cy="814569"/>
            <a:chOff x="3172368" y="3518103"/>
            <a:chExt cx="818032" cy="515740"/>
          </a:xfrm>
        </p:grpSpPr>
        <p:sp>
          <p:nvSpPr>
            <p:cNvPr id="307" name="Rectangle: Rounded Corners 306">
              <a:extLst>
                <a:ext uri="{FF2B5EF4-FFF2-40B4-BE49-F238E27FC236}">
                  <a16:creationId xmlns:a16="http://schemas.microsoft.com/office/drawing/2014/main" id="{2FD8B64C-8796-D458-B2D3-59D8B0553E33}"/>
                </a:ext>
              </a:extLst>
            </p:cNvPr>
            <p:cNvSpPr/>
            <p:nvPr/>
          </p:nvSpPr>
          <p:spPr>
            <a:xfrm>
              <a:off x="3240328" y="3518103"/>
              <a:ext cx="647087" cy="44468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 cap="flat" cmpd="sng" algn="ctr">
              <a:solidFill>
                <a:schemeClr val="bg1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 defTabSz="914354">
                <a:defRPr/>
              </a:pPr>
              <a:endParaRPr lang="en-US" sz="2400" dirty="0">
                <a:solidFill>
                  <a:srgbClr val="C0504D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DB8397AE-5B25-1092-F8F6-E7FA21F40654}"/>
                </a:ext>
              </a:extLst>
            </p:cNvPr>
            <p:cNvSpPr txBox="1"/>
            <p:nvPr/>
          </p:nvSpPr>
          <p:spPr>
            <a:xfrm>
              <a:off x="3172368" y="3545704"/>
              <a:ext cx="818032" cy="149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Trebuchet MS" panose="020B0703020202090204" pitchFamily="34" charset="0"/>
                </a:rPr>
                <a:t>DC Ops Team    </a:t>
              </a:r>
            </a:p>
          </p:txBody>
        </p:sp>
        <p:pic>
          <p:nvPicPr>
            <p:cNvPr id="309" name="Graphic 308" descr="Users outline">
              <a:extLst>
                <a:ext uri="{FF2B5EF4-FFF2-40B4-BE49-F238E27FC236}">
                  <a16:creationId xmlns:a16="http://schemas.microsoft.com/office/drawing/2014/main" id="{81143A79-C3EC-D440-46D3-36CF2DC2E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343561" y="3589163"/>
              <a:ext cx="444680" cy="444680"/>
            </a:xfrm>
            <a:prstGeom prst="rect">
              <a:avLst/>
            </a:prstGeom>
          </p:spPr>
        </p:pic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548FC60-631C-D403-FE46-83343BCAD3FC}"/>
              </a:ext>
            </a:extLst>
          </p:cNvPr>
          <p:cNvGrpSpPr/>
          <p:nvPr/>
        </p:nvGrpSpPr>
        <p:grpSpPr>
          <a:xfrm>
            <a:off x="9450819" y="1773145"/>
            <a:ext cx="937325" cy="872210"/>
            <a:chOff x="10102117" y="567001"/>
            <a:chExt cx="986917" cy="984000"/>
          </a:xfrm>
        </p:grpSpPr>
        <p:pic>
          <p:nvPicPr>
            <p:cNvPr id="310" name="Picture 6" descr="See the source image">
              <a:extLst>
                <a:ext uri="{FF2B5EF4-FFF2-40B4-BE49-F238E27FC236}">
                  <a16:creationId xmlns:a16="http://schemas.microsoft.com/office/drawing/2014/main" id="{3907C987-3E64-23A3-4F1F-7D458DD83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7731" y="714917"/>
              <a:ext cx="548168" cy="5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135F1D0B-188C-C1BB-482C-FE53FC5DB524}"/>
                </a:ext>
              </a:extLst>
            </p:cNvPr>
            <p:cNvSpPr txBox="1"/>
            <p:nvPr/>
          </p:nvSpPr>
          <p:spPr>
            <a:xfrm>
              <a:off x="10162168" y="1234236"/>
              <a:ext cx="920622" cy="289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defRPr/>
              </a:pPr>
              <a:r>
                <a:rPr lang="en-US" sz="1067" b="1" kern="0" dirty="0">
                  <a:solidFill>
                    <a:prstClr val="white">
                      <a:lumMod val="95000"/>
                    </a:prstClr>
                  </a:solidFill>
                  <a:latin typeface="Trebuchet MS" panose="020B0703020202090204" pitchFamily="34" charset="0"/>
                </a:rPr>
                <a:t>OEM </a:t>
              </a: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1B38C42A-B277-E0D5-35C1-5A0A054FB1AB}"/>
                </a:ext>
              </a:extLst>
            </p:cNvPr>
            <p:cNvSpPr/>
            <p:nvPr/>
          </p:nvSpPr>
          <p:spPr>
            <a:xfrm>
              <a:off x="10102117" y="567001"/>
              <a:ext cx="986917" cy="984000"/>
            </a:xfrm>
            <a:prstGeom prst="rect">
              <a:avLst/>
            </a:prstGeom>
            <a:noFill/>
            <a:ln w="12700" cap="flat" cmpd="sng" algn="ctr">
              <a:solidFill>
                <a:schemeClr val="bg1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endParaRPr lang="en-IN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314" name="Arrow: Left-Right 313">
            <a:extLst>
              <a:ext uri="{FF2B5EF4-FFF2-40B4-BE49-F238E27FC236}">
                <a16:creationId xmlns:a16="http://schemas.microsoft.com/office/drawing/2014/main" id="{E277726E-380C-1742-F8BA-353E7422232C}"/>
              </a:ext>
            </a:extLst>
          </p:cNvPr>
          <p:cNvSpPr/>
          <p:nvPr/>
        </p:nvSpPr>
        <p:spPr>
          <a:xfrm>
            <a:off x="3751288" y="1978373"/>
            <a:ext cx="684408" cy="216791"/>
          </a:xfrm>
          <a:prstGeom prst="leftRightArrow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IN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316" name="Connector: Elbow 315">
            <a:extLst>
              <a:ext uri="{FF2B5EF4-FFF2-40B4-BE49-F238E27FC236}">
                <a16:creationId xmlns:a16="http://schemas.microsoft.com/office/drawing/2014/main" id="{3764E877-5D8F-F894-6840-56E837BCE20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28600" y="2919263"/>
            <a:ext cx="865160" cy="74516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Connector: Elbow 319">
            <a:extLst>
              <a:ext uri="{FF2B5EF4-FFF2-40B4-BE49-F238E27FC236}">
                <a16:creationId xmlns:a16="http://schemas.microsoft.com/office/drawing/2014/main" id="{F3A76CC7-744B-495E-D00F-862B71D06F6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4140" y="2099480"/>
            <a:ext cx="68357" cy="3221776"/>
          </a:xfrm>
          <a:prstGeom prst="bentConnector3">
            <a:avLst>
              <a:gd name="adj1" fmla="val 4176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Connector: Elbow 322">
            <a:extLst>
              <a:ext uri="{FF2B5EF4-FFF2-40B4-BE49-F238E27FC236}">
                <a16:creationId xmlns:a16="http://schemas.microsoft.com/office/drawing/2014/main" id="{7BC308CB-10D8-B86E-C91C-6489984DEE9F}"/>
              </a:ext>
            </a:extLst>
          </p:cNvPr>
          <p:cNvCxnSpPr>
            <a:cxnSpLocks/>
          </p:cNvCxnSpPr>
          <p:nvPr/>
        </p:nvCxnSpPr>
        <p:spPr>
          <a:xfrm>
            <a:off x="4701863" y="3724427"/>
            <a:ext cx="747072" cy="9884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Connector: Elbow 329">
            <a:extLst>
              <a:ext uri="{FF2B5EF4-FFF2-40B4-BE49-F238E27FC236}">
                <a16:creationId xmlns:a16="http://schemas.microsoft.com/office/drawing/2014/main" id="{C6A0E484-8407-87F2-F182-42BAE55743D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92957" y="-245089"/>
            <a:ext cx="213535" cy="642224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Connector: Elbow 331">
            <a:extLst>
              <a:ext uri="{FF2B5EF4-FFF2-40B4-BE49-F238E27FC236}">
                <a16:creationId xmlns:a16="http://schemas.microsoft.com/office/drawing/2014/main" id="{BE02F9B0-503B-E1EB-D9D8-06FBF7EB02FF}"/>
              </a:ext>
            </a:extLst>
          </p:cNvPr>
          <p:cNvCxnSpPr>
            <a:cxnSpLocks/>
          </p:cNvCxnSpPr>
          <p:nvPr/>
        </p:nvCxnSpPr>
        <p:spPr>
          <a:xfrm flipV="1">
            <a:off x="4435697" y="4898879"/>
            <a:ext cx="1013239" cy="6773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Arrow: Left-Right 338">
            <a:extLst>
              <a:ext uri="{FF2B5EF4-FFF2-40B4-BE49-F238E27FC236}">
                <a16:creationId xmlns:a16="http://schemas.microsoft.com/office/drawing/2014/main" id="{A6554267-61F1-5B8D-8839-A3433C08B179}"/>
              </a:ext>
            </a:extLst>
          </p:cNvPr>
          <p:cNvSpPr/>
          <p:nvPr/>
        </p:nvSpPr>
        <p:spPr>
          <a:xfrm rot="5400000">
            <a:off x="10788195" y="2802339"/>
            <a:ext cx="440919" cy="233140"/>
          </a:xfrm>
          <a:prstGeom prst="leftRightArrow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/>
            <a:endParaRPr lang="en-IN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340" name="Arrow: Left-Right 339">
            <a:extLst>
              <a:ext uri="{FF2B5EF4-FFF2-40B4-BE49-F238E27FC236}">
                <a16:creationId xmlns:a16="http://schemas.microsoft.com/office/drawing/2014/main" id="{B50750A6-51E5-BF92-8C09-5D023DEC22C5}"/>
              </a:ext>
            </a:extLst>
          </p:cNvPr>
          <p:cNvSpPr/>
          <p:nvPr/>
        </p:nvSpPr>
        <p:spPr>
          <a:xfrm rot="5400000">
            <a:off x="9748945" y="2831982"/>
            <a:ext cx="440919" cy="233140"/>
          </a:xfrm>
          <a:prstGeom prst="leftRightArrow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/>
            <a:endParaRPr lang="en-IN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8C091-D5DE-492D-A493-163B7FF0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2041"/>
            <a:ext cx="11328200" cy="954097"/>
          </a:xfrm>
        </p:spPr>
        <p:txBody>
          <a:bodyPr/>
          <a:lstStyle/>
          <a:p>
            <a:r>
              <a:rPr lang="en-US" sz="2800" dirty="0"/>
              <a:t>Making lives efficient with OMNICHANNEL communications - SELF SERVICE SUPPORT   </a:t>
            </a:r>
            <a:endParaRPr lang="en-I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17EDC-EDE3-F53D-C350-B0A8AE7CFA14}"/>
              </a:ext>
            </a:extLst>
          </p:cNvPr>
          <p:cNvSpPr txBox="1"/>
          <p:nvPr/>
        </p:nvSpPr>
        <p:spPr>
          <a:xfrm>
            <a:off x="7655463" y="1697966"/>
            <a:ext cx="40877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Multiple channels for Ticket logging 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Integrated Channels Chatbot, WhatsApp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IVR based call logging to reach directly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AI Chatbots &amp; Assistants acting as First Point of Contact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Assist users with self service 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Update CMDB for better CI mapping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Improve KEDB 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Enable automation for less human contact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Auto Assign tickets as per the SLA 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AIOPS based event correlation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Automation based on the SOP and AIOPS based feeds 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Reports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7D27675-830E-329D-D23A-3541E0168380}"/>
              </a:ext>
            </a:extLst>
          </p:cNvPr>
          <p:cNvSpPr txBox="1"/>
          <p:nvPr/>
        </p:nvSpPr>
        <p:spPr>
          <a:xfrm>
            <a:off x="8316128" y="4493736"/>
            <a:ext cx="2484005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067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Auto Routing of Tickets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067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Manage SLA</a:t>
            </a:r>
          </a:p>
          <a:p>
            <a:pPr marL="122756" indent="-122756" defTabSz="1218898">
              <a:buSzPct val="80000"/>
              <a:buFont typeface="Arial" panose="020B0604020202020204" pitchFamily="34" charset="0"/>
              <a:buChar char="•"/>
              <a:defRPr/>
            </a:pPr>
            <a:r>
              <a:rPr lang="en-US" sz="1067" dirty="0">
                <a:solidFill>
                  <a:prstClr val="white"/>
                </a:solidFill>
                <a:latin typeface="Trebuchet MS"/>
                <a:cs typeface="Segoe UI" panose="020B0502040204020203" pitchFamily="34" charset="0"/>
              </a:rPr>
              <a:t>Predictions</a:t>
            </a:r>
          </a:p>
        </p:txBody>
      </p:sp>
      <p:sp>
        <p:nvSpPr>
          <p:cNvPr id="207" name="Flowchart: Process 206">
            <a:extLst>
              <a:ext uri="{FF2B5EF4-FFF2-40B4-BE49-F238E27FC236}">
                <a16:creationId xmlns:a16="http://schemas.microsoft.com/office/drawing/2014/main" id="{979B81B2-9543-0232-9BE6-E77FD26D7B09}"/>
              </a:ext>
            </a:extLst>
          </p:cNvPr>
          <p:cNvSpPr/>
          <p:nvPr/>
        </p:nvSpPr>
        <p:spPr>
          <a:xfrm>
            <a:off x="2689439" y="1087513"/>
            <a:ext cx="3098653" cy="610455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898">
              <a:defRPr/>
            </a:pPr>
            <a:endParaRPr lang="en-US" sz="1200" kern="0" dirty="0">
              <a:solidFill>
                <a:prstClr val="black"/>
              </a:solidFill>
              <a:latin typeface="Trebuchet MS"/>
              <a:ea typeface="ＭＳ Ｐゴシック" pitchFamily="34" charset="-128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736353-01B3-4E46-9068-A045EDEA9E10}"/>
              </a:ext>
            </a:extLst>
          </p:cNvPr>
          <p:cNvSpPr/>
          <p:nvPr/>
        </p:nvSpPr>
        <p:spPr>
          <a:xfrm>
            <a:off x="1272375" y="2463013"/>
            <a:ext cx="6237144" cy="1725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8">
              <a:defRPr/>
            </a:pPr>
            <a:endParaRPr lang="en-GB" sz="1867" b="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1232DC-5987-4C3B-A7B1-B6114ABCA57E}"/>
              </a:ext>
            </a:extLst>
          </p:cNvPr>
          <p:cNvSpPr/>
          <p:nvPr/>
        </p:nvSpPr>
        <p:spPr>
          <a:xfrm>
            <a:off x="915783" y="4485489"/>
            <a:ext cx="7155996" cy="1824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8">
              <a:defRPr/>
            </a:pPr>
            <a:endParaRPr lang="en-GB" sz="135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0879A-E861-4783-A9BE-01B63012F31B}"/>
              </a:ext>
            </a:extLst>
          </p:cNvPr>
          <p:cNvSpPr/>
          <p:nvPr/>
        </p:nvSpPr>
        <p:spPr>
          <a:xfrm>
            <a:off x="2324581" y="3561935"/>
            <a:ext cx="939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endParaRPr lang="en-US" sz="1200" dirty="0">
              <a:solidFill>
                <a:prstClr val="black"/>
              </a:solidFill>
              <a:latin typeface="Trebuchet MS"/>
              <a:ea typeface="ＭＳ Ｐゴシック" pitchFamily="34" charset="-128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6FB8BE-E3AD-44A7-9F51-8E0E97B71FAD}"/>
              </a:ext>
            </a:extLst>
          </p:cNvPr>
          <p:cNvSpPr/>
          <p:nvPr/>
        </p:nvSpPr>
        <p:spPr>
          <a:xfrm>
            <a:off x="3819462" y="3898110"/>
            <a:ext cx="937215" cy="2616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100" b="1" dirty="0">
                <a:solidFill>
                  <a:prstClr val="black"/>
                </a:solidFill>
                <a:latin typeface="Trebuchet MS"/>
                <a:cs typeface="Segoe UI" panose="020B0502040204020203" pitchFamily="34" charset="0"/>
              </a:rPr>
              <a:t>ITSM Tool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A0ACFA-5DBA-48DD-942D-395B2B672979}"/>
              </a:ext>
            </a:extLst>
          </p:cNvPr>
          <p:cNvSpPr/>
          <p:nvPr/>
        </p:nvSpPr>
        <p:spPr>
          <a:xfrm>
            <a:off x="2610504" y="2594511"/>
            <a:ext cx="2486715" cy="2616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1218898">
              <a:defRPr/>
            </a:pPr>
            <a:r>
              <a:rPr lang="en-US" sz="1100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AI/ML , Bots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E2E1EADD-997C-4337-ADCA-52D3FDB4B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24" y="2557473"/>
            <a:ext cx="487248" cy="4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E43ED-3185-4572-9DEF-B50E123DB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53" y="2560705"/>
            <a:ext cx="487248" cy="40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26CBAAC2-68FE-464C-B56A-0DD899F113C2}"/>
              </a:ext>
            </a:extLst>
          </p:cNvPr>
          <p:cNvSpPr/>
          <p:nvPr/>
        </p:nvSpPr>
        <p:spPr>
          <a:xfrm>
            <a:off x="1399855" y="3030406"/>
            <a:ext cx="1094156" cy="369663"/>
          </a:xfrm>
          <a:prstGeom prst="flowChartAlternateProcess">
            <a:avLst/>
          </a:prstGeom>
          <a:solidFill>
            <a:schemeClr val="bg1"/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1218898">
              <a:defRPr/>
            </a:pPr>
            <a:r>
              <a: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Acknowledge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A6D5BCC-166F-4085-99E3-B40A9C23F91D}"/>
              </a:ext>
            </a:extLst>
          </p:cNvPr>
          <p:cNvSpPr/>
          <p:nvPr/>
        </p:nvSpPr>
        <p:spPr>
          <a:xfrm rot="5400000">
            <a:off x="2492011" y="3144808"/>
            <a:ext cx="160260" cy="1243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6107" tIns="88053" rIns="176107" bIns="880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898">
              <a:defRPr/>
            </a:pPr>
            <a:endParaRPr lang="en-US" sz="2000" dirty="0">
              <a:solidFill>
                <a:prstClr val="black"/>
              </a:solidFill>
              <a:latin typeface="Trebuchet MS"/>
              <a:cs typeface="Segoe UI" panose="020B05020402040202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55ECF1-7FCB-484F-ACE1-9B2B66809C40}"/>
              </a:ext>
            </a:extLst>
          </p:cNvPr>
          <p:cNvGrpSpPr/>
          <p:nvPr/>
        </p:nvGrpSpPr>
        <p:grpSpPr>
          <a:xfrm>
            <a:off x="6375514" y="3481689"/>
            <a:ext cx="814175" cy="646632"/>
            <a:chOff x="7523480" y="3485226"/>
            <a:chExt cx="906214" cy="905393"/>
          </a:xfrm>
        </p:grpSpPr>
        <p:sp>
          <p:nvSpPr>
            <p:cNvPr id="20" name="Flowchart: Magnetic Disk 19">
              <a:extLst>
                <a:ext uri="{FF2B5EF4-FFF2-40B4-BE49-F238E27FC236}">
                  <a16:creationId xmlns:a16="http://schemas.microsoft.com/office/drawing/2014/main" id="{D34F8F6B-2936-43E7-BB09-C5BA8875C254}"/>
                </a:ext>
              </a:extLst>
            </p:cNvPr>
            <p:cNvSpPr/>
            <p:nvPr/>
          </p:nvSpPr>
          <p:spPr>
            <a:xfrm>
              <a:off x="7600313" y="3753735"/>
              <a:ext cx="780079" cy="339613"/>
            </a:xfrm>
            <a:prstGeom prst="flowChartMagneticDisk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760823">
                <a:defRPr/>
              </a:pPr>
              <a:endPara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AAFBA8-863E-4D87-BCAB-4DB48DE1AA67}"/>
                </a:ext>
              </a:extLst>
            </p:cNvPr>
            <p:cNvSpPr/>
            <p:nvPr/>
          </p:nvSpPr>
          <p:spPr>
            <a:xfrm>
              <a:off x="7622520" y="3795656"/>
              <a:ext cx="735666" cy="3557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 defTabSz="176082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1" b="1" kern="0" dirty="0">
                  <a:solidFill>
                    <a:prstClr val="black"/>
                  </a:solidFill>
                  <a:latin typeface="Trebuchet MS"/>
                  <a:ea typeface="ＭＳ Ｐゴシック" pitchFamily="34" charset="-128"/>
                  <a:cs typeface="Segoe UI" panose="020B0502040204020203" pitchFamily="34" charset="0"/>
                </a:rPr>
                <a:t>CMDB</a:t>
              </a:r>
            </a:p>
          </p:txBody>
        </p:sp>
        <p:sp>
          <p:nvSpPr>
            <p:cNvPr id="22" name="Flowchart: Magnetic Disk 21">
              <a:extLst>
                <a:ext uri="{FF2B5EF4-FFF2-40B4-BE49-F238E27FC236}">
                  <a16:creationId xmlns:a16="http://schemas.microsoft.com/office/drawing/2014/main" id="{982144F6-47F4-4A61-99B2-9B95B9BAACF9}"/>
                </a:ext>
              </a:extLst>
            </p:cNvPr>
            <p:cNvSpPr/>
            <p:nvPr/>
          </p:nvSpPr>
          <p:spPr>
            <a:xfrm>
              <a:off x="7600313" y="3485226"/>
              <a:ext cx="780080" cy="339613"/>
            </a:xfrm>
            <a:prstGeom prst="flowChartMagneticDisk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760823">
                <a:defRPr/>
              </a:pPr>
              <a:endPara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DC18C89-2EE5-4F7A-AF43-D6416C977C0B}"/>
                </a:ext>
              </a:extLst>
            </p:cNvPr>
            <p:cNvSpPr/>
            <p:nvPr/>
          </p:nvSpPr>
          <p:spPr>
            <a:xfrm>
              <a:off x="7622520" y="3526638"/>
              <a:ext cx="735666" cy="3592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 defTabSz="176082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7" b="1" kern="0" dirty="0">
                  <a:solidFill>
                    <a:prstClr val="black"/>
                  </a:solidFill>
                  <a:latin typeface="Trebuchet MS"/>
                  <a:ea typeface="ＭＳ Ｐゴシック" pitchFamily="34" charset="-128"/>
                  <a:cs typeface="Segoe UI" panose="020B0502040204020203" pitchFamily="34" charset="0"/>
                </a:rPr>
                <a:t>KEDB</a:t>
              </a:r>
            </a:p>
          </p:txBody>
        </p:sp>
        <p:sp>
          <p:nvSpPr>
            <p:cNvPr id="24" name="Flowchart: Magnetic Disk 23">
              <a:extLst>
                <a:ext uri="{FF2B5EF4-FFF2-40B4-BE49-F238E27FC236}">
                  <a16:creationId xmlns:a16="http://schemas.microsoft.com/office/drawing/2014/main" id="{BB400F50-CC0A-400D-83D1-0934762C1F6F}"/>
                </a:ext>
              </a:extLst>
            </p:cNvPr>
            <p:cNvSpPr/>
            <p:nvPr/>
          </p:nvSpPr>
          <p:spPr>
            <a:xfrm>
              <a:off x="7599423" y="4027322"/>
              <a:ext cx="780079" cy="339612"/>
            </a:xfrm>
            <a:prstGeom prst="flowChartMagneticDisk">
              <a:avLst/>
            </a:prstGeom>
            <a:noFill/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760823">
                <a:defRPr/>
              </a:pPr>
              <a:endPara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59A6C8-A502-4A35-B9DE-3017D2E36BCA}"/>
                </a:ext>
              </a:extLst>
            </p:cNvPr>
            <p:cNvSpPr/>
            <p:nvPr/>
          </p:nvSpPr>
          <p:spPr>
            <a:xfrm>
              <a:off x="7523480" y="4060323"/>
              <a:ext cx="906214" cy="3302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 defTabSz="176082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33" b="1" kern="0" dirty="0">
                  <a:solidFill>
                    <a:prstClr val="black"/>
                  </a:solidFill>
                  <a:latin typeface="Trebuchet MS"/>
                  <a:ea typeface="ＭＳ Ｐゴシック" pitchFamily="34" charset="-128"/>
                  <a:cs typeface="Segoe UI" panose="020B0502040204020203" pitchFamily="34" charset="0"/>
                </a:rPr>
                <a:t>Ticket log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E36F717-8190-478A-B079-5B5F97866644}"/>
              </a:ext>
            </a:extLst>
          </p:cNvPr>
          <p:cNvSpPr/>
          <p:nvPr/>
        </p:nvSpPr>
        <p:spPr>
          <a:xfrm>
            <a:off x="5495405" y="2466471"/>
            <a:ext cx="2021680" cy="27699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200" b="1" dirty="0">
                <a:solidFill>
                  <a:prstClr val="white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Agent Less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76324F-2ADB-4F43-B0F7-49A38DB4891E}"/>
              </a:ext>
            </a:extLst>
          </p:cNvPr>
          <p:cNvSpPr/>
          <p:nvPr/>
        </p:nvSpPr>
        <p:spPr>
          <a:xfrm>
            <a:off x="1120875" y="5895107"/>
            <a:ext cx="19490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200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Physical Agent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69DAEB-1B76-4D14-AAE5-D4622C832D5F}"/>
              </a:ext>
            </a:extLst>
          </p:cNvPr>
          <p:cNvSpPr/>
          <p:nvPr/>
        </p:nvSpPr>
        <p:spPr>
          <a:xfrm>
            <a:off x="2469229" y="4119998"/>
            <a:ext cx="1616489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98">
              <a:defRPr/>
            </a:pPr>
            <a:r>
              <a:rPr lang="en-US" sz="933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Auto Ticket Routing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330BA12-9F1A-4BC0-ACE3-DB84D6EA7C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071" y="4726278"/>
            <a:ext cx="655156" cy="544385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8674617B-6701-40F7-ADE7-2BD3C58C1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77" y="4874680"/>
            <a:ext cx="527944" cy="43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D045635-0218-4C63-8D26-4C744E214599}"/>
              </a:ext>
            </a:extLst>
          </p:cNvPr>
          <p:cNvSpPr/>
          <p:nvPr/>
        </p:nvSpPr>
        <p:spPr>
          <a:xfrm>
            <a:off x="3579825" y="4554018"/>
            <a:ext cx="135668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05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Auto Escalation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8BD0FF-AEB8-4663-AEF6-74F019F0F9F7}"/>
              </a:ext>
            </a:extLst>
          </p:cNvPr>
          <p:cNvSpPr/>
          <p:nvPr/>
        </p:nvSpPr>
        <p:spPr>
          <a:xfrm>
            <a:off x="6459026" y="4543960"/>
            <a:ext cx="1757588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05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Unified Dashboard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3C5AFB-784F-450C-9911-C0E4FB761A9E}"/>
              </a:ext>
            </a:extLst>
          </p:cNvPr>
          <p:cNvSpPr/>
          <p:nvPr/>
        </p:nvSpPr>
        <p:spPr>
          <a:xfrm>
            <a:off x="3745624" y="5286929"/>
            <a:ext cx="10668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200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Supervisor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CFE740-75BC-4FC6-A345-C7D7C0CDB971}"/>
              </a:ext>
            </a:extLst>
          </p:cNvPr>
          <p:cNvSpPr/>
          <p:nvPr/>
        </p:nvSpPr>
        <p:spPr>
          <a:xfrm>
            <a:off x="6961720" y="5214072"/>
            <a:ext cx="997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200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Manager</a:t>
            </a:r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id="{BEBA8586-D139-43D3-AFE4-2D3BD960E43F}"/>
              </a:ext>
            </a:extLst>
          </p:cNvPr>
          <p:cNvSpPr/>
          <p:nvPr/>
        </p:nvSpPr>
        <p:spPr>
          <a:xfrm>
            <a:off x="2639954" y="3030406"/>
            <a:ext cx="1094156" cy="369663"/>
          </a:xfrm>
          <a:prstGeom prst="flowChartAlternateProcess">
            <a:avLst/>
          </a:prstGeom>
          <a:solidFill>
            <a:schemeClr val="bg1"/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1218898">
              <a:defRPr/>
            </a:pPr>
            <a:r>
              <a: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Knowledge Based</a:t>
            </a: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BA3D20B2-A31D-4C56-853C-E94BD8259E20}"/>
              </a:ext>
            </a:extLst>
          </p:cNvPr>
          <p:cNvSpPr/>
          <p:nvPr/>
        </p:nvSpPr>
        <p:spPr>
          <a:xfrm>
            <a:off x="3880055" y="3030406"/>
            <a:ext cx="1094156" cy="369663"/>
          </a:xfrm>
          <a:prstGeom prst="flowChartAlternateProcess">
            <a:avLst/>
          </a:prstGeom>
          <a:solidFill>
            <a:schemeClr val="bg1"/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1218898">
              <a:defRPr/>
            </a:pPr>
            <a:r>
              <a: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Log </a:t>
            </a:r>
          </a:p>
          <a:p>
            <a:pPr algn="ctr" defTabSz="1218898">
              <a:defRPr/>
            </a:pPr>
            <a:r>
              <a: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Incident/ SR</a:t>
            </a: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27D688B4-2BEB-42D0-970E-7EF90F128D69}"/>
              </a:ext>
            </a:extLst>
          </p:cNvPr>
          <p:cNvSpPr/>
          <p:nvPr/>
        </p:nvSpPr>
        <p:spPr>
          <a:xfrm>
            <a:off x="5120155" y="3030406"/>
            <a:ext cx="1094156" cy="369663"/>
          </a:xfrm>
          <a:prstGeom prst="flowChartAlternateProcess">
            <a:avLst/>
          </a:prstGeom>
          <a:solidFill>
            <a:schemeClr val="bg1"/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1218898">
              <a:defRPr/>
            </a:pPr>
            <a:r>
              <a: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Attempt</a:t>
            </a:r>
          </a:p>
          <a:p>
            <a:pPr algn="ctr" defTabSz="1218898">
              <a:defRPr/>
            </a:pPr>
            <a:r>
              <a: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Resolution</a:t>
            </a: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BF11C2A4-236C-48F8-B6B1-FEC4DF53D61E}"/>
              </a:ext>
            </a:extLst>
          </p:cNvPr>
          <p:cNvSpPr/>
          <p:nvPr/>
        </p:nvSpPr>
        <p:spPr>
          <a:xfrm>
            <a:off x="6360255" y="3030406"/>
            <a:ext cx="1094156" cy="369663"/>
          </a:xfrm>
          <a:prstGeom prst="flowChartAlternateProcess">
            <a:avLst/>
          </a:prstGeom>
          <a:solidFill>
            <a:schemeClr val="bg1"/>
          </a:solidFill>
          <a:ln w="63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1218898">
              <a:defRPr/>
            </a:pPr>
            <a:r>
              <a:rPr lang="en-US" sz="1051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Close Incident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40B3A756-E026-4222-B60D-C715B47452C5}"/>
              </a:ext>
            </a:extLst>
          </p:cNvPr>
          <p:cNvSpPr/>
          <p:nvPr/>
        </p:nvSpPr>
        <p:spPr>
          <a:xfrm rot="5400000">
            <a:off x="3732111" y="3144808"/>
            <a:ext cx="160260" cy="1243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6107" tIns="88053" rIns="176107" bIns="880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898">
              <a:defRPr/>
            </a:pPr>
            <a:endParaRPr lang="en-US" sz="2000" dirty="0">
              <a:solidFill>
                <a:prstClr val="black"/>
              </a:solidFill>
              <a:latin typeface="Trebuchet MS"/>
              <a:cs typeface="Segoe UI" panose="020B0502040204020203" pitchFamily="34" charset="0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1DA26985-9445-4B2C-A317-8A09765E154E}"/>
              </a:ext>
            </a:extLst>
          </p:cNvPr>
          <p:cNvSpPr/>
          <p:nvPr/>
        </p:nvSpPr>
        <p:spPr>
          <a:xfrm rot="5400000">
            <a:off x="4974242" y="3169188"/>
            <a:ext cx="160260" cy="1243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6107" tIns="88053" rIns="176107" bIns="880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898">
              <a:defRPr/>
            </a:pPr>
            <a:endParaRPr lang="en-US" sz="2000" dirty="0">
              <a:solidFill>
                <a:prstClr val="black"/>
              </a:solidFill>
              <a:latin typeface="Trebuchet MS"/>
              <a:cs typeface="Segoe UI" panose="020B0502040204020203" pitchFamily="34" charset="0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FB8ED03D-E802-46FF-A387-76CE6073B356}"/>
              </a:ext>
            </a:extLst>
          </p:cNvPr>
          <p:cNvSpPr/>
          <p:nvPr/>
        </p:nvSpPr>
        <p:spPr>
          <a:xfrm rot="5400000">
            <a:off x="6196339" y="3157389"/>
            <a:ext cx="160260" cy="124315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6107" tIns="88053" rIns="176107" bIns="880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8898">
              <a:defRPr/>
            </a:pPr>
            <a:endParaRPr lang="en-US" sz="2000" dirty="0">
              <a:solidFill>
                <a:prstClr val="black"/>
              </a:solidFill>
              <a:latin typeface="Trebuchet MS"/>
              <a:cs typeface="Segoe UI" panose="020B0502040204020203" pitchFamily="34" charset="0"/>
            </a:endParaRPr>
          </a:p>
        </p:txBody>
      </p:sp>
      <p:pic>
        <p:nvPicPr>
          <p:cNvPr id="59" name="Picture 4">
            <a:extLst>
              <a:ext uri="{FF2B5EF4-FFF2-40B4-BE49-F238E27FC236}">
                <a16:creationId xmlns:a16="http://schemas.microsoft.com/office/drawing/2014/main" id="{A33CFC43-F3EA-4E9A-8EBF-7164D4117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585" y="4940212"/>
            <a:ext cx="604235" cy="50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1A4B4774-B226-414C-B26B-23EB1A255302}"/>
              </a:ext>
            </a:extLst>
          </p:cNvPr>
          <p:cNvSpPr/>
          <p:nvPr/>
        </p:nvSpPr>
        <p:spPr>
          <a:xfrm>
            <a:off x="5099136" y="5401612"/>
            <a:ext cx="148635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051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L2 , L3 Support </a:t>
            </a:r>
          </a:p>
          <a:p>
            <a:pPr algn="ctr" defTabSz="1218898">
              <a:defRPr/>
            </a:pPr>
            <a:r>
              <a:rPr lang="en-US" sz="1051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App, Infra , WAN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C6996EB-9B8D-44A7-A63B-2B637237CB17}"/>
              </a:ext>
            </a:extLst>
          </p:cNvPr>
          <p:cNvSpPr/>
          <p:nvPr/>
        </p:nvSpPr>
        <p:spPr>
          <a:xfrm>
            <a:off x="1495204" y="4730872"/>
            <a:ext cx="1356680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05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Auto Assign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5D52EDA2-9809-4FB6-AB37-214B52719546}"/>
              </a:ext>
            </a:extLst>
          </p:cNvPr>
          <p:cNvSpPr/>
          <p:nvPr/>
        </p:nvSpPr>
        <p:spPr>
          <a:xfrm>
            <a:off x="7791919" y="5362334"/>
            <a:ext cx="212788" cy="6535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898">
              <a:defRPr/>
            </a:pPr>
            <a:endParaRPr lang="en-GB" sz="1351" dirty="0">
              <a:solidFill>
                <a:srgbClr val="0070C0"/>
              </a:solidFill>
              <a:latin typeface="Trebuchet M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4D875E8-D228-43C0-98A9-3BAADD9E9950}"/>
              </a:ext>
            </a:extLst>
          </p:cNvPr>
          <p:cNvSpPr/>
          <p:nvPr/>
        </p:nvSpPr>
        <p:spPr>
          <a:xfrm>
            <a:off x="6939965" y="5613789"/>
            <a:ext cx="997475" cy="379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933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Reports and SLA</a:t>
            </a:r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15886A2D-5C38-4CE7-A47D-21ADB3C6FDCF}"/>
              </a:ext>
            </a:extLst>
          </p:cNvPr>
          <p:cNvSpPr/>
          <p:nvPr/>
        </p:nvSpPr>
        <p:spPr>
          <a:xfrm flipH="1">
            <a:off x="6874054" y="5407670"/>
            <a:ext cx="212788" cy="65359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898">
              <a:defRPr/>
            </a:pPr>
            <a:endParaRPr lang="en-GB" sz="1351" dirty="0">
              <a:solidFill>
                <a:srgbClr val="0070C0"/>
              </a:solidFill>
              <a:latin typeface="Trebuchet MS"/>
            </a:endParaRP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357FC962-C44C-4879-9877-5E4B8858F66C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7509522" y="2117651"/>
            <a:ext cx="35204" cy="1208344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4F704F6E-7181-4DB0-AB50-0BCB38C6ABE1}"/>
              </a:ext>
            </a:extLst>
          </p:cNvPr>
          <p:cNvSpPr/>
          <p:nvPr/>
        </p:nvSpPr>
        <p:spPr>
          <a:xfrm>
            <a:off x="915786" y="4497752"/>
            <a:ext cx="2058993" cy="25654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defTabSz="1218898">
              <a:defRPr/>
            </a:pPr>
            <a:r>
              <a:rPr lang="en-US" sz="1067" b="1" dirty="0">
                <a:solidFill>
                  <a:prstClr val="white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L1 &amp; L2 Agent Support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1877DC8-2E43-4F4E-A183-D239F58383EF}"/>
              </a:ext>
            </a:extLst>
          </p:cNvPr>
          <p:cNvSpPr/>
          <p:nvPr/>
        </p:nvSpPr>
        <p:spPr>
          <a:xfrm>
            <a:off x="1825177" y="3875849"/>
            <a:ext cx="937215" cy="2308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900" b="1" dirty="0">
                <a:solidFill>
                  <a:prstClr val="black"/>
                </a:solidFill>
                <a:latin typeface="Trebuchet MS"/>
                <a:cs typeface="Segoe UI" panose="020B0502040204020203" pitchFamily="34" charset="0"/>
              </a:rPr>
              <a:t>AIOPS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1922846-EBA9-7556-2F16-17E8F15E439A}"/>
              </a:ext>
            </a:extLst>
          </p:cNvPr>
          <p:cNvGrpSpPr/>
          <p:nvPr/>
        </p:nvGrpSpPr>
        <p:grpSpPr>
          <a:xfrm>
            <a:off x="2944818" y="1141778"/>
            <a:ext cx="1378644" cy="405713"/>
            <a:chOff x="455386" y="3314756"/>
            <a:chExt cx="1571260" cy="1022328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0859B0E9-CA7A-FA56-7124-7BFA28305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6055" y="3314756"/>
              <a:ext cx="349921" cy="487049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D58F014-9186-C7B6-2094-98D6E2A6FCAF}"/>
                </a:ext>
              </a:extLst>
            </p:cNvPr>
            <p:cNvSpPr txBox="1"/>
            <p:nvPr/>
          </p:nvSpPr>
          <p:spPr>
            <a:xfrm>
              <a:off x="455386" y="3690634"/>
              <a:ext cx="1571260" cy="64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28">
                <a:defRPr/>
              </a:pPr>
              <a:r>
                <a:rPr lang="en-US" sz="1067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</a:rPr>
                <a:t>Business Users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8CCF0F6-BD81-2AF3-F7BE-F6C32C9693F9}"/>
              </a:ext>
            </a:extLst>
          </p:cNvPr>
          <p:cNvGrpSpPr/>
          <p:nvPr/>
        </p:nvGrpSpPr>
        <p:grpSpPr>
          <a:xfrm>
            <a:off x="4491660" y="1166738"/>
            <a:ext cx="1029221" cy="395642"/>
            <a:chOff x="871364" y="3324995"/>
            <a:chExt cx="1173017" cy="996951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1716B8EA-506C-04D9-7CCB-35E2F5352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90337" y="3324995"/>
              <a:ext cx="349921" cy="424155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3ADBA5D-5E80-068F-B9CE-6B5261587283}"/>
                </a:ext>
              </a:extLst>
            </p:cNvPr>
            <p:cNvSpPr txBox="1"/>
            <p:nvPr/>
          </p:nvSpPr>
          <p:spPr>
            <a:xfrm>
              <a:off x="871364" y="3675496"/>
              <a:ext cx="1173017" cy="64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28">
                <a:defRPr/>
              </a:pPr>
              <a:r>
                <a:rPr lang="en-US" sz="1067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/>
                </a:rPr>
                <a:t>IT  Users</a:t>
              </a:r>
            </a:p>
          </p:txBody>
        </p:sp>
      </p:grp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755B812C-10CF-AE96-05F6-BBA34DFEE475}"/>
              </a:ext>
            </a:extLst>
          </p:cNvPr>
          <p:cNvCxnSpPr>
            <a:cxnSpLocks/>
            <a:endCxn id="5" idx="1"/>
          </p:cNvCxnSpPr>
          <p:nvPr/>
        </p:nvCxnSpPr>
        <p:spPr>
          <a:xfrm rot="5400000">
            <a:off x="-650214" y="3475043"/>
            <a:ext cx="3488593" cy="356596"/>
          </a:xfrm>
          <a:prstGeom prst="bentConnector4">
            <a:avLst>
              <a:gd name="adj1" fmla="val 36662"/>
              <a:gd name="adj2" fmla="val 13350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6D112B7-856E-0504-0FC9-BB7A3B483FD2}"/>
              </a:ext>
            </a:extLst>
          </p:cNvPr>
          <p:cNvGrpSpPr/>
          <p:nvPr/>
        </p:nvGrpSpPr>
        <p:grpSpPr>
          <a:xfrm>
            <a:off x="3713423" y="1812421"/>
            <a:ext cx="3831303" cy="635116"/>
            <a:chOff x="3893906" y="1498615"/>
            <a:chExt cx="4153874" cy="688590"/>
          </a:xfrm>
        </p:grpSpPr>
        <p:sp>
          <p:nvSpPr>
            <p:cNvPr id="65" name="Flowchart: Process 64">
              <a:extLst>
                <a:ext uri="{FF2B5EF4-FFF2-40B4-BE49-F238E27FC236}">
                  <a16:creationId xmlns:a16="http://schemas.microsoft.com/office/drawing/2014/main" id="{A92ED655-7B23-4C6C-AEAD-E03680D0A4B5}"/>
                </a:ext>
              </a:extLst>
            </p:cNvPr>
            <p:cNvSpPr/>
            <p:nvPr/>
          </p:nvSpPr>
          <p:spPr>
            <a:xfrm>
              <a:off x="3893906" y="1498615"/>
              <a:ext cx="4153874" cy="661851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98">
                <a:defRPr/>
              </a:pPr>
              <a:endParaRPr lang="en-US" sz="1200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2CDA975-C515-4847-8249-51BEA0156B43}"/>
                </a:ext>
              </a:extLst>
            </p:cNvPr>
            <p:cNvSpPr/>
            <p:nvPr/>
          </p:nvSpPr>
          <p:spPr>
            <a:xfrm>
              <a:off x="4333207" y="1847999"/>
              <a:ext cx="718364" cy="283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898">
                <a:defRPr/>
              </a:pPr>
              <a:r>
                <a:rPr lang="en-US" sz="1100" dirty="0">
                  <a:solidFill>
                    <a:prstClr val="black"/>
                  </a:solidFill>
                  <a:latin typeface="Trebuchet MS"/>
                  <a:ea typeface="ＭＳ Ｐゴシック" pitchFamily="34" charset="-128"/>
                  <a:cs typeface="Segoe UI" panose="020B0502040204020203" pitchFamily="34" charset="0"/>
                </a:rPr>
                <a:t>Email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D22F230-F0AA-4C6C-AFF1-8E42B6AE3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8376" y="1525890"/>
              <a:ext cx="459927" cy="382164"/>
            </a:xfrm>
            <a:prstGeom prst="rect">
              <a:avLst/>
            </a:prstGeom>
          </p:spPr>
        </p:pic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4FE5C6CD-567F-4613-812C-EF15B8B5B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133" y="1582003"/>
              <a:ext cx="478156" cy="397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>
              <a:extLst>
                <a:ext uri="{FF2B5EF4-FFF2-40B4-BE49-F238E27FC236}">
                  <a16:creationId xmlns:a16="http://schemas.microsoft.com/office/drawing/2014/main" id="{BA5C8FDC-C0F9-326E-922E-98E7C7B86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311" y="1584932"/>
              <a:ext cx="442837" cy="367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15C322-AD30-DDAC-2812-BFA254039D2E}"/>
                </a:ext>
              </a:extLst>
            </p:cNvPr>
            <p:cNvSpPr/>
            <p:nvPr/>
          </p:nvSpPr>
          <p:spPr>
            <a:xfrm>
              <a:off x="5479276" y="1858918"/>
              <a:ext cx="940963" cy="283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898">
                <a:defRPr/>
              </a:pPr>
              <a:r>
                <a:rPr lang="en-US" sz="1100" dirty="0">
                  <a:solidFill>
                    <a:prstClr val="black"/>
                  </a:solidFill>
                  <a:latin typeface="Trebuchet MS"/>
                  <a:ea typeface="ＭＳ Ｐゴシック" pitchFamily="34" charset="-128"/>
                  <a:cs typeface="Segoe UI" panose="020B0502040204020203" pitchFamily="34" charset="0"/>
                </a:rPr>
                <a:t>Web</a:t>
              </a:r>
            </a:p>
          </p:txBody>
        </p:sp>
        <p:pic>
          <p:nvPicPr>
            <p:cNvPr id="29" name="Graphic 28" descr="Earth globe: Americas with solid fill">
              <a:extLst>
                <a:ext uri="{FF2B5EF4-FFF2-40B4-BE49-F238E27FC236}">
                  <a16:creationId xmlns:a16="http://schemas.microsoft.com/office/drawing/2014/main" id="{F68F57EC-5A92-4E74-3B87-A9CE0EDA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61084" y="1549087"/>
              <a:ext cx="382164" cy="38216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A117BB1-3F11-5B26-72C2-1AF09A14F80A}"/>
                </a:ext>
              </a:extLst>
            </p:cNvPr>
            <p:cNvSpPr/>
            <p:nvPr/>
          </p:nvSpPr>
          <p:spPr>
            <a:xfrm>
              <a:off x="6360282" y="1903569"/>
              <a:ext cx="1567769" cy="283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898">
                <a:defRPr/>
              </a:pPr>
              <a:r>
                <a:rPr lang="en-US" sz="1100" dirty="0">
                  <a:solidFill>
                    <a:prstClr val="black"/>
                  </a:solidFill>
                  <a:latin typeface="Trebuchet MS"/>
                  <a:ea typeface="ＭＳ Ｐゴシック" pitchFamily="34" charset="-128"/>
                  <a:cs typeface="Segoe UI" panose="020B0502040204020203" pitchFamily="34" charset="0"/>
                </a:rPr>
                <a:t>Chat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E56A083-8A84-411B-A0EB-487BD002A4BF}"/>
              </a:ext>
            </a:extLst>
          </p:cNvPr>
          <p:cNvGrpSpPr/>
          <p:nvPr/>
        </p:nvGrpSpPr>
        <p:grpSpPr>
          <a:xfrm>
            <a:off x="1272375" y="1799966"/>
            <a:ext cx="2215436" cy="633846"/>
            <a:chOff x="1280784" y="1486775"/>
            <a:chExt cx="2401962" cy="687212"/>
          </a:xfrm>
        </p:grpSpPr>
        <p:sp>
          <p:nvSpPr>
            <p:cNvPr id="75" name="Flowchart: Process 74">
              <a:extLst>
                <a:ext uri="{FF2B5EF4-FFF2-40B4-BE49-F238E27FC236}">
                  <a16:creationId xmlns:a16="http://schemas.microsoft.com/office/drawing/2014/main" id="{12544CC9-C104-0482-6699-D5690D8EF530}"/>
                </a:ext>
              </a:extLst>
            </p:cNvPr>
            <p:cNvSpPr/>
            <p:nvPr/>
          </p:nvSpPr>
          <p:spPr>
            <a:xfrm>
              <a:off x="1280784" y="1486775"/>
              <a:ext cx="2401962" cy="661851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8898">
                <a:defRPr/>
              </a:pPr>
              <a:endParaRPr lang="en-US" sz="1200" kern="0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7D9ED7A-94B9-4E09-8D1A-C41C3B542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617" y="1589383"/>
              <a:ext cx="388659" cy="32294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ACCE6C4-3169-C347-FC5C-6FCAF314717E}"/>
                </a:ext>
              </a:extLst>
            </p:cNvPr>
            <p:cNvSpPr/>
            <p:nvPr/>
          </p:nvSpPr>
          <p:spPr>
            <a:xfrm>
              <a:off x="1988102" y="1890351"/>
              <a:ext cx="1121419" cy="283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898">
                <a:defRPr/>
              </a:pPr>
              <a:r>
                <a:rPr lang="en-US" sz="1100" dirty="0">
                  <a:solidFill>
                    <a:prstClr val="black"/>
                  </a:solidFill>
                  <a:latin typeface="Trebuchet MS"/>
                  <a:ea typeface="ＭＳ Ｐゴシック" pitchFamily="34" charset="-128"/>
                  <a:cs typeface="Segoe UI" panose="020B0502040204020203" pitchFamily="34" charset="0"/>
                </a:rPr>
                <a:t>Phone</a:t>
              </a:r>
            </a:p>
          </p:txBody>
        </p:sp>
      </p:grpSp>
      <p:pic>
        <p:nvPicPr>
          <p:cNvPr id="117" name="Graphic 116" descr="Blockchain with solid fill">
            <a:extLst>
              <a:ext uri="{FF2B5EF4-FFF2-40B4-BE49-F238E27FC236}">
                <a16:creationId xmlns:a16="http://schemas.microsoft.com/office/drawing/2014/main" id="{64B5EE04-F4C2-10A9-733D-3282D96ABC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1294" y="2237003"/>
            <a:ext cx="453260" cy="453260"/>
          </a:xfrm>
          <a:prstGeom prst="rect">
            <a:avLst/>
          </a:prstGeom>
        </p:spPr>
      </p:pic>
      <p:pic>
        <p:nvPicPr>
          <p:cNvPr id="121" name="Graphic 120" descr="Questions with solid fill">
            <a:extLst>
              <a:ext uri="{FF2B5EF4-FFF2-40B4-BE49-F238E27FC236}">
                <a16:creationId xmlns:a16="http://schemas.microsoft.com/office/drawing/2014/main" id="{57D93299-5BA3-E144-1A00-965D5A2A60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65673" y="5500249"/>
            <a:ext cx="629712" cy="629712"/>
          </a:xfrm>
          <a:prstGeom prst="rect">
            <a:avLst/>
          </a:prstGeom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07A0414-9F37-A1E8-E234-154BEB7F70EA}"/>
              </a:ext>
            </a:extLst>
          </p:cNvPr>
          <p:cNvGrpSpPr/>
          <p:nvPr/>
        </p:nvGrpSpPr>
        <p:grpSpPr>
          <a:xfrm>
            <a:off x="1139666" y="4866616"/>
            <a:ext cx="893271" cy="369065"/>
            <a:chOff x="10944395" y="5187031"/>
            <a:chExt cx="968479" cy="400138"/>
          </a:xfrm>
        </p:grpSpPr>
        <p:pic>
          <p:nvPicPr>
            <p:cNvPr id="134" name="Graphic 133" descr="Call center with solid fill">
              <a:extLst>
                <a:ext uri="{FF2B5EF4-FFF2-40B4-BE49-F238E27FC236}">
                  <a16:creationId xmlns:a16="http://schemas.microsoft.com/office/drawing/2014/main" id="{30F3FC8E-1969-0070-BD1F-4C0E274E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44395" y="5196876"/>
              <a:ext cx="388861" cy="388861"/>
            </a:xfrm>
            <a:prstGeom prst="rect">
              <a:avLst/>
            </a:prstGeom>
          </p:spPr>
        </p:pic>
        <p:pic>
          <p:nvPicPr>
            <p:cNvPr id="135" name="Graphic 134" descr="Call center with solid fill">
              <a:extLst>
                <a:ext uri="{FF2B5EF4-FFF2-40B4-BE49-F238E27FC236}">
                  <a16:creationId xmlns:a16="http://schemas.microsoft.com/office/drawing/2014/main" id="{545002A1-E0CC-3271-5CCC-870CB4B5F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221274" y="5198308"/>
              <a:ext cx="388861" cy="388861"/>
            </a:xfrm>
            <a:prstGeom prst="rect">
              <a:avLst/>
            </a:prstGeom>
          </p:spPr>
        </p:pic>
        <p:pic>
          <p:nvPicPr>
            <p:cNvPr id="136" name="Graphic 135" descr="Call center with solid fill">
              <a:extLst>
                <a:ext uri="{FF2B5EF4-FFF2-40B4-BE49-F238E27FC236}">
                  <a16:creationId xmlns:a16="http://schemas.microsoft.com/office/drawing/2014/main" id="{C722CF52-7F2F-1775-C68E-01F08809C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524013" y="5187031"/>
              <a:ext cx="388861" cy="388861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52D6768-9C7A-1A71-AD77-0FE51BE44085}"/>
              </a:ext>
            </a:extLst>
          </p:cNvPr>
          <p:cNvGrpSpPr/>
          <p:nvPr/>
        </p:nvGrpSpPr>
        <p:grpSpPr>
          <a:xfrm>
            <a:off x="1111874" y="5378174"/>
            <a:ext cx="893271" cy="369065"/>
            <a:chOff x="10944395" y="5187031"/>
            <a:chExt cx="968479" cy="400138"/>
          </a:xfrm>
        </p:grpSpPr>
        <p:pic>
          <p:nvPicPr>
            <p:cNvPr id="138" name="Graphic 137" descr="Call center with solid fill">
              <a:extLst>
                <a:ext uri="{FF2B5EF4-FFF2-40B4-BE49-F238E27FC236}">
                  <a16:creationId xmlns:a16="http://schemas.microsoft.com/office/drawing/2014/main" id="{85E75877-836F-C7EB-422D-70E460192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44395" y="5196876"/>
              <a:ext cx="388861" cy="388861"/>
            </a:xfrm>
            <a:prstGeom prst="rect">
              <a:avLst/>
            </a:prstGeom>
          </p:spPr>
        </p:pic>
        <p:pic>
          <p:nvPicPr>
            <p:cNvPr id="139" name="Graphic 138" descr="Call center with solid fill">
              <a:extLst>
                <a:ext uri="{FF2B5EF4-FFF2-40B4-BE49-F238E27FC236}">
                  <a16:creationId xmlns:a16="http://schemas.microsoft.com/office/drawing/2014/main" id="{44ECC7EA-8B7C-FE73-605F-72A0534C2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221274" y="5198308"/>
              <a:ext cx="388861" cy="388861"/>
            </a:xfrm>
            <a:prstGeom prst="rect">
              <a:avLst/>
            </a:prstGeom>
          </p:spPr>
        </p:pic>
        <p:pic>
          <p:nvPicPr>
            <p:cNvPr id="140" name="Graphic 139" descr="Call center with solid fill">
              <a:extLst>
                <a:ext uri="{FF2B5EF4-FFF2-40B4-BE49-F238E27FC236}">
                  <a16:creationId xmlns:a16="http://schemas.microsoft.com/office/drawing/2014/main" id="{4A2CCE8F-C062-5D08-E2EF-4D8C348F6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524013" y="5187031"/>
              <a:ext cx="388861" cy="388861"/>
            </a:xfrm>
            <a:prstGeom prst="rect">
              <a:avLst/>
            </a:prstGeom>
          </p:spPr>
        </p:pic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74243D3-5E64-9D71-1E79-ADE6BC876A2E}"/>
              </a:ext>
            </a:extLst>
          </p:cNvPr>
          <p:cNvGrpSpPr/>
          <p:nvPr/>
        </p:nvGrpSpPr>
        <p:grpSpPr>
          <a:xfrm>
            <a:off x="2330774" y="4874640"/>
            <a:ext cx="893271" cy="369065"/>
            <a:chOff x="10944395" y="5187031"/>
            <a:chExt cx="968479" cy="400138"/>
          </a:xfrm>
        </p:grpSpPr>
        <p:pic>
          <p:nvPicPr>
            <p:cNvPr id="143" name="Graphic 142" descr="Call center with solid fill">
              <a:extLst>
                <a:ext uri="{FF2B5EF4-FFF2-40B4-BE49-F238E27FC236}">
                  <a16:creationId xmlns:a16="http://schemas.microsoft.com/office/drawing/2014/main" id="{29674FDB-F2B6-02C1-94E0-106490688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44395" y="5196876"/>
              <a:ext cx="388861" cy="388861"/>
            </a:xfrm>
            <a:prstGeom prst="rect">
              <a:avLst/>
            </a:prstGeom>
          </p:spPr>
        </p:pic>
        <p:pic>
          <p:nvPicPr>
            <p:cNvPr id="144" name="Graphic 143" descr="Call center with solid fill">
              <a:extLst>
                <a:ext uri="{FF2B5EF4-FFF2-40B4-BE49-F238E27FC236}">
                  <a16:creationId xmlns:a16="http://schemas.microsoft.com/office/drawing/2014/main" id="{8B556533-0C0E-674E-5E2E-3B1AF46F3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221274" y="5198308"/>
              <a:ext cx="388861" cy="388861"/>
            </a:xfrm>
            <a:prstGeom prst="rect">
              <a:avLst/>
            </a:prstGeom>
          </p:spPr>
        </p:pic>
        <p:pic>
          <p:nvPicPr>
            <p:cNvPr id="145" name="Graphic 144" descr="Call center with solid fill">
              <a:extLst>
                <a:ext uri="{FF2B5EF4-FFF2-40B4-BE49-F238E27FC236}">
                  <a16:creationId xmlns:a16="http://schemas.microsoft.com/office/drawing/2014/main" id="{7382FF09-B756-C6DB-834D-55ADAB493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524013" y="5187031"/>
              <a:ext cx="388861" cy="388861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D07B362-926F-E56B-7A12-5D7AA9208ED6}"/>
              </a:ext>
            </a:extLst>
          </p:cNvPr>
          <p:cNvGrpSpPr/>
          <p:nvPr/>
        </p:nvGrpSpPr>
        <p:grpSpPr>
          <a:xfrm>
            <a:off x="2318743" y="5354834"/>
            <a:ext cx="893271" cy="369065"/>
            <a:chOff x="10944395" y="5187031"/>
            <a:chExt cx="968479" cy="400138"/>
          </a:xfrm>
        </p:grpSpPr>
        <p:pic>
          <p:nvPicPr>
            <p:cNvPr id="147" name="Graphic 146" descr="Call center with solid fill">
              <a:extLst>
                <a:ext uri="{FF2B5EF4-FFF2-40B4-BE49-F238E27FC236}">
                  <a16:creationId xmlns:a16="http://schemas.microsoft.com/office/drawing/2014/main" id="{EB8FD9EA-5A39-D255-8038-D7934B16D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44395" y="5196876"/>
              <a:ext cx="388861" cy="388861"/>
            </a:xfrm>
            <a:prstGeom prst="rect">
              <a:avLst/>
            </a:prstGeom>
          </p:spPr>
        </p:pic>
        <p:pic>
          <p:nvPicPr>
            <p:cNvPr id="148" name="Graphic 147" descr="Call center with solid fill">
              <a:extLst>
                <a:ext uri="{FF2B5EF4-FFF2-40B4-BE49-F238E27FC236}">
                  <a16:creationId xmlns:a16="http://schemas.microsoft.com/office/drawing/2014/main" id="{9A04AE7D-623B-64F5-7A30-571A12011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221274" y="5198308"/>
              <a:ext cx="388861" cy="388861"/>
            </a:xfrm>
            <a:prstGeom prst="rect">
              <a:avLst/>
            </a:prstGeom>
          </p:spPr>
        </p:pic>
        <p:pic>
          <p:nvPicPr>
            <p:cNvPr id="149" name="Graphic 148" descr="Call center with solid fill">
              <a:extLst>
                <a:ext uri="{FF2B5EF4-FFF2-40B4-BE49-F238E27FC236}">
                  <a16:creationId xmlns:a16="http://schemas.microsoft.com/office/drawing/2014/main" id="{ECE37DF2-1A5B-8679-CDA3-8859AAF49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524013" y="5187031"/>
              <a:ext cx="388861" cy="388861"/>
            </a:xfrm>
            <a:prstGeom prst="rect">
              <a:avLst/>
            </a:prstGeom>
          </p:spPr>
        </p:pic>
      </p:grp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38314DA-FEFB-1DE7-55E1-1977554941A7}"/>
              </a:ext>
            </a:extLst>
          </p:cNvPr>
          <p:cNvSpPr/>
          <p:nvPr/>
        </p:nvSpPr>
        <p:spPr>
          <a:xfrm>
            <a:off x="888791" y="5174004"/>
            <a:ext cx="14144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800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EUS Support FCR/ RD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41239362-1FCB-895E-8DED-8067910D6BE7}"/>
              </a:ext>
            </a:extLst>
          </p:cNvPr>
          <p:cNvSpPr/>
          <p:nvPr/>
        </p:nvSpPr>
        <p:spPr>
          <a:xfrm>
            <a:off x="1002917" y="5655526"/>
            <a:ext cx="1110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800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App Support L1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BE4F385B-7420-0287-D630-0577D768BFCD}"/>
              </a:ext>
            </a:extLst>
          </p:cNvPr>
          <p:cNvSpPr/>
          <p:nvPr/>
        </p:nvSpPr>
        <p:spPr>
          <a:xfrm>
            <a:off x="2176825" y="5152082"/>
            <a:ext cx="1110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800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Infra Support L1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12BA5D4-0AFF-A705-FA91-20110E2F8D40}"/>
              </a:ext>
            </a:extLst>
          </p:cNvPr>
          <p:cNvSpPr/>
          <p:nvPr/>
        </p:nvSpPr>
        <p:spPr>
          <a:xfrm>
            <a:off x="2207316" y="5643462"/>
            <a:ext cx="1110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800" b="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WAN Support L1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F684795-AA24-2B07-71D1-20EE945A688C}"/>
              </a:ext>
            </a:extLst>
          </p:cNvPr>
          <p:cNvSpPr/>
          <p:nvPr/>
        </p:nvSpPr>
        <p:spPr>
          <a:xfrm>
            <a:off x="3523398" y="6012807"/>
            <a:ext cx="1456505" cy="25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05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Command Center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111F4D15-9588-8B07-58B7-F649F859F917}"/>
              </a:ext>
            </a:extLst>
          </p:cNvPr>
          <p:cNvSpPr/>
          <p:nvPr/>
        </p:nvSpPr>
        <p:spPr>
          <a:xfrm>
            <a:off x="5184537" y="4514740"/>
            <a:ext cx="1356680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8">
              <a:defRPr/>
            </a:pPr>
            <a:r>
              <a:rPr lang="en-US" sz="1051" dirty="0">
                <a:solidFill>
                  <a:prstClr val="black"/>
                </a:solidFill>
                <a:latin typeface="Trebuchet MS"/>
                <a:ea typeface="ＭＳ Ｐゴシック" pitchFamily="34" charset="-128"/>
                <a:cs typeface="Segoe UI" panose="020B0502040204020203" pitchFamily="34" charset="0"/>
              </a:rPr>
              <a:t>SLA Based Auto Ticket Assignment</a:t>
            </a: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BDFB5418-D9AD-35AC-F53D-B99CA05E90E9}"/>
              </a:ext>
            </a:extLst>
          </p:cNvPr>
          <p:cNvCxnSpPr/>
          <p:nvPr/>
        </p:nvCxnSpPr>
        <p:spPr>
          <a:xfrm>
            <a:off x="6585484" y="4726278"/>
            <a:ext cx="0" cy="1286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8662622B-4055-86DE-3A4D-5A0E65989E57}"/>
              </a:ext>
            </a:extLst>
          </p:cNvPr>
          <p:cNvCxnSpPr/>
          <p:nvPr/>
        </p:nvCxnSpPr>
        <p:spPr>
          <a:xfrm>
            <a:off x="5097219" y="4734910"/>
            <a:ext cx="0" cy="1286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85F915DD-F0CB-F982-84E1-312123877622}"/>
              </a:ext>
            </a:extLst>
          </p:cNvPr>
          <p:cNvCxnSpPr/>
          <p:nvPr/>
        </p:nvCxnSpPr>
        <p:spPr>
          <a:xfrm>
            <a:off x="3442631" y="4743992"/>
            <a:ext cx="0" cy="1286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447633B3-F61B-1EC4-5FA4-14C2025D5EA0}"/>
              </a:ext>
            </a:extLst>
          </p:cNvPr>
          <p:cNvSpPr txBox="1"/>
          <p:nvPr/>
        </p:nvSpPr>
        <p:spPr>
          <a:xfrm>
            <a:off x="451101" y="2702779"/>
            <a:ext cx="572584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1467" b="1" dirty="0">
                <a:solidFill>
                  <a:prstClr val="white"/>
                </a:solidFill>
                <a:latin typeface="Trebuchet MS"/>
              </a:rPr>
              <a:t>IVR</a:t>
            </a:r>
            <a:endParaRPr lang="en-IN" sz="1467" b="1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81" name="Graphic 180" descr="Ui Ux with solid fill">
            <a:extLst>
              <a:ext uri="{FF2B5EF4-FFF2-40B4-BE49-F238E27FC236}">
                <a16:creationId xmlns:a16="http://schemas.microsoft.com/office/drawing/2014/main" id="{662061FF-7EE3-8315-C7FF-40DA86D702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900496" y="3350633"/>
            <a:ext cx="659728" cy="659728"/>
          </a:xfrm>
          <a:prstGeom prst="rect">
            <a:avLst/>
          </a:prstGeom>
        </p:spPr>
      </p:pic>
      <p:pic>
        <p:nvPicPr>
          <p:cNvPr id="183" name="Graphic 182" descr="Processor outline">
            <a:extLst>
              <a:ext uri="{FF2B5EF4-FFF2-40B4-BE49-F238E27FC236}">
                <a16:creationId xmlns:a16="http://schemas.microsoft.com/office/drawing/2014/main" id="{FA430E2B-5DD5-948E-3B83-3A4318B942A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023187" y="3450511"/>
            <a:ext cx="478332" cy="478332"/>
          </a:xfrm>
          <a:prstGeom prst="rect">
            <a:avLst/>
          </a:prstGeom>
        </p:spPr>
      </p:pic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3F2960AA-AA5B-732A-5FBC-720DD4D866C4}"/>
              </a:ext>
            </a:extLst>
          </p:cNvPr>
          <p:cNvCxnSpPr>
            <a:cxnSpLocks/>
            <a:stCxn id="6" idx="2"/>
            <a:endCxn id="90" idx="0"/>
          </p:cNvCxnSpPr>
          <p:nvPr/>
        </p:nvCxnSpPr>
        <p:spPr>
          <a:xfrm rot="5400000">
            <a:off x="3013727" y="3120532"/>
            <a:ext cx="308776" cy="244566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nector: Elbow 208">
            <a:extLst>
              <a:ext uri="{FF2B5EF4-FFF2-40B4-BE49-F238E27FC236}">
                <a16:creationId xmlns:a16="http://schemas.microsoft.com/office/drawing/2014/main" id="{76AA2112-EE98-6B87-8C1F-5A215A4F098C}"/>
              </a:ext>
            </a:extLst>
          </p:cNvPr>
          <p:cNvCxnSpPr>
            <a:cxnSpLocks/>
            <a:stCxn id="207" idx="1"/>
          </p:cNvCxnSpPr>
          <p:nvPr/>
        </p:nvCxnSpPr>
        <p:spPr>
          <a:xfrm rot="10800000" flipV="1">
            <a:off x="2380093" y="1392737"/>
            <a:ext cx="309344" cy="407227"/>
          </a:xfrm>
          <a:prstGeom prst="bentConnector4">
            <a:avLst>
              <a:gd name="adj1" fmla="val -90449"/>
              <a:gd name="adj2" fmla="val 8266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Connector: Elbow 212">
            <a:extLst>
              <a:ext uri="{FF2B5EF4-FFF2-40B4-BE49-F238E27FC236}">
                <a16:creationId xmlns:a16="http://schemas.microsoft.com/office/drawing/2014/main" id="{5191632F-05BA-DBA4-06B4-BDD582C49155}"/>
              </a:ext>
            </a:extLst>
          </p:cNvPr>
          <p:cNvCxnSpPr>
            <a:cxnSpLocks/>
            <a:stCxn id="207" idx="3"/>
          </p:cNvCxnSpPr>
          <p:nvPr/>
        </p:nvCxnSpPr>
        <p:spPr>
          <a:xfrm>
            <a:off x="5788091" y="1392737"/>
            <a:ext cx="337592" cy="44108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80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C165DC32-D878-4289-9C20-A7B6620C7AB7}"/>
              </a:ext>
            </a:extLst>
          </p:cNvPr>
          <p:cNvSpPr/>
          <p:nvPr/>
        </p:nvSpPr>
        <p:spPr>
          <a:xfrm>
            <a:off x="8962404" y="2645774"/>
            <a:ext cx="2635616" cy="3664013"/>
          </a:xfrm>
          <a:prstGeom prst="roundRect">
            <a:avLst>
              <a:gd name="adj" fmla="val 6149"/>
            </a:avLst>
          </a:prstGeom>
          <a:solidFill>
            <a:schemeClr val="bg1"/>
          </a:solidFill>
          <a:ln w="127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8"/>
            <a:endParaRPr lang="en-IN" sz="28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50E350C4-2D6F-4C41-AC9A-6AA378A9E690}"/>
              </a:ext>
            </a:extLst>
          </p:cNvPr>
          <p:cNvSpPr/>
          <p:nvPr/>
        </p:nvSpPr>
        <p:spPr>
          <a:xfrm>
            <a:off x="6159625" y="2313945"/>
            <a:ext cx="2391323" cy="4008371"/>
          </a:xfrm>
          <a:prstGeom prst="roundRect">
            <a:avLst>
              <a:gd name="adj" fmla="val 6149"/>
            </a:avLst>
          </a:prstGeom>
          <a:solidFill>
            <a:schemeClr val="bg1"/>
          </a:solidFill>
          <a:ln w="127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8"/>
            <a:endParaRPr lang="en-IN" sz="32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6440B700-EA5B-4A97-A8E6-E42034FAB2FF}"/>
              </a:ext>
            </a:extLst>
          </p:cNvPr>
          <p:cNvSpPr/>
          <p:nvPr/>
        </p:nvSpPr>
        <p:spPr>
          <a:xfrm>
            <a:off x="3359420" y="2627199"/>
            <a:ext cx="2635616" cy="3682588"/>
          </a:xfrm>
          <a:prstGeom prst="roundRect">
            <a:avLst>
              <a:gd name="adj" fmla="val 6149"/>
            </a:avLst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8"/>
            <a:endParaRPr lang="en-IN" sz="28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0BF3D106-1E30-45A3-86FE-CBEDFB3D47F6}"/>
              </a:ext>
            </a:extLst>
          </p:cNvPr>
          <p:cNvSpPr/>
          <p:nvPr/>
        </p:nvSpPr>
        <p:spPr>
          <a:xfrm>
            <a:off x="545161" y="2260007"/>
            <a:ext cx="2635616" cy="4062309"/>
          </a:xfrm>
          <a:prstGeom prst="roundRect">
            <a:avLst>
              <a:gd name="adj" fmla="val 6149"/>
            </a:avLst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58"/>
            <a:endParaRPr lang="en-IN" sz="3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E23544-F8EB-4EED-A1DC-B195A337A0F0}"/>
              </a:ext>
            </a:extLst>
          </p:cNvPr>
          <p:cNvGrpSpPr/>
          <p:nvPr/>
        </p:nvGrpSpPr>
        <p:grpSpPr>
          <a:xfrm>
            <a:off x="637146" y="1784454"/>
            <a:ext cx="10959801" cy="996523"/>
            <a:chOff x="0" y="1139680"/>
            <a:chExt cx="10370282" cy="747393"/>
          </a:xfrm>
        </p:grpSpPr>
        <p:grpSp>
          <p:nvGrpSpPr>
            <p:cNvPr id="44" name="Group 11">
              <a:extLst>
                <a:ext uri="{FF2B5EF4-FFF2-40B4-BE49-F238E27FC236}">
                  <a16:creationId xmlns:a16="http://schemas.microsoft.com/office/drawing/2014/main" id="{F31B81CC-2350-43F4-AD1F-01A01FE66908}"/>
                </a:ext>
              </a:extLst>
            </p:cNvPr>
            <p:cNvGrpSpPr/>
            <p:nvPr/>
          </p:nvGrpSpPr>
          <p:grpSpPr>
            <a:xfrm>
              <a:off x="0" y="1139680"/>
              <a:ext cx="10370282" cy="747393"/>
              <a:chOff x="446336" y="1815481"/>
              <a:chExt cx="8277460" cy="747393"/>
            </a:xfrm>
          </p:grpSpPr>
          <p:sp>
            <p:nvSpPr>
              <p:cNvPr id="45" name="Rectangle 40">
                <a:extLst>
                  <a:ext uri="{FF2B5EF4-FFF2-40B4-BE49-F238E27FC236}">
                    <a16:creationId xmlns:a16="http://schemas.microsoft.com/office/drawing/2014/main" id="{496AD2C7-B2E3-49F4-9481-743BE5EFE575}"/>
                  </a:ext>
                </a:extLst>
              </p:cNvPr>
              <p:cNvSpPr/>
              <p:nvPr/>
            </p:nvSpPr>
            <p:spPr>
              <a:xfrm>
                <a:off x="6491548" y="2104806"/>
                <a:ext cx="2232248" cy="432048"/>
              </a:xfrm>
              <a:prstGeom prst="rect">
                <a:avLst/>
              </a:prstGeom>
              <a:gradFill>
                <a:gsLst>
                  <a:gs pos="78000">
                    <a:srgbClr val="FBA200"/>
                  </a:gs>
                  <a:gs pos="100000">
                    <a:srgbClr val="FBA200">
                      <a:lumMod val="80000"/>
                    </a:srgbClr>
                  </a:gs>
                </a:gsLst>
                <a:lin ang="10800000" scaled="1"/>
              </a:gradFill>
              <a:ln w="666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10">
                  <a:defRPr/>
                </a:pPr>
                <a:endParaRPr lang="ko-KR" altLang="en-US" sz="1467" kern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46" name="Freeform 39">
                <a:extLst>
                  <a:ext uri="{FF2B5EF4-FFF2-40B4-BE49-F238E27FC236}">
                    <a16:creationId xmlns:a16="http://schemas.microsoft.com/office/drawing/2014/main" id="{B9CB667B-7850-4F33-A8A1-58AEF50D3134}"/>
                  </a:ext>
                </a:extLst>
              </p:cNvPr>
              <p:cNvSpPr/>
              <p:nvPr/>
            </p:nvSpPr>
            <p:spPr>
              <a:xfrm>
                <a:off x="6493036" y="1815481"/>
                <a:ext cx="216024" cy="721373"/>
              </a:xfrm>
              <a:custGeom>
                <a:avLst/>
                <a:gdLst/>
                <a:ahLst/>
                <a:cxnLst/>
                <a:rect l="l" t="t" r="r" b="b"/>
                <a:pathLst>
                  <a:path w="216024" h="721373">
                    <a:moveTo>
                      <a:pt x="208632" y="0"/>
                    </a:moveTo>
                    <a:lnTo>
                      <a:pt x="216024" y="0"/>
                    </a:lnTo>
                    <a:lnTo>
                      <a:pt x="216024" y="420807"/>
                    </a:lnTo>
                    <a:lnTo>
                      <a:pt x="5432" y="717550"/>
                    </a:lnTo>
                    <a:lnTo>
                      <a:pt x="0" y="721373"/>
                    </a:lnTo>
                    <a:lnTo>
                      <a:pt x="0" y="311118"/>
                    </a:lnTo>
                    <a:close/>
                  </a:path>
                </a:pathLst>
              </a:custGeom>
              <a:solidFill>
                <a:srgbClr val="90C221">
                  <a:lumMod val="50000"/>
                </a:srgbClr>
              </a:solidFill>
              <a:ln w="666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10">
                  <a:defRPr/>
                </a:pPr>
                <a:endParaRPr lang="ko-KR" altLang="en-US" sz="1467" kern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47" name="Rectangle 38">
                <a:extLst>
                  <a:ext uri="{FF2B5EF4-FFF2-40B4-BE49-F238E27FC236}">
                    <a16:creationId xmlns:a16="http://schemas.microsoft.com/office/drawing/2014/main" id="{B692A5EE-6DD3-4CE2-8AAA-2A499E5F5AB9}"/>
                  </a:ext>
                </a:extLst>
              </p:cNvPr>
              <p:cNvSpPr/>
              <p:nvPr/>
            </p:nvSpPr>
            <p:spPr>
              <a:xfrm>
                <a:off x="4476812" y="1815481"/>
                <a:ext cx="2232248" cy="432048"/>
              </a:xfrm>
              <a:prstGeom prst="rect">
                <a:avLst/>
              </a:prstGeom>
              <a:gradFill>
                <a:gsLst>
                  <a:gs pos="78000">
                    <a:srgbClr val="90C221"/>
                  </a:gs>
                  <a:gs pos="100000">
                    <a:srgbClr val="90C221">
                      <a:lumMod val="80000"/>
                    </a:srgbClr>
                  </a:gs>
                </a:gsLst>
                <a:lin ang="10800000" scaled="1"/>
              </a:gradFill>
              <a:ln w="666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10">
                  <a:defRPr/>
                </a:pPr>
                <a:endParaRPr lang="ko-KR" altLang="en-US" sz="1467" kern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48" name="Freeform 37">
                <a:extLst>
                  <a:ext uri="{FF2B5EF4-FFF2-40B4-BE49-F238E27FC236}">
                    <a16:creationId xmlns:a16="http://schemas.microsoft.com/office/drawing/2014/main" id="{C1A9BB09-69EB-4739-9D71-07D39F1FA94F}"/>
                  </a:ext>
                </a:extLst>
              </p:cNvPr>
              <p:cNvSpPr/>
              <p:nvPr/>
            </p:nvSpPr>
            <p:spPr>
              <a:xfrm flipH="1">
                <a:off x="4476812" y="1833143"/>
                <a:ext cx="216024" cy="721373"/>
              </a:xfrm>
              <a:custGeom>
                <a:avLst/>
                <a:gdLst/>
                <a:ahLst/>
                <a:cxnLst/>
                <a:rect l="l" t="t" r="r" b="b"/>
                <a:pathLst>
                  <a:path w="216024" h="721373">
                    <a:moveTo>
                      <a:pt x="208632" y="0"/>
                    </a:moveTo>
                    <a:lnTo>
                      <a:pt x="216024" y="0"/>
                    </a:lnTo>
                    <a:lnTo>
                      <a:pt x="216024" y="420807"/>
                    </a:lnTo>
                    <a:lnTo>
                      <a:pt x="5432" y="717550"/>
                    </a:lnTo>
                    <a:lnTo>
                      <a:pt x="0" y="721373"/>
                    </a:lnTo>
                    <a:lnTo>
                      <a:pt x="0" y="311118"/>
                    </a:lnTo>
                    <a:close/>
                  </a:path>
                </a:pathLst>
              </a:custGeom>
              <a:solidFill>
                <a:srgbClr val="07A398">
                  <a:lumMod val="50000"/>
                </a:srgbClr>
              </a:solidFill>
              <a:ln w="666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10">
                  <a:defRPr/>
                </a:pPr>
                <a:endParaRPr lang="ko-KR" altLang="en-US" sz="1467" kern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49" name="Rectangle 33">
                <a:extLst>
                  <a:ext uri="{FF2B5EF4-FFF2-40B4-BE49-F238E27FC236}">
                    <a16:creationId xmlns:a16="http://schemas.microsoft.com/office/drawing/2014/main" id="{7506024F-9598-4DA8-A3B1-3AEDC4922934}"/>
                  </a:ext>
                </a:extLst>
              </p:cNvPr>
              <p:cNvSpPr/>
              <p:nvPr/>
            </p:nvSpPr>
            <p:spPr>
              <a:xfrm>
                <a:off x="2462560" y="2130614"/>
                <a:ext cx="2232248" cy="432048"/>
              </a:xfrm>
              <a:prstGeom prst="rect">
                <a:avLst/>
              </a:prstGeom>
              <a:gradFill>
                <a:gsLst>
                  <a:gs pos="78000">
                    <a:srgbClr val="07A398"/>
                  </a:gs>
                  <a:gs pos="100000">
                    <a:srgbClr val="07A398">
                      <a:lumMod val="80000"/>
                    </a:srgbClr>
                  </a:gs>
                </a:gsLst>
                <a:lin ang="10800000" scaled="1"/>
              </a:gradFill>
              <a:ln w="666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10">
                  <a:defRPr/>
                </a:pPr>
                <a:endParaRPr lang="ko-KR" altLang="en-US" sz="1467" kern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50" name="Freeform 8">
                <a:extLst>
                  <a:ext uri="{FF2B5EF4-FFF2-40B4-BE49-F238E27FC236}">
                    <a16:creationId xmlns:a16="http://schemas.microsoft.com/office/drawing/2014/main" id="{1061C935-5E9C-4B4A-B07E-48341EFF0BA2}"/>
                  </a:ext>
                </a:extLst>
              </p:cNvPr>
              <p:cNvSpPr/>
              <p:nvPr/>
            </p:nvSpPr>
            <p:spPr>
              <a:xfrm>
                <a:off x="2462560" y="1841501"/>
                <a:ext cx="216024" cy="721373"/>
              </a:xfrm>
              <a:custGeom>
                <a:avLst/>
                <a:gdLst/>
                <a:ahLst/>
                <a:cxnLst/>
                <a:rect l="l" t="t" r="r" b="b"/>
                <a:pathLst>
                  <a:path w="216024" h="721373">
                    <a:moveTo>
                      <a:pt x="208632" y="0"/>
                    </a:moveTo>
                    <a:lnTo>
                      <a:pt x="216024" y="0"/>
                    </a:lnTo>
                    <a:lnTo>
                      <a:pt x="216024" y="420807"/>
                    </a:lnTo>
                    <a:lnTo>
                      <a:pt x="5432" y="717550"/>
                    </a:lnTo>
                    <a:lnTo>
                      <a:pt x="0" y="721373"/>
                    </a:lnTo>
                    <a:lnTo>
                      <a:pt x="0" y="311118"/>
                    </a:lnTo>
                    <a:close/>
                  </a:path>
                </a:pathLst>
              </a:custGeom>
              <a:solidFill>
                <a:srgbClr val="0680C3">
                  <a:lumMod val="50000"/>
                </a:srgbClr>
              </a:solidFill>
              <a:ln w="666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10">
                  <a:defRPr/>
                </a:pPr>
                <a:endParaRPr lang="ko-KR" altLang="en-US" sz="1467" kern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51" name="Rectangle 5">
                <a:extLst>
                  <a:ext uri="{FF2B5EF4-FFF2-40B4-BE49-F238E27FC236}">
                    <a16:creationId xmlns:a16="http://schemas.microsoft.com/office/drawing/2014/main" id="{17F72C2C-1D7E-49A9-8246-CFC35499069B}"/>
                  </a:ext>
                </a:extLst>
              </p:cNvPr>
              <p:cNvSpPr/>
              <p:nvPr/>
            </p:nvSpPr>
            <p:spPr>
              <a:xfrm>
                <a:off x="446336" y="1840756"/>
                <a:ext cx="2232248" cy="432048"/>
              </a:xfrm>
              <a:prstGeom prst="rect">
                <a:avLst/>
              </a:prstGeom>
              <a:solidFill>
                <a:srgbClr val="0680C3"/>
              </a:solidFill>
              <a:ln w="666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10">
                  <a:defRPr/>
                </a:pPr>
                <a:endParaRPr lang="ko-KR" altLang="en-US" sz="1467" kern="0">
                  <a:solidFill>
                    <a:prstClr val="white"/>
                  </a:solidFill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C0E0253-8BD2-439B-9B40-2D1C618C6A52}"/>
                </a:ext>
              </a:extLst>
            </p:cNvPr>
            <p:cNvSpPr txBox="1"/>
            <p:nvPr/>
          </p:nvSpPr>
          <p:spPr>
            <a:xfrm>
              <a:off x="514605" y="1177029"/>
              <a:ext cx="1844873" cy="407901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 defTabSz="1219110"/>
              <a:r>
                <a:rPr lang="en-US" altLang="ko-KR" sz="1467" b="1" dirty="0">
                  <a:solidFill>
                    <a:prstClr val="white"/>
                  </a:solidFill>
                  <a:latin typeface="Trebuchet MS" panose="020B0703020202090204" pitchFamily="34" charset="0"/>
                  <a:cs typeface="Arial" pitchFamily="34" charset="0"/>
                </a:rPr>
                <a:t>Weekly Status Meeting</a:t>
              </a:r>
              <a:endParaRPr lang="ko-KR" altLang="en-US" sz="1467" b="1">
                <a:solidFill>
                  <a:prstClr val="white"/>
                </a:solidFill>
                <a:latin typeface="Trebuchet MS" panose="020B0703020202090204" pitchFamily="34" charset="0"/>
                <a:cs typeface="Arial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B3BEAC6-1C6A-403D-BD92-F268AAF39290}"/>
                </a:ext>
              </a:extLst>
            </p:cNvPr>
            <p:cNvSpPr txBox="1"/>
            <p:nvPr/>
          </p:nvSpPr>
          <p:spPr>
            <a:xfrm>
              <a:off x="3071057" y="1473918"/>
              <a:ext cx="1844873" cy="407901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 defTabSz="1219110"/>
              <a:r>
                <a:rPr lang="en-US" altLang="ko-KR" sz="1467" b="1" dirty="0">
                  <a:solidFill>
                    <a:prstClr val="white"/>
                  </a:solidFill>
                  <a:latin typeface="Trebuchet MS" panose="020B0703020202090204" pitchFamily="34" charset="0"/>
                  <a:cs typeface="Arial" pitchFamily="34" charset="0"/>
                </a:rPr>
                <a:t>Monthly Project Status Meeting </a:t>
              </a:r>
              <a:endParaRPr lang="ko-KR" altLang="en-US" sz="1467" b="1" dirty="0">
                <a:solidFill>
                  <a:prstClr val="white"/>
                </a:solidFill>
                <a:latin typeface="Trebuchet MS" panose="020B0703020202090204" pitchFamily="34" charset="0"/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37BA632-A26B-476F-8A42-613A15C06CF0}"/>
                </a:ext>
              </a:extLst>
            </p:cNvPr>
            <p:cNvSpPr txBox="1"/>
            <p:nvPr/>
          </p:nvSpPr>
          <p:spPr>
            <a:xfrm>
              <a:off x="8183962" y="1444230"/>
              <a:ext cx="1844873" cy="407901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 defTabSz="1219110"/>
              <a:r>
                <a:rPr lang="en-US" altLang="ko-KR" sz="1467" b="1" dirty="0">
                  <a:solidFill>
                    <a:prstClr val="white"/>
                  </a:solidFill>
                  <a:latin typeface="Trebuchet MS" panose="020B0703020202090204" pitchFamily="34" charset="0"/>
                  <a:cs typeface="Arial" pitchFamily="34" charset="0"/>
                </a:rPr>
                <a:t>Yearly Management Meeting </a:t>
              </a:r>
              <a:endParaRPr lang="ko-KR" altLang="en-US" sz="1467" b="1">
                <a:solidFill>
                  <a:prstClr val="white"/>
                </a:solidFill>
                <a:latin typeface="Trebuchet MS" panose="020B0703020202090204" pitchFamily="34" charset="0"/>
                <a:cs typeface="Arial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032D52-7048-444C-9E7C-63C79004412B}"/>
                </a:ext>
              </a:extLst>
            </p:cNvPr>
            <p:cNvSpPr txBox="1"/>
            <p:nvPr/>
          </p:nvSpPr>
          <p:spPr>
            <a:xfrm>
              <a:off x="5627509" y="1147428"/>
              <a:ext cx="1844873" cy="407901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 defTabSz="1219110"/>
              <a:r>
                <a:rPr lang="en-US" altLang="ko-KR" sz="1467" b="1" dirty="0">
                  <a:solidFill>
                    <a:prstClr val="white"/>
                  </a:solidFill>
                  <a:latin typeface="Trebuchet MS" panose="020B0703020202090204" pitchFamily="34" charset="0"/>
                  <a:cs typeface="Arial" pitchFamily="34" charset="0"/>
                </a:rPr>
                <a:t>Quarterly Steering Meeting</a:t>
              </a:r>
              <a:endParaRPr lang="ko-KR" altLang="en-US" sz="1467" b="1">
                <a:solidFill>
                  <a:prstClr val="white"/>
                </a:solidFill>
                <a:latin typeface="Trebuchet MS" panose="020B0703020202090204" pitchFamily="34" charset="0"/>
                <a:cs typeface="Arial" pitchFamily="34" charset="0"/>
              </a:endParaRPr>
            </a:p>
          </p:txBody>
        </p:sp>
      </p:grpSp>
      <p:grpSp>
        <p:nvGrpSpPr>
          <p:cNvPr id="56" name="Group 333">
            <a:extLst>
              <a:ext uri="{FF2B5EF4-FFF2-40B4-BE49-F238E27FC236}">
                <a16:creationId xmlns:a16="http://schemas.microsoft.com/office/drawing/2014/main" id="{E21B1E9D-C985-4766-8648-5854D427E4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14675" y="1391512"/>
            <a:ext cx="1211204" cy="990669"/>
            <a:chOff x="1975" y="1257"/>
            <a:chExt cx="2433" cy="1990"/>
          </a:xfrm>
        </p:grpSpPr>
        <p:sp>
          <p:nvSpPr>
            <p:cNvPr id="57" name="Freeform 334">
              <a:extLst>
                <a:ext uri="{FF2B5EF4-FFF2-40B4-BE49-F238E27FC236}">
                  <a16:creationId xmlns:a16="http://schemas.microsoft.com/office/drawing/2014/main" id="{817A3AA8-6318-48D9-B205-88DA1982D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1" y="1610"/>
              <a:ext cx="259" cy="327"/>
            </a:xfrm>
            <a:custGeom>
              <a:avLst/>
              <a:gdLst>
                <a:gd name="T0" fmla="*/ 0 w 259"/>
                <a:gd name="T1" fmla="*/ 183 h 327"/>
                <a:gd name="T2" fmla="*/ 0 w 259"/>
                <a:gd name="T3" fmla="*/ 212 h 327"/>
                <a:gd name="T4" fmla="*/ 180 w 259"/>
                <a:gd name="T5" fmla="*/ 327 h 327"/>
                <a:gd name="T6" fmla="*/ 259 w 259"/>
                <a:gd name="T7" fmla="*/ 191 h 327"/>
                <a:gd name="T8" fmla="*/ 58 w 259"/>
                <a:gd name="T9" fmla="*/ 0 h 327"/>
                <a:gd name="T10" fmla="*/ 0 w 259"/>
                <a:gd name="T11" fmla="*/ 1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327">
                  <a:moveTo>
                    <a:pt x="0" y="183"/>
                  </a:moveTo>
                  <a:lnTo>
                    <a:pt x="0" y="212"/>
                  </a:lnTo>
                  <a:lnTo>
                    <a:pt x="180" y="327"/>
                  </a:lnTo>
                  <a:lnTo>
                    <a:pt x="259" y="191"/>
                  </a:lnTo>
                  <a:lnTo>
                    <a:pt x="58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8" name="Freeform 335">
              <a:extLst>
                <a:ext uri="{FF2B5EF4-FFF2-40B4-BE49-F238E27FC236}">
                  <a16:creationId xmlns:a16="http://schemas.microsoft.com/office/drawing/2014/main" id="{4A03D132-0725-42A2-B81D-259F61F38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" y="1286"/>
              <a:ext cx="531" cy="515"/>
            </a:xfrm>
            <a:custGeom>
              <a:avLst/>
              <a:gdLst>
                <a:gd name="T0" fmla="*/ 108 w 148"/>
                <a:gd name="T1" fmla="*/ 4 h 143"/>
                <a:gd name="T2" fmla="*/ 77 w 148"/>
                <a:gd name="T3" fmla="*/ 1 h 143"/>
                <a:gd name="T4" fmla="*/ 55 w 148"/>
                <a:gd name="T5" fmla="*/ 2 h 143"/>
                <a:gd name="T6" fmla="*/ 40 w 148"/>
                <a:gd name="T7" fmla="*/ 7 h 143"/>
                <a:gd name="T8" fmla="*/ 39 w 148"/>
                <a:gd name="T9" fmla="*/ 7 h 143"/>
                <a:gd name="T10" fmla="*/ 39 w 148"/>
                <a:gd name="T11" fmla="*/ 7 h 143"/>
                <a:gd name="T12" fmla="*/ 39 w 148"/>
                <a:gd name="T13" fmla="*/ 7 h 143"/>
                <a:gd name="T14" fmla="*/ 39 w 148"/>
                <a:gd name="T15" fmla="*/ 7 h 143"/>
                <a:gd name="T16" fmla="*/ 3 w 148"/>
                <a:gd name="T17" fmla="*/ 69 h 143"/>
                <a:gd name="T18" fmla="*/ 20 w 148"/>
                <a:gd name="T19" fmla="*/ 141 h 143"/>
                <a:gd name="T20" fmla="*/ 46 w 148"/>
                <a:gd name="T21" fmla="*/ 118 h 143"/>
                <a:gd name="T22" fmla="*/ 65 w 148"/>
                <a:gd name="T23" fmla="*/ 91 h 143"/>
                <a:gd name="T24" fmla="*/ 72 w 148"/>
                <a:gd name="T25" fmla="*/ 99 h 143"/>
                <a:gd name="T26" fmla="*/ 74 w 148"/>
                <a:gd name="T27" fmla="*/ 70 h 143"/>
                <a:gd name="T28" fmla="*/ 93 w 148"/>
                <a:gd name="T29" fmla="*/ 50 h 143"/>
                <a:gd name="T30" fmla="*/ 105 w 148"/>
                <a:gd name="T31" fmla="*/ 53 h 143"/>
                <a:gd name="T32" fmla="*/ 131 w 148"/>
                <a:gd name="T33" fmla="*/ 60 h 143"/>
                <a:gd name="T34" fmla="*/ 131 w 148"/>
                <a:gd name="T35" fmla="*/ 60 h 143"/>
                <a:gd name="T36" fmla="*/ 148 w 148"/>
                <a:gd name="T37" fmla="*/ 25 h 143"/>
                <a:gd name="T38" fmla="*/ 108 w 148"/>
                <a:gd name="T39" fmla="*/ 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43">
                  <a:moveTo>
                    <a:pt x="108" y="4"/>
                  </a:moveTo>
                  <a:cubicBezTo>
                    <a:pt x="96" y="2"/>
                    <a:pt x="85" y="1"/>
                    <a:pt x="77" y="1"/>
                  </a:cubicBezTo>
                  <a:cubicBezTo>
                    <a:pt x="70" y="0"/>
                    <a:pt x="63" y="0"/>
                    <a:pt x="55" y="2"/>
                  </a:cubicBezTo>
                  <a:cubicBezTo>
                    <a:pt x="49" y="3"/>
                    <a:pt x="44" y="5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1" y="20"/>
                    <a:pt x="5" y="49"/>
                    <a:pt x="3" y="69"/>
                  </a:cubicBezTo>
                  <a:cubicBezTo>
                    <a:pt x="0" y="92"/>
                    <a:pt x="18" y="143"/>
                    <a:pt x="20" y="141"/>
                  </a:cubicBezTo>
                  <a:cubicBezTo>
                    <a:pt x="23" y="139"/>
                    <a:pt x="46" y="118"/>
                    <a:pt x="46" y="118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3" y="73"/>
                    <a:pt x="74" y="70"/>
                  </a:cubicBezTo>
                  <a:cubicBezTo>
                    <a:pt x="74" y="67"/>
                    <a:pt x="89" y="52"/>
                    <a:pt x="93" y="50"/>
                  </a:cubicBezTo>
                  <a:cubicBezTo>
                    <a:pt x="97" y="48"/>
                    <a:pt x="105" y="53"/>
                    <a:pt x="105" y="53"/>
                  </a:cubicBezTo>
                  <a:cubicBezTo>
                    <a:pt x="120" y="62"/>
                    <a:pt x="128" y="62"/>
                    <a:pt x="131" y="60"/>
                  </a:cubicBezTo>
                  <a:cubicBezTo>
                    <a:pt x="131" y="60"/>
                    <a:pt x="131" y="60"/>
                    <a:pt x="131" y="60"/>
                  </a:cubicBezTo>
                  <a:cubicBezTo>
                    <a:pt x="142" y="59"/>
                    <a:pt x="148" y="25"/>
                    <a:pt x="148" y="25"/>
                  </a:cubicBezTo>
                  <a:cubicBezTo>
                    <a:pt x="143" y="27"/>
                    <a:pt x="108" y="4"/>
                    <a:pt x="108" y="4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9" name="Freeform 336">
              <a:extLst>
                <a:ext uri="{FF2B5EF4-FFF2-40B4-BE49-F238E27FC236}">
                  <a16:creationId xmlns:a16="http://schemas.microsoft.com/office/drawing/2014/main" id="{EB5611E1-42DD-4447-AEDA-E5FD944E9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1466"/>
              <a:ext cx="327" cy="399"/>
            </a:xfrm>
            <a:custGeom>
              <a:avLst/>
              <a:gdLst>
                <a:gd name="T0" fmla="*/ 0 w 91"/>
                <a:gd name="T1" fmla="*/ 43 h 111"/>
                <a:gd name="T2" fmla="*/ 0 w 91"/>
                <a:gd name="T3" fmla="*/ 43 h 111"/>
                <a:gd name="T4" fmla="*/ 1 w 91"/>
                <a:gd name="T5" fmla="*/ 36 h 111"/>
                <a:gd name="T6" fmla="*/ 11 w 91"/>
                <a:gd name="T7" fmla="*/ 23 h 111"/>
                <a:gd name="T8" fmla="*/ 11 w 91"/>
                <a:gd name="T9" fmla="*/ 23 h 111"/>
                <a:gd name="T10" fmla="*/ 20 w 91"/>
                <a:gd name="T11" fmla="*/ 28 h 111"/>
                <a:gd name="T12" fmla="*/ 23 w 91"/>
                <a:gd name="T13" fmla="*/ 41 h 111"/>
                <a:gd name="T14" fmla="*/ 25 w 91"/>
                <a:gd name="T15" fmla="*/ 29 h 111"/>
                <a:gd name="T16" fmla="*/ 32 w 91"/>
                <a:gd name="T17" fmla="*/ 20 h 111"/>
                <a:gd name="T18" fmla="*/ 53 w 91"/>
                <a:gd name="T19" fmla="*/ 0 h 111"/>
                <a:gd name="T20" fmla="*/ 86 w 91"/>
                <a:gd name="T21" fmla="*/ 11 h 111"/>
                <a:gd name="T22" fmla="*/ 86 w 91"/>
                <a:gd name="T23" fmla="*/ 35 h 111"/>
                <a:gd name="T24" fmla="*/ 90 w 91"/>
                <a:gd name="T25" fmla="*/ 71 h 111"/>
                <a:gd name="T26" fmla="*/ 84 w 91"/>
                <a:gd name="T27" fmla="*/ 75 h 111"/>
                <a:gd name="T28" fmla="*/ 83 w 91"/>
                <a:gd name="T29" fmla="*/ 77 h 111"/>
                <a:gd name="T30" fmla="*/ 79 w 91"/>
                <a:gd name="T31" fmla="*/ 88 h 111"/>
                <a:gd name="T32" fmla="*/ 77 w 91"/>
                <a:gd name="T33" fmla="*/ 89 h 111"/>
                <a:gd name="T34" fmla="*/ 77 w 91"/>
                <a:gd name="T35" fmla="*/ 94 h 111"/>
                <a:gd name="T36" fmla="*/ 74 w 91"/>
                <a:gd name="T37" fmla="*/ 106 h 111"/>
                <a:gd name="T38" fmla="*/ 58 w 91"/>
                <a:gd name="T39" fmla="*/ 110 h 111"/>
                <a:gd name="T40" fmla="*/ 58 w 91"/>
                <a:gd name="T41" fmla="*/ 110 h 111"/>
                <a:gd name="T42" fmla="*/ 46 w 91"/>
                <a:gd name="T43" fmla="*/ 105 h 111"/>
                <a:gd name="T44" fmla="*/ 19 w 91"/>
                <a:gd name="T45" fmla="*/ 87 h 111"/>
                <a:gd name="T46" fmla="*/ 19 w 91"/>
                <a:gd name="T47" fmla="*/ 86 h 111"/>
                <a:gd name="T48" fmla="*/ 9 w 91"/>
                <a:gd name="T49" fmla="*/ 58 h 111"/>
                <a:gd name="T50" fmla="*/ 0 w 91"/>
                <a:gd name="T51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11"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0"/>
                    <a:pt x="0" y="38"/>
                    <a:pt x="1" y="36"/>
                  </a:cubicBezTo>
                  <a:cubicBezTo>
                    <a:pt x="4" y="21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3" y="23"/>
                    <a:pt x="16" y="25"/>
                    <a:pt x="20" y="28"/>
                  </a:cubicBezTo>
                  <a:cubicBezTo>
                    <a:pt x="20" y="28"/>
                    <a:pt x="22" y="40"/>
                    <a:pt x="23" y="41"/>
                  </a:cubicBezTo>
                  <a:cubicBezTo>
                    <a:pt x="24" y="43"/>
                    <a:pt x="25" y="29"/>
                    <a:pt x="25" y="29"/>
                  </a:cubicBezTo>
                  <a:cubicBezTo>
                    <a:pt x="25" y="29"/>
                    <a:pt x="31" y="22"/>
                    <a:pt x="32" y="20"/>
                  </a:cubicBezTo>
                  <a:cubicBezTo>
                    <a:pt x="32" y="18"/>
                    <a:pt x="44" y="0"/>
                    <a:pt x="53" y="0"/>
                  </a:cubicBezTo>
                  <a:cubicBezTo>
                    <a:pt x="62" y="0"/>
                    <a:pt x="86" y="11"/>
                    <a:pt x="86" y="11"/>
                  </a:cubicBezTo>
                  <a:cubicBezTo>
                    <a:pt x="86" y="11"/>
                    <a:pt x="86" y="30"/>
                    <a:pt x="86" y="35"/>
                  </a:cubicBezTo>
                  <a:cubicBezTo>
                    <a:pt x="85" y="39"/>
                    <a:pt x="91" y="69"/>
                    <a:pt x="90" y="71"/>
                  </a:cubicBezTo>
                  <a:cubicBezTo>
                    <a:pt x="90" y="74"/>
                    <a:pt x="84" y="75"/>
                    <a:pt x="84" y="75"/>
                  </a:cubicBezTo>
                  <a:cubicBezTo>
                    <a:pt x="84" y="75"/>
                    <a:pt x="84" y="76"/>
                    <a:pt x="83" y="77"/>
                  </a:cubicBezTo>
                  <a:cubicBezTo>
                    <a:pt x="82" y="81"/>
                    <a:pt x="79" y="88"/>
                    <a:pt x="79" y="88"/>
                  </a:cubicBezTo>
                  <a:cubicBezTo>
                    <a:pt x="79" y="89"/>
                    <a:pt x="77" y="89"/>
                    <a:pt x="77" y="89"/>
                  </a:cubicBezTo>
                  <a:cubicBezTo>
                    <a:pt x="77" y="91"/>
                    <a:pt x="78" y="93"/>
                    <a:pt x="77" y="94"/>
                  </a:cubicBezTo>
                  <a:cubicBezTo>
                    <a:pt x="74" y="96"/>
                    <a:pt x="75" y="103"/>
                    <a:pt x="74" y="106"/>
                  </a:cubicBezTo>
                  <a:cubicBezTo>
                    <a:pt x="73" y="108"/>
                    <a:pt x="65" y="111"/>
                    <a:pt x="58" y="110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6" y="110"/>
                    <a:pt x="52" y="108"/>
                    <a:pt x="46" y="105"/>
                  </a:cubicBezTo>
                  <a:cubicBezTo>
                    <a:pt x="37" y="100"/>
                    <a:pt x="25" y="93"/>
                    <a:pt x="19" y="87"/>
                  </a:cubicBezTo>
                  <a:cubicBezTo>
                    <a:pt x="19" y="87"/>
                    <a:pt x="19" y="86"/>
                    <a:pt x="19" y="86"/>
                  </a:cubicBezTo>
                  <a:cubicBezTo>
                    <a:pt x="9" y="76"/>
                    <a:pt x="9" y="58"/>
                    <a:pt x="9" y="58"/>
                  </a:cubicBezTo>
                  <a:cubicBezTo>
                    <a:pt x="3" y="53"/>
                    <a:pt x="0" y="48"/>
                    <a:pt x="0" y="43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0" name="Freeform 337">
              <a:extLst>
                <a:ext uri="{FF2B5EF4-FFF2-40B4-BE49-F238E27FC236}">
                  <a16:creationId xmlns:a16="http://schemas.microsoft.com/office/drawing/2014/main" id="{6D12A632-FE2E-47C1-822C-3CE83295C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930"/>
              <a:ext cx="40" cy="90"/>
            </a:xfrm>
            <a:custGeom>
              <a:avLst/>
              <a:gdLst>
                <a:gd name="T0" fmla="*/ 0 w 40"/>
                <a:gd name="T1" fmla="*/ 0 h 90"/>
                <a:gd name="T2" fmla="*/ 40 w 40"/>
                <a:gd name="T3" fmla="*/ 72 h 90"/>
                <a:gd name="T4" fmla="*/ 29 w 40"/>
                <a:gd name="T5" fmla="*/ 90 h 90"/>
                <a:gd name="T6" fmla="*/ 0 w 40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90">
                  <a:moveTo>
                    <a:pt x="0" y="0"/>
                  </a:moveTo>
                  <a:lnTo>
                    <a:pt x="40" y="72"/>
                  </a:lnTo>
                  <a:lnTo>
                    <a:pt x="29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1" name="Freeform 338">
              <a:extLst>
                <a:ext uri="{FF2B5EF4-FFF2-40B4-BE49-F238E27FC236}">
                  <a16:creationId xmlns:a16="http://schemas.microsoft.com/office/drawing/2014/main" id="{A2FCAFE6-E386-406D-A8B8-19C1490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801"/>
              <a:ext cx="259" cy="219"/>
            </a:xfrm>
            <a:custGeom>
              <a:avLst/>
              <a:gdLst>
                <a:gd name="T0" fmla="*/ 11 w 259"/>
                <a:gd name="T1" fmla="*/ 0 h 219"/>
                <a:gd name="T2" fmla="*/ 245 w 259"/>
                <a:gd name="T3" fmla="*/ 125 h 219"/>
                <a:gd name="T4" fmla="*/ 259 w 259"/>
                <a:gd name="T5" fmla="*/ 219 h 219"/>
                <a:gd name="T6" fmla="*/ 0 w 259"/>
                <a:gd name="T7" fmla="*/ 14 h 219"/>
                <a:gd name="T8" fmla="*/ 11 w 25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19">
                  <a:moveTo>
                    <a:pt x="11" y="0"/>
                  </a:moveTo>
                  <a:lnTo>
                    <a:pt x="245" y="125"/>
                  </a:lnTo>
                  <a:lnTo>
                    <a:pt x="259" y="219"/>
                  </a:lnTo>
                  <a:lnTo>
                    <a:pt x="0" y="1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2" name="Oval 339">
              <a:extLst>
                <a:ext uri="{FF2B5EF4-FFF2-40B4-BE49-F238E27FC236}">
                  <a16:creationId xmlns:a16="http://schemas.microsoft.com/office/drawing/2014/main" id="{A6EBFF6C-61F8-4E41-8416-E3299FA0C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995"/>
              <a:ext cx="223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3" name="Freeform 340">
              <a:extLst>
                <a:ext uri="{FF2B5EF4-FFF2-40B4-BE49-F238E27FC236}">
                  <a16:creationId xmlns:a16="http://schemas.microsoft.com/office/drawing/2014/main" id="{5ABD924F-391F-4865-925B-F69EA818D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980"/>
              <a:ext cx="550" cy="587"/>
            </a:xfrm>
            <a:custGeom>
              <a:avLst/>
              <a:gdLst>
                <a:gd name="T0" fmla="*/ 114 w 153"/>
                <a:gd name="T1" fmla="*/ 159 h 163"/>
                <a:gd name="T2" fmla="*/ 148 w 153"/>
                <a:gd name="T3" fmla="*/ 129 h 163"/>
                <a:gd name="T4" fmla="*/ 149 w 153"/>
                <a:gd name="T5" fmla="*/ 115 h 163"/>
                <a:gd name="T6" fmla="*/ 61 w 153"/>
                <a:gd name="T7" fmla="*/ 15 h 163"/>
                <a:gd name="T8" fmla="*/ 15 w 153"/>
                <a:gd name="T9" fmla="*/ 12 h 163"/>
                <a:gd name="T10" fmla="*/ 15 w 153"/>
                <a:gd name="T11" fmla="*/ 12 h 163"/>
                <a:gd name="T12" fmla="*/ 12 w 153"/>
                <a:gd name="T13" fmla="*/ 58 h 163"/>
                <a:gd name="T14" fmla="*/ 100 w 153"/>
                <a:gd name="T15" fmla="*/ 158 h 163"/>
                <a:gd name="T16" fmla="*/ 114 w 153"/>
                <a:gd name="T17" fmla="*/ 15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63">
                  <a:moveTo>
                    <a:pt x="114" y="159"/>
                  </a:moveTo>
                  <a:cubicBezTo>
                    <a:pt x="148" y="129"/>
                    <a:pt x="148" y="129"/>
                    <a:pt x="148" y="129"/>
                  </a:cubicBezTo>
                  <a:cubicBezTo>
                    <a:pt x="152" y="125"/>
                    <a:pt x="153" y="119"/>
                    <a:pt x="149" y="1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49" y="1"/>
                    <a:pt x="29" y="0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" y="24"/>
                    <a:pt x="0" y="44"/>
                    <a:pt x="12" y="58"/>
                  </a:cubicBezTo>
                  <a:cubicBezTo>
                    <a:pt x="100" y="158"/>
                    <a:pt x="100" y="158"/>
                    <a:pt x="100" y="158"/>
                  </a:cubicBezTo>
                  <a:cubicBezTo>
                    <a:pt x="104" y="162"/>
                    <a:pt x="110" y="163"/>
                    <a:pt x="114" y="159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4" name="Freeform 341">
              <a:extLst>
                <a:ext uri="{FF2B5EF4-FFF2-40B4-BE49-F238E27FC236}">
                  <a16:creationId xmlns:a16="http://schemas.microsoft.com/office/drawing/2014/main" id="{DCE601E4-4017-47B2-AA8D-399691E57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355"/>
              <a:ext cx="596" cy="385"/>
            </a:xfrm>
            <a:custGeom>
              <a:avLst/>
              <a:gdLst>
                <a:gd name="T0" fmla="*/ 2 w 166"/>
                <a:gd name="T1" fmla="*/ 51 h 107"/>
                <a:gd name="T2" fmla="*/ 18 w 166"/>
                <a:gd name="T3" fmla="*/ 7 h 107"/>
                <a:gd name="T4" fmla="*/ 29 w 166"/>
                <a:gd name="T5" fmla="*/ 2 h 107"/>
                <a:gd name="T6" fmla="*/ 166 w 166"/>
                <a:gd name="T7" fmla="*/ 63 h 107"/>
                <a:gd name="T8" fmla="*/ 150 w 166"/>
                <a:gd name="T9" fmla="*/ 107 h 107"/>
                <a:gd name="T10" fmla="*/ 7 w 166"/>
                <a:gd name="T11" fmla="*/ 62 h 107"/>
                <a:gd name="T12" fmla="*/ 2 w 166"/>
                <a:gd name="T1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2" y="51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20" y="2"/>
                    <a:pt x="25" y="0"/>
                    <a:pt x="29" y="2"/>
                  </a:cubicBezTo>
                  <a:cubicBezTo>
                    <a:pt x="166" y="63"/>
                    <a:pt x="166" y="63"/>
                    <a:pt x="166" y="63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" y="61"/>
                    <a:pt x="0" y="56"/>
                    <a:pt x="2" y="5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5" name="Freeform 342">
              <a:extLst>
                <a:ext uri="{FF2B5EF4-FFF2-40B4-BE49-F238E27FC236}">
                  <a16:creationId xmlns:a16="http://schemas.microsoft.com/office/drawing/2014/main" id="{D126DC9A-6F02-497E-B73C-58A0FEFD3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2344"/>
              <a:ext cx="259" cy="255"/>
            </a:xfrm>
            <a:custGeom>
              <a:avLst/>
              <a:gdLst>
                <a:gd name="T0" fmla="*/ 11 w 72"/>
                <a:gd name="T1" fmla="*/ 57 h 71"/>
                <a:gd name="T2" fmla="*/ 56 w 72"/>
                <a:gd name="T3" fmla="*/ 59 h 71"/>
                <a:gd name="T4" fmla="*/ 60 w 72"/>
                <a:gd name="T5" fmla="*/ 14 h 71"/>
                <a:gd name="T6" fmla="*/ 15 w 72"/>
                <a:gd name="T7" fmla="*/ 12 h 71"/>
                <a:gd name="T8" fmla="*/ 11 w 72"/>
                <a:gd name="T9" fmla="*/ 5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11" y="57"/>
                  </a:moveTo>
                  <a:cubicBezTo>
                    <a:pt x="23" y="70"/>
                    <a:pt x="43" y="71"/>
                    <a:pt x="56" y="59"/>
                  </a:cubicBezTo>
                  <a:cubicBezTo>
                    <a:pt x="70" y="48"/>
                    <a:pt x="72" y="27"/>
                    <a:pt x="60" y="14"/>
                  </a:cubicBezTo>
                  <a:cubicBezTo>
                    <a:pt x="49" y="1"/>
                    <a:pt x="29" y="0"/>
                    <a:pt x="15" y="12"/>
                  </a:cubicBezTo>
                  <a:cubicBezTo>
                    <a:pt x="1" y="24"/>
                    <a:pt x="0" y="44"/>
                    <a:pt x="11" y="5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6" name="Freeform 343">
              <a:extLst>
                <a:ext uri="{FF2B5EF4-FFF2-40B4-BE49-F238E27FC236}">
                  <a16:creationId xmlns:a16="http://schemas.microsoft.com/office/drawing/2014/main" id="{7FF9C50A-AEB2-4804-967D-D295EFD9A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585"/>
              <a:ext cx="331" cy="187"/>
            </a:xfrm>
            <a:custGeom>
              <a:avLst/>
              <a:gdLst>
                <a:gd name="T0" fmla="*/ 0 w 92"/>
                <a:gd name="T1" fmla="*/ 40 h 52"/>
                <a:gd name="T2" fmla="*/ 62 w 92"/>
                <a:gd name="T3" fmla="*/ 48 h 52"/>
                <a:gd name="T4" fmla="*/ 91 w 92"/>
                <a:gd name="T5" fmla="*/ 34 h 52"/>
                <a:gd name="T6" fmla="*/ 57 w 92"/>
                <a:gd name="T7" fmla="*/ 14 h 52"/>
                <a:gd name="T8" fmla="*/ 53 w 92"/>
                <a:gd name="T9" fmla="*/ 6 h 52"/>
                <a:gd name="T10" fmla="*/ 53 w 92"/>
                <a:gd name="T11" fmla="*/ 1 h 52"/>
                <a:gd name="T12" fmla="*/ 14 w 92"/>
                <a:gd name="T13" fmla="*/ 1 h 52"/>
                <a:gd name="T14" fmla="*/ 0 w 92"/>
                <a:gd name="T15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2">
                  <a:moveTo>
                    <a:pt x="0" y="40"/>
                  </a:moveTo>
                  <a:cubicBezTo>
                    <a:pt x="0" y="40"/>
                    <a:pt x="53" y="52"/>
                    <a:pt x="62" y="48"/>
                  </a:cubicBezTo>
                  <a:cubicBezTo>
                    <a:pt x="70" y="45"/>
                    <a:pt x="91" y="37"/>
                    <a:pt x="91" y="34"/>
                  </a:cubicBezTo>
                  <a:cubicBezTo>
                    <a:pt x="92" y="31"/>
                    <a:pt x="77" y="16"/>
                    <a:pt x="57" y="14"/>
                  </a:cubicBezTo>
                  <a:cubicBezTo>
                    <a:pt x="15" y="10"/>
                    <a:pt x="53" y="6"/>
                    <a:pt x="53" y="6"/>
                  </a:cubicBezTo>
                  <a:cubicBezTo>
                    <a:pt x="53" y="6"/>
                    <a:pt x="60" y="2"/>
                    <a:pt x="53" y="1"/>
                  </a:cubicBezTo>
                  <a:cubicBezTo>
                    <a:pt x="45" y="0"/>
                    <a:pt x="14" y="1"/>
                    <a:pt x="14" y="1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7" name="Freeform 344">
              <a:extLst>
                <a:ext uri="{FF2B5EF4-FFF2-40B4-BE49-F238E27FC236}">
                  <a16:creationId xmlns:a16="http://schemas.microsoft.com/office/drawing/2014/main" id="{2020AC84-6D3B-4A1D-8781-D07A5C8A6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815"/>
              <a:ext cx="651" cy="1101"/>
            </a:xfrm>
            <a:custGeom>
              <a:avLst/>
              <a:gdLst>
                <a:gd name="T0" fmla="*/ 81 w 181"/>
                <a:gd name="T1" fmla="*/ 0 h 306"/>
                <a:gd name="T2" fmla="*/ 37 w 181"/>
                <a:gd name="T3" fmla="*/ 40 h 306"/>
                <a:gd name="T4" fmla="*/ 1 w 181"/>
                <a:gd name="T5" fmla="*/ 198 h 306"/>
                <a:gd name="T6" fmla="*/ 1 w 181"/>
                <a:gd name="T7" fmla="*/ 306 h 306"/>
                <a:gd name="T8" fmla="*/ 153 w 181"/>
                <a:gd name="T9" fmla="*/ 306 h 306"/>
                <a:gd name="T10" fmla="*/ 153 w 181"/>
                <a:gd name="T11" fmla="*/ 57 h 306"/>
                <a:gd name="T12" fmla="*/ 81 w 181"/>
                <a:gd name="T1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306">
                  <a:moveTo>
                    <a:pt x="81" y="0"/>
                  </a:moveTo>
                  <a:cubicBezTo>
                    <a:pt x="81" y="0"/>
                    <a:pt x="57" y="10"/>
                    <a:pt x="37" y="40"/>
                  </a:cubicBezTo>
                  <a:cubicBezTo>
                    <a:pt x="11" y="80"/>
                    <a:pt x="1" y="154"/>
                    <a:pt x="1" y="198"/>
                  </a:cubicBezTo>
                  <a:cubicBezTo>
                    <a:pt x="0" y="232"/>
                    <a:pt x="1" y="306"/>
                    <a:pt x="1" y="306"/>
                  </a:cubicBezTo>
                  <a:cubicBezTo>
                    <a:pt x="153" y="306"/>
                    <a:pt x="153" y="306"/>
                    <a:pt x="153" y="306"/>
                  </a:cubicBezTo>
                  <a:cubicBezTo>
                    <a:pt x="153" y="306"/>
                    <a:pt x="181" y="79"/>
                    <a:pt x="153" y="57"/>
                  </a:cubicBezTo>
                  <a:cubicBezTo>
                    <a:pt x="125" y="35"/>
                    <a:pt x="81" y="0"/>
                    <a:pt x="81" y="0"/>
                  </a:cubicBezTo>
                  <a:close/>
                </a:path>
              </a:pathLst>
            </a:custGeom>
            <a:solidFill>
              <a:srgbClr val="07A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8" name="Oval 345">
              <a:extLst>
                <a:ext uri="{FF2B5EF4-FFF2-40B4-BE49-F238E27FC236}">
                  <a16:creationId xmlns:a16="http://schemas.microsoft.com/office/drawing/2014/main" id="{810C668C-DEF1-4A7B-9999-EF3AEBC2C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995"/>
              <a:ext cx="223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69" name="Freeform 346">
              <a:extLst>
                <a:ext uri="{FF2B5EF4-FFF2-40B4-BE49-F238E27FC236}">
                  <a16:creationId xmlns:a16="http://schemas.microsoft.com/office/drawing/2014/main" id="{066E633F-E09C-43F0-A2D9-6FABE3B81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" y="2963"/>
              <a:ext cx="177" cy="284"/>
            </a:xfrm>
            <a:custGeom>
              <a:avLst/>
              <a:gdLst>
                <a:gd name="T0" fmla="*/ 44 w 49"/>
                <a:gd name="T1" fmla="*/ 35 h 79"/>
                <a:gd name="T2" fmla="*/ 32 w 49"/>
                <a:gd name="T3" fmla="*/ 76 h 79"/>
                <a:gd name="T4" fmla="*/ 4 w 49"/>
                <a:gd name="T5" fmla="*/ 44 h 79"/>
                <a:gd name="T6" fmla="*/ 16 w 49"/>
                <a:gd name="T7" fmla="*/ 2 h 79"/>
                <a:gd name="T8" fmla="*/ 44 w 49"/>
                <a:gd name="T9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9">
                  <a:moveTo>
                    <a:pt x="44" y="35"/>
                  </a:moveTo>
                  <a:cubicBezTo>
                    <a:pt x="49" y="55"/>
                    <a:pt x="43" y="74"/>
                    <a:pt x="32" y="76"/>
                  </a:cubicBezTo>
                  <a:cubicBezTo>
                    <a:pt x="21" y="79"/>
                    <a:pt x="9" y="64"/>
                    <a:pt x="4" y="44"/>
                  </a:cubicBezTo>
                  <a:cubicBezTo>
                    <a:pt x="0" y="23"/>
                    <a:pt x="5" y="5"/>
                    <a:pt x="16" y="2"/>
                  </a:cubicBezTo>
                  <a:cubicBezTo>
                    <a:pt x="27" y="0"/>
                    <a:pt x="39" y="14"/>
                    <a:pt x="44" y="35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0" name="Freeform 347">
              <a:extLst>
                <a:ext uri="{FF2B5EF4-FFF2-40B4-BE49-F238E27FC236}">
                  <a16:creationId xmlns:a16="http://schemas.microsoft.com/office/drawing/2014/main" id="{85EF2BD4-5863-46E7-9D3B-DB6AA868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1973"/>
              <a:ext cx="345" cy="652"/>
            </a:xfrm>
            <a:custGeom>
              <a:avLst/>
              <a:gdLst>
                <a:gd name="T0" fmla="*/ 9 w 96"/>
                <a:gd name="T1" fmla="*/ 171 h 181"/>
                <a:gd name="T2" fmla="*/ 54 w 96"/>
                <a:gd name="T3" fmla="*/ 180 h 181"/>
                <a:gd name="T4" fmla="*/ 66 w 96"/>
                <a:gd name="T5" fmla="*/ 173 h 181"/>
                <a:gd name="T6" fmla="*/ 93 w 96"/>
                <a:gd name="T7" fmla="*/ 42 h 181"/>
                <a:gd name="T8" fmla="*/ 67 w 96"/>
                <a:gd name="T9" fmla="*/ 3 h 181"/>
                <a:gd name="T10" fmla="*/ 67 w 96"/>
                <a:gd name="T11" fmla="*/ 3 h 181"/>
                <a:gd name="T12" fmla="*/ 29 w 96"/>
                <a:gd name="T13" fmla="*/ 29 h 181"/>
                <a:gd name="T14" fmla="*/ 1 w 96"/>
                <a:gd name="T15" fmla="*/ 159 h 181"/>
                <a:gd name="T16" fmla="*/ 9 w 96"/>
                <a:gd name="T17" fmla="*/ 17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81">
                  <a:moveTo>
                    <a:pt x="9" y="171"/>
                  </a:moveTo>
                  <a:cubicBezTo>
                    <a:pt x="54" y="180"/>
                    <a:pt x="54" y="180"/>
                    <a:pt x="54" y="180"/>
                  </a:cubicBezTo>
                  <a:cubicBezTo>
                    <a:pt x="59" y="181"/>
                    <a:pt x="64" y="178"/>
                    <a:pt x="66" y="173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6" y="24"/>
                    <a:pt x="85" y="7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50" y="0"/>
                    <a:pt x="32" y="11"/>
                    <a:pt x="29" y="29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0" y="165"/>
                    <a:pt x="4" y="170"/>
                    <a:pt x="9" y="1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1" name="Freeform 348">
              <a:extLst>
                <a:ext uri="{FF2B5EF4-FFF2-40B4-BE49-F238E27FC236}">
                  <a16:creationId xmlns:a16="http://schemas.microsoft.com/office/drawing/2014/main" id="{4292061F-3C1E-424F-A950-D2807326F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2502"/>
              <a:ext cx="348" cy="601"/>
            </a:xfrm>
            <a:custGeom>
              <a:avLst/>
              <a:gdLst>
                <a:gd name="T0" fmla="*/ 7 w 97"/>
                <a:gd name="T1" fmla="*/ 15 h 167"/>
                <a:gd name="T2" fmla="*/ 53 w 97"/>
                <a:gd name="T3" fmla="*/ 1 h 167"/>
                <a:gd name="T4" fmla="*/ 63 w 97"/>
                <a:gd name="T5" fmla="*/ 7 h 167"/>
                <a:gd name="T6" fmla="*/ 97 w 97"/>
                <a:gd name="T7" fmla="*/ 153 h 167"/>
                <a:gd name="T8" fmla="*/ 52 w 97"/>
                <a:gd name="T9" fmla="*/ 167 h 167"/>
                <a:gd name="T10" fmla="*/ 1 w 97"/>
                <a:gd name="T11" fmla="*/ 26 h 167"/>
                <a:gd name="T12" fmla="*/ 7 w 97"/>
                <a:gd name="T13" fmla="*/ 1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67">
                  <a:moveTo>
                    <a:pt x="7" y="15"/>
                  </a:moveTo>
                  <a:cubicBezTo>
                    <a:pt x="53" y="1"/>
                    <a:pt x="53" y="1"/>
                    <a:pt x="53" y="1"/>
                  </a:cubicBezTo>
                  <a:cubicBezTo>
                    <a:pt x="57" y="0"/>
                    <a:pt x="62" y="2"/>
                    <a:pt x="63" y="7"/>
                  </a:cubicBezTo>
                  <a:cubicBezTo>
                    <a:pt x="97" y="153"/>
                    <a:pt x="97" y="153"/>
                    <a:pt x="97" y="153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1"/>
                    <a:pt x="3" y="16"/>
                    <a:pt x="7" y="1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2" name="Freeform 349">
              <a:extLst>
                <a:ext uri="{FF2B5EF4-FFF2-40B4-BE49-F238E27FC236}">
                  <a16:creationId xmlns:a16="http://schemas.microsoft.com/office/drawing/2014/main" id="{58A8500E-7AA1-4B0E-B6F0-83005AE62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" y="2448"/>
              <a:ext cx="255" cy="249"/>
            </a:xfrm>
            <a:custGeom>
              <a:avLst/>
              <a:gdLst>
                <a:gd name="T0" fmla="*/ 3 w 71"/>
                <a:gd name="T1" fmla="*/ 28 h 69"/>
                <a:gd name="T2" fmla="*/ 29 w 71"/>
                <a:gd name="T3" fmla="*/ 65 h 69"/>
                <a:gd name="T4" fmla="*/ 67 w 71"/>
                <a:gd name="T5" fmla="*/ 41 h 69"/>
                <a:gd name="T6" fmla="*/ 42 w 71"/>
                <a:gd name="T7" fmla="*/ 3 h 69"/>
                <a:gd name="T8" fmla="*/ 3 w 71"/>
                <a:gd name="T9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69">
                  <a:moveTo>
                    <a:pt x="3" y="28"/>
                  </a:moveTo>
                  <a:cubicBezTo>
                    <a:pt x="0" y="45"/>
                    <a:pt x="11" y="61"/>
                    <a:pt x="29" y="65"/>
                  </a:cubicBezTo>
                  <a:cubicBezTo>
                    <a:pt x="47" y="69"/>
                    <a:pt x="64" y="58"/>
                    <a:pt x="67" y="41"/>
                  </a:cubicBezTo>
                  <a:cubicBezTo>
                    <a:pt x="71" y="24"/>
                    <a:pt x="59" y="7"/>
                    <a:pt x="42" y="3"/>
                  </a:cubicBezTo>
                  <a:cubicBezTo>
                    <a:pt x="24" y="0"/>
                    <a:pt x="7" y="11"/>
                    <a:pt x="3" y="28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3" name="Freeform 350">
              <a:extLst>
                <a:ext uri="{FF2B5EF4-FFF2-40B4-BE49-F238E27FC236}">
                  <a16:creationId xmlns:a16="http://schemas.microsoft.com/office/drawing/2014/main" id="{5C07FA01-93BD-4220-97CD-0396030D4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1610"/>
              <a:ext cx="259" cy="327"/>
            </a:xfrm>
            <a:custGeom>
              <a:avLst/>
              <a:gdLst>
                <a:gd name="T0" fmla="*/ 255 w 259"/>
                <a:gd name="T1" fmla="*/ 183 h 327"/>
                <a:gd name="T2" fmla="*/ 259 w 259"/>
                <a:gd name="T3" fmla="*/ 212 h 327"/>
                <a:gd name="T4" fmla="*/ 79 w 259"/>
                <a:gd name="T5" fmla="*/ 327 h 327"/>
                <a:gd name="T6" fmla="*/ 0 w 259"/>
                <a:gd name="T7" fmla="*/ 191 h 327"/>
                <a:gd name="T8" fmla="*/ 198 w 259"/>
                <a:gd name="T9" fmla="*/ 0 h 327"/>
                <a:gd name="T10" fmla="*/ 255 w 259"/>
                <a:gd name="T11" fmla="*/ 1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327">
                  <a:moveTo>
                    <a:pt x="255" y="183"/>
                  </a:moveTo>
                  <a:lnTo>
                    <a:pt x="259" y="212"/>
                  </a:lnTo>
                  <a:lnTo>
                    <a:pt x="79" y="327"/>
                  </a:lnTo>
                  <a:lnTo>
                    <a:pt x="0" y="191"/>
                  </a:lnTo>
                  <a:lnTo>
                    <a:pt x="198" y="0"/>
                  </a:lnTo>
                  <a:lnTo>
                    <a:pt x="255" y="183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4" name="Freeform 351">
              <a:extLst>
                <a:ext uri="{FF2B5EF4-FFF2-40B4-BE49-F238E27FC236}">
                  <a16:creationId xmlns:a16="http://schemas.microsoft.com/office/drawing/2014/main" id="{D7A1D86C-2143-446D-85FC-9202062BB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1257"/>
              <a:ext cx="485" cy="544"/>
            </a:xfrm>
            <a:custGeom>
              <a:avLst/>
              <a:gdLst>
                <a:gd name="T0" fmla="*/ 30 w 135"/>
                <a:gd name="T1" fmla="*/ 61 h 151"/>
                <a:gd name="T2" fmla="*/ 42 w 135"/>
                <a:gd name="T3" fmla="*/ 58 h 151"/>
                <a:gd name="T4" fmla="*/ 61 w 135"/>
                <a:gd name="T5" fmla="*/ 78 h 151"/>
                <a:gd name="T6" fmla="*/ 63 w 135"/>
                <a:gd name="T7" fmla="*/ 107 h 151"/>
                <a:gd name="T8" fmla="*/ 70 w 135"/>
                <a:gd name="T9" fmla="*/ 99 h 151"/>
                <a:gd name="T10" fmla="*/ 89 w 135"/>
                <a:gd name="T11" fmla="*/ 126 h 151"/>
                <a:gd name="T12" fmla="*/ 114 w 135"/>
                <a:gd name="T13" fmla="*/ 149 h 151"/>
                <a:gd name="T14" fmla="*/ 132 w 135"/>
                <a:gd name="T15" fmla="*/ 77 h 151"/>
                <a:gd name="T16" fmla="*/ 80 w 135"/>
                <a:gd name="T17" fmla="*/ 10 h 151"/>
                <a:gd name="T18" fmla="*/ 10 w 135"/>
                <a:gd name="T19" fmla="*/ 41 h 151"/>
                <a:gd name="T20" fmla="*/ 0 w 135"/>
                <a:gd name="T21" fmla="*/ 65 h 151"/>
                <a:gd name="T22" fmla="*/ 30 w 135"/>
                <a:gd name="T23" fmla="*/ 6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151">
                  <a:moveTo>
                    <a:pt x="30" y="61"/>
                  </a:moveTo>
                  <a:cubicBezTo>
                    <a:pt x="30" y="61"/>
                    <a:pt x="37" y="56"/>
                    <a:pt x="42" y="58"/>
                  </a:cubicBezTo>
                  <a:cubicBezTo>
                    <a:pt x="46" y="60"/>
                    <a:pt x="61" y="75"/>
                    <a:pt x="61" y="78"/>
                  </a:cubicBezTo>
                  <a:cubicBezTo>
                    <a:pt x="61" y="81"/>
                    <a:pt x="63" y="107"/>
                    <a:pt x="63" y="107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89" y="126"/>
                    <a:pt x="112" y="147"/>
                    <a:pt x="114" y="149"/>
                  </a:cubicBezTo>
                  <a:cubicBezTo>
                    <a:pt x="117" y="151"/>
                    <a:pt x="135" y="100"/>
                    <a:pt x="132" y="77"/>
                  </a:cubicBezTo>
                  <a:cubicBezTo>
                    <a:pt x="129" y="54"/>
                    <a:pt x="122" y="18"/>
                    <a:pt x="80" y="10"/>
                  </a:cubicBezTo>
                  <a:cubicBezTo>
                    <a:pt x="36" y="0"/>
                    <a:pt x="10" y="41"/>
                    <a:pt x="10" y="41"/>
                  </a:cubicBezTo>
                  <a:cubicBezTo>
                    <a:pt x="10" y="41"/>
                    <a:pt x="1" y="64"/>
                    <a:pt x="0" y="65"/>
                  </a:cubicBezTo>
                  <a:cubicBezTo>
                    <a:pt x="0" y="65"/>
                    <a:pt x="2" y="76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5" name="Freeform 352">
              <a:extLst>
                <a:ext uri="{FF2B5EF4-FFF2-40B4-BE49-F238E27FC236}">
                  <a16:creationId xmlns:a16="http://schemas.microsoft.com/office/drawing/2014/main" id="{FFD388A0-08C0-465E-9054-6B5D7DBB2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1466"/>
              <a:ext cx="327" cy="399"/>
            </a:xfrm>
            <a:custGeom>
              <a:avLst/>
              <a:gdLst>
                <a:gd name="T0" fmla="*/ 91 w 91"/>
                <a:gd name="T1" fmla="*/ 43 h 111"/>
                <a:gd name="T2" fmla="*/ 91 w 91"/>
                <a:gd name="T3" fmla="*/ 43 h 111"/>
                <a:gd name="T4" fmla="*/ 90 w 91"/>
                <a:gd name="T5" fmla="*/ 36 h 111"/>
                <a:gd name="T6" fmla="*/ 80 w 91"/>
                <a:gd name="T7" fmla="*/ 23 h 111"/>
                <a:gd name="T8" fmla="*/ 80 w 91"/>
                <a:gd name="T9" fmla="*/ 23 h 111"/>
                <a:gd name="T10" fmla="*/ 71 w 91"/>
                <a:gd name="T11" fmla="*/ 28 h 111"/>
                <a:gd name="T12" fmla="*/ 68 w 91"/>
                <a:gd name="T13" fmla="*/ 41 h 111"/>
                <a:gd name="T14" fmla="*/ 61 w 91"/>
                <a:gd name="T15" fmla="*/ 40 h 111"/>
                <a:gd name="T16" fmla="*/ 59 w 91"/>
                <a:gd name="T17" fmla="*/ 20 h 111"/>
                <a:gd name="T18" fmla="*/ 38 w 91"/>
                <a:gd name="T19" fmla="*/ 0 h 111"/>
                <a:gd name="T20" fmla="*/ 5 w 91"/>
                <a:gd name="T21" fmla="*/ 11 h 111"/>
                <a:gd name="T22" fmla="*/ 5 w 91"/>
                <a:gd name="T23" fmla="*/ 35 h 111"/>
                <a:gd name="T24" fmla="*/ 0 w 91"/>
                <a:gd name="T25" fmla="*/ 71 h 111"/>
                <a:gd name="T26" fmla="*/ 7 w 91"/>
                <a:gd name="T27" fmla="*/ 75 h 111"/>
                <a:gd name="T28" fmla="*/ 8 w 91"/>
                <a:gd name="T29" fmla="*/ 77 h 111"/>
                <a:gd name="T30" fmla="*/ 12 w 91"/>
                <a:gd name="T31" fmla="*/ 88 h 111"/>
                <a:gd name="T32" fmla="*/ 14 w 91"/>
                <a:gd name="T33" fmla="*/ 89 h 111"/>
                <a:gd name="T34" fmla="*/ 14 w 91"/>
                <a:gd name="T35" fmla="*/ 94 h 111"/>
                <a:gd name="T36" fmla="*/ 17 w 91"/>
                <a:gd name="T37" fmla="*/ 106 h 111"/>
                <a:gd name="T38" fmla="*/ 32 w 91"/>
                <a:gd name="T39" fmla="*/ 110 h 111"/>
                <a:gd name="T40" fmla="*/ 33 w 91"/>
                <a:gd name="T41" fmla="*/ 110 h 111"/>
                <a:gd name="T42" fmla="*/ 44 w 91"/>
                <a:gd name="T43" fmla="*/ 105 h 111"/>
                <a:gd name="T44" fmla="*/ 72 w 91"/>
                <a:gd name="T45" fmla="*/ 87 h 111"/>
                <a:gd name="T46" fmla="*/ 72 w 91"/>
                <a:gd name="T47" fmla="*/ 86 h 111"/>
                <a:gd name="T48" fmla="*/ 82 w 91"/>
                <a:gd name="T49" fmla="*/ 58 h 111"/>
                <a:gd name="T50" fmla="*/ 91 w 91"/>
                <a:gd name="T51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11">
                  <a:moveTo>
                    <a:pt x="91" y="43"/>
                  </a:moveTo>
                  <a:cubicBezTo>
                    <a:pt x="91" y="43"/>
                    <a:pt x="91" y="43"/>
                    <a:pt x="91" y="43"/>
                  </a:cubicBezTo>
                  <a:cubicBezTo>
                    <a:pt x="91" y="40"/>
                    <a:pt x="90" y="38"/>
                    <a:pt x="90" y="36"/>
                  </a:cubicBezTo>
                  <a:cubicBezTo>
                    <a:pt x="87" y="21"/>
                    <a:pt x="80" y="23"/>
                    <a:pt x="80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78" y="23"/>
                    <a:pt x="75" y="25"/>
                    <a:pt x="71" y="28"/>
                  </a:cubicBezTo>
                  <a:cubicBezTo>
                    <a:pt x="71" y="28"/>
                    <a:pt x="69" y="40"/>
                    <a:pt x="68" y="41"/>
                  </a:cubicBezTo>
                  <a:cubicBezTo>
                    <a:pt x="67" y="43"/>
                    <a:pt x="61" y="40"/>
                    <a:pt x="61" y="40"/>
                  </a:cubicBezTo>
                  <a:cubicBezTo>
                    <a:pt x="61" y="40"/>
                    <a:pt x="60" y="22"/>
                    <a:pt x="59" y="20"/>
                  </a:cubicBezTo>
                  <a:cubicBezTo>
                    <a:pt x="58" y="18"/>
                    <a:pt x="47" y="0"/>
                    <a:pt x="38" y="0"/>
                  </a:cubicBezTo>
                  <a:cubicBezTo>
                    <a:pt x="29" y="0"/>
                    <a:pt x="5" y="11"/>
                    <a:pt x="5" y="11"/>
                  </a:cubicBezTo>
                  <a:cubicBezTo>
                    <a:pt x="5" y="11"/>
                    <a:pt x="4" y="30"/>
                    <a:pt x="5" y="35"/>
                  </a:cubicBezTo>
                  <a:cubicBezTo>
                    <a:pt x="6" y="39"/>
                    <a:pt x="0" y="69"/>
                    <a:pt x="0" y="71"/>
                  </a:cubicBezTo>
                  <a:cubicBezTo>
                    <a:pt x="1" y="74"/>
                    <a:pt x="7" y="75"/>
                    <a:pt x="7" y="75"/>
                  </a:cubicBezTo>
                  <a:cubicBezTo>
                    <a:pt x="7" y="75"/>
                    <a:pt x="7" y="76"/>
                    <a:pt x="8" y="77"/>
                  </a:cubicBezTo>
                  <a:cubicBezTo>
                    <a:pt x="9" y="81"/>
                    <a:pt x="12" y="88"/>
                    <a:pt x="12" y="88"/>
                  </a:cubicBezTo>
                  <a:cubicBezTo>
                    <a:pt x="12" y="89"/>
                    <a:pt x="14" y="89"/>
                    <a:pt x="14" y="89"/>
                  </a:cubicBezTo>
                  <a:cubicBezTo>
                    <a:pt x="13" y="91"/>
                    <a:pt x="13" y="93"/>
                    <a:pt x="14" y="94"/>
                  </a:cubicBezTo>
                  <a:cubicBezTo>
                    <a:pt x="16" y="96"/>
                    <a:pt x="16" y="103"/>
                    <a:pt x="17" y="106"/>
                  </a:cubicBezTo>
                  <a:cubicBezTo>
                    <a:pt x="17" y="108"/>
                    <a:pt x="26" y="111"/>
                    <a:pt x="32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5" y="110"/>
                    <a:pt x="39" y="108"/>
                    <a:pt x="44" y="105"/>
                  </a:cubicBezTo>
                  <a:cubicBezTo>
                    <a:pt x="54" y="100"/>
                    <a:pt x="66" y="93"/>
                    <a:pt x="72" y="87"/>
                  </a:cubicBezTo>
                  <a:cubicBezTo>
                    <a:pt x="72" y="87"/>
                    <a:pt x="72" y="86"/>
                    <a:pt x="72" y="86"/>
                  </a:cubicBezTo>
                  <a:cubicBezTo>
                    <a:pt x="81" y="76"/>
                    <a:pt x="82" y="58"/>
                    <a:pt x="82" y="58"/>
                  </a:cubicBezTo>
                  <a:cubicBezTo>
                    <a:pt x="88" y="53"/>
                    <a:pt x="90" y="48"/>
                    <a:pt x="91" y="43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6" name="Freeform 353">
              <a:extLst>
                <a:ext uri="{FF2B5EF4-FFF2-40B4-BE49-F238E27FC236}">
                  <a16:creationId xmlns:a16="http://schemas.microsoft.com/office/drawing/2014/main" id="{FDA0FFD7-579B-4678-9C7D-51036014E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" y="1930"/>
              <a:ext cx="36" cy="90"/>
            </a:xfrm>
            <a:custGeom>
              <a:avLst/>
              <a:gdLst>
                <a:gd name="T0" fmla="*/ 36 w 36"/>
                <a:gd name="T1" fmla="*/ 0 h 90"/>
                <a:gd name="T2" fmla="*/ 0 w 36"/>
                <a:gd name="T3" fmla="*/ 72 h 90"/>
                <a:gd name="T4" fmla="*/ 10 w 36"/>
                <a:gd name="T5" fmla="*/ 90 h 90"/>
                <a:gd name="T6" fmla="*/ 36 w 36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0">
                  <a:moveTo>
                    <a:pt x="36" y="0"/>
                  </a:moveTo>
                  <a:lnTo>
                    <a:pt x="0" y="72"/>
                  </a:lnTo>
                  <a:lnTo>
                    <a:pt x="10" y="9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8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7" name="Freeform 354">
              <a:extLst>
                <a:ext uri="{FF2B5EF4-FFF2-40B4-BE49-F238E27FC236}">
                  <a16:creationId xmlns:a16="http://schemas.microsoft.com/office/drawing/2014/main" id="{BBBB4861-AF4E-4FBC-9ED1-00811DA3C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1" y="1801"/>
              <a:ext cx="259" cy="219"/>
            </a:xfrm>
            <a:custGeom>
              <a:avLst/>
              <a:gdLst>
                <a:gd name="T0" fmla="*/ 248 w 259"/>
                <a:gd name="T1" fmla="*/ 0 h 219"/>
                <a:gd name="T2" fmla="*/ 11 w 259"/>
                <a:gd name="T3" fmla="*/ 125 h 219"/>
                <a:gd name="T4" fmla="*/ 0 w 259"/>
                <a:gd name="T5" fmla="*/ 219 h 219"/>
                <a:gd name="T6" fmla="*/ 259 w 259"/>
                <a:gd name="T7" fmla="*/ 14 h 219"/>
                <a:gd name="T8" fmla="*/ 248 w 25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19">
                  <a:moveTo>
                    <a:pt x="248" y="0"/>
                  </a:moveTo>
                  <a:lnTo>
                    <a:pt x="11" y="125"/>
                  </a:lnTo>
                  <a:lnTo>
                    <a:pt x="0" y="219"/>
                  </a:lnTo>
                  <a:lnTo>
                    <a:pt x="259" y="1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8" name="Freeform 355">
              <a:extLst>
                <a:ext uri="{FF2B5EF4-FFF2-40B4-BE49-F238E27FC236}">
                  <a16:creationId xmlns:a16="http://schemas.microsoft.com/office/drawing/2014/main" id="{D1C6CB67-B0A5-41D8-9E2A-185044894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1815"/>
              <a:ext cx="647" cy="1101"/>
            </a:xfrm>
            <a:custGeom>
              <a:avLst/>
              <a:gdLst>
                <a:gd name="T0" fmla="*/ 100 w 180"/>
                <a:gd name="T1" fmla="*/ 0 h 306"/>
                <a:gd name="T2" fmla="*/ 144 w 180"/>
                <a:gd name="T3" fmla="*/ 40 h 306"/>
                <a:gd name="T4" fmla="*/ 180 w 180"/>
                <a:gd name="T5" fmla="*/ 198 h 306"/>
                <a:gd name="T6" fmla="*/ 180 w 180"/>
                <a:gd name="T7" fmla="*/ 306 h 306"/>
                <a:gd name="T8" fmla="*/ 28 w 180"/>
                <a:gd name="T9" fmla="*/ 306 h 306"/>
                <a:gd name="T10" fmla="*/ 28 w 180"/>
                <a:gd name="T11" fmla="*/ 57 h 306"/>
                <a:gd name="T12" fmla="*/ 100 w 180"/>
                <a:gd name="T1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306">
                  <a:moveTo>
                    <a:pt x="100" y="0"/>
                  </a:moveTo>
                  <a:cubicBezTo>
                    <a:pt x="100" y="0"/>
                    <a:pt x="124" y="10"/>
                    <a:pt x="144" y="40"/>
                  </a:cubicBezTo>
                  <a:cubicBezTo>
                    <a:pt x="170" y="80"/>
                    <a:pt x="180" y="154"/>
                    <a:pt x="180" y="198"/>
                  </a:cubicBezTo>
                  <a:cubicBezTo>
                    <a:pt x="180" y="232"/>
                    <a:pt x="180" y="306"/>
                    <a:pt x="180" y="306"/>
                  </a:cubicBezTo>
                  <a:cubicBezTo>
                    <a:pt x="28" y="306"/>
                    <a:pt x="28" y="306"/>
                    <a:pt x="28" y="306"/>
                  </a:cubicBezTo>
                  <a:cubicBezTo>
                    <a:pt x="28" y="306"/>
                    <a:pt x="0" y="79"/>
                    <a:pt x="28" y="57"/>
                  </a:cubicBezTo>
                  <a:cubicBezTo>
                    <a:pt x="56" y="35"/>
                    <a:pt x="100" y="0"/>
                    <a:pt x="100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9" name="Oval 356">
              <a:extLst>
                <a:ext uri="{FF2B5EF4-FFF2-40B4-BE49-F238E27FC236}">
                  <a16:creationId xmlns:a16="http://schemas.microsoft.com/office/drawing/2014/main" id="{D4C68B17-44A6-46FC-A525-C78F496C0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2" y="1995"/>
              <a:ext cx="222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0" name="Freeform 357">
              <a:extLst>
                <a:ext uri="{FF2B5EF4-FFF2-40B4-BE49-F238E27FC236}">
                  <a16:creationId xmlns:a16="http://schemas.microsoft.com/office/drawing/2014/main" id="{BF036EF2-E6C2-4C73-9411-BA58B76E0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" y="1980"/>
              <a:ext cx="549" cy="587"/>
            </a:xfrm>
            <a:custGeom>
              <a:avLst/>
              <a:gdLst>
                <a:gd name="T0" fmla="*/ 39 w 153"/>
                <a:gd name="T1" fmla="*/ 159 h 163"/>
                <a:gd name="T2" fmla="*/ 4 w 153"/>
                <a:gd name="T3" fmla="*/ 129 h 163"/>
                <a:gd name="T4" fmla="*/ 3 w 153"/>
                <a:gd name="T5" fmla="*/ 115 h 163"/>
                <a:gd name="T6" fmla="*/ 91 w 153"/>
                <a:gd name="T7" fmla="*/ 15 h 163"/>
                <a:gd name="T8" fmla="*/ 138 w 153"/>
                <a:gd name="T9" fmla="*/ 12 h 163"/>
                <a:gd name="T10" fmla="*/ 138 w 153"/>
                <a:gd name="T11" fmla="*/ 12 h 163"/>
                <a:gd name="T12" fmla="*/ 141 w 153"/>
                <a:gd name="T13" fmla="*/ 58 h 163"/>
                <a:gd name="T14" fmla="*/ 53 w 153"/>
                <a:gd name="T15" fmla="*/ 158 h 163"/>
                <a:gd name="T16" fmla="*/ 39 w 153"/>
                <a:gd name="T17" fmla="*/ 15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63">
                  <a:moveTo>
                    <a:pt x="39" y="159"/>
                  </a:moveTo>
                  <a:cubicBezTo>
                    <a:pt x="4" y="129"/>
                    <a:pt x="4" y="129"/>
                    <a:pt x="4" y="129"/>
                  </a:cubicBezTo>
                  <a:cubicBezTo>
                    <a:pt x="0" y="125"/>
                    <a:pt x="0" y="119"/>
                    <a:pt x="3" y="1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103" y="1"/>
                    <a:pt x="124" y="0"/>
                    <a:pt x="138" y="12"/>
                  </a:cubicBezTo>
                  <a:cubicBezTo>
                    <a:pt x="138" y="12"/>
                    <a:pt x="138" y="12"/>
                    <a:pt x="138" y="12"/>
                  </a:cubicBezTo>
                  <a:cubicBezTo>
                    <a:pt x="151" y="24"/>
                    <a:pt x="153" y="44"/>
                    <a:pt x="141" y="58"/>
                  </a:cubicBezTo>
                  <a:cubicBezTo>
                    <a:pt x="53" y="158"/>
                    <a:pt x="53" y="158"/>
                    <a:pt x="53" y="158"/>
                  </a:cubicBezTo>
                  <a:cubicBezTo>
                    <a:pt x="49" y="162"/>
                    <a:pt x="43" y="163"/>
                    <a:pt x="39" y="1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1" name="Freeform 358">
              <a:extLst>
                <a:ext uri="{FF2B5EF4-FFF2-40B4-BE49-F238E27FC236}">
                  <a16:creationId xmlns:a16="http://schemas.microsoft.com/office/drawing/2014/main" id="{1F536741-9726-4725-9605-7F27BA6FA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2355"/>
              <a:ext cx="597" cy="385"/>
            </a:xfrm>
            <a:custGeom>
              <a:avLst/>
              <a:gdLst>
                <a:gd name="T0" fmla="*/ 164 w 166"/>
                <a:gd name="T1" fmla="*/ 51 h 107"/>
                <a:gd name="T2" fmla="*/ 148 w 166"/>
                <a:gd name="T3" fmla="*/ 7 h 107"/>
                <a:gd name="T4" fmla="*/ 137 w 166"/>
                <a:gd name="T5" fmla="*/ 2 h 107"/>
                <a:gd name="T6" fmla="*/ 0 w 166"/>
                <a:gd name="T7" fmla="*/ 63 h 107"/>
                <a:gd name="T8" fmla="*/ 15 w 166"/>
                <a:gd name="T9" fmla="*/ 107 h 107"/>
                <a:gd name="T10" fmla="*/ 159 w 166"/>
                <a:gd name="T11" fmla="*/ 62 h 107"/>
                <a:gd name="T12" fmla="*/ 164 w 166"/>
                <a:gd name="T1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164" y="51"/>
                  </a:moveTo>
                  <a:cubicBezTo>
                    <a:pt x="148" y="7"/>
                    <a:pt x="148" y="7"/>
                    <a:pt x="148" y="7"/>
                  </a:cubicBezTo>
                  <a:cubicBezTo>
                    <a:pt x="146" y="2"/>
                    <a:pt x="141" y="0"/>
                    <a:pt x="137" y="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64" y="61"/>
                    <a:pt x="166" y="56"/>
                    <a:pt x="164" y="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2" name="Freeform 359">
              <a:extLst>
                <a:ext uri="{FF2B5EF4-FFF2-40B4-BE49-F238E27FC236}">
                  <a16:creationId xmlns:a16="http://schemas.microsoft.com/office/drawing/2014/main" id="{306F5E8A-C7B9-4603-9FAA-CED6B7C8D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" y="2344"/>
              <a:ext cx="258" cy="255"/>
            </a:xfrm>
            <a:custGeom>
              <a:avLst/>
              <a:gdLst>
                <a:gd name="T0" fmla="*/ 61 w 72"/>
                <a:gd name="T1" fmla="*/ 57 h 71"/>
                <a:gd name="T2" fmla="*/ 15 w 72"/>
                <a:gd name="T3" fmla="*/ 59 h 71"/>
                <a:gd name="T4" fmla="*/ 11 w 72"/>
                <a:gd name="T5" fmla="*/ 14 h 71"/>
                <a:gd name="T6" fmla="*/ 57 w 72"/>
                <a:gd name="T7" fmla="*/ 12 h 71"/>
                <a:gd name="T8" fmla="*/ 61 w 72"/>
                <a:gd name="T9" fmla="*/ 5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61" y="57"/>
                  </a:moveTo>
                  <a:cubicBezTo>
                    <a:pt x="49" y="70"/>
                    <a:pt x="29" y="71"/>
                    <a:pt x="15" y="59"/>
                  </a:cubicBezTo>
                  <a:cubicBezTo>
                    <a:pt x="2" y="48"/>
                    <a:pt x="0" y="27"/>
                    <a:pt x="11" y="14"/>
                  </a:cubicBezTo>
                  <a:cubicBezTo>
                    <a:pt x="23" y="1"/>
                    <a:pt x="43" y="0"/>
                    <a:pt x="57" y="12"/>
                  </a:cubicBezTo>
                  <a:cubicBezTo>
                    <a:pt x="70" y="24"/>
                    <a:pt x="72" y="44"/>
                    <a:pt x="61" y="5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3" name="Freeform 360">
              <a:extLst>
                <a:ext uri="{FF2B5EF4-FFF2-40B4-BE49-F238E27FC236}">
                  <a16:creationId xmlns:a16="http://schemas.microsoft.com/office/drawing/2014/main" id="{EFA005E1-310D-4228-B0ED-AC1B18CF5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2585"/>
              <a:ext cx="330" cy="187"/>
            </a:xfrm>
            <a:custGeom>
              <a:avLst/>
              <a:gdLst>
                <a:gd name="T0" fmla="*/ 92 w 92"/>
                <a:gd name="T1" fmla="*/ 40 h 52"/>
                <a:gd name="T2" fmla="*/ 30 w 92"/>
                <a:gd name="T3" fmla="*/ 48 h 52"/>
                <a:gd name="T4" fmla="*/ 0 w 92"/>
                <a:gd name="T5" fmla="*/ 34 h 52"/>
                <a:gd name="T6" fmla="*/ 35 w 92"/>
                <a:gd name="T7" fmla="*/ 14 h 52"/>
                <a:gd name="T8" fmla="*/ 39 w 92"/>
                <a:gd name="T9" fmla="*/ 6 h 52"/>
                <a:gd name="T10" fmla="*/ 39 w 92"/>
                <a:gd name="T11" fmla="*/ 1 h 52"/>
                <a:gd name="T12" fmla="*/ 77 w 92"/>
                <a:gd name="T13" fmla="*/ 1 h 52"/>
                <a:gd name="T14" fmla="*/ 92 w 92"/>
                <a:gd name="T15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2">
                  <a:moveTo>
                    <a:pt x="92" y="40"/>
                  </a:moveTo>
                  <a:cubicBezTo>
                    <a:pt x="92" y="40"/>
                    <a:pt x="39" y="52"/>
                    <a:pt x="30" y="48"/>
                  </a:cubicBezTo>
                  <a:cubicBezTo>
                    <a:pt x="21" y="45"/>
                    <a:pt x="1" y="37"/>
                    <a:pt x="0" y="34"/>
                  </a:cubicBezTo>
                  <a:cubicBezTo>
                    <a:pt x="0" y="31"/>
                    <a:pt x="14" y="16"/>
                    <a:pt x="35" y="14"/>
                  </a:cubicBezTo>
                  <a:cubicBezTo>
                    <a:pt x="77" y="10"/>
                    <a:pt x="39" y="6"/>
                    <a:pt x="39" y="6"/>
                  </a:cubicBezTo>
                  <a:cubicBezTo>
                    <a:pt x="39" y="6"/>
                    <a:pt x="31" y="2"/>
                    <a:pt x="39" y="1"/>
                  </a:cubicBezTo>
                  <a:cubicBezTo>
                    <a:pt x="47" y="0"/>
                    <a:pt x="77" y="1"/>
                    <a:pt x="77" y="1"/>
                  </a:cubicBezTo>
                  <a:lnTo>
                    <a:pt x="92" y="40"/>
                  </a:ln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84" name="Group 333">
            <a:extLst>
              <a:ext uri="{FF2B5EF4-FFF2-40B4-BE49-F238E27FC236}">
                <a16:creationId xmlns:a16="http://schemas.microsoft.com/office/drawing/2014/main" id="{70ACA0C3-FAE9-4B5F-9BDE-C09971743D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07655" y="1341024"/>
            <a:ext cx="1211204" cy="990669"/>
            <a:chOff x="1975" y="1257"/>
            <a:chExt cx="2433" cy="1990"/>
          </a:xfrm>
        </p:grpSpPr>
        <p:sp>
          <p:nvSpPr>
            <p:cNvPr id="85" name="Freeform 334">
              <a:extLst>
                <a:ext uri="{FF2B5EF4-FFF2-40B4-BE49-F238E27FC236}">
                  <a16:creationId xmlns:a16="http://schemas.microsoft.com/office/drawing/2014/main" id="{9411E0DB-DD9A-4324-8469-B0529C4C7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1" y="1610"/>
              <a:ext cx="259" cy="327"/>
            </a:xfrm>
            <a:custGeom>
              <a:avLst/>
              <a:gdLst>
                <a:gd name="T0" fmla="*/ 0 w 259"/>
                <a:gd name="T1" fmla="*/ 183 h 327"/>
                <a:gd name="T2" fmla="*/ 0 w 259"/>
                <a:gd name="T3" fmla="*/ 212 h 327"/>
                <a:gd name="T4" fmla="*/ 180 w 259"/>
                <a:gd name="T5" fmla="*/ 327 h 327"/>
                <a:gd name="T6" fmla="*/ 259 w 259"/>
                <a:gd name="T7" fmla="*/ 191 h 327"/>
                <a:gd name="T8" fmla="*/ 58 w 259"/>
                <a:gd name="T9" fmla="*/ 0 h 327"/>
                <a:gd name="T10" fmla="*/ 0 w 259"/>
                <a:gd name="T11" fmla="*/ 1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327">
                  <a:moveTo>
                    <a:pt x="0" y="183"/>
                  </a:moveTo>
                  <a:lnTo>
                    <a:pt x="0" y="212"/>
                  </a:lnTo>
                  <a:lnTo>
                    <a:pt x="180" y="327"/>
                  </a:lnTo>
                  <a:lnTo>
                    <a:pt x="259" y="191"/>
                  </a:lnTo>
                  <a:lnTo>
                    <a:pt x="58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6" name="Freeform 335">
              <a:extLst>
                <a:ext uri="{FF2B5EF4-FFF2-40B4-BE49-F238E27FC236}">
                  <a16:creationId xmlns:a16="http://schemas.microsoft.com/office/drawing/2014/main" id="{2ECDCD2B-A207-46EC-A74E-E2568DF64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" y="1286"/>
              <a:ext cx="531" cy="515"/>
            </a:xfrm>
            <a:custGeom>
              <a:avLst/>
              <a:gdLst>
                <a:gd name="T0" fmla="*/ 108 w 148"/>
                <a:gd name="T1" fmla="*/ 4 h 143"/>
                <a:gd name="T2" fmla="*/ 77 w 148"/>
                <a:gd name="T3" fmla="*/ 1 h 143"/>
                <a:gd name="T4" fmla="*/ 55 w 148"/>
                <a:gd name="T5" fmla="*/ 2 h 143"/>
                <a:gd name="T6" fmla="*/ 40 w 148"/>
                <a:gd name="T7" fmla="*/ 7 h 143"/>
                <a:gd name="T8" fmla="*/ 39 w 148"/>
                <a:gd name="T9" fmla="*/ 7 h 143"/>
                <a:gd name="T10" fmla="*/ 39 w 148"/>
                <a:gd name="T11" fmla="*/ 7 h 143"/>
                <a:gd name="T12" fmla="*/ 39 w 148"/>
                <a:gd name="T13" fmla="*/ 7 h 143"/>
                <a:gd name="T14" fmla="*/ 39 w 148"/>
                <a:gd name="T15" fmla="*/ 7 h 143"/>
                <a:gd name="T16" fmla="*/ 3 w 148"/>
                <a:gd name="T17" fmla="*/ 69 h 143"/>
                <a:gd name="T18" fmla="*/ 20 w 148"/>
                <a:gd name="T19" fmla="*/ 141 h 143"/>
                <a:gd name="T20" fmla="*/ 46 w 148"/>
                <a:gd name="T21" fmla="*/ 118 h 143"/>
                <a:gd name="T22" fmla="*/ 65 w 148"/>
                <a:gd name="T23" fmla="*/ 91 h 143"/>
                <a:gd name="T24" fmla="*/ 72 w 148"/>
                <a:gd name="T25" fmla="*/ 99 h 143"/>
                <a:gd name="T26" fmla="*/ 74 w 148"/>
                <a:gd name="T27" fmla="*/ 70 h 143"/>
                <a:gd name="T28" fmla="*/ 93 w 148"/>
                <a:gd name="T29" fmla="*/ 50 h 143"/>
                <a:gd name="T30" fmla="*/ 105 w 148"/>
                <a:gd name="T31" fmla="*/ 53 h 143"/>
                <a:gd name="T32" fmla="*/ 131 w 148"/>
                <a:gd name="T33" fmla="*/ 60 h 143"/>
                <a:gd name="T34" fmla="*/ 131 w 148"/>
                <a:gd name="T35" fmla="*/ 60 h 143"/>
                <a:gd name="T36" fmla="*/ 148 w 148"/>
                <a:gd name="T37" fmla="*/ 25 h 143"/>
                <a:gd name="T38" fmla="*/ 108 w 148"/>
                <a:gd name="T39" fmla="*/ 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43">
                  <a:moveTo>
                    <a:pt x="108" y="4"/>
                  </a:moveTo>
                  <a:cubicBezTo>
                    <a:pt x="96" y="2"/>
                    <a:pt x="85" y="1"/>
                    <a:pt x="77" y="1"/>
                  </a:cubicBezTo>
                  <a:cubicBezTo>
                    <a:pt x="70" y="0"/>
                    <a:pt x="63" y="0"/>
                    <a:pt x="55" y="2"/>
                  </a:cubicBezTo>
                  <a:cubicBezTo>
                    <a:pt x="49" y="3"/>
                    <a:pt x="44" y="5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1" y="20"/>
                    <a:pt x="5" y="49"/>
                    <a:pt x="3" y="69"/>
                  </a:cubicBezTo>
                  <a:cubicBezTo>
                    <a:pt x="0" y="92"/>
                    <a:pt x="18" y="143"/>
                    <a:pt x="20" y="141"/>
                  </a:cubicBezTo>
                  <a:cubicBezTo>
                    <a:pt x="23" y="139"/>
                    <a:pt x="46" y="118"/>
                    <a:pt x="46" y="118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3" y="73"/>
                    <a:pt x="74" y="70"/>
                  </a:cubicBezTo>
                  <a:cubicBezTo>
                    <a:pt x="74" y="67"/>
                    <a:pt x="89" y="52"/>
                    <a:pt x="93" y="50"/>
                  </a:cubicBezTo>
                  <a:cubicBezTo>
                    <a:pt x="97" y="48"/>
                    <a:pt x="105" y="53"/>
                    <a:pt x="105" y="53"/>
                  </a:cubicBezTo>
                  <a:cubicBezTo>
                    <a:pt x="120" y="62"/>
                    <a:pt x="128" y="62"/>
                    <a:pt x="131" y="60"/>
                  </a:cubicBezTo>
                  <a:cubicBezTo>
                    <a:pt x="131" y="60"/>
                    <a:pt x="131" y="60"/>
                    <a:pt x="131" y="60"/>
                  </a:cubicBezTo>
                  <a:cubicBezTo>
                    <a:pt x="142" y="59"/>
                    <a:pt x="148" y="25"/>
                    <a:pt x="148" y="25"/>
                  </a:cubicBezTo>
                  <a:cubicBezTo>
                    <a:pt x="143" y="27"/>
                    <a:pt x="108" y="4"/>
                    <a:pt x="108" y="4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7" name="Freeform 336">
              <a:extLst>
                <a:ext uri="{FF2B5EF4-FFF2-40B4-BE49-F238E27FC236}">
                  <a16:creationId xmlns:a16="http://schemas.microsoft.com/office/drawing/2014/main" id="{B515F4F0-7E5F-4C23-9EC8-E8B457C07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1466"/>
              <a:ext cx="327" cy="399"/>
            </a:xfrm>
            <a:custGeom>
              <a:avLst/>
              <a:gdLst>
                <a:gd name="T0" fmla="*/ 0 w 91"/>
                <a:gd name="T1" fmla="*/ 43 h 111"/>
                <a:gd name="T2" fmla="*/ 0 w 91"/>
                <a:gd name="T3" fmla="*/ 43 h 111"/>
                <a:gd name="T4" fmla="*/ 1 w 91"/>
                <a:gd name="T5" fmla="*/ 36 h 111"/>
                <a:gd name="T6" fmla="*/ 11 w 91"/>
                <a:gd name="T7" fmla="*/ 23 h 111"/>
                <a:gd name="T8" fmla="*/ 11 w 91"/>
                <a:gd name="T9" fmla="*/ 23 h 111"/>
                <a:gd name="T10" fmla="*/ 20 w 91"/>
                <a:gd name="T11" fmla="*/ 28 h 111"/>
                <a:gd name="T12" fmla="*/ 23 w 91"/>
                <a:gd name="T13" fmla="*/ 41 h 111"/>
                <a:gd name="T14" fmla="*/ 25 w 91"/>
                <a:gd name="T15" fmla="*/ 29 h 111"/>
                <a:gd name="T16" fmla="*/ 32 w 91"/>
                <a:gd name="T17" fmla="*/ 20 h 111"/>
                <a:gd name="T18" fmla="*/ 53 w 91"/>
                <a:gd name="T19" fmla="*/ 0 h 111"/>
                <a:gd name="T20" fmla="*/ 86 w 91"/>
                <a:gd name="T21" fmla="*/ 11 h 111"/>
                <a:gd name="T22" fmla="*/ 86 w 91"/>
                <a:gd name="T23" fmla="*/ 35 h 111"/>
                <a:gd name="T24" fmla="*/ 90 w 91"/>
                <a:gd name="T25" fmla="*/ 71 h 111"/>
                <a:gd name="T26" fmla="*/ 84 w 91"/>
                <a:gd name="T27" fmla="*/ 75 h 111"/>
                <a:gd name="T28" fmla="*/ 83 w 91"/>
                <a:gd name="T29" fmla="*/ 77 h 111"/>
                <a:gd name="T30" fmla="*/ 79 w 91"/>
                <a:gd name="T31" fmla="*/ 88 h 111"/>
                <a:gd name="T32" fmla="*/ 77 w 91"/>
                <a:gd name="T33" fmla="*/ 89 h 111"/>
                <a:gd name="T34" fmla="*/ 77 w 91"/>
                <a:gd name="T35" fmla="*/ 94 h 111"/>
                <a:gd name="T36" fmla="*/ 74 w 91"/>
                <a:gd name="T37" fmla="*/ 106 h 111"/>
                <a:gd name="T38" fmla="*/ 58 w 91"/>
                <a:gd name="T39" fmla="*/ 110 h 111"/>
                <a:gd name="T40" fmla="*/ 58 w 91"/>
                <a:gd name="T41" fmla="*/ 110 h 111"/>
                <a:gd name="T42" fmla="*/ 46 w 91"/>
                <a:gd name="T43" fmla="*/ 105 h 111"/>
                <a:gd name="T44" fmla="*/ 19 w 91"/>
                <a:gd name="T45" fmla="*/ 87 h 111"/>
                <a:gd name="T46" fmla="*/ 19 w 91"/>
                <a:gd name="T47" fmla="*/ 86 h 111"/>
                <a:gd name="T48" fmla="*/ 9 w 91"/>
                <a:gd name="T49" fmla="*/ 58 h 111"/>
                <a:gd name="T50" fmla="*/ 0 w 91"/>
                <a:gd name="T51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11"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0"/>
                    <a:pt x="0" y="38"/>
                    <a:pt x="1" y="36"/>
                  </a:cubicBezTo>
                  <a:cubicBezTo>
                    <a:pt x="4" y="21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3" y="23"/>
                    <a:pt x="16" y="25"/>
                    <a:pt x="20" y="28"/>
                  </a:cubicBezTo>
                  <a:cubicBezTo>
                    <a:pt x="20" y="28"/>
                    <a:pt x="22" y="40"/>
                    <a:pt x="23" y="41"/>
                  </a:cubicBezTo>
                  <a:cubicBezTo>
                    <a:pt x="24" y="43"/>
                    <a:pt x="25" y="29"/>
                    <a:pt x="25" y="29"/>
                  </a:cubicBezTo>
                  <a:cubicBezTo>
                    <a:pt x="25" y="29"/>
                    <a:pt x="31" y="22"/>
                    <a:pt x="32" y="20"/>
                  </a:cubicBezTo>
                  <a:cubicBezTo>
                    <a:pt x="32" y="18"/>
                    <a:pt x="44" y="0"/>
                    <a:pt x="53" y="0"/>
                  </a:cubicBezTo>
                  <a:cubicBezTo>
                    <a:pt x="62" y="0"/>
                    <a:pt x="86" y="11"/>
                    <a:pt x="86" y="11"/>
                  </a:cubicBezTo>
                  <a:cubicBezTo>
                    <a:pt x="86" y="11"/>
                    <a:pt x="86" y="30"/>
                    <a:pt x="86" y="35"/>
                  </a:cubicBezTo>
                  <a:cubicBezTo>
                    <a:pt x="85" y="39"/>
                    <a:pt x="91" y="69"/>
                    <a:pt x="90" y="71"/>
                  </a:cubicBezTo>
                  <a:cubicBezTo>
                    <a:pt x="90" y="74"/>
                    <a:pt x="84" y="75"/>
                    <a:pt x="84" y="75"/>
                  </a:cubicBezTo>
                  <a:cubicBezTo>
                    <a:pt x="84" y="75"/>
                    <a:pt x="84" y="76"/>
                    <a:pt x="83" y="77"/>
                  </a:cubicBezTo>
                  <a:cubicBezTo>
                    <a:pt x="82" y="81"/>
                    <a:pt x="79" y="88"/>
                    <a:pt x="79" y="88"/>
                  </a:cubicBezTo>
                  <a:cubicBezTo>
                    <a:pt x="79" y="89"/>
                    <a:pt x="77" y="89"/>
                    <a:pt x="77" y="89"/>
                  </a:cubicBezTo>
                  <a:cubicBezTo>
                    <a:pt x="77" y="91"/>
                    <a:pt x="78" y="93"/>
                    <a:pt x="77" y="94"/>
                  </a:cubicBezTo>
                  <a:cubicBezTo>
                    <a:pt x="74" y="96"/>
                    <a:pt x="75" y="103"/>
                    <a:pt x="74" y="106"/>
                  </a:cubicBezTo>
                  <a:cubicBezTo>
                    <a:pt x="73" y="108"/>
                    <a:pt x="65" y="111"/>
                    <a:pt x="58" y="110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6" y="110"/>
                    <a:pt x="52" y="108"/>
                    <a:pt x="46" y="105"/>
                  </a:cubicBezTo>
                  <a:cubicBezTo>
                    <a:pt x="37" y="100"/>
                    <a:pt x="25" y="93"/>
                    <a:pt x="19" y="87"/>
                  </a:cubicBezTo>
                  <a:cubicBezTo>
                    <a:pt x="19" y="87"/>
                    <a:pt x="19" y="86"/>
                    <a:pt x="19" y="86"/>
                  </a:cubicBezTo>
                  <a:cubicBezTo>
                    <a:pt x="9" y="76"/>
                    <a:pt x="9" y="58"/>
                    <a:pt x="9" y="58"/>
                  </a:cubicBezTo>
                  <a:cubicBezTo>
                    <a:pt x="3" y="53"/>
                    <a:pt x="0" y="48"/>
                    <a:pt x="0" y="43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8" name="Freeform 337">
              <a:extLst>
                <a:ext uri="{FF2B5EF4-FFF2-40B4-BE49-F238E27FC236}">
                  <a16:creationId xmlns:a16="http://schemas.microsoft.com/office/drawing/2014/main" id="{F28F9F1D-B615-453C-AEAA-D1BADDD3D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930"/>
              <a:ext cx="40" cy="90"/>
            </a:xfrm>
            <a:custGeom>
              <a:avLst/>
              <a:gdLst>
                <a:gd name="T0" fmla="*/ 0 w 40"/>
                <a:gd name="T1" fmla="*/ 0 h 90"/>
                <a:gd name="T2" fmla="*/ 40 w 40"/>
                <a:gd name="T3" fmla="*/ 72 h 90"/>
                <a:gd name="T4" fmla="*/ 29 w 40"/>
                <a:gd name="T5" fmla="*/ 90 h 90"/>
                <a:gd name="T6" fmla="*/ 0 w 40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90">
                  <a:moveTo>
                    <a:pt x="0" y="0"/>
                  </a:moveTo>
                  <a:lnTo>
                    <a:pt x="40" y="72"/>
                  </a:lnTo>
                  <a:lnTo>
                    <a:pt x="29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89" name="Freeform 338">
              <a:extLst>
                <a:ext uri="{FF2B5EF4-FFF2-40B4-BE49-F238E27FC236}">
                  <a16:creationId xmlns:a16="http://schemas.microsoft.com/office/drawing/2014/main" id="{473F3E33-B564-43A4-814C-0C1D5FF47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801"/>
              <a:ext cx="259" cy="219"/>
            </a:xfrm>
            <a:custGeom>
              <a:avLst/>
              <a:gdLst>
                <a:gd name="T0" fmla="*/ 11 w 259"/>
                <a:gd name="T1" fmla="*/ 0 h 219"/>
                <a:gd name="T2" fmla="*/ 245 w 259"/>
                <a:gd name="T3" fmla="*/ 125 h 219"/>
                <a:gd name="T4" fmla="*/ 259 w 259"/>
                <a:gd name="T5" fmla="*/ 219 h 219"/>
                <a:gd name="T6" fmla="*/ 0 w 259"/>
                <a:gd name="T7" fmla="*/ 14 h 219"/>
                <a:gd name="T8" fmla="*/ 11 w 25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19">
                  <a:moveTo>
                    <a:pt x="11" y="0"/>
                  </a:moveTo>
                  <a:lnTo>
                    <a:pt x="245" y="125"/>
                  </a:lnTo>
                  <a:lnTo>
                    <a:pt x="259" y="219"/>
                  </a:lnTo>
                  <a:lnTo>
                    <a:pt x="0" y="1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0" name="Oval 339">
              <a:extLst>
                <a:ext uri="{FF2B5EF4-FFF2-40B4-BE49-F238E27FC236}">
                  <a16:creationId xmlns:a16="http://schemas.microsoft.com/office/drawing/2014/main" id="{2507B150-EB90-4FAA-A1D5-F7FC83651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995"/>
              <a:ext cx="223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1" name="Freeform 340">
              <a:extLst>
                <a:ext uri="{FF2B5EF4-FFF2-40B4-BE49-F238E27FC236}">
                  <a16:creationId xmlns:a16="http://schemas.microsoft.com/office/drawing/2014/main" id="{7B30E04D-4250-4E56-93C6-9227F3ECE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980"/>
              <a:ext cx="550" cy="587"/>
            </a:xfrm>
            <a:custGeom>
              <a:avLst/>
              <a:gdLst>
                <a:gd name="T0" fmla="*/ 114 w 153"/>
                <a:gd name="T1" fmla="*/ 159 h 163"/>
                <a:gd name="T2" fmla="*/ 148 w 153"/>
                <a:gd name="T3" fmla="*/ 129 h 163"/>
                <a:gd name="T4" fmla="*/ 149 w 153"/>
                <a:gd name="T5" fmla="*/ 115 h 163"/>
                <a:gd name="T6" fmla="*/ 61 w 153"/>
                <a:gd name="T7" fmla="*/ 15 h 163"/>
                <a:gd name="T8" fmla="*/ 15 w 153"/>
                <a:gd name="T9" fmla="*/ 12 h 163"/>
                <a:gd name="T10" fmla="*/ 15 w 153"/>
                <a:gd name="T11" fmla="*/ 12 h 163"/>
                <a:gd name="T12" fmla="*/ 12 w 153"/>
                <a:gd name="T13" fmla="*/ 58 h 163"/>
                <a:gd name="T14" fmla="*/ 100 w 153"/>
                <a:gd name="T15" fmla="*/ 158 h 163"/>
                <a:gd name="T16" fmla="*/ 114 w 153"/>
                <a:gd name="T17" fmla="*/ 15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63">
                  <a:moveTo>
                    <a:pt x="114" y="159"/>
                  </a:moveTo>
                  <a:cubicBezTo>
                    <a:pt x="148" y="129"/>
                    <a:pt x="148" y="129"/>
                    <a:pt x="148" y="129"/>
                  </a:cubicBezTo>
                  <a:cubicBezTo>
                    <a:pt x="152" y="125"/>
                    <a:pt x="153" y="119"/>
                    <a:pt x="149" y="1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49" y="1"/>
                    <a:pt x="29" y="0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" y="24"/>
                    <a:pt x="0" y="44"/>
                    <a:pt x="12" y="58"/>
                  </a:cubicBezTo>
                  <a:cubicBezTo>
                    <a:pt x="100" y="158"/>
                    <a:pt x="100" y="158"/>
                    <a:pt x="100" y="158"/>
                  </a:cubicBezTo>
                  <a:cubicBezTo>
                    <a:pt x="104" y="162"/>
                    <a:pt x="110" y="163"/>
                    <a:pt x="114" y="159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2" name="Freeform 341">
              <a:extLst>
                <a:ext uri="{FF2B5EF4-FFF2-40B4-BE49-F238E27FC236}">
                  <a16:creationId xmlns:a16="http://schemas.microsoft.com/office/drawing/2014/main" id="{8E9BAD9B-0ABF-498D-8AF7-FF6A5AD47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355"/>
              <a:ext cx="596" cy="385"/>
            </a:xfrm>
            <a:custGeom>
              <a:avLst/>
              <a:gdLst>
                <a:gd name="T0" fmla="*/ 2 w 166"/>
                <a:gd name="T1" fmla="*/ 51 h 107"/>
                <a:gd name="T2" fmla="*/ 18 w 166"/>
                <a:gd name="T3" fmla="*/ 7 h 107"/>
                <a:gd name="T4" fmla="*/ 29 w 166"/>
                <a:gd name="T5" fmla="*/ 2 h 107"/>
                <a:gd name="T6" fmla="*/ 166 w 166"/>
                <a:gd name="T7" fmla="*/ 63 h 107"/>
                <a:gd name="T8" fmla="*/ 150 w 166"/>
                <a:gd name="T9" fmla="*/ 107 h 107"/>
                <a:gd name="T10" fmla="*/ 7 w 166"/>
                <a:gd name="T11" fmla="*/ 62 h 107"/>
                <a:gd name="T12" fmla="*/ 2 w 166"/>
                <a:gd name="T1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2" y="51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20" y="2"/>
                    <a:pt x="25" y="0"/>
                    <a:pt x="29" y="2"/>
                  </a:cubicBezTo>
                  <a:cubicBezTo>
                    <a:pt x="166" y="63"/>
                    <a:pt x="166" y="63"/>
                    <a:pt x="166" y="63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" y="61"/>
                    <a:pt x="0" y="56"/>
                    <a:pt x="2" y="5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3" name="Freeform 342">
              <a:extLst>
                <a:ext uri="{FF2B5EF4-FFF2-40B4-BE49-F238E27FC236}">
                  <a16:creationId xmlns:a16="http://schemas.microsoft.com/office/drawing/2014/main" id="{6A2F8567-8B13-4EC2-B95D-0B9FED3A6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2344"/>
              <a:ext cx="259" cy="255"/>
            </a:xfrm>
            <a:custGeom>
              <a:avLst/>
              <a:gdLst>
                <a:gd name="T0" fmla="*/ 11 w 72"/>
                <a:gd name="T1" fmla="*/ 57 h 71"/>
                <a:gd name="T2" fmla="*/ 56 w 72"/>
                <a:gd name="T3" fmla="*/ 59 h 71"/>
                <a:gd name="T4" fmla="*/ 60 w 72"/>
                <a:gd name="T5" fmla="*/ 14 h 71"/>
                <a:gd name="T6" fmla="*/ 15 w 72"/>
                <a:gd name="T7" fmla="*/ 12 h 71"/>
                <a:gd name="T8" fmla="*/ 11 w 72"/>
                <a:gd name="T9" fmla="*/ 5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11" y="57"/>
                  </a:moveTo>
                  <a:cubicBezTo>
                    <a:pt x="23" y="70"/>
                    <a:pt x="43" y="71"/>
                    <a:pt x="56" y="59"/>
                  </a:cubicBezTo>
                  <a:cubicBezTo>
                    <a:pt x="70" y="48"/>
                    <a:pt x="72" y="27"/>
                    <a:pt x="60" y="14"/>
                  </a:cubicBezTo>
                  <a:cubicBezTo>
                    <a:pt x="49" y="1"/>
                    <a:pt x="29" y="0"/>
                    <a:pt x="15" y="12"/>
                  </a:cubicBezTo>
                  <a:cubicBezTo>
                    <a:pt x="1" y="24"/>
                    <a:pt x="0" y="44"/>
                    <a:pt x="11" y="5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4" name="Freeform 343">
              <a:extLst>
                <a:ext uri="{FF2B5EF4-FFF2-40B4-BE49-F238E27FC236}">
                  <a16:creationId xmlns:a16="http://schemas.microsoft.com/office/drawing/2014/main" id="{F6D87637-74FF-49C4-954C-426728A5E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585"/>
              <a:ext cx="331" cy="187"/>
            </a:xfrm>
            <a:custGeom>
              <a:avLst/>
              <a:gdLst>
                <a:gd name="T0" fmla="*/ 0 w 92"/>
                <a:gd name="T1" fmla="*/ 40 h 52"/>
                <a:gd name="T2" fmla="*/ 62 w 92"/>
                <a:gd name="T3" fmla="*/ 48 h 52"/>
                <a:gd name="T4" fmla="*/ 91 w 92"/>
                <a:gd name="T5" fmla="*/ 34 h 52"/>
                <a:gd name="T6" fmla="*/ 57 w 92"/>
                <a:gd name="T7" fmla="*/ 14 h 52"/>
                <a:gd name="T8" fmla="*/ 53 w 92"/>
                <a:gd name="T9" fmla="*/ 6 h 52"/>
                <a:gd name="T10" fmla="*/ 53 w 92"/>
                <a:gd name="T11" fmla="*/ 1 h 52"/>
                <a:gd name="T12" fmla="*/ 14 w 92"/>
                <a:gd name="T13" fmla="*/ 1 h 52"/>
                <a:gd name="T14" fmla="*/ 0 w 92"/>
                <a:gd name="T15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2">
                  <a:moveTo>
                    <a:pt x="0" y="40"/>
                  </a:moveTo>
                  <a:cubicBezTo>
                    <a:pt x="0" y="40"/>
                    <a:pt x="53" y="52"/>
                    <a:pt x="62" y="48"/>
                  </a:cubicBezTo>
                  <a:cubicBezTo>
                    <a:pt x="70" y="45"/>
                    <a:pt x="91" y="37"/>
                    <a:pt x="91" y="34"/>
                  </a:cubicBezTo>
                  <a:cubicBezTo>
                    <a:pt x="92" y="31"/>
                    <a:pt x="77" y="16"/>
                    <a:pt x="57" y="14"/>
                  </a:cubicBezTo>
                  <a:cubicBezTo>
                    <a:pt x="15" y="10"/>
                    <a:pt x="53" y="6"/>
                    <a:pt x="53" y="6"/>
                  </a:cubicBezTo>
                  <a:cubicBezTo>
                    <a:pt x="53" y="6"/>
                    <a:pt x="60" y="2"/>
                    <a:pt x="53" y="1"/>
                  </a:cubicBezTo>
                  <a:cubicBezTo>
                    <a:pt x="45" y="0"/>
                    <a:pt x="14" y="1"/>
                    <a:pt x="14" y="1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5" name="Freeform 344">
              <a:extLst>
                <a:ext uri="{FF2B5EF4-FFF2-40B4-BE49-F238E27FC236}">
                  <a16:creationId xmlns:a16="http://schemas.microsoft.com/office/drawing/2014/main" id="{66EF6403-C3B2-4A66-B648-6183480C5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815"/>
              <a:ext cx="651" cy="1101"/>
            </a:xfrm>
            <a:custGeom>
              <a:avLst/>
              <a:gdLst>
                <a:gd name="T0" fmla="*/ 81 w 181"/>
                <a:gd name="T1" fmla="*/ 0 h 306"/>
                <a:gd name="T2" fmla="*/ 37 w 181"/>
                <a:gd name="T3" fmla="*/ 40 h 306"/>
                <a:gd name="T4" fmla="*/ 1 w 181"/>
                <a:gd name="T5" fmla="*/ 198 h 306"/>
                <a:gd name="T6" fmla="*/ 1 w 181"/>
                <a:gd name="T7" fmla="*/ 306 h 306"/>
                <a:gd name="T8" fmla="*/ 153 w 181"/>
                <a:gd name="T9" fmla="*/ 306 h 306"/>
                <a:gd name="T10" fmla="*/ 153 w 181"/>
                <a:gd name="T11" fmla="*/ 57 h 306"/>
                <a:gd name="T12" fmla="*/ 81 w 181"/>
                <a:gd name="T1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306">
                  <a:moveTo>
                    <a:pt x="81" y="0"/>
                  </a:moveTo>
                  <a:cubicBezTo>
                    <a:pt x="81" y="0"/>
                    <a:pt x="57" y="10"/>
                    <a:pt x="37" y="40"/>
                  </a:cubicBezTo>
                  <a:cubicBezTo>
                    <a:pt x="11" y="80"/>
                    <a:pt x="1" y="154"/>
                    <a:pt x="1" y="198"/>
                  </a:cubicBezTo>
                  <a:cubicBezTo>
                    <a:pt x="0" y="232"/>
                    <a:pt x="1" y="306"/>
                    <a:pt x="1" y="306"/>
                  </a:cubicBezTo>
                  <a:cubicBezTo>
                    <a:pt x="153" y="306"/>
                    <a:pt x="153" y="306"/>
                    <a:pt x="153" y="306"/>
                  </a:cubicBezTo>
                  <a:cubicBezTo>
                    <a:pt x="153" y="306"/>
                    <a:pt x="181" y="79"/>
                    <a:pt x="153" y="57"/>
                  </a:cubicBezTo>
                  <a:cubicBezTo>
                    <a:pt x="125" y="35"/>
                    <a:pt x="81" y="0"/>
                    <a:pt x="81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6" name="Oval 345">
              <a:extLst>
                <a:ext uri="{FF2B5EF4-FFF2-40B4-BE49-F238E27FC236}">
                  <a16:creationId xmlns:a16="http://schemas.microsoft.com/office/drawing/2014/main" id="{715596B1-B4FD-4655-AA50-218B79FF9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995"/>
              <a:ext cx="223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7" name="Freeform 346">
              <a:extLst>
                <a:ext uri="{FF2B5EF4-FFF2-40B4-BE49-F238E27FC236}">
                  <a16:creationId xmlns:a16="http://schemas.microsoft.com/office/drawing/2014/main" id="{0C47C814-326F-464A-AD87-A034F2985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" y="2963"/>
              <a:ext cx="177" cy="284"/>
            </a:xfrm>
            <a:custGeom>
              <a:avLst/>
              <a:gdLst>
                <a:gd name="T0" fmla="*/ 44 w 49"/>
                <a:gd name="T1" fmla="*/ 35 h 79"/>
                <a:gd name="T2" fmla="*/ 32 w 49"/>
                <a:gd name="T3" fmla="*/ 76 h 79"/>
                <a:gd name="T4" fmla="*/ 4 w 49"/>
                <a:gd name="T5" fmla="*/ 44 h 79"/>
                <a:gd name="T6" fmla="*/ 16 w 49"/>
                <a:gd name="T7" fmla="*/ 2 h 79"/>
                <a:gd name="T8" fmla="*/ 44 w 49"/>
                <a:gd name="T9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9">
                  <a:moveTo>
                    <a:pt x="44" y="35"/>
                  </a:moveTo>
                  <a:cubicBezTo>
                    <a:pt x="49" y="55"/>
                    <a:pt x="43" y="74"/>
                    <a:pt x="32" y="76"/>
                  </a:cubicBezTo>
                  <a:cubicBezTo>
                    <a:pt x="21" y="79"/>
                    <a:pt x="9" y="64"/>
                    <a:pt x="4" y="44"/>
                  </a:cubicBezTo>
                  <a:cubicBezTo>
                    <a:pt x="0" y="23"/>
                    <a:pt x="5" y="5"/>
                    <a:pt x="16" y="2"/>
                  </a:cubicBezTo>
                  <a:cubicBezTo>
                    <a:pt x="27" y="0"/>
                    <a:pt x="39" y="14"/>
                    <a:pt x="44" y="35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8" name="Freeform 347">
              <a:extLst>
                <a:ext uri="{FF2B5EF4-FFF2-40B4-BE49-F238E27FC236}">
                  <a16:creationId xmlns:a16="http://schemas.microsoft.com/office/drawing/2014/main" id="{7477E5CF-FDEC-4CC7-8C0C-27F9DECCD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1973"/>
              <a:ext cx="345" cy="652"/>
            </a:xfrm>
            <a:custGeom>
              <a:avLst/>
              <a:gdLst>
                <a:gd name="T0" fmla="*/ 9 w 96"/>
                <a:gd name="T1" fmla="*/ 171 h 181"/>
                <a:gd name="T2" fmla="*/ 54 w 96"/>
                <a:gd name="T3" fmla="*/ 180 h 181"/>
                <a:gd name="T4" fmla="*/ 66 w 96"/>
                <a:gd name="T5" fmla="*/ 173 h 181"/>
                <a:gd name="T6" fmla="*/ 93 w 96"/>
                <a:gd name="T7" fmla="*/ 42 h 181"/>
                <a:gd name="T8" fmla="*/ 67 w 96"/>
                <a:gd name="T9" fmla="*/ 3 h 181"/>
                <a:gd name="T10" fmla="*/ 67 w 96"/>
                <a:gd name="T11" fmla="*/ 3 h 181"/>
                <a:gd name="T12" fmla="*/ 29 w 96"/>
                <a:gd name="T13" fmla="*/ 29 h 181"/>
                <a:gd name="T14" fmla="*/ 1 w 96"/>
                <a:gd name="T15" fmla="*/ 159 h 181"/>
                <a:gd name="T16" fmla="*/ 9 w 96"/>
                <a:gd name="T17" fmla="*/ 17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81">
                  <a:moveTo>
                    <a:pt x="9" y="171"/>
                  </a:moveTo>
                  <a:cubicBezTo>
                    <a:pt x="54" y="180"/>
                    <a:pt x="54" y="180"/>
                    <a:pt x="54" y="180"/>
                  </a:cubicBezTo>
                  <a:cubicBezTo>
                    <a:pt x="59" y="181"/>
                    <a:pt x="64" y="178"/>
                    <a:pt x="66" y="173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6" y="24"/>
                    <a:pt x="85" y="7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50" y="0"/>
                    <a:pt x="32" y="11"/>
                    <a:pt x="29" y="29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0" y="165"/>
                    <a:pt x="4" y="170"/>
                    <a:pt x="9" y="1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99" name="Freeform 348">
              <a:extLst>
                <a:ext uri="{FF2B5EF4-FFF2-40B4-BE49-F238E27FC236}">
                  <a16:creationId xmlns:a16="http://schemas.microsoft.com/office/drawing/2014/main" id="{CC71B944-D82F-401E-94CC-F3FE2A4E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2502"/>
              <a:ext cx="348" cy="601"/>
            </a:xfrm>
            <a:custGeom>
              <a:avLst/>
              <a:gdLst>
                <a:gd name="T0" fmla="*/ 7 w 97"/>
                <a:gd name="T1" fmla="*/ 15 h 167"/>
                <a:gd name="T2" fmla="*/ 53 w 97"/>
                <a:gd name="T3" fmla="*/ 1 h 167"/>
                <a:gd name="T4" fmla="*/ 63 w 97"/>
                <a:gd name="T5" fmla="*/ 7 h 167"/>
                <a:gd name="T6" fmla="*/ 97 w 97"/>
                <a:gd name="T7" fmla="*/ 153 h 167"/>
                <a:gd name="T8" fmla="*/ 52 w 97"/>
                <a:gd name="T9" fmla="*/ 167 h 167"/>
                <a:gd name="T10" fmla="*/ 1 w 97"/>
                <a:gd name="T11" fmla="*/ 26 h 167"/>
                <a:gd name="T12" fmla="*/ 7 w 97"/>
                <a:gd name="T13" fmla="*/ 1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67">
                  <a:moveTo>
                    <a:pt x="7" y="15"/>
                  </a:moveTo>
                  <a:cubicBezTo>
                    <a:pt x="53" y="1"/>
                    <a:pt x="53" y="1"/>
                    <a:pt x="53" y="1"/>
                  </a:cubicBezTo>
                  <a:cubicBezTo>
                    <a:pt x="57" y="0"/>
                    <a:pt x="62" y="2"/>
                    <a:pt x="63" y="7"/>
                  </a:cubicBezTo>
                  <a:cubicBezTo>
                    <a:pt x="97" y="153"/>
                    <a:pt x="97" y="153"/>
                    <a:pt x="97" y="153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1"/>
                    <a:pt x="3" y="16"/>
                    <a:pt x="7" y="1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0" name="Freeform 349">
              <a:extLst>
                <a:ext uri="{FF2B5EF4-FFF2-40B4-BE49-F238E27FC236}">
                  <a16:creationId xmlns:a16="http://schemas.microsoft.com/office/drawing/2014/main" id="{47E92B8B-3BE2-494E-B589-0F24065FE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" y="2448"/>
              <a:ext cx="255" cy="249"/>
            </a:xfrm>
            <a:custGeom>
              <a:avLst/>
              <a:gdLst>
                <a:gd name="T0" fmla="*/ 3 w 71"/>
                <a:gd name="T1" fmla="*/ 28 h 69"/>
                <a:gd name="T2" fmla="*/ 29 w 71"/>
                <a:gd name="T3" fmla="*/ 65 h 69"/>
                <a:gd name="T4" fmla="*/ 67 w 71"/>
                <a:gd name="T5" fmla="*/ 41 h 69"/>
                <a:gd name="T6" fmla="*/ 42 w 71"/>
                <a:gd name="T7" fmla="*/ 3 h 69"/>
                <a:gd name="T8" fmla="*/ 3 w 71"/>
                <a:gd name="T9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69">
                  <a:moveTo>
                    <a:pt x="3" y="28"/>
                  </a:moveTo>
                  <a:cubicBezTo>
                    <a:pt x="0" y="45"/>
                    <a:pt x="11" y="61"/>
                    <a:pt x="29" y="65"/>
                  </a:cubicBezTo>
                  <a:cubicBezTo>
                    <a:pt x="47" y="69"/>
                    <a:pt x="64" y="58"/>
                    <a:pt x="67" y="41"/>
                  </a:cubicBezTo>
                  <a:cubicBezTo>
                    <a:pt x="71" y="24"/>
                    <a:pt x="59" y="7"/>
                    <a:pt x="42" y="3"/>
                  </a:cubicBezTo>
                  <a:cubicBezTo>
                    <a:pt x="24" y="0"/>
                    <a:pt x="7" y="11"/>
                    <a:pt x="3" y="28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1" name="Freeform 350">
              <a:extLst>
                <a:ext uri="{FF2B5EF4-FFF2-40B4-BE49-F238E27FC236}">
                  <a16:creationId xmlns:a16="http://schemas.microsoft.com/office/drawing/2014/main" id="{EDB36D76-B1FA-4C67-A149-FBD36BE0E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1610"/>
              <a:ext cx="259" cy="327"/>
            </a:xfrm>
            <a:custGeom>
              <a:avLst/>
              <a:gdLst>
                <a:gd name="T0" fmla="*/ 255 w 259"/>
                <a:gd name="T1" fmla="*/ 183 h 327"/>
                <a:gd name="T2" fmla="*/ 259 w 259"/>
                <a:gd name="T3" fmla="*/ 212 h 327"/>
                <a:gd name="T4" fmla="*/ 79 w 259"/>
                <a:gd name="T5" fmla="*/ 327 h 327"/>
                <a:gd name="T6" fmla="*/ 0 w 259"/>
                <a:gd name="T7" fmla="*/ 191 h 327"/>
                <a:gd name="T8" fmla="*/ 198 w 259"/>
                <a:gd name="T9" fmla="*/ 0 h 327"/>
                <a:gd name="T10" fmla="*/ 255 w 259"/>
                <a:gd name="T11" fmla="*/ 1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327">
                  <a:moveTo>
                    <a:pt x="255" y="183"/>
                  </a:moveTo>
                  <a:lnTo>
                    <a:pt x="259" y="212"/>
                  </a:lnTo>
                  <a:lnTo>
                    <a:pt x="79" y="327"/>
                  </a:lnTo>
                  <a:lnTo>
                    <a:pt x="0" y="191"/>
                  </a:lnTo>
                  <a:lnTo>
                    <a:pt x="198" y="0"/>
                  </a:lnTo>
                  <a:lnTo>
                    <a:pt x="255" y="183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2" name="Freeform 351">
              <a:extLst>
                <a:ext uri="{FF2B5EF4-FFF2-40B4-BE49-F238E27FC236}">
                  <a16:creationId xmlns:a16="http://schemas.microsoft.com/office/drawing/2014/main" id="{62D07111-59E9-4FBF-80DF-1E7DB065B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1257"/>
              <a:ext cx="485" cy="544"/>
            </a:xfrm>
            <a:custGeom>
              <a:avLst/>
              <a:gdLst>
                <a:gd name="T0" fmla="*/ 30 w 135"/>
                <a:gd name="T1" fmla="*/ 61 h 151"/>
                <a:gd name="T2" fmla="*/ 42 w 135"/>
                <a:gd name="T3" fmla="*/ 58 h 151"/>
                <a:gd name="T4" fmla="*/ 61 w 135"/>
                <a:gd name="T5" fmla="*/ 78 h 151"/>
                <a:gd name="T6" fmla="*/ 63 w 135"/>
                <a:gd name="T7" fmla="*/ 107 h 151"/>
                <a:gd name="T8" fmla="*/ 70 w 135"/>
                <a:gd name="T9" fmla="*/ 99 h 151"/>
                <a:gd name="T10" fmla="*/ 89 w 135"/>
                <a:gd name="T11" fmla="*/ 126 h 151"/>
                <a:gd name="T12" fmla="*/ 114 w 135"/>
                <a:gd name="T13" fmla="*/ 149 h 151"/>
                <a:gd name="T14" fmla="*/ 132 w 135"/>
                <a:gd name="T15" fmla="*/ 77 h 151"/>
                <a:gd name="T16" fmla="*/ 80 w 135"/>
                <a:gd name="T17" fmla="*/ 10 h 151"/>
                <a:gd name="T18" fmla="*/ 10 w 135"/>
                <a:gd name="T19" fmla="*/ 41 h 151"/>
                <a:gd name="T20" fmla="*/ 0 w 135"/>
                <a:gd name="T21" fmla="*/ 65 h 151"/>
                <a:gd name="T22" fmla="*/ 30 w 135"/>
                <a:gd name="T23" fmla="*/ 6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151">
                  <a:moveTo>
                    <a:pt x="30" y="61"/>
                  </a:moveTo>
                  <a:cubicBezTo>
                    <a:pt x="30" y="61"/>
                    <a:pt x="37" y="56"/>
                    <a:pt x="42" y="58"/>
                  </a:cubicBezTo>
                  <a:cubicBezTo>
                    <a:pt x="46" y="60"/>
                    <a:pt x="61" y="75"/>
                    <a:pt x="61" y="78"/>
                  </a:cubicBezTo>
                  <a:cubicBezTo>
                    <a:pt x="61" y="81"/>
                    <a:pt x="63" y="107"/>
                    <a:pt x="63" y="107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89" y="126"/>
                    <a:pt x="112" y="147"/>
                    <a:pt x="114" y="149"/>
                  </a:cubicBezTo>
                  <a:cubicBezTo>
                    <a:pt x="117" y="151"/>
                    <a:pt x="135" y="100"/>
                    <a:pt x="132" y="77"/>
                  </a:cubicBezTo>
                  <a:cubicBezTo>
                    <a:pt x="129" y="54"/>
                    <a:pt x="122" y="18"/>
                    <a:pt x="80" y="10"/>
                  </a:cubicBezTo>
                  <a:cubicBezTo>
                    <a:pt x="36" y="0"/>
                    <a:pt x="10" y="41"/>
                    <a:pt x="10" y="41"/>
                  </a:cubicBezTo>
                  <a:cubicBezTo>
                    <a:pt x="10" y="41"/>
                    <a:pt x="1" y="64"/>
                    <a:pt x="0" y="65"/>
                  </a:cubicBezTo>
                  <a:cubicBezTo>
                    <a:pt x="0" y="65"/>
                    <a:pt x="2" y="76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3" name="Freeform 352">
              <a:extLst>
                <a:ext uri="{FF2B5EF4-FFF2-40B4-BE49-F238E27FC236}">
                  <a16:creationId xmlns:a16="http://schemas.microsoft.com/office/drawing/2014/main" id="{32FF903E-BFFB-45CC-9B4C-3213D55FB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1466"/>
              <a:ext cx="327" cy="399"/>
            </a:xfrm>
            <a:custGeom>
              <a:avLst/>
              <a:gdLst>
                <a:gd name="T0" fmla="*/ 91 w 91"/>
                <a:gd name="T1" fmla="*/ 43 h 111"/>
                <a:gd name="T2" fmla="*/ 91 w 91"/>
                <a:gd name="T3" fmla="*/ 43 h 111"/>
                <a:gd name="T4" fmla="*/ 90 w 91"/>
                <a:gd name="T5" fmla="*/ 36 h 111"/>
                <a:gd name="T6" fmla="*/ 80 w 91"/>
                <a:gd name="T7" fmla="*/ 23 h 111"/>
                <a:gd name="T8" fmla="*/ 80 w 91"/>
                <a:gd name="T9" fmla="*/ 23 h 111"/>
                <a:gd name="T10" fmla="*/ 71 w 91"/>
                <a:gd name="T11" fmla="*/ 28 h 111"/>
                <a:gd name="T12" fmla="*/ 68 w 91"/>
                <a:gd name="T13" fmla="*/ 41 h 111"/>
                <a:gd name="T14" fmla="*/ 61 w 91"/>
                <a:gd name="T15" fmla="*/ 40 h 111"/>
                <a:gd name="T16" fmla="*/ 59 w 91"/>
                <a:gd name="T17" fmla="*/ 20 h 111"/>
                <a:gd name="T18" fmla="*/ 38 w 91"/>
                <a:gd name="T19" fmla="*/ 0 h 111"/>
                <a:gd name="T20" fmla="*/ 5 w 91"/>
                <a:gd name="T21" fmla="*/ 11 h 111"/>
                <a:gd name="T22" fmla="*/ 5 w 91"/>
                <a:gd name="T23" fmla="*/ 35 h 111"/>
                <a:gd name="T24" fmla="*/ 0 w 91"/>
                <a:gd name="T25" fmla="*/ 71 h 111"/>
                <a:gd name="T26" fmla="*/ 7 w 91"/>
                <a:gd name="T27" fmla="*/ 75 h 111"/>
                <a:gd name="T28" fmla="*/ 8 w 91"/>
                <a:gd name="T29" fmla="*/ 77 h 111"/>
                <a:gd name="T30" fmla="*/ 12 w 91"/>
                <a:gd name="T31" fmla="*/ 88 h 111"/>
                <a:gd name="T32" fmla="*/ 14 w 91"/>
                <a:gd name="T33" fmla="*/ 89 h 111"/>
                <a:gd name="T34" fmla="*/ 14 w 91"/>
                <a:gd name="T35" fmla="*/ 94 h 111"/>
                <a:gd name="T36" fmla="*/ 17 w 91"/>
                <a:gd name="T37" fmla="*/ 106 h 111"/>
                <a:gd name="T38" fmla="*/ 32 w 91"/>
                <a:gd name="T39" fmla="*/ 110 h 111"/>
                <a:gd name="T40" fmla="*/ 33 w 91"/>
                <a:gd name="T41" fmla="*/ 110 h 111"/>
                <a:gd name="T42" fmla="*/ 44 w 91"/>
                <a:gd name="T43" fmla="*/ 105 h 111"/>
                <a:gd name="T44" fmla="*/ 72 w 91"/>
                <a:gd name="T45" fmla="*/ 87 h 111"/>
                <a:gd name="T46" fmla="*/ 72 w 91"/>
                <a:gd name="T47" fmla="*/ 86 h 111"/>
                <a:gd name="T48" fmla="*/ 82 w 91"/>
                <a:gd name="T49" fmla="*/ 58 h 111"/>
                <a:gd name="T50" fmla="*/ 91 w 91"/>
                <a:gd name="T51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11">
                  <a:moveTo>
                    <a:pt x="91" y="43"/>
                  </a:moveTo>
                  <a:cubicBezTo>
                    <a:pt x="91" y="43"/>
                    <a:pt x="91" y="43"/>
                    <a:pt x="91" y="43"/>
                  </a:cubicBezTo>
                  <a:cubicBezTo>
                    <a:pt x="91" y="40"/>
                    <a:pt x="90" y="38"/>
                    <a:pt x="90" y="36"/>
                  </a:cubicBezTo>
                  <a:cubicBezTo>
                    <a:pt x="87" y="21"/>
                    <a:pt x="80" y="23"/>
                    <a:pt x="80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78" y="23"/>
                    <a:pt x="75" y="25"/>
                    <a:pt x="71" y="28"/>
                  </a:cubicBezTo>
                  <a:cubicBezTo>
                    <a:pt x="71" y="28"/>
                    <a:pt x="69" y="40"/>
                    <a:pt x="68" y="41"/>
                  </a:cubicBezTo>
                  <a:cubicBezTo>
                    <a:pt x="67" y="43"/>
                    <a:pt x="61" y="40"/>
                    <a:pt x="61" y="40"/>
                  </a:cubicBezTo>
                  <a:cubicBezTo>
                    <a:pt x="61" y="40"/>
                    <a:pt x="60" y="22"/>
                    <a:pt x="59" y="20"/>
                  </a:cubicBezTo>
                  <a:cubicBezTo>
                    <a:pt x="58" y="18"/>
                    <a:pt x="47" y="0"/>
                    <a:pt x="38" y="0"/>
                  </a:cubicBezTo>
                  <a:cubicBezTo>
                    <a:pt x="29" y="0"/>
                    <a:pt x="5" y="11"/>
                    <a:pt x="5" y="11"/>
                  </a:cubicBezTo>
                  <a:cubicBezTo>
                    <a:pt x="5" y="11"/>
                    <a:pt x="4" y="30"/>
                    <a:pt x="5" y="35"/>
                  </a:cubicBezTo>
                  <a:cubicBezTo>
                    <a:pt x="6" y="39"/>
                    <a:pt x="0" y="69"/>
                    <a:pt x="0" y="71"/>
                  </a:cubicBezTo>
                  <a:cubicBezTo>
                    <a:pt x="1" y="74"/>
                    <a:pt x="7" y="75"/>
                    <a:pt x="7" y="75"/>
                  </a:cubicBezTo>
                  <a:cubicBezTo>
                    <a:pt x="7" y="75"/>
                    <a:pt x="7" y="76"/>
                    <a:pt x="8" y="77"/>
                  </a:cubicBezTo>
                  <a:cubicBezTo>
                    <a:pt x="9" y="81"/>
                    <a:pt x="12" y="88"/>
                    <a:pt x="12" y="88"/>
                  </a:cubicBezTo>
                  <a:cubicBezTo>
                    <a:pt x="12" y="89"/>
                    <a:pt x="14" y="89"/>
                    <a:pt x="14" y="89"/>
                  </a:cubicBezTo>
                  <a:cubicBezTo>
                    <a:pt x="13" y="91"/>
                    <a:pt x="13" y="93"/>
                    <a:pt x="14" y="94"/>
                  </a:cubicBezTo>
                  <a:cubicBezTo>
                    <a:pt x="16" y="96"/>
                    <a:pt x="16" y="103"/>
                    <a:pt x="17" y="106"/>
                  </a:cubicBezTo>
                  <a:cubicBezTo>
                    <a:pt x="17" y="108"/>
                    <a:pt x="26" y="111"/>
                    <a:pt x="32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5" y="110"/>
                    <a:pt x="39" y="108"/>
                    <a:pt x="44" y="105"/>
                  </a:cubicBezTo>
                  <a:cubicBezTo>
                    <a:pt x="54" y="100"/>
                    <a:pt x="66" y="93"/>
                    <a:pt x="72" y="87"/>
                  </a:cubicBezTo>
                  <a:cubicBezTo>
                    <a:pt x="72" y="87"/>
                    <a:pt x="72" y="86"/>
                    <a:pt x="72" y="86"/>
                  </a:cubicBezTo>
                  <a:cubicBezTo>
                    <a:pt x="81" y="76"/>
                    <a:pt x="82" y="58"/>
                    <a:pt x="82" y="58"/>
                  </a:cubicBezTo>
                  <a:cubicBezTo>
                    <a:pt x="88" y="53"/>
                    <a:pt x="90" y="48"/>
                    <a:pt x="91" y="43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4" name="Freeform 353">
              <a:extLst>
                <a:ext uri="{FF2B5EF4-FFF2-40B4-BE49-F238E27FC236}">
                  <a16:creationId xmlns:a16="http://schemas.microsoft.com/office/drawing/2014/main" id="{A6F354D0-5377-4224-8350-46D3CA69C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" y="1930"/>
              <a:ext cx="36" cy="90"/>
            </a:xfrm>
            <a:custGeom>
              <a:avLst/>
              <a:gdLst>
                <a:gd name="T0" fmla="*/ 36 w 36"/>
                <a:gd name="T1" fmla="*/ 0 h 90"/>
                <a:gd name="T2" fmla="*/ 0 w 36"/>
                <a:gd name="T3" fmla="*/ 72 h 90"/>
                <a:gd name="T4" fmla="*/ 10 w 36"/>
                <a:gd name="T5" fmla="*/ 90 h 90"/>
                <a:gd name="T6" fmla="*/ 36 w 36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0">
                  <a:moveTo>
                    <a:pt x="36" y="0"/>
                  </a:moveTo>
                  <a:lnTo>
                    <a:pt x="0" y="72"/>
                  </a:lnTo>
                  <a:lnTo>
                    <a:pt x="10" y="9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8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5" name="Freeform 354">
              <a:extLst>
                <a:ext uri="{FF2B5EF4-FFF2-40B4-BE49-F238E27FC236}">
                  <a16:creationId xmlns:a16="http://schemas.microsoft.com/office/drawing/2014/main" id="{E4062445-DFD4-42A9-ACC9-556DEC1E6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1" y="1801"/>
              <a:ext cx="259" cy="219"/>
            </a:xfrm>
            <a:custGeom>
              <a:avLst/>
              <a:gdLst>
                <a:gd name="T0" fmla="*/ 248 w 259"/>
                <a:gd name="T1" fmla="*/ 0 h 219"/>
                <a:gd name="T2" fmla="*/ 11 w 259"/>
                <a:gd name="T3" fmla="*/ 125 h 219"/>
                <a:gd name="T4" fmla="*/ 0 w 259"/>
                <a:gd name="T5" fmla="*/ 219 h 219"/>
                <a:gd name="T6" fmla="*/ 259 w 259"/>
                <a:gd name="T7" fmla="*/ 14 h 219"/>
                <a:gd name="T8" fmla="*/ 248 w 25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19">
                  <a:moveTo>
                    <a:pt x="248" y="0"/>
                  </a:moveTo>
                  <a:lnTo>
                    <a:pt x="11" y="125"/>
                  </a:lnTo>
                  <a:lnTo>
                    <a:pt x="0" y="219"/>
                  </a:lnTo>
                  <a:lnTo>
                    <a:pt x="259" y="1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6" name="Freeform 355">
              <a:extLst>
                <a:ext uri="{FF2B5EF4-FFF2-40B4-BE49-F238E27FC236}">
                  <a16:creationId xmlns:a16="http://schemas.microsoft.com/office/drawing/2014/main" id="{2B25831F-8D4B-4D07-994F-B37C3D9A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1815"/>
              <a:ext cx="647" cy="1101"/>
            </a:xfrm>
            <a:custGeom>
              <a:avLst/>
              <a:gdLst>
                <a:gd name="T0" fmla="*/ 100 w 180"/>
                <a:gd name="T1" fmla="*/ 0 h 306"/>
                <a:gd name="T2" fmla="*/ 144 w 180"/>
                <a:gd name="T3" fmla="*/ 40 h 306"/>
                <a:gd name="T4" fmla="*/ 180 w 180"/>
                <a:gd name="T5" fmla="*/ 198 h 306"/>
                <a:gd name="T6" fmla="*/ 180 w 180"/>
                <a:gd name="T7" fmla="*/ 306 h 306"/>
                <a:gd name="T8" fmla="*/ 28 w 180"/>
                <a:gd name="T9" fmla="*/ 306 h 306"/>
                <a:gd name="T10" fmla="*/ 28 w 180"/>
                <a:gd name="T11" fmla="*/ 57 h 306"/>
                <a:gd name="T12" fmla="*/ 100 w 180"/>
                <a:gd name="T1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306">
                  <a:moveTo>
                    <a:pt x="100" y="0"/>
                  </a:moveTo>
                  <a:cubicBezTo>
                    <a:pt x="100" y="0"/>
                    <a:pt x="124" y="10"/>
                    <a:pt x="144" y="40"/>
                  </a:cubicBezTo>
                  <a:cubicBezTo>
                    <a:pt x="170" y="80"/>
                    <a:pt x="180" y="154"/>
                    <a:pt x="180" y="198"/>
                  </a:cubicBezTo>
                  <a:cubicBezTo>
                    <a:pt x="180" y="232"/>
                    <a:pt x="180" y="306"/>
                    <a:pt x="180" y="306"/>
                  </a:cubicBezTo>
                  <a:cubicBezTo>
                    <a:pt x="28" y="306"/>
                    <a:pt x="28" y="306"/>
                    <a:pt x="28" y="306"/>
                  </a:cubicBezTo>
                  <a:cubicBezTo>
                    <a:pt x="28" y="306"/>
                    <a:pt x="0" y="79"/>
                    <a:pt x="28" y="57"/>
                  </a:cubicBezTo>
                  <a:cubicBezTo>
                    <a:pt x="56" y="35"/>
                    <a:pt x="100" y="0"/>
                    <a:pt x="100" y="0"/>
                  </a:cubicBezTo>
                  <a:close/>
                </a:path>
              </a:pathLst>
            </a:custGeom>
            <a:solidFill>
              <a:srgbClr val="FB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7" name="Oval 356">
              <a:extLst>
                <a:ext uri="{FF2B5EF4-FFF2-40B4-BE49-F238E27FC236}">
                  <a16:creationId xmlns:a16="http://schemas.microsoft.com/office/drawing/2014/main" id="{65F81EF1-EEE9-4552-B76C-FA3ABAE87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2" y="1995"/>
              <a:ext cx="222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8" name="Freeform 357">
              <a:extLst>
                <a:ext uri="{FF2B5EF4-FFF2-40B4-BE49-F238E27FC236}">
                  <a16:creationId xmlns:a16="http://schemas.microsoft.com/office/drawing/2014/main" id="{222269C8-F328-4043-98A7-24A3F9F05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" y="1980"/>
              <a:ext cx="549" cy="587"/>
            </a:xfrm>
            <a:custGeom>
              <a:avLst/>
              <a:gdLst>
                <a:gd name="T0" fmla="*/ 39 w 153"/>
                <a:gd name="T1" fmla="*/ 159 h 163"/>
                <a:gd name="T2" fmla="*/ 4 w 153"/>
                <a:gd name="T3" fmla="*/ 129 h 163"/>
                <a:gd name="T4" fmla="*/ 3 w 153"/>
                <a:gd name="T5" fmla="*/ 115 h 163"/>
                <a:gd name="T6" fmla="*/ 91 w 153"/>
                <a:gd name="T7" fmla="*/ 15 h 163"/>
                <a:gd name="T8" fmla="*/ 138 w 153"/>
                <a:gd name="T9" fmla="*/ 12 h 163"/>
                <a:gd name="T10" fmla="*/ 138 w 153"/>
                <a:gd name="T11" fmla="*/ 12 h 163"/>
                <a:gd name="T12" fmla="*/ 141 w 153"/>
                <a:gd name="T13" fmla="*/ 58 h 163"/>
                <a:gd name="T14" fmla="*/ 53 w 153"/>
                <a:gd name="T15" fmla="*/ 158 h 163"/>
                <a:gd name="T16" fmla="*/ 39 w 153"/>
                <a:gd name="T17" fmla="*/ 15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63">
                  <a:moveTo>
                    <a:pt x="39" y="159"/>
                  </a:moveTo>
                  <a:cubicBezTo>
                    <a:pt x="4" y="129"/>
                    <a:pt x="4" y="129"/>
                    <a:pt x="4" y="129"/>
                  </a:cubicBezTo>
                  <a:cubicBezTo>
                    <a:pt x="0" y="125"/>
                    <a:pt x="0" y="119"/>
                    <a:pt x="3" y="1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103" y="1"/>
                    <a:pt x="124" y="0"/>
                    <a:pt x="138" y="12"/>
                  </a:cubicBezTo>
                  <a:cubicBezTo>
                    <a:pt x="138" y="12"/>
                    <a:pt x="138" y="12"/>
                    <a:pt x="138" y="12"/>
                  </a:cubicBezTo>
                  <a:cubicBezTo>
                    <a:pt x="151" y="24"/>
                    <a:pt x="153" y="44"/>
                    <a:pt x="141" y="58"/>
                  </a:cubicBezTo>
                  <a:cubicBezTo>
                    <a:pt x="53" y="158"/>
                    <a:pt x="53" y="158"/>
                    <a:pt x="53" y="158"/>
                  </a:cubicBezTo>
                  <a:cubicBezTo>
                    <a:pt x="49" y="162"/>
                    <a:pt x="43" y="163"/>
                    <a:pt x="39" y="1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09" name="Freeform 358">
              <a:extLst>
                <a:ext uri="{FF2B5EF4-FFF2-40B4-BE49-F238E27FC236}">
                  <a16:creationId xmlns:a16="http://schemas.microsoft.com/office/drawing/2014/main" id="{DF6C115B-F811-4FA8-91D0-AC57ED309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2355"/>
              <a:ext cx="597" cy="385"/>
            </a:xfrm>
            <a:custGeom>
              <a:avLst/>
              <a:gdLst>
                <a:gd name="T0" fmla="*/ 164 w 166"/>
                <a:gd name="T1" fmla="*/ 51 h 107"/>
                <a:gd name="T2" fmla="*/ 148 w 166"/>
                <a:gd name="T3" fmla="*/ 7 h 107"/>
                <a:gd name="T4" fmla="*/ 137 w 166"/>
                <a:gd name="T5" fmla="*/ 2 h 107"/>
                <a:gd name="T6" fmla="*/ 0 w 166"/>
                <a:gd name="T7" fmla="*/ 63 h 107"/>
                <a:gd name="T8" fmla="*/ 15 w 166"/>
                <a:gd name="T9" fmla="*/ 107 h 107"/>
                <a:gd name="T10" fmla="*/ 159 w 166"/>
                <a:gd name="T11" fmla="*/ 62 h 107"/>
                <a:gd name="T12" fmla="*/ 164 w 166"/>
                <a:gd name="T1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164" y="51"/>
                  </a:moveTo>
                  <a:cubicBezTo>
                    <a:pt x="148" y="7"/>
                    <a:pt x="148" y="7"/>
                    <a:pt x="148" y="7"/>
                  </a:cubicBezTo>
                  <a:cubicBezTo>
                    <a:pt x="146" y="2"/>
                    <a:pt x="141" y="0"/>
                    <a:pt x="137" y="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64" y="61"/>
                    <a:pt x="166" y="56"/>
                    <a:pt x="164" y="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0" name="Freeform 359">
              <a:extLst>
                <a:ext uri="{FF2B5EF4-FFF2-40B4-BE49-F238E27FC236}">
                  <a16:creationId xmlns:a16="http://schemas.microsoft.com/office/drawing/2014/main" id="{374693C1-4BFD-4017-8F95-C9FA49D7C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" y="2344"/>
              <a:ext cx="258" cy="255"/>
            </a:xfrm>
            <a:custGeom>
              <a:avLst/>
              <a:gdLst>
                <a:gd name="T0" fmla="*/ 61 w 72"/>
                <a:gd name="T1" fmla="*/ 57 h 71"/>
                <a:gd name="T2" fmla="*/ 15 w 72"/>
                <a:gd name="T3" fmla="*/ 59 h 71"/>
                <a:gd name="T4" fmla="*/ 11 w 72"/>
                <a:gd name="T5" fmla="*/ 14 h 71"/>
                <a:gd name="T6" fmla="*/ 57 w 72"/>
                <a:gd name="T7" fmla="*/ 12 h 71"/>
                <a:gd name="T8" fmla="*/ 61 w 72"/>
                <a:gd name="T9" fmla="*/ 5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61" y="57"/>
                  </a:moveTo>
                  <a:cubicBezTo>
                    <a:pt x="49" y="70"/>
                    <a:pt x="29" y="71"/>
                    <a:pt x="15" y="59"/>
                  </a:cubicBezTo>
                  <a:cubicBezTo>
                    <a:pt x="2" y="48"/>
                    <a:pt x="0" y="27"/>
                    <a:pt x="11" y="14"/>
                  </a:cubicBezTo>
                  <a:cubicBezTo>
                    <a:pt x="23" y="1"/>
                    <a:pt x="43" y="0"/>
                    <a:pt x="57" y="12"/>
                  </a:cubicBezTo>
                  <a:cubicBezTo>
                    <a:pt x="70" y="24"/>
                    <a:pt x="72" y="44"/>
                    <a:pt x="61" y="5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1" name="Freeform 360">
              <a:extLst>
                <a:ext uri="{FF2B5EF4-FFF2-40B4-BE49-F238E27FC236}">
                  <a16:creationId xmlns:a16="http://schemas.microsoft.com/office/drawing/2014/main" id="{CDF051F6-7931-430D-B380-8ED523396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2585"/>
              <a:ext cx="330" cy="187"/>
            </a:xfrm>
            <a:custGeom>
              <a:avLst/>
              <a:gdLst>
                <a:gd name="T0" fmla="*/ 92 w 92"/>
                <a:gd name="T1" fmla="*/ 40 h 52"/>
                <a:gd name="T2" fmla="*/ 30 w 92"/>
                <a:gd name="T3" fmla="*/ 48 h 52"/>
                <a:gd name="T4" fmla="*/ 0 w 92"/>
                <a:gd name="T5" fmla="*/ 34 h 52"/>
                <a:gd name="T6" fmla="*/ 35 w 92"/>
                <a:gd name="T7" fmla="*/ 14 h 52"/>
                <a:gd name="T8" fmla="*/ 39 w 92"/>
                <a:gd name="T9" fmla="*/ 6 h 52"/>
                <a:gd name="T10" fmla="*/ 39 w 92"/>
                <a:gd name="T11" fmla="*/ 1 h 52"/>
                <a:gd name="T12" fmla="*/ 77 w 92"/>
                <a:gd name="T13" fmla="*/ 1 h 52"/>
                <a:gd name="T14" fmla="*/ 92 w 92"/>
                <a:gd name="T15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2">
                  <a:moveTo>
                    <a:pt x="92" y="40"/>
                  </a:moveTo>
                  <a:cubicBezTo>
                    <a:pt x="92" y="40"/>
                    <a:pt x="39" y="52"/>
                    <a:pt x="30" y="48"/>
                  </a:cubicBezTo>
                  <a:cubicBezTo>
                    <a:pt x="21" y="45"/>
                    <a:pt x="1" y="37"/>
                    <a:pt x="0" y="34"/>
                  </a:cubicBezTo>
                  <a:cubicBezTo>
                    <a:pt x="0" y="31"/>
                    <a:pt x="14" y="16"/>
                    <a:pt x="35" y="14"/>
                  </a:cubicBezTo>
                  <a:cubicBezTo>
                    <a:pt x="77" y="10"/>
                    <a:pt x="39" y="6"/>
                    <a:pt x="39" y="6"/>
                  </a:cubicBezTo>
                  <a:cubicBezTo>
                    <a:pt x="39" y="6"/>
                    <a:pt x="31" y="2"/>
                    <a:pt x="39" y="1"/>
                  </a:cubicBezTo>
                  <a:cubicBezTo>
                    <a:pt x="47" y="0"/>
                    <a:pt x="77" y="1"/>
                    <a:pt x="77" y="1"/>
                  </a:cubicBezTo>
                  <a:lnTo>
                    <a:pt x="92" y="40"/>
                  </a:ln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0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112" name="Group 333">
            <a:extLst>
              <a:ext uri="{FF2B5EF4-FFF2-40B4-BE49-F238E27FC236}">
                <a16:creationId xmlns:a16="http://schemas.microsoft.com/office/drawing/2014/main" id="{052C44EE-E1BD-4FD0-8176-C7B58F1B0E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61419" y="964440"/>
            <a:ext cx="1211204" cy="990669"/>
            <a:chOff x="1975" y="1257"/>
            <a:chExt cx="2433" cy="1990"/>
          </a:xfrm>
        </p:grpSpPr>
        <p:sp>
          <p:nvSpPr>
            <p:cNvPr id="113" name="Freeform 334">
              <a:extLst>
                <a:ext uri="{FF2B5EF4-FFF2-40B4-BE49-F238E27FC236}">
                  <a16:creationId xmlns:a16="http://schemas.microsoft.com/office/drawing/2014/main" id="{BC1317A1-B44D-4B5A-AD2A-C88F8D573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1" y="1610"/>
              <a:ext cx="259" cy="327"/>
            </a:xfrm>
            <a:custGeom>
              <a:avLst/>
              <a:gdLst>
                <a:gd name="T0" fmla="*/ 0 w 259"/>
                <a:gd name="T1" fmla="*/ 183 h 327"/>
                <a:gd name="T2" fmla="*/ 0 w 259"/>
                <a:gd name="T3" fmla="*/ 212 h 327"/>
                <a:gd name="T4" fmla="*/ 180 w 259"/>
                <a:gd name="T5" fmla="*/ 327 h 327"/>
                <a:gd name="T6" fmla="*/ 259 w 259"/>
                <a:gd name="T7" fmla="*/ 191 h 327"/>
                <a:gd name="T8" fmla="*/ 58 w 259"/>
                <a:gd name="T9" fmla="*/ 0 h 327"/>
                <a:gd name="T10" fmla="*/ 0 w 259"/>
                <a:gd name="T11" fmla="*/ 1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327">
                  <a:moveTo>
                    <a:pt x="0" y="183"/>
                  </a:moveTo>
                  <a:lnTo>
                    <a:pt x="0" y="212"/>
                  </a:lnTo>
                  <a:lnTo>
                    <a:pt x="180" y="327"/>
                  </a:lnTo>
                  <a:lnTo>
                    <a:pt x="259" y="191"/>
                  </a:lnTo>
                  <a:lnTo>
                    <a:pt x="58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4" name="Freeform 335">
              <a:extLst>
                <a:ext uri="{FF2B5EF4-FFF2-40B4-BE49-F238E27FC236}">
                  <a16:creationId xmlns:a16="http://schemas.microsoft.com/office/drawing/2014/main" id="{88292DD6-78FB-4908-94C5-7BDAC5957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" y="1286"/>
              <a:ext cx="531" cy="515"/>
            </a:xfrm>
            <a:custGeom>
              <a:avLst/>
              <a:gdLst>
                <a:gd name="T0" fmla="*/ 108 w 148"/>
                <a:gd name="T1" fmla="*/ 4 h 143"/>
                <a:gd name="T2" fmla="*/ 77 w 148"/>
                <a:gd name="T3" fmla="*/ 1 h 143"/>
                <a:gd name="T4" fmla="*/ 55 w 148"/>
                <a:gd name="T5" fmla="*/ 2 h 143"/>
                <a:gd name="T6" fmla="*/ 40 w 148"/>
                <a:gd name="T7" fmla="*/ 7 h 143"/>
                <a:gd name="T8" fmla="*/ 39 w 148"/>
                <a:gd name="T9" fmla="*/ 7 h 143"/>
                <a:gd name="T10" fmla="*/ 39 w 148"/>
                <a:gd name="T11" fmla="*/ 7 h 143"/>
                <a:gd name="T12" fmla="*/ 39 w 148"/>
                <a:gd name="T13" fmla="*/ 7 h 143"/>
                <a:gd name="T14" fmla="*/ 39 w 148"/>
                <a:gd name="T15" fmla="*/ 7 h 143"/>
                <a:gd name="T16" fmla="*/ 3 w 148"/>
                <a:gd name="T17" fmla="*/ 69 h 143"/>
                <a:gd name="T18" fmla="*/ 20 w 148"/>
                <a:gd name="T19" fmla="*/ 141 h 143"/>
                <a:gd name="T20" fmla="*/ 46 w 148"/>
                <a:gd name="T21" fmla="*/ 118 h 143"/>
                <a:gd name="T22" fmla="*/ 65 w 148"/>
                <a:gd name="T23" fmla="*/ 91 h 143"/>
                <a:gd name="T24" fmla="*/ 72 w 148"/>
                <a:gd name="T25" fmla="*/ 99 h 143"/>
                <a:gd name="T26" fmla="*/ 74 w 148"/>
                <a:gd name="T27" fmla="*/ 70 h 143"/>
                <a:gd name="T28" fmla="*/ 93 w 148"/>
                <a:gd name="T29" fmla="*/ 50 h 143"/>
                <a:gd name="T30" fmla="*/ 105 w 148"/>
                <a:gd name="T31" fmla="*/ 53 h 143"/>
                <a:gd name="T32" fmla="*/ 131 w 148"/>
                <a:gd name="T33" fmla="*/ 60 h 143"/>
                <a:gd name="T34" fmla="*/ 131 w 148"/>
                <a:gd name="T35" fmla="*/ 60 h 143"/>
                <a:gd name="T36" fmla="*/ 148 w 148"/>
                <a:gd name="T37" fmla="*/ 25 h 143"/>
                <a:gd name="T38" fmla="*/ 108 w 148"/>
                <a:gd name="T39" fmla="*/ 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43">
                  <a:moveTo>
                    <a:pt x="108" y="4"/>
                  </a:moveTo>
                  <a:cubicBezTo>
                    <a:pt x="96" y="2"/>
                    <a:pt x="85" y="1"/>
                    <a:pt x="77" y="1"/>
                  </a:cubicBezTo>
                  <a:cubicBezTo>
                    <a:pt x="70" y="0"/>
                    <a:pt x="63" y="0"/>
                    <a:pt x="55" y="2"/>
                  </a:cubicBezTo>
                  <a:cubicBezTo>
                    <a:pt x="49" y="3"/>
                    <a:pt x="44" y="5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1" y="20"/>
                    <a:pt x="5" y="49"/>
                    <a:pt x="3" y="69"/>
                  </a:cubicBezTo>
                  <a:cubicBezTo>
                    <a:pt x="0" y="92"/>
                    <a:pt x="18" y="143"/>
                    <a:pt x="20" y="141"/>
                  </a:cubicBezTo>
                  <a:cubicBezTo>
                    <a:pt x="23" y="139"/>
                    <a:pt x="46" y="118"/>
                    <a:pt x="46" y="118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3" y="73"/>
                    <a:pt x="74" y="70"/>
                  </a:cubicBezTo>
                  <a:cubicBezTo>
                    <a:pt x="74" y="67"/>
                    <a:pt x="89" y="52"/>
                    <a:pt x="93" y="50"/>
                  </a:cubicBezTo>
                  <a:cubicBezTo>
                    <a:pt x="97" y="48"/>
                    <a:pt x="105" y="53"/>
                    <a:pt x="105" y="53"/>
                  </a:cubicBezTo>
                  <a:cubicBezTo>
                    <a:pt x="120" y="62"/>
                    <a:pt x="128" y="62"/>
                    <a:pt x="131" y="60"/>
                  </a:cubicBezTo>
                  <a:cubicBezTo>
                    <a:pt x="131" y="60"/>
                    <a:pt x="131" y="60"/>
                    <a:pt x="131" y="60"/>
                  </a:cubicBezTo>
                  <a:cubicBezTo>
                    <a:pt x="142" y="59"/>
                    <a:pt x="148" y="25"/>
                    <a:pt x="148" y="25"/>
                  </a:cubicBezTo>
                  <a:cubicBezTo>
                    <a:pt x="143" y="27"/>
                    <a:pt x="108" y="4"/>
                    <a:pt x="108" y="4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5" name="Freeform 336">
              <a:extLst>
                <a:ext uri="{FF2B5EF4-FFF2-40B4-BE49-F238E27FC236}">
                  <a16:creationId xmlns:a16="http://schemas.microsoft.com/office/drawing/2014/main" id="{188521B3-AA1B-4E4B-9A09-F5BBDD4BB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1466"/>
              <a:ext cx="327" cy="399"/>
            </a:xfrm>
            <a:custGeom>
              <a:avLst/>
              <a:gdLst>
                <a:gd name="T0" fmla="*/ 0 w 91"/>
                <a:gd name="T1" fmla="*/ 43 h 111"/>
                <a:gd name="T2" fmla="*/ 0 w 91"/>
                <a:gd name="T3" fmla="*/ 43 h 111"/>
                <a:gd name="T4" fmla="*/ 1 w 91"/>
                <a:gd name="T5" fmla="*/ 36 h 111"/>
                <a:gd name="T6" fmla="*/ 11 w 91"/>
                <a:gd name="T7" fmla="*/ 23 h 111"/>
                <a:gd name="T8" fmla="*/ 11 w 91"/>
                <a:gd name="T9" fmla="*/ 23 h 111"/>
                <a:gd name="T10" fmla="*/ 20 w 91"/>
                <a:gd name="T11" fmla="*/ 28 h 111"/>
                <a:gd name="T12" fmla="*/ 23 w 91"/>
                <a:gd name="T13" fmla="*/ 41 h 111"/>
                <a:gd name="T14" fmla="*/ 25 w 91"/>
                <a:gd name="T15" fmla="*/ 29 h 111"/>
                <a:gd name="T16" fmla="*/ 32 w 91"/>
                <a:gd name="T17" fmla="*/ 20 h 111"/>
                <a:gd name="T18" fmla="*/ 53 w 91"/>
                <a:gd name="T19" fmla="*/ 0 h 111"/>
                <a:gd name="T20" fmla="*/ 86 w 91"/>
                <a:gd name="T21" fmla="*/ 11 h 111"/>
                <a:gd name="T22" fmla="*/ 86 w 91"/>
                <a:gd name="T23" fmla="*/ 35 h 111"/>
                <a:gd name="T24" fmla="*/ 90 w 91"/>
                <a:gd name="T25" fmla="*/ 71 h 111"/>
                <a:gd name="T26" fmla="*/ 84 w 91"/>
                <a:gd name="T27" fmla="*/ 75 h 111"/>
                <a:gd name="T28" fmla="*/ 83 w 91"/>
                <a:gd name="T29" fmla="*/ 77 h 111"/>
                <a:gd name="T30" fmla="*/ 79 w 91"/>
                <a:gd name="T31" fmla="*/ 88 h 111"/>
                <a:gd name="T32" fmla="*/ 77 w 91"/>
                <a:gd name="T33" fmla="*/ 89 h 111"/>
                <a:gd name="T34" fmla="*/ 77 w 91"/>
                <a:gd name="T35" fmla="*/ 94 h 111"/>
                <a:gd name="T36" fmla="*/ 74 w 91"/>
                <a:gd name="T37" fmla="*/ 106 h 111"/>
                <a:gd name="T38" fmla="*/ 58 w 91"/>
                <a:gd name="T39" fmla="*/ 110 h 111"/>
                <a:gd name="T40" fmla="*/ 58 w 91"/>
                <a:gd name="T41" fmla="*/ 110 h 111"/>
                <a:gd name="T42" fmla="*/ 46 w 91"/>
                <a:gd name="T43" fmla="*/ 105 h 111"/>
                <a:gd name="T44" fmla="*/ 19 w 91"/>
                <a:gd name="T45" fmla="*/ 87 h 111"/>
                <a:gd name="T46" fmla="*/ 19 w 91"/>
                <a:gd name="T47" fmla="*/ 86 h 111"/>
                <a:gd name="T48" fmla="*/ 9 w 91"/>
                <a:gd name="T49" fmla="*/ 58 h 111"/>
                <a:gd name="T50" fmla="*/ 0 w 91"/>
                <a:gd name="T51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11"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0"/>
                    <a:pt x="0" y="38"/>
                    <a:pt x="1" y="36"/>
                  </a:cubicBezTo>
                  <a:cubicBezTo>
                    <a:pt x="4" y="21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3" y="23"/>
                    <a:pt x="16" y="25"/>
                    <a:pt x="20" y="28"/>
                  </a:cubicBezTo>
                  <a:cubicBezTo>
                    <a:pt x="20" y="28"/>
                    <a:pt x="22" y="40"/>
                    <a:pt x="23" y="41"/>
                  </a:cubicBezTo>
                  <a:cubicBezTo>
                    <a:pt x="24" y="43"/>
                    <a:pt x="25" y="29"/>
                    <a:pt x="25" y="29"/>
                  </a:cubicBezTo>
                  <a:cubicBezTo>
                    <a:pt x="25" y="29"/>
                    <a:pt x="31" y="22"/>
                    <a:pt x="32" y="20"/>
                  </a:cubicBezTo>
                  <a:cubicBezTo>
                    <a:pt x="32" y="18"/>
                    <a:pt x="44" y="0"/>
                    <a:pt x="53" y="0"/>
                  </a:cubicBezTo>
                  <a:cubicBezTo>
                    <a:pt x="62" y="0"/>
                    <a:pt x="86" y="11"/>
                    <a:pt x="86" y="11"/>
                  </a:cubicBezTo>
                  <a:cubicBezTo>
                    <a:pt x="86" y="11"/>
                    <a:pt x="86" y="30"/>
                    <a:pt x="86" y="35"/>
                  </a:cubicBezTo>
                  <a:cubicBezTo>
                    <a:pt x="85" y="39"/>
                    <a:pt x="91" y="69"/>
                    <a:pt x="90" y="71"/>
                  </a:cubicBezTo>
                  <a:cubicBezTo>
                    <a:pt x="90" y="74"/>
                    <a:pt x="84" y="75"/>
                    <a:pt x="84" y="75"/>
                  </a:cubicBezTo>
                  <a:cubicBezTo>
                    <a:pt x="84" y="75"/>
                    <a:pt x="84" y="76"/>
                    <a:pt x="83" y="77"/>
                  </a:cubicBezTo>
                  <a:cubicBezTo>
                    <a:pt x="82" y="81"/>
                    <a:pt x="79" y="88"/>
                    <a:pt x="79" y="88"/>
                  </a:cubicBezTo>
                  <a:cubicBezTo>
                    <a:pt x="79" y="89"/>
                    <a:pt x="77" y="89"/>
                    <a:pt x="77" y="89"/>
                  </a:cubicBezTo>
                  <a:cubicBezTo>
                    <a:pt x="77" y="91"/>
                    <a:pt x="78" y="93"/>
                    <a:pt x="77" y="94"/>
                  </a:cubicBezTo>
                  <a:cubicBezTo>
                    <a:pt x="74" y="96"/>
                    <a:pt x="75" y="103"/>
                    <a:pt x="74" y="106"/>
                  </a:cubicBezTo>
                  <a:cubicBezTo>
                    <a:pt x="73" y="108"/>
                    <a:pt x="65" y="111"/>
                    <a:pt x="58" y="110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6" y="110"/>
                    <a:pt x="52" y="108"/>
                    <a:pt x="46" y="105"/>
                  </a:cubicBezTo>
                  <a:cubicBezTo>
                    <a:pt x="37" y="100"/>
                    <a:pt x="25" y="93"/>
                    <a:pt x="19" y="87"/>
                  </a:cubicBezTo>
                  <a:cubicBezTo>
                    <a:pt x="19" y="87"/>
                    <a:pt x="19" y="86"/>
                    <a:pt x="19" y="86"/>
                  </a:cubicBezTo>
                  <a:cubicBezTo>
                    <a:pt x="9" y="76"/>
                    <a:pt x="9" y="58"/>
                    <a:pt x="9" y="58"/>
                  </a:cubicBezTo>
                  <a:cubicBezTo>
                    <a:pt x="3" y="53"/>
                    <a:pt x="0" y="48"/>
                    <a:pt x="0" y="43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6" name="Freeform 337">
              <a:extLst>
                <a:ext uri="{FF2B5EF4-FFF2-40B4-BE49-F238E27FC236}">
                  <a16:creationId xmlns:a16="http://schemas.microsoft.com/office/drawing/2014/main" id="{B2B8D781-2A28-4C54-B22C-703F70D3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930"/>
              <a:ext cx="40" cy="90"/>
            </a:xfrm>
            <a:custGeom>
              <a:avLst/>
              <a:gdLst>
                <a:gd name="T0" fmla="*/ 0 w 40"/>
                <a:gd name="T1" fmla="*/ 0 h 90"/>
                <a:gd name="T2" fmla="*/ 40 w 40"/>
                <a:gd name="T3" fmla="*/ 72 h 90"/>
                <a:gd name="T4" fmla="*/ 29 w 40"/>
                <a:gd name="T5" fmla="*/ 90 h 90"/>
                <a:gd name="T6" fmla="*/ 0 w 40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90">
                  <a:moveTo>
                    <a:pt x="0" y="0"/>
                  </a:moveTo>
                  <a:lnTo>
                    <a:pt x="40" y="72"/>
                  </a:lnTo>
                  <a:lnTo>
                    <a:pt x="29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7" name="Freeform 338">
              <a:extLst>
                <a:ext uri="{FF2B5EF4-FFF2-40B4-BE49-F238E27FC236}">
                  <a16:creationId xmlns:a16="http://schemas.microsoft.com/office/drawing/2014/main" id="{C53CA235-7032-4612-949D-A21C0FA0B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801"/>
              <a:ext cx="259" cy="219"/>
            </a:xfrm>
            <a:custGeom>
              <a:avLst/>
              <a:gdLst>
                <a:gd name="T0" fmla="*/ 11 w 259"/>
                <a:gd name="T1" fmla="*/ 0 h 219"/>
                <a:gd name="T2" fmla="*/ 245 w 259"/>
                <a:gd name="T3" fmla="*/ 125 h 219"/>
                <a:gd name="T4" fmla="*/ 259 w 259"/>
                <a:gd name="T5" fmla="*/ 219 h 219"/>
                <a:gd name="T6" fmla="*/ 0 w 259"/>
                <a:gd name="T7" fmla="*/ 14 h 219"/>
                <a:gd name="T8" fmla="*/ 11 w 25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19">
                  <a:moveTo>
                    <a:pt x="11" y="0"/>
                  </a:moveTo>
                  <a:lnTo>
                    <a:pt x="245" y="125"/>
                  </a:lnTo>
                  <a:lnTo>
                    <a:pt x="259" y="219"/>
                  </a:lnTo>
                  <a:lnTo>
                    <a:pt x="0" y="1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8" name="Oval 339">
              <a:extLst>
                <a:ext uri="{FF2B5EF4-FFF2-40B4-BE49-F238E27FC236}">
                  <a16:creationId xmlns:a16="http://schemas.microsoft.com/office/drawing/2014/main" id="{6A7C28D5-5649-4A16-887A-222A0741D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995"/>
              <a:ext cx="223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19" name="Freeform 340">
              <a:extLst>
                <a:ext uri="{FF2B5EF4-FFF2-40B4-BE49-F238E27FC236}">
                  <a16:creationId xmlns:a16="http://schemas.microsoft.com/office/drawing/2014/main" id="{97E6F7D5-8F26-45E0-B7CC-90F597E2E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980"/>
              <a:ext cx="550" cy="587"/>
            </a:xfrm>
            <a:custGeom>
              <a:avLst/>
              <a:gdLst>
                <a:gd name="T0" fmla="*/ 114 w 153"/>
                <a:gd name="T1" fmla="*/ 159 h 163"/>
                <a:gd name="T2" fmla="*/ 148 w 153"/>
                <a:gd name="T3" fmla="*/ 129 h 163"/>
                <a:gd name="T4" fmla="*/ 149 w 153"/>
                <a:gd name="T5" fmla="*/ 115 h 163"/>
                <a:gd name="T6" fmla="*/ 61 w 153"/>
                <a:gd name="T7" fmla="*/ 15 h 163"/>
                <a:gd name="T8" fmla="*/ 15 w 153"/>
                <a:gd name="T9" fmla="*/ 12 h 163"/>
                <a:gd name="T10" fmla="*/ 15 w 153"/>
                <a:gd name="T11" fmla="*/ 12 h 163"/>
                <a:gd name="T12" fmla="*/ 12 w 153"/>
                <a:gd name="T13" fmla="*/ 58 h 163"/>
                <a:gd name="T14" fmla="*/ 100 w 153"/>
                <a:gd name="T15" fmla="*/ 158 h 163"/>
                <a:gd name="T16" fmla="*/ 114 w 153"/>
                <a:gd name="T17" fmla="*/ 15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63">
                  <a:moveTo>
                    <a:pt x="114" y="159"/>
                  </a:moveTo>
                  <a:cubicBezTo>
                    <a:pt x="148" y="129"/>
                    <a:pt x="148" y="129"/>
                    <a:pt x="148" y="129"/>
                  </a:cubicBezTo>
                  <a:cubicBezTo>
                    <a:pt x="152" y="125"/>
                    <a:pt x="153" y="119"/>
                    <a:pt x="149" y="1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49" y="1"/>
                    <a:pt x="29" y="0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" y="24"/>
                    <a:pt x="0" y="44"/>
                    <a:pt x="12" y="58"/>
                  </a:cubicBezTo>
                  <a:cubicBezTo>
                    <a:pt x="100" y="158"/>
                    <a:pt x="100" y="158"/>
                    <a:pt x="100" y="158"/>
                  </a:cubicBezTo>
                  <a:cubicBezTo>
                    <a:pt x="104" y="162"/>
                    <a:pt x="110" y="163"/>
                    <a:pt x="114" y="159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0" name="Freeform 341">
              <a:extLst>
                <a:ext uri="{FF2B5EF4-FFF2-40B4-BE49-F238E27FC236}">
                  <a16:creationId xmlns:a16="http://schemas.microsoft.com/office/drawing/2014/main" id="{8B2F21F2-C255-46CA-A057-20E017EFB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355"/>
              <a:ext cx="596" cy="385"/>
            </a:xfrm>
            <a:custGeom>
              <a:avLst/>
              <a:gdLst>
                <a:gd name="T0" fmla="*/ 2 w 166"/>
                <a:gd name="T1" fmla="*/ 51 h 107"/>
                <a:gd name="T2" fmla="*/ 18 w 166"/>
                <a:gd name="T3" fmla="*/ 7 h 107"/>
                <a:gd name="T4" fmla="*/ 29 w 166"/>
                <a:gd name="T5" fmla="*/ 2 h 107"/>
                <a:gd name="T6" fmla="*/ 166 w 166"/>
                <a:gd name="T7" fmla="*/ 63 h 107"/>
                <a:gd name="T8" fmla="*/ 150 w 166"/>
                <a:gd name="T9" fmla="*/ 107 h 107"/>
                <a:gd name="T10" fmla="*/ 7 w 166"/>
                <a:gd name="T11" fmla="*/ 62 h 107"/>
                <a:gd name="T12" fmla="*/ 2 w 166"/>
                <a:gd name="T1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2" y="51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20" y="2"/>
                    <a:pt x="25" y="0"/>
                    <a:pt x="29" y="2"/>
                  </a:cubicBezTo>
                  <a:cubicBezTo>
                    <a:pt x="166" y="63"/>
                    <a:pt x="166" y="63"/>
                    <a:pt x="166" y="63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" y="61"/>
                    <a:pt x="0" y="56"/>
                    <a:pt x="2" y="5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1" name="Freeform 342">
              <a:extLst>
                <a:ext uri="{FF2B5EF4-FFF2-40B4-BE49-F238E27FC236}">
                  <a16:creationId xmlns:a16="http://schemas.microsoft.com/office/drawing/2014/main" id="{E96E4281-FE10-4C02-AC29-7B8D8A22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2344"/>
              <a:ext cx="259" cy="255"/>
            </a:xfrm>
            <a:custGeom>
              <a:avLst/>
              <a:gdLst>
                <a:gd name="T0" fmla="*/ 11 w 72"/>
                <a:gd name="T1" fmla="*/ 57 h 71"/>
                <a:gd name="T2" fmla="*/ 56 w 72"/>
                <a:gd name="T3" fmla="*/ 59 h 71"/>
                <a:gd name="T4" fmla="*/ 60 w 72"/>
                <a:gd name="T5" fmla="*/ 14 h 71"/>
                <a:gd name="T6" fmla="*/ 15 w 72"/>
                <a:gd name="T7" fmla="*/ 12 h 71"/>
                <a:gd name="T8" fmla="*/ 11 w 72"/>
                <a:gd name="T9" fmla="*/ 5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11" y="57"/>
                  </a:moveTo>
                  <a:cubicBezTo>
                    <a:pt x="23" y="70"/>
                    <a:pt x="43" y="71"/>
                    <a:pt x="56" y="59"/>
                  </a:cubicBezTo>
                  <a:cubicBezTo>
                    <a:pt x="70" y="48"/>
                    <a:pt x="72" y="27"/>
                    <a:pt x="60" y="14"/>
                  </a:cubicBezTo>
                  <a:cubicBezTo>
                    <a:pt x="49" y="1"/>
                    <a:pt x="29" y="0"/>
                    <a:pt x="15" y="12"/>
                  </a:cubicBezTo>
                  <a:cubicBezTo>
                    <a:pt x="1" y="24"/>
                    <a:pt x="0" y="44"/>
                    <a:pt x="11" y="5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2" name="Freeform 343">
              <a:extLst>
                <a:ext uri="{FF2B5EF4-FFF2-40B4-BE49-F238E27FC236}">
                  <a16:creationId xmlns:a16="http://schemas.microsoft.com/office/drawing/2014/main" id="{46F986CA-B690-481D-A80C-B47608C0F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585"/>
              <a:ext cx="331" cy="187"/>
            </a:xfrm>
            <a:custGeom>
              <a:avLst/>
              <a:gdLst>
                <a:gd name="T0" fmla="*/ 0 w 92"/>
                <a:gd name="T1" fmla="*/ 40 h 52"/>
                <a:gd name="T2" fmla="*/ 62 w 92"/>
                <a:gd name="T3" fmla="*/ 48 h 52"/>
                <a:gd name="T4" fmla="*/ 91 w 92"/>
                <a:gd name="T5" fmla="*/ 34 h 52"/>
                <a:gd name="T6" fmla="*/ 57 w 92"/>
                <a:gd name="T7" fmla="*/ 14 h 52"/>
                <a:gd name="T8" fmla="*/ 53 w 92"/>
                <a:gd name="T9" fmla="*/ 6 h 52"/>
                <a:gd name="T10" fmla="*/ 53 w 92"/>
                <a:gd name="T11" fmla="*/ 1 h 52"/>
                <a:gd name="T12" fmla="*/ 14 w 92"/>
                <a:gd name="T13" fmla="*/ 1 h 52"/>
                <a:gd name="T14" fmla="*/ 0 w 92"/>
                <a:gd name="T15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2">
                  <a:moveTo>
                    <a:pt x="0" y="40"/>
                  </a:moveTo>
                  <a:cubicBezTo>
                    <a:pt x="0" y="40"/>
                    <a:pt x="53" y="52"/>
                    <a:pt x="62" y="48"/>
                  </a:cubicBezTo>
                  <a:cubicBezTo>
                    <a:pt x="70" y="45"/>
                    <a:pt x="91" y="37"/>
                    <a:pt x="91" y="34"/>
                  </a:cubicBezTo>
                  <a:cubicBezTo>
                    <a:pt x="92" y="31"/>
                    <a:pt x="77" y="16"/>
                    <a:pt x="57" y="14"/>
                  </a:cubicBezTo>
                  <a:cubicBezTo>
                    <a:pt x="15" y="10"/>
                    <a:pt x="53" y="6"/>
                    <a:pt x="53" y="6"/>
                  </a:cubicBezTo>
                  <a:cubicBezTo>
                    <a:pt x="53" y="6"/>
                    <a:pt x="60" y="2"/>
                    <a:pt x="53" y="1"/>
                  </a:cubicBezTo>
                  <a:cubicBezTo>
                    <a:pt x="45" y="0"/>
                    <a:pt x="14" y="1"/>
                    <a:pt x="14" y="1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3" name="Freeform 344">
              <a:extLst>
                <a:ext uri="{FF2B5EF4-FFF2-40B4-BE49-F238E27FC236}">
                  <a16:creationId xmlns:a16="http://schemas.microsoft.com/office/drawing/2014/main" id="{19B9ABA8-676A-4AEC-A125-993FBC151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815"/>
              <a:ext cx="651" cy="1101"/>
            </a:xfrm>
            <a:custGeom>
              <a:avLst/>
              <a:gdLst>
                <a:gd name="T0" fmla="*/ 81 w 181"/>
                <a:gd name="T1" fmla="*/ 0 h 306"/>
                <a:gd name="T2" fmla="*/ 37 w 181"/>
                <a:gd name="T3" fmla="*/ 40 h 306"/>
                <a:gd name="T4" fmla="*/ 1 w 181"/>
                <a:gd name="T5" fmla="*/ 198 h 306"/>
                <a:gd name="T6" fmla="*/ 1 w 181"/>
                <a:gd name="T7" fmla="*/ 306 h 306"/>
                <a:gd name="T8" fmla="*/ 153 w 181"/>
                <a:gd name="T9" fmla="*/ 306 h 306"/>
                <a:gd name="T10" fmla="*/ 153 w 181"/>
                <a:gd name="T11" fmla="*/ 57 h 306"/>
                <a:gd name="T12" fmla="*/ 81 w 181"/>
                <a:gd name="T1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306">
                  <a:moveTo>
                    <a:pt x="81" y="0"/>
                  </a:moveTo>
                  <a:cubicBezTo>
                    <a:pt x="81" y="0"/>
                    <a:pt x="57" y="10"/>
                    <a:pt x="37" y="40"/>
                  </a:cubicBezTo>
                  <a:cubicBezTo>
                    <a:pt x="11" y="80"/>
                    <a:pt x="1" y="154"/>
                    <a:pt x="1" y="198"/>
                  </a:cubicBezTo>
                  <a:cubicBezTo>
                    <a:pt x="0" y="232"/>
                    <a:pt x="1" y="306"/>
                    <a:pt x="1" y="306"/>
                  </a:cubicBezTo>
                  <a:cubicBezTo>
                    <a:pt x="153" y="306"/>
                    <a:pt x="153" y="306"/>
                    <a:pt x="153" y="306"/>
                  </a:cubicBezTo>
                  <a:cubicBezTo>
                    <a:pt x="153" y="306"/>
                    <a:pt x="181" y="79"/>
                    <a:pt x="153" y="57"/>
                  </a:cubicBezTo>
                  <a:cubicBezTo>
                    <a:pt x="125" y="35"/>
                    <a:pt x="81" y="0"/>
                    <a:pt x="81" y="0"/>
                  </a:cubicBezTo>
                  <a:close/>
                </a:path>
              </a:pathLst>
            </a:custGeom>
            <a:solidFill>
              <a:srgbClr val="90C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4" name="Oval 345">
              <a:extLst>
                <a:ext uri="{FF2B5EF4-FFF2-40B4-BE49-F238E27FC236}">
                  <a16:creationId xmlns:a16="http://schemas.microsoft.com/office/drawing/2014/main" id="{084C6529-D102-49B0-959E-736651306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995"/>
              <a:ext cx="223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5" name="Freeform 346">
              <a:extLst>
                <a:ext uri="{FF2B5EF4-FFF2-40B4-BE49-F238E27FC236}">
                  <a16:creationId xmlns:a16="http://schemas.microsoft.com/office/drawing/2014/main" id="{B338137F-07EB-4883-8D62-82684EF7F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" y="2963"/>
              <a:ext cx="177" cy="284"/>
            </a:xfrm>
            <a:custGeom>
              <a:avLst/>
              <a:gdLst>
                <a:gd name="T0" fmla="*/ 44 w 49"/>
                <a:gd name="T1" fmla="*/ 35 h 79"/>
                <a:gd name="T2" fmla="*/ 32 w 49"/>
                <a:gd name="T3" fmla="*/ 76 h 79"/>
                <a:gd name="T4" fmla="*/ 4 w 49"/>
                <a:gd name="T5" fmla="*/ 44 h 79"/>
                <a:gd name="T6" fmla="*/ 16 w 49"/>
                <a:gd name="T7" fmla="*/ 2 h 79"/>
                <a:gd name="T8" fmla="*/ 44 w 49"/>
                <a:gd name="T9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9">
                  <a:moveTo>
                    <a:pt x="44" y="35"/>
                  </a:moveTo>
                  <a:cubicBezTo>
                    <a:pt x="49" y="55"/>
                    <a:pt x="43" y="74"/>
                    <a:pt x="32" y="76"/>
                  </a:cubicBezTo>
                  <a:cubicBezTo>
                    <a:pt x="21" y="79"/>
                    <a:pt x="9" y="64"/>
                    <a:pt x="4" y="44"/>
                  </a:cubicBezTo>
                  <a:cubicBezTo>
                    <a:pt x="0" y="23"/>
                    <a:pt x="5" y="5"/>
                    <a:pt x="16" y="2"/>
                  </a:cubicBezTo>
                  <a:cubicBezTo>
                    <a:pt x="27" y="0"/>
                    <a:pt x="39" y="14"/>
                    <a:pt x="44" y="35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6" name="Freeform 347">
              <a:extLst>
                <a:ext uri="{FF2B5EF4-FFF2-40B4-BE49-F238E27FC236}">
                  <a16:creationId xmlns:a16="http://schemas.microsoft.com/office/drawing/2014/main" id="{D218F9A7-7903-4611-AFF4-6F34B1303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1973"/>
              <a:ext cx="345" cy="652"/>
            </a:xfrm>
            <a:custGeom>
              <a:avLst/>
              <a:gdLst>
                <a:gd name="T0" fmla="*/ 9 w 96"/>
                <a:gd name="T1" fmla="*/ 171 h 181"/>
                <a:gd name="T2" fmla="*/ 54 w 96"/>
                <a:gd name="T3" fmla="*/ 180 h 181"/>
                <a:gd name="T4" fmla="*/ 66 w 96"/>
                <a:gd name="T5" fmla="*/ 173 h 181"/>
                <a:gd name="T6" fmla="*/ 93 w 96"/>
                <a:gd name="T7" fmla="*/ 42 h 181"/>
                <a:gd name="T8" fmla="*/ 67 w 96"/>
                <a:gd name="T9" fmla="*/ 3 h 181"/>
                <a:gd name="T10" fmla="*/ 67 w 96"/>
                <a:gd name="T11" fmla="*/ 3 h 181"/>
                <a:gd name="T12" fmla="*/ 29 w 96"/>
                <a:gd name="T13" fmla="*/ 29 h 181"/>
                <a:gd name="T14" fmla="*/ 1 w 96"/>
                <a:gd name="T15" fmla="*/ 159 h 181"/>
                <a:gd name="T16" fmla="*/ 9 w 96"/>
                <a:gd name="T17" fmla="*/ 17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81">
                  <a:moveTo>
                    <a:pt x="9" y="171"/>
                  </a:moveTo>
                  <a:cubicBezTo>
                    <a:pt x="54" y="180"/>
                    <a:pt x="54" y="180"/>
                    <a:pt x="54" y="180"/>
                  </a:cubicBezTo>
                  <a:cubicBezTo>
                    <a:pt x="59" y="181"/>
                    <a:pt x="64" y="178"/>
                    <a:pt x="66" y="173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6" y="24"/>
                    <a:pt x="85" y="7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50" y="0"/>
                    <a:pt x="32" y="11"/>
                    <a:pt x="29" y="29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0" y="165"/>
                    <a:pt x="4" y="170"/>
                    <a:pt x="9" y="1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7" name="Freeform 348">
              <a:extLst>
                <a:ext uri="{FF2B5EF4-FFF2-40B4-BE49-F238E27FC236}">
                  <a16:creationId xmlns:a16="http://schemas.microsoft.com/office/drawing/2014/main" id="{9956929F-F7FC-4374-9EF1-034BCE21E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2502"/>
              <a:ext cx="348" cy="601"/>
            </a:xfrm>
            <a:custGeom>
              <a:avLst/>
              <a:gdLst>
                <a:gd name="T0" fmla="*/ 7 w 97"/>
                <a:gd name="T1" fmla="*/ 15 h 167"/>
                <a:gd name="T2" fmla="*/ 53 w 97"/>
                <a:gd name="T3" fmla="*/ 1 h 167"/>
                <a:gd name="T4" fmla="*/ 63 w 97"/>
                <a:gd name="T5" fmla="*/ 7 h 167"/>
                <a:gd name="T6" fmla="*/ 97 w 97"/>
                <a:gd name="T7" fmla="*/ 153 h 167"/>
                <a:gd name="T8" fmla="*/ 52 w 97"/>
                <a:gd name="T9" fmla="*/ 167 h 167"/>
                <a:gd name="T10" fmla="*/ 1 w 97"/>
                <a:gd name="T11" fmla="*/ 26 h 167"/>
                <a:gd name="T12" fmla="*/ 7 w 97"/>
                <a:gd name="T13" fmla="*/ 1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67">
                  <a:moveTo>
                    <a:pt x="7" y="15"/>
                  </a:moveTo>
                  <a:cubicBezTo>
                    <a:pt x="53" y="1"/>
                    <a:pt x="53" y="1"/>
                    <a:pt x="53" y="1"/>
                  </a:cubicBezTo>
                  <a:cubicBezTo>
                    <a:pt x="57" y="0"/>
                    <a:pt x="62" y="2"/>
                    <a:pt x="63" y="7"/>
                  </a:cubicBezTo>
                  <a:cubicBezTo>
                    <a:pt x="97" y="153"/>
                    <a:pt x="97" y="153"/>
                    <a:pt x="97" y="153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1"/>
                    <a:pt x="3" y="16"/>
                    <a:pt x="7" y="1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8" name="Freeform 349">
              <a:extLst>
                <a:ext uri="{FF2B5EF4-FFF2-40B4-BE49-F238E27FC236}">
                  <a16:creationId xmlns:a16="http://schemas.microsoft.com/office/drawing/2014/main" id="{F971F575-6649-4891-8CED-FB00DE581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" y="2448"/>
              <a:ext cx="255" cy="249"/>
            </a:xfrm>
            <a:custGeom>
              <a:avLst/>
              <a:gdLst>
                <a:gd name="T0" fmla="*/ 3 w 71"/>
                <a:gd name="T1" fmla="*/ 28 h 69"/>
                <a:gd name="T2" fmla="*/ 29 w 71"/>
                <a:gd name="T3" fmla="*/ 65 h 69"/>
                <a:gd name="T4" fmla="*/ 67 w 71"/>
                <a:gd name="T5" fmla="*/ 41 h 69"/>
                <a:gd name="T6" fmla="*/ 42 w 71"/>
                <a:gd name="T7" fmla="*/ 3 h 69"/>
                <a:gd name="T8" fmla="*/ 3 w 71"/>
                <a:gd name="T9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69">
                  <a:moveTo>
                    <a:pt x="3" y="28"/>
                  </a:moveTo>
                  <a:cubicBezTo>
                    <a:pt x="0" y="45"/>
                    <a:pt x="11" y="61"/>
                    <a:pt x="29" y="65"/>
                  </a:cubicBezTo>
                  <a:cubicBezTo>
                    <a:pt x="47" y="69"/>
                    <a:pt x="64" y="58"/>
                    <a:pt x="67" y="41"/>
                  </a:cubicBezTo>
                  <a:cubicBezTo>
                    <a:pt x="71" y="24"/>
                    <a:pt x="59" y="7"/>
                    <a:pt x="42" y="3"/>
                  </a:cubicBezTo>
                  <a:cubicBezTo>
                    <a:pt x="24" y="0"/>
                    <a:pt x="7" y="11"/>
                    <a:pt x="3" y="28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9" name="Freeform 350">
              <a:extLst>
                <a:ext uri="{FF2B5EF4-FFF2-40B4-BE49-F238E27FC236}">
                  <a16:creationId xmlns:a16="http://schemas.microsoft.com/office/drawing/2014/main" id="{037F28C2-6BD4-4D03-AE2E-DDED10F8D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1610"/>
              <a:ext cx="259" cy="327"/>
            </a:xfrm>
            <a:custGeom>
              <a:avLst/>
              <a:gdLst>
                <a:gd name="T0" fmla="*/ 255 w 259"/>
                <a:gd name="T1" fmla="*/ 183 h 327"/>
                <a:gd name="T2" fmla="*/ 259 w 259"/>
                <a:gd name="T3" fmla="*/ 212 h 327"/>
                <a:gd name="T4" fmla="*/ 79 w 259"/>
                <a:gd name="T5" fmla="*/ 327 h 327"/>
                <a:gd name="T6" fmla="*/ 0 w 259"/>
                <a:gd name="T7" fmla="*/ 191 h 327"/>
                <a:gd name="T8" fmla="*/ 198 w 259"/>
                <a:gd name="T9" fmla="*/ 0 h 327"/>
                <a:gd name="T10" fmla="*/ 255 w 259"/>
                <a:gd name="T11" fmla="*/ 1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327">
                  <a:moveTo>
                    <a:pt x="255" y="183"/>
                  </a:moveTo>
                  <a:lnTo>
                    <a:pt x="259" y="212"/>
                  </a:lnTo>
                  <a:lnTo>
                    <a:pt x="79" y="327"/>
                  </a:lnTo>
                  <a:lnTo>
                    <a:pt x="0" y="191"/>
                  </a:lnTo>
                  <a:lnTo>
                    <a:pt x="198" y="0"/>
                  </a:lnTo>
                  <a:lnTo>
                    <a:pt x="255" y="183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0" name="Freeform 351">
              <a:extLst>
                <a:ext uri="{FF2B5EF4-FFF2-40B4-BE49-F238E27FC236}">
                  <a16:creationId xmlns:a16="http://schemas.microsoft.com/office/drawing/2014/main" id="{EDE25859-E0E7-4F8B-B8B7-CB6D21801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1257"/>
              <a:ext cx="485" cy="544"/>
            </a:xfrm>
            <a:custGeom>
              <a:avLst/>
              <a:gdLst>
                <a:gd name="T0" fmla="*/ 30 w 135"/>
                <a:gd name="T1" fmla="*/ 61 h 151"/>
                <a:gd name="T2" fmla="*/ 42 w 135"/>
                <a:gd name="T3" fmla="*/ 58 h 151"/>
                <a:gd name="T4" fmla="*/ 61 w 135"/>
                <a:gd name="T5" fmla="*/ 78 h 151"/>
                <a:gd name="T6" fmla="*/ 63 w 135"/>
                <a:gd name="T7" fmla="*/ 107 h 151"/>
                <a:gd name="T8" fmla="*/ 70 w 135"/>
                <a:gd name="T9" fmla="*/ 99 h 151"/>
                <a:gd name="T10" fmla="*/ 89 w 135"/>
                <a:gd name="T11" fmla="*/ 126 h 151"/>
                <a:gd name="T12" fmla="*/ 114 w 135"/>
                <a:gd name="T13" fmla="*/ 149 h 151"/>
                <a:gd name="T14" fmla="*/ 132 w 135"/>
                <a:gd name="T15" fmla="*/ 77 h 151"/>
                <a:gd name="T16" fmla="*/ 80 w 135"/>
                <a:gd name="T17" fmla="*/ 10 h 151"/>
                <a:gd name="T18" fmla="*/ 10 w 135"/>
                <a:gd name="T19" fmla="*/ 41 h 151"/>
                <a:gd name="T20" fmla="*/ 0 w 135"/>
                <a:gd name="T21" fmla="*/ 65 h 151"/>
                <a:gd name="T22" fmla="*/ 30 w 135"/>
                <a:gd name="T23" fmla="*/ 6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151">
                  <a:moveTo>
                    <a:pt x="30" y="61"/>
                  </a:moveTo>
                  <a:cubicBezTo>
                    <a:pt x="30" y="61"/>
                    <a:pt x="37" y="56"/>
                    <a:pt x="42" y="58"/>
                  </a:cubicBezTo>
                  <a:cubicBezTo>
                    <a:pt x="46" y="60"/>
                    <a:pt x="61" y="75"/>
                    <a:pt x="61" y="78"/>
                  </a:cubicBezTo>
                  <a:cubicBezTo>
                    <a:pt x="61" y="81"/>
                    <a:pt x="63" y="107"/>
                    <a:pt x="63" y="107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89" y="126"/>
                    <a:pt x="112" y="147"/>
                    <a:pt x="114" y="149"/>
                  </a:cubicBezTo>
                  <a:cubicBezTo>
                    <a:pt x="117" y="151"/>
                    <a:pt x="135" y="100"/>
                    <a:pt x="132" y="77"/>
                  </a:cubicBezTo>
                  <a:cubicBezTo>
                    <a:pt x="129" y="54"/>
                    <a:pt x="122" y="18"/>
                    <a:pt x="80" y="10"/>
                  </a:cubicBezTo>
                  <a:cubicBezTo>
                    <a:pt x="36" y="0"/>
                    <a:pt x="10" y="41"/>
                    <a:pt x="10" y="41"/>
                  </a:cubicBezTo>
                  <a:cubicBezTo>
                    <a:pt x="10" y="41"/>
                    <a:pt x="1" y="64"/>
                    <a:pt x="0" y="65"/>
                  </a:cubicBezTo>
                  <a:cubicBezTo>
                    <a:pt x="0" y="65"/>
                    <a:pt x="2" y="76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1" name="Freeform 352">
              <a:extLst>
                <a:ext uri="{FF2B5EF4-FFF2-40B4-BE49-F238E27FC236}">
                  <a16:creationId xmlns:a16="http://schemas.microsoft.com/office/drawing/2014/main" id="{18EF623B-8B3D-4C41-AEF8-BC240B006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1466"/>
              <a:ext cx="327" cy="399"/>
            </a:xfrm>
            <a:custGeom>
              <a:avLst/>
              <a:gdLst>
                <a:gd name="T0" fmla="*/ 91 w 91"/>
                <a:gd name="T1" fmla="*/ 43 h 111"/>
                <a:gd name="T2" fmla="*/ 91 w 91"/>
                <a:gd name="T3" fmla="*/ 43 h 111"/>
                <a:gd name="T4" fmla="*/ 90 w 91"/>
                <a:gd name="T5" fmla="*/ 36 h 111"/>
                <a:gd name="T6" fmla="*/ 80 w 91"/>
                <a:gd name="T7" fmla="*/ 23 h 111"/>
                <a:gd name="T8" fmla="*/ 80 w 91"/>
                <a:gd name="T9" fmla="*/ 23 h 111"/>
                <a:gd name="T10" fmla="*/ 71 w 91"/>
                <a:gd name="T11" fmla="*/ 28 h 111"/>
                <a:gd name="T12" fmla="*/ 68 w 91"/>
                <a:gd name="T13" fmla="*/ 41 h 111"/>
                <a:gd name="T14" fmla="*/ 61 w 91"/>
                <a:gd name="T15" fmla="*/ 40 h 111"/>
                <a:gd name="T16" fmla="*/ 59 w 91"/>
                <a:gd name="T17" fmla="*/ 20 h 111"/>
                <a:gd name="T18" fmla="*/ 38 w 91"/>
                <a:gd name="T19" fmla="*/ 0 h 111"/>
                <a:gd name="T20" fmla="*/ 5 w 91"/>
                <a:gd name="T21" fmla="*/ 11 h 111"/>
                <a:gd name="T22" fmla="*/ 5 w 91"/>
                <a:gd name="T23" fmla="*/ 35 h 111"/>
                <a:gd name="T24" fmla="*/ 0 w 91"/>
                <a:gd name="T25" fmla="*/ 71 h 111"/>
                <a:gd name="T26" fmla="*/ 7 w 91"/>
                <a:gd name="T27" fmla="*/ 75 h 111"/>
                <a:gd name="T28" fmla="*/ 8 w 91"/>
                <a:gd name="T29" fmla="*/ 77 h 111"/>
                <a:gd name="T30" fmla="*/ 12 w 91"/>
                <a:gd name="T31" fmla="*/ 88 h 111"/>
                <a:gd name="T32" fmla="*/ 14 w 91"/>
                <a:gd name="T33" fmla="*/ 89 h 111"/>
                <a:gd name="T34" fmla="*/ 14 w 91"/>
                <a:gd name="T35" fmla="*/ 94 h 111"/>
                <a:gd name="T36" fmla="*/ 17 w 91"/>
                <a:gd name="T37" fmla="*/ 106 h 111"/>
                <a:gd name="T38" fmla="*/ 32 w 91"/>
                <a:gd name="T39" fmla="*/ 110 h 111"/>
                <a:gd name="T40" fmla="*/ 33 w 91"/>
                <a:gd name="T41" fmla="*/ 110 h 111"/>
                <a:gd name="T42" fmla="*/ 44 w 91"/>
                <a:gd name="T43" fmla="*/ 105 h 111"/>
                <a:gd name="T44" fmla="*/ 72 w 91"/>
                <a:gd name="T45" fmla="*/ 87 h 111"/>
                <a:gd name="T46" fmla="*/ 72 w 91"/>
                <a:gd name="T47" fmla="*/ 86 h 111"/>
                <a:gd name="T48" fmla="*/ 82 w 91"/>
                <a:gd name="T49" fmla="*/ 58 h 111"/>
                <a:gd name="T50" fmla="*/ 91 w 91"/>
                <a:gd name="T51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11">
                  <a:moveTo>
                    <a:pt x="91" y="43"/>
                  </a:moveTo>
                  <a:cubicBezTo>
                    <a:pt x="91" y="43"/>
                    <a:pt x="91" y="43"/>
                    <a:pt x="91" y="43"/>
                  </a:cubicBezTo>
                  <a:cubicBezTo>
                    <a:pt x="91" y="40"/>
                    <a:pt x="90" y="38"/>
                    <a:pt x="90" y="36"/>
                  </a:cubicBezTo>
                  <a:cubicBezTo>
                    <a:pt x="87" y="21"/>
                    <a:pt x="80" y="23"/>
                    <a:pt x="80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78" y="23"/>
                    <a:pt x="75" y="25"/>
                    <a:pt x="71" y="28"/>
                  </a:cubicBezTo>
                  <a:cubicBezTo>
                    <a:pt x="71" y="28"/>
                    <a:pt x="69" y="40"/>
                    <a:pt x="68" y="41"/>
                  </a:cubicBezTo>
                  <a:cubicBezTo>
                    <a:pt x="67" y="43"/>
                    <a:pt x="61" y="40"/>
                    <a:pt x="61" y="40"/>
                  </a:cubicBezTo>
                  <a:cubicBezTo>
                    <a:pt x="61" y="40"/>
                    <a:pt x="60" y="22"/>
                    <a:pt x="59" y="20"/>
                  </a:cubicBezTo>
                  <a:cubicBezTo>
                    <a:pt x="58" y="18"/>
                    <a:pt x="47" y="0"/>
                    <a:pt x="38" y="0"/>
                  </a:cubicBezTo>
                  <a:cubicBezTo>
                    <a:pt x="29" y="0"/>
                    <a:pt x="5" y="11"/>
                    <a:pt x="5" y="11"/>
                  </a:cubicBezTo>
                  <a:cubicBezTo>
                    <a:pt x="5" y="11"/>
                    <a:pt x="4" y="30"/>
                    <a:pt x="5" y="35"/>
                  </a:cubicBezTo>
                  <a:cubicBezTo>
                    <a:pt x="6" y="39"/>
                    <a:pt x="0" y="69"/>
                    <a:pt x="0" y="71"/>
                  </a:cubicBezTo>
                  <a:cubicBezTo>
                    <a:pt x="1" y="74"/>
                    <a:pt x="7" y="75"/>
                    <a:pt x="7" y="75"/>
                  </a:cubicBezTo>
                  <a:cubicBezTo>
                    <a:pt x="7" y="75"/>
                    <a:pt x="7" y="76"/>
                    <a:pt x="8" y="77"/>
                  </a:cubicBezTo>
                  <a:cubicBezTo>
                    <a:pt x="9" y="81"/>
                    <a:pt x="12" y="88"/>
                    <a:pt x="12" y="88"/>
                  </a:cubicBezTo>
                  <a:cubicBezTo>
                    <a:pt x="12" y="89"/>
                    <a:pt x="14" y="89"/>
                    <a:pt x="14" y="89"/>
                  </a:cubicBezTo>
                  <a:cubicBezTo>
                    <a:pt x="13" y="91"/>
                    <a:pt x="13" y="93"/>
                    <a:pt x="14" y="94"/>
                  </a:cubicBezTo>
                  <a:cubicBezTo>
                    <a:pt x="16" y="96"/>
                    <a:pt x="16" y="103"/>
                    <a:pt x="17" y="106"/>
                  </a:cubicBezTo>
                  <a:cubicBezTo>
                    <a:pt x="17" y="108"/>
                    <a:pt x="26" y="111"/>
                    <a:pt x="32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5" y="110"/>
                    <a:pt x="39" y="108"/>
                    <a:pt x="44" y="105"/>
                  </a:cubicBezTo>
                  <a:cubicBezTo>
                    <a:pt x="54" y="100"/>
                    <a:pt x="66" y="93"/>
                    <a:pt x="72" y="87"/>
                  </a:cubicBezTo>
                  <a:cubicBezTo>
                    <a:pt x="72" y="87"/>
                    <a:pt x="72" y="86"/>
                    <a:pt x="72" y="86"/>
                  </a:cubicBezTo>
                  <a:cubicBezTo>
                    <a:pt x="81" y="76"/>
                    <a:pt x="82" y="58"/>
                    <a:pt x="82" y="58"/>
                  </a:cubicBezTo>
                  <a:cubicBezTo>
                    <a:pt x="88" y="53"/>
                    <a:pt x="90" y="48"/>
                    <a:pt x="91" y="43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2" name="Freeform 353">
              <a:extLst>
                <a:ext uri="{FF2B5EF4-FFF2-40B4-BE49-F238E27FC236}">
                  <a16:creationId xmlns:a16="http://schemas.microsoft.com/office/drawing/2014/main" id="{FAB6F05B-307D-4EE0-AE4C-9295D20EF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" y="1930"/>
              <a:ext cx="36" cy="90"/>
            </a:xfrm>
            <a:custGeom>
              <a:avLst/>
              <a:gdLst>
                <a:gd name="T0" fmla="*/ 36 w 36"/>
                <a:gd name="T1" fmla="*/ 0 h 90"/>
                <a:gd name="T2" fmla="*/ 0 w 36"/>
                <a:gd name="T3" fmla="*/ 72 h 90"/>
                <a:gd name="T4" fmla="*/ 10 w 36"/>
                <a:gd name="T5" fmla="*/ 90 h 90"/>
                <a:gd name="T6" fmla="*/ 36 w 36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0">
                  <a:moveTo>
                    <a:pt x="36" y="0"/>
                  </a:moveTo>
                  <a:lnTo>
                    <a:pt x="0" y="72"/>
                  </a:lnTo>
                  <a:lnTo>
                    <a:pt x="10" y="9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8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3" name="Freeform 354">
              <a:extLst>
                <a:ext uri="{FF2B5EF4-FFF2-40B4-BE49-F238E27FC236}">
                  <a16:creationId xmlns:a16="http://schemas.microsoft.com/office/drawing/2014/main" id="{C7D87C17-C134-4B27-971F-3003CFAAF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1" y="1801"/>
              <a:ext cx="259" cy="219"/>
            </a:xfrm>
            <a:custGeom>
              <a:avLst/>
              <a:gdLst>
                <a:gd name="T0" fmla="*/ 248 w 259"/>
                <a:gd name="T1" fmla="*/ 0 h 219"/>
                <a:gd name="T2" fmla="*/ 11 w 259"/>
                <a:gd name="T3" fmla="*/ 125 h 219"/>
                <a:gd name="T4" fmla="*/ 0 w 259"/>
                <a:gd name="T5" fmla="*/ 219 h 219"/>
                <a:gd name="T6" fmla="*/ 259 w 259"/>
                <a:gd name="T7" fmla="*/ 14 h 219"/>
                <a:gd name="T8" fmla="*/ 248 w 25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19">
                  <a:moveTo>
                    <a:pt x="248" y="0"/>
                  </a:moveTo>
                  <a:lnTo>
                    <a:pt x="11" y="125"/>
                  </a:lnTo>
                  <a:lnTo>
                    <a:pt x="0" y="219"/>
                  </a:lnTo>
                  <a:lnTo>
                    <a:pt x="259" y="1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4" name="Freeform 355">
              <a:extLst>
                <a:ext uri="{FF2B5EF4-FFF2-40B4-BE49-F238E27FC236}">
                  <a16:creationId xmlns:a16="http://schemas.microsoft.com/office/drawing/2014/main" id="{9F0B1334-1E88-4A7E-9FB4-C938755D1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1815"/>
              <a:ext cx="647" cy="1101"/>
            </a:xfrm>
            <a:custGeom>
              <a:avLst/>
              <a:gdLst>
                <a:gd name="T0" fmla="*/ 100 w 180"/>
                <a:gd name="T1" fmla="*/ 0 h 306"/>
                <a:gd name="T2" fmla="*/ 144 w 180"/>
                <a:gd name="T3" fmla="*/ 40 h 306"/>
                <a:gd name="T4" fmla="*/ 180 w 180"/>
                <a:gd name="T5" fmla="*/ 198 h 306"/>
                <a:gd name="T6" fmla="*/ 180 w 180"/>
                <a:gd name="T7" fmla="*/ 306 h 306"/>
                <a:gd name="T8" fmla="*/ 28 w 180"/>
                <a:gd name="T9" fmla="*/ 306 h 306"/>
                <a:gd name="T10" fmla="*/ 28 w 180"/>
                <a:gd name="T11" fmla="*/ 57 h 306"/>
                <a:gd name="T12" fmla="*/ 100 w 180"/>
                <a:gd name="T1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306">
                  <a:moveTo>
                    <a:pt x="100" y="0"/>
                  </a:moveTo>
                  <a:cubicBezTo>
                    <a:pt x="100" y="0"/>
                    <a:pt x="124" y="10"/>
                    <a:pt x="144" y="40"/>
                  </a:cubicBezTo>
                  <a:cubicBezTo>
                    <a:pt x="170" y="80"/>
                    <a:pt x="180" y="154"/>
                    <a:pt x="180" y="198"/>
                  </a:cubicBezTo>
                  <a:cubicBezTo>
                    <a:pt x="180" y="232"/>
                    <a:pt x="180" y="306"/>
                    <a:pt x="180" y="306"/>
                  </a:cubicBezTo>
                  <a:cubicBezTo>
                    <a:pt x="28" y="306"/>
                    <a:pt x="28" y="306"/>
                    <a:pt x="28" y="306"/>
                  </a:cubicBezTo>
                  <a:cubicBezTo>
                    <a:pt x="28" y="306"/>
                    <a:pt x="0" y="79"/>
                    <a:pt x="28" y="57"/>
                  </a:cubicBezTo>
                  <a:cubicBezTo>
                    <a:pt x="56" y="35"/>
                    <a:pt x="100" y="0"/>
                    <a:pt x="100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5" name="Oval 356">
              <a:extLst>
                <a:ext uri="{FF2B5EF4-FFF2-40B4-BE49-F238E27FC236}">
                  <a16:creationId xmlns:a16="http://schemas.microsoft.com/office/drawing/2014/main" id="{F580971B-65CF-4747-9CD7-EDDDF0EE6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2" y="1995"/>
              <a:ext cx="222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6" name="Freeform 357">
              <a:extLst>
                <a:ext uri="{FF2B5EF4-FFF2-40B4-BE49-F238E27FC236}">
                  <a16:creationId xmlns:a16="http://schemas.microsoft.com/office/drawing/2014/main" id="{1904F470-F099-4D91-9168-F73AE8D35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" y="1980"/>
              <a:ext cx="549" cy="587"/>
            </a:xfrm>
            <a:custGeom>
              <a:avLst/>
              <a:gdLst>
                <a:gd name="T0" fmla="*/ 39 w 153"/>
                <a:gd name="T1" fmla="*/ 159 h 163"/>
                <a:gd name="T2" fmla="*/ 4 w 153"/>
                <a:gd name="T3" fmla="*/ 129 h 163"/>
                <a:gd name="T4" fmla="*/ 3 w 153"/>
                <a:gd name="T5" fmla="*/ 115 h 163"/>
                <a:gd name="T6" fmla="*/ 91 w 153"/>
                <a:gd name="T7" fmla="*/ 15 h 163"/>
                <a:gd name="T8" fmla="*/ 138 w 153"/>
                <a:gd name="T9" fmla="*/ 12 h 163"/>
                <a:gd name="T10" fmla="*/ 138 w 153"/>
                <a:gd name="T11" fmla="*/ 12 h 163"/>
                <a:gd name="T12" fmla="*/ 141 w 153"/>
                <a:gd name="T13" fmla="*/ 58 h 163"/>
                <a:gd name="T14" fmla="*/ 53 w 153"/>
                <a:gd name="T15" fmla="*/ 158 h 163"/>
                <a:gd name="T16" fmla="*/ 39 w 153"/>
                <a:gd name="T17" fmla="*/ 15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63">
                  <a:moveTo>
                    <a:pt x="39" y="159"/>
                  </a:moveTo>
                  <a:cubicBezTo>
                    <a:pt x="4" y="129"/>
                    <a:pt x="4" y="129"/>
                    <a:pt x="4" y="129"/>
                  </a:cubicBezTo>
                  <a:cubicBezTo>
                    <a:pt x="0" y="125"/>
                    <a:pt x="0" y="119"/>
                    <a:pt x="3" y="1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103" y="1"/>
                    <a:pt x="124" y="0"/>
                    <a:pt x="138" y="12"/>
                  </a:cubicBezTo>
                  <a:cubicBezTo>
                    <a:pt x="138" y="12"/>
                    <a:pt x="138" y="12"/>
                    <a:pt x="138" y="12"/>
                  </a:cubicBezTo>
                  <a:cubicBezTo>
                    <a:pt x="151" y="24"/>
                    <a:pt x="153" y="44"/>
                    <a:pt x="141" y="58"/>
                  </a:cubicBezTo>
                  <a:cubicBezTo>
                    <a:pt x="53" y="158"/>
                    <a:pt x="53" y="158"/>
                    <a:pt x="53" y="158"/>
                  </a:cubicBezTo>
                  <a:cubicBezTo>
                    <a:pt x="49" y="162"/>
                    <a:pt x="43" y="163"/>
                    <a:pt x="39" y="1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7" name="Freeform 358">
              <a:extLst>
                <a:ext uri="{FF2B5EF4-FFF2-40B4-BE49-F238E27FC236}">
                  <a16:creationId xmlns:a16="http://schemas.microsoft.com/office/drawing/2014/main" id="{B53B1DB0-4AD2-4E65-8D0A-70E89ECED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2355"/>
              <a:ext cx="597" cy="385"/>
            </a:xfrm>
            <a:custGeom>
              <a:avLst/>
              <a:gdLst>
                <a:gd name="T0" fmla="*/ 164 w 166"/>
                <a:gd name="T1" fmla="*/ 51 h 107"/>
                <a:gd name="T2" fmla="*/ 148 w 166"/>
                <a:gd name="T3" fmla="*/ 7 h 107"/>
                <a:gd name="T4" fmla="*/ 137 w 166"/>
                <a:gd name="T5" fmla="*/ 2 h 107"/>
                <a:gd name="T6" fmla="*/ 0 w 166"/>
                <a:gd name="T7" fmla="*/ 63 h 107"/>
                <a:gd name="T8" fmla="*/ 15 w 166"/>
                <a:gd name="T9" fmla="*/ 107 h 107"/>
                <a:gd name="T10" fmla="*/ 159 w 166"/>
                <a:gd name="T11" fmla="*/ 62 h 107"/>
                <a:gd name="T12" fmla="*/ 164 w 166"/>
                <a:gd name="T1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164" y="51"/>
                  </a:moveTo>
                  <a:cubicBezTo>
                    <a:pt x="148" y="7"/>
                    <a:pt x="148" y="7"/>
                    <a:pt x="148" y="7"/>
                  </a:cubicBezTo>
                  <a:cubicBezTo>
                    <a:pt x="146" y="2"/>
                    <a:pt x="141" y="0"/>
                    <a:pt x="137" y="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64" y="61"/>
                    <a:pt x="166" y="56"/>
                    <a:pt x="164" y="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8" name="Freeform 359">
              <a:extLst>
                <a:ext uri="{FF2B5EF4-FFF2-40B4-BE49-F238E27FC236}">
                  <a16:creationId xmlns:a16="http://schemas.microsoft.com/office/drawing/2014/main" id="{EB71BA33-BAE3-4E7C-9EDC-A7F007DEA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" y="2344"/>
              <a:ext cx="258" cy="255"/>
            </a:xfrm>
            <a:custGeom>
              <a:avLst/>
              <a:gdLst>
                <a:gd name="T0" fmla="*/ 61 w 72"/>
                <a:gd name="T1" fmla="*/ 57 h 71"/>
                <a:gd name="T2" fmla="*/ 15 w 72"/>
                <a:gd name="T3" fmla="*/ 59 h 71"/>
                <a:gd name="T4" fmla="*/ 11 w 72"/>
                <a:gd name="T5" fmla="*/ 14 h 71"/>
                <a:gd name="T6" fmla="*/ 57 w 72"/>
                <a:gd name="T7" fmla="*/ 12 h 71"/>
                <a:gd name="T8" fmla="*/ 61 w 72"/>
                <a:gd name="T9" fmla="*/ 5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61" y="57"/>
                  </a:moveTo>
                  <a:cubicBezTo>
                    <a:pt x="49" y="70"/>
                    <a:pt x="29" y="71"/>
                    <a:pt x="15" y="59"/>
                  </a:cubicBezTo>
                  <a:cubicBezTo>
                    <a:pt x="2" y="48"/>
                    <a:pt x="0" y="27"/>
                    <a:pt x="11" y="14"/>
                  </a:cubicBezTo>
                  <a:cubicBezTo>
                    <a:pt x="23" y="1"/>
                    <a:pt x="43" y="0"/>
                    <a:pt x="57" y="12"/>
                  </a:cubicBezTo>
                  <a:cubicBezTo>
                    <a:pt x="70" y="24"/>
                    <a:pt x="72" y="44"/>
                    <a:pt x="61" y="5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39" name="Freeform 360">
              <a:extLst>
                <a:ext uri="{FF2B5EF4-FFF2-40B4-BE49-F238E27FC236}">
                  <a16:creationId xmlns:a16="http://schemas.microsoft.com/office/drawing/2014/main" id="{F4A94A1A-6AFC-415D-9EA5-A506E52DE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2585"/>
              <a:ext cx="330" cy="187"/>
            </a:xfrm>
            <a:custGeom>
              <a:avLst/>
              <a:gdLst>
                <a:gd name="T0" fmla="*/ 92 w 92"/>
                <a:gd name="T1" fmla="*/ 40 h 52"/>
                <a:gd name="T2" fmla="*/ 30 w 92"/>
                <a:gd name="T3" fmla="*/ 48 h 52"/>
                <a:gd name="T4" fmla="*/ 0 w 92"/>
                <a:gd name="T5" fmla="*/ 34 h 52"/>
                <a:gd name="T6" fmla="*/ 35 w 92"/>
                <a:gd name="T7" fmla="*/ 14 h 52"/>
                <a:gd name="T8" fmla="*/ 39 w 92"/>
                <a:gd name="T9" fmla="*/ 6 h 52"/>
                <a:gd name="T10" fmla="*/ 39 w 92"/>
                <a:gd name="T11" fmla="*/ 1 h 52"/>
                <a:gd name="T12" fmla="*/ 77 w 92"/>
                <a:gd name="T13" fmla="*/ 1 h 52"/>
                <a:gd name="T14" fmla="*/ 92 w 92"/>
                <a:gd name="T15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2">
                  <a:moveTo>
                    <a:pt x="92" y="40"/>
                  </a:moveTo>
                  <a:cubicBezTo>
                    <a:pt x="92" y="40"/>
                    <a:pt x="39" y="52"/>
                    <a:pt x="30" y="48"/>
                  </a:cubicBezTo>
                  <a:cubicBezTo>
                    <a:pt x="21" y="45"/>
                    <a:pt x="1" y="37"/>
                    <a:pt x="0" y="34"/>
                  </a:cubicBezTo>
                  <a:cubicBezTo>
                    <a:pt x="0" y="31"/>
                    <a:pt x="14" y="16"/>
                    <a:pt x="35" y="14"/>
                  </a:cubicBezTo>
                  <a:cubicBezTo>
                    <a:pt x="77" y="10"/>
                    <a:pt x="39" y="6"/>
                    <a:pt x="39" y="6"/>
                  </a:cubicBezTo>
                  <a:cubicBezTo>
                    <a:pt x="39" y="6"/>
                    <a:pt x="31" y="2"/>
                    <a:pt x="39" y="1"/>
                  </a:cubicBezTo>
                  <a:cubicBezTo>
                    <a:pt x="47" y="0"/>
                    <a:pt x="77" y="1"/>
                    <a:pt x="77" y="1"/>
                  </a:cubicBezTo>
                  <a:lnTo>
                    <a:pt x="92" y="40"/>
                  </a:ln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140" name="Group 333">
            <a:extLst>
              <a:ext uri="{FF2B5EF4-FFF2-40B4-BE49-F238E27FC236}">
                <a16:creationId xmlns:a16="http://schemas.microsoft.com/office/drawing/2014/main" id="{835D344E-8FC7-47B1-A9C7-FD08AB43FA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55067" y="998664"/>
            <a:ext cx="1211204" cy="990669"/>
            <a:chOff x="1975" y="1257"/>
            <a:chExt cx="2433" cy="1990"/>
          </a:xfrm>
        </p:grpSpPr>
        <p:sp>
          <p:nvSpPr>
            <p:cNvPr id="141" name="Freeform 334">
              <a:extLst>
                <a:ext uri="{FF2B5EF4-FFF2-40B4-BE49-F238E27FC236}">
                  <a16:creationId xmlns:a16="http://schemas.microsoft.com/office/drawing/2014/main" id="{95C0A519-4592-444F-B9D0-AC11E9B04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1" y="1610"/>
              <a:ext cx="259" cy="327"/>
            </a:xfrm>
            <a:custGeom>
              <a:avLst/>
              <a:gdLst>
                <a:gd name="T0" fmla="*/ 0 w 259"/>
                <a:gd name="T1" fmla="*/ 183 h 327"/>
                <a:gd name="T2" fmla="*/ 0 w 259"/>
                <a:gd name="T3" fmla="*/ 212 h 327"/>
                <a:gd name="T4" fmla="*/ 180 w 259"/>
                <a:gd name="T5" fmla="*/ 327 h 327"/>
                <a:gd name="T6" fmla="*/ 259 w 259"/>
                <a:gd name="T7" fmla="*/ 191 h 327"/>
                <a:gd name="T8" fmla="*/ 58 w 259"/>
                <a:gd name="T9" fmla="*/ 0 h 327"/>
                <a:gd name="T10" fmla="*/ 0 w 259"/>
                <a:gd name="T11" fmla="*/ 1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327">
                  <a:moveTo>
                    <a:pt x="0" y="183"/>
                  </a:moveTo>
                  <a:lnTo>
                    <a:pt x="0" y="212"/>
                  </a:lnTo>
                  <a:lnTo>
                    <a:pt x="180" y="327"/>
                  </a:lnTo>
                  <a:lnTo>
                    <a:pt x="259" y="191"/>
                  </a:lnTo>
                  <a:lnTo>
                    <a:pt x="58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2" name="Freeform 335">
              <a:extLst>
                <a:ext uri="{FF2B5EF4-FFF2-40B4-BE49-F238E27FC236}">
                  <a16:creationId xmlns:a16="http://schemas.microsoft.com/office/drawing/2014/main" id="{BF5652BA-3F9E-46C3-A0CC-DBC1DC56C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" y="1286"/>
              <a:ext cx="531" cy="515"/>
            </a:xfrm>
            <a:custGeom>
              <a:avLst/>
              <a:gdLst>
                <a:gd name="T0" fmla="*/ 108 w 148"/>
                <a:gd name="T1" fmla="*/ 4 h 143"/>
                <a:gd name="T2" fmla="*/ 77 w 148"/>
                <a:gd name="T3" fmla="*/ 1 h 143"/>
                <a:gd name="T4" fmla="*/ 55 w 148"/>
                <a:gd name="T5" fmla="*/ 2 h 143"/>
                <a:gd name="T6" fmla="*/ 40 w 148"/>
                <a:gd name="T7" fmla="*/ 7 h 143"/>
                <a:gd name="T8" fmla="*/ 39 w 148"/>
                <a:gd name="T9" fmla="*/ 7 h 143"/>
                <a:gd name="T10" fmla="*/ 39 w 148"/>
                <a:gd name="T11" fmla="*/ 7 h 143"/>
                <a:gd name="T12" fmla="*/ 39 w 148"/>
                <a:gd name="T13" fmla="*/ 7 h 143"/>
                <a:gd name="T14" fmla="*/ 39 w 148"/>
                <a:gd name="T15" fmla="*/ 7 h 143"/>
                <a:gd name="T16" fmla="*/ 3 w 148"/>
                <a:gd name="T17" fmla="*/ 69 h 143"/>
                <a:gd name="T18" fmla="*/ 20 w 148"/>
                <a:gd name="T19" fmla="*/ 141 h 143"/>
                <a:gd name="T20" fmla="*/ 46 w 148"/>
                <a:gd name="T21" fmla="*/ 118 h 143"/>
                <a:gd name="T22" fmla="*/ 65 w 148"/>
                <a:gd name="T23" fmla="*/ 91 h 143"/>
                <a:gd name="T24" fmla="*/ 72 w 148"/>
                <a:gd name="T25" fmla="*/ 99 h 143"/>
                <a:gd name="T26" fmla="*/ 74 w 148"/>
                <a:gd name="T27" fmla="*/ 70 h 143"/>
                <a:gd name="T28" fmla="*/ 93 w 148"/>
                <a:gd name="T29" fmla="*/ 50 h 143"/>
                <a:gd name="T30" fmla="*/ 105 w 148"/>
                <a:gd name="T31" fmla="*/ 53 h 143"/>
                <a:gd name="T32" fmla="*/ 131 w 148"/>
                <a:gd name="T33" fmla="*/ 60 h 143"/>
                <a:gd name="T34" fmla="*/ 131 w 148"/>
                <a:gd name="T35" fmla="*/ 60 h 143"/>
                <a:gd name="T36" fmla="*/ 148 w 148"/>
                <a:gd name="T37" fmla="*/ 25 h 143"/>
                <a:gd name="T38" fmla="*/ 108 w 148"/>
                <a:gd name="T39" fmla="*/ 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" h="143">
                  <a:moveTo>
                    <a:pt x="108" y="4"/>
                  </a:moveTo>
                  <a:cubicBezTo>
                    <a:pt x="96" y="2"/>
                    <a:pt x="85" y="1"/>
                    <a:pt x="77" y="1"/>
                  </a:cubicBezTo>
                  <a:cubicBezTo>
                    <a:pt x="70" y="0"/>
                    <a:pt x="63" y="0"/>
                    <a:pt x="55" y="2"/>
                  </a:cubicBezTo>
                  <a:cubicBezTo>
                    <a:pt x="49" y="3"/>
                    <a:pt x="44" y="5"/>
                    <a:pt x="40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1" y="20"/>
                    <a:pt x="5" y="49"/>
                    <a:pt x="3" y="69"/>
                  </a:cubicBezTo>
                  <a:cubicBezTo>
                    <a:pt x="0" y="92"/>
                    <a:pt x="18" y="143"/>
                    <a:pt x="20" y="141"/>
                  </a:cubicBezTo>
                  <a:cubicBezTo>
                    <a:pt x="23" y="139"/>
                    <a:pt x="46" y="118"/>
                    <a:pt x="46" y="118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3" y="73"/>
                    <a:pt x="74" y="70"/>
                  </a:cubicBezTo>
                  <a:cubicBezTo>
                    <a:pt x="74" y="67"/>
                    <a:pt x="89" y="52"/>
                    <a:pt x="93" y="50"/>
                  </a:cubicBezTo>
                  <a:cubicBezTo>
                    <a:pt x="97" y="48"/>
                    <a:pt x="105" y="53"/>
                    <a:pt x="105" y="53"/>
                  </a:cubicBezTo>
                  <a:cubicBezTo>
                    <a:pt x="120" y="62"/>
                    <a:pt x="128" y="62"/>
                    <a:pt x="131" y="60"/>
                  </a:cubicBezTo>
                  <a:cubicBezTo>
                    <a:pt x="131" y="60"/>
                    <a:pt x="131" y="60"/>
                    <a:pt x="131" y="60"/>
                  </a:cubicBezTo>
                  <a:cubicBezTo>
                    <a:pt x="142" y="59"/>
                    <a:pt x="148" y="25"/>
                    <a:pt x="148" y="25"/>
                  </a:cubicBezTo>
                  <a:cubicBezTo>
                    <a:pt x="143" y="27"/>
                    <a:pt x="108" y="4"/>
                    <a:pt x="108" y="4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3" name="Freeform 336">
              <a:extLst>
                <a:ext uri="{FF2B5EF4-FFF2-40B4-BE49-F238E27FC236}">
                  <a16:creationId xmlns:a16="http://schemas.microsoft.com/office/drawing/2014/main" id="{5238D085-BDD1-4E1E-B981-562767EDD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1466"/>
              <a:ext cx="327" cy="399"/>
            </a:xfrm>
            <a:custGeom>
              <a:avLst/>
              <a:gdLst>
                <a:gd name="T0" fmla="*/ 0 w 91"/>
                <a:gd name="T1" fmla="*/ 43 h 111"/>
                <a:gd name="T2" fmla="*/ 0 w 91"/>
                <a:gd name="T3" fmla="*/ 43 h 111"/>
                <a:gd name="T4" fmla="*/ 1 w 91"/>
                <a:gd name="T5" fmla="*/ 36 h 111"/>
                <a:gd name="T6" fmla="*/ 11 w 91"/>
                <a:gd name="T7" fmla="*/ 23 h 111"/>
                <a:gd name="T8" fmla="*/ 11 w 91"/>
                <a:gd name="T9" fmla="*/ 23 h 111"/>
                <a:gd name="T10" fmla="*/ 20 w 91"/>
                <a:gd name="T11" fmla="*/ 28 h 111"/>
                <a:gd name="T12" fmla="*/ 23 w 91"/>
                <a:gd name="T13" fmla="*/ 41 h 111"/>
                <a:gd name="T14" fmla="*/ 25 w 91"/>
                <a:gd name="T15" fmla="*/ 29 h 111"/>
                <a:gd name="T16" fmla="*/ 32 w 91"/>
                <a:gd name="T17" fmla="*/ 20 h 111"/>
                <a:gd name="T18" fmla="*/ 53 w 91"/>
                <a:gd name="T19" fmla="*/ 0 h 111"/>
                <a:gd name="T20" fmla="*/ 86 w 91"/>
                <a:gd name="T21" fmla="*/ 11 h 111"/>
                <a:gd name="T22" fmla="*/ 86 w 91"/>
                <a:gd name="T23" fmla="*/ 35 h 111"/>
                <a:gd name="T24" fmla="*/ 90 w 91"/>
                <a:gd name="T25" fmla="*/ 71 h 111"/>
                <a:gd name="T26" fmla="*/ 84 w 91"/>
                <a:gd name="T27" fmla="*/ 75 h 111"/>
                <a:gd name="T28" fmla="*/ 83 w 91"/>
                <a:gd name="T29" fmla="*/ 77 h 111"/>
                <a:gd name="T30" fmla="*/ 79 w 91"/>
                <a:gd name="T31" fmla="*/ 88 h 111"/>
                <a:gd name="T32" fmla="*/ 77 w 91"/>
                <a:gd name="T33" fmla="*/ 89 h 111"/>
                <a:gd name="T34" fmla="*/ 77 w 91"/>
                <a:gd name="T35" fmla="*/ 94 h 111"/>
                <a:gd name="T36" fmla="*/ 74 w 91"/>
                <a:gd name="T37" fmla="*/ 106 h 111"/>
                <a:gd name="T38" fmla="*/ 58 w 91"/>
                <a:gd name="T39" fmla="*/ 110 h 111"/>
                <a:gd name="T40" fmla="*/ 58 w 91"/>
                <a:gd name="T41" fmla="*/ 110 h 111"/>
                <a:gd name="T42" fmla="*/ 46 w 91"/>
                <a:gd name="T43" fmla="*/ 105 h 111"/>
                <a:gd name="T44" fmla="*/ 19 w 91"/>
                <a:gd name="T45" fmla="*/ 87 h 111"/>
                <a:gd name="T46" fmla="*/ 19 w 91"/>
                <a:gd name="T47" fmla="*/ 86 h 111"/>
                <a:gd name="T48" fmla="*/ 9 w 91"/>
                <a:gd name="T49" fmla="*/ 58 h 111"/>
                <a:gd name="T50" fmla="*/ 0 w 91"/>
                <a:gd name="T51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11"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0"/>
                    <a:pt x="0" y="38"/>
                    <a:pt x="1" y="36"/>
                  </a:cubicBezTo>
                  <a:cubicBezTo>
                    <a:pt x="4" y="21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3" y="23"/>
                    <a:pt x="16" y="25"/>
                    <a:pt x="20" y="28"/>
                  </a:cubicBezTo>
                  <a:cubicBezTo>
                    <a:pt x="20" y="28"/>
                    <a:pt x="22" y="40"/>
                    <a:pt x="23" y="41"/>
                  </a:cubicBezTo>
                  <a:cubicBezTo>
                    <a:pt x="24" y="43"/>
                    <a:pt x="25" y="29"/>
                    <a:pt x="25" y="29"/>
                  </a:cubicBezTo>
                  <a:cubicBezTo>
                    <a:pt x="25" y="29"/>
                    <a:pt x="31" y="22"/>
                    <a:pt x="32" y="20"/>
                  </a:cubicBezTo>
                  <a:cubicBezTo>
                    <a:pt x="32" y="18"/>
                    <a:pt x="44" y="0"/>
                    <a:pt x="53" y="0"/>
                  </a:cubicBezTo>
                  <a:cubicBezTo>
                    <a:pt x="62" y="0"/>
                    <a:pt x="86" y="11"/>
                    <a:pt x="86" y="11"/>
                  </a:cubicBezTo>
                  <a:cubicBezTo>
                    <a:pt x="86" y="11"/>
                    <a:pt x="86" y="30"/>
                    <a:pt x="86" y="35"/>
                  </a:cubicBezTo>
                  <a:cubicBezTo>
                    <a:pt x="85" y="39"/>
                    <a:pt x="91" y="69"/>
                    <a:pt x="90" y="71"/>
                  </a:cubicBezTo>
                  <a:cubicBezTo>
                    <a:pt x="90" y="74"/>
                    <a:pt x="84" y="75"/>
                    <a:pt x="84" y="75"/>
                  </a:cubicBezTo>
                  <a:cubicBezTo>
                    <a:pt x="84" y="75"/>
                    <a:pt x="84" y="76"/>
                    <a:pt x="83" y="77"/>
                  </a:cubicBezTo>
                  <a:cubicBezTo>
                    <a:pt x="82" y="81"/>
                    <a:pt x="79" y="88"/>
                    <a:pt x="79" y="88"/>
                  </a:cubicBezTo>
                  <a:cubicBezTo>
                    <a:pt x="79" y="89"/>
                    <a:pt x="77" y="89"/>
                    <a:pt x="77" y="89"/>
                  </a:cubicBezTo>
                  <a:cubicBezTo>
                    <a:pt x="77" y="91"/>
                    <a:pt x="78" y="93"/>
                    <a:pt x="77" y="94"/>
                  </a:cubicBezTo>
                  <a:cubicBezTo>
                    <a:pt x="74" y="96"/>
                    <a:pt x="75" y="103"/>
                    <a:pt x="74" y="106"/>
                  </a:cubicBezTo>
                  <a:cubicBezTo>
                    <a:pt x="73" y="108"/>
                    <a:pt x="65" y="111"/>
                    <a:pt x="58" y="110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56" y="110"/>
                    <a:pt x="52" y="108"/>
                    <a:pt x="46" y="105"/>
                  </a:cubicBezTo>
                  <a:cubicBezTo>
                    <a:pt x="37" y="100"/>
                    <a:pt x="25" y="93"/>
                    <a:pt x="19" y="87"/>
                  </a:cubicBezTo>
                  <a:cubicBezTo>
                    <a:pt x="19" y="87"/>
                    <a:pt x="19" y="86"/>
                    <a:pt x="19" y="86"/>
                  </a:cubicBezTo>
                  <a:cubicBezTo>
                    <a:pt x="9" y="76"/>
                    <a:pt x="9" y="58"/>
                    <a:pt x="9" y="58"/>
                  </a:cubicBezTo>
                  <a:cubicBezTo>
                    <a:pt x="3" y="53"/>
                    <a:pt x="0" y="48"/>
                    <a:pt x="0" y="43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4" name="Freeform 337">
              <a:extLst>
                <a:ext uri="{FF2B5EF4-FFF2-40B4-BE49-F238E27FC236}">
                  <a16:creationId xmlns:a16="http://schemas.microsoft.com/office/drawing/2014/main" id="{CC5EBCA0-EE7E-49DF-BAA0-A02BFF660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1930"/>
              <a:ext cx="40" cy="90"/>
            </a:xfrm>
            <a:custGeom>
              <a:avLst/>
              <a:gdLst>
                <a:gd name="T0" fmla="*/ 0 w 40"/>
                <a:gd name="T1" fmla="*/ 0 h 90"/>
                <a:gd name="T2" fmla="*/ 40 w 40"/>
                <a:gd name="T3" fmla="*/ 72 h 90"/>
                <a:gd name="T4" fmla="*/ 29 w 40"/>
                <a:gd name="T5" fmla="*/ 90 h 90"/>
                <a:gd name="T6" fmla="*/ 0 w 40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90">
                  <a:moveTo>
                    <a:pt x="0" y="0"/>
                  </a:moveTo>
                  <a:lnTo>
                    <a:pt x="40" y="72"/>
                  </a:lnTo>
                  <a:lnTo>
                    <a:pt x="29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5" name="Freeform 338">
              <a:extLst>
                <a:ext uri="{FF2B5EF4-FFF2-40B4-BE49-F238E27FC236}">
                  <a16:creationId xmlns:a16="http://schemas.microsoft.com/office/drawing/2014/main" id="{B73B72BF-B4F0-4698-9D57-F0F469AE2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" y="1801"/>
              <a:ext cx="259" cy="219"/>
            </a:xfrm>
            <a:custGeom>
              <a:avLst/>
              <a:gdLst>
                <a:gd name="T0" fmla="*/ 11 w 259"/>
                <a:gd name="T1" fmla="*/ 0 h 219"/>
                <a:gd name="T2" fmla="*/ 245 w 259"/>
                <a:gd name="T3" fmla="*/ 125 h 219"/>
                <a:gd name="T4" fmla="*/ 259 w 259"/>
                <a:gd name="T5" fmla="*/ 219 h 219"/>
                <a:gd name="T6" fmla="*/ 0 w 259"/>
                <a:gd name="T7" fmla="*/ 14 h 219"/>
                <a:gd name="T8" fmla="*/ 11 w 25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19">
                  <a:moveTo>
                    <a:pt x="11" y="0"/>
                  </a:moveTo>
                  <a:lnTo>
                    <a:pt x="245" y="125"/>
                  </a:lnTo>
                  <a:lnTo>
                    <a:pt x="259" y="219"/>
                  </a:lnTo>
                  <a:lnTo>
                    <a:pt x="0" y="1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6" name="Oval 339">
              <a:extLst>
                <a:ext uri="{FF2B5EF4-FFF2-40B4-BE49-F238E27FC236}">
                  <a16:creationId xmlns:a16="http://schemas.microsoft.com/office/drawing/2014/main" id="{C3E7D418-EDBD-47A2-AC8B-34BAB34FC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995"/>
              <a:ext cx="223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7" name="Freeform 340">
              <a:extLst>
                <a:ext uri="{FF2B5EF4-FFF2-40B4-BE49-F238E27FC236}">
                  <a16:creationId xmlns:a16="http://schemas.microsoft.com/office/drawing/2014/main" id="{3F668B68-103C-4710-9C45-4AD38F69C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" y="1980"/>
              <a:ext cx="550" cy="587"/>
            </a:xfrm>
            <a:custGeom>
              <a:avLst/>
              <a:gdLst>
                <a:gd name="T0" fmla="*/ 114 w 153"/>
                <a:gd name="T1" fmla="*/ 159 h 163"/>
                <a:gd name="T2" fmla="*/ 148 w 153"/>
                <a:gd name="T3" fmla="*/ 129 h 163"/>
                <a:gd name="T4" fmla="*/ 149 w 153"/>
                <a:gd name="T5" fmla="*/ 115 h 163"/>
                <a:gd name="T6" fmla="*/ 61 w 153"/>
                <a:gd name="T7" fmla="*/ 15 h 163"/>
                <a:gd name="T8" fmla="*/ 15 w 153"/>
                <a:gd name="T9" fmla="*/ 12 h 163"/>
                <a:gd name="T10" fmla="*/ 15 w 153"/>
                <a:gd name="T11" fmla="*/ 12 h 163"/>
                <a:gd name="T12" fmla="*/ 12 w 153"/>
                <a:gd name="T13" fmla="*/ 58 h 163"/>
                <a:gd name="T14" fmla="*/ 100 w 153"/>
                <a:gd name="T15" fmla="*/ 158 h 163"/>
                <a:gd name="T16" fmla="*/ 114 w 153"/>
                <a:gd name="T17" fmla="*/ 15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63">
                  <a:moveTo>
                    <a:pt x="114" y="159"/>
                  </a:moveTo>
                  <a:cubicBezTo>
                    <a:pt x="148" y="129"/>
                    <a:pt x="148" y="129"/>
                    <a:pt x="148" y="129"/>
                  </a:cubicBezTo>
                  <a:cubicBezTo>
                    <a:pt x="152" y="125"/>
                    <a:pt x="153" y="119"/>
                    <a:pt x="149" y="11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49" y="1"/>
                    <a:pt x="29" y="0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" y="24"/>
                    <a:pt x="0" y="44"/>
                    <a:pt x="12" y="58"/>
                  </a:cubicBezTo>
                  <a:cubicBezTo>
                    <a:pt x="100" y="158"/>
                    <a:pt x="100" y="158"/>
                    <a:pt x="100" y="158"/>
                  </a:cubicBezTo>
                  <a:cubicBezTo>
                    <a:pt x="104" y="162"/>
                    <a:pt x="110" y="163"/>
                    <a:pt x="114" y="159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8" name="Freeform 341">
              <a:extLst>
                <a:ext uri="{FF2B5EF4-FFF2-40B4-BE49-F238E27FC236}">
                  <a16:creationId xmlns:a16="http://schemas.microsoft.com/office/drawing/2014/main" id="{A227CD4D-E64C-4345-9DC8-98ED37325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" y="2355"/>
              <a:ext cx="596" cy="385"/>
            </a:xfrm>
            <a:custGeom>
              <a:avLst/>
              <a:gdLst>
                <a:gd name="T0" fmla="*/ 2 w 166"/>
                <a:gd name="T1" fmla="*/ 51 h 107"/>
                <a:gd name="T2" fmla="*/ 18 w 166"/>
                <a:gd name="T3" fmla="*/ 7 h 107"/>
                <a:gd name="T4" fmla="*/ 29 w 166"/>
                <a:gd name="T5" fmla="*/ 2 h 107"/>
                <a:gd name="T6" fmla="*/ 166 w 166"/>
                <a:gd name="T7" fmla="*/ 63 h 107"/>
                <a:gd name="T8" fmla="*/ 150 w 166"/>
                <a:gd name="T9" fmla="*/ 107 h 107"/>
                <a:gd name="T10" fmla="*/ 7 w 166"/>
                <a:gd name="T11" fmla="*/ 62 h 107"/>
                <a:gd name="T12" fmla="*/ 2 w 166"/>
                <a:gd name="T1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2" y="51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20" y="2"/>
                    <a:pt x="25" y="0"/>
                    <a:pt x="29" y="2"/>
                  </a:cubicBezTo>
                  <a:cubicBezTo>
                    <a:pt x="166" y="63"/>
                    <a:pt x="166" y="63"/>
                    <a:pt x="166" y="63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" y="61"/>
                    <a:pt x="0" y="56"/>
                    <a:pt x="2" y="5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49" name="Freeform 342">
              <a:extLst>
                <a:ext uri="{FF2B5EF4-FFF2-40B4-BE49-F238E27FC236}">
                  <a16:creationId xmlns:a16="http://schemas.microsoft.com/office/drawing/2014/main" id="{9432F697-C1A7-42B5-9C89-23BF5CB2F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2344"/>
              <a:ext cx="259" cy="255"/>
            </a:xfrm>
            <a:custGeom>
              <a:avLst/>
              <a:gdLst>
                <a:gd name="T0" fmla="*/ 11 w 72"/>
                <a:gd name="T1" fmla="*/ 57 h 71"/>
                <a:gd name="T2" fmla="*/ 56 w 72"/>
                <a:gd name="T3" fmla="*/ 59 h 71"/>
                <a:gd name="T4" fmla="*/ 60 w 72"/>
                <a:gd name="T5" fmla="*/ 14 h 71"/>
                <a:gd name="T6" fmla="*/ 15 w 72"/>
                <a:gd name="T7" fmla="*/ 12 h 71"/>
                <a:gd name="T8" fmla="*/ 11 w 72"/>
                <a:gd name="T9" fmla="*/ 5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11" y="57"/>
                  </a:moveTo>
                  <a:cubicBezTo>
                    <a:pt x="23" y="70"/>
                    <a:pt x="43" y="71"/>
                    <a:pt x="56" y="59"/>
                  </a:cubicBezTo>
                  <a:cubicBezTo>
                    <a:pt x="70" y="48"/>
                    <a:pt x="72" y="27"/>
                    <a:pt x="60" y="14"/>
                  </a:cubicBezTo>
                  <a:cubicBezTo>
                    <a:pt x="49" y="1"/>
                    <a:pt x="29" y="0"/>
                    <a:pt x="15" y="12"/>
                  </a:cubicBezTo>
                  <a:cubicBezTo>
                    <a:pt x="1" y="24"/>
                    <a:pt x="0" y="44"/>
                    <a:pt x="11" y="5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0" name="Freeform 343">
              <a:extLst>
                <a:ext uri="{FF2B5EF4-FFF2-40B4-BE49-F238E27FC236}">
                  <a16:creationId xmlns:a16="http://schemas.microsoft.com/office/drawing/2014/main" id="{22844729-2E42-4138-AB86-2A7A8E787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2585"/>
              <a:ext cx="331" cy="187"/>
            </a:xfrm>
            <a:custGeom>
              <a:avLst/>
              <a:gdLst>
                <a:gd name="T0" fmla="*/ 0 w 92"/>
                <a:gd name="T1" fmla="*/ 40 h 52"/>
                <a:gd name="T2" fmla="*/ 62 w 92"/>
                <a:gd name="T3" fmla="*/ 48 h 52"/>
                <a:gd name="T4" fmla="*/ 91 w 92"/>
                <a:gd name="T5" fmla="*/ 34 h 52"/>
                <a:gd name="T6" fmla="*/ 57 w 92"/>
                <a:gd name="T7" fmla="*/ 14 h 52"/>
                <a:gd name="T8" fmla="*/ 53 w 92"/>
                <a:gd name="T9" fmla="*/ 6 h 52"/>
                <a:gd name="T10" fmla="*/ 53 w 92"/>
                <a:gd name="T11" fmla="*/ 1 h 52"/>
                <a:gd name="T12" fmla="*/ 14 w 92"/>
                <a:gd name="T13" fmla="*/ 1 h 52"/>
                <a:gd name="T14" fmla="*/ 0 w 92"/>
                <a:gd name="T15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2">
                  <a:moveTo>
                    <a:pt x="0" y="40"/>
                  </a:moveTo>
                  <a:cubicBezTo>
                    <a:pt x="0" y="40"/>
                    <a:pt x="53" y="52"/>
                    <a:pt x="62" y="48"/>
                  </a:cubicBezTo>
                  <a:cubicBezTo>
                    <a:pt x="70" y="45"/>
                    <a:pt x="91" y="37"/>
                    <a:pt x="91" y="34"/>
                  </a:cubicBezTo>
                  <a:cubicBezTo>
                    <a:pt x="92" y="31"/>
                    <a:pt x="77" y="16"/>
                    <a:pt x="57" y="14"/>
                  </a:cubicBezTo>
                  <a:cubicBezTo>
                    <a:pt x="15" y="10"/>
                    <a:pt x="53" y="6"/>
                    <a:pt x="53" y="6"/>
                  </a:cubicBezTo>
                  <a:cubicBezTo>
                    <a:pt x="53" y="6"/>
                    <a:pt x="60" y="2"/>
                    <a:pt x="53" y="1"/>
                  </a:cubicBezTo>
                  <a:cubicBezTo>
                    <a:pt x="45" y="0"/>
                    <a:pt x="14" y="1"/>
                    <a:pt x="14" y="1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1" name="Freeform 344">
              <a:extLst>
                <a:ext uri="{FF2B5EF4-FFF2-40B4-BE49-F238E27FC236}">
                  <a16:creationId xmlns:a16="http://schemas.microsoft.com/office/drawing/2014/main" id="{2F344E3E-DA75-46F5-AB6C-183AA8711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815"/>
              <a:ext cx="651" cy="1101"/>
            </a:xfrm>
            <a:custGeom>
              <a:avLst/>
              <a:gdLst>
                <a:gd name="T0" fmla="*/ 81 w 181"/>
                <a:gd name="T1" fmla="*/ 0 h 306"/>
                <a:gd name="T2" fmla="*/ 37 w 181"/>
                <a:gd name="T3" fmla="*/ 40 h 306"/>
                <a:gd name="T4" fmla="*/ 1 w 181"/>
                <a:gd name="T5" fmla="*/ 198 h 306"/>
                <a:gd name="T6" fmla="*/ 1 w 181"/>
                <a:gd name="T7" fmla="*/ 306 h 306"/>
                <a:gd name="T8" fmla="*/ 153 w 181"/>
                <a:gd name="T9" fmla="*/ 306 h 306"/>
                <a:gd name="T10" fmla="*/ 153 w 181"/>
                <a:gd name="T11" fmla="*/ 57 h 306"/>
                <a:gd name="T12" fmla="*/ 81 w 181"/>
                <a:gd name="T1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306">
                  <a:moveTo>
                    <a:pt x="81" y="0"/>
                  </a:moveTo>
                  <a:cubicBezTo>
                    <a:pt x="81" y="0"/>
                    <a:pt x="57" y="10"/>
                    <a:pt x="37" y="40"/>
                  </a:cubicBezTo>
                  <a:cubicBezTo>
                    <a:pt x="11" y="80"/>
                    <a:pt x="1" y="154"/>
                    <a:pt x="1" y="198"/>
                  </a:cubicBezTo>
                  <a:cubicBezTo>
                    <a:pt x="0" y="232"/>
                    <a:pt x="1" y="306"/>
                    <a:pt x="1" y="306"/>
                  </a:cubicBezTo>
                  <a:cubicBezTo>
                    <a:pt x="153" y="306"/>
                    <a:pt x="153" y="306"/>
                    <a:pt x="153" y="306"/>
                  </a:cubicBezTo>
                  <a:cubicBezTo>
                    <a:pt x="153" y="306"/>
                    <a:pt x="181" y="79"/>
                    <a:pt x="153" y="57"/>
                  </a:cubicBezTo>
                  <a:cubicBezTo>
                    <a:pt x="125" y="35"/>
                    <a:pt x="81" y="0"/>
                    <a:pt x="81" y="0"/>
                  </a:cubicBezTo>
                  <a:close/>
                </a:path>
              </a:pathLst>
            </a:custGeom>
            <a:solidFill>
              <a:srgbClr val="068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2" name="Oval 345">
              <a:extLst>
                <a:ext uri="{FF2B5EF4-FFF2-40B4-BE49-F238E27FC236}">
                  <a16:creationId xmlns:a16="http://schemas.microsoft.com/office/drawing/2014/main" id="{2A78C0B3-D3AC-4D3C-B0F3-B9E264EF1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1995"/>
              <a:ext cx="223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3" name="Freeform 346">
              <a:extLst>
                <a:ext uri="{FF2B5EF4-FFF2-40B4-BE49-F238E27FC236}">
                  <a16:creationId xmlns:a16="http://schemas.microsoft.com/office/drawing/2014/main" id="{71C7A797-C2BB-44B2-813E-CCD815B1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" y="2963"/>
              <a:ext cx="177" cy="284"/>
            </a:xfrm>
            <a:custGeom>
              <a:avLst/>
              <a:gdLst>
                <a:gd name="T0" fmla="*/ 44 w 49"/>
                <a:gd name="T1" fmla="*/ 35 h 79"/>
                <a:gd name="T2" fmla="*/ 32 w 49"/>
                <a:gd name="T3" fmla="*/ 76 h 79"/>
                <a:gd name="T4" fmla="*/ 4 w 49"/>
                <a:gd name="T5" fmla="*/ 44 h 79"/>
                <a:gd name="T6" fmla="*/ 16 w 49"/>
                <a:gd name="T7" fmla="*/ 2 h 79"/>
                <a:gd name="T8" fmla="*/ 44 w 49"/>
                <a:gd name="T9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79">
                  <a:moveTo>
                    <a:pt x="44" y="35"/>
                  </a:moveTo>
                  <a:cubicBezTo>
                    <a:pt x="49" y="55"/>
                    <a:pt x="43" y="74"/>
                    <a:pt x="32" y="76"/>
                  </a:cubicBezTo>
                  <a:cubicBezTo>
                    <a:pt x="21" y="79"/>
                    <a:pt x="9" y="64"/>
                    <a:pt x="4" y="44"/>
                  </a:cubicBezTo>
                  <a:cubicBezTo>
                    <a:pt x="0" y="23"/>
                    <a:pt x="5" y="5"/>
                    <a:pt x="16" y="2"/>
                  </a:cubicBezTo>
                  <a:cubicBezTo>
                    <a:pt x="27" y="0"/>
                    <a:pt x="39" y="14"/>
                    <a:pt x="44" y="35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4" name="Freeform 347">
              <a:extLst>
                <a:ext uri="{FF2B5EF4-FFF2-40B4-BE49-F238E27FC236}">
                  <a16:creationId xmlns:a16="http://schemas.microsoft.com/office/drawing/2014/main" id="{29CAB494-E85D-4669-8D8B-8F1D18BFE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1973"/>
              <a:ext cx="345" cy="652"/>
            </a:xfrm>
            <a:custGeom>
              <a:avLst/>
              <a:gdLst>
                <a:gd name="T0" fmla="*/ 9 w 96"/>
                <a:gd name="T1" fmla="*/ 171 h 181"/>
                <a:gd name="T2" fmla="*/ 54 w 96"/>
                <a:gd name="T3" fmla="*/ 180 h 181"/>
                <a:gd name="T4" fmla="*/ 66 w 96"/>
                <a:gd name="T5" fmla="*/ 173 h 181"/>
                <a:gd name="T6" fmla="*/ 93 w 96"/>
                <a:gd name="T7" fmla="*/ 42 h 181"/>
                <a:gd name="T8" fmla="*/ 67 w 96"/>
                <a:gd name="T9" fmla="*/ 3 h 181"/>
                <a:gd name="T10" fmla="*/ 67 w 96"/>
                <a:gd name="T11" fmla="*/ 3 h 181"/>
                <a:gd name="T12" fmla="*/ 29 w 96"/>
                <a:gd name="T13" fmla="*/ 29 h 181"/>
                <a:gd name="T14" fmla="*/ 1 w 96"/>
                <a:gd name="T15" fmla="*/ 159 h 181"/>
                <a:gd name="T16" fmla="*/ 9 w 96"/>
                <a:gd name="T17" fmla="*/ 17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81">
                  <a:moveTo>
                    <a:pt x="9" y="171"/>
                  </a:moveTo>
                  <a:cubicBezTo>
                    <a:pt x="54" y="180"/>
                    <a:pt x="54" y="180"/>
                    <a:pt x="54" y="180"/>
                  </a:cubicBezTo>
                  <a:cubicBezTo>
                    <a:pt x="59" y="181"/>
                    <a:pt x="64" y="178"/>
                    <a:pt x="66" y="173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6" y="24"/>
                    <a:pt x="85" y="7"/>
                    <a:pt x="67" y="3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50" y="0"/>
                    <a:pt x="32" y="11"/>
                    <a:pt x="29" y="29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0" y="165"/>
                    <a:pt x="4" y="170"/>
                    <a:pt x="9" y="1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5" name="Freeform 348">
              <a:extLst>
                <a:ext uri="{FF2B5EF4-FFF2-40B4-BE49-F238E27FC236}">
                  <a16:creationId xmlns:a16="http://schemas.microsoft.com/office/drawing/2014/main" id="{D160ABAB-FD6D-4E1B-A288-2F2ED8520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8" y="2502"/>
              <a:ext cx="348" cy="601"/>
            </a:xfrm>
            <a:custGeom>
              <a:avLst/>
              <a:gdLst>
                <a:gd name="T0" fmla="*/ 7 w 97"/>
                <a:gd name="T1" fmla="*/ 15 h 167"/>
                <a:gd name="T2" fmla="*/ 53 w 97"/>
                <a:gd name="T3" fmla="*/ 1 h 167"/>
                <a:gd name="T4" fmla="*/ 63 w 97"/>
                <a:gd name="T5" fmla="*/ 7 h 167"/>
                <a:gd name="T6" fmla="*/ 97 w 97"/>
                <a:gd name="T7" fmla="*/ 153 h 167"/>
                <a:gd name="T8" fmla="*/ 52 w 97"/>
                <a:gd name="T9" fmla="*/ 167 h 167"/>
                <a:gd name="T10" fmla="*/ 1 w 97"/>
                <a:gd name="T11" fmla="*/ 26 h 167"/>
                <a:gd name="T12" fmla="*/ 7 w 97"/>
                <a:gd name="T13" fmla="*/ 15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67">
                  <a:moveTo>
                    <a:pt x="7" y="15"/>
                  </a:moveTo>
                  <a:cubicBezTo>
                    <a:pt x="53" y="1"/>
                    <a:pt x="53" y="1"/>
                    <a:pt x="53" y="1"/>
                  </a:cubicBezTo>
                  <a:cubicBezTo>
                    <a:pt x="57" y="0"/>
                    <a:pt x="62" y="2"/>
                    <a:pt x="63" y="7"/>
                  </a:cubicBezTo>
                  <a:cubicBezTo>
                    <a:pt x="97" y="153"/>
                    <a:pt x="97" y="153"/>
                    <a:pt x="97" y="153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1"/>
                    <a:pt x="3" y="16"/>
                    <a:pt x="7" y="1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6" name="Freeform 349">
              <a:extLst>
                <a:ext uri="{FF2B5EF4-FFF2-40B4-BE49-F238E27FC236}">
                  <a16:creationId xmlns:a16="http://schemas.microsoft.com/office/drawing/2014/main" id="{EE5DF8E0-3525-43DA-93BB-E9D77BF8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" y="2448"/>
              <a:ext cx="255" cy="249"/>
            </a:xfrm>
            <a:custGeom>
              <a:avLst/>
              <a:gdLst>
                <a:gd name="T0" fmla="*/ 3 w 71"/>
                <a:gd name="T1" fmla="*/ 28 h 69"/>
                <a:gd name="T2" fmla="*/ 29 w 71"/>
                <a:gd name="T3" fmla="*/ 65 h 69"/>
                <a:gd name="T4" fmla="*/ 67 w 71"/>
                <a:gd name="T5" fmla="*/ 41 h 69"/>
                <a:gd name="T6" fmla="*/ 42 w 71"/>
                <a:gd name="T7" fmla="*/ 3 h 69"/>
                <a:gd name="T8" fmla="*/ 3 w 71"/>
                <a:gd name="T9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69">
                  <a:moveTo>
                    <a:pt x="3" y="28"/>
                  </a:moveTo>
                  <a:cubicBezTo>
                    <a:pt x="0" y="45"/>
                    <a:pt x="11" y="61"/>
                    <a:pt x="29" y="65"/>
                  </a:cubicBezTo>
                  <a:cubicBezTo>
                    <a:pt x="47" y="69"/>
                    <a:pt x="64" y="58"/>
                    <a:pt x="67" y="41"/>
                  </a:cubicBezTo>
                  <a:cubicBezTo>
                    <a:pt x="71" y="24"/>
                    <a:pt x="59" y="7"/>
                    <a:pt x="42" y="3"/>
                  </a:cubicBezTo>
                  <a:cubicBezTo>
                    <a:pt x="24" y="0"/>
                    <a:pt x="7" y="11"/>
                    <a:pt x="3" y="28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7" name="Freeform 350">
              <a:extLst>
                <a:ext uri="{FF2B5EF4-FFF2-40B4-BE49-F238E27FC236}">
                  <a16:creationId xmlns:a16="http://schemas.microsoft.com/office/drawing/2014/main" id="{BE9C1C24-CC68-4A19-A0FD-7D21FE033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1610"/>
              <a:ext cx="259" cy="327"/>
            </a:xfrm>
            <a:custGeom>
              <a:avLst/>
              <a:gdLst>
                <a:gd name="T0" fmla="*/ 255 w 259"/>
                <a:gd name="T1" fmla="*/ 183 h 327"/>
                <a:gd name="T2" fmla="*/ 259 w 259"/>
                <a:gd name="T3" fmla="*/ 212 h 327"/>
                <a:gd name="T4" fmla="*/ 79 w 259"/>
                <a:gd name="T5" fmla="*/ 327 h 327"/>
                <a:gd name="T6" fmla="*/ 0 w 259"/>
                <a:gd name="T7" fmla="*/ 191 h 327"/>
                <a:gd name="T8" fmla="*/ 198 w 259"/>
                <a:gd name="T9" fmla="*/ 0 h 327"/>
                <a:gd name="T10" fmla="*/ 255 w 259"/>
                <a:gd name="T11" fmla="*/ 1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327">
                  <a:moveTo>
                    <a:pt x="255" y="183"/>
                  </a:moveTo>
                  <a:lnTo>
                    <a:pt x="259" y="212"/>
                  </a:lnTo>
                  <a:lnTo>
                    <a:pt x="79" y="327"/>
                  </a:lnTo>
                  <a:lnTo>
                    <a:pt x="0" y="191"/>
                  </a:lnTo>
                  <a:lnTo>
                    <a:pt x="198" y="0"/>
                  </a:lnTo>
                  <a:lnTo>
                    <a:pt x="255" y="183"/>
                  </a:lnTo>
                  <a:close/>
                </a:path>
              </a:pathLst>
            </a:custGeom>
            <a:solidFill>
              <a:srgbClr val="E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8" name="Freeform 351">
              <a:extLst>
                <a:ext uri="{FF2B5EF4-FFF2-40B4-BE49-F238E27FC236}">
                  <a16:creationId xmlns:a16="http://schemas.microsoft.com/office/drawing/2014/main" id="{D7A34EF9-2271-438A-BDAD-8523623CF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1257"/>
              <a:ext cx="485" cy="544"/>
            </a:xfrm>
            <a:custGeom>
              <a:avLst/>
              <a:gdLst>
                <a:gd name="T0" fmla="*/ 30 w 135"/>
                <a:gd name="T1" fmla="*/ 61 h 151"/>
                <a:gd name="T2" fmla="*/ 42 w 135"/>
                <a:gd name="T3" fmla="*/ 58 h 151"/>
                <a:gd name="T4" fmla="*/ 61 w 135"/>
                <a:gd name="T5" fmla="*/ 78 h 151"/>
                <a:gd name="T6" fmla="*/ 63 w 135"/>
                <a:gd name="T7" fmla="*/ 107 h 151"/>
                <a:gd name="T8" fmla="*/ 70 w 135"/>
                <a:gd name="T9" fmla="*/ 99 h 151"/>
                <a:gd name="T10" fmla="*/ 89 w 135"/>
                <a:gd name="T11" fmla="*/ 126 h 151"/>
                <a:gd name="T12" fmla="*/ 114 w 135"/>
                <a:gd name="T13" fmla="*/ 149 h 151"/>
                <a:gd name="T14" fmla="*/ 132 w 135"/>
                <a:gd name="T15" fmla="*/ 77 h 151"/>
                <a:gd name="T16" fmla="*/ 80 w 135"/>
                <a:gd name="T17" fmla="*/ 10 h 151"/>
                <a:gd name="T18" fmla="*/ 10 w 135"/>
                <a:gd name="T19" fmla="*/ 41 h 151"/>
                <a:gd name="T20" fmla="*/ 0 w 135"/>
                <a:gd name="T21" fmla="*/ 65 h 151"/>
                <a:gd name="T22" fmla="*/ 30 w 135"/>
                <a:gd name="T23" fmla="*/ 6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151">
                  <a:moveTo>
                    <a:pt x="30" y="61"/>
                  </a:moveTo>
                  <a:cubicBezTo>
                    <a:pt x="30" y="61"/>
                    <a:pt x="37" y="56"/>
                    <a:pt x="42" y="58"/>
                  </a:cubicBezTo>
                  <a:cubicBezTo>
                    <a:pt x="46" y="60"/>
                    <a:pt x="61" y="75"/>
                    <a:pt x="61" y="78"/>
                  </a:cubicBezTo>
                  <a:cubicBezTo>
                    <a:pt x="61" y="81"/>
                    <a:pt x="63" y="107"/>
                    <a:pt x="63" y="107"/>
                  </a:cubicBezTo>
                  <a:cubicBezTo>
                    <a:pt x="70" y="99"/>
                    <a:pt x="70" y="99"/>
                    <a:pt x="70" y="99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89" y="126"/>
                    <a:pt x="112" y="147"/>
                    <a:pt x="114" y="149"/>
                  </a:cubicBezTo>
                  <a:cubicBezTo>
                    <a:pt x="117" y="151"/>
                    <a:pt x="135" y="100"/>
                    <a:pt x="132" y="77"/>
                  </a:cubicBezTo>
                  <a:cubicBezTo>
                    <a:pt x="129" y="54"/>
                    <a:pt x="122" y="18"/>
                    <a:pt x="80" y="10"/>
                  </a:cubicBezTo>
                  <a:cubicBezTo>
                    <a:pt x="36" y="0"/>
                    <a:pt x="10" y="41"/>
                    <a:pt x="10" y="41"/>
                  </a:cubicBezTo>
                  <a:cubicBezTo>
                    <a:pt x="10" y="41"/>
                    <a:pt x="1" y="64"/>
                    <a:pt x="0" y="65"/>
                  </a:cubicBezTo>
                  <a:cubicBezTo>
                    <a:pt x="0" y="65"/>
                    <a:pt x="2" y="76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59" name="Freeform 352">
              <a:extLst>
                <a:ext uri="{FF2B5EF4-FFF2-40B4-BE49-F238E27FC236}">
                  <a16:creationId xmlns:a16="http://schemas.microsoft.com/office/drawing/2014/main" id="{01A39FA0-BAC1-412C-8D24-5EFEC1E30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" y="1466"/>
              <a:ext cx="327" cy="399"/>
            </a:xfrm>
            <a:custGeom>
              <a:avLst/>
              <a:gdLst>
                <a:gd name="T0" fmla="*/ 91 w 91"/>
                <a:gd name="T1" fmla="*/ 43 h 111"/>
                <a:gd name="T2" fmla="*/ 91 w 91"/>
                <a:gd name="T3" fmla="*/ 43 h 111"/>
                <a:gd name="T4" fmla="*/ 90 w 91"/>
                <a:gd name="T5" fmla="*/ 36 h 111"/>
                <a:gd name="T6" fmla="*/ 80 w 91"/>
                <a:gd name="T7" fmla="*/ 23 h 111"/>
                <a:gd name="T8" fmla="*/ 80 w 91"/>
                <a:gd name="T9" fmla="*/ 23 h 111"/>
                <a:gd name="T10" fmla="*/ 71 w 91"/>
                <a:gd name="T11" fmla="*/ 28 h 111"/>
                <a:gd name="T12" fmla="*/ 68 w 91"/>
                <a:gd name="T13" fmla="*/ 41 h 111"/>
                <a:gd name="T14" fmla="*/ 61 w 91"/>
                <a:gd name="T15" fmla="*/ 40 h 111"/>
                <a:gd name="T16" fmla="*/ 59 w 91"/>
                <a:gd name="T17" fmla="*/ 20 h 111"/>
                <a:gd name="T18" fmla="*/ 38 w 91"/>
                <a:gd name="T19" fmla="*/ 0 h 111"/>
                <a:gd name="T20" fmla="*/ 5 w 91"/>
                <a:gd name="T21" fmla="*/ 11 h 111"/>
                <a:gd name="T22" fmla="*/ 5 w 91"/>
                <a:gd name="T23" fmla="*/ 35 h 111"/>
                <a:gd name="T24" fmla="*/ 0 w 91"/>
                <a:gd name="T25" fmla="*/ 71 h 111"/>
                <a:gd name="T26" fmla="*/ 7 w 91"/>
                <a:gd name="T27" fmla="*/ 75 h 111"/>
                <a:gd name="T28" fmla="*/ 8 w 91"/>
                <a:gd name="T29" fmla="*/ 77 h 111"/>
                <a:gd name="T30" fmla="*/ 12 w 91"/>
                <a:gd name="T31" fmla="*/ 88 h 111"/>
                <a:gd name="T32" fmla="*/ 14 w 91"/>
                <a:gd name="T33" fmla="*/ 89 h 111"/>
                <a:gd name="T34" fmla="*/ 14 w 91"/>
                <a:gd name="T35" fmla="*/ 94 h 111"/>
                <a:gd name="T36" fmla="*/ 17 w 91"/>
                <a:gd name="T37" fmla="*/ 106 h 111"/>
                <a:gd name="T38" fmla="*/ 32 w 91"/>
                <a:gd name="T39" fmla="*/ 110 h 111"/>
                <a:gd name="T40" fmla="*/ 33 w 91"/>
                <a:gd name="T41" fmla="*/ 110 h 111"/>
                <a:gd name="T42" fmla="*/ 44 w 91"/>
                <a:gd name="T43" fmla="*/ 105 h 111"/>
                <a:gd name="T44" fmla="*/ 72 w 91"/>
                <a:gd name="T45" fmla="*/ 87 h 111"/>
                <a:gd name="T46" fmla="*/ 72 w 91"/>
                <a:gd name="T47" fmla="*/ 86 h 111"/>
                <a:gd name="T48" fmla="*/ 82 w 91"/>
                <a:gd name="T49" fmla="*/ 58 h 111"/>
                <a:gd name="T50" fmla="*/ 91 w 91"/>
                <a:gd name="T51" fmla="*/ 4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11">
                  <a:moveTo>
                    <a:pt x="91" y="43"/>
                  </a:moveTo>
                  <a:cubicBezTo>
                    <a:pt x="91" y="43"/>
                    <a:pt x="91" y="43"/>
                    <a:pt x="91" y="43"/>
                  </a:cubicBezTo>
                  <a:cubicBezTo>
                    <a:pt x="91" y="40"/>
                    <a:pt x="90" y="38"/>
                    <a:pt x="90" y="36"/>
                  </a:cubicBezTo>
                  <a:cubicBezTo>
                    <a:pt x="87" y="21"/>
                    <a:pt x="80" y="23"/>
                    <a:pt x="80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78" y="23"/>
                    <a:pt x="75" y="25"/>
                    <a:pt x="71" y="28"/>
                  </a:cubicBezTo>
                  <a:cubicBezTo>
                    <a:pt x="71" y="28"/>
                    <a:pt x="69" y="40"/>
                    <a:pt x="68" y="41"/>
                  </a:cubicBezTo>
                  <a:cubicBezTo>
                    <a:pt x="67" y="43"/>
                    <a:pt x="61" y="40"/>
                    <a:pt x="61" y="40"/>
                  </a:cubicBezTo>
                  <a:cubicBezTo>
                    <a:pt x="61" y="40"/>
                    <a:pt x="60" y="22"/>
                    <a:pt x="59" y="20"/>
                  </a:cubicBezTo>
                  <a:cubicBezTo>
                    <a:pt x="58" y="18"/>
                    <a:pt x="47" y="0"/>
                    <a:pt x="38" y="0"/>
                  </a:cubicBezTo>
                  <a:cubicBezTo>
                    <a:pt x="29" y="0"/>
                    <a:pt x="5" y="11"/>
                    <a:pt x="5" y="11"/>
                  </a:cubicBezTo>
                  <a:cubicBezTo>
                    <a:pt x="5" y="11"/>
                    <a:pt x="4" y="30"/>
                    <a:pt x="5" y="35"/>
                  </a:cubicBezTo>
                  <a:cubicBezTo>
                    <a:pt x="6" y="39"/>
                    <a:pt x="0" y="69"/>
                    <a:pt x="0" y="71"/>
                  </a:cubicBezTo>
                  <a:cubicBezTo>
                    <a:pt x="1" y="74"/>
                    <a:pt x="7" y="75"/>
                    <a:pt x="7" y="75"/>
                  </a:cubicBezTo>
                  <a:cubicBezTo>
                    <a:pt x="7" y="75"/>
                    <a:pt x="7" y="76"/>
                    <a:pt x="8" y="77"/>
                  </a:cubicBezTo>
                  <a:cubicBezTo>
                    <a:pt x="9" y="81"/>
                    <a:pt x="12" y="88"/>
                    <a:pt x="12" y="88"/>
                  </a:cubicBezTo>
                  <a:cubicBezTo>
                    <a:pt x="12" y="89"/>
                    <a:pt x="14" y="89"/>
                    <a:pt x="14" y="89"/>
                  </a:cubicBezTo>
                  <a:cubicBezTo>
                    <a:pt x="13" y="91"/>
                    <a:pt x="13" y="93"/>
                    <a:pt x="14" y="94"/>
                  </a:cubicBezTo>
                  <a:cubicBezTo>
                    <a:pt x="16" y="96"/>
                    <a:pt x="16" y="103"/>
                    <a:pt x="17" y="106"/>
                  </a:cubicBezTo>
                  <a:cubicBezTo>
                    <a:pt x="17" y="108"/>
                    <a:pt x="26" y="111"/>
                    <a:pt x="32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5" y="110"/>
                    <a:pt x="39" y="108"/>
                    <a:pt x="44" y="105"/>
                  </a:cubicBezTo>
                  <a:cubicBezTo>
                    <a:pt x="54" y="100"/>
                    <a:pt x="66" y="93"/>
                    <a:pt x="72" y="87"/>
                  </a:cubicBezTo>
                  <a:cubicBezTo>
                    <a:pt x="72" y="87"/>
                    <a:pt x="72" y="86"/>
                    <a:pt x="72" y="86"/>
                  </a:cubicBezTo>
                  <a:cubicBezTo>
                    <a:pt x="81" y="76"/>
                    <a:pt x="82" y="58"/>
                    <a:pt x="82" y="58"/>
                  </a:cubicBezTo>
                  <a:cubicBezTo>
                    <a:pt x="88" y="53"/>
                    <a:pt x="90" y="48"/>
                    <a:pt x="91" y="43"/>
                  </a:cubicBez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0" name="Freeform 353">
              <a:extLst>
                <a:ext uri="{FF2B5EF4-FFF2-40B4-BE49-F238E27FC236}">
                  <a16:creationId xmlns:a16="http://schemas.microsoft.com/office/drawing/2014/main" id="{902F4346-5978-4E43-B0A2-7E3E6AC74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" y="1930"/>
              <a:ext cx="36" cy="90"/>
            </a:xfrm>
            <a:custGeom>
              <a:avLst/>
              <a:gdLst>
                <a:gd name="T0" fmla="*/ 36 w 36"/>
                <a:gd name="T1" fmla="*/ 0 h 90"/>
                <a:gd name="T2" fmla="*/ 0 w 36"/>
                <a:gd name="T3" fmla="*/ 72 h 90"/>
                <a:gd name="T4" fmla="*/ 10 w 36"/>
                <a:gd name="T5" fmla="*/ 90 h 90"/>
                <a:gd name="T6" fmla="*/ 36 w 36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90">
                  <a:moveTo>
                    <a:pt x="36" y="0"/>
                  </a:moveTo>
                  <a:lnTo>
                    <a:pt x="0" y="72"/>
                  </a:lnTo>
                  <a:lnTo>
                    <a:pt x="10" y="9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83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1" name="Freeform 354">
              <a:extLst>
                <a:ext uri="{FF2B5EF4-FFF2-40B4-BE49-F238E27FC236}">
                  <a16:creationId xmlns:a16="http://schemas.microsoft.com/office/drawing/2014/main" id="{02F6B4E8-3BCF-4BCE-BE25-C3238A445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1" y="1801"/>
              <a:ext cx="259" cy="219"/>
            </a:xfrm>
            <a:custGeom>
              <a:avLst/>
              <a:gdLst>
                <a:gd name="T0" fmla="*/ 248 w 259"/>
                <a:gd name="T1" fmla="*/ 0 h 219"/>
                <a:gd name="T2" fmla="*/ 11 w 259"/>
                <a:gd name="T3" fmla="*/ 125 h 219"/>
                <a:gd name="T4" fmla="*/ 0 w 259"/>
                <a:gd name="T5" fmla="*/ 219 h 219"/>
                <a:gd name="T6" fmla="*/ 259 w 259"/>
                <a:gd name="T7" fmla="*/ 14 h 219"/>
                <a:gd name="T8" fmla="*/ 248 w 259"/>
                <a:gd name="T9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19">
                  <a:moveTo>
                    <a:pt x="248" y="0"/>
                  </a:moveTo>
                  <a:lnTo>
                    <a:pt x="11" y="125"/>
                  </a:lnTo>
                  <a:lnTo>
                    <a:pt x="0" y="219"/>
                  </a:lnTo>
                  <a:lnTo>
                    <a:pt x="259" y="14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2" name="Freeform 355">
              <a:extLst>
                <a:ext uri="{FF2B5EF4-FFF2-40B4-BE49-F238E27FC236}">
                  <a16:creationId xmlns:a16="http://schemas.microsoft.com/office/drawing/2014/main" id="{1E5AC727-B8BE-4604-8D58-AB02D87D8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" y="1815"/>
              <a:ext cx="647" cy="1101"/>
            </a:xfrm>
            <a:custGeom>
              <a:avLst/>
              <a:gdLst>
                <a:gd name="T0" fmla="*/ 100 w 180"/>
                <a:gd name="T1" fmla="*/ 0 h 306"/>
                <a:gd name="T2" fmla="*/ 144 w 180"/>
                <a:gd name="T3" fmla="*/ 40 h 306"/>
                <a:gd name="T4" fmla="*/ 180 w 180"/>
                <a:gd name="T5" fmla="*/ 198 h 306"/>
                <a:gd name="T6" fmla="*/ 180 w 180"/>
                <a:gd name="T7" fmla="*/ 306 h 306"/>
                <a:gd name="T8" fmla="*/ 28 w 180"/>
                <a:gd name="T9" fmla="*/ 306 h 306"/>
                <a:gd name="T10" fmla="*/ 28 w 180"/>
                <a:gd name="T11" fmla="*/ 57 h 306"/>
                <a:gd name="T12" fmla="*/ 100 w 180"/>
                <a:gd name="T13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306">
                  <a:moveTo>
                    <a:pt x="100" y="0"/>
                  </a:moveTo>
                  <a:cubicBezTo>
                    <a:pt x="100" y="0"/>
                    <a:pt x="124" y="10"/>
                    <a:pt x="144" y="40"/>
                  </a:cubicBezTo>
                  <a:cubicBezTo>
                    <a:pt x="170" y="80"/>
                    <a:pt x="180" y="154"/>
                    <a:pt x="180" y="198"/>
                  </a:cubicBezTo>
                  <a:cubicBezTo>
                    <a:pt x="180" y="232"/>
                    <a:pt x="180" y="306"/>
                    <a:pt x="180" y="306"/>
                  </a:cubicBezTo>
                  <a:cubicBezTo>
                    <a:pt x="28" y="306"/>
                    <a:pt x="28" y="306"/>
                    <a:pt x="28" y="306"/>
                  </a:cubicBezTo>
                  <a:cubicBezTo>
                    <a:pt x="28" y="306"/>
                    <a:pt x="0" y="79"/>
                    <a:pt x="28" y="57"/>
                  </a:cubicBezTo>
                  <a:cubicBezTo>
                    <a:pt x="56" y="35"/>
                    <a:pt x="100" y="0"/>
                    <a:pt x="100" y="0"/>
                  </a:cubicBezTo>
                  <a:close/>
                </a:path>
              </a:pathLst>
            </a:custGeom>
            <a:solidFill>
              <a:srgbClr val="07A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3" name="Oval 356">
              <a:extLst>
                <a:ext uri="{FF2B5EF4-FFF2-40B4-BE49-F238E27FC236}">
                  <a16:creationId xmlns:a16="http://schemas.microsoft.com/office/drawing/2014/main" id="{E180DF57-73AE-4C0C-A6FC-535E27449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2" y="1995"/>
              <a:ext cx="222" cy="223"/>
            </a:xfrm>
            <a:prstGeom prst="ellipse">
              <a:avLst/>
            </a:prstGeom>
            <a:solidFill>
              <a:srgbClr val="7A7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4" name="Freeform 357">
              <a:extLst>
                <a:ext uri="{FF2B5EF4-FFF2-40B4-BE49-F238E27FC236}">
                  <a16:creationId xmlns:a16="http://schemas.microsoft.com/office/drawing/2014/main" id="{1E8DA846-B51C-49E2-9907-A75081597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3" y="1980"/>
              <a:ext cx="549" cy="587"/>
            </a:xfrm>
            <a:custGeom>
              <a:avLst/>
              <a:gdLst>
                <a:gd name="T0" fmla="*/ 39 w 153"/>
                <a:gd name="T1" fmla="*/ 159 h 163"/>
                <a:gd name="T2" fmla="*/ 4 w 153"/>
                <a:gd name="T3" fmla="*/ 129 h 163"/>
                <a:gd name="T4" fmla="*/ 3 w 153"/>
                <a:gd name="T5" fmla="*/ 115 h 163"/>
                <a:gd name="T6" fmla="*/ 91 w 153"/>
                <a:gd name="T7" fmla="*/ 15 h 163"/>
                <a:gd name="T8" fmla="*/ 138 w 153"/>
                <a:gd name="T9" fmla="*/ 12 h 163"/>
                <a:gd name="T10" fmla="*/ 138 w 153"/>
                <a:gd name="T11" fmla="*/ 12 h 163"/>
                <a:gd name="T12" fmla="*/ 141 w 153"/>
                <a:gd name="T13" fmla="*/ 58 h 163"/>
                <a:gd name="T14" fmla="*/ 53 w 153"/>
                <a:gd name="T15" fmla="*/ 158 h 163"/>
                <a:gd name="T16" fmla="*/ 39 w 153"/>
                <a:gd name="T17" fmla="*/ 15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163">
                  <a:moveTo>
                    <a:pt x="39" y="159"/>
                  </a:moveTo>
                  <a:cubicBezTo>
                    <a:pt x="4" y="129"/>
                    <a:pt x="4" y="129"/>
                    <a:pt x="4" y="129"/>
                  </a:cubicBezTo>
                  <a:cubicBezTo>
                    <a:pt x="0" y="125"/>
                    <a:pt x="0" y="119"/>
                    <a:pt x="3" y="115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103" y="1"/>
                    <a:pt x="124" y="0"/>
                    <a:pt x="138" y="12"/>
                  </a:cubicBezTo>
                  <a:cubicBezTo>
                    <a:pt x="138" y="12"/>
                    <a:pt x="138" y="12"/>
                    <a:pt x="138" y="12"/>
                  </a:cubicBezTo>
                  <a:cubicBezTo>
                    <a:pt x="151" y="24"/>
                    <a:pt x="153" y="44"/>
                    <a:pt x="141" y="58"/>
                  </a:cubicBezTo>
                  <a:cubicBezTo>
                    <a:pt x="53" y="158"/>
                    <a:pt x="53" y="158"/>
                    <a:pt x="53" y="158"/>
                  </a:cubicBezTo>
                  <a:cubicBezTo>
                    <a:pt x="49" y="162"/>
                    <a:pt x="43" y="163"/>
                    <a:pt x="39" y="1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5" name="Freeform 358">
              <a:extLst>
                <a:ext uri="{FF2B5EF4-FFF2-40B4-BE49-F238E27FC236}">
                  <a16:creationId xmlns:a16="http://schemas.microsoft.com/office/drawing/2014/main" id="{919E51B0-66F1-40E3-AB66-BFED020D1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2355"/>
              <a:ext cx="597" cy="385"/>
            </a:xfrm>
            <a:custGeom>
              <a:avLst/>
              <a:gdLst>
                <a:gd name="T0" fmla="*/ 164 w 166"/>
                <a:gd name="T1" fmla="*/ 51 h 107"/>
                <a:gd name="T2" fmla="*/ 148 w 166"/>
                <a:gd name="T3" fmla="*/ 7 h 107"/>
                <a:gd name="T4" fmla="*/ 137 w 166"/>
                <a:gd name="T5" fmla="*/ 2 h 107"/>
                <a:gd name="T6" fmla="*/ 0 w 166"/>
                <a:gd name="T7" fmla="*/ 63 h 107"/>
                <a:gd name="T8" fmla="*/ 15 w 166"/>
                <a:gd name="T9" fmla="*/ 107 h 107"/>
                <a:gd name="T10" fmla="*/ 159 w 166"/>
                <a:gd name="T11" fmla="*/ 62 h 107"/>
                <a:gd name="T12" fmla="*/ 164 w 166"/>
                <a:gd name="T1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107">
                  <a:moveTo>
                    <a:pt x="164" y="51"/>
                  </a:moveTo>
                  <a:cubicBezTo>
                    <a:pt x="148" y="7"/>
                    <a:pt x="148" y="7"/>
                    <a:pt x="148" y="7"/>
                  </a:cubicBezTo>
                  <a:cubicBezTo>
                    <a:pt x="146" y="2"/>
                    <a:pt x="141" y="0"/>
                    <a:pt x="137" y="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59" y="62"/>
                    <a:pt x="159" y="62"/>
                    <a:pt x="159" y="62"/>
                  </a:cubicBezTo>
                  <a:cubicBezTo>
                    <a:pt x="164" y="61"/>
                    <a:pt x="166" y="56"/>
                    <a:pt x="164" y="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6" name="Freeform 359">
              <a:extLst>
                <a:ext uri="{FF2B5EF4-FFF2-40B4-BE49-F238E27FC236}">
                  <a16:creationId xmlns:a16="http://schemas.microsoft.com/office/drawing/2014/main" id="{DE1711AC-478F-4899-B35D-E429D0451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" y="2344"/>
              <a:ext cx="258" cy="255"/>
            </a:xfrm>
            <a:custGeom>
              <a:avLst/>
              <a:gdLst>
                <a:gd name="T0" fmla="*/ 61 w 72"/>
                <a:gd name="T1" fmla="*/ 57 h 71"/>
                <a:gd name="T2" fmla="*/ 15 w 72"/>
                <a:gd name="T3" fmla="*/ 59 h 71"/>
                <a:gd name="T4" fmla="*/ 11 w 72"/>
                <a:gd name="T5" fmla="*/ 14 h 71"/>
                <a:gd name="T6" fmla="*/ 57 w 72"/>
                <a:gd name="T7" fmla="*/ 12 h 71"/>
                <a:gd name="T8" fmla="*/ 61 w 72"/>
                <a:gd name="T9" fmla="*/ 5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1">
                  <a:moveTo>
                    <a:pt x="61" y="57"/>
                  </a:moveTo>
                  <a:cubicBezTo>
                    <a:pt x="49" y="70"/>
                    <a:pt x="29" y="71"/>
                    <a:pt x="15" y="59"/>
                  </a:cubicBezTo>
                  <a:cubicBezTo>
                    <a:pt x="2" y="48"/>
                    <a:pt x="0" y="27"/>
                    <a:pt x="11" y="14"/>
                  </a:cubicBezTo>
                  <a:cubicBezTo>
                    <a:pt x="23" y="1"/>
                    <a:pt x="43" y="0"/>
                    <a:pt x="57" y="12"/>
                  </a:cubicBezTo>
                  <a:cubicBezTo>
                    <a:pt x="70" y="24"/>
                    <a:pt x="72" y="44"/>
                    <a:pt x="61" y="5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67" name="Freeform 360">
              <a:extLst>
                <a:ext uri="{FF2B5EF4-FFF2-40B4-BE49-F238E27FC236}">
                  <a16:creationId xmlns:a16="http://schemas.microsoft.com/office/drawing/2014/main" id="{01D9ACCE-6A0D-443A-9E3F-65B22D2F9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2585"/>
              <a:ext cx="330" cy="187"/>
            </a:xfrm>
            <a:custGeom>
              <a:avLst/>
              <a:gdLst>
                <a:gd name="T0" fmla="*/ 92 w 92"/>
                <a:gd name="T1" fmla="*/ 40 h 52"/>
                <a:gd name="T2" fmla="*/ 30 w 92"/>
                <a:gd name="T3" fmla="*/ 48 h 52"/>
                <a:gd name="T4" fmla="*/ 0 w 92"/>
                <a:gd name="T5" fmla="*/ 34 h 52"/>
                <a:gd name="T6" fmla="*/ 35 w 92"/>
                <a:gd name="T7" fmla="*/ 14 h 52"/>
                <a:gd name="T8" fmla="*/ 39 w 92"/>
                <a:gd name="T9" fmla="*/ 6 h 52"/>
                <a:gd name="T10" fmla="*/ 39 w 92"/>
                <a:gd name="T11" fmla="*/ 1 h 52"/>
                <a:gd name="T12" fmla="*/ 77 w 92"/>
                <a:gd name="T13" fmla="*/ 1 h 52"/>
                <a:gd name="T14" fmla="*/ 92 w 92"/>
                <a:gd name="T15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2">
                  <a:moveTo>
                    <a:pt x="92" y="40"/>
                  </a:moveTo>
                  <a:cubicBezTo>
                    <a:pt x="92" y="40"/>
                    <a:pt x="39" y="52"/>
                    <a:pt x="30" y="48"/>
                  </a:cubicBezTo>
                  <a:cubicBezTo>
                    <a:pt x="21" y="45"/>
                    <a:pt x="1" y="37"/>
                    <a:pt x="0" y="34"/>
                  </a:cubicBezTo>
                  <a:cubicBezTo>
                    <a:pt x="0" y="31"/>
                    <a:pt x="14" y="16"/>
                    <a:pt x="35" y="14"/>
                  </a:cubicBezTo>
                  <a:cubicBezTo>
                    <a:pt x="77" y="10"/>
                    <a:pt x="39" y="6"/>
                    <a:pt x="39" y="6"/>
                  </a:cubicBezTo>
                  <a:cubicBezTo>
                    <a:pt x="39" y="6"/>
                    <a:pt x="31" y="2"/>
                    <a:pt x="39" y="1"/>
                  </a:cubicBezTo>
                  <a:cubicBezTo>
                    <a:pt x="47" y="0"/>
                    <a:pt x="77" y="1"/>
                    <a:pt x="77" y="1"/>
                  </a:cubicBezTo>
                  <a:lnTo>
                    <a:pt x="92" y="40"/>
                  </a:lnTo>
                  <a:close/>
                </a:path>
              </a:pathLst>
            </a:custGeom>
            <a:solidFill>
              <a:srgbClr val="F8C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958"/>
              <a:endParaRPr lang="en-US" sz="2400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6A09FD05-CB49-4C40-9F11-64822167571A}"/>
              </a:ext>
            </a:extLst>
          </p:cNvPr>
          <p:cNvSpPr txBox="1"/>
          <p:nvPr/>
        </p:nvSpPr>
        <p:spPr>
          <a:xfrm>
            <a:off x="687988" y="2583575"/>
            <a:ext cx="2507325" cy="202106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22764" indent="-122764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</a:rPr>
              <a:t>Status update of regular and key assignments</a:t>
            </a:r>
          </a:p>
          <a:p>
            <a:pPr marL="122764" indent="-122764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Approach and solution discussion on key assignments</a:t>
            </a:r>
          </a:p>
          <a:p>
            <a:pPr marL="122764" indent="-122764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Way forward/approval/ technical feasibility discussion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8680E38-D8A3-4845-9F3D-FB3D2C4672AE}"/>
              </a:ext>
            </a:extLst>
          </p:cNvPr>
          <p:cNvSpPr txBox="1"/>
          <p:nvPr/>
        </p:nvSpPr>
        <p:spPr>
          <a:xfrm>
            <a:off x="3463829" y="2900160"/>
            <a:ext cx="2509884" cy="32829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1218958">
              <a:spcAft>
                <a:spcPts val="800"/>
              </a:spcAft>
            </a:pPr>
            <a:r>
              <a:rPr lang="en-US" altLang="ko-KR" sz="1400" dirty="0">
                <a:latin typeface="Trebuchet MS" panose="020B0703020202090204" pitchFamily="34" charset="0"/>
              </a:rPr>
              <a:t>Monthly status report discussion on –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</a:rPr>
              <a:t>Tickets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</a:rPr>
              <a:t>SLA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</a:rPr>
              <a:t>System availability</a:t>
            </a:r>
          </a:p>
          <a:p>
            <a:pPr defTabSz="1218958">
              <a:spcAft>
                <a:spcPts val="800"/>
              </a:spcAft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Change request report discussion –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UAT support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Prioritization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Delivery time-line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Consumed efforts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A72527AC-6602-47F3-94AF-6A03533BF68E}"/>
              </a:ext>
            </a:extLst>
          </p:cNvPr>
          <p:cNvSpPr txBox="1"/>
          <p:nvPr/>
        </p:nvSpPr>
        <p:spPr>
          <a:xfrm>
            <a:off x="6331103" y="2791603"/>
            <a:ext cx="2105212" cy="296491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1218958">
              <a:spcAft>
                <a:spcPts val="800"/>
              </a:spcAft>
            </a:pPr>
            <a:r>
              <a:rPr lang="en-US" altLang="ko-KR" sz="1400" dirty="0">
                <a:latin typeface="Trebuchet MS" panose="020B0703020202090204" pitchFamily="34" charset="0"/>
              </a:rPr>
              <a:t>Quarterly steering committee meeting on –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System performance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KPI discussion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Value addition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Operational efficiency 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Operational quality 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New innovations </a:t>
            </a:r>
          </a:p>
          <a:p>
            <a:pPr marL="226478" indent="-103715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New process automation 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69BDC75E-31F3-47DA-B556-0F872AC6979C}"/>
              </a:ext>
            </a:extLst>
          </p:cNvPr>
          <p:cNvSpPr txBox="1"/>
          <p:nvPr/>
        </p:nvSpPr>
        <p:spPr>
          <a:xfrm>
            <a:off x="9064490" y="2896209"/>
            <a:ext cx="2543623" cy="169277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1218958">
              <a:spcAft>
                <a:spcPts val="800"/>
              </a:spcAft>
            </a:pPr>
            <a:r>
              <a:rPr lang="en-US" altLang="ko-KR" sz="1400" dirty="0">
                <a:latin typeface="Trebuchet MS" panose="020B0703020202090204" pitchFamily="34" charset="0"/>
              </a:rPr>
              <a:t>Yearly management discussion on –</a:t>
            </a:r>
          </a:p>
          <a:p>
            <a:pPr marL="226478" indent="-160863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IT alignment with business value drivers</a:t>
            </a:r>
          </a:p>
          <a:p>
            <a:pPr marL="226478" indent="-160863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Technology upgrades</a:t>
            </a:r>
          </a:p>
          <a:p>
            <a:pPr marL="226478" indent="-160863" defTabSz="1218958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rebuchet MS" panose="020B0703020202090204" pitchFamily="34" charset="0"/>
                <a:cs typeface="Arial" pitchFamily="34" charset="0"/>
              </a:rPr>
              <a:t>Strategic initiatives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0CA9B-B922-46EC-BE54-86F1AC3F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64144"/>
            <a:ext cx="11328200" cy="584765"/>
          </a:xfrm>
        </p:spPr>
        <p:txBody>
          <a:bodyPr vert="horz" wrap="square" lIns="0" tIns="45715" rIns="91428" bIns="45715" rtlCol="0" anchor="ctr">
            <a:spAutoFit/>
          </a:bodyPr>
          <a:lstStyle/>
          <a:p>
            <a:r>
              <a:rPr lang="en-IN" dirty="0"/>
              <a:t>CLIENT BUSINESS REVIEW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F65F1-037D-5C53-F92E-42CD920F7832}"/>
              </a:ext>
            </a:extLst>
          </p:cNvPr>
          <p:cNvSpPr txBox="1"/>
          <p:nvPr/>
        </p:nvSpPr>
        <p:spPr>
          <a:xfrm>
            <a:off x="2205048" y="6417125"/>
            <a:ext cx="9031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rebuchet MS" panose="020B0703020202090204" pitchFamily="34" charset="0"/>
              </a:rPr>
              <a:t>Meeting Cycle and frequency can be modified as per requirement and mutual agreement </a:t>
            </a:r>
            <a:endParaRPr lang="en-IN" sz="1200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GB" altLang="en-US" dirty="0"/>
              <a:t>VISIBILITY TO PERFORMANCE 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445BD4-82BE-3BD1-5AD2-B4E9801CA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00" y="1009897"/>
            <a:ext cx="11455200" cy="50559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76802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US" dirty="0"/>
              <a:t>MANAGEMENT VIEW FOR CXO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3BF72-1078-6355-B677-9BFFC872389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1"/>
          <a:stretch/>
        </p:blipFill>
        <p:spPr bwMode="auto">
          <a:xfrm>
            <a:off x="431537" y="1273629"/>
            <a:ext cx="11328925" cy="5029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803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US" dirty="0"/>
              <a:t>CHECK THE LIFE OF IT OPS WHILE ON THE MOVE</a:t>
            </a:r>
            <a:endParaRPr lang="en-I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C6C97-EB37-C9F5-ED7F-133653393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1" y="1120626"/>
            <a:ext cx="2407921" cy="4993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F49FF-33DC-DEB6-FDA8-57263D8E9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012" y="1120623"/>
            <a:ext cx="5849717" cy="4993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A0D6E-B4A2-7916-E57C-57632C9FA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019" y="1120623"/>
            <a:ext cx="2778181" cy="499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50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US" dirty="0"/>
              <a:t>SERVICE MANAGEMENT ON THE GO</a:t>
            </a:r>
            <a:endParaRPr lang="en-I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7EBBE0-92FC-74F5-CE6A-E4AE9FBC23BC}"/>
              </a:ext>
            </a:extLst>
          </p:cNvPr>
          <p:cNvSpPr/>
          <p:nvPr/>
        </p:nvSpPr>
        <p:spPr>
          <a:xfrm>
            <a:off x="370114" y="957943"/>
            <a:ext cx="11328925" cy="53993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57259A-58EB-995A-6396-20AB9B4F9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39" y="1774371"/>
            <a:ext cx="5318215" cy="3878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B36F3F-450D-5E5F-1FD0-0D3431CFF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082" y="2444043"/>
            <a:ext cx="5594714" cy="320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40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Pentagon 5">
            <a:extLst>
              <a:ext uri="{FF2B5EF4-FFF2-40B4-BE49-F238E27FC236}">
                <a16:creationId xmlns:a16="http://schemas.microsoft.com/office/drawing/2014/main" id="{3C1C085B-25E8-E409-4D66-5F72B9ECD322}"/>
              </a:ext>
            </a:extLst>
          </p:cNvPr>
          <p:cNvSpPr/>
          <p:nvPr/>
        </p:nvSpPr>
        <p:spPr>
          <a:xfrm rot="5400000">
            <a:off x="654773" y="1334240"/>
            <a:ext cx="2160000" cy="2592000"/>
          </a:xfrm>
          <a:prstGeom prst="homePlate">
            <a:avLst>
              <a:gd name="adj" fmla="val 13541"/>
            </a:avLst>
          </a:prstGeom>
          <a:solidFill>
            <a:schemeClr val="tx2">
              <a:lumMod val="75000"/>
              <a:alpha val="60000"/>
            </a:scheme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40" name="Arrow: Pentagon 5">
            <a:extLst>
              <a:ext uri="{FF2B5EF4-FFF2-40B4-BE49-F238E27FC236}">
                <a16:creationId xmlns:a16="http://schemas.microsoft.com/office/drawing/2014/main" id="{8D8A6237-E0EA-9C2F-4301-3CFDC7A64907}"/>
              </a:ext>
            </a:extLst>
          </p:cNvPr>
          <p:cNvSpPr/>
          <p:nvPr/>
        </p:nvSpPr>
        <p:spPr>
          <a:xfrm rot="5400000">
            <a:off x="3568383" y="1334240"/>
            <a:ext cx="2160000" cy="2592000"/>
          </a:xfrm>
          <a:prstGeom prst="homePlate">
            <a:avLst>
              <a:gd name="adj" fmla="val 13541"/>
            </a:avLst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41" name="Arrow: Pentagon 5">
            <a:extLst>
              <a:ext uri="{FF2B5EF4-FFF2-40B4-BE49-F238E27FC236}">
                <a16:creationId xmlns:a16="http://schemas.microsoft.com/office/drawing/2014/main" id="{434F62DD-0690-D137-BBE8-D92D2CCD2FFB}"/>
              </a:ext>
            </a:extLst>
          </p:cNvPr>
          <p:cNvSpPr/>
          <p:nvPr/>
        </p:nvSpPr>
        <p:spPr>
          <a:xfrm rot="5400000">
            <a:off x="6481993" y="1334240"/>
            <a:ext cx="2160000" cy="2592000"/>
          </a:xfrm>
          <a:prstGeom prst="homePlate">
            <a:avLst>
              <a:gd name="adj" fmla="val 13541"/>
            </a:avLst>
          </a:prstGeom>
          <a:solidFill>
            <a:schemeClr val="tx2">
              <a:lumMod val="75000"/>
              <a:alpha val="60000"/>
            </a:scheme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42" name="Arrow: Pentagon 5">
            <a:extLst>
              <a:ext uri="{FF2B5EF4-FFF2-40B4-BE49-F238E27FC236}">
                <a16:creationId xmlns:a16="http://schemas.microsoft.com/office/drawing/2014/main" id="{59341DCE-4E76-1286-E1EE-9C535EB0FC5E}"/>
              </a:ext>
            </a:extLst>
          </p:cNvPr>
          <p:cNvSpPr/>
          <p:nvPr/>
        </p:nvSpPr>
        <p:spPr>
          <a:xfrm rot="5400000">
            <a:off x="9395603" y="1334240"/>
            <a:ext cx="2160000" cy="2592000"/>
          </a:xfrm>
          <a:prstGeom prst="homePlate">
            <a:avLst>
              <a:gd name="adj" fmla="val 13541"/>
            </a:avLst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F17663-B668-91E0-0E36-F43D1EA2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66707"/>
            <a:ext cx="11328200" cy="584765"/>
          </a:xfrm>
        </p:spPr>
        <p:txBody>
          <a:bodyPr/>
          <a:lstStyle/>
          <a:p>
            <a:r>
              <a:rPr lang="en-US" dirty="0"/>
              <a:t>SIFY Enabling digital experiences 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DA4F88-6F95-8D5F-5306-44A92491AD1D}"/>
              </a:ext>
            </a:extLst>
          </p:cNvPr>
          <p:cNvSpPr txBox="1"/>
          <p:nvPr/>
        </p:nvSpPr>
        <p:spPr>
          <a:xfrm>
            <a:off x="431800" y="810825"/>
            <a:ext cx="1132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">
              <a:defRPr/>
            </a:pPr>
            <a:r>
              <a:rPr lang="en-US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Trends, Proposition &amp; Growth Levers</a:t>
            </a:r>
            <a:r>
              <a:rPr lang="en-US" sz="1067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F737D83-596C-4E86-3430-902355875D00}"/>
              </a:ext>
            </a:extLst>
          </p:cNvPr>
          <p:cNvSpPr/>
          <p:nvPr/>
        </p:nvSpPr>
        <p:spPr>
          <a:xfrm>
            <a:off x="1405332" y="1233732"/>
            <a:ext cx="658883" cy="658883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AE715E-4C97-AE89-568B-902AFB4D6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8874" y="1357274"/>
            <a:ext cx="411801" cy="4118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2DB0FD3-7629-9E50-EDC2-11AAABF1FE2A}"/>
              </a:ext>
            </a:extLst>
          </p:cNvPr>
          <p:cNvSpPr txBox="1"/>
          <p:nvPr/>
        </p:nvSpPr>
        <p:spPr>
          <a:xfrm>
            <a:off x="431801" y="1964657"/>
            <a:ext cx="25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HYBRID CLOUD ADOPTION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67A7F2-E70B-E11B-758E-1FB4424F9E48}"/>
              </a:ext>
            </a:extLst>
          </p:cNvPr>
          <p:cNvSpPr txBox="1"/>
          <p:nvPr/>
        </p:nvSpPr>
        <p:spPr>
          <a:xfrm>
            <a:off x="568495" y="2209123"/>
            <a:ext cx="234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Build service, cloud service, hyperscale partnerships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BD5806-AC92-61ED-C2E4-9BF80CB05803}"/>
              </a:ext>
            </a:extLst>
          </p:cNvPr>
          <p:cNvSpPr/>
          <p:nvPr/>
        </p:nvSpPr>
        <p:spPr>
          <a:xfrm>
            <a:off x="4318941" y="1233732"/>
            <a:ext cx="658883" cy="658883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5867B54-CC7A-4985-7C67-32C441579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485" y="1357274"/>
            <a:ext cx="411801" cy="411801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1112E39F-0437-07F7-3A89-A5F620F85336}"/>
              </a:ext>
            </a:extLst>
          </p:cNvPr>
          <p:cNvSpPr/>
          <p:nvPr/>
        </p:nvSpPr>
        <p:spPr>
          <a:xfrm>
            <a:off x="7232552" y="1233732"/>
            <a:ext cx="658883" cy="658883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BC291CB-66E8-C8EB-03B5-D8A2E298F0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6094" y="1357274"/>
            <a:ext cx="411801" cy="411801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C37B92C2-4C29-6038-36AC-B8443AF83F36}"/>
              </a:ext>
            </a:extLst>
          </p:cNvPr>
          <p:cNvSpPr/>
          <p:nvPr/>
        </p:nvSpPr>
        <p:spPr>
          <a:xfrm>
            <a:off x="10146161" y="1233732"/>
            <a:ext cx="658883" cy="658883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8E0E15-50A3-4681-659A-8A3E484883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9705" y="1357274"/>
            <a:ext cx="411801" cy="41180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B933E32-A017-55C7-E92B-E729C8049030}"/>
              </a:ext>
            </a:extLst>
          </p:cNvPr>
          <p:cNvSpPr txBox="1"/>
          <p:nvPr/>
        </p:nvSpPr>
        <p:spPr>
          <a:xfrm>
            <a:off x="568495" y="2708743"/>
            <a:ext cx="2344388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067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App modernization skills across multiple verticals to offer higher value and enhanced customer experience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D7B319-67D5-810E-BAF1-1547FB8F6068}"/>
              </a:ext>
            </a:extLst>
          </p:cNvPr>
          <p:cNvSpPr txBox="1"/>
          <p:nvPr/>
        </p:nvSpPr>
        <p:spPr>
          <a:xfrm>
            <a:off x="3481378" y="1964657"/>
            <a:ext cx="234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INFORMATION SECURITY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A34A0F-8135-0189-2F60-2AD70EDAA15C}"/>
              </a:ext>
            </a:extLst>
          </p:cNvPr>
          <p:cNvSpPr txBox="1"/>
          <p:nvPr/>
        </p:nvSpPr>
        <p:spPr>
          <a:xfrm>
            <a:off x="3345412" y="2209124"/>
            <a:ext cx="2570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Cloud Access Security, Cloud Security Posture management, Cloud Native Application security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F0D714-559E-6E73-A627-A176BDF2961C}"/>
              </a:ext>
            </a:extLst>
          </p:cNvPr>
          <p:cNvSpPr txBox="1"/>
          <p:nvPr/>
        </p:nvSpPr>
        <p:spPr>
          <a:xfrm>
            <a:off x="3481378" y="2855453"/>
            <a:ext cx="234438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067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FSO and comprehensive security services to secure the agile and borderless enterprise 24x7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ADC057-502C-BB93-497E-027870176FBB}"/>
              </a:ext>
            </a:extLst>
          </p:cNvPr>
          <p:cNvSpPr txBox="1"/>
          <p:nvPr/>
        </p:nvSpPr>
        <p:spPr>
          <a:xfrm>
            <a:off x="6394261" y="1964658"/>
            <a:ext cx="234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HYBRID NETWORK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C6C007-0C6E-3996-4C08-444265B24B8A}"/>
              </a:ext>
            </a:extLst>
          </p:cNvPr>
          <p:cNvSpPr txBox="1"/>
          <p:nvPr/>
        </p:nvSpPr>
        <p:spPr>
          <a:xfrm>
            <a:off x="6394261" y="2209123"/>
            <a:ext cx="2344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SDWAN, SASE, ZTNA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35E3AEA-F56A-9B8F-113F-8C9FBB88CE69}"/>
              </a:ext>
            </a:extLst>
          </p:cNvPr>
          <p:cNvSpPr txBox="1"/>
          <p:nvPr/>
        </p:nvSpPr>
        <p:spPr>
          <a:xfrm>
            <a:off x="6394261" y="2619720"/>
            <a:ext cx="2344388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067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SDWAN, SASE, ZTNA technologies to empower hybrid networks built on decades of network management experience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468573C-EAAE-AEAA-B414-13B7BE664869}"/>
              </a:ext>
            </a:extLst>
          </p:cNvPr>
          <p:cNvSpPr txBox="1"/>
          <p:nvPr/>
        </p:nvSpPr>
        <p:spPr>
          <a:xfrm>
            <a:off x="9297715" y="1964657"/>
            <a:ext cx="234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APP MODERNIZATION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243E63-4926-ABC4-6923-CB3558596439}"/>
              </a:ext>
            </a:extLst>
          </p:cNvPr>
          <p:cNvSpPr txBox="1"/>
          <p:nvPr/>
        </p:nvSpPr>
        <p:spPr>
          <a:xfrm>
            <a:off x="9297715" y="2209123"/>
            <a:ext cx="234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DevSecOps, Cloud native app, InfinitDigital SaaS services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A632F0-645B-1413-4FD3-37D1886D140D}"/>
              </a:ext>
            </a:extLst>
          </p:cNvPr>
          <p:cNvSpPr txBox="1"/>
          <p:nvPr/>
        </p:nvSpPr>
        <p:spPr>
          <a:xfrm>
            <a:off x="9297715" y="2708743"/>
            <a:ext cx="2344388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IN" sz="1067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Value Stream Management and DevSecOps to ensure faster time to market, release quality, security, and compliance</a:t>
            </a:r>
            <a:r>
              <a:rPr lang="en-US" sz="1067" b="1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3" name="Arrow: Pentagon 5">
            <a:extLst>
              <a:ext uri="{FF2B5EF4-FFF2-40B4-BE49-F238E27FC236}">
                <a16:creationId xmlns:a16="http://schemas.microsoft.com/office/drawing/2014/main" id="{E7FDBFFD-0A09-5F77-9257-1E2181787DF6}"/>
              </a:ext>
            </a:extLst>
          </p:cNvPr>
          <p:cNvSpPr/>
          <p:nvPr/>
        </p:nvSpPr>
        <p:spPr>
          <a:xfrm rot="5400000">
            <a:off x="654773" y="3902475"/>
            <a:ext cx="2160000" cy="2592000"/>
          </a:xfrm>
          <a:prstGeom prst="homePlate">
            <a:avLst>
              <a:gd name="adj" fmla="val 13541"/>
            </a:avLst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54" name="Arrow: Pentagon 5">
            <a:extLst>
              <a:ext uri="{FF2B5EF4-FFF2-40B4-BE49-F238E27FC236}">
                <a16:creationId xmlns:a16="http://schemas.microsoft.com/office/drawing/2014/main" id="{15376489-844E-86E1-5C02-CE3B584EA4D9}"/>
              </a:ext>
            </a:extLst>
          </p:cNvPr>
          <p:cNvSpPr/>
          <p:nvPr/>
        </p:nvSpPr>
        <p:spPr>
          <a:xfrm rot="5400000">
            <a:off x="3568383" y="3902475"/>
            <a:ext cx="2160000" cy="2592000"/>
          </a:xfrm>
          <a:prstGeom prst="homePlate">
            <a:avLst>
              <a:gd name="adj" fmla="val 13541"/>
            </a:avLst>
          </a:prstGeom>
          <a:solidFill>
            <a:schemeClr val="tx2">
              <a:lumMod val="75000"/>
              <a:alpha val="60000"/>
            </a:scheme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55" name="Arrow: Pentagon 5">
            <a:extLst>
              <a:ext uri="{FF2B5EF4-FFF2-40B4-BE49-F238E27FC236}">
                <a16:creationId xmlns:a16="http://schemas.microsoft.com/office/drawing/2014/main" id="{494F3ABC-83D6-08E9-B570-B365C03736E8}"/>
              </a:ext>
            </a:extLst>
          </p:cNvPr>
          <p:cNvSpPr/>
          <p:nvPr/>
        </p:nvSpPr>
        <p:spPr>
          <a:xfrm rot="5400000">
            <a:off x="6481993" y="3902475"/>
            <a:ext cx="2160000" cy="2592000"/>
          </a:xfrm>
          <a:prstGeom prst="homePlate">
            <a:avLst>
              <a:gd name="adj" fmla="val 13541"/>
            </a:avLst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56" name="Arrow: Pentagon 5">
            <a:extLst>
              <a:ext uri="{FF2B5EF4-FFF2-40B4-BE49-F238E27FC236}">
                <a16:creationId xmlns:a16="http://schemas.microsoft.com/office/drawing/2014/main" id="{E5623B02-5235-D8A0-D965-AF0C71931FB2}"/>
              </a:ext>
            </a:extLst>
          </p:cNvPr>
          <p:cNvSpPr/>
          <p:nvPr/>
        </p:nvSpPr>
        <p:spPr>
          <a:xfrm rot="5400000">
            <a:off x="9395603" y="3902475"/>
            <a:ext cx="2160000" cy="2592000"/>
          </a:xfrm>
          <a:prstGeom prst="homePlate">
            <a:avLst>
              <a:gd name="adj" fmla="val 13541"/>
            </a:avLst>
          </a:prstGeom>
          <a:solidFill>
            <a:schemeClr val="tx2">
              <a:lumMod val="75000"/>
              <a:alpha val="60000"/>
            </a:scheme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9E8EE54-7E64-36D8-63E3-917A84E2F48B}"/>
              </a:ext>
            </a:extLst>
          </p:cNvPr>
          <p:cNvSpPr/>
          <p:nvPr/>
        </p:nvSpPr>
        <p:spPr>
          <a:xfrm>
            <a:off x="1405332" y="3801967"/>
            <a:ext cx="658883" cy="658883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949BE6B-A99E-BF48-85E2-8098CD30AA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0458" y="3925509"/>
            <a:ext cx="408633" cy="41180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FDE1A10-60F3-E08A-6577-B6E27676CE94}"/>
              </a:ext>
            </a:extLst>
          </p:cNvPr>
          <p:cNvSpPr txBox="1"/>
          <p:nvPr/>
        </p:nvSpPr>
        <p:spPr>
          <a:xfrm>
            <a:off x="431801" y="4532892"/>
            <a:ext cx="25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FULL STACK OBSERVABILITY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F6DBC8C-B590-2442-A5D9-EDAA5551FAD2}"/>
              </a:ext>
            </a:extLst>
          </p:cNvPr>
          <p:cNvSpPr txBox="1"/>
          <p:nvPr/>
        </p:nvSpPr>
        <p:spPr>
          <a:xfrm>
            <a:off x="568495" y="4777358"/>
            <a:ext cx="234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 InfinitFSO platform for availability and performance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7903523-8F35-C89A-7FEE-709EDBA79662}"/>
              </a:ext>
            </a:extLst>
          </p:cNvPr>
          <p:cNvSpPr/>
          <p:nvPr/>
        </p:nvSpPr>
        <p:spPr>
          <a:xfrm>
            <a:off x="4318941" y="3801967"/>
            <a:ext cx="658883" cy="658883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31D535B-80B8-C99F-B7B3-A08A4A4E90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485" y="3925509"/>
            <a:ext cx="411801" cy="411801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75665BBB-2DEF-F170-B973-3FBC05FE2FFC}"/>
              </a:ext>
            </a:extLst>
          </p:cNvPr>
          <p:cNvSpPr/>
          <p:nvPr/>
        </p:nvSpPr>
        <p:spPr>
          <a:xfrm>
            <a:off x="7232552" y="3801967"/>
            <a:ext cx="658883" cy="658883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891368C-D126-206F-9297-ABD99F2411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6094" y="3925509"/>
            <a:ext cx="411801" cy="411801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2098355E-4CE9-2F4E-45A5-714466EE3EC4}"/>
              </a:ext>
            </a:extLst>
          </p:cNvPr>
          <p:cNvSpPr/>
          <p:nvPr/>
        </p:nvSpPr>
        <p:spPr>
          <a:xfrm>
            <a:off x="10146161" y="3801967"/>
            <a:ext cx="658883" cy="658883"/>
          </a:xfrm>
          <a:prstGeom prst="ellipse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en-IN" sz="1867" kern="0" dirty="0">
              <a:solidFill>
                <a:prstClr val="white"/>
              </a:solidFill>
              <a:latin typeface="Trebuchet MS" panose="020B0703020202090204" pitchFamily="34" charset="0"/>
              <a:cs typeface="Calibri" panose="020F0502020204030204" pitchFamily="34" charset="0"/>
              <a:sym typeface="Arial"/>
              <a:rtl val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3FCA5F3-0300-B9EC-CDEE-71E5327ED5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9705" y="3925509"/>
            <a:ext cx="411801" cy="41180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6DF05B2-02DC-E932-8D18-F62D5F539991}"/>
              </a:ext>
            </a:extLst>
          </p:cNvPr>
          <p:cNvSpPr txBox="1"/>
          <p:nvPr/>
        </p:nvSpPr>
        <p:spPr>
          <a:xfrm>
            <a:off x="568495" y="5276978"/>
            <a:ext cx="2344388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IN" sz="1067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Higher availability, performance and security for existing and new customers with digital infrastructure and hybrid IT</a:t>
            </a:r>
            <a:endParaRPr lang="en-US" sz="1067" dirty="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3BE92E9-8FAE-51E7-4A7C-AB928B931D76}"/>
              </a:ext>
            </a:extLst>
          </p:cNvPr>
          <p:cNvSpPr txBox="1"/>
          <p:nvPr/>
        </p:nvSpPr>
        <p:spPr>
          <a:xfrm>
            <a:off x="3481378" y="4532892"/>
            <a:ext cx="234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EDGE TRANSFORMATION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2961D9-A8F3-EAAB-42F0-3CA0D4A72B63}"/>
              </a:ext>
            </a:extLst>
          </p:cNvPr>
          <p:cNvSpPr txBox="1"/>
          <p:nvPr/>
        </p:nvSpPr>
        <p:spPr>
          <a:xfrm>
            <a:off x="3481378" y="4777358"/>
            <a:ext cx="2344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Intelligent Edge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57AD82C-DEC0-FC28-0D94-91ED2604AEB6}"/>
              </a:ext>
            </a:extLst>
          </p:cNvPr>
          <p:cNvSpPr txBox="1"/>
          <p:nvPr/>
        </p:nvSpPr>
        <p:spPr>
          <a:xfrm>
            <a:off x="3481378" y="5095518"/>
            <a:ext cx="2344388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IN" sz="1067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AI/ML Foresights for real time data driven workflow optimization at the edge and send outcomes to cloud for reinforcement learning</a:t>
            </a:r>
            <a:endParaRPr lang="en-US" sz="1067" dirty="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CE0E5A3-B7C4-E5F9-F3F2-82C1D419C6FD}"/>
              </a:ext>
            </a:extLst>
          </p:cNvPr>
          <p:cNvSpPr txBox="1"/>
          <p:nvPr/>
        </p:nvSpPr>
        <p:spPr>
          <a:xfrm>
            <a:off x="6394261" y="4532892"/>
            <a:ext cx="234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CUSTOMER EXPERIENCE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853EA5-42A8-49AD-FC41-9954A78E533D}"/>
              </a:ext>
            </a:extLst>
          </p:cNvPr>
          <p:cNvSpPr txBox="1"/>
          <p:nvPr/>
        </p:nvSpPr>
        <p:spPr>
          <a:xfrm>
            <a:off x="6183497" y="4787239"/>
            <a:ext cx="278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Immersive customer experience with AR/VR custom content creation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0DD082-DE07-69A7-8ABB-349D97EC656E}"/>
              </a:ext>
            </a:extLst>
          </p:cNvPr>
          <p:cNvSpPr txBox="1"/>
          <p:nvPr/>
        </p:nvSpPr>
        <p:spPr>
          <a:xfrm>
            <a:off x="6394261" y="5276978"/>
            <a:ext cx="2344388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067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Immersive AR/VR experiences to help organizations convert impulsive customers in the free / trial mode into paying customers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96229E9-A00B-E0B6-9519-D81109AF8288}"/>
              </a:ext>
            </a:extLst>
          </p:cNvPr>
          <p:cNvSpPr txBox="1"/>
          <p:nvPr/>
        </p:nvSpPr>
        <p:spPr>
          <a:xfrm>
            <a:off x="9297715" y="4532893"/>
            <a:ext cx="234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400" b="1" dirty="0">
                <a:solidFill>
                  <a:srgbClr val="BED730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AI/ML FORESIGHTS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D1C2937-E73C-3C2E-6310-A46468324431}"/>
              </a:ext>
            </a:extLst>
          </p:cNvPr>
          <p:cNvSpPr txBox="1"/>
          <p:nvPr/>
        </p:nvSpPr>
        <p:spPr>
          <a:xfrm>
            <a:off x="9078234" y="4777358"/>
            <a:ext cx="2832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200" dirty="0">
                <a:solidFill>
                  <a:prstClr val="white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For real time prescriptive foresights for workflow optimization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88C9D7F-C781-2ED0-98F3-8909F537434F}"/>
              </a:ext>
            </a:extLst>
          </p:cNvPr>
          <p:cNvSpPr txBox="1"/>
          <p:nvPr/>
        </p:nvSpPr>
        <p:spPr>
          <a:xfrm>
            <a:off x="9297715" y="5276978"/>
            <a:ext cx="2344388" cy="91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IN" sz="1067" dirty="0">
                <a:solidFill>
                  <a:prstClr val="white">
                    <a:lumMod val="85000"/>
                  </a:prstClr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AI/ML Foresights platform with Auto MLOps to transform domain experts or citizen data scientists into formally trained data scientists</a:t>
            </a:r>
            <a:endParaRPr lang="en-US" sz="1067" dirty="0">
              <a:solidFill>
                <a:prstClr val="white">
                  <a:lumMod val="85000"/>
                </a:prstClr>
              </a:solidFill>
              <a:latin typeface="Trebuchet MS" panose="020B070302020209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07B45-E91A-F69B-DF6B-381C6B330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BDD70C"/>
                </a:solidFill>
              </a:rPr>
              <a:t>SOC</a:t>
            </a:r>
            <a:endParaRPr lang="en-IN" dirty="0">
              <a:solidFill>
                <a:srgbClr val="BDD7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07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US" dirty="0"/>
              <a:t>SECURITY AT WORK</a:t>
            </a:r>
            <a:endParaRPr lang="en-IN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7EBBE0-92FC-74F5-CE6A-E4AE9FBC23BC}"/>
              </a:ext>
            </a:extLst>
          </p:cNvPr>
          <p:cNvSpPr/>
          <p:nvPr/>
        </p:nvSpPr>
        <p:spPr>
          <a:xfrm>
            <a:off x="370114" y="957943"/>
            <a:ext cx="11328925" cy="53993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02" name="Graphic 201" descr="Building">
            <a:extLst>
              <a:ext uri="{FF2B5EF4-FFF2-40B4-BE49-F238E27FC236}">
                <a16:creationId xmlns:a16="http://schemas.microsoft.com/office/drawing/2014/main" id="{A7DCBCA4-14C0-E9D1-904A-1F9FB0F49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64191" y="1695123"/>
            <a:ext cx="3467754" cy="3467754"/>
          </a:xfrm>
          <a:prstGeom prst="rect">
            <a:avLst/>
          </a:prstGeom>
        </p:spPr>
      </p:pic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2896960D-57F7-2A0F-2F64-A3870FF01641}"/>
              </a:ext>
            </a:extLst>
          </p:cNvPr>
          <p:cNvCxnSpPr>
            <a:cxnSpLocks/>
          </p:cNvCxnSpPr>
          <p:nvPr/>
        </p:nvCxnSpPr>
        <p:spPr>
          <a:xfrm>
            <a:off x="1183215" y="2030740"/>
            <a:ext cx="448714" cy="0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3A41E7B-D2F2-FAC2-6B33-5F75B2C21175}"/>
              </a:ext>
            </a:extLst>
          </p:cNvPr>
          <p:cNvCxnSpPr>
            <a:cxnSpLocks/>
          </p:cNvCxnSpPr>
          <p:nvPr/>
        </p:nvCxnSpPr>
        <p:spPr>
          <a:xfrm flipV="1">
            <a:off x="6892243" y="2624296"/>
            <a:ext cx="0" cy="596095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8487ADFE-6575-88A4-7E25-258D2BE3BF8A}"/>
              </a:ext>
            </a:extLst>
          </p:cNvPr>
          <p:cNvCxnSpPr>
            <a:cxnSpLocks/>
          </p:cNvCxnSpPr>
          <p:nvPr/>
        </p:nvCxnSpPr>
        <p:spPr>
          <a:xfrm flipV="1">
            <a:off x="5807156" y="4546378"/>
            <a:ext cx="0" cy="1211240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63FC35D1-3E5C-8673-CCD5-0C025F23C23A}"/>
              </a:ext>
            </a:extLst>
          </p:cNvPr>
          <p:cNvCxnSpPr>
            <a:cxnSpLocks/>
            <a:endCxn id="207" idx="2"/>
          </p:cNvCxnSpPr>
          <p:nvPr/>
        </p:nvCxnSpPr>
        <p:spPr>
          <a:xfrm>
            <a:off x="5801810" y="5757618"/>
            <a:ext cx="2135439" cy="9924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207" name="Oval 206">
            <a:extLst>
              <a:ext uri="{FF2B5EF4-FFF2-40B4-BE49-F238E27FC236}">
                <a16:creationId xmlns:a16="http://schemas.microsoft.com/office/drawing/2014/main" id="{364018BA-0B34-15EC-9A31-ABCE6C2B2BAE}"/>
              </a:ext>
            </a:extLst>
          </p:cNvPr>
          <p:cNvSpPr/>
          <p:nvPr/>
        </p:nvSpPr>
        <p:spPr>
          <a:xfrm>
            <a:off x="7937249" y="5715157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solidFill>
              <a:srgbClr val="BDD70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4D446524-CDD2-4A20-B6E4-60933D5CCA72}"/>
              </a:ext>
            </a:extLst>
          </p:cNvPr>
          <p:cNvSpPr/>
          <p:nvPr/>
        </p:nvSpPr>
        <p:spPr>
          <a:xfrm>
            <a:off x="5755133" y="4459753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2D14FBA6-F3C7-2ADE-4EB6-BDD03C3CCFC7}"/>
              </a:ext>
            </a:extLst>
          </p:cNvPr>
          <p:cNvCxnSpPr>
            <a:cxnSpLocks/>
          </p:cNvCxnSpPr>
          <p:nvPr/>
        </p:nvCxnSpPr>
        <p:spPr>
          <a:xfrm flipV="1">
            <a:off x="7672164" y="4552821"/>
            <a:ext cx="0" cy="1211240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210" name="Oval 209">
            <a:extLst>
              <a:ext uri="{FF2B5EF4-FFF2-40B4-BE49-F238E27FC236}">
                <a16:creationId xmlns:a16="http://schemas.microsoft.com/office/drawing/2014/main" id="{49EB7A28-8E96-8B68-A1EA-0038E0F5D905}"/>
              </a:ext>
            </a:extLst>
          </p:cNvPr>
          <p:cNvSpPr/>
          <p:nvPr/>
        </p:nvSpPr>
        <p:spPr>
          <a:xfrm>
            <a:off x="7620141" y="5709966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solidFill>
              <a:srgbClr val="BDD70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62639107-6233-59BF-5C67-F3B3A18C7621}"/>
              </a:ext>
            </a:extLst>
          </p:cNvPr>
          <p:cNvSpPr/>
          <p:nvPr/>
        </p:nvSpPr>
        <p:spPr>
          <a:xfrm>
            <a:off x="7620141" y="4466196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52516754-2FCC-A2F9-F67F-F4BAAA15582A}"/>
              </a:ext>
            </a:extLst>
          </p:cNvPr>
          <p:cNvCxnSpPr>
            <a:cxnSpLocks/>
          </p:cNvCxnSpPr>
          <p:nvPr/>
        </p:nvCxnSpPr>
        <p:spPr>
          <a:xfrm>
            <a:off x="7663427" y="4504894"/>
            <a:ext cx="858050" cy="5075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213" name="Oval 212">
            <a:extLst>
              <a:ext uri="{FF2B5EF4-FFF2-40B4-BE49-F238E27FC236}">
                <a16:creationId xmlns:a16="http://schemas.microsoft.com/office/drawing/2014/main" id="{55A166AF-54CA-127F-B149-71932D1A07EA}"/>
              </a:ext>
            </a:extLst>
          </p:cNvPr>
          <p:cNvSpPr/>
          <p:nvPr/>
        </p:nvSpPr>
        <p:spPr>
          <a:xfrm>
            <a:off x="8453378" y="4466058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A7D7380B-63C4-3564-A23E-7D4884F76BFA}"/>
              </a:ext>
            </a:extLst>
          </p:cNvPr>
          <p:cNvSpPr/>
          <p:nvPr/>
        </p:nvSpPr>
        <p:spPr>
          <a:xfrm>
            <a:off x="5245812" y="4319289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1CA29535-9335-E921-0A01-65EAD14728CA}"/>
              </a:ext>
            </a:extLst>
          </p:cNvPr>
          <p:cNvCxnSpPr>
            <a:cxnSpLocks/>
            <a:endCxn id="217" idx="0"/>
          </p:cNvCxnSpPr>
          <p:nvPr/>
        </p:nvCxnSpPr>
        <p:spPr>
          <a:xfrm flipV="1">
            <a:off x="2374797" y="3603151"/>
            <a:ext cx="1634" cy="1813906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216" name="Oval 215">
            <a:extLst>
              <a:ext uri="{FF2B5EF4-FFF2-40B4-BE49-F238E27FC236}">
                <a16:creationId xmlns:a16="http://schemas.microsoft.com/office/drawing/2014/main" id="{9F6A54E6-A252-0F5F-42BE-2F60965E6431}"/>
              </a:ext>
            </a:extLst>
          </p:cNvPr>
          <p:cNvSpPr/>
          <p:nvPr/>
        </p:nvSpPr>
        <p:spPr>
          <a:xfrm>
            <a:off x="2329518" y="4334352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8DD6E9A8-1191-BE75-654F-EBDEFC5C5B60}"/>
              </a:ext>
            </a:extLst>
          </p:cNvPr>
          <p:cNvSpPr/>
          <p:nvPr/>
        </p:nvSpPr>
        <p:spPr>
          <a:xfrm>
            <a:off x="2324046" y="3603151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7861A5C-28AE-DE95-9A85-5A13526C1EED}"/>
              </a:ext>
            </a:extLst>
          </p:cNvPr>
          <p:cNvCxnSpPr>
            <a:cxnSpLocks/>
            <a:stCxn id="216" idx="1"/>
            <a:endCxn id="214" idx="2"/>
          </p:cNvCxnSpPr>
          <p:nvPr/>
        </p:nvCxnSpPr>
        <p:spPr>
          <a:xfrm>
            <a:off x="2344861" y="4349695"/>
            <a:ext cx="2900951" cy="21979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219" name="Oval 218">
            <a:extLst>
              <a:ext uri="{FF2B5EF4-FFF2-40B4-BE49-F238E27FC236}">
                <a16:creationId xmlns:a16="http://schemas.microsoft.com/office/drawing/2014/main" id="{6B6DB70B-6605-C2F3-0F0D-DCB8E7318E3F}"/>
              </a:ext>
            </a:extLst>
          </p:cNvPr>
          <p:cNvSpPr/>
          <p:nvPr/>
        </p:nvSpPr>
        <p:spPr>
          <a:xfrm>
            <a:off x="2316695" y="5349046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A6E343B8-B7D5-BE6C-9AB8-F08C868B8E0C}"/>
              </a:ext>
            </a:extLst>
          </p:cNvPr>
          <p:cNvSpPr/>
          <p:nvPr/>
        </p:nvSpPr>
        <p:spPr>
          <a:xfrm>
            <a:off x="2746313" y="5347103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3C01B709-E4A9-47B0-72F3-2880F11CA2EE}"/>
              </a:ext>
            </a:extLst>
          </p:cNvPr>
          <p:cNvSpPr/>
          <p:nvPr/>
        </p:nvSpPr>
        <p:spPr>
          <a:xfrm>
            <a:off x="6843312" y="3169785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451B643B-D8FF-0875-14C0-E668BC11B907}"/>
              </a:ext>
            </a:extLst>
          </p:cNvPr>
          <p:cNvCxnSpPr>
            <a:cxnSpLocks/>
            <a:endCxn id="222" idx="2"/>
          </p:cNvCxnSpPr>
          <p:nvPr/>
        </p:nvCxnSpPr>
        <p:spPr>
          <a:xfrm flipV="1">
            <a:off x="6322896" y="3222170"/>
            <a:ext cx="520416" cy="2363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224" name="Oval 223">
            <a:extLst>
              <a:ext uri="{FF2B5EF4-FFF2-40B4-BE49-F238E27FC236}">
                <a16:creationId xmlns:a16="http://schemas.microsoft.com/office/drawing/2014/main" id="{EAC8DA3A-AAEB-57B8-17B2-CCC119EA2FC3}"/>
              </a:ext>
            </a:extLst>
          </p:cNvPr>
          <p:cNvSpPr/>
          <p:nvPr/>
        </p:nvSpPr>
        <p:spPr>
          <a:xfrm>
            <a:off x="6829479" y="2601477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ED96258A-4676-18F6-06DE-37A8CD62985E}"/>
              </a:ext>
            </a:extLst>
          </p:cNvPr>
          <p:cNvSpPr/>
          <p:nvPr/>
        </p:nvSpPr>
        <p:spPr>
          <a:xfrm>
            <a:off x="7165313" y="2599534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6BD66C4-BCB4-2063-5912-F5B445131699}"/>
              </a:ext>
            </a:extLst>
          </p:cNvPr>
          <p:cNvCxnSpPr>
            <a:cxnSpLocks/>
          </p:cNvCxnSpPr>
          <p:nvPr/>
        </p:nvCxnSpPr>
        <p:spPr>
          <a:xfrm>
            <a:off x="6879268" y="2650140"/>
            <a:ext cx="350820" cy="2075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227" name="Oval 226">
            <a:extLst>
              <a:ext uri="{FF2B5EF4-FFF2-40B4-BE49-F238E27FC236}">
                <a16:creationId xmlns:a16="http://schemas.microsoft.com/office/drawing/2014/main" id="{F2E94FBB-1084-A73C-513D-12015AA79F99}"/>
              </a:ext>
            </a:extLst>
          </p:cNvPr>
          <p:cNvSpPr/>
          <p:nvPr/>
        </p:nvSpPr>
        <p:spPr>
          <a:xfrm>
            <a:off x="6256164" y="3169785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F7F5EBAF-F9D2-A405-3715-A0B122FDEBB8}"/>
              </a:ext>
            </a:extLst>
          </p:cNvPr>
          <p:cNvCxnSpPr>
            <a:cxnSpLocks/>
            <a:endCxn id="220" idx="2"/>
          </p:cNvCxnSpPr>
          <p:nvPr/>
        </p:nvCxnSpPr>
        <p:spPr>
          <a:xfrm flipV="1">
            <a:off x="1203757" y="5399488"/>
            <a:ext cx="1542556" cy="8115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229" name="Oval 228">
            <a:extLst>
              <a:ext uri="{FF2B5EF4-FFF2-40B4-BE49-F238E27FC236}">
                <a16:creationId xmlns:a16="http://schemas.microsoft.com/office/drawing/2014/main" id="{A8F58065-C8E2-C6A7-684F-A1CA5F360038}"/>
              </a:ext>
            </a:extLst>
          </p:cNvPr>
          <p:cNvSpPr/>
          <p:nvPr/>
        </p:nvSpPr>
        <p:spPr>
          <a:xfrm>
            <a:off x="1117280" y="5355219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F8E9F042-BD4F-428B-7A71-13CDBFC12FBF}"/>
              </a:ext>
            </a:extLst>
          </p:cNvPr>
          <p:cNvCxnSpPr>
            <a:cxnSpLocks/>
          </p:cNvCxnSpPr>
          <p:nvPr/>
        </p:nvCxnSpPr>
        <p:spPr>
          <a:xfrm flipV="1">
            <a:off x="1183215" y="1970418"/>
            <a:ext cx="0" cy="3476636"/>
          </a:xfrm>
          <a:prstGeom prst="line">
            <a:avLst/>
          </a:prstGeom>
          <a:noFill/>
          <a:ln w="15875" cap="flat" cmpd="sng" algn="ctr">
            <a:solidFill>
              <a:srgbClr val="BDD70C"/>
            </a:solidFill>
            <a:prstDash val="solid"/>
            <a:miter lim="800000"/>
            <a:headEnd type="none" w="lg" len="med"/>
            <a:tailEnd type="none" w="lg" len="med"/>
          </a:ln>
          <a:effectLst/>
        </p:spPr>
      </p:cxnSp>
      <p:sp>
        <p:nvSpPr>
          <p:cNvPr id="231" name="Oval 230">
            <a:extLst>
              <a:ext uri="{FF2B5EF4-FFF2-40B4-BE49-F238E27FC236}">
                <a16:creationId xmlns:a16="http://schemas.microsoft.com/office/drawing/2014/main" id="{A70A8AC6-6EC6-D210-C5D1-DE25C3956E3F}"/>
              </a:ext>
            </a:extLst>
          </p:cNvPr>
          <p:cNvSpPr/>
          <p:nvPr/>
        </p:nvSpPr>
        <p:spPr>
          <a:xfrm>
            <a:off x="1598893" y="2004896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solidFill>
              <a:srgbClr val="BDD70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DD61F1D0-35F5-8483-E492-2DF7A855E219}"/>
              </a:ext>
            </a:extLst>
          </p:cNvPr>
          <p:cNvSpPr/>
          <p:nvPr/>
        </p:nvSpPr>
        <p:spPr>
          <a:xfrm>
            <a:off x="1137281" y="1966970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A364E4DD-B0E3-265B-8CFA-5195E9E62F9C}"/>
              </a:ext>
            </a:extLst>
          </p:cNvPr>
          <p:cNvSpPr/>
          <p:nvPr/>
        </p:nvSpPr>
        <p:spPr>
          <a:xfrm>
            <a:off x="5755133" y="5703523"/>
            <a:ext cx="104769" cy="104769"/>
          </a:xfrm>
          <a:prstGeom prst="ellipse">
            <a:avLst/>
          </a:prstGeom>
          <a:solidFill>
            <a:srgbClr val="BDD7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0D764E0-471C-9564-6AF7-1C3FB3FB217D}"/>
              </a:ext>
            </a:extLst>
          </p:cNvPr>
          <p:cNvSpPr txBox="1"/>
          <p:nvPr/>
        </p:nvSpPr>
        <p:spPr>
          <a:xfrm>
            <a:off x="8713565" y="4303341"/>
            <a:ext cx="2249101" cy="4693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buClr>
                <a:srgbClr val="FBB718"/>
              </a:buClr>
              <a:defRPr/>
            </a:pPr>
            <a:r>
              <a:rPr lang="en-US" sz="1200" b="1" dirty="0">
                <a:solidFill>
                  <a:srgbClr val="E7E6E6">
                    <a:lumMod val="25000"/>
                  </a:srgbClr>
                </a:solidFill>
                <a:latin typeface="+mj-lt"/>
                <a:ea typeface="Arial" charset="0"/>
                <a:cs typeface="Arial" charset="0"/>
              </a:rPr>
              <a:t>Anti-Malware Protection</a:t>
            </a:r>
            <a:br>
              <a:rPr lang="en-US" sz="1200" b="1" dirty="0">
                <a:solidFill>
                  <a:prstClr val="white"/>
                </a:solidFill>
                <a:latin typeface="+mj-lt"/>
                <a:ea typeface="Arial" charset="0"/>
                <a:cs typeface="Arial" charset="0"/>
              </a:rPr>
            </a:br>
            <a:r>
              <a:rPr lang="en-US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Anti-Virus / Anti-Malware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5D729820-52C0-DEFF-0AC2-3C46A499C7A7}"/>
              </a:ext>
            </a:extLst>
          </p:cNvPr>
          <p:cNvSpPr txBox="1"/>
          <p:nvPr/>
        </p:nvSpPr>
        <p:spPr>
          <a:xfrm>
            <a:off x="8139278" y="5521227"/>
            <a:ext cx="2869319" cy="4693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buClr>
                <a:srgbClr val="FBB718"/>
              </a:buClr>
              <a:defRPr/>
            </a:pPr>
            <a:r>
              <a:rPr lang="en-US" sz="1200" b="1" dirty="0">
                <a:solidFill>
                  <a:srgbClr val="E7E6E6">
                    <a:lumMod val="25000"/>
                  </a:srgbClr>
                </a:solidFill>
                <a:latin typeface="+mj-lt"/>
                <a:ea typeface="Arial" charset="0"/>
                <a:cs typeface="Arial" charset="0"/>
              </a:rPr>
              <a:t>Threat Detection and Response</a:t>
            </a:r>
            <a:br>
              <a:rPr lang="en-US" sz="1200" b="1" dirty="0">
                <a:solidFill>
                  <a:srgbClr val="E7E6E6">
                    <a:lumMod val="25000"/>
                  </a:srgbClr>
                </a:solidFill>
                <a:latin typeface="+mj-lt"/>
                <a:ea typeface="Arial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E7E6E6">
                    <a:lumMod val="25000"/>
                  </a:srgbClr>
                </a:solidFill>
                <a:latin typeface="+mj-lt"/>
                <a:cs typeface="Arial" panose="020B0604020202020204" pitchFamily="34" charset="0"/>
              </a:rPr>
              <a:t>Firewall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127CFD40-7C8A-791A-86B5-258CD2C8F59B}"/>
              </a:ext>
            </a:extLst>
          </p:cNvPr>
          <p:cNvSpPr txBox="1"/>
          <p:nvPr/>
        </p:nvSpPr>
        <p:spPr>
          <a:xfrm>
            <a:off x="7342604" y="2376081"/>
            <a:ext cx="3379821" cy="4693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buClr>
                <a:srgbClr val="FBB718"/>
              </a:buClr>
              <a:defRPr/>
            </a:pPr>
            <a:r>
              <a:rPr lang="en-US" sz="1200" b="1" dirty="0">
                <a:solidFill>
                  <a:srgbClr val="E7E6E6">
                    <a:lumMod val="25000"/>
                  </a:srgbClr>
                </a:solidFill>
                <a:latin typeface="+mj-lt"/>
                <a:ea typeface="Arial" charset="0"/>
                <a:cs typeface="Arial" charset="0"/>
              </a:rPr>
              <a:t>Remote Management and Monitoring</a:t>
            </a:r>
            <a:br>
              <a:rPr lang="en-US" sz="1200" b="1" dirty="0">
                <a:solidFill>
                  <a:prstClr val="white"/>
                </a:solidFill>
                <a:latin typeface="+mj-lt"/>
                <a:ea typeface="Arial" charset="0"/>
                <a:cs typeface="Arial" charset="0"/>
              </a:rPr>
            </a:br>
            <a:r>
              <a:rPr lang="en-US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Monitoring &amp; Alerting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752CB6CE-B2CF-2F8F-B101-631317844C6E}"/>
              </a:ext>
            </a:extLst>
          </p:cNvPr>
          <p:cNvSpPr txBox="1"/>
          <p:nvPr/>
        </p:nvSpPr>
        <p:spPr>
          <a:xfrm>
            <a:off x="2958728" y="5260737"/>
            <a:ext cx="228884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buClr>
                <a:srgbClr val="FBB718"/>
              </a:buClr>
              <a:defRPr/>
            </a:pPr>
            <a:r>
              <a:rPr lang="en-US" sz="1200" b="1" dirty="0">
                <a:solidFill>
                  <a:srgbClr val="E7E6E6">
                    <a:lumMod val="25000"/>
                  </a:srgbClr>
                </a:solidFill>
                <a:latin typeface="+mj-lt"/>
                <a:ea typeface="Arial" charset="0"/>
                <a:cs typeface="Arial" charset="0"/>
              </a:rPr>
              <a:t>Email &amp; Web Security</a:t>
            </a:r>
            <a:br>
              <a:rPr lang="en-US" sz="1200" b="1" dirty="0">
                <a:solidFill>
                  <a:srgbClr val="E7E6E6">
                    <a:lumMod val="25000"/>
                  </a:srgbClr>
                </a:solidFill>
                <a:latin typeface="+mj-lt"/>
                <a:ea typeface="Arial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E7E6E6">
                    <a:lumMod val="25000"/>
                  </a:srgbClr>
                </a:solidFill>
                <a:latin typeface="+mj-lt"/>
                <a:cs typeface="Arial" panose="020B0604020202020204" pitchFamily="34" charset="0"/>
              </a:rPr>
              <a:t>Detection and Response Platform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CDADEF29-652A-FED2-17E9-6A4C9C38DCDF}"/>
              </a:ext>
            </a:extLst>
          </p:cNvPr>
          <p:cNvSpPr txBox="1"/>
          <p:nvPr/>
        </p:nvSpPr>
        <p:spPr>
          <a:xfrm>
            <a:off x="2458751" y="3520274"/>
            <a:ext cx="2345649" cy="4693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buClr>
                <a:srgbClr val="FBB718"/>
              </a:buClr>
              <a:defRPr/>
            </a:pPr>
            <a:r>
              <a:rPr lang="en-US" sz="1200" b="1" dirty="0">
                <a:solidFill>
                  <a:srgbClr val="E7E6E6">
                    <a:lumMod val="25000"/>
                  </a:srgbClr>
                </a:solidFill>
                <a:latin typeface="+mj-lt"/>
                <a:ea typeface="Arial" charset="0"/>
                <a:cs typeface="Arial" charset="0"/>
              </a:rPr>
              <a:t>Secure Managed Network</a:t>
            </a:r>
            <a:br>
              <a:rPr lang="en-US" sz="1200" b="1" dirty="0">
                <a:solidFill>
                  <a:srgbClr val="E7E6E6">
                    <a:lumMod val="25000"/>
                  </a:srgbClr>
                </a:solidFill>
                <a:latin typeface="+mj-lt"/>
                <a:ea typeface="Arial" charset="0"/>
                <a:cs typeface="Arial" charset="0"/>
              </a:rPr>
            </a:br>
            <a:r>
              <a:rPr lang="en-US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Network Sensors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E531B4B-59D2-668A-5F08-422F4DF9E995}"/>
              </a:ext>
            </a:extLst>
          </p:cNvPr>
          <p:cNvSpPr txBox="1"/>
          <p:nvPr/>
        </p:nvSpPr>
        <p:spPr>
          <a:xfrm>
            <a:off x="1740145" y="1952414"/>
            <a:ext cx="2823127" cy="4693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800"/>
              </a:spcBef>
              <a:buClr>
                <a:srgbClr val="FBB718"/>
              </a:buClr>
              <a:defRPr/>
            </a:pPr>
            <a:r>
              <a:rPr lang="en-US" sz="12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Security Training and Phishing</a:t>
            </a:r>
            <a:br>
              <a:rPr lang="en-US" sz="12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Security Operations Center (SOC)</a:t>
            </a:r>
          </a:p>
        </p:txBody>
      </p:sp>
      <p:pic>
        <p:nvPicPr>
          <p:cNvPr id="240" name="Graphic 239" descr="Teacher">
            <a:extLst>
              <a:ext uri="{FF2B5EF4-FFF2-40B4-BE49-F238E27FC236}">
                <a16:creationId xmlns:a16="http://schemas.microsoft.com/office/drawing/2014/main" id="{F1C2E0AB-5D51-BDC4-C518-645EC1D4F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11493" y="1522516"/>
            <a:ext cx="479524" cy="479524"/>
          </a:xfrm>
          <a:prstGeom prst="rect">
            <a:avLst/>
          </a:prstGeom>
        </p:spPr>
      </p:pic>
      <p:pic>
        <p:nvPicPr>
          <p:cNvPr id="241" name="Graphic 240" descr="Wireless">
            <a:extLst>
              <a:ext uri="{FF2B5EF4-FFF2-40B4-BE49-F238E27FC236}">
                <a16:creationId xmlns:a16="http://schemas.microsoft.com/office/drawing/2014/main" id="{13917DF4-FAFF-9047-6034-29DD37B5C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94951" y="3110010"/>
            <a:ext cx="477585" cy="477585"/>
          </a:xfrm>
          <a:prstGeom prst="rect">
            <a:avLst/>
          </a:prstGeom>
        </p:spPr>
      </p:pic>
      <p:pic>
        <p:nvPicPr>
          <p:cNvPr id="242" name="Graphic 241" descr="Email">
            <a:extLst>
              <a:ext uri="{FF2B5EF4-FFF2-40B4-BE49-F238E27FC236}">
                <a16:creationId xmlns:a16="http://schemas.microsoft.com/office/drawing/2014/main" id="{65532284-4B93-6A7A-0481-2CD5409B90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2550" y="4836583"/>
            <a:ext cx="479524" cy="479524"/>
          </a:xfrm>
          <a:prstGeom prst="rect">
            <a:avLst/>
          </a:prstGeom>
        </p:spPr>
      </p:pic>
      <p:pic>
        <p:nvPicPr>
          <p:cNvPr id="243" name="Graphic 242" descr="Monitor">
            <a:extLst>
              <a:ext uri="{FF2B5EF4-FFF2-40B4-BE49-F238E27FC236}">
                <a16:creationId xmlns:a16="http://schemas.microsoft.com/office/drawing/2014/main" id="{B66D6629-1F00-47AA-21AB-8095EB21C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81348" y="1952414"/>
            <a:ext cx="477585" cy="477585"/>
          </a:xfrm>
          <a:prstGeom prst="rect">
            <a:avLst/>
          </a:prstGeom>
        </p:spPr>
      </p:pic>
      <p:pic>
        <p:nvPicPr>
          <p:cNvPr id="244" name="Graphic 243" descr="Bug">
            <a:extLst>
              <a:ext uri="{FF2B5EF4-FFF2-40B4-BE49-F238E27FC236}">
                <a16:creationId xmlns:a16="http://schemas.microsoft.com/office/drawing/2014/main" id="{8A62D438-C4E5-690F-FE08-F4D2B89B69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58439" y="3764396"/>
            <a:ext cx="479524" cy="479524"/>
          </a:xfrm>
          <a:prstGeom prst="rect">
            <a:avLst/>
          </a:prstGeom>
        </p:spPr>
      </p:pic>
      <p:pic>
        <p:nvPicPr>
          <p:cNvPr id="245" name="Graphic 244" descr="Fire">
            <a:extLst>
              <a:ext uri="{FF2B5EF4-FFF2-40B4-BE49-F238E27FC236}">
                <a16:creationId xmlns:a16="http://schemas.microsoft.com/office/drawing/2014/main" id="{2E813225-3475-9EB3-703A-A5CA8145EA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37231" y="5019703"/>
            <a:ext cx="477585" cy="4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6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48892E-CF99-7617-D76B-44363F7EB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2"/>
            <a:ext cx="11328200" cy="502756"/>
          </a:xfrm>
        </p:spPr>
        <p:txBody>
          <a:bodyPr/>
          <a:lstStyle/>
          <a:p>
            <a:r>
              <a:rPr lang="en-US"/>
              <a:t>SECURITY MANAGED SERVICES FRAMEWORK</a:t>
            </a:r>
            <a:endParaRPr lang="en-IN"/>
          </a:p>
        </p:txBody>
      </p:sp>
      <p:sp>
        <p:nvSpPr>
          <p:cNvPr id="1071" name="Freeform: Shape 18">
            <a:extLst>
              <a:ext uri="{FF2B5EF4-FFF2-40B4-BE49-F238E27FC236}">
                <a16:creationId xmlns:a16="http://schemas.microsoft.com/office/drawing/2014/main" id="{C4424F19-51B8-4170-67D4-CF44E284339B}"/>
              </a:ext>
            </a:extLst>
          </p:cNvPr>
          <p:cNvSpPr>
            <a:spLocks/>
          </p:cNvSpPr>
          <p:nvPr/>
        </p:nvSpPr>
        <p:spPr bwMode="gray">
          <a:xfrm rot="16200000">
            <a:off x="7505723" y="-396358"/>
            <a:ext cx="1110276" cy="5908947"/>
          </a:xfrm>
          <a:prstGeom prst="roundRect">
            <a:avLst/>
          </a:prstGeom>
          <a:solidFill>
            <a:srgbClr val="BED730"/>
          </a:solidFill>
          <a:ln w="12700" cap="flat" cmpd="sng" algn="ctr">
            <a:noFill/>
            <a:prstDash val="sysDot"/>
            <a:miter lim="800000"/>
          </a:ln>
          <a:effectLst/>
        </p:spPr>
        <p:txBody>
          <a:bodyPr tIns="0" rtlCol="0" anchor="ctr"/>
          <a:lstStyle/>
          <a:p>
            <a:pPr algn="ctr" defTabSz="1219140">
              <a:defRPr/>
            </a:pPr>
            <a:endParaRPr lang="en-US" sz="1244" kern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73" name="Freeform: Shape 18">
            <a:extLst>
              <a:ext uri="{FF2B5EF4-FFF2-40B4-BE49-F238E27FC236}">
                <a16:creationId xmlns:a16="http://schemas.microsoft.com/office/drawing/2014/main" id="{6BA0B56E-9E8F-DF7D-C0F9-59295AE74EB2}"/>
              </a:ext>
            </a:extLst>
          </p:cNvPr>
          <p:cNvSpPr>
            <a:spLocks/>
          </p:cNvSpPr>
          <p:nvPr/>
        </p:nvSpPr>
        <p:spPr bwMode="gray">
          <a:xfrm>
            <a:off x="3943845" y="5149338"/>
            <a:ext cx="3445523" cy="1160447"/>
          </a:xfrm>
          <a:prstGeom prst="roundRect">
            <a:avLst/>
          </a:prstGeom>
          <a:solidFill>
            <a:schemeClr val="accent1">
              <a:alpha val="9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endParaRPr lang="en-US" sz="1067" b="1" kern="0">
              <a:solidFill>
                <a:srgbClr val="FFFFFF"/>
              </a:solidFill>
              <a:latin typeface="Trebuchet MS"/>
              <a:cs typeface="Arial" panose="020B0604020202020204" pitchFamily="34" charset="0"/>
            </a:endParaRPr>
          </a:p>
        </p:txBody>
      </p:sp>
      <p:sp>
        <p:nvSpPr>
          <p:cNvPr id="1072" name="Freeform: Shape 18">
            <a:extLst>
              <a:ext uri="{FF2B5EF4-FFF2-40B4-BE49-F238E27FC236}">
                <a16:creationId xmlns:a16="http://schemas.microsoft.com/office/drawing/2014/main" id="{4F6A7E5C-0671-4CBE-6E91-2C7A74490B97}"/>
              </a:ext>
            </a:extLst>
          </p:cNvPr>
          <p:cNvSpPr>
            <a:spLocks/>
          </p:cNvSpPr>
          <p:nvPr/>
        </p:nvSpPr>
        <p:spPr bwMode="gray">
          <a:xfrm rot="16200000">
            <a:off x="7146511" y="271615"/>
            <a:ext cx="1425879" cy="780149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endParaRPr lang="en-US" sz="1067" b="1" kern="0">
              <a:solidFill>
                <a:srgbClr val="FFFFFF"/>
              </a:solidFill>
              <a:latin typeface="Trebuchet MS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70E1B-8926-F927-2380-A5BD4E6A5B94}"/>
              </a:ext>
            </a:extLst>
          </p:cNvPr>
          <p:cNvSpPr txBox="1"/>
          <p:nvPr/>
        </p:nvSpPr>
        <p:spPr>
          <a:xfrm>
            <a:off x="5630635" y="2768008"/>
            <a:ext cx="551753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 defTabSz="914377">
              <a:defRPr/>
            </a:pPr>
            <a:r>
              <a:rPr lang="en-IN" sz="800">
                <a:solidFill>
                  <a:prstClr val="black"/>
                </a:solidFill>
                <a:latin typeface="Trebuchet MS"/>
              </a:rPr>
              <a:t>Request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2AB16-4338-D200-F80D-59A7D64CB870}"/>
              </a:ext>
            </a:extLst>
          </p:cNvPr>
          <p:cNvSpPr txBox="1"/>
          <p:nvPr/>
        </p:nvSpPr>
        <p:spPr>
          <a:xfrm>
            <a:off x="6239987" y="2768008"/>
            <a:ext cx="441146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 defTabSz="914377">
              <a:defRPr/>
            </a:pPr>
            <a:r>
              <a:rPr lang="en-IN" sz="800">
                <a:solidFill>
                  <a:prstClr val="black"/>
                </a:solidFill>
                <a:latin typeface="Trebuchet MS"/>
              </a:rPr>
              <a:t>Event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CB1B64-2DC9-2213-C9D8-2F7C6DFAFEDA}"/>
              </a:ext>
            </a:extLst>
          </p:cNvPr>
          <p:cNvSpPr txBox="1"/>
          <p:nvPr/>
        </p:nvSpPr>
        <p:spPr>
          <a:xfrm>
            <a:off x="7862861" y="2768008"/>
            <a:ext cx="519694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 defTabSz="914377">
              <a:defRPr/>
            </a:pPr>
            <a:r>
              <a:rPr lang="en-IN" sz="800">
                <a:solidFill>
                  <a:prstClr val="black"/>
                </a:solidFill>
                <a:latin typeface="Trebuchet MS"/>
              </a:rPr>
              <a:t>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94DDA-03A7-6C20-ABC5-A7379B70FB27}"/>
              </a:ext>
            </a:extLst>
          </p:cNvPr>
          <p:cNvSpPr txBox="1"/>
          <p:nvPr/>
        </p:nvSpPr>
        <p:spPr>
          <a:xfrm>
            <a:off x="7299746" y="2768008"/>
            <a:ext cx="566181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 defTabSz="914377">
              <a:defRPr/>
            </a:pPr>
            <a:r>
              <a:rPr lang="en-IN" sz="800">
                <a:solidFill>
                  <a:prstClr val="black"/>
                </a:solidFill>
                <a:latin typeface="Trebuchet MS"/>
              </a:rPr>
              <a:t>Problem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8CBE34-1FA4-2AF4-9E0D-13E53AD6AB1B}"/>
              </a:ext>
            </a:extLst>
          </p:cNvPr>
          <p:cNvSpPr txBox="1"/>
          <p:nvPr/>
        </p:nvSpPr>
        <p:spPr>
          <a:xfrm>
            <a:off x="6734726" y="2768008"/>
            <a:ext cx="559769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pPr defTabSz="914377">
              <a:defRPr/>
            </a:pPr>
            <a:r>
              <a:rPr lang="en-IN">
                <a:solidFill>
                  <a:prstClr val="black"/>
                </a:solidFill>
                <a:latin typeface="Trebuchet MS"/>
              </a:rPr>
              <a:t>Incident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D2746D-02E6-D357-ACDF-2215A6E6E559}"/>
              </a:ext>
            </a:extLst>
          </p:cNvPr>
          <p:cNvSpPr txBox="1"/>
          <p:nvPr/>
        </p:nvSpPr>
        <p:spPr>
          <a:xfrm>
            <a:off x="8422089" y="2768008"/>
            <a:ext cx="842865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defTabSz="914377">
              <a:defRPr/>
            </a:pPr>
            <a:r>
              <a:rPr lang="en-IN" sz="800">
                <a:solidFill>
                  <a:prstClr val="black"/>
                </a:solidFill>
                <a:latin typeface="Trebuchet MS"/>
              </a:rPr>
              <a:t>Asset Mgmt.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F2D15D-1FEB-9DEC-4E56-DDBF4CF74C7C}"/>
              </a:ext>
            </a:extLst>
          </p:cNvPr>
          <p:cNvSpPr txBox="1"/>
          <p:nvPr/>
        </p:nvSpPr>
        <p:spPr>
          <a:xfrm>
            <a:off x="9752335" y="2762387"/>
            <a:ext cx="1074919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defTabSz="914377">
              <a:defRPr/>
            </a:pPr>
            <a:r>
              <a:rPr lang="en-IN" sz="800">
                <a:solidFill>
                  <a:prstClr val="black"/>
                </a:solidFill>
                <a:latin typeface="Trebuchet MS"/>
              </a:rPr>
              <a:t>Service  Mapping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5B85BE-E108-6C0E-BA5D-0EB468F03759}"/>
              </a:ext>
            </a:extLst>
          </p:cNvPr>
          <p:cNvSpPr txBox="1"/>
          <p:nvPr/>
        </p:nvSpPr>
        <p:spPr>
          <a:xfrm>
            <a:off x="9291617" y="2768008"/>
            <a:ext cx="437940" cy="215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 defTabSz="914377">
              <a:defRPr/>
            </a:pPr>
            <a:r>
              <a:rPr lang="en-IN" sz="800">
                <a:solidFill>
                  <a:prstClr val="black"/>
                </a:solidFill>
                <a:latin typeface="Trebuchet MS"/>
              </a:rPr>
              <a:t>CMDB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DA1566-4963-FE1E-9060-B3D99C173B9A}"/>
              </a:ext>
            </a:extLst>
          </p:cNvPr>
          <p:cNvSpPr txBox="1"/>
          <p:nvPr/>
        </p:nvSpPr>
        <p:spPr>
          <a:xfrm>
            <a:off x="8240063" y="2119390"/>
            <a:ext cx="1692468" cy="23438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chemeClr val="accent3">
                <a:lumMod val="60000"/>
                <a:lumOff val="40000"/>
              </a:schemeClr>
            </a:solidFill>
            <a:prstDash val="sysDot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378">
              <a:defRPr sz="933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defTabSz="1219140">
              <a:defRPr/>
            </a:pPr>
            <a:r>
              <a:rPr lang="en-US" kern="1200">
                <a:latin typeface="Trebuchet MS"/>
              </a:rPr>
              <a:t>Service Fulfilment</a:t>
            </a:r>
            <a:endParaRPr lang="en-IN" kern="1200">
              <a:latin typeface="Trebuchet MS"/>
            </a:endParaRPr>
          </a:p>
        </p:txBody>
      </p:sp>
      <p:sp>
        <p:nvSpPr>
          <p:cNvPr id="43" name="Rectangle: Rounded Corners 1048">
            <a:extLst>
              <a:ext uri="{FF2B5EF4-FFF2-40B4-BE49-F238E27FC236}">
                <a16:creationId xmlns:a16="http://schemas.microsoft.com/office/drawing/2014/main" id="{E34C8ADE-FCBB-11F7-7392-99615A49CC80}"/>
              </a:ext>
            </a:extLst>
          </p:cNvPr>
          <p:cNvSpPr/>
          <p:nvPr/>
        </p:nvSpPr>
        <p:spPr>
          <a:xfrm>
            <a:off x="6510494" y="2424527"/>
            <a:ext cx="3337573" cy="26099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 defTabSz="914377">
              <a:defRPr/>
            </a:pPr>
            <a:r>
              <a:rPr lang="en-US" sz="933">
                <a:solidFill>
                  <a:prstClr val="black"/>
                </a:solidFill>
                <a:latin typeface="Trebuchet MS"/>
              </a:rPr>
              <a:t>Provisioning &amp; Orchestration (SOAR)</a:t>
            </a:r>
            <a:endParaRPr lang="en-IN" sz="933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B11FD798-0FA7-A77C-9835-07A3714CEFAD}"/>
              </a:ext>
            </a:extLst>
          </p:cNvPr>
          <p:cNvSpPr txBox="1"/>
          <p:nvPr/>
        </p:nvSpPr>
        <p:spPr>
          <a:xfrm>
            <a:off x="9138412" y="1457361"/>
            <a:ext cx="1046537" cy="256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67" b="1">
                <a:solidFill>
                  <a:srgbClr val="BFD72F"/>
                </a:solidFill>
                <a:latin typeface="Trebuchet MS"/>
              </a:rPr>
              <a:t>Sify SOC</a:t>
            </a:r>
            <a:endParaRPr lang="en-IN" sz="1067" b="1">
              <a:solidFill>
                <a:srgbClr val="BFD72F"/>
              </a:solidFill>
              <a:latin typeface="Trebuchet M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D671C7-1B1C-5017-D96E-C94E710CB5F3}"/>
              </a:ext>
            </a:extLst>
          </p:cNvPr>
          <p:cNvGrpSpPr/>
          <p:nvPr/>
        </p:nvGrpSpPr>
        <p:grpSpPr>
          <a:xfrm>
            <a:off x="8004501" y="1344093"/>
            <a:ext cx="1054711" cy="473745"/>
            <a:chOff x="6003375" y="1008069"/>
            <a:chExt cx="791033" cy="355309"/>
          </a:xfrm>
        </p:grpSpPr>
        <p:sp>
          <p:nvSpPr>
            <p:cNvPr id="1028" name="Rectangle: Rounded Corners 46">
              <a:extLst>
                <a:ext uri="{FF2B5EF4-FFF2-40B4-BE49-F238E27FC236}">
                  <a16:creationId xmlns:a16="http://schemas.microsoft.com/office/drawing/2014/main" id="{9E63965B-D4D7-C7D6-E1AC-9383A311E1D5}"/>
                </a:ext>
              </a:extLst>
            </p:cNvPr>
            <p:cNvSpPr/>
            <p:nvPr/>
          </p:nvSpPr>
          <p:spPr>
            <a:xfrm>
              <a:off x="6003375" y="1008069"/>
              <a:ext cx="791033" cy="355309"/>
            </a:xfrm>
            <a:prstGeom prst="roundRect">
              <a:avLst>
                <a:gd name="adj" fmla="val 18572"/>
              </a:avLst>
            </a:prstGeom>
            <a:solidFill>
              <a:sysClr val="window" lastClr="FFFFFF"/>
            </a:solidFill>
            <a:ln w="3175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40">
                <a:defRPr/>
              </a:pPr>
              <a:endParaRPr lang="en-IN" sz="3200" kern="0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1030" name="Graphic 1029" descr="Office worker">
              <a:extLst>
                <a:ext uri="{FF2B5EF4-FFF2-40B4-BE49-F238E27FC236}">
                  <a16:creationId xmlns:a16="http://schemas.microsoft.com/office/drawing/2014/main" id="{4BDF9966-16AF-7FD1-BE1A-B22314FE7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72839" y="1046360"/>
              <a:ext cx="222153" cy="235061"/>
            </a:xfrm>
            <a:prstGeom prst="rect">
              <a:avLst/>
            </a:prstGeom>
          </p:spPr>
        </p:pic>
        <p:pic>
          <p:nvPicPr>
            <p:cNvPr id="1031" name="Graphic 1030" descr="Office worker">
              <a:extLst>
                <a:ext uri="{FF2B5EF4-FFF2-40B4-BE49-F238E27FC236}">
                  <a16:creationId xmlns:a16="http://schemas.microsoft.com/office/drawing/2014/main" id="{02251A91-1258-F127-5EB4-C39E6734E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01450" y="1049235"/>
              <a:ext cx="222153" cy="235061"/>
            </a:xfrm>
            <a:prstGeom prst="rect">
              <a:avLst/>
            </a:prstGeom>
          </p:spPr>
        </p:pic>
        <p:pic>
          <p:nvPicPr>
            <p:cNvPr id="1032" name="Graphic 1031" descr="Office worker">
              <a:extLst>
                <a:ext uri="{FF2B5EF4-FFF2-40B4-BE49-F238E27FC236}">
                  <a16:creationId xmlns:a16="http://schemas.microsoft.com/office/drawing/2014/main" id="{37DCEB89-5433-6A1D-61C5-B78F8620C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30061" y="1049234"/>
              <a:ext cx="222153" cy="235061"/>
            </a:xfrm>
            <a:prstGeom prst="rect">
              <a:avLst/>
            </a:prstGeom>
          </p:spPr>
        </p:pic>
      </p:grp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8DEBA649-7F3F-B263-3959-50A55CCB40F8}"/>
              </a:ext>
            </a:extLst>
          </p:cNvPr>
          <p:cNvGrpSpPr/>
          <p:nvPr/>
        </p:nvGrpSpPr>
        <p:grpSpPr>
          <a:xfrm>
            <a:off x="6446290" y="1329914"/>
            <a:ext cx="1230901" cy="527556"/>
            <a:chOff x="4321705" y="689157"/>
            <a:chExt cx="1337978" cy="424277"/>
          </a:xfrm>
        </p:grpSpPr>
        <p:sp>
          <p:nvSpPr>
            <p:cNvPr id="1034" name="Rectangle: Rounded Corners 4">
              <a:extLst>
                <a:ext uri="{FF2B5EF4-FFF2-40B4-BE49-F238E27FC236}">
                  <a16:creationId xmlns:a16="http://schemas.microsoft.com/office/drawing/2014/main" id="{5ED367D7-0742-0C99-C709-7D93A5232937}"/>
                </a:ext>
              </a:extLst>
            </p:cNvPr>
            <p:cNvSpPr/>
            <p:nvPr/>
          </p:nvSpPr>
          <p:spPr>
            <a:xfrm>
              <a:off x="4321705" y="689157"/>
              <a:ext cx="1337978" cy="424277"/>
            </a:xfrm>
            <a:prstGeom prst="roundRect">
              <a:avLst>
                <a:gd name="adj" fmla="val 25219"/>
              </a:avLst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IN">
                <a:solidFill>
                  <a:prstClr val="black"/>
                </a:solidFill>
                <a:latin typeface="Trebuchet MS"/>
              </a:endParaRPr>
            </a:p>
          </p:txBody>
        </p:sp>
        <p:pic>
          <p:nvPicPr>
            <p:cNvPr id="1035" name="Graphic 1034" descr="Office worker">
              <a:extLst>
                <a:ext uri="{FF2B5EF4-FFF2-40B4-BE49-F238E27FC236}">
                  <a16:creationId xmlns:a16="http://schemas.microsoft.com/office/drawing/2014/main" id="{2C1FE102-E0FA-297D-B87D-177110220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12977" y="732046"/>
              <a:ext cx="381000" cy="312195"/>
            </a:xfrm>
            <a:prstGeom prst="rect">
              <a:avLst/>
            </a:prstGeom>
          </p:spPr>
        </p:pic>
        <p:pic>
          <p:nvPicPr>
            <p:cNvPr id="1037" name="Graphic 1036" descr="Office worker">
              <a:extLst>
                <a:ext uri="{FF2B5EF4-FFF2-40B4-BE49-F238E27FC236}">
                  <a16:creationId xmlns:a16="http://schemas.microsoft.com/office/drawing/2014/main" id="{BC4B1747-E97A-8489-4D01-C1B1F3E5B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94321" y="732046"/>
              <a:ext cx="381000" cy="312195"/>
            </a:xfrm>
            <a:prstGeom prst="rect">
              <a:avLst/>
            </a:prstGeom>
          </p:spPr>
        </p:pic>
        <p:pic>
          <p:nvPicPr>
            <p:cNvPr id="1039" name="Graphic 1038" descr="Office worker">
              <a:extLst>
                <a:ext uri="{FF2B5EF4-FFF2-40B4-BE49-F238E27FC236}">
                  <a16:creationId xmlns:a16="http://schemas.microsoft.com/office/drawing/2014/main" id="{4C552F02-3F30-92FC-0D4A-30EDAEB57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75665" y="732046"/>
              <a:ext cx="381000" cy="312195"/>
            </a:xfrm>
            <a:prstGeom prst="rect">
              <a:avLst/>
            </a:prstGeom>
          </p:spPr>
        </p:pic>
      </p:grpSp>
      <p:sp>
        <p:nvSpPr>
          <p:cNvPr id="1041" name="TextBox 1040">
            <a:extLst>
              <a:ext uri="{FF2B5EF4-FFF2-40B4-BE49-F238E27FC236}">
                <a16:creationId xmlns:a16="http://schemas.microsoft.com/office/drawing/2014/main" id="{2040234E-A236-5DB2-8734-204B45431B70}"/>
              </a:ext>
            </a:extLst>
          </p:cNvPr>
          <p:cNvSpPr txBox="1"/>
          <p:nvPr/>
        </p:nvSpPr>
        <p:spPr>
          <a:xfrm>
            <a:off x="5411824" y="1457360"/>
            <a:ext cx="1046539" cy="256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914377">
              <a:defRPr/>
            </a:pPr>
            <a:r>
              <a:rPr lang="en-US" sz="1067" b="1">
                <a:solidFill>
                  <a:srgbClr val="4BACC6"/>
                </a:solidFill>
                <a:latin typeface="Trebuchet MS"/>
              </a:rPr>
              <a:t>Customers</a:t>
            </a:r>
            <a:endParaRPr lang="en-IN" sz="1067" b="1">
              <a:solidFill>
                <a:srgbClr val="4BACC6"/>
              </a:solidFill>
              <a:latin typeface="Trebuchet MS"/>
            </a:endParaRPr>
          </a:p>
        </p:txBody>
      </p:sp>
      <p:sp>
        <p:nvSpPr>
          <p:cNvPr id="50" name="Freeform: Shape 18">
            <a:extLst>
              <a:ext uri="{FF2B5EF4-FFF2-40B4-BE49-F238E27FC236}">
                <a16:creationId xmlns:a16="http://schemas.microsoft.com/office/drawing/2014/main" id="{CF32C804-7C7B-AD53-41DA-E8EA488E54B4}"/>
              </a:ext>
            </a:extLst>
          </p:cNvPr>
          <p:cNvSpPr>
            <a:spLocks/>
          </p:cNvSpPr>
          <p:nvPr/>
        </p:nvSpPr>
        <p:spPr bwMode="gray">
          <a:xfrm>
            <a:off x="9683151" y="4032361"/>
            <a:ext cx="877132" cy="358107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Vulnerability Assessment</a:t>
            </a:r>
          </a:p>
        </p:txBody>
      </p:sp>
      <p:sp>
        <p:nvSpPr>
          <p:cNvPr id="58" name="Freeform: Shape 18">
            <a:extLst>
              <a:ext uri="{FF2B5EF4-FFF2-40B4-BE49-F238E27FC236}">
                <a16:creationId xmlns:a16="http://schemas.microsoft.com/office/drawing/2014/main" id="{A6E0BA88-991A-496D-7302-DA35283D9241}"/>
              </a:ext>
            </a:extLst>
          </p:cNvPr>
          <p:cNvSpPr>
            <a:spLocks/>
          </p:cNvSpPr>
          <p:nvPr/>
        </p:nvSpPr>
        <p:spPr bwMode="gray">
          <a:xfrm>
            <a:off x="10592893" y="4032361"/>
            <a:ext cx="877132" cy="358107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Penetration Testing</a:t>
            </a:r>
          </a:p>
        </p:txBody>
      </p:sp>
      <p:sp>
        <p:nvSpPr>
          <p:cNvPr id="1049" name="Freeform: Shape 18">
            <a:extLst>
              <a:ext uri="{FF2B5EF4-FFF2-40B4-BE49-F238E27FC236}">
                <a16:creationId xmlns:a16="http://schemas.microsoft.com/office/drawing/2014/main" id="{EF7BC985-84E2-EDD0-A42F-398BA894B2C4}"/>
              </a:ext>
            </a:extLst>
          </p:cNvPr>
          <p:cNvSpPr>
            <a:spLocks/>
          </p:cNvSpPr>
          <p:nvPr/>
        </p:nvSpPr>
        <p:spPr bwMode="gray">
          <a:xfrm>
            <a:off x="7037730" y="4033043"/>
            <a:ext cx="519801" cy="236099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SIEM</a:t>
            </a:r>
          </a:p>
        </p:txBody>
      </p:sp>
      <p:sp>
        <p:nvSpPr>
          <p:cNvPr id="1050" name="Freeform: Shape 18">
            <a:extLst>
              <a:ext uri="{FF2B5EF4-FFF2-40B4-BE49-F238E27FC236}">
                <a16:creationId xmlns:a16="http://schemas.microsoft.com/office/drawing/2014/main" id="{90B069B8-70DA-DC41-638C-8F7B400116D2}"/>
              </a:ext>
            </a:extLst>
          </p:cNvPr>
          <p:cNvSpPr>
            <a:spLocks/>
          </p:cNvSpPr>
          <p:nvPr/>
        </p:nvSpPr>
        <p:spPr bwMode="gray">
          <a:xfrm>
            <a:off x="7616307" y="4042630"/>
            <a:ext cx="552165" cy="221516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UEBA</a:t>
            </a:r>
          </a:p>
        </p:txBody>
      </p:sp>
      <p:sp>
        <p:nvSpPr>
          <p:cNvPr id="1051" name="Freeform: Shape 18">
            <a:extLst>
              <a:ext uri="{FF2B5EF4-FFF2-40B4-BE49-F238E27FC236}">
                <a16:creationId xmlns:a16="http://schemas.microsoft.com/office/drawing/2014/main" id="{F9BC8F2A-E239-21EA-769A-A4B4E0B17ADF}"/>
              </a:ext>
            </a:extLst>
          </p:cNvPr>
          <p:cNvSpPr>
            <a:spLocks/>
          </p:cNvSpPr>
          <p:nvPr/>
        </p:nvSpPr>
        <p:spPr bwMode="gray">
          <a:xfrm>
            <a:off x="9006921" y="4036201"/>
            <a:ext cx="458569" cy="215215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NBAD</a:t>
            </a:r>
          </a:p>
        </p:txBody>
      </p:sp>
      <p:sp>
        <p:nvSpPr>
          <p:cNvPr id="1052" name="Freeform: Shape 18">
            <a:extLst>
              <a:ext uri="{FF2B5EF4-FFF2-40B4-BE49-F238E27FC236}">
                <a16:creationId xmlns:a16="http://schemas.microsoft.com/office/drawing/2014/main" id="{71BD0EAE-F652-BD22-EAD1-0E44D1E35A43}"/>
              </a:ext>
            </a:extLst>
          </p:cNvPr>
          <p:cNvSpPr>
            <a:spLocks/>
          </p:cNvSpPr>
          <p:nvPr/>
        </p:nvSpPr>
        <p:spPr bwMode="gray">
          <a:xfrm>
            <a:off x="7037529" y="4333642"/>
            <a:ext cx="2427961" cy="291901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Threat Intelligence</a:t>
            </a:r>
          </a:p>
        </p:txBody>
      </p:sp>
      <p:sp>
        <p:nvSpPr>
          <p:cNvPr id="1055" name="Freeform: Shape 18">
            <a:extLst>
              <a:ext uri="{FF2B5EF4-FFF2-40B4-BE49-F238E27FC236}">
                <a16:creationId xmlns:a16="http://schemas.microsoft.com/office/drawing/2014/main" id="{DF88C825-88C4-C73F-9EEC-516BA3551113}"/>
              </a:ext>
            </a:extLst>
          </p:cNvPr>
          <p:cNvSpPr>
            <a:spLocks/>
          </p:cNvSpPr>
          <p:nvPr/>
        </p:nvSpPr>
        <p:spPr bwMode="gray">
          <a:xfrm>
            <a:off x="4375361" y="3609035"/>
            <a:ext cx="2447321" cy="358107"/>
          </a:xfrm>
          <a:prstGeom prst="rect">
            <a:avLst/>
          </a:pr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67" b="1" kern="0">
                <a:solidFill>
                  <a:srgbClr val="FFFFFF"/>
                </a:solidFill>
                <a:latin typeface="Trebuchet MS"/>
                <a:cs typeface="Arial" panose="020B0604020202020204" pitchFamily="34" charset="0"/>
              </a:rPr>
              <a:t>Monitoring / Management (MSS)</a:t>
            </a:r>
          </a:p>
        </p:txBody>
      </p:sp>
      <p:sp>
        <p:nvSpPr>
          <p:cNvPr id="1056" name="Freeform: Shape 18">
            <a:extLst>
              <a:ext uri="{FF2B5EF4-FFF2-40B4-BE49-F238E27FC236}">
                <a16:creationId xmlns:a16="http://schemas.microsoft.com/office/drawing/2014/main" id="{A3B0CB5E-D7A7-489E-F43A-5DB5BCE7E9FF}"/>
              </a:ext>
            </a:extLst>
          </p:cNvPr>
          <p:cNvSpPr>
            <a:spLocks/>
          </p:cNvSpPr>
          <p:nvPr/>
        </p:nvSpPr>
        <p:spPr bwMode="gray">
          <a:xfrm>
            <a:off x="7024497" y="3609035"/>
            <a:ext cx="2447321" cy="358107"/>
          </a:xfrm>
          <a:prstGeom prst="rect">
            <a:avLst/>
          </a:pr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67" b="1" kern="0">
                <a:solidFill>
                  <a:srgbClr val="FFFFFF"/>
                </a:solidFill>
                <a:latin typeface="Trebuchet MS"/>
                <a:cs typeface="Arial" panose="020B0604020202020204" pitchFamily="34" charset="0"/>
              </a:rPr>
              <a:t>Detection (MDR)</a:t>
            </a:r>
          </a:p>
        </p:txBody>
      </p:sp>
      <p:sp>
        <p:nvSpPr>
          <p:cNvPr id="1057" name="Freeform: Shape 18">
            <a:extLst>
              <a:ext uri="{FF2B5EF4-FFF2-40B4-BE49-F238E27FC236}">
                <a16:creationId xmlns:a16="http://schemas.microsoft.com/office/drawing/2014/main" id="{2870E99C-DF61-1D91-6E17-B46E45E622F5}"/>
              </a:ext>
            </a:extLst>
          </p:cNvPr>
          <p:cNvSpPr>
            <a:spLocks/>
          </p:cNvSpPr>
          <p:nvPr/>
        </p:nvSpPr>
        <p:spPr bwMode="gray">
          <a:xfrm>
            <a:off x="9683151" y="3609035"/>
            <a:ext cx="1776141" cy="358107"/>
          </a:xfrm>
          <a:prstGeom prst="rect">
            <a:avLst/>
          </a:prstGeom>
          <a:solidFill>
            <a:schemeClr val="accent2">
              <a:alpha val="9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067" b="1" kern="0">
                <a:solidFill>
                  <a:srgbClr val="FFFFFF"/>
                </a:solidFill>
                <a:latin typeface="Trebuchet MS"/>
                <a:cs typeface="Arial" panose="020B0604020202020204" pitchFamily="34" charset="0"/>
              </a:rPr>
              <a:t>Governance Risk &amp; Compliance (GRC)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9C236F-8782-69C8-A2AF-BE0D92F99532}"/>
              </a:ext>
            </a:extLst>
          </p:cNvPr>
          <p:cNvSpPr txBox="1"/>
          <p:nvPr/>
        </p:nvSpPr>
        <p:spPr>
          <a:xfrm>
            <a:off x="6079215" y="2120697"/>
            <a:ext cx="1954245" cy="2343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chemeClr val="accent3">
                <a:lumMod val="60000"/>
                <a:lumOff val="40000"/>
              </a:schemeClr>
            </a:solidFill>
            <a:prstDash val="sysDot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378">
              <a:defRPr sz="933" kern="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defTabSz="1219140">
              <a:defRPr/>
            </a:pPr>
            <a:r>
              <a:rPr lang="en-US" kern="1200">
                <a:latin typeface="Trebuchet MS"/>
              </a:rPr>
              <a:t>Service Management Portal</a:t>
            </a:r>
            <a:endParaRPr lang="en-IN" kern="1200">
              <a:latin typeface="Trebuchet MS"/>
            </a:endParaRPr>
          </a:p>
        </p:txBody>
      </p:sp>
      <p:sp>
        <p:nvSpPr>
          <p:cNvPr id="47" name="Freeform: Shape 18">
            <a:extLst>
              <a:ext uri="{FF2B5EF4-FFF2-40B4-BE49-F238E27FC236}">
                <a16:creationId xmlns:a16="http://schemas.microsoft.com/office/drawing/2014/main" id="{794E9201-7022-1E4E-CCAF-F4893B834E6A}"/>
              </a:ext>
            </a:extLst>
          </p:cNvPr>
          <p:cNvSpPr>
            <a:spLocks/>
          </p:cNvSpPr>
          <p:nvPr/>
        </p:nvSpPr>
        <p:spPr bwMode="gray">
          <a:xfrm>
            <a:off x="4389965" y="4054255"/>
            <a:ext cx="1270532" cy="33600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Performance &amp; Availability</a:t>
            </a:r>
          </a:p>
        </p:txBody>
      </p:sp>
      <p:sp>
        <p:nvSpPr>
          <p:cNvPr id="48" name="Freeform: Shape 18">
            <a:extLst>
              <a:ext uri="{FF2B5EF4-FFF2-40B4-BE49-F238E27FC236}">
                <a16:creationId xmlns:a16="http://schemas.microsoft.com/office/drawing/2014/main" id="{D91BE073-7873-BFEE-6CDF-391735903556}"/>
              </a:ext>
            </a:extLst>
          </p:cNvPr>
          <p:cNvSpPr>
            <a:spLocks/>
          </p:cNvSpPr>
          <p:nvPr/>
        </p:nvSpPr>
        <p:spPr bwMode="gray">
          <a:xfrm>
            <a:off x="4389963" y="4402735"/>
            <a:ext cx="1270533" cy="402869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OS &amp; Application Patch Management</a:t>
            </a:r>
          </a:p>
        </p:txBody>
      </p:sp>
      <p:grpSp>
        <p:nvGrpSpPr>
          <p:cNvPr id="1070" name="Group 1069">
            <a:extLst>
              <a:ext uri="{FF2B5EF4-FFF2-40B4-BE49-F238E27FC236}">
                <a16:creationId xmlns:a16="http://schemas.microsoft.com/office/drawing/2014/main" id="{885CE85C-4976-6C83-A5D9-5B782728ABD6}"/>
              </a:ext>
            </a:extLst>
          </p:cNvPr>
          <p:cNvGrpSpPr/>
          <p:nvPr/>
        </p:nvGrpSpPr>
        <p:grpSpPr>
          <a:xfrm>
            <a:off x="4074409" y="5270960"/>
            <a:ext cx="3184395" cy="725717"/>
            <a:chOff x="516062" y="2785123"/>
            <a:chExt cx="4286634" cy="587947"/>
          </a:xfrm>
        </p:grpSpPr>
        <p:sp>
          <p:nvSpPr>
            <p:cNvPr id="1066" name="Rectangle: Rounded Corners 30">
              <a:extLst>
                <a:ext uri="{FF2B5EF4-FFF2-40B4-BE49-F238E27FC236}">
                  <a16:creationId xmlns:a16="http://schemas.microsoft.com/office/drawing/2014/main" id="{B9B759BF-AC6C-2D42-42BD-A0A1437B9080}"/>
                </a:ext>
              </a:extLst>
            </p:cNvPr>
            <p:cNvSpPr/>
            <p:nvPr/>
          </p:nvSpPr>
          <p:spPr>
            <a:xfrm>
              <a:off x="516062" y="2791760"/>
              <a:ext cx="1148636" cy="58131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IN" sz="667">
                  <a:solidFill>
                    <a:prstClr val="black"/>
                  </a:solidFill>
                  <a:latin typeface="Trebuchet MS"/>
                  <a:cs typeface="Arial" panose="020B0604020202020204" pitchFamily="34" charset="0"/>
                </a:rPr>
                <a:t>Firewall, IDS/IPS, ATP, RA VPN, WAF, SWG, SASE. DDoS, DNS Security</a:t>
              </a:r>
              <a:endParaRPr lang="en-IN" sz="667" b="1">
                <a:solidFill>
                  <a:prstClr val="black"/>
                </a:solidFill>
                <a:latin typeface="Trebuchet MS"/>
                <a:cs typeface="Arial" panose="020B0604020202020204" pitchFamily="34" charset="0"/>
              </a:endParaRPr>
            </a:p>
          </p:txBody>
        </p:sp>
        <p:sp>
          <p:nvSpPr>
            <p:cNvPr id="1067" name="Rectangle: Rounded Corners 31">
              <a:extLst>
                <a:ext uri="{FF2B5EF4-FFF2-40B4-BE49-F238E27FC236}">
                  <a16:creationId xmlns:a16="http://schemas.microsoft.com/office/drawing/2014/main" id="{AE1D5BDC-4CFE-6C72-28A9-3DE1722EF64F}"/>
                </a:ext>
              </a:extLst>
            </p:cNvPr>
            <p:cNvSpPr/>
            <p:nvPr/>
          </p:nvSpPr>
          <p:spPr>
            <a:xfrm>
              <a:off x="1729878" y="2788452"/>
              <a:ext cx="980819" cy="57661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IN" sz="933">
                  <a:solidFill>
                    <a:prstClr val="black"/>
                  </a:solidFill>
                  <a:latin typeface="Trebuchet MS"/>
                  <a:cs typeface="Arial" panose="020B0604020202020204" pitchFamily="34" charset="0"/>
                </a:rPr>
                <a:t>NGAV</a:t>
              </a:r>
            </a:p>
          </p:txBody>
        </p:sp>
        <p:sp>
          <p:nvSpPr>
            <p:cNvPr id="1068" name="Rectangle: Rounded Corners 32">
              <a:extLst>
                <a:ext uri="{FF2B5EF4-FFF2-40B4-BE49-F238E27FC236}">
                  <a16:creationId xmlns:a16="http://schemas.microsoft.com/office/drawing/2014/main" id="{10195460-A950-E937-DE35-3436AF9D038B}"/>
                </a:ext>
              </a:extLst>
            </p:cNvPr>
            <p:cNvSpPr/>
            <p:nvPr/>
          </p:nvSpPr>
          <p:spPr>
            <a:xfrm>
              <a:off x="2775877" y="2785123"/>
              <a:ext cx="980819" cy="56981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IN" sz="933">
                  <a:solidFill>
                    <a:prstClr val="black"/>
                  </a:solidFill>
                  <a:latin typeface="Trebuchet MS"/>
                  <a:cs typeface="Arial" panose="020B0604020202020204" pitchFamily="34" charset="0"/>
                </a:rPr>
                <a:t>DLP, Email Security</a:t>
              </a:r>
            </a:p>
          </p:txBody>
        </p:sp>
        <p:sp>
          <p:nvSpPr>
            <p:cNvPr id="1069" name="Rectangle: Rounded Corners 35">
              <a:extLst>
                <a:ext uri="{FF2B5EF4-FFF2-40B4-BE49-F238E27FC236}">
                  <a16:creationId xmlns:a16="http://schemas.microsoft.com/office/drawing/2014/main" id="{24E4A708-21DA-C768-E8F5-51DBDB68F4ED}"/>
                </a:ext>
              </a:extLst>
            </p:cNvPr>
            <p:cNvSpPr/>
            <p:nvPr/>
          </p:nvSpPr>
          <p:spPr>
            <a:xfrm>
              <a:off x="3821877" y="2793594"/>
              <a:ext cx="980819" cy="56134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933">
                  <a:solidFill>
                    <a:prstClr val="black"/>
                  </a:solidFill>
                  <a:latin typeface="Trebuchet MS"/>
                  <a:cs typeface="Arial" panose="020B0604020202020204" pitchFamily="34" charset="0"/>
                </a:rPr>
                <a:t>CASB, PAM, MFA</a:t>
              </a:r>
              <a:endParaRPr lang="en-IN" sz="933">
                <a:solidFill>
                  <a:prstClr val="black"/>
                </a:solidFill>
                <a:latin typeface="Trebuchet MS"/>
                <a:cs typeface="Arial" panose="020B0604020202020204" pitchFamily="34" charset="0"/>
              </a:endParaRPr>
            </a:p>
          </p:txBody>
        </p:sp>
      </p:grpSp>
      <p:sp>
        <p:nvSpPr>
          <p:cNvPr id="1076" name="TextBox 1075">
            <a:extLst>
              <a:ext uri="{FF2B5EF4-FFF2-40B4-BE49-F238E27FC236}">
                <a16:creationId xmlns:a16="http://schemas.microsoft.com/office/drawing/2014/main" id="{8E350555-4492-1C21-15F7-50EB8CDEF181}"/>
              </a:ext>
            </a:extLst>
          </p:cNvPr>
          <p:cNvSpPr txBox="1"/>
          <p:nvPr/>
        </p:nvSpPr>
        <p:spPr>
          <a:xfrm rot="16200000">
            <a:off x="3719331" y="4088615"/>
            <a:ext cx="80506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467" b="1" kern="0">
                <a:solidFill>
                  <a:prstClr val="white"/>
                </a:solidFill>
                <a:latin typeface="Trebuchet MS"/>
                <a:cs typeface="Arial" panose="020B0604020202020204" pitchFamily="34" charset="0"/>
              </a:rPr>
              <a:t>Tools</a:t>
            </a:r>
            <a:endParaRPr lang="en-US" sz="1600" b="1" kern="0">
              <a:solidFill>
                <a:prstClr val="white"/>
              </a:solidFill>
              <a:latin typeface="Trebuchet MS"/>
              <a:cs typeface="Arial" panose="020B0604020202020204" pitchFamily="34" charset="0"/>
            </a:endParaRP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B74F2707-FAC2-AC37-E422-2E5CEBD01A84}"/>
              </a:ext>
            </a:extLst>
          </p:cNvPr>
          <p:cNvSpPr txBox="1"/>
          <p:nvPr/>
        </p:nvSpPr>
        <p:spPr>
          <a:xfrm>
            <a:off x="4121266" y="6005540"/>
            <a:ext cx="3090681" cy="29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67" b="1" kern="0">
                <a:solidFill>
                  <a:srgbClr val="FFFFFF"/>
                </a:solidFill>
                <a:latin typeface="Trebuchet MS"/>
                <a:cs typeface="Arial" panose="020B0604020202020204" pitchFamily="34" charset="0"/>
              </a:rPr>
              <a:t>Security Controls</a:t>
            </a: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153B89EB-FA30-93DB-A7B1-BCEB5FEBF42B}"/>
              </a:ext>
            </a:extLst>
          </p:cNvPr>
          <p:cNvSpPr txBox="1"/>
          <p:nvPr/>
        </p:nvSpPr>
        <p:spPr>
          <a:xfrm rot="16200000">
            <a:off x="4737049" y="2318263"/>
            <a:ext cx="1197843" cy="498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67" b="1" kern="0">
                <a:solidFill>
                  <a:prstClr val="black"/>
                </a:solidFill>
                <a:latin typeface="Trebuchet MS"/>
                <a:cs typeface="Arial" panose="020B0604020202020204" pitchFamily="34" charset="0"/>
              </a:rPr>
              <a:t>Service Assurance</a:t>
            </a:r>
          </a:p>
        </p:txBody>
      </p:sp>
      <p:cxnSp>
        <p:nvCxnSpPr>
          <p:cNvPr id="1085" name="Straight Arrow Connector 1084">
            <a:extLst>
              <a:ext uri="{FF2B5EF4-FFF2-40B4-BE49-F238E27FC236}">
                <a16:creationId xmlns:a16="http://schemas.microsoft.com/office/drawing/2014/main" id="{223B8EB7-4F8C-F683-9250-4350B0893A2D}"/>
              </a:ext>
            </a:extLst>
          </p:cNvPr>
          <p:cNvCxnSpPr>
            <a:cxnSpLocks/>
          </p:cNvCxnSpPr>
          <p:nvPr/>
        </p:nvCxnSpPr>
        <p:spPr>
          <a:xfrm flipH="1" flipV="1">
            <a:off x="7852022" y="3113256"/>
            <a:ext cx="7429" cy="346168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5D5637EE-1C8D-0966-F340-7EBE25191239}"/>
              </a:ext>
            </a:extLst>
          </p:cNvPr>
          <p:cNvGrpSpPr/>
          <p:nvPr/>
        </p:nvGrpSpPr>
        <p:grpSpPr>
          <a:xfrm>
            <a:off x="5187426" y="4876776"/>
            <a:ext cx="5626908" cy="293549"/>
            <a:chOff x="1636162" y="3314414"/>
            <a:chExt cx="5972399" cy="370735"/>
          </a:xfrm>
        </p:grpSpPr>
        <p:cxnSp>
          <p:nvCxnSpPr>
            <p:cNvPr id="2048" name="Straight Arrow Connector 2047">
              <a:extLst>
                <a:ext uri="{FF2B5EF4-FFF2-40B4-BE49-F238E27FC236}">
                  <a16:creationId xmlns:a16="http://schemas.microsoft.com/office/drawing/2014/main" id="{4185F382-6A24-E064-1BAC-FDB1DF5DBB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6162" y="3314414"/>
              <a:ext cx="0" cy="370735"/>
            </a:xfrm>
            <a:prstGeom prst="straightConnector1">
              <a:avLst/>
            </a:prstGeom>
            <a:noFill/>
            <a:ln w="19050" cap="flat" cmpd="sng" algn="ctr">
              <a:solidFill>
                <a:srgbClr val="BED73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2050" name="Straight Arrow Connector 2049">
              <a:extLst>
                <a:ext uri="{FF2B5EF4-FFF2-40B4-BE49-F238E27FC236}">
                  <a16:creationId xmlns:a16="http://schemas.microsoft.com/office/drawing/2014/main" id="{1382B589-3632-8509-9025-88DBE94F4E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8561" y="3314414"/>
              <a:ext cx="0" cy="370735"/>
            </a:xfrm>
            <a:prstGeom prst="straightConnector1">
              <a:avLst/>
            </a:prstGeom>
            <a:noFill/>
            <a:ln w="19050" cap="flat" cmpd="sng" algn="ctr">
              <a:solidFill>
                <a:srgbClr val="BED73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</p:grpSp>
      <p:sp>
        <p:nvSpPr>
          <p:cNvPr id="2051" name="Freeform: Shape 18">
            <a:extLst>
              <a:ext uri="{FF2B5EF4-FFF2-40B4-BE49-F238E27FC236}">
                <a16:creationId xmlns:a16="http://schemas.microsoft.com/office/drawing/2014/main" id="{986EA164-4FCD-0D8B-D2DC-1FD56B8C6D9C}"/>
              </a:ext>
            </a:extLst>
          </p:cNvPr>
          <p:cNvSpPr>
            <a:spLocks/>
          </p:cNvSpPr>
          <p:nvPr/>
        </p:nvSpPr>
        <p:spPr bwMode="gray">
          <a:xfrm>
            <a:off x="5719272" y="4054171"/>
            <a:ext cx="1086805" cy="336000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IAM</a:t>
            </a:r>
          </a:p>
        </p:txBody>
      </p:sp>
      <p:sp>
        <p:nvSpPr>
          <p:cNvPr id="2052" name="Freeform: Shape 18">
            <a:extLst>
              <a:ext uri="{FF2B5EF4-FFF2-40B4-BE49-F238E27FC236}">
                <a16:creationId xmlns:a16="http://schemas.microsoft.com/office/drawing/2014/main" id="{A73BEDCB-21F4-0873-A653-2B58D29215E8}"/>
              </a:ext>
            </a:extLst>
          </p:cNvPr>
          <p:cNvSpPr>
            <a:spLocks/>
          </p:cNvSpPr>
          <p:nvPr/>
        </p:nvSpPr>
        <p:spPr bwMode="gray">
          <a:xfrm>
            <a:off x="8240064" y="4043842"/>
            <a:ext cx="680049" cy="204415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EDR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88E4422-71DE-0801-DFEA-CCF4A877FC1C}"/>
              </a:ext>
            </a:extLst>
          </p:cNvPr>
          <p:cNvCxnSpPr>
            <a:cxnSpLocks/>
          </p:cNvCxnSpPr>
          <p:nvPr/>
        </p:nvCxnSpPr>
        <p:spPr>
          <a:xfrm>
            <a:off x="7418289" y="5814471"/>
            <a:ext cx="425540" cy="3383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71E7C35F-5F95-6FDA-F6DC-BD8A27780580}"/>
              </a:ext>
            </a:extLst>
          </p:cNvPr>
          <p:cNvSpPr>
            <a:spLocks/>
          </p:cNvSpPr>
          <p:nvPr/>
        </p:nvSpPr>
        <p:spPr bwMode="gray">
          <a:xfrm>
            <a:off x="5725165" y="4409630"/>
            <a:ext cx="1094703" cy="402869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Security Product Consoles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3728328-495A-9C66-FC37-A57CA3D8FD17}"/>
              </a:ext>
            </a:extLst>
          </p:cNvPr>
          <p:cNvSpPr/>
          <p:nvPr/>
        </p:nvSpPr>
        <p:spPr>
          <a:xfrm>
            <a:off x="7852021" y="5149338"/>
            <a:ext cx="3908175" cy="1160447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21" name="Picture 18" descr="Image result for end user compute icon">
            <a:extLst>
              <a:ext uri="{FF2B5EF4-FFF2-40B4-BE49-F238E27FC236}">
                <a16:creationId xmlns:a16="http://schemas.microsoft.com/office/drawing/2014/main" id="{5C1AB9AA-25F5-5BC9-CD27-37FA0CB7E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8158" y="5492538"/>
            <a:ext cx="526743" cy="25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Image result for Data center icon">
            <a:extLst>
              <a:ext uri="{FF2B5EF4-FFF2-40B4-BE49-F238E27FC236}">
                <a16:creationId xmlns:a16="http://schemas.microsoft.com/office/drawing/2014/main" id="{556CF46B-14A4-C89E-6E88-9F0E8163E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1638" y="5270957"/>
            <a:ext cx="438645" cy="4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Image result for Enterprise branch icon">
            <a:extLst>
              <a:ext uri="{FF2B5EF4-FFF2-40B4-BE49-F238E27FC236}">
                <a16:creationId xmlns:a16="http://schemas.microsoft.com/office/drawing/2014/main" id="{9BC52025-6C21-53AF-C770-ADAFF7A33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2227" y="5254173"/>
            <a:ext cx="493988" cy="4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2FB1AA-AD59-D408-0656-9490E0D56EB1}"/>
              </a:ext>
            </a:extLst>
          </p:cNvPr>
          <p:cNvSpPr txBox="1"/>
          <p:nvPr/>
        </p:nvSpPr>
        <p:spPr>
          <a:xfrm>
            <a:off x="8101907" y="5828459"/>
            <a:ext cx="829485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IN" sz="1067" kern="0">
                <a:solidFill>
                  <a:prstClr val="black"/>
                </a:solidFill>
                <a:latin typeface="Trebuchet MS"/>
                <a:cs typeface="Arial"/>
                <a:sym typeface="Arial"/>
              </a:rPr>
              <a:t>User | Device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12D7CE-3C7B-D75C-A63C-3BF4BB3C96E2}"/>
              </a:ext>
            </a:extLst>
          </p:cNvPr>
          <p:cNvSpPr txBox="1"/>
          <p:nvPr/>
        </p:nvSpPr>
        <p:spPr>
          <a:xfrm>
            <a:off x="9048460" y="5828459"/>
            <a:ext cx="86784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IN" sz="1067" kern="0">
                <a:solidFill>
                  <a:prstClr val="black"/>
                </a:solidFill>
                <a:latin typeface="Trebuchet MS"/>
                <a:cs typeface="Arial"/>
                <a:sym typeface="Arial"/>
              </a:rPr>
              <a:t>Branch | WAN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5B3DB8-7AF0-69B6-5E2C-BF23E298A73E}"/>
              </a:ext>
            </a:extLst>
          </p:cNvPr>
          <p:cNvSpPr txBox="1"/>
          <p:nvPr/>
        </p:nvSpPr>
        <p:spPr>
          <a:xfrm>
            <a:off x="10033378" y="5828459"/>
            <a:ext cx="685004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IN" sz="1067" kern="0">
                <a:solidFill>
                  <a:prstClr val="black"/>
                </a:solidFill>
                <a:latin typeface="Trebuchet MS"/>
                <a:cs typeface="Arial"/>
                <a:sym typeface="Arial"/>
              </a:rPr>
              <a:t>DC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023EE61-8EC8-5107-0925-453D32EE28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63" y="5230943"/>
            <a:ext cx="745669" cy="515911"/>
          </a:xfrm>
          <a:prstGeom prst="rect">
            <a:avLst/>
          </a:prstGeom>
        </p:spPr>
      </p:pic>
      <p:pic>
        <p:nvPicPr>
          <p:cNvPr id="34" name="Picture 24" descr="Image result for corporate user icon">
            <a:extLst>
              <a:ext uri="{FF2B5EF4-FFF2-40B4-BE49-F238E27FC236}">
                <a16:creationId xmlns:a16="http://schemas.microsoft.com/office/drawing/2014/main" id="{C76A2971-70DF-85CC-0BD7-42F34627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6232" y="5064742"/>
            <a:ext cx="462912" cy="42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4" descr="Image result for corporate user icon">
            <a:extLst>
              <a:ext uri="{FF2B5EF4-FFF2-40B4-BE49-F238E27FC236}">
                <a16:creationId xmlns:a16="http://schemas.microsoft.com/office/drawing/2014/main" id="{4ED02A91-4D54-C66B-9FBB-799E38606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3460" y="5118481"/>
            <a:ext cx="462912" cy="4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5DF9260-8383-B166-AE3A-96E9E2AB1EC7}"/>
              </a:ext>
            </a:extLst>
          </p:cNvPr>
          <p:cNvSpPr txBox="1"/>
          <p:nvPr/>
        </p:nvSpPr>
        <p:spPr>
          <a:xfrm>
            <a:off x="10886254" y="5828459"/>
            <a:ext cx="685004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defRPr/>
            </a:pPr>
            <a:r>
              <a:rPr lang="en-IN" sz="1067" kern="0">
                <a:solidFill>
                  <a:prstClr val="black"/>
                </a:solidFill>
                <a:latin typeface="Trebuchet MS"/>
                <a:cs typeface="Arial"/>
                <a:sym typeface="Arial"/>
              </a:rPr>
              <a:t>Any Cloud</a:t>
            </a:r>
          </a:p>
        </p:txBody>
      </p:sp>
      <p:sp>
        <p:nvSpPr>
          <p:cNvPr id="4" name="Freeform: Shape 18">
            <a:extLst>
              <a:ext uri="{FF2B5EF4-FFF2-40B4-BE49-F238E27FC236}">
                <a16:creationId xmlns:a16="http://schemas.microsoft.com/office/drawing/2014/main" id="{3DBE1276-D0C5-B4D7-287D-971C5D3D5A56}"/>
              </a:ext>
            </a:extLst>
          </p:cNvPr>
          <p:cNvSpPr>
            <a:spLocks/>
          </p:cNvSpPr>
          <p:nvPr/>
        </p:nvSpPr>
        <p:spPr bwMode="gray">
          <a:xfrm>
            <a:off x="9683151" y="4465326"/>
            <a:ext cx="1786868" cy="291901"/>
          </a:xfrm>
          <a:prstGeom prst="rect">
            <a:avLst/>
          </a:prstGeom>
          <a:solidFill>
            <a:schemeClr val="bg1">
              <a:alpha val="90000"/>
            </a:schemeClr>
          </a:solidFill>
          <a:ln w="31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flat" dir="t"/>
          </a:scene3d>
          <a:sp3d z="190500" extrusionH="12700" prstMaterial="plastic"/>
        </p:spPr>
        <p:txBody>
          <a:bodyPr spcFirstLastPara="0" vert="horz" wrap="square" lIns="54611" tIns="54611" rIns="54611" bIns="54611" numCol="1" spcCol="1270" anchor="ctr" anchorCtr="0">
            <a:noAutofit/>
          </a:bodyPr>
          <a:lstStyle/>
          <a:p>
            <a:pPr algn="ctr" defTabSz="533227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33" kern="0">
                <a:solidFill>
                  <a:srgbClr val="1E272C">
                    <a:lumMod val="50000"/>
                  </a:srgbClr>
                </a:solidFill>
                <a:latin typeface="Trebuchet MS"/>
                <a:cs typeface="Arial" panose="020B0604020202020204" pitchFamily="34" charset="0"/>
              </a:rPr>
              <a:t>Security Audits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0B829CB-39F7-E204-4230-FDA28A36FA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6516333"/>
              </p:ext>
            </p:extLst>
          </p:nvPr>
        </p:nvGraphicFramePr>
        <p:xfrm>
          <a:off x="284201" y="1329914"/>
          <a:ext cx="3461444" cy="4979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9662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US" dirty="0"/>
              <a:t>SOC MONITORING PHILOSOPHY</a:t>
            </a:r>
            <a:endParaRPr lang="en-IN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085A27D-C199-DFA4-4CEC-0D55CFD00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71" y="1016815"/>
            <a:ext cx="10548258" cy="51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70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07B45-E91A-F69B-DF6B-381C6B330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BDD70C"/>
                </a:solidFill>
              </a:rPr>
              <a:t>NOC</a:t>
            </a:r>
            <a:endParaRPr lang="en-IN" dirty="0">
              <a:solidFill>
                <a:srgbClr val="BDD7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62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US" dirty="0"/>
              <a:t>NETWORK MANAGEMENT AND OPERATIONS SCOPE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9BD18-D6BE-4171-42F5-8B0BBF9C3A23}"/>
              </a:ext>
            </a:extLst>
          </p:cNvPr>
          <p:cNvSpPr txBox="1"/>
          <p:nvPr/>
        </p:nvSpPr>
        <p:spPr>
          <a:xfrm>
            <a:off x="509127" y="1121747"/>
            <a:ext cx="3358077" cy="576552"/>
          </a:xfrm>
          <a:prstGeom prst="flowChartOffpageConnector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Network Operations Outsourcing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5807A-E26A-5410-FAC4-630AADD7C04B}"/>
              </a:ext>
            </a:extLst>
          </p:cNvPr>
          <p:cNvSpPr txBox="1"/>
          <p:nvPr/>
        </p:nvSpPr>
        <p:spPr>
          <a:xfrm>
            <a:off x="4177478" y="1121747"/>
            <a:ext cx="3402344" cy="576552"/>
          </a:xfrm>
          <a:prstGeom prst="flowChartOffpage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Network Consolidation &amp; Operations Outsourcing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48F4E-6DC2-3425-87F4-0791552B2983}"/>
              </a:ext>
            </a:extLst>
          </p:cNvPr>
          <p:cNvSpPr txBox="1"/>
          <p:nvPr/>
        </p:nvSpPr>
        <p:spPr>
          <a:xfrm>
            <a:off x="7845827" y="1121747"/>
            <a:ext cx="3358077" cy="576552"/>
          </a:xfrm>
          <a:prstGeom prst="flowChartOffpage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Network Transformation </a:t>
            </a:r>
            <a:b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&amp; Operations</a:t>
            </a: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3F818E5A-5B43-42EC-4FA1-CB548438DE2E}"/>
              </a:ext>
            </a:extLst>
          </p:cNvPr>
          <p:cNvSpPr/>
          <p:nvPr/>
        </p:nvSpPr>
        <p:spPr>
          <a:xfrm>
            <a:off x="2861859" y="2300720"/>
            <a:ext cx="2446017" cy="603253"/>
          </a:xfrm>
          <a:custGeom>
            <a:avLst/>
            <a:gdLst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000" h="360000">
                <a:moveTo>
                  <a:pt x="0" y="0"/>
                </a:moveTo>
                <a:cubicBezTo>
                  <a:pt x="568995" y="98854"/>
                  <a:pt x="608413" y="81203"/>
                  <a:pt x="1188000" y="0"/>
                </a:cubicBezTo>
                <a:lnTo>
                  <a:pt x="1188000" y="360000"/>
                </a:lnTo>
                <a:cubicBezTo>
                  <a:pt x="608414" y="268206"/>
                  <a:pt x="576056" y="268206"/>
                  <a:pt x="0" y="36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BDD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Roboto" panose="02000000000000000000" pitchFamily="2" charset="0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85F80D96-86D8-A1A2-2E50-F93EBC363B4F}"/>
              </a:ext>
            </a:extLst>
          </p:cNvPr>
          <p:cNvSpPr/>
          <p:nvPr/>
        </p:nvSpPr>
        <p:spPr>
          <a:xfrm>
            <a:off x="6528592" y="2300720"/>
            <a:ext cx="2486052" cy="603253"/>
          </a:xfrm>
          <a:custGeom>
            <a:avLst/>
            <a:gdLst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  <a:gd name="connsiteX0" fmla="*/ 0 w 1188000"/>
              <a:gd name="connsiteY0" fmla="*/ 0 h 360000"/>
              <a:gd name="connsiteX1" fmla="*/ 1188000 w 1188000"/>
              <a:gd name="connsiteY1" fmla="*/ 0 h 360000"/>
              <a:gd name="connsiteX2" fmla="*/ 1188000 w 1188000"/>
              <a:gd name="connsiteY2" fmla="*/ 360000 h 360000"/>
              <a:gd name="connsiteX3" fmla="*/ 0 w 1188000"/>
              <a:gd name="connsiteY3" fmla="*/ 360000 h 360000"/>
              <a:gd name="connsiteX4" fmla="*/ 0 w 1188000"/>
              <a:gd name="connsiteY4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8000" h="360000">
                <a:moveTo>
                  <a:pt x="0" y="0"/>
                </a:moveTo>
                <a:cubicBezTo>
                  <a:pt x="568995" y="98854"/>
                  <a:pt x="608413" y="81203"/>
                  <a:pt x="1188000" y="0"/>
                </a:cubicBezTo>
                <a:lnTo>
                  <a:pt x="1188000" y="360000"/>
                </a:lnTo>
                <a:cubicBezTo>
                  <a:pt x="608414" y="268206"/>
                  <a:pt x="576056" y="268206"/>
                  <a:pt x="0" y="360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BDD7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Roboto" panose="020000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FB01A7-B5FC-B419-FDE6-1726A74F4388}"/>
              </a:ext>
            </a:extLst>
          </p:cNvPr>
          <p:cNvSpPr/>
          <p:nvPr/>
        </p:nvSpPr>
        <p:spPr>
          <a:xfrm>
            <a:off x="1478823" y="1893000"/>
            <a:ext cx="1536000" cy="1536000"/>
          </a:xfrm>
          <a:prstGeom prst="ellipse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Roboto" panose="02000000000000000000" pitchFamily="2" charset="0"/>
            </a:endParaRPr>
          </a:p>
        </p:txBody>
      </p:sp>
      <p:pic>
        <p:nvPicPr>
          <p:cNvPr id="9" name="Picture 2" descr="Image result for Outsourcing icon">
            <a:extLst>
              <a:ext uri="{FF2B5EF4-FFF2-40B4-BE49-F238E27FC236}">
                <a16:creationId xmlns:a16="http://schemas.microsoft.com/office/drawing/2014/main" id="{8707C8CE-1581-3B2B-81F0-BB509AA4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009" y="2177186"/>
            <a:ext cx="967628" cy="96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997425E-253E-24DA-1B5E-1BB517A0D31D}"/>
              </a:ext>
            </a:extLst>
          </p:cNvPr>
          <p:cNvSpPr/>
          <p:nvPr/>
        </p:nvSpPr>
        <p:spPr>
          <a:xfrm>
            <a:off x="5147172" y="1893000"/>
            <a:ext cx="1536000" cy="1536000"/>
          </a:xfrm>
          <a:prstGeom prst="ellipse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Roboto" panose="02000000000000000000" pitchFamily="2" charset="0"/>
            </a:endParaRPr>
          </a:p>
        </p:txBody>
      </p:sp>
      <p:pic>
        <p:nvPicPr>
          <p:cNvPr id="12" name="Picture 4" descr="Image result for Network icon">
            <a:extLst>
              <a:ext uri="{FF2B5EF4-FFF2-40B4-BE49-F238E27FC236}">
                <a16:creationId xmlns:a16="http://schemas.microsoft.com/office/drawing/2014/main" id="{D9220DE6-5014-3E90-FF37-21147E1B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010" y="2114511"/>
            <a:ext cx="979279" cy="97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5AACD04-7BC9-5D2B-AD36-8D14076D1961}"/>
              </a:ext>
            </a:extLst>
          </p:cNvPr>
          <p:cNvSpPr/>
          <p:nvPr/>
        </p:nvSpPr>
        <p:spPr>
          <a:xfrm>
            <a:off x="8815522" y="1893000"/>
            <a:ext cx="1536000" cy="1536000"/>
          </a:xfrm>
          <a:prstGeom prst="ellipse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Roboto" panose="02000000000000000000" pitchFamily="2" charset="0"/>
            </a:endParaRPr>
          </a:p>
        </p:txBody>
      </p:sp>
      <p:pic>
        <p:nvPicPr>
          <p:cNvPr id="14" name="Picture 8" descr="Image result for network Transformation icon">
            <a:extLst>
              <a:ext uri="{FF2B5EF4-FFF2-40B4-BE49-F238E27FC236}">
                <a16:creationId xmlns:a16="http://schemas.microsoft.com/office/drawing/2014/main" id="{894F0089-0B15-1A8F-496A-BC9EC8254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300" y="2145717"/>
            <a:ext cx="1020443" cy="102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E1F938BF-7902-9F98-8F18-9705B8E0F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155972"/>
              </p:ext>
            </p:extLst>
          </p:nvPr>
        </p:nvGraphicFramePr>
        <p:xfrm>
          <a:off x="704346" y="3733773"/>
          <a:ext cx="3446609" cy="2926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B63D9FC-E4F3-C9F4-F657-D1AFBF554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344358"/>
              </p:ext>
            </p:extLst>
          </p:nvPr>
        </p:nvGraphicFramePr>
        <p:xfrm>
          <a:off x="4372700" y="3733776"/>
          <a:ext cx="3446609" cy="2926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58125A32-B8BE-7AFA-1950-F58380D9F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5947301"/>
              </p:ext>
            </p:extLst>
          </p:nvPr>
        </p:nvGraphicFramePr>
        <p:xfrm>
          <a:off x="8041050" y="3733775"/>
          <a:ext cx="3446609" cy="1187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1136508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IN" dirty="0"/>
              <a:t>SIFY MANAGED NOC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F3CF6EB-58CE-C81E-9587-397AA648F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6230305"/>
              </p:ext>
            </p:extLst>
          </p:nvPr>
        </p:nvGraphicFramePr>
        <p:xfrm>
          <a:off x="6314528" y="1316565"/>
          <a:ext cx="5445672" cy="4899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6403E5-489F-01E0-7727-5C6BF8B4AF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409287"/>
              </p:ext>
            </p:extLst>
          </p:nvPr>
        </p:nvGraphicFramePr>
        <p:xfrm>
          <a:off x="442822" y="1316565"/>
          <a:ext cx="5413996" cy="2112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EFDE4DD-4072-4A8A-063A-2A772C541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5542754"/>
              </p:ext>
            </p:extLst>
          </p:nvPr>
        </p:nvGraphicFramePr>
        <p:xfrm>
          <a:off x="433401" y="4103859"/>
          <a:ext cx="5423417" cy="2112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735417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US" dirty="0">
                <a:solidFill>
                  <a:srgbClr val="BDD70C"/>
                </a:solidFill>
              </a:rPr>
              <a:t>PLATFORM INTEGRATION FOR BETTER OUTCOMES</a:t>
            </a:r>
            <a:endParaRPr lang="en-IN" dirty="0">
              <a:solidFill>
                <a:srgbClr val="BDD70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4C572-2E63-B58A-F7CA-C6AB6221B781}"/>
              </a:ext>
            </a:extLst>
          </p:cNvPr>
          <p:cNvSpPr/>
          <p:nvPr/>
        </p:nvSpPr>
        <p:spPr bwMode="auto">
          <a:xfrm>
            <a:off x="1894591" y="4196455"/>
            <a:ext cx="6796981" cy="602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rgbClr val="10253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F972ED-7088-0956-CBAF-C4757F41CFB8}"/>
              </a:ext>
            </a:extLst>
          </p:cNvPr>
          <p:cNvSpPr/>
          <p:nvPr/>
        </p:nvSpPr>
        <p:spPr bwMode="auto">
          <a:xfrm>
            <a:off x="3033318" y="1749495"/>
            <a:ext cx="6755052" cy="123035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B1642-BF6A-33BD-AFF5-3A5738B4EAF6}"/>
              </a:ext>
            </a:extLst>
          </p:cNvPr>
          <p:cNvSpPr/>
          <p:nvPr/>
        </p:nvSpPr>
        <p:spPr>
          <a:xfrm>
            <a:off x="1897803" y="4986490"/>
            <a:ext cx="6695852" cy="2067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Sify’s Adaptation layer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D69848-5F72-55FC-E0E2-D588D570E21A}"/>
              </a:ext>
            </a:extLst>
          </p:cNvPr>
          <p:cNvSpPr/>
          <p:nvPr/>
        </p:nvSpPr>
        <p:spPr>
          <a:xfrm>
            <a:off x="7558216" y="1529169"/>
            <a:ext cx="1223081" cy="294513"/>
          </a:xfrm>
          <a:prstGeom prst="roundRect">
            <a:avLst/>
          </a:prstGeom>
          <a:solidFill>
            <a:srgbClr val="BED730"/>
          </a:solidFill>
          <a:ln w="127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3381DE-28A6-9B5E-D5BE-B829CF5B0E90}"/>
              </a:ext>
            </a:extLst>
          </p:cNvPr>
          <p:cNvSpPr/>
          <p:nvPr/>
        </p:nvSpPr>
        <p:spPr>
          <a:xfrm>
            <a:off x="7696982" y="1564979"/>
            <a:ext cx="7906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Sify Portals</a:t>
            </a:r>
            <a:endParaRPr kumimoji="0" lang="en-IN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956008-46AB-811F-F8D2-1451AE9D8C35}"/>
              </a:ext>
            </a:extLst>
          </p:cNvPr>
          <p:cNvSpPr/>
          <p:nvPr/>
        </p:nvSpPr>
        <p:spPr>
          <a:xfrm>
            <a:off x="9230585" y="4185620"/>
            <a:ext cx="1384345" cy="7280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4CEC34-7AB3-48D8-1A01-41233AAF02FC}"/>
              </a:ext>
            </a:extLst>
          </p:cNvPr>
          <p:cNvSpPr/>
          <p:nvPr/>
        </p:nvSpPr>
        <p:spPr>
          <a:xfrm>
            <a:off x="4277664" y="1550425"/>
            <a:ext cx="1262305" cy="252001"/>
          </a:xfrm>
          <a:prstGeom prst="roundRect">
            <a:avLst/>
          </a:prstGeom>
          <a:solidFill>
            <a:srgbClr val="BED730"/>
          </a:solidFill>
          <a:ln w="12700"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D1C0D3-46D5-A461-14F2-C5E5EFC7AB3C}"/>
              </a:ext>
            </a:extLst>
          </p:cNvPr>
          <p:cNvSpPr/>
          <p:nvPr/>
        </p:nvSpPr>
        <p:spPr>
          <a:xfrm>
            <a:off x="1867223" y="3810582"/>
            <a:ext cx="7016236" cy="2118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Sify’s Intelligent Event Aggregation, Correlation, Prediction and Integration layer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CFAB8B-9D40-3C43-0B7F-300470930334}"/>
              </a:ext>
            </a:extLst>
          </p:cNvPr>
          <p:cNvSpPr/>
          <p:nvPr/>
        </p:nvSpPr>
        <p:spPr>
          <a:xfrm>
            <a:off x="5893823" y="4302213"/>
            <a:ext cx="2650888" cy="4000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7998BB-F23E-F23B-6AD9-016DAA62EA9D}"/>
              </a:ext>
            </a:extLst>
          </p:cNvPr>
          <p:cNvSpPr/>
          <p:nvPr/>
        </p:nvSpPr>
        <p:spPr bwMode="auto">
          <a:xfrm>
            <a:off x="3170163" y="1873254"/>
            <a:ext cx="3240981" cy="10422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0231E6-FC31-63C9-FC2F-437E68C67F7F}"/>
              </a:ext>
            </a:extLst>
          </p:cNvPr>
          <p:cNvSpPr/>
          <p:nvPr/>
        </p:nvSpPr>
        <p:spPr bwMode="auto">
          <a:xfrm>
            <a:off x="6640980" y="1880361"/>
            <a:ext cx="2989907" cy="10382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86C279-EDF4-E997-C820-169271CAB828}"/>
              </a:ext>
            </a:extLst>
          </p:cNvPr>
          <p:cNvSpPr/>
          <p:nvPr/>
        </p:nvSpPr>
        <p:spPr>
          <a:xfrm>
            <a:off x="4642675" y="1857632"/>
            <a:ext cx="551754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ITSM</a:t>
            </a:r>
            <a:endParaRPr kumimoji="0" lang="en-IN" sz="1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0984C4-D595-13D5-A3D7-46C1E72DC508}"/>
              </a:ext>
            </a:extLst>
          </p:cNvPr>
          <p:cNvSpPr/>
          <p:nvPr/>
        </p:nvSpPr>
        <p:spPr bwMode="auto">
          <a:xfrm>
            <a:off x="3460029" y="2103558"/>
            <a:ext cx="846937" cy="22256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Incident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AEC15-A0AA-C714-AC43-A939A4413737}"/>
              </a:ext>
            </a:extLst>
          </p:cNvPr>
          <p:cNvSpPr/>
          <p:nvPr/>
        </p:nvSpPr>
        <p:spPr bwMode="auto">
          <a:xfrm>
            <a:off x="3460026" y="2379633"/>
            <a:ext cx="846937" cy="22256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Problem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49AEFA-8B67-0E3E-CC12-8171A6963C57}"/>
              </a:ext>
            </a:extLst>
          </p:cNvPr>
          <p:cNvSpPr/>
          <p:nvPr/>
        </p:nvSpPr>
        <p:spPr bwMode="auto">
          <a:xfrm>
            <a:off x="4362066" y="2628649"/>
            <a:ext cx="846937" cy="22256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Change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3D31F-AD0B-B28D-DCE5-151B2674B67D}"/>
              </a:ext>
            </a:extLst>
          </p:cNvPr>
          <p:cNvSpPr/>
          <p:nvPr/>
        </p:nvSpPr>
        <p:spPr bwMode="auto">
          <a:xfrm>
            <a:off x="4390608" y="2103558"/>
            <a:ext cx="846937" cy="22256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FSM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35D531-7B5F-086F-161A-4BB746995C8F}"/>
              </a:ext>
            </a:extLst>
          </p:cNvPr>
          <p:cNvSpPr/>
          <p:nvPr/>
        </p:nvSpPr>
        <p:spPr bwMode="auto">
          <a:xfrm>
            <a:off x="4390610" y="2379633"/>
            <a:ext cx="846937" cy="22256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Service Req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E223FC-1886-9306-3738-507EB6FB1C2B}"/>
              </a:ext>
            </a:extLst>
          </p:cNvPr>
          <p:cNvSpPr/>
          <p:nvPr/>
        </p:nvSpPr>
        <p:spPr bwMode="auto">
          <a:xfrm>
            <a:off x="5320780" y="2624712"/>
            <a:ext cx="846937" cy="22256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Workflows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66C883-E516-15FF-ED8F-C7573BB914F7}"/>
              </a:ext>
            </a:extLst>
          </p:cNvPr>
          <p:cNvSpPr/>
          <p:nvPr/>
        </p:nvSpPr>
        <p:spPr bwMode="auto">
          <a:xfrm>
            <a:off x="5330115" y="2097015"/>
            <a:ext cx="934780" cy="22043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Asset Mgmt.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4998E7-8DED-8ECC-C5C2-6EBD59DDB474}"/>
              </a:ext>
            </a:extLst>
          </p:cNvPr>
          <p:cNvSpPr/>
          <p:nvPr/>
        </p:nvSpPr>
        <p:spPr bwMode="auto">
          <a:xfrm>
            <a:off x="5328672" y="2377892"/>
            <a:ext cx="846937" cy="22256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Preventive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C05C62-FCAD-BF88-2927-817187457085}"/>
              </a:ext>
            </a:extLst>
          </p:cNvPr>
          <p:cNvSpPr/>
          <p:nvPr/>
        </p:nvSpPr>
        <p:spPr bwMode="auto">
          <a:xfrm>
            <a:off x="6790380" y="2148318"/>
            <a:ext cx="846937" cy="30092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Dashboards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100721-1621-73A6-1D3D-E80467BDE5F5}"/>
              </a:ext>
            </a:extLst>
          </p:cNvPr>
          <p:cNvSpPr/>
          <p:nvPr/>
        </p:nvSpPr>
        <p:spPr bwMode="auto">
          <a:xfrm>
            <a:off x="7696982" y="2150446"/>
            <a:ext cx="846937" cy="29879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Insights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F01CE2-5343-5A49-E11A-986F54626B72}"/>
              </a:ext>
            </a:extLst>
          </p:cNvPr>
          <p:cNvSpPr/>
          <p:nvPr/>
        </p:nvSpPr>
        <p:spPr bwMode="auto">
          <a:xfrm>
            <a:off x="8593657" y="2153002"/>
            <a:ext cx="846937" cy="30315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Self Service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9D85692-8767-ECE0-630E-AB237980E7F7}"/>
              </a:ext>
            </a:extLst>
          </p:cNvPr>
          <p:cNvSpPr/>
          <p:nvPr/>
        </p:nvSpPr>
        <p:spPr bwMode="auto">
          <a:xfrm>
            <a:off x="6777825" y="2546409"/>
            <a:ext cx="1445019" cy="3094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  <a:r>
              <a:rPr kumimoji="0" lang="en-IN" sz="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rd</a:t>
            </a: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party Dash boards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6F03DC-5C43-EB52-1C53-CB2971559803}"/>
              </a:ext>
            </a:extLst>
          </p:cNvPr>
          <p:cNvSpPr/>
          <p:nvPr/>
        </p:nvSpPr>
        <p:spPr bwMode="auto">
          <a:xfrm>
            <a:off x="8318331" y="2546411"/>
            <a:ext cx="1130704" cy="30315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Automation Interface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7CBFAC-4715-FF8E-A1B5-6162CE3D36F2}"/>
              </a:ext>
            </a:extLst>
          </p:cNvPr>
          <p:cNvSpPr/>
          <p:nvPr/>
        </p:nvSpPr>
        <p:spPr bwMode="auto">
          <a:xfrm>
            <a:off x="3441313" y="2633414"/>
            <a:ext cx="846937" cy="22256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21911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CMDB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D48890-2492-9EB5-712A-5A152F957A4A}"/>
              </a:ext>
            </a:extLst>
          </p:cNvPr>
          <p:cNvSpPr/>
          <p:nvPr/>
        </p:nvSpPr>
        <p:spPr>
          <a:xfrm>
            <a:off x="6537112" y="4379387"/>
            <a:ext cx="1047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Data Aggregator</a:t>
            </a:r>
            <a:endParaRPr kumimoji="0" lang="en-IN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219CF8-80A5-08D2-2209-E04669B3B1CE}"/>
              </a:ext>
            </a:extLst>
          </p:cNvPr>
          <p:cNvSpPr/>
          <p:nvPr/>
        </p:nvSpPr>
        <p:spPr>
          <a:xfrm>
            <a:off x="4434689" y="1564979"/>
            <a:ext cx="8659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Service Desk</a:t>
            </a:r>
            <a:endParaRPr kumimoji="0" lang="en-IN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649118-3157-C9B4-53D5-4B3C222CB04F}"/>
              </a:ext>
            </a:extLst>
          </p:cNvPr>
          <p:cNvSpPr/>
          <p:nvPr/>
        </p:nvSpPr>
        <p:spPr>
          <a:xfrm>
            <a:off x="7311522" y="1860403"/>
            <a:ext cx="1795171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Integrated DX Layer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2C3A634-05C1-426C-0C5F-3A6E2FB06158}"/>
              </a:ext>
            </a:extLst>
          </p:cNvPr>
          <p:cNvSpPr/>
          <p:nvPr/>
        </p:nvSpPr>
        <p:spPr>
          <a:xfrm>
            <a:off x="9173288" y="4237123"/>
            <a:ext cx="14470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Third party Telemetry</a:t>
            </a: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Platform</a:t>
            </a:r>
          </a:p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(TE or similar)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E9F4317-9076-86EF-CCE0-4E1735EAFEEA}"/>
              </a:ext>
            </a:extLst>
          </p:cNvPr>
          <p:cNvSpPr/>
          <p:nvPr/>
        </p:nvSpPr>
        <p:spPr>
          <a:xfrm>
            <a:off x="1982179" y="4283625"/>
            <a:ext cx="1165981" cy="4372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BA7911-0B48-52C2-5F6E-FC7D014B33C5}"/>
              </a:ext>
            </a:extLst>
          </p:cNvPr>
          <p:cNvSpPr/>
          <p:nvPr/>
        </p:nvSpPr>
        <p:spPr>
          <a:xfrm>
            <a:off x="2041783" y="4305676"/>
            <a:ext cx="115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Network </a:t>
            </a:r>
          </a:p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Configuration</a:t>
            </a:r>
            <a:endParaRPr kumimoji="0" lang="en-IN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E267625-6C9C-EE64-2C90-30B7FAA44B31}"/>
              </a:ext>
            </a:extLst>
          </p:cNvPr>
          <p:cNvSpPr/>
          <p:nvPr/>
        </p:nvSpPr>
        <p:spPr>
          <a:xfrm>
            <a:off x="3264417" y="4289135"/>
            <a:ext cx="1183712" cy="4261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D94B8F1-B54D-AA40-4B31-4FA28EE6EDCC}"/>
              </a:ext>
            </a:extLst>
          </p:cNvPr>
          <p:cNvSpPr/>
          <p:nvPr/>
        </p:nvSpPr>
        <p:spPr>
          <a:xfrm>
            <a:off x="3440094" y="4305676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Network </a:t>
            </a:r>
          </a:p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Remediation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6BFF01-DE9E-C945-4C1D-E7F5D8ECFDE8}"/>
              </a:ext>
            </a:extLst>
          </p:cNvPr>
          <p:cNvSpPr/>
          <p:nvPr/>
        </p:nvSpPr>
        <p:spPr>
          <a:xfrm>
            <a:off x="4567779" y="4298238"/>
            <a:ext cx="1155900" cy="407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CFF5C1C-725C-F7DA-31B9-4077D97DB88E}"/>
              </a:ext>
            </a:extLst>
          </p:cNvPr>
          <p:cNvSpPr/>
          <p:nvPr/>
        </p:nvSpPr>
        <p:spPr>
          <a:xfrm>
            <a:off x="4514531" y="4327449"/>
            <a:ext cx="1209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Network </a:t>
            </a:r>
          </a:p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Analytics</a:t>
            </a:r>
            <a:endParaRPr kumimoji="0" lang="en-IN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E66316-030C-038D-DE3B-6090E093646E}"/>
              </a:ext>
            </a:extLst>
          </p:cNvPr>
          <p:cNvCxnSpPr>
            <a:cxnSpLocks/>
          </p:cNvCxnSpPr>
          <p:nvPr/>
        </p:nvCxnSpPr>
        <p:spPr>
          <a:xfrm>
            <a:off x="2778913" y="5247407"/>
            <a:ext cx="0" cy="184928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6ED13E-B067-C486-208F-A792F1AB0BE1}"/>
              </a:ext>
            </a:extLst>
          </p:cNvPr>
          <p:cNvCxnSpPr>
            <a:cxnSpLocks/>
          </p:cNvCxnSpPr>
          <p:nvPr/>
        </p:nvCxnSpPr>
        <p:spPr>
          <a:xfrm>
            <a:off x="5370412" y="5253679"/>
            <a:ext cx="0" cy="184928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0601422-1E30-177E-A87B-64DBDFB1A28E}"/>
              </a:ext>
            </a:extLst>
          </p:cNvPr>
          <p:cNvCxnSpPr>
            <a:cxnSpLocks/>
          </p:cNvCxnSpPr>
          <p:nvPr/>
        </p:nvCxnSpPr>
        <p:spPr>
          <a:xfrm>
            <a:off x="8222844" y="5234865"/>
            <a:ext cx="0" cy="184928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4252D59-104A-75C3-046C-E311E708368A}"/>
              </a:ext>
            </a:extLst>
          </p:cNvPr>
          <p:cNvSpPr txBox="1"/>
          <p:nvPr/>
        </p:nvSpPr>
        <p:spPr>
          <a:xfrm>
            <a:off x="3131164" y="4750929"/>
            <a:ext cx="2506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Events, Alarms, Data, Config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C949A4-B4DA-F366-7E51-2DF72F3C9E9C}"/>
              </a:ext>
            </a:extLst>
          </p:cNvPr>
          <p:cNvSpPr txBox="1"/>
          <p:nvPr/>
        </p:nvSpPr>
        <p:spPr>
          <a:xfrm>
            <a:off x="2827135" y="5240869"/>
            <a:ext cx="2506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Metric Data, SNMP, Logs, NetFlow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F599B71-E690-ABB4-C611-CC763B6C5DFA}"/>
              </a:ext>
            </a:extLst>
          </p:cNvPr>
          <p:cNvCxnSpPr>
            <a:cxnSpLocks/>
          </p:cNvCxnSpPr>
          <p:nvPr/>
        </p:nvCxnSpPr>
        <p:spPr>
          <a:xfrm>
            <a:off x="5370412" y="4811893"/>
            <a:ext cx="0" cy="153272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5E7E3E5-4BB5-846F-DD00-CDC42028D113}"/>
              </a:ext>
            </a:extLst>
          </p:cNvPr>
          <p:cNvCxnSpPr>
            <a:cxnSpLocks/>
          </p:cNvCxnSpPr>
          <p:nvPr/>
        </p:nvCxnSpPr>
        <p:spPr>
          <a:xfrm flipH="1">
            <a:off x="5486904" y="4005941"/>
            <a:ext cx="2789" cy="140855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63736C6-ED05-8698-5046-7D6D826AC06B}"/>
              </a:ext>
            </a:extLst>
          </p:cNvPr>
          <p:cNvCxnSpPr>
            <a:cxnSpLocks/>
          </p:cNvCxnSpPr>
          <p:nvPr/>
        </p:nvCxnSpPr>
        <p:spPr>
          <a:xfrm flipH="1">
            <a:off x="1571709" y="2305896"/>
            <a:ext cx="235623" cy="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A0CBF2F-944F-C3FC-07C8-CAC857C4971E}"/>
              </a:ext>
            </a:extLst>
          </p:cNvPr>
          <p:cNvCxnSpPr>
            <a:cxnSpLocks/>
          </p:cNvCxnSpPr>
          <p:nvPr/>
        </p:nvCxnSpPr>
        <p:spPr>
          <a:xfrm>
            <a:off x="9788368" y="3034563"/>
            <a:ext cx="0" cy="1111724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F8B555F-1172-6B0E-4DFC-4352148E6CA6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8691574" y="4464372"/>
            <a:ext cx="501796" cy="33469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1F161D4-EDFB-1854-3EC8-3485F5D53784}"/>
              </a:ext>
            </a:extLst>
          </p:cNvPr>
          <p:cNvSpPr txBox="1"/>
          <p:nvPr/>
        </p:nvSpPr>
        <p:spPr>
          <a:xfrm>
            <a:off x="5554468" y="5235035"/>
            <a:ext cx="25063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Metric Data, SNMP, Logs, NetFlow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AC3DF8-3BB4-1C61-A56F-DA4C51334C3B}"/>
              </a:ext>
            </a:extLst>
          </p:cNvPr>
          <p:cNvSpPr/>
          <p:nvPr/>
        </p:nvSpPr>
        <p:spPr>
          <a:xfrm>
            <a:off x="1875946" y="1995089"/>
            <a:ext cx="859177" cy="7450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C08D34-969D-5CE7-3655-5D3728A783F9}"/>
              </a:ext>
            </a:extLst>
          </p:cNvPr>
          <p:cNvSpPr txBox="1"/>
          <p:nvPr/>
        </p:nvSpPr>
        <p:spPr>
          <a:xfrm>
            <a:off x="1845662" y="2063958"/>
            <a:ext cx="9578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E-BONDING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federated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partners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C890E2D-1977-B5C4-8131-01550C74B9B8}"/>
              </a:ext>
            </a:extLst>
          </p:cNvPr>
          <p:cNvCxnSpPr>
            <a:cxnSpLocks/>
          </p:cNvCxnSpPr>
          <p:nvPr/>
        </p:nvCxnSpPr>
        <p:spPr>
          <a:xfrm flipH="1" flipV="1">
            <a:off x="2761225" y="2314878"/>
            <a:ext cx="272091" cy="7863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26F648C-71A5-8E39-4E6B-7243DC946E98}"/>
              </a:ext>
            </a:extLst>
          </p:cNvPr>
          <p:cNvCxnSpPr>
            <a:cxnSpLocks/>
          </p:cNvCxnSpPr>
          <p:nvPr/>
        </p:nvCxnSpPr>
        <p:spPr>
          <a:xfrm>
            <a:off x="6539900" y="3014459"/>
            <a:ext cx="0" cy="793956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56" descr="Server with solid fill">
            <a:extLst>
              <a:ext uri="{FF2B5EF4-FFF2-40B4-BE49-F238E27FC236}">
                <a16:creationId xmlns:a16="http://schemas.microsoft.com/office/drawing/2014/main" id="{7E9EF5B9-D402-1ACF-EA55-2CCC30672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8392" y="5497226"/>
            <a:ext cx="471189" cy="378055"/>
          </a:xfrm>
          <a:prstGeom prst="rect">
            <a:avLst/>
          </a:prstGeom>
        </p:spPr>
      </p:pic>
      <p:pic>
        <p:nvPicPr>
          <p:cNvPr id="58" name="Graphic 57" descr="Network diagram outline">
            <a:extLst>
              <a:ext uri="{FF2B5EF4-FFF2-40B4-BE49-F238E27FC236}">
                <a16:creationId xmlns:a16="http://schemas.microsoft.com/office/drawing/2014/main" id="{6416FCE3-E23A-C48E-10EC-8E34CB49C5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19747" y="5476372"/>
            <a:ext cx="523172" cy="41976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D47D439-D6AC-4439-26B4-6BA4E311AF5B}"/>
              </a:ext>
            </a:extLst>
          </p:cNvPr>
          <p:cNvSpPr txBox="1"/>
          <p:nvPr/>
        </p:nvSpPr>
        <p:spPr>
          <a:xfrm>
            <a:off x="3026973" y="5465125"/>
            <a:ext cx="168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Physical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Infrastructure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DB63EC-9A3D-E328-433B-8B011F7EDDE1}"/>
              </a:ext>
            </a:extLst>
          </p:cNvPr>
          <p:cNvSpPr txBox="1"/>
          <p:nvPr/>
        </p:nvSpPr>
        <p:spPr>
          <a:xfrm>
            <a:off x="5608508" y="5465127"/>
            <a:ext cx="123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Virtual Infrastructure</a:t>
            </a:r>
          </a:p>
        </p:txBody>
      </p:sp>
      <p:pic>
        <p:nvPicPr>
          <p:cNvPr id="61" name="Graphic 60" descr="Cloud outline">
            <a:extLst>
              <a:ext uri="{FF2B5EF4-FFF2-40B4-BE49-F238E27FC236}">
                <a16:creationId xmlns:a16="http://schemas.microsoft.com/office/drawing/2014/main" id="{0875E5CD-4D4E-344B-56D2-FB295B748B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5092" y="5400199"/>
            <a:ext cx="713041" cy="57210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D0B9DAF-9DFE-075B-A3C3-34C5DF3F739B}"/>
              </a:ext>
            </a:extLst>
          </p:cNvPr>
          <p:cNvSpPr txBox="1"/>
          <p:nvPr/>
        </p:nvSpPr>
        <p:spPr>
          <a:xfrm>
            <a:off x="8598268" y="5465125"/>
            <a:ext cx="168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Telco-cloud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Infrastructure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DF9EB43-463E-5532-8D90-D3B2FDF49B79}"/>
              </a:ext>
            </a:extLst>
          </p:cNvPr>
          <p:cNvGrpSpPr/>
          <p:nvPr/>
        </p:nvGrpSpPr>
        <p:grpSpPr>
          <a:xfrm>
            <a:off x="111832" y="1031604"/>
            <a:ext cx="11896483" cy="5278181"/>
            <a:chOff x="83873" y="773702"/>
            <a:chExt cx="8922362" cy="395863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E5B7A04-F35E-740A-14D1-BE51781489FA}"/>
                </a:ext>
              </a:extLst>
            </p:cNvPr>
            <p:cNvGrpSpPr/>
            <p:nvPr/>
          </p:nvGrpSpPr>
          <p:grpSpPr>
            <a:xfrm>
              <a:off x="83873" y="773702"/>
              <a:ext cx="1196658" cy="1368156"/>
              <a:chOff x="83873" y="773702"/>
              <a:chExt cx="1196658" cy="1368156"/>
            </a:xfrm>
          </p:grpSpPr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475F512E-BA33-53CF-E443-AC749E6872DE}"/>
                  </a:ext>
                </a:extLst>
              </p:cNvPr>
              <p:cNvSpPr/>
              <p:nvPr/>
            </p:nvSpPr>
            <p:spPr>
              <a:xfrm>
                <a:off x="175212" y="915337"/>
                <a:ext cx="1019400" cy="10531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6" name="Picture 85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37C4655-E130-2D0C-51CB-23C2FD4119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96" t="38568" r="22161" b="38630"/>
              <a:stretch/>
            </p:blipFill>
            <p:spPr>
              <a:xfrm>
                <a:off x="276335" y="1534546"/>
                <a:ext cx="807920" cy="189536"/>
              </a:xfrm>
              <a:prstGeom prst="rect">
                <a:avLst/>
              </a:prstGeom>
            </p:spPr>
          </p:pic>
          <p:pic>
            <p:nvPicPr>
              <p:cNvPr id="87" name="Picture 86" descr="Logo&#10;&#10;Description automatically generated">
                <a:extLst>
                  <a:ext uri="{FF2B5EF4-FFF2-40B4-BE49-F238E27FC236}">
                    <a16:creationId xmlns:a16="http://schemas.microsoft.com/office/drawing/2014/main" id="{5317F93B-A347-A198-6C38-676C29C407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890" b="36427"/>
              <a:stretch/>
            </p:blipFill>
            <p:spPr>
              <a:xfrm>
                <a:off x="309962" y="1162817"/>
                <a:ext cx="767126" cy="133577"/>
              </a:xfrm>
              <a:prstGeom prst="rect">
                <a:avLst/>
              </a:prstGeom>
            </p:spPr>
          </p:pic>
          <p:sp>
            <p:nvSpPr>
              <p:cNvPr id="88" name="Speech Bubble: Rectangle 87">
                <a:extLst>
                  <a:ext uri="{FF2B5EF4-FFF2-40B4-BE49-F238E27FC236}">
                    <a16:creationId xmlns:a16="http://schemas.microsoft.com/office/drawing/2014/main" id="{A19994C8-0895-5697-B8CF-227B55ABD92F}"/>
                  </a:ext>
                </a:extLst>
              </p:cNvPr>
              <p:cNvSpPr/>
              <p:nvPr/>
            </p:nvSpPr>
            <p:spPr>
              <a:xfrm>
                <a:off x="83873" y="773702"/>
                <a:ext cx="1196658" cy="1368156"/>
              </a:xfrm>
              <a:prstGeom prst="wedgeRectCallout">
                <a:avLst>
                  <a:gd name="adj1" fmla="val 211483"/>
                  <a:gd name="adj2" fmla="val 5645"/>
                </a:avLst>
              </a:prstGeom>
              <a:noFill/>
              <a:ln w="19050">
                <a:solidFill>
                  <a:srgbClr val="BED73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72545B9-492D-2453-8043-69FBE671C2DA}"/>
                </a:ext>
              </a:extLst>
            </p:cNvPr>
            <p:cNvGrpSpPr/>
            <p:nvPr/>
          </p:nvGrpSpPr>
          <p:grpSpPr>
            <a:xfrm>
              <a:off x="83873" y="2934289"/>
              <a:ext cx="1196658" cy="1798049"/>
              <a:chOff x="83873" y="2934289"/>
              <a:chExt cx="1196658" cy="1798049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6CDF348E-A39C-664A-D92E-9E954BB7031E}"/>
                  </a:ext>
                </a:extLst>
              </p:cNvPr>
              <p:cNvSpPr/>
              <p:nvPr/>
            </p:nvSpPr>
            <p:spPr>
              <a:xfrm>
                <a:off x="175212" y="3075925"/>
                <a:ext cx="1019400" cy="153367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Speech Bubble: Rectangle 80">
                <a:extLst>
                  <a:ext uri="{FF2B5EF4-FFF2-40B4-BE49-F238E27FC236}">
                    <a16:creationId xmlns:a16="http://schemas.microsoft.com/office/drawing/2014/main" id="{741F99AE-0E2F-76E5-645E-70B80ACE0019}"/>
                  </a:ext>
                </a:extLst>
              </p:cNvPr>
              <p:cNvSpPr/>
              <p:nvPr/>
            </p:nvSpPr>
            <p:spPr>
              <a:xfrm>
                <a:off x="83873" y="2934289"/>
                <a:ext cx="1196658" cy="1798049"/>
              </a:xfrm>
              <a:prstGeom prst="wedgeRectCallout">
                <a:avLst>
                  <a:gd name="adj1" fmla="val 311208"/>
                  <a:gd name="adj2" fmla="val -24092"/>
                </a:avLst>
              </a:prstGeom>
              <a:noFill/>
              <a:ln w="19050">
                <a:solidFill>
                  <a:srgbClr val="BED73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2" name="Picture 81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8639CA8-FDBD-565F-5B6F-8A1027063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73" t="42053" r="13450" b="43195"/>
              <a:stretch/>
            </p:blipFill>
            <p:spPr>
              <a:xfrm>
                <a:off x="278355" y="4264688"/>
                <a:ext cx="830340" cy="145579"/>
              </a:xfrm>
              <a:prstGeom prst="rect">
                <a:avLst/>
              </a:prstGeom>
            </p:spPr>
          </p:pic>
          <p:pic>
            <p:nvPicPr>
              <p:cNvPr id="83" name="Picture 8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BE9CC0E5-642E-37BF-8130-5BF1F7A39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27" t="17334" r="5799" b="17683"/>
              <a:stretch/>
            </p:blipFill>
            <p:spPr>
              <a:xfrm>
                <a:off x="301002" y="3215639"/>
                <a:ext cx="785046" cy="586555"/>
              </a:xfrm>
              <a:prstGeom prst="rect">
                <a:avLst/>
              </a:prstGeom>
            </p:spPr>
          </p:pic>
          <p:pic>
            <p:nvPicPr>
              <p:cNvPr id="84" name="Picture 8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D34E872A-D54F-F8F5-C2E4-B775B44CC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223" y="3939611"/>
                <a:ext cx="828634" cy="202595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40D71FE-35B1-8BFC-477F-E5B6A3008A60}"/>
                </a:ext>
              </a:extLst>
            </p:cNvPr>
            <p:cNvGrpSpPr/>
            <p:nvPr/>
          </p:nvGrpSpPr>
          <p:grpSpPr>
            <a:xfrm>
              <a:off x="7809577" y="773702"/>
              <a:ext cx="1196658" cy="1090958"/>
              <a:chOff x="7809577" y="773702"/>
              <a:chExt cx="1196658" cy="1090958"/>
            </a:xfrm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9ABAE186-8933-1B18-487E-30C39BD73FD5}"/>
                  </a:ext>
                </a:extLst>
              </p:cNvPr>
              <p:cNvSpPr/>
              <p:nvPr/>
            </p:nvSpPr>
            <p:spPr>
              <a:xfrm>
                <a:off x="7914707" y="888799"/>
                <a:ext cx="1019400" cy="84735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Speech Bubble: Rectangle 76">
                <a:extLst>
                  <a:ext uri="{FF2B5EF4-FFF2-40B4-BE49-F238E27FC236}">
                    <a16:creationId xmlns:a16="http://schemas.microsoft.com/office/drawing/2014/main" id="{39B2ED3F-6009-1D48-D226-B94267A37ED8}"/>
                  </a:ext>
                </a:extLst>
              </p:cNvPr>
              <p:cNvSpPr/>
              <p:nvPr/>
            </p:nvSpPr>
            <p:spPr>
              <a:xfrm>
                <a:off x="7809577" y="773702"/>
                <a:ext cx="1196658" cy="1090958"/>
              </a:xfrm>
              <a:prstGeom prst="wedgeRectCallout">
                <a:avLst>
                  <a:gd name="adj1" fmla="val -128331"/>
                  <a:gd name="adj2" fmla="val 18657"/>
                </a:avLst>
              </a:prstGeom>
              <a:noFill/>
              <a:ln w="19050">
                <a:solidFill>
                  <a:srgbClr val="BED73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8" name="Picture 7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B96127-246D-F8C9-B6E3-DE20C0AB3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17389" y="1362671"/>
                <a:ext cx="791485" cy="193513"/>
              </a:xfrm>
              <a:prstGeom prst="rect">
                <a:avLst/>
              </a:prstGeom>
            </p:spPr>
          </p:pic>
          <p:pic>
            <p:nvPicPr>
              <p:cNvPr id="79" name="Picture 78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6D2E959C-3AAE-DA32-39CD-7349911124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816" b="30623"/>
              <a:stretch/>
            </p:blipFill>
            <p:spPr>
              <a:xfrm>
                <a:off x="8006114" y="1108305"/>
                <a:ext cx="814036" cy="173339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6CD4DC3-7C97-AA99-1F50-4C6DCD60FE06}"/>
                </a:ext>
              </a:extLst>
            </p:cNvPr>
            <p:cNvGrpSpPr/>
            <p:nvPr/>
          </p:nvGrpSpPr>
          <p:grpSpPr>
            <a:xfrm>
              <a:off x="7809577" y="1975059"/>
              <a:ext cx="1196658" cy="2757279"/>
              <a:chOff x="7809577" y="1975059"/>
              <a:chExt cx="1196658" cy="2757279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C3E76208-384E-CAFA-7657-E289CEB3A8BF}"/>
                  </a:ext>
                </a:extLst>
              </p:cNvPr>
              <p:cNvSpPr/>
              <p:nvPr/>
            </p:nvSpPr>
            <p:spPr>
              <a:xfrm>
                <a:off x="7914707" y="2055080"/>
                <a:ext cx="1019400" cy="25487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Speech Bubble: Rectangle 68">
                <a:extLst>
                  <a:ext uri="{FF2B5EF4-FFF2-40B4-BE49-F238E27FC236}">
                    <a16:creationId xmlns:a16="http://schemas.microsoft.com/office/drawing/2014/main" id="{7E2BF136-BBDA-1383-7D4A-A2BA8D42C85C}"/>
                  </a:ext>
                </a:extLst>
              </p:cNvPr>
              <p:cNvSpPr/>
              <p:nvPr/>
            </p:nvSpPr>
            <p:spPr>
              <a:xfrm>
                <a:off x="7809577" y="1975059"/>
                <a:ext cx="1196658" cy="2757279"/>
              </a:xfrm>
              <a:prstGeom prst="wedgeRectCallout">
                <a:avLst>
                  <a:gd name="adj1" fmla="val -86239"/>
                  <a:gd name="adj2" fmla="val 9102"/>
                </a:avLst>
              </a:prstGeom>
              <a:noFill/>
              <a:ln w="19050">
                <a:solidFill>
                  <a:srgbClr val="BED73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 panose="020B05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5D06925-CD8D-A304-82A3-7DE723B2A2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17" t="18554" r="16852" b="20840"/>
              <a:stretch/>
            </p:blipFill>
            <p:spPr>
              <a:xfrm>
                <a:off x="8005407" y="2186620"/>
                <a:ext cx="851535" cy="581026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6022AD30-F88F-AA5E-21ED-7AA04EDABB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66" t="15307" r="17062" b="18284"/>
              <a:stretch/>
            </p:blipFill>
            <p:spPr>
              <a:xfrm>
                <a:off x="8163523" y="2856310"/>
                <a:ext cx="609600" cy="430530"/>
              </a:xfrm>
              <a:prstGeom prst="rect">
                <a:avLst/>
              </a:prstGeom>
            </p:spPr>
          </p:pic>
          <p:pic>
            <p:nvPicPr>
              <p:cNvPr id="72" name="Picture 71" descr="Logo&#10;&#10;Description automatically generated">
                <a:extLst>
                  <a:ext uri="{FF2B5EF4-FFF2-40B4-BE49-F238E27FC236}">
                    <a16:creationId xmlns:a16="http://schemas.microsoft.com/office/drawing/2014/main" id="{FC6BE73E-6FC3-582D-DC4F-B724A09AC6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047"/>
              <a:stretch/>
            </p:blipFill>
            <p:spPr>
              <a:xfrm>
                <a:off x="8103515" y="3723569"/>
                <a:ext cx="641784" cy="187658"/>
              </a:xfrm>
              <a:prstGeom prst="rect">
                <a:avLst/>
              </a:prstGeom>
            </p:spPr>
          </p:pic>
          <p:pic>
            <p:nvPicPr>
              <p:cNvPr id="73" name="Picture 72" descr="A picture containing text, ax&#10;&#10;Description automatically generated">
                <a:extLst>
                  <a:ext uri="{FF2B5EF4-FFF2-40B4-BE49-F238E27FC236}">
                    <a16:creationId xmlns:a16="http://schemas.microsoft.com/office/drawing/2014/main" id="{ADD5C42A-E779-21AE-3BEF-49D85985BB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1" t="31049" r="11407" b="30426"/>
              <a:stretch/>
            </p:blipFill>
            <p:spPr>
              <a:xfrm>
                <a:off x="7967307" y="3406936"/>
                <a:ext cx="889635" cy="219076"/>
              </a:xfrm>
              <a:prstGeom prst="rect">
                <a:avLst/>
              </a:prstGeom>
            </p:spPr>
          </p:pic>
          <p:pic>
            <p:nvPicPr>
              <p:cNvPr id="74" name="Picture 73" descr="Text, logo&#10;&#10;Description automatically generated">
                <a:extLst>
                  <a:ext uri="{FF2B5EF4-FFF2-40B4-BE49-F238E27FC236}">
                    <a16:creationId xmlns:a16="http://schemas.microsoft.com/office/drawing/2014/main" id="{C25EC0FF-8000-18FE-CF46-31D2BFB8F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9159" y="3989564"/>
                <a:ext cx="744030" cy="218559"/>
              </a:xfrm>
              <a:prstGeom prst="rect">
                <a:avLst/>
              </a:prstGeom>
            </p:spPr>
          </p:pic>
          <p:pic>
            <p:nvPicPr>
              <p:cNvPr id="75" name="Picture 7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9DDBA22-B78D-04FE-CACC-B936BE529C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816" b="30623"/>
              <a:stretch/>
            </p:blipFill>
            <p:spPr>
              <a:xfrm>
                <a:off x="8024157" y="4296635"/>
                <a:ext cx="814036" cy="17333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0267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07B45-E91A-F69B-DF6B-381C6B330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BDD70C"/>
                </a:solidFill>
              </a:rPr>
              <a:t>TOOLS</a:t>
            </a:r>
            <a:endParaRPr lang="en-IN" dirty="0">
              <a:solidFill>
                <a:srgbClr val="BDD7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37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IN" dirty="0"/>
              <a:t>TOOLS ACROSS IT LANDSCAPE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DBEB0AE9-A784-8814-C1DA-8CA18EF99A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609203"/>
              </p:ext>
            </p:extLst>
          </p:nvPr>
        </p:nvGraphicFramePr>
        <p:xfrm>
          <a:off x="431801" y="1175658"/>
          <a:ext cx="11328399" cy="5134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Download Fortinet Logo in SVG Vector or PNG File Format - Logo.wine">
            <a:extLst>
              <a:ext uri="{FF2B5EF4-FFF2-40B4-BE49-F238E27FC236}">
                <a16:creationId xmlns:a16="http://schemas.microsoft.com/office/drawing/2014/main" id="{756CA25B-4E14-CFDF-A95E-EFDD2A31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2060573"/>
            <a:ext cx="1094014" cy="72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2E87000-310A-EFAD-CDE4-9C7CAF6CB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30" y="2277343"/>
            <a:ext cx="1012371" cy="1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C07B495-47FE-84F8-BB7D-AE6CEA893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125" y="5884585"/>
            <a:ext cx="638589" cy="8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isco Logo PNG Transparent &amp; SVG Vector - Freebie Supply">
            <a:extLst>
              <a:ext uri="{FF2B5EF4-FFF2-40B4-BE49-F238E27FC236}">
                <a16:creationId xmlns:a16="http://schemas.microsoft.com/office/drawing/2014/main" id="{E26B7813-4C1F-F607-7315-D72C4C1F7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73" y="2223482"/>
            <a:ext cx="762000" cy="4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6DC40D7-01C5-8EF4-82BF-3F6F39BB3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9" b="20687"/>
          <a:stretch/>
        </p:blipFill>
        <p:spPr bwMode="auto">
          <a:xfrm>
            <a:off x="5717501" y="4872315"/>
            <a:ext cx="756997" cy="25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AC6E579-53FD-4388-1329-79027FE4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61" y="4084372"/>
            <a:ext cx="564504" cy="1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2A1F74-273C-03FD-623D-EB870AC5D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61" y="3224874"/>
            <a:ext cx="564504" cy="1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4A15940-40C1-A529-50EE-C05EC320F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56" y="2052877"/>
            <a:ext cx="1104575" cy="2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FEB4CA3-E7E4-CF68-E1D1-94214396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1543" y="2248824"/>
            <a:ext cx="1104575" cy="20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ome - Beacon Platform Inc.">
            <a:extLst>
              <a:ext uri="{FF2B5EF4-FFF2-40B4-BE49-F238E27FC236}">
                <a16:creationId xmlns:a16="http://schemas.microsoft.com/office/drawing/2014/main" id="{5B624912-BA4B-7698-6686-C2D465874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9" b="23253"/>
          <a:stretch/>
        </p:blipFill>
        <p:spPr bwMode="auto">
          <a:xfrm>
            <a:off x="721506" y="2325135"/>
            <a:ext cx="990273" cy="2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079AD8A1-BD1D-8647-090B-B986AB953B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77550" y="2129079"/>
            <a:ext cx="866784" cy="172263"/>
          </a:xfrm>
          <a:prstGeom prst="rect">
            <a:avLst/>
          </a:prstGeom>
        </p:spPr>
      </p:pic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5B3057F6-2FDD-CD74-5943-59CEB2E87B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06230" y="2325135"/>
            <a:ext cx="964264" cy="1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4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54">
            <a:extLst>
              <a:ext uri="{FF2B5EF4-FFF2-40B4-BE49-F238E27FC236}">
                <a16:creationId xmlns:a16="http://schemas.microsoft.com/office/drawing/2014/main" id="{A7C0D4B1-3EDC-6CF0-3319-3C179DBE8B6D}"/>
              </a:ext>
            </a:extLst>
          </p:cNvPr>
          <p:cNvSpPr/>
          <p:nvPr/>
        </p:nvSpPr>
        <p:spPr>
          <a:xfrm flipH="1">
            <a:off x="3683908" y="2616073"/>
            <a:ext cx="3224893" cy="681579"/>
          </a:xfrm>
          <a:custGeom>
            <a:avLst/>
            <a:gdLst>
              <a:gd name="connsiteX0" fmla="*/ 2997427 w 2997427"/>
              <a:gd name="connsiteY0" fmla="*/ 1131724 h 1131724"/>
              <a:gd name="connsiteX1" fmla="*/ 2087128 w 2997427"/>
              <a:gd name="connsiteY1" fmla="*/ 0 h 1131724"/>
              <a:gd name="connsiteX2" fmla="*/ 0 w 2997427"/>
              <a:gd name="connsiteY2" fmla="*/ 0 h 113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427" h="1131724">
                <a:moveTo>
                  <a:pt x="2997427" y="1131724"/>
                </a:moveTo>
                <a:lnTo>
                  <a:pt x="2087128" y="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>
              <a:defRPr/>
            </a:pPr>
            <a:endParaRPr lang="en-IN" sz="135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14BCD-C861-672F-FEF4-C322E51B382B}"/>
              </a:ext>
            </a:extLst>
          </p:cNvPr>
          <p:cNvSpPr txBox="1"/>
          <p:nvPr/>
        </p:nvSpPr>
        <p:spPr>
          <a:xfrm>
            <a:off x="431799" y="1000141"/>
            <a:ext cx="1132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1">
              <a:defRPr/>
            </a:pPr>
            <a:r>
              <a:rPr lang="en-IN" sz="1600" b="1" dirty="0">
                <a:solidFill>
                  <a:prstClr val="white"/>
                </a:solidFill>
                <a:latin typeface="Trebuchet MS"/>
              </a:rPr>
              <a:t>India’s Top 5 banks, Top 4 Manufacturing, 3 Major Hyperscalers, Global Social Media, OTT, Security Players, </a:t>
            </a:r>
          </a:p>
          <a:p>
            <a:pPr defTabSz="914241">
              <a:defRPr/>
            </a:pPr>
            <a:r>
              <a:rPr lang="en-IN" sz="1600" b="1" dirty="0">
                <a:solidFill>
                  <a:prstClr val="white"/>
                </a:solidFill>
                <a:latin typeface="Trebuchet MS"/>
              </a:rPr>
              <a:t>and 10,000+ Enterprises trust Sify… </a:t>
            </a:r>
          </a:p>
        </p:txBody>
      </p:sp>
      <p:sp>
        <p:nvSpPr>
          <p:cNvPr id="112" name="Flowchart: Connector 3">
            <a:extLst>
              <a:ext uri="{FF2B5EF4-FFF2-40B4-BE49-F238E27FC236}">
                <a16:creationId xmlns:a16="http://schemas.microsoft.com/office/drawing/2014/main" id="{B9F32308-B706-201F-36D0-4F4D85B52753}"/>
              </a:ext>
            </a:extLst>
          </p:cNvPr>
          <p:cNvSpPr>
            <a:spLocks noChangeAspect="1"/>
          </p:cNvSpPr>
          <p:nvPr/>
        </p:nvSpPr>
        <p:spPr>
          <a:xfrm rot="2700000">
            <a:off x="8861431" y="1574959"/>
            <a:ext cx="713903" cy="713903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8">
              <a:defRPr/>
            </a:pPr>
            <a:endParaRPr lang="en-IN" dirty="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552D38D-735A-F52F-0582-1D2305E2ED4C}"/>
              </a:ext>
            </a:extLst>
          </p:cNvPr>
          <p:cNvSpPr txBox="1"/>
          <p:nvPr/>
        </p:nvSpPr>
        <p:spPr>
          <a:xfrm>
            <a:off x="8463035" y="2220216"/>
            <a:ext cx="1510692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Network</a:t>
            </a:r>
          </a:p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Infra Services</a:t>
            </a:r>
            <a:endParaRPr lang="en-US" sz="1067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14" name="Flowchart: Connector 7">
            <a:extLst>
              <a:ext uri="{FF2B5EF4-FFF2-40B4-BE49-F238E27FC236}">
                <a16:creationId xmlns:a16="http://schemas.microsoft.com/office/drawing/2014/main" id="{14281CDE-1C4F-F0DF-5CAA-267A721849EC}"/>
              </a:ext>
            </a:extLst>
          </p:cNvPr>
          <p:cNvSpPr>
            <a:spLocks noChangeAspect="1"/>
          </p:cNvSpPr>
          <p:nvPr/>
        </p:nvSpPr>
        <p:spPr>
          <a:xfrm rot="2700000">
            <a:off x="10583383" y="2814777"/>
            <a:ext cx="713903" cy="713903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8">
              <a:defRPr/>
            </a:pPr>
            <a:endParaRPr lang="en-IN" dirty="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630402C-53A6-1938-0480-51094D5C8AE4}"/>
              </a:ext>
            </a:extLst>
          </p:cNvPr>
          <p:cNvSpPr txBox="1"/>
          <p:nvPr/>
        </p:nvSpPr>
        <p:spPr>
          <a:xfrm>
            <a:off x="10065039" y="3460033"/>
            <a:ext cx="175058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98">
              <a:defRPr/>
            </a:pPr>
            <a:r>
              <a:rPr lang="pt-BR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Data Center</a:t>
            </a:r>
          </a:p>
          <a:p>
            <a:pPr algn="ctr" defTabSz="685698">
              <a:defRPr/>
            </a:pPr>
            <a:r>
              <a:rPr lang="pt-BR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Colo Services</a:t>
            </a:r>
            <a:endParaRPr lang="en-US" sz="1067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16" name="Flowchart: Connector 11">
            <a:extLst>
              <a:ext uri="{FF2B5EF4-FFF2-40B4-BE49-F238E27FC236}">
                <a16:creationId xmlns:a16="http://schemas.microsoft.com/office/drawing/2014/main" id="{7CF67572-1E32-B994-AF1F-DF6983802612}"/>
              </a:ext>
            </a:extLst>
          </p:cNvPr>
          <p:cNvSpPr>
            <a:spLocks noChangeAspect="1"/>
          </p:cNvSpPr>
          <p:nvPr/>
        </p:nvSpPr>
        <p:spPr>
          <a:xfrm rot="2700000">
            <a:off x="10564807" y="1583437"/>
            <a:ext cx="713903" cy="713903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8">
              <a:defRPr/>
            </a:pPr>
            <a:endParaRPr lang="en-IN" dirty="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23186AF-913B-B90B-ED37-BE23D8EED65D}"/>
              </a:ext>
            </a:extLst>
          </p:cNvPr>
          <p:cNvSpPr txBox="1"/>
          <p:nvPr/>
        </p:nvSpPr>
        <p:spPr>
          <a:xfrm>
            <a:off x="10093763" y="2248718"/>
            <a:ext cx="165599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Network Digital </a:t>
            </a:r>
          </a:p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1067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18" name="Flowchart: Connector 13">
            <a:extLst>
              <a:ext uri="{FF2B5EF4-FFF2-40B4-BE49-F238E27FC236}">
                <a16:creationId xmlns:a16="http://schemas.microsoft.com/office/drawing/2014/main" id="{AF440F4B-1E95-64E3-84FB-E61772AB4584}"/>
              </a:ext>
            </a:extLst>
          </p:cNvPr>
          <p:cNvSpPr>
            <a:spLocks noChangeAspect="1"/>
          </p:cNvSpPr>
          <p:nvPr/>
        </p:nvSpPr>
        <p:spPr>
          <a:xfrm rot="2700000">
            <a:off x="8861431" y="4106447"/>
            <a:ext cx="713903" cy="713903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8">
              <a:defRPr/>
            </a:pPr>
            <a:endParaRPr lang="en-IN" dirty="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F536CFF-5CBA-405D-208A-2566569C34A2}"/>
              </a:ext>
            </a:extLst>
          </p:cNvPr>
          <p:cNvSpPr txBox="1"/>
          <p:nvPr/>
        </p:nvSpPr>
        <p:spPr>
          <a:xfrm>
            <a:off x="8343087" y="4754971"/>
            <a:ext cx="175058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Cloud &amp; IT</a:t>
            </a:r>
          </a:p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1067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0" name="Flowchart: Connector 15">
            <a:extLst>
              <a:ext uri="{FF2B5EF4-FFF2-40B4-BE49-F238E27FC236}">
                <a16:creationId xmlns:a16="http://schemas.microsoft.com/office/drawing/2014/main" id="{3B96972B-B04E-BD4D-25B1-B3691187C323}"/>
              </a:ext>
            </a:extLst>
          </p:cNvPr>
          <p:cNvSpPr>
            <a:spLocks noChangeAspect="1"/>
          </p:cNvSpPr>
          <p:nvPr/>
        </p:nvSpPr>
        <p:spPr>
          <a:xfrm rot="2700000">
            <a:off x="10656987" y="4106447"/>
            <a:ext cx="713903" cy="713903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8">
              <a:defRPr/>
            </a:pPr>
            <a:endParaRPr lang="en-IN" dirty="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5F8C4D7-264F-06C7-834E-04FD374BC543}"/>
              </a:ext>
            </a:extLst>
          </p:cNvPr>
          <p:cNvSpPr txBox="1"/>
          <p:nvPr/>
        </p:nvSpPr>
        <p:spPr>
          <a:xfrm>
            <a:off x="10134851" y="4754971"/>
            <a:ext cx="1758172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Security </a:t>
            </a:r>
          </a:p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1067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2" name="Flowchart: Connector 19">
            <a:extLst>
              <a:ext uri="{FF2B5EF4-FFF2-40B4-BE49-F238E27FC236}">
                <a16:creationId xmlns:a16="http://schemas.microsoft.com/office/drawing/2014/main" id="{1494E248-CCF3-12DB-7FAE-45B57B61C763}"/>
              </a:ext>
            </a:extLst>
          </p:cNvPr>
          <p:cNvSpPr>
            <a:spLocks noChangeAspect="1"/>
          </p:cNvSpPr>
          <p:nvPr/>
        </p:nvSpPr>
        <p:spPr>
          <a:xfrm rot="2700000">
            <a:off x="8861431" y="5369762"/>
            <a:ext cx="713903" cy="713903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8">
              <a:defRPr/>
            </a:pPr>
            <a:endParaRPr lang="en-IN" dirty="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80D42C-2CCF-FF44-A2CF-4B8F2978DB0D}"/>
              </a:ext>
            </a:extLst>
          </p:cNvPr>
          <p:cNvSpPr txBox="1"/>
          <p:nvPr/>
        </p:nvSpPr>
        <p:spPr>
          <a:xfrm>
            <a:off x="8364605" y="6039775"/>
            <a:ext cx="170754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Digital Apps</a:t>
            </a:r>
          </a:p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1067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4" name="Flowchart: Connector 21">
            <a:extLst>
              <a:ext uri="{FF2B5EF4-FFF2-40B4-BE49-F238E27FC236}">
                <a16:creationId xmlns:a16="http://schemas.microsoft.com/office/drawing/2014/main" id="{BD4BE10F-BEAB-8D9D-9F19-3AC90FE80B6E}"/>
              </a:ext>
            </a:extLst>
          </p:cNvPr>
          <p:cNvSpPr>
            <a:spLocks noChangeAspect="1"/>
          </p:cNvSpPr>
          <p:nvPr/>
        </p:nvSpPr>
        <p:spPr>
          <a:xfrm rot="2700000">
            <a:off x="10656987" y="5369762"/>
            <a:ext cx="713903" cy="713903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8">
              <a:defRPr/>
            </a:pPr>
            <a:endParaRPr lang="en-IN" dirty="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EEA8162-C24C-418A-F639-F98AF03473B8}"/>
              </a:ext>
            </a:extLst>
          </p:cNvPr>
          <p:cNvSpPr txBox="1"/>
          <p:nvPr/>
        </p:nvSpPr>
        <p:spPr>
          <a:xfrm>
            <a:off x="10128557" y="6039775"/>
            <a:ext cx="1770755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Industry Apps</a:t>
            </a:r>
          </a:p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Managed Services</a:t>
            </a:r>
            <a:endParaRPr lang="en-US" sz="1067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126" name="Graphic 125">
            <a:extLst>
              <a:ext uri="{FF2B5EF4-FFF2-40B4-BE49-F238E27FC236}">
                <a16:creationId xmlns:a16="http://schemas.microsoft.com/office/drawing/2014/main" id="{5AFC61D3-554A-0021-914A-E3B71884A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395" y="1690796"/>
            <a:ext cx="546727" cy="499185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D96B2AA2-D296-394B-3EFB-90A8BD31E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46346" y="4240300"/>
            <a:ext cx="335185" cy="446189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ABC04A56-9EB1-0376-0003-5D778CEADD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20871" y="1708812"/>
            <a:ext cx="395023" cy="446189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D1C64A8D-27D9-D0E9-8E33-03908D9BC2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96578" y="5503616"/>
            <a:ext cx="443609" cy="446189"/>
          </a:xfrm>
          <a:prstGeom prst="rect">
            <a:avLst/>
          </a:prstGeom>
        </p:spPr>
      </p:pic>
      <p:sp>
        <p:nvSpPr>
          <p:cNvPr id="131" name="Flowchart: Connector 43">
            <a:extLst>
              <a:ext uri="{FF2B5EF4-FFF2-40B4-BE49-F238E27FC236}">
                <a16:creationId xmlns:a16="http://schemas.microsoft.com/office/drawing/2014/main" id="{1DECEFA8-461F-D947-F81F-60CF0966628D}"/>
              </a:ext>
            </a:extLst>
          </p:cNvPr>
          <p:cNvSpPr>
            <a:spLocks noChangeAspect="1"/>
          </p:cNvSpPr>
          <p:nvPr/>
        </p:nvSpPr>
        <p:spPr>
          <a:xfrm rot="2700000">
            <a:off x="8861431" y="2828882"/>
            <a:ext cx="713903" cy="713903"/>
          </a:xfrm>
          <a:prstGeom prst="flowChartConnector">
            <a:avLst/>
          </a:prstGeom>
          <a:solidFill>
            <a:srgbClr val="BED730"/>
          </a:solidFill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98">
              <a:defRPr/>
            </a:pPr>
            <a:endParaRPr lang="en-IN" dirty="0">
              <a:solidFill>
                <a:srgbClr val="1F497D"/>
              </a:solidFill>
              <a:latin typeface="Trebuchet M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47AC02FC-6A4A-D221-DC25-9C6EE3508D68}"/>
              </a:ext>
            </a:extLst>
          </p:cNvPr>
          <p:cNvSpPr txBox="1"/>
          <p:nvPr/>
        </p:nvSpPr>
        <p:spPr>
          <a:xfrm>
            <a:off x="8343087" y="3494161"/>
            <a:ext cx="1750588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CloudInfinit</a:t>
            </a:r>
          </a:p>
          <a:p>
            <a:pPr algn="ctr" defTabSz="685698">
              <a:defRPr/>
            </a:pPr>
            <a:r>
              <a:rPr lang="en-IN" sz="1067" b="1" dirty="0">
                <a:solidFill>
                  <a:prstClr val="white"/>
                </a:solidFill>
                <a:latin typeface="Trebuchet MS" panose="020B0603020202020204" pitchFamily="34" charset="0"/>
              </a:rPr>
              <a:t>Ent Cloud Infra</a:t>
            </a:r>
            <a:endParaRPr lang="en-US" sz="1067" b="1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133" name="Picture 1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CF8701-C6D9-AAFA-82E2-1CB5E46942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39" y="5495794"/>
            <a:ext cx="539596" cy="461839"/>
          </a:xfrm>
          <a:prstGeom prst="rect">
            <a:avLst/>
          </a:prstGeom>
        </p:spPr>
      </p:pic>
      <p:pic>
        <p:nvPicPr>
          <p:cNvPr id="134" name="Picture 1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625E5D-DFF1-BBE8-8F2F-8A8381689E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38" y="4256787"/>
            <a:ext cx="430089" cy="413223"/>
          </a:xfrm>
          <a:prstGeom prst="rect">
            <a:avLst/>
          </a:prstGeom>
        </p:spPr>
      </p:pic>
      <p:pic>
        <p:nvPicPr>
          <p:cNvPr id="136" name="Picture 13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C7506E-B797-D1DE-E7BD-50575DF8DC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291" y="2933981"/>
            <a:ext cx="456087" cy="4754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521978B-091A-AF4A-EEC4-2F67495B039B}"/>
              </a:ext>
            </a:extLst>
          </p:cNvPr>
          <p:cNvGrpSpPr/>
          <p:nvPr/>
        </p:nvGrpSpPr>
        <p:grpSpPr>
          <a:xfrm>
            <a:off x="465411" y="1758577"/>
            <a:ext cx="6567555" cy="4467313"/>
            <a:chOff x="2676045" y="635378"/>
            <a:chExt cx="6432657" cy="4230958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6565C9D-3FC8-8AB7-3C0C-FD4D1062D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81364" y="1126125"/>
              <a:ext cx="2665004" cy="2970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0D06C6-777B-2ED6-25B8-90550CC01EE1}"/>
                </a:ext>
              </a:extLst>
            </p:cNvPr>
            <p:cNvSpPr txBox="1"/>
            <p:nvPr/>
          </p:nvSpPr>
          <p:spPr>
            <a:xfrm>
              <a:off x="2910526" y="635378"/>
              <a:ext cx="1970837" cy="7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241">
                <a:defRPr/>
              </a:pPr>
              <a:r>
                <a:rPr lang="en-US" sz="1200" dirty="0">
                  <a:solidFill>
                    <a:srgbClr val="F79646"/>
                  </a:solidFill>
                  <a:latin typeface="Trebuchet MS"/>
                </a:rPr>
                <a:t>Metro Networks </a:t>
              </a:r>
            </a:p>
            <a:p>
              <a:pPr defTabSz="914241">
                <a:defRPr/>
              </a:pPr>
              <a:r>
                <a:rPr lang="en-US" sz="1200" dirty="0">
                  <a:solidFill>
                    <a:srgbClr val="F79646"/>
                  </a:solidFill>
                  <a:latin typeface="Trebuchet MS"/>
                </a:rPr>
                <a:t>Fiber access</a:t>
              </a:r>
            </a:p>
            <a:p>
              <a:pPr defTabSz="914241">
                <a:defRPr/>
              </a:pPr>
              <a:r>
                <a:rPr lang="en-US" sz="1200" dirty="0">
                  <a:solidFill>
                    <a:srgbClr val="F79646"/>
                  </a:solidFill>
                  <a:latin typeface="Trebuchet MS"/>
                </a:rPr>
                <a:t>Connected Buildings </a:t>
              </a:r>
            </a:p>
            <a:p>
              <a:pPr defTabSz="914241">
                <a:defRPr/>
              </a:pPr>
              <a:r>
                <a:rPr lang="en-US" sz="1200" dirty="0">
                  <a:solidFill>
                    <a:srgbClr val="F79646"/>
                  </a:solidFill>
                  <a:latin typeface="Trebuchet MS"/>
                </a:rPr>
                <a:t>Interconnected DCs</a:t>
              </a:r>
              <a:endParaRPr lang="en-IN" sz="1200" dirty="0">
                <a:solidFill>
                  <a:srgbClr val="F79646"/>
                </a:solidFill>
                <a:latin typeface="Trebuchet M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9D9D9-7E29-A3B8-3663-917DC7FDA609}"/>
                </a:ext>
              </a:extLst>
            </p:cNvPr>
            <p:cNvSpPr txBox="1"/>
            <p:nvPr/>
          </p:nvSpPr>
          <p:spPr>
            <a:xfrm>
              <a:off x="6608265" y="810274"/>
              <a:ext cx="2500437" cy="612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defTabSz="685732">
                <a:defRPr sz="700">
                  <a:solidFill>
                    <a:srgbClr val="F79646">
                      <a:lumMod val="50000"/>
                    </a:srgbClr>
                  </a:solidFill>
                  <a:latin typeface="Trebuchet MS"/>
                </a:defRPr>
              </a:lvl1pPr>
            </a:lstStyle>
            <a:p>
              <a:pPr algn="r" defTabSz="914241">
                <a:defRPr/>
              </a:pPr>
              <a:r>
                <a:rPr lang="en-US" sz="1200" dirty="0">
                  <a:solidFill>
                    <a:srgbClr val="F79646"/>
                  </a:solidFill>
                </a:rPr>
                <a:t>Express Long-Haul Backbone, High Bandwidth and Low Latency across Key Locations</a:t>
              </a:r>
              <a:endParaRPr lang="en-IN" sz="1200" dirty="0">
                <a:solidFill>
                  <a:srgbClr val="F79646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84AF596-75E5-61A8-9401-4C22FA5CC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361849" y="1081714"/>
              <a:ext cx="133988" cy="28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629547-6173-112D-365F-66944DE4E61D}"/>
                </a:ext>
              </a:extLst>
            </p:cNvPr>
            <p:cNvSpPr txBox="1"/>
            <p:nvPr/>
          </p:nvSpPr>
          <p:spPr>
            <a:xfrm>
              <a:off x="6361847" y="1292180"/>
              <a:ext cx="1069537" cy="242972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914241">
                <a:defRPr/>
              </a:pPr>
              <a:r>
                <a:rPr lang="en-IN" sz="1067" b="1" dirty="0">
                  <a:solidFill>
                    <a:prstClr val="black"/>
                  </a:solidFill>
                  <a:latin typeface="Trebuchet MS"/>
                </a:rPr>
                <a:t>NOIDA 02, DC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337DD5-07B7-F9D3-8525-EF875C3B77B0}"/>
                </a:ext>
              </a:extLst>
            </p:cNvPr>
            <p:cNvSpPr txBox="1"/>
            <p:nvPr/>
          </p:nvSpPr>
          <p:spPr>
            <a:xfrm>
              <a:off x="6354621" y="1518181"/>
              <a:ext cx="777502" cy="24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defTabSz="685732">
                <a:defRPr sz="600">
                  <a:solidFill>
                    <a:schemeClr val="tx2"/>
                  </a:solidFill>
                  <a:latin typeface="Trebuchet MS"/>
                </a:defRPr>
              </a:lvl1pPr>
            </a:lstStyle>
            <a:p>
              <a:pPr defTabSz="914241">
                <a:defRPr/>
              </a:pPr>
              <a:r>
                <a:rPr lang="en-IN" sz="1067" dirty="0">
                  <a:solidFill>
                    <a:prstClr val="white">
                      <a:lumMod val="85000"/>
                    </a:prstClr>
                  </a:solidFill>
                </a:rPr>
                <a:t>NOIDA 01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EB3190-8EA8-17D3-1D57-5ED0389E8B0A}"/>
                </a:ext>
              </a:extLst>
            </p:cNvPr>
            <p:cNvSpPr txBox="1"/>
            <p:nvPr/>
          </p:nvSpPr>
          <p:spPr>
            <a:xfrm>
              <a:off x="7100951" y="2425366"/>
              <a:ext cx="1888112" cy="26234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defTabSz="914241">
                <a:defRPr/>
              </a:pPr>
              <a:r>
                <a:rPr lang="en-IN" sz="1200" b="1" dirty="0">
                  <a:solidFill>
                    <a:prstClr val="white"/>
                  </a:solidFill>
                  <a:latin typeface="Trebuchet MS"/>
                </a:rPr>
                <a:t>SAARC Gateway, Kolkata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34EFD-47E8-4FC1-6EA5-05903F314F4D}"/>
                </a:ext>
              </a:extLst>
            </p:cNvPr>
            <p:cNvSpPr txBox="1"/>
            <p:nvPr/>
          </p:nvSpPr>
          <p:spPr>
            <a:xfrm>
              <a:off x="7723288" y="2694488"/>
              <a:ext cx="910959" cy="24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41">
                <a:defRPr/>
              </a:pPr>
              <a:r>
                <a:rPr lang="en-IN" sz="1067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KOLKATA 01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3404A54-97D9-C8AF-B19E-6401C0A0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81339" y="3012648"/>
              <a:ext cx="133987" cy="28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21DFF8-2335-5740-C693-CDCEE4EE6CDA}"/>
                </a:ext>
              </a:extLst>
            </p:cNvPr>
            <p:cNvSpPr txBox="1"/>
            <p:nvPr/>
          </p:nvSpPr>
          <p:spPr>
            <a:xfrm>
              <a:off x="6681342" y="3227332"/>
              <a:ext cx="1430654" cy="242972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914241">
                <a:defRPr/>
              </a:pPr>
              <a:r>
                <a:rPr lang="en-US" sz="1067" b="1" dirty="0">
                  <a:solidFill>
                    <a:prstClr val="black"/>
                  </a:solidFill>
                  <a:latin typeface="Trebuchet MS"/>
                </a:rPr>
                <a:t>HYDERABAD 02, DC </a:t>
              </a:r>
              <a:endParaRPr lang="en-IN" sz="1067" b="1" dirty="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9ACCC7-BA78-29BF-80B5-1CCD805E593E}"/>
                </a:ext>
              </a:extLst>
            </p:cNvPr>
            <p:cNvSpPr txBox="1"/>
            <p:nvPr/>
          </p:nvSpPr>
          <p:spPr>
            <a:xfrm>
              <a:off x="6541190" y="3436059"/>
              <a:ext cx="1074247" cy="24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41">
                <a:defRPr/>
              </a:pPr>
              <a:r>
                <a:rPr lang="en-IN" sz="1067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HYDERABAD 01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D052C33-0A1D-C282-613A-1618F3E9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681339" y="3802977"/>
              <a:ext cx="133987" cy="2880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6E7F7C-020D-4476-A98B-A93658C02383}"/>
                </a:ext>
              </a:extLst>
            </p:cNvPr>
            <p:cNvSpPr txBox="1"/>
            <p:nvPr/>
          </p:nvSpPr>
          <p:spPr>
            <a:xfrm>
              <a:off x="6681342" y="4013443"/>
              <a:ext cx="1187293" cy="242972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914241">
                <a:defRPr/>
              </a:pPr>
              <a:r>
                <a:rPr lang="en-IN" sz="1067" b="1" dirty="0">
                  <a:solidFill>
                    <a:prstClr val="black"/>
                  </a:solidFill>
                  <a:latin typeface="Trebuchet MS"/>
                </a:rPr>
                <a:t>CHENNAI 02, DC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70FC5F7-A2F8-879B-D3F2-E8F4498BD9CC}"/>
                </a:ext>
              </a:extLst>
            </p:cNvPr>
            <p:cNvSpPr txBox="1"/>
            <p:nvPr/>
          </p:nvSpPr>
          <p:spPr>
            <a:xfrm>
              <a:off x="6541190" y="4242065"/>
              <a:ext cx="888978" cy="24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41">
                <a:defRPr/>
              </a:pPr>
              <a:r>
                <a:rPr lang="en-IN" sz="1067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CHENNAI 01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3C7105-2666-63D7-66D3-88107AF19183}"/>
                </a:ext>
              </a:extLst>
            </p:cNvPr>
            <p:cNvSpPr txBox="1"/>
            <p:nvPr/>
          </p:nvSpPr>
          <p:spPr>
            <a:xfrm>
              <a:off x="6661179" y="4523592"/>
              <a:ext cx="1744670" cy="26234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defTabSz="914241">
                <a:defRPr/>
              </a:pPr>
              <a:r>
                <a:rPr lang="en-IN" sz="1200" b="1" dirty="0">
                  <a:solidFill>
                    <a:prstClr val="white"/>
                  </a:solidFill>
                  <a:latin typeface="Trebuchet MS"/>
                </a:rPr>
                <a:t>CLS, Siruseri, Chennai</a:t>
              </a: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0BE8353C-BC11-001C-B0CD-BEDF617E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525791" y="4134984"/>
              <a:ext cx="133988" cy="28800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B29D241-3D1D-1B6A-EEFD-B335EF8B03A0}"/>
                </a:ext>
              </a:extLst>
            </p:cNvPr>
            <p:cNvSpPr txBox="1"/>
            <p:nvPr/>
          </p:nvSpPr>
          <p:spPr>
            <a:xfrm>
              <a:off x="3525792" y="4341229"/>
              <a:ext cx="1451066" cy="242972"/>
            </a:xfrm>
            <a:prstGeom prst="rect">
              <a:avLst/>
            </a:prstGeom>
            <a:solidFill>
              <a:srgbClr val="BED730"/>
            </a:solidFill>
          </p:spPr>
          <p:txBody>
            <a:bodyPr wrap="none" rtlCol="0" anchor="ctr">
              <a:spAutoFit/>
            </a:bodyPr>
            <a:lstStyle/>
            <a:p>
              <a:pPr defTabSz="914241">
                <a:defRPr/>
              </a:pPr>
              <a:r>
                <a:rPr lang="en-IN" sz="1067" b="1" dirty="0">
                  <a:solidFill>
                    <a:prstClr val="black"/>
                  </a:solidFill>
                  <a:latin typeface="Trebuchet MS"/>
                </a:rPr>
                <a:t>BENGALURU O2, DC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01206F5-89F1-4D12-5592-C69EA9BBFA3D}"/>
                </a:ext>
              </a:extLst>
            </p:cNvPr>
            <p:cNvSpPr txBox="1"/>
            <p:nvPr/>
          </p:nvSpPr>
          <p:spPr>
            <a:xfrm>
              <a:off x="3820272" y="4623364"/>
              <a:ext cx="1530643" cy="24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41">
                <a:defRPr/>
              </a:pPr>
              <a:r>
                <a:rPr lang="en-IN" sz="1067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BENGALURU 01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32D9DC-B2C8-AC0C-3DDD-EE6D4B4BCEF2}"/>
                </a:ext>
              </a:extLst>
            </p:cNvPr>
            <p:cNvSpPr txBox="1"/>
            <p:nvPr/>
          </p:nvSpPr>
          <p:spPr>
            <a:xfrm>
              <a:off x="2983461" y="3330343"/>
              <a:ext cx="1726959" cy="26234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ctr">
              <a:spAutoFit/>
            </a:bodyPr>
            <a:lstStyle/>
            <a:p>
              <a:pPr defTabSz="914241">
                <a:defRPr/>
              </a:pPr>
              <a:r>
                <a:rPr lang="en-IN" sz="1200" b="1" dirty="0">
                  <a:solidFill>
                    <a:prstClr val="white"/>
                  </a:solidFill>
                  <a:latin typeface="Trebuchet MS"/>
                </a:rPr>
                <a:t>CLS, Versova, Mumbai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6AFB153-BB19-C0A6-FE47-E1CD064547D8}"/>
                </a:ext>
              </a:extLst>
            </p:cNvPr>
            <p:cNvSpPr txBox="1"/>
            <p:nvPr/>
          </p:nvSpPr>
          <p:spPr>
            <a:xfrm>
              <a:off x="3448270" y="3078332"/>
              <a:ext cx="1303528" cy="24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41">
                <a:defRPr/>
              </a:pPr>
              <a:r>
                <a:rPr lang="en-IN" sz="1067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MUMBAI 01 VASHI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81CC05E-B709-1BD9-372D-2A961F626A6F}"/>
                </a:ext>
              </a:extLst>
            </p:cNvPr>
            <p:cNvSpPr txBox="1"/>
            <p:nvPr/>
          </p:nvSpPr>
          <p:spPr>
            <a:xfrm>
              <a:off x="2994844" y="2863633"/>
              <a:ext cx="1756955" cy="24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241">
                <a:defRPr/>
              </a:pPr>
              <a:r>
                <a:rPr lang="en-IN" sz="1067" dirty="0">
                  <a:solidFill>
                    <a:prstClr val="white">
                      <a:lumMod val="85000"/>
                    </a:prstClr>
                  </a:solidFill>
                  <a:latin typeface="Trebuchet MS"/>
                </a:rPr>
                <a:t>MUMBAI 02 AIROLI</a:t>
              </a: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F03FD792-861D-F3CB-D524-693F46B0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676045" y="2343064"/>
              <a:ext cx="133987" cy="28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9663ED7-4D51-C1E6-D37E-7BE1CBFDB673}"/>
                </a:ext>
              </a:extLst>
            </p:cNvPr>
            <p:cNvSpPr txBox="1"/>
            <p:nvPr/>
          </p:nvSpPr>
          <p:spPr>
            <a:xfrm>
              <a:off x="2676046" y="2532771"/>
              <a:ext cx="1952635" cy="242972"/>
            </a:xfrm>
            <a:prstGeom prst="rect">
              <a:avLst/>
            </a:prstGeom>
            <a:solidFill>
              <a:srgbClr val="BED730"/>
            </a:solidFill>
          </p:spPr>
          <p:txBody>
            <a:bodyPr wrap="square" rtlCol="0" anchor="ctr">
              <a:spAutoFit/>
            </a:bodyPr>
            <a:lstStyle/>
            <a:p>
              <a:pPr defTabSz="914241">
                <a:defRPr/>
              </a:pPr>
              <a:r>
                <a:rPr lang="pt-BR" sz="1067" b="1" dirty="0">
                  <a:solidFill>
                    <a:prstClr val="black"/>
                  </a:solidFill>
                  <a:latin typeface="Trebuchet MS"/>
                </a:rPr>
                <a:t>MUMBAI 03 RABALE, DC</a:t>
              </a:r>
              <a:endParaRPr lang="en-IN" sz="1067" b="1" dirty="0">
                <a:solidFill>
                  <a:prstClr val="black"/>
                </a:solidFill>
                <a:latin typeface="Trebuchet MS"/>
              </a:endParaRPr>
            </a:p>
          </p:txBody>
        </p:sp>
        <p:sp>
          <p:nvSpPr>
            <p:cNvPr id="68" name="Freeform: Shape 38">
              <a:extLst>
                <a:ext uri="{FF2B5EF4-FFF2-40B4-BE49-F238E27FC236}">
                  <a16:creationId xmlns:a16="http://schemas.microsoft.com/office/drawing/2014/main" id="{7FD37CC1-82B0-FE2C-02A7-13F7AB0C5CB6}"/>
                </a:ext>
              </a:extLst>
            </p:cNvPr>
            <p:cNvSpPr/>
            <p:nvPr/>
          </p:nvSpPr>
          <p:spPr>
            <a:xfrm>
              <a:off x="5283815" y="3577908"/>
              <a:ext cx="462915" cy="1154430"/>
            </a:xfrm>
            <a:custGeom>
              <a:avLst/>
              <a:gdLst>
                <a:gd name="connsiteX0" fmla="*/ 0 w 617220"/>
                <a:gd name="connsiteY0" fmla="*/ 1531620 h 1539240"/>
                <a:gd name="connsiteX1" fmla="*/ 114300 w 617220"/>
                <a:gd name="connsiteY1" fmla="*/ 1539240 h 1539240"/>
                <a:gd name="connsiteX2" fmla="*/ 617220 w 617220"/>
                <a:gd name="connsiteY2" fmla="*/ 0 h 15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7220" h="1539240">
                  <a:moveTo>
                    <a:pt x="0" y="1531620"/>
                  </a:moveTo>
                  <a:lnTo>
                    <a:pt x="114300" y="1539240"/>
                  </a:lnTo>
                  <a:lnTo>
                    <a:pt x="61722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69" name="Freeform: Shape 39">
              <a:extLst>
                <a:ext uri="{FF2B5EF4-FFF2-40B4-BE49-F238E27FC236}">
                  <a16:creationId xmlns:a16="http://schemas.microsoft.com/office/drawing/2014/main" id="{F71BFDC4-2398-F77B-2EFB-9E47C973D1A5}"/>
                </a:ext>
              </a:extLst>
            </p:cNvPr>
            <p:cNvSpPr/>
            <p:nvPr/>
          </p:nvSpPr>
          <p:spPr>
            <a:xfrm>
              <a:off x="5132736" y="3595068"/>
              <a:ext cx="611993" cy="891848"/>
            </a:xfrm>
            <a:custGeom>
              <a:avLst/>
              <a:gdLst>
                <a:gd name="connsiteX0" fmla="*/ 0 w 815990"/>
                <a:gd name="connsiteY0" fmla="*/ 1189130 h 1189130"/>
                <a:gd name="connsiteX1" fmla="*/ 323936 w 815990"/>
                <a:gd name="connsiteY1" fmla="*/ 1189130 h 1189130"/>
                <a:gd name="connsiteX2" fmla="*/ 815990 w 815990"/>
                <a:gd name="connsiteY2" fmla="*/ 0 h 1189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990" h="1189130">
                  <a:moveTo>
                    <a:pt x="0" y="1189130"/>
                  </a:moveTo>
                  <a:lnTo>
                    <a:pt x="323936" y="1189130"/>
                  </a:lnTo>
                  <a:lnTo>
                    <a:pt x="81599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0" name="Freeform: Shape 40">
              <a:extLst>
                <a:ext uri="{FF2B5EF4-FFF2-40B4-BE49-F238E27FC236}">
                  <a16:creationId xmlns:a16="http://schemas.microsoft.com/office/drawing/2014/main" id="{416968A1-E9CB-77B8-820F-62FDBC808479}"/>
                </a:ext>
              </a:extLst>
            </p:cNvPr>
            <p:cNvSpPr/>
            <p:nvPr/>
          </p:nvSpPr>
          <p:spPr>
            <a:xfrm>
              <a:off x="4748319" y="3029207"/>
              <a:ext cx="710403" cy="436697"/>
            </a:xfrm>
            <a:custGeom>
              <a:avLst/>
              <a:gdLst>
                <a:gd name="connsiteX0" fmla="*/ 0 w 947204"/>
                <a:gd name="connsiteY0" fmla="*/ 582263 h 582263"/>
                <a:gd name="connsiteX1" fmla="*/ 172219 w 947204"/>
                <a:gd name="connsiteY1" fmla="*/ 582263 h 582263"/>
                <a:gd name="connsiteX2" fmla="*/ 947204 w 947204"/>
                <a:gd name="connsiteY2" fmla="*/ 0 h 58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7204" h="582263">
                  <a:moveTo>
                    <a:pt x="0" y="582263"/>
                  </a:moveTo>
                  <a:lnTo>
                    <a:pt x="172219" y="582263"/>
                  </a:lnTo>
                  <a:lnTo>
                    <a:pt x="947204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1" name="Freeform: Shape 41">
              <a:extLst>
                <a:ext uri="{FF2B5EF4-FFF2-40B4-BE49-F238E27FC236}">
                  <a16:creationId xmlns:a16="http://schemas.microsoft.com/office/drawing/2014/main" id="{4EDD6EC1-30CE-4516-8BA2-25907C040CC9}"/>
                </a:ext>
              </a:extLst>
            </p:cNvPr>
            <p:cNvSpPr/>
            <p:nvPr/>
          </p:nvSpPr>
          <p:spPr>
            <a:xfrm>
              <a:off x="4671436" y="3035357"/>
              <a:ext cx="781136" cy="178370"/>
            </a:xfrm>
            <a:custGeom>
              <a:avLst/>
              <a:gdLst>
                <a:gd name="connsiteX0" fmla="*/ 0 w 1041514"/>
                <a:gd name="connsiteY0" fmla="*/ 237826 h 237826"/>
                <a:gd name="connsiteX1" fmla="*/ 254228 w 1041514"/>
                <a:gd name="connsiteY1" fmla="*/ 237826 h 237826"/>
                <a:gd name="connsiteX2" fmla="*/ 1041514 w 1041514"/>
                <a:gd name="connsiteY2" fmla="*/ 0 h 23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1514" h="237826">
                  <a:moveTo>
                    <a:pt x="0" y="237826"/>
                  </a:moveTo>
                  <a:lnTo>
                    <a:pt x="254228" y="237826"/>
                  </a:lnTo>
                  <a:lnTo>
                    <a:pt x="1041514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2" name="Freeform: Shape 42">
              <a:extLst>
                <a:ext uri="{FF2B5EF4-FFF2-40B4-BE49-F238E27FC236}">
                  <a16:creationId xmlns:a16="http://schemas.microsoft.com/office/drawing/2014/main" id="{D21A1DA7-C3CF-5176-B506-3156C99BFBF5}"/>
                </a:ext>
              </a:extLst>
            </p:cNvPr>
            <p:cNvSpPr/>
            <p:nvPr/>
          </p:nvSpPr>
          <p:spPr>
            <a:xfrm>
              <a:off x="4665285" y="3001529"/>
              <a:ext cx="793437" cy="30753"/>
            </a:xfrm>
            <a:custGeom>
              <a:avLst/>
              <a:gdLst>
                <a:gd name="connsiteX0" fmla="*/ 0 w 1057916"/>
                <a:gd name="connsiteY0" fmla="*/ 0 h 41004"/>
                <a:gd name="connsiteX1" fmla="*/ 299333 w 1057916"/>
                <a:gd name="connsiteY1" fmla="*/ 0 h 41004"/>
                <a:gd name="connsiteX2" fmla="*/ 1057916 w 1057916"/>
                <a:gd name="connsiteY2" fmla="*/ 41004 h 4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7916" h="41004">
                  <a:moveTo>
                    <a:pt x="0" y="0"/>
                  </a:moveTo>
                  <a:lnTo>
                    <a:pt x="299333" y="0"/>
                  </a:lnTo>
                  <a:lnTo>
                    <a:pt x="1057916" y="41004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3" name="Freeform: Shape 43">
              <a:extLst>
                <a:ext uri="{FF2B5EF4-FFF2-40B4-BE49-F238E27FC236}">
                  <a16:creationId xmlns:a16="http://schemas.microsoft.com/office/drawing/2014/main" id="{11C96D99-0909-0D91-7CF5-F43F8042C0E2}"/>
                </a:ext>
              </a:extLst>
            </p:cNvPr>
            <p:cNvSpPr/>
            <p:nvPr/>
          </p:nvSpPr>
          <p:spPr>
            <a:xfrm>
              <a:off x="4622231" y="2672468"/>
              <a:ext cx="830341" cy="362890"/>
            </a:xfrm>
            <a:custGeom>
              <a:avLst/>
              <a:gdLst>
                <a:gd name="connsiteX0" fmla="*/ 0 w 1107121"/>
                <a:gd name="connsiteY0" fmla="*/ 0 h 483853"/>
                <a:gd name="connsiteX1" fmla="*/ 336237 w 1107121"/>
                <a:gd name="connsiteY1" fmla="*/ 0 h 483853"/>
                <a:gd name="connsiteX2" fmla="*/ 1107121 w 1107121"/>
                <a:gd name="connsiteY2" fmla="*/ 483853 h 48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7121" h="483853">
                  <a:moveTo>
                    <a:pt x="0" y="0"/>
                  </a:moveTo>
                  <a:lnTo>
                    <a:pt x="336237" y="0"/>
                  </a:lnTo>
                  <a:lnTo>
                    <a:pt x="1107121" y="483853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4" name="Freeform: Shape 44">
              <a:extLst>
                <a:ext uri="{FF2B5EF4-FFF2-40B4-BE49-F238E27FC236}">
                  <a16:creationId xmlns:a16="http://schemas.microsoft.com/office/drawing/2014/main" id="{0F2AE4CB-1752-5A17-E975-4205172A8BDE}"/>
                </a:ext>
              </a:extLst>
            </p:cNvPr>
            <p:cNvSpPr/>
            <p:nvPr/>
          </p:nvSpPr>
          <p:spPr>
            <a:xfrm>
              <a:off x="5993831" y="3647350"/>
              <a:ext cx="667348" cy="1011785"/>
            </a:xfrm>
            <a:custGeom>
              <a:avLst/>
              <a:gdLst>
                <a:gd name="connsiteX0" fmla="*/ 889797 w 889797"/>
                <a:gd name="connsiteY0" fmla="*/ 1349047 h 1349047"/>
                <a:gd name="connsiteX1" fmla="*/ 561761 w 889797"/>
                <a:gd name="connsiteY1" fmla="*/ 1349047 h 1349047"/>
                <a:gd name="connsiteX2" fmla="*/ 0 w 889797"/>
                <a:gd name="connsiteY2" fmla="*/ 0 h 134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797" h="1349047">
                  <a:moveTo>
                    <a:pt x="889797" y="1349047"/>
                  </a:moveTo>
                  <a:lnTo>
                    <a:pt x="561761" y="134904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5" name="Freeform: Shape 45">
              <a:extLst>
                <a:ext uri="{FF2B5EF4-FFF2-40B4-BE49-F238E27FC236}">
                  <a16:creationId xmlns:a16="http://schemas.microsoft.com/office/drawing/2014/main" id="{360F4C38-7082-600D-BFB1-B3C5AB9AB746}"/>
                </a:ext>
              </a:extLst>
            </p:cNvPr>
            <p:cNvSpPr/>
            <p:nvPr/>
          </p:nvSpPr>
          <p:spPr>
            <a:xfrm>
              <a:off x="5996906" y="3647349"/>
              <a:ext cx="627369" cy="747307"/>
            </a:xfrm>
            <a:custGeom>
              <a:avLst/>
              <a:gdLst>
                <a:gd name="connsiteX0" fmla="*/ 836492 w 836492"/>
                <a:gd name="connsiteY0" fmla="*/ 996409 h 996409"/>
                <a:gd name="connsiteX1" fmla="*/ 553561 w 836492"/>
                <a:gd name="connsiteY1" fmla="*/ 996409 h 996409"/>
                <a:gd name="connsiteX2" fmla="*/ 0 w 836492"/>
                <a:gd name="connsiteY2" fmla="*/ 0 h 996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492" h="996409">
                  <a:moveTo>
                    <a:pt x="836492" y="996409"/>
                  </a:moveTo>
                  <a:lnTo>
                    <a:pt x="553561" y="996409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6" name="Freeform: Shape 46">
              <a:extLst>
                <a:ext uri="{FF2B5EF4-FFF2-40B4-BE49-F238E27FC236}">
                  <a16:creationId xmlns:a16="http://schemas.microsoft.com/office/drawing/2014/main" id="{4554DA75-E928-1858-6310-73AB1F4730FB}"/>
                </a:ext>
              </a:extLst>
            </p:cNvPr>
            <p:cNvSpPr/>
            <p:nvPr/>
          </p:nvSpPr>
          <p:spPr>
            <a:xfrm>
              <a:off x="5993831" y="3647349"/>
              <a:ext cx="685800" cy="538184"/>
            </a:xfrm>
            <a:custGeom>
              <a:avLst/>
              <a:gdLst>
                <a:gd name="connsiteX0" fmla="*/ 914400 w 914400"/>
                <a:gd name="connsiteY0" fmla="*/ 717578 h 717578"/>
                <a:gd name="connsiteX1" fmla="*/ 557661 w 914400"/>
                <a:gd name="connsiteY1" fmla="*/ 717578 h 717578"/>
                <a:gd name="connsiteX2" fmla="*/ 0 w 914400"/>
                <a:gd name="connsiteY2" fmla="*/ 0 h 71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17578">
                  <a:moveTo>
                    <a:pt x="914400" y="717578"/>
                  </a:moveTo>
                  <a:lnTo>
                    <a:pt x="557661" y="71757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7" name="Freeform: Shape 47">
              <a:extLst>
                <a:ext uri="{FF2B5EF4-FFF2-40B4-BE49-F238E27FC236}">
                  <a16:creationId xmlns:a16="http://schemas.microsoft.com/office/drawing/2014/main" id="{84CBBC49-5582-7D37-0A15-FC8FABBEB6A3}"/>
                </a:ext>
              </a:extLst>
            </p:cNvPr>
            <p:cNvSpPr/>
            <p:nvPr/>
          </p:nvSpPr>
          <p:spPr>
            <a:xfrm>
              <a:off x="6018434" y="3050734"/>
              <a:ext cx="608916" cy="525883"/>
            </a:xfrm>
            <a:custGeom>
              <a:avLst/>
              <a:gdLst>
                <a:gd name="connsiteX0" fmla="*/ 811888 w 811888"/>
                <a:gd name="connsiteY0" fmla="*/ 701177 h 701177"/>
                <a:gd name="connsiteX1" fmla="*/ 516656 w 811888"/>
                <a:gd name="connsiteY1" fmla="*/ 701177 h 701177"/>
                <a:gd name="connsiteX2" fmla="*/ 0 w 811888"/>
                <a:gd name="connsiteY2" fmla="*/ 0 h 70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1888" h="701177">
                  <a:moveTo>
                    <a:pt x="811888" y="701177"/>
                  </a:moveTo>
                  <a:lnTo>
                    <a:pt x="516656" y="70117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8" name="Freeform: Shape 48">
              <a:extLst>
                <a:ext uri="{FF2B5EF4-FFF2-40B4-BE49-F238E27FC236}">
                  <a16:creationId xmlns:a16="http://schemas.microsoft.com/office/drawing/2014/main" id="{18F3FF76-99CC-9454-00FF-3ECDD8E9A70C}"/>
                </a:ext>
              </a:extLst>
            </p:cNvPr>
            <p:cNvSpPr/>
            <p:nvPr/>
          </p:nvSpPr>
          <p:spPr>
            <a:xfrm>
              <a:off x="6015358" y="3053809"/>
              <a:ext cx="661198" cy="304459"/>
            </a:xfrm>
            <a:custGeom>
              <a:avLst/>
              <a:gdLst>
                <a:gd name="connsiteX0" fmla="*/ 881597 w 881597"/>
                <a:gd name="connsiteY0" fmla="*/ 405945 h 405945"/>
                <a:gd name="connsiteX1" fmla="*/ 545360 w 881597"/>
                <a:gd name="connsiteY1" fmla="*/ 405945 h 405945"/>
                <a:gd name="connsiteX2" fmla="*/ 0 w 881597"/>
                <a:gd name="connsiteY2" fmla="*/ 0 h 40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1597" h="405945">
                  <a:moveTo>
                    <a:pt x="881597" y="405945"/>
                  </a:moveTo>
                  <a:lnTo>
                    <a:pt x="545360" y="40594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79" name="Freeform: Shape 49">
              <a:extLst>
                <a:ext uri="{FF2B5EF4-FFF2-40B4-BE49-F238E27FC236}">
                  <a16:creationId xmlns:a16="http://schemas.microsoft.com/office/drawing/2014/main" id="{71383651-A56C-2B66-A943-1DF9CDBF54F5}"/>
                </a:ext>
              </a:extLst>
            </p:cNvPr>
            <p:cNvSpPr/>
            <p:nvPr/>
          </p:nvSpPr>
          <p:spPr>
            <a:xfrm>
              <a:off x="6781117" y="2641714"/>
              <a:ext cx="1017936" cy="215274"/>
            </a:xfrm>
            <a:custGeom>
              <a:avLst/>
              <a:gdLst>
                <a:gd name="connsiteX0" fmla="*/ 1357248 w 1357248"/>
                <a:gd name="connsiteY0" fmla="*/ 287032 h 287032"/>
                <a:gd name="connsiteX1" fmla="*/ 410045 w 1357248"/>
                <a:gd name="connsiteY1" fmla="*/ 287032 h 287032"/>
                <a:gd name="connsiteX2" fmla="*/ 0 w 1357248"/>
                <a:gd name="connsiteY2" fmla="*/ 0 h 28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248" h="287032">
                  <a:moveTo>
                    <a:pt x="1357248" y="287032"/>
                  </a:moveTo>
                  <a:lnTo>
                    <a:pt x="410045" y="28703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0" name="Freeform: Shape 50">
              <a:extLst>
                <a:ext uri="{FF2B5EF4-FFF2-40B4-BE49-F238E27FC236}">
                  <a16:creationId xmlns:a16="http://schemas.microsoft.com/office/drawing/2014/main" id="{FF01318F-F052-B879-99DC-E9133839CF4B}"/>
                </a:ext>
              </a:extLst>
            </p:cNvPr>
            <p:cNvSpPr/>
            <p:nvPr/>
          </p:nvSpPr>
          <p:spPr>
            <a:xfrm>
              <a:off x="6790343" y="2641714"/>
              <a:ext cx="301383" cy="0"/>
            </a:xfrm>
            <a:custGeom>
              <a:avLst/>
              <a:gdLst>
                <a:gd name="connsiteX0" fmla="*/ 401844 w 401844"/>
                <a:gd name="connsiteY0" fmla="*/ 0 h 0"/>
                <a:gd name="connsiteX1" fmla="*/ 0 w 40184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844">
                  <a:moveTo>
                    <a:pt x="401844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1" name="Freeform: Shape 51">
              <a:extLst>
                <a:ext uri="{FF2B5EF4-FFF2-40B4-BE49-F238E27FC236}">
                  <a16:creationId xmlns:a16="http://schemas.microsoft.com/office/drawing/2014/main" id="{884CA506-EDC3-18FD-C3E0-151941046A40}"/>
                </a:ext>
              </a:extLst>
            </p:cNvPr>
            <p:cNvSpPr/>
            <p:nvPr/>
          </p:nvSpPr>
          <p:spPr>
            <a:xfrm>
              <a:off x="5849290" y="1669907"/>
              <a:ext cx="421321" cy="405945"/>
            </a:xfrm>
            <a:custGeom>
              <a:avLst/>
              <a:gdLst>
                <a:gd name="connsiteX0" fmla="*/ 561761 w 561761"/>
                <a:gd name="connsiteY0" fmla="*/ 0 h 541260"/>
                <a:gd name="connsiteX1" fmla="*/ 455150 w 561761"/>
                <a:gd name="connsiteY1" fmla="*/ 0 h 541260"/>
                <a:gd name="connsiteX2" fmla="*/ 0 w 561761"/>
                <a:gd name="connsiteY2" fmla="*/ 541260 h 5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761" h="541260">
                  <a:moveTo>
                    <a:pt x="561761" y="0"/>
                  </a:moveTo>
                  <a:lnTo>
                    <a:pt x="455150" y="0"/>
                  </a:lnTo>
                  <a:lnTo>
                    <a:pt x="0" y="541260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2" name="Freeform: Shape 52">
              <a:extLst>
                <a:ext uri="{FF2B5EF4-FFF2-40B4-BE49-F238E27FC236}">
                  <a16:creationId xmlns:a16="http://schemas.microsoft.com/office/drawing/2014/main" id="{43C3F5F3-E50D-18CA-416F-3D1034140869}"/>
                </a:ext>
              </a:extLst>
            </p:cNvPr>
            <p:cNvSpPr/>
            <p:nvPr/>
          </p:nvSpPr>
          <p:spPr>
            <a:xfrm>
              <a:off x="5846214" y="1451559"/>
              <a:ext cx="516657" cy="611992"/>
            </a:xfrm>
            <a:custGeom>
              <a:avLst/>
              <a:gdLst>
                <a:gd name="connsiteX0" fmla="*/ 688876 w 688876"/>
                <a:gd name="connsiteY0" fmla="*/ 0 h 815989"/>
                <a:gd name="connsiteX1" fmla="*/ 438748 w 688876"/>
                <a:gd name="connsiteY1" fmla="*/ 0 h 815989"/>
                <a:gd name="connsiteX2" fmla="*/ 0 w 688876"/>
                <a:gd name="connsiteY2" fmla="*/ 815989 h 815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8876" h="815989">
                  <a:moveTo>
                    <a:pt x="688876" y="0"/>
                  </a:moveTo>
                  <a:lnTo>
                    <a:pt x="438748" y="0"/>
                  </a:lnTo>
                  <a:lnTo>
                    <a:pt x="0" y="815989"/>
                  </a:lnTo>
                </a:path>
              </a:pathLst>
            </a:custGeom>
            <a:noFill/>
            <a:ln w="9525">
              <a:solidFill>
                <a:srgbClr val="BED73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4" name="Freeform: Shape 54">
              <a:extLst>
                <a:ext uri="{FF2B5EF4-FFF2-40B4-BE49-F238E27FC236}">
                  <a16:creationId xmlns:a16="http://schemas.microsoft.com/office/drawing/2014/main" id="{8BEBBA49-916C-91D4-807B-D34468047CCC}"/>
                </a:ext>
              </a:extLst>
            </p:cNvPr>
            <p:cNvSpPr/>
            <p:nvPr/>
          </p:nvSpPr>
          <p:spPr>
            <a:xfrm>
              <a:off x="2910524" y="1467276"/>
              <a:ext cx="2763471" cy="746966"/>
            </a:xfrm>
            <a:custGeom>
              <a:avLst/>
              <a:gdLst>
                <a:gd name="connsiteX0" fmla="*/ 2997427 w 2997427"/>
                <a:gd name="connsiteY0" fmla="*/ 1131724 h 1131724"/>
                <a:gd name="connsiteX1" fmla="*/ 2087128 w 2997427"/>
                <a:gd name="connsiteY1" fmla="*/ 0 h 1131724"/>
                <a:gd name="connsiteX2" fmla="*/ 0 w 2997427"/>
                <a:gd name="connsiteY2" fmla="*/ 0 h 113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97427" h="1131724">
                  <a:moveTo>
                    <a:pt x="2997427" y="1131724"/>
                  </a:moveTo>
                  <a:lnTo>
                    <a:pt x="2087128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</p:grpSp>
      <p:sp>
        <p:nvSpPr>
          <p:cNvPr id="90" name="Title 89">
            <a:extLst>
              <a:ext uri="{FF2B5EF4-FFF2-40B4-BE49-F238E27FC236}">
                <a16:creationId xmlns:a16="http://schemas.microsoft.com/office/drawing/2014/main" id="{4EEAC829-3AF4-1C19-B487-A213E90A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66419"/>
            <a:ext cx="11760200" cy="584765"/>
          </a:xfrm>
        </p:spPr>
        <p:txBody>
          <a:bodyPr/>
          <a:lstStyle/>
          <a:p>
            <a:r>
              <a:rPr lang="en-IN" dirty="0"/>
              <a:t>Investments in DIGITAL INFRASTRUCTURE &amp; PLATFORMS – SIFY 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DD84E925-C395-0A08-92AF-1CDBE8892A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8927" y="3015871"/>
            <a:ext cx="538904" cy="33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US" dirty="0"/>
              <a:t>MONITORING LANDSCAPE </a:t>
            </a:r>
            <a:endParaRPr lang="en-I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D90917-0268-52B6-2C69-46491AC07B8B}"/>
              </a:ext>
            </a:extLst>
          </p:cNvPr>
          <p:cNvSpPr/>
          <p:nvPr/>
        </p:nvSpPr>
        <p:spPr>
          <a:xfrm>
            <a:off x="216871" y="1018213"/>
            <a:ext cx="11106412" cy="557825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9" rIns="91427" bIns="45719" anchor="ctr"/>
          <a:lstStyle/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ounded Rectangle 45">
            <a:extLst>
              <a:ext uri="{FF2B5EF4-FFF2-40B4-BE49-F238E27FC236}">
                <a16:creationId xmlns:a16="http://schemas.microsoft.com/office/drawing/2014/main" id="{0305B187-6764-5201-2664-1B9A2DDA9CCA}"/>
              </a:ext>
            </a:extLst>
          </p:cNvPr>
          <p:cNvSpPr/>
          <p:nvPr/>
        </p:nvSpPr>
        <p:spPr>
          <a:xfrm>
            <a:off x="296603" y="5259455"/>
            <a:ext cx="3704871" cy="108296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7" tIns="0" rIns="91427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65488A9F-C25B-02B9-DFBE-D886CC023D95}"/>
              </a:ext>
            </a:extLst>
          </p:cNvPr>
          <p:cNvSpPr/>
          <p:nvPr/>
        </p:nvSpPr>
        <p:spPr>
          <a:xfrm>
            <a:off x="216877" y="1018217"/>
            <a:ext cx="3704871" cy="169248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vert="horz" lIns="91427" tIns="0" rIns="91427" bIns="45719" rtlCol="0" anchor="t" anchorCtr="0"/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APPLICATION MONITORING</a:t>
            </a: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F560A192-2DAE-B59C-4701-808F28857CD5}"/>
              </a:ext>
            </a:extLst>
          </p:cNvPr>
          <p:cNvSpPr/>
          <p:nvPr/>
        </p:nvSpPr>
        <p:spPr>
          <a:xfrm>
            <a:off x="240027" y="2765517"/>
            <a:ext cx="3704871" cy="129268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7" tIns="0" rIns="91427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VIRTUALIZATION MONITORING</a:t>
            </a:r>
          </a:p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Rounded Rectangle 27">
            <a:extLst>
              <a:ext uri="{FF2B5EF4-FFF2-40B4-BE49-F238E27FC236}">
                <a16:creationId xmlns:a16="http://schemas.microsoft.com/office/drawing/2014/main" id="{AF495F0A-029C-565C-D3B0-5D5CF46930AF}"/>
              </a:ext>
            </a:extLst>
          </p:cNvPr>
          <p:cNvSpPr/>
          <p:nvPr/>
        </p:nvSpPr>
        <p:spPr>
          <a:xfrm>
            <a:off x="282101" y="4195735"/>
            <a:ext cx="3704871" cy="919543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7" tIns="0" rIns="91427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DATACENTER MONITORING</a:t>
            </a:r>
          </a:p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71B5D4-4BB0-5899-4F7B-90AAC109B858}"/>
              </a:ext>
            </a:extLst>
          </p:cNvPr>
          <p:cNvSpPr/>
          <p:nvPr/>
        </p:nvSpPr>
        <p:spPr>
          <a:xfrm>
            <a:off x="314653" y="3275718"/>
            <a:ext cx="1834379" cy="5849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VMware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Citrix XenServer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Microsoft Hyper-V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A9A548-600D-5EF4-1990-8E4C8AD5FFAF}"/>
              </a:ext>
            </a:extLst>
          </p:cNvPr>
          <p:cNvSpPr/>
          <p:nvPr/>
        </p:nvSpPr>
        <p:spPr>
          <a:xfrm>
            <a:off x="354166" y="1494045"/>
            <a:ext cx="1849945" cy="749177"/>
          </a:xfrm>
          <a:prstGeom prst="rect">
            <a:avLst/>
          </a:prstGeom>
          <a:noFill/>
          <a:ln>
            <a:noFill/>
          </a:ln>
          <a:effectLst/>
        </p:spPr>
        <p:txBody>
          <a:bodyPr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Microsoft Exchange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Apache Tomcat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Microsoft IIS</a:t>
            </a:r>
          </a:p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227EB8-510D-1B69-3E33-D8D35E0A3096}"/>
              </a:ext>
            </a:extLst>
          </p:cNvPr>
          <p:cNvSpPr/>
          <p:nvPr/>
        </p:nvSpPr>
        <p:spPr>
          <a:xfrm>
            <a:off x="7914953" y="1524555"/>
            <a:ext cx="2092307" cy="10334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9038" marR="0" lvl="0" indent="-119038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Private</a:t>
            </a:r>
          </a:p>
          <a:p>
            <a:pPr marL="228552" marR="0" lvl="1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93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Flexpod, Vblock</a:t>
            </a:r>
          </a:p>
          <a:p>
            <a:pPr marL="112689" marR="0" lvl="0" indent="-112689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Public</a:t>
            </a:r>
          </a:p>
          <a:p>
            <a:pPr marL="228552" marR="0" lvl="1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en-US" sz="93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AWS, Rackspace, MS Azure, Google App Engine, Google Apps, SFDC CRM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E18C25-7515-66AB-860E-DC13E7137708}"/>
              </a:ext>
            </a:extLst>
          </p:cNvPr>
          <p:cNvSpPr/>
          <p:nvPr/>
        </p:nvSpPr>
        <p:spPr>
          <a:xfrm>
            <a:off x="7926539" y="3271949"/>
            <a:ext cx="1866991" cy="7491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Microsoft SQL Server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MySQL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0735B-65F7-70ED-7338-03C7C6E1406F}"/>
              </a:ext>
            </a:extLst>
          </p:cNvPr>
          <p:cNvSpPr/>
          <p:nvPr/>
        </p:nvSpPr>
        <p:spPr>
          <a:xfrm>
            <a:off x="4135036" y="1524553"/>
            <a:ext cx="3837489" cy="10569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Microsoft Windows Server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Linux/Unix</a:t>
            </a:r>
          </a:p>
          <a:p>
            <a:pPr marL="228552" marR="0" lvl="1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kumimoji="0" lang="fr-FR" sz="93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Solaris, AIX, HP-UX, Linux, Sinix, Tru64 UNIX, Red Hat</a:t>
            </a: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Cisco Unified Computing System (UCS)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IBM Power Systems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Novell Open Enterprise Server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75105B-6A26-4723-4966-D93B8E706A36}"/>
              </a:ext>
            </a:extLst>
          </p:cNvPr>
          <p:cNvSpPr/>
          <p:nvPr/>
        </p:nvSpPr>
        <p:spPr>
          <a:xfrm>
            <a:off x="4074779" y="3279598"/>
            <a:ext cx="2030047" cy="5849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Router and Switch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Network Response Time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Cisco Qo5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E6DED7-38DC-231B-5AED-69F726D9CC7C}"/>
              </a:ext>
            </a:extLst>
          </p:cNvPr>
          <p:cNvSpPr/>
          <p:nvPr/>
        </p:nvSpPr>
        <p:spPr>
          <a:xfrm>
            <a:off x="2104052" y="1494044"/>
            <a:ext cx="1849945" cy="1077601"/>
          </a:xfrm>
          <a:prstGeom prst="rect">
            <a:avLst/>
          </a:prstGeom>
          <a:noFill/>
          <a:ln>
            <a:noFill/>
          </a:ln>
          <a:effectLst/>
        </p:spPr>
        <p:txBody>
          <a:bodyPr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SharePoint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MS Active Directory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3D570B-0DDA-03B7-EA91-E0834F706ACD}"/>
              </a:ext>
            </a:extLst>
          </p:cNvPr>
          <p:cNvSpPr/>
          <p:nvPr/>
        </p:nvSpPr>
        <p:spPr>
          <a:xfrm>
            <a:off x="317671" y="4607282"/>
            <a:ext cx="3702111" cy="420754"/>
          </a:xfrm>
          <a:prstGeom prst="rect">
            <a:avLst/>
          </a:prstGeom>
          <a:noFill/>
          <a:ln>
            <a:noFill/>
          </a:ln>
          <a:effectLst/>
        </p:spPr>
        <p:txBody>
          <a:bodyPr lIns="91427" tIns="45719" rIns="91427" bIns="45719">
            <a:spAutoFit/>
          </a:bodyPr>
          <a:lstStyle/>
          <a:p>
            <a:pPr marL="119038" marR="0" lvl="0" indent="-119038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Data Center Power, Cooling &amp; Energy </a:t>
            </a:r>
          </a:p>
          <a:p>
            <a:pPr marL="171414" marR="0" lvl="0" indent="-171414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228846-0707-5514-C2AD-1BF7D7554436}"/>
              </a:ext>
            </a:extLst>
          </p:cNvPr>
          <p:cNvSpPr/>
          <p:nvPr/>
        </p:nvSpPr>
        <p:spPr>
          <a:xfrm>
            <a:off x="7926531" y="4603733"/>
            <a:ext cx="3690996" cy="420754"/>
          </a:xfrm>
          <a:prstGeom prst="rect">
            <a:avLst/>
          </a:prstGeom>
          <a:noFill/>
          <a:ln>
            <a:noFill/>
          </a:ln>
          <a:effectLst/>
        </p:spPr>
        <p:txBody>
          <a:bodyPr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Cisco VoIP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Citrix XenDesktop / XenApp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F6C4F3-EEA9-392E-364B-3907B89060EC}"/>
              </a:ext>
            </a:extLst>
          </p:cNvPr>
          <p:cNvSpPr/>
          <p:nvPr/>
        </p:nvSpPr>
        <p:spPr>
          <a:xfrm>
            <a:off x="4080284" y="4603734"/>
            <a:ext cx="1900327" cy="5849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EMC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Hitachi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Nimble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80BA95-C1B0-8282-9EEF-A0F326992C55}"/>
              </a:ext>
            </a:extLst>
          </p:cNvPr>
          <p:cNvSpPr/>
          <p:nvPr/>
        </p:nvSpPr>
        <p:spPr>
          <a:xfrm>
            <a:off x="9873346" y="1527953"/>
            <a:ext cx="2027792" cy="106727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9038" marR="0" lvl="0" indent="-119038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Citrix CloudPlatform</a:t>
            </a:r>
          </a:p>
          <a:p>
            <a:pPr marL="119038" marR="0" lvl="0" indent="-119038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OpenStack</a:t>
            </a:r>
          </a:p>
          <a:p>
            <a:pPr marL="119038" marR="0" lvl="0" indent="-119038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Apache CloudStack</a:t>
            </a:r>
          </a:p>
          <a:p>
            <a:pPr marL="119038" marR="0" lvl="0" indent="-119038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vCloud, Pure Storage</a:t>
            </a:r>
          </a:p>
          <a:p>
            <a:pPr marL="119038" marR="0" lvl="0" indent="-119038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Docker, Nutanix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23E6E9-A082-62EA-9B46-A07B34D8A6DD}"/>
              </a:ext>
            </a:extLst>
          </p:cNvPr>
          <p:cNvSpPr/>
          <p:nvPr/>
        </p:nvSpPr>
        <p:spPr>
          <a:xfrm>
            <a:off x="5533982" y="4603732"/>
            <a:ext cx="1831865" cy="7491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IBM System Storage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Dell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NetApp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9ECE1A-F063-808A-19E4-60ED7998C90D}"/>
              </a:ext>
            </a:extLst>
          </p:cNvPr>
          <p:cNvSpPr/>
          <p:nvPr/>
        </p:nvSpPr>
        <p:spPr>
          <a:xfrm>
            <a:off x="2069312" y="3275716"/>
            <a:ext cx="1909239" cy="461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01A630-2BC0-DF21-E668-A727D246FB0C}"/>
              </a:ext>
            </a:extLst>
          </p:cNvPr>
          <p:cNvSpPr/>
          <p:nvPr/>
        </p:nvSpPr>
        <p:spPr>
          <a:xfrm>
            <a:off x="6102599" y="3279597"/>
            <a:ext cx="1378567" cy="5849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Cisco IP SLA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Flow Analysis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Cisco NX/MDS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8512CE-0737-54F6-A8A7-FFC99DB6F94F}"/>
              </a:ext>
            </a:extLst>
          </p:cNvPr>
          <p:cNvSpPr/>
          <p:nvPr/>
        </p:nvSpPr>
        <p:spPr>
          <a:xfrm>
            <a:off x="9873358" y="3274318"/>
            <a:ext cx="1116193" cy="461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E947DC-A1A9-1AD4-09C7-A54899BB136C}"/>
              </a:ext>
            </a:extLst>
          </p:cNvPr>
          <p:cNvSpPr/>
          <p:nvPr/>
        </p:nvSpPr>
        <p:spPr>
          <a:xfrm>
            <a:off x="339660" y="5701934"/>
            <a:ext cx="1303591" cy="7491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Website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Application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Email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2DC24-74B7-8F88-B45D-5B611004DA4D}"/>
              </a:ext>
            </a:extLst>
          </p:cNvPr>
          <p:cNvSpPr/>
          <p:nvPr/>
        </p:nvSpPr>
        <p:spPr>
          <a:xfrm>
            <a:off x="1960985" y="5692210"/>
            <a:ext cx="1730589" cy="5849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9" rIns="91427" bIns="45719">
            <a:spAutoFit/>
          </a:bodyPr>
          <a:lstStyle/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DNS, DHCP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Database</a:t>
            </a:r>
          </a:p>
          <a:p>
            <a:pPr marL="114276" marR="0" lvl="0" indent="-114276" algn="l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Active Directory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0DC85A-2E39-25B3-3CC6-A9A64CA4E49C}"/>
              </a:ext>
            </a:extLst>
          </p:cNvPr>
          <p:cNvCxnSpPr/>
          <p:nvPr/>
        </p:nvCxnSpPr>
        <p:spPr>
          <a:xfrm>
            <a:off x="379143" y="1437869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088F2AB-9B1D-D5A9-1D46-985A712A92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19448" y="928640"/>
            <a:ext cx="278773" cy="42352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EF362CA-9891-8390-7AEE-52CA13CEFFCB}"/>
              </a:ext>
            </a:extLst>
          </p:cNvPr>
          <p:cNvCxnSpPr/>
          <p:nvPr/>
        </p:nvCxnSpPr>
        <p:spPr>
          <a:xfrm>
            <a:off x="368801" y="3164425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8FD72EDB-E37A-0B0D-BE40-FC8FAD67E60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62851" y="4104703"/>
            <a:ext cx="435372" cy="311748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E77809-B38B-6AD8-54B1-27008AD2E7B8}"/>
              </a:ext>
            </a:extLst>
          </p:cNvPr>
          <p:cNvCxnSpPr/>
          <p:nvPr/>
        </p:nvCxnSpPr>
        <p:spPr>
          <a:xfrm>
            <a:off x="354165" y="4514180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23115026-16C1-CDBC-1524-0DDB42B7FB3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10647" y="2742149"/>
            <a:ext cx="434473" cy="342032"/>
          </a:xfrm>
          <a:prstGeom prst="rect">
            <a:avLst/>
          </a:prstGeom>
        </p:spPr>
      </p:pic>
      <p:sp>
        <p:nvSpPr>
          <p:cNvPr id="39" name="Rounded Rectangle 80">
            <a:extLst>
              <a:ext uri="{FF2B5EF4-FFF2-40B4-BE49-F238E27FC236}">
                <a16:creationId xmlns:a16="http://schemas.microsoft.com/office/drawing/2014/main" id="{86012CB6-B73C-41CF-B101-022D31DC68A5}"/>
              </a:ext>
            </a:extLst>
          </p:cNvPr>
          <p:cNvSpPr/>
          <p:nvPr/>
        </p:nvSpPr>
        <p:spPr>
          <a:xfrm>
            <a:off x="339660" y="5315314"/>
            <a:ext cx="3704871" cy="108296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7" tIns="0" rIns="91427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RESPONSE TIME MONITORING</a:t>
            </a:r>
          </a:p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Rounded Rectangle 81">
            <a:extLst>
              <a:ext uri="{FF2B5EF4-FFF2-40B4-BE49-F238E27FC236}">
                <a16:creationId xmlns:a16="http://schemas.microsoft.com/office/drawing/2014/main" id="{9349CF9C-E71F-30C4-D883-79460D7D102D}"/>
              </a:ext>
            </a:extLst>
          </p:cNvPr>
          <p:cNvSpPr/>
          <p:nvPr/>
        </p:nvSpPr>
        <p:spPr>
          <a:xfrm>
            <a:off x="3979307" y="1018217"/>
            <a:ext cx="3704871" cy="169248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vert="horz" lIns="91427" tIns="0" rIns="91427" bIns="45719" rtlCol="0" anchor="t" anchorCtr="0"/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SERVER MONITORING</a:t>
            </a:r>
          </a:p>
        </p:txBody>
      </p:sp>
      <p:sp>
        <p:nvSpPr>
          <p:cNvPr id="41" name="Rounded Rectangle 82">
            <a:extLst>
              <a:ext uri="{FF2B5EF4-FFF2-40B4-BE49-F238E27FC236}">
                <a16:creationId xmlns:a16="http://schemas.microsoft.com/office/drawing/2014/main" id="{F2EFE190-B8B6-6D72-388D-D4E370CFA2DF}"/>
              </a:ext>
            </a:extLst>
          </p:cNvPr>
          <p:cNvSpPr/>
          <p:nvPr/>
        </p:nvSpPr>
        <p:spPr>
          <a:xfrm>
            <a:off x="4002457" y="2765517"/>
            <a:ext cx="3704871" cy="129268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7" tIns="0" rIns="91427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NETWORK MONITORING</a:t>
            </a:r>
          </a:p>
        </p:txBody>
      </p:sp>
      <p:sp>
        <p:nvSpPr>
          <p:cNvPr id="42" name="Rounded Rectangle 83">
            <a:extLst>
              <a:ext uri="{FF2B5EF4-FFF2-40B4-BE49-F238E27FC236}">
                <a16:creationId xmlns:a16="http://schemas.microsoft.com/office/drawing/2014/main" id="{61AF5315-6109-F99A-DDBD-6C20568721AD}"/>
              </a:ext>
            </a:extLst>
          </p:cNvPr>
          <p:cNvSpPr/>
          <p:nvPr/>
        </p:nvSpPr>
        <p:spPr>
          <a:xfrm>
            <a:off x="4044530" y="4195736"/>
            <a:ext cx="3573883" cy="12926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7" tIns="0" rIns="91427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STORAGE MONITORING</a:t>
            </a:r>
          </a:p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E25165-6FB1-4E3A-DE55-42D776BF598A}"/>
              </a:ext>
            </a:extLst>
          </p:cNvPr>
          <p:cNvCxnSpPr/>
          <p:nvPr/>
        </p:nvCxnSpPr>
        <p:spPr>
          <a:xfrm>
            <a:off x="4141572" y="1437869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5631CEA-F697-E9CF-085A-2A74221576D2}"/>
              </a:ext>
            </a:extLst>
          </p:cNvPr>
          <p:cNvCxnSpPr/>
          <p:nvPr/>
        </p:nvCxnSpPr>
        <p:spPr>
          <a:xfrm>
            <a:off x="4131231" y="3164425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90D04F-7AC9-4B89-7E26-5806E31FE6FB}"/>
              </a:ext>
            </a:extLst>
          </p:cNvPr>
          <p:cNvCxnSpPr/>
          <p:nvPr/>
        </p:nvCxnSpPr>
        <p:spPr>
          <a:xfrm>
            <a:off x="4116595" y="4514180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0B2A29D-4DB4-8117-6A3A-8FDDADA1D2A4}"/>
              </a:ext>
            </a:extLst>
          </p:cNvPr>
          <p:cNvCxnSpPr/>
          <p:nvPr/>
        </p:nvCxnSpPr>
        <p:spPr>
          <a:xfrm>
            <a:off x="379143" y="5642243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108">
            <a:extLst>
              <a:ext uri="{FF2B5EF4-FFF2-40B4-BE49-F238E27FC236}">
                <a16:creationId xmlns:a16="http://schemas.microsoft.com/office/drawing/2014/main" id="{5F945F03-04B1-2B84-AD23-6D29C9FE9222}"/>
              </a:ext>
            </a:extLst>
          </p:cNvPr>
          <p:cNvSpPr/>
          <p:nvPr/>
        </p:nvSpPr>
        <p:spPr>
          <a:xfrm>
            <a:off x="7835237" y="1018217"/>
            <a:ext cx="3704871" cy="169248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vert="horz" lIns="91427" tIns="0" rIns="91427" bIns="45719" rtlCol="0" anchor="t" anchorCtr="0"/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CLOUD MONITORING</a:t>
            </a:r>
          </a:p>
        </p:txBody>
      </p:sp>
      <p:sp>
        <p:nvSpPr>
          <p:cNvPr id="48" name="Rounded Rectangle 109">
            <a:extLst>
              <a:ext uri="{FF2B5EF4-FFF2-40B4-BE49-F238E27FC236}">
                <a16:creationId xmlns:a16="http://schemas.microsoft.com/office/drawing/2014/main" id="{91B58D56-5B22-5867-383E-1C255F7895B9}"/>
              </a:ext>
            </a:extLst>
          </p:cNvPr>
          <p:cNvSpPr/>
          <p:nvPr/>
        </p:nvSpPr>
        <p:spPr>
          <a:xfrm>
            <a:off x="7858387" y="2765517"/>
            <a:ext cx="3704871" cy="1292689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7" tIns="0" rIns="91427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DATABASE MONITORING</a:t>
            </a:r>
          </a:p>
        </p:txBody>
      </p:sp>
      <p:sp>
        <p:nvSpPr>
          <p:cNvPr id="49" name="Rounded Rectangle 110">
            <a:extLst>
              <a:ext uri="{FF2B5EF4-FFF2-40B4-BE49-F238E27FC236}">
                <a16:creationId xmlns:a16="http://schemas.microsoft.com/office/drawing/2014/main" id="{461391C5-DADD-7EBE-FC7E-D93A32D4C03D}"/>
              </a:ext>
            </a:extLst>
          </p:cNvPr>
          <p:cNvSpPr/>
          <p:nvPr/>
        </p:nvSpPr>
        <p:spPr>
          <a:xfrm>
            <a:off x="7900461" y="4195735"/>
            <a:ext cx="3704871" cy="919543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27" tIns="0" rIns="91427" bIns="4571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VOIP / VDI MONITORING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222C618-67DA-D222-4746-DA0C4DFA8750}"/>
              </a:ext>
            </a:extLst>
          </p:cNvPr>
          <p:cNvCxnSpPr/>
          <p:nvPr/>
        </p:nvCxnSpPr>
        <p:spPr>
          <a:xfrm>
            <a:off x="7997503" y="1437869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0CAFB39-CE01-559D-FBDE-27822D0E080D}"/>
              </a:ext>
            </a:extLst>
          </p:cNvPr>
          <p:cNvCxnSpPr/>
          <p:nvPr/>
        </p:nvCxnSpPr>
        <p:spPr>
          <a:xfrm>
            <a:off x="7987161" y="3164425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9FC588-075A-A062-546D-3FD85359DA53}"/>
              </a:ext>
            </a:extLst>
          </p:cNvPr>
          <p:cNvCxnSpPr/>
          <p:nvPr/>
        </p:nvCxnSpPr>
        <p:spPr>
          <a:xfrm>
            <a:off x="7972525" y="4514180"/>
            <a:ext cx="3262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D9BBC961-BA62-132C-A358-D891876B7B1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8648" y="5222408"/>
            <a:ext cx="356289" cy="360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E51CC93-7362-397F-EE8F-F5ECA5E9A1D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23261" y="4025868"/>
            <a:ext cx="556323" cy="39406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2E99BEB-429D-B13F-D412-DA5E80C96ED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23261" y="925120"/>
            <a:ext cx="556323" cy="39406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D4296C3-4B8E-09FE-6392-78C5A5288B8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22393" y="2544675"/>
            <a:ext cx="475235" cy="5307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5EE972E-6B7E-587C-9B64-B861D3C6F85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30407" y="975221"/>
            <a:ext cx="491719" cy="3570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D2FCB50-8069-741F-9663-65E03C62AF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1379" y="2764207"/>
            <a:ext cx="435372" cy="31174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4A422A8-C44D-983E-9CB5-18B8E31F4C8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3964" y="3987807"/>
            <a:ext cx="454933" cy="4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28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D0EF5D-1BE3-8F28-5F2A-372F162D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66707"/>
            <a:ext cx="11328200" cy="584765"/>
          </a:xfrm>
        </p:spPr>
        <p:txBody>
          <a:bodyPr/>
          <a:lstStyle/>
          <a:p>
            <a:r>
              <a:rPr lang="en-US" dirty="0"/>
              <a:t>AIOps powered Full Stack Observability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A92591-DEAD-4096-2286-F6D2D57E3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3" y="3434139"/>
            <a:ext cx="1819564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870DEE-61E7-4F97-05D9-783F107E7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1" y="1316567"/>
            <a:ext cx="1824183" cy="1828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21488F-C75F-BD6C-E114-7A106A7BCF9B}"/>
              </a:ext>
            </a:extLst>
          </p:cNvPr>
          <p:cNvGrpSpPr/>
          <p:nvPr/>
        </p:nvGrpSpPr>
        <p:grpSpPr>
          <a:xfrm>
            <a:off x="2581253" y="1316567"/>
            <a:ext cx="9178948" cy="2020572"/>
            <a:chOff x="1231523" y="1219122"/>
            <a:chExt cx="7349939" cy="1542399"/>
          </a:xfrm>
          <a:solidFill>
            <a:schemeClr val="bg1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52F6247-A803-AEE1-769B-EE96D7057C80}"/>
                </a:ext>
              </a:extLst>
            </p:cNvPr>
            <p:cNvSpPr/>
            <p:nvPr/>
          </p:nvSpPr>
          <p:spPr>
            <a:xfrm>
              <a:off x="1231523" y="1219122"/>
              <a:ext cx="7349939" cy="154239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1219018">
                <a:defRPr/>
              </a:pPr>
              <a:r>
                <a:rPr lang="en-US" sz="1333" dirty="0">
                  <a:solidFill>
                    <a:prstClr val="black"/>
                  </a:solidFill>
                  <a:latin typeface="TheSansOffice" panose="020B0503040302060204" pitchFamily="34" charset="77"/>
                </a:rPr>
                <a:t>Service Management and Visualization Dashboard</a:t>
              </a:r>
            </a:p>
          </p:txBody>
        </p:sp>
        <p:graphicFrame>
          <p:nvGraphicFramePr>
            <p:cNvPr id="79" name="Diagram 78">
              <a:extLst>
                <a:ext uri="{FF2B5EF4-FFF2-40B4-BE49-F238E27FC236}">
                  <a16:creationId xmlns:a16="http://schemas.microsoft.com/office/drawing/2014/main" id="{3898082A-FD6B-C15D-5784-8CF36375FA18}"/>
                </a:ext>
              </a:extLst>
            </p:cNvPr>
            <p:cNvGraphicFramePr/>
            <p:nvPr/>
          </p:nvGraphicFramePr>
          <p:xfrm>
            <a:off x="1465800" y="1955342"/>
            <a:ext cx="6990724" cy="4938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362838-E6B5-D623-A851-3B5002DAAD66}"/>
              </a:ext>
            </a:extLst>
          </p:cNvPr>
          <p:cNvSpPr/>
          <p:nvPr/>
        </p:nvSpPr>
        <p:spPr>
          <a:xfrm>
            <a:off x="2581251" y="3437059"/>
            <a:ext cx="9178947" cy="800931"/>
          </a:xfrm>
          <a:prstGeom prst="roundRect">
            <a:avLst/>
          </a:prstGeom>
          <a:solidFill>
            <a:srgbClr val="C3D446"/>
          </a:solidFill>
          <a:ln>
            <a:solidFill>
              <a:srgbClr val="C3D4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1219018">
              <a:defRPr/>
            </a:pPr>
            <a:r>
              <a:rPr lang="en-US" sz="1333" dirty="0">
                <a:solidFill>
                  <a:prstClr val="black"/>
                </a:solidFill>
                <a:latin typeface="TheSansOffice" panose="020B0503040302060204" pitchFamily="34" charset="77"/>
              </a:rPr>
              <a:t>Real Time Predictive Insights </a:t>
            </a:r>
            <a:br>
              <a:rPr lang="en-US" sz="1333" dirty="0">
                <a:solidFill>
                  <a:prstClr val="black"/>
                </a:solidFill>
                <a:latin typeface="TheSansOffice" panose="020B0503040302060204" pitchFamily="34" charset="77"/>
              </a:rPr>
            </a:br>
            <a:r>
              <a:rPr lang="en-US" sz="1333" dirty="0">
                <a:solidFill>
                  <a:prstClr val="black"/>
                </a:solidFill>
                <a:latin typeface="TheSansOffice" panose="020B0503040302060204" pitchFamily="34" charset="77"/>
              </a:rPr>
              <a:t>Multi Domain Telemetry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F568BF-884D-A17E-4883-781A17AC4210}"/>
              </a:ext>
            </a:extLst>
          </p:cNvPr>
          <p:cNvGrpSpPr/>
          <p:nvPr/>
        </p:nvGrpSpPr>
        <p:grpSpPr>
          <a:xfrm>
            <a:off x="3536344" y="3482101"/>
            <a:ext cx="4730269" cy="528001"/>
            <a:chOff x="2522499" y="2942975"/>
            <a:chExt cx="2735301" cy="380733"/>
          </a:xfrm>
        </p:grpSpPr>
        <p:sp>
          <p:nvSpPr>
            <p:cNvPr id="13" name="Rounded Rectangle 30">
              <a:extLst>
                <a:ext uri="{FF2B5EF4-FFF2-40B4-BE49-F238E27FC236}">
                  <a16:creationId xmlns:a16="http://schemas.microsoft.com/office/drawing/2014/main" id="{49D20CF7-3DFD-31BA-9505-AC5C0BB43E6F}"/>
                </a:ext>
              </a:extLst>
            </p:cNvPr>
            <p:cNvSpPr/>
            <p:nvPr/>
          </p:nvSpPr>
          <p:spPr>
            <a:xfrm>
              <a:off x="3254648" y="2942976"/>
              <a:ext cx="1268507" cy="380732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8">
                <a:defRPr/>
              </a:pPr>
              <a:r>
                <a:rPr lang="en-US" sz="1333" dirty="0">
                  <a:solidFill>
                    <a:prstClr val="white"/>
                  </a:solidFill>
                  <a:latin typeface="TheSansOffice" panose="020B0503040302060204" pitchFamily="34" charset="77"/>
                </a:rPr>
                <a:t>Asset Dependency Map Generation</a:t>
              </a:r>
            </a:p>
          </p:txBody>
        </p:sp>
        <p:sp>
          <p:nvSpPr>
            <p:cNvPr id="21" name="Rounded Rectangle 30">
              <a:extLst>
                <a:ext uri="{FF2B5EF4-FFF2-40B4-BE49-F238E27FC236}">
                  <a16:creationId xmlns:a16="http://schemas.microsoft.com/office/drawing/2014/main" id="{86F2EE30-29A8-A1D9-7546-CC86E5F0D6E7}"/>
                </a:ext>
              </a:extLst>
            </p:cNvPr>
            <p:cNvSpPr/>
            <p:nvPr/>
          </p:nvSpPr>
          <p:spPr>
            <a:xfrm>
              <a:off x="2522499" y="2942975"/>
              <a:ext cx="666725" cy="380732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8">
                <a:defRPr/>
              </a:pPr>
              <a:r>
                <a:rPr lang="en-US" sz="1333" dirty="0">
                  <a:solidFill>
                    <a:prstClr val="white"/>
                  </a:solidFill>
                  <a:latin typeface="TheSansOffice" panose="020B0503040302060204" pitchFamily="34" charset="77"/>
                </a:rPr>
                <a:t>AI OPS</a:t>
              </a:r>
            </a:p>
          </p:txBody>
        </p:sp>
        <p:sp>
          <p:nvSpPr>
            <p:cNvPr id="22" name="Rounded Rectangle 30">
              <a:extLst>
                <a:ext uri="{FF2B5EF4-FFF2-40B4-BE49-F238E27FC236}">
                  <a16:creationId xmlns:a16="http://schemas.microsoft.com/office/drawing/2014/main" id="{18C815B3-0E9E-4C8B-4672-B57A5AE7BAA1}"/>
                </a:ext>
              </a:extLst>
            </p:cNvPr>
            <p:cNvSpPr/>
            <p:nvPr/>
          </p:nvSpPr>
          <p:spPr>
            <a:xfrm>
              <a:off x="4591075" y="2942976"/>
              <a:ext cx="666725" cy="380732"/>
            </a:xfrm>
            <a:prstGeom prst="roundRect">
              <a:avLst/>
            </a:prstGeom>
            <a:solidFill>
              <a:srgbClr val="007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8">
                <a:defRPr/>
              </a:pPr>
              <a:r>
                <a:rPr lang="en-US" sz="1333" dirty="0">
                  <a:solidFill>
                    <a:prstClr val="white"/>
                  </a:solidFill>
                  <a:latin typeface="TheSansOffice" panose="020B0503040302060204" pitchFamily="34" charset="77"/>
                </a:rPr>
                <a:t>X-MELT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D18D94-5B11-25E4-C5FB-A0914F6AF8A7}"/>
              </a:ext>
            </a:extLst>
          </p:cNvPr>
          <p:cNvGrpSpPr/>
          <p:nvPr/>
        </p:nvGrpSpPr>
        <p:grpSpPr>
          <a:xfrm>
            <a:off x="4300940" y="4721016"/>
            <a:ext cx="5572179" cy="722949"/>
            <a:chOff x="3200401" y="3832271"/>
            <a:chExt cx="3429000" cy="504247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7F0CC254-DB9E-520D-53A2-37B8A5477455}"/>
                </a:ext>
              </a:extLst>
            </p:cNvPr>
            <p:cNvSpPr/>
            <p:nvPr/>
          </p:nvSpPr>
          <p:spPr>
            <a:xfrm>
              <a:off x="3200401" y="3832271"/>
              <a:ext cx="3429000" cy="504247"/>
            </a:xfrm>
            <a:prstGeom prst="roundRect">
              <a:avLst/>
            </a:prstGeom>
            <a:solidFill>
              <a:srgbClr val="0071DB">
                <a:alpha val="25490"/>
              </a:srgbClr>
            </a:solidFill>
            <a:ln>
              <a:solidFill>
                <a:srgbClr val="0071D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8">
                <a:defRPr/>
              </a:pPr>
              <a:endParaRPr lang="en-US" sz="2400" dirty="0">
                <a:solidFill>
                  <a:prstClr val="white"/>
                </a:solidFill>
                <a:latin typeface="TheSansOffice" panose="020B0503040302060204" pitchFamily="34" charset="77"/>
              </a:endParaRPr>
            </a:p>
          </p:txBody>
        </p:sp>
        <p:sp>
          <p:nvSpPr>
            <p:cNvPr id="4" name="Rounded Rectangle 30">
              <a:extLst>
                <a:ext uri="{FF2B5EF4-FFF2-40B4-BE49-F238E27FC236}">
                  <a16:creationId xmlns:a16="http://schemas.microsoft.com/office/drawing/2014/main" id="{038DEA00-947C-8F39-311D-8EF0637E14A3}"/>
                </a:ext>
              </a:extLst>
            </p:cNvPr>
            <p:cNvSpPr/>
            <p:nvPr/>
          </p:nvSpPr>
          <p:spPr>
            <a:xfrm>
              <a:off x="4104871" y="4118815"/>
              <a:ext cx="731520" cy="18288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8">
                <a:defRPr/>
              </a:pPr>
              <a:r>
                <a:rPr lang="en-US" sz="1333" dirty="0">
                  <a:solidFill>
                    <a:prstClr val="white"/>
                  </a:solidFill>
                  <a:latin typeface="TheSansOffice" panose="020B0503040302060204" pitchFamily="34" charset="77"/>
                </a:rPr>
                <a:t>IT OPS</a:t>
              </a:r>
            </a:p>
          </p:txBody>
        </p:sp>
        <p:sp>
          <p:nvSpPr>
            <p:cNvPr id="6" name="Rounded Rectangle 30">
              <a:extLst>
                <a:ext uri="{FF2B5EF4-FFF2-40B4-BE49-F238E27FC236}">
                  <a16:creationId xmlns:a16="http://schemas.microsoft.com/office/drawing/2014/main" id="{BE58743D-258C-08B6-D398-44DC3299B284}"/>
                </a:ext>
              </a:extLst>
            </p:cNvPr>
            <p:cNvSpPr/>
            <p:nvPr/>
          </p:nvSpPr>
          <p:spPr>
            <a:xfrm>
              <a:off x="4972075" y="4118815"/>
              <a:ext cx="731520" cy="18288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8">
                <a:defRPr/>
              </a:pPr>
              <a:r>
                <a:rPr lang="en-US" sz="1333" dirty="0">
                  <a:solidFill>
                    <a:prstClr val="white"/>
                  </a:solidFill>
                  <a:latin typeface="TheSansOffice" panose="020B0503040302060204" pitchFamily="34" charset="77"/>
                </a:rPr>
                <a:t>SEC OPS</a:t>
              </a:r>
            </a:p>
          </p:txBody>
        </p:sp>
        <p:sp>
          <p:nvSpPr>
            <p:cNvPr id="8" name="Rounded Rectangle 30">
              <a:extLst>
                <a:ext uri="{FF2B5EF4-FFF2-40B4-BE49-F238E27FC236}">
                  <a16:creationId xmlns:a16="http://schemas.microsoft.com/office/drawing/2014/main" id="{B340B3EC-90A3-51BA-8C24-7B477CEA4F06}"/>
                </a:ext>
              </a:extLst>
            </p:cNvPr>
            <p:cNvSpPr/>
            <p:nvPr/>
          </p:nvSpPr>
          <p:spPr>
            <a:xfrm>
              <a:off x="5839280" y="4109280"/>
              <a:ext cx="731520" cy="18288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8">
                <a:defRPr/>
              </a:pPr>
              <a:r>
                <a:rPr lang="en-US" sz="1333" dirty="0">
                  <a:solidFill>
                    <a:prstClr val="white"/>
                  </a:solidFill>
                  <a:latin typeface="TheSansOffice" panose="020B0503040302060204" pitchFamily="34" charset="77"/>
                </a:rPr>
                <a:t>APP OPS</a:t>
              </a:r>
            </a:p>
          </p:txBody>
        </p:sp>
        <p:sp>
          <p:nvSpPr>
            <p:cNvPr id="10" name="Rounded Rectangle 30">
              <a:extLst>
                <a:ext uri="{FF2B5EF4-FFF2-40B4-BE49-F238E27FC236}">
                  <a16:creationId xmlns:a16="http://schemas.microsoft.com/office/drawing/2014/main" id="{D817096F-38CB-AAB3-F5CA-7D161F08A3ED}"/>
                </a:ext>
              </a:extLst>
            </p:cNvPr>
            <p:cNvSpPr/>
            <p:nvPr/>
          </p:nvSpPr>
          <p:spPr>
            <a:xfrm>
              <a:off x="3237667" y="4118815"/>
              <a:ext cx="731520" cy="182880"/>
            </a:xfrm>
            <a:prstGeom prst="roundRect">
              <a:avLst/>
            </a:prstGeom>
            <a:solidFill>
              <a:srgbClr val="0071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8">
                <a:defRPr/>
              </a:pPr>
              <a:r>
                <a:rPr lang="en-US" sz="1333" dirty="0">
                  <a:solidFill>
                    <a:prstClr val="white"/>
                  </a:solidFill>
                  <a:latin typeface="TheSansOffice" panose="020B0503040302060204" pitchFamily="34" charset="77"/>
                </a:rPr>
                <a:t>NET OPS</a:t>
              </a:r>
            </a:p>
          </p:txBody>
        </p:sp>
        <p:sp>
          <p:nvSpPr>
            <p:cNvPr id="12" name="Rounded Rectangle 30">
              <a:extLst>
                <a:ext uri="{FF2B5EF4-FFF2-40B4-BE49-F238E27FC236}">
                  <a16:creationId xmlns:a16="http://schemas.microsoft.com/office/drawing/2014/main" id="{EDD83678-39F6-7C34-3332-F66E8A8FA778}"/>
                </a:ext>
              </a:extLst>
            </p:cNvPr>
            <p:cNvSpPr/>
            <p:nvPr/>
          </p:nvSpPr>
          <p:spPr>
            <a:xfrm>
              <a:off x="3237667" y="3867150"/>
              <a:ext cx="3337650" cy="212220"/>
            </a:xfrm>
            <a:prstGeom prst="roundRect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18">
                <a:defRPr/>
              </a:pPr>
              <a:r>
                <a:rPr lang="en-US" sz="1333" dirty="0">
                  <a:solidFill>
                    <a:prstClr val="black"/>
                  </a:solidFill>
                  <a:latin typeface="TheSansOffice" panose="020B0503040302060204" pitchFamily="34" charset="77"/>
                </a:rPr>
                <a:t>Telemetry - Metrics, Event Logs, Traces From All Sources</a:t>
              </a:r>
            </a:p>
          </p:txBody>
        </p:sp>
      </p:grpSp>
      <p:sp>
        <p:nvSpPr>
          <p:cNvPr id="26" name="Up Arrow 25">
            <a:extLst>
              <a:ext uri="{FF2B5EF4-FFF2-40B4-BE49-F238E27FC236}">
                <a16:creationId xmlns:a16="http://schemas.microsoft.com/office/drawing/2014/main" id="{ABA2B66A-1469-C52C-7DD3-1B0ADF3D93DC}"/>
              </a:ext>
            </a:extLst>
          </p:cNvPr>
          <p:cNvSpPr/>
          <p:nvPr/>
        </p:nvSpPr>
        <p:spPr>
          <a:xfrm>
            <a:off x="8230243" y="3458907"/>
            <a:ext cx="513717" cy="999237"/>
          </a:xfrm>
          <a:prstGeom prst="upArrow">
            <a:avLst/>
          </a:prstGeom>
          <a:solidFill>
            <a:srgbClr val="FDE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 defTabSz="1219018">
              <a:defRPr/>
            </a:pPr>
            <a:r>
              <a:rPr lang="en-US" sz="1333" dirty="0">
                <a:solidFill>
                  <a:srgbClr val="0071BC"/>
                </a:solidFill>
                <a:latin typeface="TheSansOffice" panose="020B0503040302060204" pitchFamily="34" charset="77"/>
              </a:rPr>
              <a:t>STREAM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6B14D9F6-14D6-9BDC-FA68-10C0BE2448B9}"/>
              </a:ext>
            </a:extLst>
          </p:cNvPr>
          <p:cNvGraphicFramePr/>
          <p:nvPr/>
        </p:nvGraphicFramePr>
        <p:xfrm>
          <a:off x="3102909" y="1427844"/>
          <a:ext cx="8244872" cy="641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1" name="Up Arrow 30">
            <a:extLst>
              <a:ext uri="{FF2B5EF4-FFF2-40B4-BE49-F238E27FC236}">
                <a16:creationId xmlns:a16="http://schemas.microsoft.com/office/drawing/2014/main" id="{945142B2-AA6B-0A24-F3B6-8DF47DCE0316}"/>
              </a:ext>
            </a:extLst>
          </p:cNvPr>
          <p:cNvSpPr/>
          <p:nvPr/>
        </p:nvSpPr>
        <p:spPr>
          <a:xfrm>
            <a:off x="8745191" y="3415781"/>
            <a:ext cx="558604" cy="1042699"/>
          </a:xfrm>
          <a:prstGeom prst="upArrow">
            <a:avLst/>
          </a:prstGeom>
          <a:solidFill>
            <a:srgbClr val="FDE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 defTabSz="1219018">
              <a:defRPr/>
            </a:pPr>
            <a:r>
              <a:rPr lang="en-US" sz="1333" dirty="0">
                <a:solidFill>
                  <a:srgbClr val="0071BC"/>
                </a:solidFill>
                <a:latin typeface="TheSansOffice" panose="020B0503040302060204" pitchFamily="34" charset="77"/>
              </a:rPr>
              <a:t>BATCH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71303EE-5C2C-52F4-28D0-4BCE311A988B}"/>
              </a:ext>
            </a:extLst>
          </p:cNvPr>
          <p:cNvSpPr>
            <a:spLocks noChangeAspect="1"/>
          </p:cNvSpPr>
          <p:nvPr/>
        </p:nvSpPr>
        <p:spPr>
          <a:xfrm>
            <a:off x="8784492" y="4260680"/>
            <a:ext cx="480000" cy="480000"/>
          </a:xfrm>
          <a:prstGeom prst="ellipse">
            <a:avLst/>
          </a:prstGeom>
          <a:solidFill>
            <a:srgbClr val="409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18">
              <a:defRPr/>
            </a:pPr>
            <a:r>
              <a:rPr lang="en-US" sz="1600" dirty="0">
                <a:solidFill>
                  <a:prstClr val="white"/>
                </a:solidFill>
                <a:latin typeface="Trebuchet MS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2BD50F3-1B1B-1AB9-36A1-71ACE427B2FC}"/>
              </a:ext>
            </a:extLst>
          </p:cNvPr>
          <p:cNvSpPr>
            <a:spLocks/>
          </p:cNvSpPr>
          <p:nvPr/>
        </p:nvSpPr>
        <p:spPr>
          <a:xfrm>
            <a:off x="8247101" y="4293403"/>
            <a:ext cx="480000" cy="480000"/>
          </a:xfrm>
          <a:prstGeom prst="ellipse">
            <a:avLst/>
          </a:prstGeom>
          <a:solidFill>
            <a:srgbClr val="409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18">
              <a:defRPr/>
            </a:pPr>
            <a:r>
              <a:rPr lang="en-US" sz="1600" dirty="0">
                <a:solidFill>
                  <a:prstClr val="white"/>
                </a:solidFill>
                <a:latin typeface="Trebuchet MS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A20B1D5-CB6E-468D-9C48-822C7C41C76C}"/>
              </a:ext>
            </a:extLst>
          </p:cNvPr>
          <p:cNvSpPr>
            <a:spLocks/>
          </p:cNvSpPr>
          <p:nvPr/>
        </p:nvSpPr>
        <p:spPr>
          <a:xfrm>
            <a:off x="2676400" y="3546704"/>
            <a:ext cx="480000" cy="480000"/>
          </a:xfrm>
          <a:prstGeom prst="ellipse">
            <a:avLst/>
          </a:prstGeom>
          <a:solidFill>
            <a:srgbClr val="409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18">
              <a:defRPr/>
            </a:pPr>
            <a:r>
              <a:rPr lang="en-US" sz="1600" dirty="0">
                <a:solidFill>
                  <a:prstClr val="white"/>
                </a:solidFill>
                <a:latin typeface="Trebuchet MS"/>
              </a:rPr>
              <a:t>3</a:t>
            </a:r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0B56F48D-A42C-0528-1B11-1D93FC83D728}"/>
              </a:ext>
            </a:extLst>
          </p:cNvPr>
          <p:cNvSpPr/>
          <p:nvPr/>
        </p:nvSpPr>
        <p:spPr>
          <a:xfrm>
            <a:off x="3536345" y="4027102"/>
            <a:ext cx="4317319" cy="220105"/>
          </a:xfrm>
          <a:prstGeom prst="leftArrow">
            <a:avLst/>
          </a:prstGeom>
          <a:solidFill>
            <a:srgbClr val="007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18">
              <a:defRPr/>
            </a:pPr>
            <a:endParaRPr lang="en-US" sz="24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BC3334-36F2-A4AA-E85C-1B1C763B2AD9}"/>
              </a:ext>
            </a:extLst>
          </p:cNvPr>
          <p:cNvSpPr>
            <a:spLocks/>
          </p:cNvSpPr>
          <p:nvPr/>
        </p:nvSpPr>
        <p:spPr>
          <a:xfrm>
            <a:off x="2777840" y="1436292"/>
            <a:ext cx="480000" cy="480000"/>
          </a:xfrm>
          <a:prstGeom prst="ellipse">
            <a:avLst/>
          </a:prstGeom>
          <a:solidFill>
            <a:srgbClr val="409A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18">
              <a:defRPr/>
            </a:pPr>
            <a:r>
              <a:rPr lang="en-US" sz="1600" dirty="0">
                <a:solidFill>
                  <a:prstClr val="white"/>
                </a:solidFill>
                <a:latin typeface="Trebuchet MS"/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9F732-70BC-1103-BDF6-12CE857A8D8B}"/>
              </a:ext>
            </a:extLst>
          </p:cNvPr>
          <p:cNvSpPr/>
          <p:nvPr/>
        </p:nvSpPr>
        <p:spPr>
          <a:xfrm flipH="1">
            <a:off x="7793319" y="4087861"/>
            <a:ext cx="60960" cy="624000"/>
          </a:xfrm>
          <a:prstGeom prst="rect">
            <a:avLst/>
          </a:prstGeom>
          <a:solidFill>
            <a:srgbClr val="0071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18">
              <a:defRPr/>
            </a:pPr>
            <a:endParaRPr lang="en-US" sz="2400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0156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07B45-E91A-F69B-DF6B-381C6B330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BDD70C"/>
                </a:solidFill>
              </a:rPr>
              <a:t>SWOT ANALYSIS OF SIFY</a:t>
            </a:r>
            <a:endParaRPr lang="en-IN" dirty="0">
              <a:solidFill>
                <a:srgbClr val="BDD7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51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A5C23-6904-0796-C049-58697173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SWOT ANALYSIS OF SIFY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742490-0644-B1A6-EE18-7AB18466B554}"/>
              </a:ext>
            </a:extLst>
          </p:cNvPr>
          <p:cNvCxnSpPr>
            <a:cxnSpLocks/>
          </p:cNvCxnSpPr>
          <p:nvPr/>
        </p:nvCxnSpPr>
        <p:spPr>
          <a:xfrm>
            <a:off x="5838372" y="996888"/>
            <a:ext cx="0" cy="5331614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3EB5C2-FE26-CF5B-35AF-9C2C4B68A7BA}"/>
              </a:ext>
            </a:extLst>
          </p:cNvPr>
          <p:cNvCxnSpPr>
            <a:cxnSpLocks/>
          </p:cNvCxnSpPr>
          <p:nvPr/>
        </p:nvCxnSpPr>
        <p:spPr>
          <a:xfrm>
            <a:off x="729343" y="3574416"/>
            <a:ext cx="10243457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D02DC09-E96F-18BF-4F25-953961D76B5D}"/>
              </a:ext>
            </a:extLst>
          </p:cNvPr>
          <p:cNvSpPr/>
          <p:nvPr/>
        </p:nvSpPr>
        <p:spPr>
          <a:xfrm>
            <a:off x="881743" y="1087876"/>
            <a:ext cx="4834221" cy="2341124"/>
          </a:xfrm>
          <a:prstGeom prst="rect">
            <a:avLst/>
          </a:prstGeom>
          <a:solidFill>
            <a:srgbClr val="142E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Strengths</a:t>
            </a:r>
          </a:p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1" i="0" u="none" strike="noStrike" kern="1200" cap="none" normalizeH="0" baseline="0" noProof="0" dirty="0">
              <a:ln>
                <a:noFill/>
              </a:ln>
              <a:solidFill>
                <a:srgbClr val="BDD70C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85750" marR="0" lvl="0" indent="-28575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Carlito"/>
              </a:rPr>
              <a:t>Strong presence in Enterprise and Govt. Market</a:t>
            </a:r>
          </a:p>
          <a:p>
            <a:pPr marL="285750" marR="0" lvl="0" indent="-28575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Carlito"/>
              </a:rPr>
              <a:t>Integrated Services portfolio</a:t>
            </a:r>
          </a:p>
          <a:p>
            <a:pPr marL="285750" marR="0" lvl="0" indent="-28575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Carlito"/>
              </a:rPr>
              <a:t>Very strong in Infrastructure transformation</a:t>
            </a:r>
          </a:p>
          <a:p>
            <a:pPr marL="285750" marR="0" lvl="0" indent="-28575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Carlito"/>
              </a:rPr>
              <a:t>Deep pocket investments around NEW</a:t>
            </a:r>
          </a:p>
          <a:p>
            <a:pPr marL="285750" marR="0" lvl="0" indent="-285750" algn="l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Carlito"/>
              </a:rPr>
              <a:t>Large geographical spread of projects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D2B905-E13C-7575-BFF1-FAF701B9DA1A}"/>
              </a:ext>
            </a:extLst>
          </p:cNvPr>
          <p:cNvSpPr/>
          <p:nvPr/>
        </p:nvSpPr>
        <p:spPr>
          <a:xfrm>
            <a:off x="5975777" y="1087876"/>
            <a:ext cx="4834221" cy="2341124"/>
          </a:xfrm>
          <a:prstGeom prst="rect">
            <a:avLst/>
          </a:prstGeom>
          <a:solidFill>
            <a:srgbClr val="142E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Weakness</a:t>
            </a:r>
          </a:p>
          <a:p>
            <a:pPr marL="296333" marR="4233" lvl="0" indent="-285750" algn="l" defTabSz="914400" rtl="0" eaLnBrk="1" fontAlgn="auto" latinLnBrk="0" hangingPunct="1">
              <a:lnSpc>
                <a:spcPts val="1500"/>
              </a:lnSpc>
              <a:spcBef>
                <a:spcPts val="55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Application Managed </a:t>
            </a:r>
            <a:r>
              <a:rPr lang="en-US" sz="1400" dirty="0">
                <a:solidFill>
                  <a:prstClr val="white"/>
                </a:solidFill>
                <a:latin typeface="Trebuchet MS"/>
              </a:rPr>
              <a:t>Services</a:t>
            </a: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credentials</a:t>
            </a:r>
          </a:p>
          <a:p>
            <a:pPr marL="296333" marR="4233" lvl="0" indent="-285750" algn="l" defTabSz="914400" rtl="0" eaLnBrk="1" fontAlgn="auto" latinLnBrk="0" hangingPunct="1">
              <a:lnSpc>
                <a:spcPts val="1500"/>
              </a:lnSpc>
              <a:spcBef>
                <a:spcPts val="55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Application Managed </a:t>
            </a:r>
            <a:r>
              <a:rPr lang="en-US" sz="1400" dirty="0">
                <a:solidFill>
                  <a:prstClr val="white"/>
                </a:solidFill>
                <a:latin typeface="Trebuchet MS"/>
              </a:rPr>
              <a:t>Services</a:t>
            </a: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 capability beyond SAP &amp; Oracle</a:t>
            </a:r>
          </a:p>
          <a:p>
            <a:pPr marL="296333" marR="180968" lvl="0" indent="-28575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endParaRPr kumimoji="0" lang="en-US" sz="1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96333" marR="180968" lvl="0" indent="-28575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Cloud Native Managed </a:t>
            </a:r>
            <a:r>
              <a:rPr lang="en-US" sz="1400" dirty="0">
                <a:solidFill>
                  <a:prstClr val="white"/>
                </a:solidFill>
                <a:latin typeface="Trebuchet MS"/>
              </a:rPr>
              <a:t>Services</a:t>
            </a: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skillsets</a:t>
            </a:r>
          </a:p>
          <a:p>
            <a:pPr marL="296333" marR="180968" lvl="0" indent="-28575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endParaRPr kumimoji="0" lang="en-US" sz="1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96333" marR="180968" lvl="0" indent="-28575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Managed Security services including compliance governance by industry is the need of the hour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C1F6F3-F532-22B0-B545-22886A4CD1CA}"/>
              </a:ext>
            </a:extLst>
          </p:cNvPr>
          <p:cNvSpPr/>
          <p:nvPr/>
        </p:nvSpPr>
        <p:spPr>
          <a:xfrm>
            <a:off x="881743" y="3719832"/>
            <a:ext cx="4834221" cy="2341124"/>
          </a:xfrm>
          <a:prstGeom prst="rect">
            <a:avLst/>
          </a:prstGeom>
          <a:solidFill>
            <a:srgbClr val="142E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Opportunities</a:t>
            </a:r>
          </a:p>
          <a:p>
            <a:pPr marL="296333" marR="124349" lvl="0" indent="-285750" algn="l" defTabSz="914400" rtl="0" eaLnBrk="1" fontAlgn="auto" latinLnBrk="0" hangingPunct="1">
              <a:lnSpc>
                <a:spcPts val="1500"/>
              </a:lnSpc>
              <a:spcBef>
                <a:spcPts val="55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Traditional IT service companies defocusing the pure play Managed Services in India &amp; more focused on Application led Digital Services</a:t>
            </a:r>
          </a:p>
          <a:p>
            <a:pPr marL="296333" marR="124349" lvl="0" indent="-285750" algn="l" defTabSz="914400" rtl="0" eaLnBrk="1" fontAlgn="auto" latinLnBrk="0" hangingPunct="1">
              <a:lnSpc>
                <a:spcPts val="1500"/>
              </a:lnSpc>
              <a:spcBef>
                <a:spcPts val="55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endParaRPr kumimoji="0" lang="en-US" sz="1400" b="0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296333" marR="4233" lvl="0" indent="-28575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Sify’s strong presence across vertical in Colocation &amp; Telecom links which can be capitalized to cross-sell Managed Services business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31938B-05BB-453A-0C01-D41180258077}"/>
              </a:ext>
            </a:extLst>
          </p:cNvPr>
          <p:cNvSpPr/>
          <p:nvPr/>
        </p:nvSpPr>
        <p:spPr>
          <a:xfrm>
            <a:off x="5975777" y="3734620"/>
            <a:ext cx="4834221" cy="2341124"/>
          </a:xfrm>
          <a:prstGeom prst="rect">
            <a:avLst/>
          </a:prstGeom>
          <a:solidFill>
            <a:srgbClr val="142E4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Threats</a:t>
            </a:r>
          </a:p>
          <a:p>
            <a:pPr marL="296333" marR="4233" lvl="0" indent="-285750" algn="l" defTabSz="914400" rtl="0" eaLnBrk="1" fontAlgn="auto" latinLnBrk="0" hangingPunct="1">
              <a:lnSpc>
                <a:spcPts val="1500"/>
              </a:lnSpc>
              <a:spcBef>
                <a:spcPts val="55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Global Companies i.e., Accenture, Kyndryl has already  aligned their services/offerings on Cloud Native Technologies so its high time for Sify to capture the  clients who are at crossroad of legacy and cloud environment</a:t>
            </a:r>
          </a:p>
          <a:p>
            <a:pPr marL="296333" marR="4233" lvl="0" indent="-285750" algn="l" defTabSz="914400" rtl="0" eaLnBrk="1" fontAlgn="auto" latinLnBrk="0" hangingPunct="1">
              <a:lnSpc>
                <a:spcPts val="1500"/>
              </a:lnSpc>
              <a:spcBef>
                <a:spcPts val="55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8582" algn="l"/>
              </a:tabLst>
              <a:defRPr/>
            </a:pPr>
            <a:r>
              <a:rPr kumimoji="0" lang="en-US" sz="1400" b="0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Industry regulation governance &amp; compliance understanding </a:t>
            </a:r>
          </a:p>
        </p:txBody>
      </p:sp>
    </p:spTree>
    <p:extLst>
      <p:ext uri="{BB962C8B-B14F-4D97-AF65-F5344CB8AC3E}">
        <p14:creationId xmlns:p14="http://schemas.microsoft.com/office/powerpoint/2010/main" val="3641123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B683F76B-87BD-34A6-EDC6-98BDE93B4C01}"/>
              </a:ext>
            </a:extLst>
          </p:cNvPr>
          <p:cNvSpPr/>
          <p:nvPr/>
        </p:nvSpPr>
        <p:spPr>
          <a:xfrm>
            <a:off x="2512916" y="1146946"/>
            <a:ext cx="2207511" cy="579089"/>
          </a:xfrm>
          <a:prstGeom prst="round2SameRect">
            <a:avLst/>
          </a:prstGeom>
          <a:solidFill>
            <a:schemeClr val="bg1"/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A5C23-6904-0796-C049-58697173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solidFill>
                  <a:srgbClr val="BED730"/>
                </a:solidFill>
                <a:latin typeface="TheSansOffice" panose="020B0503040302060204" pitchFamily="34" charset="0"/>
              </a:rPr>
              <a:t>COMPETITION INSIGHTS</a:t>
            </a:r>
            <a:endParaRPr lang="en-IN" dirty="0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7C294CCF-6A26-2ECE-077B-3858F75C5F03}"/>
              </a:ext>
            </a:extLst>
          </p:cNvPr>
          <p:cNvSpPr/>
          <p:nvPr/>
        </p:nvSpPr>
        <p:spPr>
          <a:xfrm>
            <a:off x="150716" y="1146946"/>
            <a:ext cx="2160977" cy="579089"/>
          </a:xfrm>
          <a:prstGeom prst="round2SameRect">
            <a:avLst/>
          </a:prstGeom>
          <a:solidFill>
            <a:schemeClr val="bg1"/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840121-513C-6FEC-E78D-DD4BB8A5C0CE}"/>
              </a:ext>
            </a:extLst>
          </p:cNvPr>
          <p:cNvSpPr/>
          <p:nvPr/>
        </p:nvSpPr>
        <p:spPr>
          <a:xfrm>
            <a:off x="142250" y="1769056"/>
            <a:ext cx="2160976" cy="4898876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BCA06E-3F59-0554-358E-4DB339074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7" y="1188534"/>
            <a:ext cx="629762" cy="4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download DXC Technology logo | ? logo, Information technology  services, Technology logo">
            <a:extLst>
              <a:ext uri="{FF2B5EF4-FFF2-40B4-BE49-F238E27FC236}">
                <a16:creationId xmlns:a16="http://schemas.microsoft.com/office/drawing/2014/main" id="{196CDF7E-BAFC-C8D8-C188-D71B953EB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87" y="1094143"/>
            <a:ext cx="729343" cy="72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8C2D32-298C-D1F4-92BF-C71ACDB044D3}"/>
              </a:ext>
            </a:extLst>
          </p:cNvPr>
          <p:cNvSpPr/>
          <p:nvPr/>
        </p:nvSpPr>
        <p:spPr>
          <a:xfrm>
            <a:off x="2504450" y="1769056"/>
            <a:ext cx="2215978" cy="4898876"/>
          </a:xfrm>
          <a:prstGeom prst="rect">
            <a:avLst/>
          </a:prstGeom>
          <a:noFill/>
          <a:ln w="19050">
            <a:solidFill>
              <a:schemeClr val="bg1">
                <a:alpha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0F35A8FC-7D44-D2FD-4649-3D87C8CDDA2D}"/>
              </a:ext>
            </a:extLst>
          </p:cNvPr>
          <p:cNvSpPr/>
          <p:nvPr/>
        </p:nvSpPr>
        <p:spPr>
          <a:xfrm>
            <a:off x="4876846" y="1146946"/>
            <a:ext cx="2166684" cy="579089"/>
          </a:xfrm>
          <a:prstGeom prst="round2SameRect">
            <a:avLst/>
          </a:prstGeom>
          <a:solidFill>
            <a:schemeClr val="bg1"/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0DD8BE-17AF-3DD4-7EE5-D78395AEC594}"/>
              </a:ext>
            </a:extLst>
          </p:cNvPr>
          <p:cNvSpPr/>
          <p:nvPr/>
        </p:nvSpPr>
        <p:spPr>
          <a:xfrm>
            <a:off x="4889291" y="1769056"/>
            <a:ext cx="2166683" cy="4898876"/>
          </a:xfrm>
          <a:prstGeom prst="rect">
            <a:avLst/>
          </a:prstGeom>
          <a:noFill/>
          <a:ln w="19050">
            <a:solidFill>
              <a:schemeClr val="bg1">
                <a:alpha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638486F1-90DD-84C6-6D7A-7A4E11F0159D}"/>
              </a:ext>
            </a:extLst>
          </p:cNvPr>
          <p:cNvSpPr/>
          <p:nvPr/>
        </p:nvSpPr>
        <p:spPr>
          <a:xfrm>
            <a:off x="7253380" y="1146946"/>
            <a:ext cx="2166684" cy="579089"/>
          </a:xfrm>
          <a:prstGeom prst="round2SameRect">
            <a:avLst/>
          </a:prstGeom>
          <a:solidFill>
            <a:schemeClr val="bg1"/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159BB1-6CA8-3AAC-64BE-D9B56F9FF26D}"/>
              </a:ext>
            </a:extLst>
          </p:cNvPr>
          <p:cNvSpPr/>
          <p:nvPr/>
        </p:nvSpPr>
        <p:spPr>
          <a:xfrm>
            <a:off x="7253381" y="1778838"/>
            <a:ext cx="2166683" cy="4898876"/>
          </a:xfrm>
          <a:prstGeom prst="rect">
            <a:avLst/>
          </a:prstGeom>
          <a:noFill/>
          <a:ln w="19050">
            <a:solidFill>
              <a:schemeClr val="bg1">
                <a:alpha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B80FA123-DDEF-F4AA-7E9A-E6200BA207CC}"/>
              </a:ext>
            </a:extLst>
          </p:cNvPr>
          <p:cNvSpPr/>
          <p:nvPr/>
        </p:nvSpPr>
        <p:spPr>
          <a:xfrm>
            <a:off x="9621287" y="1146946"/>
            <a:ext cx="2166684" cy="579089"/>
          </a:xfrm>
          <a:prstGeom prst="round2SameRect">
            <a:avLst/>
          </a:prstGeom>
          <a:solidFill>
            <a:schemeClr val="bg1"/>
          </a:solidFill>
          <a:ln>
            <a:solidFill>
              <a:srgbClr val="1560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C05854-0F90-FAB9-16E5-01ABB9CD0B7C}"/>
              </a:ext>
            </a:extLst>
          </p:cNvPr>
          <p:cNvSpPr/>
          <p:nvPr/>
        </p:nvSpPr>
        <p:spPr>
          <a:xfrm>
            <a:off x="9621288" y="1784712"/>
            <a:ext cx="2166683" cy="4893001"/>
          </a:xfrm>
          <a:prstGeom prst="rect">
            <a:avLst/>
          </a:prstGeom>
          <a:noFill/>
          <a:ln w="19050">
            <a:solidFill>
              <a:schemeClr val="bg1">
                <a:alpha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17BDA147-2234-4F63-1398-3FE6C4837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462" y="1249233"/>
            <a:ext cx="995451" cy="35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FA2343D7-483A-7B1E-7B77-0F7AF5DA2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57" y="1138992"/>
            <a:ext cx="1420149" cy="57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71DADFF-870B-0544-FC45-FD1041797E9B}"/>
              </a:ext>
            </a:extLst>
          </p:cNvPr>
          <p:cNvSpPr txBox="1"/>
          <p:nvPr/>
        </p:nvSpPr>
        <p:spPr>
          <a:xfrm>
            <a:off x="135674" y="1782352"/>
            <a:ext cx="2214251" cy="520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Weakness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Defocusing the </a:t>
            </a:r>
            <a:r>
              <a:rPr kumimoji="0" lang="en-US" sz="9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InfraMS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/T&amp;M Business  and focus on Digital Transformation and Modernization (Cloud, App,  Security, Business Consulting, </a:t>
            </a:r>
            <a:r>
              <a:rPr kumimoji="0" lang="en-US" sz="9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etc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).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To position CMP, CI &amp; Hybrid IT Managed Services along with DC </a:t>
            </a:r>
            <a:r>
              <a:rPr lang="en-US" sz="950" dirty="0">
                <a:solidFill>
                  <a:schemeClr val="bg1"/>
                </a:solidFill>
                <a:latin typeface="+mj-lt"/>
              </a:rPr>
              <a:t>C</a:t>
            </a:r>
            <a:r>
              <a:rPr kumimoji="0" lang="en-US" sz="9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olo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, SOC &amp; NOC services.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Disinvested from DC Hosting business in 2021.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Colo &amp; DC IT Managed Services.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APMEA region revenue is flat/degrowing from last 4-5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Not Visible in </a:t>
            </a:r>
            <a:r>
              <a:rPr lang="en-US" sz="950" dirty="0">
                <a:solidFill>
                  <a:schemeClr val="bg1"/>
                </a:solidFill>
                <a:latin typeface="+mj-lt"/>
              </a:rPr>
              <a:t>c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loud/transformation opportunities in India Market.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</a:rPr>
              <a:t>Opportunity: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To attack the legacy accounts &amp; position IT Transformation areas as Managed Service Partner.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Customers have been dissatisfied with Wipro's managed services delivery. This has led to some customers switching to other providers. </a:t>
            </a:r>
            <a:r>
              <a:rPr kumimoji="0" lang="en-US" sz="95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</a:rPr>
              <a:t>Opportunity: </a:t>
            </a:r>
            <a:r>
              <a:rPr lang="en-US" sz="950" dirty="0">
                <a:solidFill>
                  <a:schemeClr val="bg1"/>
                </a:solidFill>
                <a:latin typeface="+mj-lt"/>
              </a:rPr>
              <a:t>L</a:t>
            </a:r>
            <a:r>
              <a:rPr kumimoji="0" lang="en-US" sz="9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ist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 down segment wise accounts where Wipro has renewal this FY with a core attack team with Integrated Managed services offerings.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</p:txBody>
      </p:sp>
      <p:pic>
        <p:nvPicPr>
          <p:cNvPr id="24" name="Picture 23" descr="A blue and white logo&#10;&#10;Description automatically generated">
            <a:extLst>
              <a:ext uri="{FF2B5EF4-FFF2-40B4-BE49-F238E27FC236}">
                <a16:creationId xmlns:a16="http://schemas.microsoft.com/office/drawing/2014/main" id="{634B1060-1F8F-ED34-DB82-66EC8DC4D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05" y="1222470"/>
            <a:ext cx="1152399" cy="4117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076341-6F30-0EC1-54A3-150D48D64BB7}"/>
              </a:ext>
            </a:extLst>
          </p:cNvPr>
          <p:cNvSpPr txBox="1"/>
          <p:nvPr/>
        </p:nvSpPr>
        <p:spPr>
          <a:xfrm>
            <a:off x="4876845" y="1778838"/>
            <a:ext cx="2166683" cy="3443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Weakness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Focused on large deals, hence upselling in existing account is lo</a:t>
            </a:r>
            <a:r>
              <a:rPr lang="en-US" sz="900" dirty="0">
                <a:solidFill>
                  <a:schemeClr val="bg1"/>
                </a:solidFill>
                <a:latin typeface="+mj-lt"/>
              </a:rPr>
              <a:t>w.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lang="en-US" sz="900" dirty="0">
                <a:solidFill>
                  <a:schemeClr val="bg1"/>
                </a:solidFill>
                <a:latin typeface="+mj-lt"/>
                <a:cs typeface="Verdana"/>
              </a:rPr>
              <a:t>O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ur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 towered portfolio offerings will be key.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Lack</a:t>
            </a:r>
            <a:r>
              <a:rPr lang="en-US" sz="900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end to end integrated services skillset.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GTM structure is confusing between NTT data &amp; NTT Netmagic offerings.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Integrated service positioning with key ICT offerings from Colo &amp; WAN.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They don’t have much focus on stand alone SOC opportunities.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Vertical focus services missing due to non-integrated approach.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Integrated service offerings with key transformation project positioning.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F66CD8-F29A-1CE6-5AD4-9B84B650FA77}"/>
              </a:ext>
            </a:extLst>
          </p:cNvPr>
          <p:cNvSpPr txBox="1"/>
          <p:nvPr/>
        </p:nvSpPr>
        <p:spPr>
          <a:xfrm>
            <a:off x="7253381" y="1823486"/>
            <a:ext cx="2166683" cy="3587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Weakness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Focused on large deals &amp; services offering around their platforms.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Our key OEM alliance &amp; services around the same with agnostic solutions.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Low penetration at Mid tier market.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Sify’s large customer base at Mid tier is key for upsell.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Their focus is on operations only &amp; hence transformation journey with clients are less.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Sify’s pointed services around customer transformation need. 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Not focussing on IMS only projects.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Integrated service offerings with key transformation project positioning.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77DDDA-03EA-A586-DFB1-1C8E9451A94A}"/>
              </a:ext>
            </a:extLst>
          </p:cNvPr>
          <p:cNvSpPr txBox="1"/>
          <p:nvPr/>
        </p:nvSpPr>
        <p:spPr>
          <a:xfrm>
            <a:off x="9604352" y="1805111"/>
            <a:ext cx="2166683" cy="387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Weakness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Don’t have a</a:t>
            </a:r>
            <a:r>
              <a:rPr lang="en-US" sz="900" dirty="0">
                <a:solidFill>
                  <a:schemeClr val="bg1"/>
                </a:solidFill>
                <a:latin typeface="+mj-lt"/>
              </a:rPr>
              <a:t>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 integrated service offerings.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Integrated service offerings.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Don’t have good SI project references.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Sify’s key references on integrated projects.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Beyond BFSI &amp; TEST accounts, very tactical approach in GTM.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Vertical specific GTM approach with Integrated </a:t>
            </a:r>
            <a:r>
              <a:rPr lang="en-US" sz="900" dirty="0">
                <a:solidFill>
                  <a:schemeClr val="bg1"/>
                </a:solidFill>
                <a:latin typeface="+mj-lt"/>
              </a:rPr>
              <a:t>transformation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 pitch.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Don’t have truly large Managed services references in Enterprise &amp; PSU.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+mn-ea"/>
                <a:cs typeface="Verdana"/>
              </a:rPr>
              <a:t>Opportunity: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</a:rPr>
              <a:t>Integrated service offerings with key transformation project positioning with referenceable case studies by vertical.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75A23D-9CC8-A9A8-14F1-8D77509D618E}"/>
              </a:ext>
            </a:extLst>
          </p:cNvPr>
          <p:cNvSpPr txBox="1"/>
          <p:nvPr/>
        </p:nvSpPr>
        <p:spPr>
          <a:xfrm>
            <a:off x="2495982" y="1805111"/>
            <a:ext cx="2224445" cy="49811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Weakness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All offerings are aligned to Global Customers, so DXC lacks positioning their value to India Market.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Verdana"/>
              </a:rPr>
              <a:t>Opportunity: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We are seeing at Britania which is their legacy account for last 10 years, similar accounts to be identified &amp; create an Integrated Managed Services pitch from Sify &amp; go all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Prices are not competitive as per India Market, DXC needs to work on 28% GP which is difficult to sustain in India market against the competitors.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Since India is a small Market for DXC about 300 M USD, so no management focus to grow India business.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DXC offerings are not custom made for India Market and lot of internal push required to sell to create a winning proposition for India </a:t>
            </a:r>
            <a:r>
              <a:rPr lang="en-US" sz="900" dirty="0">
                <a:solidFill>
                  <a:schemeClr val="bg1"/>
                </a:solidFill>
                <a:latin typeface="Trebuchet MS" panose="020B0603020202020204" pitchFamily="34" charset="0"/>
              </a:rPr>
              <a:t>customers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Unbaked vertical offerings – having presence only in few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Opportunity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Positioning Industry use cases on Sify CI will help us to get in the accounts &amp; create mind share replacing DXC with transformation led ICT portfolio.</a:t>
            </a:r>
          </a:p>
          <a:p>
            <a:pPr marL="10583" marR="4233" lvl="0" indent="0" algn="l" defTabSz="761970" rtl="0" eaLnBrk="1" fontAlgn="auto" latinLnBrk="0" hangingPunct="1">
              <a:lnSpc>
                <a:spcPct val="102200"/>
              </a:lnSpc>
              <a:spcBef>
                <a:spcPts val="4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306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07B45-E91A-F69B-DF6B-381C6B330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BDD70C"/>
                </a:solidFill>
              </a:rPr>
              <a:t>MARKET INSIGHTS – INDUSTRY WISE </a:t>
            </a:r>
            <a:endParaRPr lang="en-IN" dirty="0">
              <a:solidFill>
                <a:srgbClr val="BDD7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84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17663-B668-91E0-0E36-F43D1EA2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66707"/>
            <a:ext cx="11328200" cy="584765"/>
          </a:xfrm>
        </p:spPr>
        <p:txBody>
          <a:bodyPr/>
          <a:lstStyle/>
          <a:p>
            <a:r>
              <a:rPr lang="en-US" sz="3200" spc="87" dirty="0"/>
              <a:t>INDIA </a:t>
            </a:r>
            <a:r>
              <a:rPr lang="en-US" sz="3200" spc="17" dirty="0"/>
              <a:t>IT </a:t>
            </a:r>
            <a:r>
              <a:rPr lang="en-US" sz="3200" spc="-104" dirty="0"/>
              <a:t>OUTSORCING </a:t>
            </a:r>
            <a:r>
              <a:rPr lang="en-US" sz="3200" spc="-108" dirty="0"/>
              <a:t>MARKET</a:t>
            </a:r>
            <a:r>
              <a:rPr lang="en-US" sz="3200" spc="-79" dirty="0"/>
              <a:t> </a:t>
            </a:r>
            <a:r>
              <a:rPr lang="en-US" spc="-108" dirty="0"/>
              <a:t>GROWTH</a:t>
            </a:r>
            <a:endParaRPr lang="en-IN" spc="-108" dirty="0"/>
          </a:p>
        </p:txBody>
      </p:sp>
      <p:grpSp>
        <p:nvGrpSpPr>
          <p:cNvPr id="3" name="object 15">
            <a:extLst>
              <a:ext uri="{FF2B5EF4-FFF2-40B4-BE49-F238E27FC236}">
                <a16:creationId xmlns:a16="http://schemas.microsoft.com/office/drawing/2014/main" id="{9D257758-0AB3-CBB3-B8AC-12BCED368E8E}"/>
              </a:ext>
            </a:extLst>
          </p:cNvPr>
          <p:cNvGrpSpPr/>
          <p:nvPr/>
        </p:nvGrpSpPr>
        <p:grpSpPr>
          <a:xfrm>
            <a:off x="-76200" y="391886"/>
            <a:ext cx="5257800" cy="3973285"/>
            <a:chOff x="0" y="0"/>
            <a:chExt cx="6400800" cy="4834255"/>
          </a:xfrm>
        </p:grpSpPr>
        <p:sp>
          <p:nvSpPr>
            <p:cNvPr id="4" name="object 16">
              <a:extLst>
                <a:ext uri="{FF2B5EF4-FFF2-40B4-BE49-F238E27FC236}">
                  <a16:creationId xmlns:a16="http://schemas.microsoft.com/office/drawing/2014/main" id="{6DB0BE28-242E-1E75-537F-2478A28B88B1}"/>
                </a:ext>
              </a:extLst>
            </p:cNvPr>
            <p:cNvSpPr/>
            <p:nvPr/>
          </p:nvSpPr>
          <p:spPr>
            <a:xfrm>
              <a:off x="0" y="0"/>
              <a:ext cx="6400800" cy="48341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17">
              <a:extLst>
                <a:ext uri="{FF2B5EF4-FFF2-40B4-BE49-F238E27FC236}">
                  <a16:creationId xmlns:a16="http://schemas.microsoft.com/office/drawing/2014/main" id="{2E934C25-4138-1D01-AD25-F51C2003C770}"/>
                </a:ext>
              </a:extLst>
            </p:cNvPr>
            <p:cNvSpPr/>
            <p:nvPr/>
          </p:nvSpPr>
          <p:spPr>
            <a:xfrm>
              <a:off x="594359" y="777240"/>
              <a:ext cx="5032248" cy="31760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object 8">
            <a:extLst>
              <a:ext uri="{FF2B5EF4-FFF2-40B4-BE49-F238E27FC236}">
                <a16:creationId xmlns:a16="http://schemas.microsoft.com/office/drawing/2014/main" id="{B24617D2-3082-2DA2-6F51-01CD85D52672}"/>
              </a:ext>
            </a:extLst>
          </p:cNvPr>
          <p:cNvGrpSpPr/>
          <p:nvPr/>
        </p:nvGrpSpPr>
        <p:grpSpPr>
          <a:xfrm>
            <a:off x="412023" y="4418768"/>
            <a:ext cx="2474383" cy="2047346"/>
            <a:chOff x="597408" y="4885944"/>
            <a:chExt cx="2969260" cy="2456815"/>
          </a:xfrm>
        </p:grpSpPr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33EC5B35-629C-C878-886F-120D33933E1D}"/>
                </a:ext>
              </a:extLst>
            </p:cNvPr>
            <p:cNvSpPr/>
            <p:nvPr/>
          </p:nvSpPr>
          <p:spPr>
            <a:xfrm>
              <a:off x="1248271" y="5543626"/>
              <a:ext cx="196366" cy="1963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6993B78B-117A-73DF-BD3E-73CE5D3B7E70}"/>
                </a:ext>
              </a:extLst>
            </p:cNvPr>
            <p:cNvSpPr/>
            <p:nvPr/>
          </p:nvSpPr>
          <p:spPr>
            <a:xfrm>
              <a:off x="1234512" y="6153365"/>
              <a:ext cx="223892" cy="2226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ECD18113-28B7-0F55-2343-5B3D19C6B7D9}"/>
                </a:ext>
              </a:extLst>
            </p:cNvPr>
            <p:cNvSpPr/>
            <p:nvPr/>
          </p:nvSpPr>
          <p:spPr>
            <a:xfrm>
              <a:off x="1248294" y="6789407"/>
              <a:ext cx="196330" cy="1963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9ECF8B9B-562F-CE2F-C1F5-ED683F7E1257}"/>
                </a:ext>
              </a:extLst>
            </p:cNvPr>
            <p:cNvSpPr/>
            <p:nvPr/>
          </p:nvSpPr>
          <p:spPr>
            <a:xfrm>
              <a:off x="597408" y="4885944"/>
              <a:ext cx="2968752" cy="24566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1379AC71-1BD3-7C67-DFC8-D7F5915A5051}"/>
                </a:ext>
              </a:extLst>
            </p:cNvPr>
            <p:cNvSpPr/>
            <p:nvPr/>
          </p:nvSpPr>
          <p:spPr>
            <a:xfrm>
              <a:off x="856488" y="5038344"/>
              <a:ext cx="2566416" cy="20513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CB607D-6424-BD55-5912-F947DB73E7CA}"/>
              </a:ext>
            </a:extLst>
          </p:cNvPr>
          <p:cNvSpPr txBox="1"/>
          <p:nvPr/>
        </p:nvSpPr>
        <p:spPr>
          <a:xfrm>
            <a:off x="4812140" y="1323335"/>
            <a:ext cx="6405374" cy="172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8698" marR="232295" indent="-238115" defTabSz="761970">
              <a:lnSpc>
                <a:spcPct val="100800"/>
              </a:lnSpc>
              <a:spcBef>
                <a:spcPts val="62"/>
              </a:spcBef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lang="en-US" sz="1400" dirty="0">
                <a:solidFill>
                  <a:schemeClr val="bg1"/>
                </a:solidFill>
                <a:latin typeface="+mj-lt"/>
                <a:cs typeface="Arial Black"/>
              </a:rPr>
              <a:t>The IT outsourcing market in India is expected to reach  US $7.81 billion in 2023</a:t>
            </a:r>
          </a:p>
          <a:p>
            <a:pPr marL="248698" marR="365639" indent="-238115" defTabSz="761970">
              <a:lnSpc>
                <a:spcPts val="2417"/>
              </a:lnSpc>
              <a:spcBef>
                <a:spcPts val="67"/>
              </a:spcBef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lang="en-US" sz="1400" dirty="0">
                <a:solidFill>
                  <a:schemeClr val="bg1"/>
                </a:solidFill>
                <a:latin typeface="+mj-lt"/>
                <a:cs typeface="Arial Black"/>
              </a:rPr>
              <a:t>India IT Outsourcing Market growing at CAGR 12.42%  from 2022 to 2027</a:t>
            </a:r>
          </a:p>
          <a:p>
            <a:pPr marL="248698" marR="45507" indent="-238115" defTabSz="761970">
              <a:lnSpc>
                <a:spcPts val="2342"/>
              </a:lnSpc>
              <a:spcBef>
                <a:spcPts val="67"/>
              </a:spcBef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lang="en-US" sz="1400" dirty="0">
                <a:solidFill>
                  <a:schemeClr val="bg1"/>
                </a:solidFill>
                <a:latin typeface="+mj-lt"/>
                <a:cs typeface="Arial Black"/>
              </a:rPr>
              <a:t>The India domestic IT outsourcing services market size is  projected to reach US $13.27 billion by 2026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0B61DE-1048-B86D-E06D-2A6703A9CF27}"/>
              </a:ext>
            </a:extLst>
          </p:cNvPr>
          <p:cNvSpPr txBox="1">
            <a:spLocks/>
          </p:cNvSpPr>
          <p:nvPr/>
        </p:nvSpPr>
        <p:spPr>
          <a:xfrm>
            <a:off x="4464449" y="4018669"/>
            <a:ext cx="3263101" cy="400099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>
            <a:lvl1pPr algn="l" defTabSz="1219018" rtl="0" eaLnBrk="1" latinLnBrk="0" hangingPunct="1">
              <a:spcBef>
                <a:spcPct val="0"/>
              </a:spcBef>
              <a:buNone/>
              <a:defRPr kumimoji="0" lang="en-US" sz="3200" b="1" i="0" u="none" strike="noStrike" kern="1200" cap="all" spc="0" normalizeH="0" baseline="0" noProof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</a:lstStyle>
          <a:p>
            <a:r>
              <a:rPr lang="en-US" sz="2000" cap="none" spc="87" dirty="0">
                <a:latin typeface="+mj-lt"/>
              </a:rPr>
              <a:t>Key factors of influence</a:t>
            </a:r>
            <a:endParaRPr lang="en-US" sz="2000" cap="none" spc="-108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ABDBF-EBE8-A3A4-9F39-FC347C0BDD3A}"/>
              </a:ext>
            </a:extLst>
          </p:cNvPr>
          <p:cNvSpPr txBox="1"/>
          <p:nvPr/>
        </p:nvSpPr>
        <p:spPr>
          <a:xfrm>
            <a:off x="2938960" y="4591278"/>
            <a:ext cx="8512811" cy="1710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8698" indent="-238115" defTabSz="761970">
              <a:lnSpc>
                <a:spcPts val="1779"/>
              </a:lnSpc>
              <a:spcBef>
                <a:spcPts val="83"/>
              </a:spcBef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lang="en-US" sz="1400">
                <a:solidFill>
                  <a:schemeClr val="bg1"/>
                </a:solidFill>
                <a:latin typeface="+mj-lt"/>
                <a:cs typeface="Arial Black"/>
              </a:rPr>
              <a:t>Digital transformation investments continue to rise among Indian enterprises</a:t>
            </a:r>
          </a:p>
          <a:p>
            <a:pPr marL="248698" marR="4233" indent="-238115" defTabSz="761970">
              <a:lnSpc>
                <a:spcPts val="1817"/>
              </a:lnSpc>
              <a:spcBef>
                <a:spcPts val="25"/>
              </a:spcBef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lang="en-US" sz="1400">
                <a:solidFill>
                  <a:schemeClr val="bg1"/>
                </a:solidFill>
                <a:latin typeface="+mj-lt"/>
                <a:cs typeface="Arial Black"/>
              </a:rPr>
              <a:t>Enterprises investing in next CLOUD wave which is Cloud Modernization, data analytics,  AI/ML, Cloud Native App Development</a:t>
            </a:r>
          </a:p>
          <a:p>
            <a:pPr marL="248698" indent="-238115" defTabSz="761970">
              <a:lnSpc>
                <a:spcPts val="1699"/>
              </a:lnSpc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lang="en-US" sz="1400">
                <a:solidFill>
                  <a:schemeClr val="bg1"/>
                </a:solidFill>
                <a:latin typeface="+mj-lt"/>
                <a:cs typeface="Arial Black"/>
              </a:rPr>
              <a:t>IT Becoming the core pillar of Business Expansion Strategy for small and medium-sized</a:t>
            </a:r>
          </a:p>
          <a:p>
            <a:pPr marL="248698" defTabSz="761970">
              <a:spcBef>
                <a:spcPts val="42"/>
              </a:spcBef>
            </a:pPr>
            <a:r>
              <a:rPr lang="en-US" sz="1400">
                <a:solidFill>
                  <a:schemeClr val="bg1"/>
                </a:solidFill>
                <a:latin typeface="+mj-lt"/>
                <a:cs typeface="Arial Black"/>
              </a:rPr>
              <a:t>businesses</a:t>
            </a:r>
          </a:p>
          <a:p>
            <a:pPr marL="248698" indent="-238115" defTabSz="761970">
              <a:lnSpc>
                <a:spcPts val="1779"/>
              </a:lnSpc>
              <a:spcBef>
                <a:spcPts val="21"/>
              </a:spcBef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lang="en-US" sz="1400">
                <a:solidFill>
                  <a:schemeClr val="bg1"/>
                </a:solidFill>
                <a:latin typeface="+mj-lt"/>
                <a:cs typeface="Arial Black"/>
              </a:rPr>
              <a:t>Security and compliance becoming boardroom discussions</a:t>
            </a:r>
          </a:p>
          <a:p>
            <a:pPr marL="248698" indent="-238115" defTabSz="761970">
              <a:lnSpc>
                <a:spcPts val="1779"/>
              </a:lnSpc>
              <a:buFont typeface="Arial"/>
              <a:buChar char="•"/>
              <a:tabLst>
                <a:tab pos="248169" algn="l"/>
                <a:tab pos="248698" algn="l"/>
              </a:tabLst>
            </a:pPr>
            <a:r>
              <a:rPr lang="en-US" sz="1400">
                <a:solidFill>
                  <a:schemeClr val="bg1"/>
                </a:solidFill>
                <a:latin typeface="+mj-lt"/>
                <a:cs typeface="Arial Black"/>
              </a:rPr>
              <a:t>The increasing demand for talent and modern age skills</a:t>
            </a:r>
            <a:endParaRPr lang="en-US" sz="1400" dirty="0">
              <a:solidFill>
                <a:schemeClr val="bg1"/>
              </a:solidFill>
              <a:latin typeface="+mj-lt"/>
              <a:cs typeface="Arial Black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C6065D-2904-B5B6-E1B3-77230063D704}"/>
              </a:ext>
            </a:extLst>
          </p:cNvPr>
          <p:cNvSpPr txBox="1"/>
          <p:nvPr/>
        </p:nvSpPr>
        <p:spPr>
          <a:xfrm>
            <a:off x="9990364" y="6412857"/>
            <a:ext cx="2674949" cy="34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583" marR="45507" defTabSz="761970">
              <a:lnSpc>
                <a:spcPts val="2342"/>
              </a:lnSpc>
              <a:spcBef>
                <a:spcPts val="67"/>
              </a:spcBef>
              <a:tabLst>
                <a:tab pos="248169" algn="l"/>
                <a:tab pos="248698" algn="l"/>
              </a:tabLst>
            </a:pPr>
            <a:r>
              <a:rPr lang="en-US" sz="1000" dirty="0">
                <a:solidFill>
                  <a:schemeClr val="bg1"/>
                </a:solidFill>
                <a:latin typeface="+mj-lt"/>
                <a:cs typeface="Arial Black"/>
              </a:rPr>
              <a:t>Source: IDC &amp; MarketsandMarkets</a:t>
            </a:r>
          </a:p>
        </p:txBody>
      </p:sp>
    </p:spTree>
    <p:extLst>
      <p:ext uri="{BB962C8B-B14F-4D97-AF65-F5344CB8AC3E}">
        <p14:creationId xmlns:p14="http://schemas.microsoft.com/office/powerpoint/2010/main" val="24745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36342AE-6594-C8F0-4C50-5E9AE86C9410}"/>
              </a:ext>
            </a:extLst>
          </p:cNvPr>
          <p:cNvCxnSpPr>
            <a:cxnSpLocks/>
          </p:cNvCxnSpPr>
          <p:nvPr/>
        </p:nvCxnSpPr>
        <p:spPr>
          <a:xfrm>
            <a:off x="914400" y="5817870"/>
            <a:ext cx="10261600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D49BC0C-617F-8F3D-0B4E-D8B61919FC60}"/>
              </a:ext>
            </a:extLst>
          </p:cNvPr>
          <p:cNvCxnSpPr>
            <a:cxnSpLocks/>
          </p:cNvCxnSpPr>
          <p:nvPr/>
        </p:nvCxnSpPr>
        <p:spPr>
          <a:xfrm flipV="1">
            <a:off x="914400" y="1721068"/>
            <a:ext cx="0" cy="409680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9B82B6B-0E17-2D0A-BF90-3DFEE5A467CC}"/>
              </a:ext>
            </a:extLst>
          </p:cNvPr>
          <p:cNvSpPr txBox="1"/>
          <p:nvPr/>
        </p:nvSpPr>
        <p:spPr>
          <a:xfrm>
            <a:off x="10937969" y="5748193"/>
            <a:ext cx="10767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</a:rPr>
              <a:t>Sify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5C73D-8643-7529-F7D1-AEBF62D44FB8}"/>
              </a:ext>
            </a:extLst>
          </p:cNvPr>
          <p:cNvSpPr txBox="1"/>
          <p:nvPr/>
        </p:nvSpPr>
        <p:spPr>
          <a:xfrm>
            <a:off x="-11976" y="6079238"/>
            <a:ext cx="12699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</a:rPr>
              <a:t>Benefits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A0C07-1A42-41AF-DCE1-15271C304AF7}"/>
              </a:ext>
            </a:extLst>
          </p:cNvPr>
          <p:cNvSpPr txBox="1"/>
          <p:nvPr/>
        </p:nvSpPr>
        <p:spPr>
          <a:xfrm>
            <a:off x="1260478" y="5916183"/>
            <a:ext cx="2191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ERP modernization, enabling faster digital adoption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E4FF5-F40E-CE78-9641-D38BAFCA4AA4}"/>
              </a:ext>
            </a:extLst>
          </p:cNvPr>
          <p:cNvSpPr txBox="1"/>
          <p:nvPr/>
        </p:nvSpPr>
        <p:spPr>
          <a:xfrm>
            <a:off x="3575055" y="5934892"/>
            <a:ext cx="224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Support for IoT devices, scalability, support for decentralized application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1C7CF-88D8-3329-F5F8-5D3541D2FE65}"/>
              </a:ext>
            </a:extLst>
          </p:cNvPr>
          <p:cNvSpPr txBox="1"/>
          <p:nvPr/>
        </p:nvSpPr>
        <p:spPr>
          <a:xfrm>
            <a:off x="6074629" y="5901020"/>
            <a:ext cx="2240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High availability IT systems, Risk and Compliance, Redundancy &amp; failover, data replication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353BA-0620-E624-3299-2CDA91ECB303}"/>
              </a:ext>
            </a:extLst>
          </p:cNvPr>
          <p:cNvSpPr txBox="1"/>
          <p:nvPr/>
        </p:nvSpPr>
        <p:spPr>
          <a:xfrm>
            <a:off x="8547026" y="5906693"/>
            <a:ext cx="26289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Enhanced connectivity &amp; security for remote sites &amp; users with better user experience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64E657-4C3F-6889-5104-4E1825CCE235}"/>
              </a:ext>
            </a:extLst>
          </p:cNvPr>
          <p:cNvCxnSpPr>
            <a:cxnSpLocks/>
          </p:cNvCxnSpPr>
          <p:nvPr/>
        </p:nvCxnSpPr>
        <p:spPr>
          <a:xfrm>
            <a:off x="3454400" y="905128"/>
            <a:ext cx="0" cy="477177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83A71B-6F8D-A830-7EC8-790A529CE689}"/>
              </a:ext>
            </a:extLst>
          </p:cNvPr>
          <p:cNvCxnSpPr>
            <a:cxnSpLocks/>
          </p:cNvCxnSpPr>
          <p:nvPr/>
        </p:nvCxnSpPr>
        <p:spPr>
          <a:xfrm>
            <a:off x="5930900" y="884954"/>
            <a:ext cx="0" cy="4791946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8F7DD6-B5F8-BA31-455C-2BED7E22ACA1}"/>
              </a:ext>
            </a:extLst>
          </p:cNvPr>
          <p:cNvSpPr txBox="1"/>
          <p:nvPr/>
        </p:nvSpPr>
        <p:spPr>
          <a:xfrm>
            <a:off x="1245302" y="3484232"/>
            <a:ext cx="1902403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SAP Basis Support &amp; Carveout services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7B3897-39CE-1022-69E0-F9017FEE278B}"/>
              </a:ext>
            </a:extLst>
          </p:cNvPr>
          <p:cNvSpPr txBox="1"/>
          <p:nvPr/>
        </p:nvSpPr>
        <p:spPr>
          <a:xfrm>
            <a:off x="1269992" y="5299758"/>
            <a:ext cx="9526456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Managed IT Services (Links, NOC, SOC, Cloud,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ITOps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)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52B590-B665-A1A3-2772-5B9009122F92}"/>
              </a:ext>
            </a:extLst>
          </p:cNvPr>
          <p:cNvSpPr txBox="1"/>
          <p:nvPr/>
        </p:nvSpPr>
        <p:spPr>
          <a:xfrm>
            <a:off x="1260247" y="4778122"/>
            <a:ext cx="6808909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Full Stack Observability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FD49D5-3A0C-44FF-1473-30559290D7CE}"/>
              </a:ext>
            </a:extLst>
          </p:cNvPr>
          <p:cNvSpPr txBox="1"/>
          <p:nvPr/>
        </p:nvSpPr>
        <p:spPr>
          <a:xfrm>
            <a:off x="6168763" y="2161091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DR on Colo/Cloud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9D8E5-FF57-ECD0-7A91-157693B371B6}"/>
              </a:ext>
            </a:extLst>
          </p:cNvPr>
          <p:cNvSpPr txBox="1"/>
          <p:nvPr/>
        </p:nvSpPr>
        <p:spPr>
          <a:xfrm>
            <a:off x="3850804" y="3984404"/>
            <a:ext cx="1727195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Managed IoT gateway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BDE700-291A-10D7-6221-270FA951CB09}"/>
              </a:ext>
            </a:extLst>
          </p:cNvPr>
          <p:cNvCxnSpPr>
            <a:cxnSpLocks/>
          </p:cNvCxnSpPr>
          <p:nvPr/>
        </p:nvCxnSpPr>
        <p:spPr>
          <a:xfrm>
            <a:off x="8356600" y="884954"/>
            <a:ext cx="0" cy="4817346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3D42E76-0E7E-D32E-694F-603B7B70334D}"/>
              </a:ext>
            </a:extLst>
          </p:cNvPr>
          <p:cNvSpPr txBox="1"/>
          <p:nvPr/>
        </p:nvSpPr>
        <p:spPr>
          <a:xfrm>
            <a:off x="1264851" y="4213556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CASB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172553-5F91-CF3E-87F1-08C920811976}"/>
              </a:ext>
            </a:extLst>
          </p:cNvPr>
          <p:cNvSpPr txBox="1"/>
          <p:nvPr/>
        </p:nvSpPr>
        <p:spPr>
          <a:xfrm>
            <a:off x="1266676" y="2986111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SAP on Cloud/Colo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792EC3-D406-8EA5-14CA-210D3BDFC213}"/>
              </a:ext>
            </a:extLst>
          </p:cNvPr>
          <p:cNvSpPr txBox="1"/>
          <p:nvPr/>
        </p:nvSpPr>
        <p:spPr>
          <a:xfrm>
            <a:off x="3855743" y="3239096"/>
            <a:ext cx="1727195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Managed Wi-Fi &amp; Sensors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3D23D8-1C14-ECEB-5287-9A0279C4C691}"/>
              </a:ext>
            </a:extLst>
          </p:cNvPr>
          <p:cNvCxnSpPr>
            <a:cxnSpLocks/>
          </p:cNvCxnSpPr>
          <p:nvPr/>
        </p:nvCxnSpPr>
        <p:spPr>
          <a:xfrm>
            <a:off x="11178540" y="1950979"/>
            <a:ext cx="0" cy="352272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4FC9424-700A-A626-1035-4154CACA30B0}"/>
              </a:ext>
            </a:extLst>
          </p:cNvPr>
          <p:cNvSpPr txBox="1"/>
          <p:nvPr/>
        </p:nvSpPr>
        <p:spPr>
          <a:xfrm rot="5400000">
            <a:off x="9289462" y="3615580"/>
            <a:ext cx="434773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AI/ML Powered Automation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EDC48-27CB-D962-A549-8825DB1454E6}"/>
              </a:ext>
            </a:extLst>
          </p:cNvPr>
          <p:cNvSpPr txBox="1"/>
          <p:nvPr/>
        </p:nvSpPr>
        <p:spPr>
          <a:xfrm rot="16200000">
            <a:off x="74084" y="3523374"/>
            <a:ext cx="10767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</a:rPr>
              <a:t>Trends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365294-8B28-C387-542F-9FC88EB50187}"/>
              </a:ext>
            </a:extLst>
          </p:cNvPr>
          <p:cNvSpPr txBox="1"/>
          <p:nvPr/>
        </p:nvSpPr>
        <p:spPr>
          <a:xfrm>
            <a:off x="0" y="1186256"/>
            <a:ext cx="12699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</a:rPr>
              <a:t>Use Cases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44D10B-B653-8560-D473-26C27718500D}"/>
              </a:ext>
            </a:extLst>
          </p:cNvPr>
          <p:cNvSpPr txBox="1"/>
          <p:nvPr/>
        </p:nvSpPr>
        <p:spPr>
          <a:xfrm>
            <a:off x="1178544" y="941817"/>
            <a:ext cx="1958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Transforming the core and innovate faster with ERP modernization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5E3491-C417-9D1E-BFEB-181519435C73}"/>
              </a:ext>
            </a:extLst>
          </p:cNvPr>
          <p:cNvSpPr txBox="1"/>
          <p:nvPr/>
        </p:nvSpPr>
        <p:spPr>
          <a:xfrm>
            <a:off x="3771763" y="948752"/>
            <a:ext cx="1790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Innovation at the Edge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276355-245D-9893-5F5A-FC0DD4345480}"/>
              </a:ext>
            </a:extLst>
          </p:cNvPr>
          <p:cNvSpPr txBox="1"/>
          <p:nvPr/>
        </p:nvSpPr>
        <p:spPr>
          <a:xfrm>
            <a:off x="6248262" y="863442"/>
            <a:ext cx="179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Business Continuity &amp; High Availability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7" name="Title 9">
            <a:extLst>
              <a:ext uri="{FF2B5EF4-FFF2-40B4-BE49-F238E27FC236}">
                <a16:creationId xmlns:a16="http://schemas.microsoft.com/office/drawing/2014/main" id="{9A17E29C-A9B3-6588-0668-B2AE6B40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2"/>
            <a:ext cx="11328200" cy="502756"/>
          </a:xfrm>
        </p:spPr>
        <p:txBody>
          <a:bodyPr>
            <a:normAutofit/>
          </a:bodyPr>
          <a:lstStyle/>
          <a:p>
            <a:r>
              <a:rPr lang="en-US" b="1" dirty="0"/>
              <a:t>MANAGED SERVICES TRENDS FOR MANUFACTURING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C222FB-D690-D6BB-3A1A-39AEE633F51C}"/>
              </a:ext>
            </a:extLst>
          </p:cNvPr>
          <p:cNvSpPr txBox="1"/>
          <p:nvPr/>
        </p:nvSpPr>
        <p:spPr>
          <a:xfrm>
            <a:off x="8625661" y="918918"/>
            <a:ext cx="1790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Work from Anywhere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962A178-80CB-22F2-ACA3-9910EF58E68E}"/>
              </a:ext>
            </a:extLst>
          </p:cNvPr>
          <p:cNvSpPr txBox="1"/>
          <p:nvPr/>
        </p:nvSpPr>
        <p:spPr>
          <a:xfrm>
            <a:off x="3708439" y="2234796"/>
            <a:ext cx="200016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Edge line D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ata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 Ce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nter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C6AE18-982E-C559-53A1-B2E2F40EC22A}"/>
              </a:ext>
            </a:extLst>
          </p:cNvPr>
          <p:cNvSpPr txBox="1"/>
          <p:nvPr/>
        </p:nvSpPr>
        <p:spPr>
          <a:xfrm>
            <a:off x="6163883" y="2695503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Backup on cloud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81F95-5B42-D12E-3F3B-4C9BBBCB7F50}"/>
              </a:ext>
            </a:extLst>
          </p:cNvPr>
          <p:cNvSpPr txBox="1"/>
          <p:nvPr/>
        </p:nvSpPr>
        <p:spPr>
          <a:xfrm>
            <a:off x="6155734" y="3764328"/>
            <a:ext cx="1837685" cy="738664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Managed Security Services (SIEM, MDR, GRC)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73563D-F283-0B65-2CB3-89E7AF270EF8}"/>
              </a:ext>
            </a:extLst>
          </p:cNvPr>
          <p:cNvSpPr txBox="1"/>
          <p:nvPr/>
        </p:nvSpPr>
        <p:spPr>
          <a:xfrm>
            <a:off x="8625661" y="2800816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SD-WAN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38A574-A5BD-594E-45B5-D4D072D55D48}"/>
              </a:ext>
            </a:extLst>
          </p:cNvPr>
          <p:cNvSpPr txBox="1"/>
          <p:nvPr/>
        </p:nvSpPr>
        <p:spPr>
          <a:xfrm>
            <a:off x="8625661" y="3300220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GWS/M365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C87103-F767-546A-6919-984C66C7F2B7}"/>
              </a:ext>
            </a:extLst>
          </p:cNvPr>
          <p:cNvSpPr txBox="1"/>
          <p:nvPr/>
        </p:nvSpPr>
        <p:spPr>
          <a:xfrm>
            <a:off x="8642987" y="3799624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End Point Security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EB1F0F0-D518-993E-AF8D-C4490DDF62B6}"/>
              </a:ext>
            </a:extLst>
          </p:cNvPr>
          <p:cNvSpPr txBox="1"/>
          <p:nvPr/>
        </p:nvSpPr>
        <p:spPr>
          <a:xfrm>
            <a:off x="8644045" y="4299028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Collab as a service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CE7E7A-7D55-4182-3739-584493DE5A7F}"/>
              </a:ext>
            </a:extLst>
          </p:cNvPr>
          <p:cNvSpPr txBox="1"/>
          <p:nvPr/>
        </p:nvSpPr>
        <p:spPr>
          <a:xfrm>
            <a:off x="8631303" y="2301412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ZTNA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E5A109E-BC6C-5610-FF2D-DE2BB62B49BE}"/>
              </a:ext>
            </a:extLst>
          </p:cNvPr>
          <p:cNvSpPr txBox="1"/>
          <p:nvPr/>
        </p:nvSpPr>
        <p:spPr>
          <a:xfrm>
            <a:off x="3810953" y="2740010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SD-WAN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94D1AF-C22A-3F4F-5C56-81EC27D21687}"/>
              </a:ext>
            </a:extLst>
          </p:cNvPr>
          <p:cNvSpPr txBox="1"/>
          <p:nvPr/>
        </p:nvSpPr>
        <p:spPr>
          <a:xfrm>
            <a:off x="6176154" y="3229915"/>
            <a:ext cx="1775922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SD-WAN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DC069F-C429-BB71-259A-1703B9F839C1}"/>
              </a:ext>
            </a:extLst>
          </p:cNvPr>
          <p:cNvSpPr txBox="1"/>
          <p:nvPr/>
        </p:nvSpPr>
        <p:spPr>
          <a:xfrm>
            <a:off x="8642986" y="4798432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DMS- Forum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36342AE-6594-C8F0-4C50-5E9AE86C9410}"/>
              </a:ext>
            </a:extLst>
          </p:cNvPr>
          <p:cNvCxnSpPr>
            <a:cxnSpLocks/>
          </p:cNvCxnSpPr>
          <p:nvPr/>
        </p:nvCxnSpPr>
        <p:spPr>
          <a:xfrm>
            <a:off x="914400" y="5817870"/>
            <a:ext cx="10261600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D49BC0C-617F-8F3D-0B4E-D8B61919FC60}"/>
              </a:ext>
            </a:extLst>
          </p:cNvPr>
          <p:cNvCxnSpPr>
            <a:cxnSpLocks/>
          </p:cNvCxnSpPr>
          <p:nvPr/>
        </p:nvCxnSpPr>
        <p:spPr>
          <a:xfrm flipV="1">
            <a:off x="914400" y="1721068"/>
            <a:ext cx="0" cy="409680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9B82B6B-0E17-2D0A-BF90-3DFEE5A467CC}"/>
              </a:ext>
            </a:extLst>
          </p:cNvPr>
          <p:cNvSpPr txBox="1"/>
          <p:nvPr/>
        </p:nvSpPr>
        <p:spPr>
          <a:xfrm>
            <a:off x="10937969" y="5748193"/>
            <a:ext cx="10767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</a:rPr>
              <a:t>Sify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5C73D-8643-7529-F7D1-AEBF62D44FB8}"/>
              </a:ext>
            </a:extLst>
          </p:cNvPr>
          <p:cNvSpPr txBox="1"/>
          <p:nvPr/>
        </p:nvSpPr>
        <p:spPr>
          <a:xfrm>
            <a:off x="-11976" y="6079238"/>
            <a:ext cx="12699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 pitchFamily="34" charset="0"/>
              </a:rPr>
              <a:t>Benefits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A0C07-1A42-41AF-DCE1-15271C304AF7}"/>
              </a:ext>
            </a:extLst>
          </p:cNvPr>
          <p:cNvSpPr txBox="1"/>
          <p:nvPr/>
        </p:nvSpPr>
        <p:spPr>
          <a:xfrm>
            <a:off x="1094682" y="5916183"/>
            <a:ext cx="219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Agile &amp; faster GTM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E4FF5-F40E-CE78-9641-D38BAFCA4AA4}"/>
              </a:ext>
            </a:extLst>
          </p:cNvPr>
          <p:cNvSpPr txBox="1"/>
          <p:nvPr/>
        </p:nvSpPr>
        <p:spPr>
          <a:xfrm>
            <a:off x="3575055" y="5934892"/>
            <a:ext cx="224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Digital banking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1C7CF-88D8-3329-F5F8-5D3541D2FE65}"/>
              </a:ext>
            </a:extLst>
          </p:cNvPr>
          <p:cNvSpPr txBox="1"/>
          <p:nvPr/>
        </p:nvSpPr>
        <p:spPr>
          <a:xfrm>
            <a:off x="5954477" y="5900071"/>
            <a:ext cx="2240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Business continuity &amp; compliance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353BA-0620-E624-3299-2CDA91ECB303}"/>
              </a:ext>
            </a:extLst>
          </p:cNvPr>
          <p:cNvSpPr txBox="1"/>
          <p:nvPr/>
        </p:nvSpPr>
        <p:spPr>
          <a:xfrm>
            <a:off x="8314824" y="5916183"/>
            <a:ext cx="27052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Multi-tier banking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64E657-4C3F-6889-5104-4E1825CCE235}"/>
              </a:ext>
            </a:extLst>
          </p:cNvPr>
          <p:cNvCxnSpPr>
            <a:cxnSpLocks/>
          </p:cNvCxnSpPr>
          <p:nvPr/>
        </p:nvCxnSpPr>
        <p:spPr>
          <a:xfrm>
            <a:off x="3454400" y="905128"/>
            <a:ext cx="0" cy="477177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83A71B-6F8D-A830-7EC8-790A529CE689}"/>
              </a:ext>
            </a:extLst>
          </p:cNvPr>
          <p:cNvCxnSpPr>
            <a:cxnSpLocks/>
          </p:cNvCxnSpPr>
          <p:nvPr/>
        </p:nvCxnSpPr>
        <p:spPr>
          <a:xfrm>
            <a:off x="5930900" y="884954"/>
            <a:ext cx="0" cy="4791946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8F7DD6-B5F8-BA31-455C-2BED7E22ACA1}"/>
              </a:ext>
            </a:extLst>
          </p:cNvPr>
          <p:cNvSpPr txBox="1"/>
          <p:nvPr/>
        </p:nvSpPr>
        <p:spPr>
          <a:xfrm>
            <a:off x="1245302" y="3484232"/>
            <a:ext cx="1902403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Peripheral Biz app cloud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7B3897-39CE-1022-69E0-F9017FEE278B}"/>
              </a:ext>
            </a:extLst>
          </p:cNvPr>
          <p:cNvSpPr txBox="1"/>
          <p:nvPr/>
        </p:nvSpPr>
        <p:spPr>
          <a:xfrm>
            <a:off x="1269992" y="5299758"/>
            <a:ext cx="9526456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Managed IT Services (Links, NOC, SOC, Cloud,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ITOps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)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52B590-B665-A1A3-2772-5B9009122F92}"/>
              </a:ext>
            </a:extLst>
          </p:cNvPr>
          <p:cNvSpPr txBox="1"/>
          <p:nvPr/>
        </p:nvSpPr>
        <p:spPr>
          <a:xfrm>
            <a:off x="1260247" y="4778122"/>
            <a:ext cx="6808909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Full Stack Observability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FD49D5-3A0C-44FF-1473-30559290D7CE}"/>
              </a:ext>
            </a:extLst>
          </p:cNvPr>
          <p:cNvSpPr txBox="1"/>
          <p:nvPr/>
        </p:nvSpPr>
        <p:spPr>
          <a:xfrm>
            <a:off x="6155734" y="1679769"/>
            <a:ext cx="1837685" cy="738664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Data in Motion &amp; Rest Security services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9D8E5-FF57-ECD0-7A91-157693B371B6}"/>
              </a:ext>
            </a:extLst>
          </p:cNvPr>
          <p:cNvSpPr txBox="1"/>
          <p:nvPr/>
        </p:nvSpPr>
        <p:spPr>
          <a:xfrm>
            <a:off x="3679234" y="3744436"/>
            <a:ext cx="2026828" cy="738664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Enterprise Cloud for peripheral DB &amp; object storage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BDE700-291A-10D7-6221-270FA951CB09}"/>
              </a:ext>
            </a:extLst>
          </p:cNvPr>
          <p:cNvCxnSpPr>
            <a:cxnSpLocks/>
          </p:cNvCxnSpPr>
          <p:nvPr/>
        </p:nvCxnSpPr>
        <p:spPr>
          <a:xfrm>
            <a:off x="8356600" y="884954"/>
            <a:ext cx="0" cy="4817346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3D42E76-0E7E-D32E-694F-603B7B70334D}"/>
              </a:ext>
            </a:extLst>
          </p:cNvPr>
          <p:cNvSpPr txBox="1"/>
          <p:nvPr/>
        </p:nvSpPr>
        <p:spPr>
          <a:xfrm>
            <a:off x="1264851" y="4213556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SASE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172553-5F91-CF3E-87F1-08C920811976}"/>
              </a:ext>
            </a:extLst>
          </p:cNvPr>
          <p:cNvSpPr txBox="1"/>
          <p:nvPr/>
        </p:nvSpPr>
        <p:spPr>
          <a:xfrm>
            <a:off x="1266676" y="2986111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CBS infra Hosting 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792EC3-D406-8EA5-14CA-210D3BDFC213}"/>
              </a:ext>
            </a:extLst>
          </p:cNvPr>
          <p:cNvSpPr txBox="1"/>
          <p:nvPr/>
        </p:nvSpPr>
        <p:spPr>
          <a:xfrm>
            <a:off x="3679234" y="3239096"/>
            <a:ext cx="2026831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SASE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3D23D8-1C14-ECEB-5287-9A0279C4C691}"/>
              </a:ext>
            </a:extLst>
          </p:cNvPr>
          <p:cNvCxnSpPr>
            <a:cxnSpLocks/>
          </p:cNvCxnSpPr>
          <p:nvPr/>
        </p:nvCxnSpPr>
        <p:spPr>
          <a:xfrm>
            <a:off x="11178540" y="1950979"/>
            <a:ext cx="0" cy="352272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4FC9424-700A-A626-1035-4154CACA30B0}"/>
              </a:ext>
            </a:extLst>
          </p:cNvPr>
          <p:cNvSpPr txBox="1"/>
          <p:nvPr/>
        </p:nvSpPr>
        <p:spPr>
          <a:xfrm rot="5400000">
            <a:off x="9289462" y="3615580"/>
            <a:ext cx="434773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</a:rPr>
              <a:t>AI/ML Powered Automation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EDC48-27CB-D962-A549-8825DB1454E6}"/>
              </a:ext>
            </a:extLst>
          </p:cNvPr>
          <p:cNvSpPr txBox="1"/>
          <p:nvPr/>
        </p:nvSpPr>
        <p:spPr>
          <a:xfrm rot="16200000">
            <a:off x="74084" y="3523374"/>
            <a:ext cx="10767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 panose="020B0603020202020204" pitchFamily="34" charset="0"/>
              </a:rPr>
              <a:t>Trends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365294-8B28-C387-542F-9FC88EB50187}"/>
              </a:ext>
            </a:extLst>
          </p:cNvPr>
          <p:cNvSpPr txBox="1"/>
          <p:nvPr/>
        </p:nvSpPr>
        <p:spPr>
          <a:xfrm>
            <a:off x="0" y="1186256"/>
            <a:ext cx="12699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Trebuchet MS" panose="020B0603020202020204" pitchFamily="34" charset="0"/>
              </a:rPr>
              <a:t>Use Cases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BDD70C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44D10B-B653-8560-D473-26C27718500D}"/>
              </a:ext>
            </a:extLst>
          </p:cNvPr>
          <p:cNvSpPr txBox="1"/>
          <p:nvPr/>
        </p:nvSpPr>
        <p:spPr>
          <a:xfrm>
            <a:off x="1178544" y="941817"/>
            <a:ext cx="19584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Thinning the Core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5E3491-C417-9D1E-BFEB-181519435C73}"/>
              </a:ext>
            </a:extLst>
          </p:cNvPr>
          <p:cNvSpPr txBox="1"/>
          <p:nvPr/>
        </p:nvSpPr>
        <p:spPr>
          <a:xfrm>
            <a:off x="3717969" y="916414"/>
            <a:ext cx="2000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Digital offerings extending service portfolios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276355-245D-9893-5F5A-FC0DD4345480}"/>
              </a:ext>
            </a:extLst>
          </p:cNvPr>
          <p:cNvSpPr txBox="1"/>
          <p:nvPr/>
        </p:nvSpPr>
        <p:spPr>
          <a:xfrm>
            <a:off x="6248262" y="957929"/>
            <a:ext cx="1790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Regulation needs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7" name="Title 9">
            <a:extLst>
              <a:ext uri="{FF2B5EF4-FFF2-40B4-BE49-F238E27FC236}">
                <a16:creationId xmlns:a16="http://schemas.microsoft.com/office/drawing/2014/main" id="{9A17E29C-A9B3-6588-0668-B2AE6B40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2"/>
            <a:ext cx="11328200" cy="502756"/>
          </a:xfrm>
        </p:spPr>
        <p:txBody>
          <a:bodyPr/>
          <a:lstStyle/>
          <a:p>
            <a:r>
              <a:rPr lang="en-US" b="1" dirty="0"/>
              <a:t>MANAGED SERVICES TRENDS FOR SMALL &amp; MEDIUM BANKS AND NBFCS</a:t>
            </a:r>
            <a:endParaRPr lang="en-IN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C222FB-D690-D6BB-3A1A-39AEE633F51C}"/>
              </a:ext>
            </a:extLst>
          </p:cNvPr>
          <p:cNvSpPr txBox="1"/>
          <p:nvPr/>
        </p:nvSpPr>
        <p:spPr>
          <a:xfrm>
            <a:off x="8649016" y="958078"/>
            <a:ext cx="1790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</a:rPr>
              <a:t>Geographical expansion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962A178-80CB-22F2-ACA3-9910EF58E68E}"/>
              </a:ext>
            </a:extLst>
          </p:cNvPr>
          <p:cNvSpPr txBox="1"/>
          <p:nvPr/>
        </p:nvSpPr>
        <p:spPr>
          <a:xfrm>
            <a:off x="3695069" y="1739723"/>
            <a:ext cx="2000165" cy="738664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Hybrid  IT offerings with ISV &amp; Strategic partners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C6AE18-982E-C559-53A1-B2E2F40EC22A}"/>
              </a:ext>
            </a:extLst>
          </p:cNvPr>
          <p:cNvSpPr txBox="1"/>
          <p:nvPr/>
        </p:nvSpPr>
        <p:spPr>
          <a:xfrm>
            <a:off x="6155733" y="2587355"/>
            <a:ext cx="1837685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NDR / FDR as a Service or Hosted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81F95-5B42-D12E-3F3B-4C9BBBCB7F50}"/>
              </a:ext>
            </a:extLst>
          </p:cNvPr>
          <p:cNvSpPr txBox="1"/>
          <p:nvPr/>
        </p:nvSpPr>
        <p:spPr>
          <a:xfrm>
            <a:off x="6155734" y="3764328"/>
            <a:ext cx="1837685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Cloud Security services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73563D-F283-0B65-2CB3-89E7AF270EF8}"/>
              </a:ext>
            </a:extLst>
          </p:cNvPr>
          <p:cNvSpPr txBox="1"/>
          <p:nvPr/>
        </p:nvSpPr>
        <p:spPr>
          <a:xfrm>
            <a:off x="8625661" y="2800816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SD-WAN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38A574-A5BD-594E-45B5-D4D072D55D48}"/>
              </a:ext>
            </a:extLst>
          </p:cNvPr>
          <p:cNvSpPr txBox="1"/>
          <p:nvPr/>
        </p:nvSpPr>
        <p:spPr>
          <a:xfrm>
            <a:off x="8625661" y="3300220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GWS/M365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C87103-F767-546A-6919-984C66C7F2B7}"/>
              </a:ext>
            </a:extLst>
          </p:cNvPr>
          <p:cNvSpPr txBox="1"/>
          <p:nvPr/>
        </p:nvSpPr>
        <p:spPr>
          <a:xfrm>
            <a:off x="8642987" y="3799624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End Point Security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EB1F0F0-D518-993E-AF8D-C4490DDF62B6}"/>
              </a:ext>
            </a:extLst>
          </p:cNvPr>
          <p:cNvSpPr txBox="1"/>
          <p:nvPr/>
        </p:nvSpPr>
        <p:spPr>
          <a:xfrm>
            <a:off x="8644045" y="4299028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Collab as a service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CE7E7A-7D55-4182-3739-584493DE5A7F}"/>
              </a:ext>
            </a:extLst>
          </p:cNvPr>
          <p:cNvSpPr txBox="1"/>
          <p:nvPr/>
        </p:nvSpPr>
        <p:spPr>
          <a:xfrm>
            <a:off x="8631303" y="2301412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ZTNA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E5A109E-BC6C-5610-FF2D-DE2BB62B49BE}"/>
              </a:ext>
            </a:extLst>
          </p:cNvPr>
          <p:cNvSpPr txBox="1"/>
          <p:nvPr/>
        </p:nvSpPr>
        <p:spPr>
          <a:xfrm>
            <a:off x="3695069" y="2740010"/>
            <a:ext cx="2010997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App &amp; Infra Security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94D1AF-C22A-3F4F-5C56-81EC27D21687}"/>
              </a:ext>
            </a:extLst>
          </p:cNvPr>
          <p:cNvSpPr txBox="1"/>
          <p:nvPr/>
        </p:nvSpPr>
        <p:spPr>
          <a:xfrm>
            <a:off x="6176154" y="3295231"/>
            <a:ext cx="1775922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rPr>
              <a:t>Brand monitoring 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4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36342AE-6594-C8F0-4C50-5E9AE86C9410}"/>
              </a:ext>
            </a:extLst>
          </p:cNvPr>
          <p:cNvCxnSpPr>
            <a:cxnSpLocks/>
          </p:cNvCxnSpPr>
          <p:nvPr/>
        </p:nvCxnSpPr>
        <p:spPr>
          <a:xfrm>
            <a:off x="914400" y="5817870"/>
            <a:ext cx="10261600" cy="0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D49BC0C-617F-8F3D-0B4E-D8B61919FC60}"/>
              </a:ext>
            </a:extLst>
          </p:cNvPr>
          <p:cNvCxnSpPr>
            <a:cxnSpLocks/>
          </p:cNvCxnSpPr>
          <p:nvPr/>
        </p:nvCxnSpPr>
        <p:spPr>
          <a:xfrm flipV="1">
            <a:off x="914400" y="1721068"/>
            <a:ext cx="0" cy="4096802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9B82B6B-0E17-2D0A-BF90-3DFEE5A467CC}"/>
              </a:ext>
            </a:extLst>
          </p:cNvPr>
          <p:cNvSpPr txBox="1"/>
          <p:nvPr/>
        </p:nvSpPr>
        <p:spPr>
          <a:xfrm>
            <a:off x="10937969" y="5748193"/>
            <a:ext cx="10767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Sify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F5C73D-8643-7529-F7D1-AEBF62D44FB8}"/>
              </a:ext>
            </a:extLst>
          </p:cNvPr>
          <p:cNvSpPr txBox="1"/>
          <p:nvPr/>
        </p:nvSpPr>
        <p:spPr>
          <a:xfrm>
            <a:off x="-11976" y="6079238"/>
            <a:ext cx="12699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Benefits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A0C07-1A42-41AF-DCE1-15271C304AF7}"/>
              </a:ext>
            </a:extLst>
          </p:cNvPr>
          <p:cNvSpPr txBox="1"/>
          <p:nvPr/>
        </p:nvSpPr>
        <p:spPr>
          <a:xfrm>
            <a:off x="1461560" y="5952872"/>
            <a:ext cx="230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Low Latency,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Cost optimization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E4FF5-F40E-CE78-9641-D38BAFCA4AA4}"/>
              </a:ext>
            </a:extLst>
          </p:cNvPr>
          <p:cNvSpPr txBox="1"/>
          <p:nvPr/>
        </p:nvSpPr>
        <p:spPr>
          <a:xfrm>
            <a:off x="3697448" y="5909960"/>
            <a:ext cx="210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MTTR Improvement, Multi platform management &amp; Cost control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1C7CF-88D8-3329-F5F8-5D3541D2FE65}"/>
              </a:ext>
            </a:extLst>
          </p:cNvPr>
          <p:cNvSpPr txBox="1"/>
          <p:nvPr/>
        </p:nvSpPr>
        <p:spPr>
          <a:xfrm>
            <a:off x="6233537" y="5901020"/>
            <a:ext cx="1909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Security Risk Mitigation, Network wide data protection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3353BA-0620-E624-3299-2CDA91ECB303}"/>
              </a:ext>
            </a:extLst>
          </p:cNvPr>
          <p:cNvSpPr txBox="1"/>
          <p:nvPr/>
        </p:nvSpPr>
        <p:spPr>
          <a:xfrm>
            <a:off x="8961353" y="5905093"/>
            <a:ext cx="2501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Simpler asset lifecycle management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64E657-4C3F-6889-5104-4E1825CCE235}"/>
              </a:ext>
            </a:extLst>
          </p:cNvPr>
          <p:cNvCxnSpPr>
            <a:cxnSpLocks/>
          </p:cNvCxnSpPr>
          <p:nvPr/>
        </p:nvCxnSpPr>
        <p:spPr>
          <a:xfrm>
            <a:off x="3454400" y="905128"/>
            <a:ext cx="0" cy="477177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83A71B-6F8D-A830-7EC8-790A529CE689}"/>
              </a:ext>
            </a:extLst>
          </p:cNvPr>
          <p:cNvCxnSpPr>
            <a:cxnSpLocks/>
          </p:cNvCxnSpPr>
          <p:nvPr/>
        </p:nvCxnSpPr>
        <p:spPr>
          <a:xfrm>
            <a:off x="5930900" y="884954"/>
            <a:ext cx="0" cy="4791946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8F7DD6-B5F8-BA31-455C-2BED7E22ACA1}"/>
              </a:ext>
            </a:extLst>
          </p:cNvPr>
          <p:cNvSpPr txBox="1"/>
          <p:nvPr/>
        </p:nvSpPr>
        <p:spPr>
          <a:xfrm>
            <a:off x="1273284" y="4210396"/>
            <a:ext cx="1824879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Sify CI Landing- Cloud adjacency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7B3897-39CE-1022-69E0-F9017FEE278B}"/>
              </a:ext>
            </a:extLst>
          </p:cNvPr>
          <p:cNvSpPr txBox="1"/>
          <p:nvPr/>
        </p:nvSpPr>
        <p:spPr>
          <a:xfrm>
            <a:off x="1269991" y="4954369"/>
            <a:ext cx="1844042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NSE/BSE Links as a service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52B590-B665-A1A3-2772-5B9009122F92}"/>
              </a:ext>
            </a:extLst>
          </p:cNvPr>
          <p:cNvSpPr txBox="1"/>
          <p:nvPr/>
        </p:nvSpPr>
        <p:spPr>
          <a:xfrm>
            <a:off x="3857996" y="3213893"/>
            <a:ext cx="1727195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Full Stack Observability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FD49D5-3A0C-44FF-1473-30559290D7CE}"/>
              </a:ext>
            </a:extLst>
          </p:cNvPr>
          <p:cNvSpPr txBox="1"/>
          <p:nvPr/>
        </p:nvSpPr>
        <p:spPr>
          <a:xfrm>
            <a:off x="6233537" y="3355458"/>
            <a:ext cx="1837685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Managed security &amp; Network services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B9D8E5-FF57-ECD0-7A91-157693B371B6}"/>
              </a:ext>
            </a:extLst>
          </p:cNvPr>
          <p:cNvSpPr txBox="1"/>
          <p:nvPr/>
        </p:nvSpPr>
        <p:spPr>
          <a:xfrm>
            <a:off x="3857151" y="3988316"/>
            <a:ext cx="1727195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Image Management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BDE700-291A-10D7-6221-270FA951CB09}"/>
              </a:ext>
            </a:extLst>
          </p:cNvPr>
          <p:cNvCxnSpPr>
            <a:cxnSpLocks/>
          </p:cNvCxnSpPr>
          <p:nvPr/>
        </p:nvCxnSpPr>
        <p:spPr>
          <a:xfrm>
            <a:off x="8356600" y="884954"/>
            <a:ext cx="0" cy="4817346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3D42E76-0E7E-D32E-694F-603B7B70334D}"/>
              </a:ext>
            </a:extLst>
          </p:cNvPr>
          <p:cNvSpPr txBox="1"/>
          <p:nvPr/>
        </p:nvSpPr>
        <p:spPr>
          <a:xfrm>
            <a:off x="6227029" y="2860896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CASB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172553-5F91-CF3E-87F1-08C920811976}"/>
              </a:ext>
            </a:extLst>
          </p:cNvPr>
          <p:cNvSpPr txBox="1"/>
          <p:nvPr/>
        </p:nvSpPr>
        <p:spPr>
          <a:xfrm>
            <a:off x="1260478" y="3723747"/>
            <a:ext cx="1837685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Hybrid Cloud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792EC3-D406-8EA5-14CA-210D3BDFC213}"/>
              </a:ext>
            </a:extLst>
          </p:cNvPr>
          <p:cNvSpPr txBox="1"/>
          <p:nvPr/>
        </p:nvSpPr>
        <p:spPr>
          <a:xfrm>
            <a:off x="3853954" y="4750300"/>
            <a:ext cx="1727195" cy="523220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Multi Cloud Management- CMP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B20712-7B93-23FE-2920-0D0149322ACF}"/>
              </a:ext>
            </a:extLst>
          </p:cNvPr>
          <p:cNvSpPr txBox="1"/>
          <p:nvPr/>
        </p:nvSpPr>
        <p:spPr>
          <a:xfrm>
            <a:off x="8639281" y="2672331"/>
            <a:ext cx="2085862" cy="307777"/>
          </a:xfrm>
          <a:prstGeom prst="rect">
            <a:avLst/>
          </a:prstGeom>
          <a:solidFill>
            <a:srgbClr val="BED73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DAM-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Tenovos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53D23D8-1C14-ECEB-5287-9A0279C4C691}"/>
              </a:ext>
            </a:extLst>
          </p:cNvPr>
          <p:cNvCxnSpPr>
            <a:cxnSpLocks/>
          </p:cNvCxnSpPr>
          <p:nvPr/>
        </p:nvCxnSpPr>
        <p:spPr>
          <a:xfrm>
            <a:off x="11178540" y="1950979"/>
            <a:ext cx="0" cy="352272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4FC9424-700A-A626-1035-4154CACA30B0}"/>
              </a:ext>
            </a:extLst>
          </p:cNvPr>
          <p:cNvSpPr txBox="1"/>
          <p:nvPr/>
        </p:nvSpPr>
        <p:spPr>
          <a:xfrm rot="5400000">
            <a:off x="9289462" y="3615580"/>
            <a:ext cx="434773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AI/ML Powered Automation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EDC48-27CB-D962-A549-8825DB1454E6}"/>
              </a:ext>
            </a:extLst>
          </p:cNvPr>
          <p:cNvSpPr txBox="1"/>
          <p:nvPr/>
        </p:nvSpPr>
        <p:spPr>
          <a:xfrm rot="16200000">
            <a:off x="74084" y="3523374"/>
            <a:ext cx="10767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Trends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365294-8B28-C387-542F-9FC88EB50187}"/>
              </a:ext>
            </a:extLst>
          </p:cNvPr>
          <p:cNvSpPr txBox="1"/>
          <p:nvPr/>
        </p:nvSpPr>
        <p:spPr>
          <a:xfrm>
            <a:off x="0" y="1186256"/>
            <a:ext cx="126999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Use Cases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44D10B-B653-8560-D473-26C27718500D}"/>
              </a:ext>
            </a:extLst>
          </p:cNvPr>
          <p:cNvSpPr txBox="1"/>
          <p:nvPr/>
        </p:nvSpPr>
        <p:spPr>
          <a:xfrm>
            <a:off x="1197032" y="893826"/>
            <a:ext cx="20792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Low-cost enterprise cloud for peripheral workloads with hyperscaler adjacency and NSE BSE pops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5E3491-C417-9D1E-BFEB-181519435C73}"/>
              </a:ext>
            </a:extLst>
          </p:cNvPr>
          <p:cNvSpPr txBox="1"/>
          <p:nvPr/>
        </p:nvSpPr>
        <p:spPr>
          <a:xfrm>
            <a:off x="3505201" y="917351"/>
            <a:ext cx="2420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Predictive RCA with operational efficiency improving customer experience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276355-245D-9893-5F5A-FC0DD4345480}"/>
              </a:ext>
            </a:extLst>
          </p:cNvPr>
          <p:cNvSpPr txBox="1"/>
          <p:nvPr/>
        </p:nvSpPr>
        <p:spPr>
          <a:xfrm>
            <a:off x="5909919" y="926713"/>
            <a:ext cx="2420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Resilient content with intelligent security and network services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80C6E98-4A79-9E42-8D99-F413BB4D0F58}"/>
              </a:ext>
            </a:extLst>
          </p:cNvPr>
          <p:cNvSpPr txBox="1"/>
          <p:nvPr/>
        </p:nvSpPr>
        <p:spPr>
          <a:xfrm>
            <a:off x="8517029" y="917351"/>
            <a:ext cx="2330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Monetization of digital asset enabling new revenue stream</a:t>
            </a:r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013E1A3A-90A4-E50D-5CDB-B26D2814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2396"/>
            <a:ext cx="11328200" cy="502756"/>
          </a:xfrm>
        </p:spPr>
        <p:txBody>
          <a:bodyPr/>
          <a:lstStyle/>
          <a:p>
            <a:r>
              <a:rPr lang="en-US" b="1" dirty="0"/>
              <a:t>MANAGED SERVICES TRENDS FOR MEDIA</a:t>
            </a:r>
          </a:p>
        </p:txBody>
      </p:sp>
    </p:spTree>
    <p:extLst>
      <p:ext uri="{BB962C8B-B14F-4D97-AF65-F5344CB8AC3E}">
        <p14:creationId xmlns:p14="http://schemas.microsoft.com/office/powerpoint/2010/main" val="5453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07B45-E91A-F69B-DF6B-381C6B330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BDD70C"/>
                </a:solidFill>
              </a:rPr>
              <a:t>Integrated IT Managed Services - Sify </a:t>
            </a:r>
            <a:endParaRPr lang="en-IN" dirty="0">
              <a:solidFill>
                <a:srgbClr val="BDD7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74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E07B45-E91A-F69B-DF6B-381C6B330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sz="3200" dirty="0">
                <a:solidFill>
                  <a:srgbClr val="BDD70C"/>
                </a:solidFill>
                <a:latin typeface="TheSansOffice" panose="020B0503040302060204"/>
              </a:rPr>
              <a:t>6-ON-6 </a:t>
            </a:r>
            <a:r>
              <a:rPr lang="en-IN" dirty="0">
                <a:solidFill>
                  <a:srgbClr val="BDD70C"/>
                </a:solidFill>
                <a:latin typeface="TheSansOffice" panose="020B0503040302060204"/>
              </a:rPr>
              <a:t>Business Strategy</a:t>
            </a:r>
          </a:p>
        </p:txBody>
      </p:sp>
    </p:spTree>
    <p:extLst>
      <p:ext uri="{BB962C8B-B14F-4D97-AF65-F5344CB8AC3E}">
        <p14:creationId xmlns:p14="http://schemas.microsoft.com/office/powerpoint/2010/main" val="2014711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F808D-5A90-D246-ACF9-0C5B2038E4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71" y="261530"/>
            <a:ext cx="11328925" cy="411269"/>
          </a:xfrm>
        </p:spPr>
        <p:txBody>
          <a:bodyPr/>
          <a:lstStyle/>
          <a:p>
            <a:r>
              <a:rPr lang="en-US" dirty="0"/>
              <a:t>6-on-6 BUSINESS STRATEGY</a:t>
            </a:r>
            <a:endParaRPr lang="en-I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D90917-0268-52B6-2C69-46491AC07B8B}"/>
              </a:ext>
            </a:extLst>
          </p:cNvPr>
          <p:cNvSpPr/>
          <p:nvPr/>
        </p:nvSpPr>
        <p:spPr>
          <a:xfrm>
            <a:off x="216871" y="1018213"/>
            <a:ext cx="11106412" cy="557825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9" rIns="91427" bIns="45719" anchor="ctr"/>
          <a:lstStyle/>
          <a:p>
            <a:pPr marL="0" marR="0" lvl="0" indent="0" algn="ctr" defTabSz="1218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" name="object 5">
            <a:extLst>
              <a:ext uri="{FF2B5EF4-FFF2-40B4-BE49-F238E27FC236}">
                <a16:creationId xmlns:a16="http://schemas.microsoft.com/office/drawing/2014/main" id="{A670CDAE-4C11-2A1A-F97A-11959AC0005B}"/>
              </a:ext>
            </a:extLst>
          </p:cNvPr>
          <p:cNvSpPr txBox="1"/>
          <p:nvPr/>
        </p:nvSpPr>
        <p:spPr>
          <a:xfrm>
            <a:off x="8071803" y="1184698"/>
            <a:ext cx="3007783" cy="903452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7462" defTabSz="761970">
              <a:spcBef>
                <a:spcPts val="225"/>
              </a:spcBef>
            </a:pPr>
            <a:r>
              <a:rPr sz="1400" b="1" dirty="0">
                <a:solidFill>
                  <a:srgbClr val="BDD70C"/>
                </a:solidFill>
                <a:latin typeface="+mj-lt"/>
                <a:cs typeface="Verdana"/>
              </a:rPr>
              <a:t>Existing Client Expansion</a:t>
            </a:r>
            <a:endParaRPr sz="1400" dirty="0">
              <a:solidFill>
                <a:srgbClr val="BDD70C"/>
              </a:solidFill>
              <a:latin typeface="+mj-lt"/>
              <a:cs typeface="Verdana"/>
            </a:endParaRPr>
          </a:p>
          <a:p>
            <a:pPr marL="10583" defTabSz="761970">
              <a:spcBef>
                <a:spcPts val="112"/>
              </a:spcBef>
            </a:pP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Identify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l</a:t>
            </a:r>
            <a:r>
              <a:rPr sz="1400" dirty="0" err="1">
                <a:solidFill>
                  <a:schemeClr val="bg1"/>
                </a:solidFill>
                <a:latin typeface="+mj-lt"/>
                <a:cs typeface="Verdana"/>
              </a:rPr>
              <a:t>arge</a:t>
            </a: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WAN &amp; DC Colo </a:t>
            </a: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existing clients where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 their MS renewal is coming up.</a:t>
            </a:r>
            <a:endParaRPr sz="1400" dirty="0">
              <a:solidFill>
                <a:schemeClr val="bg1"/>
              </a:solidFill>
              <a:latin typeface="+mj-lt"/>
              <a:cs typeface="Verdana"/>
            </a:endParaRPr>
          </a:p>
        </p:txBody>
      </p:sp>
      <p:grpSp>
        <p:nvGrpSpPr>
          <p:cNvPr id="74" name="object 7">
            <a:extLst>
              <a:ext uri="{FF2B5EF4-FFF2-40B4-BE49-F238E27FC236}">
                <a16:creationId xmlns:a16="http://schemas.microsoft.com/office/drawing/2014/main" id="{4C4B646A-8A86-BCE0-9DAF-BF772588D04C}"/>
              </a:ext>
            </a:extLst>
          </p:cNvPr>
          <p:cNvGrpSpPr/>
          <p:nvPr/>
        </p:nvGrpSpPr>
        <p:grpSpPr>
          <a:xfrm>
            <a:off x="3944260" y="1315719"/>
            <a:ext cx="4077758" cy="3784600"/>
            <a:chOff x="4733112" y="1578863"/>
            <a:chExt cx="4893310" cy="4541520"/>
          </a:xfrm>
        </p:grpSpPr>
        <p:sp>
          <p:nvSpPr>
            <p:cNvPr id="75" name="object 8">
              <a:extLst>
                <a:ext uri="{FF2B5EF4-FFF2-40B4-BE49-F238E27FC236}">
                  <a16:creationId xmlns:a16="http://schemas.microsoft.com/office/drawing/2014/main" id="{B88E6D54-C39A-D0EA-AD14-33F966CC1000}"/>
                </a:ext>
              </a:extLst>
            </p:cNvPr>
            <p:cNvSpPr/>
            <p:nvPr/>
          </p:nvSpPr>
          <p:spPr>
            <a:xfrm>
              <a:off x="5858256" y="2505455"/>
              <a:ext cx="2691383" cy="26852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object 9">
              <a:extLst>
                <a:ext uri="{FF2B5EF4-FFF2-40B4-BE49-F238E27FC236}">
                  <a16:creationId xmlns:a16="http://schemas.microsoft.com/office/drawing/2014/main" id="{51F52851-742F-E7AC-DFB5-F83EC7C58460}"/>
                </a:ext>
              </a:extLst>
            </p:cNvPr>
            <p:cNvSpPr/>
            <p:nvPr/>
          </p:nvSpPr>
          <p:spPr>
            <a:xfrm>
              <a:off x="5948311" y="2597048"/>
              <a:ext cx="2510790" cy="2505075"/>
            </a:xfrm>
            <a:custGeom>
              <a:avLst/>
              <a:gdLst/>
              <a:ahLst/>
              <a:cxnLst/>
              <a:rect l="l" t="t" r="r" b="b"/>
              <a:pathLst>
                <a:path w="2510790" h="2505075">
                  <a:moveTo>
                    <a:pt x="1255141" y="0"/>
                  </a:moveTo>
                  <a:lnTo>
                    <a:pt x="1206996" y="904"/>
                  </a:lnTo>
                  <a:lnTo>
                    <a:pt x="1159310" y="3595"/>
                  </a:lnTo>
                  <a:lnTo>
                    <a:pt x="1112114" y="8040"/>
                  </a:lnTo>
                  <a:lnTo>
                    <a:pt x="1065443" y="14208"/>
                  </a:lnTo>
                  <a:lnTo>
                    <a:pt x="1019327" y="22065"/>
                  </a:lnTo>
                  <a:lnTo>
                    <a:pt x="973799" y="31579"/>
                  </a:lnTo>
                  <a:lnTo>
                    <a:pt x="928893" y="42718"/>
                  </a:lnTo>
                  <a:lnTo>
                    <a:pt x="884640" y="55449"/>
                  </a:lnTo>
                  <a:lnTo>
                    <a:pt x="841073" y="69741"/>
                  </a:lnTo>
                  <a:lnTo>
                    <a:pt x="798225" y="85559"/>
                  </a:lnTo>
                  <a:lnTo>
                    <a:pt x="756127" y="102873"/>
                  </a:lnTo>
                  <a:lnTo>
                    <a:pt x="714813" y="121649"/>
                  </a:lnTo>
                  <a:lnTo>
                    <a:pt x="674315" y="141855"/>
                  </a:lnTo>
                  <a:lnTo>
                    <a:pt x="634665" y="163459"/>
                  </a:lnTo>
                  <a:lnTo>
                    <a:pt x="595897" y="186428"/>
                  </a:lnTo>
                  <a:lnTo>
                    <a:pt x="558041" y="210731"/>
                  </a:lnTo>
                  <a:lnTo>
                    <a:pt x="521132" y="236333"/>
                  </a:lnTo>
                  <a:lnTo>
                    <a:pt x="485201" y="263204"/>
                  </a:lnTo>
                  <a:lnTo>
                    <a:pt x="450282" y="291310"/>
                  </a:lnTo>
                  <a:lnTo>
                    <a:pt x="416405" y="320620"/>
                  </a:lnTo>
                  <a:lnTo>
                    <a:pt x="383605" y="351100"/>
                  </a:lnTo>
                  <a:lnTo>
                    <a:pt x="351913" y="382719"/>
                  </a:lnTo>
                  <a:lnTo>
                    <a:pt x="321362" y="415443"/>
                  </a:lnTo>
                  <a:lnTo>
                    <a:pt x="291985" y="449241"/>
                  </a:lnTo>
                  <a:lnTo>
                    <a:pt x="263813" y="484080"/>
                  </a:lnTo>
                  <a:lnTo>
                    <a:pt x="236880" y="519928"/>
                  </a:lnTo>
                  <a:lnTo>
                    <a:pt x="211218" y="556751"/>
                  </a:lnTo>
                  <a:lnTo>
                    <a:pt x="186860" y="594519"/>
                  </a:lnTo>
                  <a:lnTo>
                    <a:pt x="163837" y="633198"/>
                  </a:lnTo>
                  <a:lnTo>
                    <a:pt x="142183" y="672755"/>
                  </a:lnTo>
                  <a:lnTo>
                    <a:pt x="121930" y="713160"/>
                  </a:lnTo>
                  <a:lnTo>
                    <a:pt x="103111" y="754378"/>
                  </a:lnTo>
                  <a:lnTo>
                    <a:pt x="85757" y="796378"/>
                  </a:lnTo>
                  <a:lnTo>
                    <a:pt x="69902" y="839127"/>
                  </a:lnTo>
                  <a:lnTo>
                    <a:pt x="55578" y="882593"/>
                  </a:lnTo>
                  <a:lnTo>
                    <a:pt x="42817" y="926743"/>
                  </a:lnTo>
                  <a:lnTo>
                    <a:pt x="31652" y="971545"/>
                  </a:lnTo>
                  <a:lnTo>
                    <a:pt x="22116" y="1016967"/>
                  </a:lnTo>
                  <a:lnTo>
                    <a:pt x="14241" y="1062975"/>
                  </a:lnTo>
                  <a:lnTo>
                    <a:pt x="8059" y="1109539"/>
                  </a:lnTo>
                  <a:lnTo>
                    <a:pt x="3603" y="1156624"/>
                  </a:lnTo>
                  <a:lnTo>
                    <a:pt x="906" y="1204200"/>
                  </a:lnTo>
                  <a:lnTo>
                    <a:pt x="0" y="1252232"/>
                  </a:lnTo>
                  <a:lnTo>
                    <a:pt x="906" y="1300264"/>
                  </a:lnTo>
                  <a:lnTo>
                    <a:pt x="3603" y="1347839"/>
                  </a:lnTo>
                  <a:lnTo>
                    <a:pt x="8059" y="1394923"/>
                  </a:lnTo>
                  <a:lnTo>
                    <a:pt x="14241" y="1441486"/>
                  </a:lnTo>
                  <a:lnTo>
                    <a:pt x="22116" y="1487494"/>
                  </a:lnTo>
                  <a:lnTo>
                    <a:pt x="31652" y="1532915"/>
                  </a:lnTo>
                  <a:lnTo>
                    <a:pt x="42817" y="1577717"/>
                  </a:lnTo>
                  <a:lnTo>
                    <a:pt x="55578" y="1621867"/>
                  </a:lnTo>
                  <a:lnTo>
                    <a:pt x="69902" y="1665333"/>
                  </a:lnTo>
                  <a:lnTo>
                    <a:pt x="85757" y="1708081"/>
                  </a:lnTo>
                  <a:lnTo>
                    <a:pt x="103111" y="1750081"/>
                  </a:lnTo>
                  <a:lnTo>
                    <a:pt x="121930" y="1791299"/>
                  </a:lnTo>
                  <a:lnTo>
                    <a:pt x="142183" y="1831703"/>
                  </a:lnTo>
                  <a:lnTo>
                    <a:pt x="163837" y="1871261"/>
                  </a:lnTo>
                  <a:lnTo>
                    <a:pt x="186860" y="1909940"/>
                  </a:lnTo>
                  <a:lnTo>
                    <a:pt x="211218" y="1947708"/>
                  </a:lnTo>
                  <a:lnTo>
                    <a:pt x="236880" y="1984531"/>
                  </a:lnTo>
                  <a:lnTo>
                    <a:pt x="263813" y="2020379"/>
                  </a:lnTo>
                  <a:lnTo>
                    <a:pt x="291985" y="2055218"/>
                  </a:lnTo>
                  <a:lnTo>
                    <a:pt x="321362" y="2089016"/>
                  </a:lnTo>
                  <a:lnTo>
                    <a:pt x="351913" y="2121741"/>
                  </a:lnTo>
                  <a:lnTo>
                    <a:pt x="383605" y="2153360"/>
                  </a:lnTo>
                  <a:lnTo>
                    <a:pt x="416405" y="2183840"/>
                  </a:lnTo>
                  <a:lnTo>
                    <a:pt x="450282" y="2213150"/>
                  </a:lnTo>
                  <a:lnTo>
                    <a:pt x="485201" y="2241256"/>
                  </a:lnTo>
                  <a:lnTo>
                    <a:pt x="521132" y="2268127"/>
                  </a:lnTo>
                  <a:lnTo>
                    <a:pt x="558041" y="2293730"/>
                  </a:lnTo>
                  <a:lnTo>
                    <a:pt x="595897" y="2318033"/>
                  </a:lnTo>
                  <a:lnTo>
                    <a:pt x="634665" y="2341003"/>
                  </a:lnTo>
                  <a:lnTo>
                    <a:pt x="674315" y="2362607"/>
                  </a:lnTo>
                  <a:lnTo>
                    <a:pt x="714813" y="2382813"/>
                  </a:lnTo>
                  <a:lnTo>
                    <a:pt x="756127" y="2401590"/>
                  </a:lnTo>
                  <a:lnTo>
                    <a:pt x="798225" y="2418904"/>
                  </a:lnTo>
                  <a:lnTo>
                    <a:pt x="841073" y="2434723"/>
                  </a:lnTo>
                  <a:lnTo>
                    <a:pt x="884640" y="2449014"/>
                  </a:lnTo>
                  <a:lnTo>
                    <a:pt x="928893" y="2461745"/>
                  </a:lnTo>
                  <a:lnTo>
                    <a:pt x="973799" y="2472885"/>
                  </a:lnTo>
                  <a:lnTo>
                    <a:pt x="1019327" y="2482399"/>
                  </a:lnTo>
                  <a:lnTo>
                    <a:pt x="1065443" y="2490256"/>
                  </a:lnTo>
                  <a:lnTo>
                    <a:pt x="1112114" y="2496424"/>
                  </a:lnTo>
                  <a:lnTo>
                    <a:pt x="1159310" y="2500869"/>
                  </a:lnTo>
                  <a:lnTo>
                    <a:pt x="1206996" y="2503561"/>
                  </a:lnTo>
                  <a:lnTo>
                    <a:pt x="1255141" y="2504465"/>
                  </a:lnTo>
                  <a:lnTo>
                    <a:pt x="1303284" y="2503561"/>
                  </a:lnTo>
                  <a:lnTo>
                    <a:pt x="1350970" y="2500869"/>
                  </a:lnTo>
                  <a:lnTo>
                    <a:pt x="1398164" y="2496424"/>
                  </a:lnTo>
                  <a:lnTo>
                    <a:pt x="1444835" y="2490256"/>
                  </a:lnTo>
                  <a:lnTo>
                    <a:pt x="1490950" y="2482399"/>
                  </a:lnTo>
                  <a:lnTo>
                    <a:pt x="1536477" y="2472885"/>
                  </a:lnTo>
                  <a:lnTo>
                    <a:pt x="1581383" y="2461745"/>
                  </a:lnTo>
                  <a:lnTo>
                    <a:pt x="1625635" y="2449014"/>
                  </a:lnTo>
                  <a:lnTo>
                    <a:pt x="1669202" y="2434723"/>
                  </a:lnTo>
                  <a:lnTo>
                    <a:pt x="1712049" y="2418904"/>
                  </a:lnTo>
                  <a:lnTo>
                    <a:pt x="1754146" y="2401590"/>
                  </a:lnTo>
                  <a:lnTo>
                    <a:pt x="1795460" y="2382813"/>
                  </a:lnTo>
                  <a:lnTo>
                    <a:pt x="1835958" y="2362607"/>
                  </a:lnTo>
                  <a:lnTo>
                    <a:pt x="1875607" y="2341003"/>
                  </a:lnTo>
                  <a:lnTo>
                    <a:pt x="1914375" y="2318033"/>
                  </a:lnTo>
                  <a:lnTo>
                    <a:pt x="1952230" y="2293730"/>
                  </a:lnTo>
                  <a:lnTo>
                    <a:pt x="1989139" y="2268127"/>
                  </a:lnTo>
                  <a:lnTo>
                    <a:pt x="2025069" y="2241256"/>
                  </a:lnTo>
                  <a:lnTo>
                    <a:pt x="2059989" y="2213150"/>
                  </a:lnTo>
                  <a:lnTo>
                    <a:pt x="2093865" y="2183840"/>
                  </a:lnTo>
                  <a:lnTo>
                    <a:pt x="2126665" y="2153360"/>
                  </a:lnTo>
                  <a:lnTo>
                    <a:pt x="2158357" y="2121741"/>
                  </a:lnTo>
                  <a:lnTo>
                    <a:pt x="2188907" y="2089016"/>
                  </a:lnTo>
                  <a:lnTo>
                    <a:pt x="2218285" y="2055218"/>
                  </a:lnTo>
                  <a:lnTo>
                    <a:pt x="2246456" y="2020379"/>
                  </a:lnTo>
                  <a:lnTo>
                    <a:pt x="2273389" y="1984531"/>
                  </a:lnTo>
                  <a:lnTo>
                    <a:pt x="2299051" y="1947708"/>
                  </a:lnTo>
                  <a:lnTo>
                    <a:pt x="2323409" y="1909940"/>
                  </a:lnTo>
                  <a:lnTo>
                    <a:pt x="2346431" y="1871261"/>
                  </a:lnTo>
                  <a:lnTo>
                    <a:pt x="2368085" y="1831703"/>
                  </a:lnTo>
                  <a:lnTo>
                    <a:pt x="2388338" y="1791299"/>
                  </a:lnTo>
                  <a:lnTo>
                    <a:pt x="2407158" y="1750081"/>
                  </a:lnTo>
                  <a:lnTo>
                    <a:pt x="2424512" y="1708081"/>
                  </a:lnTo>
                  <a:lnTo>
                    <a:pt x="2440367" y="1665333"/>
                  </a:lnTo>
                  <a:lnTo>
                    <a:pt x="2454691" y="1621867"/>
                  </a:lnTo>
                  <a:lnTo>
                    <a:pt x="2467451" y="1577717"/>
                  </a:lnTo>
                  <a:lnTo>
                    <a:pt x="2478616" y="1532915"/>
                  </a:lnTo>
                  <a:lnTo>
                    <a:pt x="2488152" y="1487494"/>
                  </a:lnTo>
                  <a:lnTo>
                    <a:pt x="2496028" y="1441486"/>
                  </a:lnTo>
                  <a:lnTo>
                    <a:pt x="2502209" y="1394923"/>
                  </a:lnTo>
                  <a:lnTo>
                    <a:pt x="2506665" y="1347839"/>
                  </a:lnTo>
                  <a:lnTo>
                    <a:pt x="2509362" y="1300264"/>
                  </a:lnTo>
                  <a:lnTo>
                    <a:pt x="2510269" y="1252232"/>
                  </a:lnTo>
                  <a:lnTo>
                    <a:pt x="2509362" y="1204200"/>
                  </a:lnTo>
                  <a:lnTo>
                    <a:pt x="2506665" y="1156624"/>
                  </a:lnTo>
                  <a:lnTo>
                    <a:pt x="2502209" y="1109539"/>
                  </a:lnTo>
                  <a:lnTo>
                    <a:pt x="2496028" y="1062975"/>
                  </a:lnTo>
                  <a:lnTo>
                    <a:pt x="2488152" y="1016967"/>
                  </a:lnTo>
                  <a:lnTo>
                    <a:pt x="2478616" y="971545"/>
                  </a:lnTo>
                  <a:lnTo>
                    <a:pt x="2467451" y="926743"/>
                  </a:lnTo>
                  <a:lnTo>
                    <a:pt x="2454691" y="882593"/>
                  </a:lnTo>
                  <a:lnTo>
                    <a:pt x="2440367" y="839127"/>
                  </a:lnTo>
                  <a:lnTo>
                    <a:pt x="2424512" y="796378"/>
                  </a:lnTo>
                  <a:lnTo>
                    <a:pt x="2407158" y="754378"/>
                  </a:lnTo>
                  <a:lnTo>
                    <a:pt x="2388338" y="713160"/>
                  </a:lnTo>
                  <a:lnTo>
                    <a:pt x="2368085" y="672755"/>
                  </a:lnTo>
                  <a:lnTo>
                    <a:pt x="2346431" y="633198"/>
                  </a:lnTo>
                  <a:lnTo>
                    <a:pt x="2323409" y="594519"/>
                  </a:lnTo>
                  <a:lnTo>
                    <a:pt x="2299051" y="556751"/>
                  </a:lnTo>
                  <a:lnTo>
                    <a:pt x="2273389" y="519928"/>
                  </a:lnTo>
                  <a:lnTo>
                    <a:pt x="2246456" y="484080"/>
                  </a:lnTo>
                  <a:lnTo>
                    <a:pt x="2218285" y="449241"/>
                  </a:lnTo>
                  <a:lnTo>
                    <a:pt x="2188907" y="415443"/>
                  </a:lnTo>
                  <a:lnTo>
                    <a:pt x="2158357" y="382719"/>
                  </a:lnTo>
                  <a:lnTo>
                    <a:pt x="2126665" y="351100"/>
                  </a:lnTo>
                  <a:lnTo>
                    <a:pt x="2093865" y="320620"/>
                  </a:lnTo>
                  <a:lnTo>
                    <a:pt x="2059989" y="291310"/>
                  </a:lnTo>
                  <a:lnTo>
                    <a:pt x="2025069" y="263204"/>
                  </a:lnTo>
                  <a:lnTo>
                    <a:pt x="1989139" y="236333"/>
                  </a:lnTo>
                  <a:lnTo>
                    <a:pt x="1952230" y="210731"/>
                  </a:lnTo>
                  <a:lnTo>
                    <a:pt x="1914375" y="186428"/>
                  </a:lnTo>
                  <a:lnTo>
                    <a:pt x="1875607" y="163459"/>
                  </a:lnTo>
                  <a:lnTo>
                    <a:pt x="1835958" y="141855"/>
                  </a:lnTo>
                  <a:lnTo>
                    <a:pt x="1795460" y="121649"/>
                  </a:lnTo>
                  <a:lnTo>
                    <a:pt x="1754146" y="102873"/>
                  </a:lnTo>
                  <a:lnTo>
                    <a:pt x="1712049" y="85559"/>
                  </a:lnTo>
                  <a:lnTo>
                    <a:pt x="1669202" y="69741"/>
                  </a:lnTo>
                  <a:lnTo>
                    <a:pt x="1625635" y="55449"/>
                  </a:lnTo>
                  <a:lnTo>
                    <a:pt x="1581383" y="42718"/>
                  </a:lnTo>
                  <a:lnTo>
                    <a:pt x="1536477" y="31579"/>
                  </a:lnTo>
                  <a:lnTo>
                    <a:pt x="1490950" y="22065"/>
                  </a:lnTo>
                  <a:lnTo>
                    <a:pt x="1444835" y="14208"/>
                  </a:lnTo>
                  <a:lnTo>
                    <a:pt x="1398164" y="8040"/>
                  </a:lnTo>
                  <a:lnTo>
                    <a:pt x="1350970" y="3595"/>
                  </a:lnTo>
                  <a:lnTo>
                    <a:pt x="1303284" y="904"/>
                  </a:lnTo>
                  <a:lnTo>
                    <a:pt x="1255141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object 10">
              <a:extLst>
                <a:ext uri="{FF2B5EF4-FFF2-40B4-BE49-F238E27FC236}">
                  <a16:creationId xmlns:a16="http://schemas.microsoft.com/office/drawing/2014/main" id="{A6EA4D20-9779-1F37-768B-C1B0060B7A08}"/>
                </a:ext>
              </a:extLst>
            </p:cNvPr>
            <p:cNvSpPr/>
            <p:nvPr/>
          </p:nvSpPr>
          <p:spPr>
            <a:xfrm>
              <a:off x="5954839" y="5381879"/>
              <a:ext cx="507365" cy="584200"/>
            </a:xfrm>
            <a:custGeom>
              <a:avLst/>
              <a:gdLst/>
              <a:ahLst/>
              <a:cxnLst/>
              <a:rect l="l" t="t" r="r" b="b"/>
              <a:pathLst>
                <a:path w="507364" h="584200">
                  <a:moveTo>
                    <a:pt x="0" y="0"/>
                  </a:moveTo>
                  <a:lnTo>
                    <a:pt x="0" y="583984"/>
                  </a:lnTo>
                  <a:lnTo>
                    <a:pt x="506996" y="2919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8A8F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object 11">
              <a:extLst>
                <a:ext uri="{FF2B5EF4-FFF2-40B4-BE49-F238E27FC236}">
                  <a16:creationId xmlns:a16="http://schemas.microsoft.com/office/drawing/2014/main" id="{230CB7DD-BF71-B517-36DB-7631E49FDBE1}"/>
                </a:ext>
              </a:extLst>
            </p:cNvPr>
            <p:cNvSpPr/>
            <p:nvPr/>
          </p:nvSpPr>
          <p:spPr>
            <a:xfrm>
              <a:off x="5273040" y="4654296"/>
              <a:ext cx="1905000" cy="13898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object 12">
              <a:extLst>
                <a:ext uri="{FF2B5EF4-FFF2-40B4-BE49-F238E27FC236}">
                  <a16:creationId xmlns:a16="http://schemas.microsoft.com/office/drawing/2014/main" id="{689858A9-AFAC-D08F-BC1E-EE2CB14CD8AD}"/>
                </a:ext>
              </a:extLst>
            </p:cNvPr>
            <p:cNvSpPr/>
            <p:nvPr/>
          </p:nvSpPr>
          <p:spPr>
            <a:xfrm>
              <a:off x="4733112" y="3557282"/>
              <a:ext cx="504190" cy="584200"/>
            </a:xfrm>
            <a:custGeom>
              <a:avLst/>
              <a:gdLst/>
              <a:ahLst/>
              <a:cxnLst/>
              <a:rect l="l" t="t" r="r" b="b"/>
              <a:pathLst>
                <a:path w="504189" h="584200">
                  <a:moveTo>
                    <a:pt x="504088" y="0"/>
                  </a:moveTo>
                  <a:lnTo>
                    <a:pt x="0" y="291998"/>
                  </a:lnTo>
                  <a:lnTo>
                    <a:pt x="504088" y="583984"/>
                  </a:lnTo>
                  <a:lnTo>
                    <a:pt x="504088" y="0"/>
                  </a:lnTo>
                  <a:close/>
                </a:path>
              </a:pathLst>
            </a:custGeom>
            <a:solidFill>
              <a:srgbClr val="29C9B2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object 13">
              <a:extLst>
                <a:ext uri="{FF2B5EF4-FFF2-40B4-BE49-F238E27FC236}">
                  <a16:creationId xmlns:a16="http://schemas.microsoft.com/office/drawing/2014/main" id="{9DC7456A-FF10-262E-0DD3-835B69920AB6}"/>
                </a:ext>
              </a:extLst>
            </p:cNvPr>
            <p:cNvSpPr/>
            <p:nvPr/>
          </p:nvSpPr>
          <p:spPr>
            <a:xfrm>
              <a:off x="4910328" y="2660903"/>
              <a:ext cx="932688" cy="2362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object 14">
              <a:extLst>
                <a:ext uri="{FF2B5EF4-FFF2-40B4-BE49-F238E27FC236}">
                  <a16:creationId xmlns:a16="http://schemas.microsoft.com/office/drawing/2014/main" id="{B1937E67-DA11-21EA-FB4F-11181EFCB899}"/>
                </a:ext>
              </a:extLst>
            </p:cNvPr>
            <p:cNvSpPr/>
            <p:nvPr/>
          </p:nvSpPr>
          <p:spPr>
            <a:xfrm>
              <a:off x="4984432" y="2746679"/>
              <a:ext cx="784860" cy="2190750"/>
            </a:xfrm>
            <a:custGeom>
              <a:avLst/>
              <a:gdLst/>
              <a:ahLst/>
              <a:cxnLst/>
              <a:rect l="l" t="t" r="r" b="b"/>
              <a:pathLst>
                <a:path w="784860" h="2190750">
                  <a:moveTo>
                    <a:pt x="296252" y="0"/>
                  </a:moveTo>
                  <a:lnTo>
                    <a:pt x="272213" y="42693"/>
                  </a:lnTo>
                  <a:lnTo>
                    <a:pt x="249087" y="85943"/>
                  </a:lnTo>
                  <a:lnTo>
                    <a:pt x="226889" y="129738"/>
                  </a:lnTo>
                  <a:lnTo>
                    <a:pt x="205633" y="174066"/>
                  </a:lnTo>
                  <a:lnTo>
                    <a:pt x="185335" y="218916"/>
                  </a:lnTo>
                  <a:lnTo>
                    <a:pt x="166008" y="264277"/>
                  </a:lnTo>
                  <a:lnTo>
                    <a:pt x="147666" y="310138"/>
                  </a:lnTo>
                  <a:lnTo>
                    <a:pt x="130324" y="356487"/>
                  </a:lnTo>
                  <a:lnTo>
                    <a:pt x="113997" y="403313"/>
                  </a:lnTo>
                  <a:lnTo>
                    <a:pt x="98699" y="450604"/>
                  </a:lnTo>
                  <a:lnTo>
                    <a:pt x="84444" y="498350"/>
                  </a:lnTo>
                  <a:lnTo>
                    <a:pt x="71247" y="546539"/>
                  </a:lnTo>
                  <a:lnTo>
                    <a:pt x="59122" y="595160"/>
                  </a:lnTo>
                  <a:lnTo>
                    <a:pt x="48083" y="644201"/>
                  </a:lnTo>
                  <a:lnTo>
                    <a:pt x="38145" y="693652"/>
                  </a:lnTo>
                  <a:lnTo>
                    <a:pt x="29322" y="743500"/>
                  </a:lnTo>
                  <a:lnTo>
                    <a:pt x="21629" y="793734"/>
                  </a:lnTo>
                  <a:lnTo>
                    <a:pt x="15080" y="844344"/>
                  </a:lnTo>
                  <a:lnTo>
                    <a:pt x="9689" y="895318"/>
                  </a:lnTo>
                  <a:lnTo>
                    <a:pt x="5472" y="946644"/>
                  </a:lnTo>
                  <a:lnTo>
                    <a:pt x="2441" y="998312"/>
                  </a:lnTo>
                  <a:lnTo>
                    <a:pt x="612" y="1050310"/>
                  </a:lnTo>
                  <a:lnTo>
                    <a:pt x="0" y="1102626"/>
                  </a:lnTo>
                  <a:lnTo>
                    <a:pt x="589" y="1154139"/>
                  </a:lnTo>
                  <a:lnTo>
                    <a:pt x="2349" y="1205356"/>
                  </a:lnTo>
                  <a:lnTo>
                    <a:pt x="5268" y="1256265"/>
                  </a:lnTo>
                  <a:lnTo>
                    <a:pt x="9333" y="1306852"/>
                  </a:lnTo>
                  <a:lnTo>
                    <a:pt x="14532" y="1357107"/>
                  </a:lnTo>
                  <a:lnTo>
                    <a:pt x="20852" y="1407016"/>
                  </a:lnTo>
                  <a:lnTo>
                    <a:pt x="28282" y="1456568"/>
                  </a:lnTo>
                  <a:lnTo>
                    <a:pt x="36808" y="1505749"/>
                  </a:lnTo>
                  <a:lnTo>
                    <a:pt x="46418" y="1554548"/>
                  </a:lnTo>
                  <a:lnTo>
                    <a:pt x="57101" y="1602952"/>
                  </a:lnTo>
                  <a:lnTo>
                    <a:pt x="68843" y="1650949"/>
                  </a:lnTo>
                  <a:lnTo>
                    <a:pt x="81632" y="1698527"/>
                  </a:lnTo>
                  <a:lnTo>
                    <a:pt x="95457" y="1745673"/>
                  </a:lnTo>
                  <a:lnTo>
                    <a:pt x="110304" y="1792375"/>
                  </a:lnTo>
                  <a:lnTo>
                    <a:pt x="126161" y="1838620"/>
                  </a:lnTo>
                  <a:lnTo>
                    <a:pt x="143016" y="1884397"/>
                  </a:lnTo>
                  <a:lnTo>
                    <a:pt x="160857" y="1929693"/>
                  </a:lnTo>
                  <a:lnTo>
                    <a:pt x="179672" y="1974495"/>
                  </a:lnTo>
                  <a:lnTo>
                    <a:pt x="199447" y="2018791"/>
                  </a:lnTo>
                  <a:lnTo>
                    <a:pt x="220170" y="2062570"/>
                  </a:lnTo>
                  <a:lnTo>
                    <a:pt x="241830" y="2105818"/>
                  </a:lnTo>
                  <a:lnTo>
                    <a:pt x="264413" y="2148523"/>
                  </a:lnTo>
                  <a:lnTo>
                    <a:pt x="287908" y="2190673"/>
                  </a:lnTo>
                  <a:lnTo>
                    <a:pt x="776109" y="1909279"/>
                  </a:lnTo>
                  <a:lnTo>
                    <a:pt x="752788" y="1866961"/>
                  </a:lnTo>
                  <a:lnTo>
                    <a:pt x="730703" y="1823887"/>
                  </a:lnTo>
                  <a:lnTo>
                    <a:pt x="709876" y="1780080"/>
                  </a:lnTo>
                  <a:lnTo>
                    <a:pt x="690332" y="1735563"/>
                  </a:lnTo>
                  <a:lnTo>
                    <a:pt x="672091" y="1690358"/>
                  </a:lnTo>
                  <a:lnTo>
                    <a:pt x="655178" y="1644489"/>
                  </a:lnTo>
                  <a:lnTo>
                    <a:pt x="639616" y="1597979"/>
                  </a:lnTo>
                  <a:lnTo>
                    <a:pt x="625427" y="1550850"/>
                  </a:lnTo>
                  <a:lnTo>
                    <a:pt x="612634" y="1503125"/>
                  </a:lnTo>
                  <a:lnTo>
                    <a:pt x="601261" y="1454827"/>
                  </a:lnTo>
                  <a:lnTo>
                    <a:pt x="591329" y="1405979"/>
                  </a:lnTo>
                  <a:lnTo>
                    <a:pt x="582863" y="1356605"/>
                  </a:lnTo>
                  <a:lnTo>
                    <a:pt x="575884" y="1306726"/>
                  </a:lnTo>
                  <a:lnTo>
                    <a:pt x="570416" y="1256365"/>
                  </a:lnTo>
                  <a:lnTo>
                    <a:pt x="566483" y="1205547"/>
                  </a:lnTo>
                  <a:lnTo>
                    <a:pt x="564105" y="1154293"/>
                  </a:lnTo>
                  <a:lnTo>
                    <a:pt x="563308" y="1102626"/>
                  </a:lnTo>
                  <a:lnTo>
                    <a:pt x="564148" y="1049878"/>
                  </a:lnTo>
                  <a:lnTo>
                    <a:pt x="566649" y="997583"/>
                  </a:lnTo>
                  <a:lnTo>
                    <a:pt x="570784" y="945762"/>
                  </a:lnTo>
                  <a:lnTo>
                    <a:pt x="576523" y="894435"/>
                  </a:lnTo>
                  <a:lnTo>
                    <a:pt x="583840" y="843622"/>
                  </a:lnTo>
                  <a:lnTo>
                    <a:pt x="592706" y="793343"/>
                  </a:lnTo>
                  <a:lnTo>
                    <a:pt x="603093" y="743620"/>
                  </a:lnTo>
                  <a:lnTo>
                    <a:pt x="614973" y="694472"/>
                  </a:lnTo>
                  <a:lnTo>
                    <a:pt x="628318" y="645919"/>
                  </a:lnTo>
                  <a:lnTo>
                    <a:pt x="643100" y="597983"/>
                  </a:lnTo>
                  <a:lnTo>
                    <a:pt x="659291" y="550682"/>
                  </a:lnTo>
                  <a:lnTo>
                    <a:pt x="676863" y="504039"/>
                  </a:lnTo>
                  <a:lnTo>
                    <a:pt x="695788" y="458072"/>
                  </a:lnTo>
                  <a:lnTo>
                    <a:pt x="716037" y="412802"/>
                  </a:lnTo>
                  <a:lnTo>
                    <a:pt x="737583" y="368250"/>
                  </a:lnTo>
                  <a:lnTo>
                    <a:pt x="760398" y="324436"/>
                  </a:lnTo>
                  <a:lnTo>
                    <a:pt x="784453" y="281381"/>
                  </a:lnTo>
                  <a:lnTo>
                    <a:pt x="296252" y="0"/>
                  </a:lnTo>
                  <a:close/>
                </a:path>
              </a:pathLst>
            </a:custGeom>
            <a:solidFill>
              <a:srgbClr val="3DD7C1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object 15">
              <a:extLst>
                <a:ext uri="{FF2B5EF4-FFF2-40B4-BE49-F238E27FC236}">
                  <a16:creationId xmlns:a16="http://schemas.microsoft.com/office/drawing/2014/main" id="{349C7377-C8ED-1576-9EC6-1BD5A4995BEC}"/>
                </a:ext>
              </a:extLst>
            </p:cNvPr>
            <p:cNvSpPr/>
            <p:nvPr/>
          </p:nvSpPr>
          <p:spPr>
            <a:xfrm>
              <a:off x="5954839" y="1731238"/>
              <a:ext cx="507365" cy="584200"/>
            </a:xfrm>
            <a:custGeom>
              <a:avLst/>
              <a:gdLst/>
              <a:ahLst/>
              <a:cxnLst/>
              <a:rect l="l" t="t" r="r" b="b"/>
              <a:pathLst>
                <a:path w="507364" h="584200">
                  <a:moveTo>
                    <a:pt x="0" y="0"/>
                  </a:moveTo>
                  <a:lnTo>
                    <a:pt x="0" y="583984"/>
                  </a:lnTo>
                  <a:lnTo>
                    <a:pt x="506996" y="291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79AF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object 16">
              <a:extLst>
                <a:ext uri="{FF2B5EF4-FFF2-40B4-BE49-F238E27FC236}">
                  <a16:creationId xmlns:a16="http://schemas.microsoft.com/office/drawing/2014/main" id="{DA934613-1E3A-90CF-7A6A-DA69FC638816}"/>
                </a:ext>
              </a:extLst>
            </p:cNvPr>
            <p:cNvSpPr/>
            <p:nvPr/>
          </p:nvSpPr>
          <p:spPr>
            <a:xfrm>
              <a:off x="5279136" y="1655063"/>
              <a:ext cx="1898904" cy="13746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object 17">
              <a:extLst>
                <a:ext uri="{FF2B5EF4-FFF2-40B4-BE49-F238E27FC236}">
                  <a16:creationId xmlns:a16="http://schemas.microsoft.com/office/drawing/2014/main" id="{F65452AB-04AD-F0A4-1D2D-BB01EA6279D7}"/>
                </a:ext>
              </a:extLst>
            </p:cNvPr>
            <p:cNvSpPr/>
            <p:nvPr/>
          </p:nvSpPr>
          <p:spPr>
            <a:xfrm>
              <a:off x="7897101" y="1731238"/>
              <a:ext cx="506095" cy="584200"/>
            </a:xfrm>
            <a:custGeom>
              <a:avLst/>
              <a:gdLst/>
              <a:ahLst/>
              <a:cxnLst/>
              <a:rect l="l" t="t" r="r" b="b"/>
              <a:pathLst>
                <a:path w="506095" h="584200">
                  <a:moveTo>
                    <a:pt x="505548" y="0"/>
                  </a:moveTo>
                  <a:lnTo>
                    <a:pt x="0" y="291985"/>
                  </a:lnTo>
                  <a:lnTo>
                    <a:pt x="505548" y="583984"/>
                  </a:lnTo>
                  <a:lnTo>
                    <a:pt x="505548" y="0"/>
                  </a:lnTo>
                  <a:close/>
                </a:path>
              </a:pathLst>
            </a:custGeom>
            <a:solidFill>
              <a:srgbClr val="2F0E5A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object 18">
              <a:extLst>
                <a:ext uri="{FF2B5EF4-FFF2-40B4-BE49-F238E27FC236}">
                  <a16:creationId xmlns:a16="http://schemas.microsoft.com/office/drawing/2014/main" id="{B0A17C2F-7A31-4284-E07B-E917941F71FE}"/>
                </a:ext>
              </a:extLst>
            </p:cNvPr>
            <p:cNvSpPr/>
            <p:nvPr/>
          </p:nvSpPr>
          <p:spPr>
            <a:xfrm>
              <a:off x="7089648" y="1578863"/>
              <a:ext cx="2069592" cy="15240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object 19">
              <a:extLst>
                <a:ext uri="{FF2B5EF4-FFF2-40B4-BE49-F238E27FC236}">
                  <a16:creationId xmlns:a16="http://schemas.microsoft.com/office/drawing/2014/main" id="{C7AD1D42-000B-29B8-EED5-A7940FDF703B}"/>
                </a:ext>
              </a:extLst>
            </p:cNvPr>
            <p:cNvSpPr/>
            <p:nvPr/>
          </p:nvSpPr>
          <p:spPr>
            <a:xfrm>
              <a:off x="7175106" y="1657146"/>
              <a:ext cx="1900555" cy="1369060"/>
            </a:xfrm>
            <a:custGeom>
              <a:avLst/>
              <a:gdLst/>
              <a:ahLst/>
              <a:cxnLst/>
              <a:rect l="l" t="t" r="r" b="b"/>
              <a:pathLst>
                <a:path w="1900554" h="1369060">
                  <a:moveTo>
                    <a:pt x="4178" y="0"/>
                  </a:moveTo>
                  <a:lnTo>
                    <a:pt x="0" y="0"/>
                  </a:lnTo>
                  <a:lnTo>
                    <a:pt x="0" y="562381"/>
                  </a:lnTo>
                  <a:lnTo>
                    <a:pt x="4178" y="562381"/>
                  </a:lnTo>
                  <a:lnTo>
                    <a:pt x="55473" y="563168"/>
                  </a:lnTo>
                  <a:lnTo>
                    <a:pt x="106368" y="565513"/>
                  </a:lnTo>
                  <a:lnTo>
                    <a:pt x="156840" y="569394"/>
                  </a:lnTo>
                  <a:lnTo>
                    <a:pt x="206865" y="574788"/>
                  </a:lnTo>
                  <a:lnTo>
                    <a:pt x="256421" y="581673"/>
                  </a:lnTo>
                  <a:lnTo>
                    <a:pt x="305485" y="590025"/>
                  </a:lnTo>
                  <a:lnTo>
                    <a:pt x="354035" y="599822"/>
                  </a:lnTo>
                  <a:lnTo>
                    <a:pt x="402047" y="611040"/>
                  </a:lnTo>
                  <a:lnTo>
                    <a:pt x="449499" y="623659"/>
                  </a:lnTo>
                  <a:lnTo>
                    <a:pt x="496369" y="637654"/>
                  </a:lnTo>
                  <a:lnTo>
                    <a:pt x="542633" y="653003"/>
                  </a:lnTo>
                  <a:lnTo>
                    <a:pt x="588268" y="669683"/>
                  </a:lnTo>
                  <a:lnTo>
                    <a:pt x="633252" y="687671"/>
                  </a:lnTo>
                  <a:lnTo>
                    <a:pt x="677562" y="706946"/>
                  </a:lnTo>
                  <a:lnTo>
                    <a:pt x="721176" y="727483"/>
                  </a:lnTo>
                  <a:lnTo>
                    <a:pt x="764070" y="749260"/>
                  </a:lnTo>
                  <a:lnTo>
                    <a:pt x="806222" y="772255"/>
                  </a:lnTo>
                  <a:lnTo>
                    <a:pt x="847609" y="796445"/>
                  </a:lnTo>
                  <a:lnTo>
                    <a:pt x="888208" y="821807"/>
                  </a:lnTo>
                  <a:lnTo>
                    <a:pt x="927996" y="848318"/>
                  </a:lnTo>
                  <a:lnTo>
                    <a:pt x="966951" y="875956"/>
                  </a:lnTo>
                  <a:lnTo>
                    <a:pt x="1005050" y="904698"/>
                  </a:lnTo>
                  <a:lnTo>
                    <a:pt x="1042271" y="934521"/>
                  </a:lnTo>
                  <a:lnTo>
                    <a:pt x="1078669" y="965473"/>
                  </a:lnTo>
                  <a:lnTo>
                    <a:pt x="1113983" y="997319"/>
                  </a:lnTo>
                  <a:lnTo>
                    <a:pt x="1148430" y="1030249"/>
                  </a:lnTo>
                  <a:lnTo>
                    <a:pt x="1181908" y="1064169"/>
                  </a:lnTo>
                  <a:lnTo>
                    <a:pt x="1214392" y="1099056"/>
                  </a:lnTo>
                  <a:lnTo>
                    <a:pt x="1245861" y="1134889"/>
                  </a:lnTo>
                  <a:lnTo>
                    <a:pt x="1276291" y="1171643"/>
                  </a:lnTo>
                  <a:lnTo>
                    <a:pt x="1305661" y="1209297"/>
                  </a:lnTo>
                  <a:lnTo>
                    <a:pt x="1333947" y="1247827"/>
                  </a:lnTo>
                  <a:lnTo>
                    <a:pt x="1361126" y="1287211"/>
                  </a:lnTo>
                  <a:lnTo>
                    <a:pt x="1387176" y="1327426"/>
                  </a:lnTo>
                  <a:lnTo>
                    <a:pt x="1412074" y="1368450"/>
                  </a:lnTo>
                  <a:lnTo>
                    <a:pt x="1900135" y="1087259"/>
                  </a:lnTo>
                  <a:lnTo>
                    <a:pt x="1875335" y="1046070"/>
                  </a:lnTo>
                  <a:lnTo>
                    <a:pt x="1849670" y="1005470"/>
                  </a:lnTo>
                  <a:lnTo>
                    <a:pt x="1823102" y="965402"/>
                  </a:lnTo>
                  <a:lnTo>
                    <a:pt x="1795793" y="926093"/>
                  </a:lnTo>
                  <a:lnTo>
                    <a:pt x="1767607" y="887342"/>
                  </a:lnTo>
                  <a:lnTo>
                    <a:pt x="1738606" y="849232"/>
                  </a:lnTo>
                  <a:lnTo>
                    <a:pt x="1708803" y="811778"/>
                  </a:lnTo>
                  <a:lnTo>
                    <a:pt x="1678210" y="774992"/>
                  </a:lnTo>
                  <a:lnTo>
                    <a:pt x="1646841" y="738887"/>
                  </a:lnTo>
                  <a:lnTo>
                    <a:pt x="1614707" y="703476"/>
                  </a:lnTo>
                  <a:lnTo>
                    <a:pt x="1581822" y="668772"/>
                  </a:lnTo>
                  <a:lnTo>
                    <a:pt x="1548197" y="634788"/>
                  </a:lnTo>
                  <a:lnTo>
                    <a:pt x="1513846" y="601537"/>
                  </a:lnTo>
                  <a:lnTo>
                    <a:pt x="1478782" y="569032"/>
                  </a:lnTo>
                  <a:lnTo>
                    <a:pt x="1443017" y="537287"/>
                  </a:lnTo>
                  <a:lnTo>
                    <a:pt x="1406563" y="506313"/>
                  </a:lnTo>
                  <a:lnTo>
                    <a:pt x="1369434" y="476124"/>
                  </a:lnTo>
                  <a:lnTo>
                    <a:pt x="1331642" y="446734"/>
                  </a:lnTo>
                  <a:lnTo>
                    <a:pt x="1293200" y="418154"/>
                  </a:lnTo>
                  <a:lnTo>
                    <a:pt x="1254120" y="390399"/>
                  </a:lnTo>
                  <a:lnTo>
                    <a:pt x="1214415" y="363481"/>
                  </a:lnTo>
                  <a:lnTo>
                    <a:pt x="1174097" y="337412"/>
                  </a:lnTo>
                  <a:lnTo>
                    <a:pt x="1133180" y="312207"/>
                  </a:lnTo>
                  <a:lnTo>
                    <a:pt x="1091676" y="287878"/>
                  </a:lnTo>
                  <a:lnTo>
                    <a:pt x="1049597" y="264438"/>
                  </a:lnTo>
                  <a:lnTo>
                    <a:pt x="1006957" y="241900"/>
                  </a:lnTo>
                  <a:lnTo>
                    <a:pt x="963768" y="220277"/>
                  </a:lnTo>
                  <a:lnTo>
                    <a:pt x="920042" y="199582"/>
                  </a:lnTo>
                  <a:lnTo>
                    <a:pt x="875793" y="179828"/>
                  </a:lnTo>
                  <a:lnTo>
                    <a:pt x="831032" y="161028"/>
                  </a:lnTo>
                  <a:lnTo>
                    <a:pt x="785773" y="143196"/>
                  </a:lnTo>
                  <a:lnTo>
                    <a:pt x="740029" y="126343"/>
                  </a:lnTo>
                  <a:lnTo>
                    <a:pt x="693811" y="110483"/>
                  </a:lnTo>
                  <a:lnTo>
                    <a:pt x="647133" y="95630"/>
                  </a:lnTo>
                  <a:lnTo>
                    <a:pt x="600007" y="81795"/>
                  </a:lnTo>
                  <a:lnTo>
                    <a:pt x="552446" y="68993"/>
                  </a:lnTo>
                  <a:lnTo>
                    <a:pt x="504463" y="57235"/>
                  </a:lnTo>
                  <a:lnTo>
                    <a:pt x="456069" y="46536"/>
                  </a:lnTo>
                  <a:lnTo>
                    <a:pt x="407279" y="36908"/>
                  </a:lnTo>
                  <a:lnTo>
                    <a:pt x="358104" y="28364"/>
                  </a:lnTo>
                  <a:lnTo>
                    <a:pt x="308557" y="20916"/>
                  </a:lnTo>
                  <a:lnTo>
                    <a:pt x="258651" y="14579"/>
                  </a:lnTo>
                  <a:lnTo>
                    <a:pt x="208399" y="9365"/>
                  </a:lnTo>
                  <a:lnTo>
                    <a:pt x="157813" y="5287"/>
                  </a:lnTo>
                  <a:lnTo>
                    <a:pt x="106905" y="2358"/>
                  </a:lnTo>
                  <a:lnTo>
                    <a:pt x="55690" y="591"/>
                  </a:lnTo>
                  <a:lnTo>
                    <a:pt x="4178" y="0"/>
                  </a:lnTo>
                  <a:close/>
                </a:path>
              </a:pathLst>
            </a:custGeom>
            <a:solidFill>
              <a:srgbClr val="38116E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object 20">
              <a:extLst>
                <a:ext uri="{FF2B5EF4-FFF2-40B4-BE49-F238E27FC236}">
                  <a16:creationId xmlns:a16="http://schemas.microsoft.com/office/drawing/2014/main" id="{7D9C9F49-9CD9-874D-40A1-5271070281CF}"/>
                </a:ext>
              </a:extLst>
            </p:cNvPr>
            <p:cNvSpPr/>
            <p:nvPr/>
          </p:nvSpPr>
          <p:spPr>
            <a:xfrm>
              <a:off x="7897101" y="5381879"/>
              <a:ext cx="506095" cy="584200"/>
            </a:xfrm>
            <a:custGeom>
              <a:avLst/>
              <a:gdLst/>
              <a:ahLst/>
              <a:cxnLst/>
              <a:rect l="l" t="t" r="r" b="b"/>
              <a:pathLst>
                <a:path w="506095" h="584200">
                  <a:moveTo>
                    <a:pt x="505548" y="0"/>
                  </a:moveTo>
                  <a:lnTo>
                    <a:pt x="0" y="291998"/>
                  </a:lnTo>
                  <a:lnTo>
                    <a:pt x="505548" y="583984"/>
                  </a:lnTo>
                  <a:lnTo>
                    <a:pt x="505548" y="0"/>
                  </a:lnTo>
                  <a:close/>
                </a:path>
              </a:pathLst>
            </a:custGeom>
            <a:solidFill>
              <a:srgbClr val="FA4D00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8" name="object 21">
              <a:extLst>
                <a:ext uri="{FF2B5EF4-FFF2-40B4-BE49-F238E27FC236}">
                  <a16:creationId xmlns:a16="http://schemas.microsoft.com/office/drawing/2014/main" id="{48E69D8B-F40E-15E1-5076-A9CF9F91F40E}"/>
                </a:ext>
              </a:extLst>
            </p:cNvPr>
            <p:cNvSpPr/>
            <p:nvPr/>
          </p:nvSpPr>
          <p:spPr>
            <a:xfrm>
              <a:off x="7089648" y="4578096"/>
              <a:ext cx="2075688" cy="15422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9" name="object 22">
              <a:extLst>
                <a:ext uri="{FF2B5EF4-FFF2-40B4-BE49-F238E27FC236}">
                  <a16:creationId xmlns:a16="http://schemas.microsoft.com/office/drawing/2014/main" id="{7B7D06AB-EA02-5F2A-C01E-FF4898B86DB6}"/>
                </a:ext>
              </a:extLst>
            </p:cNvPr>
            <p:cNvSpPr/>
            <p:nvPr/>
          </p:nvSpPr>
          <p:spPr>
            <a:xfrm>
              <a:off x="7175106" y="4656975"/>
              <a:ext cx="1907539" cy="1384935"/>
            </a:xfrm>
            <a:custGeom>
              <a:avLst/>
              <a:gdLst/>
              <a:ahLst/>
              <a:cxnLst/>
              <a:rect l="l" t="t" r="r" b="b"/>
              <a:pathLst>
                <a:path w="1907540" h="1384935">
                  <a:moveTo>
                    <a:pt x="1419605" y="0"/>
                  </a:moveTo>
                  <a:lnTo>
                    <a:pt x="1394885" y="41774"/>
                  </a:lnTo>
                  <a:lnTo>
                    <a:pt x="1368984" y="82729"/>
                  </a:lnTo>
                  <a:lnTo>
                    <a:pt x="1341924" y="122840"/>
                  </a:lnTo>
                  <a:lnTo>
                    <a:pt x="1313730" y="162085"/>
                  </a:lnTo>
                  <a:lnTo>
                    <a:pt x="1284424" y="200439"/>
                  </a:lnTo>
                  <a:lnTo>
                    <a:pt x="1254030" y="237881"/>
                  </a:lnTo>
                  <a:lnTo>
                    <a:pt x="1222571" y="274386"/>
                  </a:lnTo>
                  <a:lnTo>
                    <a:pt x="1190071" y="309931"/>
                  </a:lnTo>
                  <a:lnTo>
                    <a:pt x="1156553" y="344492"/>
                  </a:lnTo>
                  <a:lnTo>
                    <a:pt x="1122040" y="378047"/>
                  </a:lnTo>
                  <a:lnTo>
                    <a:pt x="1086555" y="410572"/>
                  </a:lnTo>
                  <a:lnTo>
                    <a:pt x="1050123" y="442044"/>
                  </a:lnTo>
                  <a:lnTo>
                    <a:pt x="1012766" y="472439"/>
                  </a:lnTo>
                  <a:lnTo>
                    <a:pt x="974507" y="501733"/>
                  </a:lnTo>
                  <a:lnTo>
                    <a:pt x="935370" y="529905"/>
                  </a:lnTo>
                  <a:lnTo>
                    <a:pt x="895379" y="556930"/>
                  </a:lnTo>
                  <a:lnTo>
                    <a:pt x="854556" y="582785"/>
                  </a:lnTo>
                  <a:lnTo>
                    <a:pt x="812925" y="607446"/>
                  </a:lnTo>
                  <a:lnTo>
                    <a:pt x="770510" y="630891"/>
                  </a:lnTo>
                  <a:lnTo>
                    <a:pt x="727333" y="653095"/>
                  </a:lnTo>
                  <a:lnTo>
                    <a:pt x="683417" y="674037"/>
                  </a:lnTo>
                  <a:lnTo>
                    <a:pt x="638788" y="693691"/>
                  </a:lnTo>
                  <a:lnTo>
                    <a:pt x="593466" y="712036"/>
                  </a:lnTo>
                  <a:lnTo>
                    <a:pt x="547477" y="729047"/>
                  </a:lnTo>
                  <a:lnTo>
                    <a:pt x="500843" y="744701"/>
                  </a:lnTo>
                  <a:lnTo>
                    <a:pt x="453588" y="758975"/>
                  </a:lnTo>
                  <a:lnTo>
                    <a:pt x="405734" y="771846"/>
                  </a:lnTo>
                  <a:lnTo>
                    <a:pt x="357306" y="783290"/>
                  </a:lnTo>
                  <a:lnTo>
                    <a:pt x="308327" y="793283"/>
                  </a:lnTo>
                  <a:lnTo>
                    <a:pt x="258819" y="801804"/>
                  </a:lnTo>
                  <a:lnTo>
                    <a:pt x="208807" y="808827"/>
                  </a:lnTo>
                  <a:lnTo>
                    <a:pt x="158314" y="814331"/>
                  </a:lnTo>
                  <a:lnTo>
                    <a:pt x="107362" y="818290"/>
                  </a:lnTo>
                  <a:lnTo>
                    <a:pt x="55976" y="820683"/>
                  </a:lnTo>
                  <a:lnTo>
                    <a:pt x="4178" y="821486"/>
                  </a:lnTo>
                  <a:lnTo>
                    <a:pt x="0" y="821486"/>
                  </a:lnTo>
                  <a:lnTo>
                    <a:pt x="0" y="1384427"/>
                  </a:lnTo>
                  <a:lnTo>
                    <a:pt x="4178" y="1384427"/>
                  </a:lnTo>
                  <a:lnTo>
                    <a:pt x="56057" y="1383826"/>
                  </a:lnTo>
                  <a:lnTo>
                    <a:pt x="107635" y="1382032"/>
                  </a:lnTo>
                  <a:lnTo>
                    <a:pt x="158898" y="1379058"/>
                  </a:lnTo>
                  <a:lnTo>
                    <a:pt x="209834" y="1374918"/>
                  </a:lnTo>
                  <a:lnTo>
                    <a:pt x="260430" y="1369625"/>
                  </a:lnTo>
                  <a:lnTo>
                    <a:pt x="310672" y="1363191"/>
                  </a:lnTo>
                  <a:lnTo>
                    <a:pt x="360548" y="1355631"/>
                  </a:lnTo>
                  <a:lnTo>
                    <a:pt x="410045" y="1346958"/>
                  </a:lnTo>
                  <a:lnTo>
                    <a:pt x="459150" y="1337184"/>
                  </a:lnTo>
                  <a:lnTo>
                    <a:pt x="507851" y="1326324"/>
                  </a:lnTo>
                  <a:lnTo>
                    <a:pt x="556134" y="1314390"/>
                  </a:lnTo>
                  <a:lnTo>
                    <a:pt x="603986" y="1301395"/>
                  </a:lnTo>
                  <a:lnTo>
                    <a:pt x="651395" y="1287353"/>
                  </a:lnTo>
                  <a:lnTo>
                    <a:pt x="698347" y="1272277"/>
                  </a:lnTo>
                  <a:lnTo>
                    <a:pt x="744831" y="1256180"/>
                  </a:lnTo>
                  <a:lnTo>
                    <a:pt x="790832" y="1239076"/>
                  </a:lnTo>
                  <a:lnTo>
                    <a:pt x="836338" y="1220978"/>
                  </a:lnTo>
                  <a:lnTo>
                    <a:pt x="881336" y="1201899"/>
                  </a:lnTo>
                  <a:lnTo>
                    <a:pt x="925813" y="1181852"/>
                  </a:lnTo>
                  <a:lnTo>
                    <a:pt x="969757" y="1160851"/>
                  </a:lnTo>
                  <a:lnTo>
                    <a:pt x="1013154" y="1138908"/>
                  </a:lnTo>
                  <a:lnTo>
                    <a:pt x="1055992" y="1116038"/>
                  </a:lnTo>
                  <a:lnTo>
                    <a:pt x="1098257" y="1092253"/>
                  </a:lnTo>
                  <a:lnTo>
                    <a:pt x="1139937" y="1067567"/>
                  </a:lnTo>
                  <a:lnTo>
                    <a:pt x="1181019" y="1041992"/>
                  </a:lnTo>
                  <a:lnTo>
                    <a:pt x="1221490" y="1015543"/>
                  </a:lnTo>
                  <a:lnTo>
                    <a:pt x="1261337" y="988231"/>
                  </a:lnTo>
                  <a:lnTo>
                    <a:pt x="1300547" y="960072"/>
                  </a:lnTo>
                  <a:lnTo>
                    <a:pt x="1339107" y="931077"/>
                  </a:lnTo>
                  <a:lnTo>
                    <a:pt x="1377005" y="901261"/>
                  </a:lnTo>
                  <a:lnTo>
                    <a:pt x="1414228" y="870635"/>
                  </a:lnTo>
                  <a:lnTo>
                    <a:pt x="1450762" y="839215"/>
                  </a:lnTo>
                  <a:lnTo>
                    <a:pt x="1486594" y="807012"/>
                  </a:lnTo>
                  <a:lnTo>
                    <a:pt x="1521713" y="774040"/>
                  </a:lnTo>
                  <a:lnTo>
                    <a:pt x="1556104" y="740313"/>
                  </a:lnTo>
                  <a:lnTo>
                    <a:pt x="1589756" y="705843"/>
                  </a:lnTo>
                  <a:lnTo>
                    <a:pt x="1622655" y="670644"/>
                  </a:lnTo>
                  <a:lnTo>
                    <a:pt x="1654788" y="634730"/>
                  </a:lnTo>
                  <a:lnTo>
                    <a:pt x="1686142" y="598112"/>
                  </a:lnTo>
                  <a:lnTo>
                    <a:pt x="1716705" y="560806"/>
                  </a:lnTo>
                  <a:lnTo>
                    <a:pt x="1746463" y="522823"/>
                  </a:lnTo>
                  <a:lnTo>
                    <a:pt x="1775404" y="484177"/>
                  </a:lnTo>
                  <a:lnTo>
                    <a:pt x="1803515" y="444882"/>
                  </a:lnTo>
                  <a:lnTo>
                    <a:pt x="1830783" y="404950"/>
                  </a:lnTo>
                  <a:lnTo>
                    <a:pt x="1857195" y="364395"/>
                  </a:lnTo>
                  <a:lnTo>
                    <a:pt x="1882738" y="323231"/>
                  </a:lnTo>
                  <a:lnTo>
                    <a:pt x="1907400" y="281470"/>
                  </a:lnTo>
                  <a:lnTo>
                    <a:pt x="1419605" y="0"/>
                  </a:lnTo>
                  <a:close/>
                </a:path>
              </a:pathLst>
            </a:custGeom>
            <a:solidFill>
              <a:srgbClr val="FF7437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0" name="object 23">
              <a:extLst>
                <a:ext uri="{FF2B5EF4-FFF2-40B4-BE49-F238E27FC236}">
                  <a16:creationId xmlns:a16="http://schemas.microsoft.com/office/drawing/2014/main" id="{7065E630-3914-A13B-F723-672D313A2979}"/>
                </a:ext>
              </a:extLst>
            </p:cNvPr>
            <p:cNvSpPr/>
            <p:nvPr/>
          </p:nvSpPr>
          <p:spPr>
            <a:xfrm>
              <a:off x="9120276" y="3557282"/>
              <a:ext cx="506095" cy="584200"/>
            </a:xfrm>
            <a:custGeom>
              <a:avLst/>
              <a:gdLst/>
              <a:ahLst/>
              <a:cxnLst/>
              <a:rect l="l" t="t" r="r" b="b"/>
              <a:pathLst>
                <a:path w="506095" h="584200">
                  <a:moveTo>
                    <a:pt x="0" y="0"/>
                  </a:moveTo>
                  <a:lnTo>
                    <a:pt x="0" y="583984"/>
                  </a:lnTo>
                  <a:lnTo>
                    <a:pt x="505548" y="2919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E1058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1" name="object 24">
              <a:extLst>
                <a:ext uri="{FF2B5EF4-FFF2-40B4-BE49-F238E27FC236}">
                  <a16:creationId xmlns:a16="http://schemas.microsoft.com/office/drawing/2014/main" id="{7551AA80-5ED1-D5C8-B3D6-C6835790FCA0}"/>
                </a:ext>
              </a:extLst>
            </p:cNvPr>
            <p:cNvSpPr/>
            <p:nvPr/>
          </p:nvSpPr>
          <p:spPr>
            <a:xfrm>
              <a:off x="8586216" y="2743200"/>
              <a:ext cx="789431" cy="219760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2" name="object 25">
            <a:extLst>
              <a:ext uri="{FF2B5EF4-FFF2-40B4-BE49-F238E27FC236}">
                <a16:creationId xmlns:a16="http://schemas.microsoft.com/office/drawing/2014/main" id="{FA0CCC36-8497-3537-31C4-548614BF7CFD}"/>
              </a:ext>
            </a:extLst>
          </p:cNvPr>
          <p:cNvSpPr txBox="1"/>
          <p:nvPr/>
        </p:nvSpPr>
        <p:spPr>
          <a:xfrm>
            <a:off x="6666981" y="4461934"/>
            <a:ext cx="335228" cy="25427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defTabSz="761970">
              <a:spcBef>
                <a:spcPts val="83"/>
              </a:spcBef>
            </a:pPr>
            <a:r>
              <a:rPr sz="1583" b="1" spc="33" dirty="0">
                <a:solidFill>
                  <a:schemeClr val="bg1"/>
                </a:solidFill>
                <a:latin typeface="+mj-lt"/>
                <a:cs typeface="Arial"/>
              </a:rPr>
              <a:t>03</a:t>
            </a:r>
            <a:endParaRPr sz="1583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93" name="object 26">
            <a:extLst>
              <a:ext uri="{FF2B5EF4-FFF2-40B4-BE49-F238E27FC236}">
                <a16:creationId xmlns:a16="http://schemas.microsoft.com/office/drawing/2014/main" id="{B671C0BE-7DC7-50C3-C029-93C117B2EA47}"/>
              </a:ext>
            </a:extLst>
          </p:cNvPr>
          <p:cNvSpPr txBox="1"/>
          <p:nvPr/>
        </p:nvSpPr>
        <p:spPr>
          <a:xfrm>
            <a:off x="5044799" y="1693333"/>
            <a:ext cx="1876425" cy="25427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defTabSz="761970">
              <a:spcBef>
                <a:spcPts val="83"/>
              </a:spcBef>
              <a:tabLst>
                <a:tab pos="1632414" algn="l"/>
              </a:tabLst>
            </a:pPr>
            <a:r>
              <a:rPr sz="1583" b="1" spc="33" dirty="0">
                <a:solidFill>
                  <a:schemeClr val="bg1"/>
                </a:solidFill>
                <a:latin typeface="+mj-lt"/>
                <a:cs typeface="Arial"/>
              </a:rPr>
              <a:t>0</a:t>
            </a:r>
            <a:r>
              <a:rPr sz="1583" b="1" spc="29" dirty="0">
                <a:solidFill>
                  <a:schemeClr val="bg1"/>
                </a:solidFill>
                <a:latin typeface="+mj-lt"/>
                <a:cs typeface="Arial"/>
              </a:rPr>
              <a:t>6</a:t>
            </a:r>
            <a:r>
              <a:rPr sz="1583" b="1" dirty="0">
                <a:solidFill>
                  <a:schemeClr val="bg1"/>
                </a:solidFill>
                <a:latin typeface="+mj-lt"/>
                <a:cs typeface="Arial"/>
              </a:rPr>
              <a:t>	</a:t>
            </a:r>
            <a:r>
              <a:rPr sz="1583" b="1" spc="33" dirty="0">
                <a:solidFill>
                  <a:schemeClr val="bg1"/>
                </a:solidFill>
                <a:latin typeface="+mj-lt"/>
                <a:cs typeface="Arial"/>
              </a:rPr>
              <a:t>01</a:t>
            </a:r>
            <a:endParaRPr sz="1583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94" name="object 27">
            <a:extLst>
              <a:ext uri="{FF2B5EF4-FFF2-40B4-BE49-F238E27FC236}">
                <a16:creationId xmlns:a16="http://schemas.microsoft.com/office/drawing/2014/main" id="{346817B6-8C06-8FFD-71C3-16E78BFC5935}"/>
              </a:ext>
            </a:extLst>
          </p:cNvPr>
          <p:cNvSpPr txBox="1"/>
          <p:nvPr/>
        </p:nvSpPr>
        <p:spPr>
          <a:xfrm>
            <a:off x="5044798" y="4461934"/>
            <a:ext cx="335239" cy="25427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defTabSz="761970">
              <a:spcBef>
                <a:spcPts val="83"/>
              </a:spcBef>
            </a:pPr>
            <a:r>
              <a:rPr sz="1583" b="1" spc="33" dirty="0">
                <a:solidFill>
                  <a:schemeClr val="bg1"/>
                </a:solidFill>
                <a:latin typeface="+mj-lt"/>
                <a:cs typeface="Arial"/>
              </a:rPr>
              <a:t>04</a:t>
            </a:r>
            <a:endParaRPr sz="1583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95" name="object 28">
            <a:extLst>
              <a:ext uri="{FF2B5EF4-FFF2-40B4-BE49-F238E27FC236}">
                <a16:creationId xmlns:a16="http://schemas.microsoft.com/office/drawing/2014/main" id="{6815524A-F624-1593-9146-31212A3966B6}"/>
              </a:ext>
            </a:extLst>
          </p:cNvPr>
          <p:cNvSpPr txBox="1"/>
          <p:nvPr/>
        </p:nvSpPr>
        <p:spPr>
          <a:xfrm>
            <a:off x="7469600" y="3075093"/>
            <a:ext cx="304166" cy="25427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defTabSz="761970">
              <a:spcBef>
                <a:spcPts val="83"/>
              </a:spcBef>
            </a:pPr>
            <a:r>
              <a:rPr sz="1583" b="1" spc="33" dirty="0">
                <a:solidFill>
                  <a:schemeClr val="bg1"/>
                </a:solidFill>
                <a:latin typeface="+mj-lt"/>
                <a:cs typeface="Arial"/>
              </a:rPr>
              <a:t>02</a:t>
            </a:r>
            <a:endParaRPr sz="1583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96" name="object 29">
            <a:extLst>
              <a:ext uri="{FF2B5EF4-FFF2-40B4-BE49-F238E27FC236}">
                <a16:creationId xmlns:a16="http://schemas.microsoft.com/office/drawing/2014/main" id="{48898CC0-B2E2-87A9-2E05-014EF3ADD082}"/>
              </a:ext>
            </a:extLst>
          </p:cNvPr>
          <p:cNvSpPr txBox="1"/>
          <p:nvPr/>
        </p:nvSpPr>
        <p:spPr>
          <a:xfrm>
            <a:off x="4259124" y="3075093"/>
            <a:ext cx="313775" cy="254279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defTabSz="761970">
              <a:spcBef>
                <a:spcPts val="83"/>
              </a:spcBef>
            </a:pPr>
            <a:r>
              <a:rPr lang="en-IN" sz="1583" b="1" spc="33" dirty="0">
                <a:solidFill>
                  <a:schemeClr val="bg1"/>
                </a:solidFill>
                <a:latin typeface="+mj-lt"/>
                <a:cs typeface="Arial"/>
              </a:rPr>
              <a:t>0</a:t>
            </a:r>
            <a:r>
              <a:rPr sz="1583" b="1" spc="33" dirty="0">
                <a:solidFill>
                  <a:schemeClr val="bg1"/>
                </a:solidFill>
                <a:latin typeface="+mj-lt"/>
                <a:cs typeface="Arial"/>
              </a:rPr>
              <a:t>5</a:t>
            </a:r>
            <a:endParaRPr sz="1583" dirty="0">
              <a:solidFill>
                <a:schemeClr val="bg1"/>
              </a:solidFill>
              <a:latin typeface="+mj-lt"/>
              <a:cs typeface="Arial"/>
            </a:endParaRPr>
          </a:p>
        </p:txBody>
      </p:sp>
      <p:grpSp>
        <p:nvGrpSpPr>
          <p:cNvPr id="97" name="object 30">
            <a:extLst>
              <a:ext uri="{FF2B5EF4-FFF2-40B4-BE49-F238E27FC236}">
                <a16:creationId xmlns:a16="http://schemas.microsoft.com/office/drawing/2014/main" id="{B6BAB104-3277-B3DE-86AC-2B3F9663A817}"/>
              </a:ext>
            </a:extLst>
          </p:cNvPr>
          <p:cNvGrpSpPr/>
          <p:nvPr/>
        </p:nvGrpSpPr>
        <p:grpSpPr>
          <a:xfrm>
            <a:off x="4396676" y="1058185"/>
            <a:ext cx="4194175" cy="4357158"/>
            <a:chOff x="5276011" y="1269822"/>
            <a:chExt cx="5033010" cy="5228590"/>
          </a:xfrm>
        </p:grpSpPr>
        <p:sp>
          <p:nvSpPr>
            <p:cNvPr id="98" name="object 31">
              <a:extLst>
                <a:ext uri="{FF2B5EF4-FFF2-40B4-BE49-F238E27FC236}">
                  <a16:creationId xmlns:a16="http://schemas.microsoft.com/office/drawing/2014/main" id="{3A810619-6B11-B2A7-B6B0-472AC43B2914}"/>
                </a:ext>
              </a:extLst>
            </p:cNvPr>
            <p:cNvSpPr/>
            <p:nvPr/>
          </p:nvSpPr>
          <p:spPr>
            <a:xfrm>
              <a:off x="8686126" y="1269822"/>
              <a:ext cx="389255" cy="774700"/>
            </a:xfrm>
            <a:custGeom>
              <a:avLst/>
              <a:gdLst/>
              <a:ahLst/>
              <a:cxnLst/>
              <a:rect l="l" t="t" r="r" b="b"/>
              <a:pathLst>
                <a:path w="389254" h="774700">
                  <a:moveTo>
                    <a:pt x="387311" y="0"/>
                  </a:moveTo>
                  <a:lnTo>
                    <a:pt x="338728" y="3017"/>
                  </a:lnTo>
                  <a:lnTo>
                    <a:pt x="291945" y="11829"/>
                  </a:lnTo>
                  <a:lnTo>
                    <a:pt x="247326" y="26072"/>
                  </a:lnTo>
                  <a:lnTo>
                    <a:pt x="205234" y="45382"/>
                  </a:lnTo>
                  <a:lnTo>
                    <a:pt x="166032" y="69397"/>
                  </a:lnTo>
                  <a:lnTo>
                    <a:pt x="130082" y="97754"/>
                  </a:lnTo>
                  <a:lnTo>
                    <a:pt x="97748" y="130089"/>
                  </a:lnTo>
                  <a:lnTo>
                    <a:pt x="69393" y="166040"/>
                  </a:lnTo>
                  <a:lnTo>
                    <a:pt x="45379" y="205244"/>
                  </a:lnTo>
                  <a:lnTo>
                    <a:pt x="26070" y="247337"/>
                  </a:lnTo>
                  <a:lnTo>
                    <a:pt x="11828" y="291957"/>
                  </a:lnTo>
                  <a:lnTo>
                    <a:pt x="3017" y="338740"/>
                  </a:lnTo>
                  <a:lnTo>
                    <a:pt x="0" y="387324"/>
                  </a:lnTo>
                  <a:lnTo>
                    <a:pt x="3017" y="435908"/>
                  </a:lnTo>
                  <a:lnTo>
                    <a:pt x="11828" y="482691"/>
                  </a:lnTo>
                  <a:lnTo>
                    <a:pt x="26070" y="527311"/>
                  </a:lnTo>
                  <a:lnTo>
                    <a:pt x="45379" y="569404"/>
                  </a:lnTo>
                  <a:lnTo>
                    <a:pt x="69393" y="608608"/>
                  </a:lnTo>
                  <a:lnTo>
                    <a:pt x="97748" y="644559"/>
                  </a:lnTo>
                  <a:lnTo>
                    <a:pt x="130082" y="676894"/>
                  </a:lnTo>
                  <a:lnTo>
                    <a:pt x="166032" y="705251"/>
                  </a:lnTo>
                  <a:lnTo>
                    <a:pt x="205234" y="729266"/>
                  </a:lnTo>
                  <a:lnTo>
                    <a:pt x="247326" y="748576"/>
                  </a:lnTo>
                  <a:lnTo>
                    <a:pt x="291945" y="762819"/>
                  </a:lnTo>
                  <a:lnTo>
                    <a:pt x="338728" y="771631"/>
                  </a:lnTo>
                  <a:lnTo>
                    <a:pt x="387311" y="774649"/>
                  </a:lnTo>
                  <a:lnTo>
                    <a:pt x="389115" y="774458"/>
                  </a:lnTo>
                  <a:lnTo>
                    <a:pt x="389115" y="190"/>
                  </a:lnTo>
                  <a:lnTo>
                    <a:pt x="387311" y="0"/>
                  </a:lnTo>
                  <a:close/>
                </a:path>
              </a:pathLst>
            </a:custGeom>
            <a:solidFill>
              <a:srgbClr val="38116E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9" name="object 32">
              <a:extLst>
                <a:ext uri="{FF2B5EF4-FFF2-40B4-BE49-F238E27FC236}">
                  <a16:creationId xmlns:a16="http://schemas.microsoft.com/office/drawing/2014/main" id="{790295E2-F6C6-0F62-D1A9-7AE84271BDAC}"/>
                </a:ext>
              </a:extLst>
            </p:cNvPr>
            <p:cNvSpPr/>
            <p:nvPr/>
          </p:nvSpPr>
          <p:spPr>
            <a:xfrm>
              <a:off x="9919474" y="3461956"/>
              <a:ext cx="389255" cy="774700"/>
            </a:xfrm>
            <a:custGeom>
              <a:avLst/>
              <a:gdLst/>
              <a:ahLst/>
              <a:cxnLst/>
              <a:rect l="l" t="t" r="r" b="b"/>
              <a:pathLst>
                <a:path w="389254" h="774700">
                  <a:moveTo>
                    <a:pt x="387311" y="0"/>
                  </a:moveTo>
                  <a:lnTo>
                    <a:pt x="338728" y="3017"/>
                  </a:lnTo>
                  <a:lnTo>
                    <a:pt x="291945" y="11828"/>
                  </a:lnTo>
                  <a:lnTo>
                    <a:pt x="247326" y="26070"/>
                  </a:lnTo>
                  <a:lnTo>
                    <a:pt x="205234" y="45380"/>
                  </a:lnTo>
                  <a:lnTo>
                    <a:pt x="166032" y="69394"/>
                  </a:lnTo>
                  <a:lnTo>
                    <a:pt x="130082" y="97750"/>
                  </a:lnTo>
                  <a:lnTo>
                    <a:pt x="97748" y="130084"/>
                  </a:lnTo>
                  <a:lnTo>
                    <a:pt x="69393" y="166035"/>
                  </a:lnTo>
                  <a:lnTo>
                    <a:pt x="45379" y="205238"/>
                  </a:lnTo>
                  <a:lnTo>
                    <a:pt x="26070" y="247332"/>
                  </a:lnTo>
                  <a:lnTo>
                    <a:pt x="11828" y="291953"/>
                  </a:lnTo>
                  <a:lnTo>
                    <a:pt x="3017" y="338738"/>
                  </a:lnTo>
                  <a:lnTo>
                    <a:pt x="0" y="387324"/>
                  </a:lnTo>
                  <a:lnTo>
                    <a:pt x="3017" y="435908"/>
                  </a:lnTo>
                  <a:lnTo>
                    <a:pt x="11828" y="482690"/>
                  </a:lnTo>
                  <a:lnTo>
                    <a:pt x="26070" y="527309"/>
                  </a:lnTo>
                  <a:lnTo>
                    <a:pt x="45379" y="569401"/>
                  </a:lnTo>
                  <a:lnTo>
                    <a:pt x="69393" y="608604"/>
                  </a:lnTo>
                  <a:lnTo>
                    <a:pt x="97748" y="644553"/>
                  </a:lnTo>
                  <a:lnTo>
                    <a:pt x="130082" y="676887"/>
                  </a:lnTo>
                  <a:lnTo>
                    <a:pt x="166032" y="705243"/>
                  </a:lnTo>
                  <a:lnTo>
                    <a:pt x="205234" y="729256"/>
                  </a:lnTo>
                  <a:lnTo>
                    <a:pt x="247326" y="748565"/>
                  </a:lnTo>
                  <a:lnTo>
                    <a:pt x="291945" y="762807"/>
                  </a:lnTo>
                  <a:lnTo>
                    <a:pt x="338728" y="771618"/>
                  </a:lnTo>
                  <a:lnTo>
                    <a:pt x="387311" y="774636"/>
                  </a:lnTo>
                  <a:lnTo>
                    <a:pt x="389115" y="774458"/>
                  </a:lnTo>
                  <a:lnTo>
                    <a:pt x="389115" y="177"/>
                  </a:lnTo>
                  <a:lnTo>
                    <a:pt x="387311" y="0"/>
                  </a:lnTo>
                  <a:close/>
                </a:path>
              </a:pathLst>
            </a:custGeom>
            <a:solidFill>
              <a:srgbClr val="ED1263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0" name="object 33">
              <a:extLst>
                <a:ext uri="{FF2B5EF4-FFF2-40B4-BE49-F238E27FC236}">
                  <a16:creationId xmlns:a16="http://schemas.microsoft.com/office/drawing/2014/main" id="{FA7383D8-648E-067A-4752-F3FDEFF9FEAB}"/>
                </a:ext>
              </a:extLst>
            </p:cNvPr>
            <p:cNvSpPr/>
            <p:nvPr/>
          </p:nvSpPr>
          <p:spPr>
            <a:xfrm>
              <a:off x="8686126" y="5723496"/>
              <a:ext cx="389255" cy="774700"/>
            </a:xfrm>
            <a:custGeom>
              <a:avLst/>
              <a:gdLst/>
              <a:ahLst/>
              <a:cxnLst/>
              <a:rect l="l" t="t" r="r" b="b"/>
              <a:pathLst>
                <a:path w="389254" h="774700">
                  <a:moveTo>
                    <a:pt x="387311" y="0"/>
                  </a:moveTo>
                  <a:lnTo>
                    <a:pt x="338728" y="3017"/>
                  </a:lnTo>
                  <a:lnTo>
                    <a:pt x="291945" y="11829"/>
                  </a:lnTo>
                  <a:lnTo>
                    <a:pt x="247326" y="26072"/>
                  </a:lnTo>
                  <a:lnTo>
                    <a:pt x="205234" y="45382"/>
                  </a:lnTo>
                  <a:lnTo>
                    <a:pt x="166032" y="69397"/>
                  </a:lnTo>
                  <a:lnTo>
                    <a:pt x="130082" y="97754"/>
                  </a:lnTo>
                  <a:lnTo>
                    <a:pt x="97748" y="130089"/>
                  </a:lnTo>
                  <a:lnTo>
                    <a:pt x="69393" y="166040"/>
                  </a:lnTo>
                  <a:lnTo>
                    <a:pt x="45379" y="205244"/>
                  </a:lnTo>
                  <a:lnTo>
                    <a:pt x="26070" y="247337"/>
                  </a:lnTo>
                  <a:lnTo>
                    <a:pt x="11828" y="291957"/>
                  </a:lnTo>
                  <a:lnTo>
                    <a:pt x="3017" y="338740"/>
                  </a:lnTo>
                  <a:lnTo>
                    <a:pt x="0" y="387324"/>
                  </a:lnTo>
                  <a:lnTo>
                    <a:pt x="3017" y="435908"/>
                  </a:lnTo>
                  <a:lnTo>
                    <a:pt x="11828" y="482691"/>
                  </a:lnTo>
                  <a:lnTo>
                    <a:pt x="26070" y="527311"/>
                  </a:lnTo>
                  <a:lnTo>
                    <a:pt x="45379" y="569404"/>
                  </a:lnTo>
                  <a:lnTo>
                    <a:pt x="69393" y="608608"/>
                  </a:lnTo>
                  <a:lnTo>
                    <a:pt x="97748" y="644559"/>
                  </a:lnTo>
                  <a:lnTo>
                    <a:pt x="130082" y="676894"/>
                  </a:lnTo>
                  <a:lnTo>
                    <a:pt x="166032" y="705251"/>
                  </a:lnTo>
                  <a:lnTo>
                    <a:pt x="205234" y="729266"/>
                  </a:lnTo>
                  <a:lnTo>
                    <a:pt x="247326" y="748576"/>
                  </a:lnTo>
                  <a:lnTo>
                    <a:pt x="291945" y="762819"/>
                  </a:lnTo>
                  <a:lnTo>
                    <a:pt x="338728" y="771631"/>
                  </a:lnTo>
                  <a:lnTo>
                    <a:pt x="387311" y="774649"/>
                  </a:lnTo>
                  <a:lnTo>
                    <a:pt x="389115" y="774458"/>
                  </a:lnTo>
                  <a:lnTo>
                    <a:pt x="389115" y="190"/>
                  </a:lnTo>
                  <a:lnTo>
                    <a:pt x="387311" y="0"/>
                  </a:lnTo>
                  <a:close/>
                </a:path>
              </a:pathLst>
            </a:custGeom>
            <a:solidFill>
              <a:srgbClr val="FF7437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1" name="object 34">
              <a:extLst>
                <a:ext uri="{FF2B5EF4-FFF2-40B4-BE49-F238E27FC236}">
                  <a16:creationId xmlns:a16="http://schemas.microsoft.com/office/drawing/2014/main" id="{4237393C-14CF-4504-BDCB-2185622FC95B}"/>
                </a:ext>
              </a:extLst>
            </p:cNvPr>
            <p:cNvSpPr/>
            <p:nvPr/>
          </p:nvSpPr>
          <p:spPr>
            <a:xfrm>
              <a:off x="5276011" y="1269822"/>
              <a:ext cx="389255" cy="774700"/>
            </a:xfrm>
            <a:custGeom>
              <a:avLst/>
              <a:gdLst/>
              <a:ahLst/>
              <a:cxnLst/>
              <a:rect l="l" t="t" r="r" b="b"/>
              <a:pathLst>
                <a:path w="389254" h="774700">
                  <a:moveTo>
                    <a:pt x="1790" y="0"/>
                  </a:moveTo>
                  <a:lnTo>
                    <a:pt x="0" y="190"/>
                  </a:lnTo>
                  <a:lnTo>
                    <a:pt x="0" y="774458"/>
                  </a:lnTo>
                  <a:lnTo>
                    <a:pt x="1790" y="774649"/>
                  </a:lnTo>
                  <a:lnTo>
                    <a:pt x="50376" y="771631"/>
                  </a:lnTo>
                  <a:lnTo>
                    <a:pt x="97161" y="762819"/>
                  </a:lnTo>
                  <a:lnTo>
                    <a:pt x="141782" y="748576"/>
                  </a:lnTo>
                  <a:lnTo>
                    <a:pt x="183876" y="729266"/>
                  </a:lnTo>
                  <a:lnTo>
                    <a:pt x="223079" y="705251"/>
                  </a:lnTo>
                  <a:lnTo>
                    <a:pt x="259030" y="676894"/>
                  </a:lnTo>
                  <a:lnTo>
                    <a:pt x="291365" y="644559"/>
                  </a:lnTo>
                  <a:lnTo>
                    <a:pt x="319721" y="608608"/>
                  </a:lnTo>
                  <a:lnTo>
                    <a:pt x="343735" y="569404"/>
                  </a:lnTo>
                  <a:lnTo>
                    <a:pt x="363044" y="527311"/>
                  </a:lnTo>
                  <a:lnTo>
                    <a:pt x="377286" y="482691"/>
                  </a:lnTo>
                  <a:lnTo>
                    <a:pt x="386097" y="435908"/>
                  </a:lnTo>
                  <a:lnTo>
                    <a:pt x="389115" y="387324"/>
                  </a:lnTo>
                  <a:lnTo>
                    <a:pt x="386097" y="338740"/>
                  </a:lnTo>
                  <a:lnTo>
                    <a:pt x="377286" y="291957"/>
                  </a:lnTo>
                  <a:lnTo>
                    <a:pt x="363044" y="247337"/>
                  </a:lnTo>
                  <a:lnTo>
                    <a:pt x="343735" y="205244"/>
                  </a:lnTo>
                  <a:lnTo>
                    <a:pt x="319721" y="166040"/>
                  </a:lnTo>
                  <a:lnTo>
                    <a:pt x="291365" y="130089"/>
                  </a:lnTo>
                  <a:lnTo>
                    <a:pt x="259030" y="97754"/>
                  </a:lnTo>
                  <a:lnTo>
                    <a:pt x="223079" y="69397"/>
                  </a:lnTo>
                  <a:lnTo>
                    <a:pt x="183876" y="45382"/>
                  </a:lnTo>
                  <a:lnTo>
                    <a:pt x="141782" y="26072"/>
                  </a:lnTo>
                  <a:lnTo>
                    <a:pt x="97161" y="11829"/>
                  </a:lnTo>
                  <a:lnTo>
                    <a:pt x="50376" y="3017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0F8CCB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02" name="object 35">
            <a:extLst>
              <a:ext uri="{FF2B5EF4-FFF2-40B4-BE49-F238E27FC236}">
                <a16:creationId xmlns:a16="http://schemas.microsoft.com/office/drawing/2014/main" id="{402A026E-E430-D94E-AB5D-711CA81886B2}"/>
              </a:ext>
            </a:extLst>
          </p:cNvPr>
          <p:cNvSpPr txBox="1"/>
          <p:nvPr/>
        </p:nvSpPr>
        <p:spPr>
          <a:xfrm>
            <a:off x="9083071" y="2758228"/>
            <a:ext cx="2640542" cy="1379224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0583" defTabSz="761970">
              <a:spcBef>
                <a:spcPts val="575"/>
              </a:spcBef>
            </a:pPr>
            <a:r>
              <a:rPr sz="1400" b="1" dirty="0">
                <a:solidFill>
                  <a:srgbClr val="BDD70C"/>
                </a:solidFill>
                <a:latin typeface="+mj-lt"/>
                <a:cs typeface="Verdana"/>
              </a:rPr>
              <a:t>Cloud Managed Services</a:t>
            </a:r>
            <a:endParaRPr sz="1400" dirty="0">
              <a:solidFill>
                <a:srgbClr val="BDD70C"/>
              </a:solidFill>
              <a:latin typeface="+mj-lt"/>
              <a:cs typeface="Verdana"/>
            </a:endParaRPr>
          </a:p>
          <a:p>
            <a:pPr marL="26986" marR="4233" defTabSz="761970">
              <a:lnSpc>
                <a:spcPts val="1583"/>
              </a:lnSpc>
              <a:spcBef>
                <a:spcPts val="458"/>
              </a:spcBef>
            </a:pP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Identify 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Verdana"/>
              </a:rPr>
              <a:t>Colo customers of Sify who are exploring cloud adoption</a:t>
            </a: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 and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Verdana"/>
              </a:rPr>
              <a:t> try to position CMP &amp; enable their cloud journey on Hybrid IT architecture.</a:t>
            </a:r>
            <a:endParaRPr sz="1400" dirty="0">
              <a:solidFill>
                <a:schemeClr val="bg1"/>
              </a:solidFill>
              <a:latin typeface="+mj-lt"/>
              <a:cs typeface="Verdana"/>
            </a:endParaRPr>
          </a:p>
        </p:txBody>
      </p:sp>
      <p:sp>
        <p:nvSpPr>
          <p:cNvPr id="103" name="object 36">
            <a:extLst>
              <a:ext uri="{FF2B5EF4-FFF2-40B4-BE49-F238E27FC236}">
                <a16:creationId xmlns:a16="http://schemas.microsoft.com/office/drawing/2014/main" id="{86C6DB57-2209-BB79-5C15-91EBB7083181}"/>
              </a:ext>
            </a:extLst>
          </p:cNvPr>
          <p:cNvSpPr txBox="1"/>
          <p:nvPr/>
        </p:nvSpPr>
        <p:spPr>
          <a:xfrm>
            <a:off x="8071803" y="4568190"/>
            <a:ext cx="3473993" cy="1785468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931296" defTabSz="761970">
              <a:spcBef>
                <a:spcPts val="83"/>
              </a:spcBef>
            </a:pPr>
            <a:r>
              <a:rPr sz="1400" b="1" dirty="0">
                <a:solidFill>
                  <a:srgbClr val="BDD70C"/>
                </a:solidFill>
                <a:latin typeface="+mj-lt"/>
                <a:cs typeface="Arial"/>
              </a:rPr>
              <a:t>Competition Business</a:t>
            </a:r>
            <a:r>
              <a:rPr lang="en-IN" sz="1400" b="1" dirty="0">
                <a:solidFill>
                  <a:srgbClr val="BDD70C"/>
                </a:solidFill>
                <a:latin typeface="+mj-lt"/>
                <a:cs typeface="Arial"/>
              </a:rPr>
              <a:t> </a:t>
            </a:r>
            <a:r>
              <a:rPr sz="1400" b="1" dirty="0">
                <a:solidFill>
                  <a:srgbClr val="BDD70C"/>
                </a:solidFill>
                <a:latin typeface="+mj-lt"/>
                <a:cs typeface="Arial"/>
              </a:rPr>
              <a:t>Acquisition</a:t>
            </a:r>
            <a:endParaRPr sz="1400" dirty="0">
              <a:solidFill>
                <a:srgbClr val="BDD70C"/>
              </a:solidFill>
              <a:latin typeface="+mj-lt"/>
              <a:cs typeface="Arial"/>
            </a:endParaRPr>
          </a:p>
          <a:p>
            <a:pPr marL="10583" marR="4233" defTabSz="761970">
              <a:lnSpc>
                <a:spcPct val="100800"/>
              </a:lnSpc>
              <a:spcBef>
                <a:spcPts val="237"/>
              </a:spcBef>
            </a:pP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Identify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competition clients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Verdana"/>
              </a:rPr>
              <a:t>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with low CSAT due to either ongoing operations or any transformation/innovations.</a:t>
            </a:r>
          </a:p>
          <a:p>
            <a:pPr marL="10583" marR="4233" defTabSz="761970">
              <a:lnSpc>
                <a:spcPct val="100800"/>
              </a:lnSpc>
              <a:spcBef>
                <a:spcPts val="237"/>
              </a:spcBef>
            </a:pP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Focus on competition clients with diversifying business growth plan in next 3 years.</a:t>
            </a:r>
            <a:endParaRPr sz="1400" dirty="0">
              <a:solidFill>
                <a:schemeClr val="bg1"/>
              </a:solidFill>
              <a:latin typeface="+mj-lt"/>
              <a:cs typeface="Verdana"/>
            </a:endParaRPr>
          </a:p>
        </p:txBody>
      </p:sp>
      <p:sp>
        <p:nvSpPr>
          <p:cNvPr id="104" name="object 37">
            <a:extLst>
              <a:ext uri="{FF2B5EF4-FFF2-40B4-BE49-F238E27FC236}">
                <a16:creationId xmlns:a16="http://schemas.microsoft.com/office/drawing/2014/main" id="{29A89978-D131-685C-CD7E-663452909304}"/>
              </a:ext>
            </a:extLst>
          </p:cNvPr>
          <p:cNvSpPr txBox="1"/>
          <p:nvPr/>
        </p:nvSpPr>
        <p:spPr>
          <a:xfrm>
            <a:off x="688675" y="833302"/>
            <a:ext cx="3198813" cy="1087606"/>
          </a:xfrm>
          <a:prstGeom prst="rect">
            <a:avLst/>
          </a:prstGeom>
        </p:spPr>
        <p:txBody>
          <a:bodyPr vert="horz" wrap="square" lIns="0" tIns="141288" rIns="0" bIns="0" rtlCol="0">
            <a:spAutoFit/>
          </a:bodyPr>
          <a:lstStyle/>
          <a:p>
            <a:pPr marL="2046206" defTabSz="761970">
              <a:spcBef>
                <a:spcPts val="1112"/>
              </a:spcBef>
            </a:pPr>
            <a:r>
              <a:rPr sz="1400" b="1" dirty="0">
                <a:solidFill>
                  <a:srgbClr val="BDD70C"/>
                </a:solidFill>
                <a:latin typeface="+mj-lt"/>
                <a:cs typeface="Arial"/>
              </a:rPr>
              <a:t>LT </a:t>
            </a:r>
            <a:r>
              <a:rPr lang="en-IN" sz="1400" b="1" dirty="0">
                <a:solidFill>
                  <a:srgbClr val="BDD70C"/>
                </a:solidFill>
                <a:latin typeface="+mj-lt"/>
                <a:cs typeface="Arial"/>
              </a:rPr>
              <a:t>6</a:t>
            </a:r>
            <a:r>
              <a:rPr sz="1400" b="1" dirty="0">
                <a:solidFill>
                  <a:srgbClr val="BDD70C"/>
                </a:solidFill>
                <a:latin typeface="+mj-lt"/>
                <a:cs typeface="Arial"/>
              </a:rPr>
              <a:t> Focus</a:t>
            </a:r>
            <a:endParaRPr lang="en-US" sz="1400" dirty="0">
              <a:solidFill>
                <a:srgbClr val="BDD70C"/>
              </a:solidFill>
              <a:latin typeface="+mj-lt"/>
              <a:cs typeface="Arial"/>
            </a:endParaRPr>
          </a:p>
          <a:p>
            <a:pPr marL="10583" marR="4233" indent="696884" algn="r" defTabSz="761970">
              <a:lnSpc>
                <a:spcPct val="101400"/>
              </a:lnSpc>
              <a:spcBef>
                <a:spcPts val="700"/>
              </a:spcBef>
            </a:pPr>
            <a:r>
              <a:rPr lang="en-US" sz="1400" dirty="0">
                <a:solidFill>
                  <a:schemeClr val="bg1"/>
                </a:solidFill>
                <a:latin typeface="+mj-lt"/>
                <a:cs typeface="Verdana"/>
              </a:rPr>
              <a:t>Enable special management focus on clients with large business transformation plan.</a:t>
            </a:r>
          </a:p>
        </p:txBody>
      </p:sp>
      <p:sp>
        <p:nvSpPr>
          <p:cNvPr id="105" name="object 38">
            <a:extLst>
              <a:ext uri="{FF2B5EF4-FFF2-40B4-BE49-F238E27FC236}">
                <a16:creationId xmlns:a16="http://schemas.microsoft.com/office/drawing/2014/main" id="{7F6D0B20-73AD-2738-CAD6-51FA791A6ED5}"/>
              </a:ext>
            </a:extLst>
          </p:cNvPr>
          <p:cNvSpPr txBox="1"/>
          <p:nvPr/>
        </p:nvSpPr>
        <p:spPr>
          <a:xfrm>
            <a:off x="3682566" y="2992544"/>
            <a:ext cx="272521" cy="215807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defTabSz="761970">
              <a:spcBef>
                <a:spcPts val="83"/>
              </a:spcBef>
              <a:tabLst>
                <a:tab pos="261398" algn="l"/>
              </a:tabLst>
            </a:pPr>
            <a:r>
              <a:rPr sz="1333" u="sng" spc="-154" dirty="0">
                <a:solidFill>
                  <a:schemeClr val="bg1"/>
                </a:solidFill>
                <a:uFill>
                  <a:solidFill>
                    <a:srgbClr val="404040"/>
                  </a:solidFill>
                </a:uFill>
                <a:latin typeface="+mj-lt"/>
                <a:cs typeface="Verdana"/>
              </a:rPr>
              <a:t> 	</a:t>
            </a:r>
            <a:endParaRPr sz="1333">
              <a:solidFill>
                <a:schemeClr val="bg1"/>
              </a:solidFill>
              <a:latin typeface="+mj-lt"/>
              <a:cs typeface="Verdana"/>
            </a:endParaRPr>
          </a:p>
        </p:txBody>
      </p:sp>
      <p:sp>
        <p:nvSpPr>
          <p:cNvPr id="106" name="object 39">
            <a:extLst>
              <a:ext uri="{FF2B5EF4-FFF2-40B4-BE49-F238E27FC236}">
                <a16:creationId xmlns:a16="http://schemas.microsoft.com/office/drawing/2014/main" id="{9692E8C1-C428-B4BF-243B-978505A37D4E}"/>
              </a:ext>
            </a:extLst>
          </p:cNvPr>
          <p:cNvSpPr txBox="1"/>
          <p:nvPr/>
        </p:nvSpPr>
        <p:spPr>
          <a:xfrm>
            <a:off x="566737" y="2480311"/>
            <a:ext cx="2330450" cy="129129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360433" marR="28045" indent="-109533" defTabSz="761970">
              <a:spcBef>
                <a:spcPts val="83"/>
              </a:spcBef>
            </a:pPr>
            <a:r>
              <a:rPr sz="1400" b="1" dirty="0">
                <a:solidFill>
                  <a:srgbClr val="BDD70C"/>
                </a:solidFill>
                <a:latin typeface="+mj-lt"/>
                <a:cs typeface="Arial"/>
              </a:rPr>
              <a:t>Grow New</a:t>
            </a:r>
            <a:r>
              <a:rPr lang="en-IN" sz="1400" b="1" dirty="0">
                <a:solidFill>
                  <a:srgbClr val="BDD70C"/>
                </a:solidFill>
                <a:latin typeface="+mj-lt"/>
                <a:cs typeface="Arial"/>
              </a:rPr>
              <a:t> </a:t>
            </a:r>
            <a:r>
              <a:rPr sz="1400" b="1" dirty="0">
                <a:solidFill>
                  <a:srgbClr val="BDD70C"/>
                </a:solidFill>
                <a:latin typeface="+mj-lt"/>
                <a:cs typeface="Arial"/>
              </a:rPr>
              <a:t>Offerings</a:t>
            </a:r>
            <a:endParaRPr sz="1400" dirty="0">
              <a:solidFill>
                <a:srgbClr val="BDD70C"/>
              </a:solidFill>
              <a:latin typeface="+mj-lt"/>
              <a:cs typeface="Arial"/>
            </a:endParaRPr>
          </a:p>
          <a:p>
            <a:pPr marR="4233" algn="r" defTabSz="761970">
              <a:lnSpc>
                <a:spcPts val="1592"/>
              </a:lnSpc>
              <a:spcBef>
                <a:spcPts val="33"/>
              </a:spcBef>
            </a:pP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Offer</a:t>
            </a: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new</a:t>
            </a: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services around</a:t>
            </a:r>
            <a:endParaRPr sz="1400" dirty="0">
              <a:solidFill>
                <a:schemeClr val="bg1"/>
              </a:solidFill>
              <a:latin typeface="+mj-lt"/>
              <a:cs typeface="Verdana"/>
            </a:endParaRPr>
          </a:p>
          <a:p>
            <a:pPr marR="4762" algn="r" defTabSz="761970">
              <a:lnSpc>
                <a:spcPts val="1592"/>
              </a:lnSpc>
            </a:pP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M</a:t>
            </a:r>
            <a:r>
              <a:rPr lang="en-IN" sz="1400" dirty="0" err="1">
                <a:solidFill>
                  <a:schemeClr val="bg1"/>
                </a:solidFill>
                <a:latin typeface="+mj-lt"/>
                <a:cs typeface="Verdana"/>
              </a:rPr>
              <a:t>icroservices</a:t>
            </a: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,</a:t>
            </a:r>
          </a:p>
          <a:p>
            <a:pPr marL="420671" marR="4233" indent="-410088" algn="r" defTabSz="761970">
              <a:lnSpc>
                <a:spcPct val="99400"/>
              </a:lnSpc>
              <a:spcBef>
                <a:spcPts val="67"/>
              </a:spcBef>
            </a:pP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Full Stack Observability</a:t>
            </a: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,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and hybrid IT solutions. </a:t>
            </a:r>
            <a:endParaRPr sz="1400" dirty="0">
              <a:solidFill>
                <a:schemeClr val="bg1"/>
              </a:solidFill>
              <a:latin typeface="+mj-lt"/>
              <a:cs typeface="Verdana"/>
            </a:endParaRPr>
          </a:p>
        </p:txBody>
      </p:sp>
      <p:grpSp>
        <p:nvGrpSpPr>
          <p:cNvPr id="107" name="object 40">
            <a:extLst>
              <a:ext uri="{FF2B5EF4-FFF2-40B4-BE49-F238E27FC236}">
                <a16:creationId xmlns:a16="http://schemas.microsoft.com/office/drawing/2014/main" id="{A6B440CF-7AA6-B09D-1A5D-63E2B62B3D66}"/>
              </a:ext>
            </a:extLst>
          </p:cNvPr>
          <p:cNvGrpSpPr/>
          <p:nvPr/>
        </p:nvGrpSpPr>
        <p:grpSpPr>
          <a:xfrm>
            <a:off x="2996946" y="1265693"/>
            <a:ext cx="5965475" cy="4149471"/>
            <a:chOff x="3596335" y="1518831"/>
            <a:chExt cx="7158570" cy="4979365"/>
          </a:xfrm>
        </p:grpSpPr>
        <p:sp>
          <p:nvSpPr>
            <p:cNvPr id="108" name="object 41">
              <a:extLst>
                <a:ext uri="{FF2B5EF4-FFF2-40B4-BE49-F238E27FC236}">
                  <a16:creationId xmlns:a16="http://schemas.microsoft.com/office/drawing/2014/main" id="{682098C8-ADC9-3318-5BBF-B2F25FB2D865}"/>
                </a:ext>
              </a:extLst>
            </p:cNvPr>
            <p:cNvSpPr/>
            <p:nvPr/>
          </p:nvSpPr>
          <p:spPr>
            <a:xfrm>
              <a:off x="4042663" y="3461956"/>
              <a:ext cx="389255" cy="774700"/>
            </a:xfrm>
            <a:custGeom>
              <a:avLst/>
              <a:gdLst/>
              <a:ahLst/>
              <a:cxnLst/>
              <a:rect l="l" t="t" r="r" b="b"/>
              <a:pathLst>
                <a:path w="389254" h="774700">
                  <a:moveTo>
                    <a:pt x="1803" y="0"/>
                  </a:moveTo>
                  <a:lnTo>
                    <a:pt x="0" y="177"/>
                  </a:lnTo>
                  <a:lnTo>
                    <a:pt x="0" y="774458"/>
                  </a:lnTo>
                  <a:lnTo>
                    <a:pt x="1803" y="774636"/>
                  </a:lnTo>
                  <a:lnTo>
                    <a:pt x="50386" y="771618"/>
                  </a:lnTo>
                  <a:lnTo>
                    <a:pt x="97169" y="762807"/>
                  </a:lnTo>
                  <a:lnTo>
                    <a:pt x="141788" y="748565"/>
                  </a:lnTo>
                  <a:lnTo>
                    <a:pt x="183880" y="729256"/>
                  </a:lnTo>
                  <a:lnTo>
                    <a:pt x="223082" y="705243"/>
                  </a:lnTo>
                  <a:lnTo>
                    <a:pt x="259032" y="676887"/>
                  </a:lnTo>
                  <a:lnTo>
                    <a:pt x="291366" y="644553"/>
                  </a:lnTo>
                  <a:lnTo>
                    <a:pt x="319721" y="608604"/>
                  </a:lnTo>
                  <a:lnTo>
                    <a:pt x="343735" y="569401"/>
                  </a:lnTo>
                  <a:lnTo>
                    <a:pt x="363044" y="527309"/>
                  </a:lnTo>
                  <a:lnTo>
                    <a:pt x="377286" y="482690"/>
                  </a:lnTo>
                  <a:lnTo>
                    <a:pt x="386097" y="435908"/>
                  </a:lnTo>
                  <a:lnTo>
                    <a:pt x="389115" y="387324"/>
                  </a:lnTo>
                  <a:lnTo>
                    <a:pt x="386097" y="338738"/>
                  </a:lnTo>
                  <a:lnTo>
                    <a:pt x="377286" y="291953"/>
                  </a:lnTo>
                  <a:lnTo>
                    <a:pt x="363044" y="247332"/>
                  </a:lnTo>
                  <a:lnTo>
                    <a:pt x="343735" y="205238"/>
                  </a:lnTo>
                  <a:lnTo>
                    <a:pt x="319721" y="166035"/>
                  </a:lnTo>
                  <a:lnTo>
                    <a:pt x="291366" y="130084"/>
                  </a:lnTo>
                  <a:lnTo>
                    <a:pt x="259032" y="97750"/>
                  </a:lnTo>
                  <a:lnTo>
                    <a:pt x="223082" y="69394"/>
                  </a:lnTo>
                  <a:lnTo>
                    <a:pt x="183880" y="45380"/>
                  </a:lnTo>
                  <a:lnTo>
                    <a:pt x="141788" y="26070"/>
                  </a:lnTo>
                  <a:lnTo>
                    <a:pt x="97169" y="11828"/>
                  </a:lnTo>
                  <a:lnTo>
                    <a:pt x="50386" y="3017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rgbClr val="3DD7C1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9" name="object 42">
              <a:extLst>
                <a:ext uri="{FF2B5EF4-FFF2-40B4-BE49-F238E27FC236}">
                  <a16:creationId xmlns:a16="http://schemas.microsoft.com/office/drawing/2014/main" id="{9AFA06BB-3F93-4DB9-E238-C0920FD6A65F}"/>
                </a:ext>
              </a:extLst>
            </p:cNvPr>
            <p:cNvSpPr/>
            <p:nvPr/>
          </p:nvSpPr>
          <p:spPr>
            <a:xfrm>
              <a:off x="5276011" y="5723496"/>
              <a:ext cx="389255" cy="774700"/>
            </a:xfrm>
            <a:custGeom>
              <a:avLst/>
              <a:gdLst/>
              <a:ahLst/>
              <a:cxnLst/>
              <a:rect l="l" t="t" r="r" b="b"/>
              <a:pathLst>
                <a:path w="389254" h="774700">
                  <a:moveTo>
                    <a:pt x="1790" y="0"/>
                  </a:moveTo>
                  <a:lnTo>
                    <a:pt x="0" y="190"/>
                  </a:lnTo>
                  <a:lnTo>
                    <a:pt x="0" y="774458"/>
                  </a:lnTo>
                  <a:lnTo>
                    <a:pt x="1790" y="774649"/>
                  </a:lnTo>
                  <a:lnTo>
                    <a:pt x="50376" y="771631"/>
                  </a:lnTo>
                  <a:lnTo>
                    <a:pt x="97161" y="762819"/>
                  </a:lnTo>
                  <a:lnTo>
                    <a:pt x="141782" y="748576"/>
                  </a:lnTo>
                  <a:lnTo>
                    <a:pt x="183876" y="729266"/>
                  </a:lnTo>
                  <a:lnTo>
                    <a:pt x="223079" y="705251"/>
                  </a:lnTo>
                  <a:lnTo>
                    <a:pt x="259030" y="676894"/>
                  </a:lnTo>
                  <a:lnTo>
                    <a:pt x="291365" y="644559"/>
                  </a:lnTo>
                  <a:lnTo>
                    <a:pt x="319721" y="608608"/>
                  </a:lnTo>
                  <a:lnTo>
                    <a:pt x="343735" y="569404"/>
                  </a:lnTo>
                  <a:lnTo>
                    <a:pt x="363044" y="527311"/>
                  </a:lnTo>
                  <a:lnTo>
                    <a:pt x="377286" y="482691"/>
                  </a:lnTo>
                  <a:lnTo>
                    <a:pt x="386097" y="435908"/>
                  </a:lnTo>
                  <a:lnTo>
                    <a:pt x="389115" y="387324"/>
                  </a:lnTo>
                  <a:lnTo>
                    <a:pt x="386097" y="338740"/>
                  </a:lnTo>
                  <a:lnTo>
                    <a:pt x="377286" y="291957"/>
                  </a:lnTo>
                  <a:lnTo>
                    <a:pt x="363044" y="247337"/>
                  </a:lnTo>
                  <a:lnTo>
                    <a:pt x="343735" y="205244"/>
                  </a:lnTo>
                  <a:lnTo>
                    <a:pt x="319721" y="166040"/>
                  </a:lnTo>
                  <a:lnTo>
                    <a:pt x="291365" y="130089"/>
                  </a:lnTo>
                  <a:lnTo>
                    <a:pt x="259030" y="97754"/>
                  </a:lnTo>
                  <a:lnTo>
                    <a:pt x="223079" y="69397"/>
                  </a:lnTo>
                  <a:lnTo>
                    <a:pt x="183876" y="45382"/>
                  </a:lnTo>
                  <a:lnTo>
                    <a:pt x="141782" y="26072"/>
                  </a:lnTo>
                  <a:lnTo>
                    <a:pt x="97161" y="11829"/>
                  </a:lnTo>
                  <a:lnTo>
                    <a:pt x="50376" y="3017"/>
                  </a:lnTo>
                  <a:lnTo>
                    <a:pt x="1790" y="0"/>
                  </a:lnTo>
                  <a:close/>
                </a:path>
              </a:pathLst>
            </a:custGeom>
            <a:solidFill>
              <a:srgbClr val="2BB0B7"/>
            </a:solid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0" name="object 43">
              <a:extLst>
                <a:ext uri="{FF2B5EF4-FFF2-40B4-BE49-F238E27FC236}">
                  <a16:creationId xmlns:a16="http://schemas.microsoft.com/office/drawing/2014/main" id="{906C8BDE-DBE5-CD50-CE0C-E771FDB6A357}"/>
                </a:ext>
              </a:extLst>
            </p:cNvPr>
            <p:cNvSpPr/>
            <p:nvPr/>
          </p:nvSpPr>
          <p:spPr>
            <a:xfrm>
              <a:off x="9251022" y="5973873"/>
              <a:ext cx="269112" cy="27677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1" name="object 44">
              <a:extLst>
                <a:ext uri="{FF2B5EF4-FFF2-40B4-BE49-F238E27FC236}">
                  <a16:creationId xmlns:a16="http://schemas.microsoft.com/office/drawing/2014/main" id="{B1A3F239-A845-0B1D-ABF1-03ADDAD93B4F}"/>
                </a:ext>
              </a:extLst>
            </p:cNvPr>
            <p:cNvSpPr/>
            <p:nvPr/>
          </p:nvSpPr>
          <p:spPr>
            <a:xfrm>
              <a:off x="4829682" y="1535760"/>
              <a:ext cx="269024" cy="27663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2" name="object 45">
              <a:extLst>
                <a:ext uri="{FF2B5EF4-FFF2-40B4-BE49-F238E27FC236}">
                  <a16:creationId xmlns:a16="http://schemas.microsoft.com/office/drawing/2014/main" id="{FF431602-D749-2A50-BC85-5740730099FE}"/>
                </a:ext>
              </a:extLst>
            </p:cNvPr>
            <p:cNvSpPr/>
            <p:nvPr/>
          </p:nvSpPr>
          <p:spPr>
            <a:xfrm>
              <a:off x="3596335" y="3710965"/>
              <a:ext cx="269024" cy="2766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3" name="object 46">
              <a:extLst>
                <a:ext uri="{FF2B5EF4-FFF2-40B4-BE49-F238E27FC236}">
                  <a16:creationId xmlns:a16="http://schemas.microsoft.com/office/drawing/2014/main" id="{B05D7FEB-4BAB-51C8-3EA9-B076C32ABB94}"/>
                </a:ext>
              </a:extLst>
            </p:cNvPr>
            <p:cNvSpPr/>
            <p:nvPr/>
          </p:nvSpPr>
          <p:spPr>
            <a:xfrm>
              <a:off x="4829682" y="5972517"/>
              <a:ext cx="269024" cy="27661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4" name="object 47">
              <a:extLst>
                <a:ext uri="{FF2B5EF4-FFF2-40B4-BE49-F238E27FC236}">
                  <a16:creationId xmlns:a16="http://schemas.microsoft.com/office/drawing/2014/main" id="{D4548C6C-CF27-6825-43D1-8759F13E78E1}"/>
                </a:ext>
              </a:extLst>
            </p:cNvPr>
            <p:cNvSpPr/>
            <p:nvPr/>
          </p:nvSpPr>
          <p:spPr>
            <a:xfrm>
              <a:off x="10485894" y="3710965"/>
              <a:ext cx="269011" cy="27661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5" name="object 48">
              <a:extLst>
                <a:ext uri="{FF2B5EF4-FFF2-40B4-BE49-F238E27FC236}">
                  <a16:creationId xmlns:a16="http://schemas.microsoft.com/office/drawing/2014/main" id="{9D40D8C3-93D3-60D6-6B5A-47E78DCE70BD}"/>
                </a:ext>
              </a:extLst>
            </p:cNvPr>
            <p:cNvSpPr/>
            <p:nvPr/>
          </p:nvSpPr>
          <p:spPr>
            <a:xfrm>
              <a:off x="9252546" y="1518831"/>
              <a:ext cx="269024" cy="27663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6" name="object 49">
              <a:extLst>
                <a:ext uri="{FF2B5EF4-FFF2-40B4-BE49-F238E27FC236}">
                  <a16:creationId xmlns:a16="http://schemas.microsoft.com/office/drawing/2014/main" id="{C9EFDCBF-5E71-E834-680D-12167AD4ECD3}"/>
                </a:ext>
              </a:extLst>
            </p:cNvPr>
            <p:cNvSpPr/>
            <p:nvPr/>
          </p:nvSpPr>
          <p:spPr>
            <a:xfrm>
              <a:off x="8402650" y="5965863"/>
              <a:ext cx="283845" cy="145415"/>
            </a:xfrm>
            <a:custGeom>
              <a:avLst/>
              <a:gdLst/>
              <a:ahLst/>
              <a:cxnLst/>
              <a:rect l="l" t="t" r="r" b="b"/>
              <a:pathLst>
                <a:path w="283845" h="145414">
                  <a:moveTo>
                    <a:pt x="0" y="0"/>
                  </a:moveTo>
                  <a:lnTo>
                    <a:pt x="283479" y="144958"/>
                  </a:lnTo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7" name="object 50">
              <a:extLst>
                <a:ext uri="{FF2B5EF4-FFF2-40B4-BE49-F238E27FC236}">
                  <a16:creationId xmlns:a16="http://schemas.microsoft.com/office/drawing/2014/main" id="{749FB3D9-1559-928E-B564-A234D61B4AE9}"/>
                </a:ext>
              </a:extLst>
            </p:cNvPr>
            <p:cNvSpPr/>
            <p:nvPr/>
          </p:nvSpPr>
          <p:spPr>
            <a:xfrm>
              <a:off x="9625825" y="3849280"/>
              <a:ext cx="294005" cy="0"/>
            </a:xfrm>
            <a:custGeom>
              <a:avLst/>
              <a:gdLst/>
              <a:ahLst/>
              <a:cxnLst/>
              <a:rect l="l" t="t" r="r" b="b"/>
              <a:pathLst>
                <a:path w="294004">
                  <a:moveTo>
                    <a:pt x="0" y="1"/>
                  </a:moveTo>
                  <a:lnTo>
                    <a:pt x="293649" y="0"/>
                  </a:lnTo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8" name="object 51">
              <a:extLst>
                <a:ext uri="{FF2B5EF4-FFF2-40B4-BE49-F238E27FC236}">
                  <a16:creationId xmlns:a16="http://schemas.microsoft.com/office/drawing/2014/main" id="{131614F3-ECE9-EDDE-DCC3-2DD28E81B89B}"/>
                </a:ext>
              </a:extLst>
            </p:cNvPr>
            <p:cNvSpPr/>
            <p:nvPr/>
          </p:nvSpPr>
          <p:spPr>
            <a:xfrm>
              <a:off x="8402650" y="1657149"/>
              <a:ext cx="283845" cy="74295"/>
            </a:xfrm>
            <a:custGeom>
              <a:avLst/>
              <a:gdLst/>
              <a:ahLst/>
              <a:cxnLst/>
              <a:rect l="l" t="t" r="r" b="b"/>
              <a:pathLst>
                <a:path w="283845" h="74294">
                  <a:moveTo>
                    <a:pt x="0" y="74089"/>
                  </a:moveTo>
                  <a:lnTo>
                    <a:pt x="283479" y="0"/>
                  </a:lnTo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9" name="object 52">
              <a:extLst>
                <a:ext uri="{FF2B5EF4-FFF2-40B4-BE49-F238E27FC236}">
                  <a16:creationId xmlns:a16="http://schemas.microsoft.com/office/drawing/2014/main" id="{46A5215D-F41B-1D43-C562-871BF3F52315}"/>
                </a:ext>
              </a:extLst>
            </p:cNvPr>
            <p:cNvSpPr/>
            <p:nvPr/>
          </p:nvSpPr>
          <p:spPr>
            <a:xfrm>
              <a:off x="5665127" y="1657146"/>
              <a:ext cx="284480" cy="69215"/>
            </a:xfrm>
            <a:custGeom>
              <a:avLst/>
              <a:gdLst/>
              <a:ahLst/>
              <a:cxnLst/>
              <a:rect l="l" t="t" r="r" b="b"/>
              <a:pathLst>
                <a:path w="284479" h="69214">
                  <a:moveTo>
                    <a:pt x="0" y="0"/>
                  </a:moveTo>
                  <a:lnTo>
                    <a:pt x="283898" y="68608"/>
                  </a:lnTo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0" name="object 53">
              <a:extLst>
                <a:ext uri="{FF2B5EF4-FFF2-40B4-BE49-F238E27FC236}">
                  <a16:creationId xmlns:a16="http://schemas.microsoft.com/office/drawing/2014/main" id="{3050A794-E02B-2EA1-8DFA-590A5BB642F7}"/>
                </a:ext>
              </a:extLst>
            </p:cNvPr>
            <p:cNvSpPr/>
            <p:nvPr/>
          </p:nvSpPr>
          <p:spPr>
            <a:xfrm>
              <a:off x="5665127" y="5927571"/>
              <a:ext cx="290195" cy="183515"/>
            </a:xfrm>
            <a:custGeom>
              <a:avLst/>
              <a:gdLst/>
              <a:ahLst/>
              <a:cxnLst/>
              <a:rect l="l" t="t" r="r" b="b"/>
              <a:pathLst>
                <a:path w="290195" h="183514">
                  <a:moveTo>
                    <a:pt x="0" y="183249"/>
                  </a:moveTo>
                  <a:lnTo>
                    <a:pt x="289710" y="0"/>
                  </a:lnTo>
                </a:path>
              </a:pathLst>
            </a:custGeom>
            <a:ln w="63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1" name="object 54">
              <a:extLst>
                <a:ext uri="{FF2B5EF4-FFF2-40B4-BE49-F238E27FC236}">
                  <a16:creationId xmlns:a16="http://schemas.microsoft.com/office/drawing/2014/main" id="{8B8287C3-9337-2C02-D006-4C459FF71756}"/>
                </a:ext>
              </a:extLst>
            </p:cNvPr>
            <p:cNvSpPr/>
            <p:nvPr/>
          </p:nvSpPr>
          <p:spPr>
            <a:xfrm>
              <a:off x="6353345" y="3079016"/>
              <a:ext cx="1672909" cy="161910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61970"/>
              <a:endParaRPr sz="15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22" name="object 55">
            <a:extLst>
              <a:ext uri="{FF2B5EF4-FFF2-40B4-BE49-F238E27FC236}">
                <a16:creationId xmlns:a16="http://schemas.microsoft.com/office/drawing/2014/main" id="{EFC4517E-0469-376C-13A3-270AE945E36B}"/>
              </a:ext>
            </a:extLst>
          </p:cNvPr>
          <p:cNvSpPr txBox="1"/>
          <p:nvPr/>
        </p:nvSpPr>
        <p:spPr>
          <a:xfrm>
            <a:off x="468389" y="4568190"/>
            <a:ext cx="3418923" cy="114760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108031" marR="4233" indent="-195255" defTabSz="761970">
              <a:spcBef>
                <a:spcPts val="83"/>
              </a:spcBef>
            </a:pPr>
            <a:r>
              <a:rPr sz="1400" b="1" dirty="0">
                <a:solidFill>
                  <a:srgbClr val="BDD70C"/>
                </a:solidFill>
                <a:latin typeface="+mj-lt"/>
                <a:cs typeface="Arial"/>
              </a:rPr>
              <a:t>Ecosystem Led Engagement</a:t>
            </a:r>
            <a:endParaRPr sz="1400" dirty="0">
              <a:solidFill>
                <a:srgbClr val="BDD70C"/>
              </a:solidFill>
              <a:latin typeface="+mj-lt"/>
              <a:cs typeface="Arial"/>
            </a:endParaRPr>
          </a:p>
          <a:p>
            <a:pPr marL="10583" marR="4233" indent="621746" algn="r" defTabSz="761970">
              <a:lnSpc>
                <a:spcPct val="100800"/>
              </a:lnSpc>
              <a:spcBef>
                <a:spcPts val="458"/>
              </a:spcBef>
            </a:pP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Collaborate with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c</a:t>
            </a: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loud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p</a:t>
            </a:r>
            <a:r>
              <a:rPr sz="1400" dirty="0" err="1">
                <a:solidFill>
                  <a:schemeClr val="bg1"/>
                </a:solidFill>
                <a:latin typeface="+mj-lt"/>
                <a:cs typeface="Verdana"/>
              </a:rPr>
              <a:t>roviders</a:t>
            </a:r>
            <a:r>
              <a:rPr sz="1400" dirty="0">
                <a:solidFill>
                  <a:schemeClr val="bg1"/>
                </a:solidFill>
                <a:latin typeface="+mj-lt"/>
                <a:cs typeface="Verdana"/>
              </a:rPr>
              <a:t>, </a:t>
            </a:r>
            <a:r>
              <a:rPr lang="en-IN" sz="1400" dirty="0">
                <a:solidFill>
                  <a:schemeClr val="bg1"/>
                </a:solidFill>
                <a:latin typeface="+mj-lt"/>
                <a:cs typeface="Verdana"/>
              </a:rPr>
              <a:t>IT Infra &amp; security OEMs for Infra Modernisation and security upliftment client base.</a:t>
            </a:r>
            <a:endParaRPr sz="1400" dirty="0">
              <a:solidFill>
                <a:schemeClr val="bg1"/>
              </a:solidFill>
              <a:latin typeface="+mj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46343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7A1F92D-AD6B-A4ED-A180-41E7EB4A7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75"/>
            <a:ext cx="12192000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24007B-9127-C0FE-8E8B-C6241B3DDD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>
              <a:defRPr/>
            </a:pPr>
            <a:endParaRPr lang="en-IN" sz="24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E32C9A-3950-1E5A-5BBD-4D42C3F39A21}"/>
              </a:ext>
            </a:extLst>
          </p:cNvPr>
          <p:cNvSpPr txBox="1"/>
          <p:nvPr/>
        </p:nvSpPr>
        <p:spPr>
          <a:xfrm>
            <a:off x="2356158" y="5458405"/>
            <a:ext cx="760002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39">
              <a:spcAft>
                <a:spcPts val="800"/>
              </a:spcAft>
              <a:defRPr/>
            </a:pPr>
            <a:r>
              <a:rPr lang="en-IN" sz="3733" dirty="0">
                <a:solidFill>
                  <a:prstClr val="white"/>
                </a:solidFill>
                <a:latin typeface="Trebuchet MS" panose="020B0603020202020204" pitchFamily="34" charset="0"/>
              </a:rPr>
              <a:t>Thank You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0A5927-F0A3-9D94-3524-6ACA9E6F517A}"/>
              </a:ext>
            </a:extLst>
          </p:cNvPr>
          <p:cNvGrpSpPr/>
          <p:nvPr/>
        </p:nvGrpSpPr>
        <p:grpSpPr>
          <a:xfrm>
            <a:off x="2290846" y="1515447"/>
            <a:ext cx="7643607" cy="1234149"/>
            <a:chOff x="323850" y="2753261"/>
            <a:chExt cx="8496300" cy="137182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AB60B1-3325-27EA-2F3F-BEC7F0EF10AC}"/>
                </a:ext>
              </a:extLst>
            </p:cNvPr>
            <p:cNvSpPr txBox="1"/>
            <p:nvPr/>
          </p:nvSpPr>
          <p:spPr>
            <a:xfrm>
              <a:off x="323850" y="2753261"/>
              <a:ext cx="8496300" cy="1014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2">
                <a:defRPr/>
              </a:pPr>
              <a:r>
                <a:rPr lang="en-US" sz="5333" b="1" dirty="0">
                  <a:solidFill>
                    <a:srgbClr val="BED730"/>
                  </a:solidFill>
                  <a:latin typeface="Trebuchet MS"/>
                </a:rPr>
                <a:t>Tried  Tested  Trusted</a:t>
              </a:r>
              <a:endParaRPr lang="en-IN" sz="5333" b="1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D198489-A54F-9DE7-3B74-4C2422284570}"/>
                </a:ext>
              </a:extLst>
            </p:cNvPr>
            <p:cNvSpPr txBox="1"/>
            <p:nvPr/>
          </p:nvSpPr>
          <p:spPr>
            <a:xfrm>
              <a:off x="489373" y="3657608"/>
              <a:ext cx="8330777" cy="467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2">
                <a:defRPr/>
              </a:pPr>
              <a:r>
                <a:rPr lang="en-US" sz="2133" b="1" dirty="0">
                  <a:solidFill>
                    <a:prstClr val="white"/>
                  </a:solidFill>
                  <a:latin typeface="Trebuchet MS"/>
                </a:rPr>
                <a:t>Your digital infrastructure partner for over 23 years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18B5EA-73D3-1DFE-E9AB-2C0724B83566}"/>
                </a:ext>
              </a:extLst>
            </p:cNvPr>
            <p:cNvSpPr/>
            <p:nvPr/>
          </p:nvSpPr>
          <p:spPr>
            <a:xfrm>
              <a:off x="228984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CC286C-0C55-6539-0A6A-16706C54AE86}"/>
                </a:ext>
              </a:extLst>
            </p:cNvPr>
            <p:cNvSpPr/>
            <p:nvPr/>
          </p:nvSpPr>
          <p:spPr>
            <a:xfrm>
              <a:off x="5027976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A024D9-4A9D-9349-7CF1-DFEFE490C776}"/>
                </a:ext>
              </a:extLst>
            </p:cNvPr>
            <p:cNvSpPr/>
            <p:nvPr/>
          </p:nvSpPr>
          <p:spPr>
            <a:xfrm>
              <a:off x="8128425" y="3451067"/>
              <a:ext cx="113113" cy="108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</p:grpSp>
      <p:pic>
        <p:nvPicPr>
          <p:cNvPr id="37" name="Picture 2" descr="Image result for sify logo">
            <a:extLst>
              <a:ext uri="{FF2B5EF4-FFF2-40B4-BE49-F238E27FC236}">
                <a16:creationId xmlns:a16="http://schemas.microsoft.com/office/drawing/2014/main" id="{EC67CE75-B098-BA2C-AEB6-ED420B2DF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/>
        </p:blipFill>
        <p:spPr bwMode="auto">
          <a:xfrm>
            <a:off x="10628789" y="312669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172AB10-2064-77EC-B5AD-6A162D606387}"/>
              </a:ext>
            </a:extLst>
          </p:cNvPr>
          <p:cNvGrpSpPr/>
          <p:nvPr/>
        </p:nvGrpSpPr>
        <p:grpSpPr>
          <a:xfrm>
            <a:off x="645239" y="3420960"/>
            <a:ext cx="1260000" cy="1161604"/>
            <a:chOff x="444173" y="2556318"/>
            <a:chExt cx="945000" cy="871203"/>
          </a:xfrm>
        </p:grpSpPr>
        <p:sp>
          <p:nvSpPr>
            <p:cNvPr id="7" name="Flowchart: Connector 3">
              <a:extLst>
                <a:ext uri="{FF2B5EF4-FFF2-40B4-BE49-F238E27FC236}">
                  <a16:creationId xmlns:a16="http://schemas.microsoft.com/office/drawing/2014/main" id="{B6DDA099-8BEE-BB84-2E44-A57A4A328DF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648960" y="2556318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9D187E-BE58-D3C3-D950-8587F89C002E}"/>
                </a:ext>
              </a:extLst>
            </p:cNvPr>
            <p:cNvSpPr txBox="1"/>
            <p:nvPr/>
          </p:nvSpPr>
          <p:spPr>
            <a:xfrm>
              <a:off x="444173" y="3127439"/>
              <a:ext cx="9450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Network</a:t>
              </a:r>
            </a:p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Infra Services</a:t>
              </a:r>
              <a:endParaRPr lang="en-US" sz="1000" dirty="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D6C9173-E925-B8E8-EAEA-29D72BEF2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8540" y="2664164"/>
              <a:ext cx="296267" cy="33464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A2BBF5-3296-7BEC-AAA1-4B5BC250F0C2}"/>
              </a:ext>
            </a:extLst>
          </p:cNvPr>
          <p:cNvGrpSpPr/>
          <p:nvPr/>
        </p:nvGrpSpPr>
        <p:grpSpPr>
          <a:xfrm>
            <a:off x="7542379" y="3420961"/>
            <a:ext cx="1260000" cy="1151666"/>
            <a:chOff x="5726469" y="2563772"/>
            <a:chExt cx="945000" cy="863749"/>
          </a:xfrm>
        </p:grpSpPr>
        <p:sp>
          <p:nvSpPr>
            <p:cNvPr id="17" name="Flowchart: Connector 19">
              <a:extLst>
                <a:ext uri="{FF2B5EF4-FFF2-40B4-BE49-F238E27FC236}">
                  <a16:creationId xmlns:a16="http://schemas.microsoft.com/office/drawing/2014/main" id="{1E6BA7D2-269F-8266-37AB-2B4DB75D4CA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5931256" y="2563772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65CCB-1060-75F6-747E-4D3AC4AC5B5E}"/>
                </a:ext>
              </a:extLst>
            </p:cNvPr>
            <p:cNvSpPr txBox="1"/>
            <p:nvPr/>
          </p:nvSpPr>
          <p:spPr>
            <a:xfrm>
              <a:off x="5726469" y="3127439"/>
              <a:ext cx="9450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Digital Apps</a:t>
              </a:r>
            </a:p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1000" dirty="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DEBFA4B-A71C-2F7B-B8CB-215CB2F7A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32617" y="2671618"/>
              <a:ext cx="332707" cy="33464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696BCE-DD40-9C3B-EDCB-8A47889FC960}"/>
              </a:ext>
            </a:extLst>
          </p:cNvPr>
          <p:cNvGrpSpPr/>
          <p:nvPr/>
        </p:nvGrpSpPr>
        <p:grpSpPr>
          <a:xfrm>
            <a:off x="8921807" y="3420964"/>
            <a:ext cx="1260000" cy="1151668"/>
            <a:chOff x="6784264" y="2563771"/>
            <a:chExt cx="945000" cy="863751"/>
          </a:xfrm>
        </p:grpSpPr>
        <p:sp>
          <p:nvSpPr>
            <p:cNvPr id="19" name="Flowchart: Connector 21">
              <a:extLst>
                <a:ext uri="{FF2B5EF4-FFF2-40B4-BE49-F238E27FC236}">
                  <a16:creationId xmlns:a16="http://schemas.microsoft.com/office/drawing/2014/main" id="{A1D0A54F-5C45-9EED-1439-01FD150A8D0E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6989051" y="2563771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7647D1-76A1-EA24-D385-0B6FA2E95AF7}"/>
                </a:ext>
              </a:extLst>
            </p:cNvPr>
            <p:cNvSpPr txBox="1"/>
            <p:nvPr/>
          </p:nvSpPr>
          <p:spPr>
            <a:xfrm>
              <a:off x="6784264" y="3127439"/>
              <a:ext cx="945000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Industry Apps</a:t>
              </a:r>
            </a:p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1000" dirty="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7" name="Picture 2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7DE3FCA9-2F98-1C63-BD50-BA65C2F05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416" y="2686424"/>
              <a:ext cx="404697" cy="34637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161EA61-BEEF-5EA9-48A3-9C469BA043A2}"/>
              </a:ext>
            </a:extLst>
          </p:cNvPr>
          <p:cNvGrpSpPr/>
          <p:nvPr/>
        </p:nvGrpSpPr>
        <p:grpSpPr>
          <a:xfrm>
            <a:off x="6162951" y="3420960"/>
            <a:ext cx="1260000" cy="1159036"/>
            <a:chOff x="4675343" y="2558244"/>
            <a:chExt cx="945000" cy="869277"/>
          </a:xfrm>
        </p:grpSpPr>
        <p:sp>
          <p:nvSpPr>
            <p:cNvPr id="13" name="Flowchart: Connector 13">
              <a:extLst>
                <a:ext uri="{FF2B5EF4-FFF2-40B4-BE49-F238E27FC236}">
                  <a16:creationId xmlns:a16="http://schemas.microsoft.com/office/drawing/2014/main" id="{60CF8CE0-C886-9125-545B-024F154502A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880130" y="2558244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6F55AB-1E6E-D050-40F0-751A6A94EC1B}"/>
                </a:ext>
              </a:extLst>
            </p:cNvPr>
            <p:cNvSpPr txBox="1"/>
            <p:nvPr/>
          </p:nvSpPr>
          <p:spPr>
            <a:xfrm>
              <a:off x="4675343" y="3127439"/>
              <a:ext cx="9450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Cloud &amp; IT</a:t>
              </a:r>
            </a:p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1000" dirty="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29" name="Picture 2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9D569C8-7CA3-2DA2-28A0-0320D5606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648" y="2648839"/>
              <a:ext cx="384392" cy="36931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4A6B21-06EE-0C61-C912-530259C05D1B}"/>
              </a:ext>
            </a:extLst>
          </p:cNvPr>
          <p:cNvGrpSpPr/>
          <p:nvPr/>
        </p:nvGrpSpPr>
        <p:grpSpPr>
          <a:xfrm>
            <a:off x="3404095" y="3420966"/>
            <a:ext cx="1260000" cy="1141728"/>
            <a:chOff x="2568712" y="2571226"/>
            <a:chExt cx="945000" cy="856296"/>
          </a:xfrm>
        </p:grpSpPr>
        <p:sp>
          <p:nvSpPr>
            <p:cNvPr id="9" name="Flowchart: Connector 7">
              <a:extLst>
                <a:ext uri="{FF2B5EF4-FFF2-40B4-BE49-F238E27FC236}">
                  <a16:creationId xmlns:a16="http://schemas.microsoft.com/office/drawing/2014/main" id="{74F58237-A978-E081-987A-A2BB03A2ABE7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73498" y="2571226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0831A9-B8C8-4D2B-C1B5-3E6FD55410E8}"/>
                </a:ext>
              </a:extLst>
            </p:cNvPr>
            <p:cNvSpPr txBox="1"/>
            <p:nvPr/>
          </p:nvSpPr>
          <p:spPr>
            <a:xfrm>
              <a:off x="2568712" y="3127439"/>
              <a:ext cx="945000" cy="30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pt-BR" sz="1000">
                  <a:solidFill>
                    <a:prstClr val="white"/>
                  </a:solidFill>
                  <a:latin typeface="TheSansOffice" panose="020B0503040302060204"/>
                </a:rPr>
                <a:t>Data Center</a:t>
              </a:r>
            </a:p>
            <a:p>
              <a:pPr algn="ctr" defTabSz="914354">
                <a:defRPr/>
              </a:pPr>
              <a:r>
                <a:rPr lang="pt-BR" sz="1000">
                  <a:solidFill>
                    <a:prstClr val="white"/>
                  </a:solidFill>
                  <a:latin typeface="TheSansOffice" panose="020B0503040302060204"/>
                </a:rPr>
                <a:t>Colo Services</a:t>
              </a:r>
              <a:endParaRPr lang="en-US" sz="1000" dirty="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30" name="Picture 2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89E55E8B-806B-EC65-A0F1-C0A91EC0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0180" y="2639048"/>
              <a:ext cx="342065" cy="35662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240F7B-D242-AD24-D938-010189C2EE9B}"/>
              </a:ext>
            </a:extLst>
          </p:cNvPr>
          <p:cNvGrpSpPr/>
          <p:nvPr/>
        </p:nvGrpSpPr>
        <p:grpSpPr>
          <a:xfrm>
            <a:off x="4783523" y="3420960"/>
            <a:ext cx="1260000" cy="1159036"/>
            <a:chOff x="4099500" y="2558244"/>
            <a:chExt cx="945000" cy="869277"/>
          </a:xfrm>
        </p:grpSpPr>
        <p:sp>
          <p:nvSpPr>
            <p:cNvPr id="25" name="Flowchart: Connector 43">
              <a:extLst>
                <a:ext uri="{FF2B5EF4-FFF2-40B4-BE49-F238E27FC236}">
                  <a16:creationId xmlns:a16="http://schemas.microsoft.com/office/drawing/2014/main" id="{D62CC28D-5A88-3B65-18A9-47E447ECBB32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4304287" y="2558244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66FB86-314A-B782-D769-C1E8F62EC723}"/>
                </a:ext>
              </a:extLst>
            </p:cNvPr>
            <p:cNvSpPr txBox="1"/>
            <p:nvPr/>
          </p:nvSpPr>
          <p:spPr>
            <a:xfrm>
              <a:off x="4099500" y="3127439"/>
              <a:ext cx="9450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CloudInfinit</a:t>
              </a:r>
            </a:p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Ent Cloud Infra</a:t>
              </a:r>
              <a:endParaRPr lang="en-US" sz="1000" dirty="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85BF58-EB01-1F36-4E40-BBBD04184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69911" y="2688163"/>
              <a:ext cx="404178" cy="25494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CF1548-6C19-20C9-32FE-3A32C9EF182F}"/>
              </a:ext>
            </a:extLst>
          </p:cNvPr>
          <p:cNvGrpSpPr/>
          <p:nvPr/>
        </p:nvGrpSpPr>
        <p:grpSpPr>
          <a:xfrm>
            <a:off x="2024667" y="3420960"/>
            <a:ext cx="1260000" cy="1128708"/>
            <a:chOff x="1508631" y="2580990"/>
            <a:chExt cx="945000" cy="846531"/>
          </a:xfrm>
        </p:grpSpPr>
        <p:sp>
          <p:nvSpPr>
            <p:cNvPr id="6" name="Flowchart: Connector 11">
              <a:extLst>
                <a:ext uri="{FF2B5EF4-FFF2-40B4-BE49-F238E27FC236}">
                  <a16:creationId xmlns:a16="http://schemas.microsoft.com/office/drawing/2014/main" id="{E72D2A5C-A44C-AA19-F472-418C1B4E5333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1713418" y="2580990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075E7D-EE06-B640-FC4E-B6592E6A0A4E}"/>
                </a:ext>
              </a:extLst>
            </p:cNvPr>
            <p:cNvSpPr txBox="1"/>
            <p:nvPr/>
          </p:nvSpPr>
          <p:spPr>
            <a:xfrm>
              <a:off x="1508631" y="3127439"/>
              <a:ext cx="9450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Network Digital </a:t>
              </a:r>
            </a:p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1000" dirty="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CD0ADC3-22CF-23AB-5FB3-818F9FB5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776109" y="2665997"/>
              <a:ext cx="410045" cy="37438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CCD0EF-B7F8-8C8F-3127-BDF1B71AAFBB}"/>
              </a:ext>
            </a:extLst>
          </p:cNvPr>
          <p:cNvGrpSpPr/>
          <p:nvPr/>
        </p:nvGrpSpPr>
        <p:grpSpPr>
          <a:xfrm>
            <a:off x="10301233" y="3420960"/>
            <a:ext cx="1260000" cy="1118772"/>
            <a:chOff x="7837240" y="2588442"/>
            <a:chExt cx="945000" cy="839079"/>
          </a:xfrm>
        </p:grpSpPr>
        <p:sp>
          <p:nvSpPr>
            <p:cNvPr id="39" name="Flowchart: Connector 15">
              <a:extLst>
                <a:ext uri="{FF2B5EF4-FFF2-40B4-BE49-F238E27FC236}">
                  <a16:creationId xmlns:a16="http://schemas.microsoft.com/office/drawing/2014/main" id="{EF5804E3-F30F-9533-8F76-8160B0C28DB8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8042026" y="2588442"/>
              <a:ext cx="535427" cy="535427"/>
            </a:xfrm>
            <a:prstGeom prst="flowChartConnector">
              <a:avLst/>
            </a:prstGeom>
            <a:solidFill>
              <a:srgbClr val="BED730"/>
            </a:solidFill>
            <a:ln w="31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defRPr/>
              </a:pPr>
              <a:endParaRPr lang="en-IN" sz="1351" dirty="0">
                <a:solidFill>
                  <a:prstClr val="white"/>
                </a:solidFill>
                <a:latin typeface="Trebuchet M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808E0DD-D43B-C955-C1A4-7F33670D93AE}"/>
                </a:ext>
              </a:extLst>
            </p:cNvPr>
            <p:cNvSpPr txBox="1"/>
            <p:nvPr/>
          </p:nvSpPr>
          <p:spPr>
            <a:xfrm>
              <a:off x="7837240" y="3127439"/>
              <a:ext cx="9450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Security </a:t>
              </a:r>
            </a:p>
            <a:p>
              <a:pPr algn="ctr" defTabSz="914354">
                <a:defRPr/>
              </a:pPr>
              <a:r>
                <a:rPr lang="en-IN" sz="1000" dirty="0">
                  <a:solidFill>
                    <a:prstClr val="white"/>
                  </a:solidFill>
                  <a:latin typeface="TheSansOffice" panose="020B0503040302060204"/>
                </a:rPr>
                <a:t>Managed Services</a:t>
              </a:r>
              <a:endParaRPr lang="en-US" sz="1000" dirty="0">
                <a:solidFill>
                  <a:prstClr val="white"/>
                </a:solidFill>
                <a:latin typeface="TheSansOffice" panose="020B0503040302060204"/>
              </a:endParaRP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DD9D8F3-3354-E27C-DEA2-C96D393F7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184046" y="2703288"/>
              <a:ext cx="251389" cy="334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5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E8E91BE-ADD5-4676-A978-97C48C6D3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82094"/>
            <a:ext cx="11328200" cy="584765"/>
          </a:xfrm>
        </p:spPr>
        <p:txBody>
          <a:bodyPr anchor="t"/>
          <a:lstStyle/>
          <a:p>
            <a:r>
              <a:rPr lang="en-IN" dirty="0"/>
              <a:t>SIFY MANAGED SERVICES: SNAPSHOT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400CE74-7078-BFE9-7A94-F2BE2563E8EA}"/>
              </a:ext>
            </a:extLst>
          </p:cNvPr>
          <p:cNvSpPr/>
          <p:nvPr/>
        </p:nvSpPr>
        <p:spPr>
          <a:xfrm>
            <a:off x="6335186" y="1797049"/>
            <a:ext cx="5425017" cy="4320119"/>
          </a:xfrm>
          <a:prstGeom prst="rect">
            <a:avLst/>
          </a:prstGeom>
          <a:solidFill>
            <a:srgbClr val="10253F">
              <a:alpha val="50196"/>
            </a:srgbClr>
          </a:solidFill>
          <a:ln w="635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spcFirstLastPara="0" vert="horz" wrap="square" lIns="439605" tIns="194395" rIns="439605" bIns="75861" numCol="1" spcCol="1270" anchor="t" anchorCtr="0">
            <a:noAutofit/>
          </a:bodyPr>
          <a:lstStyle/>
          <a:p>
            <a:pPr marL="116412" indent="-116412" defTabSz="914377">
              <a:buFont typeface="Arial" panose="020B0604020202020204" pitchFamily="34" charset="0"/>
              <a:buChar char="•"/>
              <a:defRPr/>
            </a:pPr>
            <a:endParaRPr lang="en-US" sz="1067" dirty="0">
              <a:solidFill>
                <a:srgbClr val="BED730"/>
              </a:solidFill>
              <a:latin typeface="Trebuchet MS"/>
            </a:endParaRPr>
          </a:p>
        </p:txBody>
      </p:sp>
      <p:sp>
        <p:nvSpPr>
          <p:cNvPr id="59" name="Rectangle: Top Corners Rounded 58">
            <a:extLst>
              <a:ext uri="{FF2B5EF4-FFF2-40B4-BE49-F238E27FC236}">
                <a16:creationId xmlns:a16="http://schemas.microsoft.com/office/drawing/2014/main" id="{4676CC8A-4E8D-26EE-0576-EA5583FF45E8}"/>
              </a:ext>
            </a:extLst>
          </p:cNvPr>
          <p:cNvSpPr/>
          <p:nvPr/>
        </p:nvSpPr>
        <p:spPr>
          <a:xfrm>
            <a:off x="6335186" y="1316564"/>
            <a:ext cx="5425017" cy="480480"/>
          </a:xfrm>
          <a:prstGeom prst="round2SameRect">
            <a:avLst/>
          </a:prstGeom>
          <a:solidFill>
            <a:srgbClr val="1F497D">
              <a:lumMod val="50000"/>
              <a:alpha val="80000"/>
            </a:srgbClr>
          </a:solidFill>
          <a:ln w="6350" cap="flat" cmpd="sng" algn="ctr">
            <a:solidFill>
              <a:srgbClr val="4F81BD">
                <a:lumMod val="75000"/>
              </a:srgbClr>
            </a:solidFill>
            <a:prstDash val="solid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pPr defTabSz="914377">
              <a:defRPr/>
            </a:pPr>
            <a:r>
              <a:rPr lang="en-IN" sz="1600" b="1" dirty="0">
                <a:solidFill>
                  <a:prstClr val="white"/>
                </a:solidFill>
                <a:latin typeface="Trebuchet MS"/>
              </a:rPr>
              <a:t>Key Highlights</a:t>
            </a:r>
          </a:p>
        </p:txBody>
      </p:sp>
      <p:graphicFrame>
        <p:nvGraphicFramePr>
          <p:cNvPr id="73" name="Diagram 72">
            <a:extLst>
              <a:ext uri="{FF2B5EF4-FFF2-40B4-BE49-F238E27FC236}">
                <a16:creationId xmlns:a16="http://schemas.microsoft.com/office/drawing/2014/main" id="{6403FF8F-762D-4816-4452-AF567EA72B12}"/>
              </a:ext>
            </a:extLst>
          </p:cNvPr>
          <p:cNvGraphicFramePr/>
          <p:nvPr/>
        </p:nvGraphicFramePr>
        <p:xfrm>
          <a:off x="431800" y="1316569"/>
          <a:ext cx="5664200" cy="2662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4" name="Group 73">
            <a:extLst>
              <a:ext uri="{FF2B5EF4-FFF2-40B4-BE49-F238E27FC236}">
                <a16:creationId xmlns:a16="http://schemas.microsoft.com/office/drawing/2014/main" id="{94C7F260-253D-7153-1C56-8C72D85F5942}"/>
              </a:ext>
            </a:extLst>
          </p:cNvPr>
          <p:cNvGrpSpPr/>
          <p:nvPr/>
        </p:nvGrpSpPr>
        <p:grpSpPr>
          <a:xfrm>
            <a:off x="6450749" y="2848444"/>
            <a:ext cx="5136000" cy="384000"/>
            <a:chOff x="4838062" y="2136331"/>
            <a:chExt cx="3852000" cy="288000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706F09A5-247D-4FA2-FE6E-6CF17051E59A}"/>
                </a:ext>
              </a:extLst>
            </p:cNvPr>
            <p:cNvSpPr/>
            <p:nvPr/>
          </p:nvSpPr>
          <p:spPr>
            <a:xfrm>
              <a:off x="4838062" y="2136331"/>
              <a:ext cx="3852000" cy="28800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8">
                <a:defRPr/>
              </a:pPr>
              <a:endParaRPr lang="en-IN" sz="2400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DF2B287-6927-93D0-5248-6DFB7BFFC49B}"/>
                </a:ext>
              </a:extLst>
            </p:cNvPr>
            <p:cNvSpPr txBox="1"/>
            <p:nvPr/>
          </p:nvSpPr>
          <p:spPr>
            <a:xfrm>
              <a:off x="4890912" y="2174689"/>
              <a:ext cx="3654580" cy="211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8928">
                <a:lnSpc>
                  <a:spcPts val="1600"/>
                </a:lnSpc>
                <a:defRPr/>
              </a:pP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Flexible &amp; Optimized delivery model as per customer requirements</a:t>
              </a:r>
              <a:endParaRPr lang="en-IN" sz="1200" dirty="0">
                <a:solidFill>
                  <a:srgbClr val="BED730"/>
                </a:solidFill>
                <a:latin typeface="Trebuchet M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8C66E7A-9572-1490-B097-3CE36CFB5885}"/>
              </a:ext>
            </a:extLst>
          </p:cNvPr>
          <p:cNvGrpSpPr/>
          <p:nvPr/>
        </p:nvGrpSpPr>
        <p:grpSpPr>
          <a:xfrm>
            <a:off x="6450749" y="3764251"/>
            <a:ext cx="5136000" cy="384000"/>
            <a:chOff x="4838062" y="2823187"/>
            <a:chExt cx="3852000" cy="288000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102D6640-A24A-C528-591B-2EE4C890314E}"/>
                </a:ext>
              </a:extLst>
            </p:cNvPr>
            <p:cNvSpPr/>
            <p:nvPr/>
          </p:nvSpPr>
          <p:spPr>
            <a:xfrm>
              <a:off x="4838062" y="2823187"/>
              <a:ext cx="3852000" cy="28800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8">
                <a:defRPr/>
              </a:pPr>
              <a:endParaRPr lang="en-IN" sz="2400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DFDE0E7-8FA6-3A7A-4BE9-FE7576F8AE87}"/>
                </a:ext>
              </a:extLst>
            </p:cNvPr>
            <p:cNvSpPr txBox="1"/>
            <p:nvPr/>
          </p:nvSpPr>
          <p:spPr>
            <a:xfrm>
              <a:off x="4890912" y="2855324"/>
              <a:ext cx="3654580" cy="211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8928">
                <a:lnSpc>
                  <a:spcPts val="1600"/>
                </a:lnSpc>
                <a:defRPr/>
              </a:pP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Incident, Problem, Change management</a:t>
              </a:r>
              <a:endParaRPr lang="en-IN" sz="1200" dirty="0">
                <a:solidFill>
                  <a:srgbClr val="BED730"/>
                </a:solidFill>
                <a:latin typeface="Trebuchet M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20E82B8-DCB9-79C1-19F1-16671483DDF0}"/>
              </a:ext>
            </a:extLst>
          </p:cNvPr>
          <p:cNvGrpSpPr/>
          <p:nvPr/>
        </p:nvGrpSpPr>
        <p:grpSpPr>
          <a:xfrm>
            <a:off x="6450749" y="4222155"/>
            <a:ext cx="5136000" cy="384000"/>
            <a:chOff x="4838062" y="3166615"/>
            <a:chExt cx="3852000" cy="288000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50C1B4F3-F7D8-7C80-D8DB-58BA61D9CC65}"/>
                </a:ext>
              </a:extLst>
            </p:cNvPr>
            <p:cNvSpPr/>
            <p:nvPr/>
          </p:nvSpPr>
          <p:spPr>
            <a:xfrm>
              <a:off x="4838062" y="3166615"/>
              <a:ext cx="3852000" cy="28800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8">
                <a:defRPr/>
              </a:pPr>
              <a:endParaRPr lang="en-IN" sz="2400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2880D7C-E329-8E1C-6F77-16596239154D}"/>
                </a:ext>
              </a:extLst>
            </p:cNvPr>
            <p:cNvSpPr txBox="1"/>
            <p:nvPr/>
          </p:nvSpPr>
          <p:spPr>
            <a:xfrm>
              <a:off x="4890912" y="3198752"/>
              <a:ext cx="3654580" cy="211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8928">
                <a:lnSpc>
                  <a:spcPts val="1600"/>
                </a:lnSpc>
                <a:defRPr/>
              </a:pP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Engineering led IT transformation roadmap</a:t>
              </a:r>
              <a:endParaRPr lang="en-IN" sz="1200" dirty="0">
                <a:solidFill>
                  <a:srgbClr val="BED730"/>
                </a:solidFill>
                <a:latin typeface="Trebuchet M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B69F345-0246-B4F4-ABC6-6BC9C6911E3C}"/>
              </a:ext>
            </a:extLst>
          </p:cNvPr>
          <p:cNvGrpSpPr/>
          <p:nvPr/>
        </p:nvGrpSpPr>
        <p:grpSpPr>
          <a:xfrm>
            <a:off x="6450749" y="3306347"/>
            <a:ext cx="5136000" cy="384000"/>
            <a:chOff x="4838062" y="2479759"/>
            <a:chExt cx="3852000" cy="288000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E9D4BD13-D64B-C4A2-EF7C-F69CE97A36FF}"/>
                </a:ext>
              </a:extLst>
            </p:cNvPr>
            <p:cNvSpPr/>
            <p:nvPr/>
          </p:nvSpPr>
          <p:spPr>
            <a:xfrm>
              <a:off x="4838062" y="2479759"/>
              <a:ext cx="3852000" cy="28800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8">
                <a:defRPr/>
              </a:pPr>
              <a:endParaRPr lang="en-IN" sz="2400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5D9B1B1-846C-87E1-322C-8C404D54FADD}"/>
                </a:ext>
              </a:extLst>
            </p:cNvPr>
            <p:cNvSpPr txBox="1"/>
            <p:nvPr/>
          </p:nvSpPr>
          <p:spPr>
            <a:xfrm>
              <a:off x="4890912" y="2511896"/>
              <a:ext cx="3654580" cy="211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8928">
                <a:lnSpc>
                  <a:spcPts val="1600"/>
                </a:lnSpc>
                <a:defRPr/>
              </a:pP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Performance tuning &amp; support</a:t>
              </a:r>
              <a:endParaRPr lang="en-IN" sz="1200" dirty="0">
                <a:solidFill>
                  <a:srgbClr val="BED730"/>
                </a:solidFill>
                <a:latin typeface="Trebuchet M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9429645-74DC-C621-8E22-3BD8F6981A72}"/>
              </a:ext>
            </a:extLst>
          </p:cNvPr>
          <p:cNvGrpSpPr/>
          <p:nvPr/>
        </p:nvGrpSpPr>
        <p:grpSpPr>
          <a:xfrm>
            <a:off x="6450749" y="5595869"/>
            <a:ext cx="5136000" cy="384000"/>
            <a:chOff x="4838062" y="4196898"/>
            <a:chExt cx="3852000" cy="288000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9498DDA6-A235-38C7-370F-CAE0A68E8E65}"/>
                </a:ext>
              </a:extLst>
            </p:cNvPr>
            <p:cNvSpPr/>
            <p:nvPr/>
          </p:nvSpPr>
          <p:spPr>
            <a:xfrm>
              <a:off x="4838062" y="4196898"/>
              <a:ext cx="3852000" cy="28800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8">
                <a:defRPr/>
              </a:pPr>
              <a:endParaRPr lang="en-IN" sz="2400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1E8906-5CF6-DE98-986D-A47470997634}"/>
                </a:ext>
              </a:extLst>
            </p:cNvPr>
            <p:cNvSpPr txBox="1"/>
            <p:nvPr/>
          </p:nvSpPr>
          <p:spPr>
            <a:xfrm>
              <a:off x="4890912" y="4235316"/>
              <a:ext cx="3654580" cy="211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8928">
                <a:lnSpc>
                  <a:spcPts val="1600"/>
                </a:lnSpc>
                <a:defRPr/>
              </a:pP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Inhouse L&amp;D platform helping continuous upskilling </a:t>
              </a:r>
              <a:endParaRPr lang="en-IN" sz="1200" dirty="0">
                <a:solidFill>
                  <a:srgbClr val="BED730"/>
                </a:solidFill>
                <a:latin typeface="Trebuchet M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981599B-7FA1-12DA-0BEF-84239F15A736}"/>
              </a:ext>
            </a:extLst>
          </p:cNvPr>
          <p:cNvGrpSpPr/>
          <p:nvPr/>
        </p:nvGrpSpPr>
        <p:grpSpPr>
          <a:xfrm>
            <a:off x="6450749" y="4680059"/>
            <a:ext cx="5136000" cy="384000"/>
            <a:chOff x="4838062" y="3510043"/>
            <a:chExt cx="3852000" cy="288000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5B00D729-AB19-34CD-1EDC-EF97CCDDF845}"/>
                </a:ext>
              </a:extLst>
            </p:cNvPr>
            <p:cNvSpPr/>
            <p:nvPr/>
          </p:nvSpPr>
          <p:spPr>
            <a:xfrm>
              <a:off x="4838062" y="3510043"/>
              <a:ext cx="3852000" cy="28800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8">
                <a:defRPr/>
              </a:pPr>
              <a:endParaRPr lang="en-IN" sz="2400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68C7505-06A6-85FF-6BD0-7D290D555CFD}"/>
                </a:ext>
              </a:extLst>
            </p:cNvPr>
            <p:cNvSpPr txBox="1"/>
            <p:nvPr/>
          </p:nvSpPr>
          <p:spPr>
            <a:xfrm>
              <a:off x="4890912" y="3554682"/>
              <a:ext cx="3654580" cy="211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8928">
                <a:lnSpc>
                  <a:spcPts val="1600"/>
                </a:lnSpc>
                <a:tabLst>
                  <a:tab pos="598958" algn="l"/>
                </a:tabLst>
                <a:defRPr/>
              </a:pP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Service management based on </a:t>
              </a:r>
              <a:r>
                <a:rPr lang="en-US" sz="1200" b="1" dirty="0">
                  <a:solidFill>
                    <a:srgbClr val="BED730"/>
                  </a:solidFill>
                  <a:latin typeface="Trebuchet MS"/>
                </a:rPr>
                <a:t>ITIL</a:t>
              </a: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 framework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0196D0D-586A-90F9-4ECF-C635F001C8E3}"/>
              </a:ext>
            </a:extLst>
          </p:cNvPr>
          <p:cNvGrpSpPr/>
          <p:nvPr/>
        </p:nvGrpSpPr>
        <p:grpSpPr>
          <a:xfrm>
            <a:off x="6450749" y="5137967"/>
            <a:ext cx="5136000" cy="384000"/>
            <a:chOff x="4838062" y="3853471"/>
            <a:chExt cx="3852000" cy="288000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2756A5F3-2BA3-9CFA-F5A5-F75C77D7FE33}"/>
                </a:ext>
              </a:extLst>
            </p:cNvPr>
            <p:cNvSpPr/>
            <p:nvPr/>
          </p:nvSpPr>
          <p:spPr>
            <a:xfrm>
              <a:off x="4838062" y="3853471"/>
              <a:ext cx="3852000" cy="28800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8">
                <a:defRPr/>
              </a:pPr>
              <a:endParaRPr lang="en-IN" sz="2400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AC224F8-8EA6-40E3-4574-754469B68FD2}"/>
                </a:ext>
              </a:extLst>
            </p:cNvPr>
            <p:cNvSpPr txBox="1"/>
            <p:nvPr/>
          </p:nvSpPr>
          <p:spPr>
            <a:xfrm>
              <a:off x="4890912" y="3891889"/>
              <a:ext cx="3654580" cy="211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8928">
                <a:lnSpc>
                  <a:spcPts val="1600"/>
                </a:lnSpc>
                <a:defRPr/>
              </a:pP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Compliance to Industry standards – ISO 9001, 20000, 27000</a:t>
              </a:r>
              <a:endParaRPr lang="en-IN" sz="1200" dirty="0">
                <a:solidFill>
                  <a:srgbClr val="BED730"/>
                </a:solidFill>
                <a:latin typeface="Trebuchet M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A82EC14-707E-B7E1-1A0C-26B6F760D30E}"/>
              </a:ext>
            </a:extLst>
          </p:cNvPr>
          <p:cNvGrpSpPr/>
          <p:nvPr/>
        </p:nvGrpSpPr>
        <p:grpSpPr>
          <a:xfrm>
            <a:off x="6450749" y="2390540"/>
            <a:ext cx="5136000" cy="384000"/>
            <a:chOff x="4838062" y="1792903"/>
            <a:chExt cx="3852000" cy="288000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2B85875A-D46E-A4A3-B4E1-9D3EBD1B2D8C}"/>
                </a:ext>
              </a:extLst>
            </p:cNvPr>
            <p:cNvSpPr/>
            <p:nvPr/>
          </p:nvSpPr>
          <p:spPr>
            <a:xfrm>
              <a:off x="4838062" y="1792903"/>
              <a:ext cx="3852000" cy="28800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8">
                <a:defRPr/>
              </a:pPr>
              <a:endParaRPr lang="en-IN" sz="2400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00109E0-CBA3-3001-EE75-DEBFE39CD086}"/>
                </a:ext>
              </a:extLst>
            </p:cNvPr>
            <p:cNvSpPr txBox="1"/>
            <p:nvPr/>
          </p:nvSpPr>
          <p:spPr>
            <a:xfrm>
              <a:off x="4890912" y="1825040"/>
              <a:ext cx="3654580" cy="211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8928">
                <a:lnSpc>
                  <a:spcPts val="1600"/>
                </a:lnSpc>
                <a:defRPr/>
              </a:pP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Proactive monitoring &amp; management for efficient BAU</a:t>
              </a:r>
              <a:endParaRPr lang="en-IN" sz="1200" dirty="0">
                <a:solidFill>
                  <a:srgbClr val="BED730"/>
                </a:solidFill>
                <a:latin typeface="Trebuchet M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90D9AC0-D978-71E6-8AE8-2F9E3EB6F8B2}"/>
              </a:ext>
            </a:extLst>
          </p:cNvPr>
          <p:cNvGrpSpPr/>
          <p:nvPr/>
        </p:nvGrpSpPr>
        <p:grpSpPr>
          <a:xfrm>
            <a:off x="6450749" y="1932635"/>
            <a:ext cx="5136000" cy="384000"/>
            <a:chOff x="4838062" y="1449475"/>
            <a:chExt cx="3852000" cy="288000"/>
          </a:xfrm>
        </p:grpSpPr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5F37456F-CC51-67DE-EB29-8BC2DD91B96E}"/>
                </a:ext>
              </a:extLst>
            </p:cNvPr>
            <p:cNvSpPr/>
            <p:nvPr/>
          </p:nvSpPr>
          <p:spPr>
            <a:xfrm>
              <a:off x="4838062" y="1449475"/>
              <a:ext cx="3852000" cy="288000"/>
            </a:xfrm>
            <a:prstGeom prst="roundRect">
              <a:avLst/>
            </a:prstGeom>
            <a:noFill/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28">
                <a:defRPr/>
              </a:pPr>
              <a:endParaRPr lang="en-IN" sz="2400" dirty="0">
                <a:solidFill>
                  <a:srgbClr val="BED730"/>
                </a:solidFill>
                <a:latin typeface="Trebuchet MS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9B56FD64-FB63-5769-A591-93DA285F3119}"/>
                </a:ext>
              </a:extLst>
            </p:cNvPr>
            <p:cNvSpPr txBox="1"/>
            <p:nvPr/>
          </p:nvSpPr>
          <p:spPr>
            <a:xfrm>
              <a:off x="4890912" y="1481612"/>
              <a:ext cx="3654580" cy="211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218928">
                <a:lnSpc>
                  <a:spcPts val="1600"/>
                </a:lnSpc>
                <a:defRPr/>
              </a:pPr>
              <a:r>
                <a:rPr lang="en-US" sz="1200" dirty="0">
                  <a:solidFill>
                    <a:srgbClr val="BED730"/>
                  </a:solidFill>
                  <a:latin typeface="Trebuchet MS"/>
                </a:rPr>
                <a:t>Assessment &amp; tool led transition approach </a:t>
              </a:r>
              <a:endParaRPr lang="en-IN" sz="1200" dirty="0">
                <a:solidFill>
                  <a:srgbClr val="BED730"/>
                </a:solidFill>
                <a:latin typeface="Trebuchet MS"/>
              </a:endParaRPr>
            </a:p>
          </p:txBody>
        </p:sp>
      </p:grpSp>
      <p:graphicFrame>
        <p:nvGraphicFramePr>
          <p:cNvPr id="105" name="Diagram 104">
            <a:extLst>
              <a:ext uri="{FF2B5EF4-FFF2-40B4-BE49-F238E27FC236}">
                <a16:creationId xmlns:a16="http://schemas.microsoft.com/office/drawing/2014/main" id="{827FE0B2-C0D6-0296-CCB5-7508C64F845E}"/>
              </a:ext>
            </a:extLst>
          </p:cNvPr>
          <p:cNvGraphicFramePr/>
          <p:nvPr/>
        </p:nvGraphicFramePr>
        <p:xfrm>
          <a:off x="431800" y="4148251"/>
          <a:ext cx="5664200" cy="196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0892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9638E7-582D-315C-BFEA-A2C44E32E248}"/>
              </a:ext>
            </a:extLst>
          </p:cNvPr>
          <p:cNvSpPr/>
          <p:nvPr/>
        </p:nvSpPr>
        <p:spPr>
          <a:xfrm>
            <a:off x="431800" y="1311644"/>
            <a:ext cx="2819981" cy="1680000"/>
          </a:xfrm>
          <a:prstGeom prst="rect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6C4DBD-7D90-7824-BEFA-811400069077}"/>
              </a:ext>
            </a:extLst>
          </p:cNvPr>
          <p:cNvSpPr/>
          <p:nvPr/>
        </p:nvSpPr>
        <p:spPr>
          <a:xfrm>
            <a:off x="3267940" y="1311644"/>
            <a:ext cx="2819981" cy="1680000"/>
          </a:xfrm>
          <a:prstGeom prst="rect">
            <a:avLst/>
          </a:prstGeom>
          <a:solidFill>
            <a:srgbClr val="17375E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93E7CA-BC22-43E9-BD91-1794BBE652E3}"/>
              </a:ext>
            </a:extLst>
          </p:cNvPr>
          <p:cNvSpPr/>
          <p:nvPr/>
        </p:nvSpPr>
        <p:spPr>
          <a:xfrm>
            <a:off x="6104080" y="1311644"/>
            <a:ext cx="2819981" cy="1680000"/>
          </a:xfrm>
          <a:prstGeom prst="rect">
            <a:avLst/>
          </a:prstGeom>
          <a:solidFill>
            <a:srgbClr val="10253F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51178E-7C0A-FC07-B9B6-98744A07783B}"/>
              </a:ext>
            </a:extLst>
          </p:cNvPr>
          <p:cNvSpPr/>
          <p:nvPr/>
        </p:nvSpPr>
        <p:spPr>
          <a:xfrm>
            <a:off x="8940219" y="1311644"/>
            <a:ext cx="2819981" cy="1680000"/>
          </a:xfrm>
          <a:prstGeom prst="rect">
            <a:avLst/>
          </a:prstGeom>
          <a:solidFill>
            <a:srgbClr val="17375E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133" b="1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78784-CFB3-1E8F-F56D-B4FFD529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2"/>
            <a:ext cx="11328200" cy="502756"/>
          </a:xfrm>
        </p:spPr>
        <p:txBody>
          <a:bodyPr/>
          <a:lstStyle/>
          <a:p>
            <a:r>
              <a:rPr lang="en-US" dirty="0"/>
              <a:t>WHAT WE HEAR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E9AF01-4771-3591-C522-92F6BE10A535}"/>
              </a:ext>
            </a:extLst>
          </p:cNvPr>
          <p:cNvSpPr txBox="1"/>
          <p:nvPr/>
        </p:nvSpPr>
        <p:spPr>
          <a:xfrm>
            <a:off x="596994" y="2187996"/>
            <a:ext cx="2489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BFD72F"/>
                </a:solidFill>
                <a:latin typeface="Trebuchet MS" panose="020B0703020202090204" pitchFamily="34" charset="0"/>
              </a:rPr>
              <a:t>Focus on what matters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BFD72F"/>
                </a:solidFill>
                <a:latin typeface="Trebuchet MS" panose="020B0703020202090204" pitchFamily="34" charset="0"/>
              </a:rPr>
              <a:t>to the business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DD893A-5533-1161-14A8-C89327C7F1B1}"/>
              </a:ext>
            </a:extLst>
          </p:cNvPr>
          <p:cNvSpPr txBox="1"/>
          <p:nvPr/>
        </p:nvSpPr>
        <p:spPr>
          <a:xfrm>
            <a:off x="528158" y="3133109"/>
            <a:ext cx="262726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718"/>
              </a:buClr>
              <a:buSzTx/>
              <a:tabLst/>
              <a:defRPr/>
            </a:pPr>
            <a:r>
              <a:rPr lang="en-US" sz="1500" dirty="0">
                <a:solidFill>
                  <a:schemeClr val="bg1"/>
                </a:solidFill>
                <a:latin typeface="Trebuchet MS" panose="020B0703020202090204" pitchFamily="34" charset="0"/>
              </a:rPr>
              <a:t>I just want technology to work for our employees</a:t>
            </a:r>
            <a:br>
              <a:rPr lang="en-US" sz="15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br>
              <a:rPr lang="en-US" sz="15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en-US" sz="1500" dirty="0">
                <a:solidFill>
                  <a:schemeClr val="bg1"/>
                </a:solidFill>
                <a:latin typeface="Trebuchet MS" panose="020B0703020202090204" pitchFamily="34" charset="0"/>
              </a:rPr>
              <a:t>I want to focus on what matters (our business) </a:t>
            </a:r>
            <a:br>
              <a:rPr lang="en-US" sz="15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en-US" sz="1500" dirty="0">
                <a:solidFill>
                  <a:schemeClr val="bg1"/>
                </a:solidFill>
                <a:latin typeface="Trebuchet MS" panose="020B0703020202090204" pitchFamily="34" charset="0"/>
              </a:rPr>
              <a:t>– not IT</a:t>
            </a:r>
            <a:br>
              <a:rPr lang="en-US" sz="15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br>
              <a:rPr lang="en-US" sz="15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en-US" sz="1500" dirty="0">
                <a:solidFill>
                  <a:schemeClr val="bg1"/>
                </a:solidFill>
                <a:latin typeface="Trebuchet MS" panose="020B0703020202090204" pitchFamily="34" charset="0"/>
              </a:rPr>
              <a:t>When technology isn’t working, it affects our bottom line</a:t>
            </a:r>
          </a:p>
          <a:p>
            <a:pPr defTabSz="609585">
              <a:spcAft>
                <a:spcPts val="1600"/>
              </a:spcAft>
              <a:buClr>
                <a:prstClr val="white"/>
              </a:buClr>
              <a:defRPr/>
            </a:pPr>
            <a:endParaRPr lang="en-IN" sz="1500" dirty="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FB7EA7-0D1B-BBAF-7278-6F65A5DE6005}"/>
              </a:ext>
            </a:extLst>
          </p:cNvPr>
          <p:cNvSpPr txBox="1"/>
          <p:nvPr/>
        </p:nvSpPr>
        <p:spPr>
          <a:xfrm>
            <a:off x="9062617" y="2187996"/>
            <a:ext cx="257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Avoiding unexpected costs are difficult with IT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DD70C"/>
              </a:solidFill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92F6FD-DEE7-524D-3F8C-5ADEC024211A}"/>
              </a:ext>
            </a:extLst>
          </p:cNvPr>
          <p:cNvSpPr txBox="1"/>
          <p:nvPr/>
        </p:nvSpPr>
        <p:spPr>
          <a:xfrm>
            <a:off x="8982971" y="3181880"/>
            <a:ext cx="27344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718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 want IT costs to be predictable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 need a trusted partner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to help us plan for IT expenditures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When technology isn’t working, it affects our bottom 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A28370-76CC-7E0B-8E47-B478CFC7B102}"/>
              </a:ext>
            </a:extLst>
          </p:cNvPr>
          <p:cNvSpPr txBox="1"/>
          <p:nvPr/>
        </p:nvSpPr>
        <p:spPr>
          <a:xfrm>
            <a:off x="3412720" y="2187997"/>
            <a:ext cx="2530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Hard to staff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IT positions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DD70C"/>
              </a:solidFill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0270E-6C3E-D4D5-F15C-429D4F8DDD1C}"/>
              </a:ext>
            </a:extLst>
          </p:cNvPr>
          <p:cNvSpPr txBox="1"/>
          <p:nvPr/>
        </p:nvSpPr>
        <p:spPr>
          <a:xfrm>
            <a:off x="3356221" y="3140687"/>
            <a:ext cx="264341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718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Technology sector unemployment is at &lt;1.3% (20-year low)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Average technology sector base salary:  $70,697 (True Cost 1.25x - 1.4x)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Invest in training - then they leave for higher pay!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BFF7FE-6A8A-1262-7F2E-F012FB393098}"/>
              </a:ext>
            </a:extLst>
          </p:cNvPr>
          <p:cNvSpPr txBox="1"/>
          <p:nvPr/>
        </p:nvSpPr>
        <p:spPr>
          <a:xfrm>
            <a:off x="6225325" y="2187996"/>
            <a:ext cx="2577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DD70C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Concerned about getting hacked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DD70C"/>
              </a:solidFill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4C214B-47BF-CB8E-668B-1BAC4066F87A}"/>
              </a:ext>
            </a:extLst>
          </p:cNvPr>
          <p:cNvSpPr txBox="1"/>
          <p:nvPr/>
        </p:nvSpPr>
        <p:spPr>
          <a:xfrm>
            <a:off x="6195821" y="3173345"/>
            <a:ext cx="26364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BB718"/>
              </a:buClr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 am not confident we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are secure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We don’t know how to protect our business from hackers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Mitigating risk to our organization is difficult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in 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F96334-3843-2B71-067A-C5DB2DAA3508}"/>
              </a:ext>
            </a:extLst>
          </p:cNvPr>
          <p:cNvGrpSpPr/>
          <p:nvPr/>
        </p:nvGrpSpPr>
        <p:grpSpPr>
          <a:xfrm>
            <a:off x="3251781" y="1311645"/>
            <a:ext cx="5672280" cy="4998140"/>
            <a:chOff x="2129244" y="2187176"/>
            <a:chExt cx="4254210" cy="254516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79A50E9-B53B-D1DE-4591-2365EAECF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9244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D7A35C-23F7-82B3-F384-9AF75EAF5C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2408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7C8F1D-501F-B4B2-7735-CF88CEBC7D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3454" y="2187176"/>
              <a:ext cx="0" cy="2545162"/>
            </a:xfrm>
            <a:prstGeom prst="line">
              <a:avLst/>
            </a:prstGeom>
            <a:ln w="6350">
              <a:solidFill>
                <a:schemeClr val="accent1">
                  <a:lumMod val="75000"/>
                </a:schemeClr>
              </a:solidFill>
              <a:prstDash val="sysDot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 descr="Upward trend">
            <a:extLst>
              <a:ext uri="{FF2B5EF4-FFF2-40B4-BE49-F238E27FC236}">
                <a16:creationId xmlns:a16="http://schemas.microsoft.com/office/drawing/2014/main" id="{DB4F8C64-3A37-736A-66B1-5D77F801F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1672" y="1673628"/>
            <a:ext cx="396000" cy="396000"/>
          </a:xfrm>
          <a:prstGeom prst="rect">
            <a:avLst/>
          </a:prstGeom>
        </p:spPr>
      </p:pic>
      <p:pic>
        <p:nvPicPr>
          <p:cNvPr id="9" name="Graphic 8" descr="Target Audience">
            <a:extLst>
              <a:ext uri="{FF2B5EF4-FFF2-40B4-BE49-F238E27FC236}">
                <a16:creationId xmlns:a16="http://schemas.microsoft.com/office/drawing/2014/main" id="{E8AD431C-1DC6-028B-85B5-66A653DF3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89" y="1720808"/>
            <a:ext cx="360000" cy="360000"/>
          </a:xfrm>
          <a:prstGeom prst="rect">
            <a:avLst/>
          </a:prstGeom>
        </p:spPr>
      </p:pic>
      <p:pic>
        <p:nvPicPr>
          <p:cNvPr id="13" name="Graphic 12" descr="Bug">
            <a:extLst>
              <a:ext uri="{FF2B5EF4-FFF2-40B4-BE49-F238E27FC236}">
                <a16:creationId xmlns:a16="http://schemas.microsoft.com/office/drawing/2014/main" id="{8DEBD120-C0A8-9A15-0E71-7CAD4DFFA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5911" y="1727195"/>
            <a:ext cx="360000" cy="360000"/>
          </a:xfrm>
          <a:prstGeom prst="rect">
            <a:avLst/>
          </a:prstGeom>
        </p:spPr>
      </p:pic>
      <p:pic>
        <p:nvPicPr>
          <p:cNvPr id="15" name="Graphic 14" descr="Piggy Bank">
            <a:extLst>
              <a:ext uri="{FF2B5EF4-FFF2-40B4-BE49-F238E27FC236}">
                <a16:creationId xmlns:a16="http://schemas.microsoft.com/office/drawing/2014/main" id="{71C52A81-9BBA-53D9-056A-C6DB23E3C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00328" y="175740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6C4DBD-7D90-7824-BEFA-811400069077}"/>
              </a:ext>
            </a:extLst>
          </p:cNvPr>
          <p:cNvSpPr/>
          <p:nvPr/>
        </p:nvSpPr>
        <p:spPr>
          <a:xfrm>
            <a:off x="573516" y="1570808"/>
            <a:ext cx="4956428" cy="4147457"/>
          </a:xfrm>
          <a:prstGeom prst="rect">
            <a:avLst/>
          </a:prstGeom>
          <a:solidFill>
            <a:srgbClr val="17375E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78784-CFB3-1E8F-F56D-B4FFD529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7712"/>
            <a:ext cx="11328200" cy="502756"/>
          </a:xfrm>
        </p:spPr>
        <p:txBody>
          <a:bodyPr/>
          <a:lstStyle/>
          <a:p>
            <a:r>
              <a:rPr lang="en-US" dirty="0"/>
              <a:t>HOW CUSTOMER EXPECTS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EF9B-DD12-032D-64F3-1C4388640927}"/>
              </a:ext>
            </a:extLst>
          </p:cNvPr>
          <p:cNvSpPr/>
          <p:nvPr/>
        </p:nvSpPr>
        <p:spPr>
          <a:xfrm>
            <a:off x="6389914" y="1570809"/>
            <a:ext cx="4956428" cy="4147457"/>
          </a:xfrm>
          <a:prstGeom prst="rect">
            <a:avLst/>
          </a:prstGeom>
          <a:solidFill>
            <a:srgbClr val="17375E">
              <a:alpha val="60000"/>
            </a:srgbClr>
          </a:solidFill>
          <a:ln w="63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4DE8EC0E-FB9A-EF9C-6B4A-63B9CE03F5D5}"/>
              </a:ext>
            </a:extLst>
          </p:cNvPr>
          <p:cNvSpPr/>
          <p:nvPr/>
        </p:nvSpPr>
        <p:spPr>
          <a:xfrm>
            <a:off x="5653553" y="3436810"/>
            <a:ext cx="612752" cy="578739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A75C7A-4914-2ABF-99BD-0E8C96379B00}"/>
              </a:ext>
            </a:extLst>
          </p:cNvPr>
          <p:cNvSpPr txBox="1"/>
          <p:nvPr/>
        </p:nvSpPr>
        <p:spPr>
          <a:xfrm>
            <a:off x="466416" y="3236755"/>
            <a:ext cx="1611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Unlimited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Support Desk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C92C60-3164-E8C2-E490-02A2D92E3AAC}"/>
              </a:ext>
            </a:extLst>
          </p:cNvPr>
          <p:cNvSpPr txBox="1"/>
          <p:nvPr/>
        </p:nvSpPr>
        <p:spPr>
          <a:xfrm>
            <a:off x="2213516" y="3278010"/>
            <a:ext cx="1611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Unlimited On-site Support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3209FF-50F6-2F1A-561D-E9431CA53048}"/>
              </a:ext>
            </a:extLst>
          </p:cNvPr>
          <p:cNvSpPr txBox="1"/>
          <p:nvPr/>
        </p:nvSpPr>
        <p:spPr>
          <a:xfrm>
            <a:off x="3989781" y="3236755"/>
            <a:ext cx="1611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Proactive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On-site Visits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330A66-F398-2B78-D8D7-B262D8365C85}"/>
              </a:ext>
            </a:extLst>
          </p:cNvPr>
          <p:cNvSpPr txBox="1"/>
          <p:nvPr/>
        </p:nvSpPr>
        <p:spPr>
          <a:xfrm>
            <a:off x="432000" y="4454085"/>
            <a:ext cx="1680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Client Business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Review Process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DF223F-98AF-DB4D-FD01-968E7FF2A4F4}"/>
              </a:ext>
            </a:extLst>
          </p:cNvPr>
          <p:cNvSpPr txBox="1"/>
          <p:nvPr/>
        </p:nvSpPr>
        <p:spPr>
          <a:xfrm>
            <a:off x="3922958" y="4454085"/>
            <a:ext cx="174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Network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Operations Center</a:t>
            </a:r>
          </a:p>
        </p:txBody>
      </p:sp>
      <p:pic>
        <p:nvPicPr>
          <p:cNvPr id="21" name="Graphic 20" descr="Call center">
            <a:extLst>
              <a:ext uri="{FF2B5EF4-FFF2-40B4-BE49-F238E27FC236}">
                <a16:creationId xmlns:a16="http://schemas.microsoft.com/office/drawing/2014/main" id="{EC171BB5-044E-C68F-8407-1E952A582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537" y="2716137"/>
            <a:ext cx="535123" cy="535123"/>
          </a:xfrm>
          <a:prstGeom prst="rect">
            <a:avLst/>
          </a:prstGeom>
        </p:spPr>
      </p:pic>
      <p:pic>
        <p:nvPicPr>
          <p:cNvPr id="29" name="Graphic 28" descr="User">
            <a:extLst>
              <a:ext uri="{FF2B5EF4-FFF2-40B4-BE49-F238E27FC236}">
                <a16:creationId xmlns:a16="http://schemas.microsoft.com/office/drawing/2014/main" id="{376A6248-5E63-7EF9-51F0-CA361358A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1638" y="2716137"/>
            <a:ext cx="535123" cy="535123"/>
          </a:xfrm>
          <a:prstGeom prst="rect">
            <a:avLst/>
          </a:prstGeom>
        </p:spPr>
      </p:pic>
      <p:pic>
        <p:nvPicPr>
          <p:cNvPr id="30" name="Graphic 29" descr="Car">
            <a:extLst>
              <a:ext uri="{FF2B5EF4-FFF2-40B4-BE49-F238E27FC236}">
                <a16:creationId xmlns:a16="http://schemas.microsoft.com/office/drawing/2014/main" id="{D5C84F19-2163-72B5-D62D-2B1ECA030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3223" y="2711458"/>
            <a:ext cx="544480" cy="544480"/>
          </a:xfrm>
          <a:prstGeom prst="rect">
            <a:avLst/>
          </a:prstGeom>
        </p:spPr>
      </p:pic>
      <p:pic>
        <p:nvPicPr>
          <p:cNvPr id="31" name="Graphic 30" descr="Customer review">
            <a:extLst>
              <a:ext uri="{FF2B5EF4-FFF2-40B4-BE49-F238E27FC236}">
                <a16:creationId xmlns:a16="http://schemas.microsoft.com/office/drawing/2014/main" id="{E9A6BB2F-2358-21B9-38DB-CEBEC47407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537" y="3888550"/>
            <a:ext cx="535123" cy="535123"/>
          </a:xfrm>
          <a:prstGeom prst="rect">
            <a:avLst/>
          </a:prstGeom>
        </p:spPr>
      </p:pic>
      <p:pic>
        <p:nvPicPr>
          <p:cNvPr id="32" name="Graphic 31" descr="Server">
            <a:extLst>
              <a:ext uri="{FF2B5EF4-FFF2-40B4-BE49-F238E27FC236}">
                <a16:creationId xmlns:a16="http://schemas.microsoft.com/office/drawing/2014/main" id="{F48A7727-3F89-6DC5-E501-CB48D13F9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7902" y="3888550"/>
            <a:ext cx="535123" cy="535123"/>
          </a:xfrm>
          <a:prstGeom prst="rect">
            <a:avLst/>
          </a:prstGeom>
        </p:spPr>
      </p:pic>
      <p:pic>
        <p:nvPicPr>
          <p:cNvPr id="33" name="Graphic 32" descr="Lock">
            <a:extLst>
              <a:ext uri="{FF2B5EF4-FFF2-40B4-BE49-F238E27FC236}">
                <a16:creationId xmlns:a16="http://schemas.microsoft.com/office/drawing/2014/main" id="{43CB20B6-7DED-C5F7-77A9-C761D2B101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51638" y="3888550"/>
            <a:ext cx="535123" cy="535123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592278-E36D-4A78-1533-9691DF2B3FEC}"/>
              </a:ext>
            </a:extLst>
          </p:cNvPr>
          <p:cNvCxnSpPr>
            <a:cxnSpLocks/>
          </p:cNvCxnSpPr>
          <p:nvPr/>
        </p:nvCxnSpPr>
        <p:spPr>
          <a:xfrm>
            <a:off x="2084857" y="2749392"/>
            <a:ext cx="0" cy="83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EFAE58-1825-C468-7211-FA9155147ECE}"/>
              </a:ext>
            </a:extLst>
          </p:cNvPr>
          <p:cNvCxnSpPr>
            <a:cxnSpLocks/>
          </p:cNvCxnSpPr>
          <p:nvPr/>
        </p:nvCxnSpPr>
        <p:spPr>
          <a:xfrm>
            <a:off x="3924657" y="2749392"/>
            <a:ext cx="0" cy="83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4B8BC2D-394C-96A5-EA95-6A634CE896FE}"/>
              </a:ext>
            </a:extLst>
          </p:cNvPr>
          <p:cNvCxnSpPr>
            <a:cxnSpLocks/>
          </p:cNvCxnSpPr>
          <p:nvPr/>
        </p:nvCxnSpPr>
        <p:spPr>
          <a:xfrm>
            <a:off x="2089421" y="3974003"/>
            <a:ext cx="0" cy="83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C6B654F-A01E-8B85-4A77-99A31D06B6C3}"/>
              </a:ext>
            </a:extLst>
          </p:cNvPr>
          <p:cNvCxnSpPr>
            <a:cxnSpLocks/>
          </p:cNvCxnSpPr>
          <p:nvPr/>
        </p:nvCxnSpPr>
        <p:spPr>
          <a:xfrm>
            <a:off x="3929221" y="3974003"/>
            <a:ext cx="0" cy="83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D8752EB-4751-2F74-78D2-E6DC61F32A22}"/>
              </a:ext>
            </a:extLst>
          </p:cNvPr>
          <p:cNvSpPr txBox="1"/>
          <p:nvPr/>
        </p:nvSpPr>
        <p:spPr>
          <a:xfrm>
            <a:off x="2156460" y="4498137"/>
            <a:ext cx="1745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Security Operations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 Center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852883-39A7-FA5A-C94B-24611D8E0BED}"/>
              </a:ext>
            </a:extLst>
          </p:cNvPr>
          <p:cNvSpPr txBox="1"/>
          <p:nvPr/>
        </p:nvSpPr>
        <p:spPr>
          <a:xfrm>
            <a:off x="432000" y="1787910"/>
            <a:ext cx="5140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Arial" charset="0"/>
                <a:cs typeface="Arial" charset="0"/>
              </a:rPr>
              <a:t>SUPPORT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540BCA-CE8D-B34E-3B62-AA9A89574E53}"/>
              </a:ext>
            </a:extLst>
          </p:cNvPr>
          <p:cNvSpPr txBox="1"/>
          <p:nvPr/>
        </p:nvSpPr>
        <p:spPr>
          <a:xfrm>
            <a:off x="6297657" y="1787910"/>
            <a:ext cx="5140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Arial" charset="0"/>
                <a:cs typeface="Arial" charset="0"/>
              </a:rPr>
              <a:t>TOOLS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1B9C2BE-2A7C-4DF1-F7F7-D3C21D202EA0}"/>
              </a:ext>
            </a:extLst>
          </p:cNvPr>
          <p:cNvSpPr txBox="1"/>
          <p:nvPr/>
        </p:nvSpPr>
        <p:spPr>
          <a:xfrm>
            <a:off x="7986353" y="3241241"/>
            <a:ext cx="183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Secure Managed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 Network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EBC7DC-C97C-DCA4-DE70-965218A9D32F}"/>
              </a:ext>
            </a:extLst>
          </p:cNvPr>
          <p:cNvSpPr txBox="1"/>
          <p:nvPr/>
        </p:nvSpPr>
        <p:spPr>
          <a:xfrm>
            <a:off x="7992599" y="4458571"/>
            <a:ext cx="1827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Email and Web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 Security</a:t>
            </a:r>
          </a:p>
        </p:txBody>
      </p:sp>
      <p:pic>
        <p:nvPicPr>
          <p:cNvPr id="57" name="Graphic 56" descr="Fire">
            <a:extLst>
              <a:ext uri="{FF2B5EF4-FFF2-40B4-BE49-F238E27FC236}">
                <a16:creationId xmlns:a16="http://schemas.microsoft.com/office/drawing/2014/main" id="{85896FBB-3ECE-6905-FE3D-928579F816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13755" y="2749392"/>
            <a:ext cx="477585" cy="477585"/>
          </a:xfrm>
          <a:prstGeom prst="rect">
            <a:avLst/>
          </a:prstGeom>
        </p:spPr>
      </p:pic>
      <p:pic>
        <p:nvPicPr>
          <p:cNvPr id="58" name="Graphic 57" descr="Wireless">
            <a:extLst>
              <a:ext uri="{FF2B5EF4-FFF2-40B4-BE49-F238E27FC236}">
                <a16:creationId xmlns:a16="http://schemas.microsoft.com/office/drawing/2014/main" id="{AB57945B-4607-FF74-6B80-9B138FC07B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67461" y="2749392"/>
            <a:ext cx="477585" cy="477585"/>
          </a:xfrm>
          <a:prstGeom prst="rect">
            <a:avLst/>
          </a:prstGeom>
        </p:spPr>
      </p:pic>
      <p:pic>
        <p:nvPicPr>
          <p:cNvPr id="59" name="Graphic 58" descr="Monitor">
            <a:extLst>
              <a:ext uri="{FF2B5EF4-FFF2-40B4-BE49-F238E27FC236}">
                <a16:creationId xmlns:a16="http://schemas.microsoft.com/office/drawing/2014/main" id="{649CF504-C761-BEDF-6F0C-0201ED0EC3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62538" y="2749392"/>
            <a:ext cx="477585" cy="477585"/>
          </a:xfrm>
          <a:prstGeom prst="rect">
            <a:avLst/>
          </a:prstGeom>
        </p:spPr>
      </p:pic>
      <p:pic>
        <p:nvPicPr>
          <p:cNvPr id="60" name="Graphic 59" descr="Teacher">
            <a:extLst>
              <a:ext uri="{FF2B5EF4-FFF2-40B4-BE49-F238E27FC236}">
                <a16:creationId xmlns:a16="http://schemas.microsoft.com/office/drawing/2014/main" id="{FBBB862B-CE51-CDA5-3ABE-DA602FF971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912785" y="3920835"/>
            <a:ext cx="479524" cy="479524"/>
          </a:xfrm>
          <a:prstGeom prst="rect">
            <a:avLst/>
          </a:prstGeom>
        </p:spPr>
      </p:pic>
      <p:pic>
        <p:nvPicPr>
          <p:cNvPr id="61" name="Graphic 60" descr="Email">
            <a:extLst>
              <a:ext uri="{FF2B5EF4-FFF2-40B4-BE49-F238E27FC236}">
                <a16:creationId xmlns:a16="http://schemas.microsoft.com/office/drawing/2014/main" id="{9EBECC7D-7550-FFB3-C655-8B8BD9644C1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66491" y="3920835"/>
            <a:ext cx="479524" cy="479524"/>
          </a:xfrm>
          <a:prstGeom prst="rect">
            <a:avLst/>
          </a:prstGeom>
        </p:spPr>
      </p:pic>
      <p:pic>
        <p:nvPicPr>
          <p:cNvPr id="62" name="Graphic 61" descr="Bug">
            <a:extLst>
              <a:ext uri="{FF2B5EF4-FFF2-40B4-BE49-F238E27FC236}">
                <a16:creationId xmlns:a16="http://schemas.microsoft.com/office/drawing/2014/main" id="{E520B25F-393C-8EC0-2FE7-3A386DE224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312221" y="3944149"/>
            <a:ext cx="479524" cy="479524"/>
          </a:xfrm>
          <a:prstGeom prst="rect">
            <a:avLst/>
          </a:prstGeom>
        </p:spPr>
      </p:pic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33A8B4C-60BA-FDEE-78D4-AB2D27BAF7D1}"/>
              </a:ext>
            </a:extLst>
          </p:cNvPr>
          <p:cNvCxnSpPr>
            <a:cxnSpLocks/>
          </p:cNvCxnSpPr>
          <p:nvPr/>
        </p:nvCxnSpPr>
        <p:spPr>
          <a:xfrm>
            <a:off x="7986358" y="2749392"/>
            <a:ext cx="0" cy="83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B9270AC-84CE-66CC-B7F9-58AAAABF29ED}"/>
              </a:ext>
            </a:extLst>
          </p:cNvPr>
          <p:cNvCxnSpPr>
            <a:cxnSpLocks/>
          </p:cNvCxnSpPr>
          <p:nvPr/>
        </p:nvCxnSpPr>
        <p:spPr>
          <a:xfrm>
            <a:off x="9826158" y="2749392"/>
            <a:ext cx="0" cy="83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C9B37BA-6845-3611-DEFD-8D3BD29DA2F3}"/>
              </a:ext>
            </a:extLst>
          </p:cNvPr>
          <p:cNvCxnSpPr>
            <a:cxnSpLocks/>
          </p:cNvCxnSpPr>
          <p:nvPr/>
        </p:nvCxnSpPr>
        <p:spPr>
          <a:xfrm>
            <a:off x="7990922" y="3974003"/>
            <a:ext cx="0" cy="83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B00A739-0955-5D64-F9C2-9D8D8AE83697}"/>
              </a:ext>
            </a:extLst>
          </p:cNvPr>
          <p:cNvCxnSpPr>
            <a:cxnSpLocks/>
          </p:cNvCxnSpPr>
          <p:nvPr/>
        </p:nvCxnSpPr>
        <p:spPr>
          <a:xfrm>
            <a:off x="9830722" y="3974003"/>
            <a:ext cx="0" cy="8393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B20FA06-742F-ED4C-741E-B6B6EE5894DA}"/>
              </a:ext>
            </a:extLst>
          </p:cNvPr>
          <p:cNvSpPr txBox="1"/>
          <p:nvPr/>
        </p:nvSpPr>
        <p:spPr>
          <a:xfrm>
            <a:off x="6263247" y="4446819"/>
            <a:ext cx="1720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Security Training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and Phishing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8802D0E-A650-8DB1-E36F-279825397F72}"/>
              </a:ext>
            </a:extLst>
          </p:cNvPr>
          <p:cNvSpPr txBox="1"/>
          <p:nvPr/>
        </p:nvSpPr>
        <p:spPr>
          <a:xfrm>
            <a:off x="6373351" y="3229489"/>
            <a:ext cx="1593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Threat Detection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and Response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1856673-6DD7-FAA2-F41F-694B7EC1F775}"/>
              </a:ext>
            </a:extLst>
          </p:cNvPr>
          <p:cNvSpPr txBox="1"/>
          <p:nvPr/>
        </p:nvSpPr>
        <p:spPr>
          <a:xfrm>
            <a:off x="9797108" y="3229489"/>
            <a:ext cx="1724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Remote Management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and Monitoring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4E9A25B-B748-870A-2353-08A197EB5716}"/>
              </a:ext>
            </a:extLst>
          </p:cNvPr>
          <p:cNvSpPr txBox="1"/>
          <p:nvPr/>
        </p:nvSpPr>
        <p:spPr>
          <a:xfrm>
            <a:off x="9641183" y="4470133"/>
            <a:ext cx="1763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Security Tools</a:t>
            </a:r>
          </a:p>
        </p:txBody>
      </p:sp>
    </p:spTree>
    <p:extLst>
      <p:ext uri="{BB962C8B-B14F-4D97-AF65-F5344CB8AC3E}">
        <p14:creationId xmlns:p14="http://schemas.microsoft.com/office/powerpoint/2010/main" val="18581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914EC3B-E189-4C5C-31D5-E1A0FF64F34D}"/>
              </a:ext>
            </a:extLst>
          </p:cNvPr>
          <p:cNvSpPr/>
          <p:nvPr/>
        </p:nvSpPr>
        <p:spPr>
          <a:xfrm>
            <a:off x="6668740" y="5398550"/>
            <a:ext cx="5091261" cy="529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IN" sz="240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36" name="Straight Connector 1035">
            <a:extLst>
              <a:ext uri="{FF2B5EF4-FFF2-40B4-BE49-F238E27FC236}">
                <a16:creationId xmlns:a16="http://schemas.microsoft.com/office/drawing/2014/main" id="{9C19EA8D-8E22-8D27-CF6D-C3084FE99035}"/>
              </a:ext>
            </a:extLst>
          </p:cNvPr>
          <p:cNvCxnSpPr>
            <a:cxnSpLocks/>
          </p:cNvCxnSpPr>
          <p:nvPr/>
        </p:nvCxnSpPr>
        <p:spPr>
          <a:xfrm>
            <a:off x="3010521" y="1316568"/>
            <a:ext cx="0" cy="4993217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TextBox 1040">
            <a:extLst>
              <a:ext uri="{FF2B5EF4-FFF2-40B4-BE49-F238E27FC236}">
                <a16:creationId xmlns:a16="http://schemas.microsoft.com/office/drawing/2014/main" id="{E7F9325F-90E5-4D78-9DAD-A8B1E28C8EAF}"/>
              </a:ext>
            </a:extLst>
          </p:cNvPr>
          <p:cNvSpPr txBox="1"/>
          <p:nvPr/>
        </p:nvSpPr>
        <p:spPr>
          <a:xfrm>
            <a:off x="8748424" y="3211465"/>
            <a:ext cx="1632000" cy="58496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Automation</a:t>
            </a:r>
          </a:p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Event Management</a:t>
            </a:r>
          </a:p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AIOps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BB318756-CBD7-4A3B-B33A-0F9D0A036430}"/>
              </a:ext>
            </a:extLst>
          </p:cNvPr>
          <p:cNvSpPr txBox="1"/>
          <p:nvPr/>
        </p:nvSpPr>
        <p:spPr>
          <a:xfrm>
            <a:off x="6251040" y="3196174"/>
            <a:ext cx="2494353" cy="58496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Discovery &amp; Mapping</a:t>
            </a:r>
          </a:p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Monitoring</a:t>
            </a:r>
          </a:p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Business Services Dashboard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C6675E5-30E7-48EA-A814-D7EF23236C46}"/>
              </a:ext>
            </a:extLst>
          </p:cNvPr>
          <p:cNvSpPr txBox="1"/>
          <p:nvPr/>
        </p:nvSpPr>
        <p:spPr>
          <a:xfrm>
            <a:off x="10360897" y="3196174"/>
            <a:ext cx="1407239" cy="584968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Data </a:t>
            </a:r>
          </a:p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Visualization</a:t>
            </a:r>
          </a:p>
          <a:p>
            <a:pPr algn="ctr" defTabSz="609585"/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0A35C69-4856-4953-9056-8C065DF8F9AA}"/>
              </a:ext>
            </a:extLst>
          </p:cNvPr>
          <p:cNvSpPr/>
          <p:nvPr/>
        </p:nvSpPr>
        <p:spPr>
          <a:xfrm>
            <a:off x="4936102" y="1695001"/>
            <a:ext cx="6832049" cy="1107195"/>
          </a:xfrm>
          <a:prstGeom prst="roundRect">
            <a:avLst>
              <a:gd name="adj" fmla="val 11451"/>
            </a:avLst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ysDot"/>
            <a:miter lim="800000"/>
          </a:ln>
          <a:effectLst/>
        </p:spPr>
        <p:txBody>
          <a:bodyPr tIns="0" rtlCol="0" anchor="ctr"/>
          <a:lstStyle/>
          <a:p>
            <a:pPr algn="ctr" defTabSz="1219110"/>
            <a:endParaRPr lang="en-IN" sz="1244" kern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57D107B-495A-4061-A4C2-FE08AA546456}"/>
              </a:ext>
            </a:extLst>
          </p:cNvPr>
          <p:cNvSpPr/>
          <p:nvPr/>
        </p:nvSpPr>
        <p:spPr>
          <a:xfrm>
            <a:off x="6251040" y="2984933"/>
            <a:ext cx="4280369" cy="240000"/>
          </a:xfrm>
          <a:prstGeom prst="roundRect">
            <a:avLst/>
          </a:prstGeom>
          <a:solidFill>
            <a:srgbClr val="BFD72F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067" b="1">
                <a:solidFill>
                  <a:prstClr val="black"/>
                </a:solidFill>
                <a:latin typeface="Trebuchet MS" panose="020B0703020202090204" pitchFamily="34" charset="0"/>
              </a:rPr>
              <a:t>Sify Monitoring Tool</a:t>
            </a:r>
            <a:endParaRPr lang="en-IN" sz="1067" b="1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4EDE58-AF01-4846-A5A7-6D9205167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738" y="4057297"/>
            <a:ext cx="5091261" cy="1310468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183DBA3-D7F8-442E-9C8B-DCD2D3D2ED29}"/>
              </a:ext>
            </a:extLst>
          </p:cNvPr>
          <p:cNvCxnSpPr>
            <a:cxnSpLocks/>
          </p:cNvCxnSpPr>
          <p:nvPr/>
        </p:nvCxnSpPr>
        <p:spPr>
          <a:xfrm flipV="1">
            <a:off x="5613663" y="2798051"/>
            <a:ext cx="0" cy="249877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7077F71D-7BB4-4070-8315-02AAF8EB818C}"/>
              </a:ext>
            </a:extLst>
          </p:cNvPr>
          <p:cNvSpPr/>
          <p:nvPr/>
        </p:nvSpPr>
        <p:spPr>
          <a:xfrm>
            <a:off x="4898835" y="3185343"/>
            <a:ext cx="1168909" cy="62400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1219110"/>
            <a:endParaRPr lang="en-IN" sz="1244" kern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C53EABA-6479-4212-8B8C-C74AA78317E9}"/>
              </a:ext>
            </a:extLst>
          </p:cNvPr>
          <p:cNvSpPr/>
          <p:nvPr/>
        </p:nvSpPr>
        <p:spPr>
          <a:xfrm>
            <a:off x="4898834" y="3000747"/>
            <a:ext cx="1168911" cy="179005"/>
          </a:xfrm>
          <a:prstGeom prst="roundRect">
            <a:avLst/>
          </a:prstGeom>
          <a:solidFill>
            <a:srgbClr val="BFD72F"/>
          </a:solidFill>
          <a:ln w="12700" cap="flat" cmpd="sng" algn="ctr">
            <a:noFill/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1219110"/>
            <a:r>
              <a:rPr lang="en-US" sz="1067" b="1" kern="0">
                <a:solidFill>
                  <a:prstClr val="black"/>
                </a:solidFill>
                <a:latin typeface="Trebuchet MS" panose="020B0703020202090204" pitchFamily="34" charset="0"/>
              </a:rPr>
              <a:t>AI/ML Tools</a:t>
            </a:r>
            <a:endParaRPr lang="en-IN" sz="1067" b="1" kern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E37BAFC-DE61-48FC-9BCF-D1F486E9172C}"/>
              </a:ext>
            </a:extLst>
          </p:cNvPr>
          <p:cNvSpPr txBox="1"/>
          <p:nvPr/>
        </p:nvSpPr>
        <p:spPr>
          <a:xfrm>
            <a:off x="9851406" y="1100684"/>
            <a:ext cx="1635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200" b="1">
                <a:solidFill>
                  <a:srgbClr val="BED730"/>
                </a:solidFill>
                <a:latin typeface="Trebuchet MS" panose="020B0703020202090204" pitchFamily="34" charset="0"/>
              </a:rPr>
              <a:t>Sify Delivery Team</a:t>
            </a:r>
            <a:endParaRPr lang="en-IN" sz="1200" b="1">
              <a:solidFill>
                <a:srgbClr val="BED730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A3227D-D486-A1AD-FAE9-9FC09DE91273}"/>
              </a:ext>
            </a:extLst>
          </p:cNvPr>
          <p:cNvGrpSpPr/>
          <p:nvPr/>
        </p:nvGrpSpPr>
        <p:grpSpPr>
          <a:xfrm>
            <a:off x="8684750" y="1029851"/>
            <a:ext cx="1143073" cy="379875"/>
            <a:chOff x="6513562" y="653932"/>
            <a:chExt cx="913575" cy="30360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A44C1FA-1CBB-4415-A7B4-A1D8C52B484C}"/>
                </a:ext>
              </a:extLst>
            </p:cNvPr>
            <p:cNvSpPr/>
            <p:nvPr/>
          </p:nvSpPr>
          <p:spPr>
            <a:xfrm>
              <a:off x="6513562" y="653932"/>
              <a:ext cx="913575" cy="303606"/>
            </a:xfrm>
            <a:prstGeom prst="roundRect">
              <a:avLst>
                <a:gd name="adj" fmla="val 18572"/>
              </a:avLst>
            </a:prstGeom>
            <a:solidFill>
              <a:sysClr val="window" lastClr="FFFFFF"/>
            </a:solidFill>
            <a:ln w="3175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10"/>
              <a:endParaRPr lang="en-IN" sz="3200" kern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C8E4CBF-270B-6521-5E05-C53EB38A4F8F}"/>
                </a:ext>
              </a:extLst>
            </p:cNvPr>
            <p:cNvGrpSpPr/>
            <p:nvPr/>
          </p:nvGrpSpPr>
          <p:grpSpPr>
            <a:xfrm>
              <a:off x="6621399" y="684099"/>
              <a:ext cx="728016" cy="226758"/>
              <a:chOff x="6534333" y="635365"/>
              <a:chExt cx="984632" cy="306687"/>
            </a:xfrm>
          </p:grpSpPr>
          <p:pic>
            <p:nvPicPr>
              <p:cNvPr id="50" name="Graphic 49" descr="Office worker">
                <a:extLst>
                  <a:ext uri="{FF2B5EF4-FFF2-40B4-BE49-F238E27FC236}">
                    <a16:creationId xmlns:a16="http://schemas.microsoft.com/office/drawing/2014/main" id="{E1F2DA60-8BE9-472F-90C7-E7D65FABE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34333" y="635365"/>
                <a:ext cx="321971" cy="303605"/>
              </a:xfrm>
              <a:prstGeom prst="rect">
                <a:avLst/>
              </a:prstGeom>
            </p:spPr>
          </p:pic>
          <p:pic>
            <p:nvPicPr>
              <p:cNvPr id="51" name="Graphic 50" descr="Office worker">
                <a:extLst>
                  <a:ext uri="{FF2B5EF4-FFF2-40B4-BE49-F238E27FC236}">
                    <a16:creationId xmlns:a16="http://schemas.microsoft.com/office/drawing/2014/main" id="{4793E07C-2F55-4D03-9FE7-2F08A9868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865663" y="638447"/>
                <a:ext cx="321971" cy="303605"/>
              </a:xfrm>
              <a:prstGeom prst="rect">
                <a:avLst/>
              </a:prstGeom>
            </p:spPr>
          </p:pic>
          <p:pic>
            <p:nvPicPr>
              <p:cNvPr id="52" name="Graphic 51" descr="Office worker">
                <a:extLst>
                  <a:ext uri="{FF2B5EF4-FFF2-40B4-BE49-F238E27FC236}">
                    <a16:creationId xmlns:a16="http://schemas.microsoft.com/office/drawing/2014/main" id="{196A1800-AE9A-452A-AB4C-9EFAF2D62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96994" y="638446"/>
                <a:ext cx="321971" cy="303605"/>
              </a:xfrm>
              <a:prstGeom prst="rect">
                <a:avLst/>
              </a:prstGeom>
            </p:spPr>
          </p:pic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0E1C2E7-1FC3-402D-979D-B5E49CB153A3}"/>
              </a:ext>
            </a:extLst>
          </p:cNvPr>
          <p:cNvSpPr/>
          <p:nvPr/>
        </p:nvSpPr>
        <p:spPr>
          <a:xfrm>
            <a:off x="3443245" y="3947712"/>
            <a:ext cx="1456785" cy="259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Backup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A73ACBC-33DC-4618-B4FD-33678DE70EF7}"/>
              </a:ext>
            </a:extLst>
          </p:cNvPr>
          <p:cNvSpPr/>
          <p:nvPr/>
        </p:nvSpPr>
        <p:spPr>
          <a:xfrm>
            <a:off x="3443245" y="4245481"/>
            <a:ext cx="1456785" cy="259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Patch Management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42D564F-0281-4C4D-96C1-70E2DF7D071B}"/>
              </a:ext>
            </a:extLst>
          </p:cNvPr>
          <p:cNvSpPr/>
          <p:nvPr/>
        </p:nvSpPr>
        <p:spPr>
          <a:xfrm>
            <a:off x="3443245" y="4543251"/>
            <a:ext cx="1456785" cy="259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Syslogs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10F56FD-B7EE-49AE-BE6E-90C260AB1D71}"/>
              </a:ext>
            </a:extLst>
          </p:cNvPr>
          <p:cNvSpPr/>
          <p:nvPr/>
        </p:nvSpPr>
        <p:spPr>
          <a:xfrm>
            <a:off x="3443245" y="4841020"/>
            <a:ext cx="1456785" cy="259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VA / PT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771CB2C-0301-47E1-B1AA-26245152DDAF}"/>
              </a:ext>
            </a:extLst>
          </p:cNvPr>
          <p:cNvSpPr/>
          <p:nvPr/>
        </p:nvSpPr>
        <p:spPr>
          <a:xfrm>
            <a:off x="3442049" y="5436559"/>
            <a:ext cx="1456785" cy="259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SIEM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E1E6A2C-8E21-423C-B1B8-811FF25C73BA}"/>
              </a:ext>
            </a:extLst>
          </p:cNvPr>
          <p:cNvSpPr/>
          <p:nvPr/>
        </p:nvSpPr>
        <p:spPr>
          <a:xfrm>
            <a:off x="3442049" y="5734324"/>
            <a:ext cx="1456785" cy="259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DR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88" name="Diagonal Stripe 87">
            <a:extLst>
              <a:ext uri="{FF2B5EF4-FFF2-40B4-BE49-F238E27FC236}">
                <a16:creationId xmlns:a16="http://schemas.microsoft.com/office/drawing/2014/main" id="{BF3C531C-4D69-4B49-B5B1-7F262C64452C}"/>
              </a:ext>
            </a:extLst>
          </p:cNvPr>
          <p:cNvSpPr/>
          <p:nvPr/>
        </p:nvSpPr>
        <p:spPr>
          <a:xfrm rot="9388168">
            <a:off x="4534477" y="4051717"/>
            <a:ext cx="831264" cy="1886655"/>
          </a:xfrm>
          <a:prstGeom prst="diagStrip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IN" sz="240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237404CC-7E8A-42DB-9DBA-742DAA0E9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092" b="2530"/>
          <a:stretch/>
        </p:blipFill>
        <p:spPr>
          <a:xfrm>
            <a:off x="6683051" y="5392783"/>
            <a:ext cx="4454956" cy="537656"/>
          </a:xfrm>
          <a:prstGeom prst="rect">
            <a:avLst/>
          </a:prstGeom>
        </p:spPr>
      </p:pic>
      <p:sp>
        <p:nvSpPr>
          <p:cNvPr id="108" name="Arrow: Pentagon 107">
            <a:extLst>
              <a:ext uri="{FF2B5EF4-FFF2-40B4-BE49-F238E27FC236}">
                <a16:creationId xmlns:a16="http://schemas.microsoft.com/office/drawing/2014/main" id="{F16BA272-75C9-4734-8B11-214B7993CD74}"/>
              </a:ext>
            </a:extLst>
          </p:cNvPr>
          <p:cNvSpPr/>
          <p:nvPr/>
        </p:nvSpPr>
        <p:spPr>
          <a:xfrm rot="16200000">
            <a:off x="8082831" y="3781361"/>
            <a:ext cx="185740" cy="328400"/>
          </a:xfrm>
          <a:prstGeom prst="homePlate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IN" sz="240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03ADFE3-7A8E-498F-A235-6328CBE4F4A1}"/>
              </a:ext>
            </a:extLst>
          </p:cNvPr>
          <p:cNvSpPr txBox="1"/>
          <p:nvPr/>
        </p:nvSpPr>
        <p:spPr>
          <a:xfrm>
            <a:off x="7892273" y="4008112"/>
            <a:ext cx="68016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Polled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12" name="Arrow: Pentagon 111">
            <a:extLst>
              <a:ext uri="{FF2B5EF4-FFF2-40B4-BE49-F238E27FC236}">
                <a16:creationId xmlns:a16="http://schemas.microsoft.com/office/drawing/2014/main" id="{76250D69-5BC5-449B-ABAC-189D2CC4CF2A}"/>
              </a:ext>
            </a:extLst>
          </p:cNvPr>
          <p:cNvSpPr/>
          <p:nvPr/>
        </p:nvSpPr>
        <p:spPr>
          <a:xfrm rot="16200000">
            <a:off x="8810783" y="3781361"/>
            <a:ext cx="185740" cy="328400"/>
          </a:xfrm>
          <a:prstGeom prst="homePlate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IN" sz="240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D1DE4C2-2668-4725-9852-1927C1301922}"/>
              </a:ext>
            </a:extLst>
          </p:cNvPr>
          <p:cNvSpPr txBox="1"/>
          <p:nvPr/>
        </p:nvSpPr>
        <p:spPr>
          <a:xfrm>
            <a:off x="8636283" y="4001106"/>
            <a:ext cx="61374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Logs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14" name="Arrow: Pentagon 113">
            <a:extLst>
              <a:ext uri="{FF2B5EF4-FFF2-40B4-BE49-F238E27FC236}">
                <a16:creationId xmlns:a16="http://schemas.microsoft.com/office/drawing/2014/main" id="{62DB193F-0A7E-4D54-97AD-713D11743869}"/>
              </a:ext>
            </a:extLst>
          </p:cNvPr>
          <p:cNvSpPr/>
          <p:nvPr/>
        </p:nvSpPr>
        <p:spPr>
          <a:xfrm rot="16200000">
            <a:off x="9513763" y="3781361"/>
            <a:ext cx="185740" cy="328400"/>
          </a:xfrm>
          <a:prstGeom prst="homePlate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IN" sz="240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FE1C341-5D6E-488E-8357-13E74CA7F9F2}"/>
              </a:ext>
            </a:extLst>
          </p:cNvPr>
          <p:cNvSpPr txBox="1"/>
          <p:nvPr/>
        </p:nvSpPr>
        <p:spPr>
          <a:xfrm>
            <a:off x="9313876" y="3996537"/>
            <a:ext cx="68016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Agents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16" name="Arrow: Pentagon 115">
            <a:extLst>
              <a:ext uri="{FF2B5EF4-FFF2-40B4-BE49-F238E27FC236}">
                <a16:creationId xmlns:a16="http://schemas.microsoft.com/office/drawing/2014/main" id="{1AFB2854-CC11-43F5-9E60-AE98E2A62DB9}"/>
              </a:ext>
            </a:extLst>
          </p:cNvPr>
          <p:cNvSpPr/>
          <p:nvPr/>
        </p:nvSpPr>
        <p:spPr>
          <a:xfrm rot="16200000">
            <a:off x="10158557" y="3781361"/>
            <a:ext cx="185740" cy="328400"/>
          </a:xfrm>
          <a:prstGeom prst="homePlate">
            <a:avLst/>
          </a:prstGeom>
          <a:solidFill>
            <a:srgbClr val="BE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IN" sz="2400">
              <a:solidFill>
                <a:prstClr val="white"/>
              </a:solidFill>
              <a:latin typeface="Trebuchet MS" panose="020B070302020209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A699D38-99F2-4E68-91BA-7568BA4991DC}"/>
              </a:ext>
            </a:extLst>
          </p:cNvPr>
          <p:cNvSpPr txBox="1"/>
          <p:nvPr/>
        </p:nvSpPr>
        <p:spPr>
          <a:xfrm>
            <a:off x="10057881" y="4006580"/>
            <a:ext cx="47353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API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7C000B38-BE53-4B42-87D1-D64A1AF49EDD}"/>
              </a:ext>
            </a:extLst>
          </p:cNvPr>
          <p:cNvSpPr/>
          <p:nvPr/>
        </p:nvSpPr>
        <p:spPr>
          <a:xfrm>
            <a:off x="10469847" y="2984933"/>
            <a:ext cx="1298284" cy="240000"/>
          </a:xfrm>
          <a:prstGeom prst="roundRect">
            <a:avLst/>
          </a:prstGeom>
          <a:solidFill>
            <a:srgbClr val="BFD72F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067" b="1">
                <a:solidFill>
                  <a:prstClr val="black"/>
                </a:solidFill>
                <a:latin typeface="Trebuchet MS" panose="020B0703020202090204" pitchFamily="34" charset="0"/>
              </a:rPr>
              <a:t>Data Store</a:t>
            </a:r>
            <a:endParaRPr lang="en-IN" sz="1067" b="1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Arrow: Left-Up 32">
            <a:extLst>
              <a:ext uri="{FF2B5EF4-FFF2-40B4-BE49-F238E27FC236}">
                <a16:creationId xmlns:a16="http://schemas.microsoft.com/office/drawing/2014/main" id="{935B670A-EA94-43EE-807E-6E2876FE3062}"/>
              </a:ext>
            </a:extLst>
          </p:cNvPr>
          <p:cNvSpPr/>
          <p:nvPr/>
        </p:nvSpPr>
        <p:spPr>
          <a:xfrm flipH="1" flipV="1">
            <a:off x="4032901" y="3047928"/>
            <a:ext cx="782424" cy="878281"/>
          </a:xfrm>
          <a:prstGeom prst="leftUpArrow">
            <a:avLst>
              <a:gd name="adj1" fmla="val 10044"/>
              <a:gd name="adj2" fmla="val 13250"/>
              <a:gd name="adj3" fmla="val 18590"/>
            </a:avLst>
          </a:prstGeom>
          <a:solidFill>
            <a:srgbClr val="BFD72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endParaRPr lang="en-IN" sz="240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65C6B8-2970-4276-8E5E-C38C56F443D1}"/>
              </a:ext>
            </a:extLst>
          </p:cNvPr>
          <p:cNvGrpSpPr/>
          <p:nvPr/>
        </p:nvGrpSpPr>
        <p:grpSpPr>
          <a:xfrm rot="196115">
            <a:off x="5647149" y="5457001"/>
            <a:ext cx="985385" cy="451381"/>
            <a:chOff x="4310074" y="4489446"/>
            <a:chExt cx="897698" cy="33853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23" name="Arrow: Chevron 122">
              <a:extLst>
                <a:ext uri="{FF2B5EF4-FFF2-40B4-BE49-F238E27FC236}">
                  <a16:creationId xmlns:a16="http://schemas.microsoft.com/office/drawing/2014/main" id="{A1BC15F6-7AFE-46F0-8A0C-3FF06955CF06}"/>
                </a:ext>
              </a:extLst>
            </p:cNvPr>
            <p:cNvSpPr/>
            <p:nvPr/>
          </p:nvSpPr>
          <p:spPr>
            <a:xfrm>
              <a:off x="5028629" y="4497215"/>
              <a:ext cx="179143" cy="315949"/>
            </a:xfrm>
            <a:prstGeom prst="chevron">
              <a:avLst/>
            </a:prstGeom>
            <a:solidFill>
              <a:srgbClr val="BFD72F"/>
            </a:solidFill>
            <a:ln w="3175">
              <a:solidFill>
                <a:srgbClr val="A9D18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/>
              <a:endParaRPr lang="en-IN" sz="240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124" name="Arrow: Chevron 123">
              <a:extLst>
                <a:ext uri="{FF2B5EF4-FFF2-40B4-BE49-F238E27FC236}">
                  <a16:creationId xmlns:a16="http://schemas.microsoft.com/office/drawing/2014/main" id="{973851D5-7858-4347-AB18-A384C2E02DE5}"/>
                </a:ext>
              </a:extLst>
            </p:cNvPr>
            <p:cNvSpPr/>
            <p:nvPr/>
          </p:nvSpPr>
          <p:spPr>
            <a:xfrm rot="21432314">
              <a:off x="4310074" y="4512033"/>
              <a:ext cx="240146" cy="315949"/>
            </a:xfrm>
            <a:prstGeom prst="chevron">
              <a:avLst/>
            </a:prstGeom>
            <a:solidFill>
              <a:srgbClr val="BFD72F"/>
            </a:solidFill>
            <a:ln w="3175">
              <a:solidFill>
                <a:srgbClr val="A9D18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/>
              <a:endParaRPr lang="en-IN" sz="240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EFD3AC8C-F57E-4DA1-98F2-A977887CF077}"/>
                </a:ext>
              </a:extLst>
            </p:cNvPr>
            <p:cNvCxnSpPr>
              <a:cxnSpLocks/>
              <a:stCxn id="124" idx="1"/>
              <a:endCxn id="123" idx="1"/>
            </p:cNvCxnSpPr>
            <p:nvPr/>
          </p:nvCxnSpPr>
          <p:spPr>
            <a:xfrm flipV="1">
              <a:off x="4430147" y="4655190"/>
              <a:ext cx="688054" cy="14818"/>
            </a:xfrm>
            <a:prstGeom prst="line">
              <a:avLst/>
            </a:prstGeom>
            <a:grpFill/>
            <a:ln>
              <a:solidFill>
                <a:srgbClr val="A9D18E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BD69A12-6B8C-460C-9EEC-8E37A3D7E1A1}"/>
                </a:ext>
              </a:extLst>
            </p:cNvPr>
            <p:cNvSpPr txBox="1"/>
            <p:nvPr/>
          </p:nvSpPr>
          <p:spPr>
            <a:xfrm rot="21403885">
              <a:off x="4528776" y="4489446"/>
              <a:ext cx="542084" cy="3155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585"/>
              <a:r>
                <a:rPr lang="en-US" sz="1067">
                  <a:solidFill>
                    <a:srgbClr val="BED730"/>
                  </a:solidFill>
                  <a:latin typeface="Trebuchet MS" panose="020B0703020202090204" pitchFamily="34" charset="0"/>
                </a:rPr>
                <a:t>API </a:t>
              </a:r>
            </a:p>
            <a:p>
              <a:pPr algn="ctr" defTabSz="609585"/>
              <a:r>
                <a:rPr lang="en-US" sz="1067">
                  <a:solidFill>
                    <a:srgbClr val="BED730"/>
                  </a:solidFill>
                  <a:latin typeface="Trebuchet MS" panose="020B0703020202090204" pitchFamily="34" charset="0"/>
                </a:rPr>
                <a:t>Agents</a:t>
              </a:r>
              <a:endParaRPr lang="en-IN" sz="1067">
                <a:solidFill>
                  <a:srgbClr val="BED730"/>
                </a:solidFill>
                <a:latin typeface="Trebuchet MS" panose="020B0703020202090204" pitchFamily="34" charset="0"/>
              </a:endParaRP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8E8892C-6B32-4BAA-8DA2-9F8E1A9E1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0112" y="4813164"/>
              <a:ext cx="703303" cy="14818"/>
            </a:xfrm>
            <a:prstGeom prst="line">
              <a:avLst/>
            </a:prstGeom>
            <a:grpFill/>
            <a:ln>
              <a:solidFill>
                <a:srgbClr val="A9D18E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C695C11-07B2-4FCC-9D1F-89F82CEC3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0112" y="4497213"/>
              <a:ext cx="703303" cy="14818"/>
            </a:xfrm>
            <a:prstGeom prst="line">
              <a:avLst/>
            </a:prstGeom>
            <a:grpFill/>
            <a:ln>
              <a:solidFill>
                <a:srgbClr val="A9D18E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350A2CAE-25DA-4FB8-9D34-74C8985B45D9}"/>
              </a:ext>
            </a:extLst>
          </p:cNvPr>
          <p:cNvCxnSpPr>
            <a:cxnSpLocks/>
          </p:cNvCxnSpPr>
          <p:nvPr/>
        </p:nvCxnSpPr>
        <p:spPr>
          <a:xfrm flipV="1">
            <a:off x="7993416" y="2785859"/>
            <a:ext cx="0" cy="249877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4C0C812D-9D32-4C1C-8EB1-C483202AE2F3}"/>
              </a:ext>
            </a:extLst>
          </p:cNvPr>
          <p:cNvCxnSpPr>
            <a:cxnSpLocks/>
          </p:cNvCxnSpPr>
          <p:nvPr/>
        </p:nvCxnSpPr>
        <p:spPr>
          <a:xfrm flipV="1">
            <a:off x="11051585" y="2785859"/>
            <a:ext cx="0" cy="249877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0508C41-1E94-4133-AF25-9440D7A521A4}"/>
              </a:ext>
            </a:extLst>
          </p:cNvPr>
          <p:cNvCxnSpPr>
            <a:cxnSpLocks/>
          </p:cNvCxnSpPr>
          <p:nvPr/>
        </p:nvCxnSpPr>
        <p:spPr>
          <a:xfrm flipV="1">
            <a:off x="9756056" y="2806094"/>
            <a:ext cx="0" cy="249877"/>
          </a:xfrm>
          <a:prstGeom prst="straightConnector1">
            <a:avLst/>
          </a:prstGeom>
          <a:noFill/>
          <a:ln w="19050" cap="flat" cmpd="sng" algn="ctr">
            <a:solidFill>
              <a:srgbClr val="BED73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4DDEE67-7C29-00E3-B7E1-C5DD7F1A57E4}"/>
              </a:ext>
            </a:extLst>
          </p:cNvPr>
          <p:cNvSpPr txBox="1"/>
          <p:nvPr/>
        </p:nvSpPr>
        <p:spPr>
          <a:xfrm>
            <a:off x="5158461" y="2461139"/>
            <a:ext cx="678391" cy="2565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Request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23EFE-BA84-3B2C-9E64-A8A686917490}"/>
              </a:ext>
            </a:extLst>
          </p:cNvPr>
          <p:cNvSpPr txBox="1"/>
          <p:nvPr/>
        </p:nvSpPr>
        <p:spPr>
          <a:xfrm>
            <a:off x="5916790" y="2461139"/>
            <a:ext cx="530915" cy="2565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Event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29137-9CD7-F784-7FC2-4A4D958267CD}"/>
              </a:ext>
            </a:extLst>
          </p:cNvPr>
          <p:cNvSpPr txBox="1"/>
          <p:nvPr/>
        </p:nvSpPr>
        <p:spPr>
          <a:xfrm>
            <a:off x="8075299" y="2461139"/>
            <a:ext cx="633507" cy="2565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979A8-75AD-6CD6-DD4B-611D5464674C}"/>
              </a:ext>
            </a:extLst>
          </p:cNvPr>
          <p:cNvSpPr txBox="1"/>
          <p:nvPr/>
        </p:nvSpPr>
        <p:spPr>
          <a:xfrm>
            <a:off x="7298267" y="2461139"/>
            <a:ext cx="694421" cy="2565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Problem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04DA61-2438-A3AF-29CF-FD0B7E1F44CF}"/>
              </a:ext>
            </a:extLst>
          </p:cNvPr>
          <p:cNvSpPr txBox="1"/>
          <p:nvPr/>
        </p:nvSpPr>
        <p:spPr>
          <a:xfrm>
            <a:off x="6528981" y="2461139"/>
            <a:ext cx="686406" cy="2565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800"/>
            </a:lvl1pPr>
          </a:lstStyle>
          <a:p>
            <a:pPr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Incident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64E46-72D0-DACE-EA94-0EC973E6E474}"/>
              </a:ext>
            </a:extLst>
          </p:cNvPr>
          <p:cNvSpPr txBox="1"/>
          <p:nvPr/>
        </p:nvSpPr>
        <p:spPr>
          <a:xfrm>
            <a:off x="8789547" y="2461139"/>
            <a:ext cx="933269" cy="2565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Asset Mgmt.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AEDB2B-9E75-3B38-DC6E-D58C2A5221A8}"/>
              </a:ext>
            </a:extLst>
          </p:cNvPr>
          <p:cNvSpPr txBox="1"/>
          <p:nvPr/>
        </p:nvSpPr>
        <p:spPr>
          <a:xfrm>
            <a:off x="10409599" y="2461139"/>
            <a:ext cx="1175322" cy="2565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Service Mapping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5BB23F-53B0-35E6-79CA-8C497DF67FC1}"/>
              </a:ext>
            </a:extLst>
          </p:cNvPr>
          <p:cNvSpPr txBox="1"/>
          <p:nvPr/>
        </p:nvSpPr>
        <p:spPr>
          <a:xfrm>
            <a:off x="9803557" y="2461139"/>
            <a:ext cx="524503" cy="25654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 defTabSz="609585"/>
            <a:r>
              <a:rPr lang="en-IN" sz="1067">
                <a:solidFill>
                  <a:prstClr val="black"/>
                </a:solidFill>
                <a:latin typeface="Trebuchet MS" panose="020B0703020202090204" pitchFamily="34" charset="0"/>
              </a:rPr>
              <a:t>CMDB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416E3D-1224-AD2A-83CA-F153DD9EFBE4}"/>
              </a:ext>
            </a:extLst>
          </p:cNvPr>
          <p:cNvGrpSpPr/>
          <p:nvPr/>
        </p:nvGrpSpPr>
        <p:grpSpPr>
          <a:xfrm>
            <a:off x="6295723" y="1781532"/>
            <a:ext cx="4342029" cy="292166"/>
            <a:chOff x="4904135" y="1298270"/>
            <a:chExt cx="3256522" cy="219125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E1A64FB-2082-4F31-B0FA-690E3933ADC7}"/>
                </a:ext>
              </a:extLst>
            </p:cNvPr>
            <p:cNvSpPr txBox="1"/>
            <p:nvPr/>
          </p:nvSpPr>
          <p:spPr>
            <a:xfrm>
              <a:off x="6534433" y="1301395"/>
              <a:ext cx="1626224" cy="216000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 defTabSz="914378">
                <a:defRPr sz="933" kern="0">
                  <a:solidFill>
                    <a:prstClr val="black"/>
                  </a:solidFill>
                  <a:latin typeface="Calibri" panose="020F0502020204030204"/>
                </a:defRPr>
              </a:lvl1pPr>
            </a:lstStyle>
            <a:p>
              <a:pPr defTabSz="1219140"/>
              <a:r>
                <a:rPr lang="en-US" sz="1067" kern="1200">
                  <a:latin typeface="Trebuchet MS" panose="020B0703020202090204" pitchFamily="34" charset="0"/>
                </a:rPr>
                <a:t>Service Fulfilment</a:t>
              </a:r>
              <a:endParaRPr lang="en-IN" sz="1067" kern="1200">
                <a:latin typeface="Trebuchet MS" panose="020B070302020209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A004BBA-B821-4697-860E-A08CADF9C274}"/>
                </a:ext>
              </a:extLst>
            </p:cNvPr>
            <p:cNvSpPr/>
            <p:nvPr/>
          </p:nvSpPr>
          <p:spPr>
            <a:xfrm>
              <a:off x="4904135" y="1298270"/>
              <a:ext cx="1409557" cy="212878"/>
            </a:xfrm>
            <a:prstGeom prst="roundRect">
              <a:avLst/>
            </a:prstGeom>
            <a:solidFill>
              <a:srgbClr val="E2F0D9"/>
            </a:solidFill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 defTabSz="609585"/>
              <a:r>
                <a:rPr lang="en-US" sz="1067" dirty="0">
                  <a:solidFill>
                    <a:prstClr val="black"/>
                  </a:solidFill>
                  <a:latin typeface="Trebuchet MS" panose="020B0703020202090204" pitchFamily="34" charset="0"/>
                </a:rPr>
                <a:t>Service Management Portal</a:t>
              </a:r>
              <a:endParaRPr lang="en-IN" sz="1067" dirty="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F311DF-0BEF-0AD0-8296-1192B5CB8E53}"/>
              </a:ext>
            </a:extLst>
          </p:cNvPr>
          <p:cNvGrpSpPr/>
          <p:nvPr/>
        </p:nvGrpSpPr>
        <p:grpSpPr>
          <a:xfrm>
            <a:off x="6727398" y="1051304"/>
            <a:ext cx="1220068" cy="386888"/>
            <a:chOff x="4321705" y="689157"/>
            <a:chExt cx="1337978" cy="4242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FF3D907-EB56-496A-8057-807C8C314259}"/>
                </a:ext>
              </a:extLst>
            </p:cNvPr>
            <p:cNvSpPr/>
            <p:nvPr/>
          </p:nvSpPr>
          <p:spPr>
            <a:xfrm>
              <a:off x="4321705" y="689157"/>
              <a:ext cx="1337978" cy="424277"/>
            </a:xfrm>
            <a:prstGeom prst="roundRect">
              <a:avLst>
                <a:gd name="adj" fmla="val 25219"/>
              </a:avLst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/>
              <a:endParaRPr lang="en-IN" sz="2400">
                <a:solidFill>
                  <a:prstClr val="black"/>
                </a:solidFill>
                <a:latin typeface="Trebuchet MS" panose="020B0703020202090204" pitchFamily="34" charset="0"/>
              </a:endParaRPr>
            </a:p>
          </p:txBody>
        </p:sp>
        <p:pic>
          <p:nvPicPr>
            <p:cNvPr id="10" name="Graphic 9" descr="Office worker">
              <a:extLst>
                <a:ext uri="{FF2B5EF4-FFF2-40B4-BE49-F238E27FC236}">
                  <a16:creationId xmlns:a16="http://schemas.microsoft.com/office/drawing/2014/main" id="{E6136CB3-E0FC-46E5-A3D4-FD3742B57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25132" y="727039"/>
              <a:ext cx="381000" cy="381002"/>
            </a:xfrm>
            <a:prstGeom prst="rect">
              <a:avLst/>
            </a:prstGeom>
          </p:spPr>
        </p:pic>
        <p:pic>
          <p:nvPicPr>
            <p:cNvPr id="97" name="Graphic 96" descr="Office worker">
              <a:extLst>
                <a:ext uri="{FF2B5EF4-FFF2-40B4-BE49-F238E27FC236}">
                  <a16:creationId xmlns:a16="http://schemas.microsoft.com/office/drawing/2014/main" id="{80AD78FD-FA63-68CA-5075-59F7F645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06476" y="727039"/>
              <a:ext cx="381000" cy="381002"/>
            </a:xfrm>
            <a:prstGeom prst="rect">
              <a:avLst/>
            </a:prstGeom>
          </p:spPr>
        </p:pic>
        <p:pic>
          <p:nvPicPr>
            <p:cNvPr id="99" name="Graphic 98" descr="Office worker">
              <a:extLst>
                <a:ext uri="{FF2B5EF4-FFF2-40B4-BE49-F238E27FC236}">
                  <a16:creationId xmlns:a16="http://schemas.microsoft.com/office/drawing/2014/main" id="{992AAC50-F5DB-1781-A33D-D0CF8270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7820" y="727039"/>
              <a:ext cx="381000" cy="38100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7C1B7E3-3D47-4CD3-AE29-384909B12E1C}"/>
              </a:ext>
            </a:extLst>
          </p:cNvPr>
          <p:cNvSpPr txBox="1"/>
          <p:nvPr/>
        </p:nvSpPr>
        <p:spPr>
          <a:xfrm>
            <a:off x="5587934" y="1106912"/>
            <a:ext cx="1092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200" b="1">
                <a:solidFill>
                  <a:srgbClr val="00B0F0"/>
                </a:solidFill>
                <a:latin typeface="Trebuchet MS" panose="020B0703020202090204" pitchFamily="34" charset="0"/>
              </a:rPr>
              <a:t>Customers</a:t>
            </a:r>
            <a:endParaRPr lang="en-IN" sz="1200" b="1">
              <a:solidFill>
                <a:srgbClr val="00B0F0"/>
              </a:solidFill>
              <a:latin typeface="Trebuchet MS" panose="020B0703020202090204" pitchFamily="34" charset="0"/>
            </a:endParaRPr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01EF4786-B670-D56E-FEA7-BCAEA6A56BEB}"/>
              </a:ext>
            </a:extLst>
          </p:cNvPr>
          <p:cNvSpPr/>
          <p:nvPr/>
        </p:nvSpPr>
        <p:spPr>
          <a:xfrm>
            <a:off x="6030649" y="2131851"/>
            <a:ext cx="4800000" cy="283837"/>
          </a:xfrm>
          <a:prstGeom prst="roundRect">
            <a:avLst/>
          </a:prstGeom>
          <a:solidFill>
            <a:srgbClr val="E2F0D9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Provisioning, Orchestration &amp; Service Assurance – Sify Multi-CMP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55" name="Straight Arrow Connector 1054">
            <a:extLst>
              <a:ext uri="{FF2B5EF4-FFF2-40B4-BE49-F238E27FC236}">
                <a16:creationId xmlns:a16="http://schemas.microsoft.com/office/drawing/2014/main" id="{D45DEF6F-DBA9-C104-6F41-F028C421D5D6}"/>
              </a:ext>
            </a:extLst>
          </p:cNvPr>
          <p:cNvCxnSpPr>
            <a:cxnSpLocks/>
          </p:cNvCxnSpPr>
          <p:nvPr/>
        </p:nvCxnSpPr>
        <p:spPr>
          <a:xfrm>
            <a:off x="9313876" y="1395064"/>
            <a:ext cx="0" cy="302344"/>
          </a:xfrm>
          <a:prstGeom prst="straightConnector1">
            <a:avLst/>
          </a:prstGeom>
          <a:ln>
            <a:solidFill>
              <a:srgbClr val="BED73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5FCCC297-C2D1-0167-6C55-E5C91A0DE307}"/>
              </a:ext>
            </a:extLst>
          </p:cNvPr>
          <p:cNvCxnSpPr>
            <a:cxnSpLocks/>
          </p:cNvCxnSpPr>
          <p:nvPr/>
        </p:nvCxnSpPr>
        <p:spPr>
          <a:xfrm>
            <a:off x="7353176" y="1441744"/>
            <a:ext cx="0" cy="302344"/>
          </a:xfrm>
          <a:prstGeom prst="straightConnector1">
            <a:avLst/>
          </a:prstGeom>
          <a:ln>
            <a:solidFill>
              <a:srgbClr val="BED73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Arrow Connector 1064">
            <a:extLst>
              <a:ext uri="{FF2B5EF4-FFF2-40B4-BE49-F238E27FC236}">
                <a16:creationId xmlns:a16="http://schemas.microsoft.com/office/drawing/2014/main" id="{33F65EAF-D1C3-655F-90DD-955D6EC399C5}"/>
              </a:ext>
            </a:extLst>
          </p:cNvPr>
          <p:cNvCxnSpPr>
            <a:cxnSpLocks/>
          </p:cNvCxnSpPr>
          <p:nvPr/>
        </p:nvCxnSpPr>
        <p:spPr>
          <a:xfrm>
            <a:off x="3924373" y="6148995"/>
            <a:ext cx="7436679" cy="0"/>
          </a:xfrm>
          <a:prstGeom prst="straightConnector1">
            <a:avLst/>
          </a:prstGeom>
          <a:ln w="19050">
            <a:solidFill>
              <a:srgbClr val="BFD72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0" name="Picture 24" descr="Image">
            <a:extLst>
              <a:ext uri="{FF2B5EF4-FFF2-40B4-BE49-F238E27FC236}">
                <a16:creationId xmlns:a16="http://schemas.microsoft.com/office/drawing/2014/main" id="{BF26D337-42BB-199F-FFBF-7C14C844D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071" y="3257669"/>
            <a:ext cx="661519" cy="4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1" name="Rectangle 1070">
            <a:extLst>
              <a:ext uri="{FF2B5EF4-FFF2-40B4-BE49-F238E27FC236}">
                <a16:creationId xmlns:a16="http://schemas.microsoft.com/office/drawing/2014/main" id="{41FEDA2B-6D44-A107-AC5B-447A0BA5AF0A}"/>
              </a:ext>
            </a:extLst>
          </p:cNvPr>
          <p:cNvSpPr/>
          <p:nvPr/>
        </p:nvSpPr>
        <p:spPr>
          <a:xfrm>
            <a:off x="3442049" y="5138789"/>
            <a:ext cx="1456785" cy="259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1067">
                <a:solidFill>
                  <a:prstClr val="black"/>
                </a:solidFill>
                <a:latin typeface="Trebuchet MS" panose="020B0703020202090204" pitchFamily="34" charset="0"/>
              </a:rPr>
              <a:t>AV</a:t>
            </a:r>
            <a:endParaRPr lang="en-IN" sz="1067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B1F0CACE-3780-302F-FAF3-5F1304A677E3}"/>
              </a:ext>
            </a:extLst>
          </p:cNvPr>
          <p:cNvSpPr txBox="1"/>
          <p:nvPr/>
        </p:nvSpPr>
        <p:spPr>
          <a:xfrm>
            <a:off x="6668739" y="5964380"/>
            <a:ext cx="258768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900" b="1">
                <a:latin typeface="+mj-lt"/>
              </a:defRPr>
            </a:lvl1pPr>
          </a:lstStyle>
          <a:p>
            <a:pPr defTabSz="609585"/>
            <a:r>
              <a:rPr lang="en-IN" sz="1200">
                <a:solidFill>
                  <a:prstClr val="white"/>
                </a:solidFill>
                <a:latin typeface="Trebuchet MS" panose="020B0703020202090204" pitchFamily="34" charset="0"/>
              </a:rPr>
              <a:t>Operations Support Systems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071CB588-E956-852B-4FB4-BC47C7312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712" y="5471717"/>
            <a:ext cx="383011" cy="28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B80FE1-4F77-1277-8B0B-E3DA789BE7BD}"/>
              </a:ext>
            </a:extLst>
          </p:cNvPr>
          <p:cNvSpPr txBox="1"/>
          <p:nvPr/>
        </p:nvSpPr>
        <p:spPr>
          <a:xfrm>
            <a:off x="11045304" y="5737028"/>
            <a:ext cx="663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IN" sz="800" b="1" i="1">
                <a:solidFill>
                  <a:prstClr val="black"/>
                </a:solidFill>
                <a:latin typeface="Trebuchet MS" panose="020B0703020202090204" pitchFamily="34" charset="0"/>
              </a:rPr>
              <a:t>Any Cloud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E235C88-77E8-404A-83E7-A4DD4A67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92358"/>
            <a:ext cx="11328200" cy="533465"/>
          </a:xfrm>
        </p:spPr>
        <p:txBody>
          <a:bodyPr vert="horz" wrap="square" lIns="0" tIns="60953" rIns="121904" bIns="60953" rtlCol="0" anchor="ctr">
            <a:spAutoFit/>
          </a:bodyPr>
          <a:lstStyle/>
          <a:p>
            <a:r>
              <a:rPr lang="en-US"/>
              <a:t>DIGITAL IT MANAGED SERVICES FRAMEWORK </a:t>
            </a:r>
            <a:endParaRPr lang="en-IN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9B9600C-EF63-5676-1C03-0BE929CDA9C2}"/>
              </a:ext>
            </a:extLst>
          </p:cNvPr>
          <p:cNvGraphicFramePr/>
          <p:nvPr/>
        </p:nvGraphicFramePr>
        <p:xfrm>
          <a:off x="661188" y="1316568"/>
          <a:ext cx="2077408" cy="4993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28593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D1CD-8796-87FC-82BA-191FA85B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Automation-led managed services </a:t>
            </a:r>
            <a:endParaRPr lang="en-IN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B294D5A-0D6B-525B-2F17-6CC9258B8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1958554"/>
            <a:ext cx="11328200" cy="3595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5DCB4A-FA6B-0B4F-6659-81D0B960569B}"/>
              </a:ext>
            </a:extLst>
          </p:cNvPr>
          <p:cNvSpPr txBox="1"/>
          <p:nvPr/>
        </p:nvSpPr>
        <p:spPr>
          <a:xfrm>
            <a:off x="681357" y="3149713"/>
            <a:ext cx="21354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1867" b="1" cap="all">
                <a:solidFill>
                  <a:srgbClr val="BED730"/>
                </a:solidFill>
                <a:latin typeface="Trebuchet MS"/>
              </a:rPr>
              <a:t>Provisioning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C523F-BF80-22A1-DF56-46F3C0A6985B}"/>
              </a:ext>
            </a:extLst>
          </p:cNvPr>
          <p:cNvSpPr txBox="1"/>
          <p:nvPr/>
        </p:nvSpPr>
        <p:spPr>
          <a:xfrm>
            <a:off x="681358" y="3632229"/>
            <a:ext cx="2231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spcAft>
                <a:spcPts val="267"/>
              </a:spcAft>
            </a:pPr>
            <a:r>
              <a:rPr lang="en-US" sz="1400">
                <a:solidFill>
                  <a:prstClr val="white">
                    <a:lumMod val="85000"/>
                  </a:prstClr>
                </a:solidFill>
                <a:latin typeface="Trebuchet MS"/>
              </a:rPr>
              <a:t>Catalog based orchestration - Creation, Self Service, Multi Cloud Management, etc.</a:t>
            </a:r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CC4CCDFF-D85C-A14B-D443-22C8A379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443" y="2597564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6B7394-E641-A016-E612-786330697479}"/>
              </a:ext>
            </a:extLst>
          </p:cNvPr>
          <p:cNvSpPr txBox="1"/>
          <p:nvPr/>
        </p:nvSpPr>
        <p:spPr>
          <a:xfrm>
            <a:off x="3491576" y="3149712"/>
            <a:ext cx="21354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1867" b="1" cap="all">
                <a:solidFill>
                  <a:srgbClr val="BED730"/>
                </a:solidFill>
                <a:latin typeface="Trebuchet MS"/>
              </a:rPr>
              <a:t>Workflow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B8CFB8-583E-A38E-FF98-23D1B41CB61B}"/>
              </a:ext>
            </a:extLst>
          </p:cNvPr>
          <p:cNvSpPr txBox="1"/>
          <p:nvPr/>
        </p:nvSpPr>
        <p:spPr>
          <a:xfrm>
            <a:off x="3491577" y="3632229"/>
            <a:ext cx="2604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spcAft>
                <a:spcPts val="267"/>
              </a:spcAft>
            </a:pPr>
            <a:r>
              <a:rPr lang="en-US" sz="1400">
                <a:solidFill>
                  <a:prstClr val="white">
                    <a:lumMod val="85000"/>
                  </a:prstClr>
                </a:solidFill>
                <a:latin typeface="Trebuchet MS"/>
              </a:rPr>
              <a:t>Sequential workflow defined services and checks with or without any intervention – Service Request, Notifications, Authorization, Assignment etc. </a:t>
            </a: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9CF8EAC5-715B-D13B-0B52-723C6FF6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2661" y="2597564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A5C0EB0-E30C-B1D5-1BC1-E088D5D3A6D3}"/>
              </a:ext>
            </a:extLst>
          </p:cNvPr>
          <p:cNvSpPr txBox="1"/>
          <p:nvPr/>
        </p:nvSpPr>
        <p:spPr>
          <a:xfrm>
            <a:off x="6462881" y="3149712"/>
            <a:ext cx="21354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1867" b="1" cap="all">
                <a:solidFill>
                  <a:srgbClr val="BED730"/>
                </a:solidFill>
                <a:latin typeface="Trebuchet MS"/>
              </a:rPr>
              <a:t>Event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0E7579-9C92-5BC2-70FC-9014A20A5F35}"/>
              </a:ext>
            </a:extLst>
          </p:cNvPr>
          <p:cNvSpPr txBox="1"/>
          <p:nvPr/>
        </p:nvSpPr>
        <p:spPr>
          <a:xfrm>
            <a:off x="6462882" y="3632227"/>
            <a:ext cx="2231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spcAft>
                <a:spcPts val="267"/>
              </a:spcAft>
            </a:pPr>
            <a:r>
              <a:rPr lang="en-US" sz="1400">
                <a:solidFill>
                  <a:prstClr val="white">
                    <a:lumMod val="85000"/>
                  </a:prstClr>
                </a:solidFill>
                <a:latin typeface="Trebuchet MS"/>
              </a:rPr>
              <a:t>Triggered based on one or sequence of events – Alerts from tools or APIs, Threshold violations, etc.</a:t>
            </a:r>
          </a:p>
        </p:txBody>
      </p:sp>
      <p:pic>
        <p:nvPicPr>
          <p:cNvPr id="29" name="Picture 18">
            <a:extLst>
              <a:ext uri="{FF2B5EF4-FFF2-40B4-BE49-F238E27FC236}">
                <a16:creationId xmlns:a16="http://schemas.microsoft.com/office/drawing/2014/main" id="{EB186BDA-9A4B-EF60-3A01-85FB0258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3967" y="2597564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B29345B-C79C-AAF3-C72F-1B61D2E10314}"/>
              </a:ext>
            </a:extLst>
          </p:cNvPr>
          <p:cNvSpPr txBox="1"/>
          <p:nvPr/>
        </p:nvSpPr>
        <p:spPr>
          <a:xfrm>
            <a:off x="9338460" y="3149712"/>
            <a:ext cx="213545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en-US" sz="1867" b="1" cap="all">
                <a:solidFill>
                  <a:srgbClr val="BED730"/>
                </a:solidFill>
                <a:latin typeface="Trebuchet MS"/>
              </a:rPr>
              <a:t>Runbook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04A175-20A8-D6D3-96D0-9DED440D9566}"/>
              </a:ext>
            </a:extLst>
          </p:cNvPr>
          <p:cNvSpPr txBox="1"/>
          <p:nvPr/>
        </p:nvSpPr>
        <p:spPr>
          <a:xfrm>
            <a:off x="9338461" y="3632229"/>
            <a:ext cx="2231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spcAft>
                <a:spcPts val="267"/>
              </a:spcAft>
            </a:pPr>
            <a:r>
              <a:rPr lang="en-US" sz="1400">
                <a:solidFill>
                  <a:prstClr val="white">
                    <a:lumMod val="85000"/>
                  </a:prstClr>
                </a:solidFill>
                <a:latin typeface="Trebuchet MS"/>
              </a:rPr>
              <a:t>SOP based sequential tasks - Service Health checks &amp; defined actions.</a:t>
            </a:r>
          </a:p>
        </p:txBody>
      </p:sp>
      <p:pic>
        <p:nvPicPr>
          <p:cNvPr id="32" name="Picture 18">
            <a:extLst>
              <a:ext uri="{FF2B5EF4-FFF2-40B4-BE49-F238E27FC236}">
                <a16:creationId xmlns:a16="http://schemas.microsoft.com/office/drawing/2014/main" id="{A1FD7104-E706-87C7-5A15-10131E36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99545" y="2597564"/>
            <a:ext cx="480000" cy="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0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7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10.xml><?xml version="1.0" encoding="utf-8"?>
<a:theme xmlns:a="http://schemas.openxmlformats.org/drawingml/2006/main" name="2_ESAF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11.xml><?xml version="1.0" encoding="utf-8"?>
<a:theme xmlns:a="http://schemas.openxmlformats.org/drawingml/2006/main" name="6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12.xml><?xml version="1.0" encoding="utf-8"?>
<a:theme xmlns:a="http://schemas.openxmlformats.org/drawingml/2006/main" name="8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13.xml><?xml version="1.0" encoding="utf-8"?>
<a:theme xmlns:a="http://schemas.openxmlformats.org/drawingml/2006/main" name="4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ESAF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3.xml><?xml version="1.0" encoding="utf-8"?>
<a:theme xmlns:a="http://schemas.openxmlformats.org/drawingml/2006/main" name="Webinar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4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5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6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7.xml><?xml version="1.0" encoding="utf-8"?>
<a:theme xmlns:a="http://schemas.openxmlformats.org/drawingml/2006/main" name="5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fy Theme 11102018" id="{5D34ADB0-9B4B-4AC9-89EB-6B867DA4F5E7}" vid="{13943DAD-321F-49F1-803A-50B168C71F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4139</Words>
  <Application>Microsoft Office PowerPoint</Application>
  <PresentationFormat>Widescreen</PresentationFormat>
  <Paragraphs>882</Paragraphs>
  <Slides>42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7_Sify Theme Nov20</vt:lpstr>
      <vt:lpstr>1_ESAF theme</vt:lpstr>
      <vt:lpstr>Webinar Theme</vt:lpstr>
      <vt:lpstr>Sify Theme Nov20</vt:lpstr>
      <vt:lpstr>1_Sify Theme Nov20</vt:lpstr>
      <vt:lpstr>2_Sify Theme Nov20</vt:lpstr>
      <vt:lpstr>5_Sify Theme Nov20</vt:lpstr>
      <vt:lpstr>3_Office Theme</vt:lpstr>
      <vt:lpstr>3_Sify Theme Nov20</vt:lpstr>
      <vt:lpstr>2_ESAF theme</vt:lpstr>
      <vt:lpstr>6_Sify Theme Nov20</vt:lpstr>
      <vt:lpstr>8_Sify Theme Nov20</vt:lpstr>
      <vt:lpstr>4_Sify Theme Nov20</vt:lpstr>
      <vt:lpstr>PowerPoint Presentation</vt:lpstr>
      <vt:lpstr>SIFY Enabling digital experiences </vt:lpstr>
      <vt:lpstr>Investments in DIGITAL INFRASTRUCTURE &amp; PLATFORMS – SIFY </vt:lpstr>
      <vt:lpstr>PowerPoint Presentation</vt:lpstr>
      <vt:lpstr>SIFY MANAGED SERVICES: SNAPSHOT</vt:lpstr>
      <vt:lpstr>WHAT WE HEAR</vt:lpstr>
      <vt:lpstr>HOW CUSTOMER EXPECTS</vt:lpstr>
      <vt:lpstr>DIGITAL IT MANAGED SERVICES FRAMEWORK </vt:lpstr>
      <vt:lpstr>Automation-led managed services </vt:lpstr>
      <vt:lpstr>Managed services Automation </vt:lpstr>
      <vt:lpstr>Smart &amp; Efficient Service Management Portfolio - Sify</vt:lpstr>
      <vt:lpstr>PowerPoint Presentation</vt:lpstr>
      <vt:lpstr>DAY IN A LIFE IN IT OPERATIONS - INTEGRATED SERVICE DESK </vt:lpstr>
      <vt:lpstr>Making lives efficient with OMNICHANNEL communications - SELF SERVICE SUPPORT   </vt:lpstr>
      <vt:lpstr>CLIENT BUSINESS REVIEW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SECURITY MANAGED SERVICES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AIOps powered Full Stack Observability</vt:lpstr>
      <vt:lpstr>PowerPoint Presentation</vt:lpstr>
      <vt:lpstr>SWOT ANALYSIS OF SIFY</vt:lpstr>
      <vt:lpstr>COMPETITION INSIGHTS</vt:lpstr>
      <vt:lpstr>PowerPoint Presentation</vt:lpstr>
      <vt:lpstr>INDIA IT OUTSORCING MARKET GROWTH</vt:lpstr>
      <vt:lpstr>MANAGED SERVICES TRENDS FOR MANUFACTURING</vt:lpstr>
      <vt:lpstr>MANAGED SERVICES TRENDS FOR SMALL &amp; MEDIUM BANKS AND NBFCS</vt:lpstr>
      <vt:lpstr>MANAGED SERVICES TRENDS FOR MEDIA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Agrima Singh</dc:creator>
  <cp:lastModifiedBy>Agrima Singh</cp:lastModifiedBy>
  <cp:revision>2</cp:revision>
  <dcterms:created xsi:type="dcterms:W3CDTF">2024-06-24T11:57:51Z</dcterms:created>
  <dcterms:modified xsi:type="dcterms:W3CDTF">2024-07-01T07:15:31Z</dcterms:modified>
</cp:coreProperties>
</file>