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Lst>
  <p:notesMasterIdLst>
    <p:notesMasterId r:id="rId26"/>
  </p:notesMasterIdLst>
  <p:sldIdLst>
    <p:sldId id="2147479890" r:id="rId3"/>
    <p:sldId id="2147479897" r:id="rId4"/>
    <p:sldId id="2147479899" r:id="rId5"/>
    <p:sldId id="2147480194" r:id="rId6"/>
    <p:sldId id="2147480179" r:id="rId7"/>
    <p:sldId id="2147480190" r:id="rId8"/>
    <p:sldId id="2147480175" r:id="rId9"/>
    <p:sldId id="2146846715" r:id="rId10"/>
    <p:sldId id="2147479868" r:id="rId11"/>
    <p:sldId id="2147480171" r:id="rId12"/>
    <p:sldId id="2147479893" r:id="rId13"/>
    <p:sldId id="2147479844" r:id="rId14"/>
    <p:sldId id="2147480173" r:id="rId15"/>
    <p:sldId id="2147479884" r:id="rId16"/>
    <p:sldId id="2147311368" r:id="rId17"/>
    <p:sldId id="2147480180" r:id="rId18"/>
    <p:sldId id="2147479859" r:id="rId19"/>
    <p:sldId id="2147473494" r:id="rId20"/>
    <p:sldId id="2147480167" r:id="rId21"/>
    <p:sldId id="2147473431" r:id="rId22"/>
    <p:sldId id="2147473488" r:id="rId23"/>
    <p:sldId id="2147480193" r:id="rId24"/>
    <p:sldId id="2147479847" r:id="rId2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BED730"/>
    <a:srgbClr val="17375E"/>
    <a:srgbClr val="F9F9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07D7C-2325-44BF-B73C-C192F22490DC}" v="105" dt="2024-06-18T20:15:49.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41" autoAdjust="0"/>
    <p:restoredTop sz="94061" autoAdjust="0"/>
  </p:normalViewPr>
  <p:slideViewPr>
    <p:cSldViewPr snapToGrid="0">
      <p:cViewPr>
        <p:scale>
          <a:sx n="165" d="100"/>
          <a:sy n="165" d="100"/>
        </p:scale>
        <p:origin x="976" y="8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ekanandan Sivaguru" userId="67c57917-f9ba-4e10-a8ca-4da79836ae93" providerId="ADAL" clId="{D6075AE5-2282-4420-98F5-69BF3E2716F8}"/>
    <pc:docChg chg="modSld">
      <pc:chgData name="Vivekanandan Sivaguru" userId="67c57917-f9ba-4e10-a8ca-4da79836ae93" providerId="ADAL" clId="{D6075AE5-2282-4420-98F5-69BF3E2716F8}" dt="2024-06-19T05:15:55.841" v="45" actId="20577"/>
      <pc:docMkLst>
        <pc:docMk/>
      </pc:docMkLst>
      <pc:sldChg chg="modSp mod">
        <pc:chgData name="Vivekanandan Sivaguru" userId="67c57917-f9ba-4e10-a8ca-4da79836ae93" providerId="ADAL" clId="{D6075AE5-2282-4420-98F5-69BF3E2716F8}" dt="2024-06-19T05:13:08.335" v="22" actId="20577"/>
        <pc:sldMkLst>
          <pc:docMk/>
          <pc:sldMk cId="350087035" sldId="2147480179"/>
        </pc:sldMkLst>
        <pc:spChg chg="mod">
          <ac:chgData name="Vivekanandan Sivaguru" userId="67c57917-f9ba-4e10-a8ca-4da79836ae93" providerId="ADAL" clId="{D6075AE5-2282-4420-98F5-69BF3E2716F8}" dt="2024-06-19T05:13:08.335" v="22" actId="20577"/>
          <ac:spMkLst>
            <pc:docMk/>
            <pc:sldMk cId="350087035" sldId="2147480179"/>
            <ac:spMk id="12" creationId="{F8E9CA74-2C0E-A7B3-3CEA-359C13FF3E63}"/>
          </ac:spMkLst>
        </pc:spChg>
      </pc:sldChg>
      <pc:sldChg chg="modSp mod">
        <pc:chgData name="Vivekanandan Sivaguru" userId="67c57917-f9ba-4e10-a8ca-4da79836ae93" providerId="ADAL" clId="{D6075AE5-2282-4420-98F5-69BF3E2716F8}" dt="2024-06-19T05:15:55.841" v="45" actId="20577"/>
        <pc:sldMkLst>
          <pc:docMk/>
          <pc:sldMk cId="3907390590" sldId="2147480193"/>
        </pc:sldMkLst>
        <pc:spChg chg="mod">
          <ac:chgData name="Vivekanandan Sivaguru" userId="67c57917-f9ba-4e10-a8ca-4da79836ae93" providerId="ADAL" clId="{D6075AE5-2282-4420-98F5-69BF3E2716F8}" dt="2024-06-19T05:12:04.439" v="1" actId="2"/>
          <ac:spMkLst>
            <pc:docMk/>
            <pc:sldMk cId="3907390590" sldId="2147480193"/>
            <ac:spMk id="10" creationId="{BF7937FB-1F2F-63C9-3FBC-C62ACAD9FB6B}"/>
          </ac:spMkLst>
        </pc:spChg>
        <pc:spChg chg="mod">
          <ac:chgData name="Vivekanandan Sivaguru" userId="67c57917-f9ba-4e10-a8ca-4da79836ae93" providerId="ADAL" clId="{D6075AE5-2282-4420-98F5-69BF3E2716F8}" dt="2024-06-19T05:15:34.687" v="40" actId="20577"/>
          <ac:spMkLst>
            <pc:docMk/>
            <pc:sldMk cId="3907390590" sldId="2147480193"/>
            <ac:spMk id="11" creationId="{3214EB1A-5531-09D3-551A-C1FA4638CBAE}"/>
          </ac:spMkLst>
        </pc:spChg>
        <pc:spChg chg="mod">
          <ac:chgData name="Vivekanandan Sivaguru" userId="67c57917-f9ba-4e10-a8ca-4da79836ae93" providerId="ADAL" clId="{D6075AE5-2282-4420-98F5-69BF3E2716F8}" dt="2024-06-19T05:15:55.841" v="45" actId="20577"/>
          <ac:spMkLst>
            <pc:docMk/>
            <pc:sldMk cId="3907390590" sldId="2147480193"/>
            <ac:spMk id="12" creationId="{CB98C3A6-7D39-FE01-FAA0-41E6634E4DE7}"/>
          </ac:spMkLst>
        </pc:spChg>
        <pc:spChg chg="mod">
          <ac:chgData name="Vivekanandan Sivaguru" userId="67c57917-f9ba-4e10-a8ca-4da79836ae93" providerId="ADAL" clId="{D6075AE5-2282-4420-98F5-69BF3E2716F8}" dt="2024-06-19T05:13:55.975" v="25" actId="20577"/>
          <ac:spMkLst>
            <pc:docMk/>
            <pc:sldMk cId="3907390590" sldId="2147480193"/>
            <ac:spMk id="13" creationId="{6A3528AF-0EF3-B092-4E74-8490DD147F3C}"/>
          </ac:spMkLst>
        </pc:spChg>
        <pc:spChg chg="mod">
          <ac:chgData name="Vivekanandan Sivaguru" userId="67c57917-f9ba-4e10-a8ca-4da79836ae93" providerId="ADAL" clId="{D6075AE5-2282-4420-98F5-69BF3E2716F8}" dt="2024-06-19T05:14:27.901" v="29" actId="20577"/>
          <ac:spMkLst>
            <pc:docMk/>
            <pc:sldMk cId="3907390590" sldId="2147480193"/>
            <ac:spMk id="25" creationId="{B94CA671-F14A-4D63-385A-C3CCC9A9F65E}"/>
          </ac:spMkLst>
        </pc:spChg>
        <pc:spChg chg="mod">
          <ac:chgData name="Vivekanandan Sivaguru" userId="67c57917-f9ba-4e10-a8ca-4da79836ae93" providerId="ADAL" clId="{D6075AE5-2282-4420-98F5-69BF3E2716F8}" dt="2024-06-19T05:15:13.898" v="38" actId="20577"/>
          <ac:spMkLst>
            <pc:docMk/>
            <pc:sldMk cId="3907390590" sldId="2147480193"/>
            <ac:spMk id="30" creationId="{87A2107A-0E39-D76A-D2F0-ADABFD68F071}"/>
          </ac:spMkLst>
        </pc:spChg>
        <pc:spChg chg="mod">
          <ac:chgData name="Vivekanandan Sivaguru" userId="67c57917-f9ba-4e10-a8ca-4da79836ae93" providerId="ADAL" clId="{D6075AE5-2282-4420-98F5-69BF3E2716F8}" dt="2024-06-19T05:14:45.651" v="30" actId="20577"/>
          <ac:spMkLst>
            <pc:docMk/>
            <pc:sldMk cId="3907390590" sldId="2147480193"/>
            <ac:spMk id="31" creationId="{2252AD45-9CEE-BAAA-2139-4911CC87919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A05C7-07C7-403D-AD6A-B685AE6A0096}" type="doc">
      <dgm:prSet loTypeId="urn:microsoft.com/office/officeart/2008/layout/LinedList" loCatId="list" qsTypeId="urn:microsoft.com/office/officeart/2005/8/quickstyle/simple4" qsCatId="simple" csTypeId="urn:microsoft.com/office/officeart/2005/8/colors/colorful4" csCatId="colorful" phldr="1"/>
      <dgm:spPr/>
      <dgm:t>
        <a:bodyPr/>
        <a:lstStyle/>
        <a:p>
          <a:endParaRPr lang="en-IN"/>
        </a:p>
      </dgm:t>
    </dgm:pt>
    <dgm:pt modelId="{03F31012-4BB8-4293-B298-A7EB77269A65}">
      <dgm:prSet custT="1"/>
      <dgm:spPr/>
      <dgm:t>
        <a:bodyPr anchor="ctr"/>
        <a:lstStyle/>
        <a:p>
          <a:r>
            <a:rPr lang="en-US" sz="1600" b="1" dirty="0">
              <a:solidFill>
                <a:schemeClr val="bg1"/>
              </a:solidFill>
              <a:latin typeface="TheSansOffice"/>
            </a:rPr>
            <a:t>MANUFACTURING BUSINESS PRIORITIES &amp; TECHNOLOGY DEMANDS </a:t>
          </a:r>
          <a:endParaRPr lang="en-IN" sz="1600" b="1" cap="none" baseline="0" dirty="0">
            <a:solidFill>
              <a:schemeClr val="bg1"/>
            </a:solidFill>
          </a:endParaRPr>
        </a:p>
      </dgm:t>
    </dgm:pt>
    <dgm:pt modelId="{C4063C69-DB6B-457B-9660-950424F0A29B}" type="parTrans" cxnId="{50861A17-178D-48E9-BF5E-75BBA9EB9C58}">
      <dgm:prSet/>
      <dgm:spPr/>
      <dgm:t>
        <a:bodyPr/>
        <a:lstStyle/>
        <a:p>
          <a:endParaRPr lang="en-IN" sz="1600">
            <a:solidFill>
              <a:srgbClr val="B9D300"/>
            </a:solidFill>
          </a:endParaRPr>
        </a:p>
      </dgm:t>
    </dgm:pt>
    <dgm:pt modelId="{FC8B63D3-FC99-4AF4-803D-1FF73EB33514}" type="sibTrans" cxnId="{50861A17-178D-48E9-BF5E-75BBA9EB9C58}">
      <dgm:prSet/>
      <dgm:spPr/>
      <dgm:t>
        <a:bodyPr/>
        <a:lstStyle/>
        <a:p>
          <a:endParaRPr lang="en-IN" sz="1600">
            <a:solidFill>
              <a:srgbClr val="B9D300"/>
            </a:solidFill>
          </a:endParaRPr>
        </a:p>
      </dgm:t>
    </dgm:pt>
    <dgm:pt modelId="{93BF87F9-EFCA-7B43-A7AF-553FB1122102}">
      <dgm:prSet custT="1"/>
      <dgm:spPr/>
      <dgm:t>
        <a:bodyPr anchor="ctr"/>
        <a:lstStyle/>
        <a:p>
          <a:r>
            <a:rPr lang="en-US" sz="1600" b="1" dirty="0">
              <a:solidFill>
                <a:schemeClr val="bg1"/>
              </a:solidFill>
              <a:latin typeface="TheSansOffice"/>
            </a:rPr>
            <a:t>WHERE ARE WE MOVING?</a:t>
          </a:r>
        </a:p>
      </dgm:t>
    </dgm:pt>
    <dgm:pt modelId="{B0E3F0FA-7948-294A-BF59-35D8D0D5482A}" type="parTrans" cxnId="{DB5B6DD4-0733-1B4E-8283-36FE8D63F5CC}">
      <dgm:prSet/>
      <dgm:spPr/>
      <dgm:t>
        <a:bodyPr/>
        <a:lstStyle/>
        <a:p>
          <a:endParaRPr lang="en-US"/>
        </a:p>
      </dgm:t>
    </dgm:pt>
    <dgm:pt modelId="{5A1EED14-1B14-8D49-8586-5A2B7070D153}" type="sibTrans" cxnId="{DB5B6DD4-0733-1B4E-8283-36FE8D63F5CC}">
      <dgm:prSet/>
      <dgm:spPr/>
      <dgm:t>
        <a:bodyPr/>
        <a:lstStyle/>
        <a:p>
          <a:endParaRPr lang="en-US"/>
        </a:p>
      </dgm:t>
    </dgm:pt>
    <dgm:pt modelId="{046FEABC-76CB-124A-94C2-AB7DB922735F}">
      <dgm:prSet custT="1"/>
      <dgm:spPr/>
      <dgm:t>
        <a:bodyPr anchor="ctr"/>
        <a:lstStyle/>
        <a:p>
          <a:r>
            <a:rPr lang="en-US" sz="1600" b="1" dirty="0">
              <a:solidFill>
                <a:schemeClr val="bg1"/>
              </a:solidFill>
              <a:latin typeface="TheSansOffice"/>
            </a:rPr>
            <a:t>BUILDING BLOCKS OF AN AI-READY DATA CENTER </a:t>
          </a:r>
        </a:p>
      </dgm:t>
    </dgm:pt>
    <dgm:pt modelId="{FEDDEF98-0D29-BC47-908F-F5D2B8D12381}" type="parTrans" cxnId="{6299B6B8-C99C-0946-B9E5-8C2F34791361}">
      <dgm:prSet/>
      <dgm:spPr/>
      <dgm:t>
        <a:bodyPr/>
        <a:lstStyle/>
        <a:p>
          <a:endParaRPr lang="en-US"/>
        </a:p>
      </dgm:t>
    </dgm:pt>
    <dgm:pt modelId="{0C69D869-B91F-984A-8D23-ADDF94CB7A65}" type="sibTrans" cxnId="{6299B6B8-C99C-0946-B9E5-8C2F34791361}">
      <dgm:prSet/>
      <dgm:spPr/>
      <dgm:t>
        <a:bodyPr/>
        <a:lstStyle/>
        <a:p>
          <a:endParaRPr lang="en-US"/>
        </a:p>
      </dgm:t>
    </dgm:pt>
    <dgm:pt modelId="{1894084E-7D16-C941-8CC9-05AC2DF11935}">
      <dgm:prSet custT="1"/>
      <dgm:spPr/>
      <dgm:t>
        <a:bodyPr anchor="ctr"/>
        <a:lstStyle/>
        <a:p>
          <a:r>
            <a:rPr lang="en-US" sz="1600" b="1" dirty="0">
              <a:solidFill>
                <a:schemeClr val="bg1"/>
              </a:solidFill>
              <a:latin typeface="TheSansOffice"/>
            </a:rPr>
            <a:t>SIFY DATA CENTERS POWERING THE MANUFACTURING INDUSTRY  </a:t>
          </a:r>
        </a:p>
      </dgm:t>
    </dgm:pt>
    <dgm:pt modelId="{C735F5BE-064B-BD4B-B3F1-E5DCBF994CBC}" type="parTrans" cxnId="{5A5F834C-2D2F-5A41-A1EF-B809A2ABB57F}">
      <dgm:prSet/>
      <dgm:spPr/>
      <dgm:t>
        <a:bodyPr/>
        <a:lstStyle/>
        <a:p>
          <a:endParaRPr lang="en-US"/>
        </a:p>
      </dgm:t>
    </dgm:pt>
    <dgm:pt modelId="{20E2B12F-2212-5444-874D-2EEFB45D60E6}" type="sibTrans" cxnId="{5A5F834C-2D2F-5A41-A1EF-B809A2ABB57F}">
      <dgm:prSet/>
      <dgm:spPr/>
      <dgm:t>
        <a:bodyPr/>
        <a:lstStyle/>
        <a:p>
          <a:endParaRPr lang="en-US"/>
        </a:p>
      </dgm:t>
    </dgm:pt>
    <dgm:pt modelId="{719F9FC5-5090-4C4D-AB9F-5565625ADC3A}">
      <dgm:prSet custT="1"/>
      <dgm:spPr/>
      <dgm:t>
        <a:bodyPr anchor="ctr"/>
        <a:lstStyle/>
        <a:p>
          <a:r>
            <a:rPr lang="en-US" sz="1600" b="1" dirty="0">
              <a:solidFill>
                <a:schemeClr val="bg1"/>
              </a:solidFill>
              <a:latin typeface="TheSansOffice"/>
            </a:rPr>
            <a:t>MANUFACTURING 4.0 </a:t>
          </a:r>
          <a:r>
            <a:rPr lang="en-US" sz="1600" b="1" dirty="0">
              <a:solidFill>
                <a:schemeClr val="bg1"/>
              </a:solidFill>
              <a:latin typeface="TheSansOffice"/>
              <a:sym typeface="Wingdings" panose="05000000000000000000" pitchFamily="2" charset="2"/>
            </a:rPr>
            <a:t> 5.0</a:t>
          </a:r>
          <a:endParaRPr lang="en-US" sz="1600" b="1" dirty="0">
            <a:solidFill>
              <a:schemeClr val="bg1"/>
            </a:solidFill>
            <a:latin typeface="TheSansOffice"/>
          </a:endParaRPr>
        </a:p>
      </dgm:t>
    </dgm:pt>
    <dgm:pt modelId="{0E87F933-28DF-44C6-A273-8B55F51A48B3}" type="parTrans" cxnId="{7EDA1186-02A2-4A58-A638-6979E03EDACD}">
      <dgm:prSet/>
      <dgm:spPr/>
      <dgm:t>
        <a:bodyPr/>
        <a:lstStyle/>
        <a:p>
          <a:endParaRPr lang="en-US"/>
        </a:p>
      </dgm:t>
    </dgm:pt>
    <dgm:pt modelId="{5690C80E-A065-485E-9B25-5FC25867D479}" type="sibTrans" cxnId="{7EDA1186-02A2-4A58-A638-6979E03EDACD}">
      <dgm:prSet/>
      <dgm:spPr/>
      <dgm:t>
        <a:bodyPr/>
        <a:lstStyle/>
        <a:p>
          <a:endParaRPr lang="en-US"/>
        </a:p>
      </dgm:t>
    </dgm:pt>
    <dgm:pt modelId="{A7FBD368-F683-4920-A669-FC17188D2097}" type="pres">
      <dgm:prSet presAssocID="{49DA05C7-07C7-403D-AD6A-B685AE6A0096}" presName="vert0" presStyleCnt="0">
        <dgm:presLayoutVars>
          <dgm:dir/>
          <dgm:animOne val="branch"/>
          <dgm:animLvl val="lvl"/>
        </dgm:presLayoutVars>
      </dgm:prSet>
      <dgm:spPr/>
    </dgm:pt>
    <dgm:pt modelId="{8E4F29EF-C02C-4610-8613-655E2302BCAF}" type="pres">
      <dgm:prSet presAssocID="{03F31012-4BB8-4293-B298-A7EB77269A65}" presName="thickLine" presStyleLbl="alignNode1" presStyleIdx="0" presStyleCnt="5"/>
      <dgm:spPr/>
    </dgm:pt>
    <dgm:pt modelId="{C2A396C3-3490-4E66-BB84-C5DB1AF7A844}" type="pres">
      <dgm:prSet presAssocID="{03F31012-4BB8-4293-B298-A7EB77269A65}" presName="horz1" presStyleCnt="0"/>
      <dgm:spPr/>
    </dgm:pt>
    <dgm:pt modelId="{90354892-1EEE-44FC-BC2D-CA907B74E09C}" type="pres">
      <dgm:prSet presAssocID="{03F31012-4BB8-4293-B298-A7EB77269A65}" presName="tx1" presStyleLbl="revTx" presStyleIdx="0" presStyleCnt="5"/>
      <dgm:spPr/>
    </dgm:pt>
    <dgm:pt modelId="{86FA0C5B-2B3F-4C20-A612-88657483DBF3}" type="pres">
      <dgm:prSet presAssocID="{03F31012-4BB8-4293-B298-A7EB77269A65}" presName="vert1" presStyleCnt="0"/>
      <dgm:spPr/>
    </dgm:pt>
    <dgm:pt modelId="{C33A32E0-1028-7C4C-87F6-77C3DEDA5D05}" type="pres">
      <dgm:prSet presAssocID="{93BF87F9-EFCA-7B43-A7AF-553FB1122102}" presName="thickLine" presStyleLbl="alignNode1" presStyleIdx="1" presStyleCnt="5"/>
      <dgm:spPr/>
    </dgm:pt>
    <dgm:pt modelId="{DAAAFF59-4A84-A441-A0AD-DCB5368566C7}" type="pres">
      <dgm:prSet presAssocID="{93BF87F9-EFCA-7B43-A7AF-553FB1122102}" presName="horz1" presStyleCnt="0"/>
      <dgm:spPr/>
    </dgm:pt>
    <dgm:pt modelId="{850254A4-42ED-D844-8F9D-630BED5743E7}" type="pres">
      <dgm:prSet presAssocID="{93BF87F9-EFCA-7B43-A7AF-553FB1122102}" presName="tx1" presStyleLbl="revTx" presStyleIdx="1" presStyleCnt="5"/>
      <dgm:spPr/>
    </dgm:pt>
    <dgm:pt modelId="{B3FF6EEA-11C9-4749-B03C-6B8A5350B4E7}" type="pres">
      <dgm:prSet presAssocID="{93BF87F9-EFCA-7B43-A7AF-553FB1122102}" presName="vert1" presStyleCnt="0"/>
      <dgm:spPr/>
    </dgm:pt>
    <dgm:pt modelId="{E4418CD1-485C-4594-9E27-614562210BD4}" type="pres">
      <dgm:prSet presAssocID="{719F9FC5-5090-4C4D-AB9F-5565625ADC3A}" presName="thickLine" presStyleLbl="alignNode1" presStyleIdx="2" presStyleCnt="5"/>
      <dgm:spPr/>
    </dgm:pt>
    <dgm:pt modelId="{48D41F1D-A699-4806-8F56-6EFC3FE877C9}" type="pres">
      <dgm:prSet presAssocID="{719F9FC5-5090-4C4D-AB9F-5565625ADC3A}" presName="horz1" presStyleCnt="0"/>
      <dgm:spPr/>
    </dgm:pt>
    <dgm:pt modelId="{F2F68726-26F3-4728-B8A2-38AC7F0341B6}" type="pres">
      <dgm:prSet presAssocID="{719F9FC5-5090-4C4D-AB9F-5565625ADC3A}" presName="tx1" presStyleLbl="revTx" presStyleIdx="2" presStyleCnt="5"/>
      <dgm:spPr/>
    </dgm:pt>
    <dgm:pt modelId="{25B59A3A-387A-482F-95AB-506807546CF0}" type="pres">
      <dgm:prSet presAssocID="{719F9FC5-5090-4C4D-AB9F-5565625ADC3A}" presName="vert1" presStyleCnt="0"/>
      <dgm:spPr/>
    </dgm:pt>
    <dgm:pt modelId="{16C50FDD-CF58-9D40-89ED-893C45BA4465}" type="pres">
      <dgm:prSet presAssocID="{046FEABC-76CB-124A-94C2-AB7DB922735F}" presName="thickLine" presStyleLbl="alignNode1" presStyleIdx="3" presStyleCnt="5"/>
      <dgm:spPr/>
    </dgm:pt>
    <dgm:pt modelId="{A4B9463E-D774-8B41-8C23-C6C0F6228ED5}" type="pres">
      <dgm:prSet presAssocID="{046FEABC-76CB-124A-94C2-AB7DB922735F}" presName="horz1" presStyleCnt="0"/>
      <dgm:spPr/>
    </dgm:pt>
    <dgm:pt modelId="{D9286C5C-ADC0-654E-85E0-A736659DE13C}" type="pres">
      <dgm:prSet presAssocID="{046FEABC-76CB-124A-94C2-AB7DB922735F}" presName="tx1" presStyleLbl="revTx" presStyleIdx="3" presStyleCnt="5"/>
      <dgm:spPr/>
    </dgm:pt>
    <dgm:pt modelId="{D7591B78-8627-394B-91EB-4ECB7676BE85}" type="pres">
      <dgm:prSet presAssocID="{046FEABC-76CB-124A-94C2-AB7DB922735F}" presName="vert1" presStyleCnt="0"/>
      <dgm:spPr/>
    </dgm:pt>
    <dgm:pt modelId="{C11F90B3-7F76-AC4D-973C-7778E373B734}" type="pres">
      <dgm:prSet presAssocID="{1894084E-7D16-C941-8CC9-05AC2DF11935}" presName="thickLine" presStyleLbl="alignNode1" presStyleIdx="4" presStyleCnt="5"/>
      <dgm:spPr/>
    </dgm:pt>
    <dgm:pt modelId="{F74E36B2-7CCB-1348-9DDD-6B9F8A294D84}" type="pres">
      <dgm:prSet presAssocID="{1894084E-7D16-C941-8CC9-05AC2DF11935}" presName="horz1" presStyleCnt="0"/>
      <dgm:spPr/>
    </dgm:pt>
    <dgm:pt modelId="{67B864F7-0C18-D84F-902E-B1243C6B351C}" type="pres">
      <dgm:prSet presAssocID="{1894084E-7D16-C941-8CC9-05AC2DF11935}" presName="tx1" presStyleLbl="revTx" presStyleIdx="4" presStyleCnt="5"/>
      <dgm:spPr/>
    </dgm:pt>
    <dgm:pt modelId="{D4A18A18-D0D3-1241-9B3D-C10AA1ED0969}" type="pres">
      <dgm:prSet presAssocID="{1894084E-7D16-C941-8CC9-05AC2DF11935}" presName="vert1" presStyleCnt="0"/>
      <dgm:spPr/>
    </dgm:pt>
  </dgm:ptLst>
  <dgm:cxnLst>
    <dgm:cxn modelId="{50861A17-178D-48E9-BF5E-75BBA9EB9C58}" srcId="{49DA05C7-07C7-403D-AD6A-B685AE6A0096}" destId="{03F31012-4BB8-4293-B298-A7EB77269A65}" srcOrd="0" destOrd="0" parTransId="{C4063C69-DB6B-457B-9660-950424F0A29B}" sibTransId="{FC8B63D3-FC99-4AF4-803D-1FF73EB33514}"/>
    <dgm:cxn modelId="{FAA05443-563C-A746-A9CD-11BF3F0B17DE}" type="presOf" srcId="{046FEABC-76CB-124A-94C2-AB7DB922735F}" destId="{D9286C5C-ADC0-654E-85E0-A736659DE13C}" srcOrd="0" destOrd="0" presId="urn:microsoft.com/office/officeart/2008/layout/LinedList"/>
    <dgm:cxn modelId="{5A5F834C-2D2F-5A41-A1EF-B809A2ABB57F}" srcId="{49DA05C7-07C7-403D-AD6A-B685AE6A0096}" destId="{1894084E-7D16-C941-8CC9-05AC2DF11935}" srcOrd="4" destOrd="0" parTransId="{C735F5BE-064B-BD4B-B3F1-E5DCBF994CBC}" sibTransId="{20E2B12F-2212-5444-874D-2EEFB45D60E6}"/>
    <dgm:cxn modelId="{25C1E575-B89F-427B-91DD-5741F5443690}" type="presOf" srcId="{49DA05C7-07C7-403D-AD6A-B685AE6A0096}" destId="{A7FBD368-F683-4920-A669-FC17188D2097}" srcOrd="0" destOrd="0" presId="urn:microsoft.com/office/officeart/2008/layout/LinedList"/>
    <dgm:cxn modelId="{A01A7778-93E0-4279-B85F-643647EF327D}" type="presOf" srcId="{03F31012-4BB8-4293-B298-A7EB77269A65}" destId="{90354892-1EEE-44FC-BC2D-CA907B74E09C}" srcOrd="0" destOrd="0" presId="urn:microsoft.com/office/officeart/2008/layout/LinedList"/>
    <dgm:cxn modelId="{7EDA1186-02A2-4A58-A638-6979E03EDACD}" srcId="{49DA05C7-07C7-403D-AD6A-B685AE6A0096}" destId="{719F9FC5-5090-4C4D-AB9F-5565625ADC3A}" srcOrd="2" destOrd="0" parTransId="{0E87F933-28DF-44C6-A273-8B55F51A48B3}" sibTransId="{5690C80E-A065-485E-9B25-5FC25867D479}"/>
    <dgm:cxn modelId="{559E41AC-7DC4-FF42-AF36-AC11405FF5CA}" type="presOf" srcId="{1894084E-7D16-C941-8CC9-05AC2DF11935}" destId="{67B864F7-0C18-D84F-902E-B1243C6B351C}" srcOrd="0" destOrd="0" presId="urn:microsoft.com/office/officeart/2008/layout/LinedList"/>
    <dgm:cxn modelId="{6299B6B8-C99C-0946-B9E5-8C2F34791361}" srcId="{49DA05C7-07C7-403D-AD6A-B685AE6A0096}" destId="{046FEABC-76CB-124A-94C2-AB7DB922735F}" srcOrd="3" destOrd="0" parTransId="{FEDDEF98-0D29-BC47-908F-F5D2B8D12381}" sibTransId="{0C69D869-B91F-984A-8D23-ADDF94CB7A65}"/>
    <dgm:cxn modelId="{DF0DBCD2-442B-427C-A8AB-B96F9873F211}" type="presOf" srcId="{719F9FC5-5090-4C4D-AB9F-5565625ADC3A}" destId="{F2F68726-26F3-4728-B8A2-38AC7F0341B6}" srcOrd="0" destOrd="0" presId="urn:microsoft.com/office/officeart/2008/layout/LinedList"/>
    <dgm:cxn modelId="{DB5B6DD4-0733-1B4E-8283-36FE8D63F5CC}" srcId="{49DA05C7-07C7-403D-AD6A-B685AE6A0096}" destId="{93BF87F9-EFCA-7B43-A7AF-553FB1122102}" srcOrd="1" destOrd="0" parTransId="{B0E3F0FA-7948-294A-BF59-35D8D0D5482A}" sibTransId="{5A1EED14-1B14-8D49-8586-5A2B7070D153}"/>
    <dgm:cxn modelId="{33ECCBEB-3ACA-AC47-A848-E0BE2BDF5DA3}" type="presOf" srcId="{93BF87F9-EFCA-7B43-A7AF-553FB1122102}" destId="{850254A4-42ED-D844-8F9D-630BED5743E7}" srcOrd="0" destOrd="0" presId="urn:microsoft.com/office/officeart/2008/layout/LinedList"/>
    <dgm:cxn modelId="{CF8B2215-FEFA-468B-981E-E9DD487FE3AE}" type="presParOf" srcId="{A7FBD368-F683-4920-A669-FC17188D2097}" destId="{8E4F29EF-C02C-4610-8613-655E2302BCAF}" srcOrd="0" destOrd="0" presId="urn:microsoft.com/office/officeart/2008/layout/LinedList"/>
    <dgm:cxn modelId="{BEA2A9A3-474C-4B77-9389-B4E9E2909542}" type="presParOf" srcId="{A7FBD368-F683-4920-A669-FC17188D2097}" destId="{C2A396C3-3490-4E66-BB84-C5DB1AF7A844}" srcOrd="1" destOrd="0" presId="urn:microsoft.com/office/officeart/2008/layout/LinedList"/>
    <dgm:cxn modelId="{DE83E7D6-8D55-4D5C-BEED-AF307FCF0F0F}" type="presParOf" srcId="{C2A396C3-3490-4E66-BB84-C5DB1AF7A844}" destId="{90354892-1EEE-44FC-BC2D-CA907B74E09C}" srcOrd="0" destOrd="0" presId="urn:microsoft.com/office/officeart/2008/layout/LinedList"/>
    <dgm:cxn modelId="{240F8BDD-F5A6-4A88-976F-026A3C2A8E1C}" type="presParOf" srcId="{C2A396C3-3490-4E66-BB84-C5DB1AF7A844}" destId="{86FA0C5B-2B3F-4C20-A612-88657483DBF3}" srcOrd="1" destOrd="0" presId="urn:microsoft.com/office/officeart/2008/layout/LinedList"/>
    <dgm:cxn modelId="{96CD5B06-2AB5-FC45-A0B0-978856B984FF}" type="presParOf" srcId="{A7FBD368-F683-4920-A669-FC17188D2097}" destId="{C33A32E0-1028-7C4C-87F6-77C3DEDA5D05}" srcOrd="2" destOrd="0" presId="urn:microsoft.com/office/officeart/2008/layout/LinedList"/>
    <dgm:cxn modelId="{F8A104B0-A5FF-AC47-95D9-024C587AFDD9}" type="presParOf" srcId="{A7FBD368-F683-4920-A669-FC17188D2097}" destId="{DAAAFF59-4A84-A441-A0AD-DCB5368566C7}" srcOrd="3" destOrd="0" presId="urn:microsoft.com/office/officeart/2008/layout/LinedList"/>
    <dgm:cxn modelId="{4F2F07BD-BD31-1447-9D52-7BB1C6FED4F8}" type="presParOf" srcId="{DAAAFF59-4A84-A441-A0AD-DCB5368566C7}" destId="{850254A4-42ED-D844-8F9D-630BED5743E7}" srcOrd="0" destOrd="0" presId="urn:microsoft.com/office/officeart/2008/layout/LinedList"/>
    <dgm:cxn modelId="{806AB8FA-20A4-2542-9839-7226FD314CCF}" type="presParOf" srcId="{DAAAFF59-4A84-A441-A0AD-DCB5368566C7}" destId="{B3FF6EEA-11C9-4749-B03C-6B8A5350B4E7}" srcOrd="1" destOrd="0" presId="urn:microsoft.com/office/officeart/2008/layout/LinedList"/>
    <dgm:cxn modelId="{4832850E-5344-4E84-8509-DD3C04E9C873}" type="presParOf" srcId="{A7FBD368-F683-4920-A669-FC17188D2097}" destId="{E4418CD1-485C-4594-9E27-614562210BD4}" srcOrd="4" destOrd="0" presId="urn:microsoft.com/office/officeart/2008/layout/LinedList"/>
    <dgm:cxn modelId="{3FFD7A74-AF05-4ACE-98C3-6E78748343C5}" type="presParOf" srcId="{A7FBD368-F683-4920-A669-FC17188D2097}" destId="{48D41F1D-A699-4806-8F56-6EFC3FE877C9}" srcOrd="5" destOrd="0" presId="urn:microsoft.com/office/officeart/2008/layout/LinedList"/>
    <dgm:cxn modelId="{15FF4FED-13F0-46A7-AB4F-9AD171225D41}" type="presParOf" srcId="{48D41F1D-A699-4806-8F56-6EFC3FE877C9}" destId="{F2F68726-26F3-4728-B8A2-38AC7F0341B6}" srcOrd="0" destOrd="0" presId="urn:microsoft.com/office/officeart/2008/layout/LinedList"/>
    <dgm:cxn modelId="{9A6D4163-7345-4326-9B19-26C7E8D3AFD4}" type="presParOf" srcId="{48D41F1D-A699-4806-8F56-6EFC3FE877C9}" destId="{25B59A3A-387A-482F-95AB-506807546CF0}" srcOrd="1" destOrd="0" presId="urn:microsoft.com/office/officeart/2008/layout/LinedList"/>
    <dgm:cxn modelId="{FBEED771-9A48-024A-AA21-9BA87DE6F0A5}" type="presParOf" srcId="{A7FBD368-F683-4920-A669-FC17188D2097}" destId="{16C50FDD-CF58-9D40-89ED-893C45BA4465}" srcOrd="6" destOrd="0" presId="urn:microsoft.com/office/officeart/2008/layout/LinedList"/>
    <dgm:cxn modelId="{A59CB379-B45D-2842-AD77-1E579A3569BF}" type="presParOf" srcId="{A7FBD368-F683-4920-A669-FC17188D2097}" destId="{A4B9463E-D774-8B41-8C23-C6C0F6228ED5}" srcOrd="7" destOrd="0" presId="urn:microsoft.com/office/officeart/2008/layout/LinedList"/>
    <dgm:cxn modelId="{6575F532-637C-3040-BEF2-488C6A66CF6D}" type="presParOf" srcId="{A4B9463E-D774-8B41-8C23-C6C0F6228ED5}" destId="{D9286C5C-ADC0-654E-85E0-A736659DE13C}" srcOrd="0" destOrd="0" presId="urn:microsoft.com/office/officeart/2008/layout/LinedList"/>
    <dgm:cxn modelId="{E6D63FFB-BEAF-C345-A809-39D51872EB60}" type="presParOf" srcId="{A4B9463E-D774-8B41-8C23-C6C0F6228ED5}" destId="{D7591B78-8627-394B-91EB-4ECB7676BE85}" srcOrd="1" destOrd="0" presId="urn:microsoft.com/office/officeart/2008/layout/LinedList"/>
    <dgm:cxn modelId="{DD404D7F-C978-1846-B788-43D4CBFE1AF9}" type="presParOf" srcId="{A7FBD368-F683-4920-A669-FC17188D2097}" destId="{C11F90B3-7F76-AC4D-973C-7778E373B734}" srcOrd="8" destOrd="0" presId="urn:microsoft.com/office/officeart/2008/layout/LinedList"/>
    <dgm:cxn modelId="{611E9B56-A5AE-7645-AE27-751EE1AE7047}" type="presParOf" srcId="{A7FBD368-F683-4920-A669-FC17188D2097}" destId="{F74E36B2-7CCB-1348-9DDD-6B9F8A294D84}" srcOrd="9" destOrd="0" presId="urn:microsoft.com/office/officeart/2008/layout/LinedList"/>
    <dgm:cxn modelId="{9E95834D-D613-B148-B0D7-A9AA8B1166BA}" type="presParOf" srcId="{F74E36B2-7CCB-1348-9DDD-6B9F8A294D84}" destId="{67B864F7-0C18-D84F-902E-B1243C6B351C}" srcOrd="0" destOrd="0" presId="urn:microsoft.com/office/officeart/2008/layout/LinedList"/>
    <dgm:cxn modelId="{41D4688C-EED5-DE43-A1C6-281C7134CA5A}" type="presParOf" srcId="{F74E36B2-7CCB-1348-9DDD-6B9F8A294D84}" destId="{D4A18A18-D0D3-1241-9B3D-C10AA1ED0969}" srcOrd="1" destOrd="0" presId="urn:microsoft.com/office/officeart/2008/layout/LinedList"/>
  </dgm:cxnLst>
  <dgm:bg/>
  <dgm:whole>
    <a:ln w="12700"/>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B30324-5D0B-CA48-A91C-1380231E59F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98B53DB-8DE2-D646-AE68-C8AA14CDB1B3}">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GB" sz="1050" dirty="0"/>
            <a:t>High-capacity bulk fibre from diverse routes between the towers.</a:t>
          </a:r>
          <a:endParaRPr lang="en-IN" sz="1050" dirty="0"/>
        </a:p>
      </dgm:t>
    </dgm:pt>
    <dgm:pt modelId="{BBEEAC7A-5E63-E14D-9257-D0E660B58492}" type="parTrans" cxnId="{523E2FC4-D614-BA4F-9FEA-E7D75DC6012A}">
      <dgm:prSet/>
      <dgm:spPr/>
      <dgm:t>
        <a:bodyPr/>
        <a:lstStyle/>
        <a:p>
          <a:endParaRPr lang="en-US"/>
        </a:p>
      </dgm:t>
    </dgm:pt>
    <dgm:pt modelId="{B2AEF18D-B32C-CA4C-A9DA-D71E5EEA9B91}" type="sibTrans" cxnId="{523E2FC4-D614-BA4F-9FEA-E7D75DC6012A}">
      <dgm:prSet/>
      <dgm:spPr/>
      <dgm:t>
        <a:bodyPr/>
        <a:lstStyle/>
        <a:p>
          <a:endParaRPr lang="en-US"/>
        </a:p>
      </dgm:t>
    </dgm:pt>
    <dgm:pt modelId="{A6320416-24E3-3A4A-8A11-E051DD12FB0E}">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050" dirty="0"/>
            <a:t>All buildings in Sify Rabale campus have strong fiber interconnect with multiple routes. </a:t>
          </a:r>
          <a:endParaRPr lang="en-IN" sz="1050" dirty="0"/>
        </a:p>
      </dgm:t>
    </dgm:pt>
    <dgm:pt modelId="{95CB2D86-7744-AF45-A04F-440D77CDCA37}" type="parTrans" cxnId="{31378049-17D7-E242-97DA-438FFF05B181}">
      <dgm:prSet/>
      <dgm:spPr/>
      <dgm:t>
        <a:bodyPr/>
        <a:lstStyle/>
        <a:p>
          <a:endParaRPr lang="en-US"/>
        </a:p>
      </dgm:t>
    </dgm:pt>
    <dgm:pt modelId="{FC9BEA47-25D1-E344-B0C2-F70C3EE8B212}" type="sibTrans" cxnId="{31378049-17D7-E242-97DA-438FFF05B181}">
      <dgm:prSet/>
      <dgm:spPr/>
      <dgm:t>
        <a:bodyPr/>
        <a:lstStyle/>
        <a:p>
          <a:endParaRPr lang="en-US"/>
        </a:p>
      </dgm:t>
    </dgm:pt>
    <dgm:pt modelId="{FC2D9D7E-31CF-D144-B027-66B8763E4B9B}">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050" dirty="0"/>
            <a:t>Direct Cross connects to other Telcos hosted in the campus for customer to connect to cloud nodes: AWS, Oracle Fast Connect &amp; Google Connect.</a:t>
          </a:r>
          <a:endParaRPr lang="en-IN" sz="1050" dirty="0"/>
        </a:p>
      </dgm:t>
    </dgm:pt>
    <dgm:pt modelId="{A35FD4DC-D17E-8B48-800E-EE96EE85399E}" type="parTrans" cxnId="{0BC15541-C2D4-8247-8FCE-045A11E82F36}">
      <dgm:prSet/>
      <dgm:spPr/>
      <dgm:t>
        <a:bodyPr/>
        <a:lstStyle/>
        <a:p>
          <a:endParaRPr lang="en-US"/>
        </a:p>
      </dgm:t>
    </dgm:pt>
    <dgm:pt modelId="{9B7CCDBF-1860-D846-9D91-D55549C7F174}" type="sibTrans" cxnId="{0BC15541-C2D4-8247-8FCE-045A11E82F36}">
      <dgm:prSet/>
      <dgm:spPr/>
      <dgm:t>
        <a:bodyPr/>
        <a:lstStyle/>
        <a:p>
          <a:endParaRPr lang="en-US"/>
        </a:p>
      </dgm:t>
    </dgm:pt>
    <dgm:pt modelId="{F9270292-B258-AB40-AC43-1F62F69CA2C0}">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050" dirty="0"/>
            <a:t>Secure high-capacity pre-laid bulk fiber for robust and scalable connectivity, each route has multiple ducts and sub ducts for fiber access from any tower to any tower. </a:t>
          </a:r>
          <a:endParaRPr lang="en-IN" sz="1050" dirty="0"/>
        </a:p>
      </dgm:t>
    </dgm:pt>
    <dgm:pt modelId="{3B9229B5-AB7D-1241-85E4-00CF5170C627}" type="parTrans" cxnId="{D5BBD469-6D2F-AE48-B306-E7198010DF38}">
      <dgm:prSet/>
      <dgm:spPr/>
      <dgm:t>
        <a:bodyPr/>
        <a:lstStyle/>
        <a:p>
          <a:endParaRPr lang="en-US"/>
        </a:p>
      </dgm:t>
    </dgm:pt>
    <dgm:pt modelId="{42769CE9-841A-184D-AF7B-FD59E63D79E5}" type="sibTrans" cxnId="{D5BBD469-6D2F-AE48-B306-E7198010DF38}">
      <dgm:prSet/>
      <dgm:spPr/>
      <dgm:t>
        <a:bodyPr/>
        <a:lstStyle/>
        <a:p>
          <a:endParaRPr lang="en-US"/>
        </a:p>
      </dgm:t>
    </dgm:pt>
    <dgm:pt modelId="{6DECBD99-477F-FC47-AD1B-E5492FAC566A}" type="pres">
      <dgm:prSet presAssocID="{99B30324-5D0B-CA48-A91C-1380231E59F1}" presName="diagram" presStyleCnt="0">
        <dgm:presLayoutVars>
          <dgm:dir/>
          <dgm:resizeHandles val="exact"/>
        </dgm:presLayoutVars>
      </dgm:prSet>
      <dgm:spPr/>
    </dgm:pt>
    <dgm:pt modelId="{7223B883-FAC2-3A44-9105-D40D5B80E18D}" type="pres">
      <dgm:prSet presAssocID="{F98B53DB-8DE2-D646-AE68-C8AA14CDB1B3}" presName="node" presStyleLbl="node1" presStyleIdx="0" presStyleCnt="4" custScaleY="109626">
        <dgm:presLayoutVars>
          <dgm:bulletEnabled val="1"/>
        </dgm:presLayoutVars>
      </dgm:prSet>
      <dgm:spPr>
        <a:prstGeom prst="roundRect">
          <a:avLst/>
        </a:prstGeom>
      </dgm:spPr>
    </dgm:pt>
    <dgm:pt modelId="{A707375D-59EE-A64F-912B-AEA2CF2953FD}" type="pres">
      <dgm:prSet presAssocID="{B2AEF18D-B32C-CA4C-A9DA-D71E5EEA9B91}" presName="sibTrans" presStyleCnt="0"/>
      <dgm:spPr/>
    </dgm:pt>
    <dgm:pt modelId="{39D754CF-902A-2847-85D7-6649E8C36A48}" type="pres">
      <dgm:prSet presAssocID="{A6320416-24E3-3A4A-8A11-E051DD12FB0E}" presName="node" presStyleLbl="node1" presStyleIdx="1" presStyleCnt="4" custScaleY="109626">
        <dgm:presLayoutVars>
          <dgm:bulletEnabled val="1"/>
        </dgm:presLayoutVars>
      </dgm:prSet>
      <dgm:spPr>
        <a:prstGeom prst="roundRect">
          <a:avLst/>
        </a:prstGeom>
      </dgm:spPr>
    </dgm:pt>
    <dgm:pt modelId="{707C1A86-CB95-7A43-8A26-5DD2B57396F0}" type="pres">
      <dgm:prSet presAssocID="{FC9BEA47-25D1-E344-B0C2-F70C3EE8B212}" presName="sibTrans" presStyleCnt="0"/>
      <dgm:spPr/>
    </dgm:pt>
    <dgm:pt modelId="{BAAF072E-0337-6544-982D-50EB32BEB691}" type="pres">
      <dgm:prSet presAssocID="{FC2D9D7E-31CF-D144-B027-66B8763E4B9B}" presName="node" presStyleLbl="node1" presStyleIdx="2" presStyleCnt="4" custScaleY="149822">
        <dgm:presLayoutVars>
          <dgm:bulletEnabled val="1"/>
        </dgm:presLayoutVars>
      </dgm:prSet>
      <dgm:spPr>
        <a:prstGeom prst="roundRect">
          <a:avLst/>
        </a:prstGeom>
      </dgm:spPr>
    </dgm:pt>
    <dgm:pt modelId="{E61EF449-C3EB-4041-9024-6A82BE6DBEF1}" type="pres">
      <dgm:prSet presAssocID="{9B7CCDBF-1860-D846-9D91-D55549C7F174}" presName="sibTrans" presStyleCnt="0"/>
      <dgm:spPr/>
    </dgm:pt>
    <dgm:pt modelId="{7F3677E7-98C6-B84C-9C1C-5C6BDB8892A4}" type="pres">
      <dgm:prSet presAssocID="{F9270292-B258-AB40-AC43-1F62F69CA2C0}" presName="node" presStyleLbl="node1" presStyleIdx="3" presStyleCnt="4" custScaleY="149822">
        <dgm:presLayoutVars>
          <dgm:bulletEnabled val="1"/>
        </dgm:presLayoutVars>
      </dgm:prSet>
      <dgm:spPr>
        <a:prstGeom prst="roundRect">
          <a:avLst/>
        </a:prstGeom>
      </dgm:spPr>
    </dgm:pt>
  </dgm:ptLst>
  <dgm:cxnLst>
    <dgm:cxn modelId="{0BC15541-C2D4-8247-8FCE-045A11E82F36}" srcId="{99B30324-5D0B-CA48-A91C-1380231E59F1}" destId="{FC2D9D7E-31CF-D144-B027-66B8763E4B9B}" srcOrd="2" destOrd="0" parTransId="{A35FD4DC-D17E-8B48-800E-EE96EE85399E}" sibTransId="{9B7CCDBF-1860-D846-9D91-D55549C7F174}"/>
    <dgm:cxn modelId="{31378049-17D7-E242-97DA-438FFF05B181}" srcId="{99B30324-5D0B-CA48-A91C-1380231E59F1}" destId="{A6320416-24E3-3A4A-8A11-E051DD12FB0E}" srcOrd="1" destOrd="0" parTransId="{95CB2D86-7744-AF45-A04F-440D77CDCA37}" sibTransId="{FC9BEA47-25D1-E344-B0C2-F70C3EE8B212}"/>
    <dgm:cxn modelId="{86890C4F-75A9-8C47-8A84-DF27939EB739}" type="presOf" srcId="{FC2D9D7E-31CF-D144-B027-66B8763E4B9B}" destId="{BAAF072E-0337-6544-982D-50EB32BEB691}" srcOrd="0" destOrd="0" presId="urn:microsoft.com/office/officeart/2005/8/layout/default"/>
    <dgm:cxn modelId="{1CF75062-6DA2-BD42-971E-F66C2AA7729D}" type="presOf" srcId="{F98B53DB-8DE2-D646-AE68-C8AA14CDB1B3}" destId="{7223B883-FAC2-3A44-9105-D40D5B80E18D}" srcOrd="0" destOrd="0" presId="urn:microsoft.com/office/officeart/2005/8/layout/default"/>
    <dgm:cxn modelId="{D5BBD469-6D2F-AE48-B306-E7198010DF38}" srcId="{99B30324-5D0B-CA48-A91C-1380231E59F1}" destId="{F9270292-B258-AB40-AC43-1F62F69CA2C0}" srcOrd="3" destOrd="0" parTransId="{3B9229B5-AB7D-1241-85E4-00CF5170C627}" sibTransId="{42769CE9-841A-184D-AF7B-FD59E63D79E5}"/>
    <dgm:cxn modelId="{0731D46C-9142-364D-808C-397A7920F53B}" type="presOf" srcId="{A6320416-24E3-3A4A-8A11-E051DD12FB0E}" destId="{39D754CF-902A-2847-85D7-6649E8C36A48}" srcOrd="0" destOrd="0" presId="urn:microsoft.com/office/officeart/2005/8/layout/default"/>
    <dgm:cxn modelId="{9484B384-EAD0-FF43-BBFE-748E8E412747}" type="presOf" srcId="{99B30324-5D0B-CA48-A91C-1380231E59F1}" destId="{6DECBD99-477F-FC47-AD1B-E5492FAC566A}" srcOrd="0" destOrd="0" presId="urn:microsoft.com/office/officeart/2005/8/layout/default"/>
    <dgm:cxn modelId="{523E2FC4-D614-BA4F-9FEA-E7D75DC6012A}" srcId="{99B30324-5D0B-CA48-A91C-1380231E59F1}" destId="{F98B53DB-8DE2-D646-AE68-C8AA14CDB1B3}" srcOrd="0" destOrd="0" parTransId="{BBEEAC7A-5E63-E14D-9257-D0E660B58492}" sibTransId="{B2AEF18D-B32C-CA4C-A9DA-D71E5EEA9B91}"/>
    <dgm:cxn modelId="{6B3D9EE5-9BB9-484A-8E48-7A42EB49F16B}" type="presOf" srcId="{F9270292-B258-AB40-AC43-1F62F69CA2C0}" destId="{7F3677E7-98C6-B84C-9C1C-5C6BDB8892A4}" srcOrd="0" destOrd="0" presId="urn:microsoft.com/office/officeart/2005/8/layout/default"/>
    <dgm:cxn modelId="{4637D3FD-E993-8647-B5B2-4C3778E58180}" type="presParOf" srcId="{6DECBD99-477F-FC47-AD1B-E5492FAC566A}" destId="{7223B883-FAC2-3A44-9105-D40D5B80E18D}" srcOrd="0" destOrd="0" presId="urn:microsoft.com/office/officeart/2005/8/layout/default"/>
    <dgm:cxn modelId="{BDA0850F-8331-0B48-BBFC-C997653EC959}" type="presParOf" srcId="{6DECBD99-477F-FC47-AD1B-E5492FAC566A}" destId="{A707375D-59EE-A64F-912B-AEA2CF2953FD}" srcOrd="1" destOrd="0" presId="urn:microsoft.com/office/officeart/2005/8/layout/default"/>
    <dgm:cxn modelId="{AC924BD3-F540-604E-B232-386D5A8E7737}" type="presParOf" srcId="{6DECBD99-477F-FC47-AD1B-E5492FAC566A}" destId="{39D754CF-902A-2847-85D7-6649E8C36A48}" srcOrd="2" destOrd="0" presId="urn:microsoft.com/office/officeart/2005/8/layout/default"/>
    <dgm:cxn modelId="{A627072C-4085-1B4A-B062-759368E9AB45}" type="presParOf" srcId="{6DECBD99-477F-FC47-AD1B-E5492FAC566A}" destId="{707C1A86-CB95-7A43-8A26-5DD2B57396F0}" srcOrd="3" destOrd="0" presId="urn:microsoft.com/office/officeart/2005/8/layout/default"/>
    <dgm:cxn modelId="{25BB2CB9-6109-354B-A7CF-98F70969D3AA}" type="presParOf" srcId="{6DECBD99-477F-FC47-AD1B-E5492FAC566A}" destId="{BAAF072E-0337-6544-982D-50EB32BEB691}" srcOrd="4" destOrd="0" presId="urn:microsoft.com/office/officeart/2005/8/layout/default"/>
    <dgm:cxn modelId="{2F5F62A6-002D-864C-8BA2-952841723C5C}" type="presParOf" srcId="{6DECBD99-477F-FC47-AD1B-E5492FAC566A}" destId="{E61EF449-C3EB-4041-9024-6A82BE6DBEF1}" srcOrd="5" destOrd="0" presId="urn:microsoft.com/office/officeart/2005/8/layout/default"/>
    <dgm:cxn modelId="{D0DE9F68-D7BD-E749-AD7D-84794FA36486}" type="presParOf" srcId="{6DECBD99-477F-FC47-AD1B-E5492FAC566A}" destId="{7F3677E7-98C6-B84C-9C1C-5C6BDB8892A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AFC395-FA35-441A-A972-23CEA9180D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001FCA04-6AC7-4B93-8AFC-9014FCD7ED85}" type="pres">
      <dgm:prSet presAssocID="{61AFC395-FA35-441A-A972-23CEA9180D66}" presName="diagram" presStyleCnt="0">
        <dgm:presLayoutVars>
          <dgm:dir/>
          <dgm:resizeHandles val="exact"/>
        </dgm:presLayoutVars>
      </dgm:prSet>
      <dgm:spPr/>
    </dgm:pt>
  </dgm:ptLst>
  <dgm:cxnLst>
    <dgm:cxn modelId="{36A65A5F-E6A1-47F9-930C-10E41788F8F2}" type="presOf" srcId="{61AFC395-FA35-441A-A972-23CEA9180D66}" destId="{001FCA04-6AC7-4B93-8AFC-9014FCD7ED8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F29EF-C02C-4610-8613-655E2302BCAF}">
      <dsp:nvSpPr>
        <dsp:cNvPr id="0" name=""/>
        <dsp:cNvSpPr/>
      </dsp:nvSpPr>
      <dsp:spPr>
        <a:xfrm>
          <a:off x="0" y="457"/>
          <a:ext cx="8496443" cy="0"/>
        </a:xfrm>
        <a:prstGeom prst="lin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0354892-1EEE-44FC-BC2D-CA907B74E09C}">
      <dsp:nvSpPr>
        <dsp:cNvPr id="0" name=""/>
        <dsp:cNvSpPr/>
      </dsp:nvSpPr>
      <dsp:spPr>
        <a:xfrm>
          <a:off x="0" y="457"/>
          <a:ext cx="8496443" cy="74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latin typeface="TheSansOffice"/>
            </a:rPr>
            <a:t>MANUFACTURING BUSINESS PRIORITIES &amp; TECHNOLOGY DEMANDS </a:t>
          </a:r>
          <a:endParaRPr lang="en-IN" sz="1600" b="1" kern="1200" cap="none" baseline="0" dirty="0">
            <a:solidFill>
              <a:schemeClr val="bg1"/>
            </a:solidFill>
          </a:endParaRPr>
        </a:p>
      </dsp:txBody>
      <dsp:txXfrm>
        <a:off x="0" y="457"/>
        <a:ext cx="8496443" cy="748799"/>
      </dsp:txXfrm>
    </dsp:sp>
    <dsp:sp modelId="{C33A32E0-1028-7C4C-87F6-77C3DEDA5D05}">
      <dsp:nvSpPr>
        <dsp:cNvPr id="0" name=""/>
        <dsp:cNvSpPr/>
      </dsp:nvSpPr>
      <dsp:spPr>
        <a:xfrm>
          <a:off x="0" y="749256"/>
          <a:ext cx="8496443" cy="0"/>
        </a:xfrm>
        <a:prstGeom prst="line">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w="9525" cap="flat" cmpd="sng" algn="ctr">
          <a:solidFill>
            <a:schemeClr val="accent4">
              <a:hueOff val="-1116192"/>
              <a:satOff val="6725"/>
              <a:lumOff val="53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50254A4-42ED-D844-8F9D-630BED5743E7}">
      <dsp:nvSpPr>
        <dsp:cNvPr id="0" name=""/>
        <dsp:cNvSpPr/>
      </dsp:nvSpPr>
      <dsp:spPr>
        <a:xfrm>
          <a:off x="0" y="749256"/>
          <a:ext cx="8496443" cy="74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latin typeface="TheSansOffice"/>
            </a:rPr>
            <a:t>WHERE ARE WE MOVING?</a:t>
          </a:r>
        </a:p>
      </dsp:txBody>
      <dsp:txXfrm>
        <a:off x="0" y="749256"/>
        <a:ext cx="8496443" cy="748799"/>
      </dsp:txXfrm>
    </dsp:sp>
    <dsp:sp modelId="{E4418CD1-485C-4594-9E27-614562210BD4}">
      <dsp:nvSpPr>
        <dsp:cNvPr id="0" name=""/>
        <dsp:cNvSpPr/>
      </dsp:nvSpPr>
      <dsp:spPr>
        <a:xfrm>
          <a:off x="0" y="1498056"/>
          <a:ext cx="8496443" cy="0"/>
        </a:xfrm>
        <a:prstGeom prst="line">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2F68726-26F3-4728-B8A2-38AC7F0341B6}">
      <dsp:nvSpPr>
        <dsp:cNvPr id="0" name=""/>
        <dsp:cNvSpPr/>
      </dsp:nvSpPr>
      <dsp:spPr>
        <a:xfrm>
          <a:off x="0" y="1498056"/>
          <a:ext cx="8496443" cy="74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latin typeface="TheSansOffice"/>
            </a:rPr>
            <a:t>MANUFACTURING 4.0 </a:t>
          </a:r>
          <a:r>
            <a:rPr lang="en-US" sz="1600" b="1" kern="1200" dirty="0">
              <a:solidFill>
                <a:schemeClr val="bg1"/>
              </a:solidFill>
              <a:latin typeface="TheSansOffice"/>
              <a:sym typeface="Wingdings" panose="05000000000000000000" pitchFamily="2" charset="2"/>
            </a:rPr>
            <a:t> 5.0</a:t>
          </a:r>
          <a:endParaRPr lang="en-US" sz="1600" b="1" kern="1200" dirty="0">
            <a:solidFill>
              <a:schemeClr val="bg1"/>
            </a:solidFill>
            <a:latin typeface="TheSansOffice"/>
          </a:endParaRPr>
        </a:p>
      </dsp:txBody>
      <dsp:txXfrm>
        <a:off x="0" y="1498056"/>
        <a:ext cx="8496443" cy="748799"/>
      </dsp:txXfrm>
    </dsp:sp>
    <dsp:sp modelId="{16C50FDD-CF58-9D40-89ED-893C45BA4465}">
      <dsp:nvSpPr>
        <dsp:cNvPr id="0" name=""/>
        <dsp:cNvSpPr/>
      </dsp:nvSpPr>
      <dsp:spPr>
        <a:xfrm>
          <a:off x="0" y="2246855"/>
          <a:ext cx="8496443" cy="0"/>
        </a:xfrm>
        <a:prstGeom prst="line">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w="9525" cap="flat" cmpd="sng" algn="ctr">
          <a:solidFill>
            <a:schemeClr val="accent4">
              <a:hueOff val="-3348577"/>
              <a:satOff val="20174"/>
              <a:lumOff val="161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286C5C-ADC0-654E-85E0-A736659DE13C}">
      <dsp:nvSpPr>
        <dsp:cNvPr id="0" name=""/>
        <dsp:cNvSpPr/>
      </dsp:nvSpPr>
      <dsp:spPr>
        <a:xfrm>
          <a:off x="0" y="2246855"/>
          <a:ext cx="8496443" cy="74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latin typeface="TheSansOffice"/>
            </a:rPr>
            <a:t>BUILDING BLOCKS OF AN AI-READY DATA CENTER </a:t>
          </a:r>
        </a:p>
      </dsp:txBody>
      <dsp:txXfrm>
        <a:off x="0" y="2246855"/>
        <a:ext cx="8496443" cy="748799"/>
      </dsp:txXfrm>
    </dsp:sp>
    <dsp:sp modelId="{C11F90B3-7F76-AC4D-973C-7778E373B734}">
      <dsp:nvSpPr>
        <dsp:cNvPr id="0" name=""/>
        <dsp:cNvSpPr/>
      </dsp:nvSpPr>
      <dsp:spPr>
        <a:xfrm>
          <a:off x="0" y="2995655"/>
          <a:ext cx="8496443" cy="0"/>
        </a:xfrm>
        <a:prstGeom prst="lin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7B864F7-0C18-D84F-902E-B1243C6B351C}">
      <dsp:nvSpPr>
        <dsp:cNvPr id="0" name=""/>
        <dsp:cNvSpPr/>
      </dsp:nvSpPr>
      <dsp:spPr>
        <a:xfrm>
          <a:off x="0" y="2995655"/>
          <a:ext cx="8496443" cy="748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bg1"/>
              </a:solidFill>
              <a:latin typeface="TheSansOffice"/>
            </a:rPr>
            <a:t>SIFY DATA CENTERS POWERING THE MANUFACTURING INDUSTRY  </a:t>
          </a:r>
        </a:p>
      </dsp:txBody>
      <dsp:txXfrm>
        <a:off x="0" y="2995655"/>
        <a:ext cx="8496443" cy="748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3B883-FAC2-3A44-9105-D40D5B80E18D}">
      <dsp:nvSpPr>
        <dsp:cNvPr id="0" name=""/>
        <dsp:cNvSpPr/>
      </dsp:nvSpPr>
      <dsp:spPr>
        <a:xfrm>
          <a:off x="421" y="194653"/>
          <a:ext cx="1641946" cy="1080000"/>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GB" sz="1050" kern="1200" dirty="0"/>
            <a:t>High-capacity bulk fibre from diverse routes between the towers.</a:t>
          </a:r>
          <a:endParaRPr lang="en-IN" sz="1050" kern="1200" dirty="0"/>
        </a:p>
      </dsp:txBody>
      <dsp:txXfrm>
        <a:off x="53142" y="247374"/>
        <a:ext cx="1536504" cy="974558"/>
      </dsp:txXfrm>
    </dsp:sp>
    <dsp:sp modelId="{39D754CF-902A-2847-85D7-6649E8C36A48}">
      <dsp:nvSpPr>
        <dsp:cNvPr id="0" name=""/>
        <dsp:cNvSpPr/>
      </dsp:nvSpPr>
      <dsp:spPr>
        <a:xfrm>
          <a:off x="1806562" y="194653"/>
          <a:ext cx="1641946" cy="1080000"/>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All buildings in Sify Rabale campus have strong fiber interconnect with multiple routes. </a:t>
          </a:r>
          <a:endParaRPr lang="en-IN" sz="1050" kern="1200" dirty="0"/>
        </a:p>
      </dsp:txBody>
      <dsp:txXfrm>
        <a:off x="1859283" y="247374"/>
        <a:ext cx="1536504" cy="974558"/>
      </dsp:txXfrm>
    </dsp:sp>
    <dsp:sp modelId="{BAAF072E-0337-6544-982D-50EB32BEB691}">
      <dsp:nvSpPr>
        <dsp:cNvPr id="0" name=""/>
        <dsp:cNvSpPr/>
      </dsp:nvSpPr>
      <dsp:spPr>
        <a:xfrm>
          <a:off x="421" y="1438848"/>
          <a:ext cx="1641946" cy="1475998"/>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Direct Cross connects to other Telcos hosted in the campus for customer to connect to cloud nodes: AWS, Oracle Fast Connect &amp; Google Connect.</a:t>
          </a:r>
          <a:endParaRPr lang="en-IN" sz="1050" kern="1200" dirty="0"/>
        </a:p>
      </dsp:txBody>
      <dsp:txXfrm>
        <a:off x="72473" y="1510900"/>
        <a:ext cx="1497842" cy="1331894"/>
      </dsp:txXfrm>
    </dsp:sp>
    <dsp:sp modelId="{7F3677E7-98C6-B84C-9C1C-5C6BDB8892A4}">
      <dsp:nvSpPr>
        <dsp:cNvPr id="0" name=""/>
        <dsp:cNvSpPr/>
      </dsp:nvSpPr>
      <dsp:spPr>
        <a:xfrm>
          <a:off x="1806562" y="1438848"/>
          <a:ext cx="1641946" cy="1475998"/>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Secure high-capacity pre-laid bulk fiber for robust and scalable connectivity, each route has multiple ducts and sub ducts for fiber access from any tower to any tower. </a:t>
          </a:r>
          <a:endParaRPr lang="en-IN" sz="1050" kern="1200" dirty="0"/>
        </a:p>
      </dsp:txBody>
      <dsp:txXfrm>
        <a:off x="1878614" y="1510900"/>
        <a:ext cx="1497842" cy="1331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81722-F054-4B93-ACC7-2AFA2F58B01A}" type="datetimeFigureOut">
              <a:rPr lang="en-US" smtClean="0"/>
              <a:t>6/19/24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D651A-1DAD-486B-991F-3E705F503A63}" type="slidenum">
              <a:rPr lang="en-US" smtClean="0"/>
              <a:t>‹#›</a:t>
            </a:fld>
            <a:endParaRPr lang="en-US" dirty="0"/>
          </a:p>
        </p:txBody>
      </p:sp>
    </p:spTree>
    <p:extLst>
      <p:ext uri="{BB962C8B-B14F-4D97-AF65-F5344CB8AC3E}">
        <p14:creationId xmlns:p14="http://schemas.microsoft.com/office/powerpoint/2010/main" val="26457186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964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defTabSz="685800">
              <a:spcAft>
                <a:spcPts val="600"/>
              </a:spcAft>
              <a:buFont typeface="Arial" panose="020B0604020202020204" pitchFamily="34" charset="0"/>
              <a:buNone/>
              <a:defRPr/>
            </a:pPr>
            <a:endParaRPr lang="en-IN" sz="900" dirty="0">
              <a:solidFill>
                <a:prstClr val="white"/>
              </a:solidFill>
              <a:latin typeface="Trebuchet MS"/>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396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E92AA-5162-4F4E-89F8-5248119E59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75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11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 star above Vashi</a:t>
            </a: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53046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58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06AAA-0716-F1CD-E134-FD1CF2E44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45FEB-37E1-592E-B40A-CFF385D3B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5D6A7-9E30-3175-8EC0-7F9B8D4C93E7}"/>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D524C086-4297-81AE-ED9F-E7405A1F9B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2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141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Adani </a:t>
            </a:r>
          </a:p>
          <a:p>
            <a:pPr marL="228600" indent="-228600">
              <a:buAutoNum type="arabicPeriod"/>
            </a:pPr>
            <a:r>
              <a:rPr lang="en-US" dirty="0"/>
              <a:t>Tata motors </a:t>
            </a:r>
          </a:p>
          <a:p>
            <a:pPr marL="228600" indent="-228600">
              <a:buAutoNum type="arabicPeriod"/>
            </a:pPr>
            <a:r>
              <a:rPr lang="en-US" dirty="0"/>
              <a:t>GPL, Kellogg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701961-0A7D-4AD8-ACA3-1E86B07874C7}"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062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Underlying message- technology and innovation become driving factors to accomplish these business priorities </a:t>
            </a:r>
          </a:p>
        </p:txBody>
      </p:sp>
      <p:sp>
        <p:nvSpPr>
          <p:cNvPr id="4" name="Slide Number Placeholder 3"/>
          <p:cNvSpPr>
            <a:spLocks noGrp="1"/>
          </p:cNvSpPr>
          <p:nvPr>
            <p:ph type="sldNum" sz="quarter" idx="5"/>
          </p:nvPr>
        </p:nvSpPr>
        <p:spPr/>
        <p:txBody>
          <a:bodyPr/>
          <a:lstStyle/>
          <a:p>
            <a:fld id="{DDC02BD9-4983-4322-A08C-345F0664D442}" type="slidenum">
              <a:rPr lang="en-IN" smtClean="0"/>
              <a:t>3</a:t>
            </a:fld>
            <a:endParaRPr lang="en-IN" dirty="0"/>
          </a:p>
        </p:txBody>
      </p:sp>
    </p:spTree>
    <p:extLst>
      <p:ext uri="{BB962C8B-B14F-4D97-AF65-F5344CB8AC3E}">
        <p14:creationId xmlns:p14="http://schemas.microsoft.com/office/powerpoint/2010/main" val="3474765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DC02BD9-4983-4322-A08C-345F0664D442}" type="slidenum">
              <a:rPr lang="en-IN" smtClean="0"/>
              <a:t>4</a:t>
            </a:fld>
            <a:endParaRPr lang="en-IN" dirty="0"/>
          </a:p>
        </p:txBody>
      </p:sp>
    </p:spTree>
    <p:extLst>
      <p:ext uri="{BB962C8B-B14F-4D97-AF65-F5344CB8AC3E}">
        <p14:creationId xmlns:p14="http://schemas.microsoft.com/office/powerpoint/2010/main" val="211652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32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57200"/>
            <a:ext cx="6096000" cy="3429000"/>
          </a:xfrm>
        </p:spPr>
      </p:sp>
      <p:sp>
        <p:nvSpPr>
          <p:cNvPr id="3" name="Notes Placeholder 2"/>
          <p:cNvSpPr>
            <a:spLocks noGrp="1"/>
          </p:cNvSpPr>
          <p:nvPr>
            <p:ph type="body" idx="1"/>
          </p:nvPr>
        </p:nvSpPr>
        <p:spPr/>
        <p:txBody>
          <a:bodyPr/>
          <a:lstStyle/>
          <a:p>
            <a:r>
              <a:rPr lang="en-US" dirty="0"/>
              <a:t>4.0- 5.0</a:t>
            </a:r>
          </a:p>
          <a:p>
            <a:endParaRPr lang="en-US" dirty="0"/>
          </a:p>
          <a:p>
            <a:r>
              <a:rPr lang="en-US" b="1" dirty="0"/>
              <a:t>Focus:</a:t>
            </a:r>
            <a:r>
              <a:rPr lang="en-US" dirty="0"/>
              <a:t> Manufacturing 4.0 focuses on automation, data, and interconnected systems, while Manufacturing 5.0 emphasizes human-machine collaboration, personalization, and sustainability.</a:t>
            </a:r>
          </a:p>
          <a:p>
            <a:endParaRPr lang="en-US" b="1" dirty="0"/>
          </a:p>
          <a:p>
            <a:r>
              <a:rPr lang="en-US" b="1" dirty="0"/>
              <a:t>Technology Use:</a:t>
            </a:r>
            <a:r>
              <a:rPr lang="en-US" dirty="0"/>
              <a:t> Both stages utilize advanced technologies like AI and robotics, but Manufacturing 5.0 specifically integrates these technologies to enhance human capabilities and address broader societal goals.</a:t>
            </a:r>
          </a:p>
          <a:p>
            <a:endParaRPr lang="en-US" b="1" dirty="0"/>
          </a:p>
          <a:p>
            <a:r>
              <a:rPr lang="en-US" b="1" dirty="0"/>
              <a:t>Goals:</a:t>
            </a:r>
            <a:r>
              <a:rPr lang="en-US" dirty="0"/>
              <a:t> Manufacturing 4.0 aims to maximize efficiency and productivity, whereas Manufacturing 5.0 aims to balance efficiency with human-centric values, sustainability, and adaptability.</a:t>
            </a:r>
          </a:p>
          <a:p>
            <a:endParaRPr lang="en-US" dirty="0"/>
          </a:p>
          <a:p>
            <a:r>
              <a:rPr lang="en-US" dirty="0"/>
              <a:t> trends, such as Predictive Maintenance, Artificial Intelligence, Machine Learning and Digital Twin are driving benefits and value for Manufacturers.  They are the basis of Industry 4.0 Digital Manufacturing trend, enabling:</a:t>
            </a:r>
            <a:endParaRPr lang="en-US" sz="1200" dirty="0">
              <a:solidFill>
                <a:schemeClr val="tx1"/>
              </a:solidFill>
              <a:latin typeface="+mn-lt"/>
            </a:endParaRPr>
          </a:p>
          <a:p>
            <a:endParaRPr lang="en-US" sz="1200" dirty="0">
              <a:solidFill>
                <a:schemeClr val="bg1"/>
              </a:solidFill>
              <a:latin typeface="+mn-lt"/>
            </a:endParaRPr>
          </a:p>
          <a:p>
            <a:pPr lvl="1"/>
            <a:r>
              <a:rPr lang="en-US" sz="1200" dirty="0">
                <a:solidFill>
                  <a:schemeClr val="bg1"/>
                </a:solidFill>
                <a:latin typeface="+mn-lt"/>
              </a:rPr>
              <a:t>Maximized uptime and quality</a:t>
            </a:r>
          </a:p>
          <a:p>
            <a:pPr lvl="1"/>
            <a:r>
              <a:rPr lang="en-US" sz="1200" dirty="0">
                <a:solidFill>
                  <a:schemeClr val="bg2"/>
                </a:solidFill>
                <a:latin typeface="+mn-lt"/>
              </a:rPr>
              <a:t>Improved safety, security, and reliability</a:t>
            </a:r>
            <a:endParaRPr lang="en-US" sz="1200" strike="sngStrike" dirty="0">
              <a:solidFill>
                <a:schemeClr val="bg2"/>
              </a:solidFill>
              <a:latin typeface="+mn-lt"/>
            </a:endParaRPr>
          </a:p>
          <a:p>
            <a:pPr lvl="1"/>
            <a:r>
              <a:rPr lang="en-US" sz="1200" dirty="0">
                <a:solidFill>
                  <a:schemeClr val="bg1"/>
                </a:solidFill>
                <a:latin typeface="+mn-lt"/>
              </a:rPr>
              <a:t>Predictive maintenance, machine learning, and digital twin applications</a:t>
            </a:r>
          </a:p>
          <a:p>
            <a:pPr lvl="1"/>
            <a:r>
              <a:rPr lang="en-US" sz="1200" dirty="0">
                <a:solidFill>
                  <a:schemeClr val="bg2"/>
                </a:solidFill>
                <a:latin typeface="+mn-lt"/>
              </a:rPr>
              <a:t>Connecting factory to partners and suppliers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solidFill>
                <a:schemeClr val="bg2"/>
              </a:solidFill>
              <a:latin typeface="+mn-lt"/>
            </a:endParaRPr>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ct val="0"/>
              </a:spcAft>
              <a:buClrTx/>
              <a:buSzTx/>
              <a:buFontTx/>
              <a:buNone/>
              <a:tabLst/>
              <a:defRPr/>
            </a:pPr>
            <a:fld id="{A0E530BA-1714-4756-BB3A-2049292C11C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189"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88905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Aft>
                <a:spcPts val="600"/>
              </a:spcAft>
              <a:buClr>
                <a:srgbClr val="094C84"/>
              </a:buClr>
              <a:buSzPts val="1400"/>
              <a:buFont typeface="Open Sans" panose="020B0606030504020204" pitchFamily="34" charset="0"/>
              <a:buNone/>
            </a:pPr>
            <a:r>
              <a:rPr lang="en-US" sz="1800" b="1" spc="-50" dirty="0">
                <a:effectLst/>
                <a:latin typeface="Calibri" panose="020F0502020204030204" pitchFamily="34" charset="0"/>
                <a:ea typeface="SimSun" panose="02010600030101010101" pitchFamily="2" charset="-122"/>
                <a:cs typeface="Times New Roman" panose="02020603050405020304" pitchFamily="18" charset="0"/>
              </a:rPr>
              <a:t>Foundations of a data centers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54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A57B615-20AD-A144-8712-EA25EA4A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60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97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AEFDBD-C690-4758-9247-F0FEB8A6BE56}"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557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928813"/>
            <a:ext cx="5809162" cy="587766"/>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516579"/>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469438"/>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dirty="0"/>
              <a:t>Month 2024</a:t>
            </a:r>
          </a:p>
        </p:txBody>
      </p:sp>
    </p:spTree>
    <p:extLst>
      <p:ext uri="{BB962C8B-B14F-4D97-AF65-F5344CB8AC3E}">
        <p14:creationId xmlns:p14="http://schemas.microsoft.com/office/powerpoint/2010/main" val="3951442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6" name="Title 4">
            <a:extLst>
              <a:ext uri="{FF2B5EF4-FFF2-40B4-BE49-F238E27FC236}">
                <a16:creationId xmlns:a16="http://schemas.microsoft.com/office/drawing/2014/main" id="{83C70F92-3C4B-4B24-CCE6-BF1C41505EB1}"/>
              </a:ext>
            </a:extLst>
          </p:cNvPr>
          <p:cNvSpPr>
            <a:spLocks noGrp="1"/>
          </p:cNvSpPr>
          <p:nvPr>
            <p:ph type="title" hasCustomPrompt="1"/>
          </p:nvPr>
        </p:nvSpPr>
        <p:spPr>
          <a:xfrm>
            <a:off x="324000" y="223091"/>
            <a:ext cx="7585560" cy="377067"/>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pic>
        <p:nvPicPr>
          <p:cNvPr id="7" name="Picture 6" descr="Logo&#10;&#10;Description automatically generated">
            <a:extLst>
              <a:ext uri="{FF2B5EF4-FFF2-40B4-BE49-F238E27FC236}">
                <a16:creationId xmlns:a16="http://schemas.microsoft.com/office/drawing/2014/main" id="{2FCDDD9B-434C-594D-CD1F-2F2786BA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84482" y="162404"/>
            <a:ext cx="646314" cy="430876"/>
          </a:xfrm>
          <a:prstGeom prst="rect">
            <a:avLst/>
          </a:prstGeom>
        </p:spPr>
      </p:pic>
    </p:spTree>
    <p:extLst>
      <p:ext uri="{BB962C8B-B14F-4D97-AF65-F5344CB8AC3E}">
        <p14:creationId xmlns:p14="http://schemas.microsoft.com/office/powerpoint/2010/main" val="265808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324000" y="230785"/>
            <a:ext cx="8496150" cy="377067"/>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799513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162404"/>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1" y="1665514"/>
            <a:ext cx="6863533" cy="151600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2" y="3182771"/>
            <a:ext cx="6863531"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3" y="3675345"/>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542794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219268"/>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 Placeholder 4">
            <a:extLst>
              <a:ext uri="{FF2B5EF4-FFF2-40B4-BE49-F238E27FC236}">
                <a16:creationId xmlns:a16="http://schemas.microsoft.com/office/drawing/2014/main" id="{04A69CC1-9278-8381-3554-FC31BFCB2F1C}"/>
              </a:ext>
            </a:extLst>
          </p:cNvPr>
          <p:cNvSpPr>
            <a:spLocks noGrp="1"/>
          </p:cNvSpPr>
          <p:nvPr>
            <p:ph type="body" sz="quarter" idx="10" hasCustomPrompt="1"/>
          </p:nvPr>
        </p:nvSpPr>
        <p:spPr>
          <a:xfrm>
            <a:off x="509587" y="1122760"/>
            <a:ext cx="1444229" cy="591740"/>
          </a:xfrm>
        </p:spPr>
        <p:txBody>
          <a:bodyPr/>
          <a:lstStyle>
            <a:lvl2pPr>
              <a:defRPr/>
            </a:lvl2pPr>
          </a:lstStyle>
          <a:p>
            <a:pPr lvl="1"/>
            <a:r>
              <a:rPr lang="en-US"/>
              <a:t>WIP vel</a:t>
            </a:r>
            <a:endParaRPr lang="en-IN"/>
          </a:p>
        </p:txBody>
      </p:sp>
    </p:spTree>
    <p:extLst>
      <p:ext uri="{BB962C8B-B14F-4D97-AF65-F5344CB8AC3E}">
        <p14:creationId xmlns:p14="http://schemas.microsoft.com/office/powerpoint/2010/main" val="328657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68"/>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8" name="Text Placeholder 7">
            <a:extLst>
              <a:ext uri="{FF2B5EF4-FFF2-40B4-BE49-F238E27FC236}">
                <a16:creationId xmlns:a16="http://schemas.microsoft.com/office/drawing/2014/main" id="{7B96C96F-C7C8-C29B-399C-54F1D5431F62}"/>
              </a:ext>
            </a:extLst>
          </p:cNvPr>
          <p:cNvSpPr>
            <a:spLocks noGrp="1"/>
          </p:cNvSpPr>
          <p:nvPr>
            <p:ph type="body" sz="quarter" idx="10"/>
          </p:nvPr>
        </p:nvSpPr>
        <p:spPr>
          <a:xfrm>
            <a:off x="976312" y="1631157"/>
            <a:ext cx="1434704" cy="665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190062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4"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4"/>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4"/>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77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Tree>
    <p:extLst>
      <p:ext uri="{BB962C8B-B14F-4D97-AF65-F5344CB8AC3E}">
        <p14:creationId xmlns:p14="http://schemas.microsoft.com/office/powerpoint/2010/main" val="384980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 you New">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3" y="0"/>
            <a:ext cx="9144001" cy="51435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4088661"/>
            <a:ext cx="6341715" cy="643679"/>
            <a:chOff x="388418" y="4989095"/>
            <a:chExt cx="9958648"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288"/>
            <a:stretch/>
          </p:blipFill>
          <p:spPr>
            <a:xfrm>
              <a:off x="388418" y="4994607"/>
              <a:ext cx="9958648" cy="1005282"/>
            </a:xfrm>
            <a:prstGeom prst="rect">
              <a:avLst/>
            </a:prstGeom>
          </p:spPr>
        </p:pic>
      </p:grpSp>
    </p:spTree>
    <p:extLst>
      <p:ext uri="{BB962C8B-B14F-4D97-AF65-F5344CB8AC3E}">
        <p14:creationId xmlns:p14="http://schemas.microsoft.com/office/powerpoint/2010/main" val="2325142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2143258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86433" y="4767267"/>
            <a:ext cx="487680" cy="274637"/>
          </a:xfrm>
          <a:prstGeom prst="rect">
            <a:avLst/>
          </a:prstGeom>
        </p:spPr>
        <p:txBody>
          <a:bodyPr/>
          <a:lstStyle/>
          <a:p>
            <a:fld id="{D6AB342A-830E-438F-A6A8-BEDF509AB0A8}" type="slidenum">
              <a:rPr lang="en-US" smtClean="0"/>
              <a:t>‹#›</a:t>
            </a:fld>
            <a:endParaRPr lang="en-US" dirty="0"/>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408845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gradFill flip="none" rotWithShape="1">
            <a:gsLst>
              <a:gs pos="9000">
                <a:schemeClr val="tx2">
                  <a:lumMod val="50000"/>
                </a:schemeClr>
              </a:gs>
              <a:gs pos="100000">
                <a:schemeClr val="tx2">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673091"/>
            <a:ext cx="5809162" cy="587766"/>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260857"/>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dirty="0"/>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21371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dirty="0"/>
              <a:t>Month 2024</a:t>
            </a:r>
          </a:p>
        </p:txBody>
      </p:sp>
      <p:pic>
        <p:nvPicPr>
          <p:cNvPr id="8" name="Picture 7" descr="Logo&#10;&#10;Description automatically generated">
            <a:extLst>
              <a:ext uri="{FF2B5EF4-FFF2-40B4-BE49-F238E27FC236}">
                <a16:creationId xmlns:a16="http://schemas.microsoft.com/office/drawing/2014/main" id="{D53D9812-C80D-D589-FA54-530CDD94D3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205846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4" name="Title 4">
            <a:extLst>
              <a:ext uri="{FF2B5EF4-FFF2-40B4-BE49-F238E27FC236}">
                <a16:creationId xmlns:a16="http://schemas.microsoft.com/office/drawing/2014/main" id="{8DA7558F-236F-DEF8-2615-BCEB15C37F68}"/>
              </a:ext>
            </a:extLst>
          </p:cNvPr>
          <p:cNvSpPr>
            <a:spLocks noGrp="1"/>
          </p:cNvSpPr>
          <p:nvPr>
            <p:ph type="title" hasCustomPrompt="1"/>
          </p:nvPr>
        </p:nvSpPr>
        <p:spPr>
          <a:xfrm>
            <a:off x="323925" y="292455"/>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777510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4" name="Title 4">
            <a:extLst>
              <a:ext uri="{FF2B5EF4-FFF2-40B4-BE49-F238E27FC236}">
                <a16:creationId xmlns:a16="http://schemas.microsoft.com/office/drawing/2014/main" id="{A7ECFF2D-56CB-A5FB-A109-70440E49A645}"/>
              </a:ext>
            </a:extLst>
          </p:cNvPr>
          <p:cNvSpPr>
            <a:spLocks noGrp="1"/>
          </p:cNvSpPr>
          <p:nvPr>
            <p:ph type="title" hasCustomPrompt="1"/>
          </p:nvPr>
        </p:nvSpPr>
        <p:spPr>
          <a:xfrm>
            <a:off x="324000" y="219269"/>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819526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57DB89-CFDA-370A-F43F-545BC20B5C25}"/>
              </a:ext>
            </a:extLst>
          </p:cNvPr>
          <p:cNvSpPr/>
          <p:nvPr userDrawn="1"/>
        </p:nvSpPr>
        <p:spPr>
          <a:xfrm>
            <a:off x="-2322" y="0"/>
            <a:ext cx="9143999"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1" y="211576"/>
            <a:ext cx="7693099" cy="461655"/>
          </a:xfrm>
        </p:spPr>
        <p:txBody>
          <a:bodyPr/>
          <a:lstStyle>
            <a:lvl1pPr>
              <a:defRPr sz="2400" baseline="0">
                <a:solidFill>
                  <a:schemeClr val="bg1"/>
                </a:solidFill>
                <a:latin typeface="TheSansOffice" panose="020B0503040302060204" pitchFamily="34" charset="0"/>
              </a:defRPr>
            </a:lvl1pPr>
          </a:lstStyle>
          <a:p>
            <a:r>
              <a:rPr lang="en-US" dirty="0"/>
              <a:t>TITLE OF THE SLIDE GOES HERE</a:t>
            </a:r>
          </a:p>
        </p:txBody>
      </p:sp>
      <p:pic>
        <p:nvPicPr>
          <p:cNvPr id="7" name="Picture 6">
            <a:extLst>
              <a:ext uri="{FF2B5EF4-FFF2-40B4-BE49-F238E27FC236}">
                <a16:creationId xmlns:a16="http://schemas.microsoft.com/office/drawing/2014/main" id="{422F2A3D-271D-C6D4-F99E-2C1C6C51B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 y="4752876"/>
            <a:ext cx="9146323" cy="390624"/>
          </a:xfrm>
          <a:prstGeom prst="rect">
            <a:avLst/>
          </a:prstGeom>
        </p:spPr>
      </p:pic>
      <p:pic>
        <p:nvPicPr>
          <p:cNvPr id="2" name="Picture 1" descr="A number and a ball on a black background&#10;&#10;Description automatically generated">
            <a:extLst>
              <a:ext uri="{FF2B5EF4-FFF2-40B4-BE49-F238E27FC236}">
                <a16:creationId xmlns:a16="http://schemas.microsoft.com/office/drawing/2014/main" id="{F68453D2-DABA-E1DF-3231-02FF8861F5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7820" y="195063"/>
            <a:ext cx="672330" cy="432000"/>
          </a:xfrm>
          <a:prstGeom prst="rect">
            <a:avLst/>
          </a:prstGeom>
        </p:spPr>
      </p:pic>
      <p:sp>
        <p:nvSpPr>
          <p:cNvPr id="4" name="TextBox 3">
            <a:extLst>
              <a:ext uri="{FF2B5EF4-FFF2-40B4-BE49-F238E27FC236}">
                <a16:creationId xmlns:a16="http://schemas.microsoft.com/office/drawing/2014/main" id="{B3C3E3B0-F051-A2D1-80E6-F7FB2ABE2BEA}"/>
              </a:ext>
            </a:extLst>
          </p:cNvPr>
          <p:cNvSpPr txBox="1"/>
          <p:nvPr userDrawn="1"/>
        </p:nvSpPr>
        <p:spPr>
          <a:xfrm>
            <a:off x="6626181" y="4587875"/>
            <a:ext cx="2193970" cy="215444"/>
          </a:xfrm>
          <a:prstGeom prst="rect">
            <a:avLst/>
          </a:prstGeom>
          <a:noFill/>
        </p:spPr>
        <p:txBody>
          <a:bodyPr wrap="square" rtlCol="0">
            <a:spAutoFit/>
          </a:bodyPr>
          <a:lstStyle/>
          <a:p>
            <a:pPr marL="0" marR="0" lvl="0" indent="0" algn="r" defTabSz="914264" rtl="0" eaLnBrk="1" fontAlgn="auto" latinLnBrk="0" hangingPunct="1">
              <a:lnSpc>
                <a:spcPct val="100000"/>
              </a:lnSpc>
              <a:spcBef>
                <a:spcPts val="0"/>
              </a:spcBef>
              <a:spcAft>
                <a:spcPts val="0"/>
              </a:spcAft>
              <a:buClrTx/>
              <a:buSzTx/>
              <a:buFontTx/>
              <a:buNone/>
              <a:tabLst/>
              <a:defRPr/>
            </a:pPr>
            <a:r>
              <a:rPr lang="en-US" sz="800" dirty="0">
                <a:solidFill>
                  <a:schemeClr val="bg1">
                    <a:lumMod val="75000"/>
                  </a:schemeClr>
                </a:solidFill>
              </a:rPr>
              <a:t>Internal | Confidential</a:t>
            </a:r>
          </a:p>
        </p:txBody>
      </p:sp>
    </p:spTree>
    <p:extLst>
      <p:ext uri="{BB962C8B-B14F-4D97-AF65-F5344CB8AC3E}">
        <p14:creationId xmlns:p14="http://schemas.microsoft.com/office/powerpoint/2010/main" val="1478833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7"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4" name="Title 4">
            <a:extLst>
              <a:ext uri="{FF2B5EF4-FFF2-40B4-BE49-F238E27FC236}">
                <a16:creationId xmlns:a16="http://schemas.microsoft.com/office/drawing/2014/main" id="{A3AB1514-4AD3-104C-0449-D800EF178688}"/>
              </a:ext>
            </a:extLst>
          </p:cNvPr>
          <p:cNvSpPr>
            <a:spLocks noGrp="1"/>
          </p:cNvSpPr>
          <p:nvPr>
            <p:ph type="title" hasCustomPrompt="1"/>
          </p:nvPr>
        </p:nvSpPr>
        <p:spPr>
          <a:xfrm>
            <a:off x="323851" y="211575"/>
            <a:ext cx="8496225" cy="415488"/>
          </a:xfrm>
        </p:spPr>
        <p:txBody>
          <a:bodyPr/>
          <a:lstStyle>
            <a:lvl1pPr>
              <a:defRPr sz="21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454692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188493"/>
            <a:ext cx="8496150" cy="461655"/>
          </a:xfrm>
        </p:spPr>
        <p:txBody>
          <a:bodyPr/>
          <a:lstStyle>
            <a:lvl1pPr>
              <a:defRPr sz="24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776133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68"/>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280224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107676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ull 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8193"/>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316772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5"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32"/>
            <a:ext cx="9150505" cy="1320673"/>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91" y="234502"/>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601" y="3822827"/>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334981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400" baseline="0">
                <a:solidFill>
                  <a:srgbClr val="BED730"/>
                </a:solidFill>
                <a:latin typeface="TheSansOffice" panose="020B0503040302060204" pitchFamily="34" charset="0"/>
              </a:defRPr>
            </a:lvl1pPr>
          </a:lstStyle>
          <a:p>
            <a:r>
              <a:rPr lang="en-US" dirty="0"/>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83282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Full Blank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6"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latin typeface="TheSansOffice" panose="020B0503040302060204" pitchFamily="34" charset="0"/>
            </a:endParaRPr>
          </a:p>
        </p:txBody>
      </p:sp>
      <p:sp>
        <p:nvSpPr>
          <p:cNvPr id="8" name="Title 4">
            <a:extLst>
              <a:ext uri="{FF2B5EF4-FFF2-40B4-BE49-F238E27FC236}">
                <a16:creationId xmlns:a16="http://schemas.microsoft.com/office/drawing/2014/main" id="{DE80B8E0-B720-C736-B1A3-A1A0F3620FFF}"/>
              </a:ext>
            </a:extLst>
          </p:cNvPr>
          <p:cNvSpPr>
            <a:spLocks noGrp="1"/>
          </p:cNvSpPr>
          <p:nvPr>
            <p:ph type="title" hasCustomPrompt="1"/>
          </p:nvPr>
        </p:nvSpPr>
        <p:spPr>
          <a:xfrm>
            <a:off x="324000" y="211574"/>
            <a:ext cx="8496150" cy="415490"/>
          </a:xfrm>
        </p:spPr>
        <p:txBody>
          <a:bodyPr/>
          <a:lstStyle>
            <a:lvl1pPr>
              <a:defRPr sz="2400" baseline="0">
                <a:solidFill>
                  <a:srgbClr val="BED730"/>
                </a:solidFill>
                <a:latin typeface="TheSansOffice" panose="020B0503040302060204" pitchFamily="34" charset="0"/>
              </a:defRPr>
            </a:lvl1pPr>
          </a:lstStyle>
          <a:p>
            <a:r>
              <a:rPr lang="en-US" dirty="0"/>
              <a:t>TITLE OF THE SLIDE GOES HERE</a:t>
            </a:r>
          </a:p>
        </p:txBody>
      </p:sp>
      <p:sp>
        <p:nvSpPr>
          <p:cNvPr id="9" name="TextBox 8">
            <a:extLst>
              <a:ext uri="{FF2B5EF4-FFF2-40B4-BE49-F238E27FC236}">
                <a16:creationId xmlns:a16="http://schemas.microsoft.com/office/drawing/2014/main" id="{60E54FB3-E888-6012-8700-3505F1DDCCD2}"/>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41691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F07F-8927-0807-63A5-3AA203DDB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BB01D-8DF5-C466-CD54-24B40DF4E1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B9E21-264A-26AE-1391-5B641B0498DE}"/>
              </a:ext>
            </a:extLst>
          </p:cNvPr>
          <p:cNvSpPr>
            <a:spLocks noGrp="1"/>
          </p:cNvSpPr>
          <p:nvPr>
            <p:ph type="dt" sz="half" idx="10"/>
          </p:nvPr>
        </p:nvSpPr>
        <p:spPr/>
        <p:txBody>
          <a:bodyPr/>
          <a:lstStyle/>
          <a:p>
            <a:fld id="{4B18486B-676C-4795-BD85-24CC043E6856}" type="datetimeFigureOut">
              <a:rPr lang="en-US" smtClean="0"/>
              <a:t>6/19/24</a:t>
            </a:fld>
            <a:endParaRPr lang="en-US" dirty="0"/>
          </a:p>
        </p:txBody>
      </p:sp>
      <p:sp>
        <p:nvSpPr>
          <p:cNvPr id="5" name="Footer Placeholder 4">
            <a:extLst>
              <a:ext uri="{FF2B5EF4-FFF2-40B4-BE49-F238E27FC236}">
                <a16:creationId xmlns:a16="http://schemas.microsoft.com/office/drawing/2014/main" id="{EEDCBF64-4268-7D76-0292-F720788F53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2BD9E-0A6F-F01C-4E5E-D78239DDE79D}"/>
              </a:ext>
            </a:extLst>
          </p:cNvPr>
          <p:cNvSpPr>
            <a:spLocks noGrp="1"/>
          </p:cNvSpPr>
          <p:nvPr>
            <p:ph type="sldNum" sz="quarter" idx="12"/>
          </p:nvPr>
        </p:nvSpPr>
        <p:spPr/>
        <p:txBody>
          <a:bodyPr/>
          <a:lstStyle/>
          <a:p>
            <a:fld id="{142F0DB1-EBAB-4B83-9989-B540D30F91E9}" type="slidenum">
              <a:rPr lang="en-US" smtClean="0"/>
              <a:t>‹#›</a:t>
            </a:fld>
            <a:endParaRPr lang="en-US" dirty="0"/>
          </a:p>
        </p:txBody>
      </p:sp>
    </p:spTree>
    <p:extLst>
      <p:ext uri="{BB962C8B-B14F-4D97-AF65-F5344CB8AC3E}">
        <p14:creationId xmlns:p14="http://schemas.microsoft.com/office/powerpoint/2010/main" val="192252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dirty="0"/>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103663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324000" y="242351"/>
            <a:ext cx="849615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3750301245"/>
      </p:ext>
    </p:extLst>
  </p:cSld>
  <p:clrMap bg1="lt1" tx1="dk1" bg2="lt2" tx2="dk2" accent1="accent1" accent2="accent2" accent3="accent3" accent4="accent4" accent5="accent5" accent6="accent6" hlink="hlink" folHlink="folHlink"/>
  <p:sldLayoutIdLst>
    <p:sldLayoutId id="2147483661" r:id="rId1"/>
    <p:sldLayoutId id="2147483719" r:id="rId2"/>
    <p:sldLayoutId id="2147483663" r:id="rId3"/>
    <p:sldLayoutId id="2147483665" r:id="rId4"/>
    <p:sldLayoutId id="2147483666" r:id="rId5"/>
    <p:sldLayoutId id="2147483667" r:id="rId6"/>
    <p:sldLayoutId id="2147483669" r:id="rId7"/>
    <p:sldLayoutId id="2147483702" r:id="rId8"/>
    <p:sldLayoutId id="2147483703" r:id="rId9"/>
    <p:sldLayoutId id="2147483699" r:id="rId10"/>
    <p:sldLayoutId id="2147483700" r:id="rId11"/>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userDrawn="1">
          <p15:clr>
            <a:srgbClr val="F26B43"/>
          </p15:clr>
        </p15:guide>
        <p15:guide id="2" orient="horz" pos="1215" userDrawn="1">
          <p15:clr>
            <a:srgbClr val="F26B43"/>
          </p15:clr>
        </p15:guide>
        <p15:guide id="3" pos="2767" userDrawn="1">
          <p15:clr>
            <a:srgbClr val="F26B43"/>
          </p15:clr>
        </p15:guide>
        <p15:guide id="5" pos="204" userDrawn="1">
          <p15:clr>
            <a:srgbClr val="F26B43"/>
          </p15:clr>
        </p15:guide>
        <p15:guide id="6" pos="2880" userDrawn="1">
          <p15:clr>
            <a:srgbClr val="F26B43"/>
          </p15:clr>
        </p15:guide>
        <p15:guide id="8" orient="horz" pos="622" userDrawn="1">
          <p15:clr>
            <a:srgbClr val="F26B43"/>
          </p15:clr>
        </p15:guide>
        <p15:guide id="9" orient="horz" pos="395" userDrawn="1">
          <p15:clr>
            <a:srgbClr val="F26B43"/>
          </p15:clr>
        </p15:guide>
        <p15:guide id="11" pos="5556" userDrawn="1">
          <p15:clr>
            <a:srgbClr val="F26B43"/>
          </p15:clr>
        </p15:guide>
        <p15:guide id="12" orient="horz" pos="2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9"/>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8"/>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324000" y="242351"/>
            <a:ext cx="8496150" cy="400099"/>
          </a:xfrm>
          <a:prstGeom prst="rect">
            <a:avLst/>
          </a:prstGeom>
        </p:spPr>
        <p:txBody>
          <a:bodyPr vert="horz" wrap="square" lIns="0" tIns="45715" rIns="91428" bIns="45715" rtlCol="0" anchor="ctr">
            <a:spAutoFit/>
          </a:bodyPr>
          <a:lstStyle/>
          <a:p>
            <a:pPr marL="0" marR="0" lvl="0" indent="0" algn="l" defTabSz="914196"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3111108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196"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8" indent="-226748" algn="l" defTabSz="91419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73" indent="-285686" algn="l" defTabSz="91419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43" indent="-228548" algn="l" defTabSz="91419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40"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39"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35"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3"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7"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3" algn="l" defTabSz="914196" rtl="0" eaLnBrk="1" latinLnBrk="0" hangingPunct="1">
        <a:defRPr sz="1800" kern="1200">
          <a:solidFill>
            <a:schemeClr val="tx1"/>
          </a:solidFill>
          <a:latin typeface="+mn-lt"/>
          <a:ea typeface="+mn-ea"/>
          <a:cs typeface="+mn-cs"/>
        </a:defRPr>
      </a:lvl4pPr>
      <a:lvl5pPr marL="1828391" algn="l" defTabSz="914196" rtl="0" eaLnBrk="1" latinLnBrk="0" hangingPunct="1">
        <a:defRPr sz="1800" kern="1200">
          <a:solidFill>
            <a:schemeClr val="tx1"/>
          </a:solidFill>
          <a:latin typeface="+mn-lt"/>
          <a:ea typeface="+mn-ea"/>
          <a:cs typeface="+mn-cs"/>
        </a:defRPr>
      </a:lvl5pPr>
      <a:lvl6pPr marL="2285487" algn="l" defTabSz="914196" rtl="0" eaLnBrk="1" latinLnBrk="0" hangingPunct="1">
        <a:defRPr sz="1800" kern="1200">
          <a:solidFill>
            <a:schemeClr val="tx1"/>
          </a:solidFill>
          <a:latin typeface="+mn-lt"/>
          <a:ea typeface="+mn-ea"/>
          <a:cs typeface="+mn-cs"/>
        </a:defRPr>
      </a:lvl6pPr>
      <a:lvl7pPr marL="2742581" algn="l" defTabSz="914196" rtl="0" eaLnBrk="1" latinLnBrk="0" hangingPunct="1">
        <a:defRPr sz="1800" kern="1200">
          <a:solidFill>
            <a:schemeClr val="tx1"/>
          </a:solidFill>
          <a:latin typeface="+mn-lt"/>
          <a:ea typeface="+mn-ea"/>
          <a:cs typeface="+mn-cs"/>
        </a:defRPr>
      </a:lvl7pPr>
      <a:lvl8pPr marL="3199681" algn="l" defTabSz="914196" rtl="0" eaLnBrk="1" latinLnBrk="0" hangingPunct="1">
        <a:defRPr sz="1800" kern="1200">
          <a:solidFill>
            <a:schemeClr val="tx1"/>
          </a:solidFill>
          <a:latin typeface="+mn-lt"/>
          <a:ea typeface="+mn-ea"/>
          <a:cs typeface="+mn-cs"/>
        </a:defRPr>
      </a:lvl8pPr>
      <a:lvl9pPr marL="3656777"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65">
          <p15:clr>
            <a:srgbClr val="F26B43"/>
          </p15:clr>
        </p15:guide>
        <p15:guide id="3" pos="2795">
          <p15:clr>
            <a:srgbClr val="F26B43"/>
          </p15:clr>
        </p15:guide>
        <p15:guide id="4" pos="2880">
          <p15:clr>
            <a:srgbClr val="F26B43"/>
          </p15:clr>
        </p15:guide>
        <p15:guide id="5" pos="204">
          <p15:clr>
            <a:srgbClr val="F26B43"/>
          </p15:clr>
        </p15:guide>
        <p15:guide id="7" orient="horz" pos="162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6.png"/><Relationship Id="rId7" Type="http://schemas.openxmlformats.org/officeDocument/2006/relationships/diagramColors" Target="../diagrams/colors2.xml"/><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5.xml"/><Relationship Id="rId16"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4.png"/><Relationship Id="rId7" Type="http://schemas.openxmlformats.org/officeDocument/2006/relationships/diagramColors" Target="../diagrams/colors3.xml"/><Relationship Id="rId12"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image" Target="../media/image97.jpeg"/><Relationship Id="rId5" Type="http://schemas.openxmlformats.org/officeDocument/2006/relationships/diagramLayout" Target="../diagrams/layout3.xml"/><Relationship Id="rId10" Type="http://schemas.openxmlformats.org/officeDocument/2006/relationships/image" Target="../media/image96.jpeg"/><Relationship Id="rId4" Type="http://schemas.openxmlformats.org/officeDocument/2006/relationships/diagramData" Target="../diagrams/data3.xml"/><Relationship Id="rId9" Type="http://schemas.openxmlformats.org/officeDocument/2006/relationships/image" Target="../media/image9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png"/><Relationship Id="rId3" Type="http://schemas.openxmlformats.org/officeDocument/2006/relationships/image" Target="../media/image6.png"/><Relationship Id="rId7" Type="http://schemas.openxmlformats.org/officeDocument/2006/relationships/image" Target="../media/image103.svg"/><Relationship Id="rId12" Type="http://schemas.microsoft.com/office/2007/relationships/hdphoto" Target="../media/hdphoto3.wdp"/><Relationship Id="rId2" Type="http://schemas.openxmlformats.org/officeDocument/2006/relationships/image" Target="../media/image99.jpeg"/><Relationship Id="rId16" Type="http://schemas.openxmlformats.org/officeDocument/2006/relationships/image" Target="../media/image111.svg"/><Relationship Id="rId1" Type="http://schemas.openxmlformats.org/officeDocument/2006/relationships/slideLayout" Target="../slideLayouts/slideLayout4.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svg"/><Relationship Id="rId15" Type="http://schemas.openxmlformats.org/officeDocument/2006/relationships/image" Target="../media/image110.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0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png"/><Relationship Id="rId3" Type="http://schemas.openxmlformats.org/officeDocument/2006/relationships/slideLayout" Target="../slideLayouts/slideLayout24.xml"/><Relationship Id="rId7" Type="http://schemas.openxmlformats.org/officeDocument/2006/relationships/image" Target="../media/image29.jpeg"/><Relationship Id="rId12"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8.emf"/><Relationship Id="rId11" Type="http://schemas.openxmlformats.org/officeDocument/2006/relationships/image" Target="../media/image32.png"/><Relationship Id="rId5" Type="http://schemas.openxmlformats.org/officeDocument/2006/relationships/oleObject" Target="../embeddings/oleObject1.bin"/><Relationship Id="rId10" Type="http://schemas.microsoft.com/office/2007/relationships/hdphoto" Target="../media/hdphoto1.wdp"/><Relationship Id="rId4" Type="http://schemas.openxmlformats.org/officeDocument/2006/relationships/notesSlide" Target="../notesSlides/notesSlide5.xml"/><Relationship Id="rId9" Type="http://schemas.openxmlformats.org/officeDocument/2006/relationships/image" Target="../media/image3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CA1C6-9572-4995-B8BA-3AC9718855AF}"/>
              </a:ext>
            </a:extLst>
          </p:cNvPr>
          <p:cNvSpPr>
            <a:spLocks noGrp="1"/>
          </p:cNvSpPr>
          <p:nvPr>
            <p:ph type="body" sz="quarter" idx="13"/>
          </p:nvPr>
        </p:nvSpPr>
        <p:spPr>
          <a:xfrm>
            <a:off x="323850" y="1673091"/>
            <a:ext cx="5809162" cy="587766"/>
          </a:xfrm>
        </p:spPr>
        <p:txBody>
          <a:bodyPr/>
          <a:lstStyle/>
          <a:p>
            <a:r>
              <a:rPr lang="en-US" dirty="0"/>
              <a:t>AI-READY DATA CENTERS:</a:t>
            </a:r>
          </a:p>
        </p:txBody>
      </p:sp>
      <p:sp>
        <p:nvSpPr>
          <p:cNvPr id="30" name="Text Placeholder 29">
            <a:extLst>
              <a:ext uri="{FF2B5EF4-FFF2-40B4-BE49-F238E27FC236}">
                <a16:creationId xmlns:a16="http://schemas.microsoft.com/office/drawing/2014/main" id="{C5B555E8-8E19-5227-BB8C-B83E7005A87F}"/>
              </a:ext>
            </a:extLst>
          </p:cNvPr>
          <p:cNvSpPr>
            <a:spLocks noGrp="1"/>
          </p:cNvSpPr>
          <p:nvPr>
            <p:ph type="body" sz="quarter" idx="14"/>
          </p:nvPr>
        </p:nvSpPr>
        <p:spPr>
          <a:xfrm>
            <a:off x="323850" y="2260857"/>
            <a:ext cx="5435173" cy="442845"/>
          </a:xfrm>
        </p:spPr>
        <p:txBody>
          <a:bodyPr/>
          <a:lstStyle/>
          <a:p>
            <a:r>
              <a:rPr lang="en-US" dirty="0"/>
              <a:t>Modernizing Manufacturing To Drive Innovation &amp; Optimize Costs</a:t>
            </a:r>
          </a:p>
          <a:p>
            <a:endParaRPr lang="en-US" dirty="0"/>
          </a:p>
          <a:p>
            <a:endParaRPr lang="en-US" dirty="0"/>
          </a:p>
        </p:txBody>
      </p:sp>
      <p:sp>
        <p:nvSpPr>
          <p:cNvPr id="5" name="Text Placeholder 4">
            <a:extLst>
              <a:ext uri="{FF2B5EF4-FFF2-40B4-BE49-F238E27FC236}">
                <a16:creationId xmlns:a16="http://schemas.microsoft.com/office/drawing/2014/main" id="{99A52352-E5D7-ACEA-312B-DCB5E9F192F9}"/>
              </a:ext>
            </a:extLst>
          </p:cNvPr>
          <p:cNvSpPr>
            <a:spLocks noGrp="1"/>
          </p:cNvSpPr>
          <p:nvPr>
            <p:ph type="body" sz="quarter" idx="15"/>
          </p:nvPr>
        </p:nvSpPr>
        <p:spPr>
          <a:xfrm>
            <a:off x="323850" y="3213716"/>
            <a:ext cx="2527631" cy="277103"/>
          </a:xfrm>
        </p:spPr>
        <p:txBody>
          <a:bodyPr/>
          <a:lstStyle/>
          <a:p>
            <a:r>
              <a:rPr lang="en-US" dirty="0"/>
              <a:t>June 2024</a:t>
            </a:r>
          </a:p>
        </p:txBody>
      </p:sp>
      <p:sp>
        <p:nvSpPr>
          <p:cNvPr id="8" name="Text Placeholder 1">
            <a:extLst>
              <a:ext uri="{FF2B5EF4-FFF2-40B4-BE49-F238E27FC236}">
                <a16:creationId xmlns:a16="http://schemas.microsoft.com/office/drawing/2014/main" id="{B7A161AF-D07A-B129-E6AE-3BDB69B90462}"/>
              </a:ext>
            </a:extLst>
          </p:cNvPr>
          <p:cNvSpPr txBox="1">
            <a:spLocks/>
          </p:cNvSpPr>
          <p:nvPr/>
        </p:nvSpPr>
        <p:spPr>
          <a:xfrm>
            <a:off x="0" y="4192338"/>
            <a:ext cx="9143999" cy="540000"/>
          </a:xfrm>
          <a:prstGeom prst="rect">
            <a:avLst/>
          </a:prstGeom>
          <a:solidFill>
            <a:srgbClr val="10253F">
              <a:alpha val="50196"/>
            </a:srgbClr>
          </a:solidFill>
        </p:spPr>
        <p:txBody>
          <a:bodyPr anchor="ctr">
            <a:noAutofit/>
          </a:bodyPr>
          <a:lstStyle>
            <a:lvl1pPr marL="226760" indent="-226760" algn="l" defTabSz="914241"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01" indent="-285700" algn="l" defTabSz="914241"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00" indent="-228560" algn="l" defTabSz="914241"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20"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41" indent="-228560" algn="l" defTabSz="914241"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16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0"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219">
              <a:lnSpc>
                <a:spcPct val="100000"/>
              </a:lnSpc>
              <a:spcBef>
                <a:spcPts val="0"/>
              </a:spcBef>
              <a:buNone/>
            </a:pPr>
            <a:endParaRPr lang="en-US" sz="1800" b="1" dirty="0">
              <a:solidFill>
                <a:srgbClr val="BED730"/>
              </a:solidFill>
            </a:endParaRPr>
          </a:p>
        </p:txBody>
      </p:sp>
      <p:sp>
        <p:nvSpPr>
          <p:cNvPr id="24" name="TextBox 23">
            <a:extLst>
              <a:ext uri="{FF2B5EF4-FFF2-40B4-BE49-F238E27FC236}">
                <a16:creationId xmlns:a16="http://schemas.microsoft.com/office/drawing/2014/main" id="{58D8DB86-6056-3CA3-21FA-98BFEC73ED97}"/>
              </a:ext>
            </a:extLst>
          </p:cNvPr>
          <p:cNvSpPr txBox="1"/>
          <p:nvPr/>
        </p:nvSpPr>
        <p:spPr>
          <a:xfrm>
            <a:off x="247973" y="4308450"/>
            <a:ext cx="8572177" cy="307777"/>
          </a:xfrm>
          <a:prstGeom prst="rect">
            <a:avLst/>
          </a:prstGeom>
          <a:noFill/>
        </p:spPr>
        <p:txBody>
          <a:bodyPr wrap="square" rtlCol="0">
            <a:spAutoFit/>
          </a:bodyPr>
          <a:lstStyle/>
          <a:p>
            <a:r>
              <a:rPr lang="en-US" sz="1400" b="1" dirty="0">
                <a:solidFill>
                  <a:srgbClr val="BED730"/>
                </a:solidFill>
              </a:rPr>
              <a:t>EMPOWERING INDIA’S DIGITAL TRANSFORMATION</a:t>
            </a:r>
          </a:p>
        </p:txBody>
      </p:sp>
    </p:spTree>
    <p:extLst>
      <p:ext uri="{BB962C8B-B14F-4D97-AF65-F5344CB8AC3E}">
        <p14:creationId xmlns:p14="http://schemas.microsoft.com/office/powerpoint/2010/main" val="16298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3306-CFC3-4991-A093-4215ABB7622C}"/>
              </a:ext>
            </a:extLst>
          </p:cNvPr>
          <p:cNvSpPr>
            <a:spLocks noGrp="1"/>
          </p:cNvSpPr>
          <p:nvPr>
            <p:ph type="title"/>
          </p:nvPr>
        </p:nvSpPr>
        <p:spPr>
          <a:xfrm>
            <a:off x="324000" y="211574"/>
            <a:ext cx="8496150" cy="415490"/>
          </a:xfrm>
        </p:spPr>
        <p:txBody>
          <a:bodyPr>
            <a:noAutofit/>
          </a:bodyPr>
          <a:lstStyle/>
          <a:p>
            <a:r>
              <a:rPr lang="en-US" dirty="0"/>
              <a:t>AUTOMATION: TECHNICAL ARCHITECTURE</a:t>
            </a:r>
          </a:p>
        </p:txBody>
      </p:sp>
      <p:sp>
        <p:nvSpPr>
          <p:cNvPr id="145" name="Rectangle: Rounded Corners 2">
            <a:extLst>
              <a:ext uri="{FF2B5EF4-FFF2-40B4-BE49-F238E27FC236}">
                <a16:creationId xmlns:a16="http://schemas.microsoft.com/office/drawing/2014/main" id="{4A047AA1-4482-4CD1-BFBD-398A9EA7CB94}"/>
              </a:ext>
            </a:extLst>
          </p:cNvPr>
          <p:cNvSpPr/>
          <p:nvPr/>
        </p:nvSpPr>
        <p:spPr>
          <a:xfrm>
            <a:off x="323851" y="993128"/>
            <a:ext cx="3517267" cy="224002"/>
          </a:xfrm>
          <a:prstGeom prst="roundRect">
            <a:avLst>
              <a:gd name="adj" fmla="val 50000"/>
            </a:avLst>
          </a:prstGeom>
          <a:solidFill>
            <a:srgbClr val="C2DB31"/>
          </a:solidFill>
          <a:ln>
            <a:solidFill>
              <a:schemeClr val="bg1"/>
            </a:solidFill>
          </a:ln>
          <a:effectLst/>
        </p:spPr>
        <p:txBody>
          <a:bodyPr spcFirstLastPara="0" vert="horz" wrap="square" lIns="18076" tIns="18076" rIns="18076" bIns="18076" numCol="1" spcCol="1270" anchor="ctr" anchorCtr="0">
            <a:noAutofit/>
          </a:bodyPr>
          <a:lstStyle/>
          <a:p>
            <a:pPr algn="ctr" defTabSz="355574">
              <a:lnSpc>
                <a:spcPct val="90000"/>
              </a:lnSpc>
              <a:spcBef>
                <a:spcPct val="0"/>
              </a:spcBef>
              <a:spcAft>
                <a:spcPct val="35000"/>
              </a:spcAft>
              <a:defRPr/>
            </a:pPr>
            <a:r>
              <a:rPr lang="en-US" sz="1100" b="1" dirty="0">
                <a:solidFill>
                  <a:prstClr val="black"/>
                </a:solidFill>
                <a:latin typeface="Trebuchet MS" panose="020B0703020202090204" pitchFamily="34" charset="0"/>
              </a:rPr>
              <a:t>Site Equipment</a:t>
            </a:r>
          </a:p>
        </p:txBody>
      </p:sp>
      <p:sp>
        <p:nvSpPr>
          <p:cNvPr id="5" name="Rounded Rectangle 36">
            <a:extLst>
              <a:ext uri="{FF2B5EF4-FFF2-40B4-BE49-F238E27FC236}">
                <a16:creationId xmlns:a16="http://schemas.microsoft.com/office/drawing/2014/main" id="{A3BA684D-7DE6-4C94-9603-6D9FEC1B5599}"/>
              </a:ext>
            </a:extLst>
          </p:cNvPr>
          <p:cNvSpPr/>
          <p:nvPr/>
        </p:nvSpPr>
        <p:spPr>
          <a:xfrm>
            <a:off x="1543733" y="3835907"/>
            <a:ext cx="656322"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L2 switch</a:t>
            </a:r>
          </a:p>
        </p:txBody>
      </p:sp>
      <p:sp>
        <p:nvSpPr>
          <p:cNvPr id="17" name="Rounded Rectangle 36">
            <a:extLst>
              <a:ext uri="{FF2B5EF4-FFF2-40B4-BE49-F238E27FC236}">
                <a16:creationId xmlns:a16="http://schemas.microsoft.com/office/drawing/2014/main" id="{EECA628D-7D4B-4F26-AA93-4FF4C7DB8E1C}"/>
              </a:ext>
            </a:extLst>
          </p:cNvPr>
          <p:cNvSpPr/>
          <p:nvPr/>
        </p:nvSpPr>
        <p:spPr>
          <a:xfrm>
            <a:off x="511574" y="3843228"/>
            <a:ext cx="744461" cy="2617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UPS-1</a:t>
            </a:r>
          </a:p>
        </p:txBody>
      </p:sp>
      <p:sp>
        <p:nvSpPr>
          <p:cNvPr id="27" name="Rounded Rectangle 36">
            <a:extLst>
              <a:ext uri="{FF2B5EF4-FFF2-40B4-BE49-F238E27FC236}">
                <a16:creationId xmlns:a16="http://schemas.microsoft.com/office/drawing/2014/main" id="{02344E82-7ECD-4F26-AA90-24CF4F652529}"/>
              </a:ext>
            </a:extLst>
          </p:cNvPr>
          <p:cNvSpPr/>
          <p:nvPr/>
        </p:nvSpPr>
        <p:spPr>
          <a:xfrm>
            <a:off x="596611" y="4429010"/>
            <a:ext cx="519392" cy="2513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TX</a:t>
            </a:r>
          </a:p>
        </p:txBody>
      </p:sp>
      <p:cxnSp>
        <p:nvCxnSpPr>
          <p:cNvPr id="64" name="Straight Connector 63">
            <a:extLst>
              <a:ext uri="{FF2B5EF4-FFF2-40B4-BE49-F238E27FC236}">
                <a16:creationId xmlns:a16="http://schemas.microsoft.com/office/drawing/2014/main" id="{4F492691-51F5-4226-BFEA-5D7E6F91DA64}"/>
              </a:ext>
            </a:extLst>
          </p:cNvPr>
          <p:cNvCxnSpPr>
            <a:cxnSpLocks/>
          </p:cNvCxnSpPr>
          <p:nvPr/>
        </p:nvCxnSpPr>
        <p:spPr>
          <a:xfrm>
            <a:off x="860474" y="4031756"/>
            <a:ext cx="0" cy="149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8000C564-3817-49BD-B3C8-135D3A9AEB95}"/>
              </a:ext>
            </a:extLst>
          </p:cNvPr>
          <p:cNvSpPr txBox="1"/>
          <p:nvPr/>
        </p:nvSpPr>
        <p:spPr>
          <a:xfrm>
            <a:off x="2790604" y="3759470"/>
            <a:ext cx="800016" cy="230832"/>
          </a:xfrm>
          <a:prstGeom prst="rect">
            <a:avLst/>
          </a:prstGeom>
          <a:noFill/>
          <a:ln>
            <a:noFill/>
          </a:ln>
        </p:spPr>
        <p:txBody>
          <a:bodyPr wrap="square">
            <a:spAutoFit/>
          </a:bodyPr>
          <a:lstStyle/>
          <a:p>
            <a:pPr algn="ctr" defTabSz="685783">
              <a:defRPr/>
            </a:pPr>
            <a:r>
              <a:rPr lang="en-US" sz="900" dirty="0">
                <a:solidFill>
                  <a:prstClr val="white"/>
                </a:solidFill>
                <a:latin typeface="Trebuchet MS" panose="020B0703020202090204" pitchFamily="34" charset="0"/>
              </a:rPr>
              <a:t>Ethernet</a:t>
            </a:r>
          </a:p>
        </p:txBody>
      </p:sp>
      <p:pic>
        <p:nvPicPr>
          <p:cNvPr id="6" name="Picture 5" descr="A picture containing shape&#10;&#10;Description automatically generated">
            <a:extLst>
              <a:ext uri="{FF2B5EF4-FFF2-40B4-BE49-F238E27FC236}">
                <a16:creationId xmlns:a16="http://schemas.microsoft.com/office/drawing/2014/main" id="{55070BF3-5F59-47ED-80B7-BB6C2B43F26E}"/>
              </a:ext>
            </a:extLst>
          </p:cNvPr>
          <p:cNvPicPr>
            <a:picLocks noChangeAspect="1"/>
          </p:cNvPicPr>
          <p:nvPr/>
        </p:nvPicPr>
        <p:blipFill>
          <a:blip r:embed="rId3" cstate="hqprint">
            <a:lum bright="70000" contrast="-70000"/>
            <a:extLst>
              <a:ext uri="{28A0092B-C50C-407E-A947-70E740481C1C}">
                <a14:useLocalDpi xmlns:a14="http://schemas.microsoft.com/office/drawing/2010/main" val="0"/>
              </a:ext>
            </a:extLst>
          </a:blip>
          <a:stretch>
            <a:fillRect/>
          </a:stretch>
        </p:blipFill>
        <p:spPr>
          <a:xfrm>
            <a:off x="705938" y="4180082"/>
            <a:ext cx="309075" cy="30907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CB369C2C-6F79-436F-9A58-089322E087D6}"/>
              </a:ext>
            </a:extLst>
          </p:cNvPr>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718329" y="3519232"/>
            <a:ext cx="344580" cy="344580"/>
          </a:xfrm>
          <a:prstGeom prst="rect">
            <a:avLst/>
          </a:prstGeom>
        </p:spPr>
      </p:pic>
      <p:sp>
        <p:nvSpPr>
          <p:cNvPr id="22" name="Rounded Rectangle 36">
            <a:extLst>
              <a:ext uri="{FF2B5EF4-FFF2-40B4-BE49-F238E27FC236}">
                <a16:creationId xmlns:a16="http://schemas.microsoft.com/office/drawing/2014/main" id="{9EAAE877-6509-4CF0-A668-33ED0EF32DF9}"/>
              </a:ext>
            </a:extLst>
          </p:cNvPr>
          <p:cNvSpPr/>
          <p:nvPr/>
        </p:nvSpPr>
        <p:spPr>
          <a:xfrm>
            <a:off x="2856029" y="2580180"/>
            <a:ext cx="720000" cy="538672"/>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black"/>
                </a:solidFill>
                <a:latin typeface="Trebuchet MS" panose="020B0703020202090204" pitchFamily="34" charset="0"/>
              </a:rPr>
              <a:t>Smart IO interface</a:t>
            </a:r>
          </a:p>
        </p:txBody>
      </p:sp>
      <p:pic>
        <p:nvPicPr>
          <p:cNvPr id="24" name="Picture 23" descr="A close up of a logo&#10;&#10;Description automatically generated">
            <a:extLst>
              <a:ext uri="{FF2B5EF4-FFF2-40B4-BE49-F238E27FC236}">
                <a16:creationId xmlns:a16="http://schemas.microsoft.com/office/drawing/2014/main" id="{475BF09C-3045-41EC-A952-4CEAFD0C80D7}"/>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608340" y="2457580"/>
            <a:ext cx="1033826" cy="1033826"/>
          </a:xfrm>
          <a:prstGeom prst="rect">
            <a:avLst/>
          </a:prstGeom>
          <a:solidFill>
            <a:schemeClr val="accent6">
              <a:lumMod val="60000"/>
              <a:lumOff val="40000"/>
            </a:schemeClr>
          </a:solidFill>
          <a:ln>
            <a:noFill/>
          </a:ln>
        </p:spPr>
      </p:pic>
      <p:sp>
        <p:nvSpPr>
          <p:cNvPr id="26" name="Rounded Rectangle 36">
            <a:extLst>
              <a:ext uri="{FF2B5EF4-FFF2-40B4-BE49-F238E27FC236}">
                <a16:creationId xmlns:a16="http://schemas.microsoft.com/office/drawing/2014/main" id="{96BEA4DE-E712-4D05-9080-E7D7295B4F57}"/>
              </a:ext>
            </a:extLst>
          </p:cNvPr>
          <p:cNvSpPr/>
          <p:nvPr/>
        </p:nvSpPr>
        <p:spPr>
          <a:xfrm>
            <a:off x="4594458" y="3652643"/>
            <a:ext cx="1078319" cy="261786"/>
          </a:xfrm>
          <a:prstGeom prst="roundRect">
            <a:avLst/>
          </a:prstGeom>
          <a:solidFill>
            <a:srgbClr val="C2DB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black"/>
                </a:solidFill>
                <a:latin typeface="Trebuchet MS" panose="020B0703020202090204" pitchFamily="34" charset="0"/>
              </a:rPr>
              <a:t>IOT Gateway</a:t>
            </a:r>
          </a:p>
        </p:txBody>
      </p:sp>
      <p:sp>
        <p:nvSpPr>
          <p:cNvPr id="28" name="Rounded Rectangle 36">
            <a:extLst>
              <a:ext uri="{FF2B5EF4-FFF2-40B4-BE49-F238E27FC236}">
                <a16:creationId xmlns:a16="http://schemas.microsoft.com/office/drawing/2014/main" id="{0FBCD82A-DBF0-418A-A3E6-E3620C53E68F}"/>
              </a:ext>
            </a:extLst>
          </p:cNvPr>
          <p:cNvSpPr/>
          <p:nvPr/>
        </p:nvSpPr>
        <p:spPr>
          <a:xfrm>
            <a:off x="2727866" y="4122664"/>
            <a:ext cx="582964"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OPC</a:t>
            </a:r>
          </a:p>
        </p:txBody>
      </p:sp>
      <p:sp>
        <p:nvSpPr>
          <p:cNvPr id="29" name="Rounded Rectangle 36">
            <a:extLst>
              <a:ext uri="{FF2B5EF4-FFF2-40B4-BE49-F238E27FC236}">
                <a16:creationId xmlns:a16="http://schemas.microsoft.com/office/drawing/2014/main" id="{30410DC0-20ED-4122-B141-C6DED359ED00}"/>
              </a:ext>
            </a:extLst>
          </p:cNvPr>
          <p:cNvSpPr/>
          <p:nvPr/>
        </p:nvSpPr>
        <p:spPr>
          <a:xfrm>
            <a:off x="2856029" y="1354444"/>
            <a:ext cx="720000" cy="1174020"/>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black"/>
                </a:solidFill>
                <a:latin typeface="Trebuchet MS" panose="020B0703020202090204" pitchFamily="34" charset="0"/>
              </a:rPr>
              <a:t>Multiple Energy meters</a:t>
            </a:r>
          </a:p>
        </p:txBody>
      </p:sp>
      <p:cxnSp>
        <p:nvCxnSpPr>
          <p:cNvPr id="108" name="Straight Arrow Connector 107">
            <a:extLst>
              <a:ext uri="{FF2B5EF4-FFF2-40B4-BE49-F238E27FC236}">
                <a16:creationId xmlns:a16="http://schemas.microsoft.com/office/drawing/2014/main" id="{99E21E6A-4548-4199-85AC-37B7102C3AF0}"/>
              </a:ext>
            </a:extLst>
          </p:cNvPr>
          <p:cNvCxnSpPr>
            <a:cxnSpLocks/>
          </p:cNvCxnSpPr>
          <p:nvPr/>
        </p:nvCxnSpPr>
        <p:spPr>
          <a:xfrm rot="16200000">
            <a:off x="2648420" y="2200691"/>
            <a:ext cx="0" cy="28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0" name="Rounded Rectangle 36">
            <a:extLst>
              <a:ext uri="{FF2B5EF4-FFF2-40B4-BE49-F238E27FC236}">
                <a16:creationId xmlns:a16="http://schemas.microsoft.com/office/drawing/2014/main" id="{B3111DFD-AD08-4E1C-A211-0FF3404C439F}"/>
              </a:ext>
            </a:extLst>
          </p:cNvPr>
          <p:cNvSpPr/>
          <p:nvPr/>
        </p:nvSpPr>
        <p:spPr>
          <a:xfrm>
            <a:off x="1400124" y="4303159"/>
            <a:ext cx="943544" cy="435705"/>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black"/>
                </a:solidFill>
                <a:latin typeface="Trebuchet MS" panose="020B0703020202090204" pitchFamily="34" charset="0"/>
              </a:rPr>
              <a:t>Transformers (LT &amp; HT)</a:t>
            </a:r>
          </a:p>
        </p:txBody>
      </p:sp>
      <p:sp>
        <p:nvSpPr>
          <p:cNvPr id="33" name="Rounded Rectangle 36">
            <a:extLst>
              <a:ext uri="{FF2B5EF4-FFF2-40B4-BE49-F238E27FC236}">
                <a16:creationId xmlns:a16="http://schemas.microsoft.com/office/drawing/2014/main" id="{E0BA3C6C-981F-4B24-AF70-ED6E92799F55}"/>
              </a:ext>
            </a:extLst>
          </p:cNvPr>
          <p:cNvSpPr/>
          <p:nvPr/>
        </p:nvSpPr>
        <p:spPr>
          <a:xfrm>
            <a:off x="330987" y="1323665"/>
            <a:ext cx="2116912"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POWER</a:t>
            </a:r>
          </a:p>
        </p:txBody>
      </p:sp>
      <p:sp>
        <p:nvSpPr>
          <p:cNvPr id="34" name="Rounded Rectangle 36">
            <a:extLst>
              <a:ext uri="{FF2B5EF4-FFF2-40B4-BE49-F238E27FC236}">
                <a16:creationId xmlns:a16="http://schemas.microsoft.com/office/drawing/2014/main" id="{C80A7AE0-9724-4279-95DC-6A327F4AB9A8}"/>
              </a:ext>
            </a:extLst>
          </p:cNvPr>
          <p:cNvSpPr/>
          <p:nvPr/>
        </p:nvSpPr>
        <p:spPr>
          <a:xfrm>
            <a:off x="1453968" y="1645662"/>
            <a:ext cx="979064"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Busway Sensors</a:t>
            </a:r>
          </a:p>
        </p:txBody>
      </p:sp>
      <p:sp>
        <p:nvSpPr>
          <p:cNvPr id="35" name="Rounded Rectangle 36">
            <a:extLst>
              <a:ext uri="{FF2B5EF4-FFF2-40B4-BE49-F238E27FC236}">
                <a16:creationId xmlns:a16="http://schemas.microsoft.com/office/drawing/2014/main" id="{5A5C7C23-1A2F-47B8-9F15-DCF13863AE8E}"/>
              </a:ext>
            </a:extLst>
          </p:cNvPr>
          <p:cNvSpPr/>
          <p:nvPr/>
        </p:nvSpPr>
        <p:spPr>
          <a:xfrm>
            <a:off x="330988" y="1646507"/>
            <a:ext cx="979064" cy="568361"/>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Chiller Plant</a:t>
            </a:r>
          </a:p>
        </p:txBody>
      </p:sp>
      <p:sp>
        <p:nvSpPr>
          <p:cNvPr id="36" name="Rounded Rectangle 36">
            <a:extLst>
              <a:ext uri="{FF2B5EF4-FFF2-40B4-BE49-F238E27FC236}">
                <a16:creationId xmlns:a16="http://schemas.microsoft.com/office/drawing/2014/main" id="{46D15131-6FFE-4C54-8989-905BC1EDA8F0}"/>
              </a:ext>
            </a:extLst>
          </p:cNvPr>
          <p:cNvSpPr/>
          <p:nvPr/>
        </p:nvSpPr>
        <p:spPr>
          <a:xfrm>
            <a:off x="1453968" y="1945301"/>
            <a:ext cx="979064"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DG</a:t>
            </a:r>
          </a:p>
        </p:txBody>
      </p:sp>
      <p:sp>
        <p:nvSpPr>
          <p:cNvPr id="41" name="Rounded Rectangle 36">
            <a:extLst>
              <a:ext uri="{FF2B5EF4-FFF2-40B4-BE49-F238E27FC236}">
                <a16:creationId xmlns:a16="http://schemas.microsoft.com/office/drawing/2014/main" id="{0A0C13E1-0369-4F47-85F6-63DA1A667E21}"/>
              </a:ext>
            </a:extLst>
          </p:cNvPr>
          <p:cNvSpPr/>
          <p:nvPr/>
        </p:nvSpPr>
        <p:spPr>
          <a:xfrm>
            <a:off x="330988" y="2275923"/>
            <a:ext cx="979064" cy="926630"/>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Multiple PACs/ CRAH/ AHU</a:t>
            </a:r>
          </a:p>
        </p:txBody>
      </p:sp>
      <p:sp>
        <p:nvSpPr>
          <p:cNvPr id="57" name="Rounded Rectangle 36">
            <a:extLst>
              <a:ext uri="{FF2B5EF4-FFF2-40B4-BE49-F238E27FC236}">
                <a16:creationId xmlns:a16="http://schemas.microsoft.com/office/drawing/2014/main" id="{E5488027-6D74-48C4-8874-58D319D7F15E}"/>
              </a:ext>
            </a:extLst>
          </p:cNvPr>
          <p:cNvSpPr/>
          <p:nvPr/>
        </p:nvSpPr>
        <p:spPr>
          <a:xfrm>
            <a:off x="1442910" y="2574873"/>
            <a:ext cx="998203" cy="627685"/>
          </a:xfrm>
          <a:prstGeom prst="roundRect">
            <a:avLst>
              <a:gd name="adj" fmla="val 9545"/>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ea typeface="Calibri" panose="020F0502020204030204"/>
                <a:cs typeface="Calibri" panose="020F0502020204030204"/>
                <a:sym typeface="Calibri" panose="020F0502020204030204"/>
              </a:rPr>
              <a:t>Ops Equipment</a:t>
            </a:r>
          </a:p>
          <a:p>
            <a:pPr algn="ctr" defTabSz="685783">
              <a:defRPr/>
            </a:pPr>
            <a:endParaRPr lang="en-US" sz="900" dirty="0">
              <a:solidFill>
                <a:prstClr val="white"/>
              </a:solidFill>
              <a:latin typeface="Trebuchet MS" panose="020B0703020202090204" pitchFamily="34" charset="0"/>
              <a:ea typeface="Calibri" panose="020F0502020204030204"/>
              <a:cs typeface="Calibri" panose="020F0502020204030204"/>
              <a:sym typeface="Calibri" panose="020F0502020204030204"/>
            </a:endParaRPr>
          </a:p>
          <a:p>
            <a:pPr algn="ctr" defTabSz="685783">
              <a:defRPr/>
            </a:pPr>
            <a:r>
              <a:rPr lang="en-US" sz="900" dirty="0">
                <a:solidFill>
                  <a:prstClr val="white"/>
                </a:solidFill>
                <a:latin typeface="Trebuchet MS" panose="020B0703020202090204" pitchFamily="34" charset="0"/>
                <a:ea typeface="Calibri" panose="020F0502020204030204"/>
                <a:cs typeface="Calibri" panose="020F0502020204030204"/>
                <a:sym typeface="Calibri" panose="020F0502020204030204"/>
              </a:rPr>
              <a:t>Safety &amp; Security Equipment</a:t>
            </a:r>
            <a:endParaRPr lang="en-US" sz="900" dirty="0">
              <a:solidFill>
                <a:prstClr val="white"/>
              </a:solidFill>
              <a:latin typeface="Trebuchet MS" panose="020B0703020202090204" pitchFamily="34" charset="0"/>
            </a:endParaRPr>
          </a:p>
        </p:txBody>
      </p:sp>
      <p:sp>
        <p:nvSpPr>
          <p:cNvPr id="59" name="Rounded Rectangle 36">
            <a:extLst>
              <a:ext uri="{FF2B5EF4-FFF2-40B4-BE49-F238E27FC236}">
                <a16:creationId xmlns:a16="http://schemas.microsoft.com/office/drawing/2014/main" id="{45601365-C1C2-C346-9180-BE9F39A062DF}"/>
              </a:ext>
            </a:extLst>
          </p:cNvPr>
          <p:cNvSpPr/>
          <p:nvPr/>
        </p:nvSpPr>
        <p:spPr>
          <a:xfrm>
            <a:off x="1454215" y="2252875"/>
            <a:ext cx="979064" cy="26178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UPS</a:t>
            </a:r>
          </a:p>
        </p:txBody>
      </p:sp>
      <p:sp>
        <p:nvSpPr>
          <p:cNvPr id="16" name="Rounded Rectangle 36">
            <a:extLst>
              <a:ext uri="{FF2B5EF4-FFF2-40B4-BE49-F238E27FC236}">
                <a16:creationId xmlns:a16="http://schemas.microsoft.com/office/drawing/2014/main" id="{F30FA80B-7021-4030-A06D-125D96AAAAF6}"/>
              </a:ext>
            </a:extLst>
          </p:cNvPr>
          <p:cNvSpPr/>
          <p:nvPr/>
        </p:nvSpPr>
        <p:spPr>
          <a:xfrm>
            <a:off x="1442909" y="3291774"/>
            <a:ext cx="986670" cy="454918"/>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black"/>
                </a:solidFill>
                <a:latin typeface="Trebuchet MS" panose="020B0703020202090204" pitchFamily="34" charset="0"/>
                <a:ea typeface="Calibri" panose="020F0502020204030204"/>
                <a:cs typeface="Calibri" panose="020F0502020204030204"/>
                <a:sym typeface="Calibri" panose="020F0502020204030204"/>
              </a:rPr>
              <a:t>Temperature &amp; Humidity Sensor</a:t>
            </a:r>
            <a:endParaRPr lang="en-US" sz="900" dirty="0">
              <a:solidFill>
                <a:prstClr val="black"/>
              </a:solidFill>
              <a:latin typeface="Trebuchet MS" panose="020B0703020202090204" pitchFamily="34" charset="0"/>
            </a:endParaRPr>
          </a:p>
        </p:txBody>
      </p:sp>
      <p:sp>
        <p:nvSpPr>
          <p:cNvPr id="18" name="Rounded Rectangle 36">
            <a:extLst>
              <a:ext uri="{FF2B5EF4-FFF2-40B4-BE49-F238E27FC236}">
                <a16:creationId xmlns:a16="http://schemas.microsoft.com/office/drawing/2014/main" id="{53E9B9E1-90E1-4B80-ACBE-D96DC697D09B}"/>
              </a:ext>
            </a:extLst>
          </p:cNvPr>
          <p:cNvSpPr/>
          <p:nvPr/>
        </p:nvSpPr>
        <p:spPr>
          <a:xfrm>
            <a:off x="2856029" y="3234798"/>
            <a:ext cx="720000" cy="538672"/>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black"/>
                </a:solidFill>
                <a:latin typeface="Trebuchet MS" panose="020B0703020202090204" pitchFamily="34" charset="0"/>
              </a:rPr>
              <a:t>Wireless/ Wired</a:t>
            </a:r>
          </a:p>
        </p:txBody>
      </p:sp>
      <p:cxnSp>
        <p:nvCxnSpPr>
          <p:cNvPr id="63" name="Straight Arrow Connector 62">
            <a:extLst>
              <a:ext uri="{FF2B5EF4-FFF2-40B4-BE49-F238E27FC236}">
                <a16:creationId xmlns:a16="http://schemas.microsoft.com/office/drawing/2014/main" id="{15F400EE-246D-4D8C-BB50-3ADCA0E8B937}"/>
              </a:ext>
            </a:extLst>
          </p:cNvPr>
          <p:cNvCxnSpPr>
            <a:cxnSpLocks/>
          </p:cNvCxnSpPr>
          <p:nvPr/>
        </p:nvCxnSpPr>
        <p:spPr>
          <a:xfrm rot="16200000">
            <a:off x="2648420" y="2759717"/>
            <a:ext cx="0" cy="28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BBFDC5D-5334-48E6-895A-561C32980A8C}"/>
              </a:ext>
            </a:extLst>
          </p:cNvPr>
          <p:cNvCxnSpPr>
            <a:cxnSpLocks/>
          </p:cNvCxnSpPr>
          <p:nvPr/>
        </p:nvCxnSpPr>
        <p:spPr>
          <a:xfrm rot="16200000">
            <a:off x="2636887" y="3371136"/>
            <a:ext cx="0" cy="28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942FB61-152D-4100-A67C-8F13C4EA9138}"/>
              </a:ext>
            </a:extLst>
          </p:cNvPr>
          <p:cNvCxnSpPr>
            <a:cxnSpLocks/>
          </p:cNvCxnSpPr>
          <p:nvPr/>
        </p:nvCxnSpPr>
        <p:spPr>
          <a:xfrm>
            <a:off x="3992741" y="1411356"/>
            <a:ext cx="0" cy="3327509"/>
          </a:xfrm>
          <a:prstGeom prst="line">
            <a:avLst/>
          </a:prstGeom>
          <a:ln>
            <a:solidFill>
              <a:schemeClr val="accent1">
                <a:lumMod val="60000"/>
                <a:lumOff val="40000"/>
              </a:schemeClr>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282EF0-F4FA-4452-9181-70989458FE35}"/>
              </a:ext>
            </a:extLst>
          </p:cNvPr>
          <p:cNvCxnSpPr>
            <a:cxnSpLocks/>
          </p:cNvCxnSpPr>
          <p:nvPr/>
        </p:nvCxnSpPr>
        <p:spPr>
          <a:xfrm rot="16200000">
            <a:off x="1332855" y="3853644"/>
            <a:ext cx="0" cy="20574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F68FCF5-B642-4422-B1FF-62F8EC722004}"/>
              </a:ext>
            </a:extLst>
          </p:cNvPr>
          <p:cNvCxnSpPr>
            <a:cxnSpLocks/>
          </p:cNvCxnSpPr>
          <p:nvPr/>
        </p:nvCxnSpPr>
        <p:spPr>
          <a:xfrm rot="16200000">
            <a:off x="1229985" y="4473598"/>
            <a:ext cx="0" cy="20574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6" name="Graphic 75" descr="Cloud">
            <a:extLst>
              <a:ext uri="{FF2B5EF4-FFF2-40B4-BE49-F238E27FC236}">
                <a16:creationId xmlns:a16="http://schemas.microsoft.com/office/drawing/2014/main" id="{78703376-DD54-4782-ADC6-1644CB10D5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44593" y="1304062"/>
            <a:ext cx="1646112" cy="1646112"/>
          </a:xfrm>
          <a:prstGeom prst="rect">
            <a:avLst/>
          </a:prstGeom>
        </p:spPr>
      </p:pic>
      <p:sp>
        <p:nvSpPr>
          <p:cNvPr id="77" name="TextBox 76">
            <a:extLst>
              <a:ext uri="{FF2B5EF4-FFF2-40B4-BE49-F238E27FC236}">
                <a16:creationId xmlns:a16="http://schemas.microsoft.com/office/drawing/2014/main" id="{DC96EB05-41C8-496C-9B66-CCF205FDDEEE}"/>
              </a:ext>
            </a:extLst>
          </p:cNvPr>
          <p:cNvSpPr txBox="1"/>
          <p:nvPr/>
        </p:nvSpPr>
        <p:spPr>
          <a:xfrm>
            <a:off x="6829653" y="1930687"/>
            <a:ext cx="89817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685783">
              <a:defRPr/>
            </a:pPr>
            <a:r>
              <a:rPr lang="en-US" sz="1050" dirty="0">
                <a:solidFill>
                  <a:prstClr val="white"/>
                </a:solidFill>
                <a:latin typeface="Trebuchet MS" panose="020B0703020202090204" pitchFamily="34" charset="0"/>
              </a:rPr>
              <a:t>IOT Cloud with AI/ML Algorithms</a:t>
            </a:r>
          </a:p>
        </p:txBody>
      </p:sp>
      <p:cxnSp>
        <p:nvCxnSpPr>
          <p:cNvPr id="78" name="Straight Arrow Connector 77">
            <a:extLst>
              <a:ext uri="{FF2B5EF4-FFF2-40B4-BE49-F238E27FC236}">
                <a16:creationId xmlns:a16="http://schemas.microsoft.com/office/drawing/2014/main" id="{21992C9E-1648-4621-8B41-AC02838BCEA0}"/>
              </a:ext>
            </a:extLst>
          </p:cNvPr>
          <p:cNvCxnSpPr>
            <a:cxnSpLocks/>
          </p:cNvCxnSpPr>
          <p:nvPr/>
        </p:nvCxnSpPr>
        <p:spPr>
          <a:xfrm>
            <a:off x="7292815" y="2528465"/>
            <a:ext cx="0" cy="424001"/>
          </a:xfrm>
          <a:prstGeom prst="straightConnector1">
            <a:avLst/>
          </a:prstGeom>
          <a:noFill/>
          <a:ln w="12700" cap="flat">
            <a:solidFill>
              <a:schemeClr val="accent1">
                <a:lumMod val="75000"/>
              </a:schemeClr>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79" name="Straight Connector 78">
            <a:extLst>
              <a:ext uri="{FF2B5EF4-FFF2-40B4-BE49-F238E27FC236}">
                <a16:creationId xmlns:a16="http://schemas.microsoft.com/office/drawing/2014/main" id="{B596D926-B6B3-4A6F-A57E-440BEFD48E77}"/>
              </a:ext>
            </a:extLst>
          </p:cNvPr>
          <p:cNvCxnSpPr>
            <a:cxnSpLocks/>
          </p:cNvCxnSpPr>
          <p:nvPr/>
        </p:nvCxnSpPr>
        <p:spPr>
          <a:xfrm>
            <a:off x="6159963" y="1354444"/>
            <a:ext cx="0" cy="3384420"/>
          </a:xfrm>
          <a:prstGeom prst="line">
            <a:avLst/>
          </a:prstGeom>
          <a:noFill/>
          <a:ln w="12700" cap="flat">
            <a:solidFill>
              <a:schemeClr val="accent1">
                <a:lumMod val="60000"/>
                <a:lumOff val="40000"/>
              </a:schemeClr>
            </a:solidFill>
            <a:prstDash val="dash"/>
            <a:miter lim="400000"/>
            <a:headEnd type="oval" w="med" len="med"/>
            <a:tailEnd type="oval" w="med" len="med"/>
          </a:ln>
          <a:effectLst/>
          <a:sp3d/>
        </p:spPr>
        <p:style>
          <a:lnRef idx="0">
            <a:scrgbClr r="0" g="0" b="0"/>
          </a:lnRef>
          <a:fillRef idx="0">
            <a:scrgbClr r="0" g="0" b="0"/>
          </a:fillRef>
          <a:effectRef idx="0">
            <a:scrgbClr r="0" g="0" b="0"/>
          </a:effectRef>
          <a:fontRef idx="none"/>
        </p:style>
      </p:cxnSp>
      <p:sp>
        <p:nvSpPr>
          <p:cNvPr id="80" name="Rectangle: Rounded Corners 2">
            <a:extLst>
              <a:ext uri="{FF2B5EF4-FFF2-40B4-BE49-F238E27FC236}">
                <a16:creationId xmlns:a16="http://schemas.microsoft.com/office/drawing/2014/main" id="{86707F04-D3B7-44E8-AB0A-CA55C9AFDB2E}"/>
              </a:ext>
            </a:extLst>
          </p:cNvPr>
          <p:cNvSpPr/>
          <p:nvPr/>
        </p:nvSpPr>
        <p:spPr>
          <a:xfrm>
            <a:off x="6522864" y="993127"/>
            <a:ext cx="2297287" cy="231836"/>
          </a:xfrm>
          <a:prstGeom prst="roundRect">
            <a:avLst>
              <a:gd name="adj" fmla="val 50000"/>
            </a:avLst>
          </a:prstGeom>
          <a:solidFill>
            <a:srgbClr val="C2DB31"/>
          </a:solidFill>
          <a:ln>
            <a:solidFill>
              <a:schemeClr val="bg1"/>
            </a:solidFill>
          </a:ln>
          <a:effectLst/>
        </p:spPr>
        <p:txBody>
          <a:bodyPr spcFirstLastPara="0" vert="horz" wrap="square" lIns="18076" tIns="18076" rIns="18076" bIns="18076" numCol="1" spcCol="1270" anchor="ctr" anchorCtr="0">
            <a:noAutofit/>
          </a:bodyPr>
          <a:lstStyle/>
          <a:p>
            <a:pPr algn="ctr" defTabSz="355574">
              <a:lnSpc>
                <a:spcPct val="90000"/>
              </a:lnSpc>
              <a:spcBef>
                <a:spcPct val="0"/>
              </a:spcBef>
              <a:spcAft>
                <a:spcPct val="35000"/>
              </a:spcAft>
              <a:defRPr/>
            </a:pPr>
            <a:r>
              <a:rPr lang="en-US" sz="1100" b="1" dirty="0">
                <a:solidFill>
                  <a:prstClr val="black"/>
                </a:solidFill>
                <a:latin typeface="Trebuchet MS" panose="020B0703020202090204" pitchFamily="34" charset="0"/>
              </a:rPr>
              <a:t>Operation Command Center</a:t>
            </a:r>
          </a:p>
        </p:txBody>
      </p:sp>
      <p:pic>
        <p:nvPicPr>
          <p:cNvPr id="81" name="Picture 80" descr="A screen shot of an open computer sitting on top of a desk&#10;&#10;Description automatically generated">
            <a:extLst>
              <a:ext uri="{FF2B5EF4-FFF2-40B4-BE49-F238E27FC236}">
                <a16:creationId xmlns:a16="http://schemas.microsoft.com/office/drawing/2014/main" id="{EBDBD057-57C5-4D15-BF64-2A625C29461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72227" y="2876204"/>
            <a:ext cx="1767584" cy="987609"/>
          </a:xfrm>
          <a:prstGeom prst="rect">
            <a:avLst/>
          </a:prstGeom>
        </p:spPr>
      </p:pic>
      <p:sp>
        <p:nvSpPr>
          <p:cNvPr id="82" name="Rectangle 81">
            <a:extLst>
              <a:ext uri="{FF2B5EF4-FFF2-40B4-BE49-F238E27FC236}">
                <a16:creationId xmlns:a16="http://schemas.microsoft.com/office/drawing/2014/main" id="{0B1627FE-299B-4369-AE9F-51C279C0C5A6}"/>
              </a:ext>
            </a:extLst>
          </p:cNvPr>
          <p:cNvSpPr/>
          <p:nvPr/>
        </p:nvSpPr>
        <p:spPr>
          <a:xfrm>
            <a:off x="6472226" y="4207387"/>
            <a:ext cx="1854960" cy="507831"/>
          </a:xfrm>
          <a:prstGeom prst="rect">
            <a:avLst/>
          </a:prstGeom>
        </p:spPr>
        <p:txBody>
          <a:bodyPr wrap="square">
            <a:spAutoFit/>
          </a:bodyPr>
          <a:lstStyle/>
          <a:p>
            <a:pPr algn="ctr" defTabSz="685783">
              <a:defRPr/>
            </a:pPr>
            <a:r>
              <a:rPr lang="en-US" sz="900" dirty="0">
                <a:solidFill>
                  <a:prstClr val="white"/>
                </a:solidFill>
                <a:latin typeface="Trebuchet MS" panose="020B0703020202090204" pitchFamily="34" charset="0"/>
              </a:rPr>
              <a:t>Centralized dashboards, tickets and reports accessed via Laptop, Tablet, Mobile etc.</a:t>
            </a:r>
          </a:p>
        </p:txBody>
      </p:sp>
      <p:sp>
        <p:nvSpPr>
          <p:cNvPr id="83" name="Rounded Rectangle 25">
            <a:extLst>
              <a:ext uri="{FF2B5EF4-FFF2-40B4-BE49-F238E27FC236}">
                <a16:creationId xmlns:a16="http://schemas.microsoft.com/office/drawing/2014/main" id="{098A97A7-FA49-4249-B846-6DCCAF936115}"/>
              </a:ext>
            </a:extLst>
          </p:cNvPr>
          <p:cNvSpPr/>
          <p:nvPr/>
        </p:nvSpPr>
        <p:spPr>
          <a:xfrm>
            <a:off x="6609038" y="3863584"/>
            <a:ext cx="1444557" cy="307076"/>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b="1" dirty="0">
                <a:solidFill>
                  <a:prstClr val="black"/>
                </a:solidFill>
                <a:latin typeface="Trebuchet MS" panose="020B0703020202090204" pitchFamily="34" charset="0"/>
                <a:cs typeface="Arial" panose="020B0604020202020204" pitchFamily="34" charset="0"/>
              </a:rPr>
              <a:t>dashboard</a:t>
            </a:r>
          </a:p>
        </p:txBody>
      </p:sp>
      <p:sp>
        <p:nvSpPr>
          <p:cNvPr id="84" name="Rectangle: Rounded Corners 2">
            <a:extLst>
              <a:ext uri="{FF2B5EF4-FFF2-40B4-BE49-F238E27FC236}">
                <a16:creationId xmlns:a16="http://schemas.microsoft.com/office/drawing/2014/main" id="{DAA56019-B3E0-455B-8B3A-B4CC1B1F0676}"/>
              </a:ext>
            </a:extLst>
          </p:cNvPr>
          <p:cNvSpPr/>
          <p:nvPr/>
        </p:nvSpPr>
        <p:spPr>
          <a:xfrm>
            <a:off x="7292816" y="2627772"/>
            <a:ext cx="822640" cy="222932"/>
          </a:xfrm>
          <a:prstGeom prst="roundRect">
            <a:avLst>
              <a:gd name="adj" fmla="val 15756"/>
            </a:avLst>
          </a:prstGeom>
          <a:noFill/>
          <a:ln>
            <a:noFill/>
          </a:ln>
          <a:effectLst/>
        </p:spPr>
        <p:txBody>
          <a:bodyPr spcFirstLastPara="0" vert="horz" wrap="square" lIns="18076" tIns="18076" rIns="18076" bIns="18076" numCol="1" spcCol="1270" anchor="ctr" anchorCtr="0">
            <a:noAutofit/>
          </a:bodyPr>
          <a:lstStyle/>
          <a:p>
            <a:pPr algn="ctr" defTabSz="355574">
              <a:lnSpc>
                <a:spcPct val="90000"/>
              </a:lnSpc>
              <a:spcBef>
                <a:spcPct val="0"/>
              </a:spcBef>
              <a:spcAft>
                <a:spcPct val="35000"/>
              </a:spcAft>
              <a:defRPr/>
            </a:pPr>
            <a:r>
              <a:rPr lang="en-US" sz="900" dirty="0">
                <a:solidFill>
                  <a:prstClr val="white"/>
                </a:solidFill>
                <a:latin typeface="Trebuchet MS" panose="020B0703020202090204" pitchFamily="34" charset="0"/>
              </a:rPr>
              <a:t>Internet</a:t>
            </a:r>
          </a:p>
        </p:txBody>
      </p:sp>
      <p:sp>
        <p:nvSpPr>
          <p:cNvPr id="86" name="Rectangle 85">
            <a:extLst>
              <a:ext uri="{FF2B5EF4-FFF2-40B4-BE49-F238E27FC236}">
                <a16:creationId xmlns:a16="http://schemas.microsoft.com/office/drawing/2014/main" id="{54DA3693-AD3A-4003-B7C8-93BB56F679A6}"/>
              </a:ext>
            </a:extLst>
          </p:cNvPr>
          <p:cNvSpPr/>
          <p:nvPr/>
        </p:nvSpPr>
        <p:spPr>
          <a:xfrm>
            <a:off x="6777808" y="3316099"/>
            <a:ext cx="131690" cy="168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pic>
        <p:nvPicPr>
          <p:cNvPr id="87" name="Picture 86">
            <a:extLst>
              <a:ext uri="{FF2B5EF4-FFF2-40B4-BE49-F238E27FC236}">
                <a16:creationId xmlns:a16="http://schemas.microsoft.com/office/drawing/2014/main" id="{FD2E0A37-69CE-4D25-849A-09141152BB4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6741327" y="2937314"/>
            <a:ext cx="1245082" cy="706881"/>
          </a:xfrm>
          <a:prstGeom prst="rect">
            <a:avLst/>
          </a:prstGeom>
        </p:spPr>
      </p:pic>
      <p:sp>
        <p:nvSpPr>
          <p:cNvPr id="88" name="Rounded Rectangle 35">
            <a:extLst>
              <a:ext uri="{FF2B5EF4-FFF2-40B4-BE49-F238E27FC236}">
                <a16:creationId xmlns:a16="http://schemas.microsoft.com/office/drawing/2014/main" id="{8BC35534-A777-4AE1-9CDD-80E7F84737EF}"/>
              </a:ext>
            </a:extLst>
          </p:cNvPr>
          <p:cNvSpPr/>
          <p:nvPr/>
        </p:nvSpPr>
        <p:spPr>
          <a:xfrm>
            <a:off x="7415034" y="1333817"/>
            <a:ext cx="1405118" cy="442739"/>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783">
              <a:defRPr/>
            </a:pPr>
            <a:r>
              <a:rPr lang="en-US" sz="1050" b="1" dirty="0">
                <a:solidFill>
                  <a:prstClr val="black"/>
                </a:solidFill>
                <a:latin typeface="Trebuchet MS" panose="020B0703020202090204" pitchFamily="34" charset="0"/>
              </a:rPr>
              <a:t>3</a:t>
            </a:r>
            <a:r>
              <a:rPr lang="en-US" sz="1050" b="1" baseline="30000" dirty="0">
                <a:solidFill>
                  <a:prstClr val="black"/>
                </a:solidFill>
                <a:latin typeface="Trebuchet MS" panose="020B0703020202090204" pitchFamily="34" charset="0"/>
              </a:rPr>
              <a:t>rd</a:t>
            </a:r>
            <a:r>
              <a:rPr lang="en-US" sz="1050" b="1" dirty="0">
                <a:solidFill>
                  <a:prstClr val="black"/>
                </a:solidFill>
                <a:latin typeface="Trebuchet MS" panose="020B0703020202090204" pitchFamily="34" charset="0"/>
              </a:rPr>
              <a:t> party Integration - ERPs &amp; tools</a:t>
            </a:r>
          </a:p>
        </p:txBody>
      </p:sp>
      <p:cxnSp>
        <p:nvCxnSpPr>
          <p:cNvPr id="90" name="Straight Connector 89">
            <a:extLst>
              <a:ext uri="{FF2B5EF4-FFF2-40B4-BE49-F238E27FC236}">
                <a16:creationId xmlns:a16="http://schemas.microsoft.com/office/drawing/2014/main" id="{6D1E3D95-F20C-48A0-98B5-B46B1BE70471}"/>
              </a:ext>
            </a:extLst>
          </p:cNvPr>
          <p:cNvCxnSpPr>
            <a:cxnSpLocks/>
            <a:endCxn id="88" idx="2"/>
          </p:cNvCxnSpPr>
          <p:nvPr/>
        </p:nvCxnSpPr>
        <p:spPr>
          <a:xfrm flipV="1">
            <a:off x="8117592" y="1776555"/>
            <a:ext cx="0" cy="376870"/>
          </a:xfrm>
          <a:prstGeom prst="line">
            <a:avLst/>
          </a:prstGeom>
          <a:ln>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8E0C594B-1CF4-4ECE-AEC1-B0B67BE7FD56}"/>
              </a:ext>
            </a:extLst>
          </p:cNvPr>
          <p:cNvCxnSpPr>
            <a:cxnSpLocks/>
          </p:cNvCxnSpPr>
          <p:nvPr/>
        </p:nvCxnSpPr>
        <p:spPr>
          <a:xfrm flipH="1">
            <a:off x="7897193" y="2153425"/>
            <a:ext cx="218262"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Rounded Corners 2">
            <a:extLst>
              <a:ext uri="{FF2B5EF4-FFF2-40B4-BE49-F238E27FC236}">
                <a16:creationId xmlns:a16="http://schemas.microsoft.com/office/drawing/2014/main" id="{CD6482EC-E760-43FD-B6AF-41D5C2FD9479}"/>
              </a:ext>
            </a:extLst>
          </p:cNvPr>
          <p:cNvSpPr/>
          <p:nvPr/>
        </p:nvSpPr>
        <p:spPr>
          <a:xfrm>
            <a:off x="8045080" y="2074114"/>
            <a:ext cx="546158" cy="222932"/>
          </a:xfrm>
          <a:prstGeom prst="roundRect">
            <a:avLst>
              <a:gd name="adj" fmla="val 15756"/>
            </a:avLst>
          </a:prstGeom>
          <a:noFill/>
          <a:ln>
            <a:noFill/>
          </a:ln>
          <a:effectLst/>
        </p:spPr>
        <p:txBody>
          <a:bodyPr spcFirstLastPara="0" vert="horz" wrap="square" lIns="18076" tIns="18076" rIns="18076" bIns="18076" numCol="1" spcCol="1270" anchor="ctr" anchorCtr="0">
            <a:noAutofit/>
          </a:bodyPr>
          <a:lstStyle/>
          <a:p>
            <a:pPr algn="ctr" defTabSz="355574">
              <a:lnSpc>
                <a:spcPct val="90000"/>
              </a:lnSpc>
              <a:spcBef>
                <a:spcPct val="0"/>
              </a:spcBef>
              <a:spcAft>
                <a:spcPct val="35000"/>
              </a:spcAft>
              <a:defRPr/>
            </a:pPr>
            <a:r>
              <a:rPr lang="en-US" sz="900" dirty="0">
                <a:solidFill>
                  <a:prstClr val="white"/>
                </a:solidFill>
                <a:latin typeface="Trebuchet MS" panose="020B0703020202090204" pitchFamily="34" charset="0"/>
              </a:rPr>
              <a:t>API</a:t>
            </a:r>
          </a:p>
        </p:txBody>
      </p:sp>
      <p:sp>
        <p:nvSpPr>
          <p:cNvPr id="25" name="Rectangle: Rounded Corners 2">
            <a:extLst>
              <a:ext uri="{FF2B5EF4-FFF2-40B4-BE49-F238E27FC236}">
                <a16:creationId xmlns:a16="http://schemas.microsoft.com/office/drawing/2014/main" id="{E78AF218-F2A0-4285-85CC-BD84780DC64A}"/>
              </a:ext>
            </a:extLst>
          </p:cNvPr>
          <p:cNvSpPr/>
          <p:nvPr/>
        </p:nvSpPr>
        <p:spPr>
          <a:xfrm>
            <a:off x="4056257" y="993128"/>
            <a:ext cx="2251468" cy="224002"/>
          </a:xfrm>
          <a:prstGeom prst="roundRect">
            <a:avLst>
              <a:gd name="adj" fmla="val 50000"/>
            </a:avLst>
          </a:prstGeom>
          <a:solidFill>
            <a:srgbClr val="C2DB31"/>
          </a:solidFill>
          <a:ln>
            <a:solidFill>
              <a:schemeClr val="bg1"/>
            </a:solidFill>
          </a:ln>
          <a:effectLst/>
        </p:spPr>
        <p:txBody>
          <a:bodyPr spcFirstLastPara="0" vert="horz" wrap="square" lIns="18076" tIns="18076" rIns="18076" bIns="18076" numCol="1" spcCol="1270" anchor="ctr" anchorCtr="0">
            <a:noAutofit/>
          </a:bodyPr>
          <a:lstStyle/>
          <a:p>
            <a:pPr algn="ctr" defTabSz="355574">
              <a:lnSpc>
                <a:spcPct val="90000"/>
              </a:lnSpc>
              <a:spcBef>
                <a:spcPct val="0"/>
              </a:spcBef>
              <a:spcAft>
                <a:spcPct val="35000"/>
              </a:spcAft>
              <a:defRPr/>
            </a:pPr>
            <a:r>
              <a:rPr lang="en-US" sz="1100" b="1" dirty="0">
                <a:solidFill>
                  <a:prstClr val="black"/>
                </a:solidFill>
                <a:latin typeface="Trebuchet MS" panose="020B0703020202090204" pitchFamily="34" charset="0"/>
              </a:rPr>
              <a:t>Hardware Connectivity</a:t>
            </a:r>
          </a:p>
        </p:txBody>
      </p:sp>
      <p:cxnSp>
        <p:nvCxnSpPr>
          <p:cNvPr id="40" name="Connector: Elbow 39">
            <a:extLst>
              <a:ext uri="{FF2B5EF4-FFF2-40B4-BE49-F238E27FC236}">
                <a16:creationId xmlns:a16="http://schemas.microsoft.com/office/drawing/2014/main" id="{250E52AE-1F32-4F39-9DCF-4890C150FCD4}"/>
              </a:ext>
            </a:extLst>
          </p:cNvPr>
          <p:cNvCxnSpPr>
            <a:cxnSpLocks/>
            <a:endCxn id="24" idx="1"/>
          </p:cNvCxnSpPr>
          <p:nvPr/>
        </p:nvCxnSpPr>
        <p:spPr>
          <a:xfrm flipV="1">
            <a:off x="2189421" y="2974494"/>
            <a:ext cx="2418920" cy="1011343"/>
          </a:xfrm>
          <a:prstGeom prst="bentConnector3">
            <a:avLst>
              <a:gd name="adj1" fmla="val 6372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C2768C55-1767-4E11-9386-7C7DD1F50C17}"/>
              </a:ext>
            </a:extLst>
          </p:cNvPr>
          <p:cNvCxnSpPr>
            <a:cxnSpLocks/>
            <a:stCxn id="100" idx="3"/>
            <a:endCxn id="26" idx="2"/>
          </p:cNvCxnSpPr>
          <p:nvPr/>
        </p:nvCxnSpPr>
        <p:spPr>
          <a:xfrm flipV="1">
            <a:off x="2343668" y="3914429"/>
            <a:ext cx="2789950" cy="606582"/>
          </a:xfrm>
          <a:prstGeom prst="bentConnector2">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1AA2F0BD-8331-496C-A5DC-52673F77E78B}"/>
              </a:ext>
            </a:extLst>
          </p:cNvPr>
          <p:cNvCxnSpPr>
            <a:cxnSpLocks/>
            <a:stCxn id="29" idx="3"/>
          </p:cNvCxnSpPr>
          <p:nvPr/>
        </p:nvCxnSpPr>
        <p:spPr>
          <a:xfrm>
            <a:off x="3576030" y="1941454"/>
            <a:ext cx="1032311" cy="650720"/>
          </a:xfrm>
          <a:prstGeom prst="bentConnector3">
            <a:avLst>
              <a:gd name="adj1" fmla="val 50000"/>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6" name="Rounded Rectangle 36">
            <a:extLst>
              <a:ext uri="{FF2B5EF4-FFF2-40B4-BE49-F238E27FC236}">
                <a16:creationId xmlns:a16="http://schemas.microsoft.com/office/drawing/2014/main" id="{F7EBDA89-1465-454D-B2AE-66E0B41699B9}"/>
              </a:ext>
            </a:extLst>
          </p:cNvPr>
          <p:cNvSpPr/>
          <p:nvPr/>
        </p:nvSpPr>
        <p:spPr>
          <a:xfrm>
            <a:off x="3492380" y="1679647"/>
            <a:ext cx="582964"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OPC</a:t>
            </a:r>
          </a:p>
        </p:txBody>
      </p:sp>
      <p:sp>
        <p:nvSpPr>
          <p:cNvPr id="107" name="Rounded Rectangle 36">
            <a:extLst>
              <a:ext uri="{FF2B5EF4-FFF2-40B4-BE49-F238E27FC236}">
                <a16:creationId xmlns:a16="http://schemas.microsoft.com/office/drawing/2014/main" id="{31CD72F5-689E-4F6C-A664-E419CC54379E}"/>
              </a:ext>
            </a:extLst>
          </p:cNvPr>
          <p:cNvSpPr/>
          <p:nvPr/>
        </p:nvSpPr>
        <p:spPr>
          <a:xfrm>
            <a:off x="3524885" y="2433295"/>
            <a:ext cx="436203"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OPC</a:t>
            </a:r>
          </a:p>
        </p:txBody>
      </p:sp>
      <p:cxnSp>
        <p:nvCxnSpPr>
          <p:cNvPr id="139" name="Straight Arrow Connector 138">
            <a:extLst>
              <a:ext uri="{FF2B5EF4-FFF2-40B4-BE49-F238E27FC236}">
                <a16:creationId xmlns:a16="http://schemas.microsoft.com/office/drawing/2014/main" id="{B4B81371-3343-44CD-AE62-C2DC7B38461D}"/>
              </a:ext>
            </a:extLst>
          </p:cNvPr>
          <p:cNvCxnSpPr>
            <a:cxnSpLocks/>
          </p:cNvCxnSpPr>
          <p:nvPr/>
        </p:nvCxnSpPr>
        <p:spPr>
          <a:xfrm>
            <a:off x="3348720" y="2792616"/>
            <a:ext cx="1259621"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8" name="Rounded Rectangle 35">
            <a:extLst>
              <a:ext uri="{FF2B5EF4-FFF2-40B4-BE49-F238E27FC236}">
                <a16:creationId xmlns:a16="http://schemas.microsoft.com/office/drawing/2014/main" id="{27ECC173-8F4C-487A-A44F-46F525265A78}"/>
              </a:ext>
            </a:extLst>
          </p:cNvPr>
          <p:cNvSpPr/>
          <p:nvPr/>
        </p:nvSpPr>
        <p:spPr>
          <a:xfrm>
            <a:off x="6249808" y="4722099"/>
            <a:ext cx="1114061" cy="170357"/>
          </a:xfrm>
          <a:prstGeom prst="roundRect">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i="1" dirty="0">
                <a:solidFill>
                  <a:prstClr val="black"/>
                </a:solidFill>
                <a:latin typeface="Trebuchet MS" panose="020B0703020202090204" pitchFamily="34" charset="0"/>
              </a:rPr>
              <a:t>Solution Components</a:t>
            </a:r>
          </a:p>
        </p:txBody>
      </p:sp>
      <p:cxnSp>
        <p:nvCxnSpPr>
          <p:cNvPr id="136" name="Straight Connector 135">
            <a:extLst>
              <a:ext uri="{FF2B5EF4-FFF2-40B4-BE49-F238E27FC236}">
                <a16:creationId xmlns:a16="http://schemas.microsoft.com/office/drawing/2014/main" id="{05DDEC03-8329-434C-91F9-8566D995891B}"/>
              </a:ext>
            </a:extLst>
          </p:cNvPr>
          <p:cNvCxnSpPr>
            <a:cxnSpLocks/>
          </p:cNvCxnSpPr>
          <p:nvPr/>
        </p:nvCxnSpPr>
        <p:spPr>
          <a:xfrm flipV="1">
            <a:off x="5363917" y="1506126"/>
            <a:ext cx="0" cy="95145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675A4DF-FC2E-4513-8052-924F7D7E1B2E}"/>
              </a:ext>
            </a:extLst>
          </p:cNvPr>
          <p:cNvCxnSpPr>
            <a:cxnSpLocks/>
          </p:cNvCxnSpPr>
          <p:nvPr/>
        </p:nvCxnSpPr>
        <p:spPr>
          <a:xfrm rot="5400000" flipV="1">
            <a:off x="6255457" y="614586"/>
            <a:ext cx="0" cy="178308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EFF9AA77-4512-4AAD-AAD9-A3287E60748E}"/>
              </a:ext>
            </a:extLst>
          </p:cNvPr>
          <p:cNvCxnSpPr>
            <a:cxnSpLocks/>
          </p:cNvCxnSpPr>
          <p:nvPr/>
        </p:nvCxnSpPr>
        <p:spPr>
          <a:xfrm>
            <a:off x="7146997" y="1506126"/>
            <a:ext cx="0" cy="20574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36">
            <a:extLst>
              <a:ext uri="{FF2B5EF4-FFF2-40B4-BE49-F238E27FC236}">
                <a16:creationId xmlns:a16="http://schemas.microsoft.com/office/drawing/2014/main" id="{61126FA2-0C36-AA47-9B7F-535CFBBC24D2}"/>
              </a:ext>
            </a:extLst>
          </p:cNvPr>
          <p:cNvSpPr/>
          <p:nvPr/>
        </p:nvSpPr>
        <p:spPr>
          <a:xfrm>
            <a:off x="2408540" y="4567980"/>
            <a:ext cx="1340697" cy="308236"/>
          </a:xfrm>
          <a:prstGeom prst="roundRect">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CMMS (Manual Ops Data)</a:t>
            </a:r>
          </a:p>
        </p:txBody>
      </p:sp>
      <p:cxnSp>
        <p:nvCxnSpPr>
          <p:cNvPr id="74" name="Connector: Elbow 44">
            <a:extLst>
              <a:ext uri="{FF2B5EF4-FFF2-40B4-BE49-F238E27FC236}">
                <a16:creationId xmlns:a16="http://schemas.microsoft.com/office/drawing/2014/main" id="{A276E938-3E3D-284D-9602-0A03E522AE87}"/>
              </a:ext>
            </a:extLst>
          </p:cNvPr>
          <p:cNvCxnSpPr>
            <a:cxnSpLocks/>
            <a:stCxn id="73" idx="3"/>
          </p:cNvCxnSpPr>
          <p:nvPr/>
        </p:nvCxnSpPr>
        <p:spPr>
          <a:xfrm flipV="1">
            <a:off x="3749237" y="3914429"/>
            <a:ext cx="1537411" cy="807669"/>
          </a:xfrm>
          <a:prstGeom prst="bentConnector3">
            <a:avLst>
              <a:gd name="adj1" fmla="val 100508"/>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36">
            <a:extLst>
              <a:ext uri="{FF2B5EF4-FFF2-40B4-BE49-F238E27FC236}">
                <a16:creationId xmlns:a16="http://schemas.microsoft.com/office/drawing/2014/main" id="{4F7E26E1-F093-1D46-AF09-AEC8A3A27AD9}"/>
              </a:ext>
            </a:extLst>
          </p:cNvPr>
          <p:cNvSpPr/>
          <p:nvPr/>
        </p:nvSpPr>
        <p:spPr>
          <a:xfrm>
            <a:off x="3936897" y="4500495"/>
            <a:ext cx="582964" cy="2324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defRPr/>
            </a:pPr>
            <a:r>
              <a:rPr lang="en-US" sz="900" dirty="0">
                <a:solidFill>
                  <a:prstClr val="white"/>
                </a:solidFill>
                <a:latin typeface="Trebuchet MS" panose="020B0703020202090204" pitchFamily="34" charset="0"/>
              </a:rPr>
              <a:t>API’s</a:t>
            </a:r>
          </a:p>
        </p:txBody>
      </p:sp>
    </p:spTree>
    <p:extLst>
      <p:ext uri="{BB962C8B-B14F-4D97-AF65-F5344CB8AC3E}">
        <p14:creationId xmlns:p14="http://schemas.microsoft.com/office/powerpoint/2010/main" val="34786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2700-F70A-D44C-A283-FC89240CE210}"/>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Transforming Data Center Management with AI/ML</a:t>
            </a:r>
          </a:p>
        </p:txBody>
      </p:sp>
      <p:sp>
        <p:nvSpPr>
          <p:cNvPr id="3" name="Rounded Rectangle 2">
            <a:extLst>
              <a:ext uri="{FF2B5EF4-FFF2-40B4-BE49-F238E27FC236}">
                <a16:creationId xmlns:a16="http://schemas.microsoft.com/office/drawing/2014/main" id="{7BAD6F2C-254D-5348-941B-DE778B8503E2}"/>
              </a:ext>
            </a:extLst>
          </p:cNvPr>
          <p:cNvSpPr/>
          <p:nvPr/>
        </p:nvSpPr>
        <p:spPr>
          <a:xfrm>
            <a:off x="327318" y="987425"/>
            <a:ext cx="4179409" cy="1548666"/>
          </a:xfrm>
          <a:prstGeom prst="roundRect">
            <a:avLst>
              <a:gd name="adj" fmla="val 1181"/>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4" name="Rounded Rectangle 3">
            <a:extLst>
              <a:ext uri="{FF2B5EF4-FFF2-40B4-BE49-F238E27FC236}">
                <a16:creationId xmlns:a16="http://schemas.microsoft.com/office/drawing/2014/main" id="{233357A5-28BA-F847-BE10-31FA3E173BAF}"/>
              </a:ext>
            </a:extLst>
          </p:cNvPr>
          <p:cNvSpPr/>
          <p:nvPr/>
        </p:nvSpPr>
        <p:spPr>
          <a:xfrm>
            <a:off x="327318" y="2590005"/>
            <a:ext cx="4179409" cy="1606586"/>
          </a:xfrm>
          <a:prstGeom prst="roundRect">
            <a:avLst>
              <a:gd name="adj" fmla="val 1181"/>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9" name="Rounded Rectangle 8">
            <a:extLst>
              <a:ext uri="{FF2B5EF4-FFF2-40B4-BE49-F238E27FC236}">
                <a16:creationId xmlns:a16="http://schemas.microsoft.com/office/drawing/2014/main" id="{38339025-4746-2742-BCFA-9C91CDCA6A94}"/>
              </a:ext>
            </a:extLst>
          </p:cNvPr>
          <p:cNvSpPr/>
          <p:nvPr/>
        </p:nvSpPr>
        <p:spPr>
          <a:xfrm>
            <a:off x="4594023" y="987425"/>
            <a:ext cx="4179409" cy="1548666"/>
          </a:xfrm>
          <a:prstGeom prst="roundRect">
            <a:avLst>
              <a:gd name="adj" fmla="val 1181"/>
            </a:avLst>
          </a:prstGeom>
          <a:no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10" name="Rounded Rectangle 9">
            <a:extLst>
              <a:ext uri="{FF2B5EF4-FFF2-40B4-BE49-F238E27FC236}">
                <a16:creationId xmlns:a16="http://schemas.microsoft.com/office/drawing/2014/main" id="{4AC88F38-9C34-D844-B65F-7B3683647BF9}"/>
              </a:ext>
            </a:extLst>
          </p:cNvPr>
          <p:cNvSpPr/>
          <p:nvPr/>
        </p:nvSpPr>
        <p:spPr>
          <a:xfrm>
            <a:off x="4594023" y="2590458"/>
            <a:ext cx="4179409" cy="1610540"/>
          </a:xfrm>
          <a:prstGeom prst="roundRect">
            <a:avLst>
              <a:gd name="adj" fmla="val 1181"/>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11" name="TextBox 10">
            <a:extLst>
              <a:ext uri="{FF2B5EF4-FFF2-40B4-BE49-F238E27FC236}">
                <a16:creationId xmlns:a16="http://schemas.microsoft.com/office/drawing/2014/main" id="{E6D120DD-5874-E140-83BC-B28B17CD4C21}"/>
              </a:ext>
            </a:extLst>
          </p:cNvPr>
          <p:cNvSpPr txBox="1"/>
          <p:nvPr/>
        </p:nvSpPr>
        <p:spPr>
          <a:xfrm>
            <a:off x="462138" y="1032067"/>
            <a:ext cx="3912667" cy="307777"/>
          </a:xfrm>
          <a:prstGeom prst="rect">
            <a:avLst/>
          </a:prstGeom>
          <a:noFill/>
        </p:spPr>
        <p:txBody>
          <a:bodyPr wrap="square" rtlCol="0">
            <a:spAutoFit/>
          </a:bodyPr>
          <a:lstStyle/>
          <a:p>
            <a:pPr defTabSz="685749">
              <a:defRPr/>
            </a:pPr>
            <a:r>
              <a:rPr lang="en-US" sz="1400" b="1" dirty="0">
                <a:solidFill>
                  <a:srgbClr val="BED730"/>
                </a:solidFill>
                <a:latin typeface="Trebuchet MS" panose="020B0703020202090204" pitchFamily="34" charset="0"/>
              </a:rPr>
              <a:t>REALTIME VISIBILITY</a:t>
            </a:r>
          </a:p>
        </p:txBody>
      </p:sp>
      <p:sp>
        <p:nvSpPr>
          <p:cNvPr id="12" name="Rectangle 11">
            <a:extLst>
              <a:ext uri="{FF2B5EF4-FFF2-40B4-BE49-F238E27FC236}">
                <a16:creationId xmlns:a16="http://schemas.microsoft.com/office/drawing/2014/main" id="{3645A026-02F1-9648-A9F1-0890CF600A7C}"/>
              </a:ext>
            </a:extLst>
          </p:cNvPr>
          <p:cNvSpPr/>
          <p:nvPr/>
        </p:nvSpPr>
        <p:spPr>
          <a:xfrm>
            <a:off x="327318" y="987426"/>
            <a:ext cx="134820" cy="271835"/>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13" name="TextBox 12">
            <a:extLst>
              <a:ext uri="{FF2B5EF4-FFF2-40B4-BE49-F238E27FC236}">
                <a16:creationId xmlns:a16="http://schemas.microsoft.com/office/drawing/2014/main" id="{22D731CA-5C69-7D4D-9DE1-5FE3F43BFA02}"/>
              </a:ext>
            </a:extLst>
          </p:cNvPr>
          <p:cNvSpPr txBox="1"/>
          <p:nvPr/>
        </p:nvSpPr>
        <p:spPr>
          <a:xfrm>
            <a:off x="462138" y="2624911"/>
            <a:ext cx="3912667" cy="307777"/>
          </a:xfrm>
          <a:prstGeom prst="rect">
            <a:avLst/>
          </a:prstGeom>
          <a:noFill/>
        </p:spPr>
        <p:txBody>
          <a:bodyPr wrap="square" rtlCol="0">
            <a:spAutoFit/>
          </a:bodyPr>
          <a:lstStyle/>
          <a:p>
            <a:pPr defTabSz="685749">
              <a:defRPr/>
            </a:pPr>
            <a:r>
              <a:rPr lang="en-US" sz="1400" b="1" dirty="0">
                <a:solidFill>
                  <a:srgbClr val="BED730"/>
                </a:solidFill>
                <a:latin typeface="Trebuchet MS" panose="020B0703020202090204" pitchFamily="34" charset="0"/>
              </a:rPr>
              <a:t>PREDICTABILITY</a:t>
            </a:r>
          </a:p>
        </p:txBody>
      </p:sp>
      <p:sp>
        <p:nvSpPr>
          <p:cNvPr id="14" name="Rectangle 13">
            <a:extLst>
              <a:ext uri="{FF2B5EF4-FFF2-40B4-BE49-F238E27FC236}">
                <a16:creationId xmlns:a16="http://schemas.microsoft.com/office/drawing/2014/main" id="{850C99A9-BF61-8949-90ED-2A10466D16D4}"/>
              </a:ext>
            </a:extLst>
          </p:cNvPr>
          <p:cNvSpPr/>
          <p:nvPr/>
        </p:nvSpPr>
        <p:spPr>
          <a:xfrm>
            <a:off x="327318" y="2590005"/>
            <a:ext cx="134820" cy="271835"/>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15" name="TextBox 14">
            <a:extLst>
              <a:ext uri="{FF2B5EF4-FFF2-40B4-BE49-F238E27FC236}">
                <a16:creationId xmlns:a16="http://schemas.microsoft.com/office/drawing/2014/main" id="{B5DDE7F8-E39D-024D-A910-1D689CA72547}"/>
              </a:ext>
            </a:extLst>
          </p:cNvPr>
          <p:cNvSpPr txBox="1"/>
          <p:nvPr/>
        </p:nvSpPr>
        <p:spPr>
          <a:xfrm>
            <a:off x="4738279" y="1032067"/>
            <a:ext cx="3903233" cy="307777"/>
          </a:xfrm>
          <a:prstGeom prst="rect">
            <a:avLst/>
          </a:prstGeom>
          <a:noFill/>
        </p:spPr>
        <p:txBody>
          <a:bodyPr wrap="square" rtlCol="0">
            <a:spAutoFit/>
          </a:bodyPr>
          <a:lstStyle/>
          <a:p>
            <a:pPr defTabSz="685749">
              <a:defRPr/>
            </a:pPr>
            <a:r>
              <a:rPr lang="en-US" sz="1400" b="1" dirty="0">
                <a:solidFill>
                  <a:srgbClr val="BED730"/>
                </a:solidFill>
                <a:latin typeface="Trebuchet MS" panose="020B0703020202090204" pitchFamily="34" charset="0"/>
              </a:rPr>
              <a:t>MEASURABILITY</a:t>
            </a:r>
          </a:p>
        </p:txBody>
      </p:sp>
      <p:sp>
        <p:nvSpPr>
          <p:cNvPr id="16" name="Rectangle 15">
            <a:extLst>
              <a:ext uri="{FF2B5EF4-FFF2-40B4-BE49-F238E27FC236}">
                <a16:creationId xmlns:a16="http://schemas.microsoft.com/office/drawing/2014/main" id="{102F9100-03F0-C542-A9B3-E9632E8529A5}"/>
              </a:ext>
            </a:extLst>
          </p:cNvPr>
          <p:cNvSpPr/>
          <p:nvPr/>
        </p:nvSpPr>
        <p:spPr>
          <a:xfrm>
            <a:off x="4594022" y="987426"/>
            <a:ext cx="134820" cy="271835"/>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17" name="TextBox 16">
            <a:extLst>
              <a:ext uri="{FF2B5EF4-FFF2-40B4-BE49-F238E27FC236}">
                <a16:creationId xmlns:a16="http://schemas.microsoft.com/office/drawing/2014/main" id="{B78CC213-4B73-284C-BCED-0BA5051B063D}"/>
              </a:ext>
            </a:extLst>
          </p:cNvPr>
          <p:cNvSpPr txBox="1"/>
          <p:nvPr/>
        </p:nvSpPr>
        <p:spPr>
          <a:xfrm>
            <a:off x="4738278" y="2624911"/>
            <a:ext cx="3971488" cy="307777"/>
          </a:xfrm>
          <a:prstGeom prst="rect">
            <a:avLst/>
          </a:prstGeom>
          <a:noFill/>
        </p:spPr>
        <p:txBody>
          <a:bodyPr wrap="square" rtlCol="0">
            <a:spAutoFit/>
          </a:bodyPr>
          <a:lstStyle/>
          <a:p>
            <a:pPr defTabSz="685749">
              <a:defRPr/>
            </a:pPr>
            <a:r>
              <a:rPr lang="en-US" sz="1400" b="1" dirty="0">
                <a:solidFill>
                  <a:srgbClr val="BED730"/>
                </a:solidFill>
                <a:latin typeface="Trebuchet MS" panose="020B0703020202090204" pitchFamily="34" charset="0"/>
              </a:rPr>
              <a:t>EFFICIENCY</a:t>
            </a:r>
          </a:p>
        </p:txBody>
      </p:sp>
      <p:sp>
        <p:nvSpPr>
          <p:cNvPr id="18" name="Rectangle 17">
            <a:extLst>
              <a:ext uri="{FF2B5EF4-FFF2-40B4-BE49-F238E27FC236}">
                <a16:creationId xmlns:a16="http://schemas.microsoft.com/office/drawing/2014/main" id="{CCABB084-B072-044F-90F6-FD467F807702}"/>
              </a:ext>
            </a:extLst>
          </p:cNvPr>
          <p:cNvSpPr/>
          <p:nvPr/>
        </p:nvSpPr>
        <p:spPr>
          <a:xfrm>
            <a:off x="4594022" y="2590005"/>
            <a:ext cx="134820" cy="271835"/>
          </a:xfrm>
          <a:prstGeom prst="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800" dirty="0">
              <a:solidFill>
                <a:prstClr val="white"/>
              </a:solidFill>
              <a:latin typeface="Trebuchet MS" panose="020B0703020202090204" pitchFamily="34" charset="0"/>
            </a:endParaRPr>
          </a:p>
        </p:txBody>
      </p:sp>
      <p:sp>
        <p:nvSpPr>
          <p:cNvPr id="19" name="TextBox 18">
            <a:extLst>
              <a:ext uri="{FF2B5EF4-FFF2-40B4-BE49-F238E27FC236}">
                <a16:creationId xmlns:a16="http://schemas.microsoft.com/office/drawing/2014/main" id="{BEA9281D-FD7D-C54C-B2AB-32DB95BB4BC7}"/>
              </a:ext>
            </a:extLst>
          </p:cNvPr>
          <p:cNvSpPr txBox="1"/>
          <p:nvPr/>
        </p:nvSpPr>
        <p:spPr>
          <a:xfrm>
            <a:off x="462138" y="1354959"/>
            <a:ext cx="3912667" cy="1061829"/>
          </a:xfrm>
          <a:prstGeom prst="rect">
            <a:avLst/>
          </a:prstGeom>
          <a:noFill/>
        </p:spPr>
        <p:txBody>
          <a:bodyPr wrap="square" rtlCol="0">
            <a:spAutoFit/>
          </a:bodyPr>
          <a:lstStyle/>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Operations</a:t>
            </a:r>
            <a:r>
              <a:rPr lang="en-US" sz="900" dirty="0">
                <a:solidFill>
                  <a:prstClr val="white">
                    <a:lumMod val="95000"/>
                  </a:prstClr>
                </a:solidFill>
                <a:latin typeface="Trebuchet MS" panose="020B0703020202090204" pitchFamily="34" charset="0"/>
              </a:rPr>
              <a:t>: Land, Building, POD, People and Process</a:t>
            </a:r>
          </a:p>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DC Infrastructure Assets: </a:t>
            </a:r>
            <a:r>
              <a:rPr lang="en-US" sz="900" dirty="0">
                <a:solidFill>
                  <a:prstClr val="white">
                    <a:lumMod val="95000"/>
                  </a:prstClr>
                </a:solidFill>
                <a:latin typeface="Trebuchet MS" panose="020B0703020202090204" pitchFamily="34" charset="0"/>
              </a:rPr>
              <a:t>Active and passive information</a:t>
            </a:r>
          </a:p>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Resource Utilization</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Space – Rack space</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Power – Grid power, DG, UPS, RE, Power Exchange</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Cooling </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Cross-connects</a:t>
            </a:r>
          </a:p>
        </p:txBody>
      </p:sp>
      <p:sp>
        <p:nvSpPr>
          <p:cNvPr id="21" name="TextBox 20">
            <a:extLst>
              <a:ext uri="{FF2B5EF4-FFF2-40B4-BE49-F238E27FC236}">
                <a16:creationId xmlns:a16="http://schemas.microsoft.com/office/drawing/2014/main" id="{6D5CE1EC-1050-494E-A864-6028AE612676}"/>
              </a:ext>
            </a:extLst>
          </p:cNvPr>
          <p:cNvSpPr txBox="1"/>
          <p:nvPr/>
        </p:nvSpPr>
        <p:spPr>
          <a:xfrm>
            <a:off x="4731238" y="1354958"/>
            <a:ext cx="3928811" cy="784830"/>
          </a:xfrm>
          <a:prstGeom prst="rect">
            <a:avLst/>
          </a:prstGeom>
          <a:noFill/>
        </p:spPr>
        <p:txBody>
          <a:bodyPr wrap="square" rtlCol="0">
            <a:spAutoFit/>
          </a:bodyPr>
          <a:lstStyle/>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Operations</a:t>
            </a:r>
            <a:r>
              <a:rPr lang="en-US" sz="900" dirty="0">
                <a:solidFill>
                  <a:prstClr val="white">
                    <a:lumMod val="95000"/>
                  </a:prstClr>
                </a:solidFill>
                <a:latin typeface="Trebuchet MS" panose="020B0703020202090204" pitchFamily="34" charset="0"/>
              </a:rPr>
              <a:t>: Condition or SOP based monitoring</a:t>
            </a:r>
          </a:p>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Resource capacity utilization &amp; trend analysis: </a:t>
            </a:r>
            <a:r>
              <a:rPr lang="en-US" sz="900" dirty="0">
                <a:solidFill>
                  <a:prstClr val="white">
                    <a:lumMod val="95000"/>
                  </a:prstClr>
                </a:solidFill>
                <a:latin typeface="Trebuchet MS" panose="020B0703020202090204" pitchFamily="34" charset="0"/>
              </a:rPr>
              <a:t>Time based (Daily, Weekly, Monthly etc.) and Facility wide comparative analysis</a:t>
            </a:r>
          </a:p>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KPI based service contract renewals</a:t>
            </a:r>
          </a:p>
          <a:p>
            <a:pPr marL="182549" indent="-182549" defTabSz="685749">
              <a:buClr>
                <a:prstClr val="white"/>
              </a:buClr>
              <a:buFont typeface="Arial" panose="020B0604020202020204" pitchFamily="34" charset="0"/>
              <a:buChar char="•"/>
              <a:defRPr/>
            </a:pPr>
            <a:r>
              <a:rPr lang="en-US" sz="900" dirty="0">
                <a:solidFill>
                  <a:prstClr val="white">
                    <a:lumMod val="95000"/>
                  </a:prstClr>
                </a:solidFill>
                <a:latin typeface="Trebuchet MS" panose="020B0703020202090204" pitchFamily="34" charset="0"/>
              </a:rPr>
              <a:t>Usage based </a:t>
            </a:r>
            <a:r>
              <a:rPr lang="en-US" sz="900" b="1" dirty="0">
                <a:solidFill>
                  <a:prstClr val="white">
                    <a:lumMod val="95000"/>
                  </a:prstClr>
                </a:solidFill>
                <a:latin typeface="Trebuchet MS" panose="020B0703020202090204" pitchFamily="34" charset="0"/>
              </a:rPr>
              <a:t>Infrastructure resource planning</a:t>
            </a:r>
          </a:p>
        </p:txBody>
      </p:sp>
      <p:sp>
        <p:nvSpPr>
          <p:cNvPr id="22" name="TextBox 21">
            <a:extLst>
              <a:ext uri="{FF2B5EF4-FFF2-40B4-BE49-F238E27FC236}">
                <a16:creationId xmlns:a16="http://schemas.microsoft.com/office/drawing/2014/main" id="{77413BF2-D80D-A442-9937-98DDA5AA563F}"/>
              </a:ext>
            </a:extLst>
          </p:cNvPr>
          <p:cNvSpPr txBox="1"/>
          <p:nvPr/>
        </p:nvSpPr>
        <p:spPr>
          <a:xfrm>
            <a:off x="445993" y="2932171"/>
            <a:ext cx="3928812" cy="784830"/>
          </a:xfrm>
          <a:prstGeom prst="rect">
            <a:avLst/>
          </a:prstGeom>
          <a:noFill/>
        </p:spPr>
        <p:txBody>
          <a:bodyPr wrap="square" rtlCol="0">
            <a:spAutoFit/>
          </a:bodyPr>
          <a:lstStyle/>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Failure &amp; Downtime</a:t>
            </a:r>
            <a:r>
              <a:rPr lang="en-US" sz="900" dirty="0">
                <a:solidFill>
                  <a:prstClr val="white">
                    <a:lumMod val="95000"/>
                  </a:prstClr>
                </a:solidFill>
                <a:latin typeface="Trebuchet MS" panose="020B0703020202090204" pitchFamily="34" charset="0"/>
              </a:rPr>
              <a:t>: MTBF, MTTR, RCA and Service TAT</a:t>
            </a:r>
          </a:p>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Maintenance, Service &amp; Support requirements</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Preventive Maintenance of assets</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AMC Contract realization</a:t>
            </a:r>
          </a:p>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Demand forecasting and capacity planning</a:t>
            </a:r>
            <a:endParaRPr lang="en-US" sz="900" dirty="0">
              <a:solidFill>
                <a:prstClr val="white">
                  <a:lumMod val="95000"/>
                </a:prstClr>
              </a:solidFill>
              <a:latin typeface="Trebuchet MS" panose="020B0703020202090204" pitchFamily="34" charset="0"/>
            </a:endParaRPr>
          </a:p>
        </p:txBody>
      </p:sp>
      <p:sp>
        <p:nvSpPr>
          <p:cNvPr id="23" name="TextBox 22">
            <a:extLst>
              <a:ext uri="{FF2B5EF4-FFF2-40B4-BE49-F238E27FC236}">
                <a16:creationId xmlns:a16="http://schemas.microsoft.com/office/drawing/2014/main" id="{4430050E-EF98-124A-BD71-09A413B4EF2D}"/>
              </a:ext>
            </a:extLst>
          </p:cNvPr>
          <p:cNvSpPr txBox="1"/>
          <p:nvPr/>
        </p:nvSpPr>
        <p:spPr>
          <a:xfrm>
            <a:off x="4754422" y="2932171"/>
            <a:ext cx="3905625" cy="1200329"/>
          </a:xfrm>
          <a:prstGeom prst="rect">
            <a:avLst/>
          </a:prstGeom>
          <a:noFill/>
        </p:spPr>
        <p:txBody>
          <a:bodyPr wrap="square" rtlCol="0">
            <a:spAutoFit/>
          </a:bodyPr>
          <a:lstStyle/>
          <a:p>
            <a:pPr marL="182549" indent="-182549" defTabSz="685749">
              <a:buClr>
                <a:prstClr val="white"/>
              </a:buClr>
              <a:buFont typeface="Arial" panose="020B0604020202020204" pitchFamily="34" charset="0"/>
              <a:buChar char="•"/>
              <a:defRPr/>
            </a:pPr>
            <a:r>
              <a:rPr lang="en-US" sz="900" b="1" dirty="0">
                <a:solidFill>
                  <a:prstClr val="white">
                    <a:lumMod val="95000"/>
                  </a:prstClr>
                </a:solidFill>
                <a:latin typeface="Trebuchet MS" panose="020B0703020202090204" pitchFamily="34" charset="0"/>
              </a:rPr>
              <a:t>Capacity Utilization </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Rack Space burn down or consumption efficiency</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Power Utilization Efficiency (PUE) [ Grid/ RE ]</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DG Power fuel efficiency </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UPS Power efficiency( Load requirement vs Backup time) </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Water Utilization Efficiency</a:t>
            </a:r>
          </a:p>
          <a:p>
            <a:pPr marL="541298" lvl="1" indent="-184136" defTabSz="685749">
              <a:buClr>
                <a:prstClr val="white"/>
              </a:buClr>
              <a:buFont typeface="Courier New" panose="02070309020205020404" pitchFamily="49" charset="0"/>
              <a:buChar char="o"/>
              <a:defRPr/>
            </a:pPr>
            <a:r>
              <a:rPr lang="en-US" sz="900" dirty="0">
                <a:solidFill>
                  <a:prstClr val="white">
                    <a:lumMod val="95000"/>
                  </a:prstClr>
                </a:solidFill>
                <a:latin typeface="Trebuchet MS" panose="020B0703020202090204" pitchFamily="34" charset="0"/>
              </a:rPr>
              <a:t>DC Carbon Footprint</a:t>
            </a:r>
          </a:p>
          <a:p>
            <a:pPr marL="182549" indent="-182549" defTabSz="685749">
              <a:buClr>
                <a:prstClr val="white"/>
              </a:buClr>
              <a:buFont typeface="Arial" panose="020B0604020202020204" pitchFamily="34" charset="0"/>
              <a:buChar char="•"/>
              <a:defRPr/>
            </a:pPr>
            <a:r>
              <a:rPr lang="en-US" sz="900" dirty="0">
                <a:solidFill>
                  <a:prstClr val="white">
                    <a:lumMod val="95000"/>
                  </a:prstClr>
                </a:solidFill>
                <a:latin typeface="Trebuchet MS" panose="020B0703020202090204" pitchFamily="34" charset="0"/>
              </a:rPr>
              <a:t>Service &amp; Support efficiency</a:t>
            </a:r>
          </a:p>
        </p:txBody>
      </p:sp>
      <p:sp>
        <p:nvSpPr>
          <p:cNvPr id="5" name="Rounded Rectangle 4">
            <a:extLst>
              <a:ext uri="{FF2B5EF4-FFF2-40B4-BE49-F238E27FC236}">
                <a16:creationId xmlns:a16="http://schemas.microsoft.com/office/drawing/2014/main" id="{F030CB7C-DF89-ACDB-FB14-EB0FE9EB3911}"/>
              </a:ext>
            </a:extLst>
          </p:cNvPr>
          <p:cNvSpPr/>
          <p:nvPr/>
        </p:nvSpPr>
        <p:spPr>
          <a:xfrm>
            <a:off x="323851" y="4314796"/>
            <a:ext cx="1715173" cy="409478"/>
          </a:xfrm>
          <a:prstGeom prst="roundRect">
            <a:avLst/>
          </a:prstGeom>
          <a:solidFill>
            <a:srgbClr val="BED730">
              <a:alpha val="89804"/>
            </a:srgbClr>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4">
              <a:defRPr/>
            </a:pPr>
            <a:r>
              <a:rPr lang="en-US" sz="1100" b="1" dirty="0">
                <a:solidFill>
                  <a:prstClr val="black"/>
                </a:solidFill>
                <a:latin typeface="Trebuchet MS" panose="020B0703020202090204" pitchFamily="34" charset="0"/>
              </a:rPr>
              <a:t>8-10% savings </a:t>
            </a:r>
          </a:p>
          <a:p>
            <a:pPr algn="ctr" defTabSz="914174">
              <a:defRPr/>
            </a:pPr>
            <a:r>
              <a:rPr lang="en-US" sz="1100" b="1" dirty="0">
                <a:solidFill>
                  <a:prstClr val="black"/>
                </a:solidFill>
                <a:latin typeface="Trebuchet MS" panose="020B0703020202090204" pitchFamily="34" charset="0"/>
              </a:rPr>
              <a:t>on PUE</a:t>
            </a:r>
            <a:endParaRPr lang="en-IN" sz="1100" b="1" dirty="0">
              <a:solidFill>
                <a:prstClr val="black"/>
              </a:solidFill>
              <a:latin typeface="Trebuchet MS" panose="020B0703020202090204" pitchFamily="34" charset="0"/>
            </a:endParaRPr>
          </a:p>
        </p:txBody>
      </p:sp>
      <p:sp>
        <p:nvSpPr>
          <p:cNvPr id="6" name="Rounded Rectangle 5">
            <a:extLst>
              <a:ext uri="{FF2B5EF4-FFF2-40B4-BE49-F238E27FC236}">
                <a16:creationId xmlns:a16="http://schemas.microsoft.com/office/drawing/2014/main" id="{F3901BDA-6DF8-10D8-1BAA-1CD2C3D89C3B}"/>
              </a:ext>
            </a:extLst>
          </p:cNvPr>
          <p:cNvSpPr/>
          <p:nvPr/>
        </p:nvSpPr>
        <p:spPr>
          <a:xfrm>
            <a:off x="2123632" y="4322860"/>
            <a:ext cx="2398988" cy="409478"/>
          </a:xfrm>
          <a:prstGeom prst="roundRect">
            <a:avLst/>
          </a:prstGeom>
          <a:solidFill>
            <a:srgbClr val="BED730">
              <a:alpha val="89804"/>
            </a:srgbClr>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4">
              <a:defRPr/>
            </a:pPr>
            <a:r>
              <a:rPr lang="en-US" sz="1100" b="1" dirty="0">
                <a:solidFill>
                  <a:prstClr val="black"/>
                </a:solidFill>
                <a:latin typeface="Trebuchet MS" panose="020B0703020202090204" pitchFamily="34" charset="0"/>
              </a:rPr>
              <a:t>20% improvement in </a:t>
            </a:r>
          </a:p>
          <a:p>
            <a:pPr algn="ctr" defTabSz="914174">
              <a:defRPr/>
            </a:pPr>
            <a:r>
              <a:rPr lang="en-US" sz="1100" b="1" dirty="0">
                <a:solidFill>
                  <a:prstClr val="black"/>
                </a:solidFill>
                <a:latin typeface="Trebuchet MS" panose="020B0703020202090204" pitchFamily="34" charset="0"/>
              </a:rPr>
              <a:t>equipment uptime</a:t>
            </a:r>
            <a:endParaRPr lang="en-IN" sz="1100" b="1" dirty="0">
              <a:solidFill>
                <a:prstClr val="black"/>
              </a:solidFill>
              <a:latin typeface="Trebuchet MS" panose="020B0703020202090204" pitchFamily="34" charset="0"/>
            </a:endParaRPr>
          </a:p>
        </p:txBody>
      </p:sp>
      <p:sp>
        <p:nvSpPr>
          <p:cNvPr id="7" name="Rounded Rectangle 6">
            <a:extLst>
              <a:ext uri="{FF2B5EF4-FFF2-40B4-BE49-F238E27FC236}">
                <a16:creationId xmlns:a16="http://schemas.microsoft.com/office/drawing/2014/main" id="{E1164880-6AA2-4C00-A111-99C9CAA26813}"/>
              </a:ext>
            </a:extLst>
          </p:cNvPr>
          <p:cNvSpPr/>
          <p:nvPr/>
        </p:nvSpPr>
        <p:spPr>
          <a:xfrm>
            <a:off x="4618974" y="4318587"/>
            <a:ext cx="2398988" cy="409477"/>
          </a:xfrm>
          <a:prstGeom prst="roundRect">
            <a:avLst/>
          </a:prstGeom>
          <a:solidFill>
            <a:srgbClr val="BED730">
              <a:alpha val="89804"/>
            </a:srgbClr>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4">
              <a:defRPr/>
            </a:pPr>
            <a:r>
              <a:rPr lang="en-US" sz="1100" b="1" dirty="0">
                <a:solidFill>
                  <a:prstClr val="black"/>
                </a:solidFill>
                <a:latin typeface="Trebuchet MS" panose="020B0703020202090204" pitchFamily="34" charset="0"/>
              </a:rPr>
              <a:t>Up to 300-person hour </a:t>
            </a:r>
          </a:p>
          <a:p>
            <a:pPr algn="ctr" defTabSz="914174">
              <a:defRPr/>
            </a:pPr>
            <a:r>
              <a:rPr lang="en-US" sz="1100" b="1" dirty="0">
                <a:solidFill>
                  <a:prstClr val="black"/>
                </a:solidFill>
                <a:latin typeface="Trebuchet MS" panose="020B0703020202090204" pitchFamily="34" charset="0"/>
              </a:rPr>
              <a:t>savings monthly</a:t>
            </a:r>
            <a:endParaRPr lang="en-IN" sz="1100" b="1" dirty="0">
              <a:solidFill>
                <a:prstClr val="black"/>
              </a:solidFill>
              <a:latin typeface="Trebuchet MS" panose="020B0703020202090204" pitchFamily="34" charset="0"/>
            </a:endParaRPr>
          </a:p>
        </p:txBody>
      </p:sp>
      <p:sp>
        <p:nvSpPr>
          <p:cNvPr id="8" name="Rounded Rectangle 7">
            <a:extLst>
              <a:ext uri="{FF2B5EF4-FFF2-40B4-BE49-F238E27FC236}">
                <a16:creationId xmlns:a16="http://schemas.microsoft.com/office/drawing/2014/main" id="{C264F782-33FD-E2E9-5170-24EF93739F44}"/>
              </a:ext>
            </a:extLst>
          </p:cNvPr>
          <p:cNvSpPr/>
          <p:nvPr/>
        </p:nvSpPr>
        <p:spPr>
          <a:xfrm>
            <a:off x="7102570" y="4321332"/>
            <a:ext cx="1717580" cy="409477"/>
          </a:xfrm>
          <a:prstGeom prst="roundRect">
            <a:avLst/>
          </a:prstGeom>
          <a:solidFill>
            <a:srgbClr val="BED730">
              <a:alpha val="89804"/>
            </a:srgbClr>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4">
              <a:defRPr/>
            </a:pPr>
            <a:r>
              <a:rPr lang="en-US" sz="1100" b="1" dirty="0">
                <a:solidFill>
                  <a:prstClr val="black"/>
                </a:solidFill>
                <a:latin typeface="Trebuchet MS" panose="020B0703020202090204" pitchFamily="34" charset="0"/>
              </a:rPr>
              <a:t>10% reduction in operating costs</a:t>
            </a:r>
            <a:endParaRPr lang="en-IN" sz="1100" b="1" dirty="0">
              <a:solidFill>
                <a:prstClr val="black"/>
              </a:solidFill>
              <a:latin typeface="Trebuchet MS" panose="020B0703020202090204" pitchFamily="34" charset="0"/>
            </a:endParaRPr>
          </a:p>
        </p:txBody>
      </p:sp>
    </p:spTree>
    <p:extLst>
      <p:ext uri="{BB962C8B-B14F-4D97-AF65-F5344CB8AC3E}">
        <p14:creationId xmlns:p14="http://schemas.microsoft.com/office/powerpoint/2010/main" val="48215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1824D7-D485-7110-4C6D-14C8A44BD5D6}"/>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Comprehensive Security framework  </a:t>
            </a:r>
          </a:p>
        </p:txBody>
      </p:sp>
      <p:sp>
        <p:nvSpPr>
          <p:cNvPr id="28" name="TextBox 27">
            <a:extLst>
              <a:ext uri="{FF2B5EF4-FFF2-40B4-BE49-F238E27FC236}">
                <a16:creationId xmlns:a16="http://schemas.microsoft.com/office/drawing/2014/main" id="{5802B474-23CD-A956-BF4B-2EF63AF35BDE}"/>
              </a:ext>
            </a:extLst>
          </p:cNvPr>
          <p:cNvSpPr txBox="1"/>
          <p:nvPr/>
        </p:nvSpPr>
        <p:spPr>
          <a:xfrm>
            <a:off x="463619" y="2708254"/>
            <a:ext cx="1391352" cy="1015663"/>
          </a:xfrm>
          <a:prstGeom prst="rect">
            <a:avLst/>
          </a:prstGeom>
          <a:noFill/>
        </p:spPr>
        <p:txBody>
          <a:bodyPr wrap="square">
            <a:spAutoFit/>
          </a:bodyPr>
          <a:lstStyle/>
          <a:p>
            <a:pPr algn="ctr" defTabSz="914174">
              <a:defRPr/>
            </a:pPr>
            <a:r>
              <a:rPr lang="en-US" sz="1200" b="1" dirty="0">
                <a:solidFill>
                  <a:schemeClr val="bg1"/>
                </a:solidFill>
                <a:latin typeface="Trebuchet MS"/>
              </a:rPr>
              <a:t>Confidentiality, Integrity, Accessibility based Security Policy</a:t>
            </a:r>
          </a:p>
        </p:txBody>
      </p:sp>
      <p:sp>
        <p:nvSpPr>
          <p:cNvPr id="29" name="TextBox 28">
            <a:extLst>
              <a:ext uri="{FF2B5EF4-FFF2-40B4-BE49-F238E27FC236}">
                <a16:creationId xmlns:a16="http://schemas.microsoft.com/office/drawing/2014/main" id="{9D991711-192F-7CFF-78F8-0ADF7C5F748D}"/>
              </a:ext>
            </a:extLst>
          </p:cNvPr>
          <p:cNvSpPr txBox="1"/>
          <p:nvPr/>
        </p:nvSpPr>
        <p:spPr>
          <a:xfrm>
            <a:off x="1854971" y="2708254"/>
            <a:ext cx="1260000" cy="830997"/>
          </a:xfrm>
          <a:prstGeom prst="rect">
            <a:avLst/>
          </a:prstGeom>
          <a:noFill/>
        </p:spPr>
        <p:txBody>
          <a:bodyPr wrap="square">
            <a:spAutoFit/>
          </a:bodyPr>
          <a:lstStyle/>
          <a:p>
            <a:pPr algn="ctr" defTabSz="914174">
              <a:defRPr/>
            </a:pPr>
            <a:r>
              <a:rPr lang="en-US" sz="1200" b="1" dirty="0">
                <a:solidFill>
                  <a:schemeClr val="bg1"/>
                </a:solidFill>
                <a:latin typeface="Trebuchet MS"/>
              </a:rPr>
              <a:t>Centralized Security Command Center</a:t>
            </a:r>
          </a:p>
        </p:txBody>
      </p:sp>
      <p:sp>
        <p:nvSpPr>
          <p:cNvPr id="30" name="TextBox 29">
            <a:extLst>
              <a:ext uri="{FF2B5EF4-FFF2-40B4-BE49-F238E27FC236}">
                <a16:creationId xmlns:a16="http://schemas.microsoft.com/office/drawing/2014/main" id="{5475F5AF-B2EC-4847-FB4A-7EC78C8BA758}"/>
              </a:ext>
            </a:extLst>
          </p:cNvPr>
          <p:cNvSpPr txBox="1"/>
          <p:nvPr/>
        </p:nvSpPr>
        <p:spPr>
          <a:xfrm>
            <a:off x="3246323" y="2708255"/>
            <a:ext cx="1260000" cy="646331"/>
          </a:xfrm>
          <a:prstGeom prst="rect">
            <a:avLst/>
          </a:prstGeom>
          <a:noFill/>
        </p:spPr>
        <p:txBody>
          <a:bodyPr wrap="square">
            <a:spAutoFit/>
          </a:bodyPr>
          <a:lstStyle/>
          <a:p>
            <a:pPr algn="ctr" defTabSz="914174">
              <a:defRPr/>
            </a:pPr>
            <a:r>
              <a:rPr lang="en-US" sz="1200" b="1" dirty="0">
                <a:solidFill>
                  <a:schemeClr val="bg1"/>
                </a:solidFill>
                <a:latin typeface="Trebuchet MS"/>
              </a:rPr>
              <a:t>10 Layer of physical security</a:t>
            </a:r>
          </a:p>
        </p:txBody>
      </p:sp>
      <p:sp>
        <p:nvSpPr>
          <p:cNvPr id="31" name="TextBox 30">
            <a:extLst>
              <a:ext uri="{FF2B5EF4-FFF2-40B4-BE49-F238E27FC236}">
                <a16:creationId xmlns:a16="http://schemas.microsoft.com/office/drawing/2014/main" id="{BC451417-E7E3-C9DF-4F87-6D5D85AB305D}"/>
              </a:ext>
            </a:extLst>
          </p:cNvPr>
          <p:cNvSpPr txBox="1"/>
          <p:nvPr/>
        </p:nvSpPr>
        <p:spPr>
          <a:xfrm>
            <a:off x="4637675" y="2708255"/>
            <a:ext cx="1260000" cy="646331"/>
          </a:xfrm>
          <a:prstGeom prst="rect">
            <a:avLst/>
          </a:prstGeom>
          <a:noFill/>
        </p:spPr>
        <p:txBody>
          <a:bodyPr wrap="square">
            <a:spAutoFit/>
          </a:bodyPr>
          <a:lstStyle/>
          <a:p>
            <a:pPr algn="ctr" defTabSz="914174">
              <a:defRPr/>
            </a:pPr>
            <a:r>
              <a:rPr lang="en-US" sz="1200" b="1" dirty="0">
                <a:solidFill>
                  <a:schemeClr val="bg1"/>
                </a:solidFill>
                <a:latin typeface="Trebuchet MS"/>
              </a:rPr>
              <a:t>Surveillance and risk assessment</a:t>
            </a:r>
          </a:p>
        </p:txBody>
      </p:sp>
      <p:sp>
        <p:nvSpPr>
          <p:cNvPr id="32" name="TextBox 31">
            <a:extLst>
              <a:ext uri="{FF2B5EF4-FFF2-40B4-BE49-F238E27FC236}">
                <a16:creationId xmlns:a16="http://schemas.microsoft.com/office/drawing/2014/main" id="{0087D6DA-E050-58D4-D220-2A6DAB8CB814}"/>
              </a:ext>
            </a:extLst>
          </p:cNvPr>
          <p:cNvSpPr txBox="1"/>
          <p:nvPr/>
        </p:nvSpPr>
        <p:spPr>
          <a:xfrm>
            <a:off x="6029027" y="2708255"/>
            <a:ext cx="1260000" cy="646331"/>
          </a:xfrm>
          <a:prstGeom prst="rect">
            <a:avLst/>
          </a:prstGeom>
          <a:noFill/>
        </p:spPr>
        <p:txBody>
          <a:bodyPr wrap="square">
            <a:spAutoFit/>
          </a:bodyPr>
          <a:lstStyle/>
          <a:p>
            <a:pPr algn="ctr" defTabSz="914174">
              <a:defRPr/>
            </a:pPr>
            <a:r>
              <a:rPr lang="en-US" sz="1200" b="1" dirty="0">
                <a:solidFill>
                  <a:schemeClr val="bg1"/>
                </a:solidFill>
                <a:latin typeface="Trebuchet MS"/>
              </a:rPr>
              <a:t>Electronic security &amp; controls</a:t>
            </a:r>
          </a:p>
        </p:txBody>
      </p:sp>
      <p:sp>
        <p:nvSpPr>
          <p:cNvPr id="33" name="TextBox 32">
            <a:extLst>
              <a:ext uri="{FF2B5EF4-FFF2-40B4-BE49-F238E27FC236}">
                <a16:creationId xmlns:a16="http://schemas.microsoft.com/office/drawing/2014/main" id="{44048B1B-DAD0-FCF4-A21C-5357962CD006}"/>
              </a:ext>
            </a:extLst>
          </p:cNvPr>
          <p:cNvSpPr txBox="1"/>
          <p:nvPr/>
        </p:nvSpPr>
        <p:spPr>
          <a:xfrm>
            <a:off x="7420381" y="2708254"/>
            <a:ext cx="1260000" cy="646331"/>
          </a:xfrm>
          <a:prstGeom prst="rect">
            <a:avLst/>
          </a:prstGeom>
          <a:noFill/>
        </p:spPr>
        <p:txBody>
          <a:bodyPr wrap="square">
            <a:spAutoFit/>
          </a:bodyPr>
          <a:lstStyle/>
          <a:p>
            <a:pPr algn="ctr" defTabSz="914174">
              <a:defRPr/>
            </a:pPr>
            <a:r>
              <a:rPr lang="en-US" sz="1200" b="1" dirty="0">
                <a:solidFill>
                  <a:schemeClr val="bg1"/>
                </a:solidFill>
                <a:latin typeface="Trebuchet MS"/>
              </a:rPr>
              <a:t>Process review &amp; improvement</a:t>
            </a:r>
            <a:endParaRPr lang="en-IN" sz="1200" b="1" dirty="0">
              <a:solidFill>
                <a:schemeClr val="bg1"/>
              </a:solidFill>
              <a:latin typeface="Trebuchet MS"/>
            </a:endParaRPr>
          </a:p>
        </p:txBody>
      </p:sp>
      <p:cxnSp>
        <p:nvCxnSpPr>
          <p:cNvPr id="36" name="Straight Connector 35">
            <a:extLst>
              <a:ext uri="{FF2B5EF4-FFF2-40B4-BE49-F238E27FC236}">
                <a16:creationId xmlns:a16="http://schemas.microsoft.com/office/drawing/2014/main" id="{D881FBAB-439A-D5C3-FBEB-DDBCD5816F2E}"/>
              </a:ext>
            </a:extLst>
          </p:cNvPr>
          <p:cNvCxnSpPr>
            <a:cxnSpLocks/>
          </p:cNvCxnSpPr>
          <p:nvPr/>
        </p:nvCxnSpPr>
        <p:spPr>
          <a:xfrm>
            <a:off x="3038273" y="2012974"/>
            <a:ext cx="308027" cy="0"/>
          </a:xfrm>
          <a:prstGeom prst="line">
            <a:avLst/>
          </a:prstGeom>
          <a:ln w="9525">
            <a:solidFill>
              <a:srgbClr val="BED73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F22141-C198-18DB-0433-F80D88F8B32A}"/>
              </a:ext>
            </a:extLst>
          </p:cNvPr>
          <p:cNvCxnSpPr>
            <a:cxnSpLocks/>
          </p:cNvCxnSpPr>
          <p:nvPr/>
        </p:nvCxnSpPr>
        <p:spPr>
          <a:xfrm>
            <a:off x="4426300" y="2012974"/>
            <a:ext cx="308027" cy="0"/>
          </a:xfrm>
          <a:prstGeom prst="line">
            <a:avLst/>
          </a:prstGeom>
          <a:ln w="9525">
            <a:solidFill>
              <a:srgbClr val="BED73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D6A9E0-21D7-AD63-489D-D840A58ABC91}"/>
              </a:ext>
            </a:extLst>
          </p:cNvPr>
          <p:cNvCxnSpPr>
            <a:cxnSpLocks/>
          </p:cNvCxnSpPr>
          <p:nvPr/>
        </p:nvCxnSpPr>
        <p:spPr>
          <a:xfrm>
            <a:off x="5814327" y="2012974"/>
            <a:ext cx="308027" cy="0"/>
          </a:xfrm>
          <a:prstGeom prst="line">
            <a:avLst/>
          </a:prstGeom>
          <a:ln w="9525">
            <a:solidFill>
              <a:srgbClr val="BED73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46EFC66-08EA-341D-3542-C35A35A4D85B}"/>
              </a:ext>
            </a:extLst>
          </p:cNvPr>
          <p:cNvCxnSpPr>
            <a:cxnSpLocks/>
          </p:cNvCxnSpPr>
          <p:nvPr/>
        </p:nvCxnSpPr>
        <p:spPr>
          <a:xfrm>
            <a:off x="7202353" y="2012974"/>
            <a:ext cx="308028" cy="0"/>
          </a:xfrm>
          <a:prstGeom prst="line">
            <a:avLst/>
          </a:prstGeom>
          <a:ln w="9525">
            <a:solidFill>
              <a:srgbClr val="BED730"/>
            </a:solidFill>
            <a:prstDash val="sys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8658E3E-30D0-6DF9-AA7E-466AA76AD2A1}"/>
              </a:ext>
            </a:extLst>
          </p:cNvPr>
          <p:cNvGrpSpPr/>
          <p:nvPr/>
        </p:nvGrpSpPr>
        <p:grpSpPr>
          <a:xfrm>
            <a:off x="6122353" y="1472974"/>
            <a:ext cx="1080000" cy="1080000"/>
            <a:chOff x="6122353" y="1472974"/>
            <a:chExt cx="1080000" cy="1080000"/>
          </a:xfrm>
        </p:grpSpPr>
        <p:sp>
          <p:nvSpPr>
            <p:cNvPr id="21" name="Oval 20">
              <a:extLst>
                <a:ext uri="{FF2B5EF4-FFF2-40B4-BE49-F238E27FC236}">
                  <a16:creationId xmlns:a16="http://schemas.microsoft.com/office/drawing/2014/main" id="{B9267FCB-1552-8FED-D632-D0C67B11FF0C}"/>
                </a:ext>
              </a:extLst>
            </p:cNvPr>
            <p:cNvSpPr>
              <a:spLocks noChangeAspect="1"/>
            </p:cNvSpPr>
            <p:nvPr/>
          </p:nvSpPr>
          <p:spPr>
            <a:xfrm>
              <a:off x="6199496" y="1550117"/>
              <a:ext cx="925714" cy="925714"/>
            </a:xfrm>
            <a:prstGeom prst="ellipse">
              <a:avLst/>
            </a:prstGeom>
            <a:solidFill>
              <a:srgbClr val="10253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sp>
          <p:nvSpPr>
            <p:cNvPr id="22" name="Oval 21">
              <a:extLst>
                <a:ext uri="{FF2B5EF4-FFF2-40B4-BE49-F238E27FC236}">
                  <a16:creationId xmlns:a16="http://schemas.microsoft.com/office/drawing/2014/main" id="{03B83264-6243-9EF3-322E-D39F8D708414}"/>
                </a:ext>
              </a:extLst>
            </p:cNvPr>
            <p:cNvSpPr>
              <a:spLocks noChangeAspect="1"/>
            </p:cNvSpPr>
            <p:nvPr/>
          </p:nvSpPr>
          <p:spPr>
            <a:xfrm>
              <a:off x="6122353" y="1472974"/>
              <a:ext cx="1080000" cy="1080000"/>
            </a:xfrm>
            <a:prstGeom prst="ellipse">
              <a:avLst/>
            </a:prstGeom>
            <a:noFill/>
            <a:ln w="952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pic>
          <p:nvPicPr>
            <p:cNvPr id="44" name="Picture 43" descr="A black background with a black square&#10;&#10;Description automatically generated with medium confidence">
              <a:extLst>
                <a:ext uri="{FF2B5EF4-FFF2-40B4-BE49-F238E27FC236}">
                  <a16:creationId xmlns:a16="http://schemas.microsoft.com/office/drawing/2014/main" id="{B1B19926-67A8-2835-8261-548D2F4B47CC}"/>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06657" y="1742974"/>
              <a:ext cx="540000" cy="540000"/>
            </a:xfrm>
            <a:prstGeom prst="rect">
              <a:avLst/>
            </a:prstGeom>
          </p:spPr>
        </p:pic>
      </p:grpSp>
      <p:grpSp>
        <p:nvGrpSpPr>
          <p:cNvPr id="35" name="Group 34">
            <a:extLst>
              <a:ext uri="{FF2B5EF4-FFF2-40B4-BE49-F238E27FC236}">
                <a16:creationId xmlns:a16="http://schemas.microsoft.com/office/drawing/2014/main" id="{84D1BD9E-CFFE-5E25-8DBA-ABE07C027A06}"/>
              </a:ext>
            </a:extLst>
          </p:cNvPr>
          <p:cNvGrpSpPr/>
          <p:nvPr/>
        </p:nvGrpSpPr>
        <p:grpSpPr>
          <a:xfrm>
            <a:off x="3346299" y="1472974"/>
            <a:ext cx="1080000" cy="1080000"/>
            <a:chOff x="3346299" y="1472974"/>
            <a:chExt cx="1080000" cy="1080000"/>
          </a:xfrm>
        </p:grpSpPr>
        <p:sp>
          <p:nvSpPr>
            <p:cNvPr id="15" name="Oval 14">
              <a:extLst>
                <a:ext uri="{FF2B5EF4-FFF2-40B4-BE49-F238E27FC236}">
                  <a16:creationId xmlns:a16="http://schemas.microsoft.com/office/drawing/2014/main" id="{B191A6C4-8BED-04B9-43E2-C4D8C599E6F8}"/>
                </a:ext>
              </a:extLst>
            </p:cNvPr>
            <p:cNvSpPr>
              <a:spLocks noChangeAspect="1"/>
            </p:cNvSpPr>
            <p:nvPr/>
          </p:nvSpPr>
          <p:spPr>
            <a:xfrm>
              <a:off x="3423442" y="1550117"/>
              <a:ext cx="925714" cy="925714"/>
            </a:xfrm>
            <a:prstGeom prst="ellipse">
              <a:avLst/>
            </a:prstGeom>
            <a:solidFill>
              <a:srgbClr val="10253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sp>
          <p:nvSpPr>
            <p:cNvPr id="16" name="Oval 15">
              <a:extLst>
                <a:ext uri="{FF2B5EF4-FFF2-40B4-BE49-F238E27FC236}">
                  <a16:creationId xmlns:a16="http://schemas.microsoft.com/office/drawing/2014/main" id="{4A24F97D-10C6-555A-F962-DF6CFAAF68FA}"/>
                </a:ext>
              </a:extLst>
            </p:cNvPr>
            <p:cNvSpPr>
              <a:spLocks noChangeAspect="1"/>
            </p:cNvSpPr>
            <p:nvPr/>
          </p:nvSpPr>
          <p:spPr>
            <a:xfrm>
              <a:off x="3346299" y="1472974"/>
              <a:ext cx="1080000" cy="1080000"/>
            </a:xfrm>
            <a:prstGeom prst="ellipse">
              <a:avLst/>
            </a:prstGeom>
            <a:noFill/>
            <a:ln w="952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pic>
          <p:nvPicPr>
            <p:cNvPr id="46" name="Picture 45" descr="A black background with a black square&#10;&#10;Description automatically generated with medium confidence">
              <a:extLst>
                <a:ext uri="{FF2B5EF4-FFF2-40B4-BE49-F238E27FC236}">
                  <a16:creationId xmlns:a16="http://schemas.microsoft.com/office/drawing/2014/main" id="{7132F2F4-A31D-8BD3-A512-EEE4340B8F7C}"/>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616298" y="1742974"/>
              <a:ext cx="540000" cy="540000"/>
            </a:xfrm>
            <a:prstGeom prst="rect">
              <a:avLst/>
            </a:prstGeom>
          </p:spPr>
        </p:pic>
      </p:grpSp>
      <p:grpSp>
        <p:nvGrpSpPr>
          <p:cNvPr id="34" name="Group 33">
            <a:extLst>
              <a:ext uri="{FF2B5EF4-FFF2-40B4-BE49-F238E27FC236}">
                <a16:creationId xmlns:a16="http://schemas.microsoft.com/office/drawing/2014/main" id="{31C9C67E-9D7C-AD13-9907-B8FDABBAEC49}"/>
              </a:ext>
            </a:extLst>
          </p:cNvPr>
          <p:cNvGrpSpPr/>
          <p:nvPr/>
        </p:nvGrpSpPr>
        <p:grpSpPr>
          <a:xfrm>
            <a:off x="1958272" y="1472974"/>
            <a:ext cx="1080000" cy="1080000"/>
            <a:chOff x="1958272" y="1472974"/>
            <a:chExt cx="1080000" cy="1080000"/>
          </a:xfrm>
        </p:grpSpPr>
        <p:sp>
          <p:nvSpPr>
            <p:cNvPr id="12" name="Oval 11">
              <a:extLst>
                <a:ext uri="{FF2B5EF4-FFF2-40B4-BE49-F238E27FC236}">
                  <a16:creationId xmlns:a16="http://schemas.microsoft.com/office/drawing/2014/main" id="{D95D3A3C-025F-C7DF-A6F5-2222A97F8ECC}"/>
                </a:ext>
              </a:extLst>
            </p:cNvPr>
            <p:cNvSpPr>
              <a:spLocks noChangeAspect="1"/>
            </p:cNvSpPr>
            <p:nvPr/>
          </p:nvSpPr>
          <p:spPr>
            <a:xfrm>
              <a:off x="2035415" y="1550117"/>
              <a:ext cx="925714" cy="925714"/>
            </a:xfrm>
            <a:prstGeom prst="ellipse">
              <a:avLst/>
            </a:prstGeom>
            <a:solidFill>
              <a:srgbClr val="10253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sp>
          <p:nvSpPr>
            <p:cNvPr id="13" name="Oval 12">
              <a:extLst>
                <a:ext uri="{FF2B5EF4-FFF2-40B4-BE49-F238E27FC236}">
                  <a16:creationId xmlns:a16="http://schemas.microsoft.com/office/drawing/2014/main" id="{A4C61453-6D36-043F-93BE-4D6D3FB596A7}"/>
                </a:ext>
              </a:extLst>
            </p:cNvPr>
            <p:cNvSpPr>
              <a:spLocks noChangeAspect="1"/>
            </p:cNvSpPr>
            <p:nvPr/>
          </p:nvSpPr>
          <p:spPr>
            <a:xfrm>
              <a:off x="1958272" y="1472974"/>
              <a:ext cx="1080000" cy="1080000"/>
            </a:xfrm>
            <a:prstGeom prst="ellipse">
              <a:avLst/>
            </a:prstGeom>
            <a:noFill/>
            <a:ln w="952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pic>
          <p:nvPicPr>
            <p:cNvPr id="48" name="Picture 47" descr="A black background with a black square&#10;&#10;Description automatically generated with medium confidence">
              <a:extLst>
                <a:ext uri="{FF2B5EF4-FFF2-40B4-BE49-F238E27FC236}">
                  <a16:creationId xmlns:a16="http://schemas.microsoft.com/office/drawing/2014/main" id="{00752F51-9DBC-0328-C625-06E14C6F7AED}"/>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28271" y="1742974"/>
              <a:ext cx="540000" cy="540000"/>
            </a:xfrm>
            <a:prstGeom prst="rect">
              <a:avLst/>
            </a:prstGeom>
          </p:spPr>
        </p:pic>
      </p:grpSp>
      <p:grpSp>
        <p:nvGrpSpPr>
          <p:cNvPr id="41" name="Group 40">
            <a:extLst>
              <a:ext uri="{FF2B5EF4-FFF2-40B4-BE49-F238E27FC236}">
                <a16:creationId xmlns:a16="http://schemas.microsoft.com/office/drawing/2014/main" id="{8768F91F-17D5-4848-DAF8-588BDEBDE3B9}"/>
              </a:ext>
            </a:extLst>
          </p:cNvPr>
          <p:cNvGrpSpPr/>
          <p:nvPr/>
        </p:nvGrpSpPr>
        <p:grpSpPr>
          <a:xfrm>
            <a:off x="7510381" y="1472974"/>
            <a:ext cx="1080000" cy="1080000"/>
            <a:chOff x="7510381" y="1472974"/>
            <a:chExt cx="1080000" cy="1080000"/>
          </a:xfrm>
        </p:grpSpPr>
        <p:sp>
          <p:nvSpPr>
            <p:cNvPr id="24" name="Oval 23">
              <a:extLst>
                <a:ext uri="{FF2B5EF4-FFF2-40B4-BE49-F238E27FC236}">
                  <a16:creationId xmlns:a16="http://schemas.microsoft.com/office/drawing/2014/main" id="{25E192CF-D9D6-2044-5FC7-BDBF4FDF4DFF}"/>
                </a:ext>
              </a:extLst>
            </p:cNvPr>
            <p:cNvSpPr>
              <a:spLocks noChangeAspect="1"/>
            </p:cNvSpPr>
            <p:nvPr/>
          </p:nvSpPr>
          <p:spPr>
            <a:xfrm>
              <a:off x="7587524" y="1550117"/>
              <a:ext cx="925714" cy="925714"/>
            </a:xfrm>
            <a:prstGeom prst="ellipse">
              <a:avLst/>
            </a:prstGeom>
            <a:solidFill>
              <a:srgbClr val="10253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sp>
          <p:nvSpPr>
            <p:cNvPr id="25" name="Oval 24">
              <a:extLst>
                <a:ext uri="{FF2B5EF4-FFF2-40B4-BE49-F238E27FC236}">
                  <a16:creationId xmlns:a16="http://schemas.microsoft.com/office/drawing/2014/main" id="{C83A59FA-5D20-9E78-B54B-333E9667CB46}"/>
                </a:ext>
              </a:extLst>
            </p:cNvPr>
            <p:cNvSpPr>
              <a:spLocks noChangeAspect="1"/>
            </p:cNvSpPr>
            <p:nvPr/>
          </p:nvSpPr>
          <p:spPr>
            <a:xfrm>
              <a:off x="7510381" y="1472974"/>
              <a:ext cx="1080000" cy="1080000"/>
            </a:xfrm>
            <a:prstGeom prst="ellipse">
              <a:avLst/>
            </a:prstGeom>
            <a:noFill/>
            <a:ln w="952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pic>
          <p:nvPicPr>
            <p:cNvPr id="50" name="Picture 49" descr="A black background with a black square&#10;&#10;Description automatically generated with medium confidence">
              <a:extLst>
                <a:ext uri="{FF2B5EF4-FFF2-40B4-BE49-F238E27FC236}">
                  <a16:creationId xmlns:a16="http://schemas.microsoft.com/office/drawing/2014/main" id="{D8ECBBDB-B7DF-97C0-D44A-27CAFA74BC45}"/>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90344" y="1742974"/>
              <a:ext cx="540000" cy="540000"/>
            </a:xfrm>
            <a:prstGeom prst="rect">
              <a:avLst/>
            </a:prstGeom>
          </p:spPr>
        </p:pic>
      </p:grpSp>
      <p:grpSp>
        <p:nvGrpSpPr>
          <p:cNvPr id="37" name="Group 36">
            <a:extLst>
              <a:ext uri="{FF2B5EF4-FFF2-40B4-BE49-F238E27FC236}">
                <a16:creationId xmlns:a16="http://schemas.microsoft.com/office/drawing/2014/main" id="{367E4EF5-99C9-CF78-984F-D6B58DCADFE5}"/>
              </a:ext>
            </a:extLst>
          </p:cNvPr>
          <p:cNvGrpSpPr/>
          <p:nvPr/>
        </p:nvGrpSpPr>
        <p:grpSpPr>
          <a:xfrm>
            <a:off x="4734326" y="1472974"/>
            <a:ext cx="1080000" cy="1080000"/>
            <a:chOff x="4734326" y="1472974"/>
            <a:chExt cx="1080000" cy="1080000"/>
          </a:xfrm>
        </p:grpSpPr>
        <p:sp>
          <p:nvSpPr>
            <p:cNvPr id="18" name="Oval 17">
              <a:extLst>
                <a:ext uri="{FF2B5EF4-FFF2-40B4-BE49-F238E27FC236}">
                  <a16:creationId xmlns:a16="http://schemas.microsoft.com/office/drawing/2014/main" id="{9064ACA1-D0FD-A129-B003-17C56FDE655F}"/>
                </a:ext>
              </a:extLst>
            </p:cNvPr>
            <p:cNvSpPr>
              <a:spLocks noChangeAspect="1"/>
            </p:cNvSpPr>
            <p:nvPr/>
          </p:nvSpPr>
          <p:spPr>
            <a:xfrm>
              <a:off x="4811469" y="1550117"/>
              <a:ext cx="925714" cy="925714"/>
            </a:xfrm>
            <a:prstGeom prst="ellipse">
              <a:avLst/>
            </a:prstGeom>
            <a:solidFill>
              <a:srgbClr val="10253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sp>
          <p:nvSpPr>
            <p:cNvPr id="19" name="Oval 18">
              <a:extLst>
                <a:ext uri="{FF2B5EF4-FFF2-40B4-BE49-F238E27FC236}">
                  <a16:creationId xmlns:a16="http://schemas.microsoft.com/office/drawing/2014/main" id="{AC9D2ED3-D625-6602-0CC5-E88034D9651B}"/>
                </a:ext>
              </a:extLst>
            </p:cNvPr>
            <p:cNvSpPr>
              <a:spLocks noChangeAspect="1"/>
            </p:cNvSpPr>
            <p:nvPr/>
          </p:nvSpPr>
          <p:spPr>
            <a:xfrm>
              <a:off x="4734326" y="1472974"/>
              <a:ext cx="1080000" cy="1080000"/>
            </a:xfrm>
            <a:prstGeom prst="ellipse">
              <a:avLst/>
            </a:prstGeom>
            <a:noFill/>
            <a:ln w="952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pic>
          <p:nvPicPr>
            <p:cNvPr id="52" name="Picture 51" descr="A black background with a black square&#10;&#10;Description automatically generated with medium confidence">
              <a:extLst>
                <a:ext uri="{FF2B5EF4-FFF2-40B4-BE49-F238E27FC236}">
                  <a16:creationId xmlns:a16="http://schemas.microsoft.com/office/drawing/2014/main" id="{6D5DE07C-04A2-8FDE-06C0-218DABEC7B87}"/>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42353" y="1742974"/>
              <a:ext cx="540000" cy="540000"/>
            </a:xfrm>
            <a:prstGeom prst="rect">
              <a:avLst/>
            </a:prstGeom>
          </p:spPr>
        </p:pic>
      </p:grpSp>
      <p:grpSp>
        <p:nvGrpSpPr>
          <p:cNvPr id="26" name="Group 25">
            <a:extLst>
              <a:ext uri="{FF2B5EF4-FFF2-40B4-BE49-F238E27FC236}">
                <a16:creationId xmlns:a16="http://schemas.microsoft.com/office/drawing/2014/main" id="{F86B3681-F04F-1461-3805-18786EC33B8A}"/>
              </a:ext>
            </a:extLst>
          </p:cNvPr>
          <p:cNvGrpSpPr/>
          <p:nvPr/>
        </p:nvGrpSpPr>
        <p:grpSpPr>
          <a:xfrm>
            <a:off x="570246" y="1472974"/>
            <a:ext cx="1388027" cy="1080000"/>
            <a:chOff x="570245" y="1472974"/>
            <a:chExt cx="1388027" cy="1080000"/>
          </a:xfrm>
        </p:grpSpPr>
        <p:cxnSp>
          <p:nvCxnSpPr>
            <p:cNvPr id="27" name="Straight Connector 26">
              <a:extLst>
                <a:ext uri="{FF2B5EF4-FFF2-40B4-BE49-F238E27FC236}">
                  <a16:creationId xmlns:a16="http://schemas.microsoft.com/office/drawing/2014/main" id="{4BAB2C22-BBC0-1AFF-BB42-6AC0D024B863}"/>
                </a:ext>
              </a:extLst>
            </p:cNvPr>
            <p:cNvCxnSpPr>
              <a:cxnSpLocks/>
            </p:cNvCxnSpPr>
            <p:nvPr/>
          </p:nvCxnSpPr>
          <p:spPr>
            <a:xfrm>
              <a:off x="1650245" y="2012974"/>
              <a:ext cx="308027" cy="0"/>
            </a:xfrm>
            <a:prstGeom prst="line">
              <a:avLst/>
            </a:prstGeom>
            <a:ln w="9525">
              <a:solidFill>
                <a:srgbClr val="BED730"/>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752B260-B2F7-225F-EB21-3F25A0DE9C4D}"/>
                </a:ext>
              </a:extLst>
            </p:cNvPr>
            <p:cNvSpPr>
              <a:spLocks noChangeAspect="1"/>
            </p:cNvSpPr>
            <p:nvPr/>
          </p:nvSpPr>
          <p:spPr>
            <a:xfrm>
              <a:off x="647388" y="1550117"/>
              <a:ext cx="925714" cy="925714"/>
            </a:xfrm>
            <a:prstGeom prst="ellipse">
              <a:avLst/>
            </a:prstGeom>
            <a:solidFill>
              <a:srgbClr val="10253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sp>
          <p:nvSpPr>
            <p:cNvPr id="9" name="Oval 8">
              <a:extLst>
                <a:ext uri="{FF2B5EF4-FFF2-40B4-BE49-F238E27FC236}">
                  <a16:creationId xmlns:a16="http://schemas.microsoft.com/office/drawing/2014/main" id="{C3C8EEA8-B5CC-31E5-724C-24BBE6FE1E44}"/>
                </a:ext>
              </a:extLst>
            </p:cNvPr>
            <p:cNvSpPr>
              <a:spLocks noChangeAspect="1"/>
            </p:cNvSpPr>
            <p:nvPr/>
          </p:nvSpPr>
          <p:spPr>
            <a:xfrm>
              <a:off x="570245" y="1472974"/>
              <a:ext cx="1080000" cy="1080000"/>
            </a:xfrm>
            <a:prstGeom prst="ellipse">
              <a:avLst/>
            </a:prstGeom>
            <a:noFill/>
            <a:ln w="952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800" dirty="0">
                <a:solidFill>
                  <a:prstClr val="white"/>
                </a:solidFill>
                <a:latin typeface="Trebuchet MS"/>
              </a:endParaRPr>
            </a:p>
          </p:txBody>
        </p:sp>
        <p:pic>
          <p:nvPicPr>
            <p:cNvPr id="54" name="Picture 53" descr="A black background with a black square&#10;&#10;Description automatically generated with medium confidence">
              <a:extLst>
                <a:ext uri="{FF2B5EF4-FFF2-40B4-BE49-F238E27FC236}">
                  <a16:creationId xmlns:a16="http://schemas.microsoft.com/office/drawing/2014/main" id="{E3ADC836-3E46-9932-F6C7-9D0A024908D5}"/>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0244" y="1742974"/>
              <a:ext cx="540000" cy="540000"/>
            </a:xfrm>
            <a:prstGeom prst="rect">
              <a:avLst/>
            </a:prstGeom>
          </p:spPr>
        </p:pic>
      </p:grpSp>
    </p:spTree>
    <p:extLst>
      <p:ext uri="{BB962C8B-B14F-4D97-AF65-F5344CB8AC3E}">
        <p14:creationId xmlns:p14="http://schemas.microsoft.com/office/powerpoint/2010/main" val="100626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AFF99C-990F-100E-5855-35B32E369AE4}"/>
              </a:ext>
            </a:extLst>
          </p:cNvPr>
          <p:cNvPicPr>
            <a:picLocks noChangeAspect="1"/>
          </p:cNvPicPr>
          <p:nvPr/>
        </p:nvPicPr>
        <p:blipFill>
          <a:blip r:embed="rId3"/>
          <a:stretch>
            <a:fillRect/>
          </a:stretch>
        </p:blipFill>
        <p:spPr>
          <a:xfrm>
            <a:off x="4766127" y="1452440"/>
            <a:ext cx="4054024" cy="2614516"/>
          </a:xfrm>
          <a:prstGeom prst="rect">
            <a:avLst/>
          </a:prstGeom>
        </p:spPr>
      </p:pic>
      <p:sp>
        <p:nvSpPr>
          <p:cNvPr id="2" name="Title 1">
            <a:extLst>
              <a:ext uri="{FF2B5EF4-FFF2-40B4-BE49-F238E27FC236}">
                <a16:creationId xmlns:a16="http://schemas.microsoft.com/office/drawing/2014/main" id="{C5E7C1DE-C43C-4F69-8371-6756B493896B}"/>
              </a:ext>
            </a:extLst>
          </p:cNvPr>
          <p:cNvSpPr>
            <a:spLocks noGrp="1"/>
          </p:cNvSpPr>
          <p:nvPr>
            <p:ph type="title"/>
          </p:nvPr>
        </p:nvSpPr>
        <p:spPr>
          <a:xfrm>
            <a:off x="324000" y="211574"/>
            <a:ext cx="8496150" cy="415490"/>
          </a:xfrm>
        </p:spPr>
        <p:txBody>
          <a:bodyPr/>
          <a:lstStyle/>
          <a:p>
            <a:r>
              <a:rPr lang="en-US" dirty="0"/>
              <a:t>ESG FOcus</a:t>
            </a:r>
          </a:p>
        </p:txBody>
      </p:sp>
      <p:sp>
        <p:nvSpPr>
          <p:cNvPr id="34" name="TextBox 33">
            <a:extLst>
              <a:ext uri="{FF2B5EF4-FFF2-40B4-BE49-F238E27FC236}">
                <a16:creationId xmlns:a16="http://schemas.microsoft.com/office/drawing/2014/main" id="{7F02AC99-9B8A-BBC9-F0E1-B97ADDD70735}"/>
              </a:ext>
            </a:extLst>
          </p:cNvPr>
          <p:cNvSpPr txBox="1"/>
          <p:nvPr/>
        </p:nvSpPr>
        <p:spPr>
          <a:xfrm>
            <a:off x="379013" y="1400371"/>
            <a:ext cx="1785767" cy="271103"/>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196">
              <a:defRPr sz="1200" b="1">
                <a:solidFill>
                  <a:schemeClr val="tx1"/>
                </a:solidFill>
                <a:latin typeface="Trebuchet M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74">
              <a:defRPr/>
            </a:pPr>
            <a:r>
              <a:rPr lang="en-US" sz="1100" dirty="0">
                <a:solidFill>
                  <a:prstClr val="black"/>
                </a:solidFill>
              </a:rPr>
              <a:t>Data Center MEP</a:t>
            </a:r>
            <a:endParaRPr lang="en-IN" sz="1100" dirty="0">
              <a:solidFill>
                <a:prstClr val="black"/>
              </a:solidFill>
            </a:endParaRPr>
          </a:p>
        </p:txBody>
      </p:sp>
      <p:pic>
        <p:nvPicPr>
          <p:cNvPr id="13" name="Picture 12">
            <a:extLst>
              <a:ext uri="{FF2B5EF4-FFF2-40B4-BE49-F238E27FC236}">
                <a16:creationId xmlns:a16="http://schemas.microsoft.com/office/drawing/2014/main" id="{5311CDBD-A909-40EE-BBF9-8206BF6B46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55013" y="977652"/>
            <a:ext cx="360000" cy="360000"/>
          </a:xfrm>
          <a:prstGeom prst="rect">
            <a:avLst/>
          </a:prstGeom>
        </p:spPr>
      </p:pic>
      <p:sp>
        <p:nvSpPr>
          <p:cNvPr id="6" name="TextBox 5">
            <a:extLst>
              <a:ext uri="{FF2B5EF4-FFF2-40B4-BE49-F238E27FC236}">
                <a16:creationId xmlns:a16="http://schemas.microsoft.com/office/drawing/2014/main" id="{EDBA56B9-391C-235C-66B9-A214BC346E50}"/>
              </a:ext>
            </a:extLst>
          </p:cNvPr>
          <p:cNvSpPr txBox="1"/>
          <p:nvPr/>
        </p:nvSpPr>
        <p:spPr>
          <a:xfrm>
            <a:off x="343776" y="1737244"/>
            <a:ext cx="1821004" cy="810478"/>
          </a:xfrm>
          <a:prstGeom prst="rect">
            <a:avLst/>
          </a:prstGeom>
          <a:noFill/>
        </p:spPr>
        <p:txBody>
          <a:bodyPr wrap="square" rtlCol="0">
            <a:spAutoFit/>
          </a:bodyPr>
          <a:lstStyle/>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High efficiency for Equipment even at low utilization levels</a:t>
            </a:r>
          </a:p>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Selection of equipment with high energy saving parameters</a:t>
            </a:r>
          </a:p>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Right redundancy levels</a:t>
            </a:r>
            <a:endParaRPr lang="en-IN" sz="800" dirty="0">
              <a:solidFill>
                <a:prstClr val="white">
                  <a:lumMod val="85000"/>
                </a:prstClr>
              </a:solidFill>
              <a:latin typeface="Trebuchet MS"/>
            </a:endParaRPr>
          </a:p>
        </p:txBody>
      </p:sp>
      <p:sp>
        <p:nvSpPr>
          <p:cNvPr id="43" name="TextBox 42">
            <a:extLst>
              <a:ext uri="{FF2B5EF4-FFF2-40B4-BE49-F238E27FC236}">
                <a16:creationId xmlns:a16="http://schemas.microsoft.com/office/drawing/2014/main" id="{B75D8B38-6A4A-BA05-EA20-D43795B3BDD3}"/>
              </a:ext>
            </a:extLst>
          </p:cNvPr>
          <p:cNvSpPr txBox="1"/>
          <p:nvPr/>
        </p:nvSpPr>
        <p:spPr>
          <a:xfrm>
            <a:off x="2738005" y="1737244"/>
            <a:ext cx="1788049" cy="861774"/>
          </a:xfrm>
          <a:prstGeom prst="rect">
            <a:avLst/>
          </a:prstGeom>
          <a:noFill/>
        </p:spPr>
        <p:txBody>
          <a:bodyPr wrap="square" rtlCol="0">
            <a:spAutoFit/>
          </a:bodyPr>
          <a:lstStyle/>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ASHRAE Guidelines </a:t>
            </a:r>
          </a:p>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ISO 14001 Environmental Certification</a:t>
            </a:r>
          </a:p>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Carbon abetment policy</a:t>
            </a:r>
          </a:p>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Low PUE, WUE</a:t>
            </a:r>
          </a:p>
        </p:txBody>
      </p:sp>
      <p:sp>
        <p:nvSpPr>
          <p:cNvPr id="44" name="TextBox 43">
            <a:extLst>
              <a:ext uri="{FF2B5EF4-FFF2-40B4-BE49-F238E27FC236}">
                <a16:creationId xmlns:a16="http://schemas.microsoft.com/office/drawing/2014/main" id="{A7F5E8F1-0EEF-921F-A0CD-D8E3B40859F8}"/>
              </a:ext>
            </a:extLst>
          </p:cNvPr>
          <p:cNvSpPr txBox="1"/>
          <p:nvPr/>
        </p:nvSpPr>
        <p:spPr>
          <a:xfrm>
            <a:off x="2739188" y="1411016"/>
            <a:ext cx="1787965"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96">
              <a:defRPr/>
            </a:pPr>
            <a:r>
              <a:rPr lang="en-US" sz="1100" b="1" dirty="0">
                <a:solidFill>
                  <a:prstClr val="black"/>
                </a:solidFill>
                <a:latin typeface="Trebuchet MS"/>
              </a:rPr>
              <a:t>Sustainable Processes</a:t>
            </a:r>
            <a:endParaRPr lang="en-IN" sz="1100" b="1" dirty="0">
              <a:solidFill>
                <a:prstClr val="black"/>
              </a:solidFill>
              <a:latin typeface="Trebuchet MS"/>
            </a:endParaRPr>
          </a:p>
        </p:txBody>
      </p:sp>
      <p:pic>
        <p:nvPicPr>
          <p:cNvPr id="18" name="Picture 17">
            <a:extLst>
              <a:ext uri="{FF2B5EF4-FFF2-40B4-BE49-F238E27FC236}">
                <a16:creationId xmlns:a16="http://schemas.microsoft.com/office/drawing/2014/main" id="{AD9DA179-6477-C67F-16D6-23BBAF3C9089}"/>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362066" y="977652"/>
            <a:ext cx="360000" cy="360000"/>
          </a:xfrm>
          <a:prstGeom prst="rect">
            <a:avLst/>
          </a:prstGeom>
        </p:spPr>
      </p:pic>
      <p:sp>
        <p:nvSpPr>
          <p:cNvPr id="42" name="TextBox 41">
            <a:extLst>
              <a:ext uri="{FF2B5EF4-FFF2-40B4-BE49-F238E27FC236}">
                <a16:creationId xmlns:a16="http://schemas.microsoft.com/office/drawing/2014/main" id="{581202DA-E9B1-12DC-E9FC-A50596EFF25A}"/>
              </a:ext>
            </a:extLst>
          </p:cNvPr>
          <p:cNvSpPr txBox="1"/>
          <p:nvPr/>
        </p:nvSpPr>
        <p:spPr>
          <a:xfrm>
            <a:off x="378780" y="3148856"/>
            <a:ext cx="1786232"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96">
              <a:defRPr/>
            </a:pPr>
            <a:r>
              <a:rPr lang="en-US" sz="1100" b="1" dirty="0">
                <a:solidFill>
                  <a:prstClr val="black"/>
                </a:solidFill>
                <a:latin typeface="Trebuchet MS"/>
              </a:rPr>
              <a:t>Green Power Contracts</a:t>
            </a:r>
            <a:endParaRPr lang="en-IN" sz="1100" b="1" dirty="0">
              <a:solidFill>
                <a:prstClr val="black"/>
              </a:solidFill>
              <a:latin typeface="Trebuchet MS"/>
            </a:endParaRPr>
          </a:p>
        </p:txBody>
      </p:sp>
      <p:sp>
        <p:nvSpPr>
          <p:cNvPr id="7" name="TextBox 6">
            <a:extLst>
              <a:ext uri="{FF2B5EF4-FFF2-40B4-BE49-F238E27FC236}">
                <a16:creationId xmlns:a16="http://schemas.microsoft.com/office/drawing/2014/main" id="{7361C99E-6045-B1D8-B146-0428F6C6C9D9}"/>
              </a:ext>
            </a:extLst>
          </p:cNvPr>
          <p:cNvSpPr txBox="1"/>
          <p:nvPr/>
        </p:nvSpPr>
        <p:spPr>
          <a:xfrm>
            <a:off x="343776" y="3477051"/>
            <a:ext cx="1821004" cy="1179810"/>
          </a:xfrm>
          <a:prstGeom prst="rect">
            <a:avLst/>
          </a:prstGeom>
          <a:noFill/>
        </p:spPr>
        <p:txBody>
          <a:bodyPr wrap="square" rtlCol="0">
            <a:spAutoFit/>
          </a:bodyPr>
          <a:lstStyle/>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Contracted 231 MW Green power via Power Purchase Agreements</a:t>
            </a:r>
          </a:p>
          <a:p>
            <a:pPr marL="95248" indent="-95248" defTabSz="914174">
              <a:spcAft>
                <a:spcPts val="400"/>
              </a:spcAft>
              <a:buFont typeface="Arial" panose="020B0604020202020204" pitchFamily="34" charset="0"/>
              <a:buChar char="•"/>
              <a:defRPr/>
            </a:pPr>
            <a:r>
              <a:rPr lang="en-US" sz="800" dirty="0">
                <a:solidFill>
                  <a:prstClr val="white">
                    <a:lumMod val="85000"/>
                  </a:prstClr>
                </a:solidFill>
                <a:latin typeface="Trebuchet MS"/>
              </a:rPr>
              <a:t>Additional nation-wide Green power for future projects.</a:t>
            </a:r>
            <a:r>
              <a:rPr lang="en-US" sz="800" dirty="0">
                <a:solidFill>
                  <a:prstClr val="white"/>
                </a:solidFill>
                <a:latin typeface="Trebuchet MS"/>
              </a:rPr>
              <a:t> ~500MW planned to meet long-term sustainability goals</a:t>
            </a:r>
          </a:p>
          <a:p>
            <a:pPr marL="95248" indent="-95248" defTabSz="914174">
              <a:spcAft>
                <a:spcPts val="400"/>
              </a:spcAft>
              <a:buFont typeface="Arial" panose="020B0604020202020204" pitchFamily="34" charset="0"/>
              <a:buChar char="•"/>
              <a:defRPr/>
            </a:pPr>
            <a:r>
              <a:rPr lang="en-GB" sz="800" dirty="0">
                <a:solidFill>
                  <a:prstClr val="white"/>
                </a:solidFill>
                <a:latin typeface="Trebuchet MS"/>
              </a:rPr>
              <a:t>Up to 70% Green Power available in Mumbai</a:t>
            </a:r>
            <a:endParaRPr lang="en-US" sz="800" dirty="0">
              <a:solidFill>
                <a:prstClr val="white">
                  <a:lumMod val="85000"/>
                </a:prstClr>
              </a:solidFill>
              <a:latin typeface="Trebuchet MS"/>
            </a:endParaRPr>
          </a:p>
        </p:txBody>
      </p:sp>
      <p:pic>
        <p:nvPicPr>
          <p:cNvPr id="19" name="Picture 18">
            <a:extLst>
              <a:ext uri="{FF2B5EF4-FFF2-40B4-BE49-F238E27FC236}">
                <a16:creationId xmlns:a16="http://schemas.microsoft.com/office/drawing/2014/main" id="{9AA44A11-831A-9005-0379-EAA3CBCC3EFB}"/>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00792" y="2696124"/>
            <a:ext cx="360000" cy="360000"/>
          </a:xfrm>
          <a:prstGeom prst="rect">
            <a:avLst/>
          </a:prstGeom>
        </p:spPr>
      </p:pic>
      <p:sp>
        <p:nvSpPr>
          <p:cNvPr id="3" name="TextBox 2">
            <a:extLst>
              <a:ext uri="{FF2B5EF4-FFF2-40B4-BE49-F238E27FC236}">
                <a16:creationId xmlns:a16="http://schemas.microsoft.com/office/drawing/2014/main" id="{51647880-7658-E646-133B-DBDF562204B5}"/>
              </a:ext>
            </a:extLst>
          </p:cNvPr>
          <p:cNvSpPr txBox="1"/>
          <p:nvPr/>
        </p:nvSpPr>
        <p:spPr>
          <a:xfrm>
            <a:off x="2740369" y="3148855"/>
            <a:ext cx="1785600" cy="270000"/>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196">
              <a:defRPr/>
            </a:pPr>
            <a:r>
              <a:rPr lang="en-US" sz="1100" b="1" dirty="0">
                <a:solidFill>
                  <a:prstClr val="black"/>
                </a:solidFill>
                <a:latin typeface="Trebuchet MS"/>
              </a:rPr>
              <a:t>Future Roadmap</a:t>
            </a:r>
            <a:endParaRPr lang="en-IN" sz="1100" b="1" dirty="0">
              <a:solidFill>
                <a:prstClr val="black"/>
              </a:solidFill>
              <a:latin typeface="Trebuchet MS"/>
            </a:endParaRPr>
          </a:p>
        </p:txBody>
      </p:sp>
      <p:sp>
        <p:nvSpPr>
          <p:cNvPr id="4" name="TextBox 3">
            <a:extLst>
              <a:ext uri="{FF2B5EF4-FFF2-40B4-BE49-F238E27FC236}">
                <a16:creationId xmlns:a16="http://schemas.microsoft.com/office/drawing/2014/main" id="{5029BD71-4E7C-9A8A-3532-7127FAE6F78C}"/>
              </a:ext>
            </a:extLst>
          </p:cNvPr>
          <p:cNvSpPr txBox="1"/>
          <p:nvPr/>
        </p:nvSpPr>
        <p:spPr>
          <a:xfrm>
            <a:off x="2738005" y="3477051"/>
            <a:ext cx="1787965" cy="1302921"/>
          </a:xfrm>
          <a:prstGeom prst="rect">
            <a:avLst/>
          </a:prstGeom>
          <a:noFill/>
        </p:spPr>
        <p:txBody>
          <a:bodyPr wrap="square" rtlCol="0">
            <a:spAutoFit/>
          </a:bodyPr>
          <a:lstStyle/>
          <a:p>
            <a:pPr marL="95248" indent="-95248" defTabSz="914196">
              <a:spcAft>
                <a:spcPts val="400"/>
              </a:spcAft>
              <a:buFont typeface="Arial" panose="020B0604020202020204" pitchFamily="34" charset="0"/>
              <a:buChar char="•"/>
              <a:defRPr/>
            </a:pPr>
            <a:r>
              <a:rPr lang="en-US" sz="800" dirty="0">
                <a:solidFill>
                  <a:prstClr val="white">
                    <a:lumMod val="85000"/>
                  </a:prstClr>
                </a:solidFill>
                <a:latin typeface="Trebuchet MS"/>
              </a:rPr>
              <a:t>To become RE100 (Carbon Neutral) by 2030. 29% GHG emission reduction by FY2025</a:t>
            </a:r>
          </a:p>
          <a:p>
            <a:pPr marL="95248" indent="-95248" defTabSz="914196">
              <a:spcAft>
                <a:spcPts val="400"/>
              </a:spcAft>
              <a:buFont typeface="Arial" panose="020B0604020202020204" pitchFamily="34" charset="0"/>
              <a:buChar char="•"/>
              <a:defRPr/>
            </a:pPr>
            <a:r>
              <a:rPr lang="en-US" sz="800" dirty="0">
                <a:solidFill>
                  <a:prstClr val="white">
                    <a:lumMod val="85000"/>
                  </a:prstClr>
                </a:solidFill>
                <a:latin typeface="Trebuchet MS"/>
              </a:rPr>
              <a:t>Exploring options to secure up to highest RE penetration for Sify DCs, as permitted by regulation</a:t>
            </a:r>
          </a:p>
          <a:p>
            <a:pPr marL="95248" lvl="1" indent="-95248" defTabSz="685766">
              <a:spcAft>
                <a:spcPts val="400"/>
              </a:spcAft>
              <a:buFont typeface="Arial" panose="020B0604020202020204" pitchFamily="34" charset="0"/>
              <a:buChar char="•"/>
              <a:defRPr/>
            </a:pPr>
            <a:r>
              <a:rPr lang="en-US" sz="800" dirty="0">
                <a:solidFill>
                  <a:prstClr val="white">
                    <a:lumMod val="85000"/>
                  </a:prstClr>
                </a:solidFill>
                <a:latin typeface="Trebuchet MS"/>
              </a:rPr>
              <a:t>Targeting high level of Renewable Energy penetration by year 2025</a:t>
            </a:r>
          </a:p>
        </p:txBody>
      </p:sp>
      <p:pic>
        <p:nvPicPr>
          <p:cNvPr id="16" name="Graphic 15" descr="Road with solid fill">
            <a:extLst>
              <a:ext uri="{FF2B5EF4-FFF2-40B4-BE49-F238E27FC236}">
                <a16:creationId xmlns:a16="http://schemas.microsoft.com/office/drawing/2014/main" id="{528B9110-0A8C-C727-952E-8EDA23658D4B}"/>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317" y="2696124"/>
            <a:ext cx="360000" cy="360000"/>
          </a:xfrm>
          <a:prstGeom prst="rect">
            <a:avLst/>
          </a:prstGeom>
        </p:spPr>
      </p:pic>
    </p:spTree>
    <p:extLst>
      <p:ext uri="{BB962C8B-B14F-4D97-AF65-F5344CB8AC3E}">
        <p14:creationId xmlns:p14="http://schemas.microsoft.com/office/powerpoint/2010/main" val="184410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D709-1E8B-DF9C-268A-8084AD4A5443}"/>
              </a:ext>
            </a:extLst>
          </p:cNvPr>
          <p:cNvSpPr>
            <a:spLocks noGrp="1"/>
          </p:cNvSpPr>
          <p:nvPr>
            <p:ph type="title"/>
          </p:nvPr>
        </p:nvSpPr>
        <p:spPr>
          <a:xfrm>
            <a:off x="324000" y="211574"/>
            <a:ext cx="8496150" cy="415490"/>
          </a:xfrm>
        </p:spPr>
        <p:txBody>
          <a:bodyPr/>
          <a:lstStyle/>
          <a:p>
            <a:r>
              <a:rPr lang="en-US" dirty="0"/>
              <a:t> liquid cooling for ai &amp; power Dense workloads</a:t>
            </a:r>
          </a:p>
        </p:txBody>
      </p:sp>
      <p:sp>
        <p:nvSpPr>
          <p:cNvPr id="6" name="TextBox 5">
            <a:extLst>
              <a:ext uri="{FF2B5EF4-FFF2-40B4-BE49-F238E27FC236}">
                <a16:creationId xmlns:a16="http://schemas.microsoft.com/office/drawing/2014/main" id="{E12797D0-36F7-6CBE-A575-F26528BC1ECB}"/>
              </a:ext>
            </a:extLst>
          </p:cNvPr>
          <p:cNvSpPr txBox="1"/>
          <p:nvPr/>
        </p:nvSpPr>
        <p:spPr>
          <a:xfrm>
            <a:off x="504826" y="3002698"/>
            <a:ext cx="2146505" cy="584775"/>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pPr defTabSz="457189"/>
            <a:r>
              <a:rPr lang="en-US" dirty="0">
                <a:solidFill>
                  <a:srgbClr val="BED730"/>
                </a:solidFill>
              </a:rPr>
              <a:t>REAR DOOR HEAT EXCHANGER</a:t>
            </a:r>
          </a:p>
        </p:txBody>
      </p:sp>
      <p:sp>
        <p:nvSpPr>
          <p:cNvPr id="8" name="TextBox 7">
            <a:extLst>
              <a:ext uri="{FF2B5EF4-FFF2-40B4-BE49-F238E27FC236}">
                <a16:creationId xmlns:a16="http://schemas.microsoft.com/office/drawing/2014/main" id="{D92485F9-4BC4-314E-DC0B-6BFB110539A3}"/>
              </a:ext>
            </a:extLst>
          </p:cNvPr>
          <p:cNvSpPr txBox="1"/>
          <p:nvPr/>
        </p:nvSpPr>
        <p:spPr>
          <a:xfrm>
            <a:off x="6423828" y="2984267"/>
            <a:ext cx="2135134" cy="584775"/>
          </a:xfrm>
          <a:prstGeom prst="rect">
            <a:avLst/>
          </a:prstGeom>
          <a:noFill/>
          <a:ln>
            <a:noFill/>
          </a:ln>
          <a:scene3d>
            <a:camera prst="perspectiveAbove"/>
            <a:lightRig rig="threePt" dir="t"/>
          </a:scene3d>
        </p:spPr>
        <p:txBody>
          <a:bodyPr wrap="square">
            <a:spAutoFit/>
          </a:bodyPr>
          <a:lstStyle/>
          <a:p>
            <a:pPr algn="ctr" defTabSz="457189"/>
            <a:r>
              <a:rPr lang="en-US" sz="1600" b="1" cap="all" dirty="0">
                <a:solidFill>
                  <a:srgbClr val="BED730"/>
                </a:solidFill>
                <a:latin typeface="TheSansOffice"/>
              </a:rPr>
              <a:t>Liquid immersion cooling</a:t>
            </a:r>
            <a:endParaRPr lang="en-US" sz="1000" dirty="0">
              <a:solidFill>
                <a:srgbClr val="BED730"/>
              </a:solidFill>
              <a:latin typeface="Trebuchet MS"/>
            </a:endParaRPr>
          </a:p>
        </p:txBody>
      </p:sp>
      <p:sp>
        <p:nvSpPr>
          <p:cNvPr id="10" name="TextBox 9">
            <a:extLst>
              <a:ext uri="{FF2B5EF4-FFF2-40B4-BE49-F238E27FC236}">
                <a16:creationId xmlns:a16="http://schemas.microsoft.com/office/drawing/2014/main" id="{63C05C3F-C01A-8007-3EC0-BFF4BA71C962}"/>
              </a:ext>
            </a:extLst>
          </p:cNvPr>
          <p:cNvSpPr txBox="1"/>
          <p:nvPr/>
        </p:nvSpPr>
        <p:spPr>
          <a:xfrm>
            <a:off x="3477306" y="3002696"/>
            <a:ext cx="2189389" cy="338554"/>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pPr defTabSz="457189"/>
            <a:r>
              <a:rPr lang="en-US" dirty="0">
                <a:solidFill>
                  <a:srgbClr val="BED730"/>
                </a:solidFill>
              </a:rPr>
              <a:t>Direct-to-chip</a:t>
            </a:r>
          </a:p>
        </p:txBody>
      </p:sp>
      <p:pic>
        <p:nvPicPr>
          <p:cNvPr id="14" name="Picture 13" descr="Liquid cooling&#10;">
            <a:extLst>
              <a:ext uri="{FF2B5EF4-FFF2-40B4-BE49-F238E27FC236}">
                <a16:creationId xmlns:a16="http://schemas.microsoft.com/office/drawing/2014/main" id="{924815B5-1BFF-6809-7DC2-5F27B9FA0C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22541" y="987425"/>
            <a:ext cx="2579399"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5" name="Picture 14" descr="A row of black computer servers&#10;&#10;Description automatically generated with medium confidence">
            <a:extLst>
              <a:ext uri="{FF2B5EF4-FFF2-40B4-BE49-F238E27FC236}">
                <a16:creationId xmlns:a16="http://schemas.microsoft.com/office/drawing/2014/main" id="{04961AAA-8FFA-6092-E1B1-E05669A2D0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1" r="20287"/>
          <a:stretch/>
        </p:blipFill>
        <p:spPr>
          <a:xfrm>
            <a:off x="331284" y="987426"/>
            <a:ext cx="2561617"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026" name="Picture 2" descr="SmartPod blue lights">
            <a:extLst>
              <a:ext uri="{FF2B5EF4-FFF2-40B4-BE49-F238E27FC236}">
                <a16:creationId xmlns:a16="http://schemas.microsoft.com/office/drawing/2014/main" id="{E88E6B74-8A1B-3B3A-477C-6A9007EA0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838" y="968996"/>
            <a:ext cx="2579399" cy="1728000"/>
          </a:xfrm>
          <a:prstGeom prst="roundRect">
            <a:avLst>
              <a:gd name="adj" fmla="val 8594"/>
            </a:avLst>
          </a:prstGeom>
          <a:no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sp>
        <p:nvSpPr>
          <p:cNvPr id="3" name="TextBox 2">
            <a:extLst>
              <a:ext uri="{FF2B5EF4-FFF2-40B4-BE49-F238E27FC236}">
                <a16:creationId xmlns:a16="http://schemas.microsoft.com/office/drawing/2014/main" id="{AC3C62DE-7651-3CDA-76BE-73C3856C9034}"/>
              </a:ext>
            </a:extLst>
          </p:cNvPr>
          <p:cNvSpPr txBox="1"/>
          <p:nvPr/>
        </p:nvSpPr>
        <p:spPr>
          <a:xfrm>
            <a:off x="504825" y="3679020"/>
            <a:ext cx="2146505" cy="569387"/>
          </a:xfrm>
          <a:prstGeom prst="rect">
            <a:avLst/>
          </a:prstGeom>
          <a:noFill/>
        </p:spPr>
        <p:txBody>
          <a:bodyPr wrap="square" rtlCol="0">
            <a:spAutoFit/>
          </a:bodyPr>
          <a:lstStyle/>
          <a:p>
            <a:pPr algn="ctr" defTabSz="457189">
              <a:spcAft>
                <a:spcPts val="1200"/>
              </a:spcAft>
            </a:pPr>
            <a:r>
              <a:rPr lang="en-US" sz="1050" dirty="0">
                <a:solidFill>
                  <a:prstClr val="white"/>
                </a:solidFill>
                <a:latin typeface="Trebuchet MS"/>
              </a:rPr>
              <a:t>Ideal for 20-50 KW Rack load</a:t>
            </a:r>
          </a:p>
          <a:p>
            <a:pPr algn="ctr" defTabSz="457189">
              <a:spcAft>
                <a:spcPts val="1200"/>
              </a:spcAft>
            </a:pPr>
            <a:r>
              <a:rPr lang="en-US" sz="1050" dirty="0">
                <a:solidFill>
                  <a:prstClr val="white"/>
                </a:solidFill>
                <a:latin typeface="Trebuchet MS"/>
              </a:rPr>
              <a:t>PUE: 1.4 </a:t>
            </a:r>
          </a:p>
        </p:txBody>
      </p:sp>
      <p:sp>
        <p:nvSpPr>
          <p:cNvPr id="4" name="TextBox 3">
            <a:extLst>
              <a:ext uri="{FF2B5EF4-FFF2-40B4-BE49-F238E27FC236}">
                <a16:creationId xmlns:a16="http://schemas.microsoft.com/office/drawing/2014/main" id="{A5C246BB-AEEA-105E-C69C-D580297A7D5D}"/>
              </a:ext>
            </a:extLst>
          </p:cNvPr>
          <p:cNvSpPr txBox="1"/>
          <p:nvPr/>
        </p:nvSpPr>
        <p:spPr>
          <a:xfrm>
            <a:off x="3477306" y="3679020"/>
            <a:ext cx="2189389" cy="569387"/>
          </a:xfrm>
          <a:prstGeom prst="rect">
            <a:avLst/>
          </a:prstGeom>
          <a:noFill/>
        </p:spPr>
        <p:txBody>
          <a:bodyPr wrap="square" rtlCol="0">
            <a:spAutoFit/>
          </a:bodyPr>
          <a:lstStyle/>
          <a:p>
            <a:pPr algn="ctr" defTabSz="457189">
              <a:spcAft>
                <a:spcPts val="1200"/>
              </a:spcAft>
            </a:pPr>
            <a:r>
              <a:rPr lang="en-US" sz="1050" dirty="0">
                <a:solidFill>
                  <a:prstClr val="white"/>
                </a:solidFill>
                <a:latin typeface="Trebuchet MS"/>
              </a:rPr>
              <a:t>Ideal for 50 – 150 KW Rack load</a:t>
            </a:r>
          </a:p>
          <a:p>
            <a:pPr algn="ctr" defTabSz="457189">
              <a:spcAft>
                <a:spcPts val="1200"/>
              </a:spcAft>
            </a:pPr>
            <a:r>
              <a:rPr lang="en-US" sz="1050" dirty="0">
                <a:solidFill>
                  <a:prstClr val="white"/>
                </a:solidFill>
                <a:latin typeface="Trebuchet MS"/>
              </a:rPr>
              <a:t>PUE: 1.2 - 1.4</a:t>
            </a:r>
          </a:p>
        </p:txBody>
      </p:sp>
      <p:sp>
        <p:nvSpPr>
          <p:cNvPr id="5" name="TextBox 4">
            <a:extLst>
              <a:ext uri="{FF2B5EF4-FFF2-40B4-BE49-F238E27FC236}">
                <a16:creationId xmlns:a16="http://schemas.microsoft.com/office/drawing/2014/main" id="{85791B7A-C5DE-D0B4-25EC-D5C61DD826B5}"/>
              </a:ext>
            </a:extLst>
          </p:cNvPr>
          <p:cNvSpPr txBox="1"/>
          <p:nvPr/>
        </p:nvSpPr>
        <p:spPr>
          <a:xfrm>
            <a:off x="6423828" y="3660591"/>
            <a:ext cx="2135134" cy="569387"/>
          </a:xfrm>
          <a:prstGeom prst="rect">
            <a:avLst/>
          </a:prstGeom>
          <a:noFill/>
        </p:spPr>
        <p:txBody>
          <a:bodyPr wrap="square" rtlCol="0">
            <a:spAutoFit/>
          </a:bodyPr>
          <a:lstStyle/>
          <a:p>
            <a:pPr algn="ctr" defTabSz="457189">
              <a:spcAft>
                <a:spcPts val="1200"/>
              </a:spcAft>
            </a:pPr>
            <a:r>
              <a:rPr lang="en-US" sz="1050" dirty="0">
                <a:solidFill>
                  <a:prstClr val="white"/>
                </a:solidFill>
                <a:latin typeface="Trebuchet MS"/>
              </a:rPr>
              <a:t>Ideal for 50-200 KW Rack load</a:t>
            </a:r>
          </a:p>
          <a:p>
            <a:pPr algn="ctr" defTabSz="457189">
              <a:spcAft>
                <a:spcPts val="1200"/>
              </a:spcAft>
            </a:pPr>
            <a:r>
              <a:rPr lang="en-US" sz="1050" dirty="0">
                <a:solidFill>
                  <a:prstClr val="white"/>
                </a:solidFill>
                <a:latin typeface="Trebuchet MS"/>
              </a:rPr>
              <a:t>PUE: 1.2 – 1.35</a:t>
            </a:r>
          </a:p>
        </p:txBody>
      </p:sp>
    </p:spTree>
    <p:extLst>
      <p:ext uri="{BB962C8B-B14F-4D97-AF65-F5344CB8AC3E}">
        <p14:creationId xmlns:p14="http://schemas.microsoft.com/office/powerpoint/2010/main" val="275948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3">
            <a:extLst>
              <a:ext uri="{FF2B5EF4-FFF2-40B4-BE49-F238E27FC236}">
                <a16:creationId xmlns:a16="http://schemas.microsoft.com/office/drawing/2014/main" id="{6528EE5F-FDF5-7911-B561-0E6555239585}"/>
              </a:ext>
            </a:extLst>
          </p:cNvPr>
          <p:cNvSpPr/>
          <p:nvPr/>
        </p:nvSpPr>
        <p:spPr>
          <a:xfrm rot="5400000">
            <a:off x="243747" y="3031596"/>
            <a:ext cx="1781485" cy="162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8" name="Arrow: Pentagon 47">
            <a:extLst>
              <a:ext uri="{FF2B5EF4-FFF2-40B4-BE49-F238E27FC236}">
                <a16:creationId xmlns:a16="http://schemas.microsoft.com/office/drawing/2014/main" id="{B18E65A7-4146-73DB-1041-C1402C1F95F3}"/>
              </a:ext>
            </a:extLst>
          </p:cNvPr>
          <p:cNvSpPr/>
          <p:nvPr/>
        </p:nvSpPr>
        <p:spPr>
          <a:xfrm rot="5400000">
            <a:off x="3641365" y="3031596"/>
            <a:ext cx="1781485" cy="162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9" name="Arrow: Pentagon 48">
            <a:extLst>
              <a:ext uri="{FF2B5EF4-FFF2-40B4-BE49-F238E27FC236}">
                <a16:creationId xmlns:a16="http://schemas.microsoft.com/office/drawing/2014/main" id="{CD34233F-7251-C30A-AE32-D6E65ABC7743}"/>
              </a:ext>
            </a:extLst>
          </p:cNvPr>
          <p:cNvSpPr/>
          <p:nvPr/>
        </p:nvSpPr>
        <p:spPr>
          <a:xfrm rot="5400000">
            <a:off x="5340174" y="3031596"/>
            <a:ext cx="1781485" cy="162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10" name="Arrow: Pentagon 53">
            <a:extLst>
              <a:ext uri="{FF2B5EF4-FFF2-40B4-BE49-F238E27FC236}">
                <a16:creationId xmlns:a16="http://schemas.microsoft.com/office/drawing/2014/main" id="{2ADB609F-EA55-625F-6A17-A09FE9DF9F8F}"/>
              </a:ext>
            </a:extLst>
          </p:cNvPr>
          <p:cNvSpPr/>
          <p:nvPr/>
        </p:nvSpPr>
        <p:spPr>
          <a:xfrm rot="5400000">
            <a:off x="1942556" y="3031596"/>
            <a:ext cx="1781485" cy="162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21" name="Arrow: Pentagon 98">
            <a:extLst>
              <a:ext uri="{FF2B5EF4-FFF2-40B4-BE49-F238E27FC236}">
                <a16:creationId xmlns:a16="http://schemas.microsoft.com/office/drawing/2014/main" id="{D57F6464-D5D2-D64E-DDB5-743DFEFFF177}"/>
              </a:ext>
            </a:extLst>
          </p:cNvPr>
          <p:cNvSpPr/>
          <p:nvPr/>
        </p:nvSpPr>
        <p:spPr>
          <a:xfrm rot="5400000">
            <a:off x="7078498" y="2992084"/>
            <a:ext cx="1781487" cy="1699027"/>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4" name="Arrow: Pentagon 3">
            <a:extLst>
              <a:ext uri="{FF2B5EF4-FFF2-40B4-BE49-F238E27FC236}">
                <a16:creationId xmlns:a16="http://schemas.microsoft.com/office/drawing/2014/main" id="{AE99CDA6-CBB2-43E6-A89F-CFCD51E37445}"/>
              </a:ext>
            </a:extLst>
          </p:cNvPr>
          <p:cNvSpPr/>
          <p:nvPr/>
        </p:nvSpPr>
        <p:spPr>
          <a:xfrm rot="5400000">
            <a:off x="190759" y="1123112"/>
            <a:ext cx="1887462" cy="162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48" name="Arrow: Pentagon 47">
            <a:extLst>
              <a:ext uri="{FF2B5EF4-FFF2-40B4-BE49-F238E27FC236}">
                <a16:creationId xmlns:a16="http://schemas.microsoft.com/office/drawing/2014/main" id="{3F587B6B-9FF2-4BE6-BFD5-7CD0B02C37EB}"/>
              </a:ext>
            </a:extLst>
          </p:cNvPr>
          <p:cNvSpPr/>
          <p:nvPr/>
        </p:nvSpPr>
        <p:spPr>
          <a:xfrm rot="5400000">
            <a:off x="3588377" y="1123112"/>
            <a:ext cx="1887462" cy="162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49" name="Arrow: Pentagon 48">
            <a:extLst>
              <a:ext uri="{FF2B5EF4-FFF2-40B4-BE49-F238E27FC236}">
                <a16:creationId xmlns:a16="http://schemas.microsoft.com/office/drawing/2014/main" id="{83CA51A3-5161-4CB3-9C50-29EE7CDB08EB}"/>
              </a:ext>
            </a:extLst>
          </p:cNvPr>
          <p:cNvSpPr/>
          <p:nvPr/>
        </p:nvSpPr>
        <p:spPr>
          <a:xfrm rot="5400000">
            <a:off x="5287186" y="1123112"/>
            <a:ext cx="1887462" cy="162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54" name="Arrow: Pentagon 53">
            <a:extLst>
              <a:ext uri="{FF2B5EF4-FFF2-40B4-BE49-F238E27FC236}">
                <a16:creationId xmlns:a16="http://schemas.microsoft.com/office/drawing/2014/main" id="{1AE0BA19-0123-4E59-9378-E6778B916F21}"/>
              </a:ext>
            </a:extLst>
          </p:cNvPr>
          <p:cNvSpPr/>
          <p:nvPr/>
        </p:nvSpPr>
        <p:spPr>
          <a:xfrm rot="5400000">
            <a:off x="1889568" y="1123112"/>
            <a:ext cx="1887462" cy="162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99" name="Arrow: Pentagon 98">
            <a:extLst>
              <a:ext uri="{FF2B5EF4-FFF2-40B4-BE49-F238E27FC236}">
                <a16:creationId xmlns:a16="http://schemas.microsoft.com/office/drawing/2014/main" id="{8FBC8475-FC30-4A35-BED2-88E9391AD054}"/>
              </a:ext>
            </a:extLst>
          </p:cNvPr>
          <p:cNvSpPr/>
          <p:nvPr/>
        </p:nvSpPr>
        <p:spPr>
          <a:xfrm rot="5400000">
            <a:off x="7025511" y="1083599"/>
            <a:ext cx="1887462" cy="1699027"/>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IN" sz="1800" dirty="0">
              <a:solidFill>
                <a:prstClr val="white"/>
              </a:solidFill>
              <a:latin typeface="Trebuchet MS"/>
            </a:endParaRPr>
          </a:p>
        </p:txBody>
      </p:sp>
      <p:sp>
        <p:nvSpPr>
          <p:cNvPr id="2" name="Title 1">
            <a:extLst>
              <a:ext uri="{FF2B5EF4-FFF2-40B4-BE49-F238E27FC236}">
                <a16:creationId xmlns:a16="http://schemas.microsoft.com/office/drawing/2014/main" id="{4D2448A1-0A00-43B4-B178-D652125EC636}"/>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Network and Connectivity Highlights </a:t>
            </a:r>
            <a:endParaRPr lang="en-IN" dirty="0"/>
          </a:p>
        </p:txBody>
      </p:sp>
      <p:sp>
        <p:nvSpPr>
          <p:cNvPr id="71" name="TextBox 70">
            <a:extLst>
              <a:ext uri="{FF2B5EF4-FFF2-40B4-BE49-F238E27FC236}">
                <a16:creationId xmlns:a16="http://schemas.microsoft.com/office/drawing/2014/main" id="{8247537D-5E7D-4D0C-8321-01D3E9E56F9A}"/>
              </a:ext>
            </a:extLst>
          </p:cNvPr>
          <p:cNvSpPr txBox="1"/>
          <p:nvPr/>
        </p:nvSpPr>
        <p:spPr>
          <a:xfrm>
            <a:off x="371338" y="1412151"/>
            <a:ext cx="1512596" cy="261610"/>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Location</a:t>
            </a:r>
            <a:endParaRPr lang="en-IN" sz="1100" b="1" dirty="0">
              <a:solidFill>
                <a:srgbClr val="BED730"/>
              </a:solidFill>
              <a:latin typeface="Trebuchet MS"/>
              <a:ea typeface="Calibri"/>
              <a:cs typeface="Times New Roman"/>
            </a:endParaRPr>
          </a:p>
        </p:txBody>
      </p:sp>
      <p:sp>
        <p:nvSpPr>
          <p:cNvPr id="72" name="TextBox 71">
            <a:extLst>
              <a:ext uri="{FF2B5EF4-FFF2-40B4-BE49-F238E27FC236}">
                <a16:creationId xmlns:a16="http://schemas.microsoft.com/office/drawing/2014/main" id="{EE424903-F2C8-4B5F-9814-4BD6475528F6}"/>
              </a:ext>
            </a:extLst>
          </p:cNvPr>
          <p:cNvSpPr txBox="1"/>
          <p:nvPr/>
        </p:nvSpPr>
        <p:spPr>
          <a:xfrm>
            <a:off x="437243" y="1710141"/>
            <a:ext cx="1399796" cy="830997"/>
          </a:xfrm>
          <a:prstGeom prst="rect">
            <a:avLst/>
          </a:prstGeom>
          <a:noFill/>
        </p:spPr>
        <p:txBody>
          <a:bodyPr wrap="square" lIns="91440" tIns="45720" rIns="91440" bIns="45720" rtlCol="0" anchor="t">
            <a:spAutoFit/>
          </a:bodyPr>
          <a:lstStyle/>
          <a:p>
            <a:pPr defTabSz="685783">
              <a:defRPr/>
            </a:pPr>
            <a:r>
              <a:rPr lang="en-IN" sz="800" dirty="0">
                <a:solidFill>
                  <a:prstClr val="white"/>
                </a:solidFill>
                <a:latin typeface="Trebuchet MS"/>
              </a:rPr>
              <a:t>All our Data Centers are strategically located in dense Metro regions of the country on well-connected super-fast networks.</a:t>
            </a:r>
            <a:endParaRPr lang="en-US" sz="1800" dirty="0">
              <a:solidFill>
                <a:prstClr val="white"/>
              </a:solidFill>
              <a:latin typeface="Trebuchet MS"/>
            </a:endParaRPr>
          </a:p>
        </p:txBody>
      </p:sp>
      <p:pic>
        <p:nvPicPr>
          <p:cNvPr id="73" name="Picture 72" descr="Shape&#10;&#10;Description automatically generated with low confidence">
            <a:extLst>
              <a:ext uri="{FF2B5EF4-FFF2-40B4-BE49-F238E27FC236}">
                <a16:creationId xmlns:a16="http://schemas.microsoft.com/office/drawing/2014/main" id="{A40C40D9-EE32-4F2C-9FCA-30F107B5FAE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7241" y="1087503"/>
            <a:ext cx="288000" cy="288000"/>
          </a:xfrm>
          <a:prstGeom prst="rect">
            <a:avLst/>
          </a:prstGeom>
        </p:spPr>
      </p:pic>
      <p:sp>
        <p:nvSpPr>
          <p:cNvPr id="75" name="TextBox 74">
            <a:extLst>
              <a:ext uri="{FF2B5EF4-FFF2-40B4-BE49-F238E27FC236}">
                <a16:creationId xmlns:a16="http://schemas.microsoft.com/office/drawing/2014/main" id="{496A33D9-4DF3-469D-A029-747A7B00EB7D}"/>
              </a:ext>
            </a:extLst>
          </p:cNvPr>
          <p:cNvSpPr txBox="1"/>
          <p:nvPr/>
        </p:nvSpPr>
        <p:spPr>
          <a:xfrm>
            <a:off x="2076704" y="1355707"/>
            <a:ext cx="1472674" cy="430887"/>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Pan India </a:t>
            </a:r>
          </a:p>
          <a:p>
            <a:pPr defTabSz="685783">
              <a:defRPr/>
            </a:pPr>
            <a:r>
              <a:rPr lang="en-US" sz="1100" b="1" dirty="0">
                <a:solidFill>
                  <a:srgbClr val="BED730"/>
                </a:solidFill>
                <a:latin typeface="Trebuchet MS"/>
                <a:ea typeface="Calibri"/>
                <a:cs typeface="Times New Roman"/>
              </a:rPr>
              <a:t>Network Presence </a:t>
            </a:r>
            <a:endParaRPr lang="en-IN" sz="1100" b="1" dirty="0">
              <a:solidFill>
                <a:srgbClr val="BED730"/>
              </a:solidFill>
              <a:latin typeface="Trebuchet MS"/>
              <a:ea typeface="Calibri"/>
              <a:cs typeface="Times New Roman"/>
            </a:endParaRPr>
          </a:p>
        </p:txBody>
      </p:sp>
      <p:sp>
        <p:nvSpPr>
          <p:cNvPr id="77" name="TextBox 76">
            <a:extLst>
              <a:ext uri="{FF2B5EF4-FFF2-40B4-BE49-F238E27FC236}">
                <a16:creationId xmlns:a16="http://schemas.microsoft.com/office/drawing/2014/main" id="{27781E19-605B-4A72-854F-A5146D83E17E}"/>
              </a:ext>
            </a:extLst>
          </p:cNvPr>
          <p:cNvSpPr txBox="1"/>
          <p:nvPr/>
        </p:nvSpPr>
        <p:spPr>
          <a:xfrm>
            <a:off x="2142609" y="1753905"/>
            <a:ext cx="1391424" cy="1020792"/>
          </a:xfrm>
          <a:prstGeom prst="rect">
            <a:avLst/>
          </a:prstGeom>
          <a:noFill/>
        </p:spPr>
        <p:txBody>
          <a:bodyPr wrap="square" lIns="91440" tIns="45720" rIns="91440" bIns="45720" rtlCol="0" anchor="t">
            <a:spAutoFit/>
          </a:bodyPr>
          <a:lstStyle/>
          <a:p>
            <a:pPr marL="91436" indent="-91436" defTabSz="685783">
              <a:spcAft>
                <a:spcPts val="200"/>
              </a:spcAft>
              <a:buFont typeface="Arial,Sans-Serif"/>
              <a:buChar char="•"/>
              <a:defRPr/>
            </a:pPr>
            <a:r>
              <a:rPr lang="en-US" sz="800" dirty="0">
                <a:solidFill>
                  <a:prstClr val="white"/>
                </a:solidFill>
                <a:latin typeface="Trebuchet MS"/>
              </a:rPr>
              <a:t>36000+ Kms of fiber access across 24+ Metro cities, 3700+ POPs</a:t>
            </a:r>
          </a:p>
          <a:p>
            <a:pPr marL="91436" indent="-91436" defTabSz="685783">
              <a:spcAft>
                <a:spcPts val="200"/>
              </a:spcAft>
              <a:buFont typeface="Arial,Sans-Serif"/>
              <a:buChar char="•"/>
              <a:defRPr/>
            </a:pPr>
            <a:r>
              <a:rPr lang="en-US" sz="800" dirty="0">
                <a:solidFill>
                  <a:srgbClr val="BED730"/>
                </a:solidFill>
                <a:latin typeface="Trebuchet MS"/>
              </a:rPr>
              <a:t>1600+</a:t>
            </a:r>
            <a:r>
              <a:rPr lang="en-US" sz="800" dirty="0">
                <a:solidFill>
                  <a:prstClr val="white"/>
                </a:solidFill>
                <a:latin typeface="Trebuchet MS"/>
              </a:rPr>
              <a:t> cities ensuring enhanced security and last mile connectivity</a:t>
            </a:r>
            <a:endParaRPr lang="en-IN" sz="800" dirty="0">
              <a:solidFill>
                <a:prstClr val="white"/>
              </a:solidFill>
              <a:latin typeface="Trebuchet MS"/>
            </a:endParaRPr>
          </a:p>
          <a:p>
            <a:pPr defTabSz="685783">
              <a:defRPr/>
            </a:pPr>
            <a:endParaRPr lang="en-IN" sz="900" dirty="0">
              <a:solidFill>
                <a:prstClr val="white"/>
              </a:solidFill>
              <a:latin typeface="Calibri"/>
              <a:ea typeface="Calibri"/>
              <a:cs typeface="Calibri"/>
            </a:endParaRPr>
          </a:p>
        </p:txBody>
      </p:sp>
      <p:sp>
        <p:nvSpPr>
          <p:cNvPr id="87" name="TextBox 86">
            <a:extLst>
              <a:ext uri="{FF2B5EF4-FFF2-40B4-BE49-F238E27FC236}">
                <a16:creationId xmlns:a16="http://schemas.microsoft.com/office/drawing/2014/main" id="{21EF25C1-25B2-4CF1-AD8B-E0A0509990AF}"/>
              </a:ext>
            </a:extLst>
          </p:cNvPr>
          <p:cNvSpPr txBox="1"/>
          <p:nvPr/>
        </p:nvSpPr>
        <p:spPr>
          <a:xfrm>
            <a:off x="7177994" y="1412153"/>
            <a:ext cx="1448973" cy="261610"/>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DC Interconnect</a:t>
            </a:r>
            <a:endParaRPr lang="en-IN" sz="1100" b="1" dirty="0">
              <a:solidFill>
                <a:srgbClr val="BED730"/>
              </a:solidFill>
              <a:latin typeface="Trebuchet MS"/>
            </a:endParaRPr>
          </a:p>
        </p:txBody>
      </p:sp>
      <p:sp>
        <p:nvSpPr>
          <p:cNvPr id="88" name="TextBox 87">
            <a:extLst>
              <a:ext uri="{FF2B5EF4-FFF2-40B4-BE49-F238E27FC236}">
                <a16:creationId xmlns:a16="http://schemas.microsoft.com/office/drawing/2014/main" id="{A73C403D-C414-4463-B8F6-42C014BC356E}"/>
              </a:ext>
            </a:extLst>
          </p:cNvPr>
          <p:cNvSpPr txBox="1"/>
          <p:nvPr/>
        </p:nvSpPr>
        <p:spPr>
          <a:xfrm>
            <a:off x="7243898" y="1844198"/>
            <a:ext cx="1505889" cy="646331"/>
          </a:xfrm>
          <a:prstGeom prst="rect">
            <a:avLst/>
          </a:prstGeom>
          <a:noFill/>
        </p:spPr>
        <p:txBody>
          <a:bodyPr wrap="square" lIns="91440" tIns="45720" rIns="91440" bIns="45720" rtlCol="0" anchor="t">
            <a:spAutoFit/>
          </a:bodyPr>
          <a:lstStyle/>
          <a:p>
            <a:pPr defTabSz="685783">
              <a:defRPr/>
            </a:pPr>
            <a:r>
              <a:rPr lang="en-US" sz="900" dirty="0">
                <a:solidFill>
                  <a:prstClr val="white"/>
                </a:solidFill>
                <a:latin typeface="Calibri"/>
                <a:ea typeface="Calibri"/>
                <a:cs typeface="Calibri"/>
              </a:rPr>
              <a:t>Pan India dense fiber connectivity with interconnect services across </a:t>
            </a:r>
            <a:r>
              <a:rPr lang="en-US" sz="900" dirty="0">
                <a:solidFill>
                  <a:srgbClr val="BED730"/>
                </a:solidFill>
                <a:latin typeface="Calibri"/>
                <a:ea typeface="Calibri"/>
                <a:cs typeface="Calibri"/>
              </a:rPr>
              <a:t>66+ </a:t>
            </a:r>
            <a:r>
              <a:rPr lang="en-US" sz="900" dirty="0">
                <a:solidFill>
                  <a:prstClr val="white"/>
                </a:solidFill>
                <a:latin typeface="Calibri"/>
                <a:ea typeface="Calibri"/>
                <a:cs typeface="Calibri"/>
              </a:rPr>
              <a:t>Data Center facilities</a:t>
            </a:r>
            <a:endParaRPr lang="en-US" sz="900" dirty="0">
              <a:solidFill>
                <a:prstClr val="white"/>
              </a:solidFill>
              <a:latin typeface="Trebuchet MS"/>
            </a:endParaRPr>
          </a:p>
        </p:txBody>
      </p:sp>
      <p:sp>
        <p:nvSpPr>
          <p:cNvPr id="90" name="TextBox 89">
            <a:extLst>
              <a:ext uri="{FF2B5EF4-FFF2-40B4-BE49-F238E27FC236}">
                <a16:creationId xmlns:a16="http://schemas.microsoft.com/office/drawing/2014/main" id="{AC476BCA-F75C-4704-875F-9EE067D3F475}"/>
              </a:ext>
            </a:extLst>
          </p:cNvPr>
          <p:cNvSpPr txBox="1"/>
          <p:nvPr/>
        </p:nvSpPr>
        <p:spPr>
          <a:xfrm>
            <a:off x="371338" y="3380134"/>
            <a:ext cx="1495175" cy="261610"/>
          </a:xfrm>
          <a:prstGeom prst="rect">
            <a:avLst/>
          </a:prstGeom>
          <a:noFill/>
        </p:spPr>
        <p:txBody>
          <a:bodyPr wrap="square" rtlCol="0">
            <a:spAutoFit/>
          </a:bodyPr>
          <a:lstStyle/>
          <a:p>
            <a:pPr defTabSz="685783">
              <a:defRPr/>
            </a:pPr>
            <a:r>
              <a:rPr lang="en-US" sz="1100" b="1" dirty="0">
                <a:solidFill>
                  <a:srgbClr val="BED730"/>
                </a:solidFill>
                <a:latin typeface="Trebuchet MS"/>
                <a:ea typeface="Calibri" panose="020F0502020204030204" pitchFamily="34" charset="0"/>
                <a:cs typeface="Times New Roman" panose="02020603050405020304" pitchFamily="18" charset="0"/>
              </a:rPr>
              <a:t>Uniform Latency</a:t>
            </a:r>
            <a:endParaRPr lang="en-IN" sz="1100" b="1" dirty="0">
              <a:solidFill>
                <a:srgbClr val="BED730"/>
              </a:solidFill>
              <a:latin typeface="Trebuchet MS"/>
            </a:endParaRPr>
          </a:p>
        </p:txBody>
      </p:sp>
      <p:sp>
        <p:nvSpPr>
          <p:cNvPr id="91" name="TextBox 90">
            <a:extLst>
              <a:ext uri="{FF2B5EF4-FFF2-40B4-BE49-F238E27FC236}">
                <a16:creationId xmlns:a16="http://schemas.microsoft.com/office/drawing/2014/main" id="{6FC8AF32-DB18-4CF8-AC0B-2B4D801C074D}"/>
              </a:ext>
            </a:extLst>
          </p:cNvPr>
          <p:cNvSpPr txBox="1"/>
          <p:nvPr/>
        </p:nvSpPr>
        <p:spPr>
          <a:xfrm>
            <a:off x="437243" y="3628815"/>
            <a:ext cx="1408814" cy="954107"/>
          </a:xfrm>
          <a:prstGeom prst="rect">
            <a:avLst/>
          </a:prstGeom>
          <a:noFill/>
        </p:spPr>
        <p:txBody>
          <a:bodyPr wrap="square" lIns="91440" tIns="45720" rIns="91440" bIns="45720" rtlCol="0" anchor="t">
            <a:spAutoFit/>
          </a:bodyPr>
          <a:lstStyle/>
          <a:p>
            <a:pPr defTabSz="685783">
              <a:defRPr/>
            </a:pPr>
            <a:r>
              <a:rPr lang="en-US" sz="800" dirty="0">
                <a:solidFill>
                  <a:prstClr val="white"/>
                </a:solidFill>
                <a:latin typeface="Trebuchet MS"/>
              </a:rPr>
              <a:t>Ensure all market participants access equal latency across the towers via standardized prewired cabling. ~150 Mtrs distance with less than </a:t>
            </a:r>
            <a:r>
              <a:rPr lang="en-US" sz="800" dirty="0">
                <a:solidFill>
                  <a:srgbClr val="BED730"/>
                </a:solidFill>
                <a:latin typeface="Trebuchet MS"/>
              </a:rPr>
              <a:t>1ms</a:t>
            </a:r>
            <a:r>
              <a:rPr lang="en-US" sz="800" dirty="0">
                <a:solidFill>
                  <a:prstClr val="white"/>
                </a:solidFill>
                <a:latin typeface="Trebuchet MS"/>
              </a:rPr>
              <a:t> latency</a:t>
            </a:r>
            <a:endParaRPr lang="en-IN" sz="800" dirty="0">
              <a:solidFill>
                <a:prstClr val="white"/>
              </a:solidFill>
              <a:latin typeface="Trebuchet MS"/>
            </a:endParaRPr>
          </a:p>
        </p:txBody>
      </p:sp>
      <p:sp>
        <p:nvSpPr>
          <p:cNvPr id="93" name="TextBox 92">
            <a:extLst>
              <a:ext uri="{FF2B5EF4-FFF2-40B4-BE49-F238E27FC236}">
                <a16:creationId xmlns:a16="http://schemas.microsoft.com/office/drawing/2014/main" id="{8E582710-EE22-4265-854B-346C55B42E97}"/>
              </a:ext>
            </a:extLst>
          </p:cNvPr>
          <p:cNvSpPr txBox="1"/>
          <p:nvPr/>
        </p:nvSpPr>
        <p:spPr>
          <a:xfrm>
            <a:off x="5497054" y="3380134"/>
            <a:ext cx="1477959" cy="600164"/>
          </a:xfrm>
          <a:prstGeom prst="rect">
            <a:avLst/>
          </a:prstGeom>
          <a:noFill/>
        </p:spPr>
        <p:txBody>
          <a:bodyPr wrap="square" rtlCol="0">
            <a:spAutoFit/>
          </a:bodyPr>
          <a:lstStyle/>
          <a:p>
            <a:pPr defTabSz="685783">
              <a:defRPr/>
            </a:pPr>
            <a:r>
              <a:rPr lang="en-US" sz="1100" b="1" dirty="0">
                <a:solidFill>
                  <a:srgbClr val="BED730"/>
                </a:solidFill>
                <a:latin typeface="Trebuchet MS"/>
                <a:ea typeface="Calibri" panose="020F0502020204030204" pitchFamily="34" charset="0"/>
                <a:cs typeface="Times New Roman" panose="02020603050405020304" pitchFamily="18" charset="0"/>
              </a:rPr>
              <a:t>Easy Access to Internet Exchanges &amp; Clouds</a:t>
            </a:r>
            <a:endParaRPr lang="en-IN" sz="1100" b="1" dirty="0">
              <a:solidFill>
                <a:srgbClr val="BED730"/>
              </a:solidFill>
              <a:latin typeface="Trebuchet MS"/>
            </a:endParaRPr>
          </a:p>
        </p:txBody>
      </p:sp>
      <p:sp>
        <p:nvSpPr>
          <p:cNvPr id="96" name="TextBox 95">
            <a:extLst>
              <a:ext uri="{FF2B5EF4-FFF2-40B4-BE49-F238E27FC236}">
                <a16:creationId xmlns:a16="http://schemas.microsoft.com/office/drawing/2014/main" id="{B36825CC-65FB-4DD4-BA56-1A96BF83DB42}"/>
              </a:ext>
            </a:extLst>
          </p:cNvPr>
          <p:cNvSpPr txBox="1"/>
          <p:nvPr/>
        </p:nvSpPr>
        <p:spPr>
          <a:xfrm>
            <a:off x="7235660" y="3380134"/>
            <a:ext cx="1477431" cy="430887"/>
          </a:xfrm>
          <a:prstGeom prst="rect">
            <a:avLst/>
          </a:prstGeom>
          <a:noFill/>
        </p:spPr>
        <p:txBody>
          <a:bodyPr wrap="square" rtlCol="0">
            <a:spAutoFit/>
          </a:bodyPr>
          <a:lstStyle/>
          <a:p>
            <a:pPr defTabSz="685783">
              <a:defRPr/>
            </a:pPr>
            <a:r>
              <a:rPr lang="en-US" sz="1100" b="1" dirty="0">
                <a:solidFill>
                  <a:srgbClr val="BED730"/>
                </a:solidFill>
                <a:latin typeface="Trebuchet MS"/>
                <a:ea typeface="Calibri" panose="020F0502020204030204" pitchFamily="34" charset="0"/>
                <a:cs typeface="Times New Roman" panose="02020603050405020304" pitchFamily="18" charset="0"/>
              </a:rPr>
              <a:t>Leverage Common Infrastructure </a:t>
            </a:r>
            <a:endParaRPr lang="en-IN" sz="1100" b="1" dirty="0">
              <a:solidFill>
                <a:srgbClr val="BED730"/>
              </a:solidFill>
              <a:latin typeface="Trebuchet MS"/>
            </a:endParaRPr>
          </a:p>
        </p:txBody>
      </p:sp>
      <p:sp>
        <p:nvSpPr>
          <p:cNvPr id="97" name="TextBox 96">
            <a:extLst>
              <a:ext uri="{FF2B5EF4-FFF2-40B4-BE49-F238E27FC236}">
                <a16:creationId xmlns:a16="http://schemas.microsoft.com/office/drawing/2014/main" id="{4CF6ABC6-8C93-4DC4-92B6-9702CBE2EEC4}"/>
              </a:ext>
            </a:extLst>
          </p:cNvPr>
          <p:cNvSpPr txBox="1"/>
          <p:nvPr/>
        </p:nvSpPr>
        <p:spPr>
          <a:xfrm>
            <a:off x="7243897" y="3784231"/>
            <a:ext cx="1574640" cy="584775"/>
          </a:xfrm>
          <a:prstGeom prst="rect">
            <a:avLst/>
          </a:prstGeom>
          <a:noFill/>
        </p:spPr>
        <p:txBody>
          <a:bodyPr wrap="square" lIns="91440" tIns="45720" rIns="91440" bIns="45720" rtlCol="0" anchor="t">
            <a:spAutoFit/>
          </a:bodyPr>
          <a:lstStyle/>
          <a:p>
            <a:pPr marL="128264" indent="-128264" defTabSz="685783">
              <a:buFont typeface="Arial" panose="020B0604020202020204" pitchFamily="34" charset="0"/>
              <a:buChar char="•"/>
              <a:defRPr/>
            </a:pPr>
            <a:r>
              <a:rPr lang="en-US" sz="800" dirty="0">
                <a:solidFill>
                  <a:srgbClr val="FFFFFF"/>
                </a:solidFill>
                <a:latin typeface="Trebuchet MS"/>
              </a:rPr>
              <a:t>Remote hands for network related troubleshooting</a:t>
            </a:r>
          </a:p>
          <a:p>
            <a:pPr marL="128264" indent="-128264" defTabSz="685783">
              <a:buFont typeface="Arial" panose="020B0604020202020204" pitchFamily="34" charset="0"/>
              <a:buChar char="•"/>
              <a:defRPr/>
            </a:pPr>
            <a:r>
              <a:rPr lang="en-US" sz="800" dirty="0">
                <a:solidFill>
                  <a:srgbClr val="FFFFFF"/>
                </a:solidFill>
                <a:latin typeface="Trebuchet MS"/>
              </a:rPr>
              <a:t>Leverage common network timing (PTP) setup </a:t>
            </a:r>
            <a:endParaRPr lang="en-IN" sz="800" dirty="0">
              <a:solidFill>
                <a:srgbClr val="FFFFFF"/>
              </a:solidFill>
              <a:latin typeface="Trebuchet MS"/>
            </a:endParaRPr>
          </a:p>
        </p:txBody>
      </p:sp>
      <p:pic>
        <p:nvPicPr>
          <p:cNvPr id="35" name="Picture 34">
            <a:extLst>
              <a:ext uri="{FF2B5EF4-FFF2-40B4-BE49-F238E27FC236}">
                <a16:creationId xmlns:a16="http://schemas.microsoft.com/office/drawing/2014/main" id="{D894216F-A7FB-4D1D-96DB-B03DBF0E297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301563" y="3084286"/>
            <a:ext cx="288000" cy="288000"/>
          </a:xfrm>
          <a:prstGeom prst="rect">
            <a:avLst/>
          </a:prstGeom>
        </p:spPr>
      </p:pic>
      <p:pic>
        <p:nvPicPr>
          <p:cNvPr id="36" name="Picture 35">
            <a:extLst>
              <a:ext uri="{FF2B5EF4-FFF2-40B4-BE49-F238E27FC236}">
                <a16:creationId xmlns:a16="http://schemas.microsoft.com/office/drawing/2014/main" id="{839F7342-934D-4FA5-9F45-689B78641956}"/>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243897" y="1087503"/>
            <a:ext cx="288000" cy="288000"/>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BBFA9541-05E1-4924-B79D-7B47CBE8268D}"/>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7241" y="3084286"/>
            <a:ext cx="288000" cy="288000"/>
          </a:xfrm>
          <a:prstGeom prst="rect">
            <a:avLst/>
          </a:prstGeom>
        </p:spPr>
      </p:pic>
      <p:pic>
        <p:nvPicPr>
          <p:cNvPr id="41" name="Picture 40">
            <a:extLst>
              <a:ext uri="{FF2B5EF4-FFF2-40B4-BE49-F238E27FC236}">
                <a16:creationId xmlns:a16="http://schemas.microsoft.com/office/drawing/2014/main" id="{22B014FE-BDFA-43E5-946A-7CB370D8C45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5589112" y="3084286"/>
            <a:ext cx="288000" cy="288000"/>
          </a:xfrm>
          <a:prstGeom prst="rect">
            <a:avLst/>
          </a:prstGeom>
        </p:spPr>
      </p:pic>
      <p:sp>
        <p:nvSpPr>
          <p:cNvPr id="50" name="TextBox 49">
            <a:extLst>
              <a:ext uri="{FF2B5EF4-FFF2-40B4-BE49-F238E27FC236}">
                <a16:creationId xmlns:a16="http://schemas.microsoft.com/office/drawing/2014/main" id="{95C7293A-D5A6-4EFA-B6EB-9F358F237E75}"/>
              </a:ext>
            </a:extLst>
          </p:cNvPr>
          <p:cNvSpPr txBox="1"/>
          <p:nvPr/>
        </p:nvSpPr>
        <p:spPr>
          <a:xfrm>
            <a:off x="5589112" y="3941331"/>
            <a:ext cx="1398167" cy="671979"/>
          </a:xfrm>
          <a:prstGeom prst="rect">
            <a:avLst/>
          </a:prstGeom>
          <a:noFill/>
        </p:spPr>
        <p:txBody>
          <a:bodyPr wrap="square" lIns="91440" tIns="45720" rIns="91440" bIns="45720" rtlCol="0" anchor="t">
            <a:spAutoFit/>
          </a:bodyPr>
          <a:lstStyle/>
          <a:p>
            <a:pPr marL="91436" indent="-91436" defTabSz="685783">
              <a:spcAft>
                <a:spcPts val="200"/>
              </a:spcAft>
              <a:buFont typeface="Arial" panose="020B0604020202020204" pitchFamily="34" charset="0"/>
              <a:buChar char="•"/>
              <a:defRPr/>
            </a:pPr>
            <a:r>
              <a:rPr lang="en-US" sz="600" dirty="0">
                <a:solidFill>
                  <a:prstClr val="white"/>
                </a:solidFill>
                <a:latin typeface="Trebuchet MS"/>
              </a:rPr>
              <a:t>Access to Internet exchanges, Hyperscale, OTT, Social Media </a:t>
            </a:r>
          </a:p>
          <a:p>
            <a:pPr marL="91436" indent="-91436" defTabSz="685783">
              <a:spcAft>
                <a:spcPts val="200"/>
              </a:spcAft>
              <a:buFont typeface="Arial" panose="020B0604020202020204" pitchFamily="34" charset="0"/>
              <a:buChar char="•"/>
              <a:defRPr/>
            </a:pPr>
            <a:r>
              <a:rPr lang="en-US" sz="600" dirty="0">
                <a:solidFill>
                  <a:prstClr val="white"/>
                </a:solidFill>
                <a:latin typeface="Trebuchet MS"/>
              </a:rPr>
              <a:t>Lower cost and improved user experience by accessing Internet exchanges for content distribution</a:t>
            </a:r>
            <a:endParaRPr lang="en-IN" sz="600" dirty="0">
              <a:solidFill>
                <a:prstClr val="white"/>
              </a:solidFill>
              <a:latin typeface="Trebuchet MS"/>
            </a:endParaRPr>
          </a:p>
        </p:txBody>
      </p:sp>
      <p:sp>
        <p:nvSpPr>
          <p:cNvPr id="51" name="TextBox 50">
            <a:extLst>
              <a:ext uri="{FF2B5EF4-FFF2-40B4-BE49-F238E27FC236}">
                <a16:creationId xmlns:a16="http://schemas.microsoft.com/office/drawing/2014/main" id="{A1527AF4-DA97-4B65-9B08-2E7EDAA59D8B}"/>
              </a:ext>
            </a:extLst>
          </p:cNvPr>
          <p:cNvSpPr txBox="1"/>
          <p:nvPr/>
        </p:nvSpPr>
        <p:spPr>
          <a:xfrm>
            <a:off x="2076704" y="3380134"/>
            <a:ext cx="1472674" cy="261610"/>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Carrier Neutral</a:t>
            </a:r>
            <a:endParaRPr lang="en-IN" sz="1100" b="1" dirty="0">
              <a:solidFill>
                <a:srgbClr val="BED730"/>
              </a:solidFill>
              <a:latin typeface="Trebuchet MS"/>
            </a:endParaRPr>
          </a:p>
        </p:txBody>
      </p:sp>
      <p:sp>
        <p:nvSpPr>
          <p:cNvPr id="52" name="TextBox 51">
            <a:extLst>
              <a:ext uri="{FF2B5EF4-FFF2-40B4-BE49-F238E27FC236}">
                <a16:creationId xmlns:a16="http://schemas.microsoft.com/office/drawing/2014/main" id="{B0AC47AC-FE50-488F-822D-51A3FC425628}"/>
              </a:ext>
            </a:extLst>
          </p:cNvPr>
          <p:cNvSpPr txBox="1"/>
          <p:nvPr/>
        </p:nvSpPr>
        <p:spPr>
          <a:xfrm>
            <a:off x="2142608" y="3628815"/>
            <a:ext cx="1391425" cy="830997"/>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defRPr/>
            </a:pPr>
            <a:r>
              <a:rPr lang="en-US" sz="800" dirty="0">
                <a:solidFill>
                  <a:prstClr val="white"/>
                </a:solidFill>
                <a:latin typeface="Trebuchet MS"/>
              </a:rPr>
              <a:t>90% of fiber links are from non Sify Telcos </a:t>
            </a:r>
          </a:p>
          <a:p>
            <a:pPr marL="91436" indent="-91436" defTabSz="685783">
              <a:buFont typeface="Arial" panose="020B0604020202020204" pitchFamily="34" charset="0"/>
              <a:buChar char="•"/>
              <a:defRPr/>
            </a:pPr>
            <a:r>
              <a:rPr lang="en-US" sz="800" dirty="0">
                <a:solidFill>
                  <a:prstClr val="white"/>
                </a:solidFill>
                <a:latin typeface="Trebuchet MS"/>
              </a:rPr>
              <a:t>Extension simplified with in-campus wiring and is a low capex option for all Telcos</a:t>
            </a:r>
            <a:endParaRPr lang="en-IN" sz="800" dirty="0">
              <a:solidFill>
                <a:prstClr val="white"/>
              </a:solidFill>
              <a:latin typeface="Trebuchet MS"/>
            </a:endParaRPr>
          </a:p>
        </p:txBody>
      </p:sp>
      <p:pic>
        <p:nvPicPr>
          <p:cNvPr id="43" name="Picture 42">
            <a:extLst>
              <a:ext uri="{FF2B5EF4-FFF2-40B4-BE49-F238E27FC236}">
                <a16:creationId xmlns:a16="http://schemas.microsoft.com/office/drawing/2014/main" id="{6F1BA898-6161-4793-8F93-C769C7C3A891}"/>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142607" y="3084286"/>
            <a:ext cx="288000" cy="288000"/>
          </a:xfrm>
          <a:prstGeom prst="rect">
            <a:avLst/>
          </a:prstGeom>
          <a:ln>
            <a:noFill/>
          </a:ln>
        </p:spPr>
      </p:pic>
      <p:sp>
        <p:nvSpPr>
          <p:cNvPr id="12" name="TextBox 11">
            <a:extLst>
              <a:ext uri="{FF2B5EF4-FFF2-40B4-BE49-F238E27FC236}">
                <a16:creationId xmlns:a16="http://schemas.microsoft.com/office/drawing/2014/main" id="{6181FF8D-35FF-E47E-08F8-8CD4E3638672}"/>
              </a:ext>
            </a:extLst>
          </p:cNvPr>
          <p:cNvSpPr txBox="1"/>
          <p:nvPr/>
        </p:nvSpPr>
        <p:spPr>
          <a:xfrm>
            <a:off x="3729429" y="3380134"/>
            <a:ext cx="1466363" cy="261610"/>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Meet-Me-Room</a:t>
            </a:r>
            <a:endParaRPr lang="en-IN" sz="1100" b="1" dirty="0">
              <a:solidFill>
                <a:srgbClr val="BED730"/>
              </a:solidFill>
              <a:latin typeface="Trebuchet MS"/>
            </a:endParaRPr>
          </a:p>
        </p:txBody>
      </p:sp>
      <p:sp>
        <p:nvSpPr>
          <p:cNvPr id="13" name="TextBox 12">
            <a:extLst>
              <a:ext uri="{FF2B5EF4-FFF2-40B4-BE49-F238E27FC236}">
                <a16:creationId xmlns:a16="http://schemas.microsoft.com/office/drawing/2014/main" id="{2C7F6A96-E88D-DB5C-2800-93F431012092}"/>
              </a:ext>
            </a:extLst>
          </p:cNvPr>
          <p:cNvSpPr txBox="1"/>
          <p:nvPr/>
        </p:nvSpPr>
        <p:spPr>
          <a:xfrm>
            <a:off x="3853286" y="3628815"/>
            <a:ext cx="1416647" cy="856645"/>
          </a:xfrm>
          <a:prstGeom prst="rect">
            <a:avLst/>
          </a:prstGeom>
          <a:noFill/>
        </p:spPr>
        <p:txBody>
          <a:bodyPr wrap="square" lIns="91440" tIns="45720" rIns="91440" bIns="45720" rtlCol="0" anchor="t">
            <a:spAutoFit/>
          </a:bodyPr>
          <a:lstStyle>
            <a:defPPr>
              <a:defRPr lang="en-US"/>
            </a:defPPr>
            <a:lvl1pPr marL="91438" indent="-91438" defTabSz="685800">
              <a:spcAft>
                <a:spcPts val="200"/>
              </a:spcAft>
              <a:buFont typeface="Arial" panose="020B0604020202020204" pitchFamily="34" charset="0"/>
              <a:buChar char="•"/>
              <a:defRPr sz="800">
                <a:solidFill>
                  <a:prstClr val="white"/>
                </a:solidFill>
                <a:latin typeface="Trebuchet MS"/>
              </a:defRPr>
            </a:lvl1pPr>
          </a:lstStyle>
          <a:p>
            <a:pPr marL="91436" indent="-91436" defTabSz="685783">
              <a:defRPr/>
            </a:pPr>
            <a:r>
              <a:rPr lang="en-IN" dirty="0"/>
              <a:t>MDF(Network Closet) in every floor, connected to MMR via network risers</a:t>
            </a:r>
          </a:p>
          <a:p>
            <a:pPr marL="91436" indent="-91436" defTabSz="685783">
              <a:defRPr/>
            </a:pPr>
            <a:r>
              <a:rPr lang="en-IN" dirty="0"/>
              <a:t>Separate access to telco MMRs for O&amp;M in the BTS</a:t>
            </a:r>
          </a:p>
        </p:txBody>
      </p:sp>
      <p:pic>
        <p:nvPicPr>
          <p:cNvPr id="14" name="Picture 13">
            <a:extLst>
              <a:ext uri="{FF2B5EF4-FFF2-40B4-BE49-F238E27FC236}">
                <a16:creationId xmlns:a16="http://schemas.microsoft.com/office/drawing/2014/main" id="{F34ADC3D-6AAA-79EF-121C-6F57B217E012}"/>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3853286" y="3084286"/>
            <a:ext cx="288000" cy="288000"/>
          </a:xfrm>
          <a:prstGeom prst="rect">
            <a:avLst/>
          </a:prstGeom>
        </p:spPr>
      </p:pic>
      <p:sp>
        <p:nvSpPr>
          <p:cNvPr id="15" name="TextBox 14">
            <a:extLst>
              <a:ext uri="{FF2B5EF4-FFF2-40B4-BE49-F238E27FC236}">
                <a16:creationId xmlns:a16="http://schemas.microsoft.com/office/drawing/2014/main" id="{FF49B266-AE8E-4C1E-BE16-E3F0042EAA5B}"/>
              </a:ext>
            </a:extLst>
          </p:cNvPr>
          <p:cNvSpPr txBox="1"/>
          <p:nvPr/>
        </p:nvSpPr>
        <p:spPr>
          <a:xfrm>
            <a:off x="5473781" y="1412153"/>
            <a:ext cx="1447594" cy="261610"/>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Cross-Connectivity</a:t>
            </a:r>
            <a:endParaRPr lang="en-IN" sz="1100" b="1" dirty="0">
              <a:solidFill>
                <a:srgbClr val="BED730"/>
              </a:solidFill>
              <a:latin typeface="Trebuchet MS"/>
            </a:endParaRPr>
          </a:p>
        </p:txBody>
      </p:sp>
      <p:pic>
        <p:nvPicPr>
          <p:cNvPr id="16" name="Picture 15" descr="Shape&#10;&#10;Description automatically generated with low confidence">
            <a:extLst>
              <a:ext uri="{FF2B5EF4-FFF2-40B4-BE49-F238E27FC236}">
                <a16:creationId xmlns:a16="http://schemas.microsoft.com/office/drawing/2014/main" id="{F555E8C5-FAE5-4A15-A046-0FC1686857C5}"/>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39684" y="1087503"/>
            <a:ext cx="288000" cy="288000"/>
          </a:xfrm>
          <a:prstGeom prst="rect">
            <a:avLst/>
          </a:prstGeom>
        </p:spPr>
      </p:pic>
      <p:sp>
        <p:nvSpPr>
          <p:cNvPr id="17" name="TextBox 16">
            <a:extLst>
              <a:ext uri="{FF2B5EF4-FFF2-40B4-BE49-F238E27FC236}">
                <a16:creationId xmlns:a16="http://schemas.microsoft.com/office/drawing/2014/main" id="{6F86892C-9A08-48DD-B4F7-BE885FED64D8}"/>
              </a:ext>
            </a:extLst>
          </p:cNvPr>
          <p:cNvSpPr txBox="1"/>
          <p:nvPr/>
        </p:nvSpPr>
        <p:spPr>
          <a:xfrm>
            <a:off x="5539685" y="1810211"/>
            <a:ext cx="1447594"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defRPr/>
            </a:pPr>
            <a:r>
              <a:rPr lang="en-US" sz="800" dirty="0">
                <a:solidFill>
                  <a:srgbClr val="FFFFFF"/>
                </a:solidFill>
                <a:latin typeface="Trebuchet MS"/>
              </a:rPr>
              <a:t>Access all tenants via cross connects/bulk fiber</a:t>
            </a:r>
          </a:p>
          <a:p>
            <a:pPr marL="91436" indent="-91436" defTabSz="685783">
              <a:buFont typeface="Arial" panose="020B0604020202020204" pitchFamily="34" charset="0"/>
              <a:buChar char="•"/>
              <a:defRPr/>
            </a:pPr>
            <a:r>
              <a:rPr lang="en-US" sz="800" dirty="0">
                <a:solidFill>
                  <a:srgbClr val="FFFFFF"/>
                </a:solidFill>
                <a:latin typeface="Trebuchet MS"/>
              </a:rPr>
              <a:t>Lower </a:t>
            </a:r>
            <a:r>
              <a:rPr lang="en-US" sz="800" dirty="0">
                <a:solidFill>
                  <a:srgbClr val="BED730"/>
                </a:solidFill>
                <a:latin typeface="Trebuchet MS"/>
              </a:rPr>
              <a:t>TCO </a:t>
            </a:r>
            <a:r>
              <a:rPr lang="en-US" sz="800" dirty="0">
                <a:solidFill>
                  <a:srgbClr val="FFFFFF"/>
                </a:solidFill>
                <a:latin typeface="Trebuchet MS"/>
              </a:rPr>
              <a:t>as expensive network bandwidth not required</a:t>
            </a:r>
            <a:endParaRPr lang="en-IN" sz="800" dirty="0">
              <a:solidFill>
                <a:srgbClr val="FFFFFF"/>
              </a:solidFill>
              <a:latin typeface="Trebuchet MS"/>
            </a:endParaRPr>
          </a:p>
        </p:txBody>
      </p:sp>
      <p:sp>
        <p:nvSpPr>
          <p:cNvPr id="18" name="TextBox 17">
            <a:extLst>
              <a:ext uri="{FF2B5EF4-FFF2-40B4-BE49-F238E27FC236}">
                <a16:creationId xmlns:a16="http://schemas.microsoft.com/office/drawing/2014/main" id="{B941F32A-CAE4-99DA-5A80-61F8614480A2}"/>
              </a:ext>
            </a:extLst>
          </p:cNvPr>
          <p:cNvSpPr txBox="1"/>
          <p:nvPr/>
        </p:nvSpPr>
        <p:spPr>
          <a:xfrm>
            <a:off x="3779145" y="1410872"/>
            <a:ext cx="1472674" cy="430887"/>
          </a:xfrm>
          <a:prstGeom prst="rect">
            <a:avLst/>
          </a:prstGeom>
          <a:noFill/>
        </p:spPr>
        <p:txBody>
          <a:bodyPr wrap="square" lIns="91440" tIns="45720" rIns="91440" bIns="45720" rtlCol="0" anchor="t">
            <a:spAutoFit/>
          </a:bodyPr>
          <a:lstStyle/>
          <a:p>
            <a:pPr defTabSz="685783">
              <a:defRPr/>
            </a:pPr>
            <a:r>
              <a:rPr lang="en-US" sz="1100" b="1" dirty="0">
                <a:solidFill>
                  <a:srgbClr val="BED730"/>
                </a:solidFill>
                <a:latin typeface="Trebuchet MS"/>
                <a:ea typeface="Calibri"/>
                <a:cs typeface="Times New Roman"/>
              </a:rPr>
              <a:t>Reliable </a:t>
            </a:r>
          </a:p>
          <a:p>
            <a:pPr defTabSz="685783">
              <a:defRPr/>
            </a:pPr>
            <a:r>
              <a:rPr lang="en-US" sz="1100" b="1" dirty="0">
                <a:solidFill>
                  <a:srgbClr val="BED730"/>
                </a:solidFill>
                <a:latin typeface="Trebuchet MS"/>
                <a:ea typeface="Calibri"/>
                <a:cs typeface="Times New Roman"/>
              </a:rPr>
              <a:t>Network Access</a:t>
            </a:r>
            <a:endParaRPr lang="en-IN" sz="1100" b="1" dirty="0">
              <a:solidFill>
                <a:srgbClr val="BED730"/>
              </a:solidFill>
              <a:latin typeface="Trebuchet MS"/>
              <a:ea typeface="Calibri"/>
              <a:cs typeface="Times New Roman"/>
            </a:endParaRPr>
          </a:p>
        </p:txBody>
      </p:sp>
      <p:sp>
        <p:nvSpPr>
          <p:cNvPr id="19" name="TextBox 18">
            <a:extLst>
              <a:ext uri="{FF2B5EF4-FFF2-40B4-BE49-F238E27FC236}">
                <a16:creationId xmlns:a16="http://schemas.microsoft.com/office/drawing/2014/main" id="{179A6591-56B3-52A3-EEC1-1B56D00F0C45}"/>
              </a:ext>
            </a:extLst>
          </p:cNvPr>
          <p:cNvSpPr txBox="1"/>
          <p:nvPr/>
        </p:nvSpPr>
        <p:spPr>
          <a:xfrm>
            <a:off x="3845049" y="1831648"/>
            <a:ext cx="1416647" cy="1251625"/>
          </a:xfrm>
          <a:prstGeom prst="rect">
            <a:avLst/>
          </a:prstGeom>
          <a:noFill/>
          <a:ln>
            <a:noFill/>
          </a:ln>
        </p:spPr>
        <p:txBody>
          <a:bodyPr wrap="square" lIns="91440" tIns="45720" rIns="91440" bIns="45720" rtlCol="0" anchor="t">
            <a:spAutoFit/>
          </a:bodyPr>
          <a:lstStyle/>
          <a:p>
            <a:pPr marL="91436" indent="-91436" defTabSz="685783">
              <a:spcAft>
                <a:spcPts val="200"/>
              </a:spcAft>
              <a:buFont typeface="Arial,Sans-Serif"/>
              <a:buChar char="•"/>
              <a:defRPr/>
            </a:pPr>
            <a:r>
              <a:rPr lang="en-IN" sz="900" dirty="0">
                <a:solidFill>
                  <a:prstClr val="white"/>
                </a:solidFill>
                <a:latin typeface="Calibri"/>
                <a:ea typeface="Calibri"/>
                <a:cs typeface="Calibri"/>
              </a:rPr>
              <a:t>Multiple Fiber routes to the building and MMRs at each tower of the DCs.</a:t>
            </a:r>
          </a:p>
          <a:p>
            <a:pPr marL="91436" indent="-91436" defTabSz="685783">
              <a:spcAft>
                <a:spcPts val="200"/>
              </a:spcAft>
              <a:buFont typeface="Arial,Sans-Serif"/>
              <a:buChar char="•"/>
              <a:defRPr/>
            </a:pPr>
            <a:r>
              <a:rPr lang="en-IN" sz="900" dirty="0">
                <a:solidFill>
                  <a:prstClr val="white"/>
                </a:solidFill>
                <a:latin typeface="Calibri"/>
                <a:ea typeface="Calibri"/>
                <a:cs typeface="Calibri"/>
              </a:rPr>
              <a:t>Enables connect for </a:t>
            </a:r>
            <a:r>
              <a:rPr lang="en-IN" sz="900" dirty="0">
                <a:solidFill>
                  <a:srgbClr val="BED730"/>
                </a:solidFill>
                <a:latin typeface="Calibri"/>
                <a:ea typeface="Calibri"/>
                <a:cs typeface="Calibri"/>
              </a:rPr>
              <a:t>DR</a:t>
            </a:r>
            <a:r>
              <a:rPr lang="en-IN" sz="900" dirty="0">
                <a:solidFill>
                  <a:prstClr val="white"/>
                </a:solidFill>
                <a:latin typeface="Calibri"/>
                <a:ea typeface="Calibri"/>
                <a:cs typeface="Calibri"/>
              </a:rPr>
              <a:t>, </a:t>
            </a:r>
            <a:r>
              <a:rPr lang="en-IN" sz="900" dirty="0">
                <a:solidFill>
                  <a:srgbClr val="BED730"/>
                </a:solidFill>
                <a:latin typeface="Calibri"/>
                <a:ea typeface="Calibri"/>
                <a:cs typeface="Calibri"/>
              </a:rPr>
              <a:t>NDR, FDR</a:t>
            </a:r>
            <a:r>
              <a:rPr lang="en-IN" sz="900" dirty="0">
                <a:solidFill>
                  <a:prstClr val="white"/>
                </a:solidFill>
                <a:latin typeface="Calibri"/>
                <a:ea typeface="Calibri"/>
                <a:cs typeface="Calibri"/>
              </a:rPr>
              <a:t> deployments </a:t>
            </a:r>
            <a:endParaRPr lang="en-US" sz="900" dirty="0">
              <a:solidFill>
                <a:prstClr val="white"/>
              </a:solidFill>
              <a:latin typeface="Calibri"/>
              <a:ea typeface="Calibri"/>
              <a:cs typeface="Calibri"/>
            </a:endParaRPr>
          </a:p>
          <a:p>
            <a:pPr marL="171442" indent="-171442" defTabSz="685783">
              <a:buFont typeface="Arial"/>
              <a:buChar char="•"/>
              <a:defRPr/>
            </a:pPr>
            <a:endParaRPr lang="en-IN" sz="900" dirty="0">
              <a:solidFill>
                <a:prstClr val="white"/>
              </a:solidFill>
              <a:latin typeface="Calibri"/>
              <a:ea typeface="Calibri"/>
              <a:cs typeface="Calibri"/>
            </a:endParaRPr>
          </a:p>
          <a:p>
            <a:pPr defTabSz="685783">
              <a:defRPr/>
            </a:pPr>
            <a:endParaRPr lang="en-IN" sz="900" dirty="0">
              <a:solidFill>
                <a:prstClr val="white"/>
              </a:solidFill>
              <a:latin typeface="Calibri"/>
              <a:ea typeface="Calibri"/>
              <a:cs typeface="Calibri"/>
            </a:endParaRPr>
          </a:p>
        </p:txBody>
      </p:sp>
      <p:pic>
        <p:nvPicPr>
          <p:cNvPr id="20" name="Picture 19" descr="A picture containing night sky&#10;&#10;Description automatically generated">
            <a:extLst>
              <a:ext uri="{FF2B5EF4-FFF2-40B4-BE49-F238E27FC236}">
                <a16:creationId xmlns:a16="http://schemas.microsoft.com/office/drawing/2014/main" id="{B380EF2B-11C3-5FB4-79CD-327B289DEDD6}"/>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45048" y="1087503"/>
            <a:ext cx="288000" cy="288000"/>
          </a:xfrm>
          <a:prstGeom prst="rect">
            <a:avLst/>
          </a:prstGeom>
        </p:spPr>
      </p:pic>
      <p:pic>
        <p:nvPicPr>
          <p:cNvPr id="3" name="Picture 2">
            <a:extLst>
              <a:ext uri="{FF2B5EF4-FFF2-40B4-BE49-F238E27FC236}">
                <a16:creationId xmlns:a16="http://schemas.microsoft.com/office/drawing/2014/main" id="{E7700A04-769E-9107-D2A3-DD82706ABA49}"/>
              </a:ext>
            </a:extLst>
          </p:cNvPr>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142607" y="1087504"/>
            <a:ext cx="288000" cy="249473"/>
          </a:xfrm>
          <a:prstGeom prst="rect">
            <a:avLst/>
          </a:prstGeom>
        </p:spPr>
      </p:pic>
    </p:spTree>
    <p:extLst>
      <p:ext uri="{BB962C8B-B14F-4D97-AF65-F5344CB8AC3E}">
        <p14:creationId xmlns:p14="http://schemas.microsoft.com/office/powerpoint/2010/main" val="40584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6CB9D-DEC2-074D-5058-733A69497620}"/>
              </a:ext>
            </a:extLst>
          </p:cNvPr>
          <p:cNvSpPr>
            <a:spLocks noGrp="1"/>
          </p:cNvSpPr>
          <p:nvPr>
            <p:ph type="title"/>
          </p:nvPr>
        </p:nvSpPr>
        <p:spPr>
          <a:xfrm>
            <a:off x="324000" y="211574"/>
            <a:ext cx="8496150" cy="415490"/>
          </a:xfrm>
        </p:spPr>
        <p:txBody>
          <a:bodyPr>
            <a:normAutofit fontScale="90000"/>
          </a:bodyPr>
          <a:lstStyle/>
          <a:p>
            <a:r>
              <a:rPr lang="en-US" dirty="0"/>
              <a:t>Network Fiber Paths</a:t>
            </a:r>
          </a:p>
        </p:txBody>
      </p:sp>
      <p:pic>
        <p:nvPicPr>
          <p:cNvPr id="8" name="Picture 7">
            <a:extLst>
              <a:ext uri="{FF2B5EF4-FFF2-40B4-BE49-F238E27FC236}">
                <a16:creationId xmlns:a16="http://schemas.microsoft.com/office/drawing/2014/main" id="{AA2C8E4B-247B-6BB3-42C5-9204DEDEC2B0}"/>
              </a:ext>
            </a:extLst>
          </p:cNvPr>
          <p:cNvPicPr>
            <a:picLocks noChangeAspect="1"/>
          </p:cNvPicPr>
          <p:nvPr/>
        </p:nvPicPr>
        <p:blipFill rotWithShape="1">
          <a:blip r:embed="rId2"/>
          <a:srcRect b="5760"/>
          <a:stretch/>
        </p:blipFill>
        <p:spPr>
          <a:xfrm>
            <a:off x="4231340" y="2842457"/>
            <a:ext cx="4588809" cy="1889881"/>
          </a:xfrm>
          <a:prstGeom prst="rect">
            <a:avLst/>
          </a:prstGeom>
        </p:spPr>
      </p:pic>
      <p:pic>
        <p:nvPicPr>
          <p:cNvPr id="55" name="Picture 46" descr="Diagram, schematic&#10;&#10;Description automatically generated">
            <a:extLst>
              <a:ext uri="{FF2B5EF4-FFF2-40B4-BE49-F238E27FC236}">
                <a16:creationId xmlns:a16="http://schemas.microsoft.com/office/drawing/2014/main" id="{773DA7E8-5050-C488-4623-8914DE31C9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4231190" y="825125"/>
            <a:ext cx="4588810" cy="2017332"/>
          </a:xfrm>
          <a:prstGeom prst="rect">
            <a:avLst/>
          </a:prstGeom>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525F2AB3-F2A4-0DCF-0B8B-38245623A4A3}"/>
              </a:ext>
            </a:extLst>
          </p:cNvPr>
          <p:cNvSpPr txBox="1"/>
          <p:nvPr/>
        </p:nvSpPr>
        <p:spPr>
          <a:xfrm>
            <a:off x="324000" y="987425"/>
            <a:ext cx="3737012" cy="830997"/>
          </a:xfrm>
          <a:prstGeom prst="rect">
            <a:avLst/>
          </a:prstGeom>
          <a:noFill/>
        </p:spPr>
        <p:txBody>
          <a:bodyPr wrap="square" rtlCol="0">
            <a:spAutoFit/>
          </a:bodyPr>
          <a:lstStyle/>
          <a:p>
            <a:pPr defTabSz="914378" eaLnBrk="0" fontAlgn="base" hangingPunct="0">
              <a:spcBef>
                <a:spcPct val="0"/>
              </a:spcBef>
              <a:spcAft>
                <a:spcPct val="0"/>
              </a:spcAft>
            </a:pPr>
            <a:r>
              <a:rPr lang="en-GB" altLang="en-US" sz="1200" dirty="0">
                <a:solidFill>
                  <a:schemeClr val="bg1"/>
                </a:solidFill>
                <a:latin typeface="+mj-lt"/>
                <a:ea typeface="Times New Roman" panose="02020603050405020304" pitchFamily="18" charset="0"/>
                <a:cs typeface="Arial" panose="020B0604020202020204" pitchFamily="34" charset="0"/>
              </a:rPr>
              <a:t>Interconnected DC towers in the campus via fibre Cross Connect offering uniform network access for application hosted in any of the towers. And four POE for each towers for external telecom fibres</a:t>
            </a:r>
            <a:endParaRPr lang="en-GB" altLang="en-US" sz="1200" dirty="0">
              <a:solidFill>
                <a:schemeClr val="bg1"/>
              </a:solidFill>
              <a:latin typeface="+mj-lt"/>
            </a:endParaRPr>
          </a:p>
        </p:txBody>
      </p:sp>
      <p:graphicFrame>
        <p:nvGraphicFramePr>
          <p:cNvPr id="4" name="Diagram 3">
            <a:extLst>
              <a:ext uri="{FF2B5EF4-FFF2-40B4-BE49-F238E27FC236}">
                <a16:creationId xmlns:a16="http://schemas.microsoft.com/office/drawing/2014/main" id="{BB82F6F2-6A79-D17D-44DD-F0CCDCBB07F9}"/>
              </a:ext>
            </a:extLst>
          </p:cNvPr>
          <p:cNvGraphicFramePr/>
          <p:nvPr/>
        </p:nvGraphicFramePr>
        <p:xfrm>
          <a:off x="476400" y="1822426"/>
          <a:ext cx="3448930" cy="3109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6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126137-89BE-2CDD-18E0-D8DCCE129C23}"/>
              </a:ext>
            </a:extLst>
          </p:cNvPr>
          <p:cNvSpPr>
            <a:spLocks noGrp="1"/>
          </p:cNvSpPr>
          <p:nvPr>
            <p:ph type="body" sz="quarter" idx="11"/>
          </p:nvPr>
        </p:nvSpPr>
        <p:spPr>
          <a:xfrm>
            <a:off x="323850" y="3929322"/>
            <a:ext cx="8496300" cy="1106806"/>
          </a:xfrm>
        </p:spPr>
        <p:txBody>
          <a:bodyPr/>
          <a:lstStyle/>
          <a:p>
            <a:r>
              <a:rPr lang="en-US" dirty="0"/>
              <a:t>Sify data centers </a:t>
            </a:r>
          </a:p>
        </p:txBody>
      </p:sp>
    </p:spTree>
    <p:extLst>
      <p:ext uri="{BB962C8B-B14F-4D97-AF65-F5344CB8AC3E}">
        <p14:creationId xmlns:p14="http://schemas.microsoft.com/office/powerpoint/2010/main" val="31936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3C2AD189-1574-46D9-AEE2-F2146D8D81DA}"/>
              </a:ext>
            </a:extLst>
          </p:cNvPr>
          <p:cNvGrpSpPr/>
          <p:nvPr/>
        </p:nvGrpSpPr>
        <p:grpSpPr>
          <a:xfrm>
            <a:off x="4095119" y="1015388"/>
            <a:ext cx="2754401" cy="2927667"/>
            <a:chOff x="4313203" y="1074856"/>
            <a:chExt cx="2754401" cy="2927667"/>
          </a:xfrm>
          <a:solidFill>
            <a:schemeClr val="bg2"/>
          </a:solidFill>
        </p:grpSpPr>
        <p:cxnSp>
          <p:nvCxnSpPr>
            <p:cNvPr id="155" name="Straight Connector 154">
              <a:extLst>
                <a:ext uri="{FF2B5EF4-FFF2-40B4-BE49-F238E27FC236}">
                  <a16:creationId xmlns:a16="http://schemas.microsoft.com/office/drawing/2014/main" id="{8F739ABD-D483-438D-AEB0-B2926895EFF6}"/>
                </a:ext>
              </a:extLst>
            </p:cNvPr>
            <p:cNvCxnSpPr>
              <a:cxnSpLocks/>
            </p:cNvCxnSpPr>
            <p:nvPr/>
          </p:nvCxnSpPr>
          <p:spPr>
            <a:xfrm flipV="1">
              <a:off x="6292016" y="2223735"/>
              <a:ext cx="224239" cy="45740"/>
            </a:xfrm>
            <a:prstGeom prst="line">
              <a:avLst/>
            </a:prstGeom>
            <a:grpFill/>
          </p:spPr>
          <p:style>
            <a:lnRef idx="1">
              <a:schemeClr val="dk1"/>
            </a:lnRef>
            <a:fillRef idx="2">
              <a:schemeClr val="dk1"/>
            </a:fillRef>
            <a:effectRef idx="1">
              <a:schemeClr val="dk1"/>
            </a:effectRef>
            <a:fontRef idx="minor">
              <a:schemeClr val="dk1"/>
            </a:fontRef>
          </p:style>
        </p:cxnSp>
        <p:cxnSp>
          <p:nvCxnSpPr>
            <p:cNvPr id="156" name="Straight Connector 155">
              <a:extLst>
                <a:ext uri="{FF2B5EF4-FFF2-40B4-BE49-F238E27FC236}">
                  <a16:creationId xmlns:a16="http://schemas.microsoft.com/office/drawing/2014/main" id="{99022D26-8ACB-4F12-9283-21F30508228B}"/>
                </a:ext>
              </a:extLst>
            </p:cNvPr>
            <p:cNvCxnSpPr/>
            <p:nvPr/>
          </p:nvCxnSpPr>
          <p:spPr>
            <a:xfrm flipV="1">
              <a:off x="6507072" y="1975786"/>
              <a:ext cx="0" cy="243391"/>
            </a:xfrm>
            <a:prstGeom prst="line">
              <a:avLst/>
            </a:prstGeom>
            <a:grpFill/>
          </p:spPr>
          <p:style>
            <a:lnRef idx="1">
              <a:schemeClr val="dk1"/>
            </a:lnRef>
            <a:fillRef idx="2">
              <a:schemeClr val="dk1"/>
            </a:fillRef>
            <a:effectRef idx="1">
              <a:schemeClr val="dk1"/>
            </a:effectRef>
            <a:fontRef idx="minor">
              <a:schemeClr val="dk1"/>
            </a:fontRef>
          </p:style>
        </p:cxnSp>
        <p:sp>
          <p:nvSpPr>
            <p:cNvPr id="157" name="Freeform 22">
              <a:extLst>
                <a:ext uri="{FF2B5EF4-FFF2-40B4-BE49-F238E27FC236}">
                  <a16:creationId xmlns:a16="http://schemas.microsoft.com/office/drawing/2014/main" id="{A0FB3C78-E342-4C9A-978A-2D38DF193D81}"/>
                </a:ext>
              </a:extLst>
            </p:cNvPr>
            <p:cNvSpPr>
              <a:spLocks/>
            </p:cNvSpPr>
            <p:nvPr/>
          </p:nvSpPr>
          <p:spPr bwMode="auto">
            <a:xfrm>
              <a:off x="4315172" y="1083920"/>
              <a:ext cx="2752432" cy="2916953"/>
            </a:xfrm>
            <a:custGeom>
              <a:avLst/>
              <a:gdLst/>
              <a:ahLst/>
              <a:cxnLst>
                <a:cxn ang="0">
                  <a:pos x="408" y="1524"/>
                </a:cxn>
                <a:cxn ang="0">
                  <a:pos x="387" y="1463"/>
                </a:cxn>
                <a:cxn ang="0">
                  <a:pos x="319" y="1311"/>
                </a:cxn>
                <a:cxn ang="0">
                  <a:pos x="285" y="1222"/>
                </a:cxn>
                <a:cxn ang="0">
                  <a:pos x="252" y="1137"/>
                </a:cxn>
                <a:cxn ang="0">
                  <a:pos x="239" y="1039"/>
                </a:cxn>
                <a:cxn ang="0">
                  <a:pos x="232" y="976"/>
                </a:cxn>
                <a:cxn ang="0">
                  <a:pos x="238" y="883"/>
                </a:cxn>
                <a:cxn ang="0">
                  <a:pos x="228" y="838"/>
                </a:cxn>
                <a:cxn ang="0">
                  <a:pos x="213" y="815"/>
                </a:cxn>
                <a:cxn ang="0">
                  <a:pos x="165" y="888"/>
                </a:cxn>
                <a:cxn ang="0">
                  <a:pos x="41" y="796"/>
                </a:cxn>
                <a:cxn ang="0">
                  <a:pos x="104" y="791"/>
                </a:cxn>
                <a:cxn ang="0">
                  <a:pos x="42" y="770"/>
                </a:cxn>
                <a:cxn ang="0">
                  <a:pos x="9" y="731"/>
                </a:cxn>
                <a:cxn ang="0">
                  <a:pos x="78" y="698"/>
                </a:cxn>
                <a:cxn ang="0">
                  <a:pos x="154" y="667"/>
                </a:cxn>
                <a:cxn ang="0">
                  <a:pos x="109" y="527"/>
                </a:cxn>
                <a:cxn ang="0">
                  <a:pos x="249" y="458"/>
                </a:cxn>
                <a:cxn ang="0">
                  <a:pos x="354" y="347"/>
                </a:cxn>
                <a:cxn ang="0">
                  <a:pos x="403" y="274"/>
                </a:cxn>
                <a:cxn ang="0">
                  <a:pos x="280" y="67"/>
                </a:cxn>
                <a:cxn ang="0">
                  <a:pos x="570" y="159"/>
                </a:cxn>
                <a:cxn ang="0">
                  <a:pos x="610" y="247"/>
                </a:cxn>
                <a:cxn ang="0">
                  <a:pos x="573" y="313"/>
                </a:cxn>
                <a:cxn ang="0">
                  <a:pos x="644" y="357"/>
                </a:cxn>
                <a:cxn ang="0">
                  <a:pos x="647" y="428"/>
                </a:cxn>
                <a:cxn ang="0">
                  <a:pos x="756" y="522"/>
                </a:cxn>
                <a:cxn ang="0">
                  <a:pos x="855" y="536"/>
                </a:cxn>
                <a:cxn ang="0">
                  <a:pos x="976" y="581"/>
                </a:cxn>
                <a:cxn ang="0">
                  <a:pos x="1047" y="543"/>
                </a:cxn>
                <a:cxn ang="0">
                  <a:pos x="1085" y="533"/>
                </a:cxn>
                <a:cxn ang="0">
                  <a:pos x="1221" y="544"/>
                </a:cxn>
                <a:cxn ang="0">
                  <a:pos x="1261" y="484"/>
                </a:cxn>
                <a:cxn ang="0">
                  <a:pos x="1371" y="394"/>
                </a:cxn>
                <a:cxn ang="0">
                  <a:pos x="1453" y="393"/>
                </a:cxn>
                <a:cxn ang="0">
                  <a:pos x="1495" y="429"/>
                </a:cxn>
                <a:cxn ang="0">
                  <a:pos x="1475" y="491"/>
                </a:cxn>
                <a:cxn ang="0">
                  <a:pos x="1404" y="597"/>
                </a:cxn>
                <a:cxn ang="0">
                  <a:pos x="1335" y="686"/>
                </a:cxn>
                <a:cxn ang="0">
                  <a:pos x="1309" y="799"/>
                </a:cxn>
                <a:cxn ang="0">
                  <a:pos x="1271" y="712"/>
                </a:cxn>
                <a:cxn ang="0">
                  <a:pos x="1230" y="698"/>
                </a:cxn>
                <a:cxn ang="0">
                  <a:pos x="1280" y="634"/>
                </a:cxn>
                <a:cxn ang="0">
                  <a:pos x="1145" y="629"/>
                </a:cxn>
                <a:cxn ang="0">
                  <a:pos x="1106" y="588"/>
                </a:cxn>
                <a:cxn ang="0">
                  <a:pos x="1060" y="593"/>
                </a:cxn>
                <a:cxn ang="0">
                  <a:pos x="1061" y="663"/>
                </a:cxn>
                <a:cxn ang="0">
                  <a:pos x="1096" y="744"/>
                </a:cxn>
                <a:cxn ang="0">
                  <a:pos x="1113" y="838"/>
                </a:cxn>
                <a:cxn ang="0">
                  <a:pos x="1076" y="839"/>
                </a:cxn>
                <a:cxn ang="0">
                  <a:pos x="1044" y="838"/>
                </a:cxn>
                <a:cxn ang="0">
                  <a:pos x="998" y="915"/>
                </a:cxn>
                <a:cxn ang="0">
                  <a:pos x="932" y="956"/>
                </a:cxn>
                <a:cxn ang="0">
                  <a:pos x="912" y="969"/>
                </a:cxn>
                <a:cxn ang="0">
                  <a:pos x="784" y="1089"/>
                </a:cxn>
                <a:cxn ang="0">
                  <a:pos x="698" y="1151"/>
                </a:cxn>
                <a:cxn ang="0">
                  <a:pos x="633" y="1240"/>
                </a:cxn>
                <a:cxn ang="0">
                  <a:pos x="638" y="1300"/>
                </a:cxn>
                <a:cxn ang="0">
                  <a:pos x="614" y="1396"/>
                </a:cxn>
                <a:cxn ang="0">
                  <a:pos x="601" y="1487"/>
                </a:cxn>
                <a:cxn ang="0">
                  <a:pos x="590" y="1552"/>
                </a:cxn>
              </a:cxnLst>
              <a:rect l="0" t="0" r="r" b="b"/>
              <a:pathLst>
                <a:path w="1521" h="1612">
                  <a:moveTo>
                    <a:pt x="472" y="1612"/>
                  </a:moveTo>
                  <a:cubicBezTo>
                    <a:pt x="469" y="1612"/>
                    <a:pt x="465" y="1612"/>
                    <a:pt x="463" y="1611"/>
                  </a:cubicBezTo>
                  <a:cubicBezTo>
                    <a:pt x="461" y="1610"/>
                    <a:pt x="458" y="1609"/>
                    <a:pt x="456" y="1607"/>
                  </a:cubicBezTo>
                  <a:cubicBezTo>
                    <a:pt x="454" y="1606"/>
                    <a:pt x="454" y="1606"/>
                    <a:pt x="454" y="1606"/>
                  </a:cubicBezTo>
                  <a:cubicBezTo>
                    <a:pt x="453" y="1604"/>
                    <a:pt x="453" y="1603"/>
                    <a:pt x="451" y="1603"/>
                  </a:cubicBezTo>
                  <a:cubicBezTo>
                    <a:pt x="451" y="1602"/>
                    <a:pt x="451" y="1602"/>
                    <a:pt x="451" y="1602"/>
                  </a:cubicBezTo>
                  <a:cubicBezTo>
                    <a:pt x="450" y="1602"/>
                    <a:pt x="450" y="1602"/>
                    <a:pt x="450" y="1602"/>
                  </a:cubicBezTo>
                  <a:cubicBezTo>
                    <a:pt x="449" y="1600"/>
                    <a:pt x="448" y="1600"/>
                    <a:pt x="446" y="1599"/>
                  </a:cubicBezTo>
                  <a:cubicBezTo>
                    <a:pt x="444" y="1597"/>
                    <a:pt x="442" y="1595"/>
                    <a:pt x="440" y="1592"/>
                  </a:cubicBezTo>
                  <a:cubicBezTo>
                    <a:pt x="440" y="1591"/>
                    <a:pt x="438" y="1589"/>
                    <a:pt x="437" y="1587"/>
                  </a:cubicBezTo>
                  <a:cubicBezTo>
                    <a:pt x="436" y="1587"/>
                    <a:pt x="435" y="1586"/>
                    <a:pt x="435" y="1585"/>
                  </a:cubicBezTo>
                  <a:cubicBezTo>
                    <a:pt x="434" y="1584"/>
                    <a:pt x="433" y="1582"/>
                    <a:pt x="432" y="1581"/>
                  </a:cubicBezTo>
                  <a:cubicBezTo>
                    <a:pt x="430" y="1579"/>
                    <a:pt x="429" y="1578"/>
                    <a:pt x="428" y="1577"/>
                  </a:cubicBezTo>
                  <a:cubicBezTo>
                    <a:pt x="427" y="1574"/>
                    <a:pt x="424" y="1572"/>
                    <a:pt x="423" y="1572"/>
                  </a:cubicBezTo>
                  <a:cubicBezTo>
                    <a:pt x="423" y="1572"/>
                    <a:pt x="423" y="1572"/>
                    <a:pt x="423" y="1572"/>
                  </a:cubicBezTo>
                  <a:cubicBezTo>
                    <a:pt x="423" y="1572"/>
                    <a:pt x="423" y="1572"/>
                    <a:pt x="423" y="1572"/>
                  </a:cubicBezTo>
                  <a:cubicBezTo>
                    <a:pt x="422" y="1571"/>
                    <a:pt x="420" y="1569"/>
                    <a:pt x="419" y="1567"/>
                  </a:cubicBezTo>
                  <a:cubicBezTo>
                    <a:pt x="419" y="1566"/>
                    <a:pt x="418" y="1563"/>
                    <a:pt x="420" y="1562"/>
                  </a:cubicBezTo>
                  <a:cubicBezTo>
                    <a:pt x="421" y="1561"/>
                    <a:pt x="421" y="1561"/>
                    <a:pt x="421" y="1560"/>
                  </a:cubicBezTo>
                  <a:cubicBezTo>
                    <a:pt x="423" y="1556"/>
                    <a:pt x="423" y="1556"/>
                    <a:pt x="423" y="1556"/>
                  </a:cubicBezTo>
                  <a:cubicBezTo>
                    <a:pt x="419" y="1559"/>
                    <a:pt x="419" y="1559"/>
                    <a:pt x="419" y="1559"/>
                  </a:cubicBezTo>
                  <a:cubicBezTo>
                    <a:pt x="417" y="1559"/>
                    <a:pt x="416" y="1558"/>
                    <a:pt x="415" y="1556"/>
                  </a:cubicBezTo>
                  <a:cubicBezTo>
                    <a:pt x="415" y="1556"/>
                    <a:pt x="415" y="1556"/>
                    <a:pt x="415" y="1556"/>
                  </a:cubicBezTo>
                  <a:cubicBezTo>
                    <a:pt x="414" y="1555"/>
                    <a:pt x="414" y="1555"/>
                    <a:pt x="414" y="1555"/>
                  </a:cubicBezTo>
                  <a:cubicBezTo>
                    <a:pt x="413" y="1554"/>
                    <a:pt x="413" y="1552"/>
                    <a:pt x="414" y="1550"/>
                  </a:cubicBezTo>
                  <a:cubicBezTo>
                    <a:pt x="414" y="1550"/>
                    <a:pt x="414" y="1550"/>
                    <a:pt x="414" y="1550"/>
                  </a:cubicBezTo>
                  <a:cubicBezTo>
                    <a:pt x="415" y="1548"/>
                    <a:pt x="415" y="1548"/>
                    <a:pt x="415" y="1548"/>
                  </a:cubicBezTo>
                  <a:cubicBezTo>
                    <a:pt x="413" y="1548"/>
                    <a:pt x="413" y="1548"/>
                    <a:pt x="413" y="1548"/>
                  </a:cubicBezTo>
                  <a:cubicBezTo>
                    <a:pt x="413" y="1548"/>
                    <a:pt x="413" y="1547"/>
                    <a:pt x="413" y="1547"/>
                  </a:cubicBezTo>
                  <a:cubicBezTo>
                    <a:pt x="412" y="1547"/>
                    <a:pt x="412" y="1547"/>
                    <a:pt x="412" y="1547"/>
                  </a:cubicBezTo>
                  <a:cubicBezTo>
                    <a:pt x="411" y="1547"/>
                    <a:pt x="409" y="1546"/>
                    <a:pt x="409" y="1544"/>
                  </a:cubicBezTo>
                  <a:cubicBezTo>
                    <a:pt x="409" y="1544"/>
                    <a:pt x="409" y="1544"/>
                    <a:pt x="409" y="1544"/>
                  </a:cubicBezTo>
                  <a:cubicBezTo>
                    <a:pt x="409" y="1544"/>
                    <a:pt x="409" y="1544"/>
                    <a:pt x="409" y="1544"/>
                  </a:cubicBezTo>
                  <a:cubicBezTo>
                    <a:pt x="409" y="1543"/>
                    <a:pt x="408" y="1542"/>
                    <a:pt x="408" y="1541"/>
                  </a:cubicBezTo>
                  <a:cubicBezTo>
                    <a:pt x="407" y="1540"/>
                    <a:pt x="407" y="1539"/>
                    <a:pt x="406" y="1538"/>
                  </a:cubicBezTo>
                  <a:cubicBezTo>
                    <a:pt x="406" y="1537"/>
                    <a:pt x="406" y="1536"/>
                    <a:pt x="405" y="1533"/>
                  </a:cubicBezTo>
                  <a:cubicBezTo>
                    <a:pt x="404" y="1532"/>
                    <a:pt x="404" y="1531"/>
                    <a:pt x="404" y="1531"/>
                  </a:cubicBezTo>
                  <a:cubicBezTo>
                    <a:pt x="403" y="1528"/>
                    <a:pt x="403" y="1524"/>
                    <a:pt x="403" y="1522"/>
                  </a:cubicBezTo>
                  <a:cubicBezTo>
                    <a:pt x="403" y="1515"/>
                    <a:pt x="403" y="1515"/>
                    <a:pt x="403" y="1515"/>
                  </a:cubicBezTo>
                  <a:cubicBezTo>
                    <a:pt x="404" y="1514"/>
                    <a:pt x="404" y="1513"/>
                    <a:pt x="405" y="1513"/>
                  </a:cubicBezTo>
                  <a:cubicBezTo>
                    <a:pt x="406" y="1513"/>
                    <a:pt x="407" y="1514"/>
                    <a:pt x="407" y="1514"/>
                  </a:cubicBezTo>
                  <a:cubicBezTo>
                    <a:pt x="407" y="1515"/>
                    <a:pt x="407" y="1516"/>
                    <a:pt x="408" y="1517"/>
                  </a:cubicBezTo>
                  <a:cubicBezTo>
                    <a:pt x="408" y="1518"/>
                    <a:pt x="408" y="1518"/>
                    <a:pt x="408" y="1519"/>
                  </a:cubicBezTo>
                  <a:cubicBezTo>
                    <a:pt x="408" y="1519"/>
                    <a:pt x="408" y="1519"/>
                    <a:pt x="408" y="1519"/>
                  </a:cubicBezTo>
                  <a:cubicBezTo>
                    <a:pt x="408" y="1520"/>
                    <a:pt x="408" y="1520"/>
                    <a:pt x="408" y="1520"/>
                  </a:cubicBezTo>
                  <a:cubicBezTo>
                    <a:pt x="409" y="1521"/>
                    <a:pt x="409" y="1523"/>
                    <a:pt x="408" y="1524"/>
                  </a:cubicBezTo>
                  <a:cubicBezTo>
                    <a:pt x="408" y="1525"/>
                    <a:pt x="408" y="1525"/>
                    <a:pt x="408" y="1525"/>
                  </a:cubicBezTo>
                  <a:cubicBezTo>
                    <a:pt x="408" y="1525"/>
                    <a:pt x="408" y="1525"/>
                    <a:pt x="408" y="1525"/>
                  </a:cubicBezTo>
                  <a:cubicBezTo>
                    <a:pt x="408" y="1526"/>
                    <a:pt x="408" y="1526"/>
                    <a:pt x="408" y="1527"/>
                  </a:cubicBezTo>
                  <a:cubicBezTo>
                    <a:pt x="408" y="1528"/>
                    <a:pt x="408" y="1528"/>
                    <a:pt x="408" y="1528"/>
                  </a:cubicBezTo>
                  <a:cubicBezTo>
                    <a:pt x="409" y="1528"/>
                    <a:pt x="409" y="1528"/>
                    <a:pt x="409" y="1528"/>
                  </a:cubicBezTo>
                  <a:cubicBezTo>
                    <a:pt x="409" y="1528"/>
                    <a:pt x="409" y="1528"/>
                    <a:pt x="409" y="1528"/>
                  </a:cubicBezTo>
                  <a:cubicBezTo>
                    <a:pt x="410" y="1529"/>
                    <a:pt x="410" y="1529"/>
                    <a:pt x="411" y="1529"/>
                  </a:cubicBezTo>
                  <a:cubicBezTo>
                    <a:pt x="411" y="1529"/>
                    <a:pt x="412" y="1529"/>
                    <a:pt x="412" y="1529"/>
                  </a:cubicBezTo>
                  <a:cubicBezTo>
                    <a:pt x="414" y="1528"/>
                    <a:pt x="414" y="1528"/>
                    <a:pt x="414" y="1528"/>
                  </a:cubicBezTo>
                  <a:cubicBezTo>
                    <a:pt x="413" y="1527"/>
                    <a:pt x="413" y="1527"/>
                    <a:pt x="413" y="1527"/>
                  </a:cubicBezTo>
                  <a:cubicBezTo>
                    <a:pt x="412" y="1526"/>
                    <a:pt x="412" y="1524"/>
                    <a:pt x="412" y="1523"/>
                  </a:cubicBezTo>
                  <a:cubicBezTo>
                    <a:pt x="412" y="1513"/>
                    <a:pt x="412" y="1513"/>
                    <a:pt x="412" y="1513"/>
                  </a:cubicBezTo>
                  <a:cubicBezTo>
                    <a:pt x="411" y="1512"/>
                    <a:pt x="411" y="1512"/>
                    <a:pt x="411" y="1512"/>
                  </a:cubicBezTo>
                  <a:cubicBezTo>
                    <a:pt x="411" y="1512"/>
                    <a:pt x="411" y="1511"/>
                    <a:pt x="411" y="1510"/>
                  </a:cubicBezTo>
                  <a:cubicBezTo>
                    <a:pt x="410" y="1509"/>
                    <a:pt x="410" y="1508"/>
                    <a:pt x="410" y="1508"/>
                  </a:cubicBezTo>
                  <a:cubicBezTo>
                    <a:pt x="409" y="1507"/>
                    <a:pt x="408" y="1507"/>
                    <a:pt x="406" y="1507"/>
                  </a:cubicBezTo>
                  <a:cubicBezTo>
                    <a:pt x="404" y="1507"/>
                    <a:pt x="404" y="1507"/>
                    <a:pt x="404" y="1507"/>
                  </a:cubicBezTo>
                  <a:cubicBezTo>
                    <a:pt x="403" y="1507"/>
                    <a:pt x="403" y="1506"/>
                    <a:pt x="403" y="1506"/>
                  </a:cubicBezTo>
                  <a:cubicBezTo>
                    <a:pt x="406" y="1503"/>
                    <a:pt x="406" y="1503"/>
                    <a:pt x="406" y="1503"/>
                  </a:cubicBezTo>
                  <a:cubicBezTo>
                    <a:pt x="407" y="1502"/>
                    <a:pt x="407" y="1502"/>
                    <a:pt x="407" y="1501"/>
                  </a:cubicBezTo>
                  <a:cubicBezTo>
                    <a:pt x="407" y="1500"/>
                    <a:pt x="407" y="1500"/>
                    <a:pt x="406" y="1499"/>
                  </a:cubicBezTo>
                  <a:cubicBezTo>
                    <a:pt x="405" y="1499"/>
                    <a:pt x="404" y="1499"/>
                    <a:pt x="402" y="1499"/>
                  </a:cubicBezTo>
                  <a:cubicBezTo>
                    <a:pt x="402" y="1499"/>
                    <a:pt x="402" y="1499"/>
                    <a:pt x="402" y="1499"/>
                  </a:cubicBezTo>
                  <a:cubicBezTo>
                    <a:pt x="401" y="1499"/>
                    <a:pt x="401" y="1499"/>
                    <a:pt x="401" y="1499"/>
                  </a:cubicBezTo>
                  <a:cubicBezTo>
                    <a:pt x="401" y="1499"/>
                    <a:pt x="401" y="1499"/>
                    <a:pt x="401" y="1499"/>
                  </a:cubicBezTo>
                  <a:cubicBezTo>
                    <a:pt x="400" y="1499"/>
                    <a:pt x="400" y="1498"/>
                    <a:pt x="400" y="1497"/>
                  </a:cubicBezTo>
                  <a:cubicBezTo>
                    <a:pt x="400" y="1497"/>
                    <a:pt x="400" y="1497"/>
                    <a:pt x="400" y="1497"/>
                  </a:cubicBezTo>
                  <a:cubicBezTo>
                    <a:pt x="400" y="1497"/>
                    <a:pt x="400" y="1497"/>
                    <a:pt x="400" y="1497"/>
                  </a:cubicBezTo>
                  <a:cubicBezTo>
                    <a:pt x="399" y="1496"/>
                    <a:pt x="399" y="1494"/>
                    <a:pt x="399" y="1493"/>
                  </a:cubicBezTo>
                  <a:cubicBezTo>
                    <a:pt x="401" y="1491"/>
                    <a:pt x="401" y="1491"/>
                    <a:pt x="401" y="1491"/>
                  </a:cubicBezTo>
                  <a:cubicBezTo>
                    <a:pt x="401" y="1490"/>
                    <a:pt x="401" y="1490"/>
                    <a:pt x="401" y="1490"/>
                  </a:cubicBezTo>
                  <a:cubicBezTo>
                    <a:pt x="401" y="1489"/>
                    <a:pt x="401" y="1489"/>
                    <a:pt x="401" y="1488"/>
                  </a:cubicBezTo>
                  <a:cubicBezTo>
                    <a:pt x="400" y="1488"/>
                    <a:pt x="400" y="1488"/>
                    <a:pt x="399" y="1488"/>
                  </a:cubicBezTo>
                  <a:cubicBezTo>
                    <a:pt x="399" y="1488"/>
                    <a:pt x="399" y="1488"/>
                    <a:pt x="399" y="1488"/>
                  </a:cubicBezTo>
                  <a:cubicBezTo>
                    <a:pt x="398" y="1488"/>
                    <a:pt x="398" y="1488"/>
                    <a:pt x="398" y="1488"/>
                  </a:cubicBezTo>
                  <a:cubicBezTo>
                    <a:pt x="398" y="1489"/>
                    <a:pt x="397" y="1489"/>
                    <a:pt x="397" y="1489"/>
                  </a:cubicBezTo>
                  <a:cubicBezTo>
                    <a:pt x="397" y="1489"/>
                    <a:pt x="396" y="1488"/>
                    <a:pt x="396" y="1488"/>
                  </a:cubicBezTo>
                  <a:cubicBezTo>
                    <a:pt x="395" y="1486"/>
                    <a:pt x="395" y="1483"/>
                    <a:pt x="395" y="1482"/>
                  </a:cubicBezTo>
                  <a:cubicBezTo>
                    <a:pt x="395" y="1482"/>
                    <a:pt x="395" y="1482"/>
                    <a:pt x="395" y="1482"/>
                  </a:cubicBezTo>
                  <a:cubicBezTo>
                    <a:pt x="395" y="1482"/>
                    <a:pt x="395" y="1482"/>
                    <a:pt x="395" y="1482"/>
                  </a:cubicBezTo>
                  <a:cubicBezTo>
                    <a:pt x="394" y="1480"/>
                    <a:pt x="393" y="1478"/>
                    <a:pt x="393" y="1476"/>
                  </a:cubicBezTo>
                  <a:cubicBezTo>
                    <a:pt x="393" y="1476"/>
                    <a:pt x="393" y="1476"/>
                    <a:pt x="393" y="1476"/>
                  </a:cubicBezTo>
                  <a:cubicBezTo>
                    <a:pt x="393" y="1476"/>
                    <a:pt x="393" y="1476"/>
                    <a:pt x="393" y="1476"/>
                  </a:cubicBezTo>
                  <a:cubicBezTo>
                    <a:pt x="393" y="1475"/>
                    <a:pt x="392" y="1474"/>
                    <a:pt x="391" y="1473"/>
                  </a:cubicBezTo>
                  <a:cubicBezTo>
                    <a:pt x="391" y="1472"/>
                    <a:pt x="391" y="1471"/>
                    <a:pt x="391" y="1471"/>
                  </a:cubicBezTo>
                  <a:cubicBezTo>
                    <a:pt x="391" y="1469"/>
                    <a:pt x="389" y="1466"/>
                    <a:pt x="387" y="1463"/>
                  </a:cubicBezTo>
                  <a:cubicBezTo>
                    <a:pt x="386" y="1461"/>
                    <a:pt x="384" y="1456"/>
                    <a:pt x="383" y="1452"/>
                  </a:cubicBezTo>
                  <a:cubicBezTo>
                    <a:pt x="381" y="1449"/>
                    <a:pt x="381" y="1445"/>
                    <a:pt x="380" y="1443"/>
                  </a:cubicBezTo>
                  <a:cubicBezTo>
                    <a:pt x="380" y="1441"/>
                    <a:pt x="380" y="1441"/>
                    <a:pt x="380" y="1440"/>
                  </a:cubicBezTo>
                  <a:cubicBezTo>
                    <a:pt x="379" y="1438"/>
                    <a:pt x="378" y="1436"/>
                    <a:pt x="378" y="1435"/>
                  </a:cubicBezTo>
                  <a:cubicBezTo>
                    <a:pt x="377" y="1432"/>
                    <a:pt x="375" y="1428"/>
                    <a:pt x="373" y="1425"/>
                  </a:cubicBezTo>
                  <a:cubicBezTo>
                    <a:pt x="372" y="1422"/>
                    <a:pt x="371" y="1419"/>
                    <a:pt x="370" y="1418"/>
                  </a:cubicBezTo>
                  <a:cubicBezTo>
                    <a:pt x="370" y="1418"/>
                    <a:pt x="370" y="1418"/>
                    <a:pt x="370" y="1418"/>
                  </a:cubicBezTo>
                  <a:cubicBezTo>
                    <a:pt x="369" y="1418"/>
                    <a:pt x="369" y="1418"/>
                    <a:pt x="369" y="1418"/>
                  </a:cubicBezTo>
                  <a:cubicBezTo>
                    <a:pt x="369" y="1417"/>
                    <a:pt x="368" y="1416"/>
                    <a:pt x="367" y="1414"/>
                  </a:cubicBezTo>
                  <a:cubicBezTo>
                    <a:pt x="367" y="1414"/>
                    <a:pt x="367" y="1413"/>
                    <a:pt x="366" y="1412"/>
                  </a:cubicBezTo>
                  <a:cubicBezTo>
                    <a:pt x="366" y="1412"/>
                    <a:pt x="366" y="1411"/>
                    <a:pt x="366" y="1411"/>
                  </a:cubicBezTo>
                  <a:cubicBezTo>
                    <a:pt x="366" y="1411"/>
                    <a:pt x="366" y="1411"/>
                    <a:pt x="366" y="1411"/>
                  </a:cubicBezTo>
                  <a:cubicBezTo>
                    <a:pt x="366" y="1411"/>
                    <a:pt x="366" y="1410"/>
                    <a:pt x="365" y="1410"/>
                  </a:cubicBezTo>
                  <a:cubicBezTo>
                    <a:pt x="365" y="1409"/>
                    <a:pt x="365" y="1409"/>
                    <a:pt x="365" y="1409"/>
                  </a:cubicBezTo>
                  <a:cubicBezTo>
                    <a:pt x="364" y="1408"/>
                    <a:pt x="363" y="1406"/>
                    <a:pt x="363" y="1405"/>
                  </a:cubicBezTo>
                  <a:cubicBezTo>
                    <a:pt x="363" y="1404"/>
                    <a:pt x="363" y="1404"/>
                    <a:pt x="363" y="1404"/>
                  </a:cubicBezTo>
                  <a:cubicBezTo>
                    <a:pt x="362" y="1404"/>
                    <a:pt x="362" y="1404"/>
                    <a:pt x="362" y="1404"/>
                  </a:cubicBezTo>
                  <a:cubicBezTo>
                    <a:pt x="362" y="1404"/>
                    <a:pt x="361" y="1404"/>
                    <a:pt x="361" y="1403"/>
                  </a:cubicBezTo>
                  <a:cubicBezTo>
                    <a:pt x="361" y="1403"/>
                    <a:pt x="361" y="1403"/>
                    <a:pt x="360" y="1402"/>
                  </a:cubicBezTo>
                  <a:cubicBezTo>
                    <a:pt x="359" y="1401"/>
                    <a:pt x="358" y="1399"/>
                    <a:pt x="356" y="1396"/>
                  </a:cubicBezTo>
                  <a:cubicBezTo>
                    <a:pt x="352" y="1393"/>
                    <a:pt x="352" y="1393"/>
                    <a:pt x="352" y="1393"/>
                  </a:cubicBezTo>
                  <a:cubicBezTo>
                    <a:pt x="352" y="1392"/>
                    <a:pt x="352" y="1392"/>
                    <a:pt x="350" y="1391"/>
                  </a:cubicBezTo>
                  <a:cubicBezTo>
                    <a:pt x="346" y="1386"/>
                    <a:pt x="346" y="1386"/>
                    <a:pt x="346" y="1386"/>
                  </a:cubicBezTo>
                  <a:cubicBezTo>
                    <a:pt x="345" y="1386"/>
                    <a:pt x="344" y="1384"/>
                    <a:pt x="344" y="1383"/>
                  </a:cubicBezTo>
                  <a:cubicBezTo>
                    <a:pt x="344" y="1383"/>
                    <a:pt x="344" y="1383"/>
                    <a:pt x="344" y="1383"/>
                  </a:cubicBezTo>
                  <a:cubicBezTo>
                    <a:pt x="344" y="1383"/>
                    <a:pt x="344" y="1383"/>
                    <a:pt x="344" y="1383"/>
                  </a:cubicBezTo>
                  <a:cubicBezTo>
                    <a:pt x="343" y="1382"/>
                    <a:pt x="343" y="1382"/>
                    <a:pt x="343" y="1381"/>
                  </a:cubicBezTo>
                  <a:cubicBezTo>
                    <a:pt x="343" y="1380"/>
                    <a:pt x="343" y="1379"/>
                    <a:pt x="342" y="1378"/>
                  </a:cubicBezTo>
                  <a:cubicBezTo>
                    <a:pt x="342" y="1376"/>
                    <a:pt x="340" y="1373"/>
                    <a:pt x="339" y="1371"/>
                  </a:cubicBezTo>
                  <a:cubicBezTo>
                    <a:pt x="338" y="1369"/>
                    <a:pt x="337" y="1367"/>
                    <a:pt x="336" y="1366"/>
                  </a:cubicBezTo>
                  <a:cubicBezTo>
                    <a:pt x="335" y="1364"/>
                    <a:pt x="334" y="1362"/>
                    <a:pt x="334" y="1361"/>
                  </a:cubicBezTo>
                  <a:cubicBezTo>
                    <a:pt x="332" y="1357"/>
                    <a:pt x="330" y="1353"/>
                    <a:pt x="329" y="1351"/>
                  </a:cubicBezTo>
                  <a:cubicBezTo>
                    <a:pt x="328" y="1348"/>
                    <a:pt x="326" y="1344"/>
                    <a:pt x="325" y="1341"/>
                  </a:cubicBezTo>
                  <a:cubicBezTo>
                    <a:pt x="328" y="1341"/>
                    <a:pt x="328" y="1341"/>
                    <a:pt x="328" y="1341"/>
                  </a:cubicBezTo>
                  <a:cubicBezTo>
                    <a:pt x="326" y="1339"/>
                    <a:pt x="326" y="1339"/>
                    <a:pt x="326" y="1339"/>
                  </a:cubicBezTo>
                  <a:cubicBezTo>
                    <a:pt x="325" y="1338"/>
                    <a:pt x="324" y="1337"/>
                    <a:pt x="323" y="1335"/>
                  </a:cubicBezTo>
                  <a:cubicBezTo>
                    <a:pt x="323" y="1334"/>
                    <a:pt x="323" y="1334"/>
                    <a:pt x="323" y="1334"/>
                  </a:cubicBezTo>
                  <a:cubicBezTo>
                    <a:pt x="322" y="1331"/>
                    <a:pt x="322" y="1328"/>
                    <a:pt x="322" y="1326"/>
                  </a:cubicBezTo>
                  <a:cubicBezTo>
                    <a:pt x="322" y="1326"/>
                    <a:pt x="322" y="1326"/>
                    <a:pt x="322" y="1326"/>
                  </a:cubicBezTo>
                  <a:cubicBezTo>
                    <a:pt x="322" y="1326"/>
                    <a:pt x="322" y="1326"/>
                    <a:pt x="322" y="1326"/>
                  </a:cubicBezTo>
                  <a:cubicBezTo>
                    <a:pt x="321" y="1324"/>
                    <a:pt x="321" y="1321"/>
                    <a:pt x="321" y="1319"/>
                  </a:cubicBezTo>
                  <a:cubicBezTo>
                    <a:pt x="321" y="1318"/>
                    <a:pt x="321" y="1318"/>
                    <a:pt x="321" y="1318"/>
                  </a:cubicBezTo>
                  <a:cubicBezTo>
                    <a:pt x="321" y="1318"/>
                    <a:pt x="321" y="1318"/>
                    <a:pt x="321" y="1318"/>
                  </a:cubicBezTo>
                  <a:cubicBezTo>
                    <a:pt x="320" y="1316"/>
                    <a:pt x="320" y="1313"/>
                    <a:pt x="319" y="1311"/>
                  </a:cubicBezTo>
                  <a:cubicBezTo>
                    <a:pt x="319" y="1311"/>
                    <a:pt x="319" y="1311"/>
                    <a:pt x="319" y="1311"/>
                  </a:cubicBezTo>
                  <a:cubicBezTo>
                    <a:pt x="319" y="1311"/>
                    <a:pt x="319" y="1311"/>
                    <a:pt x="319" y="1311"/>
                  </a:cubicBezTo>
                  <a:cubicBezTo>
                    <a:pt x="319" y="1309"/>
                    <a:pt x="319" y="1307"/>
                    <a:pt x="319" y="1306"/>
                  </a:cubicBezTo>
                  <a:cubicBezTo>
                    <a:pt x="319" y="1306"/>
                    <a:pt x="319" y="1306"/>
                    <a:pt x="319" y="1306"/>
                  </a:cubicBezTo>
                  <a:cubicBezTo>
                    <a:pt x="319" y="1304"/>
                    <a:pt x="319" y="1304"/>
                    <a:pt x="319" y="1304"/>
                  </a:cubicBezTo>
                  <a:cubicBezTo>
                    <a:pt x="319" y="1304"/>
                    <a:pt x="319" y="1304"/>
                    <a:pt x="319" y="1304"/>
                  </a:cubicBezTo>
                  <a:cubicBezTo>
                    <a:pt x="319" y="1303"/>
                    <a:pt x="319" y="1303"/>
                    <a:pt x="319" y="1302"/>
                  </a:cubicBezTo>
                  <a:cubicBezTo>
                    <a:pt x="318" y="1302"/>
                    <a:pt x="318" y="1302"/>
                    <a:pt x="318" y="1302"/>
                  </a:cubicBezTo>
                  <a:cubicBezTo>
                    <a:pt x="318" y="1301"/>
                    <a:pt x="318" y="1301"/>
                    <a:pt x="318" y="1301"/>
                  </a:cubicBezTo>
                  <a:cubicBezTo>
                    <a:pt x="318" y="1301"/>
                    <a:pt x="318" y="1299"/>
                    <a:pt x="318" y="1298"/>
                  </a:cubicBezTo>
                  <a:cubicBezTo>
                    <a:pt x="318" y="1294"/>
                    <a:pt x="318" y="1294"/>
                    <a:pt x="318" y="1294"/>
                  </a:cubicBezTo>
                  <a:cubicBezTo>
                    <a:pt x="318" y="1293"/>
                    <a:pt x="317" y="1293"/>
                    <a:pt x="317" y="1292"/>
                  </a:cubicBezTo>
                  <a:cubicBezTo>
                    <a:pt x="317" y="1292"/>
                    <a:pt x="317" y="1291"/>
                    <a:pt x="317" y="1291"/>
                  </a:cubicBezTo>
                  <a:cubicBezTo>
                    <a:pt x="317" y="1290"/>
                    <a:pt x="317" y="1290"/>
                    <a:pt x="317" y="1290"/>
                  </a:cubicBezTo>
                  <a:cubicBezTo>
                    <a:pt x="316" y="1290"/>
                    <a:pt x="316" y="1290"/>
                    <a:pt x="316" y="1290"/>
                  </a:cubicBezTo>
                  <a:cubicBezTo>
                    <a:pt x="316" y="1289"/>
                    <a:pt x="316" y="1287"/>
                    <a:pt x="316" y="1286"/>
                  </a:cubicBezTo>
                  <a:cubicBezTo>
                    <a:pt x="316" y="1285"/>
                    <a:pt x="316" y="1283"/>
                    <a:pt x="315" y="1281"/>
                  </a:cubicBezTo>
                  <a:cubicBezTo>
                    <a:pt x="315" y="1280"/>
                    <a:pt x="313" y="1278"/>
                    <a:pt x="312" y="1277"/>
                  </a:cubicBezTo>
                  <a:cubicBezTo>
                    <a:pt x="311" y="1276"/>
                    <a:pt x="310" y="1275"/>
                    <a:pt x="310" y="1273"/>
                  </a:cubicBezTo>
                  <a:cubicBezTo>
                    <a:pt x="310" y="1271"/>
                    <a:pt x="310" y="1269"/>
                    <a:pt x="309" y="1268"/>
                  </a:cubicBezTo>
                  <a:cubicBezTo>
                    <a:pt x="309" y="1267"/>
                    <a:pt x="308" y="1266"/>
                    <a:pt x="308" y="1264"/>
                  </a:cubicBezTo>
                  <a:cubicBezTo>
                    <a:pt x="307" y="1263"/>
                    <a:pt x="307" y="1262"/>
                    <a:pt x="306" y="1261"/>
                  </a:cubicBezTo>
                  <a:cubicBezTo>
                    <a:pt x="306" y="1259"/>
                    <a:pt x="306" y="1257"/>
                    <a:pt x="306" y="1255"/>
                  </a:cubicBezTo>
                  <a:cubicBezTo>
                    <a:pt x="305" y="1249"/>
                    <a:pt x="305" y="1249"/>
                    <a:pt x="305" y="1249"/>
                  </a:cubicBezTo>
                  <a:cubicBezTo>
                    <a:pt x="305" y="1248"/>
                    <a:pt x="305" y="1247"/>
                    <a:pt x="304" y="1246"/>
                  </a:cubicBezTo>
                  <a:cubicBezTo>
                    <a:pt x="304" y="1246"/>
                    <a:pt x="304" y="1246"/>
                    <a:pt x="304" y="1246"/>
                  </a:cubicBezTo>
                  <a:cubicBezTo>
                    <a:pt x="303" y="1246"/>
                    <a:pt x="303" y="1246"/>
                    <a:pt x="303" y="1246"/>
                  </a:cubicBezTo>
                  <a:cubicBezTo>
                    <a:pt x="303" y="1246"/>
                    <a:pt x="302" y="1246"/>
                    <a:pt x="302" y="1243"/>
                  </a:cubicBezTo>
                  <a:cubicBezTo>
                    <a:pt x="302" y="1243"/>
                    <a:pt x="302" y="1243"/>
                    <a:pt x="302" y="1243"/>
                  </a:cubicBezTo>
                  <a:cubicBezTo>
                    <a:pt x="302" y="1242"/>
                    <a:pt x="302" y="1242"/>
                    <a:pt x="302" y="1242"/>
                  </a:cubicBezTo>
                  <a:cubicBezTo>
                    <a:pt x="301" y="1242"/>
                    <a:pt x="301" y="1242"/>
                    <a:pt x="301" y="1242"/>
                  </a:cubicBezTo>
                  <a:cubicBezTo>
                    <a:pt x="300" y="1242"/>
                    <a:pt x="300" y="1242"/>
                    <a:pt x="300" y="1240"/>
                  </a:cubicBezTo>
                  <a:cubicBezTo>
                    <a:pt x="300" y="1239"/>
                    <a:pt x="299" y="1238"/>
                    <a:pt x="298" y="1237"/>
                  </a:cubicBezTo>
                  <a:cubicBezTo>
                    <a:pt x="297" y="1235"/>
                    <a:pt x="295" y="1234"/>
                    <a:pt x="294" y="1234"/>
                  </a:cubicBezTo>
                  <a:cubicBezTo>
                    <a:pt x="292" y="1233"/>
                    <a:pt x="291" y="1233"/>
                    <a:pt x="291" y="1232"/>
                  </a:cubicBezTo>
                  <a:cubicBezTo>
                    <a:pt x="291" y="1231"/>
                    <a:pt x="292" y="1230"/>
                    <a:pt x="293" y="1229"/>
                  </a:cubicBezTo>
                  <a:cubicBezTo>
                    <a:pt x="293" y="1229"/>
                    <a:pt x="293" y="1229"/>
                    <a:pt x="293" y="1229"/>
                  </a:cubicBezTo>
                  <a:cubicBezTo>
                    <a:pt x="295" y="1228"/>
                    <a:pt x="295" y="1228"/>
                    <a:pt x="295" y="1228"/>
                  </a:cubicBezTo>
                  <a:cubicBezTo>
                    <a:pt x="293" y="1227"/>
                    <a:pt x="293" y="1227"/>
                    <a:pt x="293" y="1227"/>
                  </a:cubicBezTo>
                  <a:cubicBezTo>
                    <a:pt x="292" y="1227"/>
                    <a:pt x="292" y="1227"/>
                    <a:pt x="292" y="1227"/>
                  </a:cubicBezTo>
                  <a:cubicBezTo>
                    <a:pt x="292" y="1227"/>
                    <a:pt x="292" y="1227"/>
                    <a:pt x="292" y="1227"/>
                  </a:cubicBezTo>
                  <a:cubicBezTo>
                    <a:pt x="292" y="1227"/>
                    <a:pt x="291" y="1226"/>
                    <a:pt x="292" y="1226"/>
                  </a:cubicBezTo>
                  <a:cubicBezTo>
                    <a:pt x="292" y="1224"/>
                    <a:pt x="292" y="1224"/>
                    <a:pt x="292" y="1224"/>
                  </a:cubicBezTo>
                  <a:cubicBezTo>
                    <a:pt x="290" y="1225"/>
                    <a:pt x="290" y="1225"/>
                    <a:pt x="290" y="1225"/>
                  </a:cubicBezTo>
                  <a:cubicBezTo>
                    <a:pt x="289" y="1225"/>
                    <a:pt x="288" y="1225"/>
                    <a:pt x="287" y="1225"/>
                  </a:cubicBezTo>
                  <a:cubicBezTo>
                    <a:pt x="286" y="1225"/>
                    <a:pt x="286" y="1225"/>
                    <a:pt x="286" y="1225"/>
                  </a:cubicBezTo>
                  <a:cubicBezTo>
                    <a:pt x="286" y="1224"/>
                    <a:pt x="286" y="1224"/>
                    <a:pt x="286" y="1224"/>
                  </a:cubicBezTo>
                  <a:cubicBezTo>
                    <a:pt x="286" y="1224"/>
                    <a:pt x="285" y="1224"/>
                    <a:pt x="285" y="1222"/>
                  </a:cubicBezTo>
                  <a:cubicBezTo>
                    <a:pt x="285" y="1221"/>
                    <a:pt x="285" y="1220"/>
                    <a:pt x="285" y="1220"/>
                  </a:cubicBezTo>
                  <a:cubicBezTo>
                    <a:pt x="285" y="1219"/>
                    <a:pt x="285" y="1219"/>
                    <a:pt x="285" y="1219"/>
                  </a:cubicBezTo>
                  <a:cubicBezTo>
                    <a:pt x="284" y="1219"/>
                    <a:pt x="284" y="1219"/>
                    <a:pt x="284" y="1219"/>
                  </a:cubicBezTo>
                  <a:cubicBezTo>
                    <a:pt x="284" y="1217"/>
                    <a:pt x="284" y="1217"/>
                    <a:pt x="284" y="1217"/>
                  </a:cubicBezTo>
                  <a:cubicBezTo>
                    <a:pt x="284" y="1217"/>
                    <a:pt x="284" y="1217"/>
                    <a:pt x="284" y="1217"/>
                  </a:cubicBezTo>
                  <a:cubicBezTo>
                    <a:pt x="283" y="1217"/>
                    <a:pt x="283" y="1217"/>
                    <a:pt x="283" y="1217"/>
                  </a:cubicBezTo>
                  <a:cubicBezTo>
                    <a:pt x="282" y="1217"/>
                    <a:pt x="282" y="1216"/>
                    <a:pt x="282" y="1216"/>
                  </a:cubicBezTo>
                  <a:cubicBezTo>
                    <a:pt x="281" y="1215"/>
                    <a:pt x="280" y="1215"/>
                    <a:pt x="280" y="1214"/>
                  </a:cubicBezTo>
                  <a:cubicBezTo>
                    <a:pt x="280" y="1214"/>
                    <a:pt x="280" y="1214"/>
                    <a:pt x="280" y="1214"/>
                  </a:cubicBezTo>
                  <a:cubicBezTo>
                    <a:pt x="280" y="1213"/>
                    <a:pt x="281" y="1212"/>
                    <a:pt x="281" y="1209"/>
                  </a:cubicBezTo>
                  <a:cubicBezTo>
                    <a:pt x="281" y="1207"/>
                    <a:pt x="280" y="1204"/>
                    <a:pt x="279" y="1203"/>
                  </a:cubicBezTo>
                  <a:cubicBezTo>
                    <a:pt x="279" y="1203"/>
                    <a:pt x="279" y="1203"/>
                    <a:pt x="279" y="1203"/>
                  </a:cubicBezTo>
                  <a:cubicBezTo>
                    <a:pt x="279" y="1202"/>
                    <a:pt x="279" y="1202"/>
                    <a:pt x="279" y="1202"/>
                  </a:cubicBezTo>
                  <a:cubicBezTo>
                    <a:pt x="278" y="1202"/>
                    <a:pt x="278" y="1201"/>
                    <a:pt x="277" y="1200"/>
                  </a:cubicBezTo>
                  <a:cubicBezTo>
                    <a:pt x="277" y="1199"/>
                    <a:pt x="277" y="1198"/>
                    <a:pt x="276" y="1198"/>
                  </a:cubicBezTo>
                  <a:cubicBezTo>
                    <a:pt x="276" y="1198"/>
                    <a:pt x="276" y="1198"/>
                    <a:pt x="276" y="1198"/>
                  </a:cubicBezTo>
                  <a:cubicBezTo>
                    <a:pt x="276" y="1197"/>
                    <a:pt x="276" y="1197"/>
                    <a:pt x="276" y="1197"/>
                  </a:cubicBezTo>
                  <a:cubicBezTo>
                    <a:pt x="276" y="1197"/>
                    <a:pt x="275" y="1196"/>
                    <a:pt x="275" y="1196"/>
                  </a:cubicBezTo>
                  <a:cubicBezTo>
                    <a:pt x="274" y="1195"/>
                    <a:pt x="274" y="1194"/>
                    <a:pt x="273" y="1194"/>
                  </a:cubicBezTo>
                  <a:cubicBezTo>
                    <a:pt x="273" y="1192"/>
                    <a:pt x="272" y="1190"/>
                    <a:pt x="272" y="1188"/>
                  </a:cubicBezTo>
                  <a:cubicBezTo>
                    <a:pt x="272" y="1188"/>
                    <a:pt x="272" y="1188"/>
                    <a:pt x="272" y="1188"/>
                  </a:cubicBezTo>
                  <a:cubicBezTo>
                    <a:pt x="272" y="1188"/>
                    <a:pt x="272" y="1188"/>
                    <a:pt x="272" y="1188"/>
                  </a:cubicBezTo>
                  <a:cubicBezTo>
                    <a:pt x="271" y="1187"/>
                    <a:pt x="271" y="1187"/>
                    <a:pt x="271" y="1186"/>
                  </a:cubicBezTo>
                  <a:cubicBezTo>
                    <a:pt x="270" y="1184"/>
                    <a:pt x="269" y="1183"/>
                    <a:pt x="269" y="1183"/>
                  </a:cubicBezTo>
                  <a:cubicBezTo>
                    <a:pt x="269" y="1182"/>
                    <a:pt x="268" y="1181"/>
                    <a:pt x="268" y="1181"/>
                  </a:cubicBezTo>
                  <a:cubicBezTo>
                    <a:pt x="268" y="1180"/>
                    <a:pt x="268" y="1179"/>
                    <a:pt x="267" y="1179"/>
                  </a:cubicBezTo>
                  <a:cubicBezTo>
                    <a:pt x="267" y="1178"/>
                    <a:pt x="267" y="1178"/>
                    <a:pt x="267" y="1178"/>
                  </a:cubicBezTo>
                  <a:cubicBezTo>
                    <a:pt x="268" y="1176"/>
                    <a:pt x="268" y="1176"/>
                    <a:pt x="268" y="1176"/>
                  </a:cubicBezTo>
                  <a:cubicBezTo>
                    <a:pt x="266" y="1176"/>
                    <a:pt x="266" y="1176"/>
                    <a:pt x="266" y="1176"/>
                  </a:cubicBezTo>
                  <a:cubicBezTo>
                    <a:pt x="266" y="1174"/>
                    <a:pt x="266" y="1174"/>
                    <a:pt x="266" y="1174"/>
                  </a:cubicBezTo>
                  <a:cubicBezTo>
                    <a:pt x="266" y="1172"/>
                    <a:pt x="265" y="1171"/>
                    <a:pt x="264" y="1170"/>
                  </a:cubicBezTo>
                  <a:cubicBezTo>
                    <a:pt x="264" y="1169"/>
                    <a:pt x="263" y="1168"/>
                    <a:pt x="263" y="1167"/>
                  </a:cubicBezTo>
                  <a:cubicBezTo>
                    <a:pt x="262" y="1167"/>
                    <a:pt x="261" y="1166"/>
                    <a:pt x="261" y="1165"/>
                  </a:cubicBezTo>
                  <a:cubicBezTo>
                    <a:pt x="261" y="1165"/>
                    <a:pt x="261" y="1165"/>
                    <a:pt x="261" y="1165"/>
                  </a:cubicBezTo>
                  <a:cubicBezTo>
                    <a:pt x="261" y="1165"/>
                    <a:pt x="261" y="1165"/>
                    <a:pt x="261" y="1165"/>
                  </a:cubicBezTo>
                  <a:cubicBezTo>
                    <a:pt x="259" y="1164"/>
                    <a:pt x="258" y="1162"/>
                    <a:pt x="258" y="1161"/>
                  </a:cubicBezTo>
                  <a:cubicBezTo>
                    <a:pt x="258" y="1161"/>
                    <a:pt x="257" y="1160"/>
                    <a:pt x="257" y="1160"/>
                  </a:cubicBezTo>
                  <a:cubicBezTo>
                    <a:pt x="257" y="1158"/>
                    <a:pt x="257" y="1157"/>
                    <a:pt x="258" y="1156"/>
                  </a:cubicBezTo>
                  <a:cubicBezTo>
                    <a:pt x="259" y="1155"/>
                    <a:pt x="259" y="1155"/>
                    <a:pt x="259" y="1155"/>
                  </a:cubicBezTo>
                  <a:cubicBezTo>
                    <a:pt x="257" y="1154"/>
                    <a:pt x="257" y="1154"/>
                    <a:pt x="257" y="1154"/>
                  </a:cubicBezTo>
                  <a:cubicBezTo>
                    <a:pt x="257" y="1154"/>
                    <a:pt x="256" y="1154"/>
                    <a:pt x="256" y="1153"/>
                  </a:cubicBezTo>
                  <a:cubicBezTo>
                    <a:pt x="256" y="1152"/>
                    <a:pt x="256" y="1152"/>
                    <a:pt x="256" y="1152"/>
                  </a:cubicBezTo>
                  <a:cubicBezTo>
                    <a:pt x="256" y="1152"/>
                    <a:pt x="256" y="1152"/>
                    <a:pt x="256" y="1152"/>
                  </a:cubicBezTo>
                  <a:cubicBezTo>
                    <a:pt x="255" y="1151"/>
                    <a:pt x="254" y="1148"/>
                    <a:pt x="254" y="1147"/>
                  </a:cubicBezTo>
                  <a:cubicBezTo>
                    <a:pt x="254" y="1145"/>
                    <a:pt x="254" y="1145"/>
                    <a:pt x="254" y="1145"/>
                  </a:cubicBezTo>
                  <a:cubicBezTo>
                    <a:pt x="253" y="1142"/>
                    <a:pt x="252" y="1140"/>
                    <a:pt x="252" y="1137"/>
                  </a:cubicBezTo>
                  <a:cubicBezTo>
                    <a:pt x="252" y="1137"/>
                    <a:pt x="252" y="1137"/>
                    <a:pt x="252" y="1137"/>
                  </a:cubicBezTo>
                  <a:cubicBezTo>
                    <a:pt x="251" y="1137"/>
                    <a:pt x="251" y="1137"/>
                    <a:pt x="251" y="1137"/>
                  </a:cubicBezTo>
                  <a:cubicBezTo>
                    <a:pt x="251" y="1136"/>
                    <a:pt x="251" y="1134"/>
                    <a:pt x="251" y="1133"/>
                  </a:cubicBezTo>
                  <a:cubicBezTo>
                    <a:pt x="251" y="1133"/>
                    <a:pt x="251" y="1133"/>
                    <a:pt x="251" y="1133"/>
                  </a:cubicBezTo>
                  <a:cubicBezTo>
                    <a:pt x="252" y="1133"/>
                    <a:pt x="252" y="1133"/>
                    <a:pt x="252" y="1133"/>
                  </a:cubicBezTo>
                  <a:cubicBezTo>
                    <a:pt x="252" y="1131"/>
                    <a:pt x="252" y="1131"/>
                    <a:pt x="252" y="1131"/>
                  </a:cubicBezTo>
                  <a:cubicBezTo>
                    <a:pt x="252" y="1131"/>
                    <a:pt x="252" y="1131"/>
                    <a:pt x="252" y="1130"/>
                  </a:cubicBezTo>
                  <a:cubicBezTo>
                    <a:pt x="252" y="1129"/>
                    <a:pt x="252" y="1128"/>
                    <a:pt x="252" y="1127"/>
                  </a:cubicBezTo>
                  <a:cubicBezTo>
                    <a:pt x="251" y="1127"/>
                    <a:pt x="251" y="1127"/>
                    <a:pt x="251" y="1127"/>
                  </a:cubicBezTo>
                  <a:cubicBezTo>
                    <a:pt x="251" y="1127"/>
                    <a:pt x="251" y="1127"/>
                    <a:pt x="251" y="1127"/>
                  </a:cubicBezTo>
                  <a:cubicBezTo>
                    <a:pt x="251" y="1126"/>
                    <a:pt x="251" y="1125"/>
                    <a:pt x="251" y="1124"/>
                  </a:cubicBezTo>
                  <a:cubicBezTo>
                    <a:pt x="250" y="1123"/>
                    <a:pt x="250" y="1121"/>
                    <a:pt x="250" y="1120"/>
                  </a:cubicBezTo>
                  <a:cubicBezTo>
                    <a:pt x="250" y="1118"/>
                    <a:pt x="250" y="1114"/>
                    <a:pt x="249" y="1112"/>
                  </a:cubicBezTo>
                  <a:cubicBezTo>
                    <a:pt x="249" y="1109"/>
                    <a:pt x="249" y="1106"/>
                    <a:pt x="249" y="1105"/>
                  </a:cubicBezTo>
                  <a:cubicBezTo>
                    <a:pt x="249" y="1105"/>
                    <a:pt x="249" y="1105"/>
                    <a:pt x="249" y="1105"/>
                  </a:cubicBezTo>
                  <a:cubicBezTo>
                    <a:pt x="249" y="1105"/>
                    <a:pt x="249" y="1105"/>
                    <a:pt x="249" y="1105"/>
                  </a:cubicBezTo>
                  <a:cubicBezTo>
                    <a:pt x="249" y="1103"/>
                    <a:pt x="249" y="1101"/>
                    <a:pt x="248" y="1098"/>
                  </a:cubicBezTo>
                  <a:cubicBezTo>
                    <a:pt x="248" y="1096"/>
                    <a:pt x="248" y="1095"/>
                    <a:pt x="248" y="1093"/>
                  </a:cubicBezTo>
                  <a:cubicBezTo>
                    <a:pt x="248" y="1092"/>
                    <a:pt x="248" y="1091"/>
                    <a:pt x="248" y="1090"/>
                  </a:cubicBezTo>
                  <a:cubicBezTo>
                    <a:pt x="248" y="1090"/>
                    <a:pt x="248" y="1090"/>
                    <a:pt x="248" y="1090"/>
                  </a:cubicBezTo>
                  <a:cubicBezTo>
                    <a:pt x="248" y="1090"/>
                    <a:pt x="248" y="1090"/>
                    <a:pt x="248" y="1090"/>
                  </a:cubicBezTo>
                  <a:cubicBezTo>
                    <a:pt x="248" y="1089"/>
                    <a:pt x="247" y="1087"/>
                    <a:pt x="247" y="1086"/>
                  </a:cubicBezTo>
                  <a:cubicBezTo>
                    <a:pt x="246" y="1085"/>
                    <a:pt x="245" y="1084"/>
                    <a:pt x="245" y="1083"/>
                  </a:cubicBezTo>
                  <a:cubicBezTo>
                    <a:pt x="245" y="1083"/>
                    <a:pt x="245" y="1082"/>
                    <a:pt x="245" y="1081"/>
                  </a:cubicBezTo>
                  <a:cubicBezTo>
                    <a:pt x="245" y="1081"/>
                    <a:pt x="245" y="1080"/>
                    <a:pt x="245" y="1079"/>
                  </a:cubicBezTo>
                  <a:cubicBezTo>
                    <a:pt x="245" y="1079"/>
                    <a:pt x="245" y="1079"/>
                    <a:pt x="245" y="1079"/>
                  </a:cubicBezTo>
                  <a:cubicBezTo>
                    <a:pt x="245" y="1078"/>
                    <a:pt x="245" y="1076"/>
                    <a:pt x="245" y="1075"/>
                  </a:cubicBezTo>
                  <a:cubicBezTo>
                    <a:pt x="246" y="1075"/>
                    <a:pt x="246" y="1075"/>
                    <a:pt x="246" y="1075"/>
                  </a:cubicBezTo>
                  <a:cubicBezTo>
                    <a:pt x="245" y="1074"/>
                    <a:pt x="245" y="1074"/>
                    <a:pt x="245" y="1074"/>
                  </a:cubicBezTo>
                  <a:cubicBezTo>
                    <a:pt x="245" y="1074"/>
                    <a:pt x="245" y="1073"/>
                    <a:pt x="245" y="1073"/>
                  </a:cubicBezTo>
                  <a:cubicBezTo>
                    <a:pt x="243" y="1072"/>
                    <a:pt x="243" y="1072"/>
                    <a:pt x="243" y="1072"/>
                  </a:cubicBezTo>
                  <a:cubicBezTo>
                    <a:pt x="243" y="1068"/>
                    <a:pt x="243" y="1068"/>
                    <a:pt x="243" y="1068"/>
                  </a:cubicBezTo>
                  <a:cubicBezTo>
                    <a:pt x="243" y="1067"/>
                    <a:pt x="243" y="1065"/>
                    <a:pt x="242" y="1063"/>
                  </a:cubicBezTo>
                  <a:cubicBezTo>
                    <a:pt x="242" y="1061"/>
                    <a:pt x="241" y="1059"/>
                    <a:pt x="240" y="1057"/>
                  </a:cubicBezTo>
                  <a:cubicBezTo>
                    <a:pt x="239" y="1056"/>
                    <a:pt x="238" y="1054"/>
                    <a:pt x="238" y="1053"/>
                  </a:cubicBezTo>
                  <a:cubicBezTo>
                    <a:pt x="238" y="1050"/>
                    <a:pt x="238" y="1050"/>
                    <a:pt x="238" y="1050"/>
                  </a:cubicBezTo>
                  <a:cubicBezTo>
                    <a:pt x="238" y="1049"/>
                    <a:pt x="238" y="1049"/>
                    <a:pt x="238" y="1048"/>
                  </a:cubicBezTo>
                  <a:cubicBezTo>
                    <a:pt x="238" y="1048"/>
                    <a:pt x="237" y="1047"/>
                    <a:pt x="237" y="1046"/>
                  </a:cubicBezTo>
                  <a:cubicBezTo>
                    <a:pt x="237" y="1046"/>
                    <a:pt x="237" y="1046"/>
                    <a:pt x="237" y="1046"/>
                  </a:cubicBezTo>
                  <a:cubicBezTo>
                    <a:pt x="237" y="1045"/>
                    <a:pt x="237" y="1045"/>
                    <a:pt x="237" y="1045"/>
                  </a:cubicBezTo>
                  <a:cubicBezTo>
                    <a:pt x="236" y="1044"/>
                    <a:pt x="236" y="1041"/>
                    <a:pt x="236" y="1040"/>
                  </a:cubicBezTo>
                  <a:cubicBezTo>
                    <a:pt x="236" y="1039"/>
                    <a:pt x="236" y="1039"/>
                    <a:pt x="237" y="1038"/>
                  </a:cubicBezTo>
                  <a:cubicBezTo>
                    <a:pt x="237" y="1038"/>
                    <a:pt x="237" y="1038"/>
                    <a:pt x="237" y="1038"/>
                  </a:cubicBezTo>
                  <a:cubicBezTo>
                    <a:pt x="237" y="1038"/>
                    <a:pt x="238" y="1039"/>
                    <a:pt x="238" y="1039"/>
                  </a:cubicBezTo>
                  <a:cubicBezTo>
                    <a:pt x="238" y="1039"/>
                    <a:pt x="238" y="1039"/>
                    <a:pt x="238" y="1039"/>
                  </a:cubicBezTo>
                  <a:cubicBezTo>
                    <a:pt x="239" y="1039"/>
                    <a:pt x="239" y="1039"/>
                    <a:pt x="239" y="1039"/>
                  </a:cubicBezTo>
                  <a:cubicBezTo>
                    <a:pt x="239" y="1039"/>
                    <a:pt x="240" y="1039"/>
                    <a:pt x="240" y="1039"/>
                  </a:cubicBezTo>
                  <a:cubicBezTo>
                    <a:pt x="241" y="1039"/>
                    <a:pt x="241" y="1039"/>
                    <a:pt x="242" y="1039"/>
                  </a:cubicBezTo>
                  <a:cubicBezTo>
                    <a:pt x="242" y="1038"/>
                    <a:pt x="242" y="1038"/>
                    <a:pt x="242" y="1037"/>
                  </a:cubicBezTo>
                  <a:cubicBezTo>
                    <a:pt x="242" y="1036"/>
                    <a:pt x="242" y="1036"/>
                    <a:pt x="242" y="1035"/>
                  </a:cubicBezTo>
                  <a:cubicBezTo>
                    <a:pt x="241" y="1035"/>
                    <a:pt x="239" y="1034"/>
                    <a:pt x="239" y="1034"/>
                  </a:cubicBezTo>
                  <a:cubicBezTo>
                    <a:pt x="238" y="1034"/>
                    <a:pt x="237" y="1033"/>
                    <a:pt x="236" y="1032"/>
                  </a:cubicBezTo>
                  <a:cubicBezTo>
                    <a:pt x="236" y="1032"/>
                    <a:pt x="236" y="1032"/>
                    <a:pt x="236" y="1032"/>
                  </a:cubicBezTo>
                  <a:cubicBezTo>
                    <a:pt x="236" y="1032"/>
                    <a:pt x="235" y="1032"/>
                    <a:pt x="235" y="1031"/>
                  </a:cubicBezTo>
                  <a:cubicBezTo>
                    <a:pt x="234" y="1031"/>
                    <a:pt x="234" y="1030"/>
                    <a:pt x="234" y="1030"/>
                  </a:cubicBezTo>
                  <a:cubicBezTo>
                    <a:pt x="233" y="1030"/>
                    <a:pt x="233" y="1030"/>
                    <a:pt x="233" y="1030"/>
                  </a:cubicBezTo>
                  <a:cubicBezTo>
                    <a:pt x="233" y="1030"/>
                    <a:pt x="233" y="1030"/>
                    <a:pt x="233" y="1030"/>
                  </a:cubicBezTo>
                  <a:cubicBezTo>
                    <a:pt x="233" y="1029"/>
                    <a:pt x="233" y="1027"/>
                    <a:pt x="233" y="1026"/>
                  </a:cubicBezTo>
                  <a:cubicBezTo>
                    <a:pt x="233" y="1025"/>
                    <a:pt x="234" y="1024"/>
                    <a:pt x="235" y="1024"/>
                  </a:cubicBezTo>
                  <a:cubicBezTo>
                    <a:pt x="237" y="1023"/>
                    <a:pt x="237" y="1023"/>
                    <a:pt x="237" y="1023"/>
                  </a:cubicBezTo>
                  <a:cubicBezTo>
                    <a:pt x="236" y="1021"/>
                    <a:pt x="236" y="1021"/>
                    <a:pt x="236" y="1021"/>
                  </a:cubicBezTo>
                  <a:cubicBezTo>
                    <a:pt x="235" y="1020"/>
                    <a:pt x="235" y="1020"/>
                    <a:pt x="234" y="1019"/>
                  </a:cubicBezTo>
                  <a:cubicBezTo>
                    <a:pt x="233" y="1019"/>
                    <a:pt x="232" y="1017"/>
                    <a:pt x="232" y="1015"/>
                  </a:cubicBezTo>
                  <a:cubicBezTo>
                    <a:pt x="232" y="1014"/>
                    <a:pt x="232" y="1013"/>
                    <a:pt x="232" y="1011"/>
                  </a:cubicBezTo>
                  <a:cubicBezTo>
                    <a:pt x="233" y="1011"/>
                    <a:pt x="233" y="1010"/>
                    <a:pt x="233" y="1009"/>
                  </a:cubicBezTo>
                  <a:cubicBezTo>
                    <a:pt x="233" y="1009"/>
                    <a:pt x="234" y="1008"/>
                    <a:pt x="234" y="1008"/>
                  </a:cubicBezTo>
                  <a:cubicBezTo>
                    <a:pt x="234" y="1008"/>
                    <a:pt x="234" y="1008"/>
                    <a:pt x="234" y="1008"/>
                  </a:cubicBezTo>
                  <a:cubicBezTo>
                    <a:pt x="234" y="1007"/>
                    <a:pt x="234" y="1007"/>
                    <a:pt x="234" y="1007"/>
                  </a:cubicBezTo>
                  <a:cubicBezTo>
                    <a:pt x="234" y="1007"/>
                    <a:pt x="235" y="1007"/>
                    <a:pt x="236" y="1007"/>
                  </a:cubicBezTo>
                  <a:cubicBezTo>
                    <a:pt x="236" y="1007"/>
                    <a:pt x="237" y="1007"/>
                    <a:pt x="237" y="1008"/>
                  </a:cubicBezTo>
                  <a:cubicBezTo>
                    <a:pt x="240" y="1010"/>
                    <a:pt x="240" y="1010"/>
                    <a:pt x="240" y="1010"/>
                  </a:cubicBezTo>
                  <a:cubicBezTo>
                    <a:pt x="239" y="1004"/>
                    <a:pt x="239" y="1004"/>
                    <a:pt x="239" y="1004"/>
                  </a:cubicBezTo>
                  <a:cubicBezTo>
                    <a:pt x="238" y="1003"/>
                    <a:pt x="238" y="1003"/>
                    <a:pt x="238" y="1003"/>
                  </a:cubicBezTo>
                  <a:cubicBezTo>
                    <a:pt x="237" y="1002"/>
                    <a:pt x="237" y="1001"/>
                    <a:pt x="237" y="1001"/>
                  </a:cubicBezTo>
                  <a:cubicBezTo>
                    <a:pt x="237" y="1001"/>
                    <a:pt x="237" y="1001"/>
                    <a:pt x="237" y="1001"/>
                  </a:cubicBezTo>
                  <a:cubicBezTo>
                    <a:pt x="238" y="1000"/>
                    <a:pt x="239" y="999"/>
                    <a:pt x="239" y="999"/>
                  </a:cubicBezTo>
                  <a:cubicBezTo>
                    <a:pt x="241" y="999"/>
                    <a:pt x="242" y="997"/>
                    <a:pt x="242" y="997"/>
                  </a:cubicBezTo>
                  <a:cubicBezTo>
                    <a:pt x="242" y="994"/>
                    <a:pt x="242" y="994"/>
                    <a:pt x="242" y="994"/>
                  </a:cubicBezTo>
                  <a:cubicBezTo>
                    <a:pt x="241" y="995"/>
                    <a:pt x="241" y="995"/>
                    <a:pt x="241" y="995"/>
                  </a:cubicBezTo>
                  <a:cubicBezTo>
                    <a:pt x="240" y="995"/>
                    <a:pt x="239" y="995"/>
                    <a:pt x="239" y="995"/>
                  </a:cubicBezTo>
                  <a:cubicBezTo>
                    <a:pt x="237" y="995"/>
                    <a:pt x="234" y="996"/>
                    <a:pt x="233" y="997"/>
                  </a:cubicBezTo>
                  <a:cubicBezTo>
                    <a:pt x="232" y="997"/>
                    <a:pt x="231" y="998"/>
                    <a:pt x="230" y="998"/>
                  </a:cubicBezTo>
                  <a:cubicBezTo>
                    <a:pt x="230" y="998"/>
                    <a:pt x="230" y="997"/>
                    <a:pt x="230" y="997"/>
                  </a:cubicBezTo>
                  <a:cubicBezTo>
                    <a:pt x="230" y="993"/>
                    <a:pt x="230" y="993"/>
                    <a:pt x="230" y="993"/>
                  </a:cubicBezTo>
                  <a:cubicBezTo>
                    <a:pt x="230" y="992"/>
                    <a:pt x="230" y="990"/>
                    <a:pt x="230" y="989"/>
                  </a:cubicBezTo>
                  <a:cubicBezTo>
                    <a:pt x="230" y="982"/>
                    <a:pt x="230" y="982"/>
                    <a:pt x="230" y="982"/>
                  </a:cubicBezTo>
                  <a:cubicBezTo>
                    <a:pt x="230" y="980"/>
                    <a:pt x="231" y="979"/>
                    <a:pt x="232" y="979"/>
                  </a:cubicBezTo>
                  <a:cubicBezTo>
                    <a:pt x="240" y="979"/>
                    <a:pt x="240" y="979"/>
                    <a:pt x="240" y="979"/>
                  </a:cubicBezTo>
                  <a:cubicBezTo>
                    <a:pt x="237" y="977"/>
                    <a:pt x="237" y="977"/>
                    <a:pt x="237" y="977"/>
                  </a:cubicBezTo>
                  <a:cubicBezTo>
                    <a:pt x="236" y="976"/>
                    <a:pt x="236" y="976"/>
                    <a:pt x="236" y="976"/>
                  </a:cubicBezTo>
                  <a:cubicBezTo>
                    <a:pt x="235" y="976"/>
                    <a:pt x="234" y="976"/>
                    <a:pt x="234" y="976"/>
                  </a:cubicBezTo>
                  <a:cubicBezTo>
                    <a:pt x="233" y="976"/>
                    <a:pt x="232" y="976"/>
                    <a:pt x="232" y="976"/>
                  </a:cubicBezTo>
                  <a:cubicBezTo>
                    <a:pt x="232" y="976"/>
                    <a:pt x="232" y="976"/>
                    <a:pt x="232" y="976"/>
                  </a:cubicBezTo>
                  <a:cubicBezTo>
                    <a:pt x="229" y="973"/>
                    <a:pt x="229" y="973"/>
                    <a:pt x="229" y="973"/>
                  </a:cubicBezTo>
                  <a:cubicBezTo>
                    <a:pt x="229" y="970"/>
                    <a:pt x="229" y="970"/>
                    <a:pt x="229" y="970"/>
                  </a:cubicBezTo>
                  <a:cubicBezTo>
                    <a:pt x="229" y="969"/>
                    <a:pt x="230" y="968"/>
                    <a:pt x="231" y="968"/>
                  </a:cubicBezTo>
                  <a:cubicBezTo>
                    <a:pt x="234" y="966"/>
                    <a:pt x="234" y="966"/>
                    <a:pt x="234" y="966"/>
                  </a:cubicBezTo>
                  <a:cubicBezTo>
                    <a:pt x="230" y="966"/>
                    <a:pt x="230" y="966"/>
                    <a:pt x="230" y="966"/>
                  </a:cubicBezTo>
                  <a:cubicBezTo>
                    <a:pt x="230" y="966"/>
                    <a:pt x="230" y="966"/>
                    <a:pt x="230" y="966"/>
                  </a:cubicBezTo>
                  <a:cubicBezTo>
                    <a:pt x="230" y="966"/>
                    <a:pt x="230" y="966"/>
                    <a:pt x="230" y="966"/>
                  </a:cubicBezTo>
                  <a:cubicBezTo>
                    <a:pt x="230" y="966"/>
                    <a:pt x="229" y="965"/>
                    <a:pt x="229" y="963"/>
                  </a:cubicBezTo>
                  <a:cubicBezTo>
                    <a:pt x="229" y="962"/>
                    <a:pt x="229" y="960"/>
                    <a:pt x="228" y="960"/>
                  </a:cubicBezTo>
                  <a:cubicBezTo>
                    <a:pt x="228" y="959"/>
                    <a:pt x="228" y="958"/>
                    <a:pt x="228" y="957"/>
                  </a:cubicBezTo>
                  <a:cubicBezTo>
                    <a:pt x="228" y="957"/>
                    <a:pt x="228" y="957"/>
                    <a:pt x="228" y="956"/>
                  </a:cubicBezTo>
                  <a:cubicBezTo>
                    <a:pt x="229" y="955"/>
                    <a:pt x="229" y="955"/>
                    <a:pt x="229" y="955"/>
                  </a:cubicBezTo>
                  <a:cubicBezTo>
                    <a:pt x="226" y="953"/>
                    <a:pt x="226" y="953"/>
                    <a:pt x="226" y="953"/>
                  </a:cubicBezTo>
                  <a:cubicBezTo>
                    <a:pt x="226" y="946"/>
                    <a:pt x="226" y="946"/>
                    <a:pt x="226" y="946"/>
                  </a:cubicBezTo>
                  <a:cubicBezTo>
                    <a:pt x="226" y="946"/>
                    <a:pt x="227" y="945"/>
                    <a:pt x="227" y="945"/>
                  </a:cubicBezTo>
                  <a:cubicBezTo>
                    <a:pt x="227" y="944"/>
                    <a:pt x="227" y="943"/>
                    <a:pt x="227" y="943"/>
                  </a:cubicBezTo>
                  <a:cubicBezTo>
                    <a:pt x="227" y="943"/>
                    <a:pt x="227" y="943"/>
                    <a:pt x="227" y="943"/>
                  </a:cubicBezTo>
                  <a:cubicBezTo>
                    <a:pt x="228" y="942"/>
                    <a:pt x="229" y="941"/>
                    <a:pt x="230" y="940"/>
                  </a:cubicBezTo>
                  <a:cubicBezTo>
                    <a:pt x="230" y="939"/>
                    <a:pt x="230" y="939"/>
                    <a:pt x="230" y="939"/>
                  </a:cubicBezTo>
                  <a:cubicBezTo>
                    <a:pt x="230" y="939"/>
                    <a:pt x="230" y="939"/>
                    <a:pt x="230" y="939"/>
                  </a:cubicBezTo>
                  <a:cubicBezTo>
                    <a:pt x="230" y="938"/>
                    <a:pt x="230" y="937"/>
                    <a:pt x="231" y="935"/>
                  </a:cubicBezTo>
                  <a:cubicBezTo>
                    <a:pt x="231" y="935"/>
                    <a:pt x="231" y="935"/>
                    <a:pt x="231" y="935"/>
                  </a:cubicBezTo>
                  <a:cubicBezTo>
                    <a:pt x="231" y="929"/>
                    <a:pt x="231" y="929"/>
                    <a:pt x="231" y="929"/>
                  </a:cubicBezTo>
                  <a:cubicBezTo>
                    <a:pt x="231" y="928"/>
                    <a:pt x="231" y="925"/>
                    <a:pt x="232" y="923"/>
                  </a:cubicBezTo>
                  <a:cubicBezTo>
                    <a:pt x="232" y="923"/>
                    <a:pt x="232" y="923"/>
                    <a:pt x="232" y="923"/>
                  </a:cubicBezTo>
                  <a:cubicBezTo>
                    <a:pt x="238" y="915"/>
                    <a:pt x="238" y="915"/>
                    <a:pt x="238" y="915"/>
                  </a:cubicBezTo>
                  <a:cubicBezTo>
                    <a:pt x="238" y="915"/>
                    <a:pt x="238" y="915"/>
                    <a:pt x="238" y="915"/>
                  </a:cubicBezTo>
                  <a:cubicBezTo>
                    <a:pt x="238" y="914"/>
                    <a:pt x="239" y="913"/>
                    <a:pt x="239" y="913"/>
                  </a:cubicBezTo>
                  <a:cubicBezTo>
                    <a:pt x="239" y="913"/>
                    <a:pt x="239" y="913"/>
                    <a:pt x="239" y="913"/>
                  </a:cubicBezTo>
                  <a:cubicBezTo>
                    <a:pt x="239" y="913"/>
                    <a:pt x="239" y="913"/>
                    <a:pt x="239" y="913"/>
                  </a:cubicBezTo>
                  <a:cubicBezTo>
                    <a:pt x="240" y="911"/>
                    <a:pt x="240" y="910"/>
                    <a:pt x="240" y="909"/>
                  </a:cubicBezTo>
                  <a:cubicBezTo>
                    <a:pt x="240" y="908"/>
                    <a:pt x="240" y="907"/>
                    <a:pt x="241" y="906"/>
                  </a:cubicBezTo>
                  <a:cubicBezTo>
                    <a:pt x="241" y="905"/>
                    <a:pt x="241" y="904"/>
                    <a:pt x="241" y="903"/>
                  </a:cubicBezTo>
                  <a:cubicBezTo>
                    <a:pt x="242" y="903"/>
                    <a:pt x="242" y="903"/>
                    <a:pt x="242" y="903"/>
                  </a:cubicBezTo>
                  <a:cubicBezTo>
                    <a:pt x="242" y="903"/>
                    <a:pt x="242" y="903"/>
                    <a:pt x="242" y="903"/>
                  </a:cubicBezTo>
                  <a:cubicBezTo>
                    <a:pt x="242" y="902"/>
                    <a:pt x="242" y="900"/>
                    <a:pt x="242" y="899"/>
                  </a:cubicBezTo>
                  <a:cubicBezTo>
                    <a:pt x="242" y="898"/>
                    <a:pt x="242" y="898"/>
                    <a:pt x="242" y="898"/>
                  </a:cubicBezTo>
                  <a:cubicBezTo>
                    <a:pt x="242" y="896"/>
                    <a:pt x="241" y="895"/>
                    <a:pt x="241" y="895"/>
                  </a:cubicBezTo>
                  <a:cubicBezTo>
                    <a:pt x="241" y="895"/>
                    <a:pt x="241" y="895"/>
                    <a:pt x="241" y="895"/>
                  </a:cubicBezTo>
                  <a:cubicBezTo>
                    <a:pt x="241" y="895"/>
                    <a:pt x="241" y="895"/>
                    <a:pt x="241" y="895"/>
                  </a:cubicBezTo>
                  <a:cubicBezTo>
                    <a:pt x="240" y="894"/>
                    <a:pt x="240" y="893"/>
                    <a:pt x="240" y="892"/>
                  </a:cubicBezTo>
                  <a:cubicBezTo>
                    <a:pt x="240" y="888"/>
                    <a:pt x="239" y="887"/>
                    <a:pt x="239" y="887"/>
                  </a:cubicBezTo>
                  <a:cubicBezTo>
                    <a:pt x="238" y="886"/>
                    <a:pt x="237" y="885"/>
                    <a:pt x="237" y="884"/>
                  </a:cubicBezTo>
                  <a:cubicBezTo>
                    <a:pt x="237" y="884"/>
                    <a:pt x="237" y="884"/>
                    <a:pt x="238" y="884"/>
                  </a:cubicBezTo>
                  <a:cubicBezTo>
                    <a:pt x="238" y="883"/>
                    <a:pt x="238" y="883"/>
                    <a:pt x="238" y="883"/>
                  </a:cubicBezTo>
                  <a:cubicBezTo>
                    <a:pt x="238" y="881"/>
                    <a:pt x="238" y="881"/>
                    <a:pt x="238" y="881"/>
                  </a:cubicBezTo>
                  <a:cubicBezTo>
                    <a:pt x="235" y="881"/>
                    <a:pt x="235" y="881"/>
                    <a:pt x="235" y="881"/>
                  </a:cubicBezTo>
                  <a:cubicBezTo>
                    <a:pt x="235" y="881"/>
                    <a:pt x="235" y="881"/>
                    <a:pt x="235" y="881"/>
                  </a:cubicBezTo>
                  <a:cubicBezTo>
                    <a:pt x="234" y="881"/>
                    <a:pt x="233" y="882"/>
                    <a:pt x="232" y="882"/>
                  </a:cubicBezTo>
                  <a:cubicBezTo>
                    <a:pt x="232" y="882"/>
                    <a:pt x="231" y="881"/>
                    <a:pt x="231" y="881"/>
                  </a:cubicBezTo>
                  <a:cubicBezTo>
                    <a:pt x="231" y="881"/>
                    <a:pt x="231" y="881"/>
                    <a:pt x="231" y="881"/>
                  </a:cubicBezTo>
                  <a:cubicBezTo>
                    <a:pt x="230" y="881"/>
                    <a:pt x="230" y="881"/>
                    <a:pt x="230" y="881"/>
                  </a:cubicBezTo>
                  <a:cubicBezTo>
                    <a:pt x="230" y="881"/>
                    <a:pt x="229" y="880"/>
                    <a:pt x="229" y="879"/>
                  </a:cubicBezTo>
                  <a:cubicBezTo>
                    <a:pt x="231" y="877"/>
                    <a:pt x="231" y="877"/>
                    <a:pt x="231" y="877"/>
                  </a:cubicBezTo>
                  <a:cubicBezTo>
                    <a:pt x="232" y="876"/>
                    <a:pt x="232" y="876"/>
                    <a:pt x="232" y="876"/>
                  </a:cubicBezTo>
                  <a:cubicBezTo>
                    <a:pt x="232" y="875"/>
                    <a:pt x="232" y="875"/>
                    <a:pt x="231" y="874"/>
                  </a:cubicBezTo>
                  <a:cubicBezTo>
                    <a:pt x="231" y="874"/>
                    <a:pt x="231" y="874"/>
                    <a:pt x="231" y="874"/>
                  </a:cubicBezTo>
                  <a:cubicBezTo>
                    <a:pt x="231" y="873"/>
                    <a:pt x="231" y="873"/>
                    <a:pt x="229" y="873"/>
                  </a:cubicBezTo>
                  <a:cubicBezTo>
                    <a:pt x="229" y="873"/>
                    <a:pt x="229" y="873"/>
                    <a:pt x="229" y="873"/>
                  </a:cubicBezTo>
                  <a:cubicBezTo>
                    <a:pt x="229" y="873"/>
                    <a:pt x="229" y="873"/>
                    <a:pt x="229" y="873"/>
                  </a:cubicBezTo>
                  <a:cubicBezTo>
                    <a:pt x="228" y="872"/>
                    <a:pt x="227" y="871"/>
                    <a:pt x="227" y="870"/>
                  </a:cubicBezTo>
                  <a:cubicBezTo>
                    <a:pt x="227" y="870"/>
                    <a:pt x="227" y="870"/>
                    <a:pt x="227" y="870"/>
                  </a:cubicBezTo>
                  <a:cubicBezTo>
                    <a:pt x="227" y="870"/>
                    <a:pt x="227" y="870"/>
                    <a:pt x="227" y="870"/>
                  </a:cubicBezTo>
                  <a:cubicBezTo>
                    <a:pt x="226" y="870"/>
                    <a:pt x="227" y="869"/>
                    <a:pt x="227" y="868"/>
                  </a:cubicBezTo>
                  <a:cubicBezTo>
                    <a:pt x="227" y="868"/>
                    <a:pt x="227" y="868"/>
                    <a:pt x="227" y="868"/>
                  </a:cubicBezTo>
                  <a:cubicBezTo>
                    <a:pt x="227" y="868"/>
                    <a:pt x="227" y="868"/>
                    <a:pt x="227" y="868"/>
                  </a:cubicBezTo>
                  <a:cubicBezTo>
                    <a:pt x="227" y="867"/>
                    <a:pt x="227" y="867"/>
                    <a:pt x="228" y="867"/>
                  </a:cubicBezTo>
                  <a:cubicBezTo>
                    <a:pt x="228" y="866"/>
                    <a:pt x="228" y="866"/>
                    <a:pt x="228" y="866"/>
                  </a:cubicBezTo>
                  <a:cubicBezTo>
                    <a:pt x="228" y="865"/>
                    <a:pt x="228" y="865"/>
                    <a:pt x="228" y="865"/>
                  </a:cubicBezTo>
                  <a:cubicBezTo>
                    <a:pt x="228" y="864"/>
                    <a:pt x="228" y="863"/>
                    <a:pt x="229" y="862"/>
                  </a:cubicBezTo>
                  <a:cubicBezTo>
                    <a:pt x="231" y="861"/>
                    <a:pt x="231" y="861"/>
                    <a:pt x="231" y="861"/>
                  </a:cubicBezTo>
                  <a:cubicBezTo>
                    <a:pt x="229" y="860"/>
                    <a:pt x="229" y="860"/>
                    <a:pt x="229" y="860"/>
                  </a:cubicBezTo>
                  <a:cubicBezTo>
                    <a:pt x="229" y="860"/>
                    <a:pt x="229" y="860"/>
                    <a:pt x="229" y="860"/>
                  </a:cubicBezTo>
                  <a:cubicBezTo>
                    <a:pt x="229" y="859"/>
                    <a:pt x="229" y="858"/>
                    <a:pt x="231" y="857"/>
                  </a:cubicBezTo>
                  <a:cubicBezTo>
                    <a:pt x="232" y="857"/>
                    <a:pt x="232" y="857"/>
                    <a:pt x="232" y="857"/>
                  </a:cubicBezTo>
                  <a:cubicBezTo>
                    <a:pt x="232" y="857"/>
                    <a:pt x="232" y="857"/>
                    <a:pt x="232" y="857"/>
                  </a:cubicBezTo>
                  <a:cubicBezTo>
                    <a:pt x="232" y="857"/>
                    <a:pt x="233" y="856"/>
                    <a:pt x="233" y="856"/>
                  </a:cubicBezTo>
                  <a:cubicBezTo>
                    <a:pt x="234" y="856"/>
                    <a:pt x="236" y="855"/>
                    <a:pt x="237" y="854"/>
                  </a:cubicBezTo>
                  <a:cubicBezTo>
                    <a:pt x="238" y="853"/>
                    <a:pt x="240" y="852"/>
                    <a:pt x="242" y="852"/>
                  </a:cubicBezTo>
                  <a:cubicBezTo>
                    <a:pt x="242" y="852"/>
                    <a:pt x="242" y="852"/>
                    <a:pt x="242" y="852"/>
                  </a:cubicBezTo>
                  <a:cubicBezTo>
                    <a:pt x="242" y="852"/>
                    <a:pt x="242" y="852"/>
                    <a:pt x="242" y="852"/>
                  </a:cubicBezTo>
                  <a:cubicBezTo>
                    <a:pt x="243" y="852"/>
                    <a:pt x="243" y="851"/>
                    <a:pt x="244" y="851"/>
                  </a:cubicBezTo>
                  <a:cubicBezTo>
                    <a:pt x="244" y="849"/>
                    <a:pt x="244" y="849"/>
                    <a:pt x="244" y="849"/>
                  </a:cubicBezTo>
                  <a:cubicBezTo>
                    <a:pt x="243" y="849"/>
                    <a:pt x="229" y="849"/>
                    <a:pt x="227" y="849"/>
                  </a:cubicBezTo>
                  <a:cubicBezTo>
                    <a:pt x="226" y="849"/>
                    <a:pt x="225" y="848"/>
                    <a:pt x="225" y="848"/>
                  </a:cubicBezTo>
                  <a:cubicBezTo>
                    <a:pt x="225" y="848"/>
                    <a:pt x="225" y="847"/>
                    <a:pt x="226" y="847"/>
                  </a:cubicBezTo>
                  <a:cubicBezTo>
                    <a:pt x="226" y="846"/>
                    <a:pt x="226" y="846"/>
                    <a:pt x="226" y="846"/>
                  </a:cubicBezTo>
                  <a:cubicBezTo>
                    <a:pt x="226" y="846"/>
                    <a:pt x="226" y="846"/>
                    <a:pt x="226" y="846"/>
                  </a:cubicBezTo>
                  <a:cubicBezTo>
                    <a:pt x="227" y="845"/>
                    <a:pt x="227" y="843"/>
                    <a:pt x="227" y="842"/>
                  </a:cubicBezTo>
                  <a:cubicBezTo>
                    <a:pt x="227" y="841"/>
                    <a:pt x="227" y="839"/>
                    <a:pt x="228" y="838"/>
                  </a:cubicBezTo>
                  <a:cubicBezTo>
                    <a:pt x="228" y="838"/>
                    <a:pt x="228" y="838"/>
                    <a:pt x="228" y="838"/>
                  </a:cubicBezTo>
                  <a:cubicBezTo>
                    <a:pt x="228" y="838"/>
                    <a:pt x="228" y="838"/>
                    <a:pt x="228" y="838"/>
                  </a:cubicBezTo>
                  <a:cubicBezTo>
                    <a:pt x="229" y="837"/>
                    <a:pt x="229" y="837"/>
                    <a:pt x="230" y="836"/>
                  </a:cubicBezTo>
                  <a:cubicBezTo>
                    <a:pt x="232" y="834"/>
                    <a:pt x="232" y="834"/>
                    <a:pt x="232" y="834"/>
                  </a:cubicBezTo>
                  <a:cubicBezTo>
                    <a:pt x="226" y="834"/>
                    <a:pt x="226" y="834"/>
                    <a:pt x="226" y="834"/>
                  </a:cubicBezTo>
                  <a:cubicBezTo>
                    <a:pt x="225" y="834"/>
                    <a:pt x="225" y="834"/>
                    <a:pt x="225" y="833"/>
                  </a:cubicBezTo>
                  <a:cubicBezTo>
                    <a:pt x="224" y="833"/>
                    <a:pt x="224" y="832"/>
                    <a:pt x="225" y="832"/>
                  </a:cubicBezTo>
                  <a:cubicBezTo>
                    <a:pt x="225" y="831"/>
                    <a:pt x="225" y="831"/>
                    <a:pt x="225" y="831"/>
                  </a:cubicBezTo>
                  <a:cubicBezTo>
                    <a:pt x="225" y="831"/>
                    <a:pt x="225" y="831"/>
                    <a:pt x="225" y="831"/>
                  </a:cubicBezTo>
                  <a:cubicBezTo>
                    <a:pt x="225" y="830"/>
                    <a:pt x="225" y="830"/>
                    <a:pt x="225" y="829"/>
                  </a:cubicBezTo>
                  <a:cubicBezTo>
                    <a:pt x="225" y="828"/>
                    <a:pt x="226" y="827"/>
                    <a:pt x="226" y="826"/>
                  </a:cubicBezTo>
                  <a:cubicBezTo>
                    <a:pt x="226" y="824"/>
                    <a:pt x="226" y="823"/>
                    <a:pt x="227" y="822"/>
                  </a:cubicBezTo>
                  <a:cubicBezTo>
                    <a:pt x="229" y="821"/>
                    <a:pt x="231" y="821"/>
                    <a:pt x="232" y="821"/>
                  </a:cubicBezTo>
                  <a:cubicBezTo>
                    <a:pt x="232" y="821"/>
                    <a:pt x="232" y="821"/>
                    <a:pt x="232" y="821"/>
                  </a:cubicBezTo>
                  <a:cubicBezTo>
                    <a:pt x="232" y="822"/>
                    <a:pt x="233" y="822"/>
                    <a:pt x="235" y="822"/>
                  </a:cubicBezTo>
                  <a:cubicBezTo>
                    <a:pt x="235" y="822"/>
                    <a:pt x="235" y="822"/>
                    <a:pt x="235" y="822"/>
                  </a:cubicBezTo>
                  <a:cubicBezTo>
                    <a:pt x="236" y="822"/>
                    <a:pt x="238" y="822"/>
                    <a:pt x="240" y="821"/>
                  </a:cubicBezTo>
                  <a:cubicBezTo>
                    <a:pt x="240" y="821"/>
                    <a:pt x="241" y="821"/>
                    <a:pt x="242" y="820"/>
                  </a:cubicBezTo>
                  <a:cubicBezTo>
                    <a:pt x="242" y="820"/>
                    <a:pt x="243" y="820"/>
                    <a:pt x="243" y="820"/>
                  </a:cubicBezTo>
                  <a:cubicBezTo>
                    <a:pt x="244" y="820"/>
                    <a:pt x="245" y="820"/>
                    <a:pt x="245" y="820"/>
                  </a:cubicBezTo>
                  <a:cubicBezTo>
                    <a:pt x="246" y="819"/>
                    <a:pt x="246" y="819"/>
                    <a:pt x="246" y="819"/>
                  </a:cubicBezTo>
                  <a:cubicBezTo>
                    <a:pt x="246" y="817"/>
                    <a:pt x="246" y="817"/>
                    <a:pt x="246" y="817"/>
                  </a:cubicBezTo>
                  <a:cubicBezTo>
                    <a:pt x="245" y="817"/>
                    <a:pt x="245" y="817"/>
                    <a:pt x="245" y="817"/>
                  </a:cubicBezTo>
                  <a:cubicBezTo>
                    <a:pt x="240" y="817"/>
                    <a:pt x="240" y="817"/>
                    <a:pt x="240" y="817"/>
                  </a:cubicBezTo>
                  <a:cubicBezTo>
                    <a:pt x="239" y="817"/>
                    <a:pt x="238" y="817"/>
                    <a:pt x="237" y="817"/>
                  </a:cubicBezTo>
                  <a:cubicBezTo>
                    <a:pt x="236" y="817"/>
                    <a:pt x="236" y="817"/>
                    <a:pt x="235" y="817"/>
                  </a:cubicBezTo>
                  <a:cubicBezTo>
                    <a:pt x="235" y="817"/>
                    <a:pt x="235" y="817"/>
                    <a:pt x="235" y="817"/>
                  </a:cubicBezTo>
                  <a:cubicBezTo>
                    <a:pt x="235" y="817"/>
                    <a:pt x="235" y="817"/>
                    <a:pt x="235" y="817"/>
                  </a:cubicBezTo>
                  <a:cubicBezTo>
                    <a:pt x="235" y="816"/>
                    <a:pt x="234" y="816"/>
                    <a:pt x="232" y="816"/>
                  </a:cubicBezTo>
                  <a:cubicBezTo>
                    <a:pt x="231" y="816"/>
                    <a:pt x="231" y="816"/>
                    <a:pt x="231" y="816"/>
                  </a:cubicBezTo>
                  <a:cubicBezTo>
                    <a:pt x="230" y="816"/>
                    <a:pt x="230" y="816"/>
                    <a:pt x="229" y="816"/>
                  </a:cubicBezTo>
                  <a:cubicBezTo>
                    <a:pt x="228" y="817"/>
                    <a:pt x="227" y="817"/>
                    <a:pt x="226" y="817"/>
                  </a:cubicBezTo>
                  <a:cubicBezTo>
                    <a:pt x="225" y="817"/>
                    <a:pt x="225" y="817"/>
                    <a:pt x="225" y="817"/>
                  </a:cubicBezTo>
                  <a:cubicBezTo>
                    <a:pt x="225" y="817"/>
                    <a:pt x="225" y="817"/>
                    <a:pt x="225" y="817"/>
                  </a:cubicBezTo>
                  <a:cubicBezTo>
                    <a:pt x="224" y="817"/>
                    <a:pt x="223" y="818"/>
                    <a:pt x="222" y="818"/>
                  </a:cubicBezTo>
                  <a:cubicBezTo>
                    <a:pt x="222" y="818"/>
                    <a:pt x="221" y="817"/>
                    <a:pt x="221" y="817"/>
                  </a:cubicBezTo>
                  <a:cubicBezTo>
                    <a:pt x="221" y="817"/>
                    <a:pt x="221" y="817"/>
                    <a:pt x="221" y="817"/>
                  </a:cubicBezTo>
                  <a:cubicBezTo>
                    <a:pt x="221" y="817"/>
                    <a:pt x="221" y="817"/>
                    <a:pt x="221" y="817"/>
                  </a:cubicBezTo>
                  <a:cubicBezTo>
                    <a:pt x="220" y="816"/>
                    <a:pt x="219" y="815"/>
                    <a:pt x="219" y="813"/>
                  </a:cubicBezTo>
                  <a:cubicBezTo>
                    <a:pt x="219" y="810"/>
                    <a:pt x="219" y="810"/>
                    <a:pt x="219" y="810"/>
                  </a:cubicBezTo>
                  <a:cubicBezTo>
                    <a:pt x="217" y="813"/>
                    <a:pt x="217" y="813"/>
                    <a:pt x="217" y="813"/>
                  </a:cubicBezTo>
                  <a:cubicBezTo>
                    <a:pt x="216" y="814"/>
                    <a:pt x="216" y="815"/>
                    <a:pt x="215" y="815"/>
                  </a:cubicBezTo>
                  <a:cubicBezTo>
                    <a:pt x="215" y="815"/>
                    <a:pt x="215" y="815"/>
                    <a:pt x="215" y="815"/>
                  </a:cubicBezTo>
                  <a:cubicBezTo>
                    <a:pt x="215" y="815"/>
                    <a:pt x="215" y="815"/>
                    <a:pt x="215" y="815"/>
                  </a:cubicBezTo>
                  <a:cubicBezTo>
                    <a:pt x="214" y="815"/>
                    <a:pt x="214" y="815"/>
                    <a:pt x="214" y="815"/>
                  </a:cubicBezTo>
                  <a:cubicBezTo>
                    <a:pt x="214" y="815"/>
                    <a:pt x="213" y="815"/>
                    <a:pt x="213" y="815"/>
                  </a:cubicBezTo>
                  <a:cubicBezTo>
                    <a:pt x="213" y="815"/>
                    <a:pt x="213" y="815"/>
                    <a:pt x="213" y="815"/>
                  </a:cubicBezTo>
                  <a:cubicBezTo>
                    <a:pt x="208" y="815"/>
                    <a:pt x="208" y="815"/>
                    <a:pt x="208" y="815"/>
                  </a:cubicBezTo>
                  <a:cubicBezTo>
                    <a:pt x="211" y="817"/>
                    <a:pt x="211" y="817"/>
                    <a:pt x="211" y="817"/>
                  </a:cubicBezTo>
                  <a:cubicBezTo>
                    <a:pt x="213" y="819"/>
                    <a:pt x="213" y="819"/>
                    <a:pt x="214" y="819"/>
                  </a:cubicBezTo>
                  <a:cubicBezTo>
                    <a:pt x="214" y="819"/>
                    <a:pt x="214" y="819"/>
                    <a:pt x="214" y="819"/>
                  </a:cubicBezTo>
                  <a:cubicBezTo>
                    <a:pt x="215" y="820"/>
                    <a:pt x="215" y="821"/>
                    <a:pt x="214" y="824"/>
                  </a:cubicBezTo>
                  <a:cubicBezTo>
                    <a:pt x="214" y="826"/>
                    <a:pt x="212" y="828"/>
                    <a:pt x="210" y="829"/>
                  </a:cubicBezTo>
                  <a:cubicBezTo>
                    <a:pt x="209" y="829"/>
                    <a:pt x="207" y="830"/>
                    <a:pt x="206" y="831"/>
                  </a:cubicBezTo>
                  <a:cubicBezTo>
                    <a:pt x="203" y="831"/>
                    <a:pt x="203" y="831"/>
                    <a:pt x="203" y="831"/>
                  </a:cubicBezTo>
                  <a:cubicBezTo>
                    <a:pt x="202" y="831"/>
                    <a:pt x="202" y="832"/>
                    <a:pt x="202" y="833"/>
                  </a:cubicBezTo>
                  <a:cubicBezTo>
                    <a:pt x="202" y="834"/>
                    <a:pt x="202" y="834"/>
                    <a:pt x="202" y="834"/>
                  </a:cubicBezTo>
                  <a:cubicBezTo>
                    <a:pt x="203" y="834"/>
                    <a:pt x="203" y="834"/>
                    <a:pt x="203" y="834"/>
                  </a:cubicBezTo>
                  <a:cubicBezTo>
                    <a:pt x="203" y="834"/>
                    <a:pt x="203" y="834"/>
                    <a:pt x="203" y="834"/>
                  </a:cubicBezTo>
                  <a:cubicBezTo>
                    <a:pt x="204" y="834"/>
                    <a:pt x="205" y="835"/>
                    <a:pt x="205" y="837"/>
                  </a:cubicBezTo>
                  <a:cubicBezTo>
                    <a:pt x="205" y="837"/>
                    <a:pt x="205" y="838"/>
                    <a:pt x="205" y="838"/>
                  </a:cubicBezTo>
                  <a:cubicBezTo>
                    <a:pt x="205" y="838"/>
                    <a:pt x="204" y="838"/>
                    <a:pt x="204" y="838"/>
                  </a:cubicBezTo>
                  <a:cubicBezTo>
                    <a:pt x="204" y="838"/>
                    <a:pt x="204" y="838"/>
                    <a:pt x="204" y="838"/>
                  </a:cubicBezTo>
                  <a:cubicBezTo>
                    <a:pt x="203" y="838"/>
                    <a:pt x="203" y="838"/>
                    <a:pt x="203" y="838"/>
                  </a:cubicBezTo>
                  <a:cubicBezTo>
                    <a:pt x="200" y="838"/>
                    <a:pt x="200" y="838"/>
                    <a:pt x="200" y="838"/>
                  </a:cubicBezTo>
                  <a:cubicBezTo>
                    <a:pt x="200" y="838"/>
                    <a:pt x="200" y="838"/>
                    <a:pt x="200" y="838"/>
                  </a:cubicBezTo>
                  <a:cubicBezTo>
                    <a:pt x="200" y="839"/>
                    <a:pt x="199" y="839"/>
                    <a:pt x="199" y="839"/>
                  </a:cubicBezTo>
                  <a:cubicBezTo>
                    <a:pt x="197" y="840"/>
                    <a:pt x="197" y="840"/>
                    <a:pt x="197" y="840"/>
                  </a:cubicBezTo>
                  <a:cubicBezTo>
                    <a:pt x="199" y="841"/>
                    <a:pt x="199" y="841"/>
                    <a:pt x="199" y="841"/>
                  </a:cubicBezTo>
                  <a:cubicBezTo>
                    <a:pt x="200" y="842"/>
                    <a:pt x="201" y="842"/>
                    <a:pt x="202" y="842"/>
                  </a:cubicBezTo>
                  <a:cubicBezTo>
                    <a:pt x="204" y="843"/>
                    <a:pt x="206" y="844"/>
                    <a:pt x="207" y="844"/>
                  </a:cubicBezTo>
                  <a:cubicBezTo>
                    <a:pt x="207" y="845"/>
                    <a:pt x="208" y="845"/>
                    <a:pt x="208" y="846"/>
                  </a:cubicBezTo>
                  <a:cubicBezTo>
                    <a:pt x="209" y="847"/>
                    <a:pt x="209" y="847"/>
                    <a:pt x="210" y="848"/>
                  </a:cubicBezTo>
                  <a:cubicBezTo>
                    <a:pt x="211" y="849"/>
                    <a:pt x="212" y="849"/>
                    <a:pt x="212" y="851"/>
                  </a:cubicBezTo>
                  <a:cubicBezTo>
                    <a:pt x="212" y="852"/>
                    <a:pt x="211" y="854"/>
                    <a:pt x="210" y="856"/>
                  </a:cubicBezTo>
                  <a:cubicBezTo>
                    <a:pt x="210" y="856"/>
                    <a:pt x="210" y="856"/>
                    <a:pt x="210" y="856"/>
                  </a:cubicBezTo>
                  <a:cubicBezTo>
                    <a:pt x="210" y="856"/>
                    <a:pt x="210" y="856"/>
                    <a:pt x="210" y="856"/>
                  </a:cubicBezTo>
                  <a:cubicBezTo>
                    <a:pt x="210" y="858"/>
                    <a:pt x="208" y="861"/>
                    <a:pt x="206" y="861"/>
                  </a:cubicBezTo>
                  <a:cubicBezTo>
                    <a:pt x="202" y="866"/>
                    <a:pt x="202" y="866"/>
                    <a:pt x="202" y="866"/>
                  </a:cubicBezTo>
                  <a:cubicBezTo>
                    <a:pt x="202" y="866"/>
                    <a:pt x="202" y="866"/>
                    <a:pt x="202" y="866"/>
                  </a:cubicBezTo>
                  <a:cubicBezTo>
                    <a:pt x="202" y="866"/>
                    <a:pt x="201" y="867"/>
                    <a:pt x="201" y="868"/>
                  </a:cubicBezTo>
                  <a:cubicBezTo>
                    <a:pt x="201" y="869"/>
                    <a:pt x="200" y="870"/>
                    <a:pt x="200" y="871"/>
                  </a:cubicBezTo>
                  <a:cubicBezTo>
                    <a:pt x="199" y="871"/>
                    <a:pt x="199" y="871"/>
                    <a:pt x="199" y="871"/>
                  </a:cubicBezTo>
                  <a:cubicBezTo>
                    <a:pt x="199" y="871"/>
                    <a:pt x="199" y="871"/>
                    <a:pt x="199" y="871"/>
                  </a:cubicBezTo>
                  <a:cubicBezTo>
                    <a:pt x="199" y="873"/>
                    <a:pt x="198" y="874"/>
                    <a:pt x="197" y="875"/>
                  </a:cubicBezTo>
                  <a:cubicBezTo>
                    <a:pt x="195" y="876"/>
                    <a:pt x="193" y="877"/>
                    <a:pt x="191" y="877"/>
                  </a:cubicBezTo>
                  <a:cubicBezTo>
                    <a:pt x="189" y="877"/>
                    <a:pt x="187" y="878"/>
                    <a:pt x="185" y="879"/>
                  </a:cubicBezTo>
                  <a:cubicBezTo>
                    <a:pt x="185" y="879"/>
                    <a:pt x="185" y="879"/>
                    <a:pt x="185" y="879"/>
                  </a:cubicBezTo>
                  <a:cubicBezTo>
                    <a:pt x="185" y="879"/>
                    <a:pt x="185" y="879"/>
                    <a:pt x="185" y="879"/>
                  </a:cubicBezTo>
                  <a:cubicBezTo>
                    <a:pt x="184" y="880"/>
                    <a:pt x="182" y="881"/>
                    <a:pt x="181" y="881"/>
                  </a:cubicBezTo>
                  <a:cubicBezTo>
                    <a:pt x="179" y="882"/>
                    <a:pt x="177" y="883"/>
                    <a:pt x="176" y="884"/>
                  </a:cubicBezTo>
                  <a:cubicBezTo>
                    <a:pt x="175" y="885"/>
                    <a:pt x="173" y="886"/>
                    <a:pt x="170" y="886"/>
                  </a:cubicBezTo>
                  <a:cubicBezTo>
                    <a:pt x="168" y="886"/>
                    <a:pt x="166" y="887"/>
                    <a:pt x="165" y="888"/>
                  </a:cubicBezTo>
                  <a:cubicBezTo>
                    <a:pt x="164" y="888"/>
                    <a:pt x="163" y="889"/>
                    <a:pt x="161" y="890"/>
                  </a:cubicBezTo>
                  <a:cubicBezTo>
                    <a:pt x="161" y="890"/>
                    <a:pt x="160" y="890"/>
                    <a:pt x="159" y="890"/>
                  </a:cubicBezTo>
                  <a:cubicBezTo>
                    <a:pt x="158" y="891"/>
                    <a:pt x="155" y="892"/>
                    <a:pt x="152" y="893"/>
                  </a:cubicBezTo>
                  <a:cubicBezTo>
                    <a:pt x="151" y="894"/>
                    <a:pt x="149" y="894"/>
                    <a:pt x="147" y="895"/>
                  </a:cubicBezTo>
                  <a:cubicBezTo>
                    <a:pt x="146" y="895"/>
                    <a:pt x="144" y="896"/>
                    <a:pt x="143" y="896"/>
                  </a:cubicBezTo>
                  <a:cubicBezTo>
                    <a:pt x="143" y="896"/>
                    <a:pt x="143" y="896"/>
                    <a:pt x="143" y="896"/>
                  </a:cubicBezTo>
                  <a:cubicBezTo>
                    <a:pt x="140" y="897"/>
                    <a:pt x="136" y="898"/>
                    <a:pt x="134" y="898"/>
                  </a:cubicBezTo>
                  <a:cubicBezTo>
                    <a:pt x="133" y="897"/>
                    <a:pt x="131" y="897"/>
                    <a:pt x="130" y="897"/>
                  </a:cubicBezTo>
                  <a:cubicBezTo>
                    <a:pt x="129" y="897"/>
                    <a:pt x="128" y="897"/>
                    <a:pt x="127" y="896"/>
                  </a:cubicBezTo>
                  <a:cubicBezTo>
                    <a:pt x="127" y="896"/>
                    <a:pt x="127" y="896"/>
                    <a:pt x="127" y="896"/>
                  </a:cubicBezTo>
                  <a:cubicBezTo>
                    <a:pt x="126" y="896"/>
                    <a:pt x="126" y="896"/>
                    <a:pt x="126" y="896"/>
                  </a:cubicBezTo>
                  <a:cubicBezTo>
                    <a:pt x="125" y="896"/>
                    <a:pt x="121" y="894"/>
                    <a:pt x="118" y="893"/>
                  </a:cubicBezTo>
                  <a:cubicBezTo>
                    <a:pt x="117" y="893"/>
                    <a:pt x="116" y="892"/>
                    <a:pt x="114" y="891"/>
                  </a:cubicBezTo>
                  <a:cubicBezTo>
                    <a:pt x="112" y="890"/>
                    <a:pt x="109" y="888"/>
                    <a:pt x="107" y="887"/>
                  </a:cubicBezTo>
                  <a:cubicBezTo>
                    <a:pt x="106" y="886"/>
                    <a:pt x="105" y="885"/>
                    <a:pt x="104" y="884"/>
                  </a:cubicBezTo>
                  <a:cubicBezTo>
                    <a:pt x="101" y="882"/>
                    <a:pt x="99" y="880"/>
                    <a:pt x="99" y="879"/>
                  </a:cubicBezTo>
                  <a:cubicBezTo>
                    <a:pt x="99" y="879"/>
                    <a:pt x="99" y="879"/>
                    <a:pt x="99" y="879"/>
                  </a:cubicBezTo>
                  <a:cubicBezTo>
                    <a:pt x="98" y="878"/>
                    <a:pt x="98" y="878"/>
                    <a:pt x="98" y="878"/>
                  </a:cubicBezTo>
                  <a:cubicBezTo>
                    <a:pt x="92" y="874"/>
                    <a:pt x="92" y="874"/>
                    <a:pt x="92" y="874"/>
                  </a:cubicBezTo>
                  <a:cubicBezTo>
                    <a:pt x="91" y="873"/>
                    <a:pt x="91" y="872"/>
                    <a:pt x="90" y="871"/>
                  </a:cubicBezTo>
                  <a:cubicBezTo>
                    <a:pt x="89" y="870"/>
                    <a:pt x="88" y="869"/>
                    <a:pt x="87" y="868"/>
                  </a:cubicBezTo>
                  <a:cubicBezTo>
                    <a:pt x="86" y="867"/>
                    <a:pt x="84" y="864"/>
                    <a:pt x="82" y="863"/>
                  </a:cubicBezTo>
                  <a:cubicBezTo>
                    <a:pt x="82" y="863"/>
                    <a:pt x="82" y="863"/>
                    <a:pt x="82" y="863"/>
                  </a:cubicBezTo>
                  <a:cubicBezTo>
                    <a:pt x="82" y="862"/>
                    <a:pt x="81" y="861"/>
                    <a:pt x="81" y="861"/>
                  </a:cubicBezTo>
                  <a:cubicBezTo>
                    <a:pt x="80" y="859"/>
                    <a:pt x="78" y="858"/>
                    <a:pt x="78" y="856"/>
                  </a:cubicBezTo>
                  <a:cubicBezTo>
                    <a:pt x="77" y="853"/>
                    <a:pt x="75" y="851"/>
                    <a:pt x="73" y="850"/>
                  </a:cubicBezTo>
                  <a:cubicBezTo>
                    <a:pt x="73" y="850"/>
                    <a:pt x="73" y="849"/>
                    <a:pt x="72" y="849"/>
                  </a:cubicBezTo>
                  <a:cubicBezTo>
                    <a:pt x="71" y="848"/>
                    <a:pt x="70" y="846"/>
                    <a:pt x="69" y="845"/>
                  </a:cubicBezTo>
                  <a:cubicBezTo>
                    <a:pt x="68" y="843"/>
                    <a:pt x="65" y="840"/>
                    <a:pt x="63" y="839"/>
                  </a:cubicBezTo>
                  <a:cubicBezTo>
                    <a:pt x="62" y="839"/>
                    <a:pt x="62" y="839"/>
                    <a:pt x="62" y="839"/>
                  </a:cubicBezTo>
                  <a:cubicBezTo>
                    <a:pt x="59" y="835"/>
                    <a:pt x="56" y="833"/>
                    <a:pt x="54" y="832"/>
                  </a:cubicBezTo>
                  <a:cubicBezTo>
                    <a:pt x="54" y="831"/>
                    <a:pt x="52" y="830"/>
                    <a:pt x="51" y="829"/>
                  </a:cubicBezTo>
                  <a:cubicBezTo>
                    <a:pt x="50" y="828"/>
                    <a:pt x="49" y="826"/>
                    <a:pt x="48" y="826"/>
                  </a:cubicBezTo>
                  <a:cubicBezTo>
                    <a:pt x="46" y="824"/>
                    <a:pt x="44" y="821"/>
                    <a:pt x="42" y="818"/>
                  </a:cubicBezTo>
                  <a:cubicBezTo>
                    <a:pt x="41" y="817"/>
                    <a:pt x="41" y="816"/>
                    <a:pt x="40" y="815"/>
                  </a:cubicBezTo>
                  <a:cubicBezTo>
                    <a:pt x="39" y="814"/>
                    <a:pt x="38" y="812"/>
                    <a:pt x="36" y="811"/>
                  </a:cubicBezTo>
                  <a:cubicBezTo>
                    <a:pt x="35" y="809"/>
                    <a:pt x="35" y="807"/>
                    <a:pt x="35" y="805"/>
                  </a:cubicBezTo>
                  <a:cubicBezTo>
                    <a:pt x="35" y="805"/>
                    <a:pt x="35" y="805"/>
                    <a:pt x="35" y="805"/>
                  </a:cubicBezTo>
                  <a:cubicBezTo>
                    <a:pt x="34" y="805"/>
                    <a:pt x="34" y="805"/>
                    <a:pt x="34" y="805"/>
                  </a:cubicBezTo>
                  <a:cubicBezTo>
                    <a:pt x="34" y="804"/>
                    <a:pt x="34" y="802"/>
                    <a:pt x="34" y="801"/>
                  </a:cubicBezTo>
                  <a:cubicBezTo>
                    <a:pt x="34" y="801"/>
                    <a:pt x="34" y="801"/>
                    <a:pt x="34" y="801"/>
                  </a:cubicBezTo>
                  <a:cubicBezTo>
                    <a:pt x="34" y="800"/>
                    <a:pt x="34" y="800"/>
                    <a:pt x="34" y="800"/>
                  </a:cubicBezTo>
                  <a:cubicBezTo>
                    <a:pt x="34" y="799"/>
                    <a:pt x="35" y="798"/>
                    <a:pt x="35" y="796"/>
                  </a:cubicBezTo>
                  <a:cubicBezTo>
                    <a:pt x="36" y="795"/>
                    <a:pt x="37" y="795"/>
                    <a:pt x="39" y="795"/>
                  </a:cubicBezTo>
                  <a:cubicBezTo>
                    <a:pt x="40" y="795"/>
                    <a:pt x="41" y="795"/>
                    <a:pt x="41" y="796"/>
                  </a:cubicBezTo>
                  <a:cubicBezTo>
                    <a:pt x="41" y="796"/>
                    <a:pt x="41" y="796"/>
                    <a:pt x="41" y="796"/>
                  </a:cubicBezTo>
                  <a:cubicBezTo>
                    <a:pt x="41" y="797"/>
                    <a:pt x="41" y="797"/>
                    <a:pt x="41" y="797"/>
                  </a:cubicBezTo>
                  <a:cubicBezTo>
                    <a:pt x="41" y="797"/>
                    <a:pt x="42" y="798"/>
                    <a:pt x="43" y="799"/>
                  </a:cubicBezTo>
                  <a:cubicBezTo>
                    <a:pt x="45" y="799"/>
                    <a:pt x="46" y="799"/>
                    <a:pt x="47" y="800"/>
                  </a:cubicBezTo>
                  <a:cubicBezTo>
                    <a:pt x="47" y="801"/>
                    <a:pt x="48" y="802"/>
                    <a:pt x="48" y="803"/>
                  </a:cubicBezTo>
                  <a:cubicBezTo>
                    <a:pt x="48" y="803"/>
                    <a:pt x="48" y="804"/>
                    <a:pt x="48" y="804"/>
                  </a:cubicBezTo>
                  <a:cubicBezTo>
                    <a:pt x="48" y="805"/>
                    <a:pt x="48" y="805"/>
                    <a:pt x="48" y="805"/>
                  </a:cubicBezTo>
                  <a:cubicBezTo>
                    <a:pt x="48" y="805"/>
                    <a:pt x="49" y="805"/>
                    <a:pt x="49" y="805"/>
                  </a:cubicBezTo>
                  <a:cubicBezTo>
                    <a:pt x="50" y="805"/>
                    <a:pt x="51" y="805"/>
                    <a:pt x="52" y="806"/>
                  </a:cubicBezTo>
                  <a:cubicBezTo>
                    <a:pt x="52" y="806"/>
                    <a:pt x="52" y="806"/>
                    <a:pt x="52" y="806"/>
                  </a:cubicBezTo>
                  <a:cubicBezTo>
                    <a:pt x="53" y="806"/>
                    <a:pt x="53" y="806"/>
                    <a:pt x="53" y="806"/>
                  </a:cubicBezTo>
                  <a:cubicBezTo>
                    <a:pt x="54" y="806"/>
                    <a:pt x="55" y="806"/>
                    <a:pt x="56" y="805"/>
                  </a:cubicBezTo>
                  <a:cubicBezTo>
                    <a:pt x="57" y="804"/>
                    <a:pt x="58" y="804"/>
                    <a:pt x="59" y="803"/>
                  </a:cubicBezTo>
                  <a:cubicBezTo>
                    <a:pt x="59" y="803"/>
                    <a:pt x="59" y="803"/>
                    <a:pt x="59" y="803"/>
                  </a:cubicBezTo>
                  <a:cubicBezTo>
                    <a:pt x="59" y="804"/>
                    <a:pt x="60" y="804"/>
                    <a:pt x="60" y="804"/>
                  </a:cubicBezTo>
                  <a:cubicBezTo>
                    <a:pt x="61" y="804"/>
                    <a:pt x="62" y="804"/>
                    <a:pt x="62" y="803"/>
                  </a:cubicBezTo>
                  <a:cubicBezTo>
                    <a:pt x="62" y="803"/>
                    <a:pt x="62" y="803"/>
                    <a:pt x="62" y="803"/>
                  </a:cubicBezTo>
                  <a:cubicBezTo>
                    <a:pt x="63" y="803"/>
                    <a:pt x="64" y="803"/>
                    <a:pt x="65" y="802"/>
                  </a:cubicBezTo>
                  <a:cubicBezTo>
                    <a:pt x="65" y="802"/>
                    <a:pt x="65" y="802"/>
                    <a:pt x="65" y="802"/>
                  </a:cubicBezTo>
                  <a:cubicBezTo>
                    <a:pt x="65" y="801"/>
                    <a:pt x="65" y="801"/>
                    <a:pt x="65" y="801"/>
                  </a:cubicBezTo>
                  <a:cubicBezTo>
                    <a:pt x="65" y="801"/>
                    <a:pt x="65" y="801"/>
                    <a:pt x="66" y="801"/>
                  </a:cubicBezTo>
                  <a:cubicBezTo>
                    <a:pt x="66" y="801"/>
                    <a:pt x="67" y="802"/>
                    <a:pt x="67" y="802"/>
                  </a:cubicBezTo>
                  <a:cubicBezTo>
                    <a:pt x="68" y="803"/>
                    <a:pt x="69" y="803"/>
                    <a:pt x="71" y="803"/>
                  </a:cubicBezTo>
                  <a:cubicBezTo>
                    <a:pt x="71" y="803"/>
                    <a:pt x="71" y="803"/>
                    <a:pt x="71" y="803"/>
                  </a:cubicBezTo>
                  <a:cubicBezTo>
                    <a:pt x="72" y="803"/>
                    <a:pt x="73" y="802"/>
                    <a:pt x="74" y="802"/>
                  </a:cubicBezTo>
                  <a:cubicBezTo>
                    <a:pt x="74" y="801"/>
                    <a:pt x="74" y="801"/>
                    <a:pt x="74" y="801"/>
                  </a:cubicBezTo>
                  <a:cubicBezTo>
                    <a:pt x="74" y="801"/>
                    <a:pt x="74" y="801"/>
                    <a:pt x="74" y="801"/>
                  </a:cubicBezTo>
                  <a:cubicBezTo>
                    <a:pt x="75" y="801"/>
                    <a:pt x="76" y="801"/>
                    <a:pt x="76" y="800"/>
                  </a:cubicBezTo>
                  <a:cubicBezTo>
                    <a:pt x="76" y="800"/>
                    <a:pt x="76" y="800"/>
                    <a:pt x="76" y="800"/>
                  </a:cubicBezTo>
                  <a:cubicBezTo>
                    <a:pt x="76" y="799"/>
                    <a:pt x="76" y="799"/>
                    <a:pt x="76" y="799"/>
                  </a:cubicBezTo>
                  <a:cubicBezTo>
                    <a:pt x="77" y="799"/>
                    <a:pt x="78" y="798"/>
                    <a:pt x="78" y="798"/>
                  </a:cubicBezTo>
                  <a:cubicBezTo>
                    <a:pt x="79" y="798"/>
                    <a:pt x="79" y="798"/>
                    <a:pt x="79" y="799"/>
                  </a:cubicBezTo>
                  <a:cubicBezTo>
                    <a:pt x="79" y="799"/>
                    <a:pt x="80" y="799"/>
                    <a:pt x="81" y="799"/>
                  </a:cubicBezTo>
                  <a:cubicBezTo>
                    <a:pt x="81" y="799"/>
                    <a:pt x="82" y="799"/>
                    <a:pt x="83" y="799"/>
                  </a:cubicBezTo>
                  <a:cubicBezTo>
                    <a:pt x="83" y="799"/>
                    <a:pt x="83" y="799"/>
                    <a:pt x="83" y="799"/>
                  </a:cubicBezTo>
                  <a:cubicBezTo>
                    <a:pt x="83" y="799"/>
                    <a:pt x="84" y="798"/>
                    <a:pt x="84" y="798"/>
                  </a:cubicBezTo>
                  <a:cubicBezTo>
                    <a:pt x="85" y="798"/>
                    <a:pt x="86" y="798"/>
                    <a:pt x="86" y="798"/>
                  </a:cubicBezTo>
                  <a:cubicBezTo>
                    <a:pt x="86" y="798"/>
                    <a:pt x="86" y="798"/>
                    <a:pt x="86" y="798"/>
                  </a:cubicBezTo>
                  <a:cubicBezTo>
                    <a:pt x="92" y="795"/>
                    <a:pt x="92" y="795"/>
                    <a:pt x="92" y="795"/>
                  </a:cubicBezTo>
                  <a:cubicBezTo>
                    <a:pt x="92" y="795"/>
                    <a:pt x="92" y="795"/>
                    <a:pt x="92" y="795"/>
                  </a:cubicBezTo>
                  <a:cubicBezTo>
                    <a:pt x="92" y="794"/>
                    <a:pt x="95" y="793"/>
                    <a:pt x="97" y="793"/>
                  </a:cubicBezTo>
                  <a:cubicBezTo>
                    <a:pt x="97" y="793"/>
                    <a:pt x="97" y="793"/>
                    <a:pt x="97" y="793"/>
                  </a:cubicBezTo>
                  <a:cubicBezTo>
                    <a:pt x="97" y="794"/>
                    <a:pt x="98" y="794"/>
                    <a:pt x="100" y="794"/>
                  </a:cubicBezTo>
                  <a:cubicBezTo>
                    <a:pt x="100" y="794"/>
                    <a:pt x="100" y="794"/>
                    <a:pt x="100" y="794"/>
                  </a:cubicBezTo>
                  <a:cubicBezTo>
                    <a:pt x="101" y="794"/>
                    <a:pt x="101" y="794"/>
                    <a:pt x="101" y="794"/>
                  </a:cubicBezTo>
                  <a:cubicBezTo>
                    <a:pt x="101" y="793"/>
                    <a:pt x="102" y="792"/>
                    <a:pt x="104" y="791"/>
                  </a:cubicBezTo>
                  <a:cubicBezTo>
                    <a:pt x="104" y="791"/>
                    <a:pt x="104" y="791"/>
                    <a:pt x="104" y="791"/>
                  </a:cubicBezTo>
                  <a:cubicBezTo>
                    <a:pt x="104" y="791"/>
                    <a:pt x="104" y="791"/>
                    <a:pt x="104" y="791"/>
                  </a:cubicBezTo>
                  <a:cubicBezTo>
                    <a:pt x="105" y="790"/>
                    <a:pt x="105" y="790"/>
                    <a:pt x="106" y="789"/>
                  </a:cubicBezTo>
                  <a:cubicBezTo>
                    <a:pt x="106" y="789"/>
                    <a:pt x="106" y="788"/>
                    <a:pt x="106" y="788"/>
                  </a:cubicBezTo>
                  <a:cubicBezTo>
                    <a:pt x="107" y="788"/>
                    <a:pt x="107" y="788"/>
                    <a:pt x="107" y="788"/>
                  </a:cubicBezTo>
                  <a:cubicBezTo>
                    <a:pt x="107" y="788"/>
                    <a:pt x="107" y="788"/>
                    <a:pt x="107" y="788"/>
                  </a:cubicBezTo>
                  <a:cubicBezTo>
                    <a:pt x="107" y="787"/>
                    <a:pt x="108" y="786"/>
                    <a:pt x="109" y="784"/>
                  </a:cubicBezTo>
                  <a:cubicBezTo>
                    <a:pt x="110" y="783"/>
                    <a:pt x="112" y="781"/>
                    <a:pt x="113" y="780"/>
                  </a:cubicBezTo>
                  <a:cubicBezTo>
                    <a:pt x="113" y="780"/>
                    <a:pt x="113" y="780"/>
                    <a:pt x="113" y="780"/>
                  </a:cubicBezTo>
                  <a:cubicBezTo>
                    <a:pt x="113" y="780"/>
                    <a:pt x="113" y="780"/>
                    <a:pt x="113" y="780"/>
                  </a:cubicBezTo>
                  <a:cubicBezTo>
                    <a:pt x="114" y="778"/>
                    <a:pt x="115" y="777"/>
                    <a:pt x="117" y="777"/>
                  </a:cubicBezTo>
                  <a:cubicBezTo>
                    <a:pt x="118" y="776"/>
                    <a:pt x="120" y="775"/>
                    <a:pt x="121" y="773"/>
                  </a:cubicBezTo>
                  <a:cubicBezTo>
                    <a:pt x="121" y="773"/>
                    <a:pt x="122" y="772"/>
                    <a:pt x="122" y="769"/>
                  </a:cubicBezTo>
                  <a:cubicBezTo>
                    <a:pt x="122" y="769"/>
                    <a:pt x="122" y="769"/>
                    <a:pt x="122" y="769"/>
                  </a:cubicBezTo>
                  <a:cubicBezTo>
                    <a:pt x="121" y="769"/>
                    <a:pt x="121" y="769"/>
                    <a:pt x="121" y="769"/>
                  </a:cubicBezTo>
                  <a:cubicBezTo>
                    <a:pt x="121" y="767"/>
                    <a:pt x="120" y="766"/>
                    <a:pt x="119" y="766"/>
                  </a:cubicBezTo>
                  <a:cubicBezTo>
                    <a:pt x="119" y="766"/>
                    <a:pt x="119" y="766"/>
                    <a:pt x="119" y="766"/>
                  </a:cubicBezTo>
                  <a:cubicBezTo>
                    <a:pt x="118" y="766"/>
                    <a:pt x="118" y="766"/>
                    <a:pt x="118" y="766"/>
                  </a:cubicBezTo>
                  <a:cubicBezTo>
                    <a:pt x="118" y="766"/>
                    <a:pt x="118" y="766"/>
                    <a:pt x="118" y="766"/>
                  </a:cubicBezTo>
                  <a:cubicBezTo>
                    <a:pt x="118" y="766"/>
                    <a:pt x="117" y="766"/>
                    <a:pt x="117" y="767"/>
                  </a:cubicBezTo>
                  <a:cubicBezTo>
                    <a:pt x="116" y="767"/>
                    <a:pt x="116" y="768"/>
                    <a:pt x="116" y="768"/>
                  </a:cubicBezTo>
                  <a:cubicBezTo>
                    <a:pt x="116" y="768"/>
                    <a:pt x="116" y="768"/>
                    <a:pt x="116" y="768"/>
                  </a:cubicBezTo>
                  <a:cubicBezTo>
                    <a:pt x="115" y="769"/>
                    <a:pt x="114" y="771"/>
                    <a:pt x="114" y="772"/>
                  </a:cubicBezTo>
                  <a:cubicBezTo>
                    <a:pt x="114" y="773"/>
                    <a:pt x="113" y="774"/>
                    <a:pt x="112" y="774"/>
                  </a:cubicBezTo>
                  <a:cubicBezTo>
                    <a:pt x="111" y="774"/>
                    <a:pt x="110" y="774"/>
                    <a:pt x="110" y="773"/>
                  </a:cubicBezTo>
                  <a:cubicBezTo>
                    <a:pt x="109" y="773"/>
                    <a:pt x="108" y="773"/>
                    <a:pt x="108" y="773"/>
                  </a:cubicBezTo>
                  <a:cubicBezTo>
                    <a:pt x="107" y="773"/>
                    <a:pt x="107" y="773"/>
                    <a:pt x="107" y="773"/>
                  </a:cubicBezTo>
                  <a:cubicBezTo>
                    <a:pt x="103" y="773"/>
                    <a:pt x="103" y="773"/>
                    <a:pt x="103" y="773"/>
                  </a:cubicBezTo>
                  <a:cubicBezTo>
                    <a:pt x="102" y="773"/>
                    <a:pt x="100" y="774"/>
                    <a:pt x="99" y="774"/>
                  </a:cubicBezTo>
                  <a:cubicBezTo>
                    <a:pt x="99" y="774"/>
                    <a:pt x="99" y="774"/>
                    <a:pt x="99" y="774"/>
                  </a:cubicBezTo>
                  <a:cubicBezTo>
                    <a:pt x="99" y="774"/>
                    <a:pt x="99" y="775"/>
                    <a:pt x="98" y="775"/>
                  </a:cubicBezTo>
                  <a:cubicBezTo>
                    <a:pt x="97" y="775"/>
                    <a:pt x="96" y="775"/>
                    <a:pt x="95" y="775"/>
                  </a:cubicBezTo>
                  <a:cubicBezTo>
                    <a:pt x="91" y="776"/>
                    <a:pt x="89" y="776"/>
                    <a:pt x="89" y="776"/>
                  </a:cubicBezTo>
                  <a:cubicBezTo>
                    <a:pt x="88" y="776"/>
                    <a:pt x="87" y="777"/>
                    <a:pt x="86" y="777"/>
                  </a:cubicBezTo>
                  <a:cubicBezTo>
                    <a:pt x="85" y="778"/>
                    <a:pt x="84" y="778"/>
                    <a:pt x="83" y="778"/>
                  </a:cubicBezTo>
                  <a:cubicBezTo>
                    <a:pt x="82" y="778"/>
                    <a:pt x="82" y="778"/>
                    <a:pt x="82" y="778"/>
                  </a:cubicBezTo>
                  <a:cubicBezTo>
                    <a:pt x="82" y="779"/>
                    <a:pt x="82" y="779"/>
                    <a:pt x="82" y="779"/>
                  </a:cubicBezTo>
                  <a:cubicBezTo>
                    <a:pt x="81" y="779"/>
                    <a:pt x="80" y="780"/>
                    <a:pt x="78" y="781"/>
                  </a:cubicBezTo>
                  <a:cubicBezTo>
                    <a:pt x="77" y="782"/>
                    <a:pt x="74" y="782"/>
                    <a:pt x="72" y="782"/>
                  </a:cubicBezTo>
                  <a:cubicBezTo>
                    <a:pt x="69" y="781"/>
                    <a:pt x="66" y="780"/>
                    <a:pt x="64" y="779"/>
                  </a:cubicBezTo>
                  <a:cubicBezTo>
                    <a:pt x="61" y="778"/>
                    <a:pt x="59" y="777"/>
                    <a:pt x="58" y="777"/>
                  </a:cubicBezTo>
                  <a:cubicBezTo>
                    <a:pt x="57" y="776"/>
                    <a:pt x="57" y="776"/>
                    <a:pt x="57" y="776"/>
                  </a:cubicBezTo>
                  <a:cubicBezTo>
                    <a:pt x="57" y="776"/>
                    <a:pt x="57" y="776"/>
                    <a:pt x="57" y="776"/>
                  </a:cubicBezTo>
                  <a:cubicBezTo>
                    <a:pt x="55" y="776"/>
                    <a:pt x="53" y="775"/>
                    <a:pt x="51" y="775"/>
                  </a:cubicBezTo>
                  <a:cubicBezTo>
                    <a:pt x="51" y="775"/>
                    <a:pt x="50" y="774"/>
                    <a:pt x="49" y="774"/>
                  </a:cubicBezTo>
                  <a:cubicBezTo>
                    <a:pt x="48" y="773"/>
                    <a:pt x="46" y="773"/>
                    <a:pt x="46" y="772"/>
                  </a:cubicBezTo>
                  <a:cubicBezTo>
                    <a:pt x="45" y="771"/>
                    <a:pt x="43" y="770"/>
                    <a:pt x="42" y="770"/>
                  </a:cubicBezTo>
                  <a:cubicBezTo>
                    <a:pt x="42" y="770"/>
                    <a:pt x="42" y="770"/>
                    <a:pt x="42" y="770"/>
                  </a:cubicBezTo>
                  <a:cubicBezTo>
                    <a:pt x="42" y="770"/>
                    <a:pt x="42" y="770"/>
                    <a:pt x="42" y="770"/>
                  </a:cubicBezTo>
                  <a:cubicBezTo>
                    <a:pt x="42" y="769"/>
                    <a:pt x="42" y="769"/>
                    <a:pt x="42" y="769"/>
                  </a:cubicBezTo>
                  <a:cubicBezTo>
                    <a:pt x="42" y="769"/>
                    <a:pt x="41" y="768"/>
                    <a:pt x="37" y="766"/>
                  </a:cubicBezTo>
                  <a:cubicBezTo>
                    <a:pt x="35" y="764"/>
                    <a:pt x="31" y="762"/>
                    <a:pt x="29" y="761"/>
                  </a:cubicBezTo>
                  <a:cubicBezTo>
                    <a:pt x="27" y="759"/>
                    <a:pt x="25" y="758"/>
                    <a:pt x="24" y="756"/>
                  </a:cubicBezTo>
                  <a:cubicBezTo>
                    <a:pt x="24" y="756"/>
                    <a:pt x="24" y="756"/>
                    <a:pt x="24" y="756"/>
                  </a:cubicBezTo>
                  <a:cubicBezTo>
                    <a:pt x="24" y="756"/>
                    <a:pt x="24" y="756"/>
                    <a:pt x="24" y="756"/>
                  </a:cubicBezTo>
                  <a:cubicBezTo>
                    <a:pt x="23" y="755"/>
                    <a:pt x="22" y="754"/>
                    <a:pt x="21" y="752"/>
                  </a:cubicBezTo>
                  <a:cubicBezTo>
                    <a:pt x="20" y="750"/>
                    <a:pt x="20" y="749"/>
                    <a:pt x="20" y="749"/>
                  </a:cubicBezTo>
                  <a:cubicBezTo>
                    <a:pt x="21" y="748"/>
                    <a:pt x="21" y="748"/>
                    <a:pt x="21" y="748"/>
                  </a:cubicBezTo>
                  <a:cubicBezTo>
                    <a:pt x="21" y="747"/>
                    <a:pt x="21" y="747"/>
                    <a:pt x="21" y="747"/>
                  </a:cubicBezTo>
                  <a:cubicBezTo>
                    <a:pt x="20" y="747"/>
                    <a:pt x="20" y="746"/>
                    <a:pt x="20" y="746"/>
                  </a:cubicBezTo>
                  <a:cubicBezTo>
                    <a:pt x="19" y="746"/>
                    <a:pt x="19" y="745"/>
                    <a:pt x="19" y="745"/>
                  </a:cubicBezTo>
                  <a:cubicBezTo>
                    <a:pt x="18" y="744"/>
                    <a:pt x="18" y="744"/>
                    <a:pt x="17" y="744"/>
                  </a:cubicBezTo>
                  <a:cubicBezTo>
                    <a:pt x="17" y="744"/>
                    <a:pt x="17" y="744"/>
                    <a:pt x="17" y="744"/>
                  </a:cubicBezTo>
                  <a:cubicBezTo>
                    <a:pt x="17" y="744"/>
                    <a:pt x="17" y="744"/>
                    <a:pt x="17" y="744"/>
                  </a:cubicBezTo>
                  <a:cubicBezTo>
                    <a:pt x="17" y="743"/>
                    <a:pt x="16" y="742"/>
                    <a:pt x="15" y="742"/>
                  </a:cubicBezTo>
                  <a:cubicBezTo>
                    <a:pt x="15" y="742"/>
                    <a:pt x="15" y="742"/>
                    <a:pt x="15" y="742"/>
                  </a:cubicBezTo>
                  <a:cubicBezTo>
                    <a:pt x="15" y="742"/>
                    <a:pt x="15" y="742"/>
                    <a:pt x="15" y="742"/>
                  </a:cubicBezTo>
                  <a:cubicBezTo>
                    <a:pt x="15" y="742"/>
                    <a:pt x="15" y="741"/>
                    <a:pt x="15" y="741"/>
                  </a:cubicBezTo>
                  <a:cubicBezTo>
                    <a:pt x="15" y="740"/>
                    <a:pt x="14" y="740"/>
                    <a:pt x="14" y="740"/>
                  </a:cubicBezTo>
                  <a:cubicBezTo>
                    <a:pt x="14" y="739"/>
                    <a:pt x="14" y="739"/>
                    <a:pt x="14" y="739"/>
                  </a:cubicBezTo>
                  <a:cubicBezTo>
                    <a:pt x="14" y="739"/>
                    <a:pt x="14" y="739"/>
                    <a:pt x="14" y="739"/>
                  </a:cubicBezTo>
                  <a:cubicBezTo>
                    <a:pt x="14" y="739"/>
                    <a:pt x="14" y="738"/>
                    <a:pt x="14" y="738"/>
                  </a:cubicBezTo>
                  <a:cubicBezTo>
                    <a:pt x="14" y="738"/>
                    <a:pt x="14" y="737"/>
                    <a:pt x="14" y="737"/>
                  </a:cubicBezTo>
                  <a:cubicBezTo>
                    <a:pt x="14" y="737"/>
                    <a:pt x="14" y="737"/>
                    <a:pt x="14" y="737"/>
                  </a:cubicBezTo>
                  <a:cubicBezTo>
                    <a:pt x="14" y="736"/>
                    <a:pt x="14" y="736"/>
                    <a:pt x="14" y="736"/>
                  </a:cubicBezTo>
                  <a:cubicBezTo>
                    <a:pt x="14" y="735"/>
                    <a:pt x="14" y="734"/>
                    <a:pt x="13" y="734"/>
                  </a:cubicBezTo>
                  <a:cubicBezTo>
                    <a:pt x="13" y="734"/>
                    <a:pt x="13" y="734"/>
                    <a:pt x="13" y="734"/>
                  </a:cubicBezTo>
                  <a:cubicBezTo>
                    <a:pt x="13" y="733"/>
                    <a:pt x="13" y="732"/>
                    <a:pt x="14" y="731"/>
                  </a:cubicBezTo>
                  <a:cubicBezTo>
                    <a:pt x="15" y="730"/>
                    <a:pt x="18" y="728"/>
                    <a:pt x="19" y="727"/>
                  </a:cubicBezTo>
                  <a:cubicBezTo>
                    <a:pt x="22" y="727"/>
                    <a:pt x="25" y="725"/>
                    <a:pt x="26" y="724"/>
                  </a:cubicBezTo>
                  <a:cubicBezTo>
                    <a:pt x="26" y="724"/>
                    <a:pt x="27" y="723"/>
                    <a:pt x="28" y="723"/>
                  </a:cubicBezTo>
                  <a:cubicBezTo>
                    <a:pt x="28" y="722"/>
                    <a:pt x="29" y="722"/>
                    <a:pt x="29" y="722"/>
                  </a:cubicBezTo>
                  <a:cubicBezTo>
                    <a:pt x="33" y="719"/>
                    <a:pt x="33" y="719"/>
                    <a:pt x="33" y="719"/>
                  </a:cubicBezTo>
                  <a:cubicBezTo>
                    <a:pt x="27" y="720"/>
                    <a:pt x="27" y="720"/>
                    <a:pt x="27" y="720"/>
                  </a:cubicBezTo>
                  <a:cubicBezTo>
                    <a:pt x="26" y="720"/>
                    <a:pt x="25" y="721"/>
                    <a:pt x="24" y="721"/>
                  </a:cubicBezTo>
                  <a:cubicBezTo>
                    <a:pt x="23" y="722"/>
                    <a:pt x="22" y="723"/>
                    <a:pt x="21" y="723"/>
                  </a:cubicBezTo>
                  <a:cubicBezTo>
                    <a:pt x="21" y="723"/>
                    <a:pt x="20" y="723"/>
                    <a:pt x="19" y="724"/>
                  </a:cubicBezTo>
                  <a:cubicBezTo>
                    <a:pt x="19" y="724"/>
                    <a:pt x="18" y="724"/>
                    <a:pt x="18" y="724"/>
                  </a:cubicBezTo>
                  <a:cubicBezTo>
                    <a:pt x="18" y="724"/>
                    <a:pt x="18" y="724"/>
                    <a:pt x="18" y="724"/>
                  </a:cubicBezTo>
                  <a:cubicBezTo>
                    <a:pt x="17" y="724"/>
                    <a:pt x="17" y="724"/>
                    <a:pt x="17" y="724"/>
                  </a:cubicBezTo>
                  <a:cubicBezTo>
                    <a:pt x="17" y="725"/>
                    <a:pt x="16" y="725"/>
                    <a:pt x="16" y="725"/>
                  </a:cubicBezTo>
                  <a:cubicBezTo>
                    <a:pt x="15" y="726"/>
                    <a:pt x="13" y="727"/>
                    <a:pt x="12" y="728"/>
                  </a:cubicBezTo>
                  <a:cubicBezTo>
                    <a:pt x="9" y="731"/>
                    <a:pt x="9" y="731"/>
                    <a:pt x="9" y="731"/>
                  </a:cubicBezTo>
                  <a:cubicBezTo>
                    <a:pt x="9" y="731"/>
                    <a:pt x="9" y="731"/>
                    <a:pt x="9" y="731"/>
                  </a:cubicBezTo>
                  <a:cubicBezTo>
                    <a:pt x="9" y="731"/>
                    <a:pt x="9" y="732"/>
                    <a:pt x="8" y="732"/>
                  </a:cubicBezTo>
                  <a:cubicBezTo>
                    <a:pt x="8" y="732"/>
                    <a:pt x="8" y="732"/>
                    <a:pt x="7" y="732"/>
                  </a:cubicBezTo>
                  <a:cubicBezTo>
                    <a:pt x="7" y="732"/>
                    <a:pt x="7" y="732"/>
                    <a:pt x="6" y="732"/>
                  </a:cubicBezTo>
                  <a:cubicBezTo>
                    <a:pt x="6" y="732"/>
                    <a:pt x="6" y="732"/>
                    <a:pt x="6" y="732"/>
                  </a:cubicBezTo>
                  <a:cubicBezTo>
                    <a:pt x="6" y="732"/>
                    <a:pt x="6" y="732"/>
                    <a:pt x="6" y="732"/>
                  </a:cubicBezTo>
                  <a:cubicBezTo>
                    <a:pt x="4" y="732"/>
                    <a:pt x="2" y="730"/>
                    <a:pt x="2" y="730"/>
                  </a:cubicBezTo>
                  <a:cubicBezTo>
                    <a:pt x="1" y="728"/>
                    <a:pt x="0" y="727"/>
                    <a:pt x="0" y="727"/>
                  </a:cubicBezTo>
                  <a:cubicBezTo>
                    <a:pt x="0" y="727"/>
                    <a:pt x="0" y="727"/>
                    <a:pt x="0" y="727"/>
                  </a:cubicBezTo>
                  <a:cubicBezTo>
                    <a:pt x="2" y="722"/>
                    <a:pt x="2" y="722"/>
                    <a:pt x="2" y="722"/>
                  </a:cubicBezTo>
                  <a:cubicBezTo>
                    <a:pt x="3" y="720"/>
                    <a:pt x="3" y="720"/>
                    <a:pt x="3" y="720"/>
                  </a:cubicBezTo>
                  <a:cubicBezTo>
                    <a:pt x="4" y="718"/>
                    <a:pt x="6" y="716"/>
                    <a:pt x="7" y="715"/>
                  </a:cubicBezTo>
                  <a:cubicBezTo>
                    <a:pt x="7" y="715"/>
                    <a:pt x="7" y="715"/>
                    <a:pt x="7" y="715"/>
                  </a:cubicBezTo>
                  <a:cubicBezTo>
                    <a:pt x="7" y="715"/>
                    <a:pt x="7" y="715"/>
                    <a:pt x="7" y="715"/>
                  </a:cubicBezTo>
                  <a:cubicBezTo>
                    <a:pt x="8" y="714"/>
                    <a:pt x="11" y="713"/>
                    <a:pt x="13" y="712"/>
                  </a:cubicBezTo>
                  <a:cubicBezTo>
                    <a:pt x="15" y="711"/>
                    <a:pt x="18" y="711"/>
                    <a:pt x="21" y="711"/>
                  </a:cubicBezTo>
                  <a:cubicBezTo>
                    <a:pt x="29" y="711"/>
                    <a:pt x="29" y="711"/>
                    <a:pt x="29" y="711"/>
                  </a:cubicBezTo>
                  <a:cubicBezTo>
                    <a:pt x="30" y="711"/>
                    <a:pt x="30" y="711"/>
                    <a:pt x="31" y="711"/>
                  </a:cubicBezTo>
                  <a:cubicBezTo>
                    <a:pt x="32" y="711"/>
                    <a:pt x="34" y="711"/>
                    <a:pt x="34" y="710"/>
                  </a:cubicBezTo>
                  <a:cubicBezTo>
                    <a:pt x="34" y="709"/>
                    <a:pt x="34" y="709"/>
                    <a:pt x="34" y="709"/>
                  </a:cubicBezTo>
                  <a:cubicBezTo>
                    <a:pt x="34" y="703"/>
                    <a:pt x="34" y="703"/>
                    <a:pt x="34" y="703"/>
                  </a:cubicBezTo>
                  <a:cubicBezTo>
                    <a:pt x="34" y="701"/>
                    <a:pt x="35" y="697"/>
                    <a:pt x="36" y="695"/>
                  </a:cubicBezTo>
                  <a:cubicBezTo>
                    <a:pt x="37" y="694"/>
                    <a:pt x="38" y="693"/>
                    <a:pt x="38" y="693"/>
                  </a:cubicBezTo>
                  <a:cubicBezTo>
                    <a:pt x="39" y="693"/>
                    <a:pt x="39" y="693"/>
                    <a:pt x="40" y="694"/>
                  </a:cubicBezTo>
                  <a:cubicBezTo>
                    <a:pt x="40" y="695"/>
                    <a:pt x="41" y="695"/>
                    <a:pt x="42" y="695"/>
                  </a:cubicBezTo>
                  <a:cubicBezTo>
                    <a:pt x="42" y="695"/>
                    <a:pt x="43" y="695"/>
                    <a:pt x="43" y="695"/>
                  </a:cubicBezTo>
                  <a:cubicBezTo>
                    <a:pt x="44" y="694"/>
                    <a:pt x="45" y="694"/>
                    <a:pt x="46" y="694"/>
                  </a:cubicBezTo>
                  <a:cubicBezTo>
                    <a:pt x="46" y="694"/>
                    <a:pt x="47" y="694"/>
                    <a:pt x="48" y="695"/>
                  </a:cubicBezTo>
                  <a:cubicBezTo>
                    <a:pt x="48" y="695"/>
                    <a:pt x="49" y="696"/>
                    <a:pt x="50" y="696"/>
                  </a:cubicBezTo>
                  <a:cubicBezTo>
                    <a:pt x="51" y="696"/>
                    <a:pt x="51" y="696"/>
                    <a:pt x="51" y="696"/>
                  </a:cubicBezTo>
                  <a:cubicBezTo>
                    <a:pt x="51" y="695"/>
                    <a:pt x="51" y="695"/>
                    <a:pt x="51" y="695"/>
                  </a:cubicBezTo>
                  <a:cubicBezTo>
                    <a:pt x="52" y="695"/>
                    <a:pt x="52" y="695"/>
                    <a:pt x="52" y="695"/>
                  </a:cubicBezTo>
                  <a:cubicBezTo>
                    <a:pt x="54" y="695"/>
                    <a:pt x="55" y="696"/>
                    <a:pt x="56" y="697"/>
                  </a:cubicBezTo>
                  <a:cubicBezTo>
                    <a:pt x="56" y="697"/>
                    <a:pt x="56" y="697"/>
                    <a:pt x="56" y="697"/>
                  </a:cubicBezTo>
                  <a:cubicBezTo>
                    <a:pt x="56" y="697"/>
                    <a:pt x="56" y="697"/>
                    <a:pt x="56" y="697"/>
                  </a:cubicBezTo>
                  <a:cubicBezTo>
                    <a:pt x="57" y="697"/>
                    <a:pt x="58" y="698"/>
                    <a:pt x="59" y="698"/>
                  </a:cubicBezTo>
                  <a:cubicBezTo>
                    <a:pt x="60" y="698"/>
                    <a:pt x="61" y="697"/>
                    <a:pt x="62" y="697"/>
                  </a:cubicBezTo>
                  <a:cubicBezTo>
                    <a:pt x="62" y="697"/>
                    <a:pt x="62" y="697"/>
                    <a:pt x="62" y="697"/>
                  </a:cubicBezTo>
                  <a:cubicBezTo>
                    <a:pt x="62" y="697"/>
                    <a:pt x="62" y="697"/>
                    <a:pt x="62" y="697"/>
                  </a:cubicBezTo>
                  <a:cubicBezTo>
                    <a:pt x="62" y="696"/>
                    <a:pt x="63" y="696"/>
                    <a:pt x="65" y="696"/>
                  </a:cubicBezTo>
                  <a:cubicBezTo>
                    <a:pt x="66" y="696"/>
                    <a:pt x="68" y="696"/>
                    <a:pt x="69" y="697"/>
                  </a:cubicBezTo>
                  <a:cubicBezTo>
                    <a:pt x="69" y="697"/>
                    <a:pt x="69" y="697"/>
                    <a:pt x="69" y="697"/>
                  </a:cubicBezTo>
                  <a:cubicBezTo>
                    <a:pt x="70" y="697"/>
                    <a:pt x="70" y="697"/>
                    <a:pt x="70" y="697"/>
                  </a:cubicBezTo>
                  <a:cubicBezTo>
                    <a:pt x="73" y="697"/>
                    <a:pt x="77" y="698"/>
                    <a:pt x="78" y="698"/>
                  </a:cubicBezTo>
                  <a:cubicBezTo>
                    <a:pt x="78" y="698"/>
                    <a:pt x="78" y="698"/>
                    <a:pt x="78" y="698"/>
                  </a:cubicBezTo>
                  <a:cubicBezTo>
                    <a:pt x="78" y="698"/>
                    <a:pt x="78" y="698"/>
                    <a:pt x="78" y="698"/>
                  </a:cubicBezTo>
                  <a:cubicBezTo>
                    <a:pt x="80" y="698"/>
                    <a:pt x="82" y="700"/>
                    <a:pt x="82" y="701"/>
                  </a:cubicBezTo>
                  <a:cubicBezTo>
                    <a:pt x="83" y="702"/>
                    <a:pt x="86" y="704"/>
                    <a:pt x="88" y="704"/>
                  </a:cubicBezTo>
                  <a:cubicBezTo>
                    <a:pt x="89" y="704"/>
                    <a:pt x="92" y="704"/>
                    <a:pt x="93" y="704"/>
                  </a:cubicBezTo>
                  <a:cubicBezTo>
                    <a:pt x="94" y="704"/>
                    <a:pt x="95" y="704"/>
                    <a:pt x="96" y="704"/>
                  </a:cubicBezTo>
                  <a:cubicBezTo>
                    <a:pt x="102" y="704"/>
                    <a:pt x="102" y="704"/>
                    <a:pt x="102" y="704"/>
                  </a:cubicBezTo>
                  <a:cubicBezTo>
                    <a:pt x="104" y="704"/>
                    <a:pt x="105" y="703"/>
                    <a:pt x="105" y="703"/>
                  </a:cubicBezTo>
                  <a:cubicBezTo>
                    <a:pt x="106" y="702"/>
                    <a:pt x="106" y="702"/>
                    <a:pt x="106" y="702"/>
                  </a:cubicBezTo>
                  <a:cubicBezTo>
                    <a:pt x="106" y="702"/>
                    <a:pt x="106" y="702"/>
                    <a:pt x="106" y="702"/>
                  </a:cubicBezTo>
                  <a:cubicBezTo>
                    <a:pt x="106" y="701"/>
                    <a:pt x="107" y="699"/>
                    <a:pt x="109" y="699"/>
                  </a:cubicBezTo>
                  <a:cubicBezTo>
                    <a:pt x="109" y="699"/>
                    <a:pt x="109" y="699"/>
                    <a:pt x="109" y="699"/>
                  </a:cubicBezTo>
                  <a:cubicBezTo>
                    <a:pt x="109" y="699"/>
                    <a:pt x="109" y="699"/>
                    <a:pt x="109" y="699"/>
                  </a:cubicBezTo>
                  <a:cubicBezTo>
                    <a:pt x="110" y="698"/>
                    <a:pt x="112" y="698"/>
                    <a:pt x="113" y="698"/>
                  </a:cubicBezTo>
                  <a:cubicBezTo>
                    <a:pt x="114" y="697"/>
                    <a:pt x="115" y="697"/>
                    <a:pt x="116" y="696"/>
                  </a:cubicBezTo>
                  <a:cubicBezTo>
                    <a:pt x="117" y="696"/>
                    <a:pt x="120" y="695"/>
                    <a:pt x="123" y="694"/>
                  </a:cubicBezTo>
                  <a:cubicBezTo>
                    <a:pt x="123" y="694"/>
                    <a:pt x="123" y="694"/>
                    <a:pt x="123" y="694"/>
                  </a:cubicBezTo>
                  <a:cubicBezTo>
                    <a:pt x="124" y="694"/>
                    <a:pt x="124" y="694"/>
                    <a:pt x="124" y="694"/>
                  </a:cubicBezTo>
                  <a:cubicBezTo>
                    <a:pt x="124" y="694"/>
                    <a:pt x="125" y="694"/>
                    <a:pt x="126" y="694"/>
                  </a:cubicBezTo>
                  <a:cubicBezTo>
                    <a:pt x="126" y="694"/>
                    <a:pt x="127" y="694"/>
                    <a:pt x="128" y="694"/>
                  </a:cubicBezTo>
                  <a:cubicBezTo>
                    <a:pt x="128" y="694"/>
                    <a:pt x="129" y="694"/>
                    <a:pt x="130" y="694"/>
                  </a:cubicBezTo>
                  <a:cubicBezTo>
                    <a:pt x="130" y="694"/>
                    <a:pt x="130" y="694"/>
                    <a:pt x="130" y="694"/>
                  </a:cubicBezTo>
                  <a:cubicBezTo>
                    <a:pt x="130" y="694"/>
                    <a:pt x="130" y="694"/>
                    <a:pt x="130" y="694"/>
                  </a:cubicBezTo>
                  <a:cubicBezTo>
                    <a:pt x="131" y="695"/>
                    <a:pt x="132" y="697"/>
                    <a:pt x="132" y="698"/>
                  </a:cubicBezTo>
                  <a:cubicBezTo>
                    <a:pt x="131" y="699"/>
                    <a:pt x="131" y="699"/>
                    <a:pt x="131" y="699"/>
                  </a:cubicBezTo>
                  <a:cubicBezTo>
                    <a:pt x="132" y="699"/>
                    <a:pt x="132" y="699"/>
                    <a:pt x="132" y="699"/>
                  </a:cubicBezTo>
                  <a:cubicBezTo>
                    <a:pt x="132" y="700"/>
                    <a:pt x="134" y="702"/>
                    <a:pt x="136" y="703"/>
                  </a:cubicBezTo>
                  <a:cubicBezTo>
                    <a:pt x="136" y="703"/>
                    <a:pt x="136" y="703"/>
                    <a:pt x="136" y="703"/>
                  </a:cubicBezTo>
                  <a:cubicBezTo>
                    <a:pt x="136" y="703"/>
                    <a:pt x="136" y="703"/>
                    <a:pt x="136" y="703"/>
                  </a:cubicBezTo>
                  <a:cubicBezTo>
                    <a:pt x="137" y="703"/>
                    <a:pt x="138" y="703"/>
                    <a:pt x="140" y="703"/>
                  </a:cubicBezTo>
                  <a:cubicBezTo>
                    <a:pt x="141" y="703"/>
                    <a:pt x="142" y="703"/>
                    <a:pt x="143" y="703"/>
                  </a:cubicBezTo>
                  <a:cubicBezTo>
                    <a:pt x="145" y="703"/>
                    <a:pt x="148" y="701"/>
                    <a:pt x="148" y="701"/>
                  </a:cubicBezTo>
                  <a:cubicBezTo>
                    <a:pt x="150" y="699"/>
                    <a:pt x="152" y="698"/>
                    <a:pt x="154" y="698"/>
                  </a:cubicBezTo>
                  <a:cubicBezTo>
                    <a:pt x="155" y="698"/>
                    <a:pt x="157" y="697"/>
                    <a:pt x="157" y="697"/>
                  </a:cubicBezTo>
                  <a:cubicBezTo>
                    <a:pt x="158" y="694"/>
                    <a:pt x="158" y="693"/>
                    <a:pt x="157" y="692"/>
                  </a:cubicBezTo>
                  <a:cubicBezTo>
                    <a:pt x="157" y="692"/>
                    <a:pt x="157" y="692"/>
                    <a:pt x="157" y="692"/>
                  </a:cubicBezTo>
                  <a:cubicBezTo>
                    <a:pt x="157" y="692"/>
                    <a:pt x="157" y="692"/>
                    <a:pt x="157" y="692"/>
                  </a:cubicBezTo>
                  <a:cubicBezTo>
                    <a:pt x="156" y="691"/>
                    <a:pt x="155" y="689"/>
                    <a:pt x="155" y="687"/>
                  </a:cubicBezTo>
                  <a:cubicBezTo>
                    <a:pt x="155" y="686"/>
                    <a:pt x="155" y="684"/>
                    <a:pt x="156" y="683"/>
                  </a:cubicBezTo>
                  <a:cubicBezTo>
                    <a:pt x="157" y="683"/>
                    <a:pt x="158" y="682"/>
                    <a:pt x="158" y="681"/>
                  </a:cubicBezTo>
                  <a:cubicBezTo>
                    <a:pt x="158" y="681"/>
                    <a:pt x="158" y="681"/>
                    <a:pt x="158" y="681"/>
                  </a:cubicBezTo>
                  <a:cubicBezTo>
                    <a:pt x="158" y="680"/>
                    <a:pt x="158" y="680"/>
                    <a:pt x="158" y="680"/>
                  </a:cubicBezTo>
                  <a:cubicBezTo>
                    <a:pt x="158" y="679"/>
                    <a:pt x="158" y="679"/>
                    <a:pt x="158" y="678"/>
                  </a:cubicBezTo>
                  <a:cubicBezTo>
                    <a:pt x="157" y="677"/>
                    <a:pt x="157" y="675"/>
                    <a:pt x="157" y="674"/>
                  </a:cubicBezTo>
                  <a:cubicBezTo>
                    <a:pt x="157" y="674"/>
                    <a:pt x="157" y="674"/>
                    <a:pt x="157" y="674"/>
                  </a:cubicBezTo>
                  <a:cubicBezTo>
                    <a:pt x="157" y="673"/>
                    <a:pt x="157" y="673"/>
                    <a:pt x="157" y="673"/>
                  </a:cubicBezTo>
                  <a:cubicBezTo>
                    <a:pt x="156" y="673"/>
                    <a:pt x="156" y="671"/>
                    <a:pt x="155" y="670"/>
                  </a:cubicBezTo>
                  <a:cubicBezTo>
                    <a:pt x="155" y="669"/>
                    <a:pt x="155" y="668"/>
                    <a:pt x="154" y="667"/>
                  </a:cubicBezTo>
                  <a:cubicBezTo>
                    <a:pt x="153" y="665"/>
                    <a:pt x="153" y="662"/>
                    <a:pt x="153" y="659"/>
                  </a:cubicBezTo>
                  <a:cubicBezTo>
                    <a:pt x="153" y="658"/>
                    <a:pt x="151" y="654"/>
                    <a:pt x="150" y="654"/>
                  </a:cubicBezTo>
                  <a:cubicBezTo>
                    <a:pt x="149" y="652"/>
                    <a:pt x="147" y="650"/>
                    <a:pt x="147" y="648"/>
                  </a:cubicBezTo>
                  <a:cubicBezTo>
                    <a:pt x="147" y="648"/>
                    <a:pt x="147" y="648"/>
                    <a:pt x="147" y="648"/>
                  </a:cubicBezTo>
                  <a:cubicBezTo>
                    <a:pt x="147" y="647"/>
                    <a:pt x="147" y="647"/>
                    <a:pt x="147" y="647"/>
                  </a:cubicBezTo>
                  <a:cubicBezTo>
                    <a:pt x="146" y="647"/>
                    <a:pt x="146" y="646"/>
                    <a:pt x="145" y="645"/>
                  </a:cubicBezTo>
                  <a:cubicBezTo>
                    <a:pt x="145" y="644"/>
                    <a:pt x="144" y="643"/>
                    <a:pt x="144" y="642"/>
                  </a:cubicBezTo>
                  <a:cubicBezTo>
                    <a:pt x="143" y="640"/>
                    <a:pt x="142" y="637"/>
                    <a:pt x="142" y="634"/>
                  </a:cubicBezTo>
                  <a:cubicBezTo>
                    <a:pt x="142" y="632"/>
                    <a:pt x="142" y="629"/>
                    <a:pt x="143" y="626"/>
                  </a:cubicBezTo>
                  <a:cubicBezTo>
                    <a:pt x="143" y="626"/>
                    <a:pt x="143" y="626"/>
                    <a:pt x="143" y="626"/>
                  </a:cubicBezTo>
                  <a:cubicBezTo>
                    <a:pt x="143" y="625"/>
                    <a:pt x="143" y="625"/>
                    <a:pt x="143" y="625"/>
                  </a:cubicBezTo>
                  <a:cubicBezTo>
                    <a:pt x="143" y="624"/>
                    <a:pt x="141" y="623"/>
                    <a:pt x="139" y="623"/>
                  </a:cubicBezTo>
                  <a:cubicBezTo>
                    <a:pt x="136" y="624"/>
                    <a:pt x="132" y="624"/>
                    <a:pt x="130" y="624"/>
                  </a:cubicBezTo>
                  <a:cubicBezTo>
                    <a:pt x="129" y="624"/>
                    <a:pt x="126" y="623"/>
                    <a:pt x="124" y="621"/>
                  </a:cubicBezTo>
                  <a:cubicBezTo>
                    <a:pt x="122" y="620"/>
                    <a:pt x="120" y="616"/>
                    <a:pt x="118" y="613"/>
                  </a:cubicBezTo>
                  <a:cubicBezTo>
                    <a:pt x="116" y="611"/>
                    <a:pt x="115" y="607"/>
                    <a:pt x="115" y="605"/>
                  </a:cubicBezTo>
                  <a:cubicBezTo>
                    <a:pt x="115" y="603"/>
                    <a:pt x="116" y="600"/>
                    <a:pt x="118" y="598"/>
                  </a:cubicBezTo>
                  <a:cubicBezTo>
                    <a:pt x="119" y="596"/>
                    <a:pt x="119" y="592"/>
                    <a:pt x="119" y="589"/>
                  </a:cubicBezTo>
                  <a:cubicBezTo>
                    <a:pt x="119" y="588"/>
                    <a:pt x="120" y="586"/>
                    <a:pt x="120" y="584"/>
                  </a:cubicBezTo>
                  <a:cubicBezTo>
                    <a:pt x="120" y="582"/>
                    <a:pt x="120" y="580"/>
                    <a:pt x="120" y="579"/>
                  </a:cubicBezTo>
                  <a:cubicBezTo>
                    <a:pt x="121" y="576"/>
                    <a:pt x="119" y="574"/>
                    <a:pt x="117" y="573"/>
                  </a:cubicBezTo>
                  <a:cubicBezTo>
                    <a:pt x="117" y="573"/>
                    <a:pt x="117" y="573"/>
                    <a:pt x="117" y="573"/>
                  </a:cubicBezTo>
                  <a:cubicBezTo>
                    <a:pt x="117" y="572"/>
                    <a:pt x="115" y="572"/>
                    <a:pt x="112" y="572"/>
                  </a:cubicBezTo>
                  <a:cubicBezTo>
                    <a:pt x="112" y="572"/>
                    <a:pt x="110" y="572"/>
                    <a:pt x="110" y="572"/>
                  </a:cubicBezTo>
                  <a:cubicBezTo>
                    <a:pt x="108" y="572"/>
                    <a:pt x="107" y="571"/>
                    <a:pt x="105" y="571"/>
                  </a:cubicBezTo>
                  <a:cubicBezTo>
                    <a:pt x="104" y="571"/>
                    <a:pt x="103" y="571"/>
                    <a:pt x="102" y="571"/>
                  </a:cubicBezTo>
                  <a:cubicBezTo>
                    <a:pt x="102" y="571"/>
                    <a:pt x="102" y="571"/>
                    <a:pt x="102" y="571"/>
                  </a:cubicBezTo>
                  <a:cubicBezTo>
                    <a:pt x="102" y="571"/>
                    <a:pt x="102" y="571"/>
                    <a:pt x="102" y="571"/>
                  </a:cubicBezTo>
                  <a:cubicBezTo>
                    <a:pt x="102" y="571"/>
                    <a:pt x="101" y="570"/>
                    <a:pt x="100" y="569"/>
                  </a:cubicBezTo>
                  <a:cubicBezTo>
                    <a:pt x="99" y="569"/>
                    <a:pt x="98" y="568"/>
                    <a:pt x="98" y="568"/>
                  </a:cubicBezTo>
                  <a:cubicBezTo>
                    <a:pt x="97" y="567"/>
                    <a:pt x="96" y="566"/>
                    <a:pt x="95" y="565"/>
                  </a:cubicBezTo>
                  <a:cubicBezTo>
                    <a:pt x="93" y="564"/>
                    <a:pt x="92" y="564"/>
                    <a:pt x="91" y="563"/>
                  </a:cubicBezTo>
                  <a:cubicBezTo>
                    <a:pt x="91" y="563"/>
                    <a:pt x="91" y="563"/>
                    <a:pt x="91" y="563"/>
                  </a:cubicBezTo>
                  <a:cubicBezTo>
                    <a:pt x="91" y="563"/>
                    <a:pt x="91" y="563"/>
                    <a:pt x="91" y="563"/>
                  </a:cubicBezTo>
                  <a:cubicBezTo>
                    <a:pt x="90" y="562"/>
                    <a:pt x="89" y="560"/>
                    <a:pt x="88" y="559"/>
                  </a:cubicBezTo>
                  <a:cubicBezTo>
                    <a:pt x="88" y="558"/>
                    <a:pt x="88" y="557"/>
                    <a:pt x="88" y="556"/>
                  </a:cubicBezTo>
                  <a:cubicBezTo>
                    <a:pt x="88" y="554"/>
                    <a:pt x="89" y="552"/>
                    <a:pt x="89" y="551"/>
                  </a:cubicBezTo>
                  <a:cubicBezTo>
                    <a:pt x="89" y="549"/>
                    <a:pt x="89" y="549"/>
                    <a:pt x="89" y="549"/>
                  </a:cubicBezTo>
                  <a:cubicBezTo>
                    <a:pt x="90" y="547"/>
                    <a:pt x="91" y="545"/>
                    <a:pt x="92" y="542"/>
                  </a:cubicBezTo>
                  <a:cubicBezTo>
                    <a:pt x="93" y="541"/>
                    <a:pt x="95" y="538"/>
                    <a:pt x="96" y="537"/>
                  </a:cubicBezTo>
                  <a:cubicBezTo>
                    <a:pt x="96" y="537"/>
                    <a:pt x="96" y="537"/>
                    <a:pt x="96" y="537"/>
                  </a:cubicBezTo>
                  <a:cubicBezTo>
                    <a:pt x="96" y="537"/>
                    <a:pt x="96" y="537"/>
                    <a:pt x="96" y="537"/>
                  </a:cubicBezTo>
                  <a:cubicBezTo>
                    <a:pt x="96" y="536"/>
                    <a:pt x="98" y="535"/>
                    <a:pt x="99" y="534"/>
                  </a:cubicBezTo>
                  <a:cubicBezTo>
                    <a:pt x="100" y="533"/>
                    <a:pt x="100" y="533"/>
                    <a:pt x="101" y="532"/>
                  </a:cubicBezTo>
                  <a:cubicBezTo>
                    <a:pt x="102" y="532"/>
                    <a:pt x="104" y="530"/>
                    <a:pt x="106" y="529"/>
                  </a:cubicBezTo>
                  <a:cubicBezTo>
                    <a:pt x="107" y="528"/>
                    <a:pt x="108" y="527"/>
                    <a:pt x="109" y="527"/>
                  </a:cubicBezTo>
                  <a:cubicBezTo>
                    <a:pt x="112" y="525"/>
                    <a:pt x="114" y="522"/>
                    <a:pt x="114" y="521"/>
                  </a:cubicBezTo>
                  <a:cubicBezTo>
                    <a:pt x="115" y="519"/>
                    <a:pt x="117" y="517"/>
                    <a:pt x="118" y="516"/>
                  </a:cubicBezTo>
                  <a:cubicBezTo>
                    <a:pt x="118" y="516"/>
                    <a:pt x="118" y="516"/>
                    <a:pt x="118" y="516"/>
                  </a:cubicBezTo>
                  <a:cubicBezTo>
                    <a:pt x="118" y="516"/>
                    <a:pt x="118" y="516"/>
                    <a:pt x="118" y="516"/>
                  </a:cubicBezTo>
                  <a:cubicBezTo>
                    <a:pt x="119" y="516"/>
                    <a:pt x="119" y="516"/>
                    <a:pt x="120" y="514"/>
                  </a:cubicBezTo>
                  <a:cubicBezTo>
                    <a:pt x="120" y="514"/>
                    <a:pt x="121" y="513"/>
                    <a:pt x="121" y="513"/>
                  </a:cubicBezTo>
                  <a:cubicBezTo>
                    <a:pt x="121" y="513"/>
                    <a:pt x="121" y="513"/>
                    <a:pt x="121" y="513"/>
                  </a:cubicBezTo>
                  <a:cubicBezTo>
                    <a:pt x="121" y="511"/>
                    <a:pt x="122" y="510"/>
                    <a:pt x="123" y="508"/>
                  </a:cubicBezTo>
                  <a:cubicBezTo>
                    <a:pt x="123" y="508"/>
                    <a:pt x="124" y="507"/>
                    <a:pt x="124" y="507"/>
                  </a:cubicBezTo>
                  <a:cubicBezTo>
                    <a:pt x="126" y="505"/>
                    <a:pt x="128" y="503"/>
                    <a:pt x="130" y="502"/>
                  </a:cubicBezTo>
                  <a:cubicBezTo>
                    <a:pt x="131" y="501"/>
                    <a:pt x="133" y="500"/>
                    <a:pt x="135" y="499"/>
                  </a:cubicBezTo>
                  <a:cubicBezTo>
                    <a:pt x="137" y="498"/>
                    <a:pt x="138" y="497"/>
                    <a:pt x="140" y="496"/>
                  </a:cubicBezTo>
                  <a:cubicBezTo>
                    <a:pt x="143" y="496"/>
                    <a:pt x="145" y="495"/>
                    <a:pt x="147" y="495"/>
                  </a:cubicBezTo>
                  <a:cubicBezTo>
                    <a:pt x="149" y="496"/>
                    <a:pt x="150" y="497"/>
                    <a:pt x="150" y="499"/>
                  </a:cubicBezTo>
                  <a:cubicBezTo>
                    <a:pt x="150" y="499"/>
                    <a:pt x="150" y="499"/>
                    <a:pt x="150" y="499"/>
                  </a:cubicBezTo>
                  <a:cubicBezTo>
                    <a:pt x="150" y="499"/>
                    <a:pt x="150" y="499"/>
                    <a:pt x="150" y="499"/>
                  </a:cubicBezTo>
                  <a:cubicBezTo>
                    <a:pt x="150" y="500"/>
                    <a:pt x="150" y="501"/>
                    <a:pt x="151" y="502"/>
                  </a:cubicBezTo>
                  <a:cubicBezTo>
                    <a:pt x="151" y="503"/>
                    <a:pt x="151" y="504"/>
                    <a:pt x="152" y="505"/>
                  </a:cubicBezTo>
                  <a:cubicBezTo>
                    <a:pt x="152" y="506"/>
                    <a:pt x="152" y="507"/>
                    <a:pt x="153" y="509"/>
                  </a:cubicBezTo>
                  <a:cubicBezTo>
                    <a:pt x="154" y="510"/>
                    <a:pt x="154" y="510"/>
                    <a:pt x="154" y="510"/>
                  </a:cubicBezTo>
                  <a:cubicBezTo>
                    <a:pt x="155" y="511"/>
                    <a:pt x="155" y="511"/>
                    <a:pt x="155" y="511"/>
                  </a:cubicBezTo>
                  <a:cubicBezTo>
                    <a:pt x="158" y="512"/>
                    <a:pt x="159" y="513"/>
                    <a:pt x="160" y="513"/>
                  </a:cubicBezTo>
                  <a:cubicBezTo>
                    <a:pt x="165" y="513"/>
                    <a:pt x="167" y="512"/>
                    <a:pt x="169" y="512"/>
                  </a:cubicBezTo>
                  <a:cubicBezTo>
                    <a:pt x="170" y="511"/>
                    <a:pt x="171" y="511"/>
                    <a:pt x="173" y="510"/>
                  </a:cubicBezTo>
                  <a:cubicBezTo>
                    <a:pt x="175" y="510"/>
                    <a:pt x="176" y="510"/>
                    <a:pt x="177" y="509"/>
                  </a:cubicBezTo>
                  <a:cubicBezTo>
                    <a:pt x="179" y="508"/>
                    <a:pt x="184" y="508"/>
                    <a:pt x="186" y="508"/>
                  </a:cubicBezTo>
                  <a:cubicBezTo>
                    <a:pt x="188" y="508"/>
                    <a:pt x="190" y="508"/>
                    <a:pt x="191" y="507"/>
                  </a:cubicBezTo>
                  <a:cubicBezTo>
                    <a:pt x="193" y="507"/>
                    <a:pt x="195" y="507"/>
                    <a:pt x="196" y="507"/>
                  </a:cubicBezTo>
                  <a:cubicBezTo>
                    <a:pt x="198" y="506"/>
                    <a:pt x="204" y="505"/>
                    <a:pt x="207" y="505"/>
                  </a:cubicBezTo>
                  <a:cubicBezTo>
                    <a:pt x="208" y="505"/>
                    <a:pt x="210" y="504"/>
                    <a:pt x="211" y="504"/>
                  </a:cubicBezTo>
                  <a:cubicBezTo>
                    <a:pt x="212" y="503"/>
                    <a:pt x="213" y="503"/>
                    <a:pt x="214" y="503"/>
                  </a:cubicBezTo>
                  <a:cubicBezTo>
                    <a:pt x="214" y="503"/>
                    <a:pt x="214" y="503"/>
                    <a:pt x="214" y="503"/>
                  </a:cubicBezTo>
                  <a:cubicBezTo>
                    <a:pt x="214" y="503"/>
                    <a:pt x="214" y="503"/>
                    <a:pt x="214" y="503"/>
                  </a:cubicBezTo>
                  <a:cubicBezTo>
                    <a:pt x="216" y="502"/>
                    <a:pt x="217" y="499"/>
                    <a:pt x="217" y="498"/>
                  </a:cubicBezTo>
                  <a:cubicBezTo>
                    <a:pt x="217" y="496"/>
                    <a:pt x="218" y="494"/>
                    <a:pt x="220" y="492"/>
                  </a:cubicBezTo>
                  <a:cubicBezTo>
                    <a:pt x="220" y="492"/>
                    <a:pt x="220" y="492"/>
                    <a:pt x="220" y="492"/>
                  </a:cubicBezTo>
                  <a:cubicBezTo>
                    <a:pt x="220" y="492"/>
                    <a:pt x="220" y="492"/>
                    <a:pt x="220" y="492"/>
                  </a:cubicBezTo>
                  <a:cubicBezTo>
                    <a:pt x="221" y="491"/>
                    <a:pt x="223" y="489"/>
                    <a:pt x="227" y="486"/>
                  </a:cubicBezTo>
                  <a:cubicBezTo>
                    <a:pt x="230" y="484"/>
                    <a:pt x="233" y="481"/>
                    <a:pt x="233" y="480"/>
                  </a:cubicBezTo>
                  <a:cubicBezTo>
                    <a:pt x="235" y="477"/>
                    <a:pt x="236" y="474"/>
                    <a:pt x="236" y="473"/>
                  </a:cubicBezTo>
                  <a:cubicBezTo>
                    <a:pt x="237" y="472"/>
                    <a:pt x="237" y="471"/>
                    <a:pt x="237" y="469"/>
                  </a:cubicBezTo>
                  <a:cubicBezTo>
                    <a:pt x="238" y="468"/>
                    <a:pt x="238" y="467"/>
                    <a:pt x="239" y="466"/>
                  </a:cubicBezTo>
                  <a:cubicBezTo>
                    <a:pt x="239" y="465"/>
                    <a:pt x="241" y="462"/>
                    <a:pt x="244" y="461"/>
                  </a:cubicBezTo>
                  <a:cubicBezTo>
                    <a:pt x="244" y="461"/>
                    <a:pt x="244" y="461"/>
                    <a:pt x="244" y="461"/>
                  </a:cubicBezTo>
                  <a:cubicBezTo>
                    <a:pt x="244" y="461"/>
                    <a:pt x="244" y="461"/>
                    <a:pt x="244" y="461"/>
                  </a:cubicBezTo>
                  <a:cubicBezTo>
                    <a:pt x="245" y="460"/>
                    <a:pt x="247" y="459"/>
                    <a:pt x="249" y="458"/>
                  </a:cubicBezTo>
                  <a:cubicBezTo>
                    <a:pt x="251" y="457"/>
                    <a:pt x="252" y="456"/>
                    <a:pt x="253" y="456"/>
                  </a:cubicBezTo>
                  <a:cubicBezTo>
                    <a:pt x="254" y="455"/>
                    <a:pt x="256" y="454"/>
                    <a:pt x="258" y="453"/>
                  </a:cubicBezTo>
                  <a:cubicBezTo>
                    <a:pt x="259" y="452"/>
                    <a:pt x="261" y="452"/>
                    <a:pt x="262" y="451"/>
                  </a:cubicBezTo>
                  <a:cubicBezTo>
                    <a:pt x="263" y="451"/>
                    <a:pt x="263" y="451"/>
                    <a:pt x="263" y="451"/>
                  </a:cubicBezTo>
                  <a:cubicBezTo>
                    <a:pt x="263" y="451"/>
                    <a:pt x="263" y="451"/>
                    <a:pt x="263" y="451"/>
                  </a:cubicBezTo>
                  <a:cubicBezTo>
                    <a:pt x="265" y="449"/>
                    <a:pt x="268" y="448"/>
                    <a:pt x="270" y="448"/>
                  </a:cubicBezTo>
                  <a:cubicBezTo>
                    <a:pt x="270" y="448"/>
                    <a:pt x="270" y="448"/>
                    <a:pt x="270" y="448"/>
                  </a:cubicBezTo>
                  <a:cubicBezTo>
                    <a:pt x="270" y="447"/>
                    <a:pt x="270" y="447"/>
                    <a:pt x="270" y="447"/>
                  </a:cubicBezTo>
                  <a:cubicBezTo>
                    <a:pt x="271" y="447"/>
                    <a:pt x="274" y="445"/>
                    <a:pt x="275" y="443"/>
                  </a:cubicBezTo>
                  <a:cubicBezTo>
                    <a:pt x="276" y="441"/>
                    <a:pt x="278" y="439"/>
                    <a:pt x="279" y="438"/>
                  </a:cubicBezTo>
                  <a:cubicBezTo>
                    <a:pt x="279" y="438"/>
                    <a:pt x="279" y="438"/>
                    <a:pt x="279" y="438"/>
                  </a:cubicBezTo>
                  <a:cubicBezTo>
                    <a:pt x="280" y="438"/>
                    <a:pt x="280" y="438"/>
                    <a:pt x="280" y="438"/>
                  </a:cubicBezTo>
                  <a:cubicBezTo>
                    <a:pt x="280" y="437"/>
                    <a:pt x="281" y="436"/>
                    <a:pt x="282" y="435"/>
                  </a:cubicBezTo>
                  <a:cubicBezTo>
                    <a:pt x="283" y="433"/>
                    <a:pt x="284" y="432"/>
                    <a:pt x="285" y="431"/>
                  </a:cubicBezTo>
                  <a:cubicBezTo>
                    <a:pt x="285" y="431"/>
                    <a:pt x="285" y="431"/>
                    <a:pt x="285" y="431"/>
                  </a:cubicBezTo>
                  <a:cubicBezTo>
                    <a:pt x="287" y="428"/>
                    <a:pt x="288" y="424"/>
                    <a:pt x="289" y="422"/>
                  </a:cubicBezTo>
                  <a:cubicBezTo>
                    <a:pt x="290" y="420"/>
                    <a:pt x="292" y="416"/>
                    <a:pt x="293" y="413"/>
                  </a:cubicBezTo>
                  <a:cubicBezTo>
                    <a:pt x="294" y="410"/>
                    <a:pt x="295" y="406"/>
                    <a:pt x="297" y="403"/>
                  </a:cubicBezTo>
                  <a:cubicBezTo>
                    <a:pt x="298" y="400"/>
                    <a:pt x="301" y="397"/>
                    <a:pt x="303" y="396"/>
                  </a:cubicBezTo>
                  <a:cubicBezTo>
                    <a:pt x="311" y="393"/>
                    <a:pt x="311" y="393"/>
                    <a:pt x="311" y="393"/>
                  </a:cubicBezTo>
                  <a:cubicBezTo>
                    <a:pt x="313" y="393"/>
                    <a:pt x="316" y="392"/>
                    <a:pt x="317" y="391"/>
                  </a:cubicBezTo>
                  <a:cubicBezTo>
                    <a:pt x="325" y="388"/>
                    <a:pt x="325" y="388"/>
                    <a:pt x="325" y="388"/>
                  </a:cubicBezTo>
                  <a:cubicBezTo>
                    <a:pt x="327" y="387"/>
                    <a:pt x="329" y="386"/>
                    <a:pt x="329" y="386"/>
                  </a:cubicBezTo>
                  <a:cubicBezTo>
                    <a:pt x="330" y="386"/>
                    <a:pt x="330" y="386"/>
                    <a:pt x="330" y="386"/>
                  </a:cubicBezTo>
                  <a:cubicBezTo>
                    <a:pt x="330" y="384"/>
                    <a:pt x="330" y="384"/>
                    <a:pt x="330" y="384"/>
                  </a:cubicBezTo>
                  <a:cubicBezTo>
                    <a:pt x="329" y="383"/>
                    <a:pt x="329" y="382"/>
                    <a:pt x="329" y="381"/>
                  </a:cubicBezTo>
                  <a:cubicBezTo>
                    <a:pt x="329" y="381"/>
                    <a:pt x="329" y="380"/>
                    <a:pt x="329" y="380"/>
                  </a:cubicBezTo>
                  <a:cubicBezTo>
                    <a:pt x="329" y="380"/>
                    <a:pt x="329" y="380"/>
                    <a:pt x="329" y="380"/>
                  </a:cubicBezTo>
                  <a:cubicBezTo>
                    <a:pt x="328" y="380"/>
                    <a:pt x="328" y="380"/>
                    <a:pt x="328" y="380"/>
                  </a:cubicBezTo>
                  <a:cubicBezTo>
                    <a:pt x="327" y="378"/>
                    <a:pt x="327" y="377"/>
                    <a:pt x="326" y="377"/>
                  </a:cubicBezTo>
                  <a:cubicBezTo>
                    <a:pt x="326" y="376"/>
                    <a:pt x="326" y="376"/>
                    <a:pt x="326" y="376"/>
                  </a:cubicBezTo>
                  <a:cubicBezTo>
                    <a:pt x="326" y="376"/>
                    <a:pt x="326" y="376"/>
                    <a:pt x="326" y="376"/>
                  </a:cubicBezTo>
                  <a:cubicBezTo>
                    <a:pt x="326" y="376"/>
                    <a:pt x="325" y="375"/>
                    <a:pt x="325" y="375"/>
                  </a:cubicBezTo>
                  <a:cubicBezTo>
                    <a:pt x="325" y="375"/>
                    <a:pt x="325" y="375"/>
                    <a:pt x="325" y="375"/>
                  </a:cubicBezTo>
                  <a:cubicBezTo>
                    <a:pt x="325" y="375"/>
                    <a:pt x="326" y="374"/>
                    <a:pt x="327" y="373"/>
                  </a:cubicBezTo>
                  <a:cubicBezTo>
                    <a:pt x="328" y="373"/>
                    <a:pt x="328" y="373"/>
                    <a:pt x="328" y="373"/>
                  </a:cubicBezTo>
                  <a:cubicBezTo>
                    <a:pt x="328" y="373"/>
                    <a:pt x="328" y="373"/>
                    <a:pt x="328" y="373"/>
                  </a:cubicBezTo>
                  <a:cubicBezTo>
                    <a:pt x="329" y="371"/>
                    <a:pt x="330" y="370"/>
                    <a:pt x="332" y="369"/>
                  </a:cubicBezTo>
                  <a:cubicBezTo>
                    <a:pt x="332" y="369"/>
                    <a:pt x="332" y="369"/>
                    <a:pt x="332" y="369"/>
                  </a:cubicBezTo>
                  <a:cubicBezTo>
                    <a:pt x="332" y="368"/>
                    <a:pt x="332" y="368"/>
                    <a:pt x="332" y="368"/>
                  </a:cubicBezTo>
                  <a:cubicBezTo>
                    <a:pt x="333" y="368"/>
                    <a:pt x="335" y="365"/>
                    <a:pt x="336" y="364"/>
                  </a:cubicBezTo>
                  <a:cubicBezTo>
                    <a:pt x="336" y="363"/>
                    <a:pt x="336" y="363"/>
                    <a:pt x="336" y="363"/>
                  </a:cubicBezTo>
                  <a:cubicBezTo>
                    <a:pt x="337" y="362"/>
                    <a:pt x="338" y="361"/>
                    <a:pt x="338" y="361"/>
                  </a:cubicBezTo>
                  <a:cubicBezTo>
                    <a:pt x="339" y="361"/>
                    <a:pt x="341" y="360"/>
                    <a:pt x="342" y="358"/>
                  </a:cubicBezTo>
                  <a:cubicBezTo>
                    <a:pt x="343" y="357"/>
                    <a:pt x="346" y="355"/>
                    <a:pt x="348" y="352"/>
                  </a:cubicBezTo>
                  <a:cubicBezTo>
                    <a:pt x="349" y="351"/>
                    <a:pt x="352" y="348"/>
                    <a:pt x="354" y="347"/>
                  </a:cubicBezTo>
                  <a:cubicBezTo>
                    <a:pt x="355" y="347"/>
                    <a:pt x="355" y="346"/>
                    <a:pt x="356" y="346"/>
                  </a:cubicBezTo>
                  <a:cubicBezTo>
                    <a:pt x="358" y="345"/>
                    <a:pt x="359" y="345"/>
                    <a:pt x="359" y="344"/>
                  </a:cubicBezTo>
                  <a:cubicBezTo>
                    <a:pt x="364" y="340"/>
                    <a:pt x="364" y="340"/>
                    <a:pt x="364" y="340"/>
                  </a:cubicBezTo>
                  <a:cubicBezTo>
                    <a:pt x="365" y="340"/>
                    <a:pt x="365" y="339"/>
                    <a:pt x="366" y="339"/>
                  </a:cubicBezTo>
                  <a:cubicBezTo>
                    <a:pt x="367" y="338"/>
                    <a:pt x="367" y="338"/>
                    <a:pt x="367" y="338"/>
                  </a:cubicBezTo>
                  <a:cubicBezTo>
                    <a:pt x="366" y="337"/>
                    <a:pt x="366" y="337"/>
                    <a:pt x="366" y="337"/>
                  </a:cubicBezTo>
                  <a:cubicBezTo>
                    <a:pt x="366" y="337"/>
                    <a:pt x="366" y="337"/>
                    <a:pt x="366" y="337"/>
                  </a:cubicBezTo>
                  <a:cubicBezTo>
                    <a:pt x="365" y="336"/>
                    <a:pt x="365" y="336"/>
                    <a:pt x="364" y="335"/>
                  </a:cubicBezTo>
                  <a:cubicBezTo>
                    <a:pt x="364" y="334"/>
                    <a:pt x="363" y="333"/>
                    <a:pt x="362" y="332"/>
                  </a:cubicBezTo>
                  <a:cubicBezTo>
                    <a:pt x="361" y="332"/>
                    <a:pt x="361" y="331"/>
                    <a:pt x="361" y="330"/>
                  </a:cubicBezTo>
                  <a:cubicBezTo>
                    <a:pt x="361" y="330"/>
                    <a:pt x="361" y="329"/>
                    <a:pt x="362" y="328"/>
                  </a:cubicBezTo>
                  <a:cubicBezTo>
                    <a:pt x="362" y="328"/>
                    <a:pt x="362" y="328"/>
                    <a:pt x="362" y="328"/>
                  </a:cubicBezTo>
                  <a:cubicBezTo>
                    <a:pt x="363" y="327"/>
                    <a:pt x="363" y="327"/>
                    <a:pt x="363" y="327"/>
                  </a:cubicBezTo>
                  <a:cubicBezTo>
                    <a:pt x="363" y="325"/>
                    <a:pt x="364" y="324"/>
                    <a:pt x="364" y="324"/>
                  </a:cubicBezTo>
                  <a:cubicBezTo>
                    <a:pt x="364" y="324"/>
                    <a:pt x="364" y="321"/>
                    <a:pt x="365" y="320"/>
                  </a:cubicBezTo>
                  <a:cubicBezTo>
                    <a:pt x="366" y="317"/>
                    <a:pt x="367" y="314"/>
                    <a:pt x="366" y="313"/>
                  </a:cubicBezTo>
                  <a:cubicBezTo>
                    <a:pt x="366" y="313"/>
                    <a:pt x="366" y="313"/>
                    <a:pt x="366" y="313"/>
                  </a:cubicBezTo>
                  <a:cubicBezTo>
                    <a:pt x="366" y="312"/>
                    <a:pt x="366" y="312"/>
                    <a:pt x="366" y="312"/>
                  </a:cubicBezTo>
                  <a:cubicBezTo>
                    <a:pt x="366" y="312"/>
                    <a:pt x="365" y="311"/>
                    <a:pt x="364" y="310"/>
                  </a:cubicBezTo>
                  <a:cubicBezTo>
                    <a:pt x="364" y="309"/>
                    <a:pt x="364" y="308"/>
                    <a:pt x="363" y="308"/>
                  </a:cubicBezTo>
                  <a:cubicBezTo>
                    <a:pt x="363" y="306"/>
                    <a:pt x="363" y="304"/>
                    <a:pt x="362" y="303"/>
                  </a:cubicBezTo>
                  <a:cubicBezTo>
                    <a:pt x="362" y="301"/>
                    <a:pt x="362" y="301"/>
                    <a:pt x="362" y="301"/>
                  </a:cubicBezTo>
                  <a:cubicBezTo>
                    <a:pt x="363" y="298"/>
                    <a:pt x="363" y="298"/>
                    <a:pt x="363" y="298"/>
                  </a:cubicBezTo>
                  <a:cubicBezTo>
                    <a:pt x="364" y="297"/>
                    <a:pt x="365" y="296"/>
                    <a:pt x="366" y="296"/>
                  </a:cubicBezTo>
                  <a:cubicBezTo>
                    <a:pt x="367" y="295"/>
                    <a:pt x="367" y="294"/>
                    <a:pt x="368" y="294"/>
                  </a:cubicBezTo>
                  <a:cubicBezTo>
                    <a:pt x="369" y="293"/>
                    <a:pt x="370" y="292"/>
                    <a:pt x="371" y="292"/>
                  </a:cubicBezTo>
                  <a:cubicBezTo>
                    <a:pt x="371" y="291"/>
                    <a:pt x="371" y="291"/>
                    <a:pt x="371" y="291"/>
                  </a:cubicBezTo>
                  <a:cubicBezTo>
                    <a:pt x="371" y="291"/>
                    <a:pt x="371" y="291"/>
                    <a:pt x="371" y="291"/>
                  </a:cubicBezTo>
                  <a:cubicBezTo>
                    <a:pt x="372" y="291"/>
                    <a:pt x="372" y="290"/>
                    <a:pt x="373" y="290"/>
                  </a:cubicBezTo>
                  <a:cubicBezTo>
                    <a:pt x="374" y="290"/>
                    <a:pt x="375" y="290"/>
                    <a:pt x="376" y="289"/>
                  </a:cubicBezTo>
                  <a:cubicBezTo>
                    <a:pt x="377" y="288"/>
                    <a:pt x="378" y="287"/>
                    <a:pt x="380" y="287"/>
                  </a:cubicBezTo>
                  <a:cubicBezTo>
                    <a:pt x="383" y="286"/>
                    <a:pt x="385" y="285"/>
                    <a:pt x="385" y="284"/>
                  </a:cubicBezTo>
                  <a:cubicBezTo>
                    <a:pt x="386" y="284"/>
                    <a:pt x="388" y="283"/>
                    <a:pt x="389" y="283"/>
                  </a:cubicBezTo>
                  <a:cubicBezTo>
                    <a:pt x="390" y="283"/>
                    <a:pt x="390" y="283"/>
                    <a:pt x="391" y="283"/>
                  </a:cubicBezTo>
                  <a:cubicBezTo>
                    <a:pt x="391" y="283"/>
                    <a:pt x="391" y="283"/>
                    <a:pt x="391" y="283"/>
                  </a:cubicBezTo>
                  <a:cubicBezTo>
                    <a:pt x="391" y="283"/>
                    <a:pt x="391" y="283"/>
                    <a:pt x="391" y="283"/>
                  </a:cubicBezTo>
                  <a:cubicBezTo>
                    <a:pt x="393" y="283"/>
                    <a:pt x="395" y="283"/>
                    <a:pt x="396" y="281"/>
                  </a:cubicBezTo>
                  <a:cubicBezTo>
                    <a:pt x="397" y="281"/>
                    <a:pt x="399" y="280"/>
                    <a:pt x="401" y="279"/>
                  </a:cubicBezTo>
                  <a:cubicBezTo>
                    <a:pt x="401" y="279"/>
                    <a:pt x="401" y="279"/>
                    <a:pt x="401" y="279"/>
                  </a:cubicBezTo>
                  <a:cubicBezTo>
                    <a:pt x="401" y="279"/>
                    <a:pt x="401" y="279"/>
                    <a:pt x="401" y="279"/>
                  </a:cubicBezTo>
                  <a:cubicBezTo>
                    <a:pt x="401" y="278"/>
                    <a:pt x="401" y="278"/>
                    <a:pt x="402" y="278"/>
                  </a:cubicBezTo>
                  <a:cubicBezTo>
                    <a:pt x="402" y="278"/>
                    <a:pt x="402" y="278"/>
                    <a:pt x="402" y="278"/>
                  </a:cubicBezTo>
                  <a:cubicBezTo>
                    <a:pt x="402" y="277"/>
                    <a:pt x="402" y="277"/>
                    <a:pt x="402" y="277"/>
                  </a:cubicBezTo>
                  <a:cubicBezTo>
                    <a:pt x="402" y="277"/>
                    <a:pt x="403" y="276"/>
                    <a:pt x="403" y="275"/>
                  </a:cubicBezTo>
                  <a:cubicBezTo>
                    <a:pt x="403" y="275"/>
                    <a:pt x="403" y="275"/>
                    <a:pt x="403" y="275"/>
                  </a:cubicBezTo>
                  <a:cubicBezTo>
                    <a:pt x="403" y="274"/>
                    <a:pt x="403" y="274"/>
                    <a:pt x="403" y="274"/>
                  </a:cubicBezTo>
                  <a:cubicBezTo>
                    <a:pt x="403" y="272"/>
                    <a:pt x="403" y="271"/>
                    <a:pt x="402" y="269"/>
                  </a:cubicBezTo>
                  <a:cubicBezTo>
                    <a:pt x="402" y="269"/>
                    <a:pt x="402" y="269"/>
                    <a:pt x="402" y="269"/>
                  </a:cubicBezTo>
                  <a:cubicBezTo>
                    <a:pt x="400" y="267"/>
                    <a:pt x="400" y="267"/>
                    <a:pt x="400" y="267"/>
                  </a:cubicBezTo>
                  <a:cubicBezTo>
                    <a:pt x="397" y="266"/>
                    <a:pt x="397" y="266"/>
                    <a:pt x="397" y="266"/>
                  </a:cubicBezTo>
                  <a:cubicBezTo>
                    <a:pt x="397" y="266"/>
                    <a:pt x="397" y="266"/>
                    <a:pt x="397" y="266"/>
                  </a:cubicBezTo>
                  <a:cubicBezTo>
                    <a:pt x="395" y="266"/>
                    <a:pt x="392" y="264"/>
                    <a:pt x="391" y="264"/>
                  </a:cubicBezTo>
                  <a:cubicBezTo>
                    <a:pt x="391" y="263"/>
                    <a:pt x="390" y="263"/>
                    <a:pt x="388" y="263"/>
                  </a:cubicBezTo>
                  <a:cubicBezTo>
                    <a:pt x="383" y="263"/>
                    <a:pt x="383" y="263"/>
                    <a:pt x="383" y="263"/>
                  </a:cubicBezTo>
                  <a:cubicBezTo>
                    <a:pt x="383" y="263"/>
                    <a:pt x="383" y="263"/>
                    <a:pt x="383" y="263"/>
                  </a:cubicBezTo>
                  <a:cubicBezTo>
                    <a:pt x="383" y="263"/>
                    <a:pt x="382" y="264"/>
                    <a:pt x="381" y="264"/>
                  </a:cubicBezTo>
                  <a:cubicBezTo>
                    <a:pt x="381" y="264"/>
                    <a:pt x="380" y="263"/>
                    <a:pt x="380" y="263"/>
                  </a:cubicBezTo>
                  <a:cubicBezTo>
                    <a:pt x="380" y="263"/>
                    <a:pt x="380" y="263"/>
                    <a:pt x="380" y="263"/>
                  </a:cubicBezTo>
                  <a:cubicBezTo>
                    <a:pt x="379" y="263"/>
                    <a:pt x="379" y="263"/>
                    <a:pt x="379" y="263"/>
                  </a:cubicBezTo>
                  <a:cubicBezTo>
                    <a:pt x="378" y="263"/>
                    <a:pt x="376" y="262"/>
                    <a:pt x="374" y="261"/>
                  </a:cubicBezTo>
                  <a:cubicBezTo>
                    <a:pt x="373" y="261"/>
                    <a:pt x="372" y="259"/>
                    <a:pt x="371" y="257"/>
                  </a:cubicBezTo>
                  <a:cubicBezTo>
                    <a:pt x="371" y="241"/>
                    <a:pt x="371" y="241"/>
                    <a:pt x="371" y="241"/>
                  </a:cubicBezTo>
                  <a:cubicBezTo>
                    <a:pt x="369" y="242"/>
                    <a:pt x="369" y="242"/>
                    <a:pt x="369" y="242"/>
                  </a:cubicBezTo>
                  <a:cubicBezTo>
                    <a:pt x="368" y="242"/>
                    <a:pt x="368" y="242"/>
                    <a:pt x="367" y="242"/>
                  </a:cubicBezTo>
                  <a:cubicBezTo>
                    <a:pt x="367" y="242"/>
                    <a:pt x="367" y="242"/>
                    <a:pt x="367" y="242"/>
                  </a:cubicBezTo>
                  <a:cubicBezTo>
                    <a:pt x="367" y="242"/>
                    <a:pt x="367" y="242"/>
                    <a:pt x="367" y="242"/>
                  </a:cubicBezTo>
                  <a:cubicBezTo>
                    <a:pt x="366" y="243"/>
                    <a:pt x="365" y="243"/>
                    <a:pt x="363" y="243"/>
                  </a:cubicBezTo>
                  <a:cubicBezTo>
                    <a:pt x="362" y="243"/>
                    <a:pt x="360" y="244"/>
                    <a:pt x="359" y="244"/>
                  </a:cubicBezTo>
                  <a:cubicBezTo>
                    <a:pt x="359" y="244"/>
                    <a:pt x="359" y="244"/>
                    <a:pt x="359" y="244"/>
                  </a:cubicBezTo>
                  <a:cubicBezTo>
                    <a:pt x="357" y="244"/>
                    <a:pt x="356" y="244"/>
                    <a:pt x="355" y="243"/>
                  </a:cubicBezTo>
                  <a:cubicBezTo>
                    <a:pt x="355" y="242"/>
                    <a:pt x="355" y="242"/>
                    <a:pt x="355" y="241"/>
                  </a:cubicBezTo>
                  <a:cubicBezTo>
                    <a:pt x="355" y="241"/>
                    <a:pt x="355" y="241"/>
                    <a:pt x="355" y="241"/>
                  </a:cubicBezTo>
                  <a:cubicBezTo>
                    <a:pt x="355" y="235"/>
                    <a:pt x="355" y="235"/>
                    <a:pt x="355" y="235"/>
                  </a:cubicBezTo>
                  <a:cubicBezTo>
                    <a:pt x="355" y="234"/>
                    <a:pt x="355" y="233"/>
                    <a:pt x="353" y="231"/>
                  </a:cubicBezTo>
                  <a:cubicBezTo>
                    <a:pt x="353" y="231"/>
                    <a:pt x="353" y="231"/>
                    <a:pt x="353" y="231"/>
                  </a:cubicBezTo>
                  <a:cubicBezTo>
                    <a:pt x="352" y="231"/>
                    <a:pt x="352" y="231"/>
                    <a:pt x="352" y="231"/>
                  </a:cubicBezTo>
                  <a:cubicBezTo>
                    <a:pt x="349" y="231"/>
                    <a:pt x="333" y="230"/>
                    <a:pt x="325" y="228"/>
                  </a:cubicBezTo>
                  <a:cubicBezTo>
                    <a:pt x="316" y="225"/>
                    <a:pt x="306" y="218"/>
                    <a:pt x="306" y="203"/>
                  </a:cubicBezTo>
                  <a:cubicBezTo>
                    <a:pt x="306" y="196"/>
                    <a:pt x="305" y="191"/>
                    <a:pt x="304" y="185"/>
                  </a:cubicBezTo>
                  <a:cubicBezTo>
                    <a:pt x="303" y="180"/>
                    <a:pt x="302" y="175"/>
                    <a:pt x="302" y="169"/>
                  </a:cubicBezTo>
                  <a:cubicBezTo>
                    <a:pt x="302" y="165"/>
                    <a:pt x="299" y="161"/>
                    <a:pt x="296" y="158"/>
                  </a:cubicBezTo>
                  <a:cubicBezTo>
                    <a:pt x="294" y="155"/>
                    <a:pt x="292" y="152"/>
                    <a:pt x="293" y="150"/>
                  </a:cubicBezTo>
                  <a:cubicBezTo>
                    <a:pt x="293" y="147"/>
                    <a:pt x="296" y="145"/>
                    <a:pt x="302" y="142"/>
                  </a:cubicBezTo>
                  <a:cubicBezTo>
                    <a:pt x="307" y="140"/>
                    <a:pt x="312" y="138"/>
                    <a:pt x="316" y="136"/>
                  </a:cubicBezTo>
                  <a:cubicBezTo>
                    <a:pt x="328" y="132"/>
                    <a:pt x="334" y="130"/>
                    <a:pt x="337" y="118"/>
                  </a:cubicBezTo>
                  <a:cubicBezTo>
                    <a:pt x="339" y="107"/>
                    <a:pt x="334" y="105"/>
                    <a:pt x="329" y="103"/>
                  </a:cubicBezTo>
                  <a:cubicBezTo>
                    <a:pt x="326" y="102"/>
                    <a:pt x="323" y="100"/>
                    <a:pt x="320" y="98"/>
                  </a:cubicBezTo>
                  <a:cubicBezTo>
                    <a:pt x="317" y="95"/>
                    <a:pt x="318" y="92"/>
                    <a:pt x="319" y="90"/>
                  </a:cubicBezTo>
                  <a:cubicBezTo>
                    <a:pt x="319" y="89"/>
                    <a:pt x="320" y="88"/>
                    <a:pt x="319" y="87"/>
                  </a:cubicBezTo>
                  <a:cubicBezTo>
                    <a:pt x="319" y="86"/>
                    <a:pt x="317" y="84"/>
                    <a:pt x="310" y="83"/>
                  </a:cubicBezTo>
                  <a:cubicBezTo>
                    <a:pt x="292" y="79"/>
                    <a:pt x="284" y="72"/>
                    <a:pt x="281" y="68"/>
                  </a:cubicBezTo>
                  <a:cubicBezTo>
                    <a:pt x="280" y="67"/>
                    <a:pt x="280" y="67"/>
                    <a:pt x="280" y="67"/>
                  </a:cubicBezTo>
                  <a:cubicBezTo>
                    <a:pt x="279" y="66"/>
                    <a:pt x="276" y="64"/>
                    <a:pt x="273" y="63"/>
                  </a:cubicBezTo>
                  <a:cubicBezTo>
                    <a:pt x="266" y="59"/>
                    <a:pt x="261" y="56"/>
                    <a:pt x="261" y="53"/>
                  </a:cubicBezTo>
                  <a:cubicBezTo>
                    <a:pt x="261" y="52"/>
                    <a:pt x="261" y="52"/>
                    <a:pt x="261" y="52"/>
                  </a:cubicBezTo>
                  <a:cubicBezTo>
                    <a:pt x="261" y="47"/>
                    <a:pt x="260" y="38"/>
                    <a:pt x="276" y="33"/>
                  </a:cubicBezTo>
                  <a:cubicBezTo>
                    <a:pt x="288" y="30"/>
                    <a:pt x="293" y="28"/>
                    <a:pt x="301" y="26"/>
                  </a:cubicBezTo>
                  <a:cubicBezTo>
                    <a:pt x="302" y="26"/>
                    <a:pt x="302" y="26"/>
                    <a:pt x="302" y="26"/>
                  </a:cubicBezTo>
                  <a:cubicBezTo>
                    <a:pt x="305" y="25"/>
                    <a:pt x="309" y="25"/>
                    <a:pt x="314" y="23"/>
                  </a:cubicBezTo>
                  <a:cubicBezTo>
                    <a:pt x="320" y="22"/>
                    <a:pt x="322" y="20"/>
                    <a:pt x="322" y="18"/>
                  </a:cubicBezTo>
                  <a:cubicBezTo>
                    <a:pt x="322" y="16"/>
                    <a:pt x="322" y="14"/>
                    <a:pt x="335" y="12"/>
                  </a:cubicBezTo>
                  <a:cubicBezTo>
                    <a:pt x="345" y="10"/>
                    <a:pt x="353" y="6"/>
                    <a:pt x="358" y="3"/>
                  </a:cubicBezTo>
                  <a:cubicBezTo>
                    <a:pt x="363" y="1"/>
                    <a:pt x="366" y="0"/>
                    <a:pt x="368" y="0"/>
                  </a:cubicBezTo>
                  <a:cubicBezTo>
                    <a:pt x="370" y="0"/>
                    <a:pt x="371" y="0"/>
                    <a:pt x="372" y="1"/>
                  </a:cubicBezTo>
                  <a:cubicBezTo>
                    <a:pt x="374" y="3"/>
                    <a:pt x="379" y="4"/>
                    <a:pt x="385" y="4"/>
                  </a:cubicBezTo>
                  <a:cubicBezTo>
                    <a:pt x="390" y="4"/>
                    <a:pt x="396" y="4"/>
                    <a:pt x="398" y="7"/>
                  </a:cubicBezTo>
                  <a:cubicBezTo>
                    <a:pt x="399" y="9"/>
                    <a:pt x="399" y="11"/>
                    <a:pt x="397" y="13"/>
                  </a:cubicBezTo>
                  <a:cubicBezTo>
                    <a:pt x="395" y="19"/>
                    <a:pt x="394" y="22"/>
                    <a:pt x="395" y="24"/>
                  </a:cubicBezTo>
                  <a:cubicBezTo>
                    <a:pt x="396" y="25"/>
                    <a:pt x="398" y="25"/>
                    <a:pt x="401" y="26"/>
                  </a:cubicBezTo>
                  <a:cubicBezTo>
                    <a:pt x="403" y="26"/>
                    <a:pt x="405" y="27"/>
                    <a:pt x="407" y="27"/>
                  </a:cubicBezTo>
                  <a:cubicBezTo>
                    <a:pt x="410" y="28"/>
                    <a:pt x="411" y="28"/>
                    <a:pt x="413" y="28"/>
                  </a:cubicBezTo>
                  <a:cubicBezTo>
                    <a:pt x="415" y="28"/>
                    <a:pt x="415" y="28"/>
                    <a:pt x="415" y="28"/>
                  </a:cubicBezTo>
                  <a:cubicBezTo>
                    <a:pt x="419" y="28"/>
                    <a:pt x="422" y="29"/>
                    <a:pt x="432" y="39"/>
                  </a:cubicBezTo>
                  <a:cubicBezTo>
                    <a:pt x="440" y="47"/>
                    <a:pt x="441" y="51"/>
                    <a:pt x="442" y="54"/>
                  </a:cubicBezTo>
                  <a:cubicBezTo>
                    <a:pt x="443" y="59"/>
                    <a:pt x="444" y="61"/>
                    <a:pt x="453" y="65"/>
                  </a:cubicBezTo>
                  <a:cubicBezTo>
                    <a:pt x="460" y="69"/>
                    <a:pt x="464" y="70"/>
                    <a:pt x="467" y="70"/>
                  </a:cubicBezTo>
                  <a:cubicBezTo>
                    <a:pt x="471" y="71"/>
                    <a:pt x="474" y="71"/>
                    <a:pt x="480" y="77"/>
                  </a:cubicBezTo>
                  <a:cubicBezTo>
                    <a:pt x="482" y="79"/>
                    <a:pt x="484" y="81"/>
                    <a:pt x="485" y="82"/>
                  </a:cubicBezTo>
                  <a:cubicBezTo>
                    <a:pt x="486" y="84"/>
                    <a:pt x="487" y="84"/>
                    <a:pt x="488" y="84"/>
                  </a:cubicBezTo>
                  <a:cubicBezTo>
                    <a:pt x="488" y="84"/>
                    <a:pt x="489" y="84"/>
                    <a:pt x="489" y="84"/>
                  </a:cubicBezTo>
                  <a:cubicBezTo>
                    <a:pt x="491" y="84"/>
                    <a:pt x="494" y="83"/>
                    <a:pt x="500" y="83"/>
                  </a:cubicBezTo>
                  <a:cubicBezTo>
                    <a:pt x="513" y="83"/>
                    <a:pt x="518" y="80"/>
                    <a:pt x="526" y="76"/>
                  </a:cubicBezTo>
                  <a:cubicBezTo>
                    <a:pt x="529" y="74"/>
                    <a:pt x="532" y="73"/>
                    <a:pt x="537" y="71"/>
                  </a:cubicBezTo>
                  <a:cubicBezTo>
                    <a:pt x="552" y="64"/>
                    <a:pt x="563" y="61"/>
                    <a:pt x="571" y="61"/>
                  </a:cubicBezTo>
                  <a:cubicBezTo>
                    <a:pt x="573" y="61"/>
                    <a:pt x="575" y="60"/>
                    <a:pt x="577" y="60"/>
                  </a:cubicBezTo>
                  <a:cubicBezTo>
                    <a:pt x="580" y="59"/>
                    <a:pt x="582" y="58"/>
                    <a:pt x="585" y="58"/>
                  </a:cubicBezTo>
                  <a:cubicBezTo>
                    <a:pt x="589" y="58"/>
                    <a:pt x="593" y="60"/>
                    <a:pt x="597" y="64"/>
                  </a:cubicBezTo>
                  <a:cubicBezTo>
                    <a:pt x="603" y="69"/>
                    <a:pt x="610" y="70"/>
                    <a:pt x="616" y="71"/>
                  </a:cubicBezTo>
                  <a:cubicBezTo>
                    <a:pt x="623" y="72"/>
                    <a:pt x="627" y="73"/>
                    <a:pt x="627" y="78"/>
                  </a:cubicBezTo>
                  <a:cubicBezTo>
                    <a:pt x="627" y="81"/>
                    <a:pt x="628" y="85"/>
                    <a:pt x="629" y="89"/>
                  </a:cubicBezTo>
                  <a:cubicBezTo>
                    <a:pt x="631" y="97"/>
                    <a:pt x="634" y="105"/>
                    <a:pt x="627" y="111"/>
                  </a:cubicBezTo>
                  <a:cubicBezTo>
                    <a:pt x="623" y="115"/>
                    <a:pt x="619" y="118"/>
                    <a:pt x="616" y="121"/>
                  </a:cubicBezTo>
                  <a:cubicBezTo>
                    <a:pt x="610" y="125"/>
                    <a:pt x="606" y="129"/>
                    <a:pt x="606" y="132"/>
                  </a:cubicBezTo>
                  <a:cubicBezTo>
                    <a:pt x="606" y="134"/>
                    <a:pt x="606" y="135"/>
                    <a:pt x="607" y="136"/>
                  </a:cubicBezTo>
                  <a:cubicBezTo>
                    <a:pt x="607" y="139"/>
                    <a:pt x="608" y="141"/>
                    <a:pt x="601" y="148"/>
                  </a:cubicBezTo>
                  <a:cubicBezTo>
                    <a:pt x="596" y="153"/>
                    <a:pt x="582" y="155"/>
                    <a:pt x="573" y="156"/>
                  </a:cubicBezTo>
                  <a:cubicBezTo>
                    <a:pt x="572" y="156"/>
                    <a:pt x="571" y="157"/>
                    <a:pt x="570" y="157"/>
                  </a:cubicBezTo>
                  <a:cubicBezTo>
                    <a:pt x="570" y="159"/>
                    <a:pt x="570" y="159"/>
                    <a:pt x="570" y="159"/>
                  </a:cubicBezTo>
                  <a:cubicBezTo>
                    <a:pt x="573" y="160"/>
                    <a:pt x="576" y="160"/>
                    <a:pt x="579" y="161"/>
                  </a:cubicBezTo>
                  <a:cubicBezTo>
                    <a:pt x="584" y="162"/>
                    <a:pt x="586" y="162"/>
                    <a:pt x="587" y="163"/>
                  </a:cubicBezTo>
                  <a:cubicBezTo>
                    <a:pt x="587" y="164"/>
                    <a:pt x="587" y="164"/>
                    <a:pt x="587" y="165"/>
                  </a:cubicBezTo>
                  <a:cubicBezTo>
                    <a:pt x="587" y="165"/>
                    <a:pt x="587" y="166"/>
                    <a:pt x="587" y="166"/>
                  </a:cubicBezTo>
                  <a:cubicBezTo>
                    <a:pt x="587" y="167"/>
                    <a:pt x="586" y="168"/>
                    <a:pt x="586" y="168"/>
                  </a:cubicBezTo>
                  <a:cubicBezTo>
                    <a:pt x="586" y="168"/>
                    <a:pt x="586" y="168"/>
                    <a:pt x="586" y="168"/>
                  </a:cubicBezTo>
                  <a:cubicBezTo>
                    <a:pt x="585" y="169"/>
                    <a:pt x="584" y="170"/>
                    <a:pt x="582" y="171"/>
                  </a:cubicBezTo>
                  <a:cubicBezTo>
                    <a:pt x="582" y="171"/>
                    <a:pt x="582" y="171"/>
                    <a:pt x="582" y="171"/>
                  </a:cubicBezTo>
                  <a:cubicBezTo>
                    <a:pt x="582" y="171"/>
                    <a:pt x="582" y="171"/>
                    <a:pt x="582" y="171"/>
                  </a:cubicBezTo>
                  <a:cubicBezTo>
                    <a:pt x="581" y="172"/>
                    <a:pt x="579" y="173"/>
                    <a:pt x="578" y="174"/>
                  </a:cubicBezTo>
                  <a:cubicBezTo>
                    <a:pt x="577" y="174"/>
                    <a:pt x="577" y="174"/>
                    <a:pt x="577" y="174"/>
                  </a:cubicBezTo>
                  <a:cubicBezTo>
                    <a:pt x="577" y="174"/>
                    <a:pt x="577" y="174"/>
                    <a:pt x="577" y="174"/>
                  </a:cubicBezTo>
                  <a:cubicBezTo>
                    <a:pt x="577" y="175"/>
                    <a:pt x="576" y="176"/>
                    <a:pt x="576" y="178"/>
                  </a:cubicBezTo>
                  <a:cubicBezTo>
                    <a:pt x="575" y="179"/>
                    <a:pt x="575" y="181"/>
                    <a:pt x="576" y="182"/>
                  </a:cubicBezTo>
                  <a:cubicBezTo>
                    <a:pt x="576" y="183"/>
                    <a:pt x="576" y="183"/>
                    <a:pt x="576" y="184"/>
                  </a:cubicBezTo>
                  <a:cubicBezTo>
                    <a:pt x="576" y="184"/>
                    <a:pt x="576" y="184"/>
                    <a:pt x="576" y="184"/>
                  </a:cubicBezTo>
                  <a:cubicBezTo>
                    <a:pt x="576" y="184"/>
                    <a:pt x="576" y="184"/>
                    <a:pt x="576" y="184"/>
                  </a:cubicBezTo>
                  <a:cubicBezTo>
                    <a:pt x="577" y="186"/>
                    <a:pt x="577" y="189"/>
                    <a:pt x="577" y="191"/>
                  </a:cubicBezTo>
                  <a:cubicBezTo>
                    <a:pt x="577" y="197"/>
                    <a:pt x="577" y="197"/>
                    <a:pt x="577" y="197"/>
                  </a:cubicBezTo>
                  <a:cubicBezTo>
                    <a:pt x="577" y="198"/>
                    <a:pt x="577" y="199"/>
                    <a:pt x="577" y="200"/>
                  </a:cubicBezTo>
                  <a:cubicBezTo>
                    <a:pt x="577" y="201"/>
                    <a:pt x="578" y="201"/>
                    <a:pt x="578" y="202"/>
                  </a:cubicBezTo>
                  <a:cubicBezTo>
                    <a:pt x="578" y="203"/>
                    <a:pt x="578" y="203"/>
                    <a:pt x="578" y="203"/>
                  </a:cubicBezTo>
                  <a:cubicBezTo>
                    <a:pt x="579" y="203"/>
                    <a:pt x="579" y="203"/>
                    <a:pt x="579" y="203"/>
                  </a:cubicBezTo>
                  <a:cubicBezTo>
                    <a:pt x="579" y="203"/>
                    <a:pt x="579" y="203"/>
                    <a:pt x="580" y="203"/>
                  </a:cubicBezTo>
                  <a:cubicBezTo>
                    <a:pt x="581" y="203"/>
                    <a:pt x="581" y="203"/>
                    <a:pt x="581" y="203"/>
                  </a:cubicBezTo>
                  <a:cubicBezTo>
                    <a:pt x="585" y="201"/>
                    <a:pt x="585" y="201"/>
                    <a:pt x="585" y="201"/>
                  </a:cubicBezTo>
                  <a:cubicBezTo>
                    <a:pt x="585" y="201"/>
                    <a:pt x="585" y="201"/>
                    <a:pt x="585" y="201"/>
                  </a:cubicBezTo>
                  <a:cubicBezTo>
                    <a:pt x="585" y="202"/>
                    <a:pt x="584" y="203"/>
                    <a:pt x="584" y="206"/>
                  </a:cubicBezTo>
                  <a:cubicBezTo>
                    <a:pt x="583" y="208"/>
                    <a:pt x="583" y="211"/>
                    <a:pt x="584" y="212"/>
                  </a:cubicBezTo>
                  <a:cubicBezTo>
                    <a:pt x="584" y="214"/>
                    <a:pt x="585" y="216"/>
                    <a:pt x="586" y="217"/>
                  </a:cubicBezTo>
                  <a:cubicBezTo>
                    <a:pt x="587" y="218"/>
                    <a:pt x="589" y="220"/>
                    <a:pt x="591" y="221"/>
                  </a:cubicBezTo>
                  <a:cubicBezTo>
                    <a:pt x="593" y="221"/>
                    <a:pt x="594" y="222"/>
                    <a:pt x="595" y="222"/>
                  </a:cubicBezTo>
                  <a:cubicBezTo>
                    <a:pt x="596" y="223"/>
                    <a:pt x="597" y="223"/>
                    <a:pt x="597" y="224"/>
                  </a:cubicBezTo>
                  <a:cubicBezTo>
                    <a:pt x="598" y="224"/>
                    <a:pt x="598" y="224"/>
                    <a:pt x="598" y="224"/>
                  </a:cubicBezTo>
                  <a:cubicBezTo>
                    <a:pt x="598" y="224"/>
                    <a:pt x="598" y="224"/>
                    <a:pt x="598" y="224"/>
                  </a:cubicBezTo>
                  <a:cubicBezTo>
                    <a:pt x="599" y="224"/>
                    <a:pt x="601" y="225"/>
                    <a:pt x="603" y="225"/>
                  </a:cubicBezTo>
                  <a:cubicBezTo>
                    <a:pt x="603" y="226"/>
                    <a:pt x="605" y="227"/>
                    <a:pt x="604" y="229"/>
                  </a:cubicBezTo>
                  <a:cubicBezTo>
                    <a:pt x="604" y="230"/>
                    <a:pt x="604" y="230"/>
                    <a:pt x="604" y="231"/>
                  </a:cubicBezTo>
                  <a:cubicBezTo>
                    <a:pt x="604" y="232"/>
                    <a:pt x="603" y="233"/>
                    <a:pt x="604" y="235"/>
                  </a:cubicBezTo>
                  <a:cubicBezTo>
                    <a:pt x="604" y="236"/>
                    <a:pt x="605" y="237"/>
                    <a:pt x="605" y="238"/>
                  </a:cubicBezTo>
                  <a:cubicBezTo>
                    <a:pt x="605" y="238"/>
                    <a:pt x="606" y="239"/>
                    <a:pt x="606" y="239"/>
                  </a:cubicBezTo>
                  <a:cubicBezTo>
                    <a:pt x="606" y="240"/>
                    <a:pt x="606" y="240"/>
                    <a:pt x="606" y="240"/>
                  </a:cubicBezTo>
                  <a:cubicBezTo>
                    <a:pt x="606" y="240"/>
                    <a:pt x="606" y="240"/>
                    <a:pt x="606" y="240"/>
                  </a:cubicBezTo>
                  <a:cubicBezTo>
                    <a:pt x="607" y="241"/>
                    <a:pt x="608" y="242"/>
                    <a:pt x="609" y="244"/>
                  </a:cubicBezTo>
                  <a:cubicBezTo>
                    <a:pt x="609" y="245"/>
                    <a:pt x="609" y="247"/>
                    <a:pt x="610" y="247"/>
                  </a:cubicBezTo>
                  <a:cubicBezTo>
                    <a:pt x="610" y="247"/>
                    <a:pt x="610" y="247"/>
                    <a:pt x="610" y="247"/>
                  </a:cubicBezTo>
                  <a:cubicBezTo>
                    <a:pt x="610" y="247"/>
                    <a:pt x="610" y="247"/>
                    <a:pt x="610" y="247"/>
                  </a:cubicBezTo>
                  <a:cubicBezTo>
                    <a:pt x="611" y="248"/>
                    <a:pt x="611" y="250"/>
                    <a:pt x="611" y="251"/>
                  </a:cubicBezTo>
                  <a:cubicBezTo>
                    <a:pt x="611" y="251"/>
                    <a:pt x="611" y="251"/>
                    <a:pt x="611" y="251"/>
                  </a:cubicBezTo>
                  <a:cubicBezTo>
                    <a:pt x="611" y="252"/>
                    <a:pt x="610" y="252"/>
                    <a:pt x="610" y="253"/>
                  </a:cubicBezTo>
                  <a:cubicBezTo>
                    <a:pt x="609" y="254"/>
                    <a:pt x="608" y="255"/>
                    <a:pt x="608" y="256"/>
                  </a:cubicBezTo>
                  <a:cubicBezTo>
                    <a:pt x="608" y="256"/>
                    <a:pt x="608" y="256"/>
                    <a:pt x="608" y="256"/>
                  </a:cubicBezTo>
                  <a:cubicBezTo>
                    <a:pt x="608" y="256"/>
                    <a:pt x="608" y="256"/>
                    <a:pt x="608" y="256"/>
                  </a:cubicBezTo>
                  <a:cubicBezTo>
                    <a:pt x="607" y="257"/>
                    <a:pt x="606" y="259"/>
                    <a:pt x="605" y="259"/>
                  </a:cubicBezTo>
                  <a:cubicBezTo>
                    <a:pt x="604" y="259"/>
                    <a:pt x="604" y="259"/>
                    <a:pt x="604" y="259"/>
                  </a:cubicBezTo>
                  <a:cubicBezTo>
                    <a:pt x="604" y="259"/>
                    <a:pt x="604" y="259"/>
                    <a:pt x="604" y="259"/>
                  </a:cubicBezTo>
                  <a:cubicBezTo>
                    <a:pt x="603" y="260"/>
                    <a:pt x="601" y="261"/>
                    <a:pt x="600" y="261"/>
                  </a:cubicBezTo>
                  <a:cubicBezTo>
                    <a:pt x="599" y="261"/>
                    <a:pt x="596" y="262"/>
                    <a:pt x="594" y="263"/>
                  </a:cubicBezTo>
                  <a:cubicBezTo>
                    <a:pt x="594" y="263"/>
                    <a:pt x="594" y="263"/>
                    <a:pt x="594" y="263"/>
                  </a:cubicBezTo>
                  <a:cubicBezTo>
                    <a:pt x="594" y="263"/>
                    <a:pt x="594" y="263"/>
                    <a:pt x="594" y="263"/>
                  </a:cubicBezTo>
                  <a:cubicBezTo>
                    <a:pt x="592" y="265"/>
                    <a:pt x="592" y="265"/>
                    <a:pt x="592" y="266"/>
                  </a:cubicBezTo>
                  <a:cubicBezTo>
                    <a:pt x="592" y="266"/>
                    <a:pt x="592" y="266"/>
                    <a:pt x="592" y="266"/>
                  </a:cubicBezTo>
                  <a:cubicBezTo>
                    <a:pt x="591" y="267"/>
                    <a:pt x="589" y="269"/>
                    <a:pt x="587" y="269"/>
                  </a:cubicBezTo>
                  <a:cubicBezTo>
                    <a:pt x="586" y="269"/>
                    <a:pt x="585" y="269"/>
                    <a:pt x="584" y="269"/>
                  </a:cubicBezTo>
                  <a:cubicBezTo>
                    <a:pt x="583" y="269"/>
                    <a:pt x="581" y="269"/>
                    <a:pt x="580" y="268"/>
                  </a:cubicBezTo>
                  <a:cubicBezTo>
                    <a:pt x="577" y="265"/>
                    <a:pt x="577" y="265"/>
                    <a:pt x="577" y="265"/>
                  </a:cubicBezTo>
                  <a:cubicBezTo>
                    <a:pt x="575" y="263"/>
                    <a:pt x="574" y="261"/>
                    <a:pt x="574" y="259"/>
                  </a:cubicBezTo>
                  <a:cubicBezTo>
                    <a:pt x="574" y="257"/>
                    <a:pt x="573" y="256"/>
                    <a:pt x="572" y="256"/>
                  </a:cubicBezTo>
                  <a:cubicBezTo>
                    <a:pt x="572" y="256"/>
                    <a:pt x="571" y="256"/>
                    <a:pt x="571" y="257"/>
                  </a:cubicBezTo>
                  <a:cubicBezTo>
                    <a:pt x="568" y="257"/>
                    <a:pt x="566" y="257"/>
                    <a:pt x="565" y="258"/>
                  </a:cubicBezTo>
                  <a:cubicBezTo>
                    <a:pt x="564" y="258"/>
                    <a:pt x="563" y="258"/>
                    <a:pt x="562" y="258"/>
                  </a:cubicBezTo>
                  <a:cubicBezTo>
                    <a:pt x="561" y="258"/>
                    <a:pt x="561" y="258"/>
                    <a:pt x="560" y="258"/>
                  </a:cubicBezTo>
                  <a:cubicBezTo>
                    <a:pt x="558" y="259"/>
                    <a:pt x="558" y="259"/>
                    <a:pt x="558" y="259"/>
                  </a:cubicBezTo>
                  <a:cubicBezTo>
                    <a:pt x="558" y="259"/>
                    <a:pt x="558" y="259"/>
                    <a:pt x="558" y="259"/>
                  </a:cubicBezTo>
                  <a:cubicBezTo>
                    <a:pt x="558" y="260"/>
                    <a:pt x="558" y="260"/>
                    <a:pt x="557" y="260"/>
                  </a:cubicBezTo>
                  <a:cubicBezTo>
                    <a:pt x="557" y="261"/>
                    <a:pt x="557" y="261"/>
                    <a:pt x="557" y="261"/>
                  </a:cubicBezTo>
                  <a:cubicBezTo>
                    <a:pt x="557" y="261"/>
                    <a:pt x="557" y="261"/>
                    <a:pt x="557" y="261"/>
                  </a:cubicBezTo>
                  <a:cubicBezTo>
                    <a:pt x="556" y="262"/>
                    <a:pt x="556" y="264"/>
                    <a:pt x="557" y="266"/>
                  </a:cubicBezTo>
                  <a:cubicBezTo>
                    <a:pt x="557" y="266"/>
                    <a:pt x="557" y="266"/>
                    <a:pt x="558" y="267"/>
                  </a:cubicBezTo>
                  <a:cubicBezTo>
                    <a:pt x="558" y="268"/>
                    <a:pt x="558" y="270"/>
                    <a:pt x="558" y="271"/>
                  </a:cubicBezTo>
                  <a:cubicBezTo>
                    <a:pt x="558" y="271"/>
                    <a:pt x="558" y="271"/>
                    <a:pt x="558" y="271"/>
                  </a:cubicBezTo>
                  <a:cubicBezTo>
                    <a:pt x="558" y="272"/>
                    <a:pt x="558" y="272"/>
                    <a:pt x="558" y="272"/>
                  </a:cubicBezTo>
                  <a:cubicBezTo>
                    <a:pt x="559" y="272"/>
                    <a:pt x="559" y="273"/>
                    <a:pt x="559" y="273"/>
                  </a:cubicBezTo>
                  <a:cubicBezTo>
                    <a:pt x="560" y="275"/>
                    <a:pt x="561" y="277"/>
                    <a:pt x="562" y="278"/>
                  </a:cubicBezTo>
                  <a:cubicBezTo>
                    <a:pt x="563" y="280"/>
                    <a:pt x="564" y="282"/>
                    <a:pt x="566" y="284"/>
                  </a:cubicBezTo>
                  <a:cubicBezTo>
                    <a:pt x="567" y="286"/>
                    <a:pt x="569" y="288"/>
                    <a:pt x="570" y="289"/>
                  </a:cubicBezTo>
                  <a:cubicBezTo>
                    <a:pt x="571" y="291"/>
                    <a:pt x="572" y="293"/>
                    <a:pt x="572" y="295"/>
                  </a:cubicBezTo>
                  <a:cubicBezTo>
                    <a:pt x="572" y="296"/>
                    <a:pt x="572" y="298"/>
                    <a:pt x="571" y="300"/>
                  </a:cubicBezTo>
                  <a:cubicBezTo>
                    <a:pt x="570" y="302"/>
                    <a:pt x="570" y="303"/>
                    <a:pt x="571" y="305"/>
                  </a:cubicBezTo>
                  <a:cubicBezTo>
                    <a:pt x="571" y="306"/>
                    <a:pt x="572" y="308"/>
                    <a:pt x="574" y="309"/>
                  </a:cubicBezTo>
                  <a:cubicBezTo>
                    <a:pt x="574" y="310"/>
                    <a:pt x="575" y="311"/>
                    <a:pt x="574" y="312"/>
                  </a:cubicBezTo>
                  <a:cubicBezTo>
                    <a:pt x="574" y="313"/>
                    <a:pt x="574" y="313"/>
                    <a:pt x="573" y="313"/>
                  </a:cubicBezTo>
                  <a:cubicBezTo>
                    <a:pt x="573" y="314"/>
                    <a:pt x="573" y="314"/>
                    <a:pt x="573" y="314"/>
                  </a:cubicBezTo>
                  <a:cubicBezTo>
                    <a:pt x="572" y="314"/>
                    <a:pt x="572" y="314"/>
                    <a:pt x="572" y="314"/>
                  </a:cubicBezTo>
                  <a:cubicBezTo>
                    <a:pt x="572" y="314"/>
                    <a:pt x="572" y="315"/>
                    <a:pt x="572" y="315"/>
                  </a:cubicBezTo>
                  <a:cubicBezTo>
                    <a:pt x="571" y="316"/>
                    <a:pt x="571" y="316"/>
                    <a:pt x="571" y="317"/>
                  </a:cubicBezTo>
                  <a:cubicBezTo>
                    <a:pt x="570" y="317"/>
                    <a:pt x="570" y="317"/>
                    <a:pt x="570" y="317"/>
                  </a:cubicBezTo>
                  <a:cubicBezTo>
                    <a:pt x="570" y="317"/>
                    <a:pt x="570" y="317"/>
                    <a:pt x="570" y="317"/>
                  </a:cubicBezTo>
                  <a:cubicBezTo>
                    <a:pt x="570" y="318"/>
                    <a:pt x="570" y="319"/>
                    <a:pt x="571" y="319"/>
                  </a:cubicBezTo>
                  <a:cubicBezTo>
                    <a:pt x="572" y="320"/>
                    <a:pt x="572" y="322"/>
                    <a:pt x="572" y="324"/>
                  </a:cubicBezTo>
                  <a:cubicBezTo>
                    <a:pt x="571" y="325"/>
                    <a:pt x="572" y="327"/>
                    <a:pt x="573" y="328"/>
                  </a:cubicBezTo>
                  <a:cubicBezTo>
                    <a:pt x="573" y="328"/>
                    <a:pt x="573" y="328"/>
                    <a:pt x="573" y="328"/>
                  </a:cubicBezTo>
                  <a:cubicBezTo>
                    <a:pt x="573" y="328"/>
                    <a:pt x="573" y="328"/>
                    <a:pt x="573" y="328"/>
                  </a:cubicBezTo>
                  <a:cubicBezTo>
                    <a:pt x="574" y="328"/>
                    <a:pt x="575" y="329"/>
                    <a:pt x="575" y="329"/>
                  </a:cubicBezTo>
                  <a:cubicBezTo>
                    <a:pt x="576" y="330"/>
                    <a:pt x="576" y="330"/>
                    <a:pt x="576" y="330"/>
                  </a:cubicBezTo>
                  <a:cubicBezTo>
                    <a:pt x="577" y="329"/>
                    <a:pt x="577" y="329"/>
                    <a:pt x="577" y="329"/>
                  </a:cubicBezTo>
                  <a:cubicBezTo>
                    <a:pt x="577" y="329"/>
                    <a:pt x="577" y="329"/>
                    <a:pt x="578" y="329"/>
                  </a:cubicBezTo>
                  <a:cubicBezTo>
                    <a:pt x="580" y="328"/>
                    <a:pt x="581" y="327"/>
                    <a:pt x="582" y="327"/>
                  </a:cubicBezTo>
                  <a:cubicBezTo>
                    <a:pt x="582" y="327"/>
                    <a:pt x="582" y="327"/>
                    <a:pt x="582" y="327"/>
                  </a:cubicBezTo>
                  <a:cubicBezTo>
                    <a:pt x="583" y="327"/>
                    <a:pt x="583" y="327"/>
                    <a:pt x="583" y="327"/>
                  </a:cubicBezTo>
                  <a:cubicBezTo>
                    <a:pt x="584" y="325"/>
                    <a:pt x="585" y="324"/>
                    <a:pt x="585" y="324"/>
                  </a:cubicBezTo>
                  <a:cubicBezTo>
                    <a:pt x="585" y="324"/>
                    <a:pt x="585" y="324"/>
                    <a:pt x="585" y="324"/>
                  </a:cubicBezTo>
                  <a:cubicBezTo>
                    <a:pt x="585" y="324"/>
                    <a:pt x="585" y="324"/>
                    <a:pt x="585" y="324"/>
                  </a:cubicBezTo>
                  <a:cubicBezTo>
                    <a:pt x="586" y="322"/>
                    <a:pt x="587" y="321"/>
                    <a:pt x="588" y="321"/>
                  </a:cubicBezTo>
                  <a:cubicBezTo>
                    <a:pt x="589" y="321"/>
                    <a:pt x="590" y="323"/>
                    <a:pt x="592" y="324"/>
                  </a:cubicBezTo>
                  <a:cubicBezTo>
                    <a:pt x="593" y="326"/>
                    <a:pt x="595" y="329"/>
                    <a:pt x="597" y="331"/>
                  </a:cubicBezTo>
                  <a:cubicBezTo>
                    <a:pt x="598" y="333"/>
                    <a:pt x="598" y="334"/>
                    <a:pt x="598" y="335"/>
                  </a:cubicBezTo>
                  <a:cubicBezTo>
                    <a:pt x="598" y="336"/>
                    <a:pt x="598" y="336"/>
                    <a:pt x="598" y="336"/>
                  </a:cubicBezTo>
                  <a:cubicBezTo>
                    <a:pt x="599" y="336"/>
                    <a:pt x="599" y="336"/>
                    <a:pt x="599" y="336"/>
                  </a:cubicBezTo>
                  <a:cubicBezTo>
                    <a:pt x="600" y="336"/>
                    <a:pt x="600" y="337"/>
                    <a:pt x="600" y="337"/>
                  </a:cubicBezTo>
                  <a:cubicBezTo>
                    <a:pt x="600" y="337"/>
                    <a:pt x="601" y="337"/>
                    <a:pt x="601" y="338"/>
                  </a:cubicBezTo>
                  <a:cubicBezTo>
                    <a:pt x="602" y="338"/>
                    <a:pt x="602" y="338"/>
                    <a:pt x="603" y="339"/>
                  </a:cubicBezTo>
                  <a:cubicBezTo>
                    <a:pt x="604" y="339"/>
                    <a:pt x="604" y="340"/>
                    <a:pt x="605" y="340"/>
                  </a:cubicBezTo>
                  <a:cubicBezTo>
                    <a:pt x="605" y="342"/>
                    <a:pt x="607" y="342"/>
                    <a:pt x="608" y="343"/>
                  </a:cubicBezTo>
                  <a:cubicBezTo>
                    <a:pt x="611" y="345"/>
                    <a:pt x="611" y="346"/>
                    <a:pt x="612" y="346"/>
                  </a:cubicBezTo>
                  <a:cubicBezTo>
                    <a:pt x="612" y="346"/>
                    <a:pt x="612" y="346"/>
                    <a:pt x="612" y="346"/>
                  </a:cubicBezTo>
                  <a:cubicBezTo>
                    <a:pt x="613" y="346"/>
                    <a:pt x="614" y="347"/>
                    <a:pt x="615" y="347"/>
                  </a:cubicBezTo>
                  <a:cubicBezTo>
                    <a:pt x="615" y="347"/>
                    <a:pt x="615" y="347"/>
                    <a:pt x="615" y="347"/>
                  </a:cubicBezTo>
                  <a:cubicBezTo>
                    <a:pt x="615" y="346"/>
                    <a:pt x="615" y="346"/>
                    <a:pt x="615" y="346"/>
                  </a:cubicBezTo>
                  <a:cubicBezTo>
                    <a:pt x="621" y="346"/>
                    <a:pt x="621" y="346"/>
                    <a:pt x="621" y="346"/>
                  </a:cubicBezTo>
                  <a:cubicBezTo>
                    <a:pt x="621" y="346"/>
                    <a:pt x="622" y="346"/>
                    <a:pt x="623" y="347"/>
                  </a:cubicBezTo>
                  <a:cubicBezTo>
                    <a:pt x="624" y="347"/>
                    <a:pt x="625" y="347"/>
                    <a:pt x="625" y="347"/>
                  </a:cubicBezTo>
                  <a:cubicBezTo>
                    <a:pt x="627" y="348"/>
                    <a:pt x="629" y="350"/>
                    <a:pt x="630" y="350"/>
                  </a:cubicBezTo>
                  <a:cubicBezTo>
                    <a:pt x="632" y="352"/>
                    <a:pt x="633" y="354"/>
                    <a:pt x="635" y="354"/>
                  </a:cubicBezTo>
                  <a:cubicBezTo>
                    <a:pt x="637" y="355"/>
                    <a:pt x="640" y="356"/>
                    <a:pt x="641" y="356"/>
                  </a:cubicBezTo>
                  <a:cubicBezTo>
                    <a:pt x="641" y="356"/>
                    <a:pt x="643" y="357"/>
                    <a:pt x="644" y="357"/>
                  </a:cubicBezTo>
                  <a:cubicBezTo>
                    <a:pt x="644" y="357"/>
                    <a:pt x="644" y="357"/>
                    <a:pt x="644" y="357"/>
                  </a:cubicBezTo>
                  <a:cubicBezTo>
                    <a:pt x="644" y="357"/>
                    <a:pt x="644" y="357"/>
                    <a:pt x="644" y="357"/>
                  </a:cubicBezTo>
                  <a:cubicBezTo>
                    <a:pt x="645" y="358"/>
                    <a:pt x="645" y="358"/>
                    <a:pt x="645" y="358"/>
                  </a:cubicBezTo>
                  <a:cubicBezTo>
                    <a:pt x="645" y="358"/>
                    <a:pt x="645" y="359"/>
                    <a:pt x="644" y="360"/>
                  </a:cubicBezTo>
                  <a:cubicBezTo>
                    <a:pt x="644" y="360"/>
                    <a:pt x="644" y="360"/>
                    <a:pt x="644" y="360"/>
                  </a:cubicBezTo>
                  <a:cubicBezTo>
                    <a:pt x="644" y="361"/>
                    <a:pt x="644" y="361"/>
                    <a:pt x="644" y="361"/>
                  </a:cubicBezTo>
                  <a:cubicBezTo>
                    <a:pt x="644" y="363"/>
                    <a:pt x="644" y="363"/>
                    <a:pt x="644" y="364"/>
                  </a:cubicBezTo>
                  <a:cubicBezTo>
                    <a:pt x="644" y="364"/>
                    <a:pt x="644" y="364"/>
                    <a:pt x="644" y="364"/>
                  </a:cubicBezTo>
                  <a:cubicBezTo>
                    <a:pt x="644" y="364"/>
                    <a:pt x="644" y="364"/>
                    <a:pt x="644" y="364"/>
                  </a:cubicBezTo>
                  <a:cubicBezTo>
                    <a:pt x="644" y="366"/>
                    <a:pt x="646" y="368"/>
                    <a:pt x="649" y="368"/>
                  </a:cubicBezTo>
                  <a:cubicBezTo>
                    <a:pt x="649" y="368"/>
                    <a:pt x="649" y="368"/>
                    <a:pt x="649" y="368"/>
                  </a:cubicBezTo>
                  <a:cubicBezTo>
                    <a:pt x="649" y="368"/>
                    <a:pt x="649" y="368"/>
                    <a:pt x="649" y="368"/>
                  </a:cubicBezTo>
                  <a:cubicBezTo>
                    <a:pt x="651" y="368"/>
                    <a:pt x="653" y="370"/>
                    <a:pt x="654" y="371"/>
                  </a:cubicBezTo>
                  <a:cubicBezTo>
                    <a:pt x="654" y="371"/>
                    <a:pt x="654" y="371"/>
                    <a:pt x="654" y="371"/>
                  </a:cubicBezTo>
                  <a:cubicBezTo>
                    <a:pt x="654" y="371"/>
                    <a:pt x="656" y="371"/>
                    <a:pt x="657" y="372"/>
                  </a:cubicBezTo>
                  <a:cubicBezTo>
                    <a:pt x="658" y="372"/>
                    <a:pt x="659" y="373"/>
                    <a:pt x="660" y="373"/>
                  </a:cubicBezTo>
                  <a:cubicBezTo>
                    <a:pt x="660" y="373"/>
                    <a:pt x="660" y="373"/>
                    <a:pt x="660" y="373"/>
                  </a:cubicBezTo>
                  <a:cubicBezTo>
                    <a:pt x="661" y="373"/>
                    <a:pt x="661" y="373"/>
                    <a:pt x="661" y="373"/>
                  </a:cubicBezTo>
                  <a:cubicBezTo>
                    <a:pt x="663" y="373"/>
                    <a:pt x="667" y="374"/>
                    <a:pt x="668" y="375"/>
                  </a:cubicBezTo>
                  <a:cubicBezTo>
                    <a:pt x="669" y="376"/>
                    <a:pt x="669" y="376"/>
                    <a:pt x="669" y="376"/>
                  </a:cubicBezTo>
                  <a:cubicBezTo>
                    <a:pt x="669" y="376"/>
                    <a:pt x="669" y="376"/>
                    <a:pt x="669" y="376"/>
                  </a:cubicBezTo>
                  <a:cubicBezTo>
                    <a:pt x="670" y="376"/>
                    <a:pt x="673" y="378"/>
                    <a:pt x="674" y="379"/>
                  </a:cubicBezTo>
                  <a:cubicBezTo>
                    <a:pt x="674" y="379"/>
                    <a:pt x="674" y="379"/>
                    <a:pt x="674" y="379"/>
                  </a:cubicBezTo>
                  <a:cubicBezTo>
                    <a:pt x="674" y="380"/>
                    <a:pt x="674" y="380"/>
                    <a:pt x="674" y="380"/>
                  </a:cubicBezTo>
                  <a:cubicBezTo>
                    <a:pt x="675" y="380"/>
                    <a:pt x="676" y="381"/>
                    <a:pt x="677" y="381"/>
                  </a:cubicBezTo>
                  <a:cubicBezTo>
                    <a:pt x="677" y="382"/>
                    <a:pt x="678" y="383"/>
                    <a:pt x="679" y="383"/>
                  </a:cubicBezTo>
                  <a:cubicBezTo>
                    <a:pt x="682" y="386"/>
                    <a:pt x="682" y="386"/>
                    <a:pt x="682" y="386"/>
                  </a:cubicBezTo>
                  <a:cubicBezTo>
                    <a:pt x="682" y="386"/>
                    <a:pt x="682" y="386"/>
                    <a:pt x="682" y="386"/>
                  </a:cubicBezTo>
                  <a:cubicBezTo>
                    <a:pt x="682" y="386"/>
                    <a:pt x="679" y="388"/>
                    <a:pt x="677" y="390"/>
                  </a:cubicBezTo>
                  <a:cubicBezTo>
                    <a:pt x="669" y="397"/>
                    <a:pt x="669" y="397"/>
                    <a:pt x="669" y="397"/>
                  </a:cubicBezTo>
                  <a:cubicBezTo>
                    <a:pt x="669" y="398"/>
                    <a:pt x="669" y="398"/>
                    <a:pt x="669" y="398"/>
                  </a:cubicBezTo>
                  <a:cubicBezTo>
                    <a:pt x="669" y="399"/>
                    <a:pt x="667" y="400"/>
                    <a:pt x="666" y="400"/>
                  </a:cubicBezTo>
                  <a:cubicBezTo>
                    <a:pt x="665" y="400"/>
                    <a:pt x="664" y="401"/>
                    <a:pt x="663" y="402"/>
                  </a:cubicBezTo>
                  <a:cubicBezTo>
                    <a:pt x="662" y="402"/>
                    <a:pt x="662" y="402"/>
                    <a:pt x="662" y="402"/>
                  </a:cubicBezTo>
                  <a:cubicBezTo>
                    <a:pt x="662" y="403"/>
                    <a:pt x="662" y="403"/>
                    <a:pt x="662" y="403"/>
                  </a:cubicBezTo>
                  <a:cubicBezTo>
                    <a:pt x="662" y="405"/>
                    <a:pt x="662" y="407"/>
                    <a:pt x="661" y="408"/>
                  </a:cubicBezTo>
                  <a:cubicBezTo>
                    <a:pt x="661" y="408"/>
                    <a:pt x="661" y="408"/>
                    <a:pt x="661" y="408"/>
                  </a:cubicBezTo>
                  <a:cubicBezTo>
                    <a:pt x="661" y="408"/>
                    <a:pt x="661" y="408"/>
                    <a:pt x="661" y="408"/>
                  </a:cubicBezTo>
                  <a:cubicBezTo>
                    <a:pt x="660" y="409"/>
                    <a:pt x="658" y="410"/>
                    <a:pt x="656" y="410"/>
                  </a:cubicBezTo>
                  <a:cubicBezTo>
                    <a:pt x="655" y="410"/>
                    <a:pt x="653" y="411"/>
                    <a:pt x="653" y="411"/>
                  </a:cubicBezTo>
                  <a:cubicBezTo>
                    <a:pt x="653" y="412"/>
                    <a:pt x="653" y="412"/>
                    <a:pt x="653" y="412"/>
                  </a:cubicBezTo>
                  <a:cubicBezTo>
                    <a:pt x="653" y="412"/>
                    <a:pt x="653" y="412"/>
                    <a:pt x="653" y="412"/>
                  </a:cubicBezTo>
                  <a:cubicBezTo>
                    <a:pt x="652" y="412"/>
                    <a:pt x="652" y="413"/>
                    <a:pt x="652" y="414"/>
                  </a:cubicBezTo>
                  <a:cubicBezTo>
                    <a:pt x="652" y="414"/>
                    <a:pt x="652" y="416"/>
                    <a:pt x="653" y="416"/>
                  </a:cubicBezTo>
                  <a:cubicBezTo>
                    <a:pt x="653" y="417"/>
                    <a:pt x="652" y="419"/>
                    <a:pt x="652" y="420"/>
                  </a:cubicBezTo>
                  <a:cubicBezTo>
                    <a:pt x="652" y="421"/>
                    <a:pt x="651" y="421"/>
                    <a:pt x="651" y="422"/>
                  </a:cubicBezTo>
                  <a:cubicBezTo>
                    <a:pt x="651" y="423"/>
                    <a:pt x="650" y="424"/>
                    <a:pt x="649" y="425"/>
                  </a:cubicBezTo>
                  <a:cubicBezTo>
                    <a:pt x="648" y="426"/>
                    <a:pt x="647" y="427"/>
                    <a:pt x="647" y="428"/>
                  </a:cubicBezTo>
                  <a:cubicBezTo>
                    <a:pt x="646" y="429"/>
                    <a:pt x="645" y="431"/>
                    <a:pt x="646" y="433"/>
                  </a:cubicBezTo>
                  <a:cubicBezTo>
                    <a:pt x="646" y="434"/>
                    <a:pt x="646" y="435"/>
                    <a:pt x="646" y="436"/>
                  </a:cubicBezTo>
                  <a:cubicBezTo>
                    <a:pt x="647" y="437"/>
                    <a:pt x="647" y="438"/>
                    <a:pt x="647" y="438"/>
                  </a:cubicBezTo>
                  <a:cubicBezTo>
                    <a:pt x="647" y="438"/>
                    <a:pt x="647" y="439"/>
                    <a:pt x="646" y="440"/>
                  </a:cubicBezTo>
                  <a:cubicBezTo>
                    <a:pt x="646" y="440"/>
                    <a:pt x="646" y="441"/>
                    <a:pt x="646" y="442"/>
                  </a:cubicBezTo>
                  <a:cubicBezTo>
                    <a:pt x="646" y="442"/>
                    <a:pt x="646" y="442"/>
                    <a:pt x="646" y="442"/>
                  </a:cubicBezTo>
                  <a:cubicBezTo>
                    <a:pt x="646" y="443"/>
                    <a:pt x="645" y="443"/>
                    <a:pt x="645" y="444"/>
                  </a:cubicBezTo>
                  <a:cubicBezTo>
                    <a:pt x="644" y="445"/>
                    <a:pt x="643" y="446"/>
                    <a:pt x="642" y="447"/>
                  </a:cubicBezTo>
                  <a:cubicBezTo>
                    <a:pt x="642" y="447"/>
                    <a:pt x="642" y="447"/>
                    <a:pt x="642" y="447"/>
                  </a:cubicBezTo>
                  <a:cubicBezTo>
                    <a:pt x="642" y="447"/>
                    <a:pt x="642" y="447"/>
                    <a:pt x="642" y="447"/>
                  </a:cubicBezTo>
                  <a:cubicBezTo>
                    <a:pt x="642" y="448"/>
                    <a:pt x="641" y="449"/>
                    <a:pt x="640" y="450"/>
                  </a:cubicBezTo>
                  <a:cubicBezTo>
                    <a:pt x="640" y="450"/>
                    <a:pt x="640" y="450"/>
                    <a:pt x="640" y="450"/>
                  </a:cubicBezTo>
                  <a:cubicBezTo>
                    <a:pt x="640" y="453"/>
                    <a:pt x="640" y="453"/>
                    <a:pt x="640" y="453"/>
                  </a:cubicBezTo>
                  <a:cubicBezTo>
                    <a:pt x="640" y="453"/>
                    <a:pt x="639" y="455"/>
                    <a:pt x="637" y="457"/>
                  </a:cubicBezTo>
                  <a:cubicBezTo>
                    <a:pt x="636" y="458"/>
                    <a:pt x="636" y="460"/>
                    <a:pt x="636" y="461"/>
                  </a:cubicBezTo>
                  <a:cubicBezTo>
                    <a:pt x="636" y="461"/>
                    <a:pt x="636" y="461"/>
                    <a:pt x="636" y="461"/>
                  </a:cubicBezTo>
                  <a:cubicBezTo>
                    <a:pt x="639" y="464"/>
                    <a:pt x="639" y="464"/>
                    <a:pt x="639" y="464"/>
                  </a:cubicBezTo>
                  <a:cubicBezTo>
                    <a:pt x="640" y="465"/>
                    <a:pt x="640" y="465"/>
                    <a:pt x="640" y="465"/>
                  </a:cubicBezTo>
                  <a:cubicBezTo>
                    <a:pt x="642" y="467"/>
                    <a:pt x="642" y="467"/>
                    <a:pt x="642" y="467"/>
                  </a:cubicBezTo>
                  <a:cubicBezTo>
                    <a:pt x="642" y="467"/>
                    <a:pt x="642" y="467"/>
                    <a:pt x="642" y="467"/>
                  </a:cubicBezTo>
                  <a:cubicBezTo>
                    <a:pt x="644" y="467"/>
                    <a:pt x="647" y="470"/>
                    <a:pt x="648" y="471"/>
                  </a:cubicBezTo>
                  <a:cubicBezTo>
                    <a:pt x="649" y="471"/>
                    <a:pt x="652" y="473"/>
                    <a:pt x="655" y="474"/>
                  </a:cubicBezTo>
                  <a:cubicBezTo>
                    <a:pt x="656" y="475"/>
                    <a:pt x="657" y="475"/>
                    <a:pt x="658" y="475"/>
                  </a:cubicBezTo>
                  <a:cubicBezTo>
                    <a:pt x="659" y="475"/>
                    <a:pt x="660" y="475"/>
                    <a:pt x="661" y="475"/>
                  </a:cubicBezTo>
                  <a:cubicBezTo>
                    <a:pt x="661" y="474"/>
                    <a:pt x="662" y="474"/>
                    <a:pt x="663" y="474"/>
                  </a:cubicBezTo>
                  <a:cubicBezTo>
                    <a:pt x="664" y="474"/>
                    <a:pt x="667" y="475"/>
                    <a:pt x="668" y="476"/>
                  </a:cubicBezTo>
                  <a:cubicBezTo>
                    <a:pt x="669" y="477"/>
                    <a:pt x="670" y="478"/>
                    <a:pt x="672" y="479"/>
                  </a:cubicBezTo>
                  <a:cubicBezTo>
                    <a:pt x="673" y="480"/>
                    <a:pt x="674" y="481"/>
                    <a:pt x="675" y="481"/>
                  </a:cubicBezTo>
                  <a:cubicBezTo>
                    <a:pt x="677" y="483"/>
                    <a:pt x="683" y="485"/>
                    <a:pt x="684" y="485"/>
                  </a:cubicBezTo>
                  <a:cubicBezTo>
                    <a:pt x="685" y="486"/>
                    <a:pt x="687" y="486"/>
                    <a:pt x="688" y="487"/>
                  </a:cubicBezTo>
                  <a:cubicBezTo>
                    <a:pt x="689" y="487"/>
                    <a:pt x="690" y="488"/>
                    <a:pt x="690" y="488"/>
                  </a:cubicBezTo>
                  <a:cubicBezTo>
                    <a:pt x="692" y="489"/>
                    <a:pt x="693" y="491"/>
                    <a:pt x="694" y="492"/>
                  </a:cubicBezTo>
                  <a:cubicBezTo>
                    <a:pt x="695" y="495"/>
                    <a:pt x="697" y="497"/>
                    <a:pt x="698" y="498"/>
                  </a:cubicBezTo>
                  <a:cubicBezTo>
                    <a:pt x="699" y="499"/>
                    <a:pt x="700" y="500"/>
                    <a:pt x="702" y="500"/>
                  </a:cubicBezTo>
                  <a:cubicBezTo>
                    <a:pt x="703" y="500"/>
                    <a:pt x="706" y="501"/>
                    <a:pt x="708" y="502"/>
                  </a:cubicBezTo>
                  <a:cubicBezTo>
                    <a:pt x="709" y="504"/>
                    <a:pt x="712" y="505"/>
                    <a:pt x="715" y="506"/>
                  </a:cubicBezTo>
                  <a:cubicBezTo>
                    <a:pt x="717" y="508"/>
                    <a:pt x="720" y="509"/>
                    <a:pt x="722" y="510"/>
                  </a:cubicBezTo>
                  <a:cubicBezTo>
                    <a:pt x="724" y="512"/>
                    <a:pt x="726" y="513"/>
                    <a:pt x="727" y="513"/>
                  </a:cubicBezTo>
                  <a:cubicBezTo>
                    <a:pt x="727" y="513"/>
                    <a:pt x="727" y="513"/>
                    <a:pt x="727" y="513"/>
                  </a:cubicBezTo>
                  <a:cubicBezTo>
                    <a:pt x="728" y="514"/>
                    <a:pt x="729" y="514"/>
                    <a:pt x="729" y="514"/>
                  </a:cubicBezTo>
                  <a:cubicBezTo>
                    <a:pt x="731" y="514"/>
                    <a:pt x="732" y="514"/>
                    <a:pt x="733" y="513"/>
                  </a:cubicBezTo>
                  <a:cubicBezTo>
                    <a:pt x="734" y="513"/>
                    <a:pt x="735" y="513"/>
                    <a:pt x="737" y="513"/>
                  </a:cubicBezTo>
                  <a:cubicBezTo>
                    <a:pt x="738" y="513"/>
                    <a:pt x="739" y="513"/>
                    <a:pt x="740" y="513"/>
                  </a:cubicBezTo>
                  <a:cubicBezTo>
                    <a:pt x="742" y="514"/>
                    <a:pt x="745" y="516"/>
                    <a:pt x="748" y="517"/>
                  </a:cubicBezTo>
                  <a:cubicBezTo>
                    <a:pt x="749" y="518"/>
                    <a:pt x="750" y="518"/>
                    <a:pt x="751" y="519"/>
                  </a:cubicBezTo>
                  <a:cubicBezTo>
                    <a:pt x="753" y="520"/>
                    <a:pt x="755" y="521"/>
                    <a:pt x="756" y="522"/>
                  </a:cubicBezTo>
                  <a:cubicBezTo>
                    <a:pt x="757" y="523"/>
                    <a:pt x="759" y="524"/>
                    <a:pt x="762" y="524"/>
                  </a:cubicBezTo>
                  <a:cubicBezTo>
                    <a:pt x="762" y="524"/>
                    <a:pt x="763" y="524"/>
                    <a:pt x="764" y="523"/>
                  </a:cubicBezTo>
                  <a:cubicBezTo>
                    <a:pt x="767" y="523"/>
                    <a:pt x="769" y="523"/>
                    <a:pt x="770" y="522"/>
                  </a:cubicBezTo>
                  <a:cubicBezTo>
                    <a:pt x="771" y="522"/>
                    <a:pt x="772" y="524"/>
                    <a:pt x="772" y="526"/>
                  </a:cubicBezTo>
                  <a:cubicBezTo>
                    <a:pt x="772" y="526"/>
                    <a:pt x="772" y="526"/>
                    <a:pt x="772" y="526"/>
                  </a:cubicBezTo>
                  <a:cubicBezTo>
                    <a:pt x="773" y="527"/>
                    <a:pt x="773" y="527"/>
                    <a:pt x="773" y="527"/>
                  </a:cubicBezTo>
                  <a:cubicBezTo>
                    <a:pt x="773" y="529"/>
                    <a:pt x="774" y="530"/>
                    <a:pt x="776" y="532"/>
                  </a:cubicBezTo>
                  <a:cubicBezTo>
                    <a:pt x="777" y="533"/>
                    <a:pt x="778" y="534"/>
                    <a:pt x="780" y="534"/>
                  </a:cubicBezTo>
                  <a:cubicBezTo>
                    <a:pt x="781" y="534"/>
                    <a:pt x="781" y="534"/>
                    <a:pt x="782" y="534"/>
                  </a:cubicBezTo>
                  <a:cubicBezTo>
                    <a:pt x="784" y="534"/>
                    <a:pt x="785" y="535"/>
                    <a:pt x="786" y="535"/>
                  </a:cubicBezTo>
                  <a:cubicBezTo>
                    <a:pt x="787" y="535"/>
                    <a:pt x="787" y="535"/>
                    <a:pt x="787" y="535"/>
                  </a:cubicBezTo>
                  <a:cubicBezTo>
                    <a:pt x="788" y="535"/>
                    <a:pt x="790" y="535"/>
                    <a:pt x="791" y="535"/>
                  </a:cubicBezTo>
                  <a:cubicBezTo>
                    <a:pt x="793" y="535"/>
                    <a:pt x="793" y="535"/>
                    <a:pt x="793" y="535"/>
                  </a:cubicBezTo>
                  <a:cubicBezTo>
                    <a:pt x="795" y="535"/>
                    <a:pt x="797" y="536"/>
                    <a:pt x="798" y="537"/>
                  </a:cubicBezTo>
                  <a:cubicBezTo>
                    <a:pt x="798" y="537"/>
                    <a:pt x="798" y="537"/>
                    <a:pt x="798" y="537"/>
                  </a:cubicBezTo>
                  <a:cubicBezTo>
                    <a:pt x="798" y="537"/>
                    <a:pt x="798" y="537"/>
                    <a:pt x="798" y="537"/>
                  </a:cubicBezTo>
                  <a:cubicBezTo>
                    <a:pt x="799" y="538"/>
                    <a:pt x="801" y="539"/>
                    <a:pt x="802" y="540"/>
                  </a:cubicBezTo>
                  <a:cubicBezTo>
                    <a:pt x="802" y="540"/>
                    <a:pt x="802" y="540"/>
                    <a:pt x="802" y="540"/>
                  </a:cubicBezTo>
                  <a:cubicBezTo>
                    <a:pt x="802" y="541"/>
                    <a:pt x="802" y="541"/>
                    <a:pt x="802" y="541"/>
                  </a:cubicBezTo>
                  <a:cubicBezTo>
                    <a:pt x="803" y="541"/>
                    <a:pt x="803" y="541"/>
                    <a:pt x="803" y="541"/>
                  </a:cubicBezTo>
                  <a:cubicBezTo>
                    <a:pt x="804" y="541"/>
                    <a:pt x="805" y="541"/>
                    <a:pt x="805" y="540"/>
                  </a:cubicBezTo>
                  <a:cubicBezTo>
                    <a:pt x="806" y="539"/>
                    <a:pt x="807" y="538"/>
                    <a:pt x="807" y="537"/>
                  </a:cubicBezTo>
                  <a:cubicBezTo>
                    <a:pt x="807" y="536"/>
                    <a:pt x="809" y="535"/>
                    <a:pt x="810" y="535"/>
                  </a:cubicBezTo>
                  <a:cubicBezTo>
                    <a:pt x="811" y="535"/>
                    <a:pt x="811" y="535"/>
                    <a:pt x="811" y="535"/>
                  </a:cubicBezTo>
                  <a:cubicBezTo>
                    <a:pt x="811" y="535"/>
                    <a:pt x="811" y="535"/>
                    <a:pt x="811" y="535"/>
                  </a:cubicBezTo>
                  <a:cubicBezTo>
                    <a:pt x="812" y="534"/>
                    <a:pt x="814" y="534"/>
                    <a:pt x="816" y="534"/>
                  </a:cubicBezTo>
                  <a:cubicBezTo>
                    <a:pt x="818" y="534"/>
                    <a:pt x="820" y="535"/>
                    <a:pt x="823" y="535"/>
                  </a:cubicBezTo>
                  <a:cubicBezTo>
                    <a:pt x="824" y="537"/>
                    <a:pt x="826" y="537"/>
                    <a:pt x="828" y="537"/>
                  </a:cubicBezTo>
                  <a:cubicBezTo>
                    <a:pt x="828" y="537"/>
                    <a:pt x="828" y="537"/>
                    <a:pt x="828" y="537"/>
                  </a:cubicBezTo>
                  <a:cubicBezTo>
                    <a:pt x="829" y="537"/>
                    <a:pt x="829" y="537"/>
                    <a:pt x="829" y="537"/>
                  </a:cubicBezTo>
                  <a:cubicBezTo>
                    <a:pt x="831" y="537"/>
                    <a:pt x="831" y="537"/>
                    <a:pt x="831" y="537"/>
                  </a:cubicBezTo>
                  <a:cubicBezTo>
                    <a:pt x="831" y="536"/>
                    <a:pt x="831" y="536"/>
                    <a:pt x="831" y="536"/>
                  </a:cubicBezTo>
                  <a:cubicBezTo>
                    <a:pt x="831" y="536"/>
                    <a:pt x="831" y="536"/>
                    <a:pt x="831" y="536"/>
                  </a:cubicBezTo>
                  <a:cubicBezTo>
                    <a:pt x="831" y="536"/>
                    <a:pt x="831" y="536"/>
                    <a:pt x="831" y="536"/>
                  </a:cubicBezTo>
                  <a:cubicBezTo>
                    <a:pt x="831" y="536"/>
                    <a:pt x="831" y="536"/>
                    <a:pt x="831" y="536"/>
                  </a:cubicBezTo>
                  <a:cubicBezTo>
                    <a:pt x="832" y="536"/>
                    <a:pt x="832" y="536"/>
                    <a:pt x="832" y="536"/>
                  </a:cubicBezTo>
                  <a:cubicBezTo>
                    <a:pt x="833" y="536"/>
                    <a:pt x="833" y="536"/>
                    <a:pt x="834" y="535"/>
                  </a:cubicBezTo>
                  <a:cubicBezTo>
                    <a:pt x="836" y="534"/>
                    <a:pt x="837" y="534"/>
                    <a:pt x="838" y="534"/>
                  </a:cubicBezTo>
                  <a:cubicBezTo>
                    <a:pt x="838" y="534"/>
                    <a:pt x="838" y="534"/>
                    <a:pt x="838" y="534"/>
                  </a:cubicBezTo>
                  <a:cubicBezTo>
                    <a:pt x="838" y="534"/>
                    <a:pt x="838" y="534"/>
                    <a:pt x="838" y="534"/>
                  </a:cubicBezTo>
                  <a:cubicBezTo>
                    <a:pt x="840" y="534"/>
                    <a:pt x="840" y="534"/>
                    <a:pt x="840" y="534"/>
                  </a:cubicBezTo>
                  <a:cubicBezTo>
                    <a:pt x="840" y="533"/>
                    <a:pt x="841" y="533"/>
                    <a:pt x="841" y="533"/>
                  </a:cubicBezTo>
                  <a:cubicBezTo>
                    <a:pt x="842" y="532"/>
                    <a:pt x="844" y="532"/>
                    <a:pt x="845" y="532"/>
                  </a:cubicBezTo>
                  <a:cubicBezTo>
                    <a:pt x="846" y="532"/>
                    <a:pt x="847" y="532"/>
                    <a:pt x="848" y="532"/>
                  </a:cubicBezTo>
                  <a:cubicBezTo>
                    <a:pt x="850" y="534"/>
                    <a:pt x="851" y="534"/>
                    <a:pt x="853" y="535"/>
                  </a:cubicBezTo>
                  <a:cubicBezTo>
                    <a:pt x="854" y="535"/>
                    <a:pt x="854" y="535"/>
                    <a:pt x="855" y="536"/>
                  </a:cubicBezTo>
                  <a:cubicBezTo>
                    <a:pt x="856" y="537"/>
                    <a:pt x="858" y="537"/>
                    <a:pt x="859" y="537"/>
                  </a:cubicBezTo>
                  <a:cubicBezTo>
                    <a:pt x="860" y="537"/>
                    <a:pt x="860" y="537"/>
                    <a:pt x="860" y="537"/>
                  </a:cubicBezTo>
                  <a:cubicBezTo>
                    <a:pt x="862" y="537"/>
                    <a:pt x="865" y="538"/>
                    <a:pt x="867" y="539"/>
                  </a:cubicBezTo>
                  <a:cubicBezTo>
                    <a:pt x="868" y="540"/>
                    <a:pt x="870" y="541"/>
                    <a:pt x="872" y="543"/>
                  </a:cubicBezTo>
                  <a:cubicBezTo>
                    <a:pt x="873" y="544"/>
                    <a:pt x="874" y="546"/>
                    <a:pt x="874" y="548"/>
                  </a:cubicBezTo>
                  <a:cubicBezTo>
                    <a:pt x="874" y="549"/>
                    <a:pt x="874" y="550"/>
                    <a:pt x="873" y="551"/>
                  </a:cubicBezTo>
                  <a:cubicBezTo>
                    <a:pt x="873" y="552"/>
                    <a:pt x="873" y="553"/>
                    <a:pt x="873" y="554"/>
                  </a:cubicBezTo>
                  <a:cubicBezTo>
                    <a:pt x="873" y="554"/>
                    <a:pt x="873" y="554"/>
                    <a:pt x="873" y="554"/>
                  </a:cubicBezTo>
                  <a:cubicBezTo>
                    <a:pt x="873" y="554"/>
                    <a:pt x="873" y="554"/>
                    <a:pt x="873" y="554"/>
                  </a:cubicBezTo>
                  <a:cubicBezTo>
                    <a:pt x="873" y="555"/>
                    <a:pt x="875" y="556"/>
                    <a:pt x="876" y="556"/>
                  </a:cubicBezTo>
                  <a:cubicBezTo>
                    <a:pt x="878" y="557"/>
                    <a:pt x="879" y="557"/>
                    <a:pt x="881" y="557"/>
                  </a:cubicBezTo>
                  <a:cubicBezTo>
                    <a:pt x="882" y="557"/>
                    <a:pt x="884" y="557"/>
                    <a:pt x="885" y="558"/>
                  </a:cubicBezTo>
                  <a:cubicBezTo>
                    <a:pt x="887" y="558"/>
                    <a:pt x="890" y="560"/>
                    <a:pt x="891" y="561"/>
                  </a:cubicBezTo>
                  <a:cubicBezTo>
                    <a:pt x="891" y="562"/>
                    <a:pt x="891" y="562"/>
                    <a:pt x="891" y="562"/>
                  </a:cubicBezTo>
                  <a:cubicBezTo>
                    <a:pt x="891" y="562"/>
                    <a:pt x="891" y="562"/>
                    <a:pt x="891" y="562"/>
                  </a:cubicBezTo>
                  <a:cubicBezTo>
                    <a:pt x="893" y="563"/>
                    <a:pt x="894" y="563"/>
                    <a:pt x="896" y="563"/>
                  </a:cubicBezTo>
                  <a:cubicBezTo>
                    <a:pt x="898" y="563"/>
                    <a:pt x="900" y="564"/>
                    <a:pt x="901" y="566"/>
                  </a:cubicBezTo>
                  <a:cubicBezTo>
                    <a:pt x="902" y="567"/>
                    <a:pt x="904" y="569"/>
                    <a:pt x="906" y="569"/>
                  </a:cubicBezTo>
                  <a:cubicBezTo>
                    <a:pt x="907" y="569"/>
                    <a:pt x="908" y="569"/>
                    <a:pt x="909" y="569"/>
                  </a:cubicBezTo>
                  <a:cubicBezTo>
                    <a:pt x="911" y="569"/>
                    <a:pt x="912" y="569"/>
                    <a:pt x="913" y="568"/>
                  </a:cubicBezTo>
                  <a:cubicBezTo>
                    <a:pt x="914" y="568"/>
                    <a:pt x="914" y="567"/>
                    <a:pt x="915" y="567"/>
                  </a:cubicBezTo>
                  <a:cubicBezTo>
                    <a:pt x="916" y="566"/>
                    <a:pt x="918" y="565"/>
                    <a:pt x="919" y="565"/>
                  </a:cubicBezTo>
                  <a:cubicBezTo>
                    <a:pt x="920" y="565"/>
                    <a:pt x="920" y="565"/>
                    <a:pt x="920" y="565"/>
                  </a:cubicBezTo>
                  <a:cubicBezTo>
                    <a:pt x="920" y="565"/>
                    <a:pt x="920" y="565"/>
                    <a:pt x="920" y="565"/>
                  </a:cubicBezTo>
                  <a:cubicBezTo>
                    <a:pt x="921" y="565"/>
                    <a:pt x="922" y="565"/>
                    <a:pt x="923" y="565"/>
                  </a:cubicBezTo>
                  <a:cubicBezTo>
                    <a:pt x="924" y="565"/>
                    <a:pt x="925" y="565"/>
                    <a:pt x="926" y="565"/>
                  </a:cubicBezTo>
                  <a:cubicBezTo>
                    <a:pt x="927" y="565"/>
                    <a:pt x="927" y="567"/>
                    <a:pt x="927" y="569"/>
                  </a:cubicBezTo>
                  <a:cubicBezTo>
                    <a:pt x="927" y="569"/>
                    <a:pt x="927" y="569"/>
                    <a:pt x="927" y="569"/>
                  </a:cubicBezTo>
                  <a:cubicBezTo>
                    <a:pt x="928" y="569"/>
                    <a:pt x="928" y="569"/>
                    <a:pt x="928" y="569"/>
                  </a:cubicBezTo>
                  <a:cubicBezTo>
                    <a:pt x="928" y="570"/>
                    <a:pt x="928" y="571"/>
                    <a:pt x="928" y="571"/>
                  </a:cubicBezTo>
                  <a:cubicBezTo>
                    <a:pt x="929" y="573"/>
                    <a:pt x="930" y="574"/>
                    <a:pt x="930" y="574"/>
                  </a:cubicBezTo>
                  <a:cubicBezTo>
                    <a:pt x="931" y="575"/>
                    <a:pt x="933" y="577"/>
                    <a:pt x="935" y="577"/>
                  </a:cubicBezTo>
                  <a:cubicBezTo>
                    <a:pt x="935" y="577"/>
                    <a:pt x="935" y="577"/>
                    <a:pt x="935" y="577"/>
                  </a:cubicBezTo>
                  <a:cubicBezTo>
                    <a:pt x="935" y="577"/>
                    <a:pt x="935" y="577"/>
                    <a:pt x="935" y="577"/>
                  </a:cubicBezTo>
                  <a:cubicBezTo>
                    <a:pt x="935" y="577"/>
                    <a:pt x="935" y="577"/>
                    <a:pt x="935" y="577"/>
                  </a:cubicBezTo>
                  <a:cubicBezTo>
                    <a:pt x="937" y="577"/>
                    <a:pt x="938" y="576"/>
                    <a:pt x="938" y="576"/>
                  </a:cubicBezTo>
                  <a:cubicBezTo>
                    <a:pt x="938" y="576"/>
                    <a:pt x="938" y="576"/>
                    <a:pt x="938" y="576"/>
                  </a:cubicBezTo>
                  <a:cubicBezTo>
                    <a:pt x="938" y="575"/>
                    <a:pt x="938" y="575"/>
                    <a:pt x="938" y="575"/>
                  </a:cubicBezTo>
                  <a:cubicBezTo>
                    <a:pt x="939" y="574"/>
                    <a:pt x="942" y="573"/>
                    <a:pt x="944" y="573"/>
                  </a:cubicBezTo>
                  <a:cubicBezTo>
                    <a:pt x="945" y="573"/>
                    <a:pt x="947" y="574"/>
                    <a:pt x="949" y="575"/>
                  </a:cubicBezTo>
                  <a:cubicBezTo>
                    <a:pt x="949" y="575"/>
                    <a:pt x="950" y="575"/>
                    <a:pt x="953" y="575"/>
                  </a:cubicBezTo>
                  <a:cubicBezTo>
                    <a:pt x="953" y="575"/>
                    <a:pt x="955" y="575"/>
                    <a:pt x="956" y="575"/>
                  </a:cubicBezTo>
                  <a:cubicBezTo>
                    <a:pt x="959" y="575"/>
                    <a:pt x="961" y="576"/>
                    <a:pt x="962" y="576"/>
                  </a:cubicBezTo>
                  <a:cubicBezTo>
                    <a:pt x="963" y="576"/>
                    <a:pt x="964" y="576"/>
                    <a:pt x="964" y="577"/>
                  </a:cubicBezTo>
                  <a:cubicBezTo>
                    <a:pt x="966" y="578"/>
                    <a:pt x="969" y="579"/>
                    <a:pt x="971" y="580"/>
                  </a:cubicBezTo>
                  <a:cubicBezTo>
                    <a:pt x="976" y="581"/>
                    <a:pt x="976" y="581"/>
                    <a:pt x="976" y="581"/>
                  </a:cubicBezTo>
                  <a:cubicBezTo>
                    <a:pt x="977" y="581"/>
                    <a:pt x="979" y="582"/>
                    <a:pt x="980" y="582"/>
                  </a:cubicBezTo>
                  <a:cubicBezTo>
                    <a:pt x="980" y="582"/>
                    <a:pt x="980" y="582"/>
                    <a:pt x="980" y="582"/>
                  </a:cubicBezTo>
                  <a:cubicBezTo>
                    <a:pt x="981" y="582"/>
                    <a:pt x="981" y="582"/>
                    <a:pt x="981" y="582"/>
                  </a:cubicBezTo>
                  <a:cubicBezTo>
                    <a:pt x="983" y="582"/>
                    <a:pt x="986" y="582"/>
                    <a:pt x="987" y="581"/>
                  </a:cubicBezTo>
                  <a:cubicBezTo>
                    <a:pt x="989" y="581"/>
                    <a:pt x="991" y="580"/>
                    <a:pt x="992" y="579"/>
                  </a:cubicBezTo>
                  <a:cubicBezTo>
                    <a:pt x="993" y="578"/>
                    <a:pt x="994" y="577"/>
                    <a:pt x="996" y="577"/>
                  </a:cubicBezTo>
                  <a:cubicBezTo>
                    <a:pt x="996" y="577"/>
                    <a:pt x="996" y="577"/>
                    <a:pt x="996" y="577"/>
                  </a:cubicBezTo>
                  <a:cubicBezTo>
                    <a:pt x="996" y="577"/>
                    <a:pt x="996" y="577"/>
                    <a:pt x="996" y="577"/>
                  </a:cubicBezTo>
                  <a:cubicBezTo>
                    <a:pt x="997" y="577"/>
                    <a:pt x="997" y="576"/>
                    <a:pt x="997" y="576"/>
                  </a:cubicBezTo>
                  <a:cubicBezTo>
                    <a:pt x="998" y="576"/>
                    <a:pt x="999" y="577"/>
                    <a:pt x="1000" y="578"/>
                  </a:cubicBezTo>
                  <a:cubicBezTo>
                    <a:pt x="1000" y="579"/>
                    <a:pt x="1001" y="579"/>
                    <a:pt x="1001" y="580"/>
                  </a:cubicBezTo>
                  <a:cubicBezTo>
                    <a:pt x="1002" y="581"/>
                    <a:pt x="1002" y="581"/>
                    <a:pt x="1002" y="582"/>
                  </a:cubicBezTo>
                  <a:cubicBezTo>
                    <a:pt x="1003" y="582"/>
                    <a:pt x="1005" y="583"/>
                    <a:pt x="1007" y="583"/>
                  </a:cubicBezTo>
                  <a:cubicBezTo>
                    <a:pt x="1007" y="583"/>
                    <a:pt x="1007" y="583"/>
                    <a:pt x="1007" y="583"/>
                  </a:cubicBezTo>
                  <a:cubicBezTo>
                    <a:pt x="1008" y="583"/>
                    <a:pt x="1009" y="584"/>
                    <a:pt x="1010" y="584"/>
                  </a:cubicBezTo>
                  <a:cubicBezTo>
                    <a:pt x="1011" y="584"/>
                    <a:pt x="1011" y="584"/>
                    <a:pt x="1011" y="584"/>
                  </a:cubicBezTo>
                  <a:cubicBezTo>
                    <a:pt x="1013" y="584"/>
                    <a:pt x="1014" y="584"/>
                    <a:pt x="1015" y="583"/>
                  </a:cubicBezTo>
                  <a:cubicBezTo>
                    <a:pt x="1016" y="582"/>
                    <a:pt x="1018" y="581"/>
                    <a:pt x="1020" y="581"/>
                  </a:cubicBezTo>
                  <a:cubicBezTo>
                    <a:pt x="1020" y="581"/>
                    <a:pt x="1020" y="581"/>
                    <a:pt x="1020" y="581"/>
                  </a:cubicBezTo>
                  <a:cubicBezTo>
                    <a:pt x="1021" y="581"/>
                    <a:pt x="1021" y="581"/>
                    <a:pt x="1021" y="581"/>
                  </a:cubicBezTo>
                  <a:cubicBezTo>
                    <a:pt x="1021" y="581"/>
                    <a:pt x="1021" y="581"/>
                    <a:pt x="1022" y="581"/>
                  </a:cubicBezTo>
                  <a:cubicBezTo>
                    <a:pt x="1023" y="581"/>
                    <a:pt x="1024" y="581"/>
                    <a:pt x="1026" y="582"/>
                  </a:cubicBezTo>
                  <a:cubicBezTo>
                    <a:pt x="1026" y="582"/>
                    <a:pt x="1026" y="582"/>
                    <a:pt x="1026" y="582"/>
                  </a:cubicBezTo>
                  <a:cubicBezTo>
                    <a:pt x="1027" y="582"/>
                    <a:pt x="1027" y="582"/>
                    <a:pt x="1027" y="582"/>
                  </a:cubicBezTo>
                  <a:cubicBezTo>
                    <a:pt x="1028" y="582"/>
                    <a:pt x="1029" y="582"/>
                    <a:pt x="1029" y="581"/>
                  </a:cubicBezTo>
                  <a:cubicBezTo>
                    <a:pt x="1030" y="580"/>
                    <a:pt x="1031" y="580"/>
                    <a:pt x="1032" y="580"/>
                  </a:cubicBezTo>
                  <a:cubicBezTo>
                    <a:pt x="1033" y="580"/>
                    <a:pt x="1035" y="579"/>
                    <a:pt x="1035" y="578"/>
                  </a:cubicBezTo>
                  <a:cubicBezTo>
                    <a:pt x="1037" y="577"/>
                    <a:pt x="1039" y="577"/>
                    <a:pt x="1041" y="577"/>
                  </a:cubicBezTo>
                  <a:cubicBezTo>
                    <a:pt x="1043" y="577"/>
                    <a:pt x="1044" y="579"/>
                    <a:pt x="1045" y="580"/>
                  </a:cubicBezTo>
                  <a:cubicBezTo>
                    <a:pt x="1046" y="581"/>
                    <a:pt x="1047" y="581"/>
                    <a:pt x="1048" y="581"/>
                  </a:cubicBezTo>
                  <a:cubicBezTo>
                    <a:pt x="1049" y="581"/>
                    <a:pt x="1049" y="581"/>
                    <a:pt x="1049" y="581"/>
                  </a:cubicBezTo>
                  <a:cubicBezTo>
                    <a:pt x="1049" y="581"/>
                    <a:pt x="1049" y="581"/>
                    <a:pt x="1049" y="581"/>
                  </a:cubicBezTo>
                  <a:cubicBezTo>
                    <a:pt x="1050" y="580"/>
                    <a:pt x="1052" y="578"/>
                    <a:pt x="1052" y="575"/>
                  </a:cubicBezTo>
                  <a:cubicBezTo>
                    <a:pt x="1053" y="573"/>
                    <a:pt x="1053" y="571"/>
                    <a:pt x="1053" y="571"/>
                  </a:cubicBezTo>
                  <a:cubicBezTo>
                    <a:pt x="1053" y="571"/>
                    <a:pt x="1053" y="571"/>
                    <a:pt x="1053" y="571"/>
                  </a:cubicBezTo>
                  <a:cubicBezTo>
                    <a:pt x="1055" y="567"/>
                    <a:pt x="1055" y="567"/>
                    <a:pt x="1055" y="567"/>
                  </a:cubicBezTo>
                  <a:cubicBezTo>
                    <a:pt x="1056" y="566"/>
                    <a:pt x="1056" y="563"/>
                    <a:pt x="1056" y="560"/>
                  </a:cubicBezTo>
                  <a:cubicBezTo>
                    <a:pt x="1056" y="559"/>
                    <a:pt x="1055" y="556"/>
                    <a:pt x="1054" y="555"/>
                  </a:cubicBezTo>
                  <a:cubicBezTo>
                    <a:pt x="1053" y="553"/>
                    <a:pt x="1052" y="552"/>
                    <a:pt x="1052" y="551"/>
                  </a:cubicBezTo>
                  <a:cubicBezTo>
                    <a:pt x="1052" y="550"/>
                    <a:pt x="1052" y="550"/>
                    <a:pt x="1052" y="550"/>
                  </a:cubicBezTo>
                  <a:cubicBezTo>
                    <a:pt x="1052" y="550"/>
                    <a:pt x="1052" y="550"/>
                    <a:pt x="1052" y="550"/>
                  </a:cubicBezTo>
                  <a:cubicBezTo>
                    <a:pt x="1051" y="549"/>
                    <a:pt x="1050" y="548"/>
                    <a:pt x="1050" y="546"/>
                  </a:cubicBezTo>
                  <a:cubicBezTo>
                    <a:pt x="1049" y="546"/>
                    <a:pt x="1049" y="546"/>
                    <a:pt x="1049" y="546"/>
                  </a:cubicBezTo>
                  <a:cubicBezTo>
                    <a:pt x="1049" y="546"/>
                    <a:pt x="1049" y="546"/>
                    <a:pt x="1049" y="546"/>
                  </a:cubicBezTo>
                  <a:cubicBezTo>
                    <a:pt x="1049" y="546"/>
                    <a:pt x="1048" y="545"/>
                    <a:pt x="1048" y="545"/>
                  </a:cubicBezTo>
                  <a:cubicBezTo>
                    <a:pt x="1048" y="544"/>
                    <a:pt x="1047" y="543"/>
                    <a:pt x="1047" y="543"/>
                  </a:cubicBezTo>
                  <a:cubicBezTo>
                    <a:pt x="1046" y="541"/>
                    <a:pt x="1046" y="539"/>
                    <a:pt x="1046" y="536"/>
                  </a:cubicBezTo>
                  <a:cubicBezTo>
                    <a:pt x="1047" y="534"/>
                    <a:pt x="1047" y="532"/>
                    <a:pt x="1047" y="532"/>
                  </a:cubicBezTo>
                  <a:cubicBezTo>
                    <a:pt x="1047" y="532"/>
                    <a:pt x="1047" y="532"/>
                    <a:pt x="1047" y="532"/>
                  </a:cubicBezTo>
                  <a:cubicBezTo>
                    <a:pt x="1047" y="532"/>
                    <a:pt x="1047" y="532"/>
                    <a:pt x="1047" y="532"/>
                  </a:cubicBezTo>
                  <a:cubicBezTo>
                    <a:pt x="1047" y="529"/>
                    <a:pt x="1047" y="529"/>
                    <a:pt x="1047" y="529"/>
                  </a:cubicBezTo>
                  <a:cubicBezTo>
                    <a:pt x="1047" y="523"/>
                    <a:pt x="1047" y="523"/>
                    <a:pt x="1047" y="523"/>
                  </a:cubicBezTo>
                  <a:cubicBezTo>
                    <a:pt x="1047" y="523"/>
                    <a:pt x="1047" y="522"/>
                    <a:pt x="1048" y="521"/>
                  </a:cubicBezTo>
                  <a:cubicBezTo>
                    <a:pt x="1048" y="520"/>
                    <a:pt x="1048" y="519"/>
                    <a:pt x="1048" y="518"/>
                  </a:cubicBezTo>
                  <a:cubicBezTo>
                    <a:pt x="1049" y="517"/>
                    <a:pt x="1049" y="516"/>
                    <a:pt x="1050" y="515"/>
                  </a:cubicBezTo>
                  <a:cubicBezTo>
                    <a:pt x="1050" y="513"/>
                    <a:pt x="1051" y="512"/>
                    <a:pt x="1051" y="511"/>
                  </a:cubicBezTo>
                  <a:cubicBezTo>
                    <a:pt x="1051" y="510"/>
                    <a:pt x="1052" y="508"/>
                    <a:pt x="1052" y="504"/>
                  </a:cubicBezTo>
                  <a:cubicBezTo>
                    <a:pt x="1052" y="504"/>
                    <a:pt x="1052" y="504"/>
                    <a:pt x="1052" y="504"/>
                  </a:cubicBezTo>
                  <a:cubicBezTo>
                    <a:pt x="1052" y="504"/>
                    <a:pt x="1052" y="503"/>
                    <a:pt x="1052" y="501"/>
                  </a:cubicBezTo>
                  <a:cubicBezTo>
                    <a:pt x="1052" y="500"/>
                    <a:pt x="1052" y="500"/>
                    <a:pt x="1052" y="500"/>
                  </a:cubicBezTo>
                  <a:cubicBezTo>
                    <a:pt x="1051" y="499"/>
                    <a:pt x="1051" y="499"/>
                    <a:pt x="1051" y="499"/>
                  </a:cubicBezTo>
                  <a:cubicBezTo>
                    <a:pt x="1051" y="499"/>
                    <a:pt x="1051" y="498"/>
                    <a:pt x="1052" y="498"/>
                  </a:cubicBezTo>
                  <a:cubicBezTo>
                    <a:pt x="1052" y="497"/>
                    <a:pt x="1052" y="497"/>
                    <a:pt x="1052" y="497"/>
                  </a:cubicBezTo>
                  <a:cubicBezTo>
                    <a:pt x="1053" y="496"/>
                    <a:pt x="1053" y="496"/>
                    <a:pt x="1053" y="496"/>
                  </a:cubicBezTo>
                  <a:cubicBezTo>
                    <a:pt x="1053" y="495"/>
                    <a:pt x="1055" y="493"/>
                    <a:pt x="1057" y="493"/>
                  </a:cubicBezTo>
                  <a:cubicBezTo>
                    <a:pt x="1062" y="493"/>
                    <a:pt x="1062" y="493"/>
                    <a:pt x="1062" y="493"/>
                  </a:cubicBezTo>
                  <a:cubicBezTo>
                    <a:pt x="1067" y="490"/>
                    <a:pt x="1067" y="490"/>
                    <a:pt x="1067" y="490"/>
                  </a:cubicBezTo>
                  <a:cubicBezTo>
                    <a:pt x="1067" y="490"/>
                    <a:pt x="1067" y="490"/>
                    <a:pt x="1067" y="490"/>
                  </a:cubicBezTo>
                  <a:cubicBezTo>
                    <a:pt x="1068" y="490"/>
                    <a:pt x="1069" y="489"/>
                    <a:pt x="1070" y="489"/>
                  </a:cubicBezTo>
                  <a:cubicBezTo>
                    <a:pt x="1071" y="488"/>
                    <a:pt x="1072" y="488"/>
                    <a:pt x="1072" y="488"/>
                  </a:cubicBezTo>
                  <a:cubicBezTo>
                    <a:pt x="1073" y="488"/>
                    <a:pt x="1073" y="488"/>
                    <a:pt x="1073" y="488"/>
                  </a:cubicBezTo>
                  <a:cubicBezTo>
                    <a:pt x="1073" y="488"/>
                    <a:pt x="1073" y="488"/>
                    <a:pt x="1073" y="488"/>
                  </a:cubicBezTo>
                  <a:cubicBezTo>
                    <a:pt x="1073" y="487"/>
                    <a:pt x="1074" y="487"/>
                    <a:pt x="1075" y="487"/>
                  </a:cubicBezTo>
                  <a:cubicBezTo>
                    <a:pt x="1077" y="487"/>
                    <a:pt x="1078" y="487"/>
                    <a:pt x="1080" y="488"/>
                  </a:cubicBezTo>
                  <a:cubicBezTo>
                    <a:pt x="1080" y="488"/>
                    <a:pt x="1082" y="489"/>
                    <a:pt x="1083" y="490"/>
                  </a:cubicBezTo>
                  <a:cubicBezTo>
                    <a:pt x="1084" y="490"/>
                    <a:pt x="1085" y="491"/>
                    <a:pt x="1086" y="492"/>
                  </a:cubicBezTo>
                  <a:cubicBezTo>
                    <a:pt x="1086" y="492"/>
                    <a:pt x="1086" y="492"/>
                    <a:pt x="1086" y="492"/>
                  </a:cubicBezTo>
                  <a:cubicBezTo>
                    <a:pt x="1087" y="493"/>
                    <a:pt x="1088" y="496"/>
                    <a:pt x="1088" y="498"/>
                  </a:cubicBezTo>
                  <a:cubicBezTo>
                    <a:pt x="1088" y="503"/>
                    <a:pt x="1088" y="503"/>
                    <a:pt x="1088" y="503"/>
                  </a:cubicBezTo>
                  <a:cubicBezTo>
                    <a:pt x="1088" y="503"/>
                    <a:pt x="1088" y="504"/>
                    <a:pt x="1087" y="504"/>
                  </a:cubicBezTo>
                  <a:cubicBezTo>
                    <a:pt x="1087" y="505"/>
                    <a:pt x="1087" y="507"/>
                    <a:pt x="1087" y="508"/>
                  </a:cubicBezTo>
                  <a:cubicBezTo>
                    <a:pt x="1086" y="510"/>
                    <a:pt x="1085" y="512"/>
                    <a:pt x="1084" y="513"/>
                  </a:cubicBezTo>
                  <a:cubicBezTo>
                    <a:pt x="1083" y="514"/>
                    <a:pt x="1083" y="515"/>
                    <a:pt x="1083" y="517"/>
                  </a:cubicBezTo>
                  <a:cubicBezTo>
                    <a:pt x="1083" y="517"/>
                    <a:pt x="1083" y="517"/>
                    <a:pt x="1083" y="517"/>
                  </a:cubicBezTo>
                  <a:cubicBezTo>
                    <a:pt x="1084" y="517"/>
                    <a:pt x="1084" y="517"/>
                    <a:pt x="1084" y="517"/>
                  </a:cubicBezTo>
                  <a:cubicBezTo>
                    <a:pt x="1085" y="520"/>
                    <a:pt x="1087" y="522"/>
                    <a:pt x="1089" y="524"/>
                  </a:cubicBezTo>
                  <a:cubicBezTo>
                    <a:pt x="1091" y="525"/>
                    <a:pt x="1091" y="525"/>
                    <a:pt x="1091" y="525"/>
                  </a:cubicBezTo>
                  <a:cubicBezTo>
                    <a:pt x="1091" y="526"/>
                    <a:pt x="1091" y="526"/>
                    <a:pt x="1091" y="527"/>
                  </a:cubicBezTo>
                  <a:cubicBezTo>
                    <a:pt x="1091" y="527"/>
                    <a:pt x="1091" y="527"/>
                    <a:pt x="1091" y="528"/>
                  </a:cubicBezTo>
                  <a:cubicBezTo>
                    <a:pt x="1088" y="530"/>
                    <a:pt x="1088" y="530"/>
                    <a:pt x="1088" y="530"/>
                  </a:cubicBezTo>
                  <a:cubicBezTo>
                    <a:pt x="1087" y="531"/>
                    <a:pt x="1086" y="532"/>
                    <a:pt x="1086" y="533"/>
                  </a:cubicBezTo>
                  <a:cubicBezTo>
                    <a:pt x="1085" y="533"/>
                    <a:pt x="1085" y="533"/>
                    <a:pt x="1085" y="533"/>
                  </a:cubicBezTo>
                  <a:cubicBezTo>
                    <a:pt x="1085" y="534"/>
                    <a:pt x="1085" y="534"/>
                    <a:pt x="1085" y="534"/>
                  </a:cubicBezTo>
                  <a:cubicBezTo>
                    <a:pt x="1085" y="535"/>
                    <a:pt x="1086" y="538"/>
                    <a:pt x="1087" y="539"/>
                  </a:cubicBezTo>
                  <a:cubicBezTo>
                    <a:pt x="1087" y="539"/>
                    <a:pt x="1087" y="539"/>
                    <a:pt x="1087" y="539"/>
                  </a:cubicBezTo>
                  <a:cubicBezTo>
                    <a:pt x="1087" y="539"/>
                    <a:pt x="1087" y="539"/>
                    <a:pt x="1087" y="539"/>
                  </a:cubicBezTo>
                  <a:cubicBezTo>
                    <a:pt x="1089" y="539"/>
                    <a:pt x="1091" y="542"/>
                    <a:pt x="1091" y="543"/>
                  </a:cubicBezTo>
                  <a:cubicBezTo>
                    <a:pt x="1091" y="544"/>
                    <a:pt x="1092" y="546"/>
                    <a:pt x="1094" y="547"/>
                  </a:cubicBezTo>
                  <a:cubicBezTo>
                    <a:pt x="1095" y="547"/>
                    <a:pt x="1097" y="548"/>
                    <a:pt x="1098" y="549"/>
                  </a:cubicBezTo>
                  <a:cubicBezTo>
                    <a:pt x="1099" y="549"/>
                    <a:pt x="1099" y="549"/>
                    <a:pt x="1099" y="549"/>
                  </a:cubicBezTo>
                  <a:cubicBezTo>
                    <a:pt x="1099" y="549"/>
                    <a:pt x="1099" y="549"/>
                    <a:pt x="1099" y="549"/>
                  </a:cubicBezTo>
                  <a:cubicBezTo>
                    <a:pt x="1100" y="549"/>
                    <a:pt x="1101" y="550"/>
                    <a:pt x="1102" y="551"/>
                  </a:cubicBezTo>
                  <a:cubicBezTo>
                    <a:pt x="1103" y="551"/>
                    <a:pt x="1104" y="551"/>
                    <a:pt x="1104" y="552"/>
                  </a:cubicBezTo>
                  <a:cubicBezTo>
                    <a:pt x="1105" y="552"/>
                    <a:pt x="1107" y="553"/>
                    <a:pt x="1108" y="553"/>
                  </a:cubicBezTo>
                  <a:cubicBezTo>
                    <a:pt x="1109" y="553"/>
                    <a:pt x="1111" y="552"/>
                    <a:pt x="1113" y="551"/>
                  </a:cubicBezTo>
                  <a:cubicBezTo>
                    <a:pt x="1113" y="551"/>
                    <a:pt x="1113" y="551"/>
                    <a:pt x="1113" y="551"/>
                  </a:cubicBezTo>
                  <a:cubicBezTo>
                    <a:pt x="1113" y="551"/>
                    <a:pt x="1113" y="551"/>
                    <a:pt x="1113" y="551"/>
                  </a:cubicBezTo>
                  <a:cubicBezTo>
                    <a:pt x="1113" y="551"/>
                    <a:pt x="1114" y="551"/>
                    <a:pt x="1116" y="551"/>
                  </a:cubicBezTo>
                  <a:cubicBezTo>
                    <a:pt x="1117" y="551"/>
                    <a:pt x="1118" y="551"/>
                    <a:pt x="1118" y="551"/>
                  </a:cubicBezTo>
                  <a:cubicBezTo>
                    <a:pt x="1120" y="552"/>
                    <a:pt x="1122" y="553"/>
                    <a:pt x="1124" y="553"/>
                  </a:cubicBezTo>
                  <a:cubicBezTo>
                    <a:pt x="1126" y="553"/>
                    <a:pt x="1129" y="554"/>
                    <a:pt x="1131" y="554"/>
                  </a:cubicBezTo>
                  <a:cubicBezTo>
                    <a:pt x="1133" y="555"/>
                    <a:pt x="1136" y="556"/>
                    <a:pt x="1139" y="556"/>
                  </a:cubicBezTo>
                  <a:cubicBezTo>
                    <a:pt x="1143" y="556"/>
                    <a:pt x="1143" y="556"/>
                    <a:pt x="1143" y="556"/>
                  </a:cubicBezTo>
                  <a:cubicBezTo>
                    <a:pt x="1143" y="558"/>
                    <a:pt x="1143" y="558"/>
                    <a:pt x="1143" y="558"/>
                  </a:cubicBezTo>
                  <a:cubicBezTo>
                    <a:pt x="1145" y="556"/>
                    <a:pt x="1145" y="556"/>
                    <a:pt x="1145" y="556"/>
                  </a:cubicBezTo>
                  <a:cubicBezTo>
                    <a:pt x="1145" y="556"/>
                    <a:pt x="1145" y="556"/>
                    <a:pt x="1145" y="556"/>
                  </a:cubicBezTo>
                  <a:cubicBezTo>
                    <a:pt x="1146" y="556"/>
                    <a:pt x="1146" y="556"/>
                    <a:pt x="1146" y="556"/>
                  </a:cubicBezTo>
                  <a:cubicBezTo>
                    <a:pt x="1147" y="555"/>
                    <a:pt x="1147" y="555"/>
                    <a:pt x="1147" y="555"/>
                  </a:cubicBezTo>
                  <a:cubicBezTo>
                    <a:pt x="1149" y="555"/>
                    <a:pt x="1153" y="554"/>
                    <a:pt x="1154" y="553"/>
                  </a:cubicBezTo>
                  <a:cubicBezTo>
                    <a:pt x="1157" y="553"/>
                    <a:pt x="1159" y="551"/>
                    <a:pt x="1160" y="551"/>
                  </a:cubicBezTo>
                  <a:cubicBezTo>
                    <a:pt x="1160" y="550"/>
                    <a:pt x="1161" y="550"/>
                    <a:pt x="1161" y="549"/>
                  </a:cubicBezTo>
                  <a:cubicBezTo>
                    <a:pt x="1162" y="548"/>
                    <a:pt x="1162" y="548"/>
                    <a:pt x="1162" y="547"/>
                  </a:cubicBezTo>
                  <a:cubicBezTo>
                    <a:pt x="1163" y="547"/>
                    <a:pt x="1164" y="546"/>
                    <a:pt x="1165" y="546"/>
                  </a:cubicBezTo>
                  <a:cubicBezTo>
                    <a:pt x="1166" y="546"/>
                    <a:pt x="1166" y="546"/>
                    <a:pt x="1167" y="545"/>
                  </a:cubicBezTo>
                  <a:cubicBezTo>
                    <a:pt x="1168" y="545"/>
                    <a:pt x="1168" y="545"/>
                    <a:pt x="1168" y="545"/>
                  </a:cubicBezTo>
                  <a:cubicBezTo>
                    <a:pt x="1170" y="545"/>
                    <a:pt x="1172" y="545"/>
                    <a:pt x="1173" y="546"/>
                  </a:cubicBezTo>
                  <a:cubicBezTo>
                    <a:pt x="1175" y="547"/>
                    <a:pt x="1178" y="548"/>
                    <a:pt x="1182" y="548"/>
                  </a:cubicBezTo>
                  <a:cubicBezTo>
                    <a:pt x="1184" y="549"/>
                    <a:pt x="1187" y="549"/>
                    <a:pt x="1189" y="549"/>
                  </a:cubicBezTo>
                  <a:cubicBezTo>
                    <a:pt x="1190" y="549"/>
                    <a:pt x="1191" y="549"/>
                    <a:pt x="1193" y="549"/>
                  </a:cubicBezTo>
                  <a:cubicBezTo>
                    <a:pt x="1193" y="549"/>
                    <a:pt x="1193" y="549"/>
                    <a:pt x="1193" y="549"/>
                  </a:cubicBezTo>
                  <a:cubicBezTo>
                    <a:pt x="1193" y="549"/>
                    <a:pt x="1193" y="549"/>
                    <a:pt x="1193" y="549"/>
                  </a:cubicBezTo>
                  <a:cubicBezTo>
                    <a:pt x="1194" y="548"/>
                    <a:pt x="1196" y="548"/>
                    <a:pt x="1197" y="548"/>
                  </a:cubicBezTo>
                  <a:cubicBezTo>
                    <a:pt x="1199" y="547"/>
                    <a:pt x="1202" y="547"/>
                    <a:pt x="1203" y="546"/>
                  </a:cubicBezTo>
                  <a:cubicBezTo>
                    <a:pt x="1205" y="545"/>
                    <a:pt x="1209" y="545"/>
                    <a:pt x="1211" y="545"/>
                  </a:cubicBezTo>
                  <a:cubicBezTo>
                    <a:pt x="1213" y="545"/>
                    <a:pt x="1215" y="546"/>
                    <a:pt x="1217" y="546"/>
                  </a:cubicBezTo>
                  <a:cubicBezTo>
                    <a:pt x="1217" y="547"/>
                    <a:pt x="1217" y="547"/>
                    <a:pt x="1217" y="547"/>
                  </a:cubicBezTo>
                  <a:cubicBezTo>
                    <a:pt x="1217" y="547"/>
                    <a:pt x="1217" y="547"/>
                    <a:pt x="1217" y="547"/>
                  </a:cubicBezTo>
                  <a:cubicBezTo>
                    <a:pt x="1219" y="546"/>
                    <a:pt x="1221" y="545"/>
                    <a:pt x="1221" y="544"/>
                  </a:cubicBezTo>
                  <a:cubicBezTo>
                    <a:pt x="1223" y="542"/>
                    <a:pt x="1225" y="541"/>
                    <a:pt x="1226" y="541"/>
                  </a:cubicBezTo>
                  <a:cubicBezTo>
                    <a:pt x="1226" y="541"/>
                    <a:pt x="1226" y="541"/>
                    <a:pt x="1226" y="541"/>
                  </a:cubicBezTo>
                  <a:cubicBezTo>
                    <a:pt x="1227" y="542"/>
                    <a:pt x="1228" y="543"/>
                    <a:pt x="1230" y="543"/>
                  </a:cubicBezTo>
                  <a:cubicBezTo>
                    <a:pt x="1231" y="543"/>
                    <a:pt x="1233" y="544"/>
                    <a:pt x="1235" y="544"/>
                  </a:cubicBezTo>
                  <a:cubicBezTo>
                    <a:pt x="1236" y="544"/>
                    <a:pt x="1236" y="544"/>
                    <a:pt x="1236" y="544"/>
                  </a:cubicBezTo>
                  <a:cubicBezTo>
                    <a:pt x="1237" y="544"/>
                    <a:pt x="1240" y="543"/>
                    <a:pt x="1242" y="542"/>
                  </a:cubicBezTo>
                  <a:cubicBezTo>
                    <a:pt x="1244" y="541"/>
                    <a:pt x="1246" y="540"/>
                    <a:pt x="1248" y="540"/>
                  </a:cubicBezTo>
                  <a:cubicBezTo>
                    <a:pt x="1250" y="540"/>
                    <a:pt x="1253" y="539"/>
                    <a:pt x="1254" y="538"/>
                  </a:cubicBezTo>
                  <a:cubicBezTo>
                    <a:pt x="1254" y="538"/>
                    <a:pt x="1254" y="538"/>
                    <a:pt x="1254" y="538"/>
                  </a:cubicBezTo>
                  <a:cubicBezTo>
                    <a:pt x="1255" y="537"/>
                    <a:pt x="1255" y="537"/>
                    <a:pt x="1255" y="537"/>
                  </a:cubicBezTo>
                  <a:cubicBezTo>
                    <a:pt x="1256" y="536"/>
                    <a:pt x="1256" y="536"/>
                    <a:pt x="1258" y="535"/>
                  </a:cubicBezTo>
                  <a:cubicBezTo>
                    <a:pt x="1260" y="534"/>
                    <a:pt x="1260" y="534"/>
                    <a:pt x="1260" y="534"/>
                  </a:cubicBezTo>
                  <a:cubicBezTo>
                    <a:pt x="1257" y="533"/>
                    <a:pt x="1257" y="533"/>
                    <a:pt x="1257" y="533"/>
                  </a:cubicBezTo>
                  <a:cubicBezTo>
                    <a:pt x="1257" y="532"/>
                    <a:pt x="1256" y="532"/>
                    <a:pt x="1256" y="531"/>
                  </a:cubicBezTo>
                  <a:cubicBezTo>
                    <a:pt x="1255" y="530"/>
                    <a:pt x="1255" y="530"/>
                    <a:pt x="1255" y="530"/>
                  </a:cubicBezTo>
                  <a:cubicBezTo>
                    <a:pt x="1255" y="529"/>
                    <a:pt x="1255" y="529"/>
                    <a:pt x="1255" y="529"/>
                  </a:cubicBezTo>
                  <a:cubicBezTo>
                    <a:pt x="1253" y="529"/>
                    <a:pt x="1252" y="526"/>
                    <a:pt x="1252" y="525"/>
                  </a:cubicBezTo>
                  <a:cubicBezTo>
                    <a:pt x="1252" y="524"/>
                    <a:pt x="1252" y="522"/>
                    <a:pt x="1253" y="520"/>
                  </a:cubicBezTo>
                  <a:cubicBezTo>
                    <a:pt x="1254" y="519"/>
                    <a:pt x="1254" y="516"/>
                    <a:pt x="1254" y="515"/>
                  </a:cubicBezTo>
                  <a:cubicBezTo>
                    <a:pt x="1254" y="514"/>
                    <a:pt x="1254" y="512"/>
                    <a:pt x="1252" y="510"/>
                  </a:cubicBezTo>
                  <a:cubicBezTo>
                    <a:pt x="1251" y="509"/>
                    <a:pt x="1249" y="507"/>
                    <a:pt x="1248" y="507"/>
                  </a:cubicBezTo>
                  <a:cubicBezTo>
                    <a:pt x="1247" y="507"/>
                    <a:pt x="1245" y="507"/>
                    <a:pt x="1244" y="507"/>
                  </a:cubicBezTo>
                  <a:cubicBezTo>
                    <a:pt x="1243" y="508"/>
                    <a:pt x="1242" y="508"/>
                    <a:pt x="1241" y="508"/>
                  </a:cubicBezTo>
                  <a:cubicBezTo>
                    <a:pt x="1240" y="508"/>
                    <a:pt x="1240" y="508"/>
                    <a:pt x="1240" y="508"/>
                  </a:cubicBezTo>
                  <a:cubicBezTo>
                    <a:pt x="1239" y="508"/>
                    <a:pt x="1237" y="508"/>
                    <a:pt x="1236" y="507"/>
                  </a:cubicBezTo>
                  <a:cubicBezTo>
                    <a:pt x="1235" y="507"/>
                    <a:pt x="1232" y="505"/>
                    <a:pt x="1231" y="505"/>
                  </a:cubicBezTo>
                  <a:cubicBezTo>
                    <a:pt x="1230" y="503"/>
                    <a:pt x="1229" y="501"/>
                    <a:pt x="1229" y="500"/>
                  </a:cubicBezTo>
                  <a:cubicBezTo>
                    <a:pt x="1229" y="499"/>
                    <a:pt x="1229" y="499"/>
                    <a:pt x="1229" y="498"/>
                  </a:cubicBezTo>
                  <a:cubicBezTo>
                    <a:pt x="1229" y="497"/>
                    <a:pt x="1230" y="496"/>
                    <a:pt x="1230" y="495"/>
                  </a:cubicBezTo>
                  <a:cubicBezTo>
                    <a:pt x="1230" y="493"/>
                    <a:pt x="1230" y="493"/>
                    <a:pt x="1230" y="493"/>
                  </a:cubicBezTo>
                  <a:cubicBezTo>
                    <a:pt x="1230" y="492"/>
                    <a:pt x="1231" y="492"/>
                    <a:pt x="1231" y="492"/>
                  </a:cubicBezTo>
                  <a:cubicBezTo>
                    <a:pt x="1231" y="492"/>
                    <a:pt x="1232" y="492"/>
                    <a:pt x="1232" y="491"/>
                  </a:cubicBezTo>
                  <a:cubicBezTo>
                    <a:pt x="1235" y="491"/>
                    <a:pt x="1235" y="491"/>
                    <a:pt x="1235" y="491"/>
                  </a:cubicBezTo>
                  <a:cubicBezTo>
                    <a:pt x="1237" y="491"/>
                    <a:pt x="1239" y="491"/>
                    <a:pt x="1240" y="492"/>
                  </a:cubicBezTo>
                  <a:cubicBezTo>
                    <a:pt x="1241" y="492"/>
                    <a:pt x="1241" y="492"/>
                    <a:pt x="1241" y="492"/>
                  </a:cubicBezTo>
                  <a:cubicBezTo>
                    <a:pt x="1242" y="492"/>
                    <a:pt x="1243" y="492"/>
                    <a:pt x="1243" y="492"/>
                  </a:cubicBezTo>
                  <a:cubicBezTo>
                    <a:pt x="1244" y="492"/>
                    <a:pt x="1244" y="492"/>
                    <a:pt x="1244" y="492"/>
                  </a:cubicBezTo>
                  <a:cubicBezTo>
                    <a:pt x="1245" y="492"/>
                    <a:pt x="1245" y="492"/>
                    <a:pt x="1245" y="492"/>
                  </a:cubicBezTo>
                  <a:cubicBezTo>
                    <a:pt x="1246" y="492"/>
                    <a:pt x="1247" y="491"/>
                    <a:pt x="1249" y="490"/>
                  </a:cubicBezTo>
                  <a:cubicBezTo>
                    <a:pt x="1250" y="489"/>
                    <a:pt x="1251" y="489"/>
                    <a:pt x="1251" y="489"/>
                  </a:cubicBezTo>
                  <a:cubicBezTo>
                    <a:pt x="1251" y="489"/>
                    <a:pt x="1251" y="489"/>
                    <a:pt x="1251" y="489"/>
                  </a:cubicBezTo>
                  <a:cubicBezTo>
                    <a:pt x="1253" y="487"/>
                    <a:pt x="1255" y="486"/>
                    <a:pt x="1257" y="486"/>
                  </a:cubicBezTo>
                  <a:cubicBezTo>
                    <a:pt x="1258" y="486"/>
                    <a:pt x="1258" y="486"/>
                    <a:pt x="1259" y="485"/>
                  </a:cubicBezTo>
                  <a:cubicBezTo>
                    <a:pt x="1260" y="485"/>
                    <a:pt x="1260" y="485"/>
                    <a:pt x="1260" y="485"/>
                  </a:cubicBezTo>
                  <a:cubicBezTo>
                    <a:pt x="1260" y="484"/>
                    <a:pt x="1260" y="484"/>
                    <a:pt x="1260" y="484"/>
                  </a:cubicBezTo>
                  <a:cubicBezTo>
                    <a:pt x="1260" y="484"/>
                    <a:pt x="1260" y="484"/>
                    <a:pt x="1261" y="484"/>
                  </a:cubicBezTo>
                  <a:cubicBezTo>
                    <a:pt x="1261" y="484"/>
                    <a:pt x="1262" y="484"/>
                    <a:pt x="1262" y="485"/>
                  </a:cubicBezTo>
                  <a:cubicBezTo>
                    <a:pt x="1263" y="485"/>
                    <a:pt x="1263" y="485"/>
                    <a:pt x="1263" y="485"/>
                  </a:cubicBezTo>
                  <a:cubicBezTo>
                    <a:pt x="1263" y="485"/>
                    <a:pt x="1263" y="485"/>
                    <a:pt x="1263" y="485"/>
                  </a:cubicBezTo>
                  <a:cubicBezTo>
                    <a:pt x="1263" y="485"/>
                    <a:pt x="1264" y="485"/>
                    <a:pt x="1264" y="485"/>
                  </a:cubicBezTo>
                  <a:cubicBezTo>
                    <a:pt x="1265" y="485"/>
                    <a:pt x="1265" y="485"/>
                    <a:pt x="1266" y="484"/>
                  </a:cubicBezTo>
                  <a:cubicBezTo>
                    <a:pt x="1266" y="484"/>
                    <a:pt x="1266" y="484"/>
                    <a:pt x="1266" y="484"/>
                  </a:cubicBezTo>
                  <a:cubicBezTo>
                    <a:pt x="1266" y="484"/>
                    <a:pt x="1266" y="484"/>
                    <a:pt x="1266" y="484"/>
                  </a:cubicBezTo>
                  <a:cubicBezTo>
                    <a:pt x="1266" y="484"/>
                    <a:pt x="1267" y="483"/>
                    <a:pt x="1268" y="483"/>
                  </a:cubicBezTo>
                  <a:cubicBezTo>
                    <a:pt x="1269" y="483"/>
                    <a:pt x="1269" y="483"/>
                    <a:pt x="1269" y="483"/>
                  </a:cubicBezTo>
                  <a:cubicBezTo>
                    <a:pt x="1270" y="484"/>
                    <a:pt x="1270" y="484"/>
                    <a:pt x="1270" y="484"/>
                  </a:cubicBezTo>
                  <a:cubicBezTo>
                    <a:pt x="1270" y="483"/>
                    <a:pt x="1270" y="483"/>
                    <a:pt x="1270" y="483"/>
                  </a:cubicBezTo>
                  <a:cubicBezTo>
                    <a:pt x="1272" y="483"/>
                    <a:pt x="1273" y="483"/>
                    <a:pt x="1275" y="482"/>
                  </a:cubicBezTo>
                  <a:cubicBezTo>
                    <a:pt x="1276" y="481"/>
                    <a:pt x="1278" y="479"/>
                    <a:pt x="1280" y="478"/>
                  </a:cubicBezTo>
                  <a:cubicBezTo>
                    <a:pt x="1280" y="478"/>
                    <a:pt x="1280" y="478"/>
                    <a:pt x="1280" y="478"/>
                  </a:cubicBezTo>
                  <a:cubicBezTo>
                    <a:pt x="1280" y="478"/>
                    <a:pt x="1280" y="478"/>
                    <a:pt x="1280" y="478"/>
                  </a:cubicBezTo>
                  <a:cubicBezTo>
                    <a:pt x="1282" y="476"/>
                    <a:pt x="1283" y="475"/>
                    <a:pt x="1283" y="474"/>
                  </a:cubicBezTo>
                  <a:cubicBezTo>
                    <a:pt x="1283" y="472"/>
                    <a:pt x="1282" y="470"/>
                    <a:pt x="1281" y="470"/>
                  </a:cubicBezTo>
                  <a:cubicBezTo>
                    <a:pt x="1281" y="469"/>
                    <a:pt x="1282" y="467"/>
                    <a:pt x="1283" y="465"/>
                  </a:cubicBezTo>
                  <a:cubicBezTo>
                    <a:pt x="1283" y="465"/>
                    <a:pt x="1283" y="465"/>
                    <a:pt x="1283" y="465"/>
                  </a:cubicBezTo>
                  <a:cubicBezTo>
                    <a:pt x="1284" y="465"/>
                    <a:pt x="1284" y="464"/>
                    <a:pt x="1285" y="464"/>
                  </a:cubicBezTo>
                  <a:cubicBezTo>
                    <a:pt x="1286" y="463"/>
                    <a:pt x="1287" y="462"/>
                    <a:pt x="1288" y="462"/>
                  </a:cubicBezTo>
                  <a:cubicBezTo>
                    <a:pt x="1288" y="462"/>
                    <a:pt x="1289" y="462"/>
                    <a:pt x="1289" y="461"/>
                  </a:cubicBezTo>
                  <a:cubicBezTo>
                    <a:pt x="1291" y="461"/>
                    <a:pt x="1293" y="460"/>
                    <a:pt x="1293" y="458"/>
                  </a:cubicBezTo>
                  <a:cubicBezTo>
                    <a:pt x="1295" y="457"/>
                    <a:pt x="1298" y="455"/>
                    <a:pt x="1299" y="452"/>
                  </a:cubicBezTo>
                  <a:cubicBezTo>
                    <a:pt x="1302" y="449"/>
                    <a:pt x="1304" y="448"/>
                    <a:pt x="1304" y="446"/>
                  </a:cubicBezTo>
                  <a:cubicBezTo>
                    <a:pt x="1304" y="445"/>
                    <a:pt x="1305" y="444"/>
                    <a:pt x="1305" y="443"/>
                  </a:cubicBezTo>
                  <a:cubicBezTo>
                    <a:pt x="1305" y="442"/>
                    <a:pt x="1305" y="441"/>
                    <a:pt x="1305" y="440"/>
                  </a:cubicBezTo>
                  <a:cubicBezTo>
                    <a:pt x="1306" y="440"/>
                    <a:pt x="1306" y="440"/>
                    <a:pt x="1306" y="440"/>
                  </a:cubicBezTo>
                  <a:cubicBezTo>
                    <a:pt x="1306" y="440"/>
                    <a:pt x="1306" y="440"/>
                    <a:pt x="1306" y="440"/>
                  </a:cubicBezTo>
                  <a:cubicBezTo>
                    <a:pt x="1306" y="438"/>
                    <a:pt x="1307" y="437"/>
                    <a:pt x="1309" y="435"/>
                  </a:cubicBezTo>
                  <a:cubicBezTo>
                    <a:pt x="1311" y="434"/>
                    <a:pt x="1314" y="433"/>
                    <a:pt x="1318" y="432"/>
                  </a:cubicBezTo>
                  <a:cubicBezTo>
                    <a:pt x="1319" y="431"/>
                    <a:pt x="1319" y="431"/>
                    <a:pt x="1319" y="431"/>
                  </a:cubicBezTo>
                  <a:cubicBezTo>
                    <a:pt x="1320" y="431"/>
                    <a:pt x="1322" y="431"/>
                    <a:pt x="1324" y="431"/>
                  </a:cubicBezTo>
                  <a:cubicBezTo>
                    <a:pt x="1326" y="431"/>
                    <a:pt x="1327" y="430"/>
                    <a:pt x="1328" y="430"/>
                  </a:cubicBezTo>
                  <a:cubicBezTo>
                    <a:pt x="1329" y="430"/>
                    <a:pt x="1332" y="429"/>
                    <a:pt x="1333" y="428"/>
                  </a:cubicBezTo>
                  <a:cubicBezTo>
                    <a:pt x="1334" y="427"/>
                    <a:pt x="1336" y="426"/>
                    <a:pt x="1337" y="426"/>
                  </a:cubicBezTo>
                  <a:cubicBezTo>
                    <a:pt x="1338" y="426"/>
                    <a:pt x="1339" y="424"/>
                    <a:pt x="1339" y="424"/>
                  </a:cubicBezTo>
                  <a:cubicBezTo>
                    <a:pt x="1339" y="422"/>
                    <a:pt x="1341" y="421"/>
                    <a:pt x="1343" y="421"/>
                  </a:cubicBezTo>
                  <a:cubicBezTo>
                    <a:pt x="1345" y="421"/>
                    <a:pt x="1345" y="419"/>
                    <a:pt x="1345" y="417"/>
                  </a:cubicBezTo>
                  <a:cubicBezTo>
                    <a:pt x="1345" y="415"/>
                    <a:pt x="1346" y="413"/>
                    <a:pt x="1347" y="413"/>
                  </a:cubicBezTo>
                  <a:cubicBezTo>
                    <a:pt x="1349" y="413"/>
                    <a:pt x="1351" y="412"/>
                    <a:pt x="1352" y="410"/>
                  </a:cubicBezTo>
                  <a:cubicBezTo>
                    <a:pt x="1352" y="409"/>
                    <a:pt x="1353" y="407"/>
                    <a:pt x="1353" y="406"/>
                  </a:cubicBezTo>
                  <a:cubicBezTo>
                    <a:pt x="1354" y="404"/>
                    <a:pt x="1356" y="403"/>
                    <a:pt x="1359" y="401"/>
                  </a:cubicBezTo>
                  <a:cubicBezTo>
                    <a:pt x="1361" y="399"/>
                    <a:pt x="1365" y="397"/>
                    <a:pt x="1366" y="396"/>
                  </a:cubicBezTo>
                  <a:cubicBezTo>
                    <a:pt x="1367" y="396"/>
                    <a:pt x="1367" y="396"/>
                    <a:pt x="1367" y="396"/>
                  </a:cubicBezTo>
                  <a:cubicBezTo>
                    <a:pt x="1368" y="396"/>
                    <a:pt x="1370" y="394"/>
                    <a:pt x="1371" y="394"/>
                  </a:cubicBezTo>
                  <a:cubicBezTo>
                    <a:pt x="1372" y="393"/>
                    <a:pt x="1373" y="392"/>
                    <a:pt x="1374" y="392"/>
                  </a:cubicBezTo>
                  <a:cubicBezTo>
                    <a:pt x="1374" y="392"/>
                    <a:pt x="1375" y="392"/>
                    <a:pt x="1375" y="392"/>
                  </a:cubicBezTo>
                  <a:cubicBezTo>
                    <a:pt x="1376" y="392"/>
                    <a:pt x="1377" y="393"/>
                    <a:pt x="1378" y="393"/>
                  </a:cubicBezTo>
                  <a:cubicBezTo>
                    <a:pt x="1378" y="393"/>
                    <a:pt x="1378" y="393"/>
                    <a:pt x="1378" y="393"/>
                  </a:cubicBezTo>
                  <a:cubicBezTo>
                    <a:pt x="1378" y="393"/>
                    <a:pt x="1378" y="393"/>
                    <a:pt x="1378" y="393"/>
                  </a:cubicBezTo>
                  <a:cubicBezTo>
                    <a:pt x="1379" y="393"/>
                    <a:pt x="1379" y="394"/>
                    <a:pt x="1380" y="394"/>
                  </a:cubicBezTo>
                  <a:cubicBezTo>
                    <a:pt x="1381" y="395"/>
                    <a:pt x="1382" y="396"/>
                    <a:pt x="1383" y="396"/>
                  </a:cubicBezTo>
                  <a:cubicBezTo>
                    <a:pt x="1383" y="396"/>
                    <a:pt x="1383" y="396"/>
                    <a:pt x="1383" y="396"/>
                  </a:cubicBezTo>
                  <a:cubicBezTo>
                    <a:pt x="1383" y="396"/>
                    <a:pt x="1383" y="396"/>
                    <a:pt x="1383" y="396"/>
                  </a:cubicBezTo>
                  <a:cubicBezTo>
                    <a:pt x="1384" y="396"/>
                    <a:pt x="1385" y="397"/>
                    <a:pt x="1388" y="397"/>
                  </a:cubicBezTo>
                  <a:cubicBezTo>
                    <a:pt x="1388" y="397"/>
                    <a:pt x="1390" y="397"/>
                    <a:pt x="1390" y="397"/>
                  </a:cubicBezTo>
                  <a:cubicBezTo>
                    <a:pt x="1394" y="397"/>
                    <a:pt x="1397" y="397"/>
                    <a:pt x="1399" y="398"/>
                  </a:cubicBezTo>
                  <a:cubicBezTo>
                    <a:pt x="1399" y="398"/>
                    <a:pt x="1400" y="398"/>
                    <a:pt x="1401" y="399"/>
                  </a:cubicBezTo>
                  <a:cubicBezTo>
                    <a:pt x="1402" y="399"/>
                    <a:pt x="1404" y="400"/>
                    <a:pt x="1405" y="400"/>
                  </a:cubicBezTo>
                  <a:cubicBezTo>
                    <a:pt x="1405" y="400"/>
                    <a:pt x="1405" y="400"/>
                    <a:pt x="1405" y="400"/>
                  </a:cubicBezTo>
                  <a:cubicBezTo>
                    <a:pt x="1405" y="400"/>
                    <a:pt x="1405" y="400"/>
                    <a:pt x="1405" y="400"/>
                  </a:cubicBezTo>
                  <a:cubicBezTo>
                    <a:pt x="1406" y="400"/>
                    <a:pt x="1408" y="401"/>
                    <a:pt x="1410" y="401"/>
                  </a:cubicBezTo>
                  <a:cubicBezTo>
                    <a:pt x="1411" y="401"/>
                    <a:pt x="1411" y="401"/>
                    <a:pt x="1411" y="401"/>
                  </a:cubicBezTo>
                  <a:cubicBezTo>
                    <a:pt x="1411" y="401"/>
                    <a:pt x="1412" y="402"/>
                    <a:pt x="1413" y="402"/>
                  </a:cubicBezTo>
                  <a:cubicBezTo>
                    <a:pt x="1414" y="402"/>
                    <a:pt x="1416" y="401"/>
                    <a:pt x="1417" y="400"/>
                  </a:cubicBezTo>
                  <a:cubicBezTo>
                    <a:pt x="1417" y="399"/>
                    <a:pt x="1418" y="398"/>
                    <a:pt x="1418" y="396"/>
                  </a:cubicBezTo>
                  <a:cubicBezTo>
                    <a:pt x="1419" y="395"/>
                    <a:pt x="1419" y="394"/>
                    <a:pt x="1419" y="393"/>
                  </a:cubicBezTo>
                  <a:cubicBezTo>
                    <a:pt x="1419" y="392"/>
                    <a:pt x="1420" y="392"/>
                    <a:pt x="1420" y="391"/>
                  </a:cubicBezTo>
                  <a:cubicBezTo>
                    <a:pt x="1421" y="389"/>
                    <a:pt x="1423" y="387"/>
                    <a:pt x="1427" y="385"/>
                  </a:cubicBezTo>
                  <a:cubicBezTo>
                    <a:pt x="1430" y="383"/>
                    <a:pt x="1433" y="381"/>
                    <a:pt x="1433" y="380"/>
                  </a:cubicBezTo>
                  <a:cubicBezTo>
                    <a:pt x="1434" y="380"/>
                    <a:pt x="1434" y="380"/>
                    <a:pt x="1435" y="380"/>
                  </a:cubicBezTo>
                  <a:cubicBezTo>
                    <a:pt x="1436" y="379"/>
                    <a:pt x="1437" y="379"/>
                    <a:pt x="1437" y="378"/>
                  </a:cubicBezTo>
                  <a:cubicBezTo>
                    <a:pt x="1438" y="378"/>
                    <a:pt x="1438" y="378"/>
                    <a:pt x="1438" y="378"/>
                  </a:cubicBezTo>
                  <a:cubicBezTo>
                    <a:pt x="1438" y="378"/>
                    <a:pt x="1438" y="378"/>
                    <a:pt x="1438" y="378"/>
                  </a:cubicBezTo>
                  <a:cubicBezTo>
                    <a:pt x="1439" y="377"/>
                    <a:pt x="1441" y="377"/>
                    <a:pt x="1442" y="376"/>
                  </a:cubicBezTo>
                  <a:cubicBezTo>
                    <a:pt x="1442" y="376"/>
                    <a:pt x="1442" y="376"/>
                    <a:pt x="1442" y="376"/>
                  </a:cubicBezTo>
                  <a:cubicBezTo>
                    <a:pt x="1442" y="376"/>
                    <a:pt x="1442" y="376"/>
                    <a:pt x="1442" y="376"/>
                  </a:cubicBezTo>
                  <a:cubicBezTo>
                    <a:pt x="1443" y="375"/>
                    <a:pt x="1443" y="375"/>
                    <a:pt x="1444" y="375"/>
                  </a:cubicBezTo>
                  <a:cubicBezTo>
                    <a:pt x="1445" y="375"/>
                    <a:pt x="1445" y="375"/>
                    <a:pt x="1446" y="376"/>
                  </a:cubicBezTo>
                  <a:cubicBezTo>
                    <a:pt x="1446" y="376"/>
                    <a:pt x="1446" y="376"/>
                    <a:pt x="1446" y="376"/>
                  </a:cubicBezTo>
                  <a:cubicBezTo>
                    <a:pt x="1446" y="376"/>
                    <a:pt x="1446" y="376"/>
                    <a:pt x="1446" y="376"/>
                  </a:cubicBezTo>
                  <a:cubicBezTo>
                    <a:pt x="1447" y="376"/>
                    <a:pt x="1448" y="377"/>
                    <a:pt x="1449" y="378"/>
                  </a:cubicBezTo>
                  <a:cubicBezTo>
                    <a:pt x="1449" y="379"/>
                    <a:pt x="1449" y="379"/>
                    <a:pt x="1449" y="379"/>
                  </a:cubicBezTo>
                  <a:cubicBezTo>
                    <a:pt x="1449" y="379"/>
                    <a:pt x="1449" y="379"/>
                    <a:pt x="1449" y="379"/>
                  </a:cubicBezTo>
                  <a:cubicBezTo>
                    <a:pt x="1449" y="380"/>
                    <a:pt x="1450" y="382"/>
                    <a:pt x="1451" y="382"/>
                  </a:cubicBezTo>
                  <a:cubicBezTo>
                    <a:pt x="1452" y="383"/>
                    <a:pt x="1454" y="384"/>
                    <a:pt x="1455" y="384"/>
                  </a:cubicBezTo>
                  <a:cubicBezTo>
                    <a:pt x="1459" y="384"/>
                    <a:pt x="1459" y="384"/>
                    <a:pt x="1459" y="384"/>
                  </a:cubicBezTo>
                  <a:cubicBezTo>
                    <a:pt x="1460" y="384"/>
                    <a:pt x="1461" y="385"/>
                    <a:pt x="1461" y="386"/>
                  </a:cubicBezTo>
                  <a:cubicBezTo>
                    <a:pt x="1461" y="386"/>
                    <a:pt x="1460" y="387"/>
                    <a:pt x="1458" y="388"/>
                  </a:cubicBezTo>
                  <a:cubicBezTo>
                    <a:pt x="1456" y="390"/>
                    <a:pt x="1454" y="392"/>
                    <a:pt x="1453" y="392"/>
                  </a:cubicBezTo>
                  <a:cubicBezTo>
                    <a:pt x="1453" y="393"/>
                    <a:pt x="1453" y="393"/>
                    <a:pt x="1453" y="393"/>
                  </a:cubicBezTo>
                  <a:cubicBezTo>
                    <a:pt x="1453" y="393"/>
                    <a:pt x="1453" y="393"/>
                    <a:pt x="1453" y="393"/>
                  </a:cubicBezTo>
                  <a:cubicBezTo>
                    <a:pt x="1452" y="394"/>
                    <a:pt x="1451" y="396"/>
                    <a:pt x="1452" y="398"/>
                  </a:cubicBezTo>
                  <a:cubicBezTo>
                    <a:pt x="1452" y="398"/>
                    <a:pt x="1453" y="399"/>
                    <a:pt x="1453" y="400"/>
                  </a:cubicBezTo>
                  <a:cubicBezTo>
                    <a:pt x="1454" y="400"/>
                    <a:pt x="1454" y="401"/>
                    <a:pt x="1454" y="401"/>
                  </a:cubicBezTo>
                  <a:cubicBezTo>
                    <a:pt x="1454" y="402"/>
                    <a:pt x="1454" y="402"/>
                    <a:pt x="1454" y="402"/>
                  </a:cubicBezTo>
                  <a:cubicBezTo>
                    <a:pt x="1455" y="402"/>
                    <a:pt x="1455" y="402"/>
                    <a:pt x="1455" y="402"/>
                  </a:cubicBezTo>
                  <a:cubicBezTo>
                    <a:pt x="1455" y="402"/>
                    <a:pt x="1455" y="402"/>
                    <a:pt x="1456" y="402"/>
                  </a:cubicBezTo>
                  <a:cubicBezTo>
                    <a:pt x="1456" y="402"/>
                    <a:pt x="1457" y="402"/>
                    <a:pt x="1457" y="402"/>
                  </a:cubicBezTo>
                  <a:cubicBezTo>
                    <a:pt x="1458" y="402"/>
                    <a:pt x="1458" y="402"/>
                    <a:pt x="1458" y="402"/>
                  </a:cubicBezTo>
                  <a:cubicBezTo>
                    <a:pt x="1458" y="401"/>
                    <a:pt x="1458" y="401"/>
                    <a:pt x="1458" y="401"/>
                  </a:cubicBezTo>
                  <a:cubicBezTo>
                    <a:pt x="1458" y="400"/>
                    <a:pt x="1460" y="398"/>
                    <a:pt x="1461" y="397"/>
                  </a:cubicBezTo>
                  <a:cubicBezTo>
                    <a:pt x="1461" y="397"/>
                    <a:pt x="1461" y="397"/>
                    <a:pt x="1461" y="397"/>
                  </a:cubicBezTo>
                  <a:cubicBezTo>
                    <a:pt x="1462" y="397"/>
                    <a:pt x="1462" y="397"/>
                    <a:pt x="1462" y="397"/>
                  </a:cubicBezTo>
                  <a:cubicBezTo>
                    <a:pt x="1462" y="397"/>
                    <a:pt x="1463" y="396"/>
                    <a:pt x="1463" y="396"/>
                  </a:cubicBezTo>
                  <a:cubicBezTo>
                    <a:pt x="1464" y="396"/>
                    <a:pt x="1464" y="395"/>
                    <a:pt x="1465" y="395"/>
                  </a:cubicBezTo>
                  <a:cubicBezTo>
                    <a:pt x="1465" y="395"/>
                    <a:pt x="1465" y="394"/>
                    <a:pt x="1466" y="394"/>
                  </a:cubicBezTo>
                  <a:cubicBezTo>
                    <a:pt x="1467" y="394"/>
                    <a:pt x="1468" y="395"/>
                    <a:pt x="1468" y="396"/>
                  </a:cubicBezTo>
                  <a:cubicBezTo>
                    <a:pt x="1469" y="398"/>
                    <a:pt x="1470" y="400"/>
                    <a:pt x="1471" y="401"/>
                  </a:cubicBezTo>
                  <a:cubicBezTo>
                    <a:pt x="1471" y="402"/>
                    <a:pt x="1472" y="403"/>
                    <a:pt x="1472" y="403"/>
                  </a:cubicBezTo>
                  <a:cubicBezTo>
                    <a:pt x="1472" y="404"/>
                    <a:pt x="1472" y="404"/>
                    <a:pt x="1473" y="405"/>
                  </a:cubicBezTo>
                  <a:cubicBezTo>
                    <a:pt x="1474" y="406"/>
                    <a:pt x="1474" y="408"/>
                    <a:pt x="1475" y="408"/>
                  </a:cubicBezTo>
                  <a:cubicBezTo>
                    <a:pt x="1475" y="408"/>
                    <a:pt x="1475" y="408"/>
                    <a:pt x="1475" y="408"/>
                  </a:cubicBezTo>
                  <a:cubicBezTo>
                    <a:pt x="1475" y="410"/>
                    <a:pt x="1475" y="411"/>
                    <a:pt x="1474" y="412"/>
                  </a:cubicBezTo>
                  <a:cubicBezTo>
                    <a:pt x="1474" y="412"/>
                    <a:pt x="1474" y="412"/>
                    <a:pt x="1474" y="412"/>
                  </a:cubicBezTo>
                  <a:cubicBezTo>
                    <a:pt x="1473" y="413"/>
                    <a:pt x="1471" y="414"/>
                    <a:pt x="1470" y="416"/>
                  </a:cubicBezTo>
                  <a:cubicBezTo>
                    <a:pt x="1470" y="416"/>
                    <a:pt x="1470" y="417"/>
                    <a:pt x="1469" y="418"/>
                  </a:cubicBezTo>
                  <a:cubicBezTo>
                    <a:pt x="1469" y="419"/>
                    <a:pt x="1468" y="419"/>
                    <a:pt x="1468" y="420"/>
                  </a:cubicBezTo>
                  <a:cubicBezTo>
                    <a:pt x="1467" y="421"/>
                    <a:pt x="1466" y="423"/>
                    <a:pt x="1466" y="424"/>
                  </a:cubicBezTo>
                  <a:cubicBezTo>
                    <a:pt x="1466" y="424"/>
                    <a:pt x="1466" y="424"/>
                    <a:pt x="1466" y="424"/>
                  </a:cubicBezTo>
                  <a:cubicBezTo>
                    <a:pt x="1465" y="425"/>
                    <a:pt x="1465" y="426"/>
                    <a:pt x="1465" y="428"/>
                  </a:cubicBezTo>
                  <a:cubicBezTo>
                    <a:pt x="1465" y="428"/>
                    <a:pt x="1465" y="428"/>
                    <a:pt x="1465" y="428"/>
                  </a:cubicBezTo>
                  <a:cubicBezTo>
                    <a:pt x="1465" y="428"/>
                    <a:pt x="1465" y="428"/>
                    <a:pt x="1465" y="428"/>
                  </a:cubicBezTo>
                  <a:cubicBezTo>
                    <a:pt x="1465" y="428"/>
                    <a:pt x="1465" y="428"/>
                    <a:pt x="1465" y="428"/>
                  </a:cubicBezTo>
                  <a:cubicBezTo>
                    <a:pt x="1464" y="429"/>
                    <a:pt x="1465" y="430"/>
                    <a:pt x="1466" y="431"/>
                  </a:cubicBezTo>
                  <a:cubicBezTo>
                    <a:pt x="1466" y="431"/>
                    <a:pt x="1466" y="431"/>
                    <a:pt x="1466" y="431"/>
                  </a:cubicBezTo>
                  <a:cubicBezTo>
                    <a:pt x="1467" y="431"/>
                    <a:pt x="1467" y="431"/>
                    <a:pt x="1467" y="431"/>
                  </a:cubicBezTo>
                  <a:cubicBezTo>
                    <a:pt x="1468" y="431"/>
                    <a:pt x="1469" y="431"/>
                    <a:pt x="1470" y="430"/>
                  </a:cubicBezTo>
                  <a:cubicBezTo>
                    <a:pt x="1471" y="430"/>
                    <a:pt x="1472" y="429"/>
                    <a:pt x="1473" y="428"/>
                  </a:cubicBezTo>
                  <a:cubicBezTo>
                    <a:pt x="1475" y="428"/>
                    <a:pt x="1476" y="427"/>
                    <a:pt x="1477" y="427"/>
                  </a:cubicBezTo>
                  <a:cubicBezTo>
                    <a:pt x="1477" y="426"/>
                    <a:pt x="1478" y="426"/>
                    <a:pt x="1479" y="426"/>
                  </a:cubicBezTo>
                  <a:cubicBezTo>
                    <a:pt x="1481" y="426"/>
                    <a:pt x="1482" y="426"/>
                    <a:pt x="1483" y="427"/>
                  </a:cubicBezTo>
                  <a:cubicBezTo>
                    <a:pt x="1483" y="427"/>
                    <a:pt x="1483" y="427"/>
                    <a:pt x="1483" y="427"/>
                  </a:cubicBezTo>
                  <a:cubicBezTo>
                    <a:pt x="1483" y="428"/>
                    <a:pt x="1483" y="428"/>
                    <a:pt x="1483" y="428"/>
                  </a:cubicBezTo>
                  <a:cubicBezTo>
                    <a:pt x="1485" y="428"/>
                    <a:pt x="1488" y="429"/>
                    <a:pt x="1490" y="429"/>
                  </a:cubicBezTo>
                  <a:cubicBezTo>
                    <a:pt x="1491" y="429"/>
                    <a:pt x="1491" y="429"/>
                    <a:pt x="1491" y="429"/>
                  </a:cubicBezTo>
                  <a:cubicBezTo>
                    <a:pt x="1493" y="429"/>
                    <a:pt x="1494" y="429"/>
                    <a:pt x="1495" y="429"/>
                  </a:cubicBezTo>
                  <a:cubicBezTo>
                    <a:pt x="1495" y="430"/>
                    <a:pt x="1495" y="430"/>
                    <a:pt x="1495" y="430"/>
                  </a:cubicBezTo>
                  <a:cubicBezTo>
                    <a:pt x="1496" y="430"/>
                    <a:pt x="1496" y="430"/>
                    <a:pt x="1496" y="430"/>
                  </a:cubicBezTo>
                  <a:cubicBezTo>
                    <a:pt x="1498" y="429"/>
                    <a:pt x="1500" y="429"/>
                    <a:pt x="1502" y="428"/>
                  </a:cubicBezTo>
                  <a:cubicBezTo>
                    <a:pt x="1502" y="427"/>
                    <a:pt x="1503" y="427"/>
                    <a:pt x="1504" y="427"/>
                  </a:cubicBezTo>
                  <a:cubicBezTo>
                    <a:pt x="1505" y="427"/>
                    <a:pt x="1506" y="427"/>
                    <a:pt x="1507" y="428"/>
                  </a:cubicBezTo>
                  <a:cubicBezTo>
                    <a:pt x="1507" y="428"/>
                    <a:pt x="1508" y="428"/>
                    <a:pt x="1509" y="429"/>
                  </a:cubicBezTo>
                  <a:cubicBezTo>
                    <a:pt x="1510" y="430"/>
                    <a:pt x="1511" y="431"/>
                    <a:pt x="1512" y="432"/>
                  </a:cubicBezTo>
                  <a:cubicBezTo>
                    <a:pt x="1512" y="432"/>
                    <a:pt x="1512" y="432"/>
                    <a:pt x="1512" y="432"/>
                  </a:cubicBezTo>
                  <a:cubicBezTo>
                    <a:pt x="1515" y="432"/>
                    <a:pt x="1515" y="432"/>
                    <a:pt x="1515" y="432"/>
                  </a:cubicBezTo>
                  <a:cubicBezTo>
                    <a:pt x="1516" y="433"/>
                    <a:pt x="1516" y="434"/>
                    <a:pt x="1516" y="435"/>
                  </a:cubicBezTo>
                  <a:cubicBezTo>
                    <a:pt x="1516" y="438"/>
                    <a:pt x="1516" y="438"/>
                    <a:pt x="1516" y="438"/>
                  </a:cubicBezTo>
                  <a:cubicBezTo>
                    <a:pt x="1516" y="439"/>
                    <a:pt x="1517" y="442"/>
                    <a:pt x="1518" y="443"/>
                  </a:cubicBezTo>
                  <a:cubicBezTo>
                    <a:pt x="1518" y="444"/>
                    <a:pt x="1518" y="444"/>
                    <a:pt x="1518" y="444"/>
                  </a:cubicBezTo>
                  <a:cubicBezTo>
                    <a:pt x="1518" y="444"/>
                    <a:pt x="1518" y="444"/>
                    <a:pt x="1518" y="444"/>
                  </a:cubicBezTo>
                  <a:cubicBezTo>
                    <a:pt x="1520" y="445"/>
                    <a:pt x="1521" y="448"/>
                    <a:pt x="1521" y="448"/>
                  </a:cubicBezTo>
                  <a:cubicBezTo>
                    <a:pt x="1521" y="450"/>
                    <a:pt x="1519" y="452"/>
                    <a:pt x="1517" y="452"/>
                  </a:cubicBezTo>
                  <a:cubicBezTo>
                    <a:pt x="1517" y="452"/>
                    <a:pt x="1517" y="452"/>
                    <a:pt x="1517" y="452"/>
                  </a:cubicBezTo>
                  <a:cubicBezTo>
                    <a:pt x="1516" y="453"/>
                    <a:pt x="1516" y="453"/>
                    <a:pt x="1516" y="453"/>
                  </a:cubicBezTo>
                  <a:cubicBezTo>
                    <a:pt x="1514" y="453"/>
                    <a:pt x="1512" y="454"/>
                    <a:pt x="1511" y="455"/>
                  </a:cubicBezTo>
                  <a:cubicBezTo>
                    <a:pt x="1510" y="456"/>
                    <a:pt x="1509" y="457"/>
                    <a:pt x="1508" y="458"/>
                  </a:cubicBezTo>
                  <a:cubicBezTo>
                    <a:pt x="1507" y="458"/>
                    <a:pt x="1506" y="459"/>
                    <a:pt x="1505" y="460"/>
                  </a:cubicBezTo>
                  <a:cubicBezTo>
                    <a:pt x="1505" y="460"/>
                    <a:pt x="1505" y="460"/>
                    <a:pt x="1505" y="460"/>
                  </a:cubicBezTo>
                  <a:cubicBezTo>
                    <a:pt x="1505" y="461"/>
                    <a:pt x="1505" y="461"/>
                    <a:pt x="1505" y="461"/>
                  </a:cubicBezTo>
                  <a:cubicBezTo>
                    <a:pt x="1503" y="462"/>
                    <a:pt x="1502" y="463"/>
                    <a:pt x="1501" y="465"/>
                  </a:cubicBezTo>
                  <a:cubicBezTo>
                    <a:pt x="1500" y="466"/>
                    <a:pt x="1499" y="468"/>
                    <a:pt x="1499" y="470"/>
                  </a:cubicBezTo>
                  <a:cubicBezTo>
                    <a:pt x="1499" y="472"/>
                    <a:pt x="1499" y="474"/>
                    <a:pt x="1500" y="477"/>
                  </a:cubicBezTo>
                  <a:cubicBezTo>
                    <a:pt x="1501" y="479"/>
                    <a:pt x="1503" y="482"/>
                    <a:pt x="1505" y="484"/>
                  </a:cubicBezTo>
                  <a:cubicBezTo>
                    <a:pt x="1506" y="485"/>
                    <a:pt x="1509" y="488"/>
                    <a:pt x="1511" y="490"/>
                  </a:cubicBezTo>
                  <a:cubicBezTo>
                    <a:pt x="1511" y="490"/>
                    <a:pt x="1511" y="490"/>
                    <a:pt x="1511" y="490"/>
                  </a:cubicBezTo>
                  <a:cubicBezTo>
                    <a:pt x="1512" y="490"/>
                    <a:pt x="1512" y="490"/>
                    <a:pt x="1512" y="490"/>
                  </a:cubicBezTo>
                  <a:cubicBezTo>
                    <a:pt x="1513" y="491"/>
                    <a:pt x="1514" y="492"/>
                    <a:pt x="1514" y="493"/>
                  </a:cubicBezTo>
                  <a:cubicBezTo>
                    <a:pt x="1514" y="494"/>
                    <a:pt x="1514" y="494"/>
                    <a:pt x="1514" y="494"/>
                  </a:cubicBezTo>
                  <a:cubicBezTo>
                    <a:pt x="1513" y="495"/>
                    <a:pt x="1512" y="496"/>
                    <a:pt x="1510" y="496"/>
                  </a:cubicBezTo>
                  <a:cubicBezTo>
                    <a:pt x="1510" y="496"/>
                    <a:pt x="1510" y="496"/>
                    <a:pt x="1510" y="496"/>
                  </a:cubicBezTo>
                  <a:cubicBezTo>
                    <a:pt x="1508" y="496"/>
                    <a:pt x="1506" y="496"/>
                    <a:pt x="1505" y="495"/>
                  </a:cubicBezTo>
                  <a:cubicBezTo>
                    <a:pt x="1503" y="495"/>
                    <a:pt x="1501" y="494"/>
                    <a:pt x="1500" y="492"/>
                  </a:cubicBezTo>
                  <a:cubicBezTo>
                    <a:pt x="1500" y="492"/>
                    <a:pt x="1500" y="492"/>
                    <a:pt x="1500" y="492"/>
                  </a:cubicBezTo>
                  <a:cubicBezTo>
                    <a:pt x="1500" y="492"/>
                    <a:pt x="1500" y="492"/>
                    <a:pt x="1500" y="492"/>
                  </a:cubicBezTo>
                  <a:cubicBezTo>
                    <a:pt x="1500" y="492"/>
                    <a:pt x="1500" y="491"/>
                    <a:pt x="1499" y="491"/>
                  </a:cubicBezTo>
                  <a:cubicBezTo>
                    <a:pt x="1499" y="490"/>
                    <a:pt x="1498" y="489"/>
                    <a:pt x="1497" y="488"/>
                  </a:cubicBezTo>
                  <a:cubicBezTo>
                    <a:pt x="1497" y="488"/>
                    <a:pt x="1497" y="488"/>
                    <a:pt x="1497" y="488"/>
                  </a:cubicBezTo>
                  <a:cubicBezTo>
                    <a:pt x="1496" y="486"/>
                    <a:pt x="1493" y="486"/>
                    <a:pt x="1492" y="486"/>
                  </a:cubicBezTo>
                  <a:cubicBezTo>
                    <a:pt x="1487" y="486"/>
                    <a:pt x="1487" y="486"/>
                    <a:pt x="1487" y="486"/>
                  </a:cubicBezTo>
                  <a:cubicBezTo>
                    <a:pt x="1482" y="488"/>
                    <a:pt x="1482" y="488"/>
                    <a:pt x="1482" y="488"/>
                  </a:cubicBezTo>
                  <a:cubicBezTo>
                    <a:pt x="1482" y="489"/>
                    <a:pt x="1482" y="489"/>
                    <a:pt x="1482" y="489"/>
                  </a:cubicBezTo>
                  <a:cubicBezTo>
                    <a:pt x="1480" y="490"/>
                    <a:pt x="1477" y="491"/>
                    <a:pt x="1475" y="491"/>
                  </a:cubicBezTo>
                  <a:cubicBezTo>
                    <a:pt x="1471" y="492"/>
                    <a:pt x="1467" y="493"/>
                    <a:pt x="1465" y="493"/>
                  </a:cubicBezTo>
                  <a:cubicBezTo>
                    <a:pt x="1465" y="493"/>
                    <a:pt x="1465" y="493"/>
                    <a:pt x="1465" y="493"/>
                  </a:cubicBezTo>
                  <a:cubicBezTo>
                    <a:pt x="1465" y="493"/>
                    <a:pt x="1465" y="493"/>
                    <a:pt x="1465" y="493"/>
                  </a:cubicBezTo>
                  <a:cubicBezTo>
                    <a:pt x="1464" y="494"/>
                    <a:pt x="1461" y="495"/>
                    <a:pt x="1460" y="497"/>
                  </a:cubicBezTo>
                  <a:cubicBezTo>
                    <a:pt x="1458" y="499"/>
                    <a:pt x="1456" y="502"/>
                    <a:pt x="1454" y="504"/>
                  </a:cubicBezTo>
                  <a:cubicBezTo>
                    <a:pt x="1454" y="506"/>
                    <a:pt x="1451" y="508"/>
                    <a:pt x="1450" y="509"/>
                  </a:cubicBezTo>
                  <a:cubicBezTo>
                    <a:pt x="1450" y="509"/>
                    <a:pt x="1450" y="509"/>
                    <a:pt x="1450" y="509"/>
                  </a:cubicBezTo>
                  <a:cubicBezTo>
                    <a:pt x="1450" y="509"/>
                    <a:pt x="1450" y="509"/>
                    <a:pt x="1450" y="509"/>
                  </a:cubicBezTo>
                  <a:cubicBezTo>
                    <a:pt x="1449" y="509"/>
                    <a:pt x="1448" y="510"/>
                    <a:pt x="1448" y="510"/>
                  </a:cubicBezTo>
                  <a:cubicBezTo>
                    <a:pt x="1447" y="511"/>
                    <a:pt x="1446" y="512"/>
                    <a:pt x="1445" y="512"/>
                  </a:cubicBezTo>
                  <a:cubicBezTo>
                    <a:pt x="1445" y="512"/>
                    <a:pt x="1445" y="512"/>
                    <a:pt x="1445" y="512"/>
                  </a:cubicBezTo>
                  <a:cubicBezTo>
                    <a:pt x="1445" y="512"/>
                    <a:pt x="1445" y="512"/>
                    <a:pt x="1445" y="512"/>
                  </a:cubicBezTo>
                  <a:cubicBezTo>
                    <a:pt x="1445" y="514"/>
                    <a:pt x="1442" y="515"/>
                    <a:pt x="1441" y="516"/>
                  </a:cubicBezTo>
                  <a:cubicBezTo>
                    <a:pt x="1441" y="516"/>
                    <a:pt x="1441" y="516"/>
                    <a:pt x="1441" y="516"/>
                  </a:cubicBezTo>
                  <a:cubicBezTo>
                    <a:pt x="1437" y="519"/>
                    <a:pt x="1437" y="519"/>
                    <a:pt x="1437" y="519"/>
                  </a:cubicBezTo>
                  <a:cubicBezTo>
                    <a:pt x="1437" y="520"/>
                    <a:pt x="1436" y="520"/>
                    <a:pt x="1436" y="520"/>
                  </a:cubicBezTo>
                  <a:cubicBezTo>
                    <a:pt x="1435" y="521"/>
                    <a:pt x="1434" y="521"/>
                    <a:pt x="1434" y="522"/>
                  </a:cubicBezTo>
                  <a:cubicBezTo>
                    <a:pt x="1434" y="522"/>
                    <a:pt x="1434" y="522"/>
                    <a:pt x="1434" y="522"/>
                  </a:cubicBezTo>
                  <a:cubicBezTo>
                    <a:pt x="1433" y="522"/>
                    <a:pt x="1433" y="522"/>
                    <a:pt x="1433" y="522"/>
                  </a:cubicBezTo>
                  <a:cubicBezTo>
                    <a:pt x="1433" y="522"/>
                    <a:pt x="1433" y="523"/>
                    <a:pt x="1431" y="525"/>
                  </a:cubicBezTo>
                  <a:cubicBezTo>
                    <a:pt x="1431" y="525"/>
                    <a:pt x="1431" y="526"/>
                    <a:pt x="1430" y="526"/>
                  </a:cubicBezTo>
                  <a:cubicBezTo>
                    <a:pt x="1429" y="527"/>
                    <a:pt x="1428" y="529"/>
                    <a:pt x="1427" y="530"/>
                  </a:cubicBezTo>
                  <a:cubicBezTo>
                    <a:pt x="1424" y="531"/>
                    <a:pt x="1424" y="531"/>
                    <a:pt x="1424" y="531"/>
                  </a:cubicBezTo>
                  <a:cubicBezTo>
                    <a:pt x="1424" y="531"/>
                    <a:pt x="1424" y="531"/>
                    <a:pt x="1424" y="531"/>
                  </a:cubicBezTo>
                  <a:cubicBezTo>
                    <a:pt x="1422" y="531"/>
                    <a:pt x="1422" y="531"/>
                    <a:pt x="1422" y="531"/>
                  </a:cubicBezTo>
                  <a:cubicBezTo>
                    <a:pt x="1422" y="531"/>
                    <a:pt x="1421" y="531"/>
                    <a:pt x="1420" y="532"/>
                  </a:cubicBezTo>
                  <a:cubicBezTo>
                    <a:pt x="1420" y="533"/>
                    <a:pt x="1419" y="533"/>
                    <a:pt x="1418" y="534"/>
                  </a:cubicBezTo>
                  <a:cubicBezTo>
                    <a:pt x="1418" y="534"/>
                    <a:pt x="1418" y="534"/>
                    <a:pt x="1418" y="534"/>
                  </a:cubicBezTo>
                  <a:cubicBezTo>
                    <a:pt x="1418" y="534"/>
                    <a:pt x="1418" y="534"/>
                    <a:pt x="1418" y="534"/>
                  </a:cubicBezTo>
                  <a:cubicBezTo>
                    <a:pt x="1416" y="536"/>
                    <a:pt x="1415" y="537"/>
                    <a:pt x="1415" y="538"/>
                  </a:cubicBezTo>
                  <a:cubicBezTo>
                    <a:pt x="1415" y="538"/>
                    <a:pt x="1415" y="538"/>
                    <a:pt x="1415" y="538"/>
                  </a:cubicBezTo>
                  <a:cubicBezTo>
                    <a:pt x="1414" y="539"/>
                    <a:pt x="1415" y="542"/>
                    <a:pt x="1415" y="543"/>
                  </a:cubicBezTo>
                  <a:cubicBezTo>
                    <a:pt x="1415" y="543"/>
                    <a:pt x="1415" y="544"/>
                    <a:pt x="1416" y="544"/>
                  </a:cubicBezTo>
                  <a:cubicBezTo>
                    <a:pt x="1416" y="546"/>
                    <a:pt x="1416" y="548"/>
                    <a:pt x="1416" y="550"/>
                  </a:cubicBezTo>
                  <a:cubicBezTo>
                    <a:pt x="1417" y="552"/>
                    <a:pt x="1417" y="554"/>
                    <a:pt x="1418" y="555"/>
                  </a:cubicBezTo>
                  <a:cubicBezTo>
                    <a:pt x="1418" y="557"/>
                    <a:pt x="1419" y="559"/>
                    <a:pt x="1419" y="560"/>
                  </a:cubicBezTo>
                  <a:cubicBezTo>
                    <a:pt x="1420" y="562"/>
                    <a:pt x="1421" y="565"/>
                    <a:pt x="1421" y="566"/>
                  </a:cubicBezTo>
                  <a:cubicBezTo>
                    <a:pt x="1421" y="566"/>
                    <a:pt x="1421" y="566"/>
                    <a:pt x="1421" y="566"/>
                  </a:cubicBezTo>
                  <a:cubicBezTo>
                    <a:pt x="1421" y="566"/>
                    <a:pt x="1420" y="567"/>
                    <a:pt x="1420" y="569"/>
                  </a:cubicBezTo>
                  <a:cubicBezTo>
                    <a:pt x="1420" y="570"/>
                    <a:pt x="1420" y="571"/>
                    <a:pt x="1419" y="572"/>
                  </a:cubicBezTo>
                  <a:cubicBezTo>
                    <a:pt x="1419" y="573"/>
                    <a:pt x="1418" y="576"/>
                    <a:pt x="1417" y="579"/>
                  </a:cubicBezTo>
                  <a:cubicBezTo>
                    <a:pt x="1416" y="579"/>
                    <a:pt x="1416" y="581"/>
                    <a:pt x="1415" y="582"/>
                  </a:cubicBezTo>
                  <a:cubicBezTo>
                    <a:pt x="1414" y="583"/>
                    <a:pt x="1414" y="584"/>
                    <a:pt x="1413" y="585"/>
                  </a:cubicBezTo>
                  <a:cubicBezTo>
                    <a:pt x="1413" y="586"/>
                    <a:pt x="1411" y="588"/>
                    <a:pt x="1411" y="590"/>
                  </a:cubicBezTo>
                  <a:cubicBezTo>
                    <a:pt x="1410" y="590"/>
                    <a:pt x="1410" y="591"/>
                    <a:pt x="1410" y="591"/>
                  </a:cubicBezTo>
                  <a:cubicBezTo>
                    <a:pt x="1409" y="593"/>
                    <a:pt x="1406" y="596"/>
                    <a:pt x="1404" y="597"/>
                  </a:cubicBezTo>
                  <a:cubicBezTo>
                    <a:pt x="1402" y="598"/>
                    <a:pt x="1402" y="598"/>
                    <a:pt x="1402" y="598"/>
                  </a:cubicBezTo>
                  <a:cubicBezTo>
                    <a:pt x="1402" y="599"/>
                    <a:pt x="1402" y="599"/>
                    <a:pt x="1402" y="599"/>
                  </a:cubicBezTo>
                  <a:cubicBezTo>
                    <a:pt x="1402" y="599"/>
                    <a:pt x="1402" y="599"/>
                    <a:pt x="1401" y="599"/>
                  </a:cubicBezTo>
                  <a:cubicBezTo>
                    <a:pt x="1399" y="599"/>
                    <a:pt x="1399" y="599"/>
                    <a:pt x="1399" y="599"/>
                  </a:cubicBezTo>
                  <a:cubicBezTo>
                    <a:pt x="1400" y="601"/>
                    <a:pt x="1400" y="601"/>
                    <a:pt x="1400" y="601"/>
                  </a:cubicBezTo>
                  <a:cubicBezTo>
                    <a:pt x="1400" y="601"/>
                    <a:pt x="1400" y="601"/>
                    <a:pt x="1400" y="601"/>
                  </a:cubicBezTo>
                  <a:cubicBezTo>
                    <a:pt x="1400" y="602"/>
                    <a:pt x="1400" y="602"/>
                    <a:pt x="1400" y="602"/>
                  </a:cubicBezTo>
                  <a:cubicBezTo>
                    <a:pt x="1400" y="602"/>
                    <a:pt x="1400" y="602"/>
                    <a:pt x="1400" y="602"/>
                  </a:cubicBezTo>
                  <a:cubicBezTo>
                    <a:pt x="1399" y="604"/>
                    <a:pt x="1399" y="604"/>
                    <a:pt x="1399" y="604"/>
                  </a:cubicBezTo>
                  <a:cubicBezTo>
                    <a:pt x="1397" y="605"/>
                    <a:pt x="1395" y="608"/>
                    <a:pt x="1395" y="610"/>
                  </a:cubicBezTo>
                  <a:cubicBezTo>
                    <a:pt x="1395" y="611"/>
                    <a:pt x="1395" y="615"/>
                    <a:pt x="1396" y="617"/>
                  </a:cubicBezTo>
                  <a:cubicBezTo>
                    <a:pt x="1397" y="618"/>
                    <a:pt x="1399" y="621"/>
                    <a:pt x="1400" y="624"/>
                  </a:cubicBezTo>
                  <a:cubicBezTo>
                    <a:pt x="1400" y="624"/>
                    <a:pt x="1400" y="624"/>
                    <a:pt x="1400" y="624"/>
                  </a:cubicBezTo>
                  <a:cubicBezTo>
                    <a:pt x="1400" y="624"/>
                    <a:pt x="1400" y="624"/>
                    <a:pt x="1400" y="624"/>
                  </a:cubicBezTo>
                  <a:cubicBezTo>
                    <a:pt x="1402" y="626"/>
                    <a:pt x="1402" y="629"/>
                    <a:pt x="1402" y="631"/>
                  </a:cubicBezTo>
                  <a:cubicBezTo>
                    <a:pt x="1401" y="632"/>
                    <a:pt x="1401" y="633"/>
                    <a:pt x="1401" y="635"/>
                  </a:cubicBezTo>
                  <a:cubicBezTo>
                    <a:pt x="1400" y="636"/>
                    <a:pt x="1400" y="638"/>
                    <a:pt x="1399" y="639"/>
                  </a:cubicBezTo>
                  <a:cubicBezTo>
                    <a:pt x="1399" y="640"/>
                    <a:pt x="1398" y="642"/>
                    <a:pt x="1397" y="643"/>
                  </a:cubicBezTo>
                  <a:cubicBezTo>
                    <a:pt x="1396" y="644"/>
                    <a:pt x="1396" y="644"/>
                    <a:pt x="1396" y="644"/>
                  </a:cubicBezTo>
                  <a:cubicBezTo>
                    <a:pt x="1395" y="646"/>
                    <a:pt x="1394" y="647"/>
                    <a:pt x="1393" y="649"/>
                  </a:cubicBezTo>
                  <a:cubicBezTo>
                    <a:pt x="1391" y="651"/>
                    <a:pt x="1390" y="655"/>
                    <a:pt x="1389" y="659"/>
                  </a:cubicBezTo>
                  <a:cubicBezTo>
                    <a:pt x="1388" y="660"/>
                    <a:pt x="1388" y="662"/>
                    <a:pt x="1387" y="663"/>
                  </a:cubicBezTo>
                  <a:cubicBezTo>
                    <a:pt x="1387" y="665"/>
                    <a:pt x="1386" y="667"/>
                    <a:pt x="1386" y="668"/>
                  </a:cubicBezTo>
                  <a:cubicBezTo>
                    <a:pt x="1385" y="670"/>
                    <a:pt x="1384" y="673"/>
                    <a:pt x="1384" y="676"/>
                  </a:cubicBezTo>
                  <a:cubicBezTo>
                    <a:pt x="1384" y="677"/>
                    <a:pt x="1384" y="678"/>
                    <a:pt x="1384" y="679"/>
                  </a:cubicBezTo>
                  <a:cubicBezTo>
                    <a:pt x="1384" y="680"/>
                    <a:pt x="1383" y="682"/>
                    <a:pt x="1383" y="682"/>
                  </a:cubicBezTo>
                  <a:cubicBezTo>
                    <a:pt x="1383" y="684"/>
                    <a:pt x="1382" y="687"/>
                    <a:pt x="1382" y="688"/>
                  </a:cubicBezTo>
                  <a:cubicBezTo>
                    <a:pt x="1381" y="689"/>
                    <a:pt x="1380" y="689"/>
                    <a:pt x="1379" y="689"/>
                  </a:cubicBezTo>
                  <a:cubicBezTo>
                    <a:pt x="1379" y="689"/>
                    <a:pt x="1379" y="689"/>
                    <a:pt x="1379" y="689"/>
                  </a:cubicBezTo>
                  <a:cubicBezTo>
                    <a:pt x="1378" y="689"/>
                    <a:pt x="1375" y="688"/>
                    <a:pt x="1375" y="688"/>
                  </a:cubicBezTo>
                  <a:cubicBezTo>
                    <a:pt x="1366" y="688"/>
                    <a:pt x="1366" y="688"/>
                    <a:pt x="1366" y="688"/>
                  </a:cubicBezTo>
                  <a:cubicBezTo>
                    <a:pt x="1365" y="688"/>
                    <a:pt x="1362" y="688"/>
                    <a:pt x="1361" y="686"/>
                  </a:cubicBezTo>
                  <a:cubicBezTo>
                    <a:pt x="1360" y="686"/>
                    <a:pt x="1357" y="685"/>
                    <a:pt x="1356" y="685"/>
                  </a:cubicBezTo>
                  <a:cubicBezTo>
                    <a:pt x="1355" y="685"/>
                    <a:pt x="1354" y="685"/>
                    <a:pt x="1353" y="686"/>
                  </a:cubicBezTo>
                  <a:cubicBezTo>
                    <a:pt x="1352" y="686"/>
                    <a:pt x="1351" y="686"/>
                    <a:pt x="1350" y="687"/>
                  </a:cubicBezTo>
                  <a:cubicBezTo>
                    <a:pt x="1349" y="687"/>
                    <a:pt x="1348" y="687"/>
                    <a:pt x="1347" y="688"/>
                  </a:cubicBezTo>
                  <a:cubicBezTo>
                    <a:pt x="1345" y="688"/>
                    <a:pt x="1343" y="687"/>
                    <a:pt x="1342" y="686"/>
                  </a:cubicBezTo>
                  <a:cubicBezTo>
                    <a:pt x="1341" y="685"/>
                    <a:pt x="1339" y="683"/>
                    <a:pt x="1338" y="683"/>
                  </a:cubicBezTo>
                  <a:cubicBezTo>
                    <a:pt x="1338" y="683"/>
                    <a:pt x="1338" y="683"/>
                    <a:pt x="1338" y="683"/>
                  </a:cubicBezTo>
                  <a:cubicBezTo>
                    <a:pt x="1338" y="682"/>
                    <a:pt x="1338" y="682"/>
                    <a:pt x="1338" y="682"/>
                  </a:cubicBezTo>
                  <a:cubicBezTo>
                    <a:pt x="1337" y="682"/>
                    <a:pt x="1337" y="682"/>
                    <a:pt x="1337" y="682"/>
                  </a:cubicBezTo>
                  <a:cubicBezTo>
                    <a:pt x="1337" y="683"/>
                    <a:pt x="1337" y="683"/>
                    <a:pt x="1336" y="683"/>
                  </a:cubicBezTo>
                  <a:cubicBezTo>
                    <a:pt x="1336" y="684"/>
                    <a:pt x="1336" y="684"/>
                    <a:pt x="1336" y="684"/>
                  </a:cubicBezTo>
                  <a:cubicBezTo>
                    <a:pt x="1336" y="685"/>
                    <a:pt x="1336" y="685"/>
                    <a:pt x="1336" y="685"/>
                  </a:cubicBezTo>
                  <a:cubicBezTo>
                    <a:pt x="1334" y="685"/>
                    <a:pt x="1334" y="685"/>
                    <a:pt x="1334" y="685"/>
                  </a:cubicBezTo>
                  <a:cubicBezTo>
                    <a:pt x="1335" y="686"/>
                    <a:pt x="1335" y="686"/>
                    <a:pt x="1335" y="686"/>
                  </a:cubicBezTo>
                  <a:cubicBezTo>
                    <a:pt x="1335" y="687"/>
                    <a:pt x="1335" y="687"/>
                    <a:pt x="1335" y="687"/>
                  </a:cubicBezTo>
                  <a:cubicBezTo>
                    <a:pt x="1336" y="687"/>
                    <a:pt x="1336" y="687"/>
                    <a:pt x="1336" y="687"/>
                  </a:cubicBezTo>
                  <a:cubicBezTo>
                    <a:pt x="1337" y="688"/>
                    <a:pt x="1337" y="688"/>
                    <a:pt x="1337" y="688"/>
                  </a:cubicBezTo>
                  <a:cubicBezTo>
                    <a:pt x="1337" y="690"/>
                    <a:pt x="1338" y="692"/>
                    <a:pt x="1338" y="693"/>
                  </a:cubicBezTo>
                  <a:cubicBezTo>
                    <a:pt x="1338" y="694"/>
                    <a:pt x="1339" y="695"/>
                    <a:pt x="1340" y="699"/>
                  </a:cubicBezTo>
                  <a:cubicBezTo>
                    <a:pt x="1341" y="701"/>
                    <a:pt x="1342" y="704"/>
                    <a:pt x="1342" y="706"/>
                  </a:cubicBezTo>
                  <a:cubicBezTo>
                    <a:pt x="1342" y="708"/>
                    <a:pt x="1342" y="711"/>
                    <a:pt x="1343" y="714"/>
                  </a:cubicBezTo>
                  <a:cubicBezTo>
                    <a:pt x="1343" y="731"/>
                    <a:pt x="1343" y="731"/>
                    <a:pt x="1343" y="731"/>
                  </a:cubicBezTo>
                  <a:cubicBezTo>
                    <a:pt x="1342" y="733"/>
                    <a:pt x="1342" y="736"/>
                    <a:pt x="1342" y="737"/>
                  </a:cubicBezTo>
                  <a:cubicBezTo>
                    <a:pt x="1342" y="739"/>
                    <a:pt x="1341" y="741"/>
                    <a:pt x="1341" y="742"/>
                  </a:cubicBezTo>
                  <a:cubicBezTo>
                    <a:pt x="1336" y="742"/>
                    <a:pt x="1336" y="742"/>
                    <a:pt x="1336" y="742"/>
                  </a:cubicBezTo>
                  <a:cubicBezTo>
                    <a:pt x="1336" y="742"/>
                    <a:pt x="1335" y="741"/>
                    <a:pt x="1335" y="741"/>
                  </a:cubicBezTo>
                  <a:cubicBezTo>
                    <a:pt x="1333" y="741"/>
                    <a:pt x="1332" y="742"/>
                    <a:pt x="1331" y="743"/>
                  </a:cubicBezTo>
                  <a:cubicBezTo>
                    <a:pt x="1331" y="743"/>
                    <a:pt x="1331" y="743"/>
                    <a:pt x="1331" y="743"/>
                  </a:cubicBezTo>
                  <a:cubicBezTo>
                    <a:pt x="1330" y="743"/>
                    <a:pt x="1330" y="743"/>
                    <a:pt x="1330" y="743"/>
                  </a:cubicBezTo>
                  <a:cubicBezTo>
                    <a:pt x="1330" y="744"/>
                    <a:pt x="1329" y="746"/>
                    <a:pt x="1329" y="749"/>
                  </a:cubicBezTo>
                  <a:cubicBezTo>
                    <a:pt x="1329" y="750"/>
                    <a:pt x="1329" y="752"/>
                    <a:pt x="1330" y="754"/>
                  </a:cubicBezTo>
                  <a:cubicBezTo>
                    <a:pt x="1330" y="755"/>
                    <a:pt x="1330" y="756"/>
                    <a:pt x="1330" y="757"/>
                  </a:cubicBezTo>
                  <a:cubicBezTo>
                    <a:pt x="1330" y="765"/>
                    <a:pt x="1330" y="765"/>
                    <a:pt x="1330" y="765"/>
                  </a:cubicBezTo>
                  <a:cubicBezTo>
                    <a:pt x="1331" y="767"/>
                    <a:pt x="1331" y="767"/>
                    <a:pt x="1331" y="767"/>
                  </a:cubicBezTo>
                  <a:cubicBezTo>
                    <a:pt x="1331" y="769"/>
                    <a:pt x="1332" y="772"/>
                    <a:pt x="1334" y="773"/>
                  </a:cubicBezTo>
                  <a:cubicBezTo>
                    <a:pt x="1334" y="774"/>
                    <a:pt x="1334" y="774"/>
                    <a:pt x="1335" y="774"/>
                  </a:cubicBezTo>
                  <a:cubicBezTo>
                    <a:pt x="1335" y="776"/>
                    <a:pt x="1336" y="778"/>
                    <a:pt x="1337" y="779"/>
                  </a:cubicBezTo>
                  <a:cubicBezTo>
                    <a:pt x="1337" y="782"/>
                    <a:pt x="1337" y="783"/>
                    <a:pt x="1336" y="785"/>
                  </a:cubicBezTo>
                  <a:cubicBezTo>
                    <a:pt x="1333" y="788"/>
                    <a:pt x="1333" y="788"/>
                    <a:pt x="1333" y="788"/>
                  </a:cubicBezTo>
                  <a:cubicBezTo>
                    <a:pt x="1333" y="788"/>
                    <a:pt x="1333" y="788"/>
                    <a:pt x="1333" y="788"/>
                  </a:cubicBezTo>
                  <a:cubicBezTo>
                    <a:pt x="1332" y="788"/>
                    <a:pt x="1332" y="788"/>
                    <a:pt x="1332" y="788"/>
                  </a:cubicBezTo>
                  <a:cubicBezTo>
                    <a:pt x="1332" y="788"/>
                    <a:pt x="1332" y="789"/>
                    <a:pt x="1331" y="789"/>
                  </a:cubicBezTo>
                  <a:cubicBezTo>
                    <a:pt x="1331" y="790"/>
                    <a:pt x="1331" y="790"/>
                    <a:pt x="1330" y="790"/>
                  </a:cubicBezTo>
                  <a:cubicBezTo>
                    <a:pt x="1330" y="790"/>
                    <a:pt x="1330" y="790"/>
                    <a:pt x="1330" y="790"/>
                  </a:cubicBezTo>
                  <a:cubicBezTo>
                    <a:pt x="1330" y="791"/>
                    <a:pt x="1330" y="791"/>
                    <a:pt x="1330" y="791"/>
                  </a:cubicBezTo>
                  <a:cubicBezTo>
                    <a:pt x="1330" y="792"/>
                    <a:pt x="1330" y="794"/>
                    <a:pt x="1330" y="795"/>
                  </a:cubicBezTo>
                  <a:cubicBezTo>
                    <a:pt x="1330" y="795"/>
                    <a:pt x="1330" y="795"/>
                    <a:pt x="1330" y="795"/>
                  </a:cubicBezTo>
                  <a:cubicBezTo>
                    <a:pt x="1329" y="796"/>
                    <a:pt x="1329" y="796"/>
                    <a:pt x="1329" y="796"/>
                  </a:cubicBezTo>
                  <a:cubicBezTo>
                    <a:pt x="1328" y="797"/>
                    <a:pt x="1327" y="798"/>
                    <a:pt x="1326" y="799"/>
                  </a:cubicBezTo>
                  <a:cubicBezTo>
                    <a:pt x="1325" y="799"/>
                    <a:pt x="1325" y="799"/>
                    <a:pt x="1325" y="799"/>
                  </a:cubicBezTo>
                  <a:cubicBezTo>
                    <a:pt x="1323" y="799"/>
                    <a:pt x="1323" y="798"/>
                    <a:pt x="1322" y="798"/>
                  </a:cubicBezTo>
                  <a:cubicBezTo>
                    <a:pt x="1322" y="798"/>
                    <a:pt x="1322" y="798"/>
                    <a:pt x="1322" y="798"/>
                  </a:cubicBezTo>
                  <a:cubicBezTo>
                    <a:pt x="1322" y="798"/>
                    <a:pt x="1322" y="798"/>
                    <a:pt x="1322" y="798"/>
                  </a:cubicBezTo>
                  <a:cubicBezTo>
                    <a:pt x="1321" y="796"/>
                    <a:pt x="1319" y="795"/>
                    <a:pt x="1318" y="795"/>
                  </a:cubicBezTo>
                  <a:cubicBezTo>
                    <a:pt x="1316" y="793"/>
                    <a:pt x="1315" y="793"/>
                    <a:pt x="1314" y="792"/>
                  </a:cubicBezTo>
                  <a:cubicBezTo>
                    <a:pt x="1314" y="792"/>
                    <a:pt x="1314" y="792"/>
                    <a:pt x="1314" y="792"/>
                  </a:cubicBezTo>
                  <a:cubicBezTo>
                    <a:pt x="1313" y="793"/>
                    <a:pt x="1313" y="793"/>
                    <a:pt x="1313" y="793"/>
                  </a:cubicBezTo>
                  <a:cubicBezTo>
                    <a:pt x="1312" y="794"/>
                    <a:pt x="1311" y="795"/>
                    <a:pt x="1310" y="797"/>
                  </a:cubicBezTo>
                  <a:cubicBezTo>
                    <a:pt x="1309" y="798"/>
                    <a:pt x="1309" y="798"/>
                    <a:pt x="1309" y="798"/>
                  </a:cubicBezTo>
                  <a:cubicBezTo>
                    <a:pt x="1309" y="799"/>
                    <a:pt x="1309" y="799"/>
                    <a:pt x="1309" y="799"/>
                  </a:cubicBezTo>
                  <a:cubicBezTo>
                    <a:pt x="1309" y="799"/>
                    <a:pt x="1309" y="799"/>
                    <a:pt x="1309" y="799"/>
                  </a:cubicBezTo>
                  <a:cubicBezTo>
                    <a:pt x="1309" y="799"/>
                    <a:pt x="1309" y="799"/>
                    <a:pt x="1309" y="799"/>
                  </a:cubicBezTo>
                  <a:cubicBezTo>
                    <a:pt x="1308" y="799"/>
                    <a:pt x="1308" y="799"/>
                    <a:pt x="1308" y="798"/>
                  </a:cubicBezTo>
                  <a:cubicBezTo>
                    <a:pt x="1308" y="798"/>
                    <a:pt x="1308" y="798"/>
                    <a:pt x="1308" y="798"/>
                  </a:cubicBezTo>
                  <a:cubicBezTo>
                    <a:pt x="1307" y="796"/>
                    <a:pt x="1307" y="796"/>
                    <a:pt x="1307" y="796"/>
                  </a:cubicBezTo>
                  <a:cubicBezTo>
                    <a:pt x="1306" y="793"/>
                    <a:pt x="1305" y="790"/>
                    <a:pt x="1305" y="789"/>
                  </a:cubicBezTo>
                  <a:cubicBezTo>
                    <a:pt x="1305" y="788"/>
                    <a:pt x="1305" y="788"/>
                    <a:pt x="1305" y="788"/>
                  </a:cubicBezTo>
                  <a:cubicBezTo>
                    <a:pt x="1305" y="788"/>
                    <a:pt x="1305" y="788"/>
                    <a:pt x="1305" y="788"/>
                  </a:cubicBezTo>
                  <a:cubicBezTo>
                    <a:pt x="1305" y="787"/>
                    <a:pt x="1305" y="786"/>
                    <a:pt x="1304" y="785"/>
                  </a:cubicBezTo>
                  <a:cubicBezTo>
                    <a:pt x="1304" y="784"/>
                    <a:pt x="1304" y="783"/>
                    <a:pt x="1304" y="782"/>
                  </a:cubicBezTo>
                  <a:cubicBezTo>
                    <a:pt x="1304" y="780"/>
                    <a:pt x="1303" y="778"/>
                    <a:pt x="1302" y="776"/>
                  </a:cubicBezTo>
                  <a:cubicBezTo>
                    <a:pt x="1301" y="774"/>
                    <a:pt x="1300" y="772"/>
                    <a:pt x="1300" y="770"/>
                  </a:cubicBezTo>
                  <a:cubicBezTo>
                    <a:pt x="1300" y="768"/>
                    <a:pt x="1299" y="765"/>
                    <a:pt x="1298" y="763"/>
                  </a:cubicBezTo>
                  <a:cubicBezTo>
                    <a:pt x="1297" y="761"/>
                    <a:pt x="1295" y="758"/>
                    <a:pt x="1295" y="756"/>
                  </a:cubicBezTo>
                  <a:cubicBezTo>
                    <a:pt x="1295" y="755"/>
                    <a:pt x="1294" y="753"/>
                    <a:pt x="1293" y="752"/>
                  </a:cubicBezTo>
                  <a:cubicBezTo>
                    <a:pt x="1293" y="751"/>
                    <a:pt x="1291" y="749"/>
                    <a:pt x="1291" y="747"/>
                  </a:cubicBezTo>
                  <a:cubicBezTo>
                    <a:pt x="1291" y="747"/>
                    <a:pt x="1291" y="747"/>
                    <a:pt x="1291" y="747"/>
                  </a:cubicBezTo>
                  <a:cubicBezTo>
                    <a:pt x="1291" y="747"/>
                    <a:pt x="1291" y="747"/>
                    <a:pt x="1291" y="747"/>
                  </a:cubicBezTo>
                  <a:cubicBezTo>
                    <a:pt x="1290" y="745"/>
                    <a:pt x="1289" y="743"/>
                    <a:pt x="1289" y="741"/>
                  </a:cubicBezTo>
                  <a:cubicBezTo>
                    <a:pt x="1288" y="739"/>
                    <a:pt x="1288" y="736"/>
                    <a:pt x="1288" y="734"/>
                  </a:cubicBezTo>
                  <a:cubicBezTo>
                    <a:pt x="1288" y="727"/>
                    <a:pt x="1288" y="727"/>
                    <a:pt x="1288" y="727"/>
                  </a:cubicBezTo>
                  <a:cubicBezTo>
                    <a:pt x="1288" y="727"/>
                    <a:pt x="1288" y="727"/>
                    <a:pt x="1288" y="727"/>
                  </a:cubicBezTo>
                  <a:cubicBezTo>
                    <a:pt x="1287" y="726"/>
                    <a:pt x="1287" y="725"/>
                    <a:pt x="1287" y="724"/>
                  </a:cubicBezTo>
                  <a:cubicBezTo>
                    <a:pt x="1287" y="723"/>
                    <a:pt x="1286" y="723"/>
                    <a:pt x="1286" y="722"/>
                  </a:cubicBezTo>
                  <a:cubicBezTo>
                    <a:pt x="1286" y="722"/>
                    <a:pt x="1286" y="722"/>
                    <a:pt x="1286" y="722"/>
                  </a:cubicBezTo>
                  <a:cubicBezTo>
                    <a:pt x="1286" y="721"/>
                    <a:pt x="1286" y="721"/>
                    <a:pt x="1286" y="721"/>
                  </a:cubicBezTo>
                  <a:cubicBezTo>
                    <a:pt x="1285" y="721"/>
                    <a:pt x="1284" y="719"/>
                    <a:pt x="1284" y="718"/>
                  </a:cubicBezTo>
                  <a:cubicBezTo>
                    <a:pt x="1284" y="718"/>
                    <a:pt x="1284" y="718"/>
                    <a:pt x="1284" y="718"/>
                  </a:cubicBezTo>
                  <a:cubicBezTo>
                    <a:pt x="1284" y="717"/>
                    <a:pt x="1284" y="717"/>
                    <a:pt x="1284" y="717"/>
                  </a:cubicBezTo>
                  <a:cubicBezTo>
                    <a:pt x="1284" y="717"/>
                    <a:pt x="1283" y="716"/>
                    <a:pt x="1283" y="715"/>
                  </a:cubicBezTo>
                  <a:cubicBezTo>
                    <a:pt x="1283" y="714"/>
                    <a:pt x="1283" y="713"/>
                    <a:pt x="1282" y="713"/>
                  </a:cubicBezTo>
                  <a:cubicBezTo>
                    <a:pt x="1282" y="712"/>
                    <a:pt x="1282" y="712"/>
                    <a:pt x="1282" y="712"/>
                  </a:cubicBezTo>
                  <a:cubicBezTo>
                    <a:pt x="1281" y="712"/>
                    <a:pt x="1281" y="712"/>
                    <a:pt x="1281" y="712"/>
                  </a:cubicBezTo>
                  <a:cubicBezTo>
                    <a:pt x="1281" y="710"/>
                    <a:pt x="1281" y="710"/>
                    <a:pt x="1281" y="710"/>
                  </a:cubicBezTo>
                  <a:cubicBezTo>
                    <a:pt x="1280" y="710"/>
                    <a:pt x="1280" y="710"/>
                    <a:pt x="1280" y="710"/>
                  </a:cubicBezTo>
                  <a:cubicBezTo>
                    <a:pt x="1280" y="710"/>
                    <a:pt x="1280" y="710"/>
                    <a:pt x="1280" y="710"/>
                  </a:cubicBezTo>
                  <a:cubicBezTo>
                    <a:pt x="1279" y="709"/>
                    <a:pt x="1279" y="709"/>
                    <a:pt x="1279" y="709"/>
                  </a:cubicBezTo>
                  <a:cubicBezTo>
                    <a:pt x="1278" y="709"/>
                    <a:pt x="1278" y="709"/>
                    <a:pt x="1278" y="709"/>
                  </a:cubicBezTo>
                  <a:cubicBezTo>
                    <a:pt x="1278" y="709"/>
                    <a:pt x="1277" y="708"/>
                    <a:pt x="1276" y="708"/>
                  </a:cubicBezTo>
                  <a:cubicBezTo>
                    <a:pt x="1276" y="708"/>
                    <a:pt x="1275" y="709"/>
                    <a:pt x="1275" y="709"/>
                  </a:cubicBezTo>
                  <a:cubicBezTo>
                    <a:pt x="1274" y="709"/>
                    <a:pt x="1274" y="709"/>
                    <a:pt x="1274" y="709"/>
                  </a:cubicBezTo>
                  <a:cubicBezTo>
                    <a:pt x="1274" y="710"/>
                    <a:pt x="1274" y="710"/>
                    <a:pt x="1274" y="710"/>
                  </a:cubicBezTo>
                  <a:cubicBezTo>
                    <a:pt x="1274" y="711"/>
                    <a:pt x="1273" y="711"/>
                    <a:pt x="1272" y="712"/>
                  </a:cubicBezTo>
                  <a:cubicBezTo>
                    <a:pt x="1272" y="712"/>
                    <a:pt x="1272" y="712"/>
                    <a:pt x="1272" y="712"/>
                  </a:cubicBezTo>
                  <a:cubicBezTo>
                    <a:pt x="1271" y="712"/>
                    <a:pt x="1271" y="712"/>
                    <a:pt x="1271" y="712"/>
                  </a:cubicBezTo>
                  <a:cubicBezTo>
                    <a:pt x="1271" y="712"/>
                    <a:pt x="1271" y="712"/>
                    <a:pt x="1271" y="712"/>
                  </a:cubicBezTo>
                  <a:cubicBezTo>
                    <a:pt x="1271" y="712"/>
                    <a:pt x="1270" y="712"/>
                    <a:pt x="1270" y="712"/>
                  </a:cubicBezTo>
                  <a:cubicBezTo>
                    <a:pt x="1269" y="712"/>
                    <a:pt x="1269" y="712"/>
                    <a:pt x="1268" y="712"/>
                  </a:cubicBezTo>
                  <a:cubicBezTo>
                    <a:pt x="1268" y="712"/>
                    <a:pt x="1268" y="712"/>
                    <a:pt x="1268" y="712"/>
                  </a:cubicBezTo>
                  <a:cubicBezTo>
                    <a:pt x="1264" y="709"/>
                    <a:pt x="1264" y="709"/>
                    <a:pt x="1264" y="709"/>
                  </a:cubicBezTo>
                  <a:cubicBezTo>
                    <a:pt x="1266" y="713"/>
                    <a:pt x="1266" y="713"/>
                    <a:pt x="1266" y="713"/>
                  </a:cubicBezTo>
                  <a:cubicBezTo>
                    <a:pt x="1266" y="714"/>
                    <a:pt x="1266" y="714"/>
                    <a:pt x="1266" y="714"/>
                  </a:cubicBezTo>
                  <a:cubicBezTo>
                    <a:pt x="1266" y="721"/>
                    <a:pt x="1266" y="721"/>
                    <a:pt x="1266" y="721"/>
                  </a:cubicBezTo>
                  <a:cubicBezTo>
                    <a:pt x="1266" y="722"/>
                    <a:pt x="1266" y="722"/>
                    <a:pt x="1266" y="723"/>
                  </a:cubicBezTo>
                  <a:cubicBezTo>
                    <a:pt x="1265" y="724"/>
                    <a:pt x="1264" y="726"/>
                    <a:pt x="1264" y="726"/>
                  </a:cubicBezTo>
                  <a:cubicBezTo>
                    <a:pt x="1262" y="727"/>
                    <a:pt x="1260" y="729"/>
                    <a:pt x="1259" y="731"/>
                  </a:cubicBezTo>
                  <a:cubicBezTo>
                    <a:pt x="1259" y="731"/>
                    <a:pt x="1259" y="732"/>
                    <a:pt x="1259" y="735"/>
                  </a:cubicBezTo>
                  <a:cubicBezTo>
                    <a:pt x="1259" y="737"/>
                    <a:pt x="1259" y="739"/>
                    <a:pt x="1259" y="740"/>
                  </a:cubicBezTo>
                  <a:cubicBezTo>
                    <a:pt x="1260" y="746"/>
                    <a:pt x="1260" y="746"/>
                    <a:pt x="1260" y="746"/>
                  </a:cubicBezTo>
                  <a:cubicBezTo>
                    <a:pt x="1259" y="748"/>
                    <a:pt x="1257" y="749"/>
                    <a:pt x="1255" y="751"/>
                  </a:cubicBezTo>
                  <a:cubicBezTo>
                    <a:pt x="1252" y="752"/>
                    <a:pt x="1250" y="753"/>
                    <a:pt x="1249" y="753"/>
                  </a:cubicBezTo>
                  <a:cubicBezTo>
                    <a:pt x="1249" y="753"/>
                    <a:pt x="1249" y="753"/>
                    <a:pt x="1249" y="753"/>
                  </a:cubicBezTo>
                  <a:cubicBezTo>
                    <a:pt x="1248" y="752"/>
                    <a:pt x="1247" y="750"/>
                    <a:pt x="1246" y="748"/>
                  </a:cubicBezTo>
                  <a:cubicBezTo>
                    <a:pt x="1246" y="746"/>
                    <a:pt x="1244" y="744"/>
                    <a:pt x="1243" y="744"/>
                  </a:cubicBezTo>
                  <a:cubicBezTo>
                    <a:pt x="1242" y="744"/>
                    <a:pt x="1242" y="743"/>
                    <a:pt x="1241" y="743"/>
                  </a:cubicBezTo>
                  <a:cubicBezTo>
                    <a:pt x="1240" y="743"/>
                    <a:pt x="1239" y="744"/>
                    <a:pt x="1238" y="745"/>
                  </a:cubicBezTo>
                  <a:cubicBezTo>
                    <a:pt x="1238" y="745"/>
                    <a:pt x="1238" y="745"/>
                    <a:pt x="1238" y="745"/>
                  </a:cubicBezTo>
                  <a:cubicBezTo>
                    <a:pt x="1238" y="746"/>
                    <a:pt x="1238" y="746"/>
                    <a:pt x="1238" y="746"/>
                  </a:cubicBezTo>
                  <a:cubicBezTo>
                    <a:pt x="1238" y="746"/>
                    <a:pt x="1238" y="747"/>
                    <a:pt x="1238" y="747"/>
                  </a:cubicBezTo>
                  <a:cubicBezTo>
                    <a:pt x="1238" y="747"/>
                    <a:pt x="1238" y="747"/>
                    <a:pt x="1237" y="747"/>
                  </a:cubicBezTo>
                  <a:cubicBezTo>
                    <a:pt x="1237" y="747"/>
                    <a:pt x="1237" y="747"/>
                    <a:pt x="1236" y="746"/>
                  </a:cubicBezTo>
                  <a:cubicBezTo>
                    <a:pt x="1235" y="745"/>
                    <a:pt x="1235" y="743"/>
                    <a:pt x="1234" y="742"/>
                  </a:cubicBezTo>
                  <a:cubicBezTo>
                    <a:pt x="1234" y="741"/>
                    <a:pt x="1234" y="741"/>
                    <a:pt x="1234" y="741"/>
                  </a:cubicBezTo>
                  <a:cubicBezTo>
                    <a:pt x="1234" y="741"/>
                    <a:pt x="1234" y="741"/>
                    <a:pt x="1234" y="741"/>
                  </a:cubicBezTo>
                  <a:cubicBezTo>
                    <a:pt x="1234" y="740"/>
                    <a:pt x="1234" y="739"/>
                    <a:pt x="1234" y="738"/>
                  </a:cubicBezTo>
                  <a:cubicBezTo>
                    <a:pt x="1233" y="737"/>
                    <a:pt x="1233" y="735"/>
                    <a:pt x="1233" y="735"/>
                  </a:cubicBezTo>
                  <a:cubicBezTo>
                    <a:pt x="1233" y="734"/>
                    <a:pt x="1233" y="734"/>
                    <a:pt x="1233" y="734"/>
                  </a:cubicBezTo>
                  <a:cubicBezTo>
                    <a:pt x="1232" y="732"/>
                    <a:pt x="1231" y="730"/>
                    <a:pt x="1230" y="728"/>
                  </a:cubicBezTo>
                  <a:cubicBezTo>
                    <a:pt x="1230" y="728"/>
                    <a:pt x="1230" y="728"/>
                    <a:pt x="1230" y="728"/>
                  </a:cubicBezTo>
                  <a:cubicBezTo>
                    <a:pt x="1230" y="728"/>
                    <a:pt x="1230" y="728"/>
                    <a:pt x="1230" y="728"/>
                  </a:cubicBezTo>
                  <a:cubicBezTo>
                    <a:pt x="1229" y="727"/>
                    <a:pt x="1227" y="725"/>
                    <a:pt x="1226" y="723"/>
                  </a:cubicBezTo>
                  <a:cubicBezTo>
                    <a:pt x="1225" y="722"/>
                    <a:pt x="1224" y="719"/>
                    <a:pt x="1224" y="718"/>
                  </a:cubicBezTo>
                  <a:cubicBezTo>
                    <a:pt x="1224" y="718"/>
                    <a:pt x="1224" y="718"/>
                    <a:pt x="1224" y="718"/>
                  </a:cubicBezTo>
                  <a:cubicBezTo>
                    <a:pt x="1225" y="718"/>
                    <a:pt x="1225" y="717"/>
                    <a:pt x="1225" y="716"/>
                  </a:cubicBezTo>
                  <a:cubicBezTo>
                    <a:pt x="1225" y="716"/>
                    <a:pt x="1225" y="715"/>
                    <a:pt x="1224" y="715"/>
                  </a:cubicBezTo>
                  <a:cubicBezTo>
                    <a:pt x="1224" y="715"/>
                    <a:pt x="1224" y="715"/>
                    <a:pt x="1224" y="715"/>
                  </a:cubicBezTo>
                  <a:cubicBezTo>
                    <a:pt x="1224" y="714"/>
                    <a:pt x="1225" y="712"/>
                    <a:pt x="1226" y="711"/>
                  </a:cubicBezTo>
                  <a:cubicBezTo>
                    <a:pt x="1227" y="710"/>
                    <a:pt x="1228" y="708"/>
                    <a:pt x="1227" y="706"/>
                  </a:cubicBezTo>
                  <a:cubicBezTo>
                    <a:pt x="1227" y="705"/>
                    <a:pt x="1227" y="703"/>
                    <a:pt x="1228" y="702"/>
                  </a:cubicBezTo>
                  <a:cubicBezTo>
                    <a:pt x="1228" y="702"/>
                    <a:pt x="1228" y="702"/>
                    <a:pt x="1228" y="702"/>
                  </a:cubicBezTo>
                  <a:cubicBezTo>
                    <a:pt x="1228" y="702"/>
                    <a:pt x="1228" y="702"/>
                    <a:pt x="1228" y="702"/>
                  </a:cubicBezTo>
                  <a:cubicBezTo>
                    <a:pt x="1228" y="700"/>
                    <a:pt x="1230" y="698"/>
                    <a:pt x="1230" y="698"/>
                  </a:cubicBezTo>
                  <a:cubicBezTo>
                    <a:pt x="1232" y="697"/>
                    <a:pt x="1233" y="695"/>
                    <a:pt x="1233" y="694"/>
                  </a:cubicBezTo>
                  <a:cubicBezTo>
                    <a:pt x="1233" y="694"/>
                    <a:pt x="1233" y="694"/>
                    <a:pt x="1233" y="694"/>
                  </a:cubicBezTo>
                  <a:cubicBezTo>
                    <a:pt x="1234" y="694"/>
                    <a:pt x="1235" y="693"/>
                    <a:pt x="1238" y="692"/>
                  </a:cubicBezTo>
                  <a:cubicBezTo>
                    <a:pt x="1238" y="692"/>
                    <a:pt x="1238" y="692"/>
                    <a:pt x="1238" y="692"/>
                  </a:cubicBezTo>
                  <a:cubicBezTo>
                    <a:pt x="1240" y="692"/>
                    <a:pt x="1240" y="692"/>
                    <a:pt x="1240" y="692"/>
                  </a:cubicBezTo>
                  <a:cubicBezTo>
                    <a:pt x="1241" y="691"/>
                    <a:pt x="1243" y="690"/>
                    <a:pt x="1244" y="689"/>
                  </a:cubicBezTo>
                  <a:cubicBezTo>
                    <a:pt x="1245" y="688"/>
                    <a:pt x="1246" y="686"/>
                    <a:pt x="1248" y="686"/>
                  </a:cubicBezTo>
                  <a:cubicBezTo>
                    <a:pt x="1248" y="686"/>
                    <a:pt x="1248" y="686"/>
                    <a:pt x="1248" y="686"/>
                  </a:cubicBezTo>
                  <a:cubicBezTo>
                    <a:pt x="1248" y="686"/>
                    <a:pt x="1248" y="686"/>
                    <a:pt x="1248" y="686"/>
                  </a:cubicBezTo>
                  <a:cubicBezTo>
                    <a:pt x="1250" y="685"/>
                    <a:pt x="1252" y="684"/>
                    <a:pt x="1253" y="684"/>
                  </a:cubicBezTo>
                  <a:cubicBezTo>
                    <a:pt x="1253" y="684"/>
                    <a:pt x="1253" y="684"/>
                    <a:pt x="1253" y="684"/>
                  </a:cubicBezTo>
                  <a:cubicBezTo>
                    <a:pt x="1255" y="684"/>
                    <a:pt x="1256" y="685"/>
                    <a:pt x="1257" y="685"/>
                  </a:cubicBezTo>
                  <a:cubicBezTo>
                    <a:pt x="1258" y="685"/>
                    <a:pt x="1258" y="685"/>
                    <a:pt x="1258" y="685"/>
                  </a:cubicBezTo>
                  <a:cubicBezTo>
                    <a:pt x="1259" y="685"/>
                    <a:pt x="1260" y="685"/>
                    <a:pt x="1260" y="685"/>
                  </a:cubicBezTo>
                  <a:cubicBezTo>
                    <a:pt x="1260" y="684"/>
                    <a:pt x="1261" y="684"/>
                    <a:pt x="1261" y="683"/>
                  </a:cubicBezTo>
                  <a:cubicBezTo>
                    <a:pt x="1262" y="681"/>
                    <a:pt x="1262" y="679"/>
                    <a:pt x="1263" y="678"/>
                  </a:cubicBezTo>
                  <a:cubicBezTo>
                    <a:pt x="1264" y="678"/>
                    <a:pt x="1264" y="677"/>
                    <a:pt x="1264" y="676"/>
                  </a:cubicBezTo>
                  <a:cubicBezTo>
                    <a:pt x="1264" y="676"/>
                    <a:pt x="1264" y="676"/>
                    <a:pt x="1264" y="676"/>
                  </a:cubicBezTo>
                  <a:cubicBezTo>
                    <a:pt x="1264" y="675"/>
                    <a:pt x="1264" y="675"/>
                    <a:pt x="1264" y="675"/>
                  </a:cubicBezTo>
                  <a:cubicBezTo>
                    <a:pt x="1264" y="675"/>
                    <a:pt x="1265" y="675"/>
                    <a:pt x="1266" y="675"/>
                  </a:cubicBezTo>
                  <a:cubicBezTo>
                    <a:pt x="1268" y="675"/>
                    <a:pt x="1269" y="673"/>
                    <a:pt x="1269" y="671"/>
                  </a:cubicBezTo>
                  <a:cubicBezTo>
                    <a:pt x="1269" y="670"/>
                    <a:pt x="1270" y="669"/>
                    <a:pt x="1270" y="668"/>
                  </a:cubicBezTo>
                  <a:cubicBezTo>
                    <a:pt x="1270" y="667"/>
                    <a:pt x="1270" y="667"/>
                    <a:pt x="1270" y="666"/>
                  </a:cubicBezTo>
                  <a:cubicBezTo>
                    <a:pt x="1271" y="665"/>
                    <a:pt x="1271" y="665"/>
                    <a:pt x="1271" y="665"/>
                  </a:cubicBezTo>
                  <a:cubicBezTo>
                    <a:pt x="1271" y="664"/>
                    <a:pt x="1272" y="664"/>
                    <a:pt x="1272" y="664"/>
                  </a:cubicBezTo>
                  <a:cubicBezTo>
                    <a:pt x="1273" y="664"/>
                    <a:pt x="1273" y="664"/>
                    <a:pt x="1273" y="664"/>
                  </a:cubicBezTo>
                  <a:cubicBezTo>
                    <a:pt x="1273" y="663"/>
                    <a:pt x="1273" y="663"/>
                    <a:pt x="1273" y="663"/>
                  </a:cubicBezTo>
                  <a:cubicBezTo>
                    <a:pt x="1273" y="661"/>
                    <a:pt x="1273" y="661"/>
                    <a:pt x="1273" y="661"/>
                  </a:cubicBezTo>
                  <a:cubicBezTo>
                    <a:pt x="1274" y="660"/>
                    <a:pt x="1275" y="658"/>
                    <a:pt x="1276" y="655"/>
                  </a:cubicBezTo>
                  <a:cubicBezTo>
                    <a:pt x="1276" y="655"/>
                    <a:pt x="1276" y="655"/>
                    <a:pt x="1276" y="655"/>
                  </a:cubicBezTo>
                  <a:cubicBezTo>
                    <a:pt x="1276" y="654"/>
                    <a:pt x="1276" y="654"/>
                    <a:pt x="1276" y="654"/>
                  </a:cubicBezTo>
                  <a:cubicBezTo>
                    <a:pt x="1276" y="654"/>
                    <a:pt x="1276" y="653"/>
                    <a:pt x="1276" y="652"/>
                  </a:cubicBezTo>
                  <a:cubicBezTo>
                    <a:pt x="1277" y="650"/>
                    <a:pt x="1277" y="649"/>
                    <a:pt x="1277" y="648"/>
                  </a:cubicBezTo>
                  <a:cubicBezTo>
                    <a:pt x="1277" y="647"/>
                    <a:pt x="1277" y="646"/>
                    <a:pt x="1278" y="646"/>
                  </a:cubicBezTo>
                  <a:cubicBezTo>
                    <a:pt x="1278" y="646"/>
                    <a:pt x="1278" y="645"/>
                    <a:pt x="1279" y="645"/>
                  </a:cubicBezTo>
                  <a:cubicBezTo>
                    <a:pt x="1279" y="645"/>
                    <a:pt x="1279" y="645"/>
                    <a:pt x="1279" y="646"/>
                  </a:cubicBezTo>
                  <a:cubicBezTo>
                    <a:pt x="1280" y="646"/>
                    <a:pt x="1280" y="646"/>
                    <a:pt x="1281" y="646"/>
                  </a:cubicBezTo>
                  <a:cubicBezTo>
                    <a:pt x="1281" y="646"/>
                    <a:pt x="1282" y="646"/>
                    <a:pt x="1283" y="646"/>
                  </a:cubicBezTo>
                  <a:cubicBezTo>
                    <a:pt x="1284" y="646"/>
                    <a:pt x="1284" y="646"/>
                    <a:pt x="1285" y="646"/>
                  </a:cubicBezTo>
                  <a:cubicBezTo>
                    <a:pt x="1287" y="645"/>
                    <a:pt x="1287" y="645"/>
                    <a:pt x="1287" y="645"/>
                  </a:cubicBezTo>
                  <a:cubicBezTo>
                    <a:pt x="1286" y="644"/>
                    <a:pt x="1286" y="644"/>
                    <a:pt x="1286" y="644"/>
                  </a:cubicBezTo>
                  <a:cubicBezTo>
                    <a:pt x="1286" y="644"/>
                    <a:pt x="1286" y="643"/>
                    <a:pt x="1286" y="643"/>
                  </a:cubicBezTo>
                  <a:cubicBezTo>
                    <a:pt x="1285" y="641"/>
                    <a:pt x="1283" y="640"/>
                    <a:pt x="1281" y="638"/>
                  </a:cubicBezTo>
                  <a:cubicBezTo>
                    <a:pt x="1280" y="637"/>
                    <a:pt x="1280" y="637"/>
                    <a:pt x="1280" y="637"/>
                  </a:cubicBezTo>
                  <a:cubicBezTo>
                    <a:pt x="1280" y="637"/>
                    <a:pt x="1280" y="637"/>
                    <a:pt x="1280" y="636"/>
                  </a:cubicBezTo>
                  <a:cubicBezTo>
                    <a:pt x="1280" y="634"/>
                    <a:pt x="1280" y="634"/>
                    <a:pt x="1280" y="634"/>
                  </a:cubicBezTo>
                  <a:cubicBezTo>
                    <a:pt x="1278" y="635"/>
                    <a:pt x="1278" y="635"/>
                    <a:pt x="1278" y="635"/>
                  </a:cubicBezTo>
                  <a:cubicBezTo>
                    <a:pt x="1278" y="635"/>
                    <a:pt x="1277" y="635"/>
                    <a:pt x="1277" y="635"/>
                  </a:cubicBezTo>
                  <a:cubicBezTo>
                    <a:pt x="1275" y="635"/>
                    <a:pt x="1275" y="635"/>
                    <a:pt x="1275" y="635"/>
                  </a:cubicBezTo>
                  <a:cubicBezTo>
                    <a:pt x="1275" y="635"/>
                    <a:pt x="1275" y="635"/>
                    <a:pt x="1275" y="635"/>
                  </a:cubicBezTo>
                  <a:cubicBezTo>
                    <a:pt x="1274" y="635"/>
                    <a:pt x="1272" y="633"/>
                    <a:pt x="1270" y="632"/>
                  </a:cubicBezTo>
                  <a:cubicBezTo>
                    <a:pt x="1269" y="632"/>
                    <a:pt x="1266" y="630"/>
                    <a:pt x="1264" y="630"/>
                  </a:cubicBezTo>
                  <a:cubicBezTo>
                    <a:pt x="1264" y="630"/>
                    <a:pt x="1263" y="630"/>
                    <a:pt x="1263" y="631"/>
                  </a:cubicBezTo>
                  <a:cubicBezTo>
                    <a:pt x="1259" y="631"/>
                    <a:pt x="1256" y="631"/>
                    <a:pt x="1255" y="632"/>
                  </a:cubicBezTo>
                  <a:cubicBezTo>
                    <a:pt x="1254" y="632"/>
                    <a:pt x="1252" y="633"/>
                    <a:pt x="1250" y="633"/>
                  </a:cubicBezTo>
                  <a:cubicBezTo>
                    <a:pt x="1248" y="634"/>
                    <a:pt x="1247" y="634"/>
                    <a:pt x="1246" y="634"/>
                  </a:cubicBezTo>
                  <a:cubicBezTo>
                    <a:pt x="1244" y="635"/>
                    <a:pt x="1243" y="635"/>
                    <a:pt x="1242" y="635"/>
                  </a:cubicBezTo>
                  <a:cubicBezTo>
                    <a:pt x="1241" y="635"/>
                    <a:pt x="1240" y="635"/>
                    <a:pt x="1240" y="635"/>
                  </a:cubicBezTo>
                  <a:cubicBezTo>
                    <a:pt x="1239" y="634"/>
                    <a:pt x="1239" y="634"/>
                    <a:pt x="1238" y="634"/>
                  </a:cubicBezTo>
                  <a:cubicBezTo>
                    <a:pt x="1237" y="634"/>
                    <a:pt x="1236" y="634"/>
                    <a:pt x="1235" y="635"/>
                  </a:cubicBezTo>
                  <a:cubicBezTo>
                    <a:pt x="1235" y="635"/>
                    <a:pt x="1235" y="635"/>
                    <a:pt x="1235" y="635"/>
                  </a:cubicBezTo>
                  <a:cubicBezTo>
                    <a:pt x="1235" y="635"/>
                    <a:pt x="1235" y="635"/>
                    <a:pt x="1235" y="635"/>
                  </a:cubicBezTo>
                  <a:cubicBezTo>
                    <a:pt x="1235" y="635"/>
                    <a:pt x="1234" y="635"/>
                    <a:pt x="1233" y="635"/>
                  </a:cubicBezTo>
                  <a:cubicBezTo>
                    <a:pt x="1232" y="635"/>
                    <a:pt x="1231" y="635"/>
                    <a:pt x="1230" y="635"/>
                  </a:cubicBezTo>
                  <a:cubicBezTo>
                    <a:pt x="1229" y="634"/>
                    <a:pt x="1228" y="634"/>
                    <a:pt x="1226" y="634"/>
                  </a:cubicBezTo>
                  <a:cubicBezTo>
                    <a:pt x="1225" y="634"/>
                    <a:pt x="1224" y="634"/>
                    <a:pt x="1223" y="633"/>
                  </a:cubicBezTo>
                  <a:cubicBezTo>
                    <a:pt x="1223" y="633"/>
                    <a:pt x="1223" y="633"/>
                    <a:pt x="1223" y="633"/>
                  </a:cubicBezTo>
                  <a:cubicBezTo>
                    <a:pt x="1215" y="634"/>
                    <a:pt x="1215" y="634"/>
                    <a:pt x="1215" y="634"/>
                  </a:cubicBezTo>
                  <a:cubicBezTo>
                    <a:pt x="1213" y="634"/>
                    <a:pt x="1213" y="634"/>
                    <a:pt x="1213" y="634"/>
                  </a:cubicBezTo>
                  <a:cubicBezTo>
                    <a:pt x="1211" y="635"/>
                    <a:pt x="1209" y="635"/>
                    <a:pt x="1208" y="636"/>
                  </a:cubicBezTo>
                  <a:cubicBezTo>
                    <a:pt x="1206" y="637"/>
                    <a:pt x="1203" y="637"/>
                    <a:pt x="1201" y="637"/>
                  </a:cubicBezTo>
                  <a:cubicBezTo>
                    <a:pt x="1193" y="637"/>
                    <a:pt x="1193" y="637"/>
                    <a:pt x="1193" y="637"/>
                  </a:cubicBezTo>
                  <a:cubicBezTo>
                    <a:pt x="1193" y="637"/>
                    <a:pt x="1191" y="638"/>
                    <a:pt x="1190" y="638"/>
                  </a:cubicBezTo>
                  <a:cubicBezTo>
                    <a:pt x="1188" y="638"/>
                    <a:pt x="1186" y="638"/>
                    <a:pt x="1184" y="638"/>
                  </a:cubicBezTo>
                  <a:cubicBezTo>
                    <a:pt x="1182" y="639"/>
                    <a:pt x="1179" y="639"/>
                    <a:pt x="1177" y="639"/>
                  </a:cubicBezTo>
                  <a:cubicBezTo>
                    <a:pt x="1177" y="639"/>
                    <a:pt x="1177" y="639"/>
                    <a:pt x="1177" y="639"/>
                  </a:cubicBezTo>
                  <a:cubicBezTo>
                    <a:pt x="1176" y="639"/>
                    <a:pt x="1174" y="639"/>
                    <a:pt x="1174" y="639"/>
                  </a:cubicBezTo>
                  <a:cubicBezTo>
                    <a:pt x="1173" y="639"/>
                    <a:pt x="1173" y="639"/>
                    <a:pt x="1173" y="639"/>
                  </a:cubicBezTo>
                  <a:cubicBezTo>
                    <a:pt x="1173" y="639"/>
                    <a:pt x="1172" y="638"/>
                    <a:pt x="1171" y="638"/>
                  </a:cubicBezTo>
                  <a:cubicBezTo>
                    <a:pt x="1169" y="637"/>
                    <a:pt x="1168" y="637"/>
                    <a:pt x="1168" y="636"/>
                  </a:cubicBezTo>
                  <a:cubicBezTo>
                    <a:pt x="1167" y="636"/>
                    <a:pt x="1167" y="636"/>
                    <a:pt x="1167" y="636"/>
                  </a:cubicBezTo>
                  <a:cubicBezTo>
                    <a:pt x="1167" y="636"/>
                    <a:pt x="1166" y="636"/>
                    <a:pt x="1165" y="636"/>
                  </a:cubicBezTo>
                  <a:cubicBezTo>
                    <a:pt x="1164" y="636"/>
                    <a:pt x="1162" y="636"/>
                    <a:pt x="1161" y="636"/>
                  </a:cubicBezTo>
                  <a:cubicBezTo>
                    <a:pt x="1161" y="635"/>
                    <a:pt x="1161" y="635"/>
                    <a:pt x="1161" y="635"/>
                  </a:cubicBezTo>
                  <a:cubicBezTo>
                    <a:pt x="1161" y="635"/>
                    <a:pt x="1160" y="635"/>
                    <a:pt x="1159" y="635"/>
                  </a:cubicBezTo>
                  <a:cubicBezTo>
                    <a:pt x="1158" y="635"/>
                    <a:pt x="1157" y="635"/>
                    <a:pt x="1157" y="634"/>
                  </a:cubicBezTo>
                  <a:cubicBezTo>
                    <a:pt x="1157" y="634"/>
                    <a:pt x="1157" y="634"/>
                    <a:pt x="1157" y="634"/>
                  </a:cubicBezTo>
                  <a:cubicBezTo>
                    <a:pt x="1155" y="634"/>
                    <a:pt x="1155" y="634"/>
                    <a:pt x="1155" y="634"/>
                  </a:cubicBezTo>
                  <a:cubicBezTo>
                    <a:pt x="1154" y="634"/>
                    <a:pt x="1152" y="634"/>
                    <a:pt x="1150" y="633"/>
                  </a:cubicBezTo>
                  <a:cubicBezTo>
                    <a:pt x="1149" y="633"/>
                    <a:pt x="1149" y="633"/>
                    <a:pt x="1149" y="633"/>
                  </a:cubicBezTo>
                  <a:cubicBezTo>
                    <a:pt x="1149" y="633"/>
                    <a:pt x="1149" y="633"/>
                    <a:pt x="1149" y="633"/>
                  </a:cubicBezTo>
                  <a:cubicBezTo>
                    <a:pt x="1148" y="633"/>
                    <a:pt x="1145" y="632"/>
                    <a:pt x="1145" y="629"/>
                  </a:cubicBezTo>
                  <a:cubicBezTo>
                    <a:pt x="1145" y="628"/>
                    <a:pt x="1145" y="628"/>
                    <a:pt x="1145" y="628"/>
                  </a:cubicBezTo>
                  <a:cubicBezTo>
                    <a:pt x="1145" y="628"/>
                    <a:pt x="1145" y="627"/>
                    <a:pt x="1146" y="626"/>
                  </a:cubicBezTo>
                  <a:cubicBezTo>
                    <a:pt x="1146" y="625"/>
                    <a:pt x="1146" y="625"/>
                    <a:pt x="1146" y="625"/>
                  </a:cubicBezTo>
                  <a:cubicBezTo>
                    <a:pt x="1146" y="624"/>
                    <a:pt x="1146" y="624"/>
                    <a:pt x="1146" y="624"/>
                  </a:cubicBezTo>
                  <a:cubicBezTo>
                    <a:pt x="1146" y="623"/>
                    <a:pt x="1146" y="623"/>
                    <a:pt x="1146" y="623"/>
                  </a:cubicBezTo>
                  <a:cubicBezTo>
                    <a:pt x="1146" y="622"/>
                    <a:pt x="1146" y="622"/>
                    <a:pt x="1146" y="621"/>
                  </a:cubicBezTo>
                  <a:cubicBezTo>
                    <a:pt x="1147" y="620"/>
                    <a:pt x="1147" y="619"/>
                    <a:pt x="1146" y="618"/>
                  </a:cubicBezTo>
                  <a:cubicBezTo>
                    <a:pt x="1146" y="617"/>
                    <a:pt x="1146" y="615"/>
                    <a:pt x="1145" y="613"/>
                  </a:cubicBezTo>
                  <a:cubicBezTo>
                    <a:pt x="1145" y="613"/>
                    <a:pt x="1144" y="610"/>
                    <a:pt x="1143" y="609"/>
                  </a:cubicBezTo>
                  <a:cubicBezTo>
                    <a:pt x="1143" y="609"/>
                    <a:pt x="1143" y="609"/>
                    <a:pt x="1143" y="609"/>
                  </a:cubicBezTo>
                  <a:cubicBezTo>
                    <a:pt x="1143" y="607"/>
                    <a:pt x="1143" y="605"/>
                    <a:pt x="1144" y="604"/>
                  </a:cubicBezTo>
                  <a:cubicBezTo>
                    <a:pt x="1144" y="604"/>
                    <a:pt x="1144" y="604"/>
                    <a:pt x="1144" y="604"/>
                  </a:cubicBezTo>
                  <a:cubicBezTo>
                    <a:pt x="1145" y="604"/>
                    <a:pt x="1145" y="604"/>
                    <a:pt x="1145" y="604"/>
                  </a:cubicBezTo>
                  <a:cubicBezTo>
                    <a:pt x="1145" y="602"/>
                    <a:pt x="1145" y="601"/>
                    <a:pt x="1144" y="599"/>
                  </a:cubicBezTo>
                  <a:cubicBezTo>
                    <a:pt x="1144" y="599"/>
                    <a:pt x="1144" y="599"/>
                    <a:pt x="1144" y="599"/>
                  </a:cubicBezTo>
                  <a:cubicBezTo>
                    <a:pt x="1144" y="599"/>
                    <a:pt x="1144" y="599"/>
                    <a:pt x="1144" y="599"/>
                  </a:cubicBezTo>
                  <a:cubicBezTo>
                    <a:pt x="1144" y="598"/>
                    <a:pt x="1143" y="597"/>
                    <a:pt x="1142" y="596"/>
                  </a:cubicBezTo>
                  <a:cubicBezTo>
                    <a:pt x="1142" y="595"/>
                    <a:pt x="1142" y="595"/>
                    <a:pt x="1141" y="594"/>
                  </a:cubicBezTo>
                  <a:cubicBezTo>
                    <a:pt x="1141" y="592"/>
                    <a:pt x="1138" y="589"/>
                    <a:pt x="1136" y="587"/>
                  </a:cubicBezTo>
                  <a:cubicBezTo>
                    <a:pt x="1134" y="586"/>
                    <a:pt x="1134" y="586"/>
                    <a:pt x="1134" y="586"/>
                  </a:cubicBezTo>
                  <a:cubicBezTo>
                    <a:pt x="1134" y="586"/>
                    <a:pt x="1134" y="586"/>
                    <a:pt x="1134" y="586"/>
                  </a:cubicBezTo>
                  <a:cubicBezTo>
                    <a:pt x="1134" y="586"/>
                    <a:pt x="1134" y="586"/>
                    <a:pt x="1134" y="586"/>
                  </a:cubicBezTo>
                  <a:cubicBezTo>
                    <a:pt x="1133" y="585"/>
                    <a:pt x="1133" y="585"/>
                    <a:pt x="1133" y="585"/>
                  </a:cubicBezTo>
                  <a:cubicBezTo>
                    <a:pt x="1132" y="586"/>
                    <a:pt x="1132" y="586"/>
                    <a:pt x="1132" y="586"/>
                  </a:cubicBezTo>
                  <a:cubicBezTo>
                    <a:pt x="1131" y="587"/>
                    <a:pt x="1131" y="587"/>
                    <a:pt x="1131" y="587"/>
                  </a:cubicBezTo>
                  <a:cubicBezTo>
                    <a:pt x="1131" y="591"/>
                    <a:pt x="1131" y="591"/>
                    <a:pt x="1131" y="591"/>
                  </a:cubicBezTo>
                  <a:cubicBezTo>
                    <a:pt x="1131" y="592"/>
                    <a:pt x="1131" y="592"/>
                    <a:pt x="1131" y="592"/>
                  </a:cubicBezTo>
                  <a:cubicBezTo>
                    <a:pt x="1132" y="592"/>
                    <a:pt x="1132" y="593"/>
                    <a:pt x="1132" y="594"/>
                  </a:cubicBezTo>
                  <a:cubicBezTo>
                    <a:pt x="1132" y="594"/>
                    <a:pt x="1132" y="595"/>
                    <a:pt x="1132" y="596"/>
                  </a:cubicBezTo>
                  <a:cubicBezTo>
                    <a:pt x="1131" y="596"/>
                    <a:pt x="1131" y="596"/>
                    <a:pt x="1131" y="596"/>
                  </a:cubicBezTo>
                  <a:cubicBezTo>
                    <a:pt x="1131" y="596"/>
                    <a:pt x="1131" y="596"/>
                    <a:pt x="1131" y="596"/>
                  </a:cubicBezTo>
                  <a:cubicBezTo>
                    <a:pt x="1131" y="597"/>
                    <a:pt x="1131" y="597"/>
                    <a:pt x="1131" y="597"/>
                  </a:cubicBezTo>
                  <a:cubicBezTo>
                    <a:pt x="1130" y="598"/>
                    <a:pt x="1130" y="598"/>
                    <a:pt x="1129" y="598"/>
                  </a:cubicBezTo>
                  <a:cubicBezTo>
                    <a:pt x="1129" y="598"/>
                    <a:pt x="1129" y="598"/>
                    <a:pt x="1129" y="598"/>
                  </a:cubicBezTo>
                  <a:cubicBezTo>
                    <a:pt x="1128" y="597"/>
                    <a:pt x="1127" y="597"/>
                    <a:pt x="1126" y="597"/>
                  </a:cubicBezTo>
                  <a:cubicBezTo>
                    <a:pt x="1126" y="597"/>
                    <a:pt x="1125" y="596"/>
                    <a:pt x="1124" y="596"/>
                  </a:cubicBezTo>
                  <a:cubicBezTo>
                    <a:pt x="1124" y="596"/>
                    <a:pt x="1124" y="596"/>
                    <a:pt x="1124" y="596"/>
                  </a:cubicBezTo>
                  <a:cubicBezTo>
                    <a:pt x="1119" y="596"/>
                    <a:pt x="1119" y="596"/>
                    <a:pt x="1119" y="596"/>
                  </a:cubicBezTo>
                  <a:cubicBezTo>
                    <a:pt x="1119" y="596"/>
                    <a:pt x="1119" y="596"/>
                    <a:pt x="1119" y="596"/>
                  </a:cubicBezTo>
                  <a:cubicBezTo>
                    <a:pt x="1119" y="596"/>
                    <a:pt x="1118" y="596"/>
                    <a:pt x="1118" y="596"/>
                  </a:cubicBezTo>
                  <a:cubicBezTo>
                    <a:pt x="1118" y="596"/>
                    <a:pt x="1117" y="596"/>
                    <a:pt x="1116" y="595"/>
                  </a:cubicBezTo>
                  <a:cubicBezTo>
                    <a:pt x="1115" y="595"/>
                    <a:pt x="1115" y="595"/>
                    <a:pt x="1114" y="595"/>
                  </a:cubicBezTo>
                  <a:cubicBezTo>
                    <a:pt x="1113" y="593"/>
                    <a:pt x="1112" y="591"/>
                    <a:pt x="1110" y="591"/>
                  </a:cubicBezTo>
                  <a:cubicBezTo>
                    <a:pt x="1110" y="590"/>
                    <a:pt x="1110" y="590"/>
                    <a:pt x="1110" y="590"/>
                  </a:cubicBezTo>
                  <a:cubicBezTo>
                    <a:pt x="1110" y="590"/>
                    <a:pt x="1110" y="590"/>
                    <a:pt x="1110" y="590"/>
                  </a:cubicBezTo>
                  <a:cubicBezTo>
                    <a:pt x="1108" y="590"/>
                    <a:pt x="1106" y="589"/>
                    <a:pt x="1106" y="588"/>
                  </a:cubicBezTo>
                  <a:cubicBezTo>
                    <a:pt x="1105" y="586"/>
                    <a:pt x="1105" y="586"/>
                    <a:pt x="1105" y="585"/>
                  </a:cubicBezTo>
                  <a:cubicBezTo>
                    <a:pt x="1105" y="585"/>
                    <a:pt x="1105" y="585"/>
                    <a:pt x="1105" y="585"/>
                  </a:cubicBezTo>
                  <a:cubicBezTo>
                    <a:pt x="1105" y="584"/>
                    <a:pt x="1105" y="584"/>
                    <a:pt x="1105" y="584"/>
                  </a:cubicBezTo>
                  <a:cubicBezTo>
                    <a:pt x="1105" y="584"/>
                    <a:pt x="1105" y="584"/>
                    <a:pt x="1105" y="583"/>
                  </a:cubicBezTo>
                  <a:cubicBezTo>
                    <a:pt x="1105" y="583"/>
                    <a:pt x="1105" y="583"/>
                    <a:pt x="1105" y="582"/>
                  </a:cubicBezTo>
                  <a:cubicBezTo>
                    <a:pt x="1105" y="582"/>
                    <a:pt x="1105" y="582"/>
                    <a:pt x="1105" y="582"/>
                  </a:cubicBezTo>
                  <a:cubicBezTo>
                    <a:pt x="1105" y="582"/>
                    <a:pt x="1105" y="582"/>
                    <a:pt x="1105" y="582"/>
                  </a:cubicBezTo>
                  <a:cubicBezTo>
                    <a:pt x="1105" y="581"/>
                    <a:pt x="1105" y="580"/>
                    <a:pt x="1104" y="580"/>
                  </a:cubicBezTo>
                  <a:cubicBezTo>
                    <a:pt x="1104" y="579"/>
                    <a:pt x="1103" y="579"/>
                    <a:pt x="1103" y="578"/>
                  </a:cubicBezTo>
                  <a:cubicBezTo>
                    <a:pt x="1102" y="578"/>
                    <a:pt x="1101" y="578"/>
                    <a:pt x="1101" y="577"/>
                  </a:cubicBezTo>
                  <a:cubicBezTo>
                    <a:pt x="1100" y="577"/>
                    <a:pt x="1099" y="576"/>
                    <a:pt x="1098" y="576"/>
                  </a:cubicBezTo>
                  <a:cubicBezTo>
                    <a:pt x="1097" y="576"/>
                    <a:pt x="1097" y="576"/>
                    <a:pt x="1097" y="576"/>
                  </a:cubicBezTo>
                  <a:cubicBezTo>
                    <a:pt x="1096" y="577"/>
                    <a:pt x="1096" y="577"/>
                    <a:pt x="1096" y="577"/>
                  </a:cubicBezTo>
                  <a:cubicBezTo>
                    <a:pt x="1096" y="578"/>
                    <a:pt x="1096" y="578"/>
                    <a:pt x="1096" y="578"/>
                  </a:cubicBezTo>
                  <a:cubicBezTo>
                    <a:pt x="1096" y="579"/>
                    <a:pt x="1097" y="581"/>
                    <a:pt x="1098" y="581"/>
                  </a:cubicBezTo>
                  <a:cubicBezTo>
                    <a:pt x="1099" y="582"/>
                    <a:pt x="1099" y="584"/>
                    <a:pt x="1099" y="585"/>
                  </a:cubicBezTo>
                  <a:cubicBezTo>
                    <a:pt x="1099" y="586"/>
                    <a:pt x="1098" y="586"/>
                    <a:pt x="1097" y="586"/>
                  </a:cubicBezTo>
                  <a:cubicBezTo>
                    <a:pt x="1096" y="586"/>
                    <a:pt x="1095" y="586"/>
                    <a:pt x="1095" y="586"/>
                  </a:cubicBezTo>
                  <a:cubicBezTo>
                    <a:pt x="1094" y="586"/>
                    <a:pt x="1093" y="586"/>
                    <a:pt x="1092" y="586"/>
                  </a:cubicBezTo>
                  <a:cubicBezTo>
                    <a:pt x="1091" y="586"/>
                    <a:pt x="1088" y="585"/>
                    <a:pt x="1087" y="583"/>
                  </a:cubicBezTo>
                  <a:cubicBezTo>
                    <a:pt x="1086" y="583"/>
                    <a:pt x="1086" y="583"/>
                    <a:pt x="1086" y="583"/>
                  </a:cubicBezTo>
                  <a:cubicBezTo>
                    <a:pt x="1086" y="583"/>
                    <a:pt x="1086" y="583"/>
                    <a:pt x="1086" y="583"/>
                  </a:cubicBezTo>
                  <a:cubicBezTo>
                    <a:pt x="1085" y="583"/>
                    <a:pt x="1084" y="581"/>
                    <a:pt x="1084" y="579"/>
                  </a:cubicBezTo>
                  <a:cubicBezTo>
                    <a:pt x="1084" y="578"/>
                    <a:pt x="1083" y="577"/>
                    <a:pt x="1081" y="576"/>
                  </a:cubicBezTo>
                  <a:cubicBezTo>
                    <a:pt x="1080" y="576"/>
                    <a:pt x="1077" y="574"/>
                    <a:pt x="1077" y="573"/>
                  </a:cubicBezTo>
                  <a:cubicBezTo>
                    <a:pt x="1076" y="573"/>
                    <a:pt x="1076" y="573"/>
                    <a:pt x="1076" y="573"/>
                  </a:cubicBezTo>
                  <a:cubicBezTo>
                    <a:pt x="1076" y="573"/>
                    <a:pt x="1076" y="573"/>
                    <a:pt x="1076" y="573"/>
                  </a:cubicBezTo>
                  <a:cubicBezTo>
                    <a:pt x="1075" y="573"/>
                    <a:pt x="1073" y="572"/>
                    <a:pt x="1073" y="571"/>
                  </a:cubicBezTo>
                  <a:cubicBezTo>
                    <a:pt x="1073" y="571"/>
                    <a:pt x="1073" y="571"/>
                    <a:pt x="1073" y="571"/>
                  </a:cubicBezTo>
                  <a:cubicBezTo>
                    <a:pt x="1073" y="571"/>
                    <a:pt x="1073" y="571"/>
                    <a:pt x="1073" y="571"/>
                  </a:cubicBezTo>
                  <a:cubicBezTo>
                    <a:pt x="1072" y="570"/>
                    <a:pt x="1072" y="570"/>
                    <a:pt x="1072" y="569"/>
                  </a:cubicBezTo>
                  <a:cubicBezTo>
                    <a:pt x="1071" y="569"/>
                    <a:pt x="1071" y="568"/>
                    <a:pt x="1070" y="568"/>
                  </a:cubicBezTo>
                  <a:cubicBezTo>
                    <a:pt x="1070" y="567"/>
                    <a:pt x="1069" y="567"/>
                    <a:pt x="1069" y="567"/>
                  </a:cubicBezTo>
                  <a:cubicBezTo>
                    <a:pt x="1068" y="566"/>
                    <a:pt x="1068" y="566"/>
                    <a:pt x="1068" y="566"/>
                  </a:cubicBezTo>
                  <a:cubicBezTo>
                    <a:pt x="1068" y="567"/>
                    <a:pt x="1068" y="567"/>
                    <a:pt x="1068" y="567"/>
                  </a:cubicBezTo>
                  <a:cubicBezTo>
                    <a:pt x="1067" y="567"/>
                    <a:pt x="1066" y="568"/>
                    <a:pt x="1066" y="569"/>
                  </a:cubicBezTo>
                  <a:cubicBezTo>
                    <a:pt x="1066" y="569"/>
                    <a:pt x="1066" y="570"/>
                    <a:pt x="1066" y="570"/>
                  </a:cubicBezTo>
                  <a:cubicBezTo>
                    <a:pt x="1065" y="571"/>
                    <a:pt x="1065" y="572"/>
                    <a:pt x="1065" y="573"/>
                  </a:cubicBezTo>
                  <a:cubicBezTo>
                    <a:pt x="1065" y="575"/>
                    <a:pt x="1065" y="575"/>
                    <a:pt x="1065" y="575"/>
                  </a:cubicBezTo>
                  <a:cubicBezTo>
                    <a:pt x="1069" y="575"/>
                    <a:pt x="1069" y="575"/>
                    <a:pt x="1069" y="575"/>
                  </a:cubicBezTo>
                  <a:cubicBezTo>
                    <a:pt x="1071" y="575"/>
                    <a:pt x="1072" y="576"/>
                    <a:pt x="1073" y="578"/>
                  </a:cubicBezTo>
                  <a:cubicBezTo>
                    <a:pt x="1073" y="578"/>
                    <a:pt x="1074" y="580"/>
                    <a:pt x="1071" y="583"/>
                  </a:cubicBezTo>
                  <a:cubicBezTo>
                    <a:pt x="1069" y="584"/>
                    <a:pt x="1067" y="585"/>
                    <a:pt x="1066" y="587"/>
                  </a:cubicBezTo>
                  <a:cubicBezTo>
                    <a:pt x="1066" y="588"/>
                    <a:pt x="1065" y="590"/>
                    <a:pt x="1063" y="591"/>
                  </a:cubicBezTo>
                  <a:cubicBezTo>
                    <a:pt x="1063" y="591"/>
                    <a:pt x="1061" y="592"/>
                    <a:pt x="1060" y="592"/>
                  </a:cubicBezTo>
                  <a:cubicBezTo>
                    <a:pt x="1060" y="593"/>
                    <a:pt x="1060" y="593"/>
                    <a:pt x="1060" y="593"/>
                  </a:cubicBezTo>
                  <a:cubicBezTo>
                    <a:pt x="1060" y="593"/>
                    <a:pt x="1060" y="593"/>
                    <a:pt x="1060" y="593"/>
                  </a:cubicBezTo>
                  <a:cubicBezTo>
                    <a:pt x="1059" y="594"/>
                    <a:pt x="1057" y="596"/>
                    <a:pt x="1057" y="598"/>
                  </a:cubicBezTo>
                  <a:cubicBezTo>
                    <a:pt x="1057" y="600"/>
                    <a:pt x="1056" y="603"/>
                    <a:pt x="1055" y="604"/>
                  </a:cubicBezTo>
                  <a:cubicBezTo>
                    <a:pt x="1055" y="604"/>
                    <a:pt x="1055" y="605"/>
                    <a:pt x="1055" y="607"/>
                  </a:cubicBezTo>
                  <a:cubicBezTo>
                    <a:pt x="1055" y="608"/>
                    <a:pt x="1055" y="608"/>
                    <a:pt x="1055" y="608"/>
                  </a:cubicBezTo>
                  <a:cubicBezTo>
                    <a:pt x="1055" y="608"/>
                    <a:pt x="1055" y="608"/>
                    <a:pt x="1055" y="608"/>
                  </a:cubicBezTo>
                  <a:cubicBezTo>
                    <a:pt x="1056" y="609"/>
                    <a:pt x="1056" y="610"/>
                    <a:pt x="1056" y="611"/>
                  </a:cubicBezTo>
                  <a:cubicBezTo>
                    <a:pt x="1056" y="614"/>
                    <a:pt x="1056" y="614"/>
                    <a:pt x="1056" y="614"/>
                  </a:cubicBezTo>
                  <a:cubicBezTo>
                    <a:pt x="1057" y="613"/>
                    <a:pt x="1057" y="613"/>
                    <a:pt x="1057" y="613"/>
                  </a:cubicBezTo>
                  <a:cubicBezTo>
                    <a:pt x="1058" y="613"/>
                    <a:pt x="1058" y="613"/>
                    <a:pt x="1059" y="613"/>
                  </a:cubicBezTo>
                  <a:cubicBezTo>
                    <a:pt x="1060" y="613"/>
                    <a:pt x="1060" y="613"/>
                    <a:pt x="1060" y="613"/>
                  </a:cubicBezTo>
                  <a:cubicBezTo>
                    <a:pt x="1061" y="613"/>
                    <a:pt x="1063" y="613"/>
                    <a:pt x="1063" y="613"/>
                  </a:cubicBezTo>
                  <a:cubicBezTo>
                    <a:pt x="1064" y="614"/>
                    <a:pt x="1064" y="614"/>
                    <a:pt x="1064" y="614"/>
                  </a:cubicBezTo>
                  <a:cubicBezTo>
                    <a:pt x="1064" y="614"/>
                    <a:pt x="1064" y="614"/>
                    <a:pt x="1064" y="614"/>
                  </a:cubicBezTo>
                  <a:cubicBezTo>
                    <a:pt x="1065" y="614"/>
                    <a:pt x="1068" y="615"/>
                    <a:pt x="1069" y="617"/>
                  </a:cubicBezTo>
                  <a:cubicBezTo>
                    <a:pt x="1071" y="618"/>
                    <a:pt x="1073" y="621"/>
                    <a:pt x="1074" y="623"/>
                  </a:cubicBezTo>
                  <a:cubicBezTo>
                    <a:pt x="1074" y="624"/>
                    <a:pt x="1076" y="627"/>
                    <a:pt x="1079" y="628"/>
                  </a:cubicBezTo>
                  <a:cubicBezTo>
                    <a:pt x="1080" y="628"/>
                    <a:pt x="1081" y="628"/>
                    <a:pt x="1082" y="628"/>
                  </a:cubicBezTo>
                  <a:cubicBezTo>
                    <a:pt x="1083" y="628"/>
                    <a:pt x="1084" y="628"/>
                    <a:pt x="1084" y="627"/>
                  </a:cubicBezTo>
                  <a:cubicBezTo>
                    <a:pt x="1084" y="627"/>
                    <a:pt x="1084" y="627"/>
                    <a:pt x="1084" y="627"/>
                  </a:cubicBezTo>
                  <a:cubicBezTo>
                    <a:pt x="1085" y="627"/>
                    <a:pt x="1085" y="627"/>
                    <a:pt x="1085" y="627"/>
                  </a:cubicBezTo>
                  <a:cubicBezTo>
                    <a:pt x="1086" y="627"/>
                    <a:pt x="1087" y="627"/>
                    <a:pt x="1088" y="627"/>
                  </a:cubicBezTo>
                  <a:cubicBezTo>
                    <a:pt x="1089" y="627"/>
                    <a:pt x="1090" y="627"/>
                    <a:pt x="1091" y="627"/>
                  </a:cubicBezTo>
                  <a:cubicBezTo>
                    <a:pt x="1091" y="627"/>
                    <a:pt x="1091" y="627"/>
                    <a:pt x="1091" y="627"/>
                  </a:cubicBezTo>
                  <a:cubicBezTo>
                    <a:pt x="1091" y="627"/>
                    <a:pt x="1091" y="627"/>
                    <a:pt x="1091" y="627"/>
                  </a:cubicBezTo>
                  <a:cubicBezTo>
                    <a:pt x="1093" y="627"/>
                    <a:pt x="1094" y="629"/>
                    <a:pt x="1094" y="631"/>
                  </a:cubicBezTo>
                  <a:cubicBezTo>
                    <a:pt x="1094" y="632"/>
                    <a:pt x="1096" y="635"/>
                    <a:pt x="1098" y="636"/>
                  </a:cubicBezTo>
                  <a:cubicBezTo>
                    <a:pt x="1101" y="636"/>
                    <a:pt x="1101" y="639"/>
                    <a:pt x="1101" y="640"/>
                  </a:cubicBezTo>
                  <a:cubicBezTo>
                    <a:pt x="1101" y="640"/>
                    <a:pt x="1101" y="640"/>
                    <a:pt x="1101" y="640"/>
                  </a:cubicBezTo>
                  <a:cubicBezTo>
                    <a:pt x="1101" y="640"/>
                    <a:pt x="1101" y="640"/>
                    <a:pt x="1101" y="641"/>
                  </a:cubicBezTo>
                  <a:cubicBezTo>
                    <a:pt x="1100" y="642"/>
                    <a:pt x="1099" y="642"/>
                    <a:pt x="1098" y="643"/>
                  </a:cubicBezTo>
                  <a:cubicBezTo>
                    <a:pt x="1096" y="643"/>
                    <a:pt x="1094" y="644"/>
                    <a:pt x="1093" y="645"/>
                  </a:cubicBezTo>
                  <a:cubicBezTo>
                    <a:pt x="1093" y="645"/>
                    <a:pt x="1092" y="646"/>
                    <a:pt x="1091" y="646"/>
                  </a:cubicBezTo>
                  <a:cubicBezTo>
                    <a:pt x="1090" y="646"/>
                    <a:pt x="1089" y="645"/>
                    <a:pt x="1088" y="645"/>
                  </a:cubicBezTo>
                  <a:cubicBezTo>
                    <a:pt x="1087" y="645"/>
                    <a:pt x="1086" y="644"/>
                    <a:pt x="1084" y="644"/>
                  </a:cubicBezTo>
                  <a:cubicBezTo>
                    <a:pt x="1083" y="644"/>
                    <a:pt x="1081" y="644"/>
                    <a:pt x="1080" y="644"/>
                  </a:cubicBezTo>
                  <a:cubicBezTo>
                    <a:pt x="1080" y="644"/>
                    <a:pt x="1080" y="644"/>
                    <a:pt x="1080" y="644"/>
                  </a:cubicBezTo>
                  <a:cubicBezTo>
                    <a:pt x="1080" y="644"/>
                    <a:pt x="1080" y="644"/>
                    <a:pt x="1080" y="644"/>
                  </a:cubicBezTo>
                  <a:cubicBezTo>
                    <a:pt x="1077" y="644"/>
                    <a:pt x="1076" y="645"/>
                    <a:pt x="1076" y="647"/>
                  </a:cubicBezTo>
                  <a:cubicBezTo>
                    <a:pt x="1076" y="648"/>
                    <a:pt x="1075" y="650"/>
                    <a:pt x="1075" y="651"/>
                  </a:cubicBezTo>
                  <a:cubicBezTo>
                    <a:pt x="1075" y="652"/>
                    <a:pt x="1075" y="653"/>
                    <a:pt x="1075" y="654"/>
                  </a:cubicBezTo>
                  <a:cubicBezTo>
                    <a:pt x="1074" y="655"/>
                    <a:pt x="1074" y="656"/>
                    <a:pt x="1073" y="657"/>
                  </a:cubicBezTo>
                  <a:cubicBezTo>
                    <a:pt x="1072" y="658"/>
                    <a:pt x="1072" y="659"/>
                    <a:pt x="1071" y="660"/>
                  </a:cubicBezTo>
                  <a:cubicBezTo>
                    <a:pt x="1070" y="662"/>
                    <a:pt x="1068" y="662"/>
                    <a:pt x="1067" y="662"/>
                  </a:cubicBezTo>
                  <a:cubicBezTo>
                    <a:pt x="1064" y="661"/>
                    <a:pt x="1063" y="661"/>
                    <a:pt x="1062" y="661"/>
                  </a:cubicBezTo>
                  <a:cubicBezTo>
                    <a:pt x="1061" y="661"/>
                    <a:pt x="1061" y="662"/>
                    <a:pt x="1061" y="663"/>
                  </a:cubicBezTo>
                  <a:cubicBezTo>
                    <a:pt x="1061" y="664"/>
                    <a:pt x="1060" y="666"/>
                    <a:pt x="1059" y="668"/>
                  </a:cubicBezTo>
                  <a:cubicBezTo>
                    <a:pt x="1059" y="668"/>
                    <a:pt x="1058" y="669"/>
                    <a:pt x="1058" y="669"/>
                  </a:cubicBezTo>
                  <a:cubicBezTo>
                    <a:pt x="1057" y="671"/>
                    <a:pt x="1056" y="673"/>
                    <a:pt x="1056" y="674"/>
                  </a:cubicBezTo>
                  <a:cubicBezTo>
                    <a:pt x="1056" y="674"/>
                    <a:pt x="1056" y="674"/>
                    <a:pt x="1056" y="674"/>
                  </a:cubicBezTo>
                  <a:cubicBezTo>
                    <a:pt x="1055" y="675"/>
                    <a:pt x="1055" y="677"/>
                    <a:pt x="1056" y="679"/>
                  </a:cubicBezTo>
                  <a:cubicBezTo>
                    <a:pt x="1057" y="680"/>
                    <a:pt x="1058" y="681"/>
                    <a:pt x="1058" y="681"/>
                  </a:cubicBezTo>
                  <a:cubicBezTo>
                    <a:pt x="1058" y="681"/>
                    <a:pt x="1059" y="682"/>
                    <a:pt x="1060" y="684"/>
                  </a:cubicBezTo>
                  <a:cubicBezTo>
                    <a:pt x="1060" y="684"/>
                    <a:pt x="1060" y="684"/>
                    <a:pt x="1060" y="684"/>
                  </a:cubicBezTo>
                  <a:cubicBezTo>
                    <a:pt x="1060" y="684"/>
                    <a:pt x="1060" y="684"/>
                    <a:pt x="1060" y="684"/>
                  </a:cubicBezTo>
                  <a:cubicBezTo>
                    <a:pt x="1061" y="685"/>
                    <a:pt x="1063" y="685"/>
                    <a:pt x="1064" y="685"/>
                  </a:cubicBezTo>
                  <a:cubicBezTo>
                    <a:pt x="1066" y="685"/>
                    <a:pt x="1069" y="686"/>
                    <a:pt x="1070" y="687"/>
                  </a:cubicBezTo>
                  <a:cubicBezTo>
                    <a:pt x="1070" y="687"/>
                    <a:pt x="1070" y="687"/>
                    <a:pt x="1070" y="687"/>
                  </a:cubicBezTo>
                  <a:cubicBezTo>
                    <a:pt x="1070" y="687"/>
                    <a:pt x="1070" y="687"/>
                    <a:pt x="1070" y="687"/>
                  </a:cubicBezTo>
                  <a:cubicBezTo>
                    <a:pt x="1071" y="687"/>
                    <a:pt x="1071" y="688"/>
                    <a:pt x="1072" y="688"/>
                  </a:cubicBezTo>
                  <a:cubicBezTo>
                    <a:pt x="1073" y="688"/>
                    <a:pt x="1075" y="689"/>
                    <a:pt x="1075" y="689"/>
                  </a:cubicBezTo>
                  <a:cubicBezTo>
                    <a:pt x="1075" y="689"/>
                    <a:pt x="1075" y="689"/>
                    <a:pt x="1075" y="689"/>
                  </a:cubicBezTo>
                  <a:cubicBezTo>
                    <a:pt x="1076" y="690"/>
                    <a:pt x="1076" y="690"/>
                    <a:pt x="1076" y="690"/>
                  </a:cubicBezTo>
                  <a:cubicBezTo>
                    <a:pt x="1077" y="690"/>
                    <a:pt x="1077" y="690"/>
                    <a:pt x="1078" y="691"/>
                  </a:cubicBezTo>
                  <a:cubicBezTo>
                    <a:pt x="1078" y="691"/>
                    <a:pt x="1078" y="691"/>
                    <a:pt x="1078" y="691"/>
                  </a:cubicBezTo>
                  <a:cubicBezTo>
                    <a:pt x="1078" y="691"/>
                    <a:pt x="1078" y="691"/>
                    <a:pt x="1078" y="691"/>
                  </a:cubicBezTo>
                  <a:cubicBezTo>
                    <a:pt x="1079" y="691"/>
                    <a:pt x="1079" y="691"/>
                    <a:pt x="1081" y="692"/>
                  </a:cubicBezTo>
                  <a:cubicBezTo>
                    <a:pt x="1082" y="692"/>
                    <a:pt x="1083" y="692"/>
                    <a:pt x="1085" y="692"/>
                  </a:cubicBezTo>
                  <a:cubicBezTo>
                    <a:pt x="1086" y="692"/>
                    <a:pt x="1086" y="692"/>
                    <a:pt x="1086" y="692"/>
                  </a:cubicBezTo>
                  <a:cubicBezTo>
                    <a:pt x="1088" y="692"/>
                    <a:pt x="1089" y="693"/>
                    <a:pt x="1090" y="693"/>
                  </a:cubicBezTo>
                  <a:cubicBezTo>
                    <a:pt x="1091" y="694"/>
                    <a:pt x="1092" y="697"/>
                    <a:pt x="1092" y="698"/>
                  </a:cubicBezTo>
                  <a:cubicBezTo>
                    <a:pt x="1092" y="704"/>
                    <a:pt x="1092" y="704"/>
                    <a:pt x="1092" y="704"/>
                  </a:cubicBezTo>
                  <a:cubicBezTo>
                    <a:pt x="1092" y="706"/>
                    <a:pt x="1093" y="708"/>
                    <a:pt x="1094" y="709"/>
                  </a:cubicBezTo>
                  <a:cubicBezTo>
                    <a:pt x="1094" y="710"/>
                    <a:pt x="1094" y="712"/>
                    <a:pt x="1093" y="713"/>
                  </a:cubicBezTo>
                  <a:cubicBezTo>
                    <a:pt x="1092" y="713"/>
                    <a:pt x="1091" y="715"/>
                    <a:pt x="1090" y="715"/>
                  </a:cubicBezTo>
                  <a:cubicBezTo>
                    <a:pt x="1089" y="715"/>
                    <a:pt x="1089" y="715"/>
                    <a:pt x="1089" y="715"/>
                  </a:cubicBezTo>
                  <a:cubicBezTo>
                    <a:pt x="1088" y="716"/>
                    <a:pt x="1088" y="716"/>
                    <a:pt x="1088" y="716"/>
                  </a:cubicBezTo>
                  <a:cubicBezTo>
                    <a:pt x="1088" y="716"/>
                    <a:pt x="1088" y="716"/>
                    <a:pt x="1088" y="716"/>
                  </a:cubicBezTo>
                  <a:cubicBezTo>
                    <a:pt x="1088" y="716"/>
                    <a:pt x="1087" y="717"/>
                    <a:pt x="1086" y="718"/>
                  </a:cubicBezTo>
                  <a:cubicBezTo>
                    <a:pt x="1086" y="719"/>
                    <a:pt x="1086" y="719"/>
                    <a:pt x="1086" y="719"/>
                  </a:cubicBezTo>
                  <a:cubicBezTo>
                    <a:pt x="1086" y="719"/>
                    <a:pt x="1086" y="719"/>
                    <a:pt x="1086" y="719"/>
                  </a:cubicBezTo>
                  <a:cubicBezTo>
                    <a:pt x="1086" y="720"/>
                    <a:pt x="1086" y="721"/>
                    <a:pt x="1086" y="722"/>
                  </a:cubicBezTo>
                  <a:cubicBezTo>
                    <a:pt x="1086" y="723"/>
                    <a:pt x="1085" y="724"/>
                    <a:pt x="1085" y="725"/>
                  </a:cubicBezTo>
                  <a:cubicBezTo>
                    <a:pt x="1085" y="726"/>
                    <a:pt x="1086" y="729"/>
                    <a:pt x="1087" y="730"/>
                  </a:cubicBezTo>
                  <a:cubicBezTo>
                    <a:pt x="1088" y="731"/>
                    <a:pt x="1089" y="733"/>
                    <a:pt x="1090" y="734"/>
                  </a:cubicBezTo>
                  <a:cubicBezTo>
                    <a:pt x="1090" y="734"/>
                    <a:pt x="1091" y="734"/>
                    <a:pt x="1091" y="735"/>
                  </a:cubicBezTo>
                  <a:cubicBezTo>
                    <a:pt x="1092" y="735"/>
                    <a:pt x="1093" y="736"/>
                    <a:pt x="1094" y="737"/>
                  </a:cubicBezTo>
                  <a:cubicBezTo>
                    <a:pt x="1095" y="737"/>
                    <a:pt x="1095" y="737"/>
                    <a:pt x="1095" y="737"/>
                  </a:cubicBezTo>
                  <a:cubicBezTo>
                    <a:pt x="1095" y="737"/>
                    <a:pt x="1095" y="737"/>
                    <a:pt x="1095" y="737"/>
                  </a:cubicBezTo>
                  <a:cubicBezTo>
                    <a:pt x="1096" y="738"/>
                    <a:pt x="1097" y="739"/>
                    <a:pt x="1097" y="739"/>
                  </a:cubicBezTo>
                  <a:cubicBezTo>
                    <a:pt x="1097" y="741"/>
                    <a:pt x="1097" y="741"/>
                    <a:pt x="1097" y="741"/>
                  </a:cubicBezTo>
                  <a:cubicBezTo>
                    <a:pt x="1097" y="742"/>
                    <a:pt x="1096" y="743"/>
                    <a:pt x="1096" y="744"/>
                  </a:cubicBezTo>
                  <a:cubicBezTo>
                    <a:pt x="1096" y="745"/>
                    <a:pt x="1096" y="746"/>
                    <a:pt x="1096" y="746"/>
                  </a:cubicBezTo>
                  <a:cubicBezTo>
                    <a:pt x="1095" y="746"/>
                    <a:pt x="1095" y="746"/>
                    <a:pt x="1095" y="746"/>
                  </a:cubicBezTo>
                  <a:cubicBezTo>
                    <a:pt x="1095" y="747"/>
                    <a:pt x="1095" y="747"/>
                    <a:pt x="1095" y="747"/>
                  </a:cubicBezTo>
                  <a:cubicBezTo>
                    <a:pt x="1096" y="749"/>
                    <a:pt x="1097" y="750"/>
                    <a:pt x="1098" y="750"/>
                  </a:cubicBezTo>
                  <a:cubicBezTo>
                    <a:pt x="1099" y="750"/>
                    <a:pt x="1100" y="750"/>
                    <a:pt x="1101" y="750"/>
                  </a:cubicBezTo>
                  <a:cubicBezTo>
                    <a:pt x="1102" y="750"/>
                    <a:pt x="1103" y="750"/>
                    <a:pt x="1104" y="750"/>
                  </a:cubicBezTo>
                  <a:cubicBezTo>
                    <a:pt x="1105" y="751"/>
                    <a:pt x="1106" y="751"/>
                    <a:pt x="1106" y="752"/>
                  </a:cubicBezTo>
                  <a:cubicBezTo>
                    <a:pt x="1107" y="753"/>
                    <a:pt x="1107" y="754"/>
                    <a:pt x="1106" y="754"/>
                  </a:cubicBezTo>
                  <a:cubicBezTo>
                    <a:pt x="1105" y="756"/>
                    <a:pt x="1104" y="759"/>
                    <a:pt x="1104" y="760"/>
                  </a:cubicBezTo>
                  <a:cubicBezTo>
                    <a:pt x="1104" y="762"/>
                    <a:pt x="1105" y="765"/>
                    <a:pt x="1106" y="766"/>
                  </a:cubicBezTo>
                  <a:cubicBezTo>
                    <a:pt x="1107" y="767"/>
                    <a:pt x="1107" y="768"/>
                    <a:pt x="1107" y="768"/>
                  </a:cubicBezTo>
                  <a:cubicBezTo>
                    <a:pt x="1108" y="770"/>
                    <a:pt x="1108" y="771"/>
                    <a:pt x="1109" y="771"/>
                  </a:cubicBezTo>
                  <a:cubicBezTo>
                    <a:pt x="1110" y="773"/>
                    <a:pt x="1110" y="775"/>
                    <a:pt x="1109" y="776"/>
                  </a:cubicBezTo>
                  <a:cubicBezTo>
                    <a:pt x="1108" y="778"/>
                    <a:pt x="1108" y="781"/>
                    <a:pt x="1109" y="782"/>
                  </a:cubicBezTo>
                  <a:cubicBezTo>
                    <a:pt x="1109" y="784"/>
                    <a:pt x="1110" y="786"/>
                    <a:pt x="1111" y="787"/>
                  </a:cubicBezTo>
                  <a:cubicBezTo>
                    <a:pt x="1112" y="789"/>
                    <a:pt x="1112" y="792"/>
                    <a:pt x="1112" y="793"/>
                  </a:cubicBezTo>
                  <a:cubicBezTo>
                    <a:pt x="1112" y="795"/>
                    <a:pt x="1112" y="798"/>
                    <a:pt x="1114" y="800"/>
                  </a:cubicBezTo>
                  <a:cubicBezTo>
                    <a:pt x="1115" y="802"/>
                    <a:pt x="1115" y="802"/>
                    <a:pt x="1115" y="802"/>
                  </a:cubicBezTo>
                  <a:cubicBezTo>
                    <a:pt x="1116" y="803"/>
                    <a:pt x="1116" y="804"/>
                    <a:pt x="1117" y="805"/>
                  </a:cubicBezTo>
                  <a:cubicBezTo>
                    <a:pt x="1117" y="806"/>
                    <a:pt x="1118" y="807"/>
                    <a:pt x="1118" y="807"/>
                  </a:cubicBezTo>
                  <a:cubicBezTo>
                    <a:pt x="1118" y="807"/>
                    <a:pt x="1118" y="807"/>
                    <a:pt x="1118" y="807"/>
                  </a:cubicBezTo>
                  <a:cubicBezTo>
                    <a:pt x="1118" y="808"/>
                    <a:pt x="1117" y="809"/>
                    <a:pt x="1117" y="810"/>
                  </a:cubicBezTo>
                  <a:cubicBezTo>
                    <a:pt x="1117" y="812"/>
                    <a:pt x="1117" y="814"/>
                    <a:pt x="1118" y="815"/>
                  </a:cubicBezTo>
                  <a:cubicBezTo>
                    <a:pt x="1118" y="821"/>
                    <a:pt x="1118" y="821"/>
                    <a:pt x="1118" y="821"/>
                  </a:cubicBezTo>
                  <a:cubicBezTo>
                    <a:pt x="1117" y="823"/>
                    <a:pt x="1117" y="824"/>
                    <a:pt x="1117" y="824"/>
                  </a:cubicBezTo>
                  <a:cubicBezTo>
                    <a:pt x="1115" y="823"/>
                    <a:pt x="1115" y="823"/>
                    <a:pt x="1115" y="823"/>
                  </a:cubicBezTo>
                  <a:cubicBezTo>
                    <a:pt x="1113" y="821"/>
                    <a:pt x="1112" y="820"/>
                    <a:pt x="1112" y="820"/>
                  </a:cubicBezTo>
                  <a:cubicBezTo>
                    <a:pt x="1111" y="820"/>
                    <a:pt x="1111" y="820"/>
                    <a:pt x="1111" y="820"/>
                  </a:cubicBezTo>
                  <a:cubicBezTo>
                    <a:pt x="1109" y="820"/>
                    <a:pt x="1109" y="820"/>
                    <a:pt x="1109" y="820"/>
                  </a:cubicBezTo>
                  <a:cubicBezTo>
                    <a:pt x="1110" y="822"/>
                    <a:pt x="1110" y="822"/>
                    <a:pt x="1110" y="822"/>
                  </a:cubicBezTo>
                  <a:cubicBezTo>
                    <a:pt x="1110" y="823"/>
                    <a:pt x="1110" y="823"/>
                    <a:pt x="1110" y="823"/>
                  </a:cubicBezTo>
                  <a:cubicBezTo>
                    <a:pt x="1110" y="823"/>
                    <a:pt x="1110" y="823"/>
                    <a:pt x="1110" y="823"/>
                  </a:cubicBezTo>
                  <a:cubicBezTo>
                    <a:pt x="1111" y="823"/>
                    <a:pt x="1111" y="823"/>
                    <a:pt x="1111" y="823"/>
                  </a:cubicBezTo>
                  <a:cubicBezTo>
                    <a:pt x="1111" y="823"/>
                    <a:pt x="1112" y="824"/>
                    <a:pt x="1112" y="824"/>
                  </a:cubicBezTo>
                  <a:cubicBezTo>
                    <a:pt x="1113" y="825"/>
                    <a:pt x="1113" y="825"/>
                    <a:pt x="1113" y="825"/>
                  </a:cubicBezTo>
                  <a:cubicBezTo>
                    <a:pt x="1114" y="826"/>
                    <a:pt x="1114" y="826"/>
                    <a:pt x="1115" y="827"/>
                  </a:cubicBezTo>
                  <a:cubicBezTo>
                    <a:pt x="1115" y="828"/>
                    <a:pt x="1115" y="828"/>
                    <a:pt x="1116" y="829"/>
                  </a:cubicBezTo>
                  <a:cubicBezTo>
                    <a:pt x="1116" y="829"/>
                    <a:pt x="1116" y="829"/>
                    <a:pt x="1116" y="829"/>
                  </a:cubicBezTo>
                  <a:cubicBezTo>
                    <a:pt x="1116" y="829"/>
                    <a:pt x="1116" y="829"/>
                    <a:pt x="1116" y="829"/>
                  </a:cubicBezTo>
                  <a:cubicBezTo>
                    <a:pt x="1116" y="829"/>
                    <a:pt x="1116" y="830"/>
                    <a:pt x="1117" y="831"/>
                  </a:cubicBezTo>
                  <a:cubicBezTo>
                    <a:pt x="1118" y="831"/>
                    <a:pt x="1118" y="832"/>
                    <a:pt x="1119" y="833"/>
                  </a:cubicBezTo>
                  <a:cubicBezTo>
                    <a:pt x="1119" y="833"/>
                    <a:pt x="1119" y="834"/>
                    <a:pt x="1119" y="835"/>
                  </a:cubicBezTo>
                  <a:cubicBezTo>
                    <a:pt x="1119" y="836"/>
                    <a:pt x="1119" y="837"/>
                    <a:pt x="1118" y="837"/>
                  </a:cubicBezTo>
                  <a:cubicBezTo>
                    <a:pt x="1118" y="837"/>
                    <a:pt x="1118" y="837"/>
                    <a:pt x="1118" y="837"/>
                  </a:cubicBezTo>
                  <a:cubicBezTo>
                    <a:pt x="1117" y="837"/>
                    <a:pt x="1117" y="837"/>
                    <a:pt x="1117" y="837"/>
                  </a:cubicBezTo>
                  <a:cubicBezTo>
                    <a:pt x="1117" y="838"/>
                    <a:pt x="1115" y="838"/>
                    <a:pt x="1113" y="838"/>
                  </a:cubicBezTo>
                  <a:cubicBezTo>
                    <a:pt x="1111" y="838"/>
                    <a:pt x="1110" y="836"/>
                    <a:pt x="1108" y="835"/>
                  </a:cubicBezTo>
                  <a:cubicBezTo>
                    <a:pt x="1108" y="834"/>
                    <a:pt x="1107" y="834"/>
                    <a:pt x="1107" y="834"/>
                  </a:cubicBezTo>
                  <a:cubicBezTo>
                    <a:pt x="1106" y="834"/>
                    <a:pt x="1106" y="834"/>
                    <a:pt x="1106" y="834"/>
                  </a:cubicBezTo>
                  <a:cubicBezTo>
                    <a:pt x="1105" y="835"/>
                    <a:pt x="1105" y="835"/>
                    <a:pt x="1105" y="835"/>
                  </a:cubicBezTo>
                  <a:cubicBezTo>
                    <a:pt x="1105" y="835"/>
                    <a:pt x="1105" y="836"/>
                    <a:pt x="1105" y="836"/>
                  </a:cubicBezTo>
                  <a:cubicBezTo>
                    <a:pt x="1104" y="836"/>
                    <a:pt x="1104" y="836"/>
                    <a:pt x="1104" y="836"/>
                  </a:cubicBezTo>
                  <a:cubicBezTo>
                    <a:pt x="1104" y="837"/>
                    <a:pt x="1104" y="837"/>
                    <a:pt x="1104" y="837"/>
                  </a:cubicBezTo>
                  <a:cubicBezTo>
                    <a:pt x="1103" y="837"/>
                    <a:pt x="1103" y="837"/>
                    <a:pt x="1103" y="837"/>
                  </a:cubicBezTo>
                  <a:cubicBezTo>
                    <a:pt x="1103" y="838"/>
                    <a:pt x="1103" y="838"/>
                    <a:pt x="1102" y="839"/>
                  </a:cubicBezTo>
                  <a:cubicBezTo>
                    <a:pt x="1102" y="839"/>
                    <a:pt x="1102" y="839"/>
                    <a:pt x="1102" y="839"/>
                  </a:cubicBezTo>
                  <a:cubicBezTo>
                    <a:pt x="1102" y="840"/>
                    <a:pt x="1102" y="840"/>
                    <a:pt x="1102" y="840"/>
                  </a:cubicBezTo>
                  <a:cubicBezTo>
                    <a:pt x="1102" y="841"/>
                    <a:pt x="1101" y="841"/>
                    <a:pt x="1100" y="841"/>
                  </a:cubicBezTo>
                  <a:cubicBezTo>
                    <a:pt x="1100" y="841"/>
                    <a:pt x="1100" y="841"/>
                    <a:pt x="1100" y="841"/>
                  </a:cubicBezTo>
                  <a:cubicBezTo>
                    <a:pt x="1100" y="840"/>
                    <a:pt x="1099" y="840"/>
                    <a:pt x="1098" y="838"/>
                  </a:cubicBezTo>
                  <a:cubicBezTo>
                    <a:pt x="1098" y="824"/>
                    <a:pt x="1098" y="824"/>
                    <a:pt x="1098" y="824"/>
                  </a:cubicBezTo>
                  <a:cubicBezTo>
                    <a:pt x="1098" y="824"/>
                    <a:pt x="1098" y="823"/>
                    <a:pt x="1098" y="822"/>
                  </a:cubicBezTo>
                  <a:cubicBezTo>
                    <a:pt x="1099" y="821"/>
                    <a:pt x="1099" y="821"/>
                    <a:pt x="1099" y="821"/>
                  </a:cubicBezTo>
                  <a:cubicBezTo>
                    <a:pt x="1099" y="818"/>
                    <a:pt x="1099" y="818"/>
                    <a:pt x="1099" y="818"/>
                  </a:cubicBezTo>
                  <a:cubicBezTo>
                    <a:pt x="1097" y="820"/>
                    <a:pt x="1097" y="820"/>
                    <a:pt x="1097" y="820"/>
                  </a:cubicBezTo>
                  <a:cubicBezTo>
                    <a:pt x="1096" y="820"/>
                    <a:pt x="1096" y="820"/>
                    <a:pt x="1095" y="820"/>
                  </a:cubicBezTo>
                  <a:cubicBezTo>
                    <a:pt x="1095" y="820"/>
                    <a:pt x="1095" y="820"/>
                    <a:pt x="1095" y="820"/>
                  </a:cubicBezTo>
                  <a:cubicBezTo>
                    <a:pt x="1095" y="819"/>
                    <a:pt x="1094" y="819"/>
                    <a:pt x="1094" y="818"/>
                  </a:cubicBezTo>
                  <a:cubicBezTo>
                    <a:pt x="1092" y="817"/>
                    <a:pt x="1092" y="817"/>
                    <a:pt x="1092" y="817"/>
                  </a:cubicBezTo>
                  <a:cubicBezTo>
                    <a:pt x="1092" y="818"/>
                    <a:pt x="1092" y="818"/>
                    <a:pt x="1092" y="818"/>
                  </a:cubicBezTo>
                  <a:cubicBezTo>
                    <a:pt x="1092" y="818"/>
                    <a:pt x="1092" y="818"/>
                    <a:pt x="1092" y="818"/>
                  </a:cubicBezTo>
                  <a:cubicBezTo>
                    <a:pt x="1092" y="819"/>
                    <a:pt x="1092" y="819"/>
                    <a:pt x="1091" y="820"/>
                  </a:cubicBezTo>
                  <a:cubicBezTo>
                    <a:pt x="1091" y="821"/>
                    <a:pt x="1091" y="822"/>
                    <a:pt x="1091" y="823"/>
                  </a:cubicBezTo>
                  <a:cubicBezTo>
                    <a:pt x="1091" y="824"/>
                    <a:pt x="1090" y="826"/>
                    <a:pt x="1089" y="827"/>
                  </a:cubicBezTo>
                  <a:cubicBezTo>
                    <a:pt x="1089" y="827"/>
                    <a:pt x="1089" y="827"/>
                    <a:pt x="1089" y="827"/>
                  </a:cubicBezTo>
                  <a:cubicBezTo>
                    <a:pt x="1089" y="827"/>
                    <a:pt x="1088" y="827"/>
                    <a:pt x="1088" y="826"/>
                  </a:cubicBezTo>
                  <a:cubicBezTo>
                    <a:pt x="1087" y="826"/>
                    <a:pt x="1087" y="826"/>
                    <a:pt x="1087" y="826"/>
                  </a:cubicBezTo>
                  <a:cubicBezTo>
                    <a:pt x="1086" y="826"/>
                    <a:pt x="1086" y="826"/>
                    <a:pt x="1086" y="826"/>
                  </a:cubicBezTo>
                  <a:cubicBezTo>
                    <a:pt x="1086" y="827"/>
                    <a:pt x="1086" y="827"/>
                    <a:pt x="1086" y="827"/>
                  </a:cubicBezTo>
                  <a:cubicBezTo>
                    <a:pt x="1086" y="829"/>
                    <a:pt x="1086" y="831"/>
                    <a:pt x="1085" y="832"/>
                  </a:cubicBezTo>
                  <a:cubicBezTo>
                    <a:pt x="1085" y="832"/>
                    <a:pt x="1085" y="832"/>
                    <a:pt x="1085" y="832"/>
                  </a:cubicBezTo>
                  <a:cubicBezTo>
                    <a:pt x="1085" y="835"/>
                    <a:pt x="1085" y="835"/>
                    <a:pt x="1085" y="835"/>
                  </a:cubicBezTo>
                  <a:cubicBezTo>
                    <a:pt x="1085" y="836"/>
                    <a:pt x="1085" y="836"/>
                    <a:pt x="1084" y="837"/>
                  </a:cubicBezTo>
                  <a:cubicBezTo>
                    <a:pt x="1084" y="838"/>
                    <a:pt x="1084" y="838"/>
                    <a:pt x="1084" y="839"/>
                  </a:cubicBezTo>
                  <a:cubicBezTo>
                    <a:pt x="1084" y="840"/>
                    <a:pt x="1083" y="840"/>
                    <a:pt x="1082" y="840"/>
                  </a:cubicBezTo>
                  <a:cubicBezTo>
                    <a:pt x="1082" y="840"/>
                    <a:pt x="1081" y="840"/>
                    <a:pt x="1081" y="839"/>
                  </a:cubicBezTo>
                  <a:cubicBezTo>
                    <a:pt x="1081" y="839"/>
                    <a:pt x="1081" y="838"/>
                    <a:pt x="1080" y="838"/>
                  </a:cubicBezTo>
                  <a:cubicBezTo>
                    <a:pt x="1080" y="836"/>
                    <a:pt x="1080" y="836"/>
                    <a:pt x="1079" y="835"/>
                  </a:cubicBezTo>
                  <a:cubicBezTo>
                    <a:pt x="1077" y="833"/>
                    <a:pt x="1077" y="833"/>
                    <a:pt x="1077" y="833"/>
                  </a:cubicBezTo>
                  <a:cubicBezTo>
                    <a:pt x="1077" y="836"/>
                    <a:pt x="1077" y="836"/>
                    <a:pt x="1077" y="836"/>
                  </a:cubicBezTo>
                  <a:cubicBezTo>
                    <a:pt x="1077" y="836"/>
                    <a:pt x="1077" y="836"/>
                    <a:pt x="1077" y="836"/>
                  </a:cubicBezTo>
                  <a:cubicBezTo>
                    <a:pt x="1077" y="837"/>
                    <a:pt x="1077" y="838"/>
                    <a:pt x="1076" y="839"/>
                  </a:cubicBezTo>
                  <a:cubicBezTo>
                    <a:pt x="1076" y="840"/>
                    <a:pt x="1076" y="840"/>
                    <a:pt x="1076" y="841"/>
                  </a:cubicBezTo>
                  <a:cubicBezTo>
                    <a:pt x="1076" y="844"/>
                    <a:pt x="1076" y="844"/>
                    <a:pt x="1076" y="844"/>
                  </a:cubicBezTo>
                  <a:cubicBezTo>
                    <a:pt x="1075" y="844"/>
                    <a:pt x="1075" y="844"/>
                    <a:pt x="1075" y="844"/>
                  </a:cubicBezTo>
                  <a:cubicBezTo>
                    <a:pt x="1075" y="844"/>
                    <a:pt x="1074" y="844"/>
                    <a:pt x="1074" y="843"/>
                  </a:cubicBezTo>
                  <a:cubicBezTo>
                    <a:pt x="1074" y="843"/>
                    <a:pt x="1074" y="843"/>
                    <a:pt x="1074" y="843"/>
                  </a:cubicBezTo>
                  <a:cubicBezTo>
                    <a:pt x="1074" y="843"/>
                    <a:pt x="1074" y="843"/>
                    <a:pt x="1074" y="843"/>
                  </a:cubicBezTo>
                  <a:cubicBezTo>
                    <a:pt x="1073" y="842"/>
                    <a:pt x="1072" y="841"/>
                    <a:pt x="1072" y="840"/>
                  </a:cubicBezTo>
                  <a:cubicBezTo>
                    <a:pt x="1072" y="840"/>
                    <a:pt x="1072" y="840"/>
                    <a:pt x="1072" y="840"/>
                  </a:cubicBezTo>
                  <a:cubicBezTo>
                    <a:pt x="1072" y="840"/>
                    <a:pt x="1072" y="840"/>
                    <a:pt x="1072" y="840"/>
                  </a:cubicBezTo>
                  <a:cubicBezTo>
                    <a:pt x="1071" y="839"/>
                    <a:pt x="1071" y="837"/>
                    <a:pt x="1071" y="837"/>
                  </a:cubicBezTo>
                  <a:cubicBezTo>
                    <a:pt x="1071" y="834"/>
                    <a:pt x="1071" y="833"/>
                    <a:pt x="1070" y="832"/>
                  </a:cubicBezTo>
                  <a:cubicBezTo>
                    <a:pt x="1070" y="832"/>
                    <a:pt x="1070" y="832"/>
                    <a:pt x="1070" y="832"/>
                  </a:cubicBezTo>
                  <a:cubicBezTo>
                    <a:pt x="1070" y="832"/>
                    <a:pt x="1070" y="829"/>
                    <a:pt x="1069" y="828"/>
                  </a:cubicBezTo>
                  <a:cubicBezTo>
                    <a:pt x="1068" y="827"/>
                    <a:pt x="1068" y="825"/>
                    <a:pt x="1068" y="824"/>
                  </a:cubicBezTo>
                  <a:cubicBezTo>
                    <a:pt x="1068" y="822"/>
                    <a:pt x="1068" y="821"/>
                    <a:pt x="1069" y="819"/>
                  </a:cubicBezTo>
                  <a:cubicBezTo>
                    <a:pt x="1070" y="818"/>
                    <a:pt x="1070" y="818"/>
                    <a:pt x="1070" y="815"/>
                  </a:cubicBezTo>
                  <a:cubicBezTo>
                    <a:pt x="1070" y="813"/>
                    <a:pt x="1070" y="812"/>
                    <a:pt x="1069" y="811"/>
                  </a:cubicBezTo>
                  <a:cubicBezTo>
                    <a:pt x="1068" y="810"/>
                    <a:pt x="1067" y="809"/>
                    <a:pt x="1066" y="809"/>
                  </a:cubicBezTo>
                  <a:cubicBezTo>
                    <a:pt x="1065" y="809"/>
                    <a:pt x="1065" y="809"/>
                    <a:pt x="1064" y="808"/>
                  </a:cubicBezTo>
                  <a:cubicBezTo>
                    <a:pt x="1064" y="808"/>
                    <a:pt x="1064" y="808"/>
                    <a:pt x="1064" y="808"/>
                  </a:cubicBezTo>
                  <a:cubicBezTo>
                    <a:pt x="1062" y="808"/>
                    <a:pt x="1062" y="808"/>
                    <a:pt x="1062" y="808"/>
                  </a:cubicBezTo>
                  <a:cubicBezTo>
                    <a:pt x="1061" y="808"/>
                    <a:pt x="1060" y="807"/>
                    <a:pt x="1059" y="806"/>
                  </a:cubicBezTo>
                  <a:cubicBezTo>
                    <a:pt x="1057" y="808"/>
                    <a:pt x="1057" y="808"/>
                    <a:pt x="1057" y="808"/>
                  </a:cubicBezTo>
                  <a:cubicBezTo>
                    <a:pt x="1058" y="808"/>
                    <a:pt x="1059" y="809"/>
                    <a:pt x="1059" y="810"/>
                  </a:cubicBezTo>
                  <a:cubicBezTo>
                    <a:pt x="1060" y="811"/>
                    <a:pt x="1063" y="811"/>
                    <a:pt x="1064" y="811"/>
                  </a:cubicBezTo>
                  <a:cubicBezTo>
                    <a:pt x="1065" y="811"/>
                    <a:pt x="1066" y="812"/>
                    <a:pt x="1067" y="813"/>
                  </a:cubicBezTo>
                  <a:cubicBezTo>
                    <a:pt x="1067" y="813"/>
                    <a:pt x="1067" y="813"/>
                    <a:pt x="1067" y="813"/>
                  </a:cubicBezTo>
                  <a:cubicBezTo>
                    <a:pt x="1067" y="813"/>
                    <a:pt x="1067" y="813"/>
                    <a:pt x="1067" y="813"/>
                  </a:cubicBezTo>
                  <a:cubicBezTo>
                    <a:pt x="1067" y="814"/>
                    <a:pt x="1067" y="814"/>
                    <a:pt x="1067" y="815"/>
                  </a:cubicBezTo>
                  <a:cubicBezTo>
                    <a:pt x="1067" y="815"/>
                    <a:pt x="1067" y="816"/>
                    <a:pt x="1067" y="816"/>
                  </a:cubicBezTo>
                  <a:cubicBezTo>
                    <a:pt x="1066" y="816"/>
                    <a:pt x="1066" y="816"/>
                    <a:pt x="1066" y="816"/>
                  </a:cubicBezTo>
                  <a:cubicBezTo>
                    <a:pt x="1066" y="817"/>
                    <a:pt x="1066" y="817"/>
                    <a:pt x="1066" y="817"/>
                  </a:cubicBezTo>
                  <a:cubicBezTo>
                    <a:pt x="1066" y="817"/>
                    <a:pt x="1065" y="817"/>
                    <a:pt x="1064" y="820"/>
                  </a:cubicBezTo>
                  <a:cubicBezTo>
                    <a:pt x="1064" y="820"/>
                    <a:pt x="1064" y="820"/>
                    <a:pt x="1064" y="820"/>
                  </a:cubicBezTo>
                  <a:cubicBezTo>
                    <a:pt x="1063" y="821"/>
                    <a:pt x="1061" y="823"/>
                    <a:pt x="1061" y="824"/>
                  </a:cubicBezTo>
                  <a:cubicBezTo>
                    <a:pt x="1061" y="825"/>
                    <a:pt x="1061" y="827"/>
                    <a:pt x="1060" y="828"/>
                  </a:cubicBezTo>
                  <a:cubicBezTo>
                    <a:pt x="1059" y="828"/>
                    <a:pt x="1059" y="828"/>
                    <a:pt x="1059" y="828"/>
                  </a:cubicBezTo>
                  <a:cubicBezTo>
                    <a:pt x="1059" y="828"/>
                    <a:pt x="1059" y="828"/>
                    <a:pt x="1059" y="828"/>
                  </a:cubicBezTo>
                  <a:cubicBezTo>
                    <a:pt x="1059" y="829"/>
                    <a:pt x="1058" y="830"/>
                    <a:pt x="1057" y="831"/>
                  </a:cubicBezTo>
                  <a:cubicBezTo>
                    <a:pt x="1057" y="831"/>
                    <a:pt x="1056" y="832"/>
                    <a:pt x="1056" y="833"/>
                  </a:cubicBezTo>
                  <a:cubicBezTo>
                    <a:pt x="1055" y="833"/>
                    <a:pt x="1055" y="834"/>
                    <a:pt x="1055" y="834"/>
                  </a:cubicBezTo>
                  <a:cubicBezTo>
                    <a:pt x="1054" y="834"/>
                    <a:pt x="1054" y="834"/>
                    <a:pt x="1054" y="834"/>
                  </a:cubicBezTo>
                  <a:cubicBezTo>
                    <a:pt x="1054" y="835"/>
                    <a:pt x="1054" y="835"/>
                    <a:pt x="1054" y="835"/>
                  </a:cubicBezTo>
                  <a:cubicBezTo>
                    <a:pt x="1054" y="836"/>
                    <a:pt x="1053" y="837"/>
                    <a:pt x="1051" y="837"/>
                  </a:cubicBezTo>
                  <a:cubicBezTo>
                    <a:pt x="1050" y="837"/>
                    <a:pt x="1047" y="838"/>
                    <a:pt x="1046" y="839"/>
                  </a:cubicBezTo>
                  <a:cubicBezTo>
                    <a:pt x="1044" y="838"/>
                    <a:pt x="1044" y="838"/>
                    <a:pt x="1044" y="838"/>
                  </a:cubicBezTo>
                  <a:cubicBezTo>
                    <a:pt x="1044" y="839"/>
                    <a:pt x="1044" y="839"/>
                    <a:pt x="1044" y="839"/>
                  </a:cubicBezTo>
                  <a:cubicBezTo>
                    <a:pt x="1044" y="840"/>
                    <a:pt x="1043" y="841"/>
                    <a:pt x="1043" y="841"/>
                  </a:cubicBezTo>
                  <a:cubicBezTo>
                    <a:pt x="1042" y="841"/>
                    <a:pt x="1042" y="841"/>
                    <a:pt x="1042" y="841"/>
                  </a:cubicBezTo>
                  <a:cubicBezTo>
                    <a:pt x="1041" y="841"/>
                    <a:pt x="1037" y="842"/>
                    <a:pt x="1036" y="843"/>
                  </a:cubicBezTo>
                  <a:cubicBezTo>
                    <a:pt x="1035" y="843"/>
                    <a:pt x="1034" y="843"/>
                    <a:pt x="1033" y="844"/>
                  </a:cubicBezTo>
                  <a:cubicBezTo>
                    <a:pt x="1031" y="845"/>
                    <a:pt x="1030" y="845"/>
                    <a:pt x="1029" y="845"/>
                  </a:cubicBezTo>
                  <a:cubicBezTo>
                    <a:pt x="1029" y="846"/>
                    <a:pt x="1026" y="847"/>
                    <a:pt x="1023" y="847"/>
                  </a:cubicBezTo>
                  <a:cubicBezTo>
                    <a:pt x="1022" y="847"/>
                    <a:pt x="1022" y="847"/>
                    <a:pt x="1022" y="847"/>
                  </a:cubicBezTo>
                  <a:cubicBezTo>
                    <a:pt x="1022" y="847"/>
                    <a:pt x="1022" y="847"/>
                    <a:pt x="1022" y="847"/>
                  </a:cubicBezTo>
                  <a:cubicBezTo>
                    <a:pt x="1021" y="848"/>
                    <a:pt x="1020" y="848"/>
                    <a:pt x="1020" y="848"/>
                  </a:cubicBezTo>
                  <a:cubicBezTo>
                    <a:pt x="1017" y="849"/>
                    <a:pt x="1016" y="850"/>
                    <a:pt x="1016" y="850"/>
                  </a:cubicBezTo>
                  <a:cubicBezTo>
                    <a:pt x="1015" y="851"/>
                    <a:pt x="1012" y="853"/>
                    <a:pt x="1010" y="854"/>
                  </a:cubicBezTo>
                  <a:cubicBezTo>
                    <a:pt x="1008" y="855"/>
                    <a:pt x="1005" y="859"/>
                    <a:pt x="1005" y="860"/>
                  </a:cubicBezTo>
                  <a:cubicBezTo>
                    <a:pt x="1004" y="861"/>
                    <a:pt x="1003" y="863"/>
                    <a:pt x="1002" y="864"/>
                  </a:cubicBezTo>
                  <a:cubicBezTo>
                    <a:pt x="1002" y="865"/>
                    <a:pt x="1001" y="865"/>
                    <a:pt x="1001" y="866"/>
                  </a:cubicBezTo>
                  <a:cubicBezTo>
                    <a:pt x="1000" y="866"/>
                    <a:pt x="999" y="869"/>
                    <a:pt x="999" y="871"/>
                  </a:cubicBezTo>
                  <a:cubicBezTo>
                    <a:pt x="999" y="872"/>
                    <a:pt x="1000" y="875"/>
                    <a:pt x="1001" y="877"/>
                  </a:cubicBezTo>
                  <a:cubicBezTo>
                    <a:pt x="1002" y="880"/>
                    <a:pt x="1004" y="883"/>
                    <a:pt x="1005" y="885"/>
                  </a:cubicBezTo>
                  <a:cubicBezTo>
                    <a:pt x="1006" y="886"/>
                    <a:pt x="1006" y="889"/>
                    <a:pt x="1005" y="890"/>
                  </a:cubicBezTo>
                  <a:cubicBezTo>
                    <a:pt x="1005" y="890"/>
                    <a:pt x="1005" y="890"/>
                    <a:pt x="1005" y="890"/>
                  </a:cubicBezTo>
                  <a:cubicBezTo>
                    <a:pt x="1005" y="891"/>
                    <a:pt x="1005" y="891"/>
                    <a:pt x="1005" y="891"/>
                  </a:cubicBezTo>
                  <a:cubicBezTo>
                    <a:pt x="1005" y="892"/>
                    <a:pt x="1006" y="892"/>
                    <a:pt x="1007" y="892"/>
                  </a:cubicBezTo>
                  <a:cubicBezTo>
                    <a:pt x="1008" y="893"/>
                    <a:pt x="1009" y="894"/>
                    <a:pt x="1009" y="895"/>
                  </a:cubicBezTo>
                  <a:cubicBezTo>
                    <a:pt x="1009" y="895"/>
                    <a:pt x="1009" y="895"/>
                    <a:pt x="1009" y="895"/>
                  </a:cubicBezTo>
                  <a:cubicBezTo>
                    <a:pt x="1010" y="896"/>
                    <a:pt x="1010" y="896"/>
                    <a:pt x="1010" y="896"/>
                  </a:cubicBezTo>
                  <a:cubicBezTo>
                    <a:pt x="1010" y="896"/>
                    <a:pt x="1010" y="897"/>
                    <a:pt x="1010" y="897"/>
                  </a:cubicBezTo>
                  <a:cubicBezTo>
                    <a:pt x="1009" y="897"/>
                    <a:pt x="1009" y="897"/>
                    <a:pt x="1009" y="897"/>
                  </a:cubicBezTo>
                  <a:cubicBezTo>
                    <a:pt x="1009" y="898"/>
                    <a:pt x="1009" y="898"/>
                    <a:pt x="1009" y="898"/>
                  </a:cubicBezTo>
                  <a:cubicBezTo>
                    <a:pt x="1008" y="898"/>
                    <a:pt x="1008" y="898"/>
                    <a:pt x="1008" y="898"/>
                  </a:cubicBezTo>
                  <a:cubicBezTo>
                    <a:pt x="1007" y="899"/>
                    <a:pt x="1007" y="900"/>
                    <a:pt x="1006" y="900"/>
                  </a:cubicBezTo>
                  <a:cubicBezTo>
                    <a:pt x="1006" y="900"/>
                    <a:pt x="1006" y="900"/>
                    <a:pt x="1006" y="900"/>
                  </a:cubicBezTo>
                  <a:cubicBezTo>
                    <a:pt x="1006" y="901"/>
                    <a:pt x="1006" y="901"/>
                    <a:pt x="1006" y="901"/>
                  </a:cubicBezTo>
                  <a:cubicBezTo>
                    <a:pt x="1006" y="901"/>
                    <a:pt x="1005" y="901"/>
                    <a:pt x="1004" y="902"/>
                  </a:cubicBezTo>
                  <a:cubicBezTo>
                    <a:pt x="1004" y="902"/>
                    <a:pt x="1003" y="903"/>
                    <a:pt x="1003" y="903"/>
                  </a:cubicBezTo>
                  <a:cubicBezTo>
                    <a:pt x="1003" y="903"/>
                    <a:pt x="1002" y="904"/>
                    <a:pt x="1001" y="904"/>
                  </a:cubicBezTo>
                  <a:cubicBezTo>
                    <a:pt x="1001" y="905"/>
                    <a:pt x="1000" y="905"/>
                    <a:pt x="1000" y="905"/>
                  </a:cubicBezTo>
                  <a:cubicBezTo>
                    <a:pt x="999" y="905"/>
                    <a:pt x="999" y="905"/>
                    <a:pt x="999" y="905"/>
                  </a:cubicBezTo>
                  <a:cubicBezTo>
                    <a:pt x="999" y="906"/>
                    <a:pt x="999" y="906"/>
                    <a:pt x="999" y="906"/>
                  </a:cubicBezTo>
                  <a:cubicBezTo>
                    <a:pt x="999" y="906"/>
                    <a:pt x="998" y="906"/>
                    <a:pt x="997" y="909"/>
                  </a:cubicBezTo>
                  <a:cubicBezTo>
                    <a:pt x="997" y="909"/>
                    <a:pt x="996" y="910"/>
                    <a:pt x="996" y="911"/>
                  </a:cubicBezTo>
                  <a:cubicBezTo>
                    <a:pt x="996" y="911"/>
                    <a:pt x="996" y="911"/>
                    <a:pt x="997" y="911"/>
                  </a:cubicBezTo>
                  <a:cubicBezTo>
                    <a:pt x="997" y="912"/>
                    <a:pt x="997" y="912"/>
                    <a:pt x="997" y="912"/>
                  </a:cubicBezTo>
                  <a:cubicBezTo>
                    <a:pt x="998" y="912"/>
                    <a:pt x="998" y="912"/>
                    <a:pt x="998" y="912"/>
                  </a:cubicBezTo>
                  <a:cubicBezTo>
                    <a:pt x="998" y="913"/>
                    <a:pt x="999" y="913"/>
                    <a:pt x="999" y="913"/>
                  </a:cubicBezTo>
                  <a:cubicBezTo>
                    <a:pt x="999" y="914"/>
                    <a:pt x="998" y="914"/>
                    <a:pt x="998" y="915"/>
                  </a:cubicBezTo>
                  <a:cubicBezTo>
                    <a:pt x="998" y="915"/>
                    <a:pt x="998" y="915"/>
                    <a:pt x="998" y="915"/>
                  </a:cubicBezTo>
                  <a:cubicBezTo>
                    <a:pt x="997" y="917"/>
                    <a:pt x="997" y="917"/>
                    <a:pt x="997" y="917"/>
                  </a:cubicBezTo>
                  <a:cubicBezTo>
                    <a:pt x="996" y="918"/>
                    <a:pt x="994" y="920"/>
                    <a:pt x="993" y="921"/>
                  </a:cubicBezTo>
                  <a:cubicBezTo>
                    <a:pt x="993" y="921"/>
                    <a:pt x="993" y="921"/>
                    <a:pt x="993" y="921"/>
                  </a:cubicBezTo>
                  <a:cubicBezTo>
                    <a:pt x="993" y="921"/>
                    <a:pt x="993" y="921"/>
                    <a:pt x="993" y="921"/>
                  </a:cubicBezTo>
                  <a:cubicBezTo>
                    <a:pt x="992" y="922"/>
                    <a:pt x="990" y="922"/>
                    <a:pt x="989" y="923"/>
                  </a:cubicBezTo>
                  <a:cubicBezTo>
                    <a:pt x="988" y="923"/>
                    <a:pt x="988" y="923"/>
                    <a:pt x="988" y="923"/>
                  </a:cubicBezTo>
                  <a:cubicBezTo>
                    <a:pt x="988" y="923"/>
                    <a:pt x="988" y="923"/>
                    <a:pt x="988" y="923"/>
                  </a:cubicBezTo>
                  <a:cubicBezTo>
                    <a:pt x="988" y="923"/>
                    <a:pt x="987" y="924"/>
                    <a:pt x="987" y="924"/>
                  </a:cubicBezTo>
                  <a:cubicBezTo>
                    <a:pt x="986" y="924"/>
                    <a:pt x="985" y="925"/>
                    <a:pt x="985" y="925"/>
                  </a:cubicBezTo>
                  <a:cubicBezTo>
                    <a:pt x="984" y="925"/>
                    <a:pt x="984" y="925"/>
                    <a:pt x="984" y="925"/>
                  </a:cubicBezTo>
                  <a:cubicBezTo>
                    <a:pt x="984" y="926"/>
                    <a:pt x="984" y="926"/>
                    <a:pt x="984" y="926"/>
                  </a:cubicBezTo>
                  <a:cubicBezTo>
                    <a:pt x="984" y="926"/>
                    <a:pt x="983" y="927"/>
                    <a:pt x="983" y="929"/>
                  </a:cubicBezTo>
                  <a:cubicBezTo>
                    <a:pt x="983" y="929"/>
                    <a:pt x="983" y="929"/>
                    <a:pt x="983" y="929"/>
                  </a:cubicBezTo>
                  <a:cubicBezTo>
                    <a:pt x="983" y="929"/>
                    <a:pt x="982" y="930"/>
                    <a:pt x="982" y="930"/>
                  </a:cubicBezTo>
                  <a:cubicBezTo>
                    <a:pt x="982" y="931"/>
                    <a:pt x="982" y="931"/>
                    <a:pt x="981" y="932"/>
                  </a:cubicBezTo>
                  <a:cubicBezTo>
                    <a:pt x="981" y="932"/>
                    <a:pt x="981" y="932"/>
                    <a:pt x="981" y="932"/>
                  </a:cubicBezTo>
                  <a:cubicBezTo>
                    <a:pt x="981" y="932"/>
                    <a:pt x="981" y="932"/>
                    <a:pt x="981" y="932"/>
                  </a:cubicBezTo>
                  <a:cubicBezTo>
                    <a:pt x="981" y="933"/>
                    <a:pt x="980" y="933"/>
                    <a:pt x="980" y="934"/>
                  </a:cubicBezTo>
                  <a:cubicBezTo>
                    <a:pt x="979" y="934"/>
                    <a:pt x="979" y="935"/>
                    <a:pt x="979" y="935"/>
                  </a:cubicBezTo>
                  <a:cubicBezTo>
                    <a:pt x="979" y="935"/>
                    <a:pt x="979" y="935"/>
                    <a:pt x="979" y="935"/>
                  </a:cubicBezTo>
                  <a:cubicBezTo>
                    <a:pt x="978" y="935"/>
                    <a:pt x="978" y="936"/>
                    <a:pt x="976" y="936"/>
                  </a:cubicBezTo>
                  <a:cubicBezTo>
                    <a:pt x="976" y="935"/>
                    <a:pt x="976" y="935"/>
                    <a:pt x="976" y="935"/>
                  </a:cubicBezTo>
                  <a:cubicBezTo>
                    <a:pt x="975" y="935"/>
                    <a:pt x="975" y="935"/>
                    <a:pt x="975" y="935"/>
                  </a:cubicBezTo>
                  <a:cubicBezTo>
                    <a:pt x="975" y="934"/>
                    <a:pt x="975" y="934"/>
                    <a:pt x="972" y="933"/>
                  </a:cubicBezTo>
                  <a:cubicBezTo>
                    <a:pt x="971" y="932"/>
                    <a:pt x="969" y="932"/>
                    <a:pt x="968" y="932"/>
                  </a:cubicBezTo>
                  <a:cubicBezTo>
                    <a:pt x="967" y="934"/>
                    <a:pt x="967" y="934"/>
                    <a:pt x="967" y="934"/>
                  </a:cubicBezTo>
                  <a:cubicBezTo>
                    <a:pt x="968" y="934"/>
                    <a:pt x="968" y="934"/>
                    <a:pt x="968" y="934"/>
                  </a:cubicBezTo>
                  <a:cubicBezTo>
                    <a:pt x="968" y="934"/>
                    <a:pt x="969" y="935"/>
                    <a:pt x="970" y="936"/>
                  </a:cubicBezTo>
                  <a:cubicBezTo>
                    <a:pt x="971" y="936"/>
                    <a:pt x="972" y="937"/>
                    <a:pt x="972" y="937"/>
                  </a:cubicBezTo>
                  <a:cubicBezTo>
                    <a:pt x="972" y="937"/>
                    <a:pt x="972" y="937"/>
                    <a:pt x="972" y="937"/>
                  </a:cubicBezTo>
                  <a:cubicBezTo>
                    <a:pt x="973" y="937"/>
                    <a:pt x="973" y="937"/>
                    <a:pt x="973" y="937"/>
                  </a:cubicBezTo>
                  <a:cubicBezTo>
                    <a:pt x="973" y="937"/>
                    <a:pt x="973" y="938"/>
                    <a:pt x="973" y="938"/>
                  </a:cubicBezTo>
                  <a:cubicBezTo>
                    <a:pt x="973" y="938"/>
                    <a:pt x="973" y="939"/>
                    <a:pt x="972" y="940"/>
                  </a:cubicBezTo>
                  <a:cubicBezTo>
                    <a:pt x="971" y="940"/>
                    <a:pt x="969" y="941"/>
                    <a:pt x="968" y="942"/>
                  </a:cubicBezTo>
                  <a:cubicBezTo>
                    <a:pt x="967" y="942"/>
                    <a:pt x="966" y="943"/>
                    <a:pt x="965" y="943"/>
                  </a:cubicBezTo>
                  <a:cubicBezTo>
                    <a:pt x="957" y="946"/>
                    <a:pt x="957" y="946"/>
                    <a:pt x="957" y="946"/>
                  </a:cubicBezTo>
                  <a:cubicBezTo>
                    <a:pt x="956" y="946"/>
                    <a:pt x="955" y="947"/>
                    <a:pt x="954" y="947"/>
                  </a:cubicBezTo>
                  <a:cubicBezTo>
                    <a:pt x="953" y="948"/>
                    <a:pt x="951" y="948"/>
                    <a:pt x="949" y="948"/>
                  </a:cubicBezTo>
                  <a:cubicBezTo>
                    <a:pt x="948" y="949"/>
                    <a:pt x="948" y="949"/>
                    <a:pt x="948" y="949"/>
                  </a:cubicBezTo>
                  <a:cubicBezTo>
                    <a:pt x="946" y="949"/>
                    <a:pt x="944" y="950"/>
                    <a:pt x="943" y="951"/>
                  </a:cubicBezTo>
                  <a:cubicBezTo>
                    <a:pt x="943" y="951"/>
                    <a:pt x="943" y="951"/>
                    <a:pt x="943" y="951"/>
                  </a:cubicBezTo>
                  <a:cubicBezTo>
                    <a:pt x="942" y="951"/>
                    <a:pt x="940" y="952"/>
                    <a:pt x="940" y="953"/>
                  </a:cubicBezTo>
                  <a:cubicBezTo>
                    <a:pt x="939" y="953"/>
                    <a:pt x="939" y="953"/>
                    <a:pt x="939" y="953"/>
                  </a:cubicBezTo>
                  <a:cubicBezTo>
                    <a:pt x="937" y="954"/>
                    <a:pt x="936" y="954"/>
                    <a:pt x="935" y="955"/>
                  </a:cubicBezTo>
                  <a:cubicBezTo>
                    <a:pt x="935" y="955"/>
                    <a:pt x="935" y="955"/>
                    <a:pt x="935" y="955"/>
                  </a:cubicBezTo>
                  <a:cubicBezTo>
                    <a:pt x="934" y="955"/>
                    <a:pt x="933" y="956"/>
                    <a:pt x="932" y="956"/>
                  </a:cubicBezTo>
                  <a:cubicBezTo>
                    <a:pt x="932" y="956"/>
                    <a:pt x="931" y="956"/>
                    <a:pt x="931" y="956"/>
                  </a:cubicBezTo>
                  <a:cubicBezTo>
                    <a:pt x="930" y="956"/>
                    <a:pt x="930" y="956"/>
                    <a:pt x="930" y="956"/>
                  </a:cubicBezTo>
                  <a:cubicBezTo>
                    <a:pt x="929" y="956"/>
                    <a:pt x="929" y="956"/>
                    <a:pt x="928" y="955"/>
                  </a:cubicBezTo>
                  <a:cubicBezTo>
                    <a:pt x="928" y="955"/>
                    <a:pt x="928" y="955"/>
                    <a:pt x="928" y="955"/>
                  </a:cubicBezTo>
                  <a:cubicBezTo>
                    <a:pt x="928" y="954"/>
                    <a:pt x="929" y="954"/>
                    <a:pt x="930" y="954"/>
                  </a:cubicBezTo>
                  <a:cubicBezTo>
                    <a:pt x="932" y="953"/>
                    <a:pt x="932" y="952"/>
                    <a:pt x="932" y="951"/>
                  </a:cubicBezTo>
                  <a:cubicBezTo>
                    <a:pt x="932" y="948"/>
                    <a:pt x="932" y="948"/>
                    <a:pt x="932" y="948"/>
                  </a:cubicBezTo>
                  <a:cubicBezTo>
                    <a:pt x="932" y="947"/>
                    <a:pt x="932" y="946"/>
                    <a:pt x="931" y="945"/>
                  </a:cubicBezTo>
                  <a:cubicBezTo>
                    <a:pt x="931" y="945"/>
                    <a:pt x="931" y="945"/>
                    <a:pt x="931" y="945"/>
                  </a:cubicBezTo>
                  <a:cubicBezTo>
                    <a:pt x="931" y="945"/>
                    <a:pt x="931" y="945"/>
                    <a:pt x="931" y="945"/>
                  </a:cubicBezTo>
                  <a:cubicBezTo>
                    <a:pt x="930" y="945"/>
                    <a:pt x="930" y="945"/>
                    <a:pt x="929" y="945"/>
                  </a:cubicBezTo>
                  <a:cubicBezTo>
                    <a:pt x="928" y="945"/>
                    <a:pt x="927" y="945"/>
                    <a:pt x="926" y="946"/>
                  </a:cubicBezTo>
                  <a:cubicBezTo>
                    <a:pt x="925" y="948"/>
                    <a:pt x="924" y="949"/>
                    <a:pt x="923" y="949"/>
                  </a:cubicBezTo>
                  <a:cubicBezTo>
                    <a:pt x="923" y="949"/>
                    <a:pt x="923" y="949"/>
                    <a:pt x="923" y="949"/>
                  </a:cubicBezTo>
                  <a:cubicBezTo>
                    <a:pt x="922" y="949"/>
                    <a:pt x="922" y="949"/>
                    <a:pt x="922" y="949"/>
                  </a:cubicBezTo>
                  <a:cubicBezTo>
                    <a:pt x="922" y="949"/>
                    <a:pt x="922" y="949"/>
                    <a:pt x="921" y="950"/>
                  </a:cubicBezTo>
                  <a:cubicBezTo>
                    <a:pt x="921" y="950"/>
                    <a:pt x="920" y="951"/>
                    <a:pt x="920" y="951"/>
                  </a:cubicBezTo>
                  <a:cubicBezTo>
                    <a:pt x="920" y="951"/>
                    <a:pt x="920" y="951"/>
                    <a:pt x="920" y="951"/>
                  </a:cubicBezTo>
                  <a:cubicBezTo>
                    <a:pt x="920" y="951"/>
                    <a:pt x="920" y="951"/>
                    <a:pt x="920" y="951"/>
                  </a:cubicBezTo>
                  <a:cubicBezTo>
                    <a:pt x="920" y="951"/>
                    <a:pt x="920" y="951"/>
                    <a:pt x="920" y="951"/>
                  </a:cubicBezTo>
                  <a:cubicBezTo>
                    <a:pt x="919" y="952"/>
                    <a:pt x="919" y="952"/>
                    <a:pt x="919" y="952"/>
                  </a:cubicBezTo>
                  <a:cubicBezTo>
                    <a:pt x="919" y="952"/>
                    <a:pt x="919" y="952"/>
                    <a:pt x="918" y="953"/>
                  </a:cubicBezTo>
                  <a:cubicBezTo>
                    <a:pt x="918" y="953"/>
                    <a:pt x="918" y="954"/>
                    <a:pt x="917" y="954"/>
                  </a:cubicBezTo>
                  <a:cubicBezTo>
                    <a:pt x="913" y="958"/>
                    <a:pt x="913" y="958"/>
                    <a:pt x="913" y="958"/>
                  </a:cubicBezTo>
                  <a:cubicBezTo>
                    <a:pt x="911" y="960"/>
                    <a:pt x="910" y="961"/>
                    <a:pt x="910" y="962"/>
                  </a:cubicBezTo>
                  <a:cubicBezTo>
                    <a:pt x="910" y="963"/>
                    <a:pt x="911" y="964"/>
                    <a:pt x="912" y="964"/>
                  </a:cubicBezTo>
                  <a:cubicBezTo>
                    <a:pt x="912" y="964"/>
                    <a:pt x="913" y="964"/>
                    <a:pt x="913" y="964"/>
                  </a:cubicBezTo>
                  <a:cubicBezTo>
                    <a:pt x="914" y="964"/>
                    <a:pt x="914" y="964"/>
                    <a:pt x="914" y="964"/>
                  </a:cubicBezTo>
                  <a:cubicBezTo>
                    <a:pt x="914" y="962"/>
                    <a:pt x="914" y="962"/>
                    <a:pt x="914" y="962"/>
                  </a:cubicBezTo>
                  <a:cubicBezTo>
                    <a:pt x="914" y="962"/>
                    <a:pt x="915" y="960"/>
                    <a:pt x="916" y="959"/>
                  </a:cubicBezTo>
                  <a:cubicBezTo>
                    <a:pt x="916" y="958"/>
                    <a:pt x="918" y="957"/>
                    <a:pt x="920" y="957"/>
                  </a:cubicBezTo>
                  <a:cubicBezTo>
                    <a:pt x="920" y="957"/>
                    <a:pt x="920" y="957"/>
                    <a:pt x="920" y="957"/>
                  </a:cubicBezTo>
                  <a:cubicBezTo>
                    <a:pt x="920" y="957"/>
                    <a:pt x="920" y="957"/>
                    <a:pt x="920" y="957"/>
                  </a:cubicBezTo>
                  <a:cubicBezTo>
                    <a:pt x="921" y="957"/>
                    <a:pt x="921" y="957"/>
                    <a:pt x="922" y="957"/>
                  </a:cubicBezTo>
                  <a:cubicBezTo>
                    <a:pt x="922" y="957"/>
                    <a:pt x="922" y="957"/>
                    <a:pt x="923" y="957"/>
                  </a:cubicBezTo>
                  <a:cubicBezTo>
                    <a:pt x="923" y="957"/>
                    <a:pt x="923" y="957"/>
                    <a:pt x="923" y="957"/>
                  </a:cubicBezTo>
                  <a:cubicBezTo>
                    <a:pt x="923" y="957"/>
                    <a:pt x="923" y="957"/>
                    <a:pt x="923" y="957"/>
                  </a:cubicBezTo>
                  <a:cubicBezTo>
                    <a:pt x="923" y="958"/>
                    <a:pt x="924" y="958"/>
                    <a:pt x="924" y="959"/>
                  </a:cubicBezTo>
                  <a:cubicBezTo>
                    <a:pt x="924" y="960"/>
                    <a:pt x="923" y="961"/>
                    <a:pt x="922" y="961"/>
                  </a:cubicBezTo>
                  <a:cubicBezTo>
                    <a:pt x="920" y="961"/>
                    <a:pt x="919" y="961"/>
                    <a:pt x="919" y="962"/>
                  </a:cubicBezTo>
                  <a:cubicBezTo>
                    <a:pt x="919" y="962"/>
                    <a:pt x="919" y="962"/>
                    <a:pt x="919" y="962"/>
                  </a:cubicBezTo>
                  <a:cubicBezTo>
                    <a:pt x="918" y="963"/>
                    <a:pt x="917" y="964"/>
                    <a:pt x="916" y="965"/>
                  </a:cubicBezTo>
                  <a:cubicBezTo>
                    <a:pt x="915" y="966"/>
                    <a:pt x="914" y="967"/>
                    <a:pt x="913" y="968"/>
                  </a:cubicBezTo>
                  <a:cubicBezTo>
                    <a:pt x="913" y="968"/>
                    <a:pt x="913" y="968"/>
                    <a:pt x="913" y="968"/>
                  </a:cubicBezTo>
                  <a:cubicBezTo>
                    <a:pt x="913" y="968"/>
                    <a:pt x="913" y="968"/>
                    <a:pt x="913" y="968"/>
                  </a:cubicBezTo>
                  <a:cubicBezTo>
                    <a:pt x="912" y="968"/>
                    <a:pt x="912" y="969"/>
                    <a:pt x="912" y="969"/>
                  </a:cubicBezTo>
                  <a:cubicBezTo>
                    <a:pt x="911" y="970"/>
                    <a:pt x="911" y="971"/>
                    <a:pt x="910" y="971"/>
                  </a:cubicBezTo>
                  <a:cubicBezTo>
                    <a:pt x="910" y="971"/>
                    <a:pt x="909" y="972"/>
                    <a:pt x="908" y="973"/>
                  </a:cubicBezTo>
                  <a:cubicBezTo>
                    <a:pt x="907" y="974"/>
                    <a:pt x="905" y="975"/>
                    <a:pt x="904" y="976"/>
                  </a:cubicBezTo>
                  <a:cubicBezTo>
                    <a:pt x="901" y="978"/>
                    <a:pt x="899" y="981"/>
                    <a:pt x="897" y="982"/>
                  </a:cubicBezTo>
                  <a:cubicBezTo>
                    <a:pt x="897" y="983"/>
                    <a:pt x="896" y="983"/>
                    <a:pt x="896" y="983"/>
                  </a:cubicBezTo>
                  <a:cubicBezTo>
                    <a:pt x="896" y="983"/>
                    <a:pt x="896" y="983"/>
                    <a:pt x="896" y="983"/>
                  </a:cubicBezTo>
                  <a:cubicBezTo>
                    <a:pt x="895" y="984"/>
                    <a:pt x="895" y="984"/>
                    <a:pt x="895" y="984"/>
                  </a:cubicBezTo>
                  <a:cubicBezTo>
                    <a:pt x="895" y="985"/>
                    <a:pt x="894" y="986"/>
                    <a:pt x="893" y="987"/>
                  </a:cubicBezTo>
                  <a:cubicBezTo>
                    <a:pt x="891" y="987"/>
                    <a:pt x="890" y="990"/>
                    <a:pt x="890" y="991"/>
                  </a:cubicBezTo>
                  <a:cubicBezTo>
                    <a:pt x="890" y="993"/>
                    <a:pt x="890" y="993"/>
                    <a:pt x="890" y="994"/>
                  </a:cubicBezTo>
                  <a:cubicBezTo>
                    <a:pt x="889" y="994"/>
                    <a:pt x="889" y="994"/>
                    <a:pt x="889" y="994"/>
                  </a:cubicBezTo>
                  <a:cubicBezTo>
                    <a:pt x="889" y="995"/>
                    <a:pt x="889" y="995"/>
                    <a:pt x="889" y="995"/>
                  </a:cubicBezTo>
                  <a:cubicBezTo>
                    <a:pt x="889" y="995"/>
                    <a:pt x="888" y="997"/>
                    <a:pt x="886" y="999"/>
                  </a:cubicBezTo>
                  <a:cubicBezTo>
                    <a:pt x="884" y="1000"/>
                    <a:pt x="882" y="1003"/>
                    <a:pt x="882" y="1005"/>
                  </a:cubicBezTo>
                  <a:cubicBezTo>
                    <a:pt x="881" y="1005"/>
                    <a:pt x="881" y="1005"/>
                    <a:pt x="881" y="1005"/>
                  </a:cubicBezTo>
                  <a:cubicBezTo>
                    <a:pt x="879" y="1007"/>
                    <a:pt x="878" y="1008"/>
                    <a:pt x="877" y="1010"/>
                  </a:cubicBezTo>
                  <a:cubicBezTo>
                    <a:pt x="877" y="1010"/>
                    <a:pt x="877" y="1010"/>
                    <a:pt x="877" y="1010"/>
                  </a:cubicBezTo>
                  <a:cubicBezTo>
                    <a:pt x="875" y="1012"/>
                    <a:pt x="873" y="1014"/>
                    <a:pt x="872" y="1016"/>
                  </a:cubicBezTo>
                  <a:cubicBezTo>
                    <a:pt x="870" y="1018"/>
                    <a:pt x="868" y="1021"/>
                    <a:pt x="866" y="1022"/>
                  </a:cubicBezTo>
                  <a:cubicBezTo>
                    <a:pt x="865" y="1023"/>
                    <a:pt x="865" y="1023"/>
                    <a:pt x="865" y="1023"/>
                  </a:cubicBezTo>
                  <a:cubicBezTo>
                    <a:pt x="865" y="1023"/>
                    <a:pt x="865" y="1023"/>
                    <a:pt x="865" y="1023"/>
                  </a:cubicBezTo>
                  <a:cubicBezTo>
                    <a:pt x="864" y="1024"/>
                    <a:pt x="863" y="1025"/>
                    <a:pt x="862" y="1026"/>
                  </a:cubicBezTo>
                  <a:cubicBezTo>
                    <a:pt x="861" y="1027"/>
                    <a:pt x="860" y="1030"/>
                    <a:pt x="859" y="1031"/>
                  </a:cubicBezTo>
                  <a:cubicBezTo>
                    <a:pt x="858" y="1033"/>
                    <a:pt x="857" y="1035"/>
                    <a:pt x="856" y="1036"/>
                  </a:cubicBezTo>
                  <a:cubicBezTo>
                    <a:pt x="855" y="1037"/>
                    <a:pt x="853" y="1037"/>
                    <a:pt x="851" y="1038"/>
                  </a:cubicBezTo>
                  <a:cubicBezTo>
                    <a:pt x="851" y="1039"/>
                    <a:pt x="851" y="1039"/>
                    <a:pt x="851" y="1039"/>
                  </a:cubicBezTo>
                  <a:cubicBezTo>
                    <a:pt x="851" y="1039"/>
                    <a:pt x="851" y="1039"/>
                    <a:pt x="851" y="1039"/>
                  </a:cubicBezTo>
                  <a:cubicBezTo>
                    <a:pt x="851" y="1039"/>
                    <a:pt x="849" y="1040"/>
                    <a:pt x="848" y="1040"/>
                  </a:cubicBezTo>
                  <a:cubicBezTo>
                    <a:pt x="847" y="1040"/>
                    <a:pt x="846" y="1041"/>
                    <a:pt x="845" y="1041"/>
                  </a:cubicBezTo>
                  <a:cubicBezTo>
                    <a:pt x="842" y="1042"/>
                    <a:pt x="838" y="1044"/>
                    <a:pt x="835" y="1046"/>
                  </a:cubicBezTo>
                  <a:cubicBezTo>
                    <a:pt x="833" y="1047"/>
                    <a:pt x="830" y="1049"/>
                    <a:pt x="828" y="1051"/>
                  </a:cubicBezTo>
                  <a:cubicBezTo>
                    <a:pt x="827" y="1052"/>
                    <a:pt x="825" y="1053"/>
                    <a:pt x="823" y="1055"/>
                  </a:cubicBezTo>
                  <a:cubicBezTo>
                    <a:pt x="823" y="1055"/>
                    <a:pt x="823" y="1055"/>
                    <a:pt x="823" y="1055"/>
                  </a:cubicBezTo>
                  <a:cubicBezTo>
                    <a:pt x="823" y="1055"/>
                    <a:pt x="823" y="1055"/>
                    <a:pt x="823" y="1055"/>
                  </a:cubicBezTo>
                  <a:cubicBezTo>
                    <a:pt x="823" y="1056"/>
                    <a:pt x="822" y="1057"/>
                    <a:pt x="821" y="1058"/>
                  </a:cubicBezTo>
                  <a:cubicBezTo>
                    <a:pt x="820" y="1059"/>
                    <a:pt x="819" y="1060"/>
                    <a:pt x="819" y="1061"/>
                  </a:cubicBezTo>
                  <a:cubicBezTo>
                    <a:pt x="818" y="1062"/>
                    <a:pt x="818" y="1063"/>
                    <a:pt x="817" y="1064"/>
                  </a:cubicBezTo>
                  <a:cubicBezTo>
                    <a:pt x="816" y="1065"/>
                    <a:pt x="816" y="1066"/>
                    <a:pt x="815" y="1067"/>
                  </a:cubicBezTo>
                  <a:cubicBezTo>
                    <a:pt x="814" y="1068"/>
                    <a:pt x="812" y="1070"/>
                    <a:pt x="812" y="1072"/>
                  </a:cubicBezTo>
                  <a:cubicBezTo>
                    <a:pt x="808" y="1075"/>
                    <a:pt x="808" y="1075"/>
                    <a:pt x="808" y="1075"/>
                  </a:cubicBezTo>
                  <a:cubicBezTo>
                    <a:pt x="807" y="1077"/>
                    <a:pt x="805" y="1078"/>
                    <a:pt x="804" y="1079"/>
                  </a:cubicBezTo>
                  <a:cubicBezTo>
                    <a:pt x="803" y="1079"/>
                    <a:pt x="802" y="1080"/>
                    <a:pt x="801" y="1080"/>
                  </a:cubicBezTo>
                  <a:cubicBezTo>
                    <a:pt x="799" y="1081"/>
                    <a:pt x="798" y="1082"/>
                    <a:pt x="797" y="1082"/>
                  </a:cubicBezTo>
                  <a:cubicBezTo>
                    <a:pt x="795" y="1083"/>
                    <a:pt x="792" y="1085"/>
                    <a:pt x="791" y="1086"/>
                  </a:cubicBezTo>
                  <a:cubicBezTo>
                    <a:pt x="789" y="1087"/>
                    <a:pt x="789" y="1087"/>
                    <a:pt x="789" y="1087"/>
                  </a:cubicBezTo>
                  <a:cubicBezTo>
                    <a:pt x="788" y="1088"/>
                    <a:pt x="786" y="1089"/>
                    <a:pt x="784" y="1089"/>
                  </a:cubicBezTo>
                  <a:cubicBezTo>
                    <a:pt x="781" y="1090"/>
                    <a:pt x="778" y="1092"/>
                    <a:pt x="776" y="1093"/>
                  </a:cubicBezTo>
                  <a:cubicBezTo>
                    <a:pt x="773" y="1094"/>
                    <a:pt x="771" y="1095"/>
                    <a:pt x="770" y="1096"/>
                  </a:cubicBezTo>
                  <a:cubicBezTo>
                    <a:pt x="769" y="1097"/>
                    <a:pt x="768" y="1098"/>
                    <a:pt x="767" y="1099"/>
                  </a:cubicBezTo>
                  <a:cubicBezTo>
                    <a:pt x="766" y="1099"/>
                    <a:pt x="765" y="1100"/>
                    <a:pt x="764" y="1101"/>
                  </a:cubicBezTo>
                  <a:cubicBezTo>
                    <a:pt x="763" y="1101"/>
                    <a:pt x="763" y="1101"/>
                    <a:pt x="763" y="1101"/>
                  </a:cubicBezTo>
                  <a:cubicBezTo>
                    <a:pt x="763" y="1101"/>
                    <a:pt x="763" y="1101"/>
                    <a:pt x="763" y="1101"/>
                  </a:cubicBezTo>
                  <a:cubicBezTo>
                    <a:pt x="763" y="1101"/>
                    <a:pt x="763" y="1102"/>
                    <a:pt x="762" y="1102"/>
                  </a:cubicBezTo>
                  <a:cubicBezTo>
                    <a:pt x="760" y="1104"/>
                    <a:pt x="758" y="1106"/>
                    <a:pt x="757" y="1108"/>
                  </a:cubicBezTo>
                  <a:cubicBezTo>
                    <a:pt x="757" y="1108"/>
                    <a:pt x="757" y="1108"/>
                    <a:pt x="757" y="1108"/>
                  </a:cubicBezTo>
                  <a:cubicBezTo>
                    <a:pt x="755" y="1111"/>
                    <a:pt x="754" y="1113"/>
                    <a:pt x="754" y="1115"/>
                  </a:cubicBezTo>
                  <a:cubicBezTo>
                    <a:pt x="754" y="1116"/>
                    <a:pt x="754" y="1117"/>
                    <a:pt x="755" y="1118"/>
                  </a:cubicBezTo>
                  <a:cubicBezTo>
                    <a:pt x="756" y="1119"/>
                    <a:pt x="756" y="1119"/>
                    <a:pt x="756" y="1119"/>
                  </a:cubicBezTo>
                  <a:cubicBezTo>
                    <a:pt x="756" y="1119"/>
                    <a:pt x="756" y="1119"/>
                    <a:pt x="756" y="1119"/>
                  </a:cubicBezTo>
                  <a:cubicBezTo>
                    <a:pt x="756" y="1119"/>
                    <a:pt x="756" y="1119"/>
                    <a:pt x="756" y="1119"/>
                  </a:cubicBezTo>
                  <a:cubicBezTo>
                    <a:pt x="757" y="1120"/>
                    <a:pt x="757" y="1120"/>
                    <a:pt x="757" y="1121"/>
                  </a:cubicBezTo>
                  <a:cubicBezTo>
                    <a:pt x="757" y="1121"/>
                    <a:pt x="758" y="1122"/>
                    <a:pt x="758" y="1122"/>
                  </a:cubicBezTo>
                  <a:cubicBezTo>
                    <a:pt x="758" y="1125"/>
                    <a:pt x="758" y="1125"/>
                    <a:pt x="758" y="1125"/>
                  </a:cubicBezTo>
                  <a:cubicBezTo>
                    <a:pt x="758" y="1126"/>
                    <a:pt x="758" y="1126"/>
                    <a:pt x="758" y="1126"/>
                  </a:cubicBezTo>
                  <a:cubicBezTo>
                    <a:pt x="758" y="1127"/>
                    <a:pt x="758" y="1127"/>
                    <a:pt x="758" y="1127"/>
                  </a:cubicBezTo>
                  <a:cubicBezTo>
                    <a:pt x="757" y="1129"/>
                    <a:pt x="757" y="1130"/>
                    <a:pt x="757" y="1130"/>
                  </a:cubicBezTo>
                  <a:cubicBezTo>
                    <a:pt x="757" y="1130"/>
                    <a:pt x="757" y="1131"/>
                    <a:pt x="756" y="1132"/>
                  </a:cubicBezTo>
                  <a:cubicBezTo>
                    <a:pt x="756" y="1132"/>
                    <a:pt x="756" y="1132"/>
                    <a:pt x="756" y="1132"/>
                  </a:cubicBezTo>
                  <a:cubicBezTo>
                    <a:pt x="756" y="1132"/>
                    <a:pt x="756" y="1132"/>
                    <a:pt x="756" y="1132"/>
                  </a:cubicBezTo>
                  <a:cubicBezTo>
                    <a:pt x="756" y="1133"/>
                    <a:pt x="755" y="1135"/>
                    <a:pt x="753" y="1136"/>
                  </a:cubicBezTo>
                  <a:cubicBezTo>
                    <a:pt x="753" y="1136"/>
                    <a:pt x="753" y="1136"/>
                    <a:pt x="753" y="1136"/>
                  </a:cubicBezTo>
                  <a:cubicBezTo>
                    <a:pt x="753" y="1136"/>
                    <a:pt x="753" y="1136"/>
                    <a:pt x="753" y="1136"/>
                  </a:cubicBezTo>
                  <a:cubicBezTo>
                    <a:pt x="753" y="1136"/>
                    <a:pt x="752" y="1137"/>
                    <a:pt x="751" y="1137"/>
                  </a:cubicBezTo>
                  <a:cubicBezTo>
                    <a:pt x="750" y="1138"/>
                    <a:pt x="749" y="1138"/>
                    <a:pt x="749" y="1138"/>
                  </a:cubicBezTo>
                  <a:cubicBezTo>
                    <a:pt x="748" y="1139"/>
                    <a:pt x="747" y="1139"/>
                    <a:pt x="746" y="1140"/>
                  </a:cubicBezTo>
                  <a:cubicBezTo>
                    <a:pt x="745" y="1141"/>
                    <a:pt x="743" y="1141"/>
                    <a:pt x="743" y="1142"/>
                  </a:cubicBezTo>
                  <a:cubicBezTo>
                    <a:pt x="741" y="1142"/>
                    <a:pt x="741" y="1142"/>
                    <a:pt x="741" y="1142"/>
                  </a:cubicBezTo>
                  <a:cubicBezTo>
                    <a:pt x="739" y="1143"/>
                    <a:pt x="736" y="1144"/>
                    <a:pt x="734" y="1145"/>
                  </a:cubicBezTo>
                  <a:cubicBezTo>
                    <a:pt x="731" y="1146"/>
                    <a:pt x="728" y="1147"/>
                    <a:pt x="727" y="1148"/>
                  </a:cubicBezTo>
                  <a:cubicBezTo>
                    <a:pt x="725" y="1149"/>
                    <a:pt x="723" y="1149"/>
                    <a:pt x="723" y="1149"/>
                  </a:cubicBezTo>
                  <a:cubicBezTo>
                    <a:pt x="720" y="1149"/>
                    <a:pt x="720" y="1149"/>
                    <a:pt x="720" y="1149"/>
                  </a:cubicBezTo>
                  <a:cubicBezTo>
                    <a:pt x="720" y="1149"/>
                    <a:pt x="719" y="1149"/>
                    <a:pt x="718" y="1148"/>
                  </a:cubicBezTo>
                  <a:cubicBezTo>
                    <a:pt x="717" y="1148"/>
                    <a:pt x="716" y="1148"/>
                    <a:pt x="715" y="1148"/>
                  </a:cubicBezTo>
                  <a:cubicBezTo>
                    <a:pt x="715" y="1148"/>
                    <a:pt x="715" y="1148"/>
                    <a:pt x="715" y="1148"/>
                  </a:cubicBezTo>
                  <a:cubicBezTo>
                    <a:pt x="710" y="1148"/>
                    <a:pt x="710" y="1148"/>
                    <a:pt x="710" y="1148"/>
                  </a:cubicBezTo>
                  <a:cubicBezTo>
                    <a:pt x="709" y="1148"/>
                    <a:pt x="708" y="1148"/>
                    <a:pt x="707" y="1147"/>
                  </a:cubicBezTo>
                  <a:cubicBezTo>
                    <a:pt x="706" y="1147"/>
                    <a:pt x="706" y="1147"/>
                    <a:pt x="705" y="1147"/>
                  </a:cubicBezTo>
                  <a:cubicBezTo>
                    <a:pt x="703" y="1147"/>
                    <a:pt x="701" y="1147"/>
                    <a:pt x="701" y="1148"/>
                  </a:cubicBezTo>
                  <a:cubicBezTo>
                    <a:pt x="700" y="1148"/>
                    <a:pt x="700" y="1148"/>
                    <a:pt x="700" y="1148"/>
                  </a:cubicBezTo>
                  <a:cubicBezTo>
                    <a:pt x="700" y="1148"/>
                    <a:pt x="700" y="1148"/>
                    <a:pt x="700" y="1148"/>
                  </a:cubicBezTo>
                  <a:cubicBezTo>
                    <a:pt x="700" y="1148"/>
                    <a:pt x="699" y="1149"/>
                    <a:pt x="699" y="1150"/>
                  </a:cubicBezTo>
                  <a:cubicBezTo>
                    <a:pt x="699" y="1150"/>
                    <a:pt x="698" y="1151"/>
                    <a:pt x="698" y="1151"/>
                  </a:cubicBezTo>
                  <a:cubicBezTo>
                    <a:pt x="698" y="1151"/>
                    <a:pt x="698" y="1151"/>
                    <a:pt x="698" y="1151"/>
                  </a:cubicBezTo>
                  <a:cubicBezTo>
                    <a:pt x="698" y="1152"/>
                    <a:pt x="697" y="1153"/>
                    <a:pt x="696" y="1155"/>
                  </a:cubicBezTo>
                  <a:cubicBezTo>
                    <a:pt x="696" y="1156"/>
                    <a:pt x="695" y="1157"/>
                    <a:pt x="695" y="1158"/>
                  </a:cubicBezTo>
                  <a:cubicBezTo>
                    <a:pt x="694" y="1159"/>
                    <a:pt x="694" y="1159"/>
                    <a:pt x="694" y="1160"/>
                  </a:cubicBezTo>
                  <a:cubicBezTo>
                    <a:pt x="693" y="1162"/>
                    <a:pt x="692" y="1165"/>
                    <a:pt x="692" y="1167"/>
                  </a:cubicBezTo>
                  <a:cubicBezTo>
                    <a:pt x="691" y="1169"/>
                    <a:pt x="689" y="1171"/>
                    <a:pt x="688" y="1172"/>
                  </a:cubicBezTo>
                  <a:cubicBezTo>
                    <a:pt x="686" y="1173"/>
                    <a:pt x="684" y="1175"/>
                    <a:pt x="684" y="1176"/>
                  </a:cubicBezTo>
                  <a:cubicBezTo>
                    <a:pt x="684" y="1176"/>
                    <a:pt x="684" y="1176"/>
                    <a:pt x="684" y="1176"/>
                  </a:cubicBezTo>
                  <a:cubicBezTo>
                    <a:pt x="683" y="1178"/>
                    <a:pt x="683" y="1179"/>
                    <a:pt x="683" y="1179"/>
                  </a:cubicBezTo>
                  <a:cubicBezTo>
                    <a:pt x="682" y="1180"/>
                    <a:pt x="682" y="1180"/>
                    <a:pt x="682" y="1180"/>
                  </a:cubicBezTo>
                  <a:cubicBezTo>
                    <a:pt x="681" y="1181"/>
                    <a:pt x="680" y="1182"/>
                    <a:pt x="680" y="1182"/>
                  </a:cubicBezTo>
                  <a:cubicBezTo>
                    <a:pt x="679" y="1182"/>
                    <a:pt x="679" y="1181"/>
                    <a:pt x="678" y="1181"/>
                  </a:cubicBezTo>
                  <a:cubicBezTo>
                    <a:pt x="678" y="1181"/>
                    <a:pt x="677" y="1181"/>
                    <a:pt x="677" y="1181"/>
                  </a:cubicBezTo>
                  <a:cubicBezTo>
                    <a:pt x="677" y="1181"/>
                    <a:pt x="677" y="1181"/>
                    <a:pt x="677" y="1181"/>
                  </a:cubicBezTo>
                  <a:cubicBezTo>
                    <a:pt x="676" y="1180"/>
                    <a:pt x="675" y="1180"/>
                    <a:pt x="675" y="1180"/>
                  </a:cubicBezTo>
                  <a:cubicBezTo>
                    <a:pt x="674" y="1180"/>
                    <a:pt x="674" y="1180"/>
                    <a:pt x="674" y="1180"/>
                  </a:cubicBezTo>
                  <a:cubicBezTo>
                    <a:pt x="672" y="1181"/>
                    <a:pt x="672" y="1181"/>
                    <a:pt x="672" y="1181"/>
                  </a:cubicBezTo>
                  <a:cubicBezTo>
                    <a:pt x="672" y="1179"/>
                    <a:pt x="672" y="1179"/>
                    <a:pt x="672" y="1179"/>
                  </a:cubicBezTo>
                  <a:cubicBezTo>
                    <a:pt x="672" y="1178"/>
                    <a:pt x="672" y="1177"/>
                    <a:pt x="672" y="1176"/>
                  </a:cubicBezTo>
                  <a:cubicBezTo>
                    <a:pt x="672" y="1176"/>
                    <a:pt x="672" y="1176"/>
                    <a:pt x="671" y="1175"/>
                  </a:cubicBezTo>
                  <a:cubicBezTo>
                    <a:pt x="671" y="1175"/>
                    <a:pt x="671" y="1175"/>
                    <a:pt x="671" y="1175"/>
                  </a:cubicBezTo>
                  <a:cubicBezTo>
                    <a:pt x="671" y="1175"/>
                    <a:pt x="671" y="1175"/>
                    <a:pt x="671" y="1175"/>
                  </a:cubicBezTo>
                  <a:cubicBezTo>
                    <a:pt x="670" y="1174"/>
                    <a:pt x="669" y="1173"/>
                    <a:pt x="669" y="1173"/>
                  </a:cubicBezTo>
                  <a:cubicBezTo>
                    <a:pt x="667" y="1173"/>
                    <a:pt x="664" y="1173"/>
                    <a:pt x="662" y="1174"/>
                  </a:cubicBezTo>
                  <a:cubicBezTo>
                    <a:pt x="659" y="1175"/>
                    <a:pt x="656" y="1176"/>
                    <a:pt x="654" y="1177"/>
                  </a:cubicBezTo>
                  <a:cubicBezTo>
                    <a:pt x="654" y="1177"/>
                    <a:pt x="654" y="1178"/>
                    <a:pt x="653" y="1178"/>
                  </a:cubicBezTo>
                  <a:cubicBezTo>
                    <a:pt x="651" y="1179"/>
                    <a:pt x="650" y="1179"/>
                    <a:pt x="648" y="1181"/>
                  </a:cubicBezTo>
                  <a:cubicBezTo>
                    <a:pt x="646" y="1182"/>
                    <a:pt x="644" y="1184"/>
                    <a:pt x="642" y="1186"/>
                  </a:cubicBezTo>
                  <a:cubicBezTo>
                    <a:pt x="640" y="1189"/>
                    <a:pt x="639" y="1192"/>
                    <a:pt x="639" y="1194"/>
                  </a:cubicBezTo>
                  <a:cubicBezTo>
                    <a:pt x="638" y="1196"/>
                    <a:pt x="637" y="1199"/>
                    <a:pt x="635" y="1200"/>
                  </a:cubicBezTo>
                  <a:cubicBezTo>
                    <a:pt x="634" y="1201"/>
                    <a:pt x="633" y="1203"/>
                    <a:pt x="632" y="1206"/>
                  </a:cubicBezTo>
                  <a:cubicBezTo>
                    <a:pt x="632" y="1207"/>
                    <a:pt x="632" y="1207"/>
                    <a:pt x="632" y="1207"/>
                  </a:cubicBezTo>
                  <a:cubicBezTo>
                    <a:pt x="632" y="1207"/>
                    <a:pt x="632" y="1207"/>
                    <a:pt x="632" y="1207"/>
                  </a:cubicBezTo>
                  <a:cubicBezTo>
                    <a:pt x="632" y="1207"/>
                    <a:pt x="632" y="1209"/>
                    <a:pt x="632" y="1209"/>
                  </a:cubicBezTo>
                  <a:cubicBezTo>
                    <a:pt x="632" y="1210"/>
                    <a:pt x="632" y="1212"/>
                    <a:pt x="632" y="1212"/>
                  </a:cubicBezTo>
                  <a:cubicBezTo>
                    <a:pt x="632" y="1212"/>
                    <a:pt x="632" y="1212"/>
                    <a:pt x="632" y="1212"/>
                  </a:cubicBezTo>
                  <a:cubicBezTo>
                    <a:pt x="631" y="1213"/>
                    <a:pt x="630" y="1216"/>
                    <a:pt x="630" y="1218"/>
                  </a:cubicBezTo>
                  <a:cubicBezTo>
                    <a:pt x="630" y="1225"/>
                    <a:pt x="630" y="1225"/>
                    <a:pt x="630" y="1225"/>
                  </a:cubicBezTo>
                  <a:cubicBezTo>
                    <a:pt x="630" y="1227"/>
                    <a:pt x="630" y="1228"/>
                    <a:pt x="631" y="1230"/>
                  </a:cubicBezTo>
                  <a:cubicBezTo>
                    <a:pt x="631" y="1231"/>
                    <a:pt x="631" y="1232"/>
                    <a:pt x="631" y="1233"/>
                  </a:cubicBezTo>
                  <a:cubicBezTo>
                    <a:pt x="631" y="1233"/>
                    <a:pt x="631" y="1233"/>
                    <a:pt x="631" y="1233"/>
                  </a:cubicBezTo>
                  <a:cubicBezTo>
                    <a:pt x="631" y="1233"/>
                    <a:pt x="631" y="1233"/>
                    <a:pt x="631" y="1233"/>
                  </a:cubicBezTo>
                  <a:cubicBezTo>
                    <a:pt x="632" y="1235"/>
                    <a:pt x="632" y="1236"/>
                    <a:pt x="632" y="1238"/>
                  </a:cubicBezTo>
                  <a:cubicBezTo>
                    <a:pt x="632" y="1239"/>
                    <a:pt x="632" y="1239"/>
                    <a:pt x="632" y="1239"/>
                  </a:cubicBezTo>
                  <a:cubicBezTo>
                    <a:pt x="632" y="1240"/>
                    <a:pt x="632" y="1240"/>
                    <a:pt x="632" y="1240"/>
                  </a:cubicBezTo>
                  <a:cubicBezTo>
                    <a:pt x="633" y="1240"/>
                    <a:pt x="633" y="1240"/>
                    <a:pt x="633" y="1240"/>
                  </a:cubicBezTo>
                  <a:cubicBezTo>
                    <a:pt x="633" y="1240"/>
                    <a:pt x="633" y="1240"/>
                    <a:pt x="633" y="1240"/>
                  </a:cubicBezTo>
                  <a:cubicBezTo>
                    <a:pt x="633" y="1241"/>
                    <a:pt x="633" y="1241"/>
                    <a:pt x="634" y="1242"/>
                  </a:cubicBezTo>
                  <a:cubicBezTo>
                    <a:pt x="634" y="1242"/>
                    <a:pt x="634" y="1242"/>
                    <a:pt x="635" y="1243"/>
                  </a:cubicBezTo>
                  <a:cubicBezTo>
                    <a:pt x="635" y="1244"/>
                    <a:pt x="636" y="1244"/>
                    <a:pt x="635" y="1246"/>
                  </a:cubicBezTo>
                  <a:cubicBezTo>
                    <a:pt x="635" y="1246"/>
                    <a:pt x="635" y="1246"/>
                    <a:pt x="635" y="1246"/>
                  </a:cubicBezTo>
                  <a:cubicBezTo>
                    <a:pt x="635" y="1248"/>
                    <a:pt x="635" y="1248"/>
                    <a:pt x="635" y="1248"/>
                  </a:cubicBezTo>
                  <a:cubicBezTo>
                    <a:pt x="635" y="1248"/>
                    <a:pt x="635" y="1248"/>
                    <a:pt x="635" y="1248"/>
                  </a:cubicBezTo>
                  <a:cubicBezTo>
                    <a:pt x="636" y="1248"/>
                    <a:pt x="636" y="1248"/>
                    <a:pt x="636" y="1248"/>
                  </a:cubicBezTo>
                  <a:cubicBezTo>
                    <a:pt x="636" y="1249"/>
                    <a:pt x="637" y="1250"/>
                    <a:pt x="637" y="1252"/>
                  </a:cubicBezTo>
                  <a:cubicBezTo>
                    <a:pt x="637" y="1252"/>
                    <a:pt x="637" y="1252"/>
                    <a:pt x="637" y="1252"/>
                  </a:cubicBezTo>
                  <a:cubicBezTo>
                    <a:pt x="637" y="1257"/>
                    <a:pt x="637" y="1257"/>
                    <a:pt x="637" y="1257"/>
                  </a:cubicBezTo>
                  <a:cubicBezTo>
                    <a:pt x="637" y="1259"/>
                    <a:pt x="636" y="1260"/>
                    <a:pt x="634" y="1261"/>
                  </a:cubicBezTo>
                  <a:cubicBezTo>
                    <a:pt x="634" y="1261"/>
                    <a:pt x="634" y="1261"/>
                    <a:pt x="634" y="1261"/>
                  </a:cubicBezTo>
                  <a:cubicBezTo>
                    <a:pt x="634" y="1262"/>
                    <a:pt x="634" y="1262"/>
                    <a:pt x="634" y="1262"/>
                  </a:cubicBezTo>
                  <a:cubicBezTo>
                    <a:pt x="633" y="1264"/>
                    <a:pt x="632" y="1265"/>
                    <a:pt x="632" y="1266"/>
                  </a:cubicBezTo>
                  <a:cubicBezTo>
                    <a:pt x="632" y="1267"/>
                    <a:pt x="632" y="1267"/>
                    <a:pt x="632" y="1267"/>
                  </a:cubicBezTo>
                  <a:cubicBezTo>
                    <a:pt x="633" y="1267"/>
                    <a:pt x="633" y="1267"/>
                    <a:pt x="633" y="1267"/>
                  </a:cubicBezTo>
                  <a:cubicBezTo>
                    <a:pt x="633" y="1268"/>
                    <a:pt x="633" y="1268"/>
                    <a:pt x="633" y="1268"/>
                  </a:cubicBezTo>
                  <a:cubicBezTo>
                    <a:pt x="633" y="1268"/>
                    <a:pt x="634" y="1269"/>
                    <a:pt x="634" y="1272"/>
                  </a:cubicBezTo>
                  <a:cubicBezTo>
                    <a:pt x="634" y="1272"/>
                    <a:pt x="634" y="1274"/>
                    <a:pt x="634" y="1275"/>
                  </a:cubicBezTo>
                  <a:cubicBezTo>
                    <a:pt x="635" y="1276"/>
                    <a:pt x="635" y="1277"/>
                    <a:pt x="635" y="1278"/>
                  </a:cubicBezTo>
                  <a:cubicBezTo>
                    <a:pt x="635" y="1278"/>
                    <a:pt x="635" y="1278"/>
                    <a:pt x="635" y="1278"/>
                  </a:cubicBezTo>
                  <a:cubicBezTo>
                    <a:pt x="635" y="1279"/>
                    <a:pt x="635" y="1279"/>
                    <a:pt x="635" y="1279"/>
                  </a:cubicBezTo>
                  <a:cubicBezTo>
                    <a:pt x="636" y="1279"/>
                    <a:pt x="636" y="1280"/>
                    <a:pt x="636" y="1280"/>
                  </a:cubicBezTo>
                  <a:cubicBezTo>
                    <a:pt x="637" y="1281"/>
                    <a:pt x="637" y="1282"/>
                    <a:pt x="638" y="1283"/>
                  </a:cubicBezTo>
                  <a:cubicBezTo>
                    <a:pt x="638" y="1283"/>
                    <a:pt x="638" y="1283"/>
                    <a:pt x="638" y="1283"/>
                  </a:cubicBezTo>
                  <a:cubicBezTo>
                    <a:pt x="638" y="1284"/>
                    <a:pt x="639" y="1286"/>
                    <a:pt x="640" y="1288"/>
                  </a:cubicBezTo>
                  <a:cubicBezTo>
                    <a:pt x="640" y="1288"/>
                    <a:pt x="640" y="1288"/>
                    <a:pt x="640" y="1288"/>
                  </a:cubicBezTo>
                  <a:cubicBezTo>
                    <a:pt x="640" y="1288"/>
                    <a:pt x="640" y="1288"/>
                    <a:pt x="640" y="1288"/>
                  </a:cubicBezTo>
                  <a:cubicBezTo>
                    <a:pt x="640" y="1288"/>
                    <a:pt x="640" y="1289"/>
                    <a:pt x="640" y="1290"/>
                  </a:cubicBezTo>
                  <a:cubicBezTo>
                    <a:pt x="640" y="1290"/>
                    <a:pt x="640" y="1291"/>
                    <a:pt x="640" y="1292"/>
                  </a:cubicBezTo>
                  <a:cubicBezTo>
                    <a:pt x="640" y="1292"/>
                    <a:pt x="640" y="1292"/>
                    <a:pt x="640" y="1292"/>
                  </a:cubicBezTo>
                  <a:cubicBezTo>
                    <a:pt x="640" y="1292"/>
                    <a:pt x="640" y="1292"/>
                    <a:pt x="640" y="1292"/>
                  </a:cubicBezTo>
                  <a:cubicBezTo>
                    <a:pt x="640" y="1293"/>
                    <a:pt x="639" y="1294"/>
                    <a:pt x="639" y="1295"/>
                  </a:cubicBezTo>
                  <a:cubicBezTo>
                    <a:pt x="639" y="1295"/>
                    <a:pt x="639" y="1296"/>
                    <a:pt x="639" y="1296"/>
                  </a:cubicBezTo>
                  <a:cubicBezTo>
                    <a:pt x="639" y="1296"/>
                    <a:pt x="639" y="1297"/>
                    <a:pt x="639" y="1297"/>
                  </a:cubicBezTo>
                  <a:cubicBezTo>
                    <a:pt x="639" y="1298"/>
                    <a:pt x="640" y="1299"/>
                    <a:pt x="640" y="1300"/>
                  </a:cubicBezTo>
                  <a:cubicBezTo>
                    <a:pt x="640" y="1300"/>
                    <a:pt x="640" y="1300"/>
                    <a:pt x="640" y="1300"/>
                  </a:cubicBezTo>
                  <a:cubicBezTo>
                    <a:pt x="640" y="1301"/>
                    <a:pt x="640" y="1301"/>
                    <a:pt x="640" y="1301"/>
                  </a:cubicBezTo>
                  <a:cubicBezTo>
                    <a:pt x="640" y="1301"/>
                    <a:pt x="640" y="1302"/>
                    <a:pt x="640" y="1302"/>
                  </a:cubicBezTo>
                  <a:cubicBezTo>
                    <a:pt x="640" y="1302"/>
                    <a:pt x="640" y="1302"/>
                    <a:pt x="640" y="1302"/>
                  </a:cubicBezTo>
                  <a:cubicBezTo>
                    <a:pt x="640" y="1302"/>
                    <a:pt x="640" y="1302"/>
                    <a:pt x="640" y="1302"/>
                  </a:cubicBezTo>
                  <a:cubicBezTo>
                    <a:pt x="640" y="1302"/>
                    <a:pt x="640" y="1302"/>
                    <a:pt x="640" y="1302"/>
                  </a:cubicBezTo>
                  <a:cubicBezTo>
                    <a:pt x="639" y="1302"/>
                    <a:pt x="639" y="1301"/>
                    <a:pt x="639" y="1301"/>
                  </a:cubicBezTo>
                  <a:cubicBezTo>
                    <a:pt x="638" y="1301"/>
                    <a:pt x="638" y="1301"/>
                    <a:pt x="638" y="1301"/>
                  </a:cubicBezTo>
                  <a:cubicBezTo>
                    <a:pt x="638" y="1300"/>
                    <a:pt x="638" y="1300"/>
                    <a:pt x="638" y="1300"/>
                  </a:cubicBezTo>
                  <a:cubicBezTo>
                    <a:pt x="634" y="1297"/>
                    <a:pt x="634" y="1297"/>
                    <a:pt x="634" y="1297"/>
                  </a:cubicBezTo>
                  <a:cubicBezTo>
                    <a:pt x="633" y="1298"/>
                    <a:pt x="633" y="1298"/>
                    <a:pt x="633" y="1298"/>
                  </a:cubicBezTo>
                  <a:cubicBezTo>
                    <a:pt x="633" y="1299"/>
                    <a:pt x="633" y="1299"/>
                    <a:pt x="633" y="1299"/>
                  </a:cubicBezTo>
                  <a:cubicBezTo>
                    <a:pt x="633" y="1299"/>
                    <a:pt x="633" y="1299"/>
                    <a:pt x="632" y="1299"/>
                  </a:cubicBezTo>
                  <a:cubicBezTo>
                    <a:pt x="632" y="1299"/>
                    <a:pt x="632" y="1299"/>
                    <a:pt x="632" y="1299"/>
                  </a:cubicBezTo>
                  <a:cubicBezTo>
                    <a:pt x="632" y="1299"/>
                    <a:pt x="632" y="1299"/>
                    <a:pt x="632" y="1299"/>
                  </a:cubicBezTo>
                  <a:cubicBezTo>
                    <a:pt x="630" y="1299"/>
                    <a:pt x="630" y="1299"/>
                    <a:pt x="630" y="1299"/>
                  </a:cubicBezTo>
                  <a:cubicBezTo>
                    <a:pt x="630" y="1300"/>
                    <a:pt x="630" y="1300"/>
                    <a:pt x="630" y="1300"/>
                  </a:cubicBezTo>
                  <a:cubicBezTo>
                    <a:pt x="630" y="1301"/>
                    <a:pt x="631" y="1302"/>
                    <a:pt x="632" y="1303"/>
                  </a:cubicBezTo>
                  <a:cubicBezTo>
                    <a:pt x="632" y="1303"/>
                    <a:pt x="632" y="1303"/>
                    <a:pt x="632" y="1303"/>
                  </a:cubicBezTo>
                  <a:cubicBezTo>
                    <a:pt x="633" y="1304"/>
                    <a:pt x="633" y="1304"/>
                    <a:pt x="633" y="1304"/>
                  </a:cubicBezTo>
                  <a:cubicBezTo>
                    <a:pt x="634" y="1304"/>
                    <a:pt x="635" y="1305"/>
                    <a:pt x="636" y="1305"/>
                  </a:cubicBezTo>
                  <a:cubicBezTo>
                    <a:pt x="637" y="1305"/>
                    <a:pt x="638" y="1305"/>
                    <a:pt x="638" y="1306"/>
                  </a:cubicBezTo>
                  <a:cubicBezTo>
                    <a:pt x="639" y="1306"/>
                    <a:pt x="639" y="1306"/>
                    <a:pt x="639" y="1306"/>
                  </a:cubicBezTo>
                  <a:cubicBezTo>
                    <a:pt x="639" y="1306"/>
                    <a:pt x="639" y="1306"/>
                    <a:pt x="639" y="1306"/>
                  </a:cubicBezTo>
                  <a:cubicBezTo>
                    <a:pt x="640" y="1307"/>
                    <a:pt x="641" y="1308"/>
                    <a:pt x="642" y="1309"/>
                  </a:cubicBezTo>
                  <a:cubicBezTo>
                    <a:pt x="643" y="1310"/>
                    <a:pt x="643" y="1310"/>
                    <a:pt x="643" y="1310"/>
                  </a:cubicBezTo>
                  <a:cubicBezTo>
                    <a:pt x="645" y="1312"/>
                    <a:pt x="646" y="1315"/>
                    <a:pt x="645" y="1317"/>
                  </a:cubicBezTo>
                  <a:cubicBezTo>
                    <a:pt x="645" y="1317"/>
                    <a:pt x="645" y="1317"/>
                    <a:pt x="645" y="1317"/>
                  </a:cubicBezTo>
                  <a:cubicBezTo>
                    <a:pt x="645" y="1317"/>
                    <a:pt x="645" y="1317"/>
                    <a:pt x="645" y="1317"/>
                  </a:cubicBezTo>
                  <a:cubicBezTo>
                    <a:pt x="645" y="1319"/>
                    <a:pt x="644" y="1322"/>
                    <a:pt x="643" y="1325"/>
                  </a:cubicBezTo>
                  <a:cubicBezTo>
                    <a:pt x="643" y="1327"/>
                    <a:pt x="642" y="1329"/>
                    <a:pt x="641" y="1331"/>
                  </a:cubicBezTo>
                  <a:cubicBezTo>
                    <a:pt x="641" y="1331"/>
                    <a:pt x="641" y="1331"/>
                    <a:pt x="641" y="1331"/>
                  </a:cubicBezTo>
                  <a:cubicBezTo>
                    <a:pt x="641" y="1338"/>
                    <a:pt x="641" y="1338"/>
                    <a:pt x="641" y="1338"/>
                  </a:cubicBezTo>
                  <a:cubicBezTo>
                    <a:pt x="641" y="1340"/>
                    <a:pt x="641" y="1341"/>
                    <a:pt x="640" y="1343"/>
                  </a:cubicBezTo>
                  <a:cubicBezTo>
                    <a:pt x="640" y="1344"/>
                    <a:pt x="640" y="1345"/>
                    <a:pt x="640" y="1346"/>
                  </a:cubicBezTo>
                  <a:cubicBezTo>
                    <a:pt x="640" y="1346"/>
                    <a:pt x="640" y="1347"/>
                    <a:pt x="640" y="1348"/>
                  </a:cubicBezTo>
                  <a:cubicBezTo>
                    <a:pt x="639" y="1349"/>
                    <a:pt x="639" y="1350"/>
                    <a:pt x="639" y="1350"/>
                  </a:cubicBezTo>
                  <a:cubicBezTo>
                    <a:pt x="639" y="1352"/>
                    <a:pt x="638" y="1353"/>
                    <a:pt x="638" y="1355"/>
                  </a:cubicBezTo>
                  <a:cubicBezTo>
                    <a:pt x="637" y="1356"/>
                    <a:pt x="637" y="1356"/>
                    <a:pt x="637" y="1357"/>
                  </a:cubicBezTo>
                  <a:cubicBezTo>
                    <a:pt x="636" y="1358"/>
                    <a:pt x="636" y="1359"/>
                    <a:pt x="636" y="1360"/>
                  </a:cubicBezTo>
                  <a:cubicBezTo>
                    <a:pt x="635" y="1363"/>
                    <a:pt x="634" y="1365"/>
                    <a:pt x="633" y="1365"/>
                  </a:cubicBezTo>
                  <a:cubicBezTo>
                    <a:pt x="633" y="1366"/>
                    <a:pt x="632" y="1367"/>
                    <a:pt x="631" y="1369"/>
                  </a:cubicBezTo>
                  <a:cubicBezTo>
                    <a:pt x="631" y="1369"/>
                    <a:pt x="631" y="1370"/>
                    <a:pt x="630" y="1371"/>
                  </a:cubicBezTo>
                  <a:cubicBezTo>
                    <a:pt x="630" y="1372"/>
                    <a:pt x="628" y="1375"/>
                    <a:pt x="626" y="1376"/>
                  </a:cubicBezTo>
                  <a:cubicBezTo>
                    <a:pt x="626" y="1376"/>
                    <a:pt x="626" y="1376"/>
                    <a:pt x="626" y="1376"/>
                  </a:cubicBezTo>
                  <a:cubicBezTo>
                    <a:pt x="626" y="1376"/>
                    <a:pt x="626" y="1376"/>
                    <a:pt x="626" y="1376"/>
                  </a:cubicBezTo>
                  <a:cubicBezTo>
                    <a:pt x="625" y="1378"/>
                    <a:pt x="623" y="1380"/>
                    <a:pt x="623" y="1381"/>
                  </a:cubicBezTo>
                  <a:cubicBezTo>
                    <a:pt x="622" y="1381"/>
                    <a:pt x="621" y="1383"/>
                    <a:pt x="621" y="1384"/>
                  </a:cubicBezTo>
                  <a:cubicBezTo>
                    <a:pt x="620" y="1386"/>
                    <a:pt x="620" y="1386"/>
                    <a:pt x="620" y="1386"/>
                  </a:cubicBezTo>
                  <a:cubicBezTo>
                    <a:pt x="621" y="1386"/>
                    <a:pt x="621" y="1386"/>
                    <a:pt x="621" y="1386"/>
                  </a:cubicBezTo>
                  <a:cubicBezTo>
                    <a:pt x="620" y="1389"/>
                    <a:pt x="618" y="1392"/>
                    <a:pt x="617" y="1393"/>
                  </a:cubicBezTo>
                  <a:cubicBezTo>
                    <a:pt x="617" y="1393"/>
                    <a:pt x="617" y="1393"/>
                    <a:pt x="617" y="1393"/>
                  </a:cubicBezTo>
                  <a:cubicBezTo>
                    <a:pt x="616" y="1394"/>
                    <a:pt x="616" y="1394"/>
                    <a:pt x="616" y="1394"/>
                  </a:cubicBezTo>
                  <a:cubicBezTo>
                    <a:pt x="616" y="1395"/>
                    <a:pt x="615" y="1396"/>
                    <a:pt x="615" y="1398"/>
                  </a:cubicBezTo>
                  <a:cubicBezTo>
                    <a:pt x="614" y="1396"/>
                    <a:pt x="614" y="1396"/>
                    <a:pt x="614" y="1396"/>
                  </a:cubicBezTo>
                  <a:cubicBezTo>
                    <a:pt x="614" y="1400"/>
                    <a:pt x="614" y="1400"/>
                    <a:pt x="614" y="1400"/>
                  </a:cubicBezTo>
                  <a:cubicBezTo>
                    <a:pt x="614" y="1402"/>
                    <a:pt x="613" y="1405"/>
                    <a:pt x="612" y="1407"/>
                  </a:cubicBezTo>
                  <a:cubicBezTo>
                    <a:pt x="612" y="1407"/>
                    <a:pt x="611" y="1408"/>
                    <a:pt x="611" y="1410"/>
                  </a:cubicBezTo>
                  <a:cubicBezTo>
                    <a:pt x="611" y="1410"/>
                    <a:pt x="611" y="1411"/>
                    <a:pt x="610" y="1412"/>
                  </a:cubicBezTo>
                  <a:cubicBezTo>
                    <a:pt x="610" y="1413"/>
                    <a:pt x="610" y="1413"/>
                    <a:pt x="610" y="1413"/>
                  </a:cubicBezTo>
                  <a:cubicBezTo>
                    <a:pt x="610" y="1418"/>
                    <a:pt x="610" y="1418"/>
                    <a:pt x="610" y="1418"/>
                  </a:cubicBezTo>
                  <a:cubicBezTo>
                    <a:pt x="611" y="1418"/>
                    <a:pt x="611" y="1418"/>
                    <a:pt x="611" y="1418"/>
                  </a:cubicBezTo>
                  <a:cubicBezTo>
                    <a:pt x="611" y="1419"/>
                    <a:pt x="612" y="1421"/>
                    <a:pt x="612" y="1422"/>
                  </a:cubicBezTo>
                  <a:cubicBezTo>
                    <a:pt x="612" y="1422"/>
                    <a:pt x="612" y="1422"/>
                    <a:pt x="612" y="1422"/>
                  </a:cubicBezTo>
                  <a:cubicBezTo>
                    <a:pt x="612" y="1422"/>
                    <a:pt x="612" y="1422"/>
                    <a:pt x="612" y="1422"/>
                  </a:cubicBezTo>
                  <a:cubicBezTo>
                    <a:pt x="613" y="1423"/>
                    <a:pt x="613" y="1424"/>
                    <a:pt x="613" y="1424"/>
                  </a:cubicBezTo>
                  <a:cubicBezTo>
                    <a:pt x="613" y="1424"/>
                    <a:pt x="613" y="1426"/>
                    <a:pt x="614" y="1428"/>
                  </a:cubicBezTo>
                  <a:cubicBezTo>
                    <a:pt x="614" y="1429"/>
                    <a:pt x="614" y="1430"/>
                    <a:pt x="615" y="1430"/>
                  </a:cubicBezTo>
                  <a:cubicBezTo>
                    <a:pt x="615" y="1431"/>
                    <a:pt x="615" y="1432"/>
                    <a:pt x="615" y="1432"/>
                  </a:cubicBezTo>
                  <a:cubicBezTo>
                    <a:pt x="615" y="1432"/>
                    <a:pt x="615" y="1433"/>
                    <a:pt x="615" y="1433"/>
                  </a:cubicBezTo>
                  <a:cubicBezTo>
                    <a:pt x="616" y="1434"/>
                    <a:pt x="616" y="1435"/>
                    <a:pt x="616" y="1436"/>
                  </a:cubicBezTo>
                  <a:cubicBezTo>
                    <a:pt x="616" y="1444"/>
                    <a:pt x="616" y="1444"/>
                    <a:pt x="616" y="1444"/>
                  </a:cubicBezTo>
                  <a:cubicBezTo>
                    <a:pt x="616" y="1444"/>
                    <a:pt x="616" y="1444"/>
                    <a:pt x="616" y="1444"/>
                  </a:cubicBezTo>
                  <a:cubicBezTo>
                    <a:pt x="617" y="1449"/>
                    <a:pt x="617" y="1449"/>
                    <a:pt x="617" y="1449"/>
                  </a:cubicBezTo>
                  <a:cubicBezTo>
                    <a:pt x="616" y="1449"/>
                    <a:pt x="616" y="1449"/>
                    <a:pt x="616" y="1449"/>
                  </a:cubicBezTo>
                  <a:cubicBezTo>
                    <a:pt x="616" y="1450"/>
                    <a:pt x="616" y="1450"/>
                    <a:pt x="616" y="1450"/>
                  </a:cubicBezTo>
                  <a:cubicBezTo>
                    <a:pt x="616" y="1450"/>
                    <a:pt x="616" y="1450"/>
                    <a:pt x="616" y="1450"/>
                  </a:cubicBezTo>
                  <a:cubicBezTo>
                    <a:pt x="615" y="1451"/>
                    <a:pt x="615" y="1451"/>
                    <a:pt x="615" y="1451"/>
                  </a:cubicBezTo>
                  <a:cubicBezTo>
                    <a:pt x="615" y="1460"/>
                    <a:pt x="615" y="1460"/>
                    <a:pt x="615" y="1460"/>
                  </a:cubicBezTo>
                  <a:cubicBezTo>
                    <a:pt x="615" y="1461"/>
                    <a:pt x="614" y="1463"/>
                    <a:pt x="614" y="1465"/>
                  </a:cubicBezTo>
                  <a:cubicBezTo>
                    <a:pt x="614" y="1466"/>
                    <a:pt x="615" y="1467"/>
                    <a:pt x="615" y="1468"/>
                  </a:cubicBezTo>
                  <a:cubicBezTo>
                    <a:pt x="615" y="1469"/>
                    <a:pt x="615" y="1470"/>
                    <a:pt x="615" y="1470"/>
                  </a:cubicBezTo>
                  <a:cubicBezTo>
                    <a:pt x="615" y="1471"/>
                    <a:pt x="616" y="1472"/>
                    <a:pt x="616" y="1473"/>
                  </a:cubicBezTo>
                  <a:cubicBezTo>
                    <a:pt x="616" y="1474"/>
                    <a:pt x="616" y="1475"/>
                    <a:pt x="616" y="1475"/>
                  </a:cubicBezTo>
                  <a:cubicBezTo>
                    <a:pt x="616" y="1481"/>
                    <a:pt x="616" y="1481"/>
                    <a:pt x="616" y="1481"/>
                  </a:cubicBezTo>
                  <a:cubicBezTo>
                    <a:pt x="616" y="1483"/>
                    <a:pt x="615" y="1485"/>
                    <a:pt x="615" y="1486"/>
                  </a:cubicBezTo>
                  <a:cubicBezTo>
                    <a:pt x="615" y="1486"/>
                    <a:pt x="615" y="1486"/>
                    <a:pt x="615" y="1486"/>
                  </a:cubicBezTo>
                  <a:cubicBezTo>
                    <a:pt x="614" y="1487"/>
                    <a:pt x="613" y="1487"/>
                    <a:pt x="612" y="1487"/>
                  </a:cubicBezTo>
                  <a:cubicBezTo>
                    <a:pt x="612" y="1487"/>
                    <a:pt x="611" y="1487"/>
                    <a:pt x="610" y="1486"/>
                  </a:cubicBezTo>
                  <a:cubicBezTo>
                    <a:pt x="610" y="1486"/>
                    <a:pt x="610" y="1486"/>
                    <a:pt x="610" y="1486"/>
                  </a:cubicBezTo>
                  <a:cubicBezTo>
                    <a:pt x="610" y="1485"/>
                    <a:pt x="610" y="1485"/>
                    <a:pt x="610" y="1485"/>
                  </a:cubicBezTo>
                  <a:cubicBezTo>
                    <a:pt x="609" y="1485"/>
                    <a:pt x="609" y="1485"/>
                    <a:pt x="609" y="1485"/>
                  </a:cubicBezTo>
                  <a:cubicBezTo>
                    <a:pt x="608" y="1485"/>
                    <a:pt x="608" y="1485"/>
                    <a:pt x="608" y="1485"/>
                  </a:cubicBezTo>
                  <a:cubicBezTo>
                    <a:pt x="603" y="1485"/>
                    <a:pt x="603" y="1485"/>
                    <a:pt x="603" y="1485"/>
                  </a:cubicBezTo>
                  <a:cubicBezTo>
                    <a:pt x="605" y="1487"/>
                    <a:pt x="605" y="1487"/>
                    <a:pt x="605" y="1487"/>
                  </a:cubicBezTo>
                  <a:cubicBezTo>
                    <a:pt x="606" y="1487"/>
                    <a:pt x="606" y="1487"/>
                    <a:pt x="606" y="1488"/>
                  </a:cubicBezTo>
                  <a:cubicBezTo>
                    <a:pt x="605" y="1488"/>
                    <a:pt x="605" y="1488"/>
                    <a:pt x="605" y="1488"/>
                  </a:cubicBezTo>
                  <a:cubicBezTo>
                    <a:pt x="604" y="1488"/>
                    <a:pt x="604" y="1488"/>
                    <a:pt x="604" y="1488"/>
                  </a:cubicBezTo>
                  <a:cubicBezTo>
                    <a:pt x="603" y="1488"/>
                    <a:pt x="602" y="1488"/>
                    <a:pt x="601" y="1487"/>
                  </a:cubicBezTo>
                  <a:cubicBezTo>
                    <a:pt x="601" y="1487"/>
                    <a:pt x="601" y="1487"/>
                    <a:pt x="601" y="1487"/>
                  </a:cubicBezTo>
                  <a:cubicBezTo>
                    <a:pt x="601" y="1487"/>
                    <a:pt x="601" y="1487"/>
                    <a:pt x="601" y="1487"/>
                  </a:cubicBezTo>
                  <a:cubicBezTo>
                    <a:pt x="600" y="1486"/>
                    <a:pt x="599" y="1486"/>
                    <a:pt x="598" y="1485"/>
                  </a:cubicBezTo>
                  <a:cubicBezTo>
                    <a:pt x="598" y="1485"/>
                    <a:pt x="598" y="1485"/>
                    <a:pt x="598" y="1485"/>
                  </a:cubicBezTo>
                  <a:cubicBezTo>
                    <a:pt x="597" y="1485"/>
                    <a:pt x="597" y="1485"/>
                    <a:pt x="597" y="1485"/>
                  </a:cubicBezTo>
                  <a:cubicBezTo>
                    <a:pt x="597" y="1484"/>
                    <a:pt x="596" y="1484"/>
                    <a:pt x="596" y="1484"/>
                  </a:cubicBezTo>
                  <a:cubicBezTo>
                    <a:pt x="595" y="1483"/>
                    <a:pt x="595" y="1483"/>
                    <a:pt x="595" y="1483"/>
                  </a:cubicBezTo>
                  <a:cubicBezTo>
                    <a:pt x="594" y="1484"/>
                    <a:pt x="594" y="1484"/>
                    <a:pt x="594" y="1484"/>
                  </a:cubicBezTo>
                  <a:cubicBezTo>
                    <a:pt x="593" y="1485"/>
                    <a:pt x="593" y="1485"/>
                    <a:pt x="591" y="1485"/>
                  </a:cubicBezTo>
                  <a:cubicBezTo>
                    <a:pt x="589" y="1485"/>
                    <a:pt x="588" y="1485"/>
                    <a:pt x="587" y="1486"/>
                  </a:cubicBezTo>
                  <a:cubicBezTo>
                    <a:pt x="585" y="1486"/>
                    <a:pt x="584" y="1487"/>
                    <a:pt x="584" y="1488"/>
                  </a:cubicBezTo>
                  <a:cubicBezTo>
                    <a:pt x="583" y="1488"/>
                    <a:pt x="583" y="1488"/>
                    <a:pt x="583" y="1488"/>
                  </a:cubicBezTo>
                  <a:cubicBezTo>
                    <a:pt x="583" y="1489"/>
                    <a:pt x="583" y="1489"/>
                    <a:pt x="583" y="1489"/>
                  </a:cubicBezTo>
                  <a:cubicBezTo>
                    <a:pt x="583" y="1490"/>
                    <a:pt x="582" y="1492"/>
                    <a:pt x="581" y="1493"/>
                  </a:cubicBezTo>
                  <a:cubicBezTo>
                    <a:pt x="581" y="1493"/>
                    <a:pt x="581" y="1493"/>
                    <a:pt x="581" y="1493"/>
                  </a:cubicBezTo>
                  <a:cubicBezTo>
                    <a:pt x="581" y="1493"/>
                    <a:pt x="581" y="1493"/>
                    <a:pt x="581" y="1493"/>
                  </a:cubicBezTo>
                  <a:cubicBezTo>
                    <a:pt x="581" y="1494"/>
                    <a:pt x="581" y="1494"/>
                    <a:pt x="580" y="1494"/>
                  </a:cubicBezTo>
                  <a:cubicBezTo>
                    <a:pt x="580" y="1495"/>
                    <a:pt x="580" y="1496"/>
                    <a:pt x="580" y="1496"/>
                  </a:cubicBezTo>
                  <a:cubicBezTo>
                    <a:pt x="580" y="1498"/>
                    <a:pt x="580" y="1500"/>
                    <a:pt x="579" y="1501"/>
                  </a:cubicBezTo>
                  <a:cubicBezTo>
                    <a:pt x="579" y="1502"/>
                    <a:pt x="579" y="1502"/>
                    <a:pt x="578" y="1503"/>
                  </a:cubicBezTo>
                  <a:cubicBezTo>
                    <a:pt x="578" y="1505"/>
                    <a:pt x="577" y="1506"/>
                    <a:pt x="577" y="1506"/>
                  </a:cubicBezTo>
                  <a:cubicBezTo>
                    <a:pt x="576" y="1507"/>
                    <a:pt x="576" y="1507"/>
                    <a:pt x="576" y="1507"/>
                  </a:cubicBezTo>
                  <a:cubicBezTo>
                    <a:pt x="576" y="1507"/>
                    <a:pt x="576" y="1507"/>
                    <a:pt x="576" y="1507"/>
                  </a:cubicBezTo>
                  <a:cubicBezTo>
                    <a:pt x="576" y="1508"/>
                    <a:pt x="574" y="1510"/>
                    <a:pt x="572" y="1512"/>
                  </a:cubicBezTo>
                  <a:cubicBezTo>
                    <a:pt x="572" y="1512"/>
                    <a:pt x="572" y="1512"/>
                    <a:pt x="572" y="1512"/>
                  </a:cubicBezTo>
                  <a:cubicBezTo>
                    <a:pt x="572" y="1512"/>
                    <a:pt x="572" y="1512"/>
                    <a:pt x="572" y="1512"/>
                  </a:cubicBezTo>
                  <a:cubicBezTo>
                    <a:pt x="571" y="1513"/>
                    <a:pt x="570" y="1516"/>
                    <a:pt x="568" y="1518"/>
                  </a:cubicBezTo>
                  <a:cubicBezTo>
                    <a:pt x="566" y="1519"/>
                    <a:pt x="564" y="1521"/>
                    <a:pt x="564" y="1523"/>
                  </a:cubicBezTo>
                  <a:cubicBezTo>
                    <a:pt x="564" y="1523"/>
                    <a:pt x="563" y="1524"/>
                    <a:pt x="562" y="1526"/>
                  </a:cubicBezTo>
                  <a:cubicBezTo>
                    <a:pt x="562" y="1527"/>
                    <a:pt x="562" y="1527"/>
                    <a:pt x="562" y="1528"/>
                  </a:cubicBezTo>
                  <a:cubicBezTo>
                    <a:pt x="561" y="1530"/>
                    <a:pt x="560" y="1532"/>
                    <a:pt x="560" y="1534"/>
                  </a:cubicBezTo>
                  <a:cubicBezTo>
                    <a:pt x="560" y="1535"/>
                    <a:pt x="561" y="1537"/>
                    <a:pt x="562" y="1538"/>
                  </a:cubicBezTo>
                  <a:cubicBezTo>
                    <a:pt x="563" y="1538"/>
                    <a:pt x="563" y="1538"/>
                    <a:pt x="563" y="1538"/>
                  </a:cubicBezTo>
                  <a:cubicBezTo>
                    <a:pt x="563" y="1538"/>
                    <a:pt x="563" y="1538"/>
                    <a:pt x="563" y="1538"/>
                  </a:cubicBezTo>
                  <a:cubicBezTo>
                    <a:pt x="563" y="1538"/>
                    <a:pt x="564" y="1539"/>
                    <a:pt x="566" y="1540"/>
                  </a:cubicBezTo>
                  <a:cubicBezTo>
                    <a:pt x="567" y="1540"/>
                    <a:pt x="567" y="1540"/>
                    <a:pt x="568" y="1541"/>
                  </a:cubicBezTo>
                  <a:cubicBezTo>
                    <a:pt x="570" y="1541"/>
                    <a:pt x="572" y="1542"/>
                    <a:pt x="574" y="1542"/>
                  </a:cubicBezTo>
                  <a:cubicBezTo>
                    <a:pt x="581" y="1542"/>
                    <a:pt x="581" y="1542"/>
                    <a:pt x="581" y="1542"/>
                  </a:cubicBezTo>
                  <a:cubicBezTo>
                    <a:pt x="583" y="1542"/>
                    <a:pt x="584" y="1542"/>
                    <a:pt x="585" y="1543"/>
                  </a:cubicBezTo>
                  <a:cubicBezTo>
                    <a:pt x="587" y="1543"/>
                    <a:pt x="587" y="1543"/>
                    <a:pt x="587" y="1543"/>
                  </a:cubicBezTo>
                  <a:cubicBezTo>
                    <a:pt x="586" y="1544"/>
                    <a:pt x="586" y="1544"/>
                    <a:pt x="586" y="1544"/>
                  </a:cubicBezTo>
                  <a:cubicBezTo>
                    <a:pt x="586" y="1544"/>
                    <a:pt x="586" y="1544"/>
                    <a:pt x="586" y="1544"/>
                  </a:cubicBezTo>
                  <a:cubicBezTo>
                    <a:pt x="586" y="1544"/>
                    <a:pt x="586" y="1544"/>
                    <a:pt x="586" y="1544"/>
                  </a:cubicBezTo>
                  <a:cubicBezTo>
                    <a:pt x="587" y="1545"/>
                    <a:pt x="588" y="1546"/>
                    <a:pt x="589" y="1547"/>
                  </a:cubicBezTo>
                  <a:cubicBezTo>
                    <a:pt x="589" y="1547"/>
                    <a:pt x="589" y="1547"/>
                    <a:pt x="589" y="1547"/>
                  </a:cubicBezTo>
                  <a:cubicBezTo>
                    <a:pt x="589" y="1547"/>
                    <a:pt x="589" y="1547"/>
                    <a:pt x="589" y="1547"/>
                  </a:cubicBezTo>
                  <a:cubicBezTo>
                    <a:pt x="589" y="1548"/>
                    <a:pt x="590" y="1549"/>
                    <a:pt x="590" y="1550"/>
                  </a:cubicBezTo>
                  <a:cubicBezTo>
                    <a:pt x="590" y="1552"/>
                    <a:pt x="590" y="1552"/>
                    <a:pt x="590" y="1552"/>
                  </a:cubicBezTo>
                  <a:cubicBezTo>
                    <a:pt x="589" y="1552"/>
                    <a:pt x="588" y="1551"/>
                    <a:pt x="587" y="1550"/>
                  </a:cubicBezTo>
                  <a:cubicBezTo>
                    <a:pt x="587" y="1550"/>
                    <a:pt x="587" y="1550"/>
                    <a:pt x="587" y="1550"/>
                  </a:cubicBezTo>
                  <a:cubicBezTo>
                    <a:pt x="586" y="1550"/>
                    <a:pt x="586" y="1550"/>
                    <a:pt x="586" y="1550"/>
                  </a:cubicBezTo>
                  <a:cubicBezTo>
                    <a:pt x="586" y="1550"/>
                    <a:pt x="585" y="1549"/>
                    <a:pt x="585" y="1549"/>
                  </a:cubicBezTo>
                  <a:cubicBezTo>
                    <a:pt x="584" y="1549"/>
                    <a:pt x="583" y="1548"/>
                    <a:pt x="582" y="1548"/>
                  </a:cubicBezTo>
                  <a:cubicBezTo>
                    <a:pt x="581" y="1548"/>
                    <a:pt x="581" y="1548"/>
                    <a:pt x="581" y="1548"/>
                  </a:cubicBezTo>
                  <a:cubicBezTo>
                    <a:pt x="581" y="1548"/>
                    <a:pt x="581" y="1548"/>
                    <a:pt x="581" y="1548"/>
                  </a:cubicBezTo>
                  <a:cubicBezTo>
                    <a:pt x="581" y="1547"/>
                    <a:pt x="578" y="1546"/>
                    <a:pt x="576" y="1546"/>
                  </a:cubicBezTo>
                  <a:cubicBezTo>
                    <a:pt x="575" y="1546"/>
                    <a:pt x="573" y="1546"/>
                    <a:pt x="571" y="1546"/>
                  </a:cubicBezTo>
                  <a:cubicBezTo>
                    <a:pt x="570" y="1546"/>
                    <a:pt x="560" y="1546"/>
                    <a:pt x="560" y="1546"/>
                  </a:cubicBezTo>
                  <a:cubicBezTo>
                    <a:pt x="560" y="1546"/>
                    <a:pt x="560" y="1546"/>
                    <a:pt x="560" y="1546"/>
                  </a:cubicBezTo>
                  <a:cubicBezTo>
                    <a:pt x="560" y="1546"/>
                    <a:pt x="560" y="1546"/>
                    <a:pt x="560" y="1546"/>
                  </a:cubicBezTo>
                  <a:cubicBezTo>
                    <a:pt x="559" y="1546"/>
                    <a:pt x="557" y="1547"/>
                    <a:pt x="555" y="1547"/>
                  </a:cubicBezTo>
                  <a:cubicBezTo>
                    <a:pt x="553" y="1548"/>
                    <a:pt x="552" y="1548"/>
                    <a:pt x="550" y="1549"/>
                  </a:cubicBezTo>
                  <a:cubicBezTo>
                    <a:pt x="550" y="1549"/>
                    <a:pt x="549" y="1549"/>
                    <a:pt x="548" y="1549"/>
                  </a:cubicBezTo>
                  <a:cubicBezTo>
                    <a:pt x="545" y="1550"/>
                    <a:pt x="544" y="1551"/>
                    <a:pt x="543" y="1551"/>
                  </a:cubicBezTo>
                  <a:cubicBezTo>
                    <a:pt x="542" y="1552"/>
                    <a:pt x="541" y="1552"/>
                    <a:pt x="540" y="1553"/>
                  </a:cubicBezTo>
                  <a:cubicBezTo>
                    <a:pt x="539" y="1553"/>
                    <a:pt x="538" y="1554"/>
                    <a:pt x="537" y="1554"/>
                  </a:cubicBezTo>
                  <a:cubicBezTo>
                    <a:pt x="535" y="1554"/>
                    <a:pt x="531" y="1555"/>
                    <a:pt x="528" y="1556"/>
                  </a:cubicBezTo>
                  <a:cubicBezTo>
                    <a:pt x="526" y="1557"/>
                    <a:pt x="523" y="1558"/>
                    <a:pt x="521" y="1560"/>
                  </a:cubicBezTo>
                  <a:cubicBezTo>
                    <a:pt x="520" y="1561"/>
                    <a:pt x="519" y="1562"/>
                    <a:pt x="518" y="1564"/>
                  </a:cubicBezTo>
                  <a:cubicBezTo>
                    <a:pt x="517" y="1565"/>
                    <a:pt x="516" y="1566"/>
                    <a:pt x="516" y="1567"/>
                  </a:cubicBezTo>
                  <a:cubicBezTo>
                    <a:pt x="515" y="1567"/>
                    <a:pt x="515" y="1567"/>
                    <a:pt x="515" y="1567"/>
                  </a:cubicBezTo>
                  <a:cubicBezTo>
                    <a:pt x="515" y="1568"/>
                    <a:pt x="515" y="1568"/>
                    <a:pt x="515" y="1568"/>
                  </a:cubicBezTo>
                  <a:cubicBezTo>
                    <a:pt x="515" y="1568"/>
                    <a:pt x="515" y="1570"/>
                    <a:pt x="515" y="1572"/>
                  </a:cubicBezTo>
                  <a:cubicBezTo>
                    <a:pt x="515" y="1572"/>
                    <a:pt x="515" y="1572"/>
                    <a:pt x="515" y="1572"/>
                  </a:cubicBezTo>
                  <a:cubicBezTo>
                    <a:pt x="515" y="1572"/>
                    <a:pt x="515" y="1572"/>
                    <a:pt x="515" y="1572"/>
                  </a:cubicBezTo>
                  <a:cubicBezTo>
                    <a:pt x="515" y="1573"/>
                    <a:pt x="515" y="1575"/>
                    <a:pt x="513" y="1577"/>
                  </a:cubicBezTo>
                  <a:cubicBezTo>
                    <a:pt x="512" y="1578"/>
                    <a:pt x="511" y="1579"/>
                    <a:pt x="511" y="1580"/>
                  </a:cubicBezTo>
                  <a:cubicBezTo>
                    <a:pt x="511" y="1580"/>
                    <a:pt x="511" y="1580"/>
                    <a:pt x="511" y="1580"/>
                  </a:cubicBezTo>
                  <a:cubicBezTo>
                    <a:pt x="511" y="1581"/>
                    <a:pt x="511" y="1581"/>
                    <a:pt x="511" y="1581"/>
                  </a:cubicBezTo>
                  <a:cubicBezTo>
                    <a:pt x="512" y="1582"/>
                    <a:pt x="512" y="1584"/>
                    <a:pt x="512" y="1586"/>
                  </a:cubicBezTo>
                  <a:cubicBezTo>
                    <a:pt x="512" y="1588"/>
                    <a:pt x="511" y="1591"/>
                    <a:pt x="510" y="1593"/>
                  </a:cubicBezTo>
                  <a:cubicBezTo>
                    <a:pt x="508" y="1595"/>
                    <a:pt x="505" y="1596"/>
                    <a:pt x="503" y="1597"/>
                  </a:cubicBezTo>
                  <a:cubicBezTo>
                    <a:pt x="503" y="1597"/>
                    <a:pt x="503" y="1597"/>
                    <a:pt x="503" y="1597"/>
                  </a:cubicBezTo>
                  <a:cubicBezTo>
                    <a:pt x="503" y="1597"/>
                    <a:pt x="503" y="1597"/>
                    <a:pt x="503" y="1597"/>
                  </a:cubicBezTo>
                  <a:cubicBezTo>
                    <a:pt x="503" y="1598"/>
                    <a:pt x="501" y="1599"/>
                    <a:pt x="500" y="1599"/>
                  </a:cubicBezTo>
                  <a:cubicBezTo>
                    <a:pt x="499" y="1600"/>
                    <a:pt x="497" y="1601"/>
                    <a:pt x="496" y="1602"/>
                  </a:cubicBezTo>
                  <a:cubicBezTo>
                    <a:pt x="493" y="1604"/>
                    <a:pt x="491" y="1605"/>
                    <a:pt x="490" y="1606"/>
                  </a:cubicBezTo>
                  <a:cubicBezTo>
                    <a:pt x="489" y="1606"/>
                    <a:pt x="488" y="1607"/>
                    <a:pt x="487" y="1607"/>
                  </a:cubicBezTo>
                  <a:cubicBezTo>
                    <a:pt x="486" y="1608"/>
                    <a:pt x="485" y="1608"/>
                    <a:pt x="484" y="1609"/>
                  </a:cubicBezTo>
                  <a:cubicBezTo>
                    <a:pt x="482" y="1609"/>
                    <a:pt x="481" y="1609"/>
                    <a:pt x="479" y="1610"/>
                  </a:cubicBezTo>
                  <a:cubicBezTo>
                    <a:pt x="479" y="1610"/>
                    <a:pt x="479" y="1610"/>
                    <a:pt x="479" y="1610"/>
                  </a:cubicBezTo>
                  <a:cubicBezTo>
                    <a:pt x="478" y="1611"/>
                    <a:pt x="478" y="1611"/>
                    <a:pt x="478" y="1611"/>
                  </a:cubicBezTo>
                  <a:cubicBezTo>
                    <a:pt x="477" y="1612"/>
                    <a:pt x="475" y="1612"/>
                    <a:pt x="472" y="1612"/>
                  </a:cubicBezTo>
                  <a:close/>
                </a:path>
              </a:pathLst>
            </a:custGeom>
            <a:grpFill/>
            <a:ln w="3175">
              <a:solidFill>
                <a:schemeClr val="tx1">
                  <a:lumMod val="50000"/>
                  <a:lumOff val="50000"/>
                </a:schemeClr>
              </a:solidFill>
              <a:round/>
              <a:headEnd/>
              <a:tailEnd/>
            </a:ln>
            <a:effectLst>
              <a:outerShdw blurRad="50800" dist="38100" dir="8100000" algn="tr" rotWithShape="0">
                <a:prstClr val="black">
                  <a:alpha val="40000"/>
                </a:prstClr>
              </a:outerShdw>
            </a:effectLst>
          </p:spPr>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58" name="Freeform 4">
              <a:extLst>
                <a:ext uri="{FF2B5EF4-FFF2-40B4-BE49-F238E27FC236}">
                  <a16:creationId xmlns:a16="http://schemas.microsoft.com/office/drawing/2014/main" id="{634F9F2C-2BB8-4562-8886-571AEE2A4615}"/>
                </a:ext>
              </a:extLst>
            </p:cNvPr>
            <p:cNvSpPr>
              <a:spLocks/>
            </p:cNvSpPr>
            <p:nvPr/>
          </p:nvSpPr>
          <p:spPr bwMode="auto">
            <a:xfrm>
              <a:off x="5166404" y="1912754"/>
              <a:ext cx="41321" cy="39790"/>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59" name="Freeform 5">
              <a:extLst>
                <a:ext uri="{FF2B5EF4-FFF2-40B4-BE49-F238E27FC236}">
                  <a16:creationId xmlns:a16="http://schemas.microsoft.com/office/drawing/2014/main" id="{18F78FEC-B58A-442A-A8F7-2ED63F2DCD35}"/>
                </a:ext>
              </a:extLst>
            </p:cNvPr>
            <p:cNvSpPr>
              <a:spLocks/>
            </p:cNvSpPr>
            <p:nvPr/>
          </p:nvSpPr>
          <p:spPr bwMode="auto">
            <a:xfrm>
              <a:off x="4838132" y="2945012"/>
              <a:ext cx="460651" cy="690213"/>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0" name="Freeform 6">
              <a:extLst>
                <a:ext uri="{FF2B5EF4-FFF2-40B4-BE49-F238E27FC236}">
                  <a16:creationId xmlns:a16="http://schemas.microsoft.com/office/drawing/2014/main" id="{02CAC1CE-CA37-46B7-AB4D-02687A49C6A1}"/>
                </a:ext>
              </a:extLst>
            </p:cNvPr>
            <p:cNvSpPr>
              <a:spLocks/>
            </p:cNvSpPr>
            <p:nvPr/>
          </p:nvSpPr>
          <p:spPr bwMode="auto">
            <a:xfrm>
              <a:off x="4796044" y="3211302"/>
              <a:ext cx="900000" cy="540000"/>
            </a:xfrm>
            <a:custGeom>
              <a:avLst/>
              <a:gdLst/>
              <a:ahLst/>
              <a:cxnLst>
                <a:cxn ang="0">
                  <a:pos x="33" y="42"/>
                </a:cxn>
                <a:cxn ang="0">
                  <a:pos x="34" y="36"/>
                </a:cxn>
                <a:cxn ang="0">
                  <a:pos x="35" y="31"/>
                </a:cxn>
                <a:cxn ang="0">
                  <a:pos x="37" y="29"/>
                </a:cxn>
                <a:cxn ang="0">
                  <a:pos x="37" y="22"/>
                </a:cxn>
                <a:cxn ang="0">
                  <a:pos x="36" y="15"/>
                </a:cxn>
                <a:cxn ang="0">
                  <a:pos x="37" y="11"/>
                </a:cxn>
                <a:cxn ang="0">
                  <a:pos x="32" y="8"/>
                </a:cxn>
                <a:cxn ang="0">
                  <a:pos x="25" y="7"/>
                </a:cxn>
                <a:cxn ang="0">
                  <a:pos x="19" y="7"/>
                </a:cxn>
                <a:cxn ang="0">
                  <a:pos x="15" y="5"/>
                </a:cxn>
                <a:cxn ang="0">
                  <a:pos x="13" y="1"/>
                </a:cxn>
                <a:cxn ang="0">
                  <a:pos x="5" y="0"/>
                </a:cxn>
                <a:cxn ang="0">
                  <a:pos x="0" y="3"/>
                </a:cxn>
                <a:cxn ang="0">
                  <a:pos x="0" y="4"/>
                </a:cxn>
                <a:cxn ang="0">
                  <a:pos x="2" y="8"/>
                </a:cxn>
                <a:cxn ang="0">
                  <a:pos x="5" y="13"/>
                </a:cxn>
                <a:cxn ang="0">
                  <a:pos x="6" y="19"/>
                </a:cxn>
                <a:cxn ang="0">
                  <a:pos x="9" y="23"/>
                </a:cxn>
                <a:cxn ang="0">
                  <a:pos x="12" y="28"/>
                </a:cxn>
                <a:cxn ang="0">
                  <a:pos x="14" y="34"/>
                </a:cxn>
                <a:cxn ang="0">
                  <a:pos x="13" y="39"/>
                </a:cxn>
                <a:cxn ang="0">
                  <a:pos x="15" y="41"/>
                </a:cxn>
                <a:cxn ang="0">
                  <a:pos x="17" y="44"/>
                </a:cxn>
                <a:cxn ang="0">
                  <a:pos x="18" y="47"/>
                </a:cxn>
                <a:cxn ang="0">
                  <a:pos x="19" y="49"/>
                </a:cxn>
                <a:cxn ang="0">
                  <a:pos x="20" y="50"/>
                </a:cxn>
                <a:cxn ang="0">
                  <a:pos x="26" y="47"/>
                </a:cxn>
                <a:cxn ang="0">
                  <a:pos x="33" y="42"/>
                </a:cxn>
              </a:cxnLst>
              <a:rect l="0" t="0" r="r" b="b"/>
              <a:pathLst>
                <a:path w="38" h="50">
                  <a:moveTo>
                    <a:pt x="33" y="42"/>
                  </a:moveTo>
                  <a:cubicBezTo>
                    <a:pt x="33" y="41"/>
                    <a:pt x="34" y="38"/>
                    <a:pt x="34" y="36"/>
                  </a:cubicBezTo>
                  <a:cubicBezTo>
                    <a:pt x="34" y="35"/>
                    <a:pt x="35" y="32"/>
                    <a:pt x="35" y="31"/>
                  </a:cubicBezTo>
                  <a:cubicBezTo>
                    <a:pt x="35" y="31"/>
                    <a:pt x="36" y="30"/>
                    <a:pt x="37" y="29"/>
                  </a:cubicBezTo>
                  <a:cubicBezTo>
                    <a:pt x="38" y="28"/>
                    <a:pt x="38" y="25"/>
                    <a:pt x="37" y="22"/>
                  </a:cubicBezTo>
                  <a:cubicBezTo>
                    <a:pt x="36" y="20"/>
                    <a:pt x="36" y="16"/>
                    <a:pt x="36" y="15"/>
                  </a:cubicBezTo>
                  <a:cubicBezTo>
                    <a:pt x="37" y="15"/>
                    <a:pt x="37" y="12"/>
                    <a:pt x="37" y="11"/>
                  </a:cubicBezTo>
                  <a:cubicBezTo>
                    <a:pt x="36" y="9"/>
                    <a:pt x="34" y="8"/>
                    <a:pt x="32" y="8"/>
                  </a:cubicBezTo>
                  <a:cubicBezTo>
                    <a:pt x="29" y="7"/>
                    <a:pt x="26" y="7"/>
                    <a:pt x="25" y="7"/>
                  </a:cubicBezTo>
                  <a:cubicBezTo>
                    <a:pt x="23" y="8"/>
                    <a:pt x="21" y="8"/>
                    <a:pt x="19" y="7"/>
                  </a:cubicBezTo>
                  <a:cubicBezTo>
                    <a:pt x="17" y="7"/>
                    <a:pt x="15" y="6"/>
                    <a:pt x="15" y="5"/>
                  </a:cubicBezTo>
                  <a:cubicBezTo>
                    <a:pt x="15" y="3"/>
                    <a:pt x="13" y="2"/>
                    <a:pt x="13" y="1"/>
                  </a:cubicBezTo>
                  <a:cubicBezTo>
                    <a:pt x="11" y="1"/>
                    <a:pt x="7" y="0"/>
                    <a:pt x="5" y="0"/>
                  </a:cubicBezTo>
                  <a:cubicBezTo>
                    <a:pt x="2" y="1"/>
                    <a:pt x="0" y="2"/>
                    <a:pt x="0" y="3"/>
                  </a:cubicBezTo>
                  <a:cubicBezTo>
                    <a:pt x="0" y="3"/>
                    <a:pt x="0" y="3"/>
                    <a:pt x="0" y="4"/>
                  </a:cubicBezTo>
                  <a:cubicBezTo>
                    <a:pt x="1" y="4"/>
                    <a:pt x="1" y="6"/>
                    <a:pt x="2" y="8"/>
                  </a:cubicBezTo>
                  <a:cubicBezTo>
                    <a:pt x="3" y="9"/>
                    <a:pt x="4" y="11"/>
                    <a:pt x="5" y="13"/>
                  </a:cubicBezTo>
                  <a:cubicBezTo>
                    <a:pt x="5" y="15"/>
                    <a:pt x="6" y="17"/>
                    <a:pt x="6" y="19"/>
                  </a:cubicBezTo>
                  <a:cubicBezTo>
                    <a:pt x="7" y="19"/>
                    <a:pt x="8" y="22"/>
                    <a:pt x="9" y="23"/>
                  </a:cubicBezTo>
                  <a:cubicBezTo>
                    <a:pt x="10" y="24"/>
                    <a:pt x="11" y="27"/>
                    <a:pt x="12" y="28"/>
                  </a:cubicBezTo>
                  <a:cubicBezTo>
                    <a:pt x="13" y="29"/>
                    <a:pt x="14" y="32"/>
                    <a:pt x="14" y="34"/>
                  </a:cubicBezTo>
                  <a:cubicBezTo>
                    <a:pt x="14" y="35"/>
                    <a:pt x="14" y="38"/>
                    <a:pt x="13" y="39"/>
                  </a:cubicBezTo>
                  <a:cubicBezTo>
                    <a:pt x="13" y="40"/>
                    <a:pt x="14" y="40"/>
                    <a:pt x="15" y="41"/>
                  </a:cubicBezTo>
                  <a:cubicBezTo>
                    <a:pt x="16" y="42"/>
                    <a:pt x="17" y="43"/>
                    <a:pt x="17" y="44"/>
                  </a:cubicBezTo>
                  <a:cubicBezTo>
                    <a:pt x="18" y="44"/>
                    <a:pt x="18" y="45"/>
                    <a:pt x="18" y="47"/>
                  </a:cubicBezTo>
                  <a:cubicBezTo>
                    <a:pt x="18" y="48"/>
                    <a:pt x="18" y="49"/>
                    <a:pt x="19" y="49"/>
                  </a:cubicBezTo>
                  <a:cubicBezTo>
                    <a:pt x="20" y="50"/>
                    <a:pt x="20" y="50"/>
                    <a:pt x="20" y="50"/>
                  </a:cubicBezTo>
                  <a:cubicBezTo>
                    <a:pt x="21" y="50"/>
                    <a:pt x="25" y="49"/>
                    <a:pt x="26" y="47"/>
                  </a:cubicBezTo>
                  <a:cubicBezTo>
                    <a:pt x="29" y="45"/>
                    <a:pt x="32" y="42"/>
                    <a:pt x="33" y="4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1" name="Freeform 7">
              <a:extLst>
                <a:ext uri="{FF2B5EF4-FFF2-40B4-BE49-F238E27FC236}">
                  <a16:creationId xmlns:a16="http://schemas.microsoft.com/office/drawing/2014/main" id="{EE17CDF6-B652-4940-A4F4-B26678E196FF}"/>
                </a:ext>
              </a:extLst>
            </p:cNvPr>
            <p:cNvSpPr>
              <a:spLocks/>
            </p:cNvSpPr>
            <p:nvPr/>
          </p:nvSpPr>
          <p:spPr bwMode="auto">
            <a:xfrm>
              <a:off x="6699103" y="2149966"/>
              <a:ext cx="152274" cy="181353"/>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2" name="Freeform 8">
              <a:extLst>
                <a:ext uri="{FF2B5EF4-FFF2-40B4-BE49-F238E27FC236}">
                  <a16:creationId xmlns:a16="http://schemas.microsoft.com/office/drawing/2014/main" id="{31C1A75E-7DD1-41EE-98EA-5CF4DCEA58D7}"/>
                </a:ext>
              </a:extLst>
            </p:cNvPr>
            <p:cNvSpPr>
              <a:spLocks/>
            </p:cNvSpPr>
            <p:nvPr/>
          </p:nvSpPr>
          <p:spPr bwMode="auto">
            <a:xfrm>
              <a:off x="6363945" y="1905865"/>
              <a:ext cx="582319" cy="407088"/>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3" name="Freeform 9">
              <a:extLst>
                <a:ext uri="{FF2B5EF4-FFF2-40B4-BE49-F238E27FC236}">
                  <a16:creationId xmlns:a16="http://schemas.microsoft.com/office/drawing/2014/main" id="{485A3313-D5A6-45C2-810F-E98B331ED8CF}"/>
                </a:ext>
              </a:extLst>
            </p:cNvPr>
            <p:cNvSpPr>
              <a:spLocks/>
            </p:cNvSpPr>
            <p:nvPr/>
          </p:nvSpPr>
          <p:spPr bwMode="auto">
            <a:xfrm>
              <a:off x="6528463" y="2287703"/>
              <a:ext cx="110955" cy="161458"/>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4" name="Freeform 10">
              <a:extLst>
                <a:ext uri="{FF2B5EF4-FFF2-40B4-BE49-F238E27FC236}">
                  <a16:creationId xmlns:a16="http://schemas.microsoft.com/office/drawing/2014/main" id="{9C9A5092-8738-4D43-8608-A48FF58523FA}"/>
                </a:ext>
              </a:extLst>
            </p:cNvPr>
            <p:cNvSpPr>
              <a:spLocks/>
            </p:cNvSpPr>
            <p:nvPr/>
          </p:nvSpPr>
          <p:spPr bwMode="auto">
            <a:xfrm>
              <a:off x="6632531" y="2287703"/>
              <a:ext cx="113249" cy="24256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5" name="Freeform 11">
              <a:extLst>
                <a:ext uri="{FF2B5EF4-FFF2-40B4-BE49-F238E27FC236}">
                  <a16:creationId xmlns:a16="http://schemas.microsoft.com/office/drawing/2014/main" id="{56A88562-E1D0-48DA-9F27-8BB78E9A5D5D}"/>
                </a:ext>
              </a:extLst>
            </p:cNvPr>
            <p:cNvSpPr>
              <a:spLocks/>
            </p:cNvSpPr>
            <p:nvPr/>
          </p:nvSpPr>
          <p:spPr bwMode="auto">
            <a:xfrm>
              <a:off x="6725884" y="1999987"/>
              <a:ext cx="165284" cy="202778"/>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6" name="Freeform 12">
              <a:extLst>
                <a:ext uri="{FF2B5EF4-FFF2-40B4-BE49-F238E27FC236}">
                  <a16:creationId xmlns:a16="http://schemas.microsoft.com/office/drawing/2014/main" id="{B129B51A-74D8-4B2C-988A-3728CBB48FF2}"/>
                </a:ext>
              </a:extLst>
            </p:cNvPr>
            <p:cNvSpPr>
              <a:spLocks/>
            </p:cNvSpPr>
            <p:nvPr/>
          </p:nvSpPr>
          <p:spPr bwMode="auto">
            <a:xfrm>
              <a:off x="6537647" y="1762773"/>
              <a:ext cx="528755" cy="287716"/>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7" name="Freeform 13">
              <a:extLst>
                <a:ext uri="{FF2B5EF4-FFF2-40B4-BE49-F238E27FC236}">
                  <a16:creationId xmlns:a16="http://schemas.microsoft.com/office/drawing/2014/main" id="{DB044CD4-5178-498E-8F3B-2757AC06ABA2}"/>
                </a:ext>
              </a:extLst>
            </p:cNvPr>
            <p:cNvSpPr>
              <a:spLocks/>
            </p:cNvSpPr>
            <p:nvPr/>
          </p:nvSpPr>
          <p:spPr bwMode="auto">
            <a:xfrm>
              <a:off x="6385371" y="2132366"/>
              <a:ext cx="286186" cy="110189"/>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8" name="Freeform 14">
              <a:extLst>
                <a:ext uri="{FF2B5EF4-FFF2-40B4-BE49-F238E27FC236}">
                  <a16:creationId xmlns:a16="http://schemas.microsoft.com/office/drawing/2014/main" id="{B959D6BB-9F71-4A6E-94AE-1A5A875F9138}"/>
                </a:ext>
              </a:extLst>
            </p:cNvPr>
            <p:cNvSpPr>
              <a:spLocks/>
            </p:cNvSpPr>
            <p:nvPr/>
          </p:nvSpPr>
          <p:spPr bwMode="auto">
            <a:xfrm>
              <a:off x="5601040" y="2527211"/>
              <a:ext cx="603745" cy="481313"/>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69" name="Freeform 15">
              <a:extLst>
                <a:ext uri="{FF2B5EF4-FFF2-40B4-BE49-F238E27FC236}">
                  <a16:creationId xmlns:a16="http://schemas.microsoft.com/office/drawing/2014/main" id="{3A0F8493-11BC-4743-8E66-4C97E817A04F}"/>
                </a:ext>
              </a:extLst>
            </p:cNvPr>
            <p:cNvSpPr>
              <a:spLocks/>
            </p:cNvSpPr>
            <p:nvPr/>
          </p:nvSpPr>
          <p:spPr bwMode="auto">
            <a:xfrm>
              <a:off x="6207846" y="1964022"/>
              <a:ext cx="84172" cy="97946"/>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0" name="Freeform 16">
              <a:extLst>
                <a:ext uri="{FF2B5EF4-FFF2-40B4-BE49-F238E27FC236}">
                  <a16:creationId xmlns:a16="http://schemas.microsoft.com/office/drawing/2014/main" id="{44723E1C-0E54-4CAA-883B-5D0644294847}"/>
                </a:ext>
              </a:extLst>
            </p:cNvPr>
            <p:cNvSpPr>
              <a:spLocks/>
            </p:cNvSpPr>
            <p:nvPr/>
          </p:nvSpPr>
          <p:spPr bwMode="auto">
            <a:xfrm>
              <a:off x="5048563" y="3448516"/>
              <a:ext cx="433104" cy="554007"/>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1" name="Freeform 17">
              <a:extLst>
                <a:ext uri="{FF2B5EF4-FFF2-40B4-BE49-F238E27FC236}">
                  <a16:creationId xmlns:a16="http://schemas.microsoft.com/office/drawing/2014/main" id="{ED6945C8-DA5D-4AC9-9FB0-D85784F4DF34}"/>
                </a:ext>
              </a:extLst>
            </p:cNvPr>
            <p:cNvSpPr>
              <a:spLocks/>
            </p:cNvSpPr>
            <p:nvPr/>
          </p:nvSpPr>
          <p:spPr bwMode="auto">
            <a:xfrm>
              <a:off x="5405147" y="3593138"/>
              <a:ext cx="32139" cy="22191"/>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2" name="Freeform 18">
              <a:extLst>
                <a:ext uri="{FF2B5EF4-FFF2-40B4-BE49-F238E27FC236}">
                  <a16:creationId xmlns:a16="http://schemas.microsoft.com/office/drawing/2014/main" id="{AD2843B0-F988-49F2-BCE6-B9C2A6318B8A}"/>
                </a:ext>
              </a:extLst>
            </p:cNvPr>
            <p:cNvSpPr>
              <a:spLocks/>
            </p:cNvSpPr>
            <p:nvPr/>
          </p:nvSpPr>
          <p:spPr bwMode="auto">
            <a:xfrm>
              <a:off x="5419685" y="3695676"/>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3" name="Freeform 19">
              <a:extLst>
                <a:ext uri="{FF2B5EF4-FFF2-40B4-BE49-F238E27FC236}">
                  <a16:creationId xmlns:a16="http://schemas.microsoft.com/office/drawing/2014/main" id="{4D83EF92-1213-48FA-9925-0B4918685318}"/>
                </a:ext>
              </a:extLst>
            </p:cNvPr>
            <p:cNvSpPr>
              <a:spLocks/>
            </p:cNvSpPr>
            <p:nvPr/>
          </p:nvSpPr>
          <p:spPr bwMode="auto">
            <a:xfrm>
              <a:off x="4900113" y="3512027"/>
              <a:ext cx="266290" cy="471364"/>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4" name="Freeform 21">
              <a:extLst>
                <a:ext uri="{FF2B5EF4-FFF2-40B4-BE49-F238E27FC236}">
                  <a16:creationId xmlns:a16="http://schemas.microsoft.com/office/drawing/2014/main" id="{24D85DAE-89E1-4584-A852-D01D13E5F128}"/>
                </a:ext>
              </a:extLst>
            </p:cNvPr>
            <p:cNvSpPr>
              <a:spLocks/>
            </p:cNvSpPr>
            <p:nvPr/>
          </p:nvSpPr>
          <p:spPr bwMode="auto">
            <a:xfrm>
              <a:off x="4720291" y="2579245"/>
              <a:ext cx="824888" cy="646597"/>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5" name="Freeform 23">
              <a:extLst>
                <a:ext uri="{FF2B5EF4-FFF2-40B4-BE49-F238E27FC236}">
                  <a16:creationId xmlns:a16="http://schemas.microsoft.com/office/drawing/2014/main" id="{308F154D-52AE-4B62-AF0C-A9836B8949E4}"/>
                </a:ext>
              </a:extLst>
            </p:cNvPr>
            <p:cNvSpPr>
              <a:spLocks/>
            </p:cNvSpPr>
            <p:nvPr/>
          </p:nvSpPr>
          <p:spPr bwMode="auto">
            <a:xfrm>
              <a:off x="4313203" y="2315249"/>
              <a:ext cx="603745" cy="462183"/>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6" name="Freeform 25">
              <a:extLst>
                <a:ext uri="{FF2B5EF4-FFF2-40B4-BE49-F238E27FC236}">
                  <a16:creationId xmlns:a16="http://schemas.microsoft.com/office/drawing/2014/main" id="{2D9164A0-6F4C-4F14-AB93-34231EE48E8F}"/>
                </a:ext>
              </a:extLst>
            </p:cNvPr>
            <p:cNvSpPr>
              <a:spLocks/>
            </p:cNvSpPr>
            <p:nvPr/>
          </p:nvSpPr>
          <p:spPr bwMode="auto">
            <a:xfrm>
              <a:off x="6021132" y="2048960"/>
              <a:ext cx="364236" cy="565485"/>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7" name="Freeform 26">
              <a:extLst>
                <a:ext uri="{FF2B5EF4-FFF2-40B4-BE49-F238E27FC236}">
                  <a16:creationId xmlns:a16="http://schemas.microsoft.com/office/drawing/2014/main" id="{73A9AD78-C5C1-40EC-8463-43AE5356070D}"/>
                </a:ext>
              </a:extLst>
            </p:cNvPr>
            <p:cNvSpPr>
              <a:spLocks/>
            </p:cNvSpPr>
            <p:nvPr/>
          </p:nvSpPr>
          <p:spPr bwMode="auto">
            <a:xfrm>
              <a:off x="5671435" y="3109531"/>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8" name="Freeform 27">
              <a:extLst>
                <a:ext uri="{FF2B5EF4-FFF2-40B4-BE49-F238E27FC236}">
                  <a16:creationId xmlns:a16="http://schemas.microsoft.com/office/drawing/2014/main" id="{30941BE6-01A4-43CE-BD89-4B8D3ACF8712}"/>
                </a:ext>
              </a:extLst>
            </p:cNvPr>
            <p:cNvSpPr>
              <a:spLocks/>
            </p:cNvSpPr>
            <p:nvPr/>
          </p:nvSpPr>
          <p:spPr bwMode="auto">
            <a:xfrm>
              <a:off x="5110544" y="2805746"/>
              <a:ext cx="824123" cy="7261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79" name="Freeform 46">
              <a:extLst>
                <a:ext uri="{FF2B5EF4-FFF2-40B4-BE49-F238E27FC236}">
                  <a16:creationId xmlns:a16="http://schemas.microsoft.com/office/drawing/2014/main" id="{3A2738EA-4A2D-41E7-BF20-329E4DA128F7}"/>
                </a:ext>
              </a:extLst>
            </p:cNvPr>
            <p:cNvSpPr>
              <a:spLocks/>
            </p:cNvSpPr>
            <p:nvPr/>
          </p:nvSpPr>
          <p:spPr bwMode="auto">
            <a:xfrm>
              <a:off x="5479369" y="2378761"/>
              <a:ext cx="398670" cy="635118"/>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0" name="Freeform 47">
              <a:extLst>
                <a:ext uri="{FF2B5EF4-FFF2-40B4-BE49-F238E27FC236}">
                  <a16:creationId xmlns:a16="http://schemas.microsoft.com/office/drawing/2014/main" id="{631A7431-8927-43F8-BB48-9C4AD6AB792D}"/>
                </a:ext>
              </a:extLst>
            </p:cNvPr>
            <p:cNvSpPr>
              <a:spLocks/>
            </p:cNvSpPr>
            <p:nvPr/>
          </p:nvSpPr>
          <p:spPr bwMode="auto">
            <a:xfrm>
              <a:off x="5773208" y="2048959"/>
              <a:ext cx="456061" cy="311438"/>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1" name="Freeform 48">
              <a:extLst>
                <a:ext uri="{FF2B5EF4-FFF2-40B4-BE49-F238E27FC236}">
                  <a16:creationId xmlns:a16="http://schemas.microsoft.com/office/drawing/2014/main" id="{C6AFADBF-8F95-42BF-BD9B-D608CB57E17C}"/>
                </a:ext>
              </a:extLst>
            </p:cNvPr>
            <p:cNvSpPr>
              <a:spLocks/>
            </p:cNvSpPr>
            <p:nvPr/>
          </p:nvSpPr>
          <p:spPr bwMode="auto">
            <a:xfrm>
              <a:off x="5780093" y="2246382"/>
              <a:ext cx="430044" cy="330568"/>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2" name="Freeform 49">
              <a:extLst>
                <a:ext uri="{FF2B5EF4-FFF2-40B4-BE49-F238E27FC236}">
                  <a16:creationId xmlns:a16="http://schemas.microsoft.com/office/drawing/2014/main" id="{0EFB2D7A-B605-4D57-9325-2516F44F6B4A}"/>
                </a:ext>
              </a:extLst>
            </p:cNvPr>
            <p:cNvSpPr>
              <a:spLocks/>
            </p:cNvSpPr>
            <p:nvPr/>
          </p:nvSpPr>
          <p:spPr bwMode="auto">
            <a:xfrm>
              <a:off x="4783034" y="1074856"/>
              <a:ext cx="681795" cy="495852"/>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3" name="Freeform 50">
              <a:extLst>
                <a:ext uri="{FF2B5EF4-FFF2-40B4-BE49-F238E27FC236}">
                  <a16:creationId xmlns:a16="http://schemas.microsoft.com/office/drawing/2014/main" id="{6B7C70B6-5A64-4453-A5BD-3CD41F77B821}"/>
                </a:ext>
              </a:extLst>
            </p:cNvPr>
            <p:cNvSpPr>
              <a:spLocks/>
            </p:cNvSpPr>
            <p:nvPr/>
          </p:nvSpPr>
          <p:spPr bwMode="auto">
            <a:xfrm>
              <a:off x="5064630" y="1483474"/>
              <a:ext cx="290012" cy="279299"/>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4" name="Freeform 51">
              <a:extLst>
                <a:ext uri="{FF2B5EF4-FFF2-40B4-BE49-F238E27FC236}">
                  <a16:creationId xmlns:a16="http://schemas.microsoft.com/office/drawing/2014/main" id="{7D96FCC9-D297-4C79-B059-5B431BB5DA20}"/>
                </a:ext>
              </a:extLst>
            </p:cNvPr>
            <p:cNvSpPr>
              <a:spLocks/>
            </p:cNvSpPr>
            <p:nvPr/>
          </p:nvSpPr>
          <p:spPr bwMode="auto">
            <a:xfrm>
              <a:off x="5227618" y="1664827"/>
              <a:ext cx="319089" cy="267821"/>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5" name="Freeform 52">
              <a:extLst>
                <a:ext uri="{FF2B5EF4-FFF2-40B4-BE49-F238E27FC236}">
                  <a16:creationId xmlns:a16="http://schemas.microsoft.com/office/drawing/2014/main" id="{F686B779-A943-4884-8D35-D66716399671}"/>
                </a:ext>
              </a:extLst>
            </p:cNvPr>
            <p:cNvSpPr>
              <a:spLocks/>
            </p:cNvSpPr>
            <p:nvPr/>
          </p:nvSpPr>
          <p:spPr bwMode="auto">
            <a:xfrm>
              <a:off x="4950615" y="1709210"/>
              <a:ext cx="286186" cy="323681"/>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6" name="Freeform 53">
              <a:extLst>
                <a:ext uri="{FF2B5EF4-FFF2-40B4-BE49-F238E27FC236}">
                  <a16:creationId xmlns:a16="http://schemas.microsoft.com/office/drawing/2014/main" id="{82BC0367-140C-40F2-B752-A6BC86D9AE64}"/>
                </a:ext>
              </a:extLst>
            </p:cNvPr>
            <p:cNvSpPr>
              <a:spLocks/>
            </p:cNvSpPr>
            <p:nvPr/>
          </p:nvSpPr>
          <p:spPr bwMode="auto">
            <a:xfrm>
              <a:off x="4900111" y="1554639"/>
              <a:ext cx="280829" cy="287716"/>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7" name="Freeform 54">
              <a:extLst>
                <a:ext uri="{FF2B5EF4-FFF2-40B4-BE49-F238E27FC236}">
                  <a16:creationId xmlns:a16="http://schemas.microsoft.com/office/drawing/2014/main" id="{209BFF52-63E5-4538-A17F-EC354E31E796}"/>
                </a:ext>
              </a:extLst>
            </p:cNvPr>
            <p:cNvSpPr>
              <a:spLocks/>
            </p:cNvSpPr>
            <p:nvPr/>
          </p:nvSpPr>
          <p:spPr bwMode="auto">
            <a:xfrm>
              <a:off x="4470832" y="1784964"/>
              <a:ext cx="818765" cy="707814"/>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8" name="Freeform 55">
              <a:extLst>
                <a:ext uri="{FF2B5EF4-FFF2-40B4-BE49-F238E27FC236}">
                  <a16:creationId xmlns:a16="http://schemas.microsoft.com/office/drawing/2014/main" id="{1893459F-B154-4776-AA55-E49797830292}"/>
                </a:ext>
              </a:extLst>
            </p:cNvPr>
            <p:cNvSpPr>
              <a:spLocks/>
            </p:cNvSpPr>
            <p:nvPr/>
          </p:nvSpPr>
          <p:spPr bwMode="auto">
            <a:xfrm>
              <a:off x="5193184" y="1768130"/>
              <a:ext cx="697100" cy="630526"/>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89" name="Freeform 56">
              <a:extLst>
                <a:ext uri="{FF2B5EF4-FFF2-40B4-BE49-F238E27FC236}">
                  <a16:creationId xmlns:a16="http://schemas.microsoft.com/office/drawing/2014/main" id="{4D8A6879-2C62-409A-B0A9-90903A730801}"/>
                </a:ext>
              </a:extLst>
            </p:cNvPr>
            <p:cNvSpPr>
              <a:spLocks/>
            </p:cNvSpPr>
            <p:nvPr/>
          </p:nvSpPr>
          <p:spPr bwMode="auto">
            <a:xfrm>
              <a:off x="4872564" y="2121652"/>
              <a:ext cx="857026" cy="562423"/>
            </a:xfrm>
            <a:custGeom>
              <a:avLst/>
              <a:gdLst/>
              <a:ahLst/>
              <a:cxnLst>
                <a:cxn ang="0">
                  <a:pos x="470" y="116"/>
                </a:cxn>
                <a:cxn ang="0">
                  <a:pos x="437" y="107"/>
                </a:cxn>
                <a:cxn ang="0">
                  <a:pos x="399" y="89"/>
                </a:cxn>
                <a:cxn ang="0">
                  <a:pos x="367" y="98"/>
                </a:cxn>
                <a:cxn ang="0">
                  <a:pos x="354" y="93"/>
                </a:cxn>
                <a:cxn ang="0">
                  <a:pos x="342" y="88"/>
                </a:cxn>
                <a:cxn ang="0">
                  <a:pos x="316" y="83"/>
                </a:cxn>
                <a:cxn ang="0">
                  <a:pos x="292" y="88"/>
                </a:cxn>
                <a:cxn ang="0">
                  <a:pos x="277" y="91"/>
                </a:cxn>
                <a:cxn ang="0">
                  <a:pos x="265" y="74"/>
                </a:cxn>
                <a:cxn ang="0">
                  <a:pos x="252" y="102"/>
                </a:cxn>
                <a:cxn ang="0">
                  <a:pos x="263" y="135"/>
                </a:cxn>
                <a:cxn ang="0">
                  <a:pos x="229" y="124"/>
                </a:cxn>
                <a:cxn ang="0">
                  <a:pos x="233" y="73"/>
                </a:cxn>
                <a:cxn ang="0">
                  <a:pos x="262" y="48"/>
                </a:cxn>
                <a:cxn ang="0">
                  <a:pos x="269" y="15"/>
                </a:cxn>
                <a:cxn ang="0">
                  <a:pos x="230" y="0"/>
                </a:cxn>
                <a:cxn ang="0">
                  <a:pos x="201" y="18"/>
                </a:cxn>
                <a:cxn ang="0">
                  <a:pos x="159" y="41"/>
                </a:cxn>
                <a:cxn ang="0">
                  <a:pos x="150" y="77"/>
                </a:cxn>
                <a:cxn ang="0">
                  <a:pos x="182" y="90"/>
                </a:cxn>
                <a:cxn ang="0">
                  <a:pos x="161" y="114"/>
                </a:cxn>
                <a:cxn ang="0">
                  <a:pos x="154" y="140"/>
                </a:cxn>
                <a:cxn ang="0">
                  <a:pos x="129" y="138"/>
                </a:cxn>
                <a:cxn ang="0">
                  <a:pos x="100" y="158"/>
                </a:cxn>
                <a:cxn ang="0">
                  <a:pos x="89" y="150"/>
                </a:cxn>
                <a:cxn ang="0">
                  <a:pos x="102" y="115"/>
                </a:cxn>
                <a:cxn ang="0">
                  <a:pos x="69" y="103"/>
                </a:cxn>
                <a:cxn ang="0">
                  <a:pos x="73" y="93"/>
                </a:cxn>
                <a:cxn ang="0">
                  <a:pos x="56" y="112"/>
                </a:cxn>
                <a:cxn ang="0">
                  <a:pos x="44" y="134"/>
                </a:cxn>
                <a:cxn ang="0">
                  <a:pos x="51" y="171"/>
                </a:cxn>
                <a:cxn ang="0">
                  <a:pos x="37" y="197"/>
                </a:cxn>
                <a:cxn ang="0">
                  <a:pos x="23" y="213"/>
                </a:cxn>
                <a:cxn ang="0">
                  <a:pos x="10" y="237"/>
                </a:cxn>
                <a:cxn ang="0">
                  <a:pos x="7" y="256"/>
                </a:cxn>
                <a:cxn ang="0">
                  <a:pos x="37" y="280"/>
                </a:cxn>
                <a:cxn ang="0">
                  <a:pos x="85" y="294"/>
                </a:cxn>
                <a:cxn ang="0">
                  <a:pos x="119" y="311"/>
                </a:cxn>
                <a:cxn ang="0">
                  <a:pos x="147" y="286"/>
                </a:cxn>
                <a:cxn ang="0">
                  <a:pos x="188" y="284"/>
                </a:cxn>
                <a:cxn ang="0">
                  <a:pos x="227" y="285"/>
                </a:cxn>
                <a:cxn ang="0">
                  <a:pos x="276" y="282"/>
                </a:cxn>
                <a:cxn ang="0">
                  <a:pos x="319" y="285"/>
                </a:cxn>
                <a:cxn ang="0">
                  <a:pos x="356" y="298"/>
                </a:cxn>
                <a:cxn ang="0">
                  <a:pos x="363" y="276"/>
                </a:cxn>
                <a:cxn ang="0">
                  <a:pos x="377" y="251"/>
                </a:cxn>
                <a:cxn ang="0">
                  <a:pos x="392" y="239"/>
                </a:cxn>
                <a:cxn ang="0">
                  <a:pos x="416" y="223"/>
                </a:cxn>
                <a:cxn ang="0">
                  <a:pos x="435" y="200"/>
                </a:cxn>
                <a:cxn ang="0">
                  <a:pos x="421" y="181"/>
                </a:cxn>
                <a:cxn ang="0">
                  <a:pos x="409" y="170"/>
                </a:cxn>
                <a:cxn ang="0">
                  <a:pos x="421" y="163"/>
                </a:cxn>
                <a:cxn ang="0">
                  <a:pos x="459" y="163"/>
                </a:cxn>
              </a:cxnLst>
              <a:rect l="0" t="0" r="r" b="b"/>
              <a:pathLst>
                <a:path w="473" h="311">
                  <a:moveTo>
                    <a:pt x="468" y="145"/>
                  </a:moveTo>
                  <a:cubicBezTo>
                    <a:pt x="466" y="144"/>
                    <a:pt x="465" y="141"/>
                    <a:pt x="466" y="139"/>
                  </a:cubicBezTo>
                  <a:cubicBezTo>
                    <a:pt x="467" y="137"/>
                    <a:pt x="468" y="134"/>
                    <a:pt x="469" y="133"/>
                  </a:cubicBezTo>
                  <a:cubicBezTo>
                    <a:pt x="469" y="132"/>
                    <a:pt x="469" y="130"/>
                    <a:pt x="468" y="128"/>
                  </a:cubicBezTo>
                  <a:cubicBezTo>
                    <a:pt x="467" y="128"/>
                    <a:pt x="467" y="125"/>
                    <a:pt x="467" y="124"/>
                  </a:cubicBezTo>
                  <a:cubicBezTo>
                    <a:pt x="467" y="122"/>
                    <a:pt x="468" y="120"/>
                    <a:pt x="469" y="120"/>
                  </a:cubicBezTo>
                  <a:cubicBezTo>
                    <a:pt x="471" y="119"/>
                    <a:pt x="470" y="117"/>
                    <a:pt x="470" y="116"/>
                  </a:cubicBezTo>
                  <a:cubicBezTo>
                    <a:pt x="470" y="115"/>
                    <a:pt x="468" y="113"/>
                    <a:pt x="467" y="113"/>
                  </a:cubicBezTo>
                  <a:cubicBezTo>
                    <a:pt x="466" y="112"/>
                    <a:pt x="463" y="112"/>
                    <a:pt x="462" y="112"/>
                  </a:cubicBezTo>
                  <a:cubicBezTo>
                    <a:pt x="461" y="111"/>
                    <a:pt x="458" y="111"/>
                    <a:pt x="456" y="111"/>
                  </a:cubicBezTo>
                  <a:cubicBezTo>
                    <a:pt x="454" y="111"/>
                    <a:pt x="451" y="112"/>
                    <a:pt x="448" y="113"/>
                  </a:cubicBezTo>
                  <a:cubicBezTo>
                    <a:pt x="446" y="115"/>
                    <a:pt x="445" y="115"/>
                    <a:pt x="444" y="114"/>
                  </a:cubicBezTo>
                  <a:cubicBezTo>
                    <a:pt x="443" y="112"/>
                    <a:pt x="442" y="110"/>
                    <a:pt x="442" y="110"/>
                  </a:cubicBezTo>
                  <a:cubicBezTo>
                    <a:pt x="441" y="109"/>
                    <a:pt x="439" y="107"/>
                    <a:pt x="437" y="107"/>
                  </a:cubicBezTo>
                  <a:cubicBezTo>
                    <a:pt x="436" y="106"/>
                    <a:pt x="433" y="106"/>
                    <a:pt x="431" y="106"/>
                  </a:cubicBezTo>
                  <a:cubicBezTo>
                    <a:pt x="429" y="105"/>
                    <a:pt x="427" y="104"/>
                    <a:pt x="426" y="103"/>
                  </a:cubicBezTo>
                  <a:cubicBezTo>
                    <a:pt x="424" y="103"/>
                    <a:pt x="422" y="101"/>
                    <a:pt x="420" y="99"/>
                  </a:cubicBezTo>
                  <a:cubicBezTo>
                    <a:pt x="418" y="98"/>
                    <a:pt x="414" y="96"/>
                    <a:pt x="411" y="94"/>
                  </a:cubicBezTo>
                  <a:cubicBezTo>
                    <a:pt x="409" y="94"/>
                    <a:pt x="407" y="92"/>
                    <a:pt x="406" y="91"/>
                  </a:cubicBezTo>
                  <a:cubicBezTo>
                    <a:pt x="406" y="89"/>
                    <a:pt x="404" y="88"/>
                    <a:pt x="403" y="88"/>
                  </a:cubicBezTo>
                  <a:cubicBezTo>
                    <a:pt x="402" y="87"/>
                    <a:pt x="400" y="87"/>
                    <a:pt x="399" y="89"/>
                  </a:cubicBezTo>
                  <a:cubicBezTo>
                    <a:pt x="398" y="90"/>
                    <a:pt x="396" y="90"/>
                    <a:pt x="394" y="89"/>
                  </a:cubicBezTo>
                  <a:cubicBezTo>
                    <a:pt x="392" y="88"/>
                    <a:pt x="391" y="88"/>
                    <a:pt x="389" y="90"/>
                  </a:cubicBezTo>
                  <a:cubicBezTo>
                    <a:pt x="388" y="91"/>
                    <a:pt x="386" y="93"/>
                    <a:pt x="386" y="95"/>
                  </a:cubicBezTo>
                  <a:cubicBezTo>
                    <a:pt x="386" y="97"/>
                    <a:pt x="385" y="99"/>
                    <a:pt x="384" y="99"/>
                  </a:cubicBezTo>
                  <a:cubicBezTo>
                    <a:pt x="383" y="100"/>
                    <a:pt x="380" y="101"/>
                    <a:pt x="378" y="101"/>
                  </a:cubicBezTo>
                  <a:cubicBezTo>
                    <a:pt x="376" y="101"/>
                    <a:pt x="374" y="100"/>
                    <a:pt x="372" y="100"/>
                  </a:cubicBezTo>
                  <a:cubicBezTo>
                    <a:pt x="371" y="99"/>
                    <a:pt x="368" y="98"/>
                    <a:pt x="367" y="98"/>
                  </a:cubicBezTo>
                  <a:cubicBezTo>
                    <a:pt x="366" y="98"/>
                    <a:pt x="365" y="97"/>
                    <a:pt x="365" y="95"/>
                  </a:cubicBezTo>
                  <a:cubicBezTo>
                    <a:pt x="366" y="94"/>
                    <a:pt x="366" y="92"/>
                    <a:pt x="366" y="90"/>
                  </a:cubicBezTo>
                  <a:cubicBezTo>
                    <a:pt x="366" y="90"/>
                    <a:pt x="366" y="89"/>
                    <a:pt x="366" y="88"/>
                  </a:cubicBezTo>
                  <a:cubicBezTo>
                    <a:pt x="366" y="87"/>
                    <a:pt x="366" y="87"/>
                    <a:pt x="365" y="87"/>
                  </a:cubicBezTo>
                  <a:cubicBezTo>
                    <a:pt x="364" y="88"/>
                    <a:pt x="363" y="89"/>
                    <a:pt x="362" y="90"/>
                  </a:cubicBezTo>
                  <a:cubicBezTo>
                    <a:pt x="361" y="90"/>
                    <a:pt x="359" y="91"/>
                    <a:pt x="358" y="91"/>
                  </a:cubicBezTo>
                  <a:cubicBezTo>
                    <a:pt x="356" y="91"/>
                    <a:pt x="354" y="92"/>
                    <a:pt x="354" y="93"/>
                  </a:cubicBezTo>
                  <a:cubicBezTo>
                    <a:pt x="353" y="94"/>
                    <a:pt x="352" y="95"/>
                    <a:pt x="351" y="95"/>
                  </a:cubicBezTo>
                  <a:cubicBezTo>
                    <a:pt x="351" y="96"/>
                    <a:pt x="350" y="96"/>
                    <a:pt x="349" y="95"/>
                  </a:cubicBezTo>
                  <a:cubicBezTo>
                    <a:pt x="348" y="95"/>
                    <a:pt x="346" y="96"/>
                    <a:pt x="344" y="96"/>
                  </a:cubicBezTo>
                  <a:cubicBezTo>
                    <a:pt x="342" y="97"/>
                    <a:pt x="340" y="97"/>
                    <a:pt x="339" y="97"/>
                  </a:cubicBezTo>
                  <a:cubicBezTo>
                    <a:pt x="338" y="97"/>
                    <a:pt x="337" y="96"/>
                    <a:pt x="337" y="95"/>
                  </a:cubicBezTo>
                  <a:cubicBezTo>
                    <a:pt x="337" y="95"/>
                    <a:pt x="338" y="94"/>
                    <a:pt x="339" y="92"/>
                  </a:cubicBezTo>
                  <a:cubicBezTo>
                    <a:pt x="341" y="91"/>
                    <a:pt x="342" y="89"/>
                    <a:pt x="342" y="88"/>
                  </a:cubicBezTo>
                  <a:cubicBezTo>
                    <a:pt x="342" y="88"/>
                    <a:pt x="341" y="86"/>
                    <a:pt x="341" y="84"/>
                  </a:cubicBezTo>
                  <a:cubicBezTo>
                    <a:pt x="340" y="83"/>
                    <a:pt x="339" y="81"/>
                    <a:pt x="339" y="80"/>
                  </a:cubicBezTo>
                  <a:cubicBezTo>
                    <a:pt x="339" y="79"/>
                    <a:pt x="338" y="78"/>
                    <a:pt x="337" y="77"/>
                  </a:cubicBezTo>
                  <a:cubicBezTo>
                    <a:pt x="337" y="76"/>
                    <a:pt x="334" y="75"/>
                    <a:pt x="332" y="76"/>
                  </a:cubicBezTo>
                  <a:cubicBezTo>
                    <a:pt x="331" y="76"/>
                    <a:pt x="328" y="77"/>
                    <a:pt x="326" y="78"/>
                  </a:cubicBezTo>
                  <a:cubicBezTo>
                    <a:pt x="325" y="78"/>
                    <a:pt x="323" y="80"/>
                    <a:pt x="322" y="80"/>
                  </a:cubicBezTo>
                  <a:cubicBezTo>
                    <a:pt x="320" y="81"/>
                    <a:pt x="318" y="83"/>
                    <a:pt x="316" y="83"/>
                  </a:cubicBezTo>
                  <a:cubicBezTo>
                    <a:pt x="316" y="84"/>
                    <a:pt x="315" y="86"/>
                    <a:pt x="315" y="87"/>
                  </a:cubicBezTo>
                  <a:cubicBezTo>
                    <a:pt x="315" y="88"/>
                    <a:pt x="314" y="90"/>
                    <a:pt x="312" y="90"/>
                  </a:cubicBezTo>
                  <a:cubicBezTo>
                    <a:pt x="309" y="90"/>
                    <a:pt x="307" y="90"/>
                    <a:pt x="305" y="89"/>
                  </a:cubicBezTo>
                  <a:cubicBezTo>
                    <a:pt x="304" y="89"/>
                    <a:pt x="301" y="89"/>
                    <a:pt x="300" y="89"/>
                  </a:cubicBezTo>
                  <a:cubicBezTo>
                    <a:pt x="300" y="89"/>
                    <a:pt x="299" y="90"/>
                    <a:pt x="298" y="90"/>
                  </a:cubicBezTo>
                  <a:cubicBezTo>
                    <a:pt x="296" y="90"/>
                    <a:pt x="294" y="90"/>
                    <a:pt x="292" y="91"/>
                  </a:cubicBezTo>
                  <a:cubicBezTo>
                    <a:pt x="291" y="91"/>
                    <a:pt x="291" y="90"/>
                    <a:pt x="292" y="88"/>
                  </a:cubicBezTo>
                  <a:cubicBezTo>
                    <a:pt x="294" y="86"/>
                    <a:pt x="294" y="85"/>
                    <a:pt x="292" y="85"/>
                  </a:cubicBezTo>
                  <a:cubicBezTo>
                    <a:pt x="291" y="85"/>
                    <a:pt x="290" y="83"/>
                    <a:pt x="290" y="81"/>
                  </a:cubicBezTo>
                  <a:cubicBezTo>
                    <a:pt x="290" y="80"/>
                    <a:pt x="289" y="80"/>
                    <a:pt x="287" y="81"/>
                  </a:cubicBezTo>
                  <a:cubicBezTo>
                    <a:pt x="285" y="81"/>
                    <a:pt x="284" y="83"/>
                    <a:pt x="284" y="84"/>
                  </a:cubicBezTo>
                  <a:cubicBezTo>
                    <a:pt x="285" y="85"/>
                    <a:pt x="285" y="87"/>
                    <a:pt x="285" y="88"/>
                  </a:cubicBezTo>
                  <a:cubicBezTo>
                    <a:pt x="284" y="90"/>
                    <a:pt x="283" y="91"/>
                    <a:pt x="282" y="91"/>
                  </a:cubicBezTo>
                  <a:cubicBezTo>
                    <a:pt x="280" y="91"/>
                    <a:pt x="278" y="91"/>
                    <a:pt x="277" y="91"/>
                  </a:cubicBezTo>
                  <a:cubicBezTo>
                    <a:pt x="276" y="92"/>
                    <a:pt x="275" y="91"/>
                    <a:pt x="274" y="89"/>
                  </a:cubicBezTo>
                  <a:cubicBezTo>
                    <a:pt x="274" y="88"/>
                    <a:pt x="273" y="87"/>
                    <a:pt x="271" y="86"/>
                  </a:cubicBezTo>
                  <a:cubicBezTo>
                    <a:pt x="270" y="86"/>
                    <a:pt x="267" y="87"/>
                    <a:pt x="266" y="88"/>
                  </a:cubicBezTo>
                  <a:cubicBezTo>
                    <a:pt x="265" y="90"/>
                    <a:pt x="264" y="90"/>
                    <a:pt x="263" y="88"/>
                  </a:cubicBezTo>
                  <a:cubicBezTo>
                    <a:pt x="263" y="86"/>
                    <a:pt x="263" y="84"/>
                    <a:pt x="264" y="83"/>
                  </a:cubicBezTo>
                  <a:cubicBezTo>
                    <a:pt x="265" y="82"/>
                    <a:pt x="266" y="79"/>
                    <a:pt x="266" y="78"/>
                  </a:cubicBezTo>
                  <a:cubicBezTo>
                    <a:pt x="266" y="77"/>
                    <a:pt x="266" y="75"/>
                    <a:pt x="265" y="74"/>
                  </a:cubicBezTo>
                  <a:cubicBezTo>
                    <a:pt x="264" y="73"/>
                    <a:pt x="263" y="72"/>
                    <a:pt x="260" y="71"/>
                  </a:cubicBezTo>
                  <a:cubicBezTo>
                    <a:pt x="258" y="71"/>
                    <a:pt x="256" y="73"/>
                    <a:pt x="256" y="75"/>
                  </a:cubicBezTo>
                  <a:cubicBezTo>
                    <a:pt x="257" y="78"/>
                    <a:pt x="255" y="79"/>
                    <a:pt x="254" y="78"/>
                  </a:cubicBezTo>
                  <a:cubicBezTo>
                    <a:pt x="252" y="77"/>
                    <a:pt x="250" y="77"/>
                    <a:pt x="248" y="78"/>
                  </a:cubicBezTo>
                  <a:cubicBezTo>
                    <a:pt x="247" y="79"/>
                    <a:pt x="246" y="82"/>
                    <a:pt x="246" y="83"/>
                  </a:cubicBezTo>
                  <a:cubicBezTo>
                    <a:pt x="246" y="86"/>
                    <a:pt x="247" y="90"/>
                    <a:pt x="249" y="92"/>
                  </a:cubicBezTo>
                  <a:cubicBezTo>
                    <a:pt x="250" y="95"/>
                    <a:pt x="251" y="99"/>
                    <a:pt x="252" y="102"/>
                  </a:cubicBezTo>
                  <a:cubicBezTo>
                    <a:pt x="252" y="104"/>
                    <a:pt x="253" y="107"/>
                    <a:pt x="254" y="108"/>
                  </a:cubicBezTo>
                  <a:cubicBezTo>
                    <a:pt x="254" y="109"/>
                    <a:pt x="254" y="112"/>
                    <a:pt x="254" y="114"/>
                  </a:cubicBezTo>
                  <a:cubicBezTo>
                    <a:pt x="254" y="116"/>
                    <a:pt x="256" y="118"/>
                    <a:pt x="257" y="118"/>
                  </a:cubicBezTo>
                  <a:cubicBezTo>
                    <a:pt x="259" y="118"/>
                    <a:pt x="261" y="119"/>
                    <a:pt x="262" y="121"/>
                  </a:cubicBezTo>
                  <a:cubicBezTo>
                    <a:pt x="264" y="122"/>
                    <a:pt x="265" y="124"/>
                    <a:pt x="266" y="126"/>
                  </a:cubicBezTo>
                  <a:cubicBezTo>
                    <a:pt x="267" y="127"/>
                    <a:pt x="267" y="129"/>
                    <a:pt x="266" y="131"/>
                  </a:cubicBezTo>
                  <a:cubicBezTo>
                    <a:pt x="265" y="132"/>
                    <a:pt x="264" y="134"/>
                    <a:pt x="263" y="135"/>
                  </a:cubicBezTo>
                  <a:cubicBezTo>
                    <a:pt x="262" y="137"/>
                    <a:pt x="261" y="139"/>
                    <a:pt x="259" y="140"/>
                  </a:cubicBezTo>
                  <a:cubicBezTo>
                    <a:pt x="257" y="140"/>
                    <a:pt x="255" y="139"/>
                    <a:pt x="254" y="138"/>
                  </a:cubicBezTo>
                  <a:cubicBezTo>
                    <a:pt x="254" y="136"/>
                    <a:pt x="250" y="135"/>
                    <a:pt x="248" y="134"/>
                  </a:cubicBezTo>
                  <a:cubicBezTo>
                    <a:pt x="245" y="134"/>
                    <a:pt x="242" y="134"/>
                    <a:pt x="239" y="135"/>
                  </a:cubicBezTo>
                  <a:cubicBezTo>
                    <a:pt x="237" y="136"/>
                    <a:pt x="235" y="135"/>
                    <a:pt x="234" y="133"/>
                  </a:cubicBezTo>
                  <a:cubicBezTo>
                    <a:pt x="234" y="131"/>
                    <a:pt x="232" y="128"/>
                    <a:pt x="231" y="128"/>
                  </a:cubicBezTo>
                  <a:cubicBezTo>
                    <a:pt x="229" y="128"/>
                    <a:pt x="228" y="126"/>
                    <a:pt x="229" y="124"/>
                  </a:cubicBezTo>
                  <a:cubicBezTo>
                    <a:pt x="229" y="123"/>
                    <a:pt x="229" y="119"/>
                    <a:pt x="229" y="117"/>
                  </a:cubicBezTo>
                  <a:cubicBezTo>
                    <a:pt x="228" y="115"/>
                    <a:pt x="228" y="112"/>
                    <a:pt x="227" y="110"/>
                  </a:cubicBezTo>
                  <a:cubicBezTo>
                    <a:pt x="227" y="108"/>
                    <a:pt x="227" y="105"/>
                    <a:pt x="228" y="103"/>
                  </a:cubicBezTo>
                  <a:cubicBezTo>
                    <a:pt x="229" y="101"/>
                    <a:pt x="231" y="97"/>
                    <a:pt x="233" y="95"/>
                  </a:cubicBezTo>
                  <a:cubicBezTo>
                    <a:pt x="234" y="93"/>
                    <a:pt x="234" y="89"/>
                    <a:pt x="234" y="86"/>
                  </a:cubicBezTo>
                  <a:cubicBezTo>
                    <a:pt x="233" y="84"/>
                    <a:pt x="232" y="80"/>
                    <a:pt x="231" y="79"/>
                  </a:cubicBezTo>
                  <a:cubicBezTo>
                    <a:pt x="231" y="76"/>
                    <a:pt x="231" y="74"/>
                    <a:pt x="233" y="73"/>
                  </a:cubicBezTo>
                  <a:cubicBezTo>
                    <a:pt x="235" y="73"/>
                    <a:pt x="236" y="72"/>
                    <a:pt x="236" y="70"/>
                  </a:cubicBezTo>
                  <a:cubicBezTo>
                    <a:pt x="236" y="69"/>
                    <a:pt x="239" y="68"/>
                    <a:pt x="241" y="68"/>
                  </a:cubicBezTo>
                  <a:cubicBezTo>
                    <a:pt x="244" y="68"/>
                    <a:pt x="247" y="68"/>
                    <a:pt x="248" y="68"/>
                  </a:cubicBezTo>
                  <a:cubicBezTo>
                    <a:pt x="249" y="68"/>
                    <a:pt x="252" y="66"/>
                    <a:pt x="254" y="65"/>
                  </a:cubicBezTo>
                  <a:cubicBezTo>
                    <a:pt x="256" y="64"/>
                    <a:pt x="257" y="61"/>
                    <a:pt x="256" y="60"/>
                  </a:cubicBezTo>
                  <a:cubicBezTo>
                    <a:pt x="256" y="58"/>
                    <a:pt x="257" y="56"/>
                    <a:pt x="258" y="54"/>
                  </a:cubicBezTo>
                  <a:cubicBezTo>
                    <a:pt x="260" y="52"/>
                    <a:pt x="262" y="50"/>
                    <a:pt x="262" y="48"/>
                  </a:cubicBezTo>
                  <a:cubicBezTo>
                    <a:pt x="263" y="46"/>
                    <a:pt x="265" y="44"/>
                    <a:pt x="267" y="41"/>
                  </a:cubicBezTo>
                  <a:cubicBezTo>
                    <a:pt x="268" y="40"/>
                    <a:pt x="268" y="37"/>
                    <a:pt x="268" y="35"/>
                  </a:cubicBezTo>
                  <a:cubicBezTo>
                    <a:pt x="267" y="35"/>
                    <a:pt x="268" y="33"/>
                    <a:pt x="269" y="31"/>
                  </a:cubicBezTo>
                  <a:cubicBezTo>
                    <a:pt x="270" y="30"/>
                    <a:pt x="272" y="28"/>
                    <a:pt x="271" y="27"/>
                  </a:cubicBezTo>
                  <a:cubicBezTo>
                    <a:pt x="271" y="25"/>
                    <a:pt x="271" y="23"/>
                    <a:pt x="271" y="21"/>
                  </a:cubicBezTo>
                  <a:cubicBezTo>
                    <a:pt x="271" y="19"/>
                    <a:pt x="271" y="18"/>
                    <a:pt x="271" y="18"/>
                  </a:cubicBezTo>
                  <a:cubicBezTo>
                    <a:pt x="271" y="18"/>
                    <a:pt x="270" y="16"/>
                    <a:pt x="269" y="15"/>
                  </a:cubicBezTo>
                  <a:cubicBezTo>
                    <a:pt x="268" y="13"/>
                    <a:pt x="267" y="11"/>
                    <a:pt x="266" y="10"/>
                  </a:cubicBezTo>
                  <a:cubicBezTo>
                    <a:pt x="265" y="9"/>
                    <a:pt x="262" y="8"/>
                    <a:pt x="260" y="7"/>
                  </a:cubicBezTo>
                  <a:cubicBezTo>
                    <a:pt x="259" y="6"/>
                    <a:pt x="257" y="5"/>
                    <a:pt x="255" y="4"/>
                  </a:cubicBezTo>
                  <a:cubicBezTo>
                    <a:pt x="253" y="4"/>
                    <a:pt x="249" y="4"/>
                    <a:pt x="248" y="5"/>
                  </a:cubicBezTo>
                  <a:cubicBezTo>
                    <a:pt x="245" y="5"/>
                    <a:pt x="242" y="5"/>
                    <a:pt x="241" y="4"/>
                  </a:cubicBezTo>
                  <a:cubicBezTo>
                    <a:pt x="241" y="3"/>
                    <a:pt x="237" y="2"/>
                    <a:pt x="234" y="2"/>
                  </a:cubicBezTo>
                  <a:cubicBezTo>
                    <a:pt x="232" y="1"/>
                    <a:pt x="230" y="0"/>
                    <a:pt x="230" y="0"/>
                  </a:cubicBezTo>
                  <a:cubicBezTo>
                    <a:pt x="230" y="0"/>
                    <a:pt x="229" y="0"/>
                    <a:pt x="228" y="1"/>
                  </a:cubicBezTo>
                  <a:cubicBezTo>
                    <a:pt x="227" y="2"/>
                    <a:pt x="225" y="3"/>
                    <a:pt x="224" y="4"/>
                  </a:cubicBezTo>
                  <a:cubicBezTo>
                    <a:pt x="223" y="4"/>
                    <a:pt x="222" y="6"/>
                    <a:pt x="221" y="7"/>
                  </a:cubicBezTo>
                  <a:cubicBezTo>
                    <a:pt x="220" y="9"/>
                    <a:pt x="219" y="10"/>
                    <a:pt x="217" y="9"/>
                  </a:cubicBezTo>
                  <a:cubicBezTo>
                    <a:pt x="216" y="9"/>
                    <a:pt x="214" y="10"/>
                    <a:pt x="213" y="11"/>
                  </a:cubicBezTo>
                  <a:cubicBezTo>
                    <a:pt x="211" y="11"/>
                    <a:pt x="209" y="13"/>
                    <a:pt x="208" y="14"/>
                  </a:cubicBezTo>
                  <a:cubicBezTo>
                    <a:pt x="207" y="15"/>
                    <a:pt x="203" y="17"/>
                    <a:pt x="201" y="18"/>
                  </a:cubicBezTo>
                  <a:cubicBezTo>
                    <a:pt x="199" y="19"/>
                    <a:pt x="196" y="19"/>
                    <a:pt x="194" y="20"/>
                  </a:cubicBezTo>
                  <a:cubicBezTo>
                    <a:pt x="193" y="21"/>
                    <a:pt x="191" y="23"/>
                    <a:pt x="188" y="24"/>
                  </a:cubicBezTo>
                  <a:cubicBezTo>
                    <a:pt x="185" y="25"/>
                    <a:pt x="182" y="27"/>
                    <a:pt x="180" y="27"/>
                  </a:cubicBezTo>
                  <a:cubicBezTo>
                    <a:pt x="178" y="29"/>
                    <a:pt x="176" y="31"/>
                    <a:pt x="175" y="32"/>
                  </a:cubicBezTo>
                  <a:cubicBezTo>
                    <a:pt x="174" y="33"/>
                    <a:pt x="172" y="34"/>
                    <a:pt x="170" y="34"/>
                  </a:cubicBezTo>
                  <a:cubicBezTo>
                    <a:pt x="168" y="35"/>
                    <a:pt x="166" y="36"/>
                    <a:pt x="165" y="37"/>
                  </a:cubicBezTo>
                  <a:cubicBezTo>
                    <a:pt x="163" y="38"/>
                    <a:pt x="160" y="40"/>
                    <a:pt x="159" y="41"/>
                  </a:cubicBezTo>
                  <a:cubicBezTo>
                    <a:pt x="156" y="43"/>
                    <a:pt x="154" y="46"/>
                    <a:pt x="153" y="47"/>
                  </a:cubicBezTo>
                  <a:cubicBezTo>
                    <a:pt x="152" y="48"/>
                    <a:pt x="150" y="48"/>
                    <a:pt x="149" y="48"/>
                  </a:cubicBezTo>
                  <a:cubicBezTo>
                    <a:pt x="147" y="49"/>
                    <a:pt x="145" y="50"/>
                    <a:pt x="144" y="52"/>
                  </a:cubicBezTo>
                  <a:cubicBezTo>
                    <a:pt x="142" y="53"/>
                    <a:pt x="140" y="56"/>
                    <a:pt x="140" y="59"/>
                  </a:cubicBezTo>
                  <a:cubicBezTo>
                    <a:pt x="139" y="61"/>
                    <a:pt x="139" y="66"/>
                    <a:pt x="140" y="67"/>
                  </a:cubicBezTo>
                  <a:cubicBezTo>
                    <a:pt x="140" y="69"/>
                    <a:pt x="142" y="72"/>
                    <a:pt x="144" y="73"/>
                  </a:cubicBezTo>
                  <a:cubicBezTo>
                    <a:pt x="146" y="75"/>
                    <a:pt x="148" y="76"/>
                    <a:pt x="150" y="77"/>
                  </a:cubicBezTo>
                  <a:cubicBezTo>
                    <a:pt x="152" y="78"/>
                    <a:pt x="155" y="80"/>
                    <a:pt x="157" y="80"/>
                  </a:cubicBezTo>
                  <a:cubicBezTo>
                    <a:pt x="159" y="80"/>
                    <a:pt x="163" y="80"/>
                    <a:pt x="164" y="80"/>
                  </a:cubicBezTo>
                  <a:cubicBezTo>
                    <a:pt x="167" y="79"/>
                    <a:pt x="170" y="79"/>
                    <a:pt x="172" y="80"/>
                  </a:cubicBezTo>
                  <a:cubicBezTo>
                    <a:pt x="173" y="81"/>
                    <a:pt x="176" y="79"/>
                    <a:pt x="178" y="77"/>
                  </a:cubicBezTo>
                  <a:cubicBezTo>
                    <a:pt x="180" y="76"/>
                    <a:pt x="181" y="76"/>
                    <a:pt x="182" y="78"/>
                  </a:cubicBezTo>
                  <a:cubicBezTo>
                    <a:pt x="183" y="80"/>
                    <a:pt x="184" y="83"/>
                    <a:pt x="185" y="85"/>
                  </a:cubicBezTo>
                  <a:cubicBezTo>
                    <a:pt x="185" y="86"/>
                    <a:pt x="184" y="88"/>
                    <a:pt x="182" y="90"/>
                  </a:cubicBezTo>
                  <a:cubicBezTo>
                    <a:pt x="182" y="91"/>
                    <a:pt x="179" y="93"/>
                    <a:pt x="176" y="93"/>
                  </a:cubicBezTo>
                  <a:cubicBezTo>
                    <a:pt x="174" y="93"/>
                    <a:pt x="171" y="93"/>
                    <a:pt x="169" y="93"/>
                  </a:cubicBezTo>
                  <a:cubicBezTo>
                    <a:pt x="166" y="94"/>
                    <a:pt x="163" y="95"/>
                    <a:pt x="160" y="96"/>
                  </a:cubicBezTo>
                  <a:cubicBezTo>
                    <a:pt x="158" y="96"/>
                    <a:pt x="157" y="98"/>
                    <a:pt x="157" y="100"/>
                  </a:cubicBezTo>
                  <a:cubicBezTo>
                    <a:pt x="158" y="101"/>
                    <a:pt x="158" y="103"/>
                    <a:pt x="157" y="105"/>
                  </a:cubicBezTo>
                  <a:cubicBezTo>
                    <a:pt x="156" y="106"/>
                    <a:pt x="156" y="108"/>
                    <a:pt x="156" y="109"/>
                  </a:cubicBezTo>
                  <a:cubicBezTo>
                    <a:pt x="157" y="111"/>
                    <a:pt x="159" y="113"/>
                    <a:pt x="161" y="114"/>
                  </a:cubicBezTo>
                  <a:cubicBezTo>
                    <a:pt x="164" y="116"/>
                    <a:pt x="166" y="118"/>
                    <a:pt x="166" y="121"/>
                  </a:cubicBezTo>
                  <a:cubicBezTo>
                    <a:pt x="166" y="122"/>
                    <a:pt x="164" y="125"/>
                    <a:pt x="162" y="125"/>
                  </a:cubicBezTo>
                  <a:cubicBezTo>
                    <a:pt x="160" y="126"/>
                    <a:pt x="158" y="125"/>
                    <a:pt x="156" y="124"/>
                  </a:cubicBezTo>
                  <a:cubicBezTo>
                    <a:pt x="155" y="123"/>
                    <a:pt x="153" y="124"/>
                    <a:pt x="153" y="125"/>
                  </a:cubicBezTo>
                  <a:cubicBezTo>
                    <a:pt x="153" y="126"/>
                    <a:pt x="153" y="129"/>
                    <a:pt x="153" y="130"/>
                  </a:cubicBezTo>
                  <a:cubicBezTo>
                    <a:pt x="153" y="132"/>
                    <a:pt x="155" y="134"/>
                    <a:pt x="156" y="135"/>
                  </a:cubicBezTo>
                  <a:cubicBezTo>
                    <a:pt x="157" y="137"/>
                    <a:pt x="156" y="140"/>
                    <a:pt x="154" y="140"/>
                  </a:cubicBezTo>
                  <a:cubicBezTo>
                    <a:pt x="152" y="141"/>
                    <a:pt x="149" y="142"/>
                    <a:pt x="148" y="141"/>
                  </a:cubicBezTo>
                  <a:cubicBezTo>
                    <a:pt x="146" y="141"/>
                    <a:pt x="145" y="140"/>
                    <a:pt x="145" y="138"/>
                  </a:cubicBezTo>
                  <a:cubicBezTo>
                    <a:pt x="145" y="137"/>
                    <a:pt x="145" y="136"/>
                    <a:pt x="144" y="137"/>
                  </a:cubicBezTo>
                  <a:cubicBezTo>
                    <a:pt x="142" y="137"/>
                    <a:pt x="141" y="138"/>
                    <a:pt x="140" y="139"/>
                  </a:cubicBezTo>
                  <a:cubicBezTo>
                    <a:pt x="140" y="140"/>
                    <a:pt x="138" y="140"/>
                    <a:pt x="137" y="139"/>
                  </a:cubicBezTo>
                  <a:cubicBezTo>
                    <a:pt x="137" y="139"/>
                    <a:pt x="135" y="138"/>
                    <a:pt x="133" y="138"/>
                  </a:cubicBezTo>
                  <a:cubicBezTo>
                    <a:pt x="132" y="138"/>
                    <a:pt x="130" y="139"/>
                    <a:pt x="129" y="138"/>
                  </a:cubicBezTo>
                  <a:cubicBezTo>
                    <a:pt x="129" y="137"/>
                    <a:pt x="126" y="136"/>
                    <a:pt x="123" y="135"/>
                  </a:cubicBezTo>
                  <a:cubicBezTo>
                    <a:pt x="119" y="135"/>
                    <a:pt x="117" y="136"/>
                    <a:pt x="116" y="139"/>
                  </a:cubicBezTo>
                  <a:cubicBezTo>
                    <a:pt x="116" y="141"/>
                    <a:pt x="115" y="144"/>
                    <a:pt x="114" y="145"/>
                  </a:cubicBezTo>
                  <a:cubicBezTo>
                    <a:pt x="114" y="146"/>
                    <a:pt x="112" y="147"/>
                    <a:pt x="112" y="147"/>
                  </a:cubicBezTo>
                  <a:cubicBezTo>
                    <a:pt x="110" y="148"/>
                    <a:pt x="109" y="150"/>
                    <a:pt x="109" y="152"/>
                  </a:cubicBezTo>
                  <a:cubicBezTo>
                    <a:pt x="108" y="153"/>
                    <a:pt x="107" y="155"/>
                    <a:pt x="106" y="155"/>
                  </a:cubicBezTo>
                  <a:cubicBezTo>
                    <a:pt x="105" y="156"/>
                    <a:pt x="103" y="157"/>
                    <a:pt x="100" y="158"/>
                  </a:cubicBezTo>
                  <a:cubicBezTo>
                    <a:pt x="98" y="159"/>
                    <a:pt x="96" y="158"/>
                    <a:pt x="96" y="156"/>
                  </a:cubicBezTo>
                  <a:cubicBezTo>
                    <a:pt x="95" y="155"/>
                    <a:pt x="94" y="154"/>
                    <a:pt x="93" y="155"/>
                  </a:cubicBezTo>
                  <a:cubicBezTo>
                    <a:pt x="91" y="155"/>
                    <a:pt x="90" y="156"/>
                    <a:pt x="89" y="157"/>
                  </a:cubicBezTo>
                  <a:cubicBezTo>
                    <a:pt x="88" y="159"/>
                    <a:pt x="87" y="159"/>
                    <a:pt x="86" y="159"/>
                  </a:cubicBezTo>
                  <a:cubicBezTo>
                    <a:pt x="85" y="158"/>
                    <a:pt x="83" y="157"/>
                    <a:pt x="83" y="155"/>
                  </a:cubicBezTo>
                  <a:cubicBezTo>
                    <a:pt x="82" y="153"/>
                    <a:pt x="83" y="152"/>
                    <a:pt x="84" y="151"/>
                  </a:cubicBezTo>
                  <a:cubicBezTo>
                    <a:pt x="85" y="151"/>
                    <a:pt x="87" y="150"/>
                    <a:pt x="89" y="150"/>
                  </a:cubicBezTo>
                  <a:cubicBezTo>
                    <a:pt x="92" y="150"/>
                    <a:pt x="95" y="149"/>
                    <a:pt x="95" y="148"/>
                  </a:cubicBezTo>
                  <a:cubicBezTo>
                    <a:pt x="96" y="146"/>
                    <a:pt x="97" y="144"/>
                    <a:pt x="98" y="144"/>
                  </a:cubicBezTo>
                  <a:cubicBezTo>
                    <a:pt x="98" y="142"/>
                    <a:pt x="98" y="139"/>
                    <a:pt x="98" y="138"/>
                  </a:cubicBezTo>
                  <a:cubicBezTo>
                    <a:pt x="97" y="136"/>
                    <a:pt x="97" y="133"/>
                    <a:pt x="97" y="133"/>
                  </a:cubicBezTo>
                  <a:cubicBezTo>
                    <a:pt x="97" y="131"/>
                    <a:pt x="99" y="128"/>
                    <a:pt x="101" y="127"/>
                  </a:cubicBezTo>
                  <a:cubicBezTo>
                    <a:pt x="102" y="125"/>
                    <a:pt x="103" y="122"/>
                    <a:pt x="103" y="121"/>
                  </a:cubicBezTo>
                  <a:cubicBezTo>
                    <a:pt x="103" y="120"/>
                    <a:pt x="103" y="116"/>
                    <a:pt x="102" y="115"/>
                  </a:cubicBezTo>
                  <a:cubicBezTo>
                    <a:pt x="102" y="113"/>
                    <a:pt x="100" y="111"/>
                    <a:pt x="100" y="111"/>
                  </a:cubicBezTo>
                  <a:cubicBezTo>
                    <a:pt x="98" y="111"/>
                    <a:pt x="94" y="112"/>
                    <a:pt x="92" y="112"/>
                  </a:cubicBezTo>
                  <a:cubicBezTo>
                    <a:pt x="90" y="112"/>
                    <a:pt x="86" y="113"/>
                    <a:pt x="84" y="113"/>
                  </a:cubicBezTo>
                  <a:cubicBezTo>
                    <a:pt x="82" y="114"/>
                    <a:pt x="79" y="114"/>
                    <a:pt x="77" y="113"/>
                  </a:cubicBezTo>
                  <a:cubicBezTo>
                    <a:pt x="75" y="113"/>
                    <a:pt x="73" y="112"/>
                    <a:pt x="71" y="111"/>
                  </a:cubicBezTo>
                  <a:cubicBezTo>
                    <a:pt x="69" y="111"/>
                    <a:pt x="68" y="110"/>
                    <a:pt x="68" y="108"/>
                  </a:cubicBezTo>
                  <a:cubicBezTo>
                    <a:pt x="69" y="106"/>
                    <a:pt x="69" y="105"/>
                    <a:pt x="69" y="103"/>
                  </a:cubicBezTo>
                  <a:cubicBezTo>
                    <a:pt x="68" y="102"/>
                    <a:pt x="69" y="101"/>
                    <a:pt x="70" y="101"/>
                  </a:cubicBezTo>
                  <a:cubicBezTo>
                    <a:pt x="71" y="101"/>
                    <a:pt x="73" y="100"/>
                    <a:pt x="74" y="99"/>
                  </a:cubicBezTo>
                  <a:cubicBezTo>
                    <a:pt x="74" y="99"/>
                    <a:pt x="75" y="98"/>
                    <a:pt x="76" y="100"/>
                  </a:cubicBezTo>
                  <a:cubicBezTo>
                    <a:pt x="77" y="102"/>
                    <a:pt x="79" y="103"/>
                    <a:pt x="80" y="103"/>
                  </a:cubicBezTo>
                  <a:cubicBezTo>
                    <a:pt x="82" y="103"/>
                    <a:pt x="82" y="101"/>
                    <a:pt x="82" y="99"/>
                  </a:cubicBezTo>
                  <a:cubicBezTo>
                    <a:pt x="82" y="98"/>
                    <a:pt x="81" y="96"/>
                    <a:pt x="79" y="95"/>
                  </a:cubicBezTo>
                  <a:cubicBezTo>
                    <a:pt x="77" y="93"/>
                    <a:pt x="74" y="93"/>
                    <a:pt x="73" y="93"/>
                  </a:cubicBezTo>
                  <a:cubicBezTo>
                    <a:pt x="71" y="93"/>
                    <a:pt x="68" y="94"/>
                    <a:pt x="66" y="95"/>
                  </a:cubicBezTo>
                  <a:cubicBezTo>
                    <a:pt x="65" y="96"/>
                    <a:pt x="64" y="99"/>
                    <a:pt x="63" y="100"/>
                  </a:cubicBezTo>
                  <a:cubicBezTo>
                    <a:pt x="63" y="100"/>
                    <a:pt x="61" y="101"/>
                    <a:pt x="60" y="102"/>
                  </a:cubicBezTo>
                  <a:cubicBezTo>
                    <a:pt x="58" y="102"/>
                    <a:pt x="56" y="102"/>
                    <a:pt x="54" y="102"/>
                  </a:cubicBezTo>
                  <a:cubicBezTo>
                    <a:pt x="51" y="102"/>
                    <a:pt x="50" y="102"/>
                    <a:pt x="52" y="104"/>
                  </a:cubicBezTo>
                  <a:cubicBezTo>
                    <a:pt x="53" y="105"/>
                    <a:pt x="55" y="107"/>
                    <a:pt x="56" y="107"/>
                  </a:cubicBezTo>
                  <a:cubicBezTo>
                    <a:pt x="56" y="108"/>
                    <a:pt x="56" y="111"/>
                    <a:pt x="56" y="112"/>
                  </a:cubicBezTo>
                  <a:cubicBezTo>
                    <a:pt x="56" y="113"/>
                    <a:pt x="55" y="115"/>
                    <a:pt x="54" y="114"/>
                  </a:cubicBezTo>
                  <a:cubicBezTo>
                    <a:pt x="53" y="114"/>
                    <a:pt x="51" y="113"/>
                    <a:pt x="50" y="112"/>
                  </a:cubicBezTo>
                  <a:cubicBezTo>
                    <a:pt x="49" y="110"/>
                    <a:pt x="48" y="111"/>
                    <a:pt x="47" y="113"/>
                  </a:cubicBezTo>
                  <a:cubicBezTo>
                    <a:pt x="47" y="114"/>
                    <a:pt x="45" y="118"/>
                    <a:pt x="44" y="120"/>
                  </a:cubicBezTo>
                  <a:cubicBezTo>
                    <a:pt x="43" y="121"/>
                    <a:pt x="44" y="124"/>
                    <a:pt x="46" y="125"/>
                  </a:cubicBezTo>
                  <a:cubicBezTo>
                    <a:pt x="48" y="125"/>
                    <a:pt x="48" y="127"/>
                    <a:pt x="47" y="129"/>
                  </a:cubicBezTo>
                  <a:cubicBezTo>
                    <a:pt x="45" y="130"/>
                    <a:pt x="44" y="133"/>
                    <a:pt x="44" y="134"/>
                  </a:cubicBezTo>
                  <a:cubicBezTo>
                    <a:pt x="44" y="136"/>
                    <a:pt x="45" y="136"/>
                    <a:pt x="47" y="136"/>
                  </a:cubicBezTo>
                  <a:cubicBezTo>
                    <a:pt x="49" y="137"/>
                    <a:pt x="51" y="138"/>
                    <a:pt x="51" y="140"/>
                  </a:cubicBezTo>
                  <a:cubicBezTo>
                    <a:pt x="51" y="141"/>
                    <a:pt x="52" y="144"/>
                    <a:pt x="52" y="146"/>
                  </a:cubicBezTo>
                  <a:cubicBezTo>
                    <a:pt x="53" y="146"/>
                    <a:pt x="54" y="149"/>
                    <a:pt x="53" y="151"/>
                  </a:cubicBezTo>
                  <a:cubicBezTo>
                    <a:pt x="53" y="151"/>
                    <a:pt x="53" y="155"/>
                    <a:pt x="52" y="157"/>
                  </a:cubicBezTo>
                  <a:cubicBezTo>
                    <a:pt x="51" y="158"/>
                    <a:pt x="51" y="162"/>
                    <a:pt x="51" y="164"/>
                  </a:cubicBezTo>
                  <a:cubicBezTo>
                    <a:pt x="51" y="167"/>
                    <a:pt x="51" y="170"/>
                    <a:pt x="51" y="171"/>
                  </a:cubicBezTo>
                  <a:cubicBezTo>
                    <a:pt x="51" y="173"/>
                    <a:pt x="49" y="175"/>
                    <a:pt x="48" y="176"/>
                  </a:cubicBezTo>
                  <a:cubicBezTo>
                    <a:pt x="45" y="178"/>
                    <a:pt x="42" y="179"/>
                    <a:pt x="40" y="180"/>
                  </a:cubicBezTo>
                  <a:cubicBezTo>
                    <a:pt x="39" y="180"/>
                    <a:pt x="36" y="181"/>
                    <a:pt x="35" y="182"/>
                  </a:cubicBezTo>
                  <a:cubicBezTo>
                    <a:pt x="33" y="182"/>
                    <a:pt x="32" y="185"/>
                    <a:pt x="31" y="187"/>
                  </a:cubicBezTo>
                  <a:cubicBezTo>
                    <a:pt x="30" y="188"/>
                    <a:pt x="31" y="191"/>
                    <a:pt x="33" y="192"/>
                  </a:cubicBezTo>
                  <a:cubicBezTo>
                    <a:pt x="33" y="192"/>
                    <a:pt x="35" y="194"/>
                    <a:pt x="36" y="194"/>
                  </a:cubicBezTo>
                  <a:cubicBezTo>
                    <a:pt x="37" y="195"/>
                    <a:pt x="38" y="196"/>
                    <a:pt x="37" y="197"/>
                  </a:cubicBezTo>
                  <a:cubicBezTo>
                    <a:pt x="37" y="197"/>
                    <a:pt x="35" y="199"/>
                    <a:pt x="33" y="199"/>
                  </a:cubicBezTo>
                  <a:cubicBezTo>
                    <a:pt x="31" y="199"/>
                    <a:pt x="28" y="200"/>
                    <a:pt x="27" y="201"/>
                  </a:cubicBezTo>
                  <a:cubicBezTo>
                    <a:pt x="25" y="202"/>
                    <a:pt x="23" y="203"/>
                    <a:pt x="21" y="204"/>
                  </a:cubicBezTo>
                  <a:cubicBezTo>
                    <a:pt x="19" y="204"/>
                    <a:pt x="17" y="205"/>
                    <a:pt x="17" y="205"/>
                  </a:cubicBezTo>
                  <a:cubicBezTo>
                    <a:pt x="17" y="205"/>
                    <a:pt x="17" y="206"/>
                    <a:pt x="18" y="207"/>
                  </a:cubicBezTo>
                  <a:cubicBezTo>
                    <a:pt x="18" y="209"/>
                    <a:pt x="19" y="211"/>
                    <a:pt x="20" y="211"/>
                  </a:cubicBezTo>
                  <a:cubicBezTo>
                    <a:pt x="21" y="211"/>
                    <a:pt x="22" y="212"/>
                    <a:pt x="23" y="213"/>
                  </a:cubicBezTo>
                  <a:cubicBezTo>
                    <a:pt x="23" y="214"/>
                    <a:pt x="23" y="216"/>
                    <a:pt x="21" y="218"/>
                  </a:cubicBezTo>
                  <a:cubicBezTo>
                    <a:pt x="20" y="221"/>
                    <a:pt x="18" y="222"/>
                    <a:pt x="16" y="223"/>
                  </a:cubicBezTo>
                  <a:cubicBezTo>
                    <a:pt x="14" y="224"/>
                    <a:pt x="11" y="226"/>
                    <a:pt x="9" y="227"/>
                  </a:cubicBezTo>
                  <a:cubicBezTo>
                    <a:pt x="7" y="229"/>
                    <a:pt x="4" y="230"/>
                    <a:pt x="3" y="230"/>
                  </a:cubicBezTo>
                  <a:cubicBezTo>
                    <a:pt x="2" y="230"/>
                    <a:pt x="1" y="231"/>
                    <a:pt x="2" y="233"/>
                  </a:cubicBezTo>
                  <a:cubicBezTo>
                    <a:pt x="3" y="234"/>
                    <a:pt x="4" y="235"/>
                    <a:pt x="6" y="235"/>
                  </a:cubicBezTo>
                  <a:cubicBezTo>
                    <a:pt x="8" y="235"/>
                    <a:pt x="10" y="236"/>
                    <a:pt x="10" y="237"/>
                  </a:cubicBezTo>
                  <a:cubicBezTo>
                    <a:pt x="10" y="238"/>
                    <a:pt x="10" y="240"/>
                    <a:pt x="8" y="240"/>
                  </a:cubicBezTo>
                  <a:cubicBezTo>
                    <a:pt x="7" y="240"/>
                    <a:pt x="5" y="240"/>
                    <a:pt x="4" y="240"/>
                  </a:cubicBezTo>
                  <a:cubicBezTo>
                    <a:pt x="4" y="240"/>
                    <a:pt x="2" y="241"/>
                    <a:pt x="2" y="241"/>
                  </a:cubicBezTo>
                  <a:cubicBezTo>
                    <a:pt x="1" y="242"/>
                    <a:pt x="0" y="244"/>
                    <a:pt x="1" y="245"/>
                  </a:cubicBezTo>
                  <a:cubicBezTo>
                    <a:pt x="1" y="246"/>
                    <a:pt x="2" y="248"/>
                    <a:pt x="3" y="250"/>
                  </a:cubicBezTo>
                  <a:cubicBezTo>
                    <a:pt x="4" y="251"/>
                    <a:pt x="5" y="252"/>
                    <a:pt x="5" y="252"/>
                  </a:cubicBezTo>
                  <a:cubicBezTo>
                    <a:pt x="5" y="252"/>
                    <a:pt x="5" y="253"/>
                    <a:pt x="7" y="256"/>
                  </a:cubicBezTo>
                  <a:cubicBezTo>
                    <a:pt x="8" y="257"/>
                    <a:pt x="10" y="260"/>
                    <a:pt x="11" y="261"/>
                  </a:cubicBezTo>
                  <a:cubicBezTo>
                    <a:pt x="11" y="261"/>
                    <a:pt x="14" y="261"/>
                    <a:pt x="14" y="261"/>
                  </a:cubicBezTo>
                  <a:cubicBezTo>
                    <a:pt x="16" y="260"/>
                    <a:pt x="19" y="259"/>
                    <a:pt x="20" y="260"/>
                  </a:cubicBezTo>
                  <a:cubicBezTo>
                    <a:pt x="21" y="260"/>
                    <a:pt x="22" y="262"/>
                    <a:pt x="23" y="265"/>
                  </a:cubicBezTo>
                  <a:cubicBezTo>
                    <a:pt x="23" y="267"/>
                    <a:pt x="23" y="270"/>
                    <a:pt x="23" y="271"/>
                  </a:cubicBezTo>
                  <a:cubicBezTo>
                    <a:pt x="23" y="273"/>
                    <a:pt x="25" y="275"/>
                    <a:pt x="28" y="276"/>
                  </a:cubicBezTo>
                  <a:cubicBezTo>
                    <a:pt x="31" y="278"/>
                    <a:pt x="34" y="279"/>
                    <a:pt x="37" y="280"/>
                  </a:cubicBezTo>
                  <a:cubicBezTo>
                    <a:pt x="40" y="281"/>
                    <a:pt x="42" y="281"/>
                    <a:pt x="43" y="281"/>
                  </a:cubicBezTo>
                  <a:cubicBezTo>
                    <a:pt x="45" y="281"/>
                    <a:pt x="48" y="282"/>
                    <a:pt x="50" y="283"/>
                  </a:cubicBezTo>
                  <a:cubicBezTo>
                    <a:pt x="50" y="284"/>
                    <a:pt x="53" y="287"/>
                    <a:pt x="55" y="288"/>
                  </a:cubicBezTo>
                  <a:cubicBezTo>
                    <a:pt x="57" y="291"/>
                    <a:pt x="59" y="292"/>
                    <a:pt x="61" y="292"/>
                  </a:cubicBezTo>
                  <a:cubicBezTo>
                    <a:pt x="64" y="292"/>
                    <a:pt x="66" y="293"/>
                    <a:pt x="67" y="293"/>
                  </a:cubicBezTo>
                  <a:cubicBezTo>
                    <a:pt x="68" y="294"/>
                    <a:pt x="70" y="295"/>
                    <a:pt x="74" y="295"/>
                  </a:cubicBezTo>
                  <a:cubicBezTo>
                    <a:pt x="76" y="294"/>
                    <a:pt x="82" y="294"/>
                    <a:pt x="85" y="294"/>
                  </a:cubicBezTo>
                  <a:cubicBezTo>
                    <a:pt x="87" y="294"/>
                    <a:pt x="92" y="294"/>
                    <a:pt x="94" y="294"/>
                  </a:cubicBezTo>
                  <a:cubicBezTo>
                    <a:pt x="96" y="294"/>
                    <a:pt x="100" y="294"/>
                    <a:pt x="102" y="294"/>
                  </a:cubicBezTo>
                  <a:cubicBezTo>
                    <a:pt x="104" y="294"/>
                    <a:pt x="107" y="295"/>
                    <a:pt x="108" y="296"/>
                  </a:cubicBezTo>
                  <a:cubicBezTo>
                    <a:pt x="109" y="298"/>
                    <a:pt x="111" y="301"/>
                    <a:pt x="111" y="302"/>
                  </a:cubicBezTo>
                  <a:cubicBezTo>
                    <a:pt x="111" y="304"/>
                    <a:pt x="111" y="306"/>
                    <a:pt x="111" y="307"/>
                  </a:cubicBezTo>
                  <a:cubicBezTo>
                    <a:pt x="111" y="308"/>
                    <a:pt x="112" y="310"/>
                    <a:pt x="114" y="310"/>
                  </a:cubicBezTo>
                  <a:cubicBezTo>
                    <a:pt x="115" y="310"/>
                    <a:pt x="118" y="311"/>
                    <a:pt x="119" y="311"/>
                  </a:cubicBezTo>
                  <a:cubicBezTo>
                    <a:pt x="120" y="311"/>
                    <a:pt x="124" y="310"/>
                    <a:pt x="127" y="308"/>
                  </a:cubicBezTo>
                  <a:cubicBezTo>
                    <a:pt x="130" y="306"/>
                    <a:pt x="134" y="305"/>
                    <a:pt x="136" y="305"/>
                  </a:cubicBezTo>
                  <a:cubicBezTo>
                    <a:pt x="137" y="306"/>
                    <a:pt x="139" y="305"/>
                    <a:pt x="139" y="303"/>
                  </a:cubicBezTo>
                  <a:cubicBezTo>
                    <a:pt x="140" y="301"/>
                    <a:pt x="140" y="299"/>
                    <a:pt x="140" y="297"/>
                  </a:cubicBezTo>
                  <a:cubicBezTo>
                    <a:pt x="140" y="295"/>
                    <a:pt x="141" y="295"/>
                    <a:pt x="142" y="295"/>
                  </a:cubicBezTo>
                  <a:cubicBezTo>
                    <a:pt x="143" y="294"/>
                    <a:pt x="144" y="293"/>
                    <a:pt x="145" y="291"/>
                  </a:cubicBezTo>
                  <a:cubicBezTo>
                    <a:pt x="146" y="289"/>
                    <a:pt x="146" y="287"/>
                    <a:pt x="147" y="286"/>
                  </a:cubicBezTo>
                  <a:cubicBezTo>
                    <a:pt x="147" y="284"/>
                    <a:pt x="150" y="282"/>
                    <a:pt x="152" y="282"/>
                  </a:cubicBezTo>
                  <a:cubicBezTo>
                    <a:pt x="155" y="282"/>
                    <a:pt x="160" y="280"/>
                    <a:pt x="163" y="279"/>
                  </a:cubicBezTo>
                  <a:cubicBezTo>
                    <a:pt x="166" y="278"/>
                    <a:pt x="169" y="277"/>
                    <a:pt x="171" y="277"/>
                  </a:cubicBezTo>
                  <a:cubicBezTo>
                    <a:pt x="173" y="277"/>
                    <a:pt x="175" y="276"/>
                    <a:pt x="177" y="275"/>
                  </a:cubicBezTo>
                  <a:cubicBezTo>
                    <a:pt x="179" y="274"/>
                    <a:pt x="183" y="274"/>
                    <a:pt x="184" y="275"/>
                  </a:cubicBezTo>
                  <a:cubicBezTo>
                    <a:pt x="185" y="276"/>
                    <a:pt x="187" y="277"/>
                    <a:pt x="187" y="278"/>
                  </a:cubicBezTo>
                  <a:cubicBezTo>
                    <a:pt x="187" y="280"/>
                    <a:pt x="188" y="282"/>
                    <a:pt x="188" y="284"/>
                  </a:cubicBezTo>
                  <a:cubicBezTo>
                    <a:pt x="188" y="286"/>
                    <a:pt x="186" y="288"/>
                    <a:pt x="185" y="289"/>
                  </a:cubicBezTo>
                  <a:cubicBezTo>
                    <a:pt x="185" y="290"/>
                    <a:pt x="185" y="292"/>
                    <a:pt x="187" y="293"/>
                  </a:cubicBezTo>
                  <a:cubicBezTo>
                    <a:pt x="189" y="294"/>
                    <a:pt x="193" y="294"/>
                    <a:pt x="194" y="294"/>
                  </a:cubicBezTo>
                  <a:cubicBezTo>
                    <a:pt x="197" y="294"/>
                    <a:pt x="201" y="294"/>
                    <a:pt x="202" y="294"/>
                  </a:cubicBezTo>
                  <a:cubicBezTo>
                    <a:pt x="204" y="294"/>
                    <a:pt x="208" y="294"/>
                    <a:pt x="211" y="294"/>
                  </a:cubicBezTo>
                  <a:cubicBezTo>
                    <a:pt x="213" y="293"/>
                    <a:pt x="217" y="291"/>
                    <a:pt x="219" y="290"/>
                  </a:cubicBezTo>
                  <a:cubicBezTo>
                    <a:pt x="220" y="288"/>
                    <a:pt x="224" y="286"/>
                    <a:pt x="227" y="285"/>
                  </a:cubicBezTo>
                  <a:cubicBezTo>
                    <a:pt x="228" y="283"/>
                    <a:pt x="233" y="283"/>
                    <a:pt x="235" y="285"/>
                  </a:cubicBezTo>
                  <a:cubicBezTo>
                    <a:pt x="236" y="286"/>
                    <a:pt x="240" y="288"/>
                    <a:pt x="242" y="289"/>
                  </a:cubicBezTo>
                  <a:cubicBezTo>
                    <a:pt x="244" y="289"/>
                    <a:pt x="249" y="290"/>
                    <a:pt x="252" y="289"/>
                  </a:cubicBezTo>
                  <a:cubicBezTo>
                    <a:pt x="255" y="289"/>
                    <a:pt x="259" y="289"/>
                    <a:pt x="261" y="288"/>
                  </a:cubicBezTo>
                  <a:cubicBezTo>
                    <a:pt x="261" y="288"/>
                    <a:pt x="263" y="286"/>
                    <a:pt x="263" y="286"/>
                  </a:cubicBezTo>
                  <a:cubicBezTo>
                    <a:pt x="263" y="285"/>
                    <a:pt x="265" y="284"/>
                    <a:pt x="268" y="284"/>
                  </a:cubicBezTo>
                  <a:cubicBezTo>
                    <a:pt x="269" y="284"/>
                    <a:pt x="273" y="283"/>
                    <a:pt x="276" y="282"/>
                  </a:cubicBezTo>
                  <a:cubicBezTo>
                    <a:pt x="278" y="281"/>
                    <a:pt x="282" y="280"/>
                    <a:pt x="284" y="280"/>
                  </a:cubicBezTo>
                  <a:cubicBezTo>
                    <a:pt x="285" y="279"/>
                    <a:pt x="288" y="279"/>
                    <a:pt x="290" y="279"/>
                  </a:cubicBezTo>
                  <a:cubicBezTo>
                    <a:pt x="291" y="280"/>
                    <a:pt x="293" y="281"/>
                    <a:pt x="294" y="283"/>
                  </a:cubicBezTo>
                  <a:cubicBezTo>
                    <a:pt x="296" y="286"/>
                    <a:pt x="299" y="286"/>
                    <a:pt x="301" y="285"/>
                  </a:cubicBezTo>
                  <a:cubicBezTo>
                    <a:pt x="302" y="285"/>
                    <a:pt x="305" y="284"/>
                    <a:pt x="307" y="284"/>
                  </a:cubicBezTo>
                  <a:cubicBezTo>
                    <a:pt x="309" y="284"/>
                    <a:pt x="311" y="284"/>
                    <a:pt x="312" y="285"/>
                  </a:cubicBezTo>
                  <a:cubicBezTo>
                    <a:pt x="313" y="286"/>
                    <a:pt x="317" y="286"/>
                    <a:pt x="319" y="285"/>
                  </a:cubicBezTo>
                  <a:cubicBezTo>
                    <a:pt x="321" y="284"/>
                    <a:pt x="325" y="283"/>
                    <a:pt x="327" y="283"/>
                  </a:cubicBezTo>
                  <a:cubicBezTo>
                    <a:pt x="328" y="282"/>
                    <a:pt x="332" y="283"/>
                    <a:pt x="334" y="284"/>
                  </a:cubicBezTo>
                  <a:cubicBezTo>
                    <a:pt x="336" y="285"/>
                    <a:pt x="337" y="285"/>
                    <a:pt x="339" y="287"/>
                  </a:cubicBezTo>
                  <a:cubicBezTo>
                    <a:pt x="340" y="288"/>
                    <a:pt x="342" y="290"/>
                    <a:pt x="342" y="291"/>
                  </a:cubicBezTo>
                  <a:cubicBezTo>
                    <a:pt x="343" y="293"/>
                    <a:pt x="344" y="294"/>
                    <a:pt x="345" y="294"/>
                  </a:cubicBezTo>
                  <a:cubicBezTo>
                    <a:pt x="347" y="294"/>
                    <a:pt x="350" y="295"/>
                    <a:pt x="352" y="295"/>
                  </a:cubicBezTo>
                  <a:cubicBezTo>
                    <a:pt x="354" y="296"/>
                    <a:pt x="355" y="298"/>
                    <a:pt x="356" y="298"/>
                  </a:cubicBezTo>
                  <a:cubicBezTo>
                    <a:pt x="356" y="298"/>
                    <a:pt x="357" y="298"/>
                    <a:pt x="357" y="297"/>
                  </a:cubicBezTo>
                  <a:cubicBezTo>
                    <a:pt x="358" y="296"/>
                    <a:pt x="359" y="293"/>
                    <a:pt x="359" y="292"/>
                  </a:cubicBezTo>
                  <a:cubicBezTo>
                    <a:pt x="359" y="292"/>
                    <a:pt x="360" y="289"/>
                    <a:pt x="359" y="287"/>
                  </a:cubicBezTo>
                  <a:cubicBezTo>
                    <a:pt x="359" y="287"/>
                    <a:pt x="359" y="285"/>
                    <a:pt x="359" y="284"/>
                  </a:cubicBezTo>
                  <a:cubicBezTo>
                    <a:pt x="359" y="283"/>
                    <a:pt x="359" y="281"/>
                    <a:pt x="359" y="281"/>
                  </a:cubicBezTo>
                  <a:cubicBezTo>
                    <a:pt x="360" y="281"/>
                    <a:pt x="360" y="279"/>
                    <a:pt x="360" y="279"/>
                  </a:cubicBezTo>
                  <a:cubicBezTo>
                    <a:pt x="361" y="278"/>
                    <a:pt x="363" y="277"/>
                    <a:pt x="363" y="276"/>
                  </a:cubicBezTo>
                  <a:cubicBezTo>
                    <a:pt x="364" y="275"/>
                    <a:pt x="365" y="274"/>
                    <a:pt x="365" y="273"/>
                  </a:cubicBezTo>
                  <a:cubicBezTo>
                    <a:pt x="366" y="272"/>
                    <a:pt x="366" y="270"/>
                    <a:pt x="366" y="269"/>
                  </a:cubicBezTo>
                  <a:cubicBezTo>
                    <a:pt x="366" y="269"/>
                    <a:pt x="367" y="267"/>
                    <a:pt x="367" y="266"/>
                  </a:cubicBezTo>
                  <a:cubicBezTo>
                    <a:pt x="367" y="264"/>
                    <a:pt x="369" y="263"/>
                    <a:pt x="370" y="262"/>
                  </a:cubicBezTo>
                  <a:cubicBezTo>
                    <a:pt x="371" y="261"/>
                    <a:pt x="373" y="259"/>
                    <a:pt x="374" y="257"/>
                  </a:cubicBezTo>
                  <a:cubicBezTo>
                    <a:pt x="375" y="256"/>
                    <a:pt x="375" y="254"/>
                    <a:pt x="375" y="253"/>
                  </a:cubicBezTo>
                  <a:cubicBezTo>
                    <a:pt x="375" y="252"/>
                    <a:pt x="376" y="251"/>
                    <a:pt x="377" y="251"/>
                  </a:cubicBezTo>
                  <a:cubicBezTo>
                    <a:pt x="378" y="251"/>
                    <a:pt x="379" y="251"/>
                    <a:pt x="380" y="250"/>
                  </a:cubicBezTo>
                  <a:cubicBezTo>
                    <a:pt x="380" y="250"/>
                    <a:pt x="381" y="248"/>
                    <a:pt x="381" y="247"/>
                  </a:cubicBezTo>
                  <a:cubicBezTo>
                    <a:pt x="381" y="246"/>
                    <a:pt x="381" y="245"/>
                    <a:pt x="381" y="244"/>
                  </a:cubicBezTo>
                  <a:cubicBezTo>
                    <a:pt x="381" y="243"/>
                    <a:pt x="382" y="241"/>
                    <a:pt x="382" y="240"/>
                  </a:cubicBezTo>
                  <a:cubicBezTo>
                    <a:pt x="382" y="239"/>
                    <a:pt x="383" y="239"/>
                    <a:pt x="385" y="239"/>
                  </a:cubicBezTo>
                  <a:cubicBezTo>
                    <a:pt x="386" y="239"/>
                    <a:pt x="388" y="239"/>
                    <a:pt x="388" y="239"/>
                  </a:cubicBezTo>
                  <a:cubicBezTo>
                    <a:pt x="389" y="239"/>
                    <a:pt x="390" y="239"/>
                    <a:pt x="392" y="239"/>
                  </a:cubicBezTo>
                  <a:cubicBezTo>
                    <a:pt x="394" y="239"/>
                    <a:pt x="396" y="239"/>
                    <a:pt x="397" y="239"/>
                  </a:cubicBezTo>
                  <a:cubicBezTo>
                    <a:pt x="398" y="239"/>
                    <a:pt x="398" y="239"/>
                    <a:pt x="399" y="238"/>
                  </a:cubicBezTo>
                  <a:cubicBezTo>
                    <a:pt x="400" y="238"/>
                    <a:pt x="402" y="237"/>
                    <a:pt x="403" y="236"/>
                  </a:cubicBezTo>
                  <a:cubicBezTo>
                    <a:pt x="404" y="236"/>
                    <a:pt x="406" y="234"/>
                    <a:pt x="406" y="234"/>
                  </a:cubicBezTo>
                  <a:cubicBezTo>
                    <a:pt x="407" y="233"/>
                    <a:pt x="409" y="232"/>
                    <a:pt x="410" y="231"/>
                  </a:cubicBezTo>
                  <a:cubicBezTo>
                    <a:pt x="411" y="230"/>
                    <a:pt x="412" y="229"/>
                    <a:pt x="414" y="228"/>
                  </a:cubicBezTo>
                  <a:cubicBezTo>
                    <a:pt x="414" y="227"/>
                    <a:pt x="415" y="225"/>
                    <a:pt x="416" y="223"/>
                  </a:cubicBezTo>
                  <a:cubicBezTo>
                    <a:pt x="417" y="222"/>
                    <a:pt x="417" y="220"/>
                    <a:pt x="417" y="219"/>
                  </a:cubicBezTo>
                  <a:cubicBezTo>
                    <a:pt x="417" y="218"/>
                    <a:pt x="418" y="217"/>
                    <a:pt x="419" y="216"/>
                  </a:cubicBezTo>
                  <a:cubicBezTo>
                    <a:pt x="420" y="215"/>
                    <a:pt x="421" y="213"/>
                    <a:pt x="422" y="211"/>
                  </a:cubicBezTo>
                  <a:cubicBezTo>
                    <a:pt x="423" y="210"/>
                    <a:pt x="425" y="208"/>
                    <a:pt x="426" y="208"/>
                  </a:cubicBezTo>
                  <a:cubicBezTo>
                    <a:pt x="427" y="207"/>
                    <a:pt x="428" y="205"/>
                    <a:pt x="429" y="205"/>
                  </a:cubicBezTo>
                  <a:cubicBezTo>
                    <a:pt x="429" y="205"/>
                    <a:pt x="431" y="204"/>
                    <a:pt x="432" y="203"/>
                  </a:cubicBezTo>
                  <a:cubicBezTo>
                    <a:pt x="434" y="203"/>
                    <a:pt x="435" y="201"/>
                    <a:pt x="435" y="200"/>
                  </a:cubicBezTo>
                  <a:cubicBezTo>
                    <a:pt x="435" y="199"/>
                    <a:pt x="436" y="198"/>
                    <a:pt x="436" y="197"/>
                  </a:cubicBezTo>
                  <a:cubicBezTo>
                    <a:pt x="437" y="196"/>
                    <a:pt x="437" y="194"/>
                    <a:pt x="436" y="193"/>
                  </a:cubicBezTo>
                  <a:cubicBezTo>
                    <a:pt x="436" y="192"/>
                    <a:pt x="435" y="190"/>
                    <a:pt x="434" y="189"/>
                  </a:cubicBezTo>
                  <a:cubicBezTo>
                    <a:pt x="433" y="189"/>
                    <a:pt x="432" y="188"/>
                    <a:pt x="431" y="188"/>
                  </a:cubicBezTo>
                  <a:cubicBezTo>
                    <a:pt x="430" y="188"/>
                    <a:pt x="428" y="187"/>
                    <a:pt x="427" y="186"/>
                  </a:cubicBezTo>
                  <a:cubicBezTo>
                    <a:pt x="427" y="185"/>
                    <a:pt x="425" y="184"/>
                    <a:pt x="424" y="183"/>
                  </a:cubicBezTo>
                  <a:cubicBezTo>
                    <a:pt x="424" y="182"/>
                    <a:pt x="422" y="181"/>
                    <a:pt x="421" y="181"/>
                  </a:cubicBezTo>
                  <a:cubicBezTo>
                    <a:pt x="420" y="181"/>
                    <a:pt x="418" y="180"/>
                    <a:pt x="418" y="180"/>
                  </a:cubicBezTo>
                  <a:cubicBezTo>
                    <a:pt x="417" y="179"/>
                    <a:pt x="415" y="180"/>
                    <a:pt x="414" y="180"/>
                  </a:cubicBezTo>
                  <a:cubicBezTo>
                    <a:pt x="413" y="180"/>
                    <a:pt x="411" y="180"/>
                    <a:pt x="410" y="181"/>
                  </a:cubicBezTo>
                  <a:cubicBezTo>
                    <a:pt x="410" y="181"/>
                    <a:pt x="409" y="181"/>
                    <a:pt x="408" y="181"/>
                  </a:cubicBezTo>
                  <a:cubicBezTo>
                    <a:pt x="408" y="180"/>
                    <a:pt x="408" y="179"/>
                    <a:pt x="408" y="177"/>
                  </a:cubicBezTo>
                  <a:cubicBezTo>
                    <a:pt x="409" y="176"/>
                    <a:pt x="409" y="175"/>
                    <a:pt x="409" y="174"/>
                  </a:cubicBezTo>
                  <a:cubicBezTo>
                    <a:pt x="409" y="172"/>
                    <a:pt x="409" y="170"/>
                    <a:pt x="409" y="170"/>
                  </a:cubicBezTo>
                  <a:cubicBezTo>
                    <a:pt x="408" y="168"/>
                    <a:pt x="408" y="165"/>
                    <a:pt x="407" y="165"/>
                  </a:cubicBezTo>
                  <a:cubicBezTo>
                    <a:pt x="407" y="165"/>
                    <a:pt x="407" y="165"/>
                    <a:pt x="407" y="163"/>
                  </a:cubicBezTo>
                  <a:cubicBezTo>
                    <a:pt x="407" y="162"/>
                    <a:pt x="407" y="162"/>
                    <a:pt x="407" y="162"/>
                  </a:cubicBezTo>
                  <a:cubicBezTo>
                    <a:pt x="408" y="161"/>
                    <a:pt x="409" y="160"/>
                    <a:pt x="410" y="161"/>
                  </a:cubicBezTo>
                  <a:cubicBezTo>
                    <a:pt x="412" y="162"/>
                    <a:pt x="413" y="164"/>
                    <a:pt x="414" y="164"/>
                  </a:cubicBezTo>
                  <a:cubicBezTo>
                    <a:pt x="415" y="164"/>
                    <a:pt x="416" y="165"/>
                    <a:pt x="417" y="165"/>
                  </a:cubicBezTo>
                  <a:cubicBezTo>
                    <a:pt x="418" y="165"/>
                    <a:pt x="420" y="164"/>
                    <a:pt x="421" y="163"/>
                  </a:cubicBezTo>
                  <a:cubicBezTo>
                    <a:pt x="422" y="162"/>
                    <a:pt x="424" y="162"/>
                    <a:pt x="425" y="162"/>
                  </a:cubicBezTo>
                  <a:cubicBezTo>
                    <a:pt x="426" y="163"/>
                    <a:pt x="429" y="163"/>
                    <a:pt x="430" y="164"/>
                  </a:cubicBezTo>
                  <a:cubicBezTo>
                    <a:pt x="431" y="164"/>
                    <a:pt x="433" y="164"/>
                    <a:pt x="435" y="165"/>
                  </a:cubicBezTo>
                  <a:cubicBezTo>
                    <a:pt x="438" y="165"/>
                    <a:pt x="441" y="165"/>
                    <a:pt x="442" y="164"/>
                  </a:cubicBezTo>
                  <a:cubicBezTo>
                    <a:pt x="445" y="164"/>
                    <a:pt x="447" y="164"/>
                    <a:pt x="448" y="164"/>
                  </a:cubicBezTo>
                  <a:cubicBezTo>
                    <a:pt x="449" y="164"/>
                    <a:pt x="451" y="164"/>
                    <a:pt x="454" y="164"/>
                  </a:cubicBezTo>
                  <a:cubicBezTo>
                    <a:pt x="456" y="164"/>
                    <a:pt x="458" y="163"/>
                    <a:pt x="459" y="163"/>
                  </a:cubicBezTo>
                  <a:cubicBezTo>
                    <a:pt x="460" y="163"/>
                    <a:pt x="461" y="162"/>
                    <a:pt x="462" y="161"/>
                  </a:cubicBezTo>
                  <a:cubicBezTo>
                    <a:pt x="463" y="161"/>
                    <a:pt x="464" y="160"/>
                    <a:pt x="465" y="159"/>
                  </a:cubicBezTo>
                  <a:cubicBezTo>
                    <a:pt x="466" y="158"/>
                    <a:pt x="466" y="157"/>
                    <a:pt x="467" y="156"/>
                  </a:cubicBezTo>
                  <a:cubicBezTo>
                    <a:pt x="468" y="155"/>
                    <a:pt x="470" y="154"/>
                    <a:pt x="471" y="153"/>
                  </a:cubicBezTo>
                  <a:cubicBezTo>
                    <a:pt x="472" y="152"/>
                    <a:pt x="473" y="151"/>
                    <a:pt x="473" y="151"/>
                  </a:cubicBezTo>
                  <a:cubicBezTo>
                    <a:pt x="472" y="149"/>
                    <a:pt x="469" y="147"/>
                    <a:pt x="468"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90" name="Freeform 94">
              <a:extLst>
                <a:ext uri="{FF2B5EF4-FFF2-40B4-BE49-F238E27FC236}">
                  <a16:creationId xmlns:a16="http://schemas.microsoft.com/office/drawing/2014/main" id="{6E1C7BF2-131F-4F29-9A1A-5BF70C0C3411}"/>
                </a:ext>
              </a:extLst>
            </p:cNvPr>
            <p:cNvSpPr/>
            <p:nvPr/>
          </p:nvSpPr>
          <p:spPr>
            <a:xfrm rot="14377707">
              <a:off x="5190344" y="2608709"/>
              <a:ext cx="765526" cy="824403"/>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Lst>
              <a:ahLst/>
              <a:cxnLst>
                <a:cxn ang="0">
                  <a:pos x="connsiteX0" y="connsiteY0"/>
                </a:cxn>
                <a:cxn ang="0">
                  <a:pos x="connsiteX1" y="connsiteY1"/>
                </a:cxn>
              </a:cxnLst>
              <a:rect l="l" t="t" r="r" b="b"/>
              <a:pathLst>
                <a:path w="739067" h="2607778">
                  <a:moveTo>
                    <a:pt x="232" y="1"/>
                  </a:moveTo>
                  <a:cubicBezTo>
                    <a:pt x="-7581" y="884898"/>
                    <a:pt x="180264" y="2106458"/>
                    <a:pt x="739067" y="2607778"/>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91" name="Freeform 77">
              <a:extLst>
                <a:ext uri="{FF2B5EF4-FFF2-40B4-BE49-F238E27FC236}">
                  <a16:creationId xmlns:a16="http://schemas.microsoft.com/office/drawing/2014/main" id="{72ABD69A-8522-493D-B37B-263EE1BF7DD0}"/>
                </a:ext>
              </a:extLst>
            </p:cNvPr>
            <p:cNvSpPr/>
            <p:nvPr/>
          </p:nvSpPr>
          <p:spPr>
            <a:xfrm rot="16878557">
              <a:off x="4935232"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92" name="Freeform 103">
              <a:extLst>
                <a:ext uri="{FF2B5EF4-FFF2-40B4-BE49-F238E27FC236}">
                  <a16:creationId xmlns:a16="http://schemas.microsoft.com/office/drawing/2014/main" id="{06B2ACD3-D1CE-4E86-B24B-B8323ED2CDF4}"/>
                </a:ext>
              </a:extLst>
            </p:cNvPr>
            <p:cNvSpPr/>
            <p:nvPr/>
          </p:nvSpPr>
          <p:spPr>
            <a:xfrm rot="18860595">
              <a:off x="5474739" y="1568211"/>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grpSp>
      <p:cxnSp>
        <p:nvCxnSpPr>
          <p:cNvPr id="25" name="Straight Connector 24">
            <a:extLst>
              <a:ext uri="{FF2B5EF4-FFF2-40B4-BE49-F238E27FC236}">
                <a16:creationId xmlns:a16="http://schemas.microsoft.com/office/drawing/2014/main" id="{6C181744-6935-6546-B4BD-F731C6F0EDAB}"/>
              </a:ext>
            </a:extLst>
          </p:cNvPr>
          <p:cNvCxnSpPr>
            <a:cxnSpLocks/>
          </p:cNvCxnSpPr>
          <p:nvPr/>
        </p:nvCxnSpPr>
        <p:spPr>
          <a:xfrm rot="16200000">
            <a:off x="6047638" y="428867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2083CA-AA24-084E-AAF0-4CF6A761DFE6}"/>
              </a:ext>
            </a:extLst>
          </p:cNvPr>
          <p:cNvCxnSpPr>
            <a:cxnSpLocks/>
          </p:cNvCxnSpPr>
          <p:nvPr/>
        </p:nvCxnSpPr>
        <p:spPr>
          <a:xfrm rot="16200000">
            <a:off x="3626215" y="270479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B38E3AD-9A71-5B47-897D-90F2785E5AD3}"/>
              </a:ext>
            </a:extLst>
          </p:cNvPr>
          <p:cNvSpPr txBox="1"/>
          <p:nvPr/>
        </p:nvSpPr>
        <p:spPr>
          <a:xfrm>
            <a:off x="7802756" y="629015"/>
            <a:ext cx="900000" cy="43998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t>Tower B</a:t>
            </a:r>
          </a:p>
          <a:p>
            <a:pPr defTabSz="914151"/>
            <a:r>
              <a:rPr lang="en-US" dirty="0"/>
              <a:t>26 MW</a:t>
            </a:r>
          </a:p>
          <a:p>
            <a:pPr defTabSz="914151"/>
            <a:r>
              <a:rPr lang="en-US" dirty="0"/>
              <a:t>Q2 2024</a:t>
            </a:r>
          </a:p>
        </p:txBody>
      </p:sp>
      <p:sp>
        <p:nvSpPr>
          <p:cNvPr id="34" name="TextBox 33">
            <a:extLst>
              <a:ext uri="{FF2B5EF4-FFF2-40B4-BE49-F238E27FC236}">
                <a16:creationId xmlns:a16="http://schemas.microsoft.com/office/drawing/2014/main" id="{CED1D57E-36B5-4743-A9A7-D6F3E529B529}"/>
              </a:ext>
            </a:extLst>
          </p:cNvPr>
          <p:cNvSpPr txBox="1"/>
          <p:nvPr/>
        </p:nvSpPr>
        <p:spPr>
          <a:xfrm>
            <a:off x="4549484" y="4404603"/>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CHENNAI 01 </a:t>
            </a:r>
          </a:p>
          <a:p>
            <a:pPr defTabSz="914151">
              <a:defRPr/>
            </a:pPr>
            <a:r>
              <a:rPr lang="en-US" sz="700" b="1" dirty="0">
                <a:solidFill>
                  <a:prstClr val="black"/>
                </a:solidFill>
                <a:latin typeface="Trebuchet MS"/>
              </a:rPr>
              <a:t>Tidel Park</a:t>
            </a:r>
          </a:p>
          <a:p>
            <a:pPr defTabSz="914151">
              <a:defRPr/>
            </a:pPr>
            <a:r>
              <a:rPr lang="en-US" sz="700" b="1" dirty="0">
                <a:solidFill>
                  <a:prstClr val="black"/>
                </a:solidFill>
                <a:latin typeface="Trebuchet MS"/>
              </a:rPr>
              <a:t>3.6 MW</a:t>
            </a:r>
          </a:p>
        </p:txBody>
      </p:sp>
      <p:sp>
        <p:nvSpPr>
          <p:cNvPr id="44" name="TextBox 43">
            <a:extLst>
              <a:ext uri="{FF2B5EF4-FFF2-40B4-BE49-F238E27FC236}">
                <a16:creationId xmlns:a16="http://schemas.microsoft.com/office/drawing/2014/main" id="{D9C75059-5D3C-BF44-8208-4F9D50094141}"/>
              </a:ext>
            </a:extLst>
          </p:cNvPr>
          <p:cNvSpPr txBox="1"/>
          <p:nvPr/>
        </p:nvSpPr>
        <p:spPr>
          <a:xfrm>
            <a:off x="6633292" y="4422208"/>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r>
              <a:rPr lang="en-US" dirty="0"/>
              <a:t>Tower B</a:t>
            </a:r>
          </a:p>
          <a:p>
            <a:pPr defTabSz="914151"/>
            <a:r>
              <a:rPr lang="en-US" dirty="0"/>
              <a:t>26 MW</a:t>
            </a:r>
          </a:p>
          <a:p>
            <a:pPr defTabSz="914151"/>
            <a:r>
              <a:rPr lang="en-US" dirty="0"/>
              <a:t> Q2 2024</a:t>
            </a:r>
          </a:p>
        </p:txBody>
      </p:sp>
      <p:sp>
        <p:nvSpPr>
          <p:cNvPr id="55" name="TextBox 54">
            <a:extLst>
              <a:ext uri="{FF2B5EF4-FFF2-40B4-BE49-F238E27FC236}">
                <a16:creationId xmlns:a16="http://schemas.microsoft.com/office/drawing/2014/main" id="{261B86C7-6DBC-8340-9C44-8B9869349E0F}"/>
              </a:ext>
            </a:extLst>
          </p:cNvPr>
          <p:cNvSpPr txBox="1"/>
          <p:nvPr/>
        </p:nvSpPr>
        <p:spPr>
          <a:xfrm>
            <a:off x="5921714" y="2891537"/>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HYDERABAD 01</a:t>
            </a:r>
          </a:p>
          <a:p>
            <a:pPr defTabSz="914151">
              <a:defRPr/>
            </a:pPr>
            <a:r>
              <a:rPr lang="en-US" sz="700" b="1" dirty="0">
                <a:solidFill>
                  <a:prstClr val="black"/>
                </a:solidFill>
                <a:latin typeface="Trebuchet MS"/>
              </a:rPr>
              <a:t>Financial Dist.</a:t>
            </a:r>
          </a:p>
          <a:p>
            <a:pPr defTabSz="914151">
              <a:defRPr/>
            </a:pPr>
            <a:r>
              <a:rPr lang="en-US" sz="700" b="1" dirty="0">
                <a:solidFill>
                  <a:prstClr val="black"/>
                </a:solidFill>
                <a:latin typeface="Trebuchet MS"/>
              </a:rPr>
              <a:t>14.4 MW</a:t>
            </a:r>
          </a:p>
        </p:txBody>
      </p:sp>
      <p:sp>
        <p:nvSpPr>
          <p:cNvPr id="51" name="TextBox 50">
            <a:extLst>
              <a:ext uri="{FF2B5EF4-FFF2-40B4-BE49-F238E27FC236}">
                <a16:creationId xmlns:a16="http://schemas.microsoft.com/office/drawing/2014/main" id="{68BED03C-9501-5148-8CEE-70FA115DBD56}"/>
              </a:ext>
            </a:extLst>
          </p:cNvPr>
          <p:cNvSpPr txBox="1"/>
          <p:nvPr/>
        </p:nvSpPr>
        <p:spPr>
          <a:xfrm>
            <a:off x="6958737" y="2003568"/>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KOLKATA 01</a:t>
            </a:r>
          </a:p>
          <a:p>
            <a:pPr defTabSz="914151">
              <a:defRPr/>
            </a:pPr>
            <a:r>
              <a:rPr lang="en-US" sz="700" b="1" dirty="0">
                <a:solidFill>
                  <a:prstClr val="black"/>
                </a:solidFill>
                <a:latin typeface="Trebuchet MS"/>
              </a:rPr>
              <a:t>2.2 MW</a:t>
            </a:r>
          </a:p>
        </p:txBody>
      </p:sp>
      <p:sp>
        <p:nvSpPr>
          <p:cNvPr id="60" name="TextBox 59">
            <a:extLst>
              <a:ext uri="{FF2B5EF4-FFF2-40B4-BE49-F238E27FC236}">
                <a16:creationId xmlns:a16="http://schemas.microsoft.com/office/drawing/2014/main" id="{C95F3268-58B7-0F46-9FCB-F261B744C6EA}"/>
              </a:ext>
            </a:extLst>
          </p:cNvPr>
          <p:cNvSpPr txBox="1"/>
          <p:nvPr/>
        </p:nvSpPr>
        <p:spPr>
          <a:xfrm>
            <a:off x="5644224" y="4436358"/>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Tower A</a:t>
            </a:r>
          </a:p>
          <a:p>
            <a:pPr defTabSz="914151">
              <a:defRPr/>
            </a:pPr>
            <a:r>
              <a:rPr lang="en-US" dirty="0">
                <a:latin typeface="Trebuchet MS"/>
              </a:rPr>
              <a:t>26 MW</a:t>
            </a:r>
          </a:p>
        </p:txBody>
      </p:sp>
      <p:sp>
        <p:nvSpPr>
          <p:cNvPr id="39" name="TextBox 38">
            <a:extLst>
              <a:ext uri="{FF2B5EF4-FFF2-40B4-BE49-F238E27FC236}">
                <a16:creationId xmlns:a16="http://schemas.microsoft.com/office/drawing/2014/main" id="{9101B1A0-8F8C-3C49-9B9C-74564C2CB672}"/>
              </a:ext>
            </a:extLst>
          </p:cNvPr>
          <p:cNvSpPr txBox="1"/>
          <p:nvPr/>
        </p:nvSpPr>
        <p:spPr>
          <a:xfrm>
            <a:off x="5132740" y="4949893"/>
            <a:ext cx="3687415" cy="215444"/>
          </a:xfrm>
          <a:prstGeom prst="rect">
            <a:avLst/>
          </a:prstGeom>
          <a:noFill/>
        </p:spPr>
        <p:txBody>
          <a:bodyPr wrap="square" rtlCol="0">
            <a:spAutoFit/>
          </a:bodyPr>
          <a:lstStyle/>
          <a:p>
            <a:pPr algn="r" defTabSz="914198">
              <a:defRPr/>
            </a:pPr>
            <a:r>
              <a:rPr lang="en-US" sz="800" dirty="0">
                <a:solidFill>
                  <a:prstClr val="black"/>
                </a:solidFill>
                <a:latin typeface="Trebuchet MS"/>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55145113-E672-654A-8405-FAC2967FB54E}"/>
              </a:ext>
            </a:extLst>
          </p:cNvPr>
          <p:cNvSpPr txBox="1"/>
          <p:nvPr/>
        </p:nvSpPr>
        <p:spPr>
          <a:xfrm>
            <a:off x="7643865" y="4411972"/>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Tower C</a:t>
            </a:r>
          </a:p>
          <a:p>
            <a:pPr defTabSz="914151">
              <a:defRPr/>
            </a:pPr>
            <a:r>
              <a:rPr lang="en-US" dirty="0">
                <a:latin typeface="Trebuchet MS"/>
              </a:rPr>
              <a:t>26 MW</a:t>
            </a:r>
          </a:p>
        </p:txBody>
      </p:sp>
      <p:cxnSp>
        <p:nvCxnSpPr>
          <p:cNvPr id="69" name="Straight Connector 68">
            <a:extLst>
              <a:ext uri="{FF2B5EF4-FFF2-40B4-BE49-F238E27FC236}">
                <a16:creationId xmlns:a16="http://schemas.microsoft.com/office/drawing/2014/main" id="{BFF7C88A-3643-B24C-8AC2-73CF1F210B64}"/>
              </a:ext>
            </a:extLst>
          </p:cNvPr>
          <p:cNvCxnSpPr>
            <a:cxnSpLocks/>
          </p:cNvCxnSpPr>
          <p:nvPr/>
        </p:nvCxnSpPr>
        <p:spPr>
          <a:xfrm>
            <a:off x="4985489" y="4214325"/>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C2C2138-5482-D940-A2AD-F8FDF64C2D12}"/>
              </a:ext>
            </a:extLst>
          </p:cNvPr>
          <p:cNvCxnSpPr>
            <a:cxnSpLocks/>
          </p:cNvCxnSpPr>
          <p:nvPr/>
        </p:nvCxnSpPr>
        <p:spPr>
          <a:xfrm rot="5400000" flipV="1">
            <a:off x="3626215" y="25419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010AABB5-EE0F-1B4A-BB2B-8A6B8753CD23}"/>
              </a:ext>
            </a:extLst>
          </p:cNvPr>
          <p:cNvSpPr>
            <a:spLocks/>
          </p:cNvSpPr>
          <p:nvPr/>
        </p:nvSpPr>
        <p:spPr bwMode="auto">
          <a:xfrm>
            <a:off x="5419685" y="3885155"/>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04" name="Freeform 26">
            <a:extLst>
              <a:ext uri="{FF2B5EF4-FFF2-40B4-BE49-F238E27FC236}">
                <a16:creationId xmlns:a16="http://schemas.microsoft.com/office/drawing/2014/main" id="{C44D92D6-841E-1A49-A5B3-532BC39ED11E}"/>
              </a:ext>
            </a:extLst>
          </p:cNvPr>
          <p:cNvSpPr>
            <a:spLocks/>
          </p:cNvSpPr>
          <p:nvPr/>
        </p:nvSpPr>
        <p:spPr bwMode="auto">
          <a:xfrm>
            <a:off x="5671435" y="3299010"/>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600">
              <a:solidFill>
                <a:sysClr val="windowText" lastClr="000000"/>
              </a:solidFill>
              <a:latin typeface="Trebuchet MS"/>
              <a:cs typeface="Arial" panose="020B0604020202020204" pitchFamily="34" charset="0"/>
            </a:endParaRPr>
          </a:p>
        </p:txBody>
      </p:sp>
      <p:sp>
        <p:nvSpPr>
          <p:cNvPr id="119" name="Freeform 94">
            <a:extLst>
              <a:ext uri="{FF2B5EF4-FFF2-40B4-BE49-F238E27FC236}">
                <a16:creationId xmlns:a16="http://schemas.microsoft.com/office/drawing/2014/main" id="{30B8A552-5D5E-D44B-9E8C-B94C6723DBF0}"/>
              </a:ext>
            </a:extLst>
          </p:cNvPr>
          <p:cNvSpPr/>
          <p:nvPr/>
        </p:nvSpPr>
        <p:spPr>
          <a:xfrm rot="14377707">
            <a:off x="5138787" y="2812811"/>
            <a:ext cx="765526" cy="824403"/>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Lst>
            <a:ahLst/>
            <a:cxnLst>
              <a:cxn ang="0">
                <a:pos x="connsiteX0" y="connsiteY0"/>
              </a:cxn>
              <a:cxn ang="0">
                <a:pos x="connsiteX1" y="connsiteY1"/>
              </a:cxn>
            </a:cxnLst>
            <a:rect l="l" t="t" r="r" b="b"/>
            <a:pathLst>
              <a:path w="739067" h="2607778">
                <a:moveTo>
                  <a:pt x="232" y="1"/>
                </a:moveTo>
                <a:cubicBezTo>
                  <a:pt x="-7581" y="884898"/>
                  <a:pt x="180264" y="2106458"/>
                  <a:pt x="739067" y="2607778"/>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20" name="Freeform 77">
            <a:extLst>
              <a:ext uri="{FF2B5EF4-FFF2-40B4-BE49-F238E27FC236}">
                <a16:creationId xmlns:a16="http://schemas.microsoft.com/office/drawing/2014/main" id="{74A7FB34-EE38-904D-8235-F9E00104DF64}"/>
              </a:ext>
            </a:extLst>
          </p:cNvPr>
          <p:cNvSpPr/>
          <p:nvPr/>
        </p:nvSpPr>
        <p:spPr>
          <a:xfrm rot="16878557">
            <a:off x="4935233" y="2821800"/>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21" name="Freeform 103">
            <a:extLst>
              <a:ext uri="{FF2B5EF4-FFF2-40B4-BE49-F238E27FC236}">
                <a16:creationId xmlns:a16="http://schemas.microsoft.com/office/drawing/2014/main" id="{CA18CB82-07E0-A245-8ADB-9CEBA9C41DFC}"/>
              </a:ext>
            </a:extLst>
          </p:cNvPr>
          <p:cNvSpPr/>
          <p:nvPr/>
        </p:nvSpPr>
        <p:spPr>
          <a:xfrm rot="18860595">
            <a:off x="5474740" y="1757685"/>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600" dirty="0">
              <a:solidFill>
                <a:sysClr val="windowText" lastClr="000000"/>
              </a:solidFill>
              <a:latin typeface="Trebuchet MS"/>
              <a:cs typeface="Arial" panose="020B0604020202020204" pitchFamily="34" charset="0"/>
            </a:endParaRPr>
          </a:p>
        </p:txBody>
      </p:sp>
      <p:sp>
        <p:nvSpPr>
          <p:cNvPr id="136" name="TextBox 135">
            <a:extLst>
              <a:ext uri="{FF2B5EF4-FFF2-40B4-BE49-F238E27FC236}">
                <a16:creationId xmlns:a16="http://schemas.microsoft.com/office/drawing/2014/main" id="{EF0BE55B-5DAA-EF48-939F-E1C094425B26}"/>
              </a:ext>
            </a:extLst>
          </p:cNvPr>
          <p:cNvSpPr txBox="1"/>
          <p:nvPr/>
        </p:nvSpPr>
        <p:spPr>
          <a:xfrm>
            <a:off x="6828798" y="1142377"/>
            <a:ext cx="900000" cy="36665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Tower A</a:t>
            </a:r>
          </a:p>
          <a:p>
            <a:pPr defTabSz="914151">
              <a:defRPr/>
            </a:pPr>
            <a:r>
              <a:rPr lang="en-US" dirty="0">
                <a:latin typeface="Trebuchet MS"/>
              </a:rPr>
              <a:t> 26 MW</a:t>
            </a:r>
          </a:p>
        </p:txBody>
      </p:sp>
      <p:sp>
        <p:nvSpPr>
          <p:cNvPr id="137" name="TextBox 136">
            <a:extLst>
              <a:ext uri="{FF2B5EF4-FFF2-40B4-BE49-F238E27FC236}">
                <a16:creationId xmlns:a16="http://schemas.microsoft.com/office/drawing/2014/main" id="{6ADA9A84-B11A-5D45-BD9E-0DCD1F4361D9}"/>
              </a:ext>
            </a:extLst>
          </p:cNvPr>
          <p:cNvSpPr txBox="1"/>
          <p:nvPr/>
        </p:nvSpPr>
        <p:spPr>
          <a:xfrm>
            <a:off x="7797077" y="1129931"/>
            <a:ext cx="900000" cy="36665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defTabSz="914151">
              <a:defRPr/>
            </a:pPr>
            <a:r>
              <a:rPr lang="en-US" dirty="0">
                <a:latin typeface="Trebuchet MS"/>
              </a:rPr>
              <a:t>Tower C</a:t>
            </a:r>
          </a:p>
          <a:p>
            <a:pPr defTabSz="914151">
              <a:defRPr/>
            </a:pPr>
            <a:r>
              <a:rPr lang="en-US" dirty="0">
                <a:latin typeface="Trebuchet MS"/>
              </a:rPr>
              <a:t>26 MW</a:t>
            </a:r>
          </a:p>
        </p:txBody>
      </p:sp>
      <p:cxnSp>
        <p:nvCxnSpPr>
          <p:cNvPr id="139" name="Straight Connector 138">
            <a:extLst>
              <a:ext uri="{FF2B5EF4-FFF2-40B4-BE49-F238E27FC236}">
                <a16:creationId xmlns:a16="http://schemas.microsoft.com/office/drawing/2014/main" id="{F4471930-FE4C-074C-B2B9-9AA24B7808B6}"/>
              </a:ext>
            </a:extLst>
          </p:cNvPr>
          <p:cNvCxnSpPr>
            <a:cxnSpLocks/>
          </p:cNvCxnSpPr>
          <p:nvPr/>
        </p:nvCxnSpPr>
        <p:spPr>
          <a:xfrm>
            <a:off x="8252756" y="1569238"/>
            <a:ext cx="0" cy="23786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25CA4E81-B504-AB40-9981-68ACDC108452}"/>
              </a:ext>
            </a:extLst>
          </p:cNvPr>
          <p:cNvSpPr/>
          <p:nvPr/>
        </p:nvSpPr>
        <p:spPr>
          <a:xfrm>
            <a:off x="3338215" y="1949407"/>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r>
              <a:rPr lang="en-US" sz="700" b="1" dirty="0">
                <a:solidFill>
                  <a:prstClr val="black"/>
                </a:solidFill>
                <a:latin typeface="Trebuchet MS"/>
              </a:rPr>
              <a:t>MUMBAI 01</a:t>
            </a:r>
          </a:p>
          <a:p>
            <a:pPr algn="ctr" defTabSz="914151"/>
            <a:r>
              <a:rPr lang="en-US" sz="700" b="1" dirty="0">
                <a:solidFill>
                  <a:prstClr val="black"/>
                </a:solidFill>
                <a:latin typeface="Trebuchet MS"/>
              </a:rPr>
              <a:t>Vashi</a:t>
            </a:r>
          </a:p>
          <a:p>
            <a:pPr algn="ctr" defTabSz="914151"/>
            <a:r>
              <a:rPr lang="en-US" sz="700" b="1" dirty="0">
                <a:solidFill>
                  <a:prstClr val="black"/>
                </a:solidFill>
                <a:latin typeface="Trebuchet MS"/>
              </a:rPr>
              <a:t>0.9 MW</a:t>
            </a:r>
          </a:p>
        </p:txBody>
      </p:sp>
      <p:sp>
        <p:nvSpPr>
          <p:cNvPr id="140" name="Rounded Rectangle 139">
            <a:extLst>
              <a:ext uri="{FF2B5EF4-FFF2-40B4-BE49-F238E27FC236}">
                <a16:creationId xmlns:a16="http://schemas.microsoft.com/office/drawing/2014/main" id="{1211AE9B-8C38-354E-ABE5-00145F1EAE0A}"/>
              </a:ext>
            </a:extLst>
          </p:cNvPr>
          <p:cNvSpPr/>
          <p:nvPr/>
        </p:nvSpPr>
        <p:spPr>
          <a:xfrm>
            <a:off x="3338215" y="2882492"/>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MUMBAI 02</a:t>
            </a:r>
          </a:p>
          <a:p>
            <a:pPr algn="ctr" defTabSz="914151">
              <a:defRPr/>
            </a:pPr>
            <a:r>
              <a:rPr lang="en-US" sz="700" b="1" dirty="0">
                <a:solidFill>
                  <a:prstClr val="black"/>
                </a:solidFill>
                <a:latin typeface="Trebuchet MS"/>
              </a:rPr>
              <a:t>Airoli</a:t>
            </a:r>
          </a:p>
          <a:p>
            <a:pPr algn="ctr" defTabSz="914151">
              <a:defRPr/>
            </a:pPr>
            <a:r>
              <a:rPr lang="en-US" sz="700" b="1" dirty="0">
                <a:solidFill>
                  <a:prstClr val="black"/>
                </a:solidFill>
                <a:latin typeface="Trebuchet MS"/>
              </a:rPr>
              <a:t>5.4 MW</a:t>
            </a:r>
          </a:p>
        </p:txBody>
      </p:sp>
      <p:cxnSp>
        <p:nvCxnSpPr>
          <p:cNvPr id="144" name="Straight Connector 143">
            <a:extLst>
              <a:ext uri="{FF2B5EF4-FFF2-40B4-BE49-F238E27FC236}">
                <a16:creationId xmlns:a16="http://schemas.microsoft.com/office/drawing/2014/main" id="{E51DB885-E60D-8243-B3AE-97F358B2A29E}"/>
              </a:ext>
            </a:extLst>
          </p:cNvPr>
          <p:cNvCxnSpPr>
            <a:cxnSpLocks/>
          </p:cNvCxnSpPr>
          <p:nvPr/>
        </p:nvCxnSpPr>
        <p:spPr>
          <a:xfrm rot="16200000">
            <a:off x="6966767" y="428867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0BA0F5D-6341-2D48-932D-19ED5FBE9367}"/>
              </a:ext>
            </a:extLst>
          </p:cNvPr>
          <p:cNvCxnSpPr>
            <a:cxnSpLocks/>
          </p:cNvCxnSpPr>
          <p:nvPr/>
        </p:nvCxnSpPr>
        <p:spPr>
          <a:xfrm rot="16200000">
            <a:off x="8025996" y="428867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D16C9AE-E5C2-2E42-ADC9-2B8C5B68C08D}"/>
              </a:ext>
            </a:extLst>
          </p:cNvPr>
          <p:cNvCxnSpPr>
            <a:cxnSpLocks/>
          </p:cNvCxnSpPr>
          <p:nvPr/>
        </p:nvCxnSpPr>
        <p:spPr>
          <a:xfrm rot="16200000">
            <a:off x="4913487" y="428867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E0D29E3D-6CE0-B743-A197-0B2243872F48}"/>
              </a:ext>
            </a:extLst>
          </p:cNvPr>
          <p:cNvSpPr txBox="1"/>
          <p:nvPr/>
        </p:nvSpPr>
        <p:spPr>
          <a:xfrm>
            <a:off x="5615180" y="1165632"/>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defTabSz="914174">
              <a:defRPr/>
            </a:pPr>
            <a:r>
              <a:rPr lang="en-US" dirty="0"/>
              <a:t>NOIDA 01</a:t>
            </a:r>
          </a:p>
          <a:p>
            <a:pPr defTabSz="914174">
              <a:defRPr/>
            </a:pPr>
            <a:r>
              <a:rPr lang="en-US" dirty="0"/>
              <a:t>Noida</a:t>
            </a:r>
          </a:p>
          <a:p>
            <a:pPr defTabSz="914174">
              <a:defRPr/>
            </a:pPr>
            <a:r>
              <a:rPr lang="en-US" dirty="0"/>
              <a:t> 10.8MW</a:t>
            </a:r>
          </a:p>
        </p:txBody>
      </p:sp>
      <p:sp>
        <p:nvSpPr>
          <p:cNvPr id="6" name="Rectangle 5">
            <a:extLst>
              <a:ext uri="{FF2B5EF4-FFF2-40B4-BE49-F238E27FC236}">
                <a16:creationId xmlns:a16="http://schemas.microsoft.com/office/drawing/2014/main" id="{40E88582-FF6C-0147-8F8B-177FA84E3C8E}"/>
              </a:ext>
            </a:extLst>
          </p:cNvPr>
          <p:cNvSpPr/>
          <p:nvPr/>
        </p:nvSpPr>
        <p:spPr>
          <a:xfrm>
            <a:off x="74951" y="1039818"/>
            <a:ext cx="3170548" cy="24071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7" name="TextBox 6">
            <a:extLst>
              <a:ext uri="{FF2B5EF4-FFF2-40B4-BE49-F238E27FC236}">
                <a16:creationId xmlns:a16="http://schemas.microsoft.com/office/drawing/2014/main" id="{204C5E11-6F3B-074B-8987-9162DB81719E}"/>
              </a:ext>
            </a:extLst>
          </p:cNvPr>
          <p:cNvSpPr txBox="1"/>
          <p:nvPr/>
        </p:nvSpPr>
        <p:spPr>
          <a:xfrm>
            <a:off x="450953" y="3181694"/>
            <a:ext cx="2423973" cy="246221"/>
          </a:xfrm>
          <a:prstGeom prst="rect">
            <a:avLst/>
          </a:prstGeom>
          <a:noFill/>
        </p:spPr>
        <p:txBody>
          <a:bodyPr wrap="square" rtlCol="0">
            <a:spAutoFit/>
          </a:bodyPr>
          <a:lstStyle/>
          <a:p>
            <a:pPr algn="ctr" defTabSz="914151">
              <a:defRPr/>
            </a:pPr>
            <a:r>
              <a:rPr lang="en-US" sz="1000" b="1" dirty="0">
                <a:solidFill>
                  <a:prstClr val="white"/>
                </a:solidFill>
                <a:latin typeface="Trebuchet MS"/>
              </a:rPr>
              <a:t>MUMBAI 03 CAMPUS (RABALE)</a:t>
            </a:r>
          </a:p>
        </p:txBody>
      </p:sp>
      <p:sp>
        <p:nvSpPr>
          <p:cNvPr id="149" name="Rectangle 148">
            <a:extLst>
              <a:ext uri="{FF2B5EF4-FFF2-40B4-BE49-F238E27FC236}">
                <a16:creationId xmlns:a16="http://schemas.microsoft.com/office/drawing/2014/main" id="{82B194BF-9574-E042-9A11-0B1347162899}"/>
              </a:ext>
            </a:extLst>
          </p:cNvPr>
          <p:cNvSpPr/>
          <p:nvPr/>
        </p:nvSpPr>
        <p:spPr>
          <a:xfrm>
            <a:off x="6550786" y="587066"/>
            <a:ext cx="2242801" cy="982171"/>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50" name="TextBox 149">
            <a:extLst>
              <a:ext uri="{FF2B5EF4-FFF2-40B4-BE49-F238E27FC236}">
                <a16:creationId xmlns:a16="http://schemas.microsoft.com/office/drawing/2014/main" id="{D99EA087-7F49-E547-98EF-61E343BF92DB}"/>
              </a:ext>
            </a:extLst>
          </p:cNvPr>
          <p:cNvSpPr txBox="1"/>
          <p:nvPr/>
        </p:nvSpPr>
        <p:spPr>
          <a:xfrm>
            <a:off x="6598149" y="644873"/>
            <a:ext cx="1045717" cy="415498"/>
          </a:xfrm>
          <a:prstGeom prst="rect">
            <a:avLst/>
          </a:prstGeom>
          <a:noFill/>
        </p:spPr>
        <p:txBody>
          <a:bodyPr wrap="square" rtlCol="0">
            <a:spAutoFit/>
          </a:bodyPr>
          <a:lstStyle/>
          <a:p>
            <a:pPr defTabSz="914151">
              <a:defRPr/>
            </a:pPr>
            <a:r>
              <a:rPr lang="en-US" sz="1050" b="1" dirty="0">
                <a:solidFill>
                  <a:prstClr val="white"/>
                </a:solidFill>
                <a:latin typeface="Trebuchet MS"/>
              </a:rPr>
              <a:t>NOIDA 02 CAMPUS </a:t>
            </a:r>
          </a:p>
        </p:txBody>
      </p:sp>
      <p:sp>
        <p:nvSpPr>
          <p:cNvPr id="151" name="Rectangle 150">
            <a:extLst>
              <a:ext uri="{FF2B5EF4-FFF2-40B4-BE49-F238E27FC236}">
                <a16:creationId xmlns:a16="http://schemas.microsoft.com/office/drawing/2014/main" id="{646A8A2A-00BB-6446-94AE-E0814110679E}"/>
              </a:ext>
            </a:extLst>
          </p:cNvPr>
          <p:cNvSpPr/>
          <p:nvPr/>
        </p:nvSpPr>
        <p:spPr>
          <a:xfrm>
            <a:off x="5552210" y="3976732"/>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52" name="TextBox 151">
            <a:extLst>
              <a:ext uri="{FF2B5EF4-FFF2-40B4-BE49-F238E27FC236}">
                <a16:creationId xmlns:a16="http://schemas.microsoft.com/office/drawing/2014/main" id="{CAB0F183-F882-2340-B697-886CDCE44163}"/>
              </a:ext>
            </a:extLst>
          </p:cNvPr>
          <p:cNvSpPr txBox="1"/>
          <p:nvPr/>
        </p:nvSpPr>
        <p:spPr>
          <a:xfrm>
            <a:off x="5615180" y="3976733"/>
            <a:ext cx="2928683" cy="253916"/>
          </a:xfrm>
          <a:prstGeom prst="rect">
            <a:avLst/>
          </a:prstGeom>
          <a:noFill/>
        </p:spPr>
        <p:txBody>
          <a:bodyPr wrap="square" rtlCol="0">
            <a:spAutoFit/>
          </a:bodyPr>
          <a:lstStyle/>
          <a:p>
            <a:pPr algn="ctr" defTabSz="914151">
              <a:defRPr/>
            </a:pPr>
            <a:r>
              <a:rPr lang="en-US" sz="1050" b="1" dirty="0">
                <a:solidFill>
                  <a:prstClr val="white"/>
                </a:solidFill>
                <a:latin typeface="Trebuchet MS"/>
              </a:rPr>
              <a:t>CHENNAI 02 CAMPUS (SIRUSERI)</a:t>
            </a:r>
          </a:p>
        </p:txBody>
      </p:sp>
      <p:sp>
        <p:nvSpPr>
          <p:cNvPr id="153" name="TextBox 152">
            <a:extLst>
              <a:ext uri="{FF2B5EF4-FFF2-40B4-BE49-F238E27FC236}">
                <a16:creationId xmlns:a16="http://schemas.microsoft.com/office/drawing/2014/main" id="{6B74910B-A3F7-AE45-9431-B383765CC31F}"/>
              </a:ext>
            </a:extLst>
          </p:cNvPr>
          <p:cNvSpPr txBox="1"/>
          <p:nvPr/>
        </p:nvSpPr>
        <p:spPr>
          <a:xfrm>
            <a:off x="1172415" y="4041768"/>
            <a:ext cx="687782" cy="360000"/>
          </a:xfrm>
          <a:prstGeom prst="roundRect">
            <a:avLst>
              <a:gd name="adj" fmla="val 9442"/>
            </a:avLst>
          </a:prstGeom>
          <a:solidFill>
            <a:schemeClr val="accent6"/>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Tower 1</a:t>
            </a:r>
          </a:p>
          <a:p>
            <a:pPr defTabSz="914151">
              <a:defRPr/>
            </a:pPr>
            <a:r>
              <a:rPr lang="en-US" dirty="0">
                <a:latin typeface="Trebuchet MS"/>
              </a:rPr>
              <a:t>11 MW</a:t>
            </a:r>
          </a:p>
          <a:p>
            <a:pPr defTabSz="914151">
              <a:defRPr/>
            </a:pPr>
            <a:r>
              <a:rPr lang="en-US" dirty="0">
                <a:latin typeface="Trebuchet MS"/>
              </a:rPr>
              <a:t>Q2 2025</a:t>
            </a:r>
          </a:p>
        </p:txBody>
      </p:sp>
      <p:grpSp>
        <p:nvGrpSpPr>
          <p:cNvPr id="195" name="Group 194">
            <a:extLst>
              <a:ext uri="{FF2B5EF4-FFF2-40B4-BE49-F238E27FC236}">
                <a16:creationId xmlns:a16="http://schemas.microsoft.com/office/drawing/2014/main" id="{DBC002BC-A6A9-49FB-A963-75C8BFC8AB91}"/>
              </a:ext>
            </a:extLst>
          </p:cNvPr>
          <p:cNvGrpSpPr/>
          <p:nvPr/>
        </p:nvGrpSpPr>
        <p:grpSpPr>
          <a:xfrm>
            <a:off x="4371502" y="1609784"/>
            <a:ext cx="1824217" cy="1934387"/>
            <a:chOff x="4589533" y="1669603"/>
            <a:chExt cx="1824217" cy="1934387"/>
          </a:xfrm>
        </p:grpSpPr>
        <p:pic>
          <p:nvPicPr>
            <p:cNvPr id="196" name="Picture 195" descr="A close up of a logo&#10;&#10;Description automatically generated">
              <a:extLst>
                <a:ext uri="{FF2B5EF4-FFF2-40B4-BE49-F238E27FC236}">
                  <a16:creationId xmlns:a16="http://schemas.microsoft.com/office/drawing/2014/main" id="{6B11A503-6E58-44AE-B007-63D4D78798B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57402" y="1669603"/>
              <a:ext cx="360000" cy="360000"/>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C192FC76-EDF7-4F0E-B182-D11AA086C3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F2BD5DD1-D623-4DF1-9B74-32671BD01F3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58818" y="3220895"/>
              <a:ext cx="360000" cy="360000"/>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6817CD42-AB6A-43C7-8F2C-4C9AE9EEDD4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200" name="Picture 199" descr="A close up of a logo&#10;&#10;Description automatically generated">
              <a:extLst>
                <a:ext uri="{FF2B5EF4-FFF2-40B4-BE49-F238E27FC236}">
                  <a16:creationId xmlns:a16="http://schemas.microsoft.com/office/drawing/2014/main" id="{D786860D-F4CF-4CA0-811E-D5026C15B8C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89533" y="2608818"/>
              <a:ext cx="360000" cy="360000"/>
            </a:xfrm>
            <a:prstGeom prst="rect">
              <a:avLst/>
            </a:prstGeom>
          </p:spPr>
        </p:pic>
        <p:pic>
          <p:nvPicPr>
            <p:cNvPr id="201" name="Picture 200" descr="A close up of a logo&#10;&#10;Description automatically generated">
              <a:extLst>
                <a:ext uri="{FF2B5EF4-FFF2-40B4-BE49-F238E27FC236}">
                  <a16:creationId xmlns:a16="http://schemas.microsoft.com/office/drawing/2014/main" id="{787C0477-73DE-4A0A-8C9C-B98CB31D308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53750" y="2261150"/>
              <a:ext cx="360000" cy="360000"/>
            </a:xfrm>
            <a:prstGeom prst="rect">
              <a:avLst/>
            </a:prstGeom>
          </p:spPr>
        </p:pic>
      </p:grpSp>
      <p:cxnSp>
        <p:nvCxnSpPr>
          <p:cNvPr id="130" name="Straight Connector 129">
            <a:extLst>
              <a:ext uri="{FF2B5EF4-FFF2-40B4-BE49-F238E27FC236}">
                <a16:creationId xmlns:a16="http://schemas.microsoft.com/office/drawing/2014/main" id="{A86D63C7-40CD-444A-AF28-1B87F38B9AD9}"/>
              </a:ext>
            </a:extLst>
          </p:cNvPr>
          <p:cNvCxnSpPr>
            <a:cxnSpLocks/>
          </p:cNvCxnSpPr>
          <p:nvPr/>
        </p:nvCxnSpPr>
        <p:spPr>
          <a:xfrm flipH="1" flipV="1">
            <a:off x="3698216" y="2632798"/>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565B39B0-F258-4EA9-B467-DFE2E7F8BFCB}"/>
              </a:ext>
            </a:extLst>
          </p:cNvPr>
          <p:cNvSpPr/>
          <p:nvPr/>
        </p:nvSpPr>
        <p:spPr>
          <a:xfrm>
            <a:off x="6836648" y="2706592"/>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32" name="TextBox 131">
            <a:extLst>
              <a:ext uri="{FF2B5EF4-FFF2-40B4-BE49-F238E27FC236}">
                <a16:creationId xmlns:a16="http://schemas.microsoft.com/office/drawing/2014/main" id="{DE6B26A6-7245-46A4-83B0-D431F6B445AE}"/>
              </a:ext>
            </a:extLst>
          </p:cNvPr>
          <p:cNvSpPr txBox="1"/>
          <p:nvPr/>
        </p:nvSpPr>
        <p:spPr>
          <a:xfrm>
            <a:off x="6865887" y="2702287"/>
            <a:ext cx="1954264" cy="400110"/>
          </a:xfrm>
          <a:prstGeom prst="rect">
            <a:avLst/>
          </a:prstGeom>
          <a:noFill/>
        </p:spPr>
        <p:txBody>
          <a:bodyPr wrap="square" rtlCol="0">
            <a:spAutoFit/>
          </a:bodyPr>
          <a:lstStyle/>
          <a:p>
            <a:pPr defTabSz="914151">
              <a:defRPr/>
            </a:pPr>
            <a:r>
              <a:rPr lang="en-US" sz="1000" b="1" dirty="0">
                <a:solidFill>
                  <a:prstClr val="white"/>
                </a:solidFill>
                <a:latin typeface="Trebuchet MS"/>
              </a:rPr>
              <a:t>HYDERABAD 02 CAMPUS</a:t>
            </a:r>
          </a:p>
          <a:p>
            <a:pPr defTabSz="914151">
              <a:defRPr/>
            </a:pPr>
            <a:r>
              <a:rPr lang="en-US" sz="1000" b="1" dirty="0">
                <a:solidFill>
                  <a:prstClr val="white"/>
                </a:solidFill>
                <a:latin typeface="Trebuchet MS"/>
              </a:rPr>
              <a:t>(FAB CITY)</a:t>
            </a:r>
          </a:p>
        </p:txBody>
      </p:sp>
      <p:sp>
        <p:nvSpPr>
          <p:cNvPr id="203" name="TextBox 202">
            <a:extLst>
              <a:ext uri="{FF2B5EF4-FFF2-40B4-BE49-F238E27FC236}">
                <a16:creationId xmlns:a16="http://schemas.microsoft.com/office/drawing/2014/main" id="{052442D8-8246-43CA-A50E-8BCB49307687}"/>
              </a:ext>
            </a:extLst>
          </p:cNvPr>
          <p:cNvSpPr txBox="1"/>
          <p:nvPr/>
        </p:nvSpPr>
        <p:spPr>
          <a:xfrm>
            <a:off x="1111949" y="3626270"/>
            <a:ext cx="1742759" cy="415498"/>
          </a:xfrm>
          <a:prstGeom prst="rect">
            <a:avLst/>
          </a:prstGeom>
          <a:noFill/>
        </p:spPr>
        <p:txBody>
          <a:bodyPr wrap="square" rtlCol="0">
            <a:spAutoFit/>
          </a:bodyPr>
          <a:lstStyle/>
          <a:p>
            <a:pPr algn="ctr" defTabSz="914151">
              <a:defRPr/>
            </a:pPr>
            <a:r>
              <a:rPr lang="en-US" sz="1050" b="1" dirty="0">
                <a:solidFill>
                  <a:prstClr val="white"/>
                </a:solidFill>
                <a:latin typeface="Trebuchet MS"/>
              </a:rPr>
              <a:t>BANGALORE 02 CAMPUS (AEROSPACE PARK)</a:t>
            </a:r>
          </a:p>
        </p:txBody>
      </p:sp>
      <p:sp>
        <p:nvSpPr>
          <p:cNvPr id="117" name="TextBox 116">
            <a:extLst>
              <a:ext uri="{FF2B5EF4-FFF2-40B4-BE49-F238E27FC236}">
                <a16:creationId xmlns:a16="http://schemas.microsoft.com/office/drawing/2014/main" id="{C035A21B-8B8C-4055-85DE-CD7C03EE13B0}"/>
              </a:ext>
            </a:extLst>
          </p:cNvPr>
          <p:cNvSpPr txBox="1"/>
          <p:nvPr/>
        </p:nvSpPr>
        <p:spPr>
          <a:xfrm>
            <a:off x="6958968" y="3084037"/>
            <a:ext cx="864020" cy="34131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Block 1</a:t>
            </a:r>
          </a:p>
          <a:p>
            <a:pPr defTabSz="914151">
              <a:defRPr/>
            </a:pPr>
            <a:r>
              <a:rPr lang="en-US" dirty="0">
                <a:latin typeface="Trebuchet MS"/>
              </a:rPr>
              <a:t>26 MW</a:t>
            </a:r>
          </a:p>
        </p:txBody>
      </p:sp>
      <p:sp>
        <p:nvSpPr>
          <p:cNvPr id="207" name="TextBox 206">
            <a:extLst>
              <a:ext uri="{FF2B5EF4-FFF2-40B4-BE49-F238E27FC236}">
                <a16:creationId xmlns:a16="http://schemas.microsoft.com/office/drawing/2014/main" id="{6E5BF5F4-5912-48FB-B647-9912BF4E7A37}"/>
              </a:ext>
            </a:extLst>
          </p:cNvPr>
          <p:cNvSpPr txBox="1"/>
          <p:nvPr/>
        </p:nvSpPr>
        <p:spPr>
          <a:xfrm>
            <a:off x="7861451" y="3084036"/>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Additional Blocks</a:t>
            </a:r>
          </a:p>
          <a:p>
            <a:pPr defTabSz="914151">
              <a:defRPr/>
            </a:pPr>
            <a:r>
              <a:rPr lang="en-US" dirty="0">
                <a:latin typeface="Trebuchet MS"/>
              </a:rPr>
              <a:t>26-52 MW each </a:t>
            </a:r>
          </a:p>
          <a:p>
            <a:pPr defTabSz="914151">
              <a:defRPr/>
            </a:pPr>
            <a:r>
              <a:rPr lang="en-US" dirty="0">
                <a:latin typeface="Trebuchet MS"/>
              </a:rPr>
              <a:t>(including BTS)</a:t>
            </a:r>
          </a:p>
        </p:txBody>
      </p:sp>
      <p:sp>
        <p:nvSpPr>
          <p:cNvPr id="193" name="Title 2">
            <a:extLst>
              <a:ext uri="{FF2B5EF4-FFF2-40B4-BE49-F238E27FC236}">
                <a16:creationId xmlns:a16="http://schemas.microsoft.com/office/drawing/2014/main" id="{A2878140-FDC8-43CE-9F8C-AAAE30E7177E}"/>
              </a:ext>
            </a:extLst>
          </p:cNvPr>
          <p:cNvSpPr>
            <a:spLocks noGrp="1"/>
          </p:cNvSpPr>
          <p:nvPr>
            <p:ph type="title"/>
          </p:nvPr>
        </p:nvSpPr>
        <p:spPr>
          <a:xfrm>
            <a:off x="324000" y="211574"/>
            <a:ext cx="8496150" cy="415490"/>
          </a:xfrm>
        </p:spPr>
        <p:txBody>
          <a:bodyPr/>
          <a:lstStyle/>
          <a:p>
            <a:r>
              <a:rPr lang="en-US" dirty="0"/>
              <a:t>SIFY DATA CENTERS: INDIA FOOTPRINT (Six Markets)</a:t>
            </a:r>
            <a:endParaRPr lang="en-IN" dirty="0"/>
          </a:p>
        </p:txBody>
      </p:sp>
      <p:cxnSp>
        <p:nvCxnSpPr>
          <p:cNvPr id="36" name="Straight Connector 35">
            <a:extLst>
              <a:ext uri="{FF2B5EF4-FFF2-40B4-BE49-F238E27FC236}">
                <a16:creationId xmlns:a16="http://schemas.microsoft.com/office/drawing/2014/main" id="{E041CB2B-706A-9FED-E1C8-BE723DC12023}"/>
              </a:ext>
            </a:extLst>
          </p:cNvPr>
          <p:cNvCxnSpPr>
            <a:cxnSpLocks/>
            <a:stCxn id="102" idx="3"/>
          </p:cNvCxnSpPr>
          <p:nvPr/>
        </p:nvCxnSpPr>
        <p:spPr>
          <a:xfrm flipV="1">
            <a:off x="3966522" y="3415156"/>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B34ADE-77C0-A65F-D9DD-93CF26401C23}"/>
              </a:ext>
            </a:extLst>
          </p:cNvPr>
          <p:cNvCxnSpPr>
            <a:cxnSpLocks/>
            <a:endCxn id="201" idx="2"/>
          </p:cNvCxnSpPr>
          <p:nvPr/>
        </p:nvCxnSpPr>
        <p:spPr>
          <a:xfrm flipH="1">
            <a:off x="6015719" y="2203144"/>
            <a:ext cx="943019" cy="358187"/>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93F2AE3-E310-1BDA-F39F-093C8A46916F}"/>
              </a:ext>
            </a:extLst>
          </p:cNvPr>
          <p:cNvCxnSpPr>
            <a:cxnSpLocks/>
          </p:cNvCxnSpPr>
          <p:nvPr/>
        </p:nvCxnSpPr>
        <p:spPr>
          <a:xfrm>
            <a:off x="3270469" y="2605428"/>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2F5A24B-B64F-5639-8766-D6034AD44E1F}"/>
              </a:ext>
            </a:extLst>
          </p:cNvPr>
          <p:cNvCxnSpPr>
            <a:cxnSpLocks/>
          </p:cNvCxnSpPr>
          <p:nvPr/>
        </p:nvCxnSpPr>
        <p:spPr>
          <a:xfrm flipV="1">
            <a:off x="6072796" y="1553479"/>
            <a:ext cx="1280" cy="252135"/>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4C5D6D6-77C6-494D-3890-749BE6E3E53D}"/>
              </a:ext>
            </a:extLst>
          </p:cNvPr>
          <p:cNvCxnSpPr>
            <a:cxnSpLocks/>
          </p:cNvCxnSpPr>
          <p:nvPr/>
        </p:nvCxnSpPr>
        <p:spPr>
          <a:xfrm flipV="1">
            <a:off x="5021871" y="1805969"/>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FFBFBCB-98AE-281D-3BF0-D7D5C436DB35}"/>
              </a:ext>
            </a:extLst>
          </p:cNvPr>
          <p:cNvCxnSpPr>
            <a:cxnSpLocks/>
          </p:cNvCxnSpPr>
          <p:nvPr/>
        </p:nvCxnSpPr>
        <p:spPr>
          <a:xfrm>
            <a:off x="7198676" y="1569238"/>
            <a:ext cx="0" cy="23786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038A76-D314-673A-B593-FABBB0276FB4}"/>
              </a:ext>
            </a:extLst>
          </p:cNvPr>
          <p:cNvCxnSpPr>
            <a:cxnSpLocks/>
            <a:stCxn id="152" idx="0"/>
            <a:endCxn id="198" idx="2"/>
          </p:cNvCxnSpPr>
          <p:nvPr/>
        </p:nvCxnSpPr>
        <p:spPr>
          <a:xfrm flipH="1" flipV="1">
            <a:off x="5420787" y="3521076"/>
            <a:ext cx="1658735" cy="455657"/>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65093C2-95D3-1CFA-DEB6-04C238BC0DE0}"/>
              </a:ext>
            </a:extLst>
          </p:cNvPr>
          <p:cNvCxnSpPr>
            <a:cxnSpLocks/>
            <a:stCxn id="55" idx="1"/>
          </p:cNvCxnSpPr>
          <p:nvPr/>
        </p:nvCxnSpPr>
        <p:spPr>
          <a:xfrm flipH="1" flipV="1">
            <a:off x="5199371" y="2949056"/>
            <a:ext cx="722343" cy="12248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A7E023-73D9-5CA1-2DDC-59578F8FCE88}"/>
              </a:ext>
            </a:extLst>
          </p:cNvPr>
          <p:cNvCxnSpPr>
            <a:cxnSpLocks/>
          </p:cNvCxnSpPr>
          <p:nvPr/>
        </p:nvCxnSpPr>
        <p:spPr>
          <a:xfrm>
            <a:off x="2962766" y="3912079"/>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0CB4359F-ACAA-8E3A-91EB-59F7792A1DA7}"/>
              </a:ext>
            </a:extLst>
          </p:cNvPr>
          <p:cNvSpPr txBox="1"/>
          <p:nvPr/>
        </p:nvSpPr>
        <p:spPr>
          <a:xfrm>
            <a:off x="3111195" y="3688794"/>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BANGALORE 01</a:t>
            </a:r>
          </a:p>
          <a:p>
            <a:pPr defTabSz="914151">
              <a:defRPr/>
            </a:pPr>
            <a:r>
              <a:rPr lang="en-US" sz="700" b="1" dirty="0">
                <a:solidFill>
                  <a:prstClr val="black"/>
                </a:solidFill>
                <a:latin typeface="Trebuchet MS"/>
              </a:rPr>
              <a:t>Electronic City</a:t>
            </a:r>
          </a:p>
          <a:p>
            <a:pPr defTabSz="914151">
              <a:defRPr/>
            </a:pPr>
            <a:r>
              <a:rPr lang="en-US" sz="700" b="1" dirty="0">
                <a:solidFill>
                  <a:prstClr val="black"/>
                </a:solidFill>
                <a:latin typeface="Trebuchet MS"/>
              </a:rPr>
              <a:t>7.6 MW</a:t>
            </a:r>
          </a:p>
        </p:txBody>
      </p:sp>
      <p:sp>
        <p:nvSpPr>
          <p:cNvPr id="103" name="Rectangle 102">
            <a:extLst>
              <a:ext uri="{FF2B5EF4-FFF2-40B4-BE49-F238E27FC236}">
                <a16:creationId xmlns:a16="http://schemas.microsoft.com/office/drawing/2014/main" id="{3FCF83DD-766C-FBE6-22FD-9FA3640E612C}"/>
              </a:ext>
            </a:extLst>
          </p:cNvPr>
          <p:cNvSpPr/>
          <p:nvPr/>
        </p:nvSpPr>
        <p:spPr>
          <a:xfrm>
            <a:off x="1031634" y="3625433"/>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1">
              <a:defRPr/>
            </a:pPr>
            <a:endParaRPr lang="en-US" sz="1800" dirty="0">
              <a:solidFill>
                <a:prstClr val="white"/>
              </a:solidFill>
              <a:latin typeface="Trebuchet MS"/>
            </a:endParaRPr>
          </a:p>
        </p:txBody>
      </p:sp>
      <p:sp>
        <p:nvSpPr>
          <p:cNvPr id="13" name="TextBox 12">
            <a:extLst>
              <a:ext uri="{FF2B5EF4-FFF2-40B4-BE49-F238E27FC236}">
                <a16:creationId xmlns:a16="http://schemas.microsoft.com/office/drawing/2014/main" id="{F5C7F49D-A01F-8CCC-61D1-F86E71B7F8F4}"/>
              </a:ext>
            </a:extLst>
          </p:cNvPr>
          <p:cNvSpPr txBox="1"/>
          <p:nvPr/>
        </p:nvSpPr>
        <p:spPr>
          <a:xfrm>
            <a:off x="5132737" y="4909317"/>
            <a:ext cx="3687415" cy="200055"/>
          </a:xfrm>
          <a:prstGeom prst="rect">
            <a:avLst/>
          </a:prstGeom>
          <a:noFill/>
        </p:spPr>
        <p:txBody>
          <a:bodyPr wrap="square" rtlCol="0">
            <a:spAutoFit/>
          </a:bodyPr>
          <a:lstStyle/>
          <a:p>
            <a:pPr algn="r" defTabSz="914265">
              <a:defRPr/>
            </a:pPr>
            <a:r>
              <a:rPr lang="en-US" sz="700" dirty="0">
                <a:solidFill>
                  <a:prstClr val="white">
                    <a:lumMod val="75000"/>
                  </a:prstClr>
                </a:solidFill>
                <a:latin typeface="Trebuchet MS"/>
                <a:cs typeface="Arial" panose="020B0604020202020204" pitchFamily="34" charset="0"/>
              </a:rPr>
              <a:t>All Power references are Design IT Power at Full Capacity </a:t>
            </a:r>
          </a:p>
        </p:txBody>
      </p:sp>
      <p:sp>
        <p:nvSpPr>
          <p:cNvPr id="38" name="TextBox 37">
            <a:extLst>
              <a:ext uri="{FF2B5EF4-FFF2-40B4-BE49-F238E27FC236}">
                <a16:creationId xmlns:a16="http://schemas.microsoft.com/office/drawing/2014/main" id="{A368C7F2-46B4-A741-91AE-0F1501F8919D}"/>
              </a:ext>
            </a:extLst>
          </p:cNvPr>
          <p:cNvSpPr txBox="1"/>
          <p:nvPr/>
        </p:nvSpPr>
        <p:spPr>
          <a:xfrm>
            <a:off x="327268" y="4601426"/>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latin typeface="Trebuchet MS"/>
            </a:endParaRPr>
          </a:p>
        </p:txBody>
      </p:sp>
      <p:sp>
        <p:nvSpPr>
          <p:cNvPr id="48" name="TextBox 47">
            <a:extLst>
              <a:ext uri="{FF2B5EF4-FFF2-40B4-BE49-F238E27FC236}">
                <a16:creationId xmlns:a16="http://schemas.microsoft.com/office/drawing/2014/main" id="{F91CD5B9-D5B1-FB42-A964-FD88EC5176B0}"/>
              </a:ext>
            </a:extLst>
          </p:cNvPr>
          <p:cNvSpPr txBox="1"/>
          <p:nvPr/>
        </p:nvSpPr>
        <p:spPr>
          <a:xfrm>
            <a:off x="1209224" y="4601426"/>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latin typeface="Trebuchet MS"/>
            </a:endParaRPr>
          </a:p>
        </p:txBody>
      </p:sp>
      <p:sp>
        <p:nvSpPr>
          <p:cNvPr id="62" name="TextBox 61">
            <a:extLst>
              <a:ext uri="{FF2B5EF4-FFF2-40B4-BE49-F238E27FC236}">
                <a16:creationId xmlns:a16="http://schemas.microsoft.com/office/drawing/2014/main" id="{82FD6C04-B7E6-CC4D-8D4A-4AC6FD328A5B}"/>
              </a:ext>
            </a:extLst>
          </p:cNvPr>
          <p:cNvSpPr txBox="1"/>
          <p:nvPr/>
        </p:nvSpPr>
        <p:spPr>
          <a:xfrm>
            <a:off x="2316732" y="4601426"/>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latin typeface="Trebuchet MS"/>
            </a:endParaRPr>
          </a:p>
        </p:txBody>
      </p:sp>
      <p:sp>
        <p:nvSpPr>
          <p:cNvPr id="24" name="TextBox 23">
            <a:extLst>
              <a:ext uri="{FF2B5EF4-FFF2-40B4-BE49-F238E27FC236}">
                <a16:creationId xmlns:a16="http://schemas.microsoft.com/office/drawing/2014/main" id="{7DABDBA5-D555-2BF1-D80E-6A494E7BA543}"/>
              </a:ext>
            </a:extLst>
          </p:cNvPr>
          <p:cNvSpPr txBox="1"/>
          <p:nvPr/>
        </p:nvSpPr>
        <p:spPr>
          <a:xfrm>
            <a:off x="435269" y="4547704"/>
            <a:ext cx="740389" cy="215444"/>
          </a:xfrm>
          <a:prstGeom prst="rect">
            <a:avLst/>
          </a:prstGeom>
          <a:noFill/>
        </p:spPr>
        <p:txBody>
          <a:bodyPr wrap="square" rtlCol="0">
            <a:spAutoFit/>
          </a:bodyPr>
          <a:lstStyle/>
          <a:p>
            <a:pPr defTabSz="914264">
              <a:defRPr/>
            </a:pPr>
            <a:r>
              <a:rPr lang="en-US" sz="800" dirty="0">
                <a:solidFill>
                  <a:prstClr val="white">
                    <a:lumMod val="85000"/>
                  </a:prstClr>
                </a:solidFill>
                <a:latin typeface="Trebuchet MS"/>
              </a:rPr>
              <a:t>Operational</a:t>
            </a:r>
            <a:endParaRPr lang="en-IN" sz="800" dirty="0">
              <a:solidFill>
                <a:prstClr val="white">
                  <a:lumMod val="85000"/>
                </a:prstClr>
              </a:solidFill>
              <a:latin typeface="Trebuchet MS"/>
            </a:endParaRPr>
          </a:p>
        </p:txBody>
      </p:sp>
      <p:sp>
        <p:nvSpPr>
          <p:cNvPr id="26" name="TextBox 25">
            <a:extLst>
              <a:ext uri="{FF2B5EF4-FFF2-40B4-BE49-F238E27FC236}">
                <a16:creationId xmlns:a16="http://schemas.microsoft.com/office/drawing/2014/main" id="{DB931F41-D236-2C7B-14C2-85F8DF3BA9A1}"/>
              </a:ext>
            </a:extLst>
          </p:cNvPr>
          <p:cNvSpPr txBox="1"/>
          <p:nvPr/>
        </p:nvSpPr>
        <p:spPr>
          <a:xfrm>
            <a:off x="1317225" y="4547704"/>
            <a:ext cx="965941"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In Development</a:t>
            </a:r>
          </a:p>
        </p:txBody>
      </p:sp>
      <p:sp>
        <p:nvSpPr>
          <p:cNvPr id="28" name="TextBox 27">
            <a:extLst>
              <a:ext uri="{FF2B5EF4-FFF2-40B4-BE49-F238E27FC236}">
                <a16:creationId xmlns:a16="http://schemas.microsoft.com/office/drawing/2014/main" id="{D338264E-0341-17DF-4CB4-CE8AD16D8DB5}"/>
              </a:ext>
            </a:extLst>
          </p:cNvPr>
          <p:cNvSpPr txBox="1"/>
          <p:nvPr/>
        </p:nvSpPr>
        <p:spPr>
          <a:xfrm>
            <a:off x="2424733" y="4547705"/>
            <a:ext cx="741239"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Planning</a:t>
            </a:r>
          </a:p>
        </p:txBody>
      </p:sp>
      <p:sp>
        <p:nvSpPr>
          <p:cNvPr id="46" name="TextBox 45">
            <a:extLst>
              <a:ext uri="{FF2B5EF4-FFF2-40B4-BE49-F238E27FC236}">
                <a16:creationId xmlns:a16="http://schemas.microsoft.com/office/drawing/2014/main" id="{1B4C155E-C97F-2940-886B-2B4FF5E5317B}"/>
              </a:ext>
            </a:extLst>
          </p:cNvPr>
          <p:cNvSpPr txBox="1"/>
          <p:nvPr/>
        </p:nvSpPr>
        <p:spPr>
          <a:xfrm>
            <a:off x="1230498" y="1142680"/>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2</a:t>
            </a:r>
          </a:p>
          <a:p>
            <a:pPr defTabSz="914151">
              <a:defRPr/>
            </a:pPr>
            <a:r>
              <a:rPr lang="en-US" sz="700" b="1" dirty="0">
                <a:solidFill>
                  <a:prstClr val="black"/>
                </a:solidFill>
                <a:latin typeface="Trebuchet MS"/>
              </a:rPr>
              <a:t>9.6 MW</a:t>
            </a:r>
          </a:p>
        </p:txBody>
      </p:sp>
      <p:sp>
        <p:nvSpPr>
          <p:cNvPr id="47" name="TextBox 46">
            <a:extLst>
              <a:ext uri="{FF2B5EF4-FFF2-40B4-BE49-F238E27FC236}">
                <a16:creationId xmlns:a16="http://schemas.microsoft.com/office/drawing/2014/main" id="{5FA66EDA-5821-DD48-9B92-134815689405}"/>
              </a:ext>
            </a:extLst>
          </p:cNvPr>
          <p:cNvSpPr txBox="1"/>
          <p:nvPr/>
        </p:nvSpPr>
        <p:spPr>
          <a:xfrm>
            <a:off x="231472" y="1142680"/>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1</a:t>
            </a:r>
          </a:p>
          <a:p>
            <a:pPr defTabSz="914151">
              <a:defRPr/>
            </a:pPr>
            <a:r>
              <a:rPr lang="en-US" sz="700" b="1" dirty="0">
                <a:solidFill>
                  <a:prstClr val="black"/>
                </a:solidFill>
                <a:latin typeface="Trebuchet MS"/>
              </a:rPr>
              <a:t>11.5 MW</a:t>
            </a:r>
          </a:p>
        </p:txBody>
      </p:sp>
      <p:cxnSp>
        <p:nvCxnSpPr>
          <p:cNvPr id="72" name="Straight Connector 71">
            <a:extLst>
              <a:ext uri="{FF2B5EF4-FFF2-40B4-BE49-F238E27FC236}">
                <a16:creationId xmlns:a16="http://schemas.microsoft.com/office/drawing/2014/main" id="{6C2D928E-054E-AB43-9C5F-557ED4C1C62D}"/>
              </a:ext>
            </a:extLst>
          </p:cNvPr>
          <p:cNvCxnSpPr>
            <a:cxnSpLocks/>
          </p:cNvCxnSpPr>
          <p:nvPr/>
        </p:nvCxnSpPr>
        <p:spPr>
          <a:xfrm rot="5400000" flipV="1">
            <a:off x="643445" y="216069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1DFE8E6-34A9-E646-BC68-7429D21898DB}"/>
              </a:ext>
            </a:extLst>
          </p:cNvPr>
          <p:cNvCxnSpPr>
            <a:cxnSpLocks/>
          </p:cNvCxnSpPr>
          <p:nvPr/>
        </p:nvCxnSpPr>
        <p:spPr>
          <a:xfrm rot="5400000" flipV="1">
            <a:off x="1296357" y="216069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8CA9B810-5256-6048-9DDF-788A7E3EFCE3}"/>
              </a:ext>
            </a:extLst>
          </p:cNvPr>
          <p:cNvSpPr/>
          <p:nvPr/>
        </p:nvSpPr>
        <p:spPr>
          <a:xfrm>
            <a:off x="2231019" y="1142680"/>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3</a:t>
            </a:r>
          </a:p>
          <a:p>
            <a:pPr algn="ctr" defTabSz="914151">
              <a:defRPr/>
            </a:pPr>
            <a:r>
              <a:rPr lang="en-US" sz="700" b="1" dirty="0">
                <a:solidFill>
                  <a:prstClr val="black"/>
                </a:solidFill>
                <a:latin typeface="Trebuchet MS"/>
              </a:rPr>
              <a:t>BTS</a:t>
            </a:r>
          </a:p>
        </p:txBody>
      </p:sp>
      <p:cxnSp>
        <p:nvCxnSpPr>
          <p:cNvPr id="143" name="Straight Connector 142">
            <a:extLst>
              <a:ext uri="{FF2B5EF4-FFF2-40B4-BE49-F238E27FC236}">
                <a16:creationId xmlns:a16="http://schemas.microsoft.com/office/drawing/2014/main" id="{406643CE-F9B2-5F47-8BCC-B56B5B10CA8E}"/>
              </a:ext>
            </a:extLst>
          </p:cNvPr>
          <p:cNvCxnSpPr>
            <a:cxnSpLocks/>
          </p:cNvCxnSpPr>
          <p:nvPr/>
        </p:nvCxnSpPr>
        <p:spPr>
          <a:xfrm rot="5400000" flipV="1">
            <a:off x="2691253" y="160923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2ADEDA2-7966-C178-676F-463AA701ABE9}"/>
              </a:ext>
            </a:extLst>
          </p:cNvPr>
          <p:cNvSpPr txBox="1"/>
          <p:nvPr/>
        </p:nvSpPr>
        <p:spPr>
          <a:xfrm>
            <a:off x="1238895" y="1695597"/>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Tower 5</a:t>
            </a:r>
          </a:p>
          <a:p>
            <a:pPr defTabSz="914151">
              <a:defRPr/>
            </a:pPr>
            <a:r>
              <a:rPr lang="en-US" dirty="0">
                <a:latin typeface="Trebuchet MS"/>
              </a:rPr>
              <a:t>38.8 MW</a:t>
            </a:r>
          </a:p>
        </p:txBody>
      </p:sp>
      <p:sp>
        <p:nvSpPr>
          <p:cNvPr id="5" name="TextBox 4">
            <a:extLst>
              <a:ext uri="{FF2B5EF4-FFF2-40B4-BE49-F238E27FC236}">
                <a16:creationId xmlns:a16="http://schemas.microsoft.com/office/drawing/2014/main" id="{F4FEBB2C-56F7-CA11-D547-D74FA0AE5A8C}"/>
              </a:ext>
            </a:extLst>
          </p:cNvPr>
          <p:cNvSpPr txBox="1"/>
          <p:nvPr/>
        </p:nvSpPr>
        <p:spPr>
          <a:xfrm>
            <a:off x="239869" y="1695597"/>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4</a:t>
            </a:r>
          </a:p>
          <a:p>
            <a:pPr defTabSz="914151">
              <a:defRPr/>
            </a:pPr>
            <a:r>
              <a:rPr lang="en-US" sz="700" b="1" dirty="0">
                <a:solidFill>
                  <a:prstClr val="black"/>
                </a:solidFill>
                <a:latin typeface="Trebuchet MS"/>
              </a:rPr>
              <a:t>8.1 MW</a:t>
            </a:r>
          </a:p>
        </p:txBody>
      </p:sp>
      <p:sp>
        <p:nvSpPr>
          <p:cNvPr id="8" name="Rounded Rectangle 140">
            <a:extLst>
              <a:ext uri="{FF2B5EF4-FFF2-40B4-BE49-F238E27FC236}">
                <a16:creationId xmlns:a16="http://schemas.microsoft.com/office/drawing/2014/main" id="{0073DD52-FC8D-97EB-9AF1-E506D00B9AAB}"/>
              </a:ext>
            </a:extLst>
          </p:cNvPr>
          <p:cNvSpPr/>
          <p:nvPr/>
        </p:nvSpPr>
        <p:spPr>
          <a:xfrm>
            <a:off x="2239481" y="1695597"/>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6</a:t>
            </a:r>
          </a:p>
          <a:p>
            <a:pPr algn="ctr" defTabSz="914151">
              <a:defRPr/>
            </a:pPr>
            <a:r>
              <a:rPr lang="en-US" sz="700" b="1" dirty="0">
                <a:solidFill>
                  <a:prstClr val="black"/>
                </a:solidFill>
                <a:latin typeface="Trebuchet MS"/>
              </a:rPr>
              <a:t>26 MW</a:t>
            </a:r>
          </a:p>
          <a:p>
            <a:pPr algn="ctr" defTabSz="914151">
              <a:defRPr/>
            </a:pPr>
            <a:r>
              <a:rPr lang="en-US" sz="700" b="1" dirty="0">
                <a:solidFill>
                  <a:prstClr val="black"/>
                </a:solidFill>
                <a:latin typeface="Trebuchet MS"/>
              </a:rPr>
              <a:t>Q2 2025</a:t>
            </a:r>
          </a:p>
        </p:txBody>
      </p:sp>
      <p:sp>
        <p:nvSpPr>
          <p:cNvPr id="9" name="TextBox 8">
            <a:extLst>
              <a:ext uri="{FF2B5EF4-FFF2-40B4-BE49-F238E27FC236}">
                <a16:creationId xmlns:a16="http://schemas.microsoft.com/office/drawing/2014/main" id="{37010456-4B39-F95B-ADC1-8BD398F09D55}"/>
              </a:ext>
            </a:extLst>
          </p:cNvPr>
          <p:cNvSpPr txBox="1"/>
          <p:nvPr/>
        </p:nvSpPr>
        <p:spPr>
          <a:xfrm>
            <a:off x="986760" y="2234150"/>
            <a:ext cx="648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8</a:t>
            </a:r>
          </a:p>
          <a:p>
            <a:pPr defTabSz="914198">
              <a:defRPr/>
            </a:pPr>
            <a:r>
              <a:rPr lang="en-US" sz="700" dirty="0">
                <a:solidFill>
                  <a:prstClr val="black"/>
                </a:solidFill>
                <a:latin typeface="Trebuchet MS"/>
              </a:rPr>
              <a:t>20-30 MW</a:t>
            </a:r>
          </a:p>
        </p:txBody>
      </p:sp>
      <p:sp>
        <p:nvSpPr>
          <p:cNvPr id="10" name="TextBox 9">
            <a:extLst>
              <a:ext uri="{FF2B5EF4-FFF2-40B4-BE49-F238E27FC236}">
                <a16:creationId xmlns:a16="http://schemas.microsoft.com/office/drawing/2014/main" id="{44D9531C-CE2A-2F38-B908-C7CA66A6FE48}"/>
              </a:ext>
            </a:extLst>
          </p:cNvPr>
          <p:cNvSpPr txBox="1"/>
          <p:nvPr/>
        </p:nvSpPr>
        <p:spPr>
          <a:xfrm>
            <a:off x="233794" y="2234150"/>
            <a:ext cx="648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700" b="1" dirty="0">
                <a:solidFill>
                  <a:prstClr val="black"/>
                </a:solidFill>
                <a:latin typeface="Trebuchet MS"/>
              </a:rPr>
              <a:t>Tower 7</a:t>
            </a:r>
          </a:p>
          <a:p>
            <a:pPr defTabSz="914198">
              <a:defRPr/>
            </a:pPr>
            <a:r>
              <a:rPr lang="en-US" sz="700" dirty="0">
                <a:solidFill>
                  <a:prstClr val="black"/>
                </a:solidFill>
                <a:latin typeface="Trebuchet MS"/>
              </a:rPr>
              <a:t>20-30 MW</a:t>
            </a:r>
          </a:p>
          <a:p>
            <a:pPr defTabSz="914198">
              <a:defRPr/>
            </a:pPr>
            <a:r>
              <a:rPr lang="en-US" sz="700" dirty="0">
                <a:solidFill>
                  <a:prstClr val="black"/>
                </a:solidFill>
                <a:latin typeface="Trebuchet MS"/>
              </a:rPr>
              <a:t>Q3 2025</a:t>
            </a:r>
          </a:p>
        </p:txBody>
      </p:sp>
      <p:sp>
        <p:nvSpPr>
          <p:cNvPr id="11" name="Rounded Rectangle 140">
            <a:extLst>
              <a:ext uri="{FF2B5EF4-FFF2-40B4-BE49-F238E27FC236}">
                <a16:creationId xmlns:a16="http://schemas.microsoft.com/office/drawing/2014/main" id="{B11B1184-517B-A26D-2946-6A5CA7C8980C}"/>
              </a:ext>
            </a:extLst>
          </p:cNvPr>
          <p:cNvSpPr/>
          <p:nvPr/>
        </p:nvSpPr>
        <p:spPr>
          <a:xfrm>
            <a:off x="1739726" y="2234150"/>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9</a:t>
            </a:r>
          </a:p>
          <a:p>
            <a:pPr algn="ctr" defTabSz="914151">
              <a:defRPr/>
            </a:pPr>
            <a:r>
              <a:rPr lang="en-US" sz="700" b="1" dirty="0">
                <a:solidFill>
                  <a:prstClr val="black"/>
                </a:solidFill>
                <a:latin typeface="Trebuchet MS"/>
              </a:rPr>
              <a:t>20-40 MW</a:t>
            </a:r>
          </a:p>
        </p:txBody>
      </p:sp>
      <p:cxnSp>
        <p:nvCxnSpPr>
          <p:cNvPr id="18" name="Straight Connector 17">
            <a:extLst>
              <a:ext uri="{FF2B5EF4-FFF2-40B4-BE49-F238E27FC236}">
                <a16:creationId xmlns:a16="http://schemas.microsoft.com/office/drawing/2014/main" id="{3E9A97AD-4FC2-FF22-779D-B2F4D8081868}"/>
              </a:ext>
            </a:extLst>
          </p:cNvPr>
          <p:cNvCxnSpPr>
            <a:cxnSpLocks/>
          </p:cNvCxnSpPr>
          <p:nvPr/>
        </p:nvCxnSpPr>
        <p:spPr>
          <a:xfrm rot="5400000" flipV="1">
            <a:off x="637946" y="160923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DC0A7F-2232-692D-2D5F-A849F2BD430F}"/>
              </a:ext>
            </a:extLst>
          </p:cNvPr>
          <p:cNvCxnSpPr>
            <a:cxnSpLocks/>
          </p:cNvCxnSpPr>
          <p:nvPr/>
        </p:nvCxnSpPr>
        <p:spPr>
          <a:xfrm rot="5400000" flipV="1">
            <a:off x="1646058" y="160923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74F7C35-CF29-E79A-73CD-33661530D39F}"/>
              </a:ext>
            </a:extLst>
          </p:cNvPr>
          <p:cNvCxnSpPr>
            <a:cxnSpLocks/>
          </p:cNvCxnSpPr>
          <p:nvPr/>
        </p:nvCxnSpPr>
        <p:spPr>
          <a:xfrm rot="5400000" flipV="1">
            <a:off x="2691729" y="2159483"/>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140">
            <a:extLst>
              <a:ext uri="{FF2B5EF4-FFF2-40B4-BE49-F238E27FC236}">
                <a16:creationId xmlns:a16="http://schemas.microsoft.com/office/drawing/2014/main" id="{073F6474-D928-9EC6-64BB-8C54ED504B3D}"/>
              </a:ext>
            </a:extLst>
          </p:cNvPr>
          <p:cNvSpPr/>
          <p:nvPr/>
        </p:nvSpPr>
        <p:spPr>
          <a:xfrm>
            <a:off x="2492692" y="2234150"/>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10</a:t>
            </a:r>
          </a:p>
          <a:p>
            <a:pPr algn="ctr" defTabSz="914151">
              <a:defRPr/>
            </a:pPr>
            <a:r>
              <a:rPr lang="en-US" sz="700" b="1" dirty="0">
                <a:solidFill>
                  <a:prstClr val="black"/>
                </a:solidFill>
                <a:latin typeface="Trebuchet MS"/>
              </a:rPr>
              <a:t>20-40 MW</a:t>
            </a:r>
          </a:p>
        </p:txBody>
      </p:sp>
      <p:cxnSp>
        <p:nvCxnSpPr>
          <p:cNvPr id="12" name="Straight Connector 11">
            <a:extLst>
              <a:ext uri="{FF2B5EF4-FFF2-40B4-BE49-F238E27FC236}">
                <a16:creationId xmlns:a16="http://schemas.microsoft.com/office/drawing/2014/main" id="{F18E8875-4F7D-0137-B041-E3BB43356E60}"/>
              </a:ext>
            </a:extLst>
          </p:cNvPr>
          <p:cNvCxnSpPr>
            <a:cxnSpLocks/>
          </p:cNvCxnSpPr>
          <p:nvPr/>
        </p:nvCxnSpPr>
        <p:spPr>
          <a:xfrm rot="5400000" flipV="1">
            <a:off x="1935167" y="2160694"/>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50C0138-F9E0-D9AB-1419-18B5760172EA}"/>
              </a:ext>
            </a:extLst>
          </p:cNvPr>
          <p:cNvCxnSpPr>
            <a:cxnSpLocks/>
          </p:cNvCxnSpPr>
          <p:nvPr/>
        </p:nvCxnSpPr>
        <p:spPr>
          <a:xfrm>
            <a:off x="686057" y="2641778"/>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F91367E-5838-E0EF-6A07-8AFB3A960E65}"/>
              </a:ext>
            </a:extLst>
          </p:cNvPr>
          <p:cNvCxnSpPr>
            <a:cxnSpLocks/>
          </p:cNvCxnSpPr>
          <p:nvPr/>
        </p:nvCxnSpPr>
        <p:spPr>
          <a:xfrm>
            <a:off x="1313333" y="2641778"/>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140">
            <a:extLst>
              <a:ext uri="{FF2B5EF4-FFF2-40B4-BE49-F238E27FC236}">
                <a16:creationId xmlns:a16="http://schemas.microsoft.com/office/drawing/2014/main" id="{B00051C5-B2BB-9B73-10B4-3918FE7925A7}"/>
              </a:ext>
            </a:extLst>
          </p:cNvPr>
          <p:cNvSpPr/>
          <p:nvPr/>
        </p:nvSpPr>
        <p:spPr>
          <a:xfrm>
            <a:off x="323850" y="2768098"/>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11</a:t>
            </a:r>
          </a:p>
          <a:p>
            <a:pPr algn="ctr" defTabSz="914151">
              <a:defRPr/>
            </a:pPr>
            <a:r>
              <a:rPr lang="en-US" sz="700" b="1" dirty="0">
                <a:solidFill>
                  <a:prstClr val="black"/>
                </a:solidFill>
                <a:latin typeface="Trebuchet MS"/>
              </a:rPr>
              <a:t>19.2 MW</a:t>
            </a:r>
          </a:p>
          <a:p>
            <a:pPr algn="ctr" defTabSz="914151">
              <a:defRPr/>
            </a:pPr>
            <a:r>
              <a:rPr lang="en-US" sz="700" b="1" dirty="0">
                <a:solidFill>
                  <a:prstClr val="black"/>
                </a:solidFill>
                <a:latin typeface="Trebuchet MS"/>
              </a:rPr>
              <a:t>Q3 2025</a:t>
            </a:r>
          </a:p>
        </p:txBody>
      </p:sp>
      <p:sp>
        <p:nvSpPr>
          <p:cNvPr id="41" name="Rounded Rectangle 140">
            <a:extLst>
              <a:ext uri="{FF2B5EF4-FFF2-40B4-BE49-F238E27FC236}">
                <a16:creationId xmlns:a16="http://schemas.microsoft.com/office/drawing/2014/main" id="{E8F97E82-D728-D803-8344-0784715F2B68}"/>
              </a:ext>
            </a:extLst>
          </p:cNvPr>
          <p:cNvSpPr/>
          <p:nvPr/>
        </p:nvSpPr>
        <p:spPr>
          <a:xfrm>
            <a:off x="1066009" y="2768098"/>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51">
              <a:defRPr/>
            </a:pPr>
            <a:r>
              <a:rPr lang="en-US" sz="700" b="1" dirty="0">
                <a:solidFill>
                  <a:prstClr val="black"/>
                </a:solidFill>
                <a:latin typeface="Trebuchet MS"/>
              </a:rPr>
              <a:t>Tower 12</a:t>
            </a:r>
          </a:p>
          <a:p>
            <a:pPr algn="ctr" defTabSz="914151">
              <a:defRPr/>
            </a:pPr>
            <a:r>
              <a:rPr lang="en-US" sz="700" b="1" dirty="0">
                <a:solidFill>
                  <a:prstClr val="black"/>
                </a:solidFill>
                <a:latin typeface="Trebuchet MS"/>
              </a:rPr>
              <a:t>19.2 MW</a:t>
            </a:r>
          </a:p>
          <a:p>
            <a:pPr algn="ctr" defTabSz="914151">
              <a:defRPr/>
            </a:pPr>
            <a:r>
              <a:rPr lang="en-US" sz="700" b="1" dirty="0">
                <a:solidFill>
                  <a:prstClr val="black"/>
                </a:solidFill>
                <a:latin typeface="Trebuchet MS"/>
              </a:rPr>
              <a:t>Q4 2025</a:t>
            </a:r>
          </a:p>
        </p:txBody>
      </p:sp>
      <p:sp>
        <p:nvSpPr>
          <p:cNvPr id="14" name="TextBox 13">
            <a:extLst>
              <a:ext uri="{FF2B5EF4-FFF2-40B4-BE49-F238E27FC236}">
                <a16:creationId xmlns:a16="http://schemas.microsoft.com/office/drawing/2014/main" id="{35CA22BC-9788-BFEB-64F8-AA26615C34A8}"/>
              </a:ext>
            </a:extLst>
          </p:cNvPr>
          <p:cNvSpPr txBox="1"/>
          <p:nvPr/>
        </p:nvSpPr>
        <p:spPr>
          <a:xfrm>
            <a:off x="2036494" y="4053606"/>
            <a:ext cx="687782" cy="360000"/>
          </a:xfrm>
          <a:prstGeom prst="roundRect">
            <a:avLst>
              <a:gd name="adj" fmla="val 9442"/>
            </a:avLst>
          </a:prstGeom>
          <a:solidFill>
            <a:schemeClr val="accent6">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dirty="0">
                <a:latin typeface="Trebuchet MS"/>
              </a:rPr>
              <a:t>Tower 2</a:t>
            </a:r>
          </a:p>
          <a:p>
            <a:pPr defTabSz="914151">
              <a:defRPr/>
            </a:pPr>
            <a:r>
              <a:rPr lang="en-US" dirty="0">
                <a:latin typeface="Trebuchet MS"/>
              </a:rPr>
              <a:t>11 MW</a:t>
            </a:r>
          </a:p>
        </p:txBody>
      </p:sp>
      <p:sp>
        <p:nvSpPr>
          <p:cNvPr id="16" name="Star: 5 Points 14">
            <a:extLst>
              <a:ext uri="{FF2B5EF4-FFF2-40B4-BE49-F238E27FC236}">
                <a16:creationId xmlns:a16="http://schemas.microsoft.com/office/drawing/2014/main" id="{1756AC72-40BA-4598-C020-DE8D5F8B005B}"/>
              </a:ext>
            </a:extLst>
          </p:cNvPr>
          <p:cNvSpPr/>
          <p:nvPr/>
        </p:nvSpPr>
        <p:spPr>
          <a:xfrm>
            <a:off x="3499584" y="1302867"/>
            <a:ext cx="688026" cy="628108"/>
          </a:xfrm>
          <a:prstGeom prst="star6">
            <a:avLst/>
          </a:prstGeom>
          <a:solidFill>
            <a:srgbClr val="00B0F0"/>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457178"/>
            <a:endParaRPr lang="en-US" sz="800" dirty="0">
              <a:solidFill>
                <a:prstClr val="black"/>
              </a:solidFill>
              <a:latin typeface="Trebuchet MS"/>
            </a:endParaRPr>
          </a:p>
        </p:txBody>
      </p:sp>
      <p:sp>
        <p:nvSpPr>
          <p:cNvPr id="17" name="TextBox 16">
            <a:extLst>
              <a:ext uri="{FF2B5EF4-FFF2-40B4-BE49-F238E27FC236}">
                <a16:creationId xmlns:a16="http://schemas.microsoft.com/office/drawing/2014/main" id="{9F257014-2E1D-6C18-BF6C-29A60A1F5282}"/>
              </a:ext>
            </a:extLst>
          </p:cNvPr>
          <p:cNvSpPr txBox="1"/>
          <p:nvPr/>
        </p:nvSpPr>
        <p:spPr>
          <a:xfrm>
            <a:off x="3500930" y="1447643"/>
            <a:ext cx="686587" cy="338554"/>
          </a:xfrm>
          <a:prstGeom prst="rect">
            <a:avLst/>
          </a:prstGeom>
          <a:noFill/>
        </p:spPr>
        <p:txBody>
          <a:bodyPr wrap="square" rtlCol="0">
            <a:spAutoFit/>
          </a:bodyPr>
          <a:lstStyle/>
          <a:p>
            <a:pPr algn="ctr" defTabSz="457178"/>
            <a:r>
              <a:rPr lang="en-US" sz="800" dirty="0">
                <a:solidFill>
                  <a:prstClr val="black"/>
                </a:solidFill>
                <a:latin typeface="Trebuchet MS"/>
              </a:rPr>
              <a:t>1</a:t>
            </a:r>
            <a:r>
              <a:rPr lang="en-US" sz="800" baseline="30000" dirty="0">
                <a:solidFill>
                  <a:prstClr val="black"/>
                </a:solidFill>
                <a:latin typeface="Trebuchet MS"/>
              </a:rPr>
              <a:t>st</a:t>
            </a:r>
            <a:r>
              <a:rPr lang="en-US" sz="800" dirty="0">
                <a:solidFill>
                  <a:prstClr val="black"/>
                </a:solidFill>
                <a:latin typeface="Trebuchet MS"/>
              </a:rPr>
              <a:t> Tier 3</a:t>
            </a:r>
          </a:p>
          <a:p>
            <a:pPr algn="ctr" defTabSz="457178"/>
            <a:r>
              <a:rPr lang="en-US" sz="800" dirty="0">
                <a:solidFill>
                  <a:prstClr val="black"/>
                </a:solidFill>
                <a:latin typeface="Trebuchet MS"/>
              </a:rPr>
              <a:t>in 2000</a:t>
            </a:r>
          </a:p>
        </p:txBody>
      </p:sp>
    </p:spTree>
    <p:extLst>
      <p:ext uri="{BB962C8B-B14F-4D97-AF65-F5344CB8AC3E}">
        <p14:creationId xmlns:p14="http://schemas.microsoft.com/office/powerpoint/2010/main" val="13473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AF15-B771-9206-3FFB-BBF2E849A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EB8DB-BBDE-E926-4DC7-08D704A4AF9E}"/>
              </a:ext>
            </a:extLst>
          </p:cNvPr>
          <p:cNvSpPr>
            <a:spLocks noGrp="1"/>
          </p:cNvSpPr>
          <p:nvPr>
            <p:ph type="title"/>
          </p:nvPr>
        </p:nvSpPr>
        <p:spPr>
          <a:xfrm>
            <a:off x="324000" y="211574"/>
            <a:ext cx="8496150" cy="415490"/>
          </a:xfrm>
        </p:spPr>
        <p:txBody>
          <a:bodyPr/>
          <a:lstStyle/>
          <a:p>
            <a:r>
              <a:rPr lang="en-US" dirty="0"/>
              <a:t>Sify Data Center Advantage</a:t>
            </a:r>
            <a:endParaRPr lang="en-IN" dirty="0"/>
          </a:p>
        </p:txBody>
      </p:sp>
      <p:sp>
        <p:nvSpPr>
          <p:cNvPr id="7" name="TextBox 6">
            <a:extLst>
              <a:ext uri="{FF2B5EF4-FFF2-40B4-BE49-F238E27FC236}">
                <a16:creationId xmlns:a16="http://schemas.microsoft.com/office/drawing/2014/main" id="{745EE531-CF0E-3C09-734A-9AD8D4F5CF56}"/>
              </a:ext>
            </a:extLst>
          </p:cNvPr>
          <p:cNvSpPr txBox="1"/>
          <p:nvPr/>
        </p:nvSpPr>
        <p:spPr>
          <a:xfrm>
            <a:off x="1797804" y="1142592"/>
            <a:ext cx="2316996" cy="461665"/>
          </a:xfrm>
          <a:prstGeom prst="rect">
            <a:avLst/>
          </a:prstGeom>
          <a:noFill/>
        </p:spPr>
        <p:txBody>
          <a:bodyPr wrap="square" rtlCol="0">
            <a:spAutoFit/>
          </a:bodyPr>
          <a:lstStyle/>
          <a:p>
            <a:pPr algn="r" defTabSz="457178">
              <a:defRPr/>
            </a:pPr>
            <a:r>
              <a:rPr lang="en-US" sz="1200" b="1" dirty="0">
                <a:solidFill>
                  <a:srgbClr val="BED730"/>
                </a:solidFill>
                <a:latin typeface="Trebuchet MS"/>
              </a:rPr>
              <a:t>RAS</a:t>
            </a:r>
            <a:r>
              <a:rPr lang="en-US" sz="1200" dirty="0">
                <a:solidFill>
                  <a:prstClr val="white">
                    <a:lumMod val="85000"/>
                  </a:prstClr>
                </a:solidFill>
                <a:latin typeface="Trebuchet MS"/>
              </a:rPr>
              <a:t> based design for future ready infrastructure  </a:t>
            </a:r>
            <a:endParaRPr lang="en-IN" sz="1200" dirty="0">
              <a:solidFill>
                <a:prstClr val="white">
                  <a:lumMod val="85000"/>
                </a:prstClr>
              </a:solidFill>
              <a:latin typeface="Trebuchet MS"/>
            </a:endParaRPr>
          </a:p>
        </p:txBody>
      </p:sp>
      <p:sp>
        <p:nvSpPr>
          <p:cNvPr id="9" name="TextBox 8">
            <a:extLst>
              <a:ext uri="{FF2B5EF4-FFF2-40B4-BE49-F238E27FC236}">
                <a16:creationId xmlns:a16="http://schemas.microsoft.com/office/drawing/2014/main" id="{0D8039EC-A840-41EF-903B-9E29D3CD3A5B}"/>
              </a:ext>
            </a:extLst>
          </p:cNvPr>
          <p:cNvSpPr txBox="1"/>
          <p:nvPr/>
        </p:nvSpPr>
        <p:spPr>
          <a:xfrm>
            <a:off x="633876" y="2237224"/>
            <a:ext cx="2375692" cy="461665"/>
          </a:xfrm>
          <a:prstGeom prst="rect">
            <a:avLst/>
          </a:prstGeom>
          <a:noFill/>
        </p:spPr>
        <p:txBody>
          <a:bodyPr wrap="square" rtlCol="0">
            <a:spAutoFit/>
          </a:bodyPr>
          <a:lstStyle/>
          <a:p>
            <a:pPr algn="r" defTabSz="457154">
              <a:defRPr/>
            </a:pPr>
            <a:r>
              <a:rPr lang="en-US" sz="1200" b="1" dirty="0">
                <a:solidFill>
                  <a:srgbClr val="BED730"/>
                </a:solidFill>
                <a:latin typeface="Trebuchet MS"/>
              </a:rPr>
              <a:t>14 DCs, 190+ MW </a:t>
            </a:r>
            <a:r>
              <a:rPr lang="en-US" sz="1200" dirty="0">
                <a:solidFill>
                  <a:prstClr val="white"/>
                </a:solidFill>
                <a:latin typeface="Trebuchet MS"/>
              </a:rPr>
              <a:t>IT power, expanding to </a:t>
            </a:r>
            <a:r>
              <a:rPr lang="en-US" sz="1200" b="1" dirty="0">
                <a:solidFill>
                  <a:srgbClr val="BED730"/>
                </a:solidFill>
                <a:latin typeface="Trebuchet MS"/>
              </a:rPr>
              <a:t>300+ MW</a:t>
            </a:r>
            <a:r>
              <a:rPr lang="en-US" sz="1200" dirty="0">
                <a:solidFill>
                  <a:srgbClr val="BED730"/>
                </a:solidFill>
                <a:latin typeface="Trebuchet MS"/>
              </a:rPr>
              <a:t> </a:t>
            </a:r>
            <a:r>
              <a:rPr lang="en-US" sz="1200" dirty="0">
                <a:solidFill>
                  <a:prstClr val="white"/>
                </a:solidFill>
                <a:latin typeface="Trebuchet MS"/>
              </a:rPr>
              <a:t>by 2025</a:t>
            </a:r>
            <a:endParaRPr lang="en-IN" sz="1200" dirty="0">
              <a:solidFill>
                <a:prstClr val="white"/>
              </a:solidFill>
              <a:latin typeface="Trebuchet MS"/>
            </a:endParaRPr>
          </a:p>
        </p:txBody>
      </p:sp>
      <p:sp>
        <p:nvSpPr>
          <p:cNvPr id="10" name="TextBox 9">
            <a:extLst>
              <a:ext uri="{FF2B5EF4-FFF2-40B4-BE49-F238E27FC236}">
                <a16:creationId xmlns:a16="http://schemas.microsoft.com/office/drawing/2014/main" id="{3C9C2C8D-F822-54C9-C4CE-1E31E845EF1E}"/>
              </a:ext>
            </a:extLst>
          </p:cNvPr>
          <p:cNvSpPr txBox="1"/>
          <p:nvPr/>
        </p:nvSpPr>
        <p:spPr>
          <a:xfrm>
            <a:off x="482893" y="3273617"/>
            <a:ext cx="2399795" cy="461665"/>
          </a:xfrm>
          <a:prstGeom prst="rect">
            <a:avLst/>
          </a:prstGeom>
          <a:noFill/>
        </p:spPr>
        <p:txBody>
          <a:bodyPr wrap="square" rtlCol="0">
            <a:spAutoFit/>
          </a:bodyPr>
          <a:lstStyle/>
          <a:p>
            <a:pPr algn="r" defTabSz="457154">
              <a:defRPr/>
            </a:pPr>
            <a:r>
              <a:rPr lang="en-US" sz="1200" dirty="0">
                <a:solidFill>
                  <a:prstClr val="white"/>
                </a:solidFill>
                <a:latin typeface="Trebuchet MS"/>
              </a:rPr>
              <a:t>Campuses scalable to </a:t>
            </a:r>
          </a:p>
          <a:p>
            <a:pPr algn="r" defTabSz="457154">
              <a:defRPr/>
            </a:pPr>
            <a:r>
              <a:rPr lang="en-US" sz="1200" b="1" dirty="0">
                <a:solidFill>
                  <a:srgbClr val="BED730"/>
                </a:solidFill>
                <a:latin typeface="Trebuchet MS"/>
              </a:rPr>
              <a:t>600+ MW </a:t>
            </a:r>
            <a:r>
              <a:rPr lang="en-US" sz="1200" dirty="0">
                <a:solidFill>
                  <a:prstClr val="white"/>
                </a:solidFill>
                <a:latin typeface="Trebuchet MS"/>
              </a:rPr>
              <a:t>with BTS capabilities</a:t>
            </a:r>
            <a:endParaRPr lang="en-IN" sz="1200" dirty="0">
              <a:solidFill>
                <a:prstClr val="white"/>
              </a:solidFill>
              <a:latin typeface="Trebuchet MS"/>
            </a:endParaRPr>
          </a:p>
        </p:txBody>
      </p:sp>
      <p:sp>
        <p:nvSpPr>
          <p:cNvPr id="11" name="TextBox 10">
            <a:extLst>
              <a:ext uri="{FF2B5EF4-FFF2-40B4-BE49-F238E27FC236}">
                <a16:creationId xmlns:a16="http://schemas.microsoft.com/office/drawing/2014/main" id="{78F2A64A-95F6-793C-D8EB-F4E3BF8A0537}"/>
              </a:ext>
            </a:extLst>
          </p:cNvPr>
          <p:cNvSpPr txBox="1"/>
          <p:nvPr/>
        </p:nvSpPr>
        <p:spPr>
          <a:xfrm>
            <a:off x="1866952" y="4101378"/>
            <a:ext cx="2216654" cy="461665"/>
          </a:xfrm>
          <a:prstGeom prst="rect">
            <a:avLst/>
          </a:prstGeom>
          <a:noFill/>
        </p:spPr>
        <p:txBody>
          <a:bodyPr wrap="square" rtlCol="0">
            <a:spAutoFit/>
          </a:bodyPr>
          <a:lstStyle/>
          <a:p>
            <a:pPr algn="r" defTabSz="457154">
              <a:defRPr/>
            </a:pPr>
            <a:r>
              <a:rPr lang="en-US" sz="1200" dirty="0">
                <a:solidFill>
                  <a:prstClr val="white"/>
                </a:solidFill>
                <a:latin typeface="Trebuchet MS"/>
              </a:rPr>
              <a:t>Enhanced </a:t>
            </a:r>
            <a:r>
              <a:rPr lang="en-US" sz="1200" b="1" dirty="0">
                <a:solidFill>
                  <a:srgbClr val="BED730"/>
                </a:solidFill>
                <a:latin typeface="Trebuchet MS"/>
              </a:rPr>
              <a:t>10 levels </a:t>
            </a:r>
            <a:r>
              <a:rPr lang="en-US" sz="1200" dirty="0">
                <a:solidFill>
                  <a:prstClr val="white"/>
                </a:solidFill>
                <a:latin typeface="Trebuchet MS"/>
              </a:rPr>
              <a:t>of security with automation</a:t>
            </a:r>
            <a:endParaRPr lang="en-IN" sz="1200" dirty="0">
              <a:solidFill>
                <a:prstClr val="white"/>
              </a:solidFill>
              <a:latin typeface="Trebuchet MS"/>
            </a:endParaRPr>
          </a:p>
        </p:txBody>
      </p:sp>
      <p:sp>
        <p:nvSpPr>
          <p:cNvPr id="12" name="TextBox 11">
            <a:extLst>
              <a:ext uri="{FF2B5EF4-FFF2-40B4-BE49-F238E27FC236}">
                <a16:creationId xmlns:a16="http://schemas.microsoft.com/office/drawing/2014/main" id="{446F243D-7BDA-40E4-879A-C1648AD92CBF}"/>
              </a:ext>
            </a:extLst>
          </p:cNvPr>
          <p:cNvSpPr txBox="1"/>
          <p:nvPr/>
        </p:nvSpPr>
        <p:spPr>
          <a:xfrm>
            <a:off x="5013703" y="4101378"/>
            <a:ext cx="2216654" cy="461665"/>
          </a:xfrm>
          <a:prstGeom prst="rect">
            <a:avLst/>
          </a:prstGeom>
          <a:noFill/>
        </p:spPr>
        <p:txBody>
          <a:bodyPr wrap="square" rtlCol="0">
            <a:spAutoFit/>
          </a:bodyPr>
          <a:lstStyle/>
          <a:p>
            <a:pPr defTabSz="457154">
              <a:defRPr/>
            </a:pPr>
            <a:r>
              <a:rPr lang="en-IN" sz="1200" b="1" dirty="0">
                <a:solidFill>
                  <a:srgbClr val="BED730"/>
                </a:solidFill>
                <a:latin typeface="Trebuchet MS"/>
              </a:rPr>
              <a:t>231 MW </a:t>
            </a:r>
            <a:r>
              <a:rPr lang="en-IN" sz="1200" dirty="0">
                <a:solidFill>
                  <a:prstClr val="white"/>
                </a:solidFill>
                <a:latin typeface="Trebuchet MS"/>
              </a:rPr>
              <a:t>renewable energy contracted</a:t>
            </a:r>
          </a:p>
        </p:txBody>
      </p:sp>
      <p:sp>
        <p:nvSpPr>
          <p:cNvPr id="13" name="TextBox 12">
            <a:extLst>
              <a:ext uri="{FF2B5EF4-FFF2-40B4-BE49-F238E27FC236}">
                <a16:creationId xmlns:a16="http://schemas.microsoft.com/office/drawing/2014/main" id="{5159D424-C901-CCD9-37D7-4E7D3D137DBA}"/>
              </a:ext>
            </a:extLst>
          </p:cNvPr>
          <p:cNvSpPr txBox="1"/>
          <p:nvPr/>
        </p:nvSpPr>
        <p:spPr>
          <a:xfrm>
            <a:off x="6261316" y="3273617"/>
            <a:ext cx="2558834" cy="461665"/>
          </a:xfrm>
          <a:prstGeom prst="rect">
            <a:avLst/>
          </a:prstGeom>
          <a:noFill/>
        </p:spPr>
        <p:txBody>
          <a:bodyPr wrap="square" rtlCol="0">
            <a:spAutoFit/>
          </a:bodyPr>
          <a:lstStyle/>
          <a:p>
            <a:pPr defTabSz="457154">
              <a:defRPr/>
            </a:pPr>
            <a:r>
              <a:rPr lang="en-IN" sz="1200" dirty="0">
                <a:solidFill>
                  <a:prstClr val="white"/>
                </a:solidFill>
                <a:latin typeface="Trebuchet MS"/>
              </a:rPr>
              <a:t>AI/ML led operational excellence with </a:t>
            </a:r>
            <a:r>
              <a:rPr lang="en-IN" sz="1200" b="1" dirty="0">
                <a:solidFill>
                  <a:srgbClr val="BED730"/>
                </a:solidFill>
                <a:latin typeface="Trebuchet MS"/>
              </a:rPr>
              <a:t>100% uptime</a:t>
            </a:r>
            <a:endParaRPr lang="en-IN" sz="1200" dirty="0">
              <a:solidFill>
                <a:prstClr val="white"/>
              </a:solidFill>
              <a:latin typeface="Trebuchet MS"/>
            </a:endParaRPr>
          </a:p>
        </p:txBody>
      </p:sp>
      <p:sp>
        <p:nvSpPr>
          <p:cNvPr id="14" name="TextBox 13">
            <a:extLst>
              <a:ext uri="{FF2B5EF4-FFF2-40B4-BE49-F238E27FC236}">
                <a16:creationId xmlns:a16="http://schemas.microsoft.com/office/drawing/2014/main" id="{B701DCF4-0CA4-9952-C62D-65A2472D2B8A}"/>
              </a:ext>
            </a:extLst>
          </p:cNvPr>
          <p:cNvSpPr txBox="1"/>
          <p:nvPr/>
        </p:nvSpPr>
        <p:spPr>
          <a:xfrm>
            <a:off x="6180886" y="2237224"/>
            <a:ext cx="2586377" cy="461665"/>
          </a:xfrm>
          <a:prstGeom prst="rect">
            <a:avLst/>
          </a:prstGeom>
          <a:noFill/>
        </p:spPr>
        <p:txBody>
          <a:bodyPr wrap="square" rtlCol="0">
            <a:spAutoFit/>
          </a:bodyPr>
          <a:lstStyle/>
          <a:p>
            <a:pPr defTabSz="457154">
              <a:defRPr/>
            </a:pPr>
            <a:r>
              <a:rPr lang="en-IN" sz="1200" b="1" dirty="0">
                <a:solidFill>
                  <a:srgbClr val="BED730"/>
                </a:solidFill>
                <a:latin typeface="Trebuchet MS"/>
              </a:rPr>
              <a:t>Hyperconnected</a:t>
            </a:r>
            <a:r>
              <a:rPr lang="en-IN" sz="1200" b="1" dirty="0">
                <a:solidFill>
                  <a:prstClr val="white"/>
                </a:solidFill>
                <a:latin typeface="Trebuchet MS"/>
              </a:rPr>
              <a:t>, </a:t>
            </a:r>
            <a:r>
              <a:rPr lang="en-IN" sz="1200" dirty="0">
                <a:solidFill>
                  <a:prstClr val="white"/>
                </a:solidFill>
                <a:latin typeface="Trebuchet MS"/>
              </a:rPr>
              <a:t>Carrier-neutral and Rich Interconnect ecosystem</a:t>
            </a:r>
          </a:p>
        </p:txBody>
      </p:sp>
      <p:sp>
        <p:nvSpPr>
          <p:cNvPr id="15" name="TextBox 14">
            <a:extLst>
              <a:ext uri="{FF2B5EF4-FFF2-40B4-BE49-F238E27FC236}">
                <a16:creationId xmlns:a16="http://schemas.microsoft.com/office/drawing/2014/main" id="{C8B6D222-819E-A2C4-FC65-B9F27AFABCDF}"/>
              </a:ext>
            </a:extLst>
          </p:cNvPr>
          <p:cNvSpPr txBox="1"/>
          <p:nvPr/>
        </p:nvSpPr>
        <p:spPr>
          <a:xfrm>
            <a:off x="5013704" y="1142591"/>
            <a:ext cx="3159684" cy="461665"/>
          </a:xfrm>
          <a:prstGeom prst="rect">
            <a:avLst/>
          </a:prstGeom>
          <a:noFill/>
        </p:spPr>
        <p:txBody>
          <a:bodyPr wrap="square" rtlCol="0">
            <a:spAutoFit/>
          </a:bodyPr>
          <a:lstStyle/>
          <a:p>
            <a:pPr defTabSz="457178">
              <a:defRPr/>
            </a:pPr>
            <a:r>
              <a:rPr lang="en-IN" sz="1200" b="1" dirty="0">
                <a:solidFill>
                  <a:srgbClr val="BED730"/>
                </a:solidFill>
                <a:latin typeface="Trebuchet MS"/>
              </a:rPr>
              <a:t>AI Ready</a:t>
            </a:r>
            <a:r>
              <a:rPr lang="en-IN" sz="1200" b="1" dirty="0">
                <a:solidFill>
                  <a:prstClr val="white"/>
                </a:solidFill>
                <a:latin typeface="Trebuchet MS"/>
              </a:rPr>
              <a:t> with Hybrid Liquid Cooling,</a:t>
            </a:r>
            <a:r>
              <a:rPr lang="en-IN" sz="1200" b="1" dirty="0">
                <a:solidFill>
                  <a:srgbClr val="BED730"/>
                </a:solidFill>
                <a:latin typeface="Trebuchet MS"/>
              </a:rPr>
              <a:t> </a:t>
            </a:r>
            <a:r>
              <a:rPr lang="en-IN" sz="1200" dirty="0">
                <a:solidFill>
                  <a:prstClr val="white">
                    <a:lumMod val="85000"/>
                  </a:prstClr>
                </a:solidFill>
                <a:latin typeface="Trebuchet MS"/>
              </a:rPr>
              <a:t>up to 200 KW power/rack</a:t>
            </a:r>
          </a:p>
        </p:txBody>
      </p:sp>
      <p:sp>
        <p:nvSpPr>
          <p:cNvPr id="6" name="Rounded Rectangular Callout 5">
            <a:extLst>
              <a:ext uri="{FF2B5EF4-FFF2-40B4-BE49-F238E27FC236}">
                <a16:creationId xmlns:a16="http://schemas.microsoft.com/office/drawing/2014/main" id="{3F39AD05-C6E3-EA00-4670-B8878F3E275B}"/>
              </a:ext>
            </a:extLst>
          </p:cNvPr>
          <p:cNvSpPr/>
          <p:nvPr/>
        </p:nvSpPr>
        <p:spPr>
          <a:xfrm>
            <a:off x="1816602" y="1078043"/>
            <a:ext cx="2375692" cy="596793"/>
          </a:xfrm>
          <a:prstGeom prst="wedgeRoundRectCallout">
            <a:avLst>
              <a:gd name="adj1" fmla="val 33858"/>
              <a:gd name="adj2" fmla="val 14144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8" name="Rounded Rectangular Callout 7">
            <a:extLst>
              <a:ext uri="{FF2B5EF4-FFF2-40B4-BE49-F238E27FC236}">
                <a16:creationId xmlns:a16="http://schemas.microsoft.com/office/drawing/2014/main" id="{EBEFEB26-93AA-C622-A756-1ADF1068FA27}"/>
              </a:ext>
            </a:extLst>
          </p:cNvPr>
          <p:cNvSpPr/>
          <p:nvPr/>
        </p:nvSpPr>
        <p:spPr>
          <a:xfrm>
            <a:off x="4951714" y="1078043"/>
            <a:ext cx="3159685" cy="596793"/>
          </a:xfrm>
          <a:prstGeom prst="wedgeRoundRectCallout">
            <a:avLst>
              <a:gd name="adj1" fmla="val -38905"/>
              <a:gd name="adj2" fmla="val 141448"/>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16" name="Rounded Rectangular Callout 15">
            <a:extLst>
              <a:ext uri="{FF2B5EF4-FFF2-40B4-BE49-F238E27FC236}">
                <a16:creationId xmlns:a16="http://schemas.microsoft.com/office/drawing/2014/main" id="{D156D96A-0541-7A16-F645-D39A89EB0E32}"/>
              </a:ext>
            </a:extLst>
          </p:cNvPr>
          <p:cNvSpPr/>
          <p:nvPr/>
        </p:nvSpPr>
        <p:spPr>
          <a:xfrm>
            <a:off x="679107" y="2189570"/>
            <a:ext cx="2375692" cy="596793"/>
          </a:xfrm>
          <a:prstGeom prst="wedgeRoundRectCallout">
            <a:avLst>
              <a:gd name="adj1" fmla="val 59014"/>
              <a:gd name="adj2" fmla="val -2727"/>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22" name="Rounded Rectangular Callout 21">
            <a:extLst>
              <a:ext uri="{FF2B5EF4-FFF2-40B4-BE49-F238E27FC236}">
                <a16:creationId xmlns:a16="http://schemas.microsoft.com/office/drawing/2014/main" id="{AA52649D-ED7F-75DF-3019-7333C79E8AE1}"/>
              </a:ext>
            </a:extLst>
          </p:cNvPr>
          <p:cNvSpPr/>
          <p:nvPr/>
        </p:nvSpPr>
        <p:spPr>
          <a:xfrm>
            <a:off x="6089206" y="2189570"/>
            <a:ext cx="2716201" cy="596793"/>
          </a:xfrm>
          <a:prstGeom prst="wedgeRoundRectCallout">
            <a:avLst>
              <a:gd name="adj1" fmla="val -60971"/>
              <a:gd name="adj2" fmla="val -928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26" name="Rounded Rectangular Callout 25">
            <a:extLst>
              <a:ext uri="{FF2B5EF4-FFF2-40B4-BE49-F238E27FC236}">
                <a16:creationId xmlns:a16="http://schemas.microsoft.com/office/drawing/2014/main" id="{AC4FC304-A541-F46C-5A2B-694E8ADF8D00}"/>
              </a:ext>
            </a:extLst>
          </p:cNvPr>
          <p:cNvSpPr/>
          <p:nvPr/>
        </p:nvSpPr>
        <p:spPr>
          <a:xfrm>
            <a:off x="323851" y="3214802"/>
            <a:ext cx="2632452" cy="596793"/>
          </a:xfrm>
          <a:prstGeom prst="wedgeRoundRectCallout">
            <a:avLst>
              <a:gd name="adj1" fmla="val 58649"/>
              <a:gd name="adj2" fmla="val -50726"/>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27" name="Rounded Rectangular Callout 26">
            <a:extLst>
              <a:ext uri="{FF2B5EF4-FFF2-40B4-BE49-F238E27FC236}">
                <a16:creationId xmlns:a16="http://schemas.microsoft.com/office/drawing/2014/main" id="{BA9F93F2-33A5-426F-7365-7A94147D9CDE}"/>
              </a:ext>
            </a:extLst>
          </p:cNvPr>
          <p:cNvSpPr/>
          <p:nvPr/>
        </p:nvSpPr>
        <p:spPr>
          <a:xfrm>
            <a:off x="6187698" y="3214802"/>
            <a:ext cx="2632452" cy="596793"/>
          </a:xfrm>
          <a:prstGeom prst="wedgeRoundRectCallout">
            <a:avLst>
              <a:gd name="adj1" fmla="val -62337"/>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28" name="Rounded Rectangular Callout 27">
            <a:extLst>
              <a:ext uri="{FF2B5EF4-FFF2-40B4-BE49-F238E27FC236}">
                <a16:creationId xmlns:a16="http://schemas.microsoft.com/office/drawing/2014/main" id="{C23EB78A-2FD3-F719-989D-070CEF804AEB}"/>
              </a:ext>
            </a:extLst>
          </p:cNvPr>
          <p:cNvSpPr/>
          <p:nvPr/>
        </p:nvSpPr>
        <p:spPr>
          <a:xfrm flipV="1">
            <a:off x="1816602" y="4023608"/>
            <a:ext cx="2375692" cy="596793"/>
          </a:xfrm>
          <a:prstGeom prst="wedgeRoundRectCallout">
            <a:avLst>
              <a:gd name="adj1" fmla="val 33532"/>
              <a:gd name="adj2" fmla="val 97300"/>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29" name="Rounded Rectangular Callout 28">
            <a:extLst>
              <a:ext uri="{FF2B5EF4-FFF2-40B4-BE49-F238E27FC236}">
                <a16:creationId xmlns:a16="http://schemas.microsoft.com/office/drawing/2014/main" id="{275F4A33-CD19-6354-0590-7B9A782A71E2}"/>
              </a:ext>
            </a:extLst>
          </p:cNvPr>
          <p:cNvSpPr/>
          <p:nvPr/>
        </p:nvSpPr>
        <p:spPr>
          <a:xfrm flipV="1">
            <a:off x="4951711" y="4023608"/>
            <a:ext cx="2325338" cy="596793"/>
          </a:xfrm>
          <a:prstGeom prst="wedgeRoundRectCallout">
            <a:avLst>
              <a:gd name="adj1" fmla="val -33795"/>
              <a:gd name="adj2" fmla="val 105091"/>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24" name="TextBox 23">
            <a:extLst>
              <a:ext uri="{FF2B5EF4-FFF2-40B4-BE49-F238E27FC236}">
                <a16:creationId xmlns:a16="http://schemas.microsoft.com/office/drawing/2014/main" id="{4A35C35E-43E3-93C0-1AEB-EC2D884DFF32}"/>
              </a:ext>
            </a:extLst>
          </p:cNvPr>
          <p:cNvSpPr txBox="1"/>
          <p:nvPr/>
        </p:nvSpPr>
        <p:spPr>
          <a:xfrm>
            <a:off x="241666" y="535629"/>
            <a:ext cx="8578487" cy="338554"/>
          </a:xfrm>
          <a:prstGeom prst="rect">
            <a:avLst/>
          </a:prstGeom>
          <a:noFill/>
        </p:spPr>
        <p:txBody>
          <a:bodyPr wrap="square" rtlCol="0">
            <a:spAutoFit/>
          </a:bodyPr>
          <a:lstStyle/>
          <a:p>
            <a:pPr defTabSz="457189">
              <a:defRPr/>
            </a:pPr>
            <a:r>
              <a:rPr lang="en-US" sz="1600" dirty="0">
                <a:solidFill>
                  <a:prstClr val="white">
                    <a:lumMod val="95000"/>
                  </a:prstClr>
                </a:solidFill>
                <a:latin typeface="Trebuchet MS"/>
              </a:rPr>
              <a:t>Hyperscale, Hyperconnected, Green, AI-ready</a:t>
            </a:r>
          </a:p>
        </p:txBody>
      </p:sp>
      <p:sp>
        <p:nvSpPr>
          <p:cNvPr id="5" name="Rounded Rectangle 4">
            <a:extLst>
              <a:ext uri="{FF2B5EF4-FFF2-40B4-BE49-F238E27FC236}">
                <a16:creationId xmlns:a16="http://schemas.microsoft.com/office/drawing/2014/main" id="{4516138D-1343-646A-CFF2-7C45E5F60687}"/>
              </a:ext>
            </a:extLst>
          </p:cNvPr>
          <p:cNvSpPr/>
          <p:nvPr/>
        </p:nvSpPr>
        <p:spPr>
          <a:xfrm>
            <a:off x="3175562" y="2197727"/>
            <a:ext cx="2805193" cy="1570311"/>
          </a:xfrm>
          <a:prstGeom prst="roundRect">
            <a:avLst>
              <a:gd name="adj" fmla="val 50000"/>
            </a:avLst>
          </a:prstGeom>
          <a:solidFill>
            <a:srgbClr val="BED730"/>
          </a:solidFill>
          <a:ln w="57150"/>
        </p:spPr>
        <p:style>
          <a:lnRef idx="3">
            <a:schemeClr val="lt1"/>
          </a:lnRef>
          <a:fillRef idx="1">
            <a:schemeClr val="accent3"/>
          </a:fillRef>
          <a:effectRef idx="1">
            <a:schemeClr val="accent3"/>
          </a:effectRef>
          <a:fontRef idx="minor">
            <a:schemeClr val="lt1"/>
          </a:fontRef>
        </p:style>
        <p:txBody>
          <a:bodyPr rtlCol="0" anchor="ctr"/>
          <a:lstStyle/>
          <a:p>
            <a:pPr algn="ctr" defTabSz="457154">
              <a:defRPr/>
            </a:pPr>
            <a:endParaRPr lang="en-US" sz="180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2D944172-B9D1-E850-53F9-546422358544}"/>
              </a:ext>
            </a:extLst>
          </p:cNvPr>
          <p:cNvSpPr txBox="1"/>
          <p:nvPr/>
        </p:nvSpPr>
        <p:spPr>
          <a:xfrm>
            <a:off x="3458462" y="2447084"/>
            <a:ext cx="2239389" cy="430887"/>
          </a:xfrm>
          <a:prstGeom prst="rect">
            <a:avLst/>
          </a:prstGeom>
          <a:noFill/>
        </p:spPr>
        <p:txBody>
          <a:bodyPr wrap="square" rtlCol="0">
            <a:spAutoFit/>
          </a:bodyPr>
          <a:lstStyle/>
          <a:p>
            <a:pPr algn="ctr" defTabSz="457142">
              <a:defRPr/>
            </a:pPr>
            <a:r>
              <a:rPr lang="en-US" sz="1100" b="1" dirty="0">
                <a:solidFill>
                  <a:prstClr val="black"/>
                </a:solidFill>
                <a:latin typeface="Trebuchet MS"/>
              </a:rPr>
              <a:t>India’s Data Center Powerhouse for over 23 years</a:t>
            </a:r>
            <a:endParaRPr lang="en-IN" sz="1100" b="1" dirty="0">
              <a:solidFill>
                <a:prstClr val="black"/>
              </a:solidFill>
              <a:latin typeface="Trebuchet MS"/>
            </a:endParaRPr>
          </a:p>
        </p:txBody>
      </p:sp>
      <p:sp>
        <p:nvSpPr>
          <p:cNvPr id="4" name="TextBox 3">
            <a:extLst>
              <a:ext uri="{FF2B5EF4-FFF2-40B4-BE49-F238E27FC236}">
                <a16:creationId xmlns:a16="http://schemas.microsoft.com/office/drawing/2014/main" id="{55671C53-5F52-460E-0462-93C679BA08FB}"/>
              </a:ext>
            </a:extLst>
          </p:cNvPr>
          <p:cNvSpPr txBox="1"/>
          <p:nvPr/>
        </p:nvSpPr>
        <p:spPr>
          <a:xfrm>
            <a:off x="3318514" y="2829205"/>
            <a:ext cx="2519288" cy="769441"/>
          </a:xfrm>
          <a:prstGeom prst="rect">
            <a:avLst/>
          </a:prstGeom>
          <a:noFill/>
        </p:spPr>
        <p:txBody>
          <a:bodyPr wrap="square" rtlCol="0">
            <a:spAutoFit/>
          </a:bodyPr>
          <a:lstStyle/>
          <a:p>
            <a:pPr algn="ctr" defTabSz="457142">
              <a:defRPr/>
            </a:pPr>
            <a:r>
              <a:rPr lang="en-US" sz="1100" b="1" dirty="0">
                <a:solidFill>
                  <a:prstClr val="black"/>
                </a:solidFill>
                <a:latin typeface="Trebuchet MS"/>
              </a:rPr>
              <a:t>India’s Top 5 banks, 3 of 4 Hyperscalers, Global OTT &amp; Social media players, </a:t>
            </a:r>
          </a:p>
          <a:p>
            <a:pPr algn="ctr" defTabSz="457142">
              <a:defRPr/>
            </a:pPr>
            <a:r>
              <a:rPr lang="en-US" sz="1100" b="1" dirty="0">
                <a:solidFill>
                  <a:prstClr val="black"/>
                </a:solidFill>
                <a:latin typeface="Trebuchet MS"/>
              </a:rPr>
              <a:t> and 600+ enterprises…</a:t>
            </a:r>
          </a:p>
        </p:txBody>
      </p:sp>
    </p:spTree>
    <p:extLst>
      <p:ext uri="{BB962C8B-B14F-4D97-AF65-F5344CB8AC3E}">
        <p14:creationId xmlns:p14="http://schemas.microsoft.com/office/powerpoint/2010/main" val="207916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4118-8A0C-E85D-3DFC-A888712B3B23}"/>
              </a:ext>
            </a:extLst>
          </p:cNvPr>
          <p:cNvSpPr>
            <a:spLocks noGrp="1"/>
          </p:cNvSpPr>
          <p:nvPr>
            <p:ph type="title"/>
          </p:nvPr>
        </p:nvSpPr>
        <p:spPr>
          <a:xfrm>
            <a:off x="324000" y="211574"/>
            <a:ext cx="8496150" cy="415490"/>
          </a:xfrm>
        </p:spPr>
        <p:txBody>
          <a:bodyPr/>
          <a:lstStyle/>
          <a:p>
            <a:r>
              <a:rPr lang="en-US" dirty="0"/>
              <a:t>agenda</a:t>
            </a:r>
          </a:p>
        </p:txBody>
      </p:sp>
      <p:graphicFrame>
        <p:nvGraphicFramePr>
          <p:cNvPr id="3" name="Diagram 2">
            <a:extLst>
              <a:ext uri="{FF2B5EF4-FFF2-40B4-BE49-F238E27FC236}">
                <a16:creationId xmlns:a16="http://schemas.microsoft.com/office/drawing/2014/main" id="{84E0F534-90BA-83D7-5F04-25767EBA91DE}"/>
              </a:ext>
            </a:extLst>
          </p:cNvPr>
          <p:cNvGraphicFramePr/>
          <p:nvPr>
            <p:extLst>
              <p:ext uri="{D42A27DB-BD31-4B8C-83A1-F6EECF244321}">
                <p14:modId xmlns:p14="http://schemas.microsoft.com/office/powerpoint/2010/main" val="2264175741"/>
              </p:ext>
            </p:extLst>
          </p:nvPr>
        </p:nvGraphicFramePr>
        <p:xfrm>
          <a:off x="323999" y="987426"/>
          <a:ext cx="8496443" cy="3744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94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7BD8-0A86-C532-ABBC-E9945B72AD7C}"/>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2485C9E-97BF-2C3B-B9D5-E0E00B320B7E}"/>
              </a:ext>
            </a:extLst>
          </p:cNvPr>
          <p:cNvSpPr/>
          <p:nvPr/>
        </p:nvSpPr>
        <p:spPr>
          <a:xfrm>
            <a:off x="324000" y="985169"/>
            <a:ext cx="8496300" cy="3744913"/>
          </a:xfrm>
          <a:prstGeom prst="roundRect">
            <a:avLst>
              <a:gd name="adj" fmla="val 3689"/>
            </a:avLst>
          </a:prstGeom>
          <a:solidFill>
            <a:schemeClr val="bg1"/>
          </a:solidFill>
          <a:ln w="952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defRPr/>
            </a:pPr>
            <a:r>
              <a:rPr lang="en-US" sz="1800" dirty="0">
                <a:solidFill>
                  <a:prstClr val="white"/>
                </a:solidFill>
                <a:latin typeface="Trebuchet MS"/>
              </a:rPr>
              <a:t>z</a:t>
            </a:r>
            <a:endParaRPr lang="en-IN" sz="1800" dirty="0">
              <a:solidFill>
                <a:prstClr val="white"/>
              </a:solidFill>
              <a:latin typeface="Trebuchet MS"/>
            </a:endParaRPr>
          </a:p>
        </p:txBody>
      </p:sp>
      <p:sp>
        <p:nvSpPr>
          <p:cNvPr id="2" name="Title 1">
            <a:extLst>
              <a:ext uri="{FF2B5EF4-FFF2-40B4-BE49-F238E27FC236}">
                <a16:creationId xmlns:a16="http://schemas.microsoft.com/office/drawing/2014/main" id="{2792891D-D89E-CE11-05B5-7BDE7DBC0CE6}"/>
              </a:ext>
            </a:extLst>
          </p:cNvPr>
          <p:cNvSpPr>
            <a:spLocks noGrp="1"/>
          </p:cNvSpPr>
          <p:nvPr>
            <p:ph type="title"/>
          </p:nvPr>
        </p:nvSpPr>
        <p:spPr>
          <a:xfrm>
            <a:off x="324000" y="211574"/>
            <a:ext cx="8496150" cy="415490"/>
          </a:xfrm>
        </p:spPr>
        <p:txBody>
          <a:bodyPr/>
          <a:lstStyle/>
          <a:p>
            <a:r>
              <a:rPr lang="en-US" dirty="0"/>
              <a:t>DATA CENTER: COMPLIANCE AND CERTIFICATIONS</a:t>
            </a:r>
            <a:endParaRPr lang="en-IN" dirty="0"/>
          </a:p>
        </p:txBody>
      </p:sp>
      <p:sp>
        <p:nvSpPr>
          <p:cNvPr id="7" name="TextBox 6">
            <a:extLst>
              <a:ext uri="{FF2B5EF4-FFF2-40B4-BE49-F238E27FC236}">
                <a16:creationId xmlns:a16="http://schemas.microsoft.com/office/drawing/2014/main" id="{6013CCFB-AA6F-86DE-C6E8-8424649C738F}"/>
              </a:ext>
            </a:extLst>
          </p:cNvPr>
          <p:cNvSpPr txBox="1"/>
          <p:nvPr/>
        </p:nvSpPr>
        <p:spPr>
          <a:xfrm>
            <a:off x="2551522" y="2061597"/>
            <a:ext cx="1044236" cy="584775"/>
          </a:xfrm>
          <a:prstGeom prst="rect">
            <a:avLst/>
          </a:prstGeom>
          <a:noFill/>
        </p:spPr>
        <p:txBody>
          <a:bodyPr wrap="square" rtlCol="0">
            <a:spAutoFit/>
          </a:bodyPr>
          <a:lstStyle/>
          <a:p>
            <a:pPr algn="ctr" defTabSz="914219">
              <a:defRPr/>
            </a:pPr>
            <a:r>
              <a:rPr lang="en-IN" sz="800" dirty="0">
                <a:solidFill>
                  <a:prstClr val="black"/>
                </a:solidFill>
                <a:latin typeface="Trebuchet MS"/>
              </a:rPr>
              <a:t>Rated 3: Concurrently Maintainable Site Infrastructure</a:t>
            </a:r>
          </a:p>
        </p:txBody>
      </p:sp>
      <p:sp>
        <p:nvSpPr>
          <p:cNvPr id="8" name="TextBox 7">
            <a:extLst>
              <a:ext uri="{FF2B5EF4-FFF2-40B4-BE49-F238E27FC236}">
                <a16:creationId xmlns:a16="http://schemas.microsoft.com/office/drawing/2014/main" id="{9F44C9E8-E51B-7E22-C08F-871C4CBDB3E2}"/>
              </a:ext>
            </a:extLst>
          </p:cNvPr>
          <p:cNvSpPr txBox="1"/>
          <p:nvPr/>
        </p:nvSpPr>
        <p:spPr>
          <a:xfrm>
            <a:off x="6710721" y="2144546"/>
            <a:ext cx="943615" cy="215444"/>
          </a:xfrm>
          <a:prstGeom prst="rect">
            <a:avLst/>
          </a:prstGeom>
          <a:noFill/>
        </p:spPr>
        <p:txBody>
          <a:bodyPr wrap="square" rtlCol="0">
            <a:spAutoFit/>
          </a:bodyPr>
          <a:lstStyle/>
          <a:p>
            <a:pPr algn="ctr" defTabSz="914219">
              <a:defRPr/>
            </a:pPr>
            <a:r>
              <a:rPr lang="en-IN" sz="800" dirty="0">
                <a:solidFill>
                  <a:prstClr val="black"/>
                </a:solidFill>
                <a:latin typeface="Trebuchet MS"/>
              </a:rPr>
              <a:t>PCI DSS</a:t>
            </a:r>
          </a:p>
        </p:txBody>
      </p:sp>
      <p:sp>
        <p:nvSpPr>
          <p:cNvPr id="9" name="TextBox 8">
            <a:extLst>
              <a:ext uri="{FF2B5EF4-FFF2-40B4-BE49-F238E27FC236}">
                <a16:creationId xmlns:a16="http://schemas.microsoft.com/office/drawing/2014/main" id="{413D913D-D283-D31E-3291-3B7E69A0406E}"/>
              </a:ext>
            </a:extLst>
          </p:cNvPr>
          <p:cNvSpPr txBox="1"/>
          <p:nvPr/>
        </p:nvSpPr>
        <p:spPr>
          <a:xfrm>
            <a:off x="3750586" y="2144544"/>
            <a:ext cx="1834532" cy="338554"/>
          </a:xfrm>
          <a:prstGeom prst="rect">
            <a:avLst/>
          </a:prstGeom>
          <a:noFill/>
        </p:spPr>
        <p:txBody>
          <a:bodyPr wrap="square" rtlCol="0">
            <a:spAutoFit/>
          </a:bodyPr>
          <a:lstStyle/>
          <a:p>
            <a:pPr algn="ctr" defTabSz="914219">
              <a:defRPr/>
            </a:pPr>
            <a:r>
              <a:rPr lang="en-US" sz="800" dirty="0">
                <a:solidFill>
                  <a:prstClr val="black"/>
                </a:solidFill>
                <a:latin typeface="Trebuchet MS"/>
              </a:rPr>
              <a:t>Data Center, Cloud &amp; </a:t>
            </a:r>
          </a:p>
          <a:p>
            <a:pPr algn="ctr" defTabSz="914219">
              <a:defRPr/>
            </a:pPr>
            <a:r>
              <a:rPr lang="en-US" sz="800" dirty="0">
                <a:solidFill>
                  <a:prstClr val="black"/>
                </a:solidFill>
                <a:latin typeface="Trebuchet MS"/>
              </a:rPr>
              <a:t>Managed Services</a:t>
            </a:r>
            <a:endParaRPr lang="en-IN" sz="800" dirty="0">
              <a:solidFill>
                <a:prstClr val="black"/>
              </a:solidFill>
              <a:latin typeface="Trebuchet MS"/>
            </a:endParaRPr>
          </a:p>
        </p:txBody>
      </p:sp>
      <p:sp>
        <p:nvSpPr>
          <p:cNvPr id="11" name="TextBox 10">
            <a:extLst>
              <a:ext uri="{FF2B5EF4-FFF2-40B4-BE49-F238E27FC236}">
                <a16:creationId xmlns:a16="http://schemas.microsoft.com/office/drawing/2014/main" id="{EA87AD28-A41F-DE94-B567-572F97E779BD}"/>
              </a:ext>
            </a:extLst>
          </p:cNvPr>
          <p:cNvSpPr txBox="1"/>
          <p:nvPr/>
        </p:nvSpPr>
        <p:spPr>
          <a:xfrm>
            <a:off x="597203" y="3740209"/>
            <a:ext cx="857577" cy="215444"/>
          </a:xfrm>
          <a:prstGeom prst="rect">
            <a:avLst/>
          </a:prstGeom>
          <a:noFill/>
        </p:spPr>
        <p:txBody>
          <a:bodyPr wrap="square" rtlCol="0">
            <a:spAutoFit/>
          </a:bodyPr>
          <a:lstStyle/>
          <a:p>
            <a:pPr algn="ctr" defTabSz="914219">
              <a:defRPr/>
            </a:pPr>
            <a:r>
              <a:rPr lang="en-IN" sz="800" dirty="0">
                <a:solidFill>
                  <a:prstClr val="black"/>
                </a:solidFill>
                <a:latin typeface="Trebuchet MS"/>
              </a:rPr>
              <a:t>SOC 1 Type II</a:t>
            </a:r>
          </a:p>
        </p:txBody>
      </p:sp>
      <p:sp>
        <p:nvSpPr>
          <p:cNvPr id="12" name="TextBox 11">
            <a:extLst>
              <a:ext uri="{FF2B5EF4-FFF2-40B4-BE49-F238E27FC236}">
                <a16:creationId xmlns:a16="http://schemas.microsoft.com/office/drawing/2014/main" id="{DA2386DE-E383-F70A-F716-BC4449C58D43}"/>
              </a:ext>
            </a:extLst>
          </p:cNvPr>
          <p:cNvSpPr txBox="1"/>
          <p:nvPr/>
        </p:nvSpPr>
        <p:spPr>
          <a:xfrm>
            <a:off x="1558981" y="3740209"/>
            <a:ext cx="852776" cy="215444"/>
          </a:xfrm>
          <a:prstGeom prst="rect">
            <a:avLst/>
          </a:prstGeom>
          <a:noFill/>
        </p:spPr>
        <p:txBody>
          <a:bodyPr wrap="square" rtlCol="0">
            <a:spAutoFit/>
          </a:bodyPr>
          <a:lstStyle/>
          <a:p>
            <a:pPr algn="ctr" defTabSz="914219">
              <a:defRPr/>
            </a:pPr>
            <a:r>
              <a:rPr lang="en-IN" sz="800" dirty="0">
                <a:solidFill>
                  <a:prstClr val="black"/>
                </a:solidFill>
                <a:latin typeface="Trebuchet MS"/>
              </a:rPr>
              <a:t>SOC 2 Type II</a:t>
            </a:r>
          </a:p>
        </p:txBody>
      </p:sp>
      <p:sp>
        <p:nvSpPr>
          <p:cNvPr id="13" name="TextBox 12">
            <a:extLst>
              <a:ext uri="{FF2B5EF4-FFF2-40B4-BE49-F238E27FC236}">
                <a16:creationId xmlns:a16="http://schemas.microsoft.com/office/drawing/2014/main" id="{01C3BFB7-B42C-C28F-C28A-46E54B9A567E}"/>
              </a:ext>
            </a:extLst>
          </p:cNvPr>
          <p:cNvSpPr txBox="1"/>
          <p:nvPr/>
        </p:nvSpPr>
        <p:spPr>
          <a:xfrm>
            <a:off x="2400798" y="3740211"/>
            <a:ext cx="1183198" cy="584775"/>
          </a:xfrm>
          <a:prstGeom prst="rect">
            <a:avLst/>
          </a:prstGeom>
          <a:noFill/>
        </p:spPr>
        <p:txBody>
          <a:bodyPr wrap="square" rtlCol="0">
            <a:spAutoFit/>
          </a:bodyPr>
          <a:lstStyle/>
          <a:p>
            <a:pPr algn="ctr" defTabSz="914219">
              <a:defRPr/>
            </a:pPr>
            <a:r>
              <a:rPr lang="en-IN" sz="800" dirty="0">
                <a:solidFill>
                  <a:prstClr val="black"/>
                </a:solidFill>
                <a:latin typeface="Trebuchet MS"/>
              </a:rPr>
              <a:t>World’s international standard for occupational health and safety</a:t>
            </a:r>
          </a:p>
        </p:txBody>
      </p:sp>
      <p:sp>
        <p:nvSpPr>
          <p:cNvPr id="14" name="TextBox 13">
            <a:extLst>
              <a:ext uri="{FF2B5EF4-FFF2-40B4-BE49-F238E27FC236}">
                <a16:creationId xmlns:a16="http://schemas.microsoft.com/office/drawing/2014/main" id="{B87F0E2D-12F2-905E-9315-0EE4DF834866}"/>
              </a:ext>
            </a:extLst>
          </p:cNvPr>
          <p:cNvSpPr txBox="1"/>
          <p:nvPr/>
        </p:nvSpPr>
        <p:spPr>
          <a:xfrm>
            <a:off x="4479740" y="3740209"/>
            <a:ext cx="1096625" cy="461665"/>
          </a:xfrm>
          <a:prstGeom prst="rect">
            <a:avLst/>
          </a:prstGeom>
          <a:noFill/>
        </p:spPr>
        <p:txBody>
          <a:bodyPr wrap="square" rtlCol="0">
            <a:spAutoFit/>
          </a:bodyPr>
          <a:lstStyle/>
          <a:p>
            <a:pPr algn="ctr" defTabSz="914219">
              <a:defRPr/>
            </a:pPr>
            <a:r>
              <a:rPr lang="en-IN" sz="800" dirty="0">
                <a:solidFill>
                  <a:prstClr val="black"/>
                </a:solidFill>
                <a:latin typeface="Trebuchet MS"/>
              </a:rPr>
              <a:t>Environmental Management system</a:t>
            </a:r>
          </a:p>
        </p:txBody>
      </p:sp>
      <p:pic>
        <p:nvPicPr>
          <p:cNvPr id="17" name="Picture 16" descr="Graphical user interface, application&#10;&#10;Description automatically generated with medium confidence">
            <a:extLst>
              <a:ext uri="{FF2B5EF4-FFF2-40B4-BE49-F238E27FC236}">
                <a16:creationId xmlns:a16="http://schemas.microsoft.com/office/drawing/2014/main" id="{DEEE2420-6C25-0F0F-20F4-F46652D50C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262"/>
          <a:stretch/>
        </p:blipFill>
        <p:spPr>
          <a:xfrm>
            <a:off x="671353" y="2896973"/>
            <a:ext cx="709274" cy="720000"/>
          </a:xfrm>
          <a:prstGeom prst="rect">
            <a:avLst/>
          </a:prstGeom>
        </p:spPr>
      </p:pic>
      <p:pic>
        <p:nvPicPr>
          <p:cNvPr id="19" name="Picture 18" descr="A picture containing application&#10;&#10;Description automatically generated">
            <a:extLst>
              <a:ext uri="{FF2B5EF4-FFF2-40B4-BE49-F238E27FC236}">
                <a16:creationId xmlns:a16="http://schemas.microsoft.com/office/drawing/2014/main" id="{D087010C-34AC-24FF-945A-BB788BFDB5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936" y="2896973"/>
            <a:ext cx="720000" cy="720000"/>
          </a:xfrm>
          <a:prstGeom prst="rect">
            <a:avLst/>
          </a:prstGeom>
        </p:spPr>
      </p:pic>
      <p:pic>
        <p:nvPicPr>
          <p:cNvPr id="21" name="Picture 20" descr="Logo&#10;&#10;Description automatically generated">
            <a:extLst>
              <a:ext uri="{FF2B5EF4-FFF2-40B4-BE49-F238E27FC236}">
                <a16:creationId xmlns:a16="http://schemas.microsoft.com/office/drawing/2014/main" id="{1FFDC4FD-B407-6AE9-C2F8-C1556435F7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9454" y="1377596"/>
            <a:ext cx="647091" cy="720000"/>
          </a:xfrm>
          <a:prstGeom prst="rect">
            <a:avLst/>
          </a:prstGeom>
        </p:spPr>
      </p:pic>
      <p:pic>
        <p:nvPicPr>
          <p:cNvPr id="23" name="Picture 22" descr="Graphical user interface, text, website&#10;&#10;Description automatically generated">
            <a:extLst>
              <a:ext uri="{FF2B5EF4-FFF2-40B4-BE49-F238E27FC236}">
                <a16:creationId xmlns:a16="http://schemas.microsoft.com/office/drawing/2014/main" id="{4F2A5BE7-BE77-A006-EEEC-D5412C964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322" y="1377596"/>
            <a:ext cx="1842797" cy="720000"/>
          </a:xfrm>
          <a:prstGeom prst="rect">
            <a:avLst/>
          </a:prstGeom>
        </p:spPr>
      </p:pic>
      <p:pic>
        <p:nvPicPr>
          <p:cNvPr id="25" name="Picture 24" descr="Logo&#10;&#10;Description automatically generated">
            <a:extLst>
              <a:ext uri="{FF2B5EF4-FFF2-40B4-BE49-F238E27FC236}">
                <a16:creationId xmlns:a16="http://schemas.microsoft.com/office/drawing/2014/main" id="{647467C8-6E2D-326B-59D3-EC78FAC4D4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9246" y="2896973"/>
            <a:ext cx="727500" cy="720000"/>
          </a:xfrm>
          <a:prstGeom prst="rect">
            <a:avLst/>
          </a:prstGeom>
        </p:spPr>
      </p:pic>
      <p:pic>
        <p:nvPicPr>
          <p:cNvPr id="27" name="Picture 26" descr="Logo&#10;&#10;Description automatically generated">
            <a:extLst>
              <a:ext uri="{FF2B5EF4-FFF2-40B4-BE49-F238E27FC236}">
                <a16:creationId xmlns:a16="http://schemas.microsoft.com/office/drawing/2014/main" id="{42C05888-E240-5A63-A797-CD2124F93E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0205" y="2896973"/>
            <a:ext cx="790730" cy="720000"/>
          </a:xfrm>
          <a:prstGeom prst="rect">
            <a:avLst/>
          </a:prstGeom>
        </p:spPr>
      </p:pic>
      <p:pic>
        <p:nvPicPr>
          <p:cNvPr id="29" name="Picture 28" descr="Diagram&#10;&#10;Description automatically generated">
            <a:extLst>
              <a:ext uri="{FF2B5EF4-FFF2-40B4-BE49-F238E27FC236}">
                <a16:creationId xmlns:a16="http://schemas.microsoft.com/office/drawing/2014/main" id="{D65F4929-6FEE-98E3-3478-C24D00AC5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9672" y="1377596"/>
            <a:ext cx="805713" cy="720000"/>
          </a:xfrm>
          <a:prstGeom prst="rect">
            <a:avLst/>
          </a:prstGeom>
        </p:spPr>
      </p:pic>
      <p:pic>
        <p:nvPicPr>
          <p:cNvPr id="31" name="Picture 30" descr="A picture containing text, wheel, gear&#10;&#10;Description automatically generated">
            <a:extLst>
              <a:ext uri="{FF2B5EF4-FFF2-40B4-BE49-F238E27FC236}">
                <a16:creationId xmlns:a16="http://schemas.microsoft.com/office/drawing/2014/main" id="{3182E7AE-7229-4286-1D0A-D55C3E6AF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6554" y="1377596"/>
            <a:ext cx="720000" cy="720000"/>
          </a:xfrm>
          <a:prstGeom prst="rect">
            <a:avLst/>
          </a:prstGeom>
        </p:spPr>
      </p:pic>
      <p:sp>
        <p:nvSpPr>
          <p:cNvPr id="3" name="TextBox 2">
            <a:extLst>
              <a:ext uri="{FF2B5EF4-FFF2-40B4-BE49-F238E27FC236}">
                <a16:creationId xmlns:a16="http://schemas.microsoft.com/office/drawing/2014/main" id="{21B50F79-2868-1D23-F7F1-D59060DDDF00}"/>
              </a:ext>
            </a:extLst>
          </p:cNvPr>
          <p:cNvSpPr txBox="1"/>
          <p:nvPr/>
        </p:nvSpPr>
        <p:spPr>
          <a:xfrm>
            <a:off x="7660899" y="2144545"/>
            <a:ext cx="1013056" cy="461665"/>
          </a:xfrm>
          <a:prstGeom prst="rect">
            <a:avLst/>
          </a:prstGeom>
          <a:noFill/>
        </p:spPr>
        <p:txBody>
          <a:bodyPr wrap="square" rtlCol="0">
            <a:spAutoFit/>
          </a:bodyPr>
          <a:lstStyle/>
          <a:p>
            <a:pPr algn="ctr" defTabSz="914219">
              <a:defRPr/>
            </a:pPr>
            <a:r>
              <a:rPr lang="en-IN" sz="800" dirty="0">
                <a:solidFill>
                  <a:prstClr val="black"/>
                </a:solidFill>
                <a:latin typeface="Trebuchet MS"/>
              </a:rPr>
              <a:t>Telecom Data Center &amp; Managed Services</a:t>
            </a:r>
          </a:p>
        </p:txBody>
      </p:sp>
      <p:pic>
        <p:nvPicPr>
          <p:cNvPr id="4" name="Picture 3">
            <a:extLst>
              <a:ext uri="{FF2B5EF4-FFF2-40B4-BE49-F238E27FC236}">
                <a16:creationId xmlns:a16="http://schemas.microsoft.com/office/drawing/2014/main" id="{8EF555D6-4A0D-3F7B-144A-1740112DBB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0" t="4274" r="15495" b="5299"/>
          <a:stretch/>
        </p:blipFill>
        <p:spPr>
          <a:xfrm>
            <a:off x="7800935" y="1377596"/>
            <a:ext cx="732987" cy="720000"/>
          </a:xfrm>
          <a:prstGeom prst="rect">
            <a:avLst/>
          </a:prstGeom>
        </p:spPr>
      </p:pic>
      <p:sp>
        <p:nvSpPr>
          <p:cNvPr id="5" name="TextBox 4">
            <a:extLst>
              <a:ext uri="{FF2B5EF4-FFF2-40B4-BE49-F238E27FC236}">
                <a16:creationId xmlns:a16="http://schemas.microsoft.com/office/drawing/2014/main" id="{6AF1ECFD-AAFE-434C-D5F7-75CAC5D1B382}"/>
              </a:ext>
            </a:extLst>
          </p:cNvPr>
          <p:cNvSpPr txBox="1"/>
          <p:nvPr/>
        </p:nvSpPr>
        <p:spPr>
          <a:xfrm>
            <a:off x="3507428" y="3740209"/>
            <a:ext cx="988193" cy="584775"/>
          </a:xfrm>
          <a:prstGeom prst="rect">
            <a:avLst/>
          </a:prstGeom>
          <a:noFill/>
        </p:spPr>
        <p:txBody>
          <a:bodyPr wrap="square" rtlCol="0">
            <a:spAutoFit/>
          </a:bodyPr>
          <a:lstStyle/>
          <a:p>
            <a:pPr algn="ctr" defTabSz="914219">
              <a:defRPr/>
            </a:pPr>
            <a:r>
              <a:rPr lang="en-IN" sz="800" dirty="0">
                <a:solidFill>
                  <a:prstClr val="black"/>
                </a:solidFill>
                <a:latin typeface="Trebuchet MS"/>
              </a:rPr>
              <a:t>Business Continuity Management System</a:t>
            </a:r>
          </a:p>
        </p:txBody>
      </p:sp>
      <p:pic>
        <p:nvPicPr>
          <p:cNvPr id="6" name="Picture 5">
            <a:extLst>
              <a:ext uri="{FF2B5EF4-FFF2-40B4-BE49-F238E27FC236}">
                <a16:creationId xmlns:a16="http://schemas.microsoft.com/office/drawing/2014/main" id="{CAEC9938-88AB-E775-F9D1-5676A3BEB94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596" t="3983" r="21542" b="2481"/>
          <a:stretch/>
        </p:blipFill>
        <p:spPr>
          <a:xfrm>
            <a:off x="3621058" y="2896973"/>
            <a:ext cx="764837" cy="720000"/>
          </a:xfrm>
          <a:prstGeom prst="rect">
            <a:avLst/>
          </a:prstGeom>
        </p:spPr>
      </p:pic>
      <p:sp>
        <p:nvSpPr>
          <p:cNvPr id="18" name="TextBox 17">
            <a:extLst>
              <a:ext uri="{FF2B5EF4-FFF2-40B4-BE49-F238E27FC236}">
                <a16:creationId xmlns:a16="http://schemas.microsoft.com/office/drawing/2014/main" id="{072781EB-0E8E-2AB7-F8E3-301E7D4B7FB4}"/>
              </a:ext>
            </a:extLst>
          </p:cNvPr>
          <p:cNvSpPr txBox="1"/>
          <p:nvPr/>
        </p:nvSpPr>
        <p:spPr>
          <a:xfrm>
            <a:off x="5731715" y="2144544"/>
            <a:ext cx="862569" cy="338554"/>
          </a:xfrm>
          <a:prstGeom prst="rect">
            <a:avLst/>
          </a:prstGeom>
          <a:noFill/>
        </p:spPr>
        <p:txBody>
          <a:bodyPr wrap="square" rtlCol="0">
            <a:spAutoFit/>
          </a:bodyPr>
          <a:lstStyle/>
          <a:p>
            <a:pPr algn="ctr" defTabSz="914219">
              <a:defRPr/>
            </a:pPr>
            <a:r>
              <a:rPr lang="en-US" sz="800" dirty="0">
                <a:solidFill>
                  <a:prstClr val="black"/>
                </a:solidFill>
                <a:latin typeface="Trebuchet MS"/>
              </a:rPr>
              <a:t>I</a:t>
            </a:r>
            <a:r>
              <a:rPr lang="en-IN" sz="800" dirty="0">
                <a:solidFill>
                  <a:prstClr val="black"/>
                </a:solidFill>
                <a:latin typeface="Trebuchet MS"/>
              </a:rPr>
              <a:t>T Service Management</a:t>
            </a:r>
          </a:p>
        </p:txBody>
      </p:sp>
      <p:pic>
        <p:nvPicPr>
          <p:cNvPr id="26" name="Picture 25">
            <a:extLst>
              <a:ext uri="{FF2B5EF4-FFF2-40B4-BE49-F238E27FC236}">
                <a16:creationId xmlns:a16="http://schemas.microsoft.com/office/drawing/2014/main" id="{ECBE7BF2-FB7A-CC2C-3DE2-62CA0282EE47}"/>
              </a:ext>
            </a:extLst>
          </p:cNvPr>
          <p:cNvPicPr>
            <a:picLocks noChangeAspect="1"/>
          </p:cNvPicPr>
          <p:nvPr/>
        </p:nvPicPr>
        <p:blipFill rotWithShape="1">
          <a:blip r:embed="rId13"/>
          <a:srcRect l="62054" t="1589" b="1"/>
          <a:stretch/>
        </p:blipFill>
        <p:spPr>
          <a:xfrm>
            <a:off x="1567398" y="1484777"/>
            <a:ext cx="955459" cy="473238"/>
          </a:xfrm>
          <a:prstGeom prst="rect">
            <a:avLst/>
          </a:prstGeom>
        </p:spPr>
      </p:pic>
      <p:pic>
        <p:nvPicPr>
          <p:cNvPr id="10" name="Picture 9">
            <a:extLst>
              <a:ext uri="{FF2B5EF4-FFF2-40B4-BE49-F238E27FC236}">
                <a16:creationId xmlns:a16="http://schemas.microsoft.com/office/drawing/2014/main" id="{09511BA2-9EE3-840C-928D-B8FEB5D48EE1}"/>
              </a:ext>
            </a:extLst>
          </p:cNvPr>
          <p:cNvPicPr>
            <a:picLocks noChangeAspect="1"/>
          </p:cNvPicPr>
          <p:nvPr/>
        </p:nvPicPr>
        <p:blipFill>
          <a:blip r:embed="rId14"/>
          <a:stretch>
            <a:fillRect/>
          </a:stretch>
        </p:blipFill>
        <p:spPr>
          <a:xfrm>
            <a:off x="5632293" y="2896973"/>
            <a:ext cx="440471" cy="720000"/>
          </a:xfrm>
          <a:prstGeom prst="rect">
            <a:avLst/>
          </a:prstGeom>
        </p:spPr>
      </p:pic>
      <p:pic>
        <p:nvPicPr>
          <p:cNvPr id="1026" name="Picture 2" descr="MEITY - GOV INDIA Case Study | Amazon Web Services">
            <a:extLst>
              <a:ext uri="{FF2B5EF4-FFF2-40B4-BE49-F238E27FC236}">
                <a16:creationId xmlns:a16="http://schemas.microsoft.com/office/drawing/2014/main" id="{BE88F378-0F9A-21BB-A651-0ECB1E55ACF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5413" y="1444302"/>
            <a:ext cx="651428" cy="64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isco service provider partner of the year 2017">
            <a:extLst>
              <a:ext uri="{FF2B5EF4-FFF2-40B4-BE49-F238E27FC236}">
                <a16:creationId xmlns:a16="http://schemas.microsoft.com/office/drawing/2014/main" id="{C0E85995-156D-2A7F-9185-F5D7CFB5F1D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69178" y="2961017"/>
            <a:ext cx="594638" cy="655957"/>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2FF73C2C-7B44-AE2C-5CE0-351F4F329827}"/>
              </a:ext>
            </a:extLst>
          </p:cNvPr>
          <p:cNvGrpSpPr/>
          <p:nvPr/>
        </p:nvGrpSpPr>
        <p:grpSpPr>
          <a:xfrm>
            <a:off x="7264313" y="3043552"/>
            <a:ext cx="803415" cy="461666"/>
            <a:chOff x="3546100" y="4468830"/>
            <a:chExt cx="853036" cy="475040"/>
          </a:xfrm>
        </p:grpSpPr>
        <p:pic>
          <p:nvPicPr>
            <p:cNvPr id="1025" name="Picture 8" descr="Image result for microsoft hosting partner logo">
              <a:extLst>
                <a:ext uri="{FF2B5EF4-FFF2-40B4-BE49-F238E27FC236}">
                  <a16:creationId xmlns:a16="http://schemas.microsoft.com/office/drawing/2014/main" id="{D47B63F7-A86B-BDD7-3B06-B603947E5BE3}"/>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t="23908" b="23173"/>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900085ED-DD1C-96FA-0E9F-686395BCC524}"/>
                </a:ext>
              </a:extLst>
            </p:cNvPr>
            <p:cNvSpPr>
              <a:spLocks/>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a:defRPr/>
              </a:pPr>
              <a:r>
                <a:rPr lang="en-US" sz="700" b="1" dirty="0">
                  <a:solidFill>
                    <a:prstClr val="white"/>
                  </a:solidFill>
                  <a:latin typeface="Trebuchet MS"/>
                </a:rPr>
                <a:t>Hosting Partner</a:t>
              </a:r>
            </a:p>
          </p:txBody>
        </p:sp>
      </p:grpSp>
      <p:sp>
        <p:nvSpPr>
          <p:cNvPr id="32" name="TextBox 31">
            <a:extLst>
              <a:ext uri="{FF2B5EF4-FFF2-40B4-BE49-F238E27FC236}">
                <a16:creationId xmlns:a16="http://schemas.microsoft.com/office/drawing/2014/main" id="{708EFD32-1CE6-7317-1FF4-B93707B569CE}"/>
              </a:ext>
            </a:extLst>
          </p:cNvPr>
          <p:cNvSpPr txBox="1"/>
          <p:nvPr/>
        </p:nvSpPr>
        <p:spPr>
          <a:xfrm>
            <a:off x="1518391" y="2031333"/>
            <a:ext cx="853512" cy="461665"/>
          </a:xfrm>
          <a:prstGeom prst="rect">
            <a:avLst/>
          </a:prstGeom>
          <a:noFill/>
        </p:spPr>
        <p:txBody>
          <a:bodyPr wrap="square" rtlCol="0">
            <a:spAutoFit/>
          </a:bodyPr>
          <a:lstStyle/>
          <a:p>
            <a:pPr algn="ctr" defTabSz="914219">
              <a:defRPr/>
            </a:pPr>
            <a:r>
              <a:rPr lang="en-US" sz="800" dirty="0">
                <a:solidFill>
                  <a:prstClr val="black"/>
                </a:solidFill>
                <a:latin typeface="Trebuchet MS"/>
              </a:rPr>
              <a:t>India’s 1st Nvidia DGX Ready DC</a:t>
            </a:r>
            <a:r>
              <a:rPr lang="en-IN" sz="800" dirty="0">
                <a:solidFill>
                  <a:prstClr val="black"/>
                </a:solidFill>
                <a:latin typeface="Trebuchet MS"/>
              </a:rPr>
              <a:t> </a:t>
            </a:r>
          </a:p>
        </p:txBody>
      </p:sp>
      <p:sp>
        <p:nvSpPr>
          <p:cNvPr id="33" name="TextBox 32">
            <a:extLst>
              <a:ext uri="{FF2B5EF4-FFF2-40B4-BE49-F238E27FC236}">
                <a16:creationId xmlns:a16="http://schemas.microsoft.com/office/drawing/2014/main" id="{61A00750-0BEE-7F15-39A6-F613F6909E51}"/>
              </a:ext>
            </a:extLst>
          </p:cNvPr>
          <p:cNvSpPr txBox="1"/>
          <p:nvPr/>
        </p:nvSpPr>
        <p:spPr>
          <a:xfrm>
            <a:off x="618675" y="2061598"/>
            <a:ext cx="735022" cy="461665"/>
          </a:xfrm>
          <a:prstGeom prst="rect">
            <a:avLst/>
          </a:prstGeom>
          <a:noFill/>
        </p:spPr>
        <p:txBody>
          <a:bodyPr wrap="square" rtlCol="0">
            <a:spAutoFit/>
          </a:bodyPr>
          <a:lstStyle/>
          <a:p>
            <a:pPr algn="ctr" defTabSz="914219">
              <a:defRPr/>
            </a:pPr>
            <a:r>
              <a:rPr lang="en-IN" sz="800" dirty="0">
                <a:solidFill>
                  <a:prstClr val="black"/>
                </a:solidFill>
                <a:latin typeface="Trebuchet MS"/>
              </a:rPr>
              <a:t>MEITY Cloud Empanelled</a:t>
            </a:r>
          </a:p>
        </p:txBody>
      </p:sp>
      <p:sp>
        <p:nvSpPr>
          <p:cNvPr id="35" name="TextBox 34">
            <a:extLst>
              <a:ext uri="{FF2B5EF4-FFF2-40B4-BE49-F238E27FC236}">
                <a16:creationId xmlns:a16="http://schemas.microsoft.com/office/drawing/2014/main" id="{7CE7EF16-D8B6-7859-264C-72D86F310127}"/>
              </a:ext>
            </a:extLst>
          </p:cNvPr>
          <p:cNvSpPr txBox="1"/>
          <p:nvPr/>
        </p:nvSpPr>
        <p:spPr>
          <a:xfrm>
            <a:off x="5459509" y="3740209"/>
            <a:ext cx="736694" cy="338554"/>
          </a:xfrm>
          <a:prstGeom prst="rect">
            <a:avLst/>
          </a:prstGeom>
          <a:noFill/>
        </p:spPr>
        <p:txBody>
          <a:bodyPr wrap="square" rtlCol="0">
            <a:spAutoFit/>
          </a:bodyPr>
          <a:lstStyle/>
          <a:p>
            <a:pPr algn="ctr" defTabSz="914219">
              <a:defRPr/>
            </a:pPr>
            <a:r>
              <a:rPr lang="en-IN" sz="800" dirty="0">
                <a:solidFill>
                  <a:prstClr val="black"/>
                </a:solidFill>
                <a:latin typeface="Trebuchet MS"/>
              </a:rPr>
              <a:t>Green Building</a:t>
            </a:r>
          </a:p>
        </p:txBody>
      </p:sp>
      <p:pic>
        <p:nvPicPr>
          <p:cNvPr id="36" name="Picture 35">
            <a:extLst>
              <a:ext uri="{FF2B5EF4-FFF2-40B4-BE49-F238E27FC236}">
                <a16:creationId xmlns:a16="http://schemas.microsoft.com/office/drawing/2014/main" id="{AE6E62C3-A901-762F-6EE0-ECC2812A1218}"/>
              </a:ext>
            </a:extLst>
          </p:cNvPr>
          <p:cNvPicPr>
            <a:picLocks noChangeAspect="1"/>
          </p:cNvPicPr>
          <p:nvPr/>
        </p:nvPicPr>
        <p:blipFill rotWithShape="1">
          <a:blip r:embed="rId18"/>
          <a:srcRect l="190" t="846" r="921" b="82"/>
          <a:stretch/>
        </p:blipFill>
        <p:spPr>
          <a:xfrm>
            <a:off x="6242932" y="3740209"/>
            <a:ext cx="594638" cy="384180"/>
          </a:xfrm>
          <a:prstGeom prst="rect">
            <a:avLst/>
          </a:prstGeom>
        </p:spPr>
      </p:pic>
      <p:sp>
        <p:nvSpPr>
          <p:cNvPr id="37" name="TextBox 36">
            <a:extLst>
              <a:ext uri="{FF2B5EF4-FFF2-40B4-BE49-F238E27FC236}">
                <a16:creationId xmlns:a16="http://schemas.microsoft.com/office/drawing/2014/main" id="{EE836037-2267-86A4-A054-DA5AC6E39264}"/>
              </a:ext>
            </a:extLst>
          </p:cNvPr>
          <p:cNvSpPr txBox="1"/>
          <p:nvPr/>
        </p:nvSpPr>
        <p:spPr>
          <a:xfrm>
            <a:off x="6779672" y="3680793"/>
            <a:ext cx="2242409" cy="461663"/>
          </a:xfrm>
          <a:prstGeom prst="rect">
            <a:avLst/>
          </a:prstGeom>
          <a:noFill/>
        </p:spPr>
        <p:txBody>
          <a:bodyPr wrap="square" lIns="91438" tIns="45719" rIns="91438" bIns="45719" rtlCol="0">
            <a:spAutoFit/>
          </a:bodyPr>
          <a:lstStyle/>
          <a:p>
            <a:pPr defTabSz="685749">
              <a:defRPr/>
            </a:pPr>
            <a:r>
              <a:rPr lang="en-IN" sz="600" b="1" dirty="0">
                <a:solidFill>
                  <a:prstClr val="black"/>
                </a:solidFill>
                <a:latin typeface="Trebuchet MS"/>
              </a:rPr>
              <a:t>SAP</a:t>
            </a:r>
            <a:r>
              <a:rPr lang="en-IN" sz="600" dirty="0">
                <a:solidFill>
                  <a:prstClr val="black"/>
                </a:solidFill>
                <a:latin typeface="Trebuchet MS"/>
              </a:rPr>
              <a:t> Certified In </a:t>
            </a:r>
            <a:r>
              <a:rPr lang="en-IN" sz="600" b="1" dirty="0">
                <a:solidFill>
                  <a:prstClr val="black"/>
                </a:solidFill>
                <a:latin typeface="Trebuchet MS"/>
              </a:rPr>
              <a:t>Hosting Services</a:t>
            </a:r>
          </a:p>
          <a:p>
            <a:pPr defTabSz="685749">
              <a:defRPr/>
            </a:pPr>
            <a:r>
              <a:rPr lang="en-IN" sz="600" b="1" dirty="0">
                <a:solidFill>
                  <a:prstClr val="black"/>
                </a:solidFill>
                <a:latin typeface="Trebuchet MS"/>
              </a:rPr>
              <a:t>SAP</a:t>
            </a:r>
            <a:r>
              <a:rPr lang="en-IN" sz="600" dirty="0">
                <a:solidFill>
                  <a:prstClr val="black"/>
                </a:solidFill>
                <a:latin typeface="Trebuchet MS"/>
              </a:rPr>
              <a:t> Certified In </a:t>
            </a:r>
            <a:r>
              <a:rPr lang="en-IN" sz="600" b="1" dirty="0">
                <a:solidFill>
                  <a:prstClr val="black"/>
                </a:solidFill>
                <a:latin typeface="Trebuchet MS"/>
              </a:rPr>
              <a:t>Cloud Services</a:t>
            </a:r>
          </a:p>
          <a:p>
            <a:pPr defTabSz="685749">
              <a:defRPr/>
            </a:pPr>
            <a:r>
              <a:rPr lang="en-IN" sz="600" b="1" dirty="0">
                <a:solidFill>
                  <a:prstClr val="black"/>
                </a:solidFill>
                <a:latin typeface="Trebuchet MS"/>
              </a:rPr>
              <a:t>SAP</a:t>
            </a:r>
            <a:r>
              <a:rPr lang="en-IN" sz="600" dirty="0">
                <a:solidFill>
                  <a:prstClr val="black"/>
                </a:solidFill>
                <a:latin typeface="Trebuchet MS"/>
              </a:rPr>
              <a:t> Certified In </a:t>
            </a:r>
            <a:r>
              <a:rPr lang="en-IN" sz="600" b="1" dirty="0">
                <a:solidFill>
                  <a:prstClr val="black"/>
                </a:solidFill>
                <a:latin typeface="Trebuchet MS"/>
              </a:rPr>
              <a:t>SAP HANA Operations Services</a:t>
            </a:r>
          </a:p>
          <a:p>
            <a:pPr defTabSz="685749">
              <a:defRPr/>
            </a:pPr>
            <a:r>
              <a:rPr lang="en-IN" sz="600" b="1" dirty="0">
                <a:solidFill>
                  <a:prstClr val="black"/>
                </a:solidFill>
                <a:latin typeface="Trebuchet MS"/>
              </a:rPr>
              <a:t>SAP</a:t>
            </a:r>
            <a:r>
              <a:rPr lang="en-IN" sz="600" dirty="0">
                <a:solidFill>
                  <a:prstClr val="black"/>
                </a:solidFill>
                <a:latin typeface="Trebuchet MS"/>
              </a:rPr>
              <a:t> Certified In </a:t>
            </a:r>
            <a:r>
              <a:rPr lang="en-IN" sz="600" b="1" dirty="0">
                <a:solidFill>
                  <a:prstClr val="black"/>
                </a:solidFill>
                <a:latin typeface="Trebuchet MS"/>
              </a:rPr>
              <a:t>Application Management Services </a:t>
            </a:r>
          </a:p>
        </p:txBody>
      </p:sp>
    </p:spTree>
    <p:extLst>
      <p:ext uri="{BB962C8B-B14F-4D97-AF65-F5344CB8AC3E}">
        <p14:creationId xmlns:p14="http://schemas.microsoft.com/office/powerpoint/2010/main" val="34201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uildings with trees and roads&#10;&#10;Description automatically generated">
            <a:extLst>
              <a:ext uri="{FF2B5EF4-FFF2-40B4-BE49-F238E27FC236}">
                <a16:creationId xmlns:a16="http://schemas.microsoft.com/office/drawing/2014/main" id="{298E2DD3-3DBA-1640-2F99-2BA866D28E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4" t="8479" r="3545" b="17637"/>
          <a:stretch/>
        </p:blipFill>
        <p:spPr>
          <a:xfrm>
            <a:off x="320965" y="987425"/>
            <a:ext cx="4811515" cy="1647083"/>
          </a:xfrm>
          <a:prstGeom prst="rect">
            <a:avLst/>
          </a:prstGeom>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a:xfrm>
            <a:off x="324000" y="211574"/>
            <a:ext cx="8496150" cy="415490"/>
          </a:xfrm>
        </p:spPr>
        <p:txBody>
          <a:bodyPr/>
          <a:lstStyle/>
          <a:p>
            <a:r>
              <a:rPr lang="en-IN" dirty="0"/>
              <a:t>OUR HYPERSCALE DATA CENTER CAMPUSES</a:t>
            </a:r>
          </a:p>
        </p:txBody>
      </p:sp>
      <p:graphicFrame>
        <p:nvGraphicFramePr>
          <p:cNvPr id="18" name="Diagram 17">
            <a:extLst>
              <a:ext uri="{FF2B5EF4-FFF2-40B4-BE49-F238E27FC236}">
                <a16:creationId xmlns:a16="http://schemas.microsoft.com/office/drawing/2014/main" id="{A670DE06-41C0-AAC0-CCBD-1F2B8BB6BFB2}"/>
              </a:ext>
            </a:extLst>
          </p:cNvPr>
          <p:cNvGraphicFramePr/>
          <p:nvPr/>
        </p:nvGraphicFramePr>
        <p:xfrm>
          <a:off x="323850" y="1033467"/>
          <a:ext cx="2700000" cy="21471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9" name="Group 38">
            <a:extLst>
              <a:ext uri="{FF2B5EF4-FFF2-40B4-BE49-F238E27FC236}">
                <a16:creationId xmlns:a16="http://schemas.microsoft.com/office/drawing/2014/main" id="{91601B0A-B655-2F4C-532E-C09833854607}"/>
              </a:ext>
            </a:extLst>
          </p:cNvPr>
          <p:cNvGrpSpPr/>
          <p:nvPr/>
        </p:nvGrpSpPr>
        <p:grpSpPr>
          <a:xfrm>
            <a:off x="5803144" y="996037"/>
            <a:ext cx="3022488" cy="1647083"/>
            <a:chOff x="319655" y="3038446"/>
            <a:chExt cx="2840665" cy="1548000"/>
          </a:xfrm>
        </p:grpSpPr>
        <p:pic>
          <p:nvPicPr>
            <p:cNvPr id="7" name="Picture 6" descr="A picture containing sky, building, outdoor, property&#10;&#10;Description automatically generated">
              <a:extLst>
                <a:ext uri="{FF2B5EF4-FFF2-40B4-BE49-F238E27FC236}">
                  <a16:creationId xmlns:a16="http://schemas.microsoft.com/office/drawing/2014/main" id="{E4ED5795-FCFC-F50B-5FF9-136EF542A4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880" t="325" r="6388" b="2329"/>
            <a:stretch/>
          </p:blipFill>
          <p:spPr>
            <a:xfrm>
              <a:off x="326360" y="3038446"/>
              <a:ext cx="2833960" cy="1548000"/>
            </a:xfrm>
            <a:prstGeom prst="rect">
              <a:avLst/>
            </a:prstGeom>
            <a:ln>
              <a:solidFill>
                <a:schemeClr val="bg1"/>
              </a:solidFill>
            </a:ln>
          </p:spPr>
        </p:pic>
        <p:sp>
          <p:nvSpPr>
            <p:cNvPr id="20" name="Rectangle: Rounded Corners 19">
              <a:extLst>
                <a:ext uri="{FF2B5EF4-FFF2-40B4-BE49-F238E27FC236}">
                  <a16:creationId xmlns:a16="http://schemas.microsoft.com/office/drawing/2014/main" id="{04A3ACDC-CC6C-5285-CB30-6F48D9B4954F}"/>
                </a:ext>
              </a:extLst>
            </p:cNvPr>
            <p:cNvSpPr/>
            <p:nvPr/>
          </p:nvSpPr>
          <p:spPr>
            <a:xfrm>
              <a:off x="330340" y="4219558"/>
              <a:ext cx="2826000" cy="360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IN" sz="1800" dirty="0">
                <a:solidFill>
                  <a:prstClr val="white"/>
                </a:solidFill>
                <a:latin typeface="Trebuchet MS"/>
              </a:endParaRPr>
            </a:p>
          </p:txBody>
        </p:sp>
        <p:sp>
          <p:nvSpPr>
            <p:cNvPr id="9" name="TextBox 8">
              <a:extLst>
                <a:ext uri="{FF2B5EF4-FFF2-40B4-BE49-F238E27FC236}">
                  <a16:creationId xmlns:a16="http://schemas.microsoft.com/office/drawing/2014/main" id="{543018C1-4635-5FA4-B5B8-8D6C57704287}"/>
                </a:ext>
              </a:extLst>
            </p:cNvPr>
            <p:cNvSpPr txBox="1"/>
            <p:nvPr/>
          </p:nvSpPr>
          <p:spPr>
            <a:xfrm>
              <a:off x="319655" y="4210226"/>
              <a:ext cx="2833960" cy="347114"/>
            </a:xfrm>
            <a:prstGeom prst="rect">
              <a:avLst/>
            </a:prstGeom>
            <a:noFill/>
          </p:spPr>
          <p:txBody>
            <a:bodyPr wrap="square" rtlCol="0">
              <a:spAutoFit/>
            </a:bodyPr>
            <a:lstStyle/>
            <a:p>
              <a:pPr algn="ctr" defTabSz="914264">
                <a:defRPr/>
              </a:pPr>
              <a:r>
                <a:rPr lang="en-US" sz="900" b="1" dirty="0">
                  <a:solidFill>
                    <a:prstClr val="white"/>
                  </a:solidFill>
                  <a:latin typeface="Trebuchet MS"/>
                </a:rPr>
                <a:t>Noida 02 </a:t>
              </a:r>
            </a:p>
            <a:p>
              <a:pPr algn="ctr" defTabSz="914264">
                <a:defRPr/>
              </a:pPr>
              <a:r>
                <a:rPr lang="en-US" sz="900" dirty="0">
                  <a:solidFill>
                    <a:prstClr val="white"/>
                  </a:solidFill>
                  <a:latin typeface="Trebuchet MS"/>
                </a:rPr>
                <a:t>Power: 78 MW IT | Racks: 13,000</a:t>
              </a:r>
              <a:endParaRPr lang="en-IN" sz="900" dirty="0">
                <a:solidFill>
                  <a:prstClr val="black"/>
                </a:solidFill>
                <a:latin typeface="Trebuchet MS"/>
              </a:endParaRPr>
            </a:p>
          </p:txBody>
        </p:sp>
      </p:grpSp>
      <p:grpSp>
        <p:nvGrpSpPr>
          <p:cNvPr id="40" name="Group 39">
            <a:extLst>
              <a:ext uri="{FF2B5EF4-FFF2-40B4-BE49-F238E27FC236}">
                <a16:creationId xmlns:a16="http://schemas.microsoft.com/office/drawing/2014/main" id="{EEC178E9-79A3-8866-2D6C-BAA4D2075A12}"/>
              </a:ext>
            </a:extLst>
          </p:cNvPr>
          <p:cNvGrpSpPr/>
          <p:nvPr/>
        </p:nvGrpSpPr>
        <p:grpSpPr>
          <a:xfrm>
            <a:off x="320965" y="3185886"/>
            <a:ext cx="2676428" cy="1548000"/>
            <a:chOff x="3286765" y="3038446"/>
            <a:chExt cx="2676428" cy="1548000"/>
          </a:xfrm>
        </p:grpSpPr>
        <p:pic>
          <p:nvPicPr>
            <p:cNvPr id="19" name="Picture 18" descr="A picture containing tower, building, sky, cloud&#10;&#10;Description automatically generated">
              <a:extLst>
                <a:ext uri="{FF2B5EF4-FFF2-40B4-BE49-F238E27FC236}">
                  <a16:creationId xmlns:a16="http://schemas.microsoft.com/office/drawing/2014/main" id="{7F6C634C-BF59-D091-AD99-DC332AA0265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56" r="5746"/>
            <a:stretch/>
          </p:blipFill>
          <p:spPr>
            <a:xfrm>
              <a:off x="3292616" y="3038446"/>
              <a:ext cx="2665709" cy="1548000"/>
            </a:xfrm>
            <a:prstGeom prst="rect">
              <a:avLst/>
            </a:prstGeom>
            <a:ln>
              <a:solidFill>
                <a:schemeClr val="bg1"/>
              </a:solidFill>
            </a:ln>
          </p:spPr>
        </p:pic>
        <p:sp>
          <p:nvSpPr>
            <p:cNvPr id="22" name="Rectangle: Rounded Corners 21">
              <a:extLst>
                <a:ext uri="{FF2B5EF4-FFF2-40B4-BE49-F238E27FC236}">
                  <a16:creationId xmlns:a16="http://schemas.microsoft.com/office/drawing/2014/main" id="{94E16A44-958B-E138-950D-47161E9831AB}"/>
                </a:ext>
              </a:extLst>
            </p:cNvPr>
            <p:cNvSpPr/>
            <p:nvPr/>
          </p:nvSpPr>
          <p:spPr>
            <a:xfrm>
              <a:off x="3287748" y="4219558"/>
              <a:ext cx="2675445" cy="360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IN" sz="1800" dirty="0">
                <a:solidFill>
                  <a:prstClr val="white"/>
                </a:solidFill>
                <a:latin typeface="Trebuchet MS"/>
              </a:endParaRPr>
            </a:p>
          </p:txBody>
        </p:sp>
        <p:sp>
          <p:nvSpPr>
            <p:cNvPr id="17" name="TextBox 16">
              <a:extLst>
                <a:ext uri="{FF2B5EF4-FFF2-40B4-BE49-F238E27FC236}">
                  <a16:creationId xmlns:a16="http://schemas.microsoft.com/office/drawing/2014/main" id="{BF6ACD27-133D-4625-209E-A56F48A6B4A9}"/>
                </a:ext>
              </a:extLst>
            </p:cNvPr>
            <p:cNvSpPr txBox="1"/>
            <p:nvPr/>
          </p:nvSpPr>
          <p:spPr>
            <a:xfrm>
              <a:off x="3286765" y="4210226"/>
              <a:ext cx="2664000" cy="369332"/>
            </a:xfrm>
            <a:prstGeom prst="rect">
              <a:avLst/>
            </a:prstGeom>
            <a:noFill/>
          </p:spPr>
          <p:txBody>
            <a:bodyPr wrap="square" rtlCol="0">
              <a:spAutoFit/>
            </a:bodyPr>
            <a:lstStyle/>
            <a:p>
              <a:pPr algn="ctr" defTabSz="914264">
                <a:defRPr/>
              </a:pPr>
              <a:r>
                <a:rPr lang="en-IN" sz="900" b="1" dirty="0">
                  <a:solidFill>
                    <a:prstClr val="white"/>
                  </a:solidFill>
                  <a:latin typeface="Trebuchet MS"/>
                </a:rPr>
                <a:t>Chennai 02, Siruseri </a:t>
              </a:r>
            </a:p>
            <a:p>
              <a:pPr algn="ctr" defTabSz="914264">
                <a:defRPr/>
              </a:pPr>
              <a:r>
                <a:rPr lang="en-IN" sz="900" dirty="0">
                  <a:solidFill>
                    <a:prstClr val="white"/>
                  </a:solidFill>
                  <a:latin typeface="Trebuchet MS"/>
                </a:rPr>
                <a:t>Power: 78 MW IT | Racks: 13,000</a:t>
              </a:r>
              <a:endParaRPr lang="en-IN" sz="900" dirty="0">
                <a:solidFill>
                  <a:prstClr val="black"/>
                </a:solidFill>
                <a:latin typeface="Trebuchet MS"/>
              </a:endParaRPr>
            </a:p>
          </p:txBody>
        </p:sp>
      </p:grpSp>
      <p:grpSp>
        <p:nvGrpSpPr>
          <p:cNvPr id="30" name="Group 29">
            <a:extLst>
              <a:ext uri="{FF2B5EF4-FFF2-40B4-BE49-F238E27FC236}">
                <a16:creationId xmlns:a16="http://schemas.microsoft.com/office/drawing/2014/main" id="{4580C485-2A64-8633-138B-5E0C12B67D85}"/>
              </a:ext>
            </a:extLst>
          </p:cNvPr>
          <p:cNvGrpSpPr/>
          <p:nvPr/>
        </p:nvGrpSpPr>
        <p:grpSpPr>
          <a:xfrm>
            <a:off x="6071736" y="3190119"/>
            <a:ext cx="2769854" cy="1571197"/>
            <a:chOff x="3154525" y="3038446"/>
            <a:chExt cx="2769854" cy="1571197"/>
          </a:xfrm>
        </p:grpSpPr>
        <p:pic>
          <p:nvPicPr>
            <p:cNvPr id="11" name="Picture 10" descr="A picture containing scale model, urban design, tree, building&#10;&#10;Description automatically generated">
              <a:extLst>
                <a:ext uri="{FF2B5EF4-FFF2-40B4-BE49-F238E27FC236}">
                  <a16:creationId xmlns:a16="http://schemas.microsoft.com/office/drawing/2014/main" id="{494FBA20-B844-F2A0-5A33-B0EFEB965BF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81" r="3973"/>
            <a:stretch/>
          </p:blipFill>
          <p:spPr>
            <a:xfrm>
              <a:off x="3170656" y="3038446"/>
              <a:ext cx="2747161" cy="1548000"/>
            </a:xfrm>
            <a:prstGeom prst="rect">
              <a:avLst/>
            </a:prstGeom>
            <a:ln>
              <a:solidFill>
                <a:schemeClr val="bg1"/>
              </a:solidFill>
            </a:ln>
          </p:spPr>
        </p:pic>
        <p:grpSp>
          <p:nvGrpSpPr>
            <p:cNvPr id="28" name="Group 27">
              <a:extLst>
                <a:ext uri="{FF2B5EF4-FFF2-40B4-BE49-F238E27FC236}">
                  <a16:creationId xmlns:a16="http://schemas.microsoft.com/office/drawing/2014/main" id="{0931DBC4-CB6A-94F5-A4E7-ABFDF03A0571}"/>
                </a:ext>
              </a:extLst>
            </p:cNvPr>
            <p:cNvGrpSpPr/>
            <p:nvPr/>
          </p:nvGrpSpPr>
          <p:grpSpPr>
            <a:xfrm>
              <a:off x="3154525" y="4219558"/>
              <a:ext cx="2769854" cy="390085"/>
              <a:chOff x="3154525" y="4219558"/>
              <a:chExt cx="2769854" cy="390085"/>
            </a:xfrm>
          </p:grpSpPr>
          <p:sp>
            <p:nvSpPr>
              <p:cNvPr id="25" name="Rectangle: Rounded Corners 24">
                <a:extLst>
                  <a:ext uri="{FF2B5EF4-FFF2-40B4-BE49-F238E27FC236}">
                    <a16:creationId xmlns:a16="http://schemas.microsoft.com/office/drawing/2014/main" id="{98A59D3F-3FFE-6E60-4685-E0EBB37F0D8C}"/>
                  </a:ext>
                </a:extLst>
              </p:cNvPr>
              <p:cNvSpPr/>
              <p:nvPr/>
            </p:nvSpPr>
            <p:spPr>
              <a:xfrm>
                <a:off x="3169813" y="4219558"/>
                <a:ext cx="2754566" cy="360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IN" sz="1800" dirty="0">
                  <a:solidFill>
                    <a:prstClr val="white"/>
                  </a:solidFill>
                  <a:latin typeface="Trebuchet MS"/>
                </a:endParaRPr>
              </a:p>
            </p:txBody>
          </p:sp>
          <p:sp>
            <p:nvSpPr>
              <p:cNvPr id="14" name="TextBox 13">
                <a:extLst>
                  <a:ext uri="{FF2B5EF4-FFF2-40B4-BE49-F238E27FC236}">
                    <a16:creationId xmlns:a16="http://schemas.microsoft.com/office/drawing/2014/main" id="{3020B474-07D8-F137-5600-D87800176B80}"/>
                  </a:ext>
                </a:extLst>
              </p:cNvPr>
              <p:cNvSpPr txBox="1"/>
              <p:nvPr/>
            </p:nvSpPr>
            <p:spPr>
              <a:xfrm>
                <a:off x="3154525" y="4240311"/>
                <a:ext cx="2584424" cy="369332"/>
              </a:xfrm>
              <a:prstGeom prst="rect">
                <a:avLst/>
              </a:prstGeom>
              <a:noFill/>
            </p:spPr>
            <p:txBody>
              <a:bodyPr wrap="square" rtlCol="0">
                <a:spAutoFit/>
              </a:bodyPr>
              <a:lstStyle/>
              <a:p>
                <a:pPr algn="ctr" defTabSz="914264">
                  <a:defRPr/>
                </a:pPr>
                <a:r>
                  <a:rPr lang="en-US" sz="900" b="1" dirty="0">
                    <a:solidFill>
                      <a:prstClr val="white"/>
                    </a:solidFill>
                    <a:latin typeface="Trebuchet MS"/>
                  </a:rPr>
                  <a:t>Hyderabad 02, Fab City </a:t>
                </a:r>
              </a:p>
              <a:p>
                <a:pPr algn="ctr" defTabSz="914264">
                  <a:defRPr/>
                </a:pPr>
                <a:r>
                  <a:rPr lang="en-US" sz="900" dirty="0">
                    <a:solidFill>
                      <a:prstClr val="white"/>
                    </a:solidFill>
                    <a:latin typeface="Trebuchet MS"/>
                  </a:rPr>
                  <a:t>Power: up to 250 MW IT | Racks: 25,000</a:t>
                </a:r>
                <a:endParaRPr lang="en-IN" sz="900" dirty="0">
                  <a:solidFill>
                    <a:prstClr val="black"/>
                  </a:solidFill>
                  <a:latin typeface="Trebuchet MS"/>
                </a:endParaRPr>
              </a:p>
            </p:txBody>
          </p:sp>
        </p:grpSp>
      </p:grpSp>
      <p:sp>
        <p:nvSpPr>
          <p:cNvPr id="2" name="Rectangle: Rounded Corners 1">
            <a:extLst>
              <a:ext uri="{FF2B5EF4-FFF2-40B4-BE49-F238E27FC236}">
                <a16:creationId xmlns:a16="http://schemas.microsoft.com/office/drawing/2014/main" id="{B0909979-7DB9-204B-CEAA-A5681FFE73D1}"/>
              </a:ext>
            </a:extLst>
          </p:cNvPr>
          <p:cNvSpPr/>
          <p:nvPr/>
        </p:nvSpPr>
        <p:spPr>
          <a:xfrm>
            <a:off x="307655" y="2294267"/>
            <a:ext cx="4824826" cy="360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IN" sz="1800" dirty="0">
              <a:solidFill>
                <a:prstClr val="white"/>
              </a:solidFill>
              <a:latin typeface="Trebuchet MS"/>
            </a:endParaRPr>
          </a:p>
        </p:txBody>
      </p:sp>
      <p:sp>
        <p:nvSpPr>
          <p:cNvPr id="24" name="TextBox 23">
            <a:extLst>
              <a:ext uri="{FF2B5EF4-FFF2-40B4-BE49-F238E27FC236}">
                <a16:creationId xmlns:a16="http://schemas.microsoft.com/office/drawing/2014/main" id="{E7505EC2-A9D6-D50E-12B1-8FB29795953F}"/>
              </a:ext>
            </a:extLst>
          </p:cNvPr>
          <p:cNvSpPr txBox="1"/>
          <p:nvPr/>
        </p:nvSpPr>
        <p:spPr>
          <a:xfrm>
            <a:off x="356892" y="2358852"/>
            <a:ext cx="4811515" cy="230832"/>
          </a:xfrm>
          <a:prstGeom prst="rect">
            <a:avLst/>
          </a:prstGeom>
          <a:noFill/>
        </p:spPr>
        <p:txBody>
          <a:bodyPr wrap="square" rtlCol="0">
            <a:spAutoFit/>
          </a:bodyPr>
          <a:lstStyle/>
          <a:p>
            <a:pPr algn="ctr" defTabSz="914264">
              <a:defRPr/>
            </a:pPr>
            <a:r>
              <a:rPr lang="en-IN" sz="900" b="1" dirty="0">
                <a:solidFill>
                  <a:prstClr val="white"/>
                </a:solidFill>
                <a:latin typeface="Trebuchet MS"/>
              </a:rPr>
              <a:t>Mumbai 03, Rabale | </a:t>
            </a:r>
            <a:r>
              <a:rPr lang="en-IN" sz="900" dirty="0">
                <a:solidFill>
                  <a:prstClr val="white"/>
                </a:solidFill>
                <a:latin typeface="Trebuchet MS"/>
              </a:rPr>
              <a:t>Power: 240 MW IT | Racks: 32,000</a:t>
            </a:r>
          </a:p>
        </p:txBody>
      </p:sp>
      <p:grpSp>
        <p:nvGrpSpPr>
          <p:cNvPr id="31" name="Group 30">
            <a:extLst>
              <a:ext uri="{FF2B5EF4-FFF2-40B4-BE49-F238E27FC236}">
                <a16:creationId xmlns:a16="http://schemas.microsoft.com/office/drawing/2014/main" id="{1B120D45-C984-44B8-5978-94E7278AA8B9}"/>
              </a:ext>
            </a:extLst>
          </p:cNvPr>
          <p:cNvGrpSpPr/>
          <p:nvPr/>
        </p:nvGrpSpPr>
        <p:grpSpPr>
          <a:xfrm>
            <a:off x="3157281" y="3185886"/>
            <a:ext cx="2754566" cy="1552657"/>
            <a:chOff x="6065584" y="3038446"/>
            <a:chExt cx="2754566" cy="1552657"/>
          </a:xfrm>
        </p:grpSpPr>
        <p:pic>
          <p:nvPicPr>
            <p:cNvPr id="10" name="Picture 9">
              <a:extLst>
                <a:ext uri="{FF2B5EF4-FFF2-40B4-BE49-F238E27FC236}">
                  <a16:creationId xmlns:a16="http://schemas.microsoft.com/office/drawing/2014/main" id="{67FA23A9-DB14-B38A-AE6A-FF8897A1D1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76607" y="3038446"/>
              <a:ext cx="2736271" cy="1539522"/>
            </a:xfrm>
            <a:prstGeom prst="rect">
              <a:avLst/>
            </a:prstGeom>
            <a:ln w="9525">
              <a:solidFill>
                <a:schemeClr val="bg1"/>
              </a:solidFill>
            </a:ln>
          </p:spPr>
        </p:pic>
        <p:sp>
          <p:nvSpPr>
            <p:cNvPr id="23" name="Rectangle: Rounded Corners 22">
              <a:extLst>
                <a:ext uri="{FF2B5EF4-FFF2-40B4-BE49-F238E27FC236}">
                  <a16:creationId xmlns:a16="http://schemas.microsoft.com/office/drawing/2014/main" id="{C772BB5D-2C90-B631-B327-BE26EE5BB551}"/>
                </a:ext>
              </a:extLst>
            </p:cNvPr>
            <p:cNvSpPr/>
            <p:nvPr/>
          </p:nvSpPr>
          <p:spPr>
            <a:xfrm>
              <a:off x="6065584" y="4222969"/>
              <a:ext cx="2754566" cy="360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64">
                <a:defRPr/>
              </a:pPr>
              <a:endParaRPr lang="en-IN" sz="1800" dirty="0">
                <a:solidFill>
                  <a:prstClr val="white"/>
                </a:solidFill>
                <a:latin typeface="Trebuchet MS"/>
              </a:endParaRPr>
            </a:p>
          </p:txBody>
        </p:sp>
        <p:sp>
          <p:nvSpPr>
            <p:cNvPr id="16" name="TextBox 15">
              <a:extLst>
                <a:ext uri="{FF2B5EF4-FFF2-40B4-BE49-F238E27FC236}">
                  <a16:creationId xmlns:a16="http://schemas.microsoft.com/office/drawing/2014/main" id="{3252A9EA-9B23-4789-663F-A12D96B5F4BB}"/>
                </a:ext>
              </a:extLst>
            </p:cNvPr>
            <p:cNvSpPr txBox="1"/>
            <p:nvPr/>
          </p:nvSpPr>
          <p:spPr>
            <a:xfrm>
              <a:off x="6076607" y="4221771"/>
              <a:ext cx="2457793" cy="369332"/>
            </a:xfrm>
            <a:prstGeom prst="rect">
              <a:avLst/>
            </a:prstGeom>
            <a:noFill/>
          </p:spPr>
          <p:txBody>
            <a:bodyPr wrap="square" rtlCol="0">
              <a:spAutoFit/>
            </a:bodyPr>
            <a:lstStyle/>
            <a:p>
              <a:pPr algn="ctr" defTabSz="914264">
                <a:defRPr/>
              </a:pPr>
              <a:r>
                <a:rPr lang="en-US" sz="900" b="1" dirty="0">
                  <a:solidFill>
                    <a:prstClr val="white"/>
                  </a:solidFill>
                  <a:latin typeface="Trebuchet MS"/>
                </a:rPr>
                <a:t>Bengaluru 02 </a:t>
              </a:r>
            </a:p>
            <a:p>
              <a:pPr algn="ctr" defTabSz="914264">
                <a:defRPr/>
              </a:pPr>
              <a:r>
                <a:rPr lang="en-US" sz="900" dirty="0">
                  <a:solidFill>
                    <a:prstClr val="white"/>
                  </a:solidFill>
                  <a:latin typeface="Trebuchet MS"/>
                </a:rPr>
                <a:t>Power: 22 MW  IT| Racks: 4,500  </a:t>
              </a:r>
              <a:endParaRPr lang="en-IN" sz="900" dirty="0">
                <a:solidFill>
                  <a:prstClr val="black"/>
                </a:solidFill>
                <a:latin typeface="Trebuchet MS"/>
              </a:endParaRPr>
            </a:p>
          </p:txBody>
        </p:sp>
      </p:grpSp>
      <p:grpSp>
        <p:nvGrpSpPr>
          <p:cNvPr id="21" name="Group 20">
            <a:extLst>
              <a:ext uri="{FF2B5EF4-FFF2-40B4-BE49-F238E27FC236}">
                <a16:creationId xmlns:a16="http://schemas.microsoft.com/office/drawing/2014/main" id="{1E707768-32D1-80E6-E783-1EDE847331F8}"/>
              </a:ext>
            </a:extLst>
          </p:cNvPr>
          <p:cNvGrpSpPr/>
          <p:nvPr/>
        </p:nvGrpSpPr>
        <p:grpSpPr>
          <a:xfrm>
            <a:off x="316477" y="2633056"/>
            <a:ext cx="1726747" cy="215444"/>
            <a:chOff x="327268" y="4683390"/>
            <a:chExt cx="848389" cy="215444"/>
          </a:xfrm>
        </p:grpSpPr>
        <p:sp>
          <p:nvSpPr>
            <p:cNvPr id="3" name="TextBox 2">
              <a:extLst>
                <a:ext uri="{FF2B5EF4-FFF2-40B4-BE49-F238E27FC236}">
                  <a16:creationId xmlns:a16="http://schemas.microsoft.com/office/drawing/2014/main" id="{74033CD1-779E-D9C2-C811-7BE5BDBCB950}"/>
                </a:ext>
              </a:extLst>
            </p:cNvPr>
            <p:cNvSpPr txBox="1"/>
            <p:nvPr/>
          </p:nvSpPr>
          <p:spPr>
            <a:xfrm>
              <a:off x="327268" y="4737112"/>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8" name="TextBox 7">
              <a:extLst>
                <a:ext uri="{FF2B5EF4-FFF2-40B4-BE49-F238E27FC236}">
                  <a16:creationId xmlns:a16="http://schemas.microsoft.com/office/drawing/2014/main" id="{CE7BEAFF-88B6-F7EF-8D6A-87EFF27ACDC9}"/>
                </a:ext>
              </a:extLst>
            </p:cNvPr>
            <p:cNvSpPr txBox="1"/>
            <p:nvPr/>
          </p:nvSpPr>
          <p:spPr>
            <a:xfrm>
              <a:off x="435268" y="4683390"/>
              <a:ext cx="740389" cy="215444"/>
            </a:xfrm>
            <a:prstGeom prst="rect">
              <a:avLst/>
            </a:prstGeom>
            <a:noFill/>
          </p:spPr>
          <p:txBody>
            <a:bodyPr wrap="square" rtlCol="0">
              <a:spAutoFit/>
            </a:bodyPr>
            <a:lstStyle/>
            <a:p>
              <a:pPr defTabSz="914264">
                <a:defRPr/>
              </a:pPr>
              <a:r>
                <a:rPr lang="en-US" sz="800" dirty="0">
                  <a:solidFill>
                    <a:prstClr val="white">
                      <a:lumMod val="85000"/>
                    </a:prstClr>
                  </a:solidFill>
                  <a:latin typeface="Trebuchet MS"/>
                </a:rPr>
                <a:t> 5 Towers Operational</a:t>
              </a:r>
              <a:endParaRPr lang="en-IN" sz="800" dirty="0">
                <a:solidFill>
                  <a:prstClr val="white">
                    <a:lumMod val="85000"/>
                  </a:prstClr>
                </a:solidFill>
                <a:latin typeface="Trebuchet MS"/>
              </a:endParaRPr>
            </a:p>
          </p:txBody>
        </p:sp>
      </p:grpSp>
      <p:grpSp>
        <p:nvGrpSpPr>
          <p:cNvPr id="26" name="Group 25">
            <a:extLst>
              <a:ext uri="{FF2B5EF4-FFF2-40B4-BE49-F238E27FC236}">
                <a16:creationId xmlns:a16="http://schemas.microsoft.com/office/drawing/2014/main" id="{FC1AA1C9-3409-EC93-7403-0BB76118A1E1}"/>
              </a:ext>
            </a:extLst>
          </p:cNvPr>
          <p:cNvGrpSpPr/>
          <p:nvPr/>
        </p:nvGrpSpPr>
        <p:grpSpPr>
          <a:xfrm>
            <a:off x="1160808" y="4780947"/>
            <a:ext cx="1073941" cy="215444"/>
            <a:chOff x="1209224" y="4683390"/>
            <a:chExt cx="1073941" cy="215444"/>
          </a:xfrm>
        </p:grpSpPr>
        <p:sp>
          <p:nvSpPr>
            <p:cNvPr id="5" name="TextBox 4">
              <a:extLst>
                <a:ext uri="{FF2B5EF4-FFF2-40B4-BE49-F238E27FC236}">
                  <a16:creationId xmlns:a16="http://schemas.microsoft.com/office/drawing/2014/main" id="{2A40A0DF-1BAE-AE70-1941-054049A1F13A}"/>
                </a:ext>
              </a:extLst>
            </p:cNvPr>
            <p:cNvSpPr txBox="1"/>
            <p:nvPr/>
          </p:nvSpPr>
          <p:spPr>
            <a:xfrm>
              <a:off x="1209224" y="4737112"/>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12" name="TextBox 11">
              <a:extLst>
                <a:ext uri="{FF2B5EF4-FFF2-40B4-BE49-F238E27FC236}">
                  <a16:creationId xmlns:a16="http://schemas.microsoft.com/office/drawing/2014/main" id="{AE6A88CF-2A2F-8D2C-5164-B32E39DE39E1}"/>
                </a:ext>
              </a:extLst>
            </p:cNvPr>
            <p:cNvSpPr txBox="1"/>
            <p:nvPr/>
          </p:nvSpPr>
          <p:spPr>
            <a:xfrm>
              <a:off x="1317224" y="4683390"/>
              <a:ext cx="965941"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In Development</a:t>
              </a:r>
            </a:p>
          </p:txBody>
        </p:sp>
      </p:grpSp>
      <p:grpSp>
        <p:nvGrpSpPr>
          <p:cNvPr id="34" name="Group 33">
            <a:extLst>
              <a:ext uri="{FF2B5EF4-FFF2-40B4-BE49-F238E27FC236}">
                <a16:creationId xmlns:a16="http://schemas.microsoft.com/office/drawing/2014/main" id="{372DA3A2-F20D-A17D-3EE5-49229D98061C}"/>
              </a:ext>
            </a:extLst>
          </p:cNvPr>
          <p:cNvGrpSpPr/>
          <p:nvPr/>
        </p:nvGrpSpPr>
        <p:grpSpPr>
          <a:xfrm>
            <a:off x="7159985" y="4751976"/>
            <a:ext cx="849239" cy="215444"/>
            <a:chOff x="2316732" y="4683390"/>
            <a:chExt cx="849239" cy="215444"/>
          </a:xfrm>
        </p:grpSpPr>
        <p:sp>
          <p:nvSpPr>
            <p:cNvPr id="35" name="TextBox 34">
              <a:extLst>
                <a:ext uri="{FF2B5EF4-FFF2-40B4-BE49-F238E27FC236}">
                  <a16:creationId xmlns:a16="http://schemas.microsoft.com/office/drawing/2014/main" id="{83C8B99D-1ECC-9A14-65F0-6E45AF41E4D5}"/>
                </a:ext>
              </a:extLst>
            </p:cNvPr>
            <p:cNvSpPr txBox="1"/>
            <p:nvPr/>
          </p:nvSpPr>
          <p:spPr>
            <a:xfrm>
              <a:off x="2316732" y="4737112"/>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36" name="TextBox 35">
              <a:extLst>
                <a:ext uri="{FF2B5EF4-FFF2-40B4-BE49-F238E27FC236}">
                  <a16:creationId xmlns:a16="http://schemas.microsoft.com/office/drawing/2014/main" id="{2BDF38D3-ECF2-F91D-C154-EE64CAFD4ABE}"/>
                </a:ext>
              </a:extLst>
            </p:cNvPr>
            <p:cNvSpPr txBox="1"/>
            <p:nvPr/>
          </p:nvSpPr>
          <p:spPr>
            <a:xfrm>
              <a:off x="2424732" y="4683390"/>
              <a:ext cx="741239"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Planning</a:t>
              </a:r>
            </a:p>
          </p:txBody>
        </p:sp>
      </p:grpSp>
      <p:grpSp>
        <p:nvGrpSpPr>
          <p:cNvPr id="45" name="Group 44">
            <a:extLst>
              <a:ext uri="{FF2B5EF4-FFF2-40B4-BE49-F238E27FC236}">
                <a16:creationId xmlns:a16="http://schemas.microsoft.com/office/drawing/2014/main" id="{3ED5983B-4256-A304-C373-75FD2B68FCD5}"/>
              </a:ext>
            </a:extLst>
          </p:cNvPr>
          <p:cNvGrpSpPr/>
          <p:nvPr/>
        </p:nvGrpSpPr>
        <p:grpSpPr>
          <a:xfrm>
            <a:off x="7119605" y="2656747"/>
            <a:ext cx="1073941" cy="215444"/>
            <a:chOff x="1209224" y="4683390"/>
            <a:chExt cx="1073941" cy="215444"/>
          </a:xfrm>
        </p:grpSpPr>
        <p:sp>
          <p:nvSpPr>
            <p:cNvPr id="46" name="TextBox 45">
              <a:extLst>
                <a:ext uri="{FF2B5EF4-FFF2-40B4-BE49-F238E27FC236}">
                  <a16:creationId xmlns:a16="http://schemas.microsoft.com/office/drawing/2014/main" id="{F6677866-8A43-A2E7-65BA-AF3E6B7583A2}"/>
                </a:ext>
              </a:extLst>
            </p:cNvPr>
            <p:cNvSpPr txBox="1"/>
            <p:nvPr/>
          </p:nvSpPr>
          <p:spPr>
            <a:xfrm>
              <a:off x="1209224" y="4737112"/>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47" name="TextBox 46">
              <a:extLst>
                <a:ext uri="{FF2B5EF4-FFF2-40B4-BE49-F238E27FC236}">
                  <a16:creationId xmlns:a16="http://schemas.microsoft.com/office/drawing/2014/main" id="{994914DE-7FE0-4CEA-EB8C-7591C3C43A3D}"/>
                </a:ext>
              </a:extLst>
            </p:cNvPr>
            <p:cNvSpPr txBox="1"/>
            <p:nvPr/>
          </p:nvSpPr>
          <p:spPr>
            <a:xfrm>
              <a:off x="1317224" y="4683390"/>
              <a:ext cx="965941"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In Development</a:t>
              </a:r>
            </a:p>
          </p:txBody>
        </p:sp>
      </p:grpSp>
      <p:grpSp>
        <p:nvGrpSpPr>
          <p:cNvPr id="48" name="Group 47">
            <a:extLst>
              <a:ext uri="{FF2B5EF4-FFF2-40B4-BE49-F238E27FC236}">
                <a16:creationId xmlns:a16="http://schemas.microsoft.com/office/drawing/2014/main" id="{A87FF8EC-3C1C-7518-9500-11CEFB8D4A27}"/>
              </a:ext>
            </a:extLst>
          </p:cNvPr>
          <p:cNvGrpSpPr/>
          <p:nvPr/>
        </p:nvGrpSpPr>
        <p:grpSpPr>
          <a:xfrm>
            <a:off x="1913570" y="2614374"/>
            <a:ext cx="1846297" cy="215444"/>
            <a:chOff x="1209224" y="4683390"/>
            <a:chExt cx="1073941" cy="215444"/>
          </a:xfrm>
        </p:grpSpPr>
        <p:sp>
          <p:nvSpPr>
            <p:cNvPr id="49" name="TextBox 48">
              <a:extLst>
                <a:ext uri="{FF2B5EF4-FFF2-40B4-BE49-F238E27FC236}">
                  <a16:creationId xmlns:a16="http://schemas.microsoft.com/office/drawing/2014/main" id="{01E0E1C8-1BDC-13C4-2EA7-DCC3B406C430}"/>
                </a:ext>
              </a:extLst>
            </p:cNvPr>
            <p:cNvSpPr txBox="1"/>
            <p:nvPr/>
          </p:nvSpPr>
          <p:spPr>
            <a:xfrm>
              <a:off x="1209224" y="4737112"/>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50" name="TextBox 49">
              <a:extLst>
                <a:ext uri="{FF2B5EF4-FFF2-40B4-BE49-F238E27FC236}">
                  <a16:creationId xmlns:a16="http://schemas.microsoft.com/office/drawing/2014/main" id="{E5621D6C-2934-382E-0555-0896089FB12E}"/>
                </a:ext>
              </a:extLst>
            </p:cNvPr>
            <p:cNvSpPr txBox="1"/>
            <p:nvPr/>
          </p:nvSpPr>
          <p:spPr>
            <a:xfrm>
              <a:off x="1317224" y="4683390"/>
              <a:ext cx="965941"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4 Towers In Development</a:t>
              </a:r>
            </a:p>
          </p:txBody>
        </p:sp>
      </p:grpSp>
      <p:grpSp>
        <p:nvGrpSpPr>
          <p:cNvPr id="51" name="Group 50">
            <a:extLst>
              <a:ext uri="{FF2B5EF4-FFF2-40B4-BE49-F238E27FC236}">
                <a16:creationId xmlns:a16="http://schemas.microsoft.com/office/drawing/2014/main" id="{6C054B8D-20F1-1B46-69A0-A31F48D8EC29}"/>
              </a:ext>
            </a:extLst>
          </p:cNvPr>
          <p:cNvGrpSpPr/>
          <p:nvPr/>
        </p:nvGrpSpPr>
        <p:grpSpPr>
          <a:xfrm>
            <a:off x="3793957" y="2603972"/>
            <a:ext cx="1338522" cy="215444"/>
            <a:chOff x="2316732" y="4683390"/>
            <a:chExt cx="849239" cy="215444"/>
          </a:xfrm>
        </p:grpSpPr>
        <p:sp>
          <p:nvSpPr>
            <p:cNvPr id="52" name="TextBox 51">
              <a:extLst>
                <a:ext uri="{FF2B5EF4-FFF2-40B4-BE49-F238E27FC236}">
                  <a16:creationId xmlns:a16="http://schemas.microsoft.com/office/drawing/2014/main" id="{E355C2BC-56AE-0593-F19F-C510512A429F}"/>
                </a:ext>
              </a:extLst>
            </p:cNvPr>
            <p:cNvSpPr txBox="1"/>
            <p:nvPr/>
          </p:nvSpPr>
          <p:spPr>
            <a:xfrm>
              <a:off x="2316732" y="4737112"/>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53" name="TextBox 52">
              <a:extLst>
                <a:ext uri="{FF2B5EF4-FFF2-40B4-BE49-F238E27FC236}">
                  <a16:creationId xmlns:a16="http://schemas.microsoft.com/office/drawing/2014/main" id="{F2357FBD-123B-F299-5B1F-15F8FC847205}"/>
                </a:ext>
              </a:extLst>
            </p:cNvPr>
            <p:cNvSpPr txBox="1"/>
            <p:nvPr/>
          </p:nvSpPr>
          <p:spPr>
            <a:xfrm>
              <a:off x="2424732" y="4683390"/>
              <a:ext cx="741239"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3 Towers in Planning</a:t>
              </a:r>
            </a:p>
          </p:txBody>
        </p:sp>
      </p:grpSp>
      <p:grpSp>
        <p:nvGrpSpPr>
          <p:cNvPr id="38" name="Group 37">
            <a:extLst>
              <a:ext uri="{FF2B5EF4-FFF2-40B4-BE49-F238E27FC236}">
                <a16:creationId xmlns:a16="http://schemas.microsoft.com/office/drawing/2014/main" id="{99736935-A261-AEBE-DD0B-B53665C27A3C}"/>
              </a:ext>
            </a:extLst>
          </p:cNvPr>
          <p:cNvGrpSpPr/>
          <p:nvPr/>
        </p:nvGrpSpPr>
        <p:grpSpPr>
          <a:xfrm>
            <a:off x="3847231" y="4747855"/>
            <a:ext cx="1073941" cy="215444"/>
            <a:chOff x="1209224" y="4683390"/>
            <a:chExt cx="1073941" cy="215444"/>
          </a:xfrm>
        </p:grpSpPr>
        <p:sp>
          <p:nvSpPr>
            <p:cNvPr id="41" name="TextBox 40">
              <a:extLst>
                <a:ext uri="{FF2B5EF4-FFF2-40B4-BE49-F238E27FC236}">
                  <a16:creationId xmlns:a16="http://schemas.microsoft.com/office/drawing/2014/main" id="{7C6F0C3A-E24C-7F18-C589-EFDA5A9B9D9A}"/>
                </a:ext>
              </a:extLst>
            </p:cNvPr>
            <p:cNvSpPr txBox="1"/>
            <p:nvPr/>
          </p:nvSpPr>
          <p:spPr>
            <a:xfrm>
              <a:off x="1209224" y="4737112"/>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endParaRPr lang="en-US" dirty="0">
                <a:solidFill>
                  <a:prstClr val="white">
                    <a:lumMod val="85000"/>
                  </a:prstClr>
                </a:solidFill>
                <a:latin typeface="Trebuchet MS"/>
              </a:endParaRPr>
            </a:p>
          </p:txBody>
        </p:sp>
        <p:sp>
          <p:nvSpPr>
            <p:cNvPr id="42" name="TextBox 41">
              <a:extLst>
                <a:ext uri="{FF2B5EF4-FFF2-40B4-BE49-F238E27FC236}">
                  <a16:creationId xmlns:a16="http://schemas.microsoft.com/office/drawing/2014/main" id="{96B604DF-6963-D02C-0729-1420094D9D5D}"/>
                </a:ext>
              </a:extLst>
            </p:cNvPr>
            <p:cNvSpPr txBox="1"/>
            <p:nvPr/>
          </p:nvSpPr>
          <p:spPr>
            <a:xfrm>
              <a:off x="1317224" y="4683390"/>
              <a:ext cx="965941" cy="215444"/>
            </a:xfrm>
            <a:prstGeom prst="rect">
              <a:avLst/>
            </a:prstGeom>
            <a:noFill/>
          </p:spPr>
          <p:txBody>
            <a:bodyPr wrap="square" rtlCol="0">
              <a:spAutoFit/>
            </a:bodyPr>
            <a:lstStyle/>
            <a:p>
              <a:pPr defTabSz="914175">
                <a:defRPr/>
              </a:pPr>
              <a:r>
                <a:rPr lang="en-US" sz="800" dirty="0">
                  <a:solidFill>
                    <a:prstClr val="white">
                      <a:lumMod val="85000"/>
                    </a:prstClr>
                  </a:solidFill>
                  <a:latin typeface="Trebuchet MS"/>
                </a:rPr>
                <a:t>In Development</a:t>
              </a:r>
            </a:p>
          </p:txBody>
        </p:sp>
      </p:grpSp>
      <p:sp>
        <p:nvSpPr>
          <p:cNvPr id="6" name="TextBox 5">
            <a:extLst>
              <a:ext uri="{FF2B5EF4-FFF2-40B4-BE49-F238E27FC236}">
                <a16:creationId xmlns:a16="http://schemas.microsoft.com/office/drawing/2014/main" id="{DC06DE5C-E660-30D6-934C-EFC4F5CC94E6}"/>
              </a:ext>
            </a:extLst>
          </p:cNvPr>
          <p:cNvSpPr txBox="1"/>
          <p:nvPr/>
        </p:nvSpPr>
        <p:spPr>
          <a:xfrm>
            <a:off x="5014447" y="774850"/>
            <a:ext cx="3008255" cy="215444"/>
          </a:xfrm>
          <a:prstGeom prst="rect">
            <a:avLst/>
          </a:prstGeom>
          <a:noFill/>
        </p:spPr>
        <p:txBody>
          <a:bodyPr wrap="square" rtlCol="0">
            <a:spAutoFit/>
          </a:bodyPr>
          <a:lstStyle/>
          <a:p>
            <a:pPr algn="ctr" defTabSz="914264">
              <a:defRPr/>
            </a:pPr>
            <a:r>
              <a:rPr lang="en-SG" sz="800" b="1" dirty="0">
                <a:solidFill>
                  <a:srgbClr val="BED730"/>
                </a:solidFill>
                <a:latin typeface="Trebuchet MS"/>
              </a:rPr>
              <a:t>Tower B Operational Q2 FY 24</a:t>
            </a:r>
          </a:p>
        </p:txBody>
      </p:sp>
      <p:sp>
        <p:nvSpPr>
          <p:cNvPr id="27" name="TextBox 26">
            <a:extLst>
              <a:ext uri="{FF2B5EF4-FFF2-40B4-BE49-F238E27FC236}">
                <a16:creationId xmlns:a16="http://schemas.microsoft.com/office/drawing/2014/main" id="{B4939205-14A2-FDC8-3C1A-6D103A7C26BF}"/>
              </a:ext>
            </a:extLst>
          </p:cNvPr>
          <p:cNvSpPr txBox="1"/>
          <p:nvPr/>
        </p:nvSpPr>
        <p:spPr>
          <a:xfrm>
            <a:off x="268162" y="2977397"/>
            <a:ext cx="2676309" cy="215444"/>
          </a:xfrm>
          <a:prstGeom prst="rect">
            <a:avLst/>
          </a:prstGeom>
          <a:noFill/>
        </p:spPr>
        <p:txBody>
          <a:bodyPr wrap="square" rtlCol="0">
            <a:spAutoFit/>
          </a:bodyPr>
          <a:lstStyle/>
          <a:p>
            <a:pPr defTabSz="914264">
              <a:defRPr/>
            </a:pPr>
            <a:r>
              <a:rPr lang="en-SG" sz="800" b="1" dirty="0">
                <a:solidFill>
                  <a:srgbClr val="BED730"/>
                </a:solidFill>
                <a:latin typeface="Trebuchet MS"/>
              </a:rPr>
              <a:t>Tower B Operational Q2 FY 24</a:t>
            </a:r>
          </a:p>
        </p:txBody>
      </p:sp>
      <p:sp>
        <p:nvSpPr>
          <p:cNvPr id="29" name="TextBox 28">
            <a:extLst>
              <a:ext uri="{FF2B5EF4-FFF2-40B4-BE49-F238E27FC236}">
                <a16:creationId xmlns:a16="http://schemas.microsoft.com/office/drawing/2014/main" id="{C1C9894C-5CC3-6DC7-4902-3C72CC8ADB6D}"/>
              </a:ext>
            </a:extLst>
          </p:cNvPr>
          <p:cNvSpPr txBox="1"/>
          <p:nvPr/>
        </p:nvSpPr>
        <p:spPr>
          <a:xfrm>
            <a:off x="3146647" y="2985414"/>
            <a:ext cx="2676309" cy="215444"/>
          </a:xfrm>
          <a:prstGeom prst="rect">
            <a:avLst/>
          </a:prstGeom>
          <a:noFill/>
        </p:spPr>
        <p:txBody>
          <a:bodyPr wrap="square" rtlCol="0">
            <a:spAutoFit/>
          </a:bodyPr>
          <a:lstStyle/>
          <a:p>
            <a:pPr defTabSz="914264">
              <a:defRPr/>
            </a:pPr>
            <a:r>
              <a:rPr lang="en-SG" sz="800" b="1" dirty="0">
                <a:solidFill>
                  <a:srgbClr val="BED730"/>
                </a:solidFill>
                <a:latin typeface="Trebuchet MS"/>
              </a:rPr>
              <a:t>Tower 1 Operational Q3 2025</a:t>
            </a:r>
          </a:p>
        </p:txBody>
      </p:sp>
    </p:spTree>
    <p:extLst>
      <p:ext uri="{BB962C8B-B14F-4D97-AF65-F5344CB8AC3E}">
        <p14:creationId xmlns:p14="http://schemas.microsoft.com/office/powerpoint/2010/main" val="4855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217352C-68EA-D80B-1709-B45D5F9A2FBF}"/>
              </a:ext>
            </a:extLst>
          </p:cNvPr>
          <p:cNvSpPr/>
          <p:nvPr/>
        </p:nvSpPr>
        <p:spPr>
          <a:xfrm flipV="1">
            <a:off x="3142427" y="1644246"/>
            <a:ext cx="2873029" cy="991699"/>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5BF65F61-2047-9F4C-684E-057C822CA64E}"/>
              </a:ext>
            </a:extLst>
          </p:cNvPr>
          <p:cNvSpPr/>
          <p:nvPr/>
        </p:nvSpPr>
        <p:spPr>
          <a:xfrm>
            <a:off x="6035249" y="2647947"/>
            <a:ext cx="2810616" cy="991699"/>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9" name="Rectangle 28">
            <a:extLst>
              <a:ext uri="{FF2B5EF4-FFF2-40B4-BE49-F238E27FC236}">
                <a16:creationId xmlns:a16="http://schemas.microsoft.com/office/drawing/2014/main" id="{6E77B09D-37A1-5534-EDC3-4D9AC103CF86}"/>
              </a:ext>
            </a:extLst>
          </p:cNvPr>
          <p:cNvSpPr/>
          <p:nvPr/>
        </p:nvSpPr>
        <p:spPr>
          <a:xfrm>
            <a:off x="329069" y="2647947"/>
            <a:ext cx="2810616" cy="991699"/>
          </a:xfrm>
          <a:prstGeom prst="rect">
            <a:avLst/>
          </a:prstGeom>
          <a:gradFill flip="none" rotWithShape="1">
            <a:gsLst>
              <a:gs pos="0">
                <a:schemeClr val="tx2">
                  <a:lumMod val="50000"/>
                </a:schemeClr>
              </a:gs>
              <a:gs pos="100000">
                <a:schemeClr val="tx2">
                  <a:lumMod val="50000"/>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Pentagon 2">
            <a:extLst>
              <a:ext uri="{FF2B5EF4-FFF2-40B4-BE49-F238E27FC236}">
                <a16:creationId xmlns:a16="http://schemas.microsoft.com/office/drawing/2014/main" id="{35279FD4-9638-7BAC-CF18-D1E4F922B3F3}"/>
              </a:ext>
            </a:extLst>
          </p:cNvPr>
          <p:cNvSpPr/>
          <p:nvPr/>
        </p:nvSpPr>
        <p:spPr>
          <a:xfrm rot="5400000" flipH="1">
            <a:off x="1194150" y="2824109"/>
            <a:ext cx="1037927" cy="2778528"/>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Pentagon 5">
            <a:extLst>
              <a:ext uri="{FF2B5EF4-FFF2-40B4-BE49-F238E27FC236}">
                <a16:creationId xmlns:a16="http://schemas.microsoft.com/office/drawing/2014/main" id="{896A62AD-28DA-B2B2-0E01-88029D901431}"/>
              </a:ext>
            </a:extLst>
          </p:cNvPr>
          <p:cNvSpPr/>
          <p:nvPr/>
        </p:nvSpPr>
        <p:spPr>
          <a:xfrm rot="5400000" flipH="1">
            <a:off x="4068504" y="2845373"/>
            <a:ext cx="1037927" cy="2736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Pentagon 7">
            <a:extLst>
              <a:ext uri="{FF2B5EF4-FFF2-40B4-BE49-F238E27FC236}">
                <a16:creationId xmlns:a16="http://schemas.microsoft.com/office/drawing/2014/main" id="{ABAFA5DD-E675-1FD5-1304-742C96507CEA}"/>
              </a:ext>
            </a:extLst>
          </p:cNvPr>
          <p:cNvSpPr/>
          <p:nvPr/>
        </p:nvSpPr>
        <p:spPr>
          <a:xfrm rot="5400000" flipH="1">
            <a:off x="6921594" y="2845373"/>
            <a:ext cx="1037927" cy="2736000"/>
          </a:xfrm>
          <a:prstGeom prst="homePlate">
            <a:avLst>
              <a:gd name="adj" fmla="val 29754"/>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A768C146-5505-1AE0-3391-053A7B55BE70}"/>
              </a:ext>
            </a:extLst>
          </p:cNvPr>
          <p:cNvSpPr>
            <a:spLocks noGrp="1"/>
          </p:cNvSpPr>
          <p:nvPr>
            <p:ph type="title"/>
          </p:nvPr>
        </p:nvSpPr>
        <p:spPr>
          <a:xfrm>
            <a:off x="324000" y="211574"/>
            <a:ext cx="8496150" cy="415490"/>
          </a:xfrm>
        </p:spPr>
        <p:txBody>
          <a:bodyPr>
            <a:normAutofit fontScale="90000"/>
          </a:bodyPr>
          <a:lstStyle/>
          <a:p>
            <a:r>
              <a:rPr lang="en-US" dirty="0"/>
              <a:t>Sify’s strong presence in India’s manufacturing sector</a:t>
            </a:r>
            <a:endParaRPr lang="en-IN" dirty="0"/>
          </a:p>
        </p:txBody>
      </p:sp>
      <p:sp>
        <p:nvSpPr>
          <p:cNvPr id="25" name="Rectangle: Rounded Corners 24">
            <a:extLst>
              <a:ext uri="{FF2B5EF4-FFF2-40B4-BE49-F238E27FC236}">
                <a16:creationId xmlns:a16="http://schemas.microsoft.com/office/drawing/2014/main" id="{B94CA671-F14A-4D63-385A-C3CCC9A9F65E}"/>
              </a:ext>
            </a:extLst>
          </p:cNvPr>
          <p:cNvSpPr/>
          <p:nvPr/>
        </p:nvSpPr>
        <p:spPr>
          <a:xfrm>
            <a:off x="390507" y="1776622"/>
            <a:ext cx="2687740" cy="7734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India’s leading conglomerate chose Sify Data Center to host critical apps across its </a:t>
            </a:r>
            <a:r>
              <a:rPr lang="en-US" sz="1100" dirty="0">
                <a:solidFill>
                  <a:prstClr val="white"/>
                </a:solidFill>
                <a:latin typeface="Trebuchet MS"/>
              </a:rPr>
              <a:t>multiple companies - </a:t>
            </a:r>
            <a:r>
              <a:rPr kumimoji="0" lang="en-US" sz="1100" b="0" i="0" u="none" strike="noStrike" kern="1200" cap="none" spc="0" normalizeH="0" baseline="0" noProof="0" dirty="0">
                <a:ln>
                  <a:noFill/>
                </a:ln>
                <a:solidFill>
                  <a:prstClr val="white"/>
                </a:solidFill>
                <a:effectLst/>
                <a:uLnTx/>
                <a:uFillTx/>
                <a:latin typeface="Trebuchet MS"/>
                <a:ea typeface="+mn-ea"/>
                <a:cs typeface="+mn-cs"/>
              </a:rPr>
              <a:t>Power, Ports, Gas, Civil Infra, Logistics</a:t>
            </a:r>
          </a:p>
        </p:txBody>
      </p:sp>
      <p:sp>
        <p:nvSpPr>
          <p:cNvPr id="26" name="Rectangle: Rounded Corners 25">
            <a:extLst>
              <a:ext uri="{FF2B5EF4-FFF2-40B4-BE49-F238E27FC236}">
                <a16:creationId xmlns:a16="http://schemas.microsoft.com/office/drawing/2014/main" id="{834BF406-07C5-969D-D24E-AACBE9C35F29}"/>
              </a:ext>
            </a:extLst>
          </p:cNvPr>
          <p:cNvSpPr/>
          <p:nvPr/>
        </p:nvSpPr>
        <p:spPr>
          <a:xfrm>
            <a:off x="3259303" y="1776622"/>
            <a:ext cx="2625389" cy="7734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solidFill>
                  <a:prstClr val="white"/>
                </a:solidFill>
                <a:latin typeface="Trebuchet MS"/>
              </a:rPr>
              <a:t>India’s top multinational </a:t>
            </a:r>
            <a:r>
              <a:rPr kumimoji="0" lang="en-US" sz="1100" b="0" i="0" u="none" strike="noStrike" kern="1200" cap="none" spc="0" normalizeH="0" baseline="0" noProof="0" dirty="0">
                <a:ln>
                  <a:noFill/>
                </a:ln>
                <a:solidFill>
                  <a:prstClr val="white"/>
                </a:solidFill>
                <a:effectLst/>
                <a:uLnTx/>
                <a:uFillTx/>
                <a:latin typeface="Trebuchet MS"/>
                <a:ea typeface="+mn-ea"/>
                <a:cs typeface="+mn-cs"/>
              </a:rPr>
              <a:t>automobile manufacturer </a:t>
            </a:r>
            <a:r>
              <a:rPr lang="en-US" sz="1100" dirty="0">
                <a:solidFill>
                  <a:prstClr val="white"/>
                </a:solidFill>
                <a:latin typeface="Trebuchet MS"/>
              </a:rPr>
              <a:t>powers on </a:t>
            </a:r>
            <a:r>
              <a:rPr kumimoji="0" lang="en-US" sz="1100" b="0" i="0" u="none" strike="noStrike" kern="1200" cap="none" spc="0" normalizeH="0" baseline="0" noProof="0" dirty="0">
                <a:ln>
                  <a:noFill/>
                </a:ln>
                <a:solidFill>
                  <a:prstClr val="white"/>
                </a:solidFill>
                <a:effectLst/>
                <a:uLnTx/>
                <a:uFillTx/>
                <a:latin typeface="Trebuchet MS"/>
                <a:ea typeface="+mn-ea"/>
                <a:cs typeface="+mn-cs"/>
              </a:rPr>
              <a:t>Sify’s </a:t>
            </a:r>
            <a:r>
              <a:rPr lang="en-US" sz="1100" dirty="0">
                <a:solidFill>
                  <a:prstClr val="white"/>
                </a:solidFill>
                <a:latin typeface="Trebuchet MS"/>
              </a:rPr>
              <a:t>Data Center and Network </a:t>
            </a:r>
            <a:r>
              <a:rPr kumimoji="0" lang="en-US" sz="1100" b="0" i="0" u="none" strike="noStrike" kern="1200" cap="none" spc="0" normalizeH="0" baseline="0" noProof="0" dirty="0">
                <a:ln>
                  <a:noFill/>
                </a:ln>
                <a:solidFill>
                  <a:prstClr val="white"/>
                </a:solidFill>
                <a:effectLst/>
                <a:uLnTx/>
                <a:uFillTx/>
                <a:latin typeface="Trebuchet MS"/>
                <a:ea typeface="+mn-ea"/>
                <a:cs typeface="+mn-cs"/>
              </a:rPr>
              <a:t>services</a:t>
            </a:r>
          </a:p>
        </p:txBody>
      </p:sp>
      <p:sp>
        <p:nvSpPr>
          <p:cNvPr id="27" name="Rectangle: Rounded Corners 26">
            <a:extLst>
              <a:ext uri="{FF2B5EF4-FFF2-40B4-BE49-F238E27FC236}">
                <a16:creationId xmlns:a16="http://schemas.microsoft.com/office/drawing/2014/main" id="{37F478FF-E607-93E1-DC59-8F1AFF32C7C3}"/>
              </a:ext>
            </a:extLst>
          </p:cNvPr>
          <p:cNvSpPr/>
          <p:nvPr/>
        </p:nvSpPr>
        <p:spPr>
          <a:xfrm>
            <a:off x="421683" y="2717558"/>
            <a:ext cx="2625389" cy="7045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solidFill>
                  <a:prstClr val="white"/>
                </a:solidFill>
                <a:latin typeface="Trebuchet MS"/>
              </a:rPr>
              <a:t>2 of the leading Global </a:t>
            </a:r>
            <a:r>
              <a:rPr kumimoji="0" lang="en-US" sz="1100" b="0" i="0" u="none" strike="noStrike" kern="1200" cap="none" spc="0" normalizeH="0" baseline="0" noProof="0" dirty="0">
                <a:ln>
                  <a:noFill/>
                </a:ln>
                <a:solidFill>
                  <a:prstClr val="white"/>
                </a:solidFill>
                <a:effectLst/>
                <a:uLnTx/>
                <a:uFillTx/>
                <a:latin typeface="Trebuchet MS"/>
                <a:ea typeface="+mn-ea"/>
                <a:cs typeface="+mn-cs"/>
              </a:rPr>
              <a:t>FMCG companies trust Sify Data Centers </a:t>
            </a:r>
          </a:p>
        </p:txBody>
      </p:sp>
      <p:sp>
        <p:nvSpPr>
          <p:cNvPr id="28" name="Rectangle: Rounded Corners 27">
            <a:extLst>
              <a:ext uri="{FF2B5EF4-FFF2-40B4-BE49-F238E27FC236}">
                <a16:creationId xmlns:a16="http://schemas.microsoft.com/office/drawing/2014/main" id="{4CAC7826-7FDE-13AD-0733-AE684546E60C}"/>
              </a:ext>
            </a:extLst>
          </p:cNvPr>
          <p:cNvSpPr/>
          <p:nvPr/>
        </p:nvSpPr>
        <p:spPr>
          <a:xfrm>
            <a:off x="6127863" y="1769151"/>
            <a:ext cx="2625389" cy="77340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 India’s leading Retail Chain with more than 100 stores take advantage of Sify’s Data Centers and Networks  </a:t>
            </a:r>
          </a:p>
        </p:txBody>
      </p:sp>
      <p:sp>
        <p:nvSpPr>
          <p:cNvPr id="30" name="Rectangle: Rounded Corners 29">
            <a:extLst>
              <a:ext uri="{FF2B5EF4-FFF2-40B4-BE49-F238E27FC236}">
                <a16:creationId xmlns:a16="http://schemas.microsoft.com/office/drawing/2014/main" id="{87A2107A-0E39-D76A-D2F0-ADABFD68F071}"/>
              </a:ext>
            </a:extLst>
          </p:cNvPr>
          <p:cNvSpPr/>
          <p:nvPr/>
        </p:nvSpPr>
        <p:spPr>
          <a:xfrm>
            <a:off x="3259303" y="2717558"/>
            <a:ext cx="2625389" cy="7045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solidFill>
                  <a:prstClr val="white"/>
                </a:solidFill>
                <a:latin typeface="Trebuchet MS"/>
              </a:rPr>
              <a:t>Leading Paint, Glass, Garments, and Beverage manufacturers in the country rely on Sify Data Centers</a:t>
            </a:r>
            <a:endParaRPr kumimoji="0" lang="en-US" sz="11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2252AD45-9CEE-BAAA-2139-4911CC87919F}"/>
              </a:ext>
            </a:extLst>
          </p:cNvPr>
          <p:cNvSpPr/>
          <p:nvPr/>
        </p:nvSpPr>
        <p:spPr>
          <a:xfrm>
            <a:off x="6127863" y="2717558"/>
            <a:ext cx="2625389" cy="7045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Trebuchet MS"/>
                <a:ea typeface="+mn-ea"/>
                <a:cs typeface="+mn-cs"/>
              </a:rPr>
              <a:t>Top 2 out of 10 Logistics companies in India chose Sify’s Data Centers </a:t>
            </a:r>
          </a:p>
        </p:txBody>
      </p:sp>
      <p:sp>
        <p:nvSpPr>
          <p:cNvPr id="10" name="TextBox 9">
            <a:extLst>
              <a:ext uri="{FF2B5EF4-FFF2-40B4-BE49-F238E27FC236}">
                <a16:creationId xmlns:a16="http://schemas.microsoft.com/office/drawing/2014/main" id="{BF7937FB-1F2F-63C9-3FBC-C62ACAD9FB6B}"/>
              </a:ext>
            </a:extLst>
          </p:cNvPr>
          <p:cNvSpPr txBox="1"/>
          <p:nvPr/>
        </p:nvSpPr>
        <p:spPr>
          <a:xfrm>
            <a:off x="396448" y="3945744"/>
            <a:ext cx="2650624" cy="73866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BED730"/>
                </a:solidFill>
                <a:effectLst/>
                <a:uLnTx/>
                <a:uFillTx/>
                <a:latin typeface="Trebuchet MS"/>
                <a:ea typeface="+mn-ea"/>
                <a:cs typeface="+mn-cs"/>
              </a:rPr>
              <a:t>SAP Migration to Hyperscaler</a:t>
            </a:r>
            <a:r>
              <a:rPr lang="en-US" sz="1050" dirty="0">
                <a:solidFill>
                  <a:srgbClr val="BED730"/>
                </a:solidFill>
                <a:latin typeface="Trebuchet MS"/>
              </a:rPr>
              <a:t>, Dig</a:t>
            </a:r>
            <a:r>
              <a:rPr kumimoji="0" lang="en-US" sz="1050" b="0" i="0" u="none" strike="noStrike" kern="1200" cap="none" spc="0" normalizeH="0" baseline="0" noProof="0" dirty="0">
                <a:ln>
                  <a:noFill/>
                </a:ln>
                <a:solidFill>
                  <a:srgbClr val="BED730"/>
                </a:solidFill>
                <a:effectLst/>
                <a:uLnTx/>
                <a:uFillTx/>
                <a:latin typeface="Trebuchet MS"/>
                <a:ea typeface="+mn-ea"/>
                <a:cs typeface="+mn-cs"/>
              </a:rPr>
              <a:t>ital NW for integrating IT, OT &amp; People for the world’s second-largest geographically diversified steel producer</a:t>
            </a:r>
          </a:p>
        </p:txBody>
      </p:sp>
      <p:sp>
        <p:nvSpPr>
          <p:cNvPr id="11" name="TextBox 10">
            <a:extLst>
              <a:ext uri="{FF2B5EF4-FFF2-40B4-BE49-F238E27FC236}">
                <a16:creationId xmlns:a16="http://schemas.microsoft.com/office/drawing/2014/main" id="{3214EB1A-5531-09D3-551A-C1FA4638CBAE}"/>
              </a:ext>
            </a:extLst>
          </p:cNvPr>
          <p:cNvSpPr txBox="1"/>
          <p:nvPr/>
        </p:nvSpPr>
        <p:spPr>
          <a:xfrm>
            <a:off x="3458133" y="4026536"/>
            <a:ext cx="2227728" cy="57708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BED730"/>
                </a:solidFill>
                <a:effectLst/>
                <a:uLnTx/>
                <a:uFillTx/>
                <a:latin typeface="Trebuchet MS"/>
                <a:ea typeface="+mn-ea"/>
                <a:cs typeface="+mn-cs"/>
              </a:rPr>
              <a:t>4 of India’s top 10 Manufacturing companies rely on Networks managed by Sify</a:t>
            </a:r>
          </a:p>
        </p:txBody>
      </p:sp>
      <p:sp>
        <p:nvSpPr>
          <p:cNvPr id="12" name="TextBox 11">
            <a:extLst>
              <a:ext uri="{FF2B5EF4-FFF2-40B4-BE49-F238E27FC236}">
                <a16:creationId xmlns:a16="http://schemas.microsoft.com/office/drawing/2014/main" id="{CB98C3A6-7D39-FE01-FAA0-41E6634E4DE7}"/>
              </a:ext>
            </a:extLst>
          </p:cNvPr>
          <p:cNvSpPr txBox="1"/>
          <p:nvPr/>
        </p:nvSpPr>
        <p:spPr>
          <a:xfrm>
            <a:off x="6152855" y="3945744"/>
            <a:ext cx="2575404" cy="73866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BED730"/>
                </a:solidFill>
                <a:effectLst/>
                <a:uLnTx/>
                <a:uFillTx/>
                <a:latin typeface="Trebuchet MS"/>
                <a:ea typeface="+mn-ea"/>
                <a:cs typeface="+mn-cs"/>
              </a:rPr>
              <a:t>Hybrid IT with DC Colo and Managed Services across DC, DR, Network, Security, and End-User Services for a Manufacturing conglomerate</a:t>
            </a:r>
          </a:p>
        </p:txBody>
      </p:sp>
      <p:sp>
        <p:nvSpPr>
          <p:cNvPr id="13" name="TextBox 12">
            <a:extLst>
              <a:ext uri="{FF2B5EF4-FFF2-40B4-BE49-F238E27FC236}">
                <a16:creationId xmlns:a16="http://schemas.microsoft.com/office/drawing/2014/main" id="{6A3528AF-0EF3-B092-4E74-8490DD147F3C}"/>
              </a:ext>
            </a:extLst>
          </p:cNvPr>
          <p:cNvSpPr txBox="1"/>
          <p:nvPr/>
        </p:nvSpPr>
        <p:spPr>
          <a:xfrm>
            <a:off x="335996" y="987425"/>
            <a:ext cx="8484154"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a:ea typeface="+mn-ea"/>
                <a:cs typeface="+mn-cs"/>
              </a:rPr>
              <a:t>500+ </a:t>
            </a:r>
            <a:r>
              <a:rPr kumimoji="0" lang="en-US" sz="1200" b="0" i="0" u="none" strike="noStrike" kern="1200" cap="none" spc="0" normalizeH="0" baseline="0" noProof="0" dirty="0">
                <a:ln>
                  <a:noFill/>
                </a:ln>
                <a:solidFill>
                  <a:prstClr val="white">
                    <a:lumMod val="85000"/>
                  </a:prstClr>
                </a:solidFill>
                <a:effectLst/>
                <a:uLnTx/>
                <a:uFillTx/>
                <a:latin typeface="Trebuchet MS"/>
                <a:ea typeface="+mn-ea"/>
                <a:cs typeface="+mn-cs"/>
              </a:rPr>
              <a:t>India’s leading Manufacturing companies trust Sify’s DC, Cloud, Network, and Digital services. </a:t>
            </a:r>
            <a:r>
              <a:rPr lang="en-US" sz="1200" dirty="0">
                <a:solidFill>
                  <a:srgbClr val="BED730"/>
                </a:solidFill>
                <a:latin typeface="Trebuchet MS"/>
              </a:rPr>
              <a:t>100</a:t>
            </a:r>
            <a:r>
              <a:rPr kumimoji="0" lang="en-US" sz="1200" b="0" i="0" u="none" strike="noStrike" kern="1200" cap="none" spc="0" normalizeH="0" baseline="0" noProof="0" dirty="0">
                <a:ln>
                  <a:noFill/>
                </a:ln>
                <a:solidFill>
                  <a:srgbClr val="BED730"/>
                </a:solidFill>
                <a:effectLst/>
                <a:uLnTx/>
                <a:uFillTx/>
                <a:latin typeface="Trebuchet MS"/>
                <a:ea typeface="+mn-ea"/>
                <a:cs typeface="+mn-cs"/>
              </a:rPr>
              <a:t>+ </a:t>
            </a:r>
            <a:r>
              <a:rPr kumimoji="0" lang="en-US" sz="1200" b="0" i="0" u="none" strike="noStrike" kern="1200" cap="none" spc="0" normalizeH="0" baseline="0" noProof="0" dirty="0">
                <a:ln>
                  <a:noFill/>
                </a:ln>
                <a:solidFill>
                  <a:prstClr val="white">
                    <a:lumMod val="85000"/>
                  </a:prstClr>
                </a:solidFill>
                <a:effectLst/>
                <a:uLnTx/>
                <a:uFillTx/>
                <a:latin typeface="Trebuchet MS"/>
                <a:ea typeface="+mn-ea"/>
                <a:cs typeface="+mn-cs"/>
              </a:rPr>
              <a:t>Leading  Manufacturing, Retail and Logistics enterprises chose </a:t>
            </a:r>
            <a:r>
              <a:rPr kumimoji="0" lang="en-US" sz="1200" b="0" i="0" u="none" strike="noStrike" kern="1200" cap="none" spc="0" normalizeH="0" baseline="0" noProof="0" dirty="0">
                <a:ln>
                  <a:noFill/>
                </a:ln>
                <a:solidFill>
                  <a:srgbClr val="BED730"/>
                </a:solidFill>
                <a:effectLst/>
                <a:uLnTx/>
                <a:uFillTx/>
                <a:latin typeface="Trebuchet MS"/>
                <a:ea typeface="+mn-ea"/>
                <a:cs typeface="+mn-cs"/>
              </a:rPr>
              <a:t>Sify’s Data Centers </a:t>
            </a:r>
            <a:r>
              <a:rPr kumimoji="0" lang="en-US" sz="1200" b="0" i="0" u="none" strike="noStrike" kern="1200" cap="none" spc="0" normalizeH="0" baseline="0" noProof="0" dirty="0">
                <a:ln>
                  <a:noFill/>
                </a:ln>
                <a:solidFill>
                  <a:prstClr val="white">
                    <a:lumMod val="85000"/>
                  </a:prstClr>
                </a:solidFill>
                <a:effectLst/>
                <a:uLnTx/>
                <a:uFillTx/>
                <a:latin typeface="Trebuchet MS"/>
                <a:ea typeface="+mn-ea"/>
                <a:cs typeface="+mn-cs"/>
              </a:rPr>
              <a:t>to accelerate their digital journey. </a:t>
            </a:r>
          </a:p>
        </p:txBody>
      </p:sp>
      <p:cxnSp>
        <p:nvCxnSpPr>
          <p:cNvPr id="15" name="Straight Connector 14">
            <a:extLst>
              <a:ext uri="{FF2B5EF4-FFF2-40B4-BE49-F238E27FC236}">
                <a16:creationId xmlns:a16="http://schemas.microsoft.com/office/drawing/2014/main" id="{C2DD87F4-1A30-DE56-3DA5-C90E88A7065B}"/>
              </a:ext>
            </a:extLst>
          </p:cNvPr>
          <p:cNvCxnSpPr>
            <a:cxnSpLocks/>
          </p:cNvCxnSpPr>
          <p:nvPr/>
        </p:nvCxnSpPr>
        <p:spPr>
          <a:xfrm flipV="1">
            <a:off x="3146612" y="1659646"/>
            <a:ext cx="0" cy="198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A9EC98-0819-9801-265E-2C9E09A70BC2}"/>
              </a:ext>
            </a:extLst>
          </p:cNvPr>
          <p:cNvCxnSpPr>
            <a:cxnSpLocks/>
          </p:cNvCxnSpPr>
          <p:nvPr/>
        </p:nvCxnSpPr>
        <p:spPr>
          <a:xfrm flipV="1">
            <a:off x="6021395" y="1659646"/>
            <a:ext cx="0" cy="198000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279CDA-76F6-119F-CB67-0820B5F646E2}"/>
              </a:ext>
            </a:extLst>
          </p:cNvPr>
          <p:cNvCxnSpPr>
            <a:cxnSpLocks/>
          </p:cNvCxnSpPr>
          <p:nvPr/>
        </p:nvCxnSpPr>
        <p:spPr>
          <a:xfrm>
            <a:off x="323850" y="2649646"/>
            <a:ext cx="8496300" cy="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39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7A1F92D-AD6B-A4ED-A180-41E7EB4A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24007B-9127-C0FE-8E8B-C6241B3DDD13}"/>
              </a:ext>
            </a:extLst>
          </p:cNvPr>
          <p:cNvSpPr/>
          <p:nvPr/>
        </p:nvSpPr>
        <p:spPr>
          <a:xfrm>
            <a:off x="0" y="0"/>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defRPr/>
            </a:pPr>
            <a:endParaRPr lang="en-IN" sz="1800" dirty="0">
              <a:solidFill>
                <a:prstClr val="white"/>
              </a:solidFill>
              <a:latin typeface="Trebuchet MS"/>
            </a:endParaRPr>
          </a:p>
        </p:txBody>
      </p:sp>
      <p:sp>
        <p:nvSpPr>
          <p:cNvPr id="2" name="TextBox 1">
            <a:extLst>
              <a:ext uri="{FF2B5EF4-FFF2-40B4-BE49-F238E27FC236}">
                <a16:creationId xmlns:a16="http://schemas.microsoft.com/office/drawing/2014/main" id="{B8E32C9A-3950-1E5A-5BBD-4D42C3F39A21}"/>
              </a:ext>
            </a:extLst>
          </p:cNvPr>
          <p:cNvSpPr txBox="1"/>
          <p:nvPr/>
        </p:nvSpPr>
        <p:spPr>
          <a:xfrm>
            <a:off x="1767118" y="4093804"/>
            <a:ext cx="5700021" cy="523220"/>
          </a:xfrm>
          <a:prstGeom prst="rect">
            <a:avLst/>
          </a:prstGeom>
          <a:noFill/>
        </p:spPr>
        <p:txBody>
          <a:bodyPr wrap="square" rtlCol="0">
            <a:spAutoFit/>
          </a:bodyPr>
          <a:lstStyle/>
          <a:p>
            <a:pPr algn="ctr" defTabSz="457166">
              <a:spcAft>
                <a:spcPts val="600"/>
              </a:spcAft>
              <a:defRPr/>
            </a:pPr>
            <a:r>
              <a:rPr lang="en-IN" sz="2800" dirty="0">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1718134" y="1136586"/>
            <a:ext cx="5732705" cy="948743"/>
            <a:chOff x="323850" y="2753261"/>
            <a:chExt cx="8496300" cy="1406110"/>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49142"/>
            </a:xfrm>
            <a:prstGeom prst="rect">
              <a:avLst/>
            </a:prstGeom>
            <a:noFill/>
          </p:spPr>
          <p:txBody>
            <a:bodyPr wrap="square" rtlCol="0">
              <a:spAutoFit/>
            </a:bodyPr>
            <a:lstStyle/>
            <a:p>
              <a:pPr defTabSz="685766">
                <a:defRPr/>
              </a:pPr>
              <a:r>
                <a:rPr lang="en-US" sz="4000" b="1" dirty="0">
                  <a:solidFill>
                    <a:srgbClr val="BED730"/>
                  </a:solidFill>
                  <a:latin typeface="Trebuchet MS"/>
                </a:rPr>
                <a:t>Tried  Tested  Trusted</a:t>
              </a:r>
              <a:endParaRPr lang="en-IN" sz="4000" b="1" dirty="0">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501763"/>
            </a:xfrm>
            <a:prstGeom prst="rect">
              <a:avLst/>
            </a:prstGeom>
            <a:noFill/>
          </p:spPr>
          <p:txBody>
            <a:bodyPr wrap="square" rtlCol="0">
              <a:spAutoFit/>
            </a:bodyPr>
            <a:lstStyle/>
            <a:p>
              <a:pPr defTabSz="685766">
                <a:defRPr/>
              </a:pPr>
              <a:r>
                <a:rPr lang="en-US" sz="1600" b="1" dirty="0">
                  <a:solidFill>
                    <a:prstClr val="white"/>
                  </a:solidFill>
                  <a:latin typeface="Trebuchet MS"/>
                </a:rPr>
                <a:t>Your Digital Infrastructure Partner for over 23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66">
                <a:defRPr/>
              </a:pPr>
              <a:endParaRPr lang="en-IN" sz="1013" dirty="0">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66">
                <a:defRPr/>
              </a:pPr>
              <a:endParaRPr lang="en-IN" sz="1013" dirty="0">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66">
                <a:defRPr/>
              </a:pPr>
              <a:endParaRPr lang="en-IN" sz="1013" dirty="0">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7971591"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2172AB10-2064-77EC-B5AD-6A162D606387}"/>
              </a:ext>
            </a:extLst>
          </p:cNvPr>
          <p:cNvGrpSpPr/>
          <p:nvPr/>
        </p:nvGrpSpPr>
        <p:grpSpPr>
          <a:xfrm>
            <a:off x="483929" y="2565720"/>
            <a:ext cx="945000" cy="894286"/>
            <a:chOff x="444173" y="2556318"/>
            <a:chExt cx="945000" cy="894286"/>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Network</a:t>
              </a:r>
            </a:p>
            <a:p>
              <a:pPr algn="ctr" defTabSz="685783">
                <a:defRPr/>
              </a:pPr>
              <a:r>
                <a:rPr lang="en-IN" sz="750" dirty="0">
                  <a:solidFill>
                    <a:prstClr val="white"/>
                  </a:solidFill>
                  <a:latin typeface="TheSansOffice" panose="020B0503040302060204"/>
                </a:rPr>
                <a:t>Infra Services</a:t>
              </a:r>
              <a:endParaRPr lang="en-US" sz="750" dirty="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2"/>
            <a:ext cx="945000" cy="886833"/>
            <a:chOff x="5726469" y="2563772"/>
            <a:chExt cx="945000" cy="886832"/>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Digital Apps</a:t>
              </a:r>
            </a:p>
            <a:p>
              <a:pPr algn="ctr" defTabSz="685783">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2"/>
            <a:ext cx="945000" cy="886833"/>
            <a:chOff x="6784264" y="2563771"/>
            <a:chExt cx="945000" cy="886833"/>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Industry Apps</a:t>
              </a:r>
            </a:p>
            <a:p>
              <a:pPr algn="ctr" defTabSz="685783">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0"/>
            <a:ext cx="945000" cy="892360"/>
            <a:chOff x="4675343" y="2558244"/>
            <a:chExt cx="945000" cy="892360"/>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Cloud &amp; IT</a:t>
              </a:r>
            </a:p>
            <a:p>
              <a:pPr algn="ctr" defTabSz="685783">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3"/>
            <a:ext cx="945000" cy="879378"/>
            <a:chOff x="2568712" y="2571226"/>
            <a:chExt cx="945000" cy="879378"/>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23165"/>
            </a:xfrm>
            <a:prstGeom prst="rect">
              <a:avLst/>
            </a:prstGeom>
            <a:noFill/>
          </p:spPr>
          <p:txBody>
            <a:bodyPr wrap="square" rtlCol="0">
              <a:spAutoFit/>
            </a:bodyPr>
            <a:lstStyle/>
            <a:p>
              <a:pPr algn="ctr" defTabSz="685783">
                <a:defRPr/>
              </a:pPr>
              <a:r>
                <a:rPr lang="pt-BR" sz="750">
                  <a:solidFill>
                    <a:prstClr val="white"/>
                  </a:solidFill>
                  <a:latin typeface="TheSansOffice" panose="020B0503040302060204"/>
                </a:rPr>
                <a:t>Data Center</a:t>
              </a:r>
            </a:p>
            <a:p>
              <a:pPr algn="ctr" defTabSz="685783">
                <a:defRPr/>
              </a:pPr>
              <a:r>
                <a:rPr lang="pt-BR" sz="750">
                  <a:solidFill>
                    <a:prstClr val="white"/>
                  </a:solidFill>
                  <a:latin typeface="TheSansOffice" panose="020B0503040302060204"/>
                </a:rPr>
                <a:t>Colo Services</a:t>
              </a:r>
              <a:endParaRPr lang="en-US" sz="750" dirty="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0"/>
            <a:ext cx="945000" cy="892360"/>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CloudInfinit</a:t>
              </a:r>
            </a:p>
            <a:p>
              <a:pPr algn="ctr" defTabSz="685783">
                <a:defRPr/>
              </a:pPr>
              <a:r>
                <a:rPr lang="en-IN" sz="750" dirty="0">
                  <a:solidFill>
                    <a:prstClr val="white"/>
                  </a:solidFill>
                  <a:latin typeface="TheSansOffice" panose="020B0503040302060204"/>
                </a:rPr>
                <a:t>Ent Cloud Infra</a:t>
              </a:r>
              <a:endParaRPr lang="en-US" sz="750" dirty="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0"/>
            <a:ext cx="945000" cy="869614"/>
            <a:chOff x="1508631" y="2580990"/>
            <a:chExt cx="945000" cy="869614"/>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Network Digital </a:t>
              </a:r>
            </a:p>
            <a:p>
              <a:pPr algn="ctr" defTabSz="685783">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0"/>
            <a:ext cx="945000" cy="862162"/>
            <a:chOff x="7837240" y="2588442"/>
            <a:chExt cx="945000" cy="862162"/>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99">
                <a:defRPr/>
              </a:pPr>
              <a:endParaRPr lang="en-IN" sz="1013" dirty="0">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23165"/>
            </a:xfrm>
            <a:prstGeom prst="rect">
              <a:avLst/>
            </a:prstGeom>
            <a:noFill/>
          </p:spPr>
          <p:txBody>
            <a:bodyPr wrap="square" rtlCol="0">
              <a:spAutoFit/>
            </a:bodyPr>
            <a:lstStyle/>
            <a:p>
              <a:pPr algn="ctr" defTabSz="685783">
                <a:defRPr/>
              </a:pPr>
              <a:r>
                <a:rPr lang="en-IN" sz="750" dirty="0">
                  <a:solidFill>
                    <a:prstClr val="white"/>
                  </a:solidFill>
                  <a:latin typeface="TheSansOffice" panose="020B0503040302060204"/>
                </a:rPr>
                <a:t>Security </a:t>
              </a:r>
            </a:p>
            <a:p>
              <a:pPr algn="ctr" defTabSz="685783">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spTree>
    <p:extLst>
      <p:ext uri="{BB962C8B-B14F-4D97-AF65-F5344CB8AC3E}">
        <p14:creationId xmlns:p14="http://schemas.microsoft.com/office/powerpoint/2010/main" val="403543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951F729F-3795-E233-4094-88F1B96E0C8A}"/>
              </a:ext>
            </a:extLst>
          </p:cNvPr>
          <p:cNvSpPr/>
          <p:nvPr/>
        </p:nvSpPr>
        <p:spPr>
          <a:xfrm rot="5400000">
            <a:off x="544123" y="778657"/>
            <a:ext cx="1563282"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720013" y="778658"/>
            <a:ext cx="1563283"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4892496" y="804342"/>
            <a:ext cx="1584736" cy="1950085"/>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048134" y="778284"/>
            <a:ext cx="1563284" cy="1980748"/>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1574"/>
            <a:ext cx="8496150" cy="415490"/>
          </a:xfrm>
        </p:spPr>
        <p:txBody>
          <a:bodyPr/>
          <a:lstStyle/>
          <a:p>
            <a:r>
              <a:rPr lang="en-US" dirty="0"/>
              <a:t>manufacturing BUSINESS PRIORITIES</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68364" y="1073732"/>
            <a:ext cx="1714800" cy="307777"/>
          </a:xfrm>
          <a:prstGeom prst="rect">
            <a:avLst/>
          </a:prstGeom>
          <a:noFill/>
        </p:spPr>
        <p:txBody>
          <a:bodyPr wrap="square" lIns="91440" tIns="45720" rIns="91440" bIns="45720" rtlCol="0" anchor="t">
            <a:spAutoFit/>
          </a:bodyPr>
          <a:lstStyle/>
          <a:p>
            <a:pPr algn="ctr" defTabSz="685766"/>
            <a:r>
              <a:rPr lang="en-GB" sz="1400" b="1" dirty="0">
                <a:solidFill>
                  <a:srgbClr val="BED730"/>
                </a:solidFill>
                <a:latin typeface="Trebuchet MS"/>
              </a:rPr>
              <a:t>Digital Threads </a:t>
            </a:r>
            <a:endParaRPr lang="en-US" sz="1800" dirty="0"/>
          </a:p>
        </p:txBody>
      </p:sp>
      <p:sp>
        <p:nvSpPr>
          <p:cNvPr id="15" name="TextBox 14">
            <a:extLst>
              <a:ext uri="{FF2B5EF4-FFF2-40B4-BE49-F238E27FC236}">
                <a16:creationId xmlns:a16="http://schemas.microsoft.com/office/drawing/2014/main" id="{E8F13817-2CD3-9208-4788-C763910DFD7D}"/>
              </a:ext>
            </a:extLst>
          </p:cNvPr>
          <p:cNvSpPr txBox="1"/>
          <p:nvPr/>
        </p:nvSpPr>
        <p:spPr>
          <a:xfrm>
            <a:off x="2644254" y="1073732"/>
            <a:ext cx="1714800" cy="307777"/>
          </a:xfrm>
          <a:prstGeom prst="rect">
            <a:avLst/>
          </a:prstGeom>
          <a:noFill/>
        </p:spPr>
        <p:txBody>
          <a:bodyPr wrap="square" lIns="91440" tIns="45720" rIns="91440" bIns="45720" rtlCol="0" anchor="t">
            <a:spAutoFit/>
          </a:bodyPr>
          <a:lstStyle/>
          <a:p>
            <a:pPr algn="ctr" defTabSz="685647">
              <a:defRPr/>
            </a:pPr>
            <a:r>
              <a:rPr lang="en-US" sz="1400" b="1" dirty="0">
                <a:solidFill>
                  <a:srgbClr val="BED730"/>
                </a:solidFill>
                <a:latin typeface="Trebuchet MS"/>
              </a:rPr>
              <a:t>Quality Control</a:t>
            </a:r>
          </a:p>
        </p:txBody>
      </p:sp>
      <p:sp>
        <p:nvSpPr>
          <p:cNvPr id="16" name="TextBox 15">
            <a:extLst>
              <a:ext uri="{FF2B5EF4-FFF2-40B4-BE49-F238E27FC236}">
                <a16:creationId xmlns:a16="http://schemas.microsoft.com/office/drawing/2014/main" id="{7550A0F8-467D-BA67-B845-21708F753876}"/>
              </a:ext>
            </a:extLst>
          </p:cNvPr>
          <p:cNvSpPr txBox="1"/>
          <p:nvPr/>
        </p:nvSpPr>
        <p:spPr>
          <a:xfrm>
            <a:off x="4827464" y="1135289"/>
            <a:ext cx="1714800" cy="307777"/>
          </a:xfrm>
          <a:prstGeom prst="rect">
            <a:avLst/>
          </a:prstGeom>
          <a:noFill/>
        </p:spPr>
        <p:txBody>
          <a:bodyPr wrap="square" lIns="91440" tIns="45720" rIns="91440" bIns="45720" rtlCol="0" anchor="t">
            <a:spAutoFit/>
          </a:bodyPr>
          <a:lstStyle/>
          <a:p>
            <a:pPr algn="ctr" defTabSz="685766"/>
            <a:r>
              <a:rPr lang="en-US" sz="1400" b="1" dirty="0">
                <a:solidFill>
                  <a:srgbClr val="BED730"/>
                </a:solidFill>
                <a:latin typeface="Trebuchet MS"/>
              </a:rPr>
              <a:t>Smart Shop Floor</a:t>
            </a:r>
          </a:p>
        </p:txBody>
      </p:sp>
      <p:sp>
        <p:nvSpPr>
          <p:cNvPr id="17" name="TextBox 16">
            <a:extLst>
              <a:ext uri="{FF2B5EF4-FFF2-40B4-BE49-F238E27FC236}">
                <a16:creationId xmlns:a16="http://schemas.microsoft.com/office/drawing/2014/main" id="{C8A11D98-CF66-7A34-C8F9-6EE1A547B484}"/>
              </a:ext>
            </a:extLst>
          </p:cNvPr>
          <p:cNvSpPr txBox="1"/>
          <p:nvPr/>
        </p:nvSpPr>
        <p:spPr>
          <a:xfrm>
            <a:off x="6923883" y="1070244"/>
            <a:ext cx="1811787"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Business Continuity Planning</a:t>
            </a:r>
            <a:endParaRPr lang="en-GB" sz="1400" b="1" dirty="0">
              <a:solidFill>
                <a:srgbClr val="BED730"/>
              </a:solidFill>
              <a:latin typeface="Trebuchet MS"/>
            </a:endParaRPr>
          </a:p>
        </p:txBody>
      </p:sp>
      <p:sp>
        <p:nvSpPr>
          <p:cNvPr id="10" name="Arrow: Pentagon 9">
            <a:extLst>
              <a:ext uri="{FF2B5EF4-FFF2-40B4-BE49-F238E27FC236}">
                <a16:creationId xmlns:a16="http://schemas.microsoft.com/office/drawing/2014/main" id="{D1AC99A7-4409-BF82-6927-7E191720D99A}"/>
              </a:ext>
            </a:extLst>
          </p:cNvPr>
          <p:cNvSpPr/>
          <p:nvPr/>
        </p:nvSpPr>
        <p:spPr>
          <a:xfrm rot="5400000">
            <a:off x="445042" y="2828603"/>
            <a:ext cx="1761445"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11" name="TextBox 10">
            <a:extLst>
              <a:ext uri="{FF2B5EF4-FFF2-40B4-BE49-F238E27FC236}">
                <a16:creationId xmlns:a16="http://schemas.microsoft.com/office/drawing/2014/main" id="{6DA6C9BC-BE0D-5A18-11A5-F81962725035}"/>
              </a:ext>
            </a:extLst>
          </p:cNvPr>
          <p:cNvSpPr txBox="1"/>
          <p:nvPr/>
        </p:nvSpPr>
        <p:spPr>
          <a:xfrm>
            <a:off x="324296" y="2985289"/>
            <a:ext cx="2002936"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Intellectual Property Protection</a:t>
            </a:r>
            <a:endParaRPr lang="en-GB" sz="1400" b="1" dirty="0">
              <a:solidFill>
                <a:srgbClr val="BED730"/>
              </a:solidFill>
              <a:latin typeface="Trebuchet MS"/>
            </a:endParaRPr>
          </a:p>
        </p:txBody>
      </p:sp>
      <p:sp>
        <p:nvSpPr>
          <p:cNvPr id="4" name="Arrow: Pentagon 3">
            <a:extLst>
              <a:ext uri="{FF2B5EF4-FFF2-40B4-BE49-F238E27FC236}">
                <a16:creationId xmlns:a16="http://schemas.microsoft.com/office/drawing/2014/main" id="{64819A51-D38C-FB8D-E0F4-DE5340F9403E}"/>
              </a:ext>
            </a:extLst>
          </p:cNvPr>
          <p:cNvSpPr/>
          <p:nvPr/>
        </p:nvSpPr>
        <p:spPr>
          <a:xfrm rot="5400000">
            <a:off x="2620931" y="2828236"/>
            <a:ext cx="1761447"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18" name="TextBox 17">
            <a:extLst>
              <a:ext uri="{FF2B5EF4-FFF2-40B4-BE49-F238E27FC236}">
                <a16:creationId xmlns:a16="http://schemas.microsoft.com/office/drawing/2014/main" id="{B045B490-4396-22A7-659F-83B64A267A1B}"/>
              </a:ext>
            </a:extLst>
          </p:cNvPr>
          <p:cNvSpPr txBox="1"/>
          <p:nvPr/>
        </p:nvSpPr>
        <p:spPr>
          <a:xfrm>
            <a:off x="2644254" y="3024226"/>
            <a:ext cx="1714800"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Supply Chain Resilience</a:t>
            </a:r>
            <a:endParaRPr lang="en-GB" sz="1400" b="1" dirty="0">
              <a:solidFill>
                <a:srgbClr val="BED730"/>
              </a:solidFill>
              <a:latin typeface="Trebuchet MS"/>
            </a:endParaRPr>
          </a:p>
        </p:txBody>
      </p:sp>
      <p:sp>
        <p:nvSpPr>
          <p:cNvPr id="21" name="Arrow: Pentagon 20">
            <a:extLst>
              <a:ext uri="{FF2B5EF4-FFF2-40B4-BE49-F238E27FC236}">
                <a16:creationId xmlns:a16="http://schemas.microsoft.com/office/drawing/2014/main" id="{E609FDD2-D871-79FE-AC80-4B9C4C67DBEB}"/>
              </a:ext>
            </a:extLst>
          </p:cNvPr>
          <p:cNvSpPr/>
          <p:nvPr/>
        </p:nvSpPr>
        <p:spPr>
          <a:xfrm rot="5400000">
            <a:off x="4804141" y="2828236"/>
            <a:ext cx="1761447"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22" name="TextBox 21">
            <a:extLst>
              <a:ext uri="{FF2B5EF4-FFF2-40B4-BE49-F238E27FC236}">
                <a16:creationId xmlns:a16="http://schemas.microsoft.com/office/drawing/2014/main" id="{C4CC9740-49D7-C6AD-3F34-7379F680AFB3}"/>
              </a:ext>
            </a:extLst>
          </p:cNvPr>
          <p:cNvSpPr txBox="1"/>
          <p:nvPr/>
        </p:nvSpPr>
        <p:spPr>
          <a:xfrm>
            <a:off x="4699843" y="3024226"/>
            <a:ext cx="1970043"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Sustainability and Green Manufacturing </a:t>
            </a:r>
            <a:endParaRPr lang="en-GB" sz="1400" b="1" dirty="0">
              <a:solidFill>
                <a:srgbClr val="BED730"/>
              </a:solidFill>
              <a:latin typeface="Trebuchet MS"/>
            </a:endParaRPr>
          </a:p>
        </p:txBody>
      </p:sp>
      <p:sp>
        <p:nvSpPr>
          <p:cNvPr id="23" name="Arrow: Pentagon 22">
            <a:extLst>
              <a:ext uri="{FF2B5EF4-FFF2-40B4-BE49-F238E27FC236}">
                <a16:creationId xmlns:a16="http://schemas.microsoft.com/office/drawing/2014/main" id="{91A7B66B-44A7-9AB6-A1F3-750918887A41}"/>
              </a:ext>
            </a:extLst>
          </p:cNvPr>
          <p:cNvSpPr/>
          <p:nvPr/>
        </p:nvSpPr>
        <p:spPr>
          <a:xfrm rot="5400000">
            <a:off x="6938324" y="2817509"/>
            <a:ext cx="1782904"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24" name="TextBox 23">
            <a:extLst>
              <a:ext uri="{FF2B5EF4-FFF2-40B4-BE49-F238E27FC236}">
                <a16:creationId xmlns:a16="http://schemas.microsoft.com/office/drawing/2014/main" id="{D5BA3938-7049-6FEB-2136-C8805F315D6D}"/>
              </a:ext>
            </a:extLst>
          </p:cNvPr>
          <p:cNvSpPr txBox="1"/>
          <p:nvPr/>
        </p:nvSpPr>
        <p:spPr>
          <a:xfrm>
            <a:off x="6972376" y="3002773"/>
            <a:ext cx="1714800"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Enhance Change Management</a:t>
            </a:r>
            <a:endParaRPr lang="en-GB" sz="1400" b="1" dirty="0">
              <a:solidFill>
                <a:srgbClr val="BED730"/>
              </a:solidFill>
              <a:latin typeface="Trebuchet MS"/>
            </a:endParaRPr>
          </a:p>
        </p:txBody>
      </p:sp>
      <p:sp>
        <p:nvSpPr>
          <p:cNvPr id="25" name="TextBox 42">
            <a:extLst>
              <a:ext uri="{FF2B5EF4-FFF2-40B4-BE49-F238E27FC236}">
                <a16:creationId xmlns:a16="http://schemas.microsoft.com/office/drawing/2014/main" id="{1B933E32-A017-55C7-E92B-E729C8049030}"/>
              </a:ext>
            </a:extLst>
          </p:cNvPr>
          <p:cNvSpPr txBox="1"/>
          <p:nvPr/>
        </p:nvSpPr>
        <p:spPr>
          <a:xfrm>
            <a:off x="446619" y="1481013"/>
            <a:ext cx="175829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Integration of production workflows, data-driven strategies,  and customer experience to optimize production processes</a:t>
            </a:r>
          </a:p>
        </p:txBody>
      </p:sp>
      <p:sp>
        <p:nvSpPr>
          <p:cNvPr id="27" name="TextBox 42">
            <a:extLst>
              <a:ext uri="{FF2B5EF4-FFF2-40B4-BE49-F238E27FC236}">
                <a16:creationId xmlns:a16="http://schemas.microsoft.com/office/drawing/2014/main" id="{C11813D5-B193-4C90-4B26-36424344DB88}"/>
              </a:ext>
            </a:extLst>
          </p:cNvPr>
          <p:cNvSpPr txBox="1"/>
          <p:nvPr/>
        </p:nvSpPr>
        <p:spPr>
          <a:xfrm>
            <a:off x="4805719" y="1500872"/>
            <a:ext cx="175829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Smart, connected technology to improve decisions, enhance safety and productivity, and prepare for unplanned scenarios.</a:t>
            </a:r>
          </a:p>
        </p:txBody>
      </p:sp>
      <p:sp>
        <p:nvSpPr>
          <p:cNvPr id="28" name="TextBox 42">
            <a:extLst>
              <a:ext uri="{FF2B5EF4-FFF2-40B4-BE49-F238E27FC236}">
                <a16:creationId xmlns:a16="http://schemas.microsoft.com/office/drawing/2014/main" id="{6EE09476-5FCA-09E1-9328-84F2E8569A06}"/>
              </a:ext>
            </a:extLst>
          </p:cNvPr>
          <p:cNvSpPr txBox="1"/>
          <p:nvPr/>
        </p:nvSpPr>
        <p:spPr>
          <a:xfrm>
            <a:off x="6950631" y="1679659"/>
            <a:ext cx="175829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Ensuring continuity with risk assessments, remote monitoring, and recovery plans</a:t>
            </a:r>
          </a:p>
        </p:txBody>
      </p:sp>
      <p:sp>
        <p:nvSpPr>
          <p:cNvPr id="29" name="TextBox 42">
            <a:extLst>
              <a:ext uri="{FF2B5EF4-FFF2-40B4-BE49-F238E27FC236}">
                <a16:creationId xmlns:a16="http://schemas.microsoft.com/office/drawing/2014/main" id="{2EFEA5EC-C72E-DD9E-867F-852D65F6CAA9}"/>
              </a:ext>
            </a:extLst>
          </p:cNvPr>
          <p:cNvSpPr txBox="1"/>
          <p:nvPr/>
        </p:nvSpPr>
        <p:spPr>
          <a:xfrm>
            <a:off x="446619" y="3634531"/>
            <a:ext cx="175829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cs typeface="Calibri" panose="020F0502020204030204" pitchFamily="34" charset="0"/>
              </a:rPr>
              <a:t>Preventing unauthorized usage and open gateways for research &amp; development </a:t>
            </a:r>
          </a:p>
        </p:txBody>
      </p:sp>
      <p:sp>
        <p:nvSpPr>
          <p:cNvPr id="30" name="TextBox 42">
            <a:extLst>
              <a:ext uri="{FF2B5EF4-FFF2-40B4-BE49-F238E27FC236}">
                <a16:creationId xmlns:a16="http://schemas.microsoft.com/office/drawing/2014/main" id="{A51F0F11-094A-58F4-D300-FA64ECC90F54}"/>
              </a:ext>
            </a:extLst>
          </p:cNvPr>
          <p:cNvSpPr txBox="1"/>
          <p:nvPr/>
        </p:nvSpPr>
        <p:spPr>
          <a:xfrm>
            <a:off x="2622509" y="3634531"/>
            <a:ext cx="175829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cs typeface="Calibri" panose="020F0502020204030204" pitchFamily="34" charset="0"/>
              </a:rPr>
              <a:t>Building robust supply chains with diversified suppliers and real-time visibility</a:t>
            </a:r>
            <a:endParaRPr lang="en-US" sz="800" dirty="0">
              <a:solidFill>
                <a:prstClr val="white">
                  <a:lumMod val="75000"/>
                </a:prstClr>
              </a:solidFill>
              <a:latin typeface="Trebuchet MS"/>
              <a:cs typeface="Calibri" panose="020F0502020204030204" pitchFamily="34" charset="0"/>
            </a:endParaRPr>
          </a:p>
        </p:txBody>
      </p:sp>
      <p:sp>
        <p:nvSpPr>
          <p:cNvPr id="31" name="TextBox 42">
            <a:extLst>
              <a:ext uri="{FF2B5EF4-FFF2-40B4-BE49-F238E27FC236}">
                <a16:creationId xmlns:a16="http://schemas.microsoft.com/office/drawing/2014/main" id="{706CAC99-773A-0AA2-32A4-69461B160930}"/>
              </a:ext>
            </a:extLst>
          </p:cNvPr>
          <p:cNvSpPr txBox="1"/>
          <p:nvPr/>
        </p:nvSpPr>
        <p:spPr>
          <a:xfrm>
            <a:off x="4805719" y="3623989"/>
            <a:ext cx="175829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Adopting eco-friendly practices and reducing environmental footprint</a:t>
            </a:r>
          </a:p>
        </p:txBody>
      </p:sp>
      <p:sp>
        <p:nvSpPr>
          <p:cNvPr id="32" name="TextBox 42">
            <a:extLst>
              <a:ext uri="{FF2B5EF4-FFF2-40B4-BE49-F238E27FC236}">
                <a16:creationId xmlns:a16="http://schemas.microsoft.com/office/drawing/2014/main" id="{BB0DB4F4-2F8C-271C-E2AF-D6F6C1922A93}"/>
              </a:ext>
            </a:extLst>
          </p:cNvPr>
          <p:cNvSpPr txBox="1"/>
          <p:nvPr/>
        </p:nvSpPr>
        <p:spPr>
          <a:xfrm>
            <a:off x="6950631" y="3634530"/>
            <a:ext cx="175829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Foster a culture of innovation and adaptability by upskilling workforce through comprehensive training programs</a:t>
            </a:r>
          </a:p>
        </p:txBody>
      </p:sp>
      <p:sp>
        <p:nvSpPr>
          <p:cNvPr id="3" name="Rectangle 1">
            <a:extLst>
              <a:ext uri="{FF2B5EF4-FFF2-40B4-BE49-F238E27FC236}">
                <a16:creationId xmlns:a16="http://schemas.microsoft.com/office/drawing/2014/main" id="{D18083FD-07A8-7F85-2E23-409886EFDF5E}"/>
              </a:ext>
            </a:extLst>
          </p:cNvPr>
          <p:cNvSpPr>
            <a:spLocks noChangeArrowheads="1"/>
          </p:cNvSpPr>
          <p:nvPr/>
        </p:nvSpPr>
        <p:spPr bwMode="auto">
          <a:xfrm>
            <a:off x="2443037" y="1531603"/>
            <a:ext cx="2117234" cy="830997"/>
          </a:xfrm>
          <a:prstGeom prst="rect">
            <a:avLst/>
          </a:prstGeom>
          <a:noFill/>
        </p:spPr>
        <p:txBody>
          <a:bodyPr wrap="square" rtlCol="0">
            <a:spAutoFit/>
          </a:bodyPr>
          <a:lstStyle/>
          <a:p>
            <a:pPr algn="ctr" defTabSz="685647"/>
            <a:r>
              <a:rPr lang="en-US" altLang="en-US" sz="800" dirty="0">
                <a:solidFill>
                  <a:prstClr val="white">
                    <a:lumMod val="75000"/>
                  </a:prstClr>
                </a:solidFill>
                <a:latin typeface="Trebuchet MS"/>
                <a:cs typeface="Calibri" panose="020F0502020204030204" pitchFamily="34" charset="0"/>
              </a:rPr>
              <a:t>Quality production driven by insights to minimize loss, stringent assurance standards, automated inspections, and full traceability across the supply chain.</a:t>
            </a:r>
          </a:p>
          <a:p>
            <a:pPr algn="ctr" defTabSz="685647"/>
            <a:endParaRPr lang="en-US" altLang="en-US" sz="800" dirty="0">
              <a:solidFill>
                <a:prstClr val="white">
                  <a:lumMod val="75000"/>
                </a:prstClr>
              </a:solidFill>
              <a:latin typeface="Trebuchet MS"/>
              <a:cs typeface="Calibri" panose="020F0502020204030204" pitchFamily="34" charset="0"/>
            </a:endParaRPr>
          </a:p>
          <a:p>
            <a:pPr algn="ctr" defTabSz="685647"/>
            <a:endParaRPr lang="en-US" altLang="en-US" sz="800" dirty="0">
              <a:solidFill>
                <a:prstClr val="white">
                  <a:lumMod val="75000"/>
                </a:prstClr>
              </a:solidFill>
              <a:latin typeface="Trebuchet MS"/>
              <a:cs typeface="Calibri" panose="020F0502020204030204" pitchFamily="34" charset="0"/>
            </a:endParaRPr>
          </a:p>
        </p:txBody>
      </p:sp>
    </p:spTree>
    <p:extLst>
      <p:ext uri="{BB962C8B-B14F-4D97-AF65-F5344CB8AC3E}">
        <p14:creationId xmlns:p14="http://schemas.microsoft.com/office/powerpoint/2010/main" val="178781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951F729F-3795-E233-4094-88F1B96E0C8A}"/>
              </a:ext>
            </a:extLst>
          </p:cNvPr>
          <p:cNvSpPr/>
          <p:nvPr/>
        </p:nvSpPr>
        <p:spPr>
          <a:xfrm rot="5400000">
            <a:off x="551050" y="778657"/>
            <a:ext cx="1563282"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731145" y="778658"/>
            <a:ext cx="1563283"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4889045" y="804342"/>
            <a:ext cx="1584736" cy="1950085"/>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048134" y="778284"/>
            <a:ext cx="1563284" cy="1980748"/>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3849" y="211138"/>
            <a:ext cx="8771659" cy="415925"/>
          </a:xfrm>
        </p:spPr>
        <p:txBody>
          <a:bodyPr/>
          <a:lstStyle/>
          <a:p>
            <a:r>
              <a:rPr lang="en-US" dirty="0"/>
              <a:t>Business Priorities translating to technology demands </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75291" y="1073732"/>
            <a:ext cx="1714800"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Smart Manufacturing</a:t>
            </a:r>
            <a:endParaRPr lang="en-US" sz="1400" b="1" dirty="0">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55386" y="1073732"/>
            <a:ext cx="1714800" cy="523220"/>
          </a:xfrm>
          <a:prstGeom prst="rect">
            <a:avLst/>
          </a:prstGeom>
          <a:noFill/>
        </p:spPr>
        <p:txBody>
          <a:bodyPr wrap="square" lIns="91440" tIns="45720" rIns="91440" bIns="45720" rtlCol="0" anchor="t">
            <a:spAutoFit/>
          </a:bodyPr>
          <a:lstStyle/>
          <a:p>
            <a:pPr algn="ctr" defTabSz="685647">
              <a:defRPr/>
            </a:pPr>
            <a:r>
              <a:rPr lang="en-IN" sz="1400" b="1" dirty="0">
                <a:solidFill>
                  <a:srgbClr val="BED730"/>
                </a:solidFill>
                <a:latin typeface="Trebuchet MS"/>
              </a:rPr>
              <a:t>Operational Efficiency</a:t>
            </a:r>
            <a:endParaRPr lang="en-US" sz="1400" b="1" dirty="0">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24013" y="1135289"/>
            <a:ext cx="1714800" cy="307777"/>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Cybersecurity</a:t>
            </a:r>
            <a:endParaRPr lang="en-US" sz="1400" b="1" dirty="0">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23883" y="1070244"/>
            <a:ext cx="1811787"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Real Time Monitoring</a:t>
            </a:r>
          </a:p>
        </p:txBody>
      </p:sp>
      <p:sp>
        <p:nvSpPr>
          <p:cNvPr id="10" name="Arrow: Pentagon 9">
            <a:extLst>
              <a:ext uri="{FF2B5EF4-FFF2-40B4-BE49-F238E27FC236}">
                <a16:creationId xmlns:a16="http://schemas.microsoft.com/office/drawing/2014/main" id="{D1AC99A7-4409-BF82-6927-7E191720D99A}"/>
              </a:ext>
            </a:extLst>
          </p:cNvPr>
          <p:cNvSpPr/>
          <p:nvPr/>
        </p:nvSpPr>
        <p:spPr>
          <a:xfrm rot="5400000">
            <a:off x="451969" y="2828603"/>
            <a:ext cx="1761445"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11" name="TextBox 10">
            <a:extLst>
              <a:ext uri="{FF2B5EF4-FFF2-40B4-BE49-F238E27FC236}">
                <a16:creationId xmlns:a16="http://schemas.microsoft.com/office/drawing/2014/main" id="{6DA6C9BC-BE0D-5A18-11A5-F81962725035}"/>
              </a:ext>
            </a:extLst>
          </p:cNvPr>
          <p:cNvSpPr txBox="1"/>
          <p:nvPr/>
        </p:nvSpPr>
        <p:spPr>
          <a:xfrm>
            <a:off x="331223" y="2985289"/>
            <a:ext cx="2002936"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Predictive Maintenance Systems</a:t>
            </a:r>
            <a:endParaRPr lang="en-GB" sz="1400" b="1" dirty="0">
              <a:solidFill>
                <a:srgbClr val="BED730"/>
              </a:solidFill>
              <a:latin typeface="Trebuchet MS"/>
            </a:endParaRPr>
          </a:p>
        </p:txBody>
      </p:sp>
      <p:sp>
        <p:nvSpPr>
          <p:cNvPr id="4" name="Arrow: Pentagon 3">
            <a:extLst>
              <a:ext uri="{FF2B5EF4-FFF2-40B4-BE49-F238E27FC236}">
                <a16:creationId xmlns:a16="http://schemas.microsoft.com/office/drawing/2014/main" id="{64819A51-D38C-FB8D-E0F4-DE5340F9403E}"/>
              </a:ext>
            </a:extLst>
          </p:cNvPr>
          <p:cNvSpPr/>
          <p:nvPr/>
        </p:nvSpPr>
        <p:spPr>
          <a:xfrm rot="5400000">
            <a:off x="2632063" y="2828236"/>
            <a:ext cx="1761447"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18" name="TextBox 17">
            <a:extLst>
              <a:ext uri="{FF2B5EF4-FFF2-40B4-BE49-F238E27FC236}">
                <a16:creationId xmlns:a16="http://schemas.microsoft.com/office/drawing/2014/main" id="{B045B490-4396-22A7-659F-83B64A267A1B}"/>
              </a:ext>
            </a:extLst>
          </p:cNvPr>
          <p:cNvSpPr txBox="1"/>
          <p:nvPr/>
        </p:nvSpPr>
        <p:spPr>
          <a:xfrm>
            <a:off x="2655386" y="3024226"/>
            <a:ext cx="1714800"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Plant Modernization</a:t>
            </a:r>
            <a:endParaRPr lang="en-GB" sz="1400" b="1" dirty="0">
              <a:solidFill>
                <a:srgbClr val="BED730"/>
              </a:solidFill>
              <a:latin typeface="Trebuchet MS"/>
            </a:endParaRPr>
          </a:p>
        </p:txBody>
      </p:sp>
      <p:sp>
        <p:nvSpPr>
          <p:cNvPr id="21" name="Arrow: Pentagon 20">
            <a:extLst>
              <a:ext uri="{FF2B5EF4-FFF2-40B4-BE49-F238E27FC236}">
                <a16:creationId xmlns:a16="http://schemas.microsoft.com/office/drawing/2014/main" id="{E609FDD2-D871-79FE-AC80-4B9C4C67DBEB}"/>
              </a:ext>
            </a:extLst>
          </p:cNvPr>
          <p:cNvSpPr/>
          <p:nvPr/>
        </p:nvSpPr>
        <p:spPr>
          <a:xfrm rot="5400000">
            <a:off x="4800690" y="2828236"/>
            <a:ext cx="1761447"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IN" sz="1400" b="1" dirty="0">
              <a:solidFill>
                <a:srgbClr val="BED730"/>
              </a:solidFill>
              <a:latin typeface="Trebuchet MS"/>
            </a:endParaRPr>
          </a:p>
        </p:txBody>
      </p:sp>
      <p:sp>
        <p:nvSpPr>
          <p:cNvPr id="22" name="TextBox 21">
            <a:extLst>
              <a:ext uri="{FF2B5EF4-FFF2-40B4-BE49-F238E27FC236}">
                <a16:creationId xmlns:a16="http://schemas.microsoft.com/office/drawing/2014/main" id="{C4CC9740-49D7-C6AD-3F34-7379F680AFB3}"/>
              </a:ext>
            </a:extLst>
          </p:cNvPr>
          <p:cNvSpPr txBox="1"/>
          <p:nvPr/>
        </p:nvSpPr>
        <p:spPr>
          <a:xfrm>
            <a:off x="4696392" y="3024226"/>
            <a:ext cx="1970043"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Supply Chain Optimization</a:t>
            </a:r>
            <a:endParaRPr lang="en-GB" sz="1400" b="1" dirty="0">
              <a:solidFill>
                <a:srgbClr val="BED730"/>
              </a:solidFill>
              <a:latin typeface="Trebuchet MS"/>
            </a:endParaRPr>
          </a:p>
        </p:txBody>
      </p:sp>
      <p:sp>
        <p:nvSpPr>
          <p:cNvPr id="23" name="Arrow: Pentagon 22">
            <a:extLst>
              <a:ext uri="{FF2B5EF4-FFF2-40B4-BE49-F238E27FC236}">
                <a16:creationId xmlns:a16="http://schemas.microsoft.com/office/drawing/2014/main" id="{91A7B66B-44A7-9AB6-A1F3-750918887A41}"/>
              </a:ext>
            </a:extLst>
          </p:cNvPr>
          <p:cNvSpPr/>
          <p:nvPr/>
        </p:nvSpPr>
        <p:spPr>
          <a:xfrm rot="5400000">
            <a:off x="6938324" y="2817509"/>
            <a:ext cx="1782904"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endParaRPr lang="en-IN" sz="1800" dirty="0">
              <a:solidFill>
                <a:prstClr val="white"/>
              </a:solidFill>
              <a:latin typeface="TheSansOffice" panose="020B0503040302060204" pitchFamily="34" charset="0"/>
            </a:endParaRPr>
          </a:p>
        </p:txBody>
      </p:sp>
      <p:sp>
        <p:nvSpPr>
          <p:cNvPr id="24" name="TextBox 23">
            <a:extLst>
              <a:ext uri="{FF2B5EF4-FFF2-40B4-BE49-F238E27FC236}">
                <a16:creationId xmlns:a16="http://schemas.microsoft.com/office/drawing/2014/main" id="{D5BA3938-7049-6FEB-2136-C8805F315D6D}"/>
              </a:ext>
            </a:extLst>
          </p:cNvPr>
          <p:cNvSpPr txBox="1"/>
          <p:nvPr/>
        </p:nvSpPr>
        <p:spPr>
          <a:xfrm>
            <a:off x="6972376" y="3002773"/>
            <a:ext cx="1714800" cy="523220"/>
          </a:xfrm>
          <a:prstGeom prst="rect">
            <a:avLst/>
          </a:prstGeom>
          <a:noFill/>
        </p:spPr>
        <p:txBody>
          <a:bodyPr wrap="square" lIns="91440" tIns="45720" rIns="91440" bIns="45720" rtlCol="0" anchor="t">
            <a:spAutoFit/>
          </a:bodyPr>
          <a:lstStyle/>
          <a:p>
            <a:pPr algn="ctr" defTabSz="685766"/>
            <a:r>
              <a:rPr lang="en-IN" sz="1400" b="1" dirty="0">
                <a:solidFill>
                  <a:srgbClr val="BED730"/>
                </a:solidFill>
                <a:latin typeface="Trebuchet MS"/>
              </a:rPr>
              <a:t>Regulatory Compliance</a:t>
            </a:r>
            <a:endParaRPr lang="en-GB" sz="1400" b="1" dirty="0">
              <a:solidFill>
                <a:srgbClr val="BED730"/>
              </a:solidFill>
              <a:latin typeface="Trebuchet MS"/>
            </a:endParaRPr>
          </a:p>
        </p:txBody>
      </p:sp>
      <p:sp>
        <p:nvSpPr>
          <p:cNvPr id="26" name="TextBox 42">
            <a:extLst>
              <a:ext uri="{FF2B5EF4-FFF2-40B4-BE49-F238E27FC236}">
                <a16:creationId xmlns:a16="http://schemas.microsoft.com/office/drawing/2014/main" id="{8154935B-8C5B-77D9-9B0B-5137E1E2DCE0}"/>
              </a:ext>
            </a:extLst>
          </p:cNvPr>
          <p:cNvSpPr txBox="1"/>
          <p:nvPr/>
        </p:nvSpPr>
        <p:spPr>
          <a:xfrm>
            <a:off x="2633641" y="1689306"/>
            <a:ext cx="175829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Real-time data analytics for continuous improvement</a:t>
            </a:r>
          </a:p>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Lean manufacturing techniques supported by digital tools</a:t>
            </a:r>
          </a:p>
        </p:txBody>
      </p:sp>
      <p:sp>
        <p:nvSpPr>
          <p:cNvPr id="27" name="TextBox 42">
            <a:extLst>
              <a:ext uri="{FF2B5EF4-FFF2-40B4-BE49-F238E27FC236}">
                <a16:creationId xmlns:a16="http://schemas.microsoft.com/office/drawing/2014/main" id="{C11813D5-B193-4C90-4B26-36424344DB88}"/>
              </a:ext>
            </a:extLst>
          </p:cNvPr>
          <p:cNvSpPr txBox="1"/>
          <p:nvPr/>
        </p:nvSpPr>
        <p:spPr>
          <a:xfrm>
            <a:off x="4802268" y="1506399"/>
            <a:ext cx="175829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Intrusion detection and prevention systems</a:t>
            </a:r>
          </a:p>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Network segmentation and security for OT</a:t>
            </a:r>
          </a:p>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Multi-factor authentication and encrypted communications</a:t>
            </a:r>
          </a:p>
        </p:txBody>
      </p:sp>
      <p:sp>
        <p:nvSpPr>
          <p:cNvPr id="28" name="TextBox 42">
            <a:extLst>
              <a:ext uri="{FF2B5EF4-FFF2-40B4-BE49-F238E27FC236}">
                <a16:creationId xmlns:a16="http://schemas.microsoft.com/office/drawing/2014/main" id="{6EE09476-5FCA-09E1-9328-84F2E8569A06}"/>
              </a:ext>
            </a:extLst>
          </p:cNvPr>
          <p:cNvSpPr txBox="1"/>
          <p:nvPr/>
        </p:nvSpPr>
        <p:spPr>
          <a:xfrm>
            <a:off x="6950631" y="1679659"/>
            <a:ext cx="175829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Utilizing real-time data to manage stock levels, reduce overstock, and avoid stockouts</a:t>
            </a:r>
          </a:p>
          <a:p>
            <a:pPr algn="ctr" defTabSz="685647">
              <a:defRPr/>
            </a:pPr>
            <a:endParaRPr lang="en-US" sz="800" dirty="0">
              <a:solidFill>
                <a:prstClr val="white">
                  <a:lumMod val="75000"/>
                </a:prstClr>
              </a:solidFill>
              <a:latin typeface="Trebuchet MS"/>
              <a:cs typeface="Calibri" panose="020F0502020204030204" pitchFamily="34" charset="0"/>
            </a:endParaRPr>
          </a:p>
        </p:txBody>
      </p:sp>
      <p:sp>
        <p:nvSpPr>
          <p:cNvPr id="29" name="TextBox 42">
            <a:extLst>
              <a:ext uri="{FF2B5EF4-FFF2-40B4-BE49-F238E27FC236}">
                <a16:creationId xmlns:a16="http://schemas.microsoft.com/office/drawing/2014/main" id="{2EFEA5EC-C72E-DD9E-867F-852D65F6CAA9}"/>
              </a:ext>
            </a:extLst>
          </p:cNvPr>
          <p:cNvSpPr txBox="1"/>
          <p:nvPr/>
        </p:nvSpPr>
        <p:spPr>
          <a:xfrm>
            <a:off x="453546" y="3634531"/>
            <a:ext cx="175829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Leveraging IoT, AI, and automation to enhance manufacturing processes</a:t>
            </a:r>
          </a:p>
        </p:txBody>
      </p:sp>
      <p:sp>
        <p:nvSpPr>
          <p:cNvPr id="31" name="TextBox 42">
            <a:extLst>
              <a:ext uri="{FF2B5EF4-FFF2-40B4-BE49-F238E27FC236}">
                <a16:creationId xmlns:a16="http://schemas.microsoft.com/office/drawing/2014/main" id="{706CAC99-773A-0AA2-32A4-69461B160930}"/>
              </a:ext>
            </a:extLst>
          </p:cNvPr>
          <p:cNvSpPr txBox="1"/>
          <p:nvPr/>
        </p:nvSpPr>
        <p:spPr>
          <a:xfrm>
            <a:off x="4802268" y="3623989"/>
            <a:ext cx="1758291" cy="70788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IOT enabled logistics for end-to-end visibility</a:t>
            </a:r>
          </a:p>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Advanced analytics for supply chain efficiency</a:t>
            </a:r>
          </a:p>
          <a:p>
            <a:pPr algn="ctr" defTabSz="685647">
              <a:defRPr/>
            </a:pPr>
            <a:endParaRPr lang="en-US" sz="800" dirty="0">
              <a:solidFill>
                <a:prstClr val="white">
                  <a:lumMod val="75000"/>
                </a:prstClr>
              </a:solidFill>
              <a:latin typeface="Trebuchet MS"/>
              <a:cs typeface="Calibri" panose="020F0502020204030204" pitchFamily="34" charset="0"/>
            </a:endParaRPr>
          </a:p>
        </p:txBody>
      </p:sp>
      <p:sp>
        <p:nvSpPr>
          <p:cNvPr id="3" name="TextBox 42">
            <a:extLst>
              <a:ext uri="{FF2B5EF4-FFF2-40B4-BE49-F238E27FC236}">
                <a16:creationId xmlns:a16="http://schemas.microsoft.com/office/drawing/2014/main" id="{59CCC31F-349F-74B3-8C6F-0E47BEBAE65B}"/>
              </a:ext>
            </a:extLst>
          </p:cNvPr>
          <p:cNvSpPr txBox="1"/>
          <p:nvPr/>
        </p:nvSpPr>
        <p:spPr>
          <a:xfrm>
            <a:off x="453546" y="1679659"/>
            <a:ext cx="175829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647">
              <a:defRPr/>
            </a:pPr>
            <a:r>
              <a:rPr lang="en-US" sz="800" dirty="0">
                <a:solidFill>
                  <a:prstClr val="white">
                    <a:lumMod val="75000"/>
                  </a:prstClr>
                </a:solidFill>
                <a:latin typeface="Trebuchet MS"/>
                <a:cs typeface="Calibri" panose="020F0502020204030204" pitchFamily="34" charset="0"/>
              </a:rPr>
              <a:t>Leveraging IoT, AI, and automation to enhance manufacturing processes</a:t>
            </a:r>
          </a:p>
        </p:txBody>
      </p:sp>
      <p:sp>
        <p:nvSpPr>
          <p:cNvPr id="5" name="TextBox 42">
            <a:extLst>
              <a:ext uri="{FF2B5EF4-FFF2-40B4-BE49-F238E27FC236}">
                <a16:creationId xmlns:a16="http://schemas.microsoft.com/office/drawing/2014/main" id="{BC943D54-BB29-3576-5F49-2E9B3E487919}"/>
              </a:ext>
            </a:extLst>
          </p:cNvPr>
          <p:cNvSpPr txBox="1"/>
          <p:nvPr/>
        </p:nvSpPr>
        <p:spPr>
          <a:xfrm>
            <a:off x="2633641" y="3623990"/>
            <a:ext cx="1758291"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Integration of legacy systems with API driven</a:t>
            </a:r>
          </a:p>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Adoption of edge computing for enhanced performance </a:t>
            </a:r>
          </a:p>
        </p:txBody>
      </p:sp>
      <p:sp>
        <p:nvSpPr>
          <p:cNvPr id="19" name="TextBox 42">
            <a:extLst>
              <a:ext uri="{FF2B5EF4-FFF2-40B4-BE49-F238E27FC236}">
                <a16:creationId xmlns:a16="http://schemas.microsoft.com/office/drawing/2014/main" id="{A2A30DDA-2C8A-5230-B3B4-0209B49C3E87}"/>
              </a:ext>
            </a:extLst>
          </p:cNvPr>
          <p:cNvSpPr txBox="1"/>
          <p:nvPr/>
        </p:nvSpPr>
        <p:spPr>
          <a:xfrm>
            <a:off x="6950631" y="3623989"/>
            <a:ext cx="175829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Automated Compliance tracking and reporting tools</a:t>
            </a:r>
          </a:p>
          <a:p>
            <a:pPr marL="128588" indent="-128588" algn="ctr" defTabSz="685647">
              <a:buFont typeface="Arial" panose="020B0604020202020204" pitchFamily="34" charset="0"/>
              <a:buChar char="•"/>
              <a:defRPr/>
            </a:pPr>
            <a:r>
              <a:rPr lang="en-US" sz="800" dirty="0">
                <a:solidFill>
                  <a:prstClr val="white">
                    <a:lumMod val="75000"/>
                  </a:prstClr>
                </a:solidFill>
                <a:latin typeface="Trebuchet MS"/>
                <a:cs typeface="Calibri" panose="020F0502020204030204" pitchFamily="34" charset="0"/>
              </a:rPr>
              <a:t>IOT enabled monitoring for compliance with safety standards</a:t>
            </a:r>
          </a:p>
          <a:p>
            <a:pPr algn="ctr" defTabSz="685647">
              <a:defRPr/>
            </a:pPr>
            <a:endParaRPr lang="en-US" sz="800" dirty="0">
              <a:solidFill>
                <a:prstClr val="white">
                  <a:lumMod val="75000"/>
                </a:prstClr>
              </a:solidFill>
              <a:latin typeface="Trebuchet MS"/>
              <a:cs typeface="Calibri" panose="020F0502020204030204" pitchFamily="34" charset="0"/>
            </a:endParaRPr>
          </a:p>
        </p:txBody>
      </p:sp>
    </p:spTree>
    <p:extLst>
      <p:ext uri="{BB962C8B-B14F-4D97-AF65-F5344CB8AC3E}">
        <p14:creationId xmlns:p14="http://schemas.microsoft.com/office/powerpoint/2010/main" val="83539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D1A6296C-3A41-86FA-062D-FB4D9A5B4F99}"/>
              </a:ext>
            </a:extLst>
          </p:cNvPr>
          <p:cNvSpPr/>
          <p:nvPr/>
        </p:nvSpPr>
        <p:spPr>
          <a:xfrm>
            <a:off x="323850" y="987425"/>
            <a:ext cx="8496300" cy="3744913"/>
          </a:xfrm>
          <a:prstGeom prst="roundRect">
            <a:avLst>
              <a:gd name="adj" fmla="val 11828"/>
            </a:avLst>
          </a:prstGeom>
          <a:solidFill>
            <a:srgbClr val="10253F">
              <a:alpha val="80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1574"/>
            <a:ext cx="8496150" cy="415490"/>
          </a:xfrm>
        </p:spPr>
        <p:txBody>
          <a:bodyPr/>
          <a:lstStyle/>
          <a:p>
            <a:r>
              <a:rPr lang="en-US" dirty="0"/>
              <a:t>Where are we moving?</a:t>
            </a:r>
          </a:p>
        </p:txBody>
      </p:sp>
      <p:sp>
        <p:nvSpPr>
          <p:cNvPr id="9" name="TextBox 8">
            <a:extLst>
              <a:ext uri="{FF2B5EF4-FFF2-40B4-BE49-F238E27FC236}">
                <a16:creationId xmlns:a16="http://schemas.microsoft.com/office/drawing/2014/main" id="{2223CCB6-F4A2-9009-DA79-4F3D212594E9}"/>
              </a:ext>
            </a:extLst>
          </p:cNvPr>
          <p:cNvSpPr txBox="1"/>
          <p:nvPr/>
        </p:nvSpPr>
        <p:spPr>
          <a:xfrm>
            <a:off x="371545" y="1257012"/>
            <a:ext cx="1701180" cy="523220"/>
          </a:xfrm>
          <a:prstGeom prst="rect">
            <a:avLst/>
          </a:prstGeom>
          <a:noFill/>
        </p:spPr>
        <p:txBody>
          <a:bodyPr wrap="square" rtlCol="0">
            <a:spAutoFit/>
          </a:bodyPr>
          <a:lstStyle/>
          <a:p>
            <a:pPr defTabSz="457189"/>
            <a:r>
              <a:rPr lang="en-US" sz="1400" b="1" dirty="0">
                <a:solidFill>
                  <a:srgbClr val="BED730"/>
                </a:solidFill>
                <a:latin typeface="Trebuchet MS"/>
              </a:rPr>
              <a:t>TRADITIONAL </a:t>
            </a:r>
          </a:p>
          <a:p>
            <a:pPr defTabSz="457189"/>
            <a:r>
              <a:rPr lang="en-US" sz="1400" b="1" dirty="0">
                <a:solidFill>
                  <a:srgbClr val="BED730"/>
                </a:solidFill>
                <a:latin typeface="Trebuchet MS"/>
              </a:rPr>
              <a:t>IT ENVIRONMENT</a:t>
            </a:r>
          </a:p>
        </p:txBody>
      </p:sp>
      <p:sp>
        <p:nvSpPr>
          <p:cNvPr id="10" name="TextBox 9">
            <a:extLst>
              <a:ext uri="{FF2B5EF4-FFF2-40B4-BE49-F238E27FC236}">
                <a16:creationId xmlns:a16="http://schemas.microsoft.com/office/drawing/2014/main" id="{FECAD54B-58E9-4440-9C13-86BDC1089BCB}"/>
              </a:ext>
            </a:extLst>
          </p:cNvPr>
          <p:cNvSpPr txBox="1"/>
          <p:nvPr/>
        </p:nvSpPr>
        <p:spPr>
          <a:xfrm>
            <a:off x="400444" y="1780232"/>
            <a:ext cx="1672281" cy="2323713"/>
          </a:xfrm>
          <a:prstGeom prst="rect">
            <a:avLst/>
          </a:prstGeom>
          <a:noFill/>
        </p:spPr>
        <p:txBody>
          <a:bodyPr wrap="square" rtlCol="0">
            <a:spAutoFit/>
          </a:bodyPr>
          <a:lstStyle/>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Centralized / </a:t>
            </a:r>
            <a:br>
              <a:rPr lang="en-US" sz="1100" dirty="0">
                <a:solidFill>
                  <a:schemeClr val="bg1"/>
                </a:solidFill>
                <a:latin typeface="Trebuchet MS"/>
              </a:rPr>
            </a:br>
            <a:r>
              <a:rPr lang="en-US" sz="1100" dirty="0">
                <a:solidFill>
                  <a:schemeClr val="bg1"/>
                </a:solidFill>
                <a:latin typeface="Trebuchet MS"/>
              </a:rPr>
              <a:t>on-premise</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Slow to adapt</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Large, sparse, and horizontal</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Manual operations</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Interconnected </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Tier level design</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Subpar security</a:t>
            </a:r>
          </a:p>
          <a:p>
            <a:pPr marL="171446" indent="-171446" defTabSz="457189">
              <a:spcAft>
                <a:spcPts val="600"/>
              </a:spcAft>
              <a:buFont typeface="Arial" panose="020B0604020202020204" pitchFamily="34" charset="0"/>
              <a:buChar char="•"/>
              <a:defRPr/>
            </a:pPr>
            <a:r>
              <a:rPr lang="en-US" sz="1100" dirty="0">
                <a:solidFill>
                  <a:schemeClr val="bg1"/>
                </a:solidFill>
                <a:latin typeface="Trebuchet MS"/>
              </a:rPr>
              <a:t>Unregulated</a:t>
            </a:r>
          </a:p>
        </p:txBody>
      </p:sp>
      <p:sp>
        <p:nvSpPr>
          <p:cNvPr id="11" name="TextBox 10">
            <a:extLst>
              <a:ext uri="{FF2B5EF4-FFF2-40B4-BE49-F238E27FC236}">
                <a16:creationId xmlns:a16="http://schemas.microsoft.com/office/drawing/2014/main" id="{5680873D-3258-917F-138A-B26213E6C149}"/>
              </a:ext>
            </a:extLst>
          </p:cNvPr>
          <p:cNvSpPr txBox="1"/>
          <p:nvPr/>
        </p:nvSpPr>
        <p:spPr>
          <a:xfrm>
            <a:off x="7004994" y="1257012"/>
            <a:ext cx="1767461" cy="523220"/>
          </a:xfrm>
          <a:prstGeom prst="rect">
            <a:avLst/>
          </a:prstGeom>
          <a:noFill/>
        </p:spPr>
        <p:txBody>
          <a:bodyPr wrap="square" rtlCol="0">
            <a:spAutoFit/>
          </a:bodyPr>
          <a:lstStyle/>
          <a:p>
            <a:pPr defTabSz="457189"/>
            <a:r>
              <a:rPr lang="en-US" sz="1400" b="1" dirty="0">
                <a:solidFill>
                  <a:srgbClr val="BED730"/>
                </a:solidFill>
                <a:latin typeface="Trebuchet MS"/>
              </a:rPr>
              <a:t>DIGITAL </a:t>
            </a:r>
          </a:p>
          <a:p>
            <a:pPr defTabSz="457189"/>
            <a:r>
              <a:rPr lang="en-US" sz="1400" b="1" dirty="0">
                <a:solidFill>
                  <a:srgbClr val="BED730"/>
                </a:solidFill>
                <a:latin typeface="Trebuchet MS"/>
              </a:rPr>
              <a:t>IT ENVIRONMENT</a:t>
            </a:r>
          </a:p>
        </p:txBody>
      </p:sp>
      <p:sp>
        <p:nvSpPr>
          <p:cNvPr id="12" name="TextBox 11">
            <a:extLst>
              <a:ext uri="{FF2B5EF4-FFF2-40B4-BE49-F238E27FC236}">
                <a16:creationId xmlns:a16="http://schemas.microsoft.com/office/drawing/2014/main" id="{F8E9CA74-2C0E-A7B3-3CEA-359C13FF3E63}"/>
              </a:ext>
            </a:extLst>
          </p:cNvPr>
          <p:cNvSpPr txBox="1"/>
          <p:nvPr/>
        </p:nvSpPr>
        <p:spPr>
          <a:xfrm>
            <a:off x="7004994" y="1780232"/>
            <a:ext cx="1672281" cy="2731517"/>
          </a:xfrm>
          <a:prstGeom prst="rect">
            <a:avLst/>
          </a:prstGeom>
          <a:noFill/>
        </p:spPr>
        <p:txBody>
          <a:bodyPr wrap="square" rtlCol="0">
            <a:spAutoFit/>
          </a:bodyPr>
          <a:lstStyle/>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Distributed / </a:t>
            </a:r>
            <a:br>
              <a:rPr lang="en-US" sz="1100" dirty="0">
                <a:solidFill>
                  <a:schemeClr val="bg1"/>
                </a:solidFill>
                <a:latin typeface="Trebuchet MS"/>
              </a:rPr>
            </a:br>
            <a:r>
              <a:rPr lang="en-US" sz="1100" dirty="0">
                <a:solidFill>
                  <a:schemeClr val="bg1"/>
                </a:solidFill>
                <a:latin typeface="Trebuchet MS"/>
              </a:rPr>
              <a:t>Hybrid IT </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Simple, Scalable, Agile and Flexible</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Automated and SLA-based operations</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Connecting multi-sites</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Heightened Security </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BCP - Disaster Recovery </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Compliance ready</a:t>
            </a:r>
          </a:p>
          <a:p>
            <a:pPr marL="171446" indent="-171446" defTabSz="457189">
              <a:spcAft>
                <a:spcPts val="300"/>
              </a:spcAft>
              <a:buFont typeface="Arial" panose="020B0604020202020204" pitchFamily="34" charset="0"/>
              <a:buChar char="•"/>
              <a:defRPr/>
            </a:pPr>
            <a:r>
              <a:rPr lang="en-US" sz="1100" dirty="0">
                <a:solidFill>
                  <a:schemeClr val="bg1"/>
                </a:solidFill>
                <a:latin typeface="Trebuchet MS"/>
              </a:rPr>
              <a:t>Green and Sustainable </a:t>
            </a:r>
          </a:p>
        </p:txBody>
      </p:sp>
      <p:sp>
        <p:nvSpPr>
          <p:cNvPr id="3" name="TextBox 2">
            <a:extLst>
              <a:ext uri="{FF2B5EF4-FFF2-40B4-BE49-F238E27FC236}">
                <a16:creationId xmlns:a16="http://schemas.microsoft.com/office/drawing/2014/main" id="{34EFE580-368C-CA7F-D637-BCBAA3663D08}"/>
              </a:ext>
            </a:extLst>
          </p:cNvPr>
          <p:cNvSpPr txBox="1"/>
          <p:nvPr/>
        </p:nvSpPr>
        <p:spPr>
          <a:xfrm>
            <a:off x="2377076" y="1279467"/>
            <a:ext cx="1602336" cy="276999"/>
          </a:xfrm>
          <a:prstGeom prst="rect">
            <a:avLst/>
          </a:prstGeom>
          <a:noFill/>
        </p:spPr>
        <p:txBody>
          <a:bodyPr wrap="square" rtlCol="0">
            <a:spAutoFit/>
          </a:bodyPr>
          <a:lstStyle/>
          <a:p>
            <a:pPr algn="ctr" defTabSz="457189"/>
            <a:r>
              <a:rPr lang="en-US" sz="1200" b="1" dirty="0">
                <a:solidFill>
                  <a:schemeClr val="bg1"/>
                </a:solidFill>
                <a:latin typeface="Trebuchet MS"/>
              </a:rPr>
              <a:t>THE PAST</a:t>
            </a:r>
          </a:p>
        </p:txBody>
      </p:sp>
      <p:sp>
        <p:nvSpPr>
          <p:cNvPr id="18" name="TextBox 17">
            <a:extLst>
              <a:ext uri="{FF2B5EF4-FFF2-40B4-BE49-F238E27FC236}">
                <a16:creationId xmlns:a16="http://schemas.microsoft.com/office/drawing/2014/main" id="{9765D291-86D7-6D12-394A-DFFA4841035D}"/>
              </a:ext>
            </a:extLst>
          </p:cNvPr>
          <p:cNvSpPr txBox="1"/>
          <p:nvPr/>
        </p:nvSpPr>
        <p:spPr>
          <a:xfrm>
            <a:off x="5041502" y="1279467"/>
            <a:ext cx="1602336" cy="276999"/>
          </a:xfrm>
          <a:prstGeom prst="rect">
            <a:avLst/>
          </a:prstGeom>
          <a:noFill/>
        </p:spPr>
        <p:txBody>
          <a:bodyPr wrap="square" rtlCol="0">
            <a:spAutoFit/>
          </a:bodyPr>
          <a:lstStyle/>
          <a:p>
            <a:pPr algn="ctr" defTabSz="457189"/>
            <a:r>
              <a:rPr lang="en-US" sz="1200" b="1" dirty="0">
                <a:solidFill>
                  <a:schemeClr val="bg1"/>
                </a:solidFill>
                <a:latin typeface="Trebuchet MS"/>
              </a:rPr>
              <a:t>THE FUTURE</a:t>
            </a:r>
          </a:p>
        </p:txBody>
      </p:sp>
      <p:cxnSp>
        <p:nvCxnSpPr>
          <p:cNvPr id="20" name="Straight Arrow Connector 19">
            <a:extLst>
              <a:ext uri="{FF2B5EF4-FFF2-40B4-BE49-F238E27FC236}">
                <a16:creationId xmlns:a16="http://schemas.microsoft.com/office/drawing/2014/main" id="{6D55E426-AC86-14EF-1AB3-2F1A7717175C}"/>
              </a:ext>
            </a:extLst>
          </p:cNvPr>
          <p:cNvCxnSpPr>
            <a:cxnSpLocks/>
          </p:cNvCxnSpPr>
          <p:nvPr/>
        </p:nvCxnSpPr>
        <p:spPr>
          <a:xfrm>
            <a:off x="4572000" y="987425"/>
            <a:ext cx="0" cy="3744913"/>
          </a:xfrm>
          <a:prstGeom prst="straightConnector1">
            <a:avLst/>
          </a:prstGeom>
          <a:ln w="9525">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2" name="Graphic 21" descr="History with solid fill">
            <a:extLst>
              <a:ext uri="{FF2B5EF4-FFF2-40B4-BE49-F238E27FC236}">
                <a16:creationId xmlns:a16="http://schemas.microsoft.com/office/drawing/2014/main" id="{7960029D-C7FB-94CE-0CFF-FF17CF94F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8244" y="1600737"/>
            <a:ext cx="720000" cy="720000"/>
          </a:xfrm>
          <a:prstGeom prst="rect">
            <a:avLst/>
          </a:prstGeom>
        </p:spPr>
      </p:pic>
      <p:pic>
        <p:nvPicPr>
          <p:cNvPr id="24" name="Graphic 23" descr="Future with solid fill">
            <a:extLst>
              <a:ext uri="{FF2B5EF4-FFF2-40B4-BE49-F238E27FC236}">
                <a16:creationId xmlns:a16="http://schemas.microsoft.com/office/drawing/2014/main" id="{9F5F8D44-FBE3-A4D9-EFB6-2554DE4A74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2670" y="1536850"/>
            <a:ext cx="720000" cy="720000"/>
          </a:xfrm>
          <a:prstGeom prst="rect">
            <a:avLst/>
          </a:prstGeom>
        </p:spPr>
      </p:pic>
      <p:grpSp>
        <p:nvGrpSpPr>
          <p:cNvPr id="82" name="Group 81">
            <a:extLst>
              <a:ext uri="{FF2B5EF4-FFF2-40B4-BE49-F238E27FC236}">
                <a16:creationId xmlns:a16="http://schemas.microsoft.com/office/drawing/2014/main" id="{CAF1159F-A791-7587-4E92-A81DBEFDF26F}"/>
              </a:ext>
            </a:extLst>
          </p:cNvPr>
          <p:cNvGrpSpPr/>
          <p:nvPr/>
        </p:nvGrpSpPr>
        <p:grpSpPr>
          <a:xfrm>
            <a:off x="2130013" y="2663037"/>
            <a:ext cx="2096463" cy="1145827"/>
            <a:chOff x="2147156" y="2571750"/>
            <a:chExt cx="2245376" cy="1227216"/>
          </a:xfrm>
        </p:grpSpPr>
        <p:sp>
          <p:nvSpPr>
            <p:cNvPr id="79" name="Rounded Rectangle 78">
              <a:extLst>
                <a:ext uri="{FF2B5EF4-FFF2-40B4-BE49-F238E27FC236}">
                  <a16:creationId xmlns:a16="http://schemas.microsoft.com/office/drawing/2014/main" id="{5F7279F1-6D25-4E32-528C-6F09DB6EF976}"/>
                </a:ext>
              </a:extLst>
            </p:cNvPr>
            <p:cNvSpPr/>
            <p:nvPr/>
          </p:nvSpPr>
          <p:spPr>
            <a:xfrm>
              <a:off x="2147156" y="2571750"/>
              <a:ext cx="1068543" cy="1227216"/>
            </a:xfrm>
            <a:prstGeom prst="roundRect">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a:extLst>
                <a:ext uri="{FF2B5EF4-FFF2-40B4-BE49-F238E27FC236}">
                  <a16:creationId xmlns:a16="http://schemas.microsoft.com/office/drawing/2014/main" id="{06DFCC1D-702B-8D79-D591-78499B02A9AB}"/>
                </a:ext>
              </a:extLst>
            </p:cNvPr>
            <p:cNvSpPr/>
            <p:nvPr/>
          </p:nvSpPr>
          <p:spPr>
            <a:xfrm>
              <a:off x="3323989" y="2571750"/>
              <a:ext cx="1068543" cy="1227216"/>
            </a:xfrm>
            <a:prstGeom prst="roundRect">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5B24637-4CA8-5211-3F3F-6A188CBF4515}"/>
                </a:ext>
              </a:extLst>
            </p:cNvPr>
            <p:cNvSpPr txBox="1"/>
            <p:nvPr/>
          </p:nvSpPr>
          <p:spPr>
            <a:xfrm>
              <a:off x="2147156" y="2721116"/>
              <a:ext cx="1068543" cy="247228"/>
            </a:xfrm>
            <a:prstGeom prst="rect">
              <a:avLst/>
            </a:prstGeom>
            <a:noFill/>
          </p:spPr>
          <p:txBody>
            <a:bodyPr wrap="square" rtlCol="0">
              <a:spAutoFit/>
            </a:bodyPr>
            <a:lstStyle/>
            <a:p>
              <a:pPr algn="ctr" defTabSz="457189"/>
              <a:r>
                <a:rPr lang="en-US" sz="900" b="1" dirty="0">
                  <a:solidFill>
                    <a:schemeClr val="bg1">
                      <a:lumMod val="95000"/>
                    </a:schemeClr>
                  </a:solidFill>
                  <a:latin typeface="Trebuchet MS"/>
                </a:rPr>
                <a:t>On-Premises</a:t>
              </a:r>
            </a:p>
          </p:txBody>
        </p:sp>
        <p:sp>
          <p:nvSpPr>
            <p:cNvPr id="14" name="TextBox 13">
              <a:extLst>
                <a:ext uri="{FF2B5EF4-FFF2-40B4-BE49-F238E27FC236}">
                  <a16:creationId xmlns:a16="http://schemas.microsoft.com/office/drawing/2014/main" id="{DCD33E21-5F70-65CC-4B48-B56711AC149C}"/>
                </a:ext>
              </a:extLst>
            </p:cNvPr>
            <p:cNvSpPr txBox="1"/>
            <p:nvPr/>
          </p:nvSpPr>
          <p:spPr>
            <a:xfrm>
              <a:off x="2147156" y="3429634"/>
              <a:ext cx="1068543" cy="230747"/>
            </a:xfrm>
            <a:prstGeom prst="rect">
              <a:avLst/>
            </a:prstGeom>
            <a:noFill/>
          </p:spPr>
          <p:txBody>
            <a:bodyPr wrap="square" rtlCol="0">
              <a:spAutoFit/>
            </a:bodyPr>
            <a:lstStyle/>
            <a:p>
              <a:pPr algn="ctr" defTabSz="457189"/>
              <a:r>
                <a:rPr lang="en-US" sz="800" dirty="0">
                  <a:solidFill>
                    <a:schemeClr val="bg1">
                      <a:lumMod val="95000"/>
                    </a:schemeClr>
                  </a:solidFill>
                  <a:latin typeface="Trebuchet MS"/>
                </a:rPr>
                <a:t>Primary Site</a:t>
              </a:r>
            </a:p>
          </p:txBody>
        </p:sp>
        <p:sp>
          <p:nvSpPr>
            <p:cNvPr id="16" name="TextBox 15">
              <a:extLst>
                <a:ext uri="{FF2B5EF4-FFF2-40B4-BE49-F238E27FC236}">
                  <a16:creationId xmlns:a16="http://schemas.microsoft.com/office/drawing/2014/main" id="{D6F71915-5C10-AA6B-2AD5-32D42C378C21}"/>
                </a:ext>
              </a:extLst>
            </p:cNvPr>
            <p:cNvSpPr txBox="1"/>
            <p:nvPr/>
          </p:nvSpPr>
          <p:spPr>
            <a:xfrm>
              <a:off x="3323989" y="2721116"/>
              <a:ext cx="1068543" cy="247228"/>
            </a:xfrm>
            <a:prstGeom prst="rect">
              <a:avLst/>
            </a:prstGeom>
            <a:noFill/>
          </p:spPr>
          <p:txBody>
            <a:bodyPr wrap="square" rtlCol="0">
              <a:spAutoFit/>
            </a:bodyPr>
            <a:lstStyle/>
            <a:p>
              <a:pPr algn="ctr" defTabSz="457189"/>
              <a:r>
                <a:rPr lang="en-US" sz="900" b="1" dirty="0">
                  <a:solidFill>
                    <a:schemeClr val="bg1">
                      <a:lumMod val="95000"/>
                    </a:schemeClr>
                  </a:solidFill>
                  <a:latin typeface="Trebuchet MS"/>
                </a:rPr>
                <a:t>On-Premises</a:t>
              </a:r>
            </a:p>
          </p:txBody>
        </p:sp>
        <p:sp>
          <p:nvSpPr>
            <p:cNvPr id="17" name="TextBox 16">
              <a:extLst>
                <a:ext uri="{FF2B5EF4-FFF2-40B4-BE49-F238E27FC236}">
                  <a16:creationId xmlns:a16="http://schemas.microsoft.com/office/drawing/2014/main" id="{B7546ED5-B0D1-7496-BA91-F35997D24DDD}"/>
                </a:ext>
              </a:extLst>
            </p:cNvPr>
            <p:cNvSpPr txBox="1"/>
            <p:nvPr/>
          </p:nvSpPr>
          <p:spPr>
            <a:xfrm>
              <a:off x="3323989" y="3429634"/>
              <a:ext cx="1068543" cy="362602"/>
            </a:xfrm>
            <a:prstGeom prst="rect">
              <a:avLst/>
            </a:prstGeom>
            <a:noFill/>
          </p:spPr>
          <p:txBody>
            <a:bodyPr wrap="square" rtlCol="0">
              <a:spAutoFit/>
            </a:bodyPr>
            <a:lstStyle/>
            <a:p>
              <a:pPr algn="ctr" defTabSz="457189"/>
              <a:r>
                <a:rPr lang="en-US" sz="800" dirty="0">
                  <a:solidFill>
                    <a:schemeClr val="bg1">
                      <a:lumMod val="95000"/>
                    </a:schemeClr>
                  </a:solidFill>
                  <a:latin typeface="Trebuchet MS"/>
                </a:rPr>
                <a:t>Secondary Site/DR</a:t>
              </a:r>
            </a:p>
          </p:txBody>
        </p:sp>
        <p:pic>
          <p:nvPicPr>
            <p:cNvPr id="28" name="Picture 27" descr="A black background with a black square&#10;&#10;Description automatically generated with medium confidence">
              <a:extLst>
                <a:ext uri="{FF2B5EF4-FFF2-40B4-BE49-F238E27FC236}">
                  <a16:creationId xmlns:a16="http://schemas.microsoft.com/office/drawing/2014/main" id="{21E21DC8-668D-5F00-F45A-B1A0FAFDAA41}"/>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2501427" y="3003501"/>
              <a:ext cx="360000" cy="360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44CD9A4D-1703-F4C7-1A15-30500395E89B}"/>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3678260" y="3003501"/>
              <a:ext cx="360000" cy="360000"/>
            </a:xfrm>
            <a:prstGeom prst="rect">
              <a:avLst/>
            </a:prstGeom>
          </p:spPr>
        </p:pic>
      </p:grpSp>
      <p:grpSp>
        <p:nvGrpSpPr>
          <p:cNvPr id="81" name="Group 80">
            <a:extLst>
              <a:ext uri="{FF2B5EF4-FFF2-40B4-BE49-F238E27FC236}">
                <a16:creationId xmlns:a16="http://schemas.microsoft.com/office/drawing/2014/main" id="{21CA6C08-F28F-7E81-9CD5-520A4DF976A2}"/>
              </a:ext>
            </a:extLst>
          </p:cNvPr>
          <p:cNvGrpSpPr/>
          <p:nvPr/>
        </p:nvGrpSpPr>
        <p:grpSpPr>
          <a:xfrm>
            <a:off x="4900381" y="2272352"/>
            <a:ext cx="1884579" cy="2053358"/>
            <a:chOff x="4897783" y="2447786"/>
            <a:chExt cx="1884579" cy="2053358"/>
          </a:xfrm>
        </p:grpSpPr>
        <p:sp>
          <p:nvSpPr>
            <p:cNvPr id="30" name="Oval 29">
              <a:extLst>
                <a:ext uri="{FF2B5EF4-FFF2-40B4-BE49-F238E27FC236}">
                  <a16:creationId xmlns:a16="http://schemas.microsoft.com/office/drawing/2014/main" id="{DF89F77F-F8AA-45B5-A0C0-CEAA2FF797E0}"/>
                </a:ext>
              </a:extLst>
            </p:cNvPr>
            <p:cNvSpPr/>
            <p:nvPr/>
          </p:nvSpPr>
          <p:spPr>
            <a:xfrm>
              <a:off x="5615784" y="3318250"/>
              <a:ext cx="474270" cy="474270"/>
            </a:xfrm>
            <a:prstGeom prst="ellipse">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61987E2C-4840-5931-566C-9F829B1A3315}"/>
                </a:ext>
              </a:extLst>
            </p:cNvPr>
            <p:cNvSpPr/>
            <p:nvPr/>
          </p:nvSpPr>
          <p:spPr>
            <a:xfrm>
              <a:off x="5615784" y="2678980"/>
              <a:ext cx="474270" cy="474270"/>
            </a:xfrm>
            <a:prstGeom prst="ellipse">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6C0BE31E-1964-E5DF-3F4E-9F9CFD3FDA9F}"/>
                </a:ext>
              </a:extLst>
            </p:cNvPr>
            <p:cNvSpPr/>
            <p:nvPr/>
          </p:nvSpPr>
          <p:spPr>
            <a:xfrm>
              <a:off x="5057433" y="3107858"/>
              <a:ext cx="474270" cy="474270"/>
            </a:xfrm>
            <a:prstGeom prst="ellipse">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5E257426-81C9-F4FD-23A0-5AD749436781}"/>
                </a:ext>
              </a:extLst>
            </p:cNvPr>
            <p:cNvSpPr/>
            <p:nvPr/>
          </p:nvSpPr>
          <p:spPr>
            <a:xfrm>
              <a:off x="6214594" y="3107858"/>
              <a:ext cx="474270" cy="474270"/>
            </a:xfrm>
            <a:prstGeom prst="ellipse">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B542E14-22B4-C1AD-411F-8A45E3367F98}"/>
                </a:ext>
              </a:extLst>
            </p:cNvPr>
            <p:cNvSpPr/>
            <p:nvPr/>
          </p:nvSpPr>
          <p:spPr>
            <a:xfrm>
              <a:off x="5161783" y="3795681"/>
              <a:ext cx="474270" cy="474270"/>
            </a:xfrm>
            <a:prstGeom prst="ellipse">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1AA0B3A-4905-2AD5-5ADF-081525522DAD}"/>
                </a:ext>
              </a:extLst>
            </p:cNvPr>
            <p:cNvSpPr/>
            <p:nvPr/>
          </p:nvSpPr>
          <p:spPr>
            <a:xfrm>
              <a:off x="6085459" y="3795681"/>
              <a:ext cx="474270" cy="474270"/>
            </a:xfrm>
            <a:prstGeom prst="ellipse">
              <a:avLst/>
            </a:prstGeom>
            <a:solidFill>
              <a:schemeClr val="tx2">
                <a:lumMod val="50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9612FC5-CEAD-2D04-FD8B-0F271B4C6AFD}"/>
                </a:ext>
              </a:extLst>
            </p:cNvPr>
            <p:cNvSpPr txBox="1"/>
            <p:nvPr/>
          </p:nvSpPr>
          <p:spPr>
            <a:xfrm>
              <a:off x="5507932" y="2447786"/>
              <a:ext cx="668744" cy="200055"/>
            </a:xfrm>
            <a:prstGeom prst="rect">
              <a:avLst/>
            </a:prstGeom>
            <a:noFill/>
          </p:spPr>
          <p:txBody>
            <a:bodyPr wrap="square" rtlCol="0">
              <a:spAutoFit/>
            </a:bodyPr>
            <a:lstStyle/>
            <a:p>
              <a:pPr algn="ctr" defTabSz="457189"/>
              <a:r>
                <a:rPr lang="en-US" sz="700" dirty="0">
                  <a:solidFill>
                    <a:schemeClr val="bg1"/>
                  </a:solidFill>
                  <a:latin typeface="Trebuchet MS"/>
                </a:rPr>
                <a:t>Cloud</a:t>
              </a:r>
            </a:p>
          </p:txBody>
        </p:sp>
        <p:sp>
          <p:nvSpPr>
            <p:cNvPr id="39" name="TextBox 38">
              <a:extLst>
                <a:ext uri="{FF2B5EF4-FFF2-40B4-BE49-F238E27FC236}">
                  <a16:creationId xmlns:a16="http://schemas.microsoft.com/office/drawing/2014/main" id="{1A8E3CFF-E38A-232F-DC57-BA7D98D9AA11}"/>
                </a:ext>
              </a:extLst>
            </p:cNvPr>
            <p:cNvSpPr txBox="1"/>
            <p:nvPr/>
          </p:nvSpPr>
          <p:spPr>
            <a:xfrm>
              <a:off x="6113618" y="2869981"/>
              <a:ext cx="668744" cy="200055"/>
            </a:xfrm>
            <a:prstGeom prst="rect">
              <a:avLst/>
            </a:prstGeom>
            <a:noFill/>
          </p:spPr>
          <p:txBody>
            <a:bodyPr wrap="square" rtlCol="0">
              <a:spAutoFit/>
            </a:bodyPr>
            <a:lstStyle/>
            <a:p>
              <a:pPr algn="ctr" defTabSz="457189"/>
              <a:r>
                <a:rPr lang="en-US" sz="700" dirty="0">
                  <a:solidFill>
                    <a:schemeClr val="bg1"/>
                  </a:solidFill>
                  <a:latin typeface="Trebuchet MS"/>
                </a:rPr>
                <a:t>Edge</a:t>
              </a:r>
            </a:p>
          </p:txBody>
        </p:sp>
        <p:sp>
          <p:nvSpPr>
            <p:cNvPr id="40" name="TextBox 39">
              <a:extLst>
                <a:ext uri="{FF2B5EF4-FFF2-40B4-BE49-F238E27FC236}">
                  <a16:creationId xmlns:a16="http://schemas.microsoft.com/office/drawing/2014/main" id="{5B7FDFC3-B8E6-9BBF-8029-9C5D1CF40C3E}"/>
                </a:ext>
              </a:extLst>
            </p:cNvPr>
            <p:cNvSpPr txBox="1"/>
            <p:nvPr/>
          </p:nvSpPr>
          <p:spPr>
            <a:xfrm>
              <a:off x="4897783" y="2901054"/>
              <a:ext cx="793275" cy="200055"/>
            </a:xfrm>
            <a:prstGeom prst="rect">
              <a:avLst/>
            </a:prstGeom>
            <a:noFill/>
          </p:spPr>
          <p:txBody>
            <a:bodyPr wrap="square" rtlCol="0">
              <a:spAutoFit/>
            </a:bodyPr>
            <a:lstStyle/>
            <a:p>
              <a:pPr algn="ctr" defTabSz="457189"/>
              <a:r>
                <a:rPr lang="en-US" sz="700" dirty="0">
                  <a:solidFill>
                    <a:schemeClr val="bg1"/>
                  </a:solidFill>
                  <a:latin typeface="Trebuchet MS"/>
                </a:rPr>
                <a:t>On-Premises</a:t>
              </a:r>
            </a:p>
          </p:txBody>
        </p:sp>
        <p:sp>
          <p:nvSpPr>
            <p:cNvPr id="41" name="TextBox 40">
              <a:extLst>
                <a:ext uri="{FF2B5EF4-FFF2-40B4-BE49-F238E27FC236}">
                  <a16:creationId xmlns:a16="http://schemas.microsoft.com/office/drawing/2014/main" id="{95DAFAD8-E70C-4536-628D-E754272AFE93}"/>
                </a:ext>
              </a:extLst>
            </p:cNvPr>
            <p:cNvSpPr txBox="1"/>
            <p:nvPr/>
          </p:nvSpPr>
          <p:spPr>
            <a:xfrm>
              <a:off x="5069050" y="4301089"/>
              <a:ext cx="668744" cy="200055"/>
            </a:xfrm>
            <a:prstGeom prst="rect">
              <a:avLst/>
            </a:prstGeom>
            <a:noFill/>
          </p:spPr>
          <p:txBody>
            <a:bodyPr wrap="square" rtlCol="0">
              <a:spAutoFit/>
            </a:bodyPr>
            <a:lstStyle/>
            <a:p>
              <a:pPr algn="ctr" defTabSz="457189"/>
              <a:r>
                <a:rPr lang="en-US" sz="700" dirty="0">
                  <a:solidFill>
                    <a:schemeClr val="bg1"/>
                  </a:solidFill>
                  <a:latin typeface="Trebuchet MS"/>
                </a:rPr>
                <a:t>Hosting</a:t>
              </a:r>
            </a:p>
          </p:txBody>
        </p:sp>
        <p:sp>
          <p:nvSpPr>
            <p:cNvPr id="42" name="TextBox 41">
              <a:extLst>
                <a:ext uri="{FF2B5EF4-FFF2-40B4-BE49-F238E27FC236}">
                  <a16:creationId xmlns:a16="http://schemas.microsoft.com/office/drawing/2014/main" id="{85FFC23E-07CA-55B2-5CAC-BAF52D1E9C22}"/>
                </a:ext>
              </a:extLst>
            </p:cNvPr>
            <p:cNvSpPr txBox="1"/>
            <p:nvPr/>
          </p:nvSpPr>
          <p:spPr>
            <a:xfrm>
              <a:off x="6000061" y="4301089"/>
              <a:ext cx="668744" cy="200055"/>
            </a:xfrm>
            <a:prstGeom prst="rect">
              <a:avLst/>
            </a:prstGeom>
            <a:noFill/>
          </p:spPr>
          <p:txBody>
            <a:bodyPr wrap="square" rtlCol="0">
              <a:spAutoFit/>
            </a:bodyPr>
            <a:lstStyle/>
            <a:p>
              <a:pPr algn="ctr" defTabSz="457189"/>
              <a:r>
                <a:rPr lang="en-US" sz="700" dirty="0">
                  <a:solidFill>
                    <a:schemeClr val="bg1"/>
                  </a:solidFill>
                  <a:latin typeface="Trebuchet MS"/>
                </a:rPr>
                <a:t>Colocation</a:t>
              </a:r>
            </a:p>
          </p:txBody>
        </p:sp>
        <p:pic>
          <p:nvPicPr>
            <p:cNvPr id="45" name="Picture 44" descr="A black and white cloud&#10;&#10;Description automatically generated">
              <a:extLst>
                <a:ext uri="{FF2B5EF4-FFF2-40B4-BE49-F238E27FC236}">
                  <a16:creationId xmlns:a16="http://schemas.microsoft.com/office/drawing/2014/main" id="{B9F58A2D-A9D8-7D87-E270-8FE51A266040}"/>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5744415" y="2793054"/>
              <a:ext cx="216000" cy="216000"/>
            </a:xfrm>
            <a:prstGeom prst="rect">
              <a:avLst/>
            </a:prstGeom>
          </p:spPr>
        </p:pic>
        <p:pic>
          <p:nvPicPr>
            <p:cNvPr id="47" name="Picture 46" descr="A black background with a black square&#10;&#10;Description automatically generated with medium confidence">
              <a:extLst>
                <a:ext uri="{FF2B5EF4-FFF2-40B4-BE49-F238E27FC236}">
                  <a16:creationId xmlns:a16="http://schemas.microsoft.com/office/drawing/2014/main" id="{974E6897-6A42-1AAF-88F2-ADECF62BE43E}"/>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6214594" y="3931732"/>
              <a:ext cx="216000" cy="216000"/>
            </a:xfrm>
            <a:prstGeom prst="rect">
              <a:avLst/>
            </a:prstGeom>
          </p:spPr>
        </p:pic>
        <p:pic>
          <p:nvPicPr>
            <p:cNvPr id="49" name="Picture 48" descr="A black background with a black square&#10;&#10;Description automatically generated with medium confidence">
              <a:extLst>
                <a:ext uri="{FF2B5EF4-FFF2-40B4-BE49-F238E27FC236}">
                  <a16:creationId xmlns:a16="http://schemas.microsoft.com/office/drawing/2014/main" id="{08A191B7-F71A-838E-0BDC-FEB0999CE09B}"/>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6306941" y="3183501"/>
              <a:ext cx="288000" cy="288000"/>
            </a:xfrm>
            <a:prstGeom prst="rect">
              <a:avLst/>
            </a:prstGeom>
          </p:spPr>
        </p:pic>
        <p:pic>
          <p:nvPicPr>
            <p:cNvPr id="53" name="Picture 52" descr="A black background with a black square&#10;&#10;Description automatically generated with medium confidence">
              <a:extLst>
                <a:ext uri="{FF2B5EF4-FFF2-40B4-BE49-F238E27FC236}">
                  <a16:creationId xmlns:a16="http://schemas.microsoft.com/office/drawing/2014/main" id="{AC8490B1-1799-00A0-2045-5DB92C4EE1EB}"/>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08919" y="3411385"/>
              <a:ext cx="288000" cy="288000"/>
            </a:xfrm>
            <a:prstGeom prst="rect">
              <a:avLst/>
            </a:prstGeom>
          </p:spPr>
        </p:pic>
        <p:pic>
          <p:nvPicPr>
            <p:cNvPr id="55" name="Picture 54" descr="A black background with a black square&#10;&#10;Description automatically generated with medium confidence">
              <a:extLst>
                <a:ext uri="{FF2B5EF4-FFF2-40B4-BE49-F238E27FC236}">
                  <a16:creationId xmlns:a16="http://schemas.microsoft.com/office/drawing/2014/main" id="{4B80A74F-44C1-0D5F-FD54-166CA2126D5D}"/>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5284783" y="3942362"/>
              <a:ext cx="216000" cy="216000"/>
            </a:xfrm>
            <a:prstGeom prst="rect">
              <a:avLst/>
            </a:prstGeom>
          </p:spPr>
        </p:pic>
        <p:pic>
          <p:nvPicPr>
            <p:cNvPr id="57" name="Picture 56" descr="A black background with a black square&#10;&#10;Description automatically generated with medium confidence">
              <a:extLst>
                <a:ext uri="{FF2B5EF4-FFF2-40B4-BE49-F238E27FC236}">
                  <a16:creationId xmlns:a16="http://schemas.microsoft.com/office/drawing/2014/main" id="{D2861D39-CE69-C3F6-C3A3-CE7274701924}"/>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182918" y="3230042"/>
              <a:ext cx="216000" cy="216000"/>
            </a:xfrm>
            <a:prstGeom prst="rect">
              <a:avLst/>
            </a:prstGeom>
          </p:spPr>
        </p:pic>
        <p:cxnSp>
          <p:nvCxnSpPr>
            <p:cNvPr id="59" name="Straight Connector 58">
              <a:extLst>
                <a:ext uri="{FF2B5EF4-FFF2-40B4-BE49-F238E27FC236}">
                  <a16:creationId xmlns:a16="http://schemas.microsoft.com/office/drawing/2014/main" id="{F922F4C1-0214-4BB4-57A9-DF611EBC91AC}"/>
                </a:ext>
              </a:extLst>
            </p:cNvPr>
            <p:cNvCxnSpPr>
              <a:stCxn id="30" idx="6"/>
              <a:endCxn id="33" idx="3"/>
            </p:cNvCxnSpPr>
            <p:nvPr/>
          </p:nvCxnSpPr>
          <p:spPr>
            <a:xfrm flipV="1">
              <a:off x="6090054" y="3512673"/>
              <a:ext cx="193995" cy="42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9F944E-4EFB-1697-2167-18B65AAFCF2E}"/>
                </a:ext>
              </a:extLst>
            </p:cNvPr>
            <p:cNvCxnSpPr>
              <a:stCxn id="30" idx="2"/>
            </p:cNvCxnSpPr>
            <p:nvPr/>
          </p:nvCxnSpPr>
          <p:spPr>
            <a:xfrm flipH="1" flipV="1">
              <a:off x="5472219" y="3512085"/>
              <a:ext cx="143565" cy="43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29AC973-47EC-6102-9B3A-4DBC1A5C57AF}"/>
                </a:ext>
              </a:extLst>
            </p:cNvPr>
            <p:cNvCxnSpPr>
              <a:stCxn id="30" idx="0"/>
              <a:endCxn id="31" idx="4"/>
            </p:cNvCxnSpPr>
            <p:nvPr/>
          </p:nvCxnSpPr>
          <p:spPr>
            <a:xfrm flipV="1">
              <a:off x="5852919" y="3153250"/>
              <a:ext cx="0" cy="16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2B3FF92-4FD3-BC84-7CBC-47B951C2A0E2}"/>
                </a:ext>
              </a:extLst>
            </p:cNvPr>
            <p:cNvCxnSpPr>
              <a:cxnSpLocks/>
              <a:stCxn id="30" idx="5"/>
              <a:endCxn id="35" idx="1"/>
            </p:cNvCxnSpPr>
            <p:nvPr/>
          </p:nvCxnSpPr>
          <p:spPr>
            <a:xfrm>
              <a:off x="6020599" y="3723065"/>
              <a:ext cx="134315" cy="1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480811-2963-2612-CAFC-22E46792ADF8}"/>
                </a:ext>
              </a:extLst>
            </p:cNvPr>
            <p:cNvCxnSpPr>
              <a:cxnSpLocks/>
              <a:stCxn id="30" idx="3"/>
              <a:endCxn id="34" idx="7"/>
            </p:cNvCxnSpPr>
            <p:nvPr/>
          </p:nvCxnSpPr>
          <p:spPr>
            <a:xfrm flipH="1">
              <a:off x="5566598" y="3723065"/>
              <a:ext cx="118641" cy="14207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0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E147D2-E3A3-410D-A624-0024D2500C30}"/>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4" name="Object 3" hidden="1">
                        <a:extLst>
                          <a:ext uri="{FF2B5EF4-FFF2-40B4-BE49-F238E27FC236}">
                            <a16:creationId xmlns:a16="http://schemas.microsoft.com/office/drawing/2014/main" id="{E9E147D2-E3A3-410D-A624-0024D2500C30}"/>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0CB6CE-7C88-46A2-9AE0-96D462B6214E}"/>
              </a:ext>
            </a:extLst>
          </p:cNvPr>
          <p:cNvSpPr/>
          <p:nvPr>
            <p:custDataLst>
              <p:tags r:id="rId2"/>
            </p:custDataLst>
          </p:nvPr>
        </p:nvSpPr>
        <p:spPr>
          <a:xfrm>
            <a:off x="1" y="1"/>
            <a:ext cx="158750" cy="15875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defRPr/>
            </a:pPr>
            <a:endParaRPr lang="en-US" sz="900" dirty="0">
              <a:solidFill>
                <a:srgbClr val="005073"/>
              </a:solidFill>
              <a:latin typeface="CiscoSansTT ExtraLight" panose="020B0303020201020303" pitchFamily="34" charset="0"/>
              <a:cs typeface="CiscoSansTT Thin" panose="020B0203020201020303" pitchFamily="34" charset="0"/>
              <a:sym typeface="CiscoSansTT ExtraLight" panose="020B0303020201020303" pitchFamily="34" charset="0"/>
            </a:endParaRPr>
          </a:p>
        </p:txBody>
      </p:sp>
      <p:sp>
        <p:nvSpPr>
          <p:cNvPr id="6" name="Round Same Side Corner Rectangle 5">
            <a:extLst>
              <a:ext uri="{FF2B5EF4-FFF2-40B4-BE49-F238E27FC236}">
                <a16:creationId xmlns:a16="http://schemas.microsoft.com/office/drawing/2014/main" id="{9F183C63-7BAC-4769-813D-75F01CC85184}"/>
              </a:ext>
            </a:extLst>
          </p:cNvPr>
          <p:cNvSpPr/>
          <p:nvPr/>
        </p:nvSpPr>
        <p:spPr>
          <a:xfrm>
            <a:off x="881744" y="1404059"/>
            <a:ext cx="2160000" cy="360000"/>
          </a:xfrm>
          <a:prstGeom prst="round2SameRect">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r>
              <a:rPr lang="en-US" sz="1400" b="1" dirty="0">
                <a:solidFill>
                  <a:srgbClr val="BED730"/>
                </a:solidFill>
                <a:latin typeface="TheSansOffice" panose="020B0503040302060204" pitchFamily="34" charset="0"/>
              </a:rPr>
              <a:t>UPTIME</a:t>
            </a:r>
          </a:p>
        </p:txBody>
      </p:sp>
      <p:sp>
        <p:nvSpPr>
          <p:cNvPr id="2" name="Title 1">
            <a:extLst>
              <a:ext uri="{FF2B5EF4-FFF2-40B4-BE49-F238E27FC236}">
                <a16:creationId xmlns:a16="http://schemas.microsoft.com/office/drawing/2014/main" id="{5F742842-F5B5-4B39-BE86-1AC33ADC59C9}"/>
              </a:ext>
            </a:extLst>
          </p:cNvPr>
          <p:cNvSpPr>
            <a:spLocks noGrp="1"/>
          </p:cNvSpPr>
          <p:nvPr>
            <p:ph type="title"/>
          </p:nvPr>
        </p:nvSpPr>
        <p:spPr>
          <a:xfrm>
            <a:off x="324000" y="188493"/>
            <a:ext cx="8496150" cy="461655"/>
          </a:xfrm>
        </p:spPr>
        <p:txBody>
          <a:bodyPr/>
          <a:lstStyle/>
          <a:p>
            <a:r>
              <a:rPr lang="en-US" dirty="0"/>
              <a:t>Manufacturing </a:t>
            </a:r>
            <a:r>
              <a:rPr lang="en-US" dirty="0">
                <a:solidFill>
                  <a:schemeClr val="bg1"/>
                </a:solidFill>
              </a:rPr>
              <a:t>4.0 </a:t>
            </a:r>
            <a:r>
              <a:rPr lang="en-US" dirty="0">
                <a:sym typeface="Wingdings" panose="05000000000000000000" pitchFamily="2" charset="2"/>
              </a:rPr>
              <a:t></a:t>
            </a:r>
            <a:r>
              <a:rPr lang="en-US" dirty="0">
                <a:solidFill>
                  <a:schemeClr val="bg1"/>
                </a:solidFill>
              </a:rPr>
              <a:t> 5.0</a:t>
            </a:r>
          </a:p>
        </p:txBody>
      </p:sp>
      <p:sp>
        <p:nvSpPr>
          <p:cNvPr id="56" name="Rectangle: Rounded Corners 55">
            <a:extLst>
              <a:ext uri="{FF2B5EF4-FFF2-40B4-BE49-F238E27FC236}">
                <a16:creationId xmlns:a16="http://schemas.microsoft.com/office/drawing/2014/main" id="{FBD5A6CE-D6EC-40F7-BA01-97C1B194A789}"/>
              </a:ext>
            </a:extLst>
          </p:cNvPr>
          <p:cNvSpPr/>
          <p:nvPr/>
        </p:nvSpPr>
        <p:spPr>
          <a:xfrm>
            <a:off x="0" y="4270376"/>
            <a:ext cx="9144000" cy="461962"/>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914446">
              <a:defRPr/>
            </a:pPr>
            <a:r>
              <a:rPr lang="en-US" sz="1200" b="1" i="1" kern="0" dirty="0">
                <a:latin typeface="Trebuchet MS" panose="020B0703020202090204" pitchFamily="34" charset="0"/>
              </a:rPr>
              <a:t>Manufacturers are converging to secure, end-to-end data center, cloud and networks </a:t>
            </a:r>
          </a:p>
          <a:p>
            <a:pPr algn="ctr" defTabSz="914446">
              <a:defRPr/>
            </a:pPr>
            <a:r>
              <a:rPr lang="en-US" sz="1200" b="1" i="1" kern="0" dirty="0">
                <a:latin typeface="Trebuchet MS" panose="020B0703020202090204" pitchFamily="34" charset="0"/>
              </a:rPr>
              <a:t>to balance efficiency with human-centric values, sustainability, and adaptability.</a:t>
            </a:r>
          </a:p>
        </p:txBody>
      </p:sp>
      <p:pic>
        <p:nvPicPr>
          <p:cNvPr id="27" name="Picture 26" descr="A picture containing person&#10;&#10;Description automatically generated">
            <a:extLst>
              <a:ext uri="{FF2B5EF4-FFF2-40B4-BE49-F238E27FC236}">
                <a16:creationId xmlns:a16="http://schemas.microsoft.com/office/drawing/2014/main" id="{C7033221-B2F1-436D-BD2B-F52E5C4CD10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81744" y="1764362"/>
            <a:ext cx="2160000" cy="1440000"/>
          </a:xfrm>
          <a:prstGeom prst="rect">
            <a:avLst/>
          </a:prstGeom>
          <a:ln w="6350">
            <a:solidFill>
              <a:schemeClr val="accent1">
                <a:lumMod val="75000"/>
              </a:schemeClr>
            </a:solidFill>
          </a:ln>
        </p:spPr>
      </p:pic>
      <p:sp>
        <p:nvSpPr>
          <p:cNvPr id="30" name="Round Same Side Corner Rectangle 29">
            <a:extLst>
              <a:ext uri="{FF2B5EF4-FFF2-40B4-BE49-F238E27FC236}">
                <a16:creationId xmlns:a16="http://schemas.microsoft.com/office/drawing/2014/main" id="{7F06381D-1D9F-4E86-B7D5-6D3A424688A8}"/>
              </a:ext>
            </a:extLst>
          </p:cNvPr>
          <p:cNvSpPr/>
          <p:nvPr/>
        </p:nvSpPr>
        <p:spPr>
          <a:xfrm>
            <a:off x="3492000" y="1404059"/>
            <a:ext cx="2160000" cy="360000"/>
          </a:xfrm>
          <a:prstGeom prst="round2SameRect">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r>
              <a:rPr lang="en-US" sz="1400" b="1" dirty="0">
                <a:solidFill>
                  <a:srgbClr val="BED730"/>
                </a:solidFill>
                <a:latin typeface="TheSansOffice" panose="020B0503040302060204" pitchFamily="34" charset="0"/>
              </a:rPr>
              <a:t>PRODUCT QUALITY</a:t>
            </a:r>
          </a:p>
        </p:txBody>
      </p:sp>
      <p:sp>
        <p:nvSpPr>
          <p:cNvPr id="90" name="Rectangle 89">
            <a:extLst>
              <a:ext uri="{FF2B5EF4-FFF2-40B4-BE49-F238E27FC236}">
                <a16:creationId xmlns:a16="http://schemas.microsoft.com/office/drawing/2014/main" id="{023286FD-D4AE-4E3E-B7EE-EE693321331E}"/>
              </a:ext>
            </a:extLst>
          </p:cNvPr>
          <p:cNvSpPr/>
          <p:nvPr/>
        </p:nvSpPr>
        <p:spPr>
          <a:xfrm>
            <a:off x="3492000" y="1764362"/>
            <a:ext cx="2160000" cy="1453896"/>
          </a:xfrm>
          <a:prstGeom prst="rect">
            <a:avLst/>
          </a:prstGeom>
          <a:blipFill>
            <a:blip r:embed="rId8" cstate="hqprint">
              <a:extLst>
                <a:ext uri="{28A0092B-C50C-407E-A947-70E740481C1C}">
                  <a14:useLocalDpi xmlns:a14="http://schemas.microsoft.com/office/drawing/2010/main"/>
                </a:ext>
              </a:extLst>
            </a:blip>
            <a:stretch>
              <a:fillRect/>
            </a:stretch>
          </a:blip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rebuchet MS" panose="020B0703020202090204" pitchFamily="34" charset="0"/>
            </a:endParaRPr>
          </a:p>
        </p:txBody>
      </p:sp>
      <p:sp>
        <p:nvSpPr>
          <p:cNvPr id="31" name="Round Same Side Corner Rectangle 30">
            <a:extLst>
              <a:ext uri="{FF2B5EF4-FFF2-40B4-BE49-F238E27FC236}">
                <a16:creationId xmlns:a16="http://schemas.microsoft.com/office/drawing/2014/main" id="{B25932B1-F72F-4F4A-A0BC-8C7465EEE5B9}"/>
              </a:ext>
            </a:extLst>
          </p:cNvPr>
          <p:cNvSpPr/>
          <p:nvPr/>
        </p:nvSpPr>
        <p:spPr>
          <a:xfrm>
            <a:off x="6102256" y="1404059"/>
            <a:ext cx="2160000" cy="360000"/>
          </a:xfrm>
          <a:prstGeom prst="round2SameRect">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6"/>
            <a:r>
              <a:rPr lang="en-US" sz="1400" b="1" dirty="0">
                <a:solidFill>
                  <a:srgbClr val="BED730"/>
                </a:solidFill>
                <a:latin typeface="TheSansOffice" panose="020B0503040302060204" pitchFamily="34" charset="0"/>
              </a:rPr>
              <a:t>SAFETY</a:t>
            </a:r>
          </a:p>
        </p:txBody>
      </p:sp>
      <p:grpSp>
        <p:nvGrpSpPr>
          <p:cNvPr id="11" name="Group 10">
            <a:extLst>
              <a:ext uri="{FF2B5EF4-FFF2-40B4-BE49-F238E27FC236}">
                <a16:creationId xmlns:a16="http://schemas.microsoft.com/office/drawing/2014/main" id="{CCB77682-C1F8-12AE-8ED4-97098489AF32}"/>
              </a:ext>
            </a:extLst>
          </p:cNvPr>
          <p:cNvGrpSpPr/>
          <p:nvPr/>
        </p:nvGrpSpPr>
        <p:grpSpPr>
          <a:xfrm>
            <a:off x="6102256" y="1764362"/>
            <a:ext cx="2160000" cy="1453896"/>
            <a:chOff x="5979850" y="1314424"/>
            <a:chExt cx="2160000" cy="1453896"/>
          </a:xfrm>
        </p:grpSpPr>
        <p:sp>
          <p:nvSpPr>
            <p:cNvPr id="10" name="Rectangle 9">
              <a:extLst>
                <a:ext uri="{FF2B5EF4-FFF2-40B4-BE49-F238E27FC236}">
                  <a16:creationId xmlns:a16="http://schemas.microsoft.com/office/drawing/2014/main" id="{EA1760BD-F077-4B5C-A7BC-4653C0D9EBDE}"/>
                </a:ext>
              </a:extLst>
            </p:cNvPr>
            <p:cNvSpPr/>
            <p:nvPr/>
          </p:nvSpPr>
          <p:spPr>
            <a:xfrm>
              <a:off x="5979850" y="1314424"/>
              <a:ext cx="2160000" cy="1453896"/>
            </a:xfrm>
            <a:prstGeom prst="rect">
              <a:avLst/>
            </a:prstGeom>
            <a:blipFill>
              <a:blip r:embed="rId9" cstate="hqprint">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a:ext>
                </a:extLst>
              </a:blip>
              <a:stretch>
                <a:fillRect/>
              </a:stretch>
            </a:blip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Trebuchet MS" panose="020B0703020202090204" pitchFamily="34" charset="0"/>
              </a:endParaRPr>
            </a:p>
          </p:txBody>
        </p:sp>
        <p:grpSp>
          <p:nvGrpSpPr>
            <p:cNvPr id="63" name="Group 62">
              <a:extLst>
                <a:ext uri="{FF2B5EF4-FFF2-40B4-BE49-F238E27FC236}">
                  <a16:creationId xmlns:a16="http://schemas.microsoft.com/office/drawing/2014/main" id="{7330C2B5-854C-424C-8F21-E4C008EEE21F}"/>
                </a:ext>
              </a:extLst>
            </p:cNvPr>
            <p:cNvGrpSpPr>
              <a:grpSpLocks noChangeAspect="1"/>
            </p:cNvGrpSpPr>
            <p:nvPr/>
          </p:nvGrpSpPr>
          <p:grpSpPr>
            <a:xfrm>
              <a:off x="6076850" y="2075850"/>
              <a:ext cx="302955" cy="577545"/>
              <a:chOff x="5127010" y="1099309"/>
              <a:chExt cx="1544753" cy="2944882"/>
            </a:xfrm>
            <a:solidFill>
              <a:schemeClr val="accent5"/>
            </a:solidFill>
            <a:effectLst>
              <a:outerShdw blurRad="63500" sx="98000" sy="98000" algn="ctr" rotWithShape="0">
                <a:prstClr val="black">
                  <a:alpha val="74000"/>
                </a:prstClr>
              </a:outerShdw>
            </a:effectLst>
          </p:grpSpPr>
          <p:sp>
            <p:nvSpPr>
              <p:cNvPr id="64" name="Freeform 21">
                <a:extLst>
                  <a:ext uri="{FF2B5EF4-FFF2-40B4-BE49-F238E27FC236}">
                    <a16:creationId xmlns:a16="http://schemas.microsoft.com/office/drawing/2014/main" id="{5FEE4840-B47F-4A71-AFD7-AE45A0387B6D}"/>
                  </a:ext>
                </a:extLst>
              </p:cNvPr>
              <p:cNvSpPr/>
              <p:nvPr/>
            </p:nvSpPr>
            <p:spPr>
              <a:xfrm rot="16200000">
                <a:off x="5127010" y="1099309"/>
                <a:ext cx="463372"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6"/>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65" name="Freeform 22">
                <a:extLst>
                  <a:ext uri="{FF2B5EF4-FFF2-40B4-BE49-F238E27FC236}">
                    <a16:creationId xmlns:a16="http://schemas.microsoft.com/office/drawing/2014/main" id="{6FBEF25F-F6F2-41C2-9BCA-D28ABB999E24}"/>
                  </a:ext>
                </a:extLst>
              </p:cNvPr>
              <p:cNvSpPr/>
              <p:nvPr/>
            </p:nvSpPr>
            <p:spPr>
              <a:xfrm>
                <a:off x="6208390" y="1099309"/>
                <a:ext cx="463372" cy="463374"/>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6"/>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66" name="Freeform 23">
                <a:extLst>
                  <a:ext uri="{FF2B5EF4-FFF2-40B4-BE49-F238E27FC236}">
                    <a16:creationId xmlns:a16="http://schemas.microsoft.com/office/drawing/2014/main" id="{E7205174-55BB-4699-B3D2-23CFEF29AA18}"/>
                  </a:ext>
                </a:extLst>
              </p:cNvPr>
              <p:cNvSpPr/>
              <p:nvPr/>
            </p:nvSpPr>
            <p:spPr>
              <a:xfrm rot="5400000" flipV="1">
                <a:off x="5127010" y="3580819"/>
                <a:ext cx="463372"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6"/>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67" name="Freeform 24">
                <a:extLst>
                  <a:ext uri="{FF2B5EF4-FFF2-40B4-BE49-F238E27FC236}">
                    <a16:creationId xmlns:a16="http://schemas.microsoft.com/office/drawing/2014/main" id="{C576846F-9875-4682-A3FD-92941AECAAE5}"/>
                  </a:ext>
                </a:extLst>
              </p:cNvPr>
              <p:cNvSpPr/>
              <p:nvPr/>
            </p:nvSpPr>
            <p:spPr>
              <a:xfrm flipV="1">
                <a:off x="6208392" y="3580819"/>
                <a:ext cx="463371"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6"/>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grpSp>
        <p:grpSp>
          <p:nvGrpSpPr>
            <p:cNvPr id="70" name="Group 69">
              <a:extLst>
                <a:ext uri="{FF2B5EF4-FFF2-40B4-BE49-F238E27FC236}">
                  <a16:creationId xmlns:a16="http://schemas.microsoft.com/office/drawing/2014/main" id="{FA036868-8121-4FE5-8EC0-2420FCC1F6A2}"/>
                </a:ext>
              </a:extLst>
            </p:cNvPr>
            <p:cNvGrpSpPr>
              <a:grpSpLocks noChangeAspect="1"/>
            </p:cNvGrpSpPr>
            <p:nvPr/>
          </p:nvGrpSpPr>
          <p:grpSpPr>
            <a:xfrm>
              <a:off x="6646749" y="1951625"/>
              <a:ext cx="302955" cy="577545"/>
              <a:chOff x="5127010" y="1099309"/>
              <a:chExt cx="1544753" cy="2944882"/>
            </a:xfrm>
            <a:solidFill>
              <a:schemeClr val="tx2"/>
            </a:solidFill>
            <a:effectLst>
              <a:outerShdw blurRad="63500" sx="98000" sy="98000" algn="ctr" rotWithShape="0">
                <a:prstClr val="black">
                  <a:alpha val="74000"/>
                </a:prstClr>
              </a:outerShdw>
            </a:effectLst>
          </p:grpSpPr>
          <p:sp>
            <p:nvSpPr>
              <p:cNvPr id="71" name="Freeform 21">
                <a:extLst>
                  <a:ext uri="{FF2B5EF4-FFF2-40B4-BE49-F238E27FC236}">
                    <a16:creationId xmlns:a16="http://schemas.microsoft.com/office/drawing/2014/main" id="{81E7C9A8-2B47-462B-9ED3-58C9F9F1838E}"/>
                  </a:ext>
                </a:extLst>
              </p:cNvPr>
              <p:cNvSpPr/>
              <p:nvPr/>
            </p:nvSpPr>
            <p:spPr>
              <a:xfrm rot="16200000">
                <a:off x="5127010" y="1099309"/>
                <a:ext cx="463372"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72" name="Freeform 22">
                <a:extLst>
                  <a:ext uri="{FF2B5EF4-FFF2-40B4-BE49-F238E27FC236}">
                    <a16:creationId xmlns:a16="http://schemas.microsoft.com/office/drawing/2014/main" id="{E814CD17-C9A5-4D79-9FCE-55D69E62932A}"/>
                  </a:ext>
                </a:extLst>
              </p:cNvPr>
              <p:cNvSpPr/>
              <p:nvPr/>
            </p:nvSpPr>
            <p:spPr>
              <a:xfrm>
                <a:off x="6208390" y="1099309"/>
                <a:ext cx="463372" cy="463374"/>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73" name="Freeform 23">
                <a:extLst>
                  <a:ext uri="{FF2B5EF4-FFF2-40B4-BE49-F238E27FC236}">
                    <a16:creationId xmlns:a16="http://schemas.microsoft.com/office/drawing/2014/main" id="{C70A5517-072E-49F3-B824-3AFB4E87CCD0}"/>
                  </a:ext>
                </a:extLst>
              </p:cNvPr>
              <p:cNvSpPr/>
              <p:nvPr/>
            </p:nvSpPr>
            <p:spPr>
              <a:xfrm rot="5400000" flipV="1">
                <a:off x="5127010" y="3580819"/>
                <a:ext cx="463372"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74" name="Freeform 24">
                <a:extLst>
                  <a:ext uri="{FF2B5EF4-FFF2-40B4-BE49-F238E27FC236}">
                    <a16:creationId xmlns:a16="http://schemas.microsoft.com/office/drawing/2014/main" id="{C4DE1564-7BF7-4FCC-8124-6F67BE9C72B0}"/>
                  </a:ext>
                </a:extLst>
              </p:cNvPr>
              <p:cNvSpPr/>
              <p:nvPr/>
            </p:nvSpPr>
            <p:spPr>
              <a:xfrm flipV="1">
                <a:off x="6208392" y="3580819"/>
                <a:ext cx="463371"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grpSp>
        <p:grpSp>
          <p:nvGrpSpPr>
            <p:cNvPr id="75" name="Group 74">
              <a:extLst>
                <a:ext uri="{FF2B5EF4-FFF2-40B4-BE49-F238E27FC236}">
                  <a16:creationId xmlns:a16="http://schemas.microsoft.com/office/drawing/2014/main" id="{083598E1-F9D6-46E2-993B-5B26D38D7379}"/>
                </a:ext>
              </a:extLst>
            </p:cNvPr>
            <p:cNvGrpSpPr>
              <a:grpSpLocks noChangeAspect="1"/>
            </p:cNvGrpSpPr>
            <p:nvPr/>
          </p:nvGrpSpPr>
          <p:grpSpPr>
            <a:xfrm>
              <a:off x="7755812" y="1828680"/>
              <a:ext cx="302955" cy="577545"/>
              <a:chOff x="5127010" y="1099309"/>
              <a:chExt cx="1544753" cy="2944882"/>
            </a:xfrm>
            <a:solidFill>
              <a:schemeClr val="tx2"/>
            </a:solidFill>
            <a:effectLst>
              <a:outerShdw blurRad="63500" sx="98000" sy="98000" algn="ctr" rotWithShape="0">
                <a:prstClr val="black">
                  <a:alpha val="74000"/>
                </a:prstClr>
              </a:outerShdw>
            </a:effectLst>
          </p:grpSpPr>
          <p:sp>
            <p:nvSpPr>
              <p:cNvPr id="76" name="Freeform 21">
                <a:extLst>
                  <a:ext uri="{FF2B5EF4-FFF2-40B4-BE49-F238E27FC236}">
                    <a16:creationId xmlns:a16="http://schemas.microsoft.com/office/drawing/2014/main" id="{C51734A7-7641-498B-B287-F2A4A5E2B6AC}"/>
                  </a:ext>
                </a:extLst>
              </p:cNvPr>
              <p:cNvSpPr/>
              <p:nvPr/>
            </p:nvSpPr>
            <p:spPr>
              <a:xfrm rot="16200000">
                <a:off x="5127010" y="1099309"/>
                <a:ext cx="463372"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77" name="Freeform 22">
                <a:extLst>
                  <a:ext uri="{FF2B5EF4-FFF2-40B4-BE49-F238E27FC236}">
                    <a16:creationId xmlns:a16="http://schemas.microsoft.com/office/drawing/2014/main" id="{3D1FC95E-6842-45B3-B54F-7DD86A3A479B}"/>
                  </a:ext>
                </a:extLst>
              </p:cNvPr>
              <p:cNvSpPr/>
              <p:nvPr/>
            </p:nvSpPr>
            <p:spPr>
              <a:xfrm>
                <a:off x="6208390" y="1099309"/>
                <a:ext cx="463372" cy="463374"/>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78" name="Freeform 23">
                <a:extLst>
                  <a:ext uri="{FF2B5EF4-FFF2-40B4-BE49-F238E27FC236}">
                    <a16:creationId xmlns:a16="http://schemas.microsoft.com/office/drawing/2014/main" id="{64F2AF7B-CC05-4EFC-BE8F-094F39D7DFD3}"/>
                  </a:ext>
                </a:extLst>
              </p:cNvPr>
              <p:cNvSpPr/>
              <p:nvPr/>
            </p:nvSpPr>
            <p:spPr>
              <a:xfrm rot="5400000" flipV="1">
                <a:off x="5127010" y="3580819"/>
                <a:ext cx="463372"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sp>
            <p:nvSpPr>
              <p:cNvPr id="79" name="Freeform 24">
                <a:extLst>
                  <a:ext uri="{FF2B5EF4-FFF2-40B4-BE49-F238E27FC236}">
                    <a16:creationId xmlns:a16="http://schemas.microsoft.com/office/drawing/2014/main" id="{E1A642D0-7D6C-4D2B-9710-EDFBA15ED591}"/>
                  </a:ext>
                </a:extLst>
              </p:cNvPr>
              <p:cNvSpPr/>
              <p:nvPr/>
            </p:nvSpPr>
            <p:spPr>
              <a:xfrm flipV="1">
                <a:off x="6208392" y="3580819"/>
                <a:ext cx="463371" cy="463372"/>
              </a:xfrm>
              <a:custGeom>
                <a:avLst/>
                <a:gdLst>
                  <a:gd name="connsiteX0" fmla="*/ 1488644 w 1488644"/>
                  <a:gd name="connsiteY0" fmla="*/ 187615 h 1488644"/>
                  <a:gd name="connsiteX1" fmla="*/ 1488644 w 1488644"/>
                  <a:gd name="connsiteY1" fmla="*/ 1301029 h 1488644"/>
                  <a:gd name="connsiteX2" fmla="*/ 1301029 w 1488644"/>
                  <a:gd name="connsiteY2" fmla="*/ 1488644 h 1488644"/>
                  <a:gd name="connsiteX3" fmla="*/ 1113414 w 1488644"/>
                  <a:gd name="connsiteY3" fmla="*/ 1301029 h 1488644"/>
                  <a:gd name="connsiteX4" fmla="*/ 1113414 w 1488644"/>
                  <a:gd name="connsiteY4" fmla="*/ 375230 h 1488644"/>
                  <a:gd name="connsiteX5" fmla="*/ 187615 w 1488644"/>
                  <a:gd name="connsiteY5" fmla="*/ 375230 h 1488644"/>
                  <a:gd name="connsiteX6" fmla="*/ 0 w 1488644"/>
                  <a:gd name="connsiteY6" fmla="*/ 187615 h 1488644"/>
                  <a:gd name="connsiteX7" fmla="*/ 187615 w 1488644"/>
                  <a:gd name="connsiteY7" fmla="*/ 0 h 1488644"/>
                  <a:gd name="connsiteX8" fmla="*/ 1301029 w 1488644"/>
                  <a:gd name="connsiteY8" fmla="*/ 0 h 1488644"/>
                  <a:gd name="connsiteX9" fmla="*/ 1488644 w 1488644"/>
                  <a:gd name="connsiteY9" fmla="*/ 187615 h 14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644" h="1488644">
                    <a:moveTo>
                      <a:pt x="1488644" y="187615"/>
                    </a:moveTo>
                    <a:lnTo>
                      <a:pt x="1488644" y="1301029"/>
                    </a:lnTo>
                    <a:cubicBezTo>
                      <a:pt x="1488644" y="1404646"/>
                      <a:pt x="1404646" y="1488644"/>
                      <a:pt x="1301029" y="1488644"/>
                    </a:cubicBezTo>
                    <a:cubicBezTo>
                      <a:pt x="1197412" y="1488644"/>
                      <a:pt x="1113414" y="1404646"/>
                      <a:pt x="1113414" y="1301029"/>
                    </a:cubicBezTo>
                    <a:lnTo>
                      <a:pt x="1113414" y="375230"/>
                    </a:lnTo>
                    <a:lnTo>
                      <a:pt x="187615" y="375230"/>
                    </a:lnTo>
                    <a:cubicBezTo>
                      <a:pt x="83998" y="375230"/>
                      <a:pt x="0" y="291232"/>
                      <a:pt x="0" y="187615"/>
                    </a:cubicBezTo>
                    <a:cubicBezTo>
                      <a:pt x="0" y="83998"/>
                      <a:pt x="83998" y="0"/>
                      <a:pt x="187615" y="0"/>
                    </a:cubicBezTo>
                    <a:lnTo>
                      <a:pt x="1301029" y="0"/>
                    </a:lnTo>
                    <a:cubicBezTo>
                      <a:pt x="1404646" y="0"/>
                      <a:pt x="1488644" y="83998"/>
                      <a:pt x="1488644" y="187615"/>
                    </a:cubicBezTo>
                    <a:close/>
                  </a:path>
                </a:pathLst>
              </a:custGeom>
              <a:grpFill/>
              <a:ln w="25400" cap="flat" cmpd="sng" algn="ctr">
                <a:solidFill>
                  <a:schemeClr val="accent2"/>
                </a:solidFill>
                <a:prstDash val="solid"/>
              </a:ln>
              <a:effectLst/>
            </p:spPr>
            <p:txBody>
              <a:bodyPr rtlCol="0" anchor="ctr"/>
              <a:lstStyle/>
              <a:p>
                <a:pPr algn="ctr" defTabSz="1219171">
                  <a:defRPr/>
                </a:pPr>
                <a:endParaRPr lang="en-US" sz="900" kern="0" dirty="0">
                  <a:solidFill>
                    <a:srgbClr val="005073"/>
                  </a:solidFill>
                  <a:latin typeface="Trebuchet MS" panose="020B0703020202090204" pitchFamily="34" charset="0"/>
                </a:endParaRPr>
              </a:p>
            </p:txBody>
          </p:sp>
        </p:grpSp>
        <p:cxnSp>
          <p:nvCxnSpPr>
            <p:cNvPr id="40" name="Straight Arrow Connector 39">
              <a:extLst>
                <a:ext uri="{FF2B5EF4-FFF2-40B4-BE49-F238E27FC236}">
                  <a16:creationId xmlns:a16="http://schemas.microsoft.com/office/drawing/2014/main" id="{6F6EB894-4261-49B7-9771-ECEA66BBE936}"/>
                </a:ext>
              </a:extLst>
            </p:cNvPr>
            <p:cNvCxnSpPr>
              <a:cxnSpLocks/>
            </p:cNvCxnSpPr>
            <p:nvPr/>
          </p:nvCxnSpPr>
          <p:spPr>
            <a:xfrm>
              <a:off x="7021289" y="2171703"/>
              <a:ext cx="685799" cy="0"/>
            </a:xfrm>
            <a:prstGeom prst="straightConnector1">
              <a:avLst/>
            </a:prstGeom>
            <a:ln w="41275">
              <a:solidFill>
                <a:schemeClr val="accent2"/>
              </a:solidFill>
              <a:prstDash val="solid"/>
              <a:headEnd type="triangle"/>
              <a:tailEnd type="triangle"/>
            </a:ln>
            <a:effectLst>
              <a:outerShdw blurRad="50800" dist="38100" dir="5400000" algn="t" rotWithShape="0">
                <a:prstClr val="black">
                  <a:alpha val="68000"/>
                </a:prstClr>
              </a:outerShdw>
            </a:effectLst>
          </p:spPr>
          <p:style>
            <a:lnRef idx="1">
              <a:schemeClr val="accent1"/>
            </a:lnRef>
            <a:fillRef idx="0">
              <a:schemeClr val="accent1"/>
            </a:fillRef>
            <a:effectRef idx="0">
              <a:schemeClr val="accent1"/>
            </a:effectRef>
            <a:fontRef idx="minor">
              <a:schemeClr val="tx1"/>
            </a:fontRef>
          </p:style>
        </p:cxnSp>
      </p:grpSp>
      <p:sp>
        <p:nvSpPr>
          <p:cNvPr id="110" name="Rectangle: Rounded Corners 109">
            <a:extLst>
              <a:ext uri="{FF2B5EF4-FFF2-40B4-BE49-F238E27FC236}">
                <a16:creationId xmlns:a16="http://schemas.microsoft.com/office/drawing/2014/main" id="{CA104E2F-D560-4D19-9A95-109CD0C7B0DC}"/>
              </a:ext>
            </a:extLst>
          </p:cNvPr>
          <p:cNvSpPr/>
          <p:nvPr/>
        </p:nvSpPr>
        <p:spPr>
          <a:xfrm>
            <a:off x="323849" y="3376832"/>
            <a:ext cx="1980000" cy="720000"/>
          </a:xfrm>
          <a:prstGeom prst="roundRect">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400" b="1" dirty="0">
              <a:solidFill>
                <a:srgbClr val="BED730"/>
              </a:solidFill>
              <a:latin typeface="Trebuchet MS"/>
            </a:endParaRPr>
          </a:p>
        </p:txBody>
      </p:sp>
      <p:pic>
        <p:nvPicPr>
          <p:cNvPr id="84" name="Picture 83">
            <a:extLst>
              <a:ext uri="{FF2B5EF4-FFF2-40B4-BE49-F238E27FC236}">
                <a16:creationId xmlns:a16="http://schemas.microsoft.com/office/drawing/2014/main" id="{B5AC5DAA-0555-4254-AF56-5DA295DB7CD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22075" y="3520832"/>
            <a:ext cx="432001" cy="432000"/>
          </a:xfrm>
          <a:prstGeom prst="rect">
            <a:avLst/>
          </a:prstGeom>
        </p:spPr>
      </p:pic>
      <p:sp>
        <p:nvSpPr>
          <p:cNvPr id="21" name="TextBox 20">
            <a:extLst>
              <a:ext uri="{FF2B5EF4-FFF2-40B4-BE49-F238E27FC236}">
                <a16:creationId xmlns:a16="http://schemas.microsoft.com/office/drawing/2014/main" id="{447A17C3-E381-4800-B065-848C33D0D6D8}"/>
              </a:ext>
            </a:extLst>
          </p:cNvPr>
          <p:cNvSpPr txBox="1"/>
          <p:nvPr/>
        </p:nvSpPr>
        <p:spPr>
          <a:xfrm>
            <a:off x="954077" y="3506000"/>
            <a:ext cx="1257149" cy="461665"/>
          </a:xfrm>
          <a:prstGeom prst="rect">
            <a:avLst/>
          </a:prstGeom>
          <a:noFill/>
        </p:spPr>
        <p:txBody>
          <a:bodyPr wrap="square" rtlCol="0">
            <a:spAutoFit/>
          </a:bodyPr>
          <a:lstStyle/>
          <a:p>
            <a:r>
              <a:rPr lang="en-US" sz="1200" b="1" dirty="0">
                <a:solidFill>
                  <a:schemeClr val="bg1"/>
                </a:solidFill>
                <a:latin typeface="Trebuchet MS" panose="020B0703020202090204" pitchFamily="34" charset="0"/>
              </a:rPr>
              <a:t>Machine Learning</a:t>
            </a:r>
          </a:p>
        </p:txBody>
      </p:sp>
      <p:sp>
        <p:nvSpPr>
          <p:cNvPr id="120" name="Rectangle: Rounded Corners 119">
            <a:extLst>
              <a:ext uri="{FF2B5EF4-FFF2-40B4-BE49-F238E27FC236}">
                <a16:creationId xmlns:a16="http://schemas.microsoft.com/office/drawing/2014/main" id="{8CD2F67D-C4EE-403F-A708-2CBBEFA01B37}"/>
              </a:ext>
            </a:extLst>
          </p:cNvPr>
          <p:cNvSpPr/>
          <p:nvPr/>
        </p:nvSpPr>
        <p:spPr>
          <a:xfrm>
            <a:off x="2495731" y="3376832"/>
            <a:ext cx="1980000" cy="720000"/>
          </a:xfrm>
          <a:prstGeom prst="roundRect">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400" b="1" dirty="0">
              <a:solidFill>
                <a:srgbClr val="BED730"/>
              </a:solidFill>
              <a:latin typeface="Trebuchet MS"/>
            </a:endParaRPr>
          </a:p>
        </p:txBody>
      </p:sp>
      <p:pic>
        <p:nvPicPr>
          <p:cNvPr id="85" name="Picture 84">
            <a:extLst>
              <a:ext uri="{FF2B5EF4-FFF2-40B4-BE49-F238E27FC236}">
                <a16:creationId xmlns:a16="http://schemas.microsoft.com/office/drawing/2014/main" id="{BDA6ADFC-33D7-4A44-A25C-55AAE1348AA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680341" y="3520832"/>
            <a:ext cx="432001" cy="432000"/>
          </a:xfrm>
          <a:prstGeom prst="rect">
            <a:avLst/>
          </a:prstGeom>
        </p:spPr>
      </p:pic>
      <p:sp>
        <p:nvSpPr>
          <p:cNvPr id="86" name="TextBox 85">
            <a:extLst>
              <a:ext uri="{FF2B5EF4-FFF2-40B4-BE49-F238E27FC236}">
                <a16:creationId xmlns:a16="http://schemas.microsoft.com/office/drawing/2014/main" id="{A61B21D6-4ABA-4CF7-9C46-76D3E68BE832}"/>
              </a:ext>
            </a:extLst>
          </p:cNvPr>
          <p:cNvSpPr txBox="1"/>
          <p:nvPr/>
        </p:nvSpPr>
        <p:spPr>
          <a:xfrm>
            <a:off x="3112342" y="3506000"/>
            <a:ext cx="1270766" cy="461665"/>
          </a:xfrm>
          <a:prstGeom prst="rect">
            <a:avLst/>
          </a:prstGeom>
          <a:noFill/>
        </p:spPr>
        <p:txBody>
          <a:bodyPr wrap="square" rtlCol="0">
            <a:spAutoFit/>
          </a:bodyPr>
          <a:lstStyle/>
          <a:p>
            <a:r>
              <a:rPr lang="en-US" sz="1200" b="1" dirty="0">
                <a:solidFill>
                  <a:schemeClr val="bg1"/>
                </a:solidFill>
                <a:latin typeface="Trebuchet MS" panose="020B0703020202090204" pitchFamily="34" charset="0"/>
              </a:rPr>
              <a:t>Artificial Intelligence</a:t>
            </a:r>
          </a:p>
        </p:txBody>
      </p:sp>
      <p:sp>
        <p:nvSpPr>
          <p:cNvPr id="123" name="Rectangle: Rounded Corners 122">
            <a:extLst>
              <a:ext uri="{FF2B5EF4-FFF2-40B4-BE49-F238E27FC236}">
                <a16:creationId xmlns:a16="http://schemas.microsoft.com/office/drawing/2014/main" id="{5A25EE87-03FB-4F32-876C-EFC5ECCC7D64}"/>
              </a:ext>
            </a:extLst>
          </p:cNvPr>
          <p:cNvSpPr/>
          <p:nvPr/>
        </p:nvSpPr>
        <p:spPr>
          <a:xfrm>
            <a:off x="4667613" y="3376832"/>
            <a:ext cx="1980000" cy="720000"/>
          </a:xfrm>
          <a:prstGeom prst="roundRect">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400" b="1" dirty="0">
              <a:solidFill>
                <a:srgbClr val="BED730"/>
              </a:solidFill>
              <a:latin typeface="Trebuchet MS"/>
            </a:endParaRPr>
          </a:p>
        </p:txBody>
      </p:sp>
      <p:sp>
        <p:nvSpPr>
          <p:cNvPr id="87" name="TextBox 86">
            <a:extLst>
              <a:ext uri="{FF2B5EF4-FFF2-40B4-BE49-F238E27FC236}">
                <a16:creationId xmlns:a16="http://schemas.microsoft.com/office/drawing/2014/main" id="{4CB1C14E-4591-495B-AE09-28787D1BECFA}"/>
              </a:ext>
            </a:extLst>
          </p:cNvPr>
          <p:cNvSpPr txBox="1"/>
          <p:nvPr/>
        </p:nvSpPr>
        <p:spPr>
          <a:xfrm>
            <a:off x="5322343" y="3506000"/>
            <a:ext cx="1179868" cy="461665"/>
          </a:xfrm>
          <a:prstGeom prst="rect">
            <a:avLst/>
          </a:prstGeom>
          <a:noFill/>
        </p:spPr>
        <p:txBody>
          <a:bodyPr wrap="square" rtlCol="0">
            <a:spAutoFit/>
          </a:bodyPr>
          <a:lstStyle/>
          <a:p>
            <a:r>
              <a:rPr lang="en-US" sz="1200" b="1" dirty="0">
                <a:solidFill>
                  <a:schemeClr val="bg1"/>
                </a:solidFill>
                <a:latin typeface="Trebuchet MS" panose="020B0703020202090204" pitchFamily="34" charset="0"/>
              </a:rPr>
              <a:t>Predictive Maintenance</a:t>
            </a:r>
          </a:p>
        </p:txBody>
      </p:sp>
      <p:pic>
        <p:nvPicPr>
          <p:cNvPr id="89" name="Picture 88">
            <a:extLst>
              <a:ext uri="{FF2B5EF4-FFF2-40B4-BE49-F238E27FC236}">
                <a16:creationId xmlns:a16="http://schemas.microsoft.com/office/drawing/2014/main" id="{7272B590-B60B-48C4-8B88-D265E126D1B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891185" y="3520832"/>
            <a:ext cx="431158" cy="432000"/>
          </a:xfrm>
          <a:prstGeom prst="rect">
            <a:avLst/>
          </a:prstGeom>
        </p:spPr>
      </p:pic>
      <p:sp>
        <p:nvSpPr>
          <p:cNvPr id="124" name="Rectangle: Rounded Corners 123">
            <a:extLst>
              <a:ext uri="{FF2B5EF4-FFF2-40B4-BE49-F238E27FC236}">
                <a16:creationId xmlns:a16="http://schemas.microsoft.com/office/drawing/2014/main" id="{F340A224-BDD7-4E25-A5A5-C5D6F287DC1E}"/>
              </a:ext>
            </a:extLst>
          </p:cNvPr>
          <p:cNvSpPr/>
          <p:nvPr/>
        </p:nvSpPr>
        <p:spPr>
          <a:xfrm>
            <a:off x="6839494" y="3376832"/>
            <a:ext cx="1980000" cy="720000"/>
          </a:xfrm>
          <a:prstGeom prst="roundRect">
            <a:avLst>
              <a:gd name="adj" fmla="val 1330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US" sz="1400" b="1" dirty="0">
              <a:solidFill>
                <a:srgbClr val="BED730"/>
              </a:solidFill>
              <a:latin typeface="Trebuchet MS"/>
            </a:endParaRPr>
          </a:p>
        </p:txBody>
      </p:sp>
      <p:sp>
        <p:nvSpPr>
          <p:cNvPr id="88" name="TextBox 87">
            <a:extLst>
              <a:ext uri="{FF2B5EF4-FFF2-40B4-BE49-F238E27FC236}">
                <a16:creationId xmlns:a16="http://schemas.microsoft.com/office/drawing/2014/main" id="{EB215EF6-275A-47D2-9EE8-1A91CC5BE258}"/>
              </a:ext>
            </a:extLst>
          </p:cNvPr>
          <p:cNvSpPr txBox="1"/>
          <p:nvPr/>
        </p:nvSpPr>
        <p:spPr>
          <a:xfrm>
            <a:off x="7450862" y="3506000"/>
            <a:ext cx="1289509" cy="461665"/>
          </a:xfrm>
          <a:prstGeom prst="rect">
            <a:avLst/>
          </a:prstGeom>
          <a:noFill/>
        </p:spPr>
        <p:txBody>
          <a:bodyPr wrap="square" rtlCol="0">
            <a:spAutoFit/>
          </a:bodyPr>
          <a:lstStyle/>
          <a:p>
            <a:r>
              <a:rPr lang="en-US" sz="1200" b="1" dirty="0">
                <a:solidFill>
                  <a:schemeClr val="bg1"/>
                </a:solidFill>
                <a:latin typeface="Trebuchet MS" panose="020B0703020202090204" pitchFamily="34" charset="0"/>
              </a:rPr>
              <a:t>Digital</a:t>
            </a:r>
          </a:p>
          <a:p>
            <a:r>
              <a:rPr lang="en-US" sz="1200" b="1" dirty="0">
                <a:solidFill>
                  <a:schemeClr val="bg1"/>
                </a:solidFill>
                <a:latin typeface="Trebuchet MS" panose="020B0703020202090204" pitchFamily="34" charset="0"/>
              </a:rPr>
              <a:t>Twin</a:t>
            </a:r>
          </a:p>
        </p:txBody>
      </p:sp>
      <p:pic>
        <p:nvPicPr>
          <p:cNvPr id="23" name="Picture 22" descr="Icon&#10;&#10;Description automatically generated">
            <a:extLst>
              <a:ext uri="{FF2B5EF4-FFF2-40B4-BE49-F238E27FC236}">
                <a16:creationId xmlns:a16="http://schemas.microsoft.com/office/drawing/2014/main" id="{D2EEF34F-0269-43AF-95BE-00F65A7B5B75}"/>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24231" y="3520832"/>
            <a:ext cx="426631" cy="432000"/>
          </a:xfrm>
          <a:prstGeom prst="rect">
            <a:avLst/>
          </a:prstGeom>
        </p:spPr>
      </p:pic>
      <p:sp>
        <p:nvSpPr>
          <p:cNvPr id="12" name="TextBox 11">
            <a:extLst>
              <a:ext uri="{FF2B5EF4-FFF2-40B4-BE49-F238E27FC236}">
                <a16:creationId xmlns:a16="http://schemas.microsoft.com/office/drawing/2014/main" id="{70ABB4B8-227E-4839-9EC6-2D8065D0762B}"/>
              </a:ext>
            </a:extLst>
          </p:cNvPr>
          <p:cNvSpPr txBox="1"/>
          <p:nvPr/>
        </p:nvSpPr>
        <p:spPr>
          <a:xfrm>
            <a:off x="659499" y="1005106"/>
            <a:ext cx="2589614" cy="276999"/>
          </a:xfrm>
          <a:prstGeom prst="rect">
            <a:avLst/>
          </a:prstGeom>
          <a:noFill/>
        </p:spPr>
        <p:txBody>
          <a:bodyPr wrap="square">
            <a:spAutoFit/>
          </a:bodyPr>
          <a:lstStyle/>
          <a:p>
            <a:pPr algn="ctr" defTabSz="914196"/>
            <a:r>
              <a:rPr lang="en-US" sz="1200" b="1" dirty="0">
                <a:solidFill>
                  <a:schemeClr val="bg1"/>
                </a:solidFill>
                <a:latin typeface="TheSansOffice" panose="020B0503040302060204" pitchFamily="34" charset="0"/>
              </a:rPr>
              <a:t>Human- machine collaboration</a:t>
            </a:r>
          </a:p>
        </p:txBody>
      </p:sp>
      <p:sp>
        <p:nvSpPr>
          <p:cNvPr id="13" name="TextBox 12">
            <a:extLst>
              <a:ext uri="{FF2B5EF4-FFF2-40B4-BE49-F238E27FC236}">
                <a16:creationId xmlns:a16="http://schemas.microsoft.com/office/drawing/2014/main" id="{6E037960-238B-E0BD-1A4B-99962B5337E4}"/>
              </a:ext>
            </a:extLst>
          </p:cNvPr>
          <p:cNvSpPr txBox="1"/>
          <p:nvPr/>
        </p:nvSpPr>
        <p:spPr>
          <a:xfrm>
            <a:off x="3492000" y="1005106"/>
            <a:ext cx="2160000" cy="276999"/>
          </a:xfrm>
          <a:prstGeom prst="rect">
            <a:avLst/>
          </a:prstGeom>
          <a:noFill/>
        </p:spPr>
        <p:txBody>
          <a:bodyPr wrap="square">
            <a:spAutoFit/>
          </a:bodyPr>
          <a:lstStyle/>
          <a:p>
            <a:pPr algn="ctr" defTabSz="914196"/>
            <a:r>
              <a:rPr lang="en-US" sz="1200" b="1" dirty="0">
                <a:solidFill>
                  <a:schemeClr val="bg1"/>
                </a:solidFill>
                <a:latin typeface="TheSansOffice" panose="020B0503040302060204" pitchFamily="34" charset="0"/>
              </a:rPr>
              <a:t>Personalization</a:t>
            </a:r>
          </a:p>
        </p:txBody>
      </p:sp>
      <p:sp>
        <p:nvSpPr>
          <p:cNvPr id="14" name="TextBox 13">
            <a:extLst>
              <a:ext uri="{FF2B5EF4-FFF2-40B4-BE49-F238E27FC236}">
                <a16:creationId xmlns:a16="http://schemas.microsoft.com/office/drawing/2014/main" id="{F44043CB-23BA-9DC6-877E-B0C53521008D}"/>
              </a:ext>
            </a:extLst>
          </p:cNvPr>
          <p:cNvSpPr txBox="1"/>
          <p:nvPr/>
        </p:nvSpPr>
        <p:spPr>
          <a:xfrm>
            <a:off x="6102254" y="1015100"/>
            <a:ext cx="2160001" cy="276999"/>
          </a:xfrm>
          <a:prstGeom prst="rect">
            <a:avLst/>
          </a:prstGeom>
          <a:noFill/>
        </p:spPr>
        <p:txBody>
          <a:bodyPr wrap="square">
            <a:spAutoFit/>
          </a:bodyPr>
          <a:lstStyle/>
          <a:p>
            <a:pPr algn="ctr" defTabSz="914196"/>
            <a:r>
              <a:rPr lang="en-US" sz="1200" b="1" dirty="0">
                <a:solidFill>
                  <a:schemeClr val="bg1"/>
                </a:solidFill>
                <a:latin typeface="TheSansOffice" panose="020B0503040302060204" pitchFamily="34" charset="0"/>
              </a:rPr>
              <a:t>Sustainability </a:t>
            </a:r>
          </a:p>
        </p:txBody>
      </p:sp>
    </p:spTree>
    <p:extLst>
      <p:ext uri="{BB962C8B-B14F-4D97-AF65-F5344CB8AC3E}">
        <p14:creationId xmlns:p14="http://schemas.microsoft.com/office/powerpoint/2010/main" val="137723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3979A-9238-C76D-CDFF-CBC50B8F9ECF}"/>
              </a:ext>
            </a:extLst>
          </p:cNvPr>
          <p:cNvSpPr>
            <a:spLocks noGrp="1"/>
          </p:cNvSpPr>
          <p:nvPr>
            <p:ph type="body" sz="quarter" idx="11"/>
          </p:nvPr>
        </p:nvSpPr>
        <p:spPr>
          <a:xfrm>
            <a:off x="323850" y="3929322"/>
            <a:ext cx="8496300" cy="1106806"/>
          </a:xfrm>
        </p:spPr>
        <p:txBody>
          <a:bodyPr/>
          <a:lstStyle/>
          <a:p>
            <a:r>
              <a:rPr lang="en-US" dirty="0"/>
              <a:t>Ai-ready data centers</a:t>
            </a:r>
          </a:p>
        </p:txBody>
      </p:sp>
    </p:spTree>
    <p:extLst>
      <p:ext uri="{BB962C8B-B14F-4D97-AF65-F5344CB8AC3E}">
        <p14:creationId xmlns:p14="http://schemas.microsoft.com/office/powerpoint/2010/main" val="24407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554BBD-4098-7F45-848E-48B241ADA6C8}"/>
              </a:ext>
            </a:extLst>
          </p:cNvPr>
          <p:cNvSpPr>
            <a:spLocks noGrp="1"/>
          </p:cNvSpPr>
          <p:nvPr>
            <p:ph type="title"/>
          </p:nvPr>
        </p:nvSpPr>
        <p:spPr>
          <a:xfrm>
            <a:off x="324000" y="211574"/>
            <a:ext cx="8496150" cy="415490"/>
          </a:xfrm>
        </p:spPr>
        <p:txBody>
          <a:bodyPr>
            <a:noAutofit/>
          </a:bodyPr>
          <a:lstStyle/>
          <a:p>
            <a:r>
              <a:rPr lang="en-US" dirty="0"/>
              <a:t>DIGITALIZATION OF DATA CENTERS: EVOLUTION</a:t>
            </a:r>
          </a:p>
        </p:txBody>
      </p:sp>
      <p:cxnSp>
        <p:nvCxnSpPr>
          <p:cNvPr id="5" name="Straight Arrow Connector 4">
            <a:extLst>
              <a:ext uri="{FF2B5EF4-FFF2-40B4-BE49-F238E27FC236}">
                <a16:creationId xmlns:a16="http://schemas.microsoft.com/office/drawing/2014/main" id="{1C595F31-69DB-9A45-9412-43A9040D8C14}"/>
              </a:ext>
            </a:extLst>
          </p:cNvPr>
          <p:cNvCxnSpPr/>
          <p:nvPr/>
        </p:nvCxnSpPr>
        <p:spPr>
          <a:xfrm flipV="1">
            <a:off x="331352" y="1721226"/>
            <a:ext cx="0" cy="302180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831E05F-D4D4-AE40-9042-6FCAB6EFD67E}"/>
              </a:ext>
            </a:extLst>
          </p:cNvPr>
          <p:cNvCxnSpPr>
            <a:cxnSpLocks/>
          </p:cNvCxnSpPr>
          <p:nvPr/>
        </p:nvCxnSpPr>
        <p:spPr>
          <a:xfrm>
            <a:off x="323850" y="4732338"/>
            <a:ext cx="8568776"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B60A72-B5D3-814F-8E54-EA76F0F18526}"/>
              </a:ext>
            </a:extLst>
          </p:cNvPr>
          <p:cNvSpPr txBox="1"/>
          <p:nvPr/>
        </p:nvSpPr>
        <p:spPr>
          <a:xfrm rot="16200000">
            <a:off x="-84696" y="1898774"/>
            <a:ext cx="514885" cy="248209"/>
          </a:xfrm>
          <a:prstGeom prst="rect">
            <a:avLst/>
          </a:prstGeom>
          <a:noFill/>
        </p:spPr>
        <p:txBody>
          <a:bodyPr wrap="none" rtlCol="0">
            <a:spAutoFit/>
          </a:bodyPr>
          <a:lstStyle/>
          <a:p>
            <a:pPr defTabSz="685783">
              <a:defRPr/>
            </a:pPr>
            <a:r>
              <a:rPr lang="en-US" sz="1013" i="1" dirty="0">
                <a:solidFill>
                  <a:srgbClr val="C2DB31"/>
                </a:solidFill>
                <a:latin typeface="Trebuchet MS" panose="020B0703020202090204" pitchFamily="34" charset="0"/>
              </a:rPr>
              <a:t>Value</a:t>
            </a:r>
          </a:p>
        </p:txBody>
      </p:sp>
      <p:sp>
        <p:nvSpPr>
          <p:cNvPr id="16" name="Rectangle 15">
            <a:extLst>
              <a:ext uri="{FF2B5EF4-FFF2-40B4-BE49-F238E27FC236}">
                <a16:creationId xmlns:a16="http://schemas.microsoft.com/office/drawing/2014/main" id="{83EE7C27-47D6-B149-B13F-9C9BE9250C80}"/>
              </a:ext>
            </a:extLst>
          </p:cNvPr>
          <p:cNvSpPr/>
          <p:nvPr/>
        </p:nvSpPr>
        <p:spPr>
          <a:xfrm>
            <a:off x="439677" y="4038269"/>
            <a:ext cx="1100297" cy="557939"/>
          </a:xfrm>
          <a:prstGeom prst="rect">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18" name="Rectangle 17">
            <a:extLst>
              <a:ext uri="{FF2B5EF4-FFF2-40B4-BE49-F238E27FC236}">
                <a16:creationId xmlns:a16="http://schemas.microsoft.com/office/drawing/2014/main" id="{C1A3401D-E722-7249-9D86-13A38636186E}"/>
              </a:ext>
            </a:extLst>
          </p:cNvPr>
          <p:cNvSpPr/>
          <p:nvPr/>
        </p:nvSpPr>
        <p:spPr>
          <a:xfrm>
            <a:off x="1595366" y="3937190"/>
            <a:ext cx="1100297" cy="659018"/>
          </a:xfrm>
          <a:prstGeom prst="rect">
            <a:avLst/>
          </a:prstGeom>
          <a:solidFill>
            <a:srgbClr val="10253F">
              <a:alpha val="6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19" name="Rectangle 18">
            <a:extLst>
              <a:ext uri="{FF2B5EF4-FFF2-40B4-BE49-F238E27FC236}">
                <a16:creationId xmlns:a16="http://schemas.microsoft.com/office/drawing/2014/main" id="{9F7C80F7-BD06-D445-A730-DA97F76692A9}"/>
              </a:ext>
            </a:extLst>
          </p:cNvPr>
          <p:cNvSpPr/>
          <p:nvPr/>
        </p:nvSpPr>
        <p:spPr>
          <a:xfrm>
            <a:off x="2751055" y="3752067"/>
            <a:ext cx="1100297" cy="842288"/>
          </a:xfrm>
          <a:prstGeom prst="rect">
            <a:avLst/>
          </a:prstGeom>
          <a:solidFill>
            <a:srgbClr val="10253F">
              <a:alpha val="4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20" name="Rectangle 19">
            <a:extLst>
              <a:ext uri="{FF2B5EF4-FFF2-40B4-BE49-F238E27FC236}">
                <a16:creationId xmlns:a16="http://schemas.microsoft.com/office/drawing/2014/main" id="{191C2737-DCCD-504B-A0AF-6E8218A6A35F}"/>
              </a:ext>
            </a:extLst>
          </p:cNvPr>
          <p:cNvSpPr/>
          <p:nvPr/>
        </p:nvSpPr>
        <p:spPr>
          <a:xfrm>
            <a:off x="3922878" y="3525537"/>
            <a:ext cx="1100297" cy="1068818"/>
          </a:xfrm>
          <a:prstGeom prst="rect">
            <a:avLst/>
          </a:prstGeom>
          <a:solidFill>
            <a:srgbClr val="17375E">
              <a:alpha val="69804"/>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21" name="Rectangle 20">
            <a:extLst>
              <a:ext uri="{FF2B5EF4-FFF2-40B4-BE49-F238E27FC236}">
                <a16:creationId xmlns:a16="http://schemas.microsoft.com/office/drawing/2014/main" id="{486C8549-8A7B-4741-8F80-6612056DE868}"/>
              </a:ext>
            </a:extLst>
          </p:cNvPr>
          <p:cNvSpPr/>
          <p:nvPr/>
        </p:nvSpPr>
        <p:spPr>
          <a:xfrm>
            <a:off x="5115364" y="3232129"/>
            <a:ext cx="1100297" cy="1362227"/>
          </a:xfrm>
          <a:prstGeom prst="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22" name="Rectangle 21">
            <a:extLst>
              <a:ext uri="{FF2B5EF4-FFF2-40B4-BE49-F238E27FC236}">
                <a16:creationId xmlns:a16="http://schemas.microsoft.com/office/drawing/2014/main" id="{426FFED9-8F18-BD4E-B4D7-10E974280E13}"/>
              </a:ext>
            </a:extLst>
          </p:cNvPr>
          <p:cNvSpPr/>
          <p:nvPr/>
        </p:nvSpPr>
        <p:spPr>
          <a:xfrm>
            <a:off x="6307851" y="2884181"/>
            <a:ext cx="1100297" cy="1710174"/>
          </a:xfrm>
          <a:prstGeom prst="rect">
            <a:avLst/>
          </a:prstGeom>
          <a:solidFill>
            <a:schemeClr val="accent1">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23" name="Rectangle 22">
            <a:extLst>
              <a:ext uri="{FF2B5EF4-FFF2-40B4-BE49-F238E27FC236}">
                <a16:creationId xmlns:a16="http://schemas.microsoft.com/office/drawing/2014/main" id="{338565FE-1FE5-C84E-B198-6512FA4F0919}"/>
              </a:ext>
            </a:extLst>
          </p:cNvPr>
          <p:cNvSpPr/>
          <p:nvPr/>
        </p:nvSpPr>
        <p:spPr>
          <a:xfrm>
            <a:off x="7500337" y="2598431"/>
            <a:ext cx="1100297" cy="1995924"/>
          </a:xfrm>
          <a:prstGeom prst="rect">
            <a:avLst/>
          </a:prstGeom>
          <a:solidFill>
            <a:schemeClr val="accent1">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prstClr val="white"/>
              </a:solidFill>
              <a:latin typeface="Trebuchet MS" panose="020B0703020202090204" pitchFamily="34" charset="0"/>
            </a:endParaRPr>
          </a:p>
        </p:txBody>
      </p:sp>
      <p:sp>
        <p:nvSpPr>
          <p:cNvPr id="25" name="TextBox 24">
            <a:extLst>
              <a:ext uri="{FF2B5EF4-FFF2-40B4-BE49-F238E27FC236}">
                <a16:creationId xmlns:a16="http://schemas.microsoft.com/office/drawing/2014/main" id="{D03E79FC-E5F6-5447-BFAE-F710ED6C412C}"/>
              </a:ext>
            </a:extLst>
          </p:cNvPr>
          <p:cNvSpPr txBox="1"/>
          <p:nvPr/>
        </p:nvSpPr>
        <p:spPr>
          <a:xfrm>
            <a:off x="8359460" y="4726668"/>
            <a:ext cx="478016" cy="248209"/>
          </a:xfrm>
          <a:prstGeom prst="rect">
            <a:avLst/>
          </a:prstGeom>
          <a:noFill/>
        </p:spPr>
        <p:txBody>
          <a:bodyPr wrap="none" rtlCol="0">
            <a:spAutoFit/>
          </a:bodyPr>
          <a:lstStyle/>
          <a:p>
            <a:pPr defTabSz="685783">
              <a:defRPr/>
            </a:pPr>
            <a:r>
              <a:rPr lang="en-US" sz="1013" i="1" dirty="0">
                <a:solidFill>
                  <a:srgbClr val="C2DB31"/>
                </a:solidFill>
                <a:latin typeface="Trebuchet MS" panose="020B0703020202090204" pitchFamily="34" charset="0"/>
              </a:rPr>
              <a:t>Time</a:t>
            </a:r>
          </a:p>
        </p:txBody>
      </p:sp>
      <p:sp>
        <p:nvSpPr>
          <p:cNvPr id="26" name="TextBox 25">
            <a:extLst>
              <a:ext uri="{FF2B5EF4-FFF2-40B4-BE49-F238E27FC236}">
                <a16:creationId xmlns:a16="http://schemas.microsoft.com/office/drawing/2014/main" id="{72F4AC9D-777B-CE4F-8218-6A7C59428EB8}"/>
              </a:ext>
            </a:extLst>
          </p:cNvPr>
          <p:cNvSpPr txBox="1"/>
          <p:nvPr/>
        </p:nvSpPr>
        <p:spPr>
          <a:xfrm>
            <a:off x="444210" y="3637113"/>
            <a:ext cx="1087257" cy="3693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“Define data and sources”</a:t>
            </a:r>
          </a:p>
        </p:txBody>
      </p:sp>
      <p:sp>
        <p:nvSpPr>
          <p:cNvPr id="27" name="TextBox 26">
            <a:extLst>
              <a:ext uri="{FF2B5EF4-FFF2-40B4-BE49-F238E27FC236}">
                <a16:creationId xmlns:a16="http://schemas.microsoft.com/office/drawing/2014/main" id="{735E1C1B-005D-044A-A739-FB7682F93425}"/>
              </a:ext>
            </a:extLst>
          </p:cNvPr>
          <p:cNvSpPr txBox="1"/>
          <p:nvPr/>
        </p:nvSpPr>
        <p:spPr>
          <a:xfrm>
            <a:off x="462985" y="4075002"/>
            <a:ext cx="1003394" cy="553998"/>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BMS, ERP, Serviceability data</a:t>
            </a:r>
          </a:p>
        </p:txBody>
      </p:sp>
      <p:sp>
        <p:nvSpPr>
          <p:cNvPr id="28" name="TextBox 27">
            <a:extLst>
              <a:ext uri="{FF2B5EF4-FFF2-40B4-BE49-F238E27FC236}">
                <a16:creationId xmlns:a16="http://schemas.microsoft.com/office/drawing/2014/main" id="{B21B9DBA-F8AB-E045-9C5E-0C87F66AAFCD}"/>
              </a:ext>
            </a:extLst>
          </p:cNvPr>
          <p:cNvSpPr txBox="1"/>
          <p:nvPr/>
        </p:nvSpPr>
        <p:spPr>
          <a:xfrm>
            <a:off x="1586860" y="3650065"/>
            <a:ext cx="1092670" cy="2308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“Get plugged in”</a:t>
            </a:r>
          </a:p>
        </p:txBody>
      </p:sp>
      <p:sp>
        <p:nvSpPr>
          <p:cNvPr id="29" name="TextBox 28">
            <a:extLst>
              <a:ext uri="{FF2B5EF4-FFF2-40B4-BE49-F238E27FC236}">
                <a16:creationId xmlns:a16="http://schemas.microsoft.com/office/drawing/2014/main" id="{8AF7835B-F12B-9B45-BBD5-9E2F01109332}"/>
              </a:ext>
            </a:extLst>
          </p:cNvPr>
          <p:cNvSpPr txBox="1"/>
          <p:nvPr/>
        </p:nvSpPr>
        <p:spPr>
          <a:xfrm>
            <a:off x="1596902" y="4009624"/>
            <a:ext cx="1072005" cy="553998"/>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Edge Gateways &amp; Cloud data model</a:t>
            </a:r>
          </a:p>
        </p:txBody>
      </p:sp>
      <p:sp>
        <p:nvSpPr>
          <p:cNvPr id="30" name="TextBox 29">
            <a:extLst>
              <a:ext uri="{FF2B5EF4-FFF2-40B4-BE49-F238E27FC236}">
                <a16:creationId xmlns:a16="http://schemas.microsoft.com/office/drawing/2014/main" id="{FF400151-F50D-4141-9AAB-6AB880F6D039}"/>
              </a:ext>
            </a:extLst>
          </p:cNvPr>
          <p:cNvSpPr txBox="1"/>
          <p:nvPr/>
        </p:nvSpPr>
        <p:spPr>
          <a:xfrm>
            <a:off x="2805753" y="3820002"/>
            <a:ext cx="991409" cy="707886"/>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Telemetry dashboards for CXO, Ops &amp; Process</a:t>
            </a:r>
          </a:p>
        </p:txBody>
      </p:sp>
      <p:sp>
        <p:nvSpPr>
          <p:cNvPr id="31" name="TextBox 30">
            <a:extLst>
              <a:ext uri="{FF2B5EF4-FFF2-40B4-BE49-F238E27FC236}">
                <a16:creationId xmlns:a16="http://schemas.microsoft.com/office/drawing/2014/main" id="{008727D1-8A8B-8548-A2F8-990F5316F836}"/>
              </a:ext>
            </a:extLst>
          </p:cNvPr>
          <p:cNvSpPr txBox="1"/>
          <p:nvPr/>
        </p:nvSpPr>
        <p:spPr>
          <a:xfrm>
            <a:off x="2734923" y="3342847"/>
            <a:ext cx="1122519" cy="3693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“See what is happening”</a:t>
            </a:r>
          </a:p>
        </p:txBody>
      </p:sp>
      <p:sp>
        <p:nvSpPr>
          <p:cNvPr id="32" name="TextBox 31">
            <a:extLst>
              <a:ext uri="{FF2B5EF4-FFF2-40B4-BE49-F238E27FC236}">
                <a16:creationId xmlns:a16="http://schemas.microsoft.com/office/drawing/2014/main" id="{2134A6A8-B6F1-5E48-89A2-49FD72077F4B}"/>
              </a:ext>
            </a:extLst>
          </p:cNvPr>
          <p:cNvSpPr txBox="1"/>
          <p:nvPr/>
        </p:nvSpPr>
        <p:spPr>
          <a:xfrm>
            <a:off x="3912835" y="3129421"/>
            <a:ext cx="1217104" cy="3693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“Understand causes and impacts”</a:t>
            </a:r>
          </a:p>
        </p:txBody>
      </p:sp>
      <p:sp>
        <p:nvSpPr>
          <p:cNvPr id="33" name="TextBox 32">
            <a:extLst>
              <a:ext uri="{FF2B5EF4-FFF2-40B4-BE49-F238E27FC236}">
                <a16:creationId xmlns:a16="http://schemas.microsoft.com/office/drawing/2014/main" id="{080CF0DF-D91C-D74C-8665-740EFDC2DD31}"/>
              </a:ext>
            </a:extLst>
          </p:cNvPr>
          <p:cNvSpPr txBox="1"/>
          <p:nvPr/>
        </p:nvSpPr>
        <p:spPr>
          <a:xfrm>
            <a:off x="5090408" y="2827596"/>
            <a:ext cx="1125252" cy="3693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“Predict what will happen”</a:t>
            </a:r>
          </a:p>
        </p:txBody>
      </p:sp>
      <p:sp>
        <p:nvSpPr>
          <p:cNvPr id="34" name="TextBox 33">
            <a:extLst>
              <a:ext uri="{FF2B5EF4-FFF2-40B4-BE49-F238E27FC236}">
                <a16:creationId xmlns:a16="http://schemas.microsoft.com/office/drawing/2014/main" id="{F1DE2AAE-2C5A-F647-ADB1-BCC112D85CAA}"/>
              </a:ext>
            </a:extLst>
          </p:cNvPr>
          <p:cNvSpPr txBox="1"/>
          <p:nvPr/>
        </p:nvSpPr>
        <p:spPr>
          <a:xfrm>
            <a:off x="6280925" y="2485399"/>
            <a:ext cx="1125252" cy="3693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“Self optimizing response”</a:t>
            </a:r>
          </a:p>
        </p:txBody>
      </p:sp>
      <p:sp>
        <p:nvSpPr>
          <p:cNvPr id="35" name="TextBox 34">
            <a:extLst>
              <a:ext uri="{FF2B5EF4-FFF2-40B4-BE49-F238E27FC236}">
                <a16:creationId xmlns:a16="http://schemas.microsoft.com/office/drawing/2014/main" id="{85FE8E46-41D7-AB47-91A6-F5F2CF52A897}"/>
              </a:ext>
            </a:extLst>
          </p:cNvPr>
          <p:cNvSpPr txBox="1"/>
          <p:nvPr/>
        </p:nvSpPr>
        <p:spPr>
          <a:xfrm>
            <a:off x="7484248" y="2183574"/>
            <a:ext cx="1179680" cy="369332"/>
          </a:xfrm>
          <a:prstGeom prst="rect">
            <a:avLst/>
          </a:prstGeom>
          <a:noFill/>
        </p:spPr>
        <p:txBody>
          <a:bodyPr wrap="square" rtlCol="0">
            <a:spAutoFit/>
          </a:bodyPr>
          <a:lstStyle/>
          <a:p>
            <a:pPr defTabSz="685783">
              <a:defRPr/>
            </a:pPr>
            <a:r>
              <a:rPr lang="en-US" sz="900" dirty="0">
                <a:solidFill>
                  <a:prstClr val="white">
                    <a:lumMod val="85000"/>
                  </a:prstClr>
                </a:solidFill>
                <a:latin typeface="Trebuchet MS" panose="020B0703020202090204" pitchFamily="34" charset="0"/>
              </a:rPr>
              <a:t>“New services and business models”</a:t>
            </a:r>
          </a:p>
        </p:txBody>
      </p:sp>
      <p:sp>
        <p:nvSpPr>
          <p:cNvPr id="36" name="TextBox 35">
            <a:extLst>
              <a:ext uri="{FF2B5EF4-FFF2-40B4-BE49-F238E27FC236}">
                <a16:creationId xmlns:a16="http://schemas.microsoft.com/office/drawing/2014/main" id="{0C9381EF-5CF1-8B4E-9E52-BFE725E2BF40}"/>
              </a:ext>
            </a:extLst>
          </p:cNvPr>
          <p:cNvSpPr txBox="1"/>
          <p:nvPr/>
        </p:nvSpPr>
        <p:spPr>
          <a:xfrm>
            <a:off x="3976070" y="3584519"/>
            <a:ext cx="966368" cy="861774"/>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Time series/ Historical data and data object model</a:t>
            </a:r>
          </a:p>
        </p:txBody>
      </p:sp>
      <p:sp>
        <p:nvSpPr>
          <p:cNvPr id="37" name="TextBox 36">
            <a:extLst>
              <a:ext uri="{FF2B5EF4-FFF2-40B4-BE49-F238E27FC236}">
                <a16:creationId xmlns:a16="http://schemas.microsoft.com/office/drawing/2014/main" id="{3F9C1A64-8BF4-8746-ABE3-2EC0115C4301}"/>
              </a:ext>
            </a:extLst>
          </p:cNvPr>
          <p:cNvSpPr txBox="1"/>
          <p:nvPr/>
        </p:nvSpPr>
        <p:spPr>
          <a:xfrm>
            <a:off x="5183131" y="3286285"/>
            <a:ext cx="924671" cy="400110"/>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ML data models</a:t>
            </a:r>
          </a:p>
        </p:txBody>
      </p:sp>
      <p:sp>
        <p:nvSpPr>
          <p:cNvPr id="38" name="TextBox 37">
            <a:extLst>
              <a:ext uri="{FF2B5EF4-FFF2-40B4-BE49-F238E27FC236}">
                <a16:creationId xmlns:a16="http://schemas.microsoft.com/office/drawing/2014/main" id="{12BC519D-02EE-4442-8DCD-E7FCC7EF9CE0}"/>
              </a:ext>
            </a:extLst>
          </p:cNvPr>
          <p:cNvSpPr txBox="1"/>
          <p:nvPr/>
        </p:nvSpPr>
        <p:spPr>
          <a:xfrm>
            <a:off x="6373287" y="2975652"/>
            <a:ext cx="912427" cy="861774"/>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Digital feedback, auto-Ticket generation &amp; resolution</a:t>
            </a:r>
          </a:p>
        </p:txBody>
      </p:sp>
      <p:sp>
        <p:nvSpPr>
          <p:cNvPr id="39" name="TextBox 38">
            <a:extLst>
              <a:ext uri="{FF2B5EF4-FFF2-40B4-BE49-F238E27FC236}">
                <a16:creationId xmlns:a16="http://schemas.microsoft.com/office/drawing/2014/main" id="{05EE8C6F-85B8-2842-A7D3-1DEA9F8E936B}"/>
              </a:ext>
            </a:extLst>
          </p:cNvPr>
          <p:cNvSpPr txBox="1"/>
          <p:nvPr/>
        </p:nvSpPr>
        <p:spPr>
          <a:xfrm>
            <a:off x="7566552" y="2695633"/>
            <a:ext cx="948399" cy="861774"/>
          </a:xfrm>
          <a:prstGeom prst="rect">
            <a:avLst/>
          </a:prstGeom>
          <a:noFill/>
        </p:spPr>
        <p:txBody>
          <a:bodyPr wrap="square" rtlCol="0">
            <a:spAutoFit/>
          </a:bodyPr>
          <a:lstStyle/>
          <a:p>
            <a:pPr defTabSz="685783">
              <a:defRPr/>
            </a:pPr>
            <a:r>
              <a:rPr lang="en-US" sz="1000" dirty="0">
                <a:solidFill>
                  <a:srgbClr val="C2DB31"/>
                </a:solidFill>
                <a:latin typeface="Trebuchet MS" panose="020B0703020202090204" pitchFamily="34" charset="0"/>
              </a:rPr>
              <a:t>Offer as value added service with core products</a:t>
            </a:r>
          </a:p>
        </p:txBody>
      </p:sp>
      <p:sp>
        <p:nvSpPr>
          <p:cNvPr id="40" name="TextBox 39">
            <a:extLst>
              <a:ext uri="{FF2B5EF4-FFF2-40B4-BE49-F238E27FC236}">
                <a16:creationId xmlns:a16="http://schemas.microsoft.com/office/drawing/2014/main" id="{0E6A7901-6935-8C49-BD77-C77109F485D2}"/>
              </a:ext>
            </a:extLst>
          </p:cNvPr>
          <p:cNvSpPr txBox="1"/>
          <p:nvPr/>
        </p:nvSpPr>
        <p:spPr>
          <a:xfrm>
            <a:off x="1260466" y="2228318"/>
            <a:ext cx="1709253" cy="307777"/>
          </a:xfrm>
          <a:prstGeom prst="rect">
            <a:avLst/>
          </a:prstGeom>
          <a:noFill/>
        </p:spPr>
        <p:txBody>
          <a:bodyPr wrap="square" rtlCol="0">
            <a:spAutoFit/>
          </a:bodyPr>
          <a:lstStyle/>
          <a:p>
            <a:pPr defTabSz="685783">
              <a:defRPr/>
            </a:pPr>
            <a:r>
              <a:rPr lang="en-US" sz="1400" b="1" dirty="0">
                <a:solidFill>
                  <a:srgbClr val="C2DB31"/>
                </a:solidFill>
                <a:latin typeface="Trebuchet MS" panose="020B0703020202090204" pitchFamily="34" charset="0"/>
              </a:rPr>
              <a:t>CONNECTED</a:t>
            </a:r>
          </a:p>
        </p:txBody>
      </p:sp>
      <p:sp>
        <p:nvSpPr>
          <p:cNvPr id="41" name="TextBox 40">
            <a:extLst>
              <a:ext uri="{FF2B5EF4-FFF2-40B4-BE49-F238E27FC236}">
                <a16:creationId xmlns:a16="http://schemas.microsoft.com/office/drawing/2014/main" id="{CF7294EF-50EC-8347-9A18-06A46D6C8BCC}"/>
              </a:ext>
            </a:extLst>
          </p:cNvPr>
          <p:cNvSpPr txBox="1"/>
          <p:nvPr/>
        </p:nvSpPr>
        <p:spPr>
          <a:xfrm>
            <a:off x="4193767" y="1739114"/>
            <a:ext cx="1542785" cy="307777"/>
          </a:xfrm>
          <a:prstGeom prst="rect">
            <a:avLst/>
          </a:prstGeom>
          <a:noFill/>
        </p:spPr>
        <p:txBody>
          <a:bodyPr wrap="square" rtlCol="0">
            <a:spAutoFit/>
          </a:bodyPr>
          <a:lstStyle/>
          <a:p>
            <a:pPr defTabSz="685783">
              <a:defRPr/>
            </a:pPr>
            <a:r>
              <a:rPr lang="en-US" sz="1400" b="1" dirty="0">
                <a:solidFill>
                  <a:srgbClr val="C2DB31"/>
                </a:solidFill>
                <a:latin typeface="Trebuchet MS" panose="020B0703020202090204" pitchFamily="34" charset="0"/>
              </a:rPr>
              <a:t>PREDICTIVE</a:t>
            </a:r>
          </a:p>
        </p:txBody>
      </p:sp>
      <p:sp>
        <p:nvSpPr>
          <p:cNvPr id="42" name="TextBox 41">
            <a:extLst>
              <a:ext uri="{FF2B5EF4-FFF2-40B4-BE49-F238E27FC236}">
                <a16:creationId xmlns:a16="http://schemas.microsoft.com/office/drawing/2014/main" id="{0B5A0136-7A30-1B4F-89FA-E469CA136FB4}"/>
              </a:ext>
            </a:extLst>
          </p:cNvPr>
          <p:cNvSpPr txBox="1"/>
          <p:nvPr/>
        </p:nvSpPr>
        <p:spPr>
          <a:xfrm>
            <a:off x="7001052" y="1214034"/>
            <a:ext cx="1568672" cy="307777"/>
          </a:xfrm>
          <a:prstGeom prst="rect">
            <a:avLst/>
          </a:prstGeom>
          <a:noFill/>
        </p:spPr>
        <p:txBody>
          <a:bodyPr wrap="square" rtlCol="0">
            <a:spAutoFit/>
          </a:bodyPr>
          <a:lstStyle/>
          <a:p>
            <a:pPr defTabSz="685783">
              <a:defRPr/>
            </a:pPr>
            <a:r>
              <a:rPr lang="en-US" sz="1400" b="1" dirty="0">
                <a:solidFill>
                  <a:srgbClr val="C2DB31"/>
                </a:solidFill>
                <a:latin typeface="Trebuchet MS" panose="020B0703020202090204" pitchFamily="34" charset="0"/>
              </a:rPr>
              <a:t>COGNITIVE</a:t>
            </a:r>
          </a:p>
        </p:txBody>
      </p:sp>
      <p:cxnSp>
        <p:nvCxnSpPr>
          <p:cNvPr id="44" name="Straight Connector 43">
            <a:extLst>
              <a:ext uri="{FF2B5EF4-FFF2-40B4-BE49-F238E27FC236}">
                <a16:creationId xmlns:a16="http://schemas.microsoft.com/office/drawing/2014/main" id="{63EC8193-CEBD-4F4A-B385-956940B9141E}"/>
              </a:ext>
            </a:extLst>
          </p:cNvPr>
          <p:cNvCxnSpPr>
            <a:cxnSpLocks/>
          </p:cNvCxnSpPr>
          <p:nvPr/>
        </p:nvCxnSpPr>
        <p:spPr>
          <a:xfrm flipV="1">
            <a:off x="488923" y="3167322"/>
            <a:ext cx="3128397" cy="3290"/>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69E4-9EF1-864A-8F01-01F1AE36D826}"/>
              </a:ext>
            </a:extLst>
          </p:cNvPr>
          <p:cNvCxnSpPr>
            <a:cxnSpLocks/>
          </p:cNvCxnSpPr>
          <p:nvPr/>
        </p:nvCxnSpPr>
        <p:spPr>
          <a:xfrm flipV="1">
            <a:off x="3922877" y="2609116"/>
            <a:ext cx="2191099" cy="7637"/>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6AB69B8-9D79-694D-BC38-FC8EA36C7180}"/>
              </a:ext>
            </a:extLst>
          </p:cNvPr>
          <p:cNvCxnSpPr>
            <a:cxnSpLocks/>
          </p:cNvCxnSpPr>
          <p:nvPr/>
        </p:nvCxnSpPr>
        <p:spPr>
          <a:xfrm>
            <a:off x="6488093" y="2030804"/>
            <a:ext cx="1985798" cy="0"/>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32DC7E7-5B99-4A4B-8265-FF66EB29078A}"/>
              </a:ext>
            </a:extLst>
          </p:cNvPr>
          <p:cNvCxnSpPr>
            <a:cxnSpLocks/>
          </p:cNvCxnSpPr>
          <p:nvPr/>
        </p:nvCxnSpPr>
        <p:spPr>
          <a:xfrm flipV="1">
            <a:off x="6120552" y="2030196"/>
            <a:ext cx="367541" cy="586556"/>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E898133-CCA1-8147-8348-F3CAD61CA895}"/>
              </a:ext>
            </a:extLst>
          </p:cNvPr>
          <p:cNvCxnSpPr>
            <a:cxnSpLocks/>
          </p:cNvCxnSpPr>
          <p:nvPr/>
        </p:nvCxnSpPr>
        <p:spPr>
          <a:xfrm flipV="1">
            <a:off x="3602376" y="2611934"/>
            <a:ext cx="320501" cy="561737"/>
          </a:xfrm>
          <a:prstGeom prst="line">
            <a:avLst/>
          </a:prstGeom>
          <a:ln w="25400">
            <a:solidFill>
              <a:srgbClr val="C2DB3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8B47F97-59A1-3A40-B586-A2BB4CE62E95}"/>
              </a:ext>
            </a:extLst>
          </p:cNvPr>
          <p:cNvSpPr txBox="1"/>
          <p:nvPr/>
        </p:nvSpPr>
        <p:spPr>
          <a:xfrm>
            <a:off x="476370" y="2864120"/>
            <a:ext cx="519694" cy="248209"/>
          </a:xfrm>
          <a:prstGeom prst="rect">
            <a:avLst/>
          </a:prstGeom>
          <a:noFill/>
        </p:spPr>
        <p:txBody>
          <a:bodyPr wrap="none" rtlCol="0">
            <a:spAutoFit/>
          </a:bodyPr>
          <a:lstStyle/>
          <a:p>
            <a:pPr defTabSz="685783">
              <a:defRPr/>
            </a:pPr>
            <a:r>
              <a:rPr lang="en-US" sz="1013" i="1" dirty="0">
                <a:solidFill>
                  <a:srgbClr val="C2DB31"/>
                </a:solidFill>
                <a:latin typeface="Trebuchet MS" panose="020B0703020202090204" pitchFamily="34" charset="0"/>
              </a:rPr>
              <a:t>Phase</a:t>
            </a:r>
          </a:p>
        </p:txBody>
      </p:sp>
      <p:sp>
        <p:nvSpPr>
          <p:cNvPr id="59" name="Oval 58">
            <a:extLst>
              <a:ext uri="{FF2B5EF4-FFF2-40B4-BE49-F238E27FC236}">
                <a16:creationId xmlns:a16="http://schemas.microsoft.com/office/drawing/2014/main" id="{987EB810-FDE1-7F4B-B6BA-6FBA693E79CD}"/>
              </a:ext>
            </a:extLst>
          </p:cNvPr>
          <p:cNvSpPr/>
          <p:nvPr/>
        </p:nvSpPr>
        <p:spPr>
          <a:xfrm>
            <a:off x="1784695" y="3045198"/>
            <a:ext cx="284253" cy="284253"/>
          </a:xfrm>
          <a:prstGeom prst="ellipse">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750" b="1" dirty="0">
                <a:solidFill>
                  <a:prstClr val="black"/>
                </a:solidFill>
                <a:latin typeface="Trebuchet MS" panose="020B0703020202090204" pitchFamily="34" charset="0"/>
              </a:rPr>
              <a:t>1</a:t>
            </a:r>
          </a:p>
        </p:txBody>
      </p:sp>
      <p:sp>
        <p:nvSpPr>
          <p:cNvPr id="60" name="Oval 59">
            <a:extLst>
              <a:ext uri="{FF2B5EF4-FFF2-40B4-BE49-F238E27FC236}">
                <a16:creationId xmlns:a16="http://schemas.microsoft.com/office/drawing/2014/main" id="{4CBBBF56-74FB-404E-8F1E-69749AB4762D}"/>
              </a:ext>
            </a:extLst>
          </p:cNvPr>
          <p:cNvSpPr/>
          <p:nvPr/>
        </p:nvSpPr>
        <p:spPr>
          <a:xfrm>
            <a:off x="4738921" y="2474626"/>
            <a:ext cx="284253" cy="284253"/>
          </a:xfrm>
          <a:prstGeom prst="ellipse">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750" b="1" dirty="0">
                <a:solidFill>
                  <a:prstClr val="black"/>
                </a:solidFill>
                <a:latin typeface="Trebuchet MS" panose="020B0703020202090204" pitchFamily="34" charset="0"/>
              </a:rPr>
              <a:t>2</a:t>
            </a:r>
          </a:p>
        </p:txBody>
      </p:sp>
      <p:sp>
        <p:nvSpPr>
          <p:cNvPr id="61" name="Oval 60">
            <a:extLst>
              <a:ext uri="{FF2B5EF4-FFF2-40B4-BE49-F238E27FC236}">
                <a16:creationId xmlns:a16="http://schemas.microsoft.com/office/drawing/2014/main" id="{25A64A0B-0140-CF47-8898-15794F9313B7}"/>
              </a:ext>
            </a:extLst>
          </p:cNvPr>
          <p:cNvSpPr/>
          <p:nvPr/>
        </p:nvSpPr>
        <p:spPr>
          <a:xfrm>
            <a:off x="7348267" y="1883437"/>
            <a:ext cx="284253" cy="284253"/>
          </a:xfrm>
          <a:prstGeom prst="ellipse">
            <a:avLst/>
          </a:prstGeom>
          <a:solidFill>
            <a:srgbClr val="C2D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750" b="1" dirty="0">
                <a:solidFill>
                  <a:prstClr val="black"/>
                </a:solidFill>
                <a:latin typeface="Trebuchet MS" panose="020B0703020202090204" pitchFamily="34" charset="0"/>
              </a:rPr>
              <a:t>3</a:t>
            </a:r>
          </a:p>
        </p:txBody>
      </p:sp>
      <p:sp>
        <p:nvSpPr>
          <p:cNvPr id="62" name="TextBox 61">
            <a:extLst>
              <a:ext uri="{FF2B5EF4-FFF2-40B4-BE49-F238E27FC236}">
                <a16:creationId xmlns:a16="http://schemas.microsoft.com/office/drawing/2014/main" id="{90A8DCA0-3CF1-1647-992A-AAE2D8971EF4}"/>
              </a:ext>
            </a:extLst>
          </p:cNvPr>
          <p:cNvSpPr txBox="1"/>
          <p:nvPr/>
        </p:nvSpPr>
        <p:spPr>
          <a:xfrm>
            <a:off x="1260467" y="2532560"/>
            <a:ext cx="1880329" cy="400110"/>
          </a:xfrm>
          <a:prstGeom prst="rect">
            <a:avLst/>
          </a:prstGeom>
          <a:noFill/>
        </p:spPr>
        <p:txBody>
          <a:bodyPr wrap="square" rtlCol="0">
            <a:spAutoFit/>
          </a:bodyPr>
          <a:lstStyle/>
          <a:p>
            <a:pPr marL="128585" indent="-128585" defTabSz="685783">
              <a:buFont typeface="Arial" panose="020B0604020202020204" pitchFamily="34" charset="0"/>
              <a:buChar char="•"/>
              <a:defRPr/>
            </a:pPr>
            <a:r>
              <a:rPr lang="en-US" sz="1000" dirty="0">
                <a:solidFill>
                  <a:prstClr val="white"/>
                </a:solidFill>
                <a:latin typeface="Trebuchet MS" panose="020B0703020202090204" pitchFamily="34" charset="0"/>
              </a:rPr>
              <a:t>Improved visibility</a:t>
            </a:r>
          </a:p>
          <a:p>
            <a:pPr marL="128585" indent="-128585" defTabSz="685783">
              <a:buFont typeface="Arial" panose="020B0604020202020204" pitchFamily="34" charset="0"/>
              <a:buChar char="•"/>
              <a:defRPr/>
            </a:pPr>
            <a:r>
              <a:rPr lang="en-US" sz="1000" dirty="0">
                <a:solidFill>
                  <a:prstClr val="white"/>
                </a:solidFill>
                <a:latin typeface="Trebuchet MS" panose="020B0703020202090204" pitchFamily="34" charset="0"/>
              </a:rPr>
              <a:t>Enhance productivity</a:t>
            </a:r>
          </a:p>
        </p:txBody>
      </p:sp>
      <p:sp>
        <p:nvSpPr>
          <p:cNvPr id="63" name="TextBox 62">
            <a:extLst>
              <a:ext uri="{FF2B5EF4-FFF2-40B4-BE49-F238E27FC236}">
                <a16:creationId xmlns:a16="http://schemas.microsoft.com/office/drawing/2014/main" id="{0250C1BB-7823-4A49-A384-B83D4E4E3F5C}"/>
              </a:ext>
            </a:extLst>
          </p:cNvPr>
          <p:cNvSpPr txBox="1"/>
          <p:nvPr/>
        </p:nvSpPr>
        <p:spPr>
          <a:xfrm>
            <a:off x="4193767" y="2029366"/>
            <a:ext cx="1880329" cy="400110"/>
          </a:xfrm>
          <a:prstGeom prst="rect">
            <a:avLst/>
          </a:prstGeom>
          <a:noFill/>
        </p:spPr>
        <p:txBody>
          <a:bodyPr wrap="square" rtlCol="0">
            <a:spAutoFit/>
          </a:bodyPr>
          <a:lstStyle/>
          <a:p>
            <a:pPr marL="128585" indent="-128585" defTabSz="685783">
              <a:buFont typeface="Arial" panose="020B0604020202020204" pitchFamily="34" charset="0"/>
              <a:buChar char="•"/>
              <a:defRPr/>
            </a:pPr>
            <a:r>
              <a:rPr lang="en-US" sz="1000" dirty="0">
                <a:solidFill>
                  <a:prstClr val="white"/>
                </a:solidFill>
                <a:latin typeface="Trebuchet MS" panose="020B0703020202090204" pitchFamily="34" charset="0"/>
              </a:rPr>
              <a:t>Improved Service level</a:t>
            </a:r>
          </a:p>
          <a:p>
            <a:pPr marL="128585" indent="-128585" defTabSz="685783">
              <a:buFont typeface="Arial" panose="020B0604020202020204" pitchFamily="34" charset="0"/>
              <a:buChar char="•"/>
              <a:defRPr/>
            </a:pPr>
            <a:r>
              <a:rPr lang="en-US" sz="1000" dirty="0">
                <a:solidFill>
                  <a:prstClr val="white"/>
                </a:solidFill>
                <a:latin typeface="Trebuchet MS" panose="020B0703020202090204" pitchFamily="34" charset="0"/>
              </a:rPr>
              <a:t>Reduce lead time</a:t>
            </a:r>
          </a:p>
        </p:txBody>
      </p:sp>
      <p:sp>
        <p:nvSpPr>
          <p:cNvPr id="64" name="TextBox 63">
            <a:extLst>
              <a:ext uri="{FF2B5EF4-FFF2-40B4-BE49-F238E27FC236}">
                <a16:creationId xmlns:a16="http://schemas.microsoft.com/office/drawing/2014/main" id="{0260AA06-5AE7-2D4E-8037-5AFEB45E3430}"/>
              </a:ext>
            </a:extLst>
          </p:cNvPr>
          <p:cNvSpPr txBox="1"/>
          <p:nvPr/>
        </p:nvSpPr>
        <p:spPr>
          <a:xfrm>
            <a:off x="7001053" y="1497688"/>
            <a:ext cx="1618270" cy="400110"/>
          </a:xfrm>
          <a:prstGeom prst="rect">
            <a:avLst/>
          </a:prstGeom>
          <a:noFill/>
        </p:spPr>
        <p:txBody>
          <a:bodyPr wrap="square" rtlCol="0">
            <a:spAutoFit/>
          </a:bodyPr>
          <a:lstStyle/>
          <a:p>
            <a:pPr marL="128585" indent="-128585" defTabSz="685783">
              <a:buFont typeface="Arial" panose="020B0604020202020204" pitchFamily="34" charset="0"/>
              <a:buChar char="•"/>
              <a:defRPr/>
            </a:pPr>
            <a:r>
              <a:rPr lang="en-US" sz="1000" dirty="0">
                <a:solidFill>
                  <a:prstClr val="white"/>
                </a:solidFill>
                <a:latin typeface="Trebuchet MS" panose="020B0703020202090204" pitchFamily="34" charset="0"/>
              </a:rPr>
              <a:t>Improved Service level</a:t>
            </a:r>
          </a:p>
          <a:p>
            <a:pPr marL="128585" indent="-128585" defTabSz="685783">
              <a:buFont typeface="Arial" panose="020B0604020202020204" pitchFamily="34" charset="0"/>
              <a:buChar char="•"/>
              <a:defRPr/>
            </a:pPr>
            <a:r>
              <a:rPr lang="en-US" sz="1000" dirty="0">
                <a:solidFill>
                  <a:prstClr val="white"/>
                </a:solidFill>
                <a:latin typeface="Trebuchet MS" panose="020B0703020202090204" pitchFamily="34" charset="0"/>
              </a:rPr>
              <a:t>Reduce lead time</a:t>
            </a:r>
          </a:p>
        </p:txBody>
      </p:sp>
    </p:spTree>
    <p:extLst>
      <p:ext uri="{BB962C8B-B14F-4D97-AF65-F5344CB8AC3E}">
        <p14:creationId xmlns:p14="http://schemas.microsoft.com/office/powerpoint/2010/main" val="2420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DAE1B-1DD4-4F0E-84EA-9AB6FDDB217D}"/>
              </a:ext>
            </a:extLst>
          </p:cNvPr>
          <p:cNvSpPr/>
          <p:nvPr/>
        </p:nvSpPr>
        <p:spPr>
          <a:xfrm>
            <a:off x="6699933" y="987425"/>
            <a:ext cx="2115916" cy="2005941"/>
          </a:xfrm>
          <a:prstGeom prst="rect">
            <a:avLst/>
          </a:prstGeom>
          <a:solidFill>
            <a:schemeClr val="tx2">
              <a:lumMod val="5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prstClr val="white"/>
              </a:solidFill>
              <a:latin typeface="Trebuchet MS" panose="020B0703020202090204" pitchFamily="34" charset="0"/>
            </a:endParaRPr>
          </a:p>
        </p:txBody>
      </p:sp>
      <p:sp>
        <p:nvSpPr>
          <p:cNvPr id="5" name="Rectangle 4">
            <a:extLst>
              <a:ext uri="{FF2B5EF4-FFF2-40B4-BE49-F238E27FC236}">
                <a16:creationId xmlns:a16="http://schemas.microsoft.com/office/drawing/2014/main" id="{F7A4E35E-0889-F084-AD55-FCBE81FC4790}"/>
              </a:ext>
            </a:extLst>
          </p:cNvPr>
          <p:cNvSpPr/>
          <p:nvPr/>
        </p:nvSpPr>
        <p:spPr>
          <a:xfrm>
            <a:off x="336069" y="987425"/>
            <a:ext cx="2115916" cy="2005941"/>
          </a:xfrm>
          <a:prstGeom prst="rect">
            <a:avLst/>
          </a:prstGeom>
          <a:solidFill>
            <a:schemeClr val="tx2">
              <a:lumMod val="5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prstClr val="white"/>
              </a:solidFill>
              <a:latin typeface="Trebuchet MS" panose="020B0703020202090204" pitchFamily="34" charset="0"/>
            </a:endParaRPr>
          </a:p>
        </p:txBody>
      </p:sp>
      <p:sp>
        <p:nvSpPr>
          <p:cNvPr id="6" name="Rectangle 5">
            <a:extLst>
              <a:ext uri="{FF2B5EF4-FFF2-40B4-BE49-F238E27FC236}">
                <a16:creationId xmlns:a16="http://schemas.microsoft.com/office/drawing/2014/main" id="{3718FB65-B473-4E16-F877-A8C11BDF1D2E}"/>
              </a:ext>
            </a:extLst>
          </p:cNvPr>
          <p:cNvSpPr/>
          <p:nvPr/>
        </p:nvSpPr>
        <p:spPr>
          <a:xfrm>
            <a:off x="3166773" y="2992605"/>
            <a:ext cx="2826644" cy="1733910"/>
          </a:xfrm>
          <a:prstGeom prst="rect">
            <a:avLst/>
          </a:prstGeom>
          <a:solidFill>
            <a:schemeClr val="tx2">
              <a:lumMod val="5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prstClr val="white"/>
              </a:solidFill>
              <a:latin typeface="Trebuchet MS" panose="020B0703020202090204" pitchFamily="34" charset="0"/>
            </a:endParaRPr>
          </a:p>
        </p:txBody>
      </p:sp>
      <p:sp>
        <p:nvSpPr>
          <p:cNvPr id="2" name="Title 1">
            <a:extLst>
              <a:ext uri="{FF2B5EF4-FFF2-40B4-BE49-F238E27FC236}">
                <a16:creationId xmlns:a16="http://schemas.microsoft.com/office/drawing/2014/main" id="{35A69989-AD35-C3F9-5902-F45BA8E4A8C8}"/>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Building blocks of an AI-Ready Data center</a:t>
            </a:r>
          </a:p>
        </p:txBody>
      </p:sp>
      <p:cxnSp>
        <p:nvCxnSpPr>
          <p:cNvPr id="4" name="Straight Connector 3">
            <a:extLst>
              <a:ext uri="{FF2B5EF4-FFF2-40B4-BE49-F238E27FC236}">
                <a16:creationId xmlns:a16="http://schemas.microsoft.com/office/drawing/2014/main" id="{AB17B416-4290-D868-F3E5-A1FAE9310694}"/>
              </a:ext>
            </a:extLst>
          </p:cNvPr>
          <p:cNvCxnSpPr/>
          <p:nvPr/>
        </p:nvCxnSpPr>
        <p:spPr>
          <a:xfrm>
            <a:off x="4580196" y="987425"/>
            <a:ext cx="0" cy="2005941"/>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5A970E-9BFA-FBCF-658F-D35718E30690}"/>
              </a:ext>
            </a:extLst>
          </p:cNvPr>
          <p:cNvCxnSpPr/>
          <p:nvPr/>
        </p:nvCxnSpPr>
        <p:spPr>
          <a:xfrm>
            <a:off x="2460254" y="987425"/>
            <a:ext cx="0" cy="2005941"/>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E3558F-0341-41A5-F9DE-E0639A802F19}"/>
              </a:ext>
            </a:extLst>
          </p:cNvPr>
          <p:cNvCxnSpPr/>
          <p:nvPr/>
        </p:nvCxnSpPr>
        <p:spPr>
          <a:xfrm>
            <a:off x="6700138" y="987425"/>
            <a:ext cx="0" cy="2005941"/>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1A24D5-9705-A5AB-8F03-35ADB4AD066C}"/>
              </a:ext>
            </a:extLst>
          </p:cNvPr>
          <p:cNvCxnSpPr/>
          <p:nvPr/>
        </p:nvCxnSpPr>
        <p:spPr>
          <a:xfrm>
            <a:off x="5993490" y="2993368"/>
            <a:ext cx="0" cy="1733909"/>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D934E9-14CE-F1C5-9B62-21789AFB7CD8}"/>
              </a:ext>
            </a:extLst>
          </p:cNvPr>
          <p:cNvCxnSpPr/>
          <p:nvPr/>
        </p:nvCxnSpPr>
        <p:spPr>
          <a:xfrm>
            <a:off x="3166901" y="2993368"/>
            <a:ext cx="0" cy="1733909"/>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5AA730-74EF-CF4A-0D22-F023A78AD0ED}"/>
              </a:ext>
            </a:extLst>
          </p:cNvPr>
          <p:cNvCxnSpPr/>
          <p:nvPr/>
        </p:nvCxnSpPr>
        <p:spPr>
          <a:xfrm>
            <a:off x="323850" y="2993366"/>
            <a:ext cx="8496300" cy="0"/>
          </a:xfrm>
          <a:prstGeom prst="line">
            <a:avLst/>
          </a:prstGeom>
          <a:ln w="9525">
            <a:solidFill>
              <a:schemeClr val="accent1">
                <a:lumMod val="5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D68C151-9E04-F3F2-4C2B-3DE8AA8FE256}"/>
              </a:ext>
            </a:extLst>
          </p:cNvPr>
          <p:cNvSpPr txBox="1"/>
          <p:nvPr/>
        </p:nvSpPr>
        <p:spPr>
          <a:xfrm>
            <a:off x="4579916" y="1960698"/>
            <a:ext cx="2111811" cy="307777"/>
          </a:xfrm>
          <a:prstGeom prst="rect">
            <a:avLst/>
          </a:prstGeom>
          <a:noFill/>
        </p:spPr>
        <p:txBody>
          <a:bodyPr wrap="square">
            <a:spAutoFit/>
          </a:bodyPr>
          <a:lstStyle/>
          <a:p>
            <a:pPr algn="ctr" defTabSz="457189"/>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ESG</a:t>
            </a:r>
            <a:endParaRPr lang="en-IN" sz="1400" b="1" dirty="0">
              <a:solidFill>
                <a:srgbClr val="BED730"/>
              </a:solidFill>
              <a:latin typeface="Trebuchet MS" panose="020B0703020202090204" pitchFamily="34" charset="0"/>
              <a:ea typeface="SimSun" panose="02010600030101010101" pitchFamily="2" charset="-122"/>
              <a:cs typeface="Arial" panose="020B0604020202020204" pitchFamily="34" charset="0"/>
            </a:endParaRPr>
          </a:p>
        </p:txBody>
      </p:sp>
      <p:sp>
        <p:nvSpPr>
          <p:cNvPr id="27" name="TextBox 26">
            <a:extLst>
              <a:ext uri="{FF2B5EF4-FFF2-40B4-BE49-F238E27FC236}">
                <a16:creationId xmlns:a16="http://schemas.microsoft.com/office/drawing/2014/main" id="{0F4C063C-E727-36C8-F273-C9BFAA86E20A}"/>
              </a:ext>
            </a:extLst>
          </p:cNvPr>
          <p:cNvSpPr txBox="1"/>
          <p:nvPr/>
        </p:nvSpPr>
        <p:spPr>
          <a:xfrm>
            <a:off x="349980" y="1960698"/>
            <a:ext cx="2110200" cy="307777"/>
          </a:xfrm>
          <a:prstGeom prst="rect">
            <a:avLst/>
          </a:prstGeom>
          <a:noFill/>
        </p:spPr>
        <p:txBody>
          <a:bodyPr wrap="square">
            <a:spAutoFit/>
          </a:bodyPr>
          <a:lstStyle/>
          <a:p>
            <a:pPr algn="ctr" defTabSz="457189">
              <a:spcBef>
                <a:spcPts val="1200"/>
              </a:spcBef>
              <a:spcAft>
                <a:spcPts val="300"/>
              </a:spcAft>
            </a:pPr>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Scalability</a:t>
            </a:r>
            <a:endParaRPr lang="en-IN" sz="1400" b="1" dirty="0">
              <a:solidFill>
                <a:srgbClr val="BED730"/>
              </a:solidFill>
              <a:latin typeface="Trebuchet MS" panose="020B0703020202090204" pitchFamily="34" charset="0"/>
              <a:ea typeface="SimSun" panose="02010600030101010101" pitchFamily="2" charset="-122"/>
              <a:cs typeface="Arial" panose="020B0604020202020204" pitchFamily="34" charset="0"/>
            </a:endParaRPr>
          </a:p>
        </p:txBody>
      </p:sp>
      <p:sp>
        <p:nvSpPr>
          <p:cNvPr id="28" name="TextBox 27">
            <a:extLst>
              <a:ext uri="{FF2B5EF4-FFF2-40B4-BE49-F238E27FC236}">
                <a16:creationId xmlns:a16="http://schemas.microsoft.com/office/drawing/2014/main" id="{6FEFE5D1-AF8E-8C14-42F8-F29D175DA293}"/>
              </a:ext>
            </a:extLst>
          </p:cNvPr>
          <p:cNvSpPr txBox="1"/>
          <p:nvPr/>
        </p:nvSpPr>
        <p:spPr>
          <a:xfrm>
            <a:off x="2460180" y="1960698"/>
            <a:ext cx="2111820" cy="307777"/>
          </a:xfrm>
          <a:prstGeom prst="rect">
            <a:avLst/>
          </a:prstGeom>
          <a:noFill/>
        </p:spPr>
        <p:txBody>
          <a:bodyPr wrap="square">
            <a:spAutoFit/>
          </a:bodyPr>
          <a:lstStyle/>
          <a:p>
            <a:pPr algn="ctr" defTabSz="457189">
              <a:spcBef>
                <a:spcPts val="1200"/>
              </a:spcBef>
              <a:spcAft>
                <a:spcPts val="300"/>
              </a:spcAft>
            </a:pPr>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Security</a:t>
            </a:r>
            <a:endParaRPr lang="en-IN" sz="1400" b="1" dirty="0">
              <a:solidFill>
                <a:srgbClr val="BED730"/>
              </a:solidFill>
              <a:latin typeface="Trebuchet MS" panose="020B0703020202090204" pitchFamily="34" charset="0"/>
              <a:ea typeface="SimSun" panose="02010600030101010101" pitchFamily="2" charset="-122"/>
              <a:cs typeface="Arial" panose="020B0604020202020204" pitchFamily="34" charset="0"/>
            </a:endParaRPr>
          </a:p>
        </p:txBody>
      </p:sp>
      <p:sp>
        <p:nvSpPr>
          <p:cNvPr id="29" name="TextBox 28">
            <a:extLst>
              <a:ext uri="{FF2B5EF4-FFF2-40B4-BE49-F238E27FC236}">
                <a16:creationId xmlns:a16="http://schemas.microsoft.com/office/drawing/2014/main" id="{C1BC1BDC-CABF-0C39-0A1C-3D06F4358CCE}"/>
              </a:ext>
            </a:extLst>
          </p:cNvPr>
          <p:cNvSpPr txBox="1"/>
          <p:nvPr/>
        </p:nvSpPr>
        <p:spPr>
          <a:xfrm>
            <a:off x="3166847" y="3852803"/>
            <a:ext cx="2810253" cy="738664"/>
          </a:xfrm>
          <a:prstGeom prst="rect">
            <a:avLst/>
          </a:prstGeom>
          <a:noFill/>
        </p:spPr>
        <p:txBody>
          <a:bodyPr wrap="square">
            <a:spAutoFit/>
          </a:bodyPr>
          <a:lstStyle/>
          <a:p>
            <a:pPr algn="ctr" defTabSz="457189">
              <a:spcBef>
                <a:spcPts val="1200"/>
              </a:spcBef>
              <a:spcAft>
                <a:spcPts val="300"/>
              </a:spcAft>
            </a:pPr>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Low Latency Connect to Hyperscale Clouds, OTTs and Various IXs</a:t>
            </a:r>
            <a:endParaRPr lang="en-IN" sz="1400" b="1" dirty="0">
              <a:solidFill>
                <a:srgbClr val="BED730"/>
              </a:solidFill>
              <a:latin typeface="Trebuchet MS" panose="020B0703020202090204" pitchFamily="34" charset="0"/>
              <a:ea typeface="SimSun" panose="02010600030101010101" pitchFamily="2" charset="-122"/>
              <a:cs typeface="Arial" panose="020B0604020202020204" pitchFamily="34" charset="0"/>
            </a:endParaRPr>
          </a:p>
        </p:txBody>
      </p:sp>
      <p:sp>
        <p:nvSpPr>
          <p:cNvPr id="30" name="TextBox 29">
            <a:extLst>
              <a:ext uri="{FF2B5EF4-FFF2-40B4-BE49-F238E27FC236}">
                <a16:creationId xmlns:a16="http://schemas.microsoft.com/office/drawing/2014/main" id="{83824BBD-8393-76EF-8BEE-E86768BD252D}"/>
              </a:ext>
            </a:extLst>
          </p:cNvPr>
          <p:cNvSpPr txBox="1"/>
          <p:nvPr/>
        </p:nvSpPr>
        <p:spPr>
          <a:xfrm>
            <a:off x="5993492" y="3852803"/>
            <a:ext cx="2826645" cy="523220"/>
          </a:xfrm>
          <a:prstGeom prst="rect">
            <a:avLst/>
          </a:prstGeom>
          <a:noFill/>
        </p:spPr>
        <p:txBody>
          <a:bodyPr wrap="square">
            <a:spAutoFit/>
          </a:bodyPr>
          <a:lstStyle/>
          <a:p>
            <a:pPr algn="ctr" defTabSz="457189"/>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AI/ML </a:t>
            </a:r>
          </a:p>
          <a:p>
            <a:pPr algn="ctr" defTabSz="457189"/>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Based Operations</a:t>
            </a:r>
            <a:endParaRPr lang="en-IN" sz="1400" b="1" dirty="0">
              <a:solidFill>
                <a:srgbClr val="BED730"/>
              </a:solidFill>
              <a:latin typeface="Trebuchet MS" panose="020B0703020202090204" pitchFamily="34" charset="0"/>
              <a:ea typeface="SimSun" panose="02010600030101010101" pitchFamily="2" charset="-122"/>
              <a:cs typeface="Arial" panose="020B0604020202020204" pitchFamily="34" charset="0"/>
            </a:endParaRPr>
          </a:p>
        </p:txBody>
      </p:sp>
      <p:sp>
        <p:nvSpPr>
          <p:cNvPr id="31" name="TextBox 30">
            <a:extLst>
              <a:ext uri="{FF2B5EF4-FFF2-40B4-BE49-F238E27FC236}">
                <a16:creationId xmlns:a16="http://schemas.microsoft.com/office/drawing/2014/main" id="{9CCF4436-22F6-1A41-D818-AF4C048125C0}"/>
              </a:ext>
            </a:extLst>
          </p:cNvPr>
          <p:cNvSpPr txBox="1"/>
          <p:nvPr/>
        </p:nvSpPr>
        <p:spPr>
          <a:xfrm>
            <a:off x="323851" y="3852803"/>
            <a:ext cx="2826605" cy="523220"/>
          </a:xfrm>
          <a:prstGeom prst="rect">
            <a:avLst/>
          </a:prstGeom>
          <a:noFill/>
        </p:spPr>
        <p:txBody>
          <a:bodyPr wrap="square">
            <a:spAutoFit/>
          </a:bodyPr>
          <a:lstStyle/>
          <a:p>
            <a:pPr algn="ctr" defTabSz="457189"/>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Global </a:t>
            </a:r>
          </a:p>
          <a:p>
            <a:pPr algn="ctr" defTabSz="457189"/>
            <a:r>
              <a:rPr lang="en-US" sz="1400" b="1" dirty="0">
                <a:solidFill>
                  <a:srgbClr val="BED730"/>
                </a:solidFill>
                <a:latin typeface="Trebuchet MS" panose="020B0703020202090204" pitchFamily="34" charset="0"/>
                <a:ea typeface="Calibri" panose="020F0502020204030204" pitchFamily="34" charset="0"/>
                <a:cs typeface="Arial" panose="020B0604020202020204" pitchFamily="34" charset="0"/>
              </a:rPr>
              <a:t>Compliances </a:t>
            </a:r>
            <a:endParaRPr lang="en-IN" sz="1400" dirty="0">
              <a:solidFill>
                <a:srgbClr val="BED730"/>
              </a:solidFill>
              <a:latin typeface="Trebuchet MS" panose="020B0703020202090204" pitchFamily="34" charset="0"/>
            </a:endParaRPr>
          </a:p>
        </p:txBody>
      </p:sp>
      <p:sp>
        <p:nvSpPr>
          <p:cNvPr id="32" name="TextBox 31">
            <a:extLst>
              <a:ext uri="{FF2B5EF4-FFF2-40B4-BE49-F238E27FC236}">
                <a16:creationId xmlns:a16="http://schemas.microsoft.com/office/drawing/2014/main" id="{BE290288-4BB6-9441-9F0B-78CBA491A105}"/>
              </a:ext>
            </a:extLst>
          </p:cNvPr>
          <p:cNvSpPr txBox="1"/>
          <p:nvPr/>
        </p:nvSpPr>
        <p:spPr>
          <a:xfrm>
            <a:off x="6699642" y="1960698"/>
            <a:ext cx="2120510" cy="523220"/>
          </a:xfrm>
          <a:prstGeom prst="rect">
            <a:avLst/>
          </a:prstGeom>
          <a:noFill/>
        </p:spPr>
        <p:txBody>
          <a:bodyPr wrap="square">
            <a:spAutoFit/>
          </a:bodyPr>
          <a:lstStyle/>
          <a:p>
            <a:pPr algn="ctr" defTabSz="457189"/>
            <a:r>
              <a:rPr lang="en-US" sz="1400" b="1" dirty="0">
                <a:solidFill>
                  <a:srgbClr val="BED730"/>
                </a:solidFill>
                <a:latin typeface="Trebuchet MS" panose="020B0703020202090204" pitchFamily="34" charset="0"/>
                <a:ea typeface="SimSun" panose="02010600030101010101" pitchFamily="2" charset="-122"/>
                <a:cs typeface="Arial" panose="020B0604020202020204" pitchFamily="34" charset="0"/>
              </a:rPr>
              <a:t>Future-ready Cooling Technologies</a:t>
            </a:r>
            <a:endParaRPr lang="en-IN" sz="1400" b="1" dirty="0">
              <a:solidFill>
                <a:srgbClr val="BED730"/>
              </a:solidFill>
              <a:latin typeface="Trebuchet MS" panose="020B0703020202090204" pitchFamily="34" charset="0"/>
              <a:ea typeface="SimSun" panose="02010600030101010101" pitchFamily="2" charset="-122"/>
              <a:cs typeface="Arial" panose="020B0604020202020204" pitchFamily="34" charset="0"/>
            </a:endParaRPr>
          </a:p>
        </p:txBody>
      </p:sp>
      <p:pic>
        <p:nvPicPr>
          <p:cNvPr id="38" name="Picture 37" descr="A black background with a black square&#10;&#10;Description automatically generated with medium confidence">
            <a:extLst>
              <a:ext uri="{FF2B5EF4-FFF2-40B4-BE49-F238E27FC236}">
                <a16:creationId xmlns:a16="http://schemas.microsoft.com/office/drawing/2014/main" id="{9CFC1131-D9AC-C4E3-EE00-87F7624A34E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5080" y="1299913"/>
            <a:ext cx="540000" cy="540000"/>
          </a:xfrm>
          <a:prstGeom prst="rect">
            <a:avLst/>
          </a:prstGeom>
        </p:spPr>
      </p:pic>
      <p:pic>
        <p:nvPicPr>
          <p:cNvPr id="40" name="Picture 39" descr="A black background with a black square&#10;&#10;Description automatically generated with medium confidence">
            <a:extLst>
              <a:ext uri="{FF2B5EF4-FFF2-40B4-BE49-F238E27FC236}">
                <a16:creationId xmlns:a16="http://schemas.microsoft.com/office/drawing/2014/main" id="{3200A576-E27C-121D-EB5F-226C2E4F66C7}"/>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46090" y="1299913"/>
            <a:ext cx="540000" cy="540000"/>
          </a:xfrm>
          <a:prstGeom prst="rect">
            <a:avLst/>
          </a:prstGeom>
        </p:spPr>
      </p:pic>
      <p:pic>
        <p:nvPicPr>
          <p:cNvPr id="42" name="Picture 41" descr="A black and white image of a stack of papers&#10;&#10;Description automatically generated">
            <a:extLst>
              <a:ext uri="{FF2B5EF4-FFF2-40B4-BE49-F238E27FC236}">
                <a16:creationId xmlns:a16="http://schemas.microsoft.com/office/drawing/2014/main" id="{22AFF7C8-3BDE-C2FE-6A33-476644CC6C37}"/>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67146" y="3216732"/>
            <a:ext cx="540000" cy="540000"/>
          </a:xfrm>
          <a:prstGeom prst="rect">
            <a:avLst/>
          </a:prstGeom>
        </p:spPr>
      </p:pic>
      <p:pic>
        <p:nvPicPr>
          <p:cNvPr id="44" name="Picture 43" descr="A black background with a black square&#10;&#10;Description automatically generated with medium confidence">
            <a:extLst>
              <a:ext uri="{FF2B5EF4-FFF2-40B4-BE49-F238E27FC236}">
                <a16:creationId xmlns:a16="http://schemas.microsoft.com/office/drawing/2014/main" id="{D504C718-7B4B-D912-1C27-7C0C546DC944}"/>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72283" y="1299913"/>
            <a:ext cx="540000" cy="540000"/>
          </a:xfrm>
          <a:prstGeom prst="rect">
            <a:avLst/>
          </a:prstGeom>
        </p:spPr>
      </p:pic>
      <p:pic>
        <p:nvPicPr>
          <p:cNvPr id="48" name="Picture 47">
            <a:extLst>
              <a:ext uri="{FF2B5EF4-FFF2-40B4-BE49-F238E27FC236}">
                <a16:creationId xmlns:a16="http://schemas.microsoft.com/office/drawing/2014/main" id="{BBCCE544-D932-6FA4-1C2C-113FBD127EDD}"/>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805" y="3216732"/>
            <a:ext cx="540000" cy="540000"/>
          </a:xfrm>
          <a:prstGeom prst="rect">
            <a:avLst/>
          </a:prstGeom>
        </p:spPr>
      </p:pic>
      <p:pic>
        <p:nvPicPr>
          <p:cNvPr id="50" name="Picture 49" descr="A black background with a black square&#10;&#10;Description automatically generated with medium confidence">
            <a:extLst>
              <a:ext uri="{FF2B5EF4-FFF2-40B4-BE49-F238E27FC236}">
                <a16:creationId xmlns:a16="http://schemas.microsoft.com/office/drawing/2014/main" id="{DEC4ECD9-3DFC-A2AE-61E8-6DE56904BE74}"/>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36854" y="3216732"/>
            <a:ext cx="540000" cy="540000"/>
          </a:xfrm>
          <a:prstGeom prst="rect">
            <a:avLst/>
          </a:prstGeom>
        </p:spPr>
      </p:pic>
      <p:pic>
        <p:nvPicPr>
          <p:cNvPr id="9" name="Picture 8">
            <a:extLst>
              <a:ext uri="{FF2B5EF4-FFF2-40B4-BE49-F238E27FC236}">
                <a16:creationId xmlns:a16="http://schemas.microsoft.com/office/drawing/2014/main" id="{9DEC8EEB-ABEE-CA12-E8B1-C10E69908016}"/>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p:blipFill>
        <p:spPr>
          <a:xfrm>
            <a:off x="7487994" y="1299913"/>
            <a:ext cx="540000" cy="540000"/>
          </a:xfrm>
          <a:prstGeom prst="rect">
            <a:avLst/>
          </a:prstGeom>
        </p:spPr>
      </p:pic>
    </p:spTree>
    <p:extLst>
      <p:ext uri="{BB962C8B-B14F-4D97-AF65-F5344CB8AC3E}">
        <p14:creationId xmlns:p14="http://schemas.microsoft.com/office/powerpoint/2010/main" val="84642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oh2uWxmHLx1ko5gRSCM6A"/>
</p:tagLst>
</file>

<file path=ppt/theme/theme1.xml><?xml version="1.0" encoding="utf-8"?>
<a:theme xmlns:a="http://schemas.openxmlformats.org/drawingml/2006/main" name="1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Webinar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6407</TotalTime>
  <Words>2416</Words>
  <Application>Microsoft Macintosh PowerPoint</Application>
  <PresentationFormat>On-screen Show (16:9)</PresentationFormat>
  <Paragraphs>488</Paragraphs>
  <Slides>23</Slides>
  <Notes>17</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6" baseType="lpstr">
      <vt:lpstr>Arial,Sans-Serif</vt:lpstr>
      <vt:lpstr>CiscoSansTT ExtraLight</vt:lpstr>
      <vt:lpstr>Aptos</vt:lpstr>
      <vt:lpstr>Arial</vt:lpstr>
      <vt:lpstr>Calibri</vt:lpstr>
      <vt:lpstr>Courier New</vt:lpstr>
      <vt:lpstr>Open Sans</vt:lpstr>
      <vt:lpstr>TheSansOffice</vt:lpstr>
      <vt:lpstr>Trebuchet MS</vt:lpstr>
      <vt:lpstr>Wingdings</vt:lpstr>
      <vt:lpstr>11_Sify Theme Nov20</vt:lpstr>
      <vt:lpstr>Webinar Theme</vt:lpstr>
      <vt:lpstr>think-cell Slide</vt:lpstr>
      <vt:lpstr>PowerPoint Presentation</vt:lpstr>
      <vt:lpstr>agenda</vt:lpstr>
      <vt:lpstr>manufacturing BUSINESS PRIORITIES</vt:lpstr>
      <vt:lpstr>Business Priorities translating to technology demands </vt:lpstr>
      <vt:lpstr>Where are we moving?</vt:lpstr>
      <vt:lpstr>Manufacturing 4.0  5.0</vt:lpstr>
      <vt:lpstr>PowerPoint Presentation</vt:lpstr>
      <vt:lpstr>DIGITALIZATION OF DATA CENTERS: EVOLUTION</vt:lpstr>
      <vt:lpstr>Building blocks of an AI-Ready Data center</vt:lpstr>
      <vt:lpstr>AUTOMATION: TECHNICAL ARCHITECTURE</vt:lpstr>
      <vt:lpstr>Transforming Data Center Management with AI/ML</vt:lpstr>
      <vt:lpstr>Comprehensive Security framework  </vt:lpstr>
      <vt:lpstr>ESG FOcus</vt:lpstr>
      <vt:lpstr> liquid cooling for ai &amp; power Dense workloads</vt:lpstr>
      <vt:lpstr>Network and Connectivity Highlights </vt:lpstr>
      <vt:lpstr>Network Fiber Paths</vt:lpstr>
      <vt:lpstr>PowerPoint Presentation</vt:lpstr>
      <vt:lpstr>SIFY DATA CENTERS: INDIA FOOTPRINT (Six Markets)</vt:lpstr>
      <vt:lpstr>Sify Data Center Advantage</vt:lpstr>
      <vt:lpstr>DATA CENTER: COMPLIANCE AND CERTIFICATIONS</vt:lpstr>
      <vt:lpstr>OUR HYPERSCALE DATA CENTER CAMPUSES</vt:lpstr>
      <vt:lpstr>Sify’s strong presence in India’s manufacturing sector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Shombit Roy</dc:creator>
  <cp:lastModifiedBy>Nizar Ahamed A R</cp:lastModifiedBy>
  <cp:revision>46</cp:revision>
  <dcterms:created xsi:type="dcterms:W3CDTF">2024-06-10T20:31:21Z</dcterms:created>
  <dcterms:modified xsi:type="dcterms:W3CDTF">2024-06-19T07:01:41Z</dcterms:modified>
</cp:coreProperties>
</file>